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327" r:id="rId2"/>
    <p:sldId id="329" r:id="rId3"/>
    <p:sldId id="330" r:id="rId4"/>
    <p:sldId id="331" r:id="rId5"/>
    <p:sldId id="333" r:id="rId6"/>
    <p:sldId id="334" r:id="rId7"/>
    <p:sldId id="335" r:id="rId8"/>
    <p:sldId id="336" r:id="rId9"/>
    <p:sldId id="337" r:id="rId10"/>
    <p:sldId id="338" r:id="rId11"/>
    <p:sldId id="339" r:id="rId12"/>
    <p:sldId id="340" r:id="rId13"/>
    <p:sldId id="341" r:id="rId14"/>
    <p:sldId id="342" r:id="rId15"/>
    <p:sldId id="387" r:id="rId16"/>
    <p:sldId id="384" r:id="rId17"/>
    <p:sldId id="385" r:id="rId18"/>
    <p:sldId id="386" r:id="rId19"/>
    <p:sldId id="343" r:id="rId20"/>
    <p:sldId id="345" r:id="rId21"/>
    <p:sldId id="346" r:id="rId22"/>
    <p:sldId id="347" r:id="rId23"/>
    <p:sldId id="348" r:id="rId24"/>
    <p:sldId id="349" r:id="rId25"/>
    <p:sldId id="350" r:id="rId26"/>
    <p:sldId id="351" r:id="rId27"/>
    <p:sldId id="352" r:id="rId28"/>
    <p:sldId id="355" r:id="rId29"/>
    <p:sldId id="357" r:id="rId30"/>
    <p:sldId id="358" r:id="rId31"/>
    <p:sldId id="359" r:id="rId32"/>
    <p:sldId id="360" r:id="rId33"/>
    <p:sldId id="361" r:id="rId34"/>
    <p:sldId id="362" r:id="rId35"/>
    <p:sldId id="363" r:id="rId36"/>
    <p:sldId id="365" r:id="rId37"/>
    <p:sldId id="366" r:id="rId38"/>
    <p:sldId id="367" r:id="rId39"/>
    <p:sldId id="332" r:id="rId40"/>
    <p:sldId id="370" r:id="rId41"/>
    <p:sldId id="372" r:id="rId42"/>
    <p:sldId id="373" r:id="rId43"/>
    <p:sldId id="374" r:id="rId44"/>
    <p:sldId id="375" r:id="rId45"/>
    <p:sldId id="376" r:id="rId46"/>
    <p:sldId id="377" r:id="rId47"/>
    <p:sldId id="378" r:id="rId48"/>
    <p:sldId id="379" r:id="rId49"/>
    <p:sldId id="380" r:id="rId50"/>
    <p:sldId id="381" r:id="rId51"/>
    <p:sldId id="382" r:id="rId52"/>
    <p:sldId id="383" r:id="rId53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/>
  </p:normalViewPr>
  <p:slideViewPr>
    <p:cSldViewPr snapToGrid="0" snapToObjects="1" showGuides="1"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notesViewPr>
    <p:cSldViewPr snapToGrid="0" snapToObjects="1">
      <p:cViewPr varScale="1">
        <p:scale>
          <a:sx n="96" d="100"/>
          <a:sy n="96" d="100"/>
        </p:scale>
        <p:origin x="-3558" y="-108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3AB2A0E-D219-4C6E-A33D-F98E2A917A08}" type="datetimeFigureOut">
              <a:rPr lang="en-US" smtClean="0"/>
              <a:t>11/13/2015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7665FDDD-62A7-49D4-A2F2-AD6077C4E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31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11/13/2015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1551A-D377-40BD-8891-C874B97A46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47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1551A-D377-40BD-8891-C874B97A469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2740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1551A-D377-40BD-8891-C874B97A469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3424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1551A-D377-40BD-8891-C874B97A469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548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1551A-D377-40BD-8891-C874B97A469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956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 adjust industrial wastewater</a:t>
            </a:r>
            <a:r>
              <a:rPr lang="en-US" baseline="0" dirty="0" smtClean="0"/>
              <a:t> for release to sanitary sewer (HRSD)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0F3959-F4FA-4073-A8D6-17A43C3FC290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1551A-D377-40BD-8891-C874B97A469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5603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1551A-D377-40BD-8891-C874B97A469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5128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1551A-D377-40BD-8891-C874B97A469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5293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1551A-D377-40BD-8891-C874B97A469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560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1551A-D377-40BD-8891-C874B97A469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86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D3DE7-FC57-4980-9591-3F478B9FE9DD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Vault</a:t>
            </a:r>
            <a:r>
              <a:rPr lang="en-US" baseline="0" dirty="0" smtClean="0"/>
              <a:t> contains a lift station tank for industrial wastewater</a:t>
            </a:r>
          </a:p>
          <a:p>
            <a:r>
              <a:rPr lang="en-US" baseline="0" dirty="0" smtClean="0"/>
              <a:t>Overflow protection to vault and then to T-Trench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0F3959-F4FA-4073-A8D6-17A43C3FC290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3684-B02B-4C5F-BEC7-D7DF8B0FBF4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929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Waste acid, waste flammable solvents,</a:t>
            </a:r>
            <a:r>
              <a:rPr lang="en-US" baseline="0" dirty="0" smtClean="0"/>
              <a:t> lead debris</a:t>
            </a:r>
          </a:p>
          <a:p>
            <a:r>
              <a:rPr lang="en-US" baseline="0" dirty="0" smtClean="0"/>
              <a:t>Used oil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0F3959-F4FA-4073-A8D6-17A43C3FC290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1551A-D377-40BD-8891-C874B97A469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77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1551A-D377-40BD-8891-C874B97A46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6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1551A-D377-40BD-8891-C874B97A46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77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1551A-D377-40BD-8891-C874B97A469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35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1551A-D377-40BD-8891-C874B97A469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80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3684-B02B-4C5F-BEC7-D7DF8B0FBF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92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1551A-D377-40BD-8891-C874B97A469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159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54065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070263" y="6458856"/>
            <a:ext cx="2358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Nomura Research Visit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6016337" y="6458856"/>
            <a:ext cx="1652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Nov. 13, </a:t>
            </a:r>
            <a:r>
              <a:rPr lang="en-US" baseline="0" dirty="0" smtClean="0">
                <a:solidFill>
                  <a:schemeClr val="bg1"/>
                </a:solidFill>
              </a:rPr>
              <a:t>2015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SRF Facilities and Operations Resources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Nomura Research Institute Visit</a:t>
            </a:r>
          </a:p>
          <a:p>
            <a:r>
              <a:rPr lang="en-US" dirty="0" smtClean="0"/>
              <a:t>November 12</a:t>
            </a:r>
            <a:r>
              <a:rPr lang="en-US" baseline="30000" dirty="0" smtClean="0"/>
              <a:t>th</a:t>
            </a:r>
            <a:r>
              <a:rPr lang="en-US" dirty="0" smtClean="0"/>
              <a:t>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97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 Chemistry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r>
              <a:rPr lang="en-US" sz="2000" dirty="0" smtClean="0"/>
              <a:t>Acid Tools – 2 Fume Hoods, Horizontal Electro Polish, Acid Storage</a:t>
            </a:r>
          </a:p>
          <a:p>
            <a:pPr lvl="1"/>
            <a:r>
              <a:rPr lang="en-US" sz="1800" dirty="0" smtClean="0"/>
              <a:t>Small </a:t>
            </a:r>
            <a:r>
              <a:rPr lang="en-US" sz="1800" dirty="0"/>
              <a:t>scale wet-bench acid work &lt; 2 gal </a:t>
            </a:r>
            <a:r>
              <a:rPr lang="en-US" sz="1800" dirty="0" smtClean="0"/>
              <a:t>containers </a:t>
            </a:r>
          </a:p>
          <a:p>
            <a:pPr lvl="1"/>
            <a:r>
              <a:rPr lang="en-US" sz="1800" dirty="0" smtClean="0"/>
              <a:t>Fume </a:t>
            </a:r>
            <a:r>
              <a:rPr lang="en-US" sz="1800" dirty="0"/>
              <a:t>hood acid sumps (</a:t>
            </a:r>
            <a:r>
              <a:rPr lang="en-US" sz="1800" dirty="0" smtClean="0"/>
              <a:t>future)</a:t>
            </a:r>
          </a:p>
          <a:p>
            <a:pPr lvl="1"/>
            <a:r>
              <a:rPr lang="en-US" sz="1800" dirty="0" smtClean="0"/>
              <a:t>Horizontal </a:t>
            </a:r>
            <a:r>
              <a:rPr lang="en-US" sz="1800" b="1" dirty="0"/>
              <a:t>EP</a:t>
            </a:r>
            <a:r>
              <a:rPr lang="en-US" sz="1800" dirty="0"/>
              <a:t>: 60 gal </a:t>
            </a:r>
            <a:r>
              <a:rPr lang="en-US" sz="1800" dirty="0" smtClean="0"/>
              <a:t>(</a:t>
            </a:r>
            <a:r>
              <a:rPr lang="en-US" sz="1800" dirty="0"/>
              <a:t>10% HF, 90% sulfuric acid)</a:t>
            </a:r>
          </a:p>
          <a:p>
            <a:pPr lvl="1"/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</p:txBody>
      </p:sp>
      <p:pic>
        <p:nvPicPr>
          <p:cNvPr id="3074" name="Picture 2" descr="C:\1-P Denny\TLA-TEDF Transition\Pictures\Prod Chem\IMG_20131213_102457_1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" y="2840769"/>
            <a:ext cx="3352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1-P Denny\TLA-TEDF Transition\Pictures\Prod Chem\IMG_20131213_102639_0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115" y="2820833"/>
            <a:ext cx="3379382" cy="25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1-P Denny\TLA-TEDF Transition\Pictures\Prod Chem\IMG_20131213_105116_69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0" b="7096"/>
          <a:stretch/>
        </p:blipFill>
        <p:spPr bwMode="auto">
          <a:xfrm>
            <a:off x="3352800" y="4088101"/>
            <a:ext cx="2406115" cy="223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905428" y="2840769"/>
            <a:ext cx="948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New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flipH="1">
            <a:off x="2162086" y="3025435"/>
            <a:ext cx="1743342" cy="5381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395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Chemistry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r>
              <a:rPr lang="en-US" sz="2000" dirty="0" smtClean="0"/>
              <a:t>Acid Tools – 4 Fume Hoods +  Walk-in Fume Hood Room</a:t>
            </a:r>
          </a:p>
          <a:p>
            <a:pPr lvl="1"/>
            <a:r>
              <a:rPr lang="en-US" sz="1800" dirty="0" smtClean="0"/>
              <a:t>Small </a:t>
            </a:r>
            <a:r>
              <a:rPr lang="en-US" sz="1800" dirty="0"/>
              <a:t>scale wet-bench acid work &lt; 2 gal </a:t>
            </a:r>
            <a:r>
              <a:rPr lang="en-US" sz="1800" dirty="0" smtClean="0"/>
              <a:t>containers</a:t>
            </a:r>
          </a:p>
          <a:p>
            <a:pPr lvl="1"/>
            <a:r>
              <a:rPr lang="en-US" sz="1800" dirty="0" smtClean="0"/>
              <a:t>Max</a:t>
            </a:r>
            <a:r>
              <a:rPr lang="en-US" sz="1800" dirty="0"/>
              <a:t>. inventory ~30 </a:t>
            </a:r>
            <a:r>
              <a:rPr lang="en-US" sz="1800" dirty="0" smtClean="0"/>
              <a:t>gallons</a:t>
            </a:r>
          </a:p>
          <a:p>
            <a:pPr lvl="1"/>
            <a:r>
              <a:rPr lang="en-US" sz="1800" dirty="0" smtClean="0">
                <a:solidFill>
                  <a:schemeClr val="accent2"/>
                </a:solidFill>
              </a:rPr>
              <a:t>Walk-in fume hood room</a:t>
            </a:r>
            <a:r>
              <a:rPr lang="en-US" sz="1800" dirty="0" smtClean="0"/>
              <a:t> is for larger development projects and has piped acid delivery from PSB</a:t>
            </a:r>
          </a:p>
          <a:p>
            <a:pPr lvl="1"/>
            <a:r>
              <a:rPr lang="en-US" sz="1800" dirty="0"/>
              <a:t>Fume hood acid sumps </a:t>
            </a:r>
            <a:r>
              <a:rPr lang="en-US" sz="1800" dirty="0" smtClean="0"/>
              <a:t>(in progress)</a:t>
            </a:r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2000" dirty="0"/>
          </a:p>
        </p:txBody>
      </p:sp>
      <p:pic>
        <p:nvPicPr>
          <p:cNvPr id="4098" name="Picture 2" descr="C:\1-P Denny\TLA-TEDF Transition\Pictures\Prod Chem\IMG_20131213_134724_97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2" b="6357"/>
          <a:stretch/>
        </p:blipFill>
        <p:spPr bwMode="auto">
          <a:xfrm>
            <a:off x="4800600" y="3124200"/>
            <a:ext cx="3657600" cy="239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34" t="38487" r="11776" b="9703"/>
          <a:stretch/>
        </p:blipFill>
        <p:spPr bwMode="auto">
          <a:xfrm>
            <a:off x="838200" y="3060033"/>
            <a:ext cx="3810000" cy="256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911554" y="6006522"/>
            <a:ext cx="717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New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7" name="Straight Arrow Connector 6"/>
          <p:cNvCxnSpPr>
            <a:stCxn id="5" idx="0"/>
          </p:cNvCxnSpPr>
          <p:nvPr/>
        </p:nvCxnSpPr>
        <p:spPr>
          <a:xfrm flipH="1" flipV="1">
            <a:off x="5315484" y="4418176"/>
            <a:ext cx="954993" cy="15883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0"/>
          </p:cNvCxnSpPr>
          <p:nvPr/>
        </p:nvCxnSpPr>
        <p:spPr>
          <a:xfrm flipV="1">
            <a:off x="6270477" y="5289848"/>
            <a:ext cx="685800" cy="7166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747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Clean Room Assembly And Vertical Attach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Equipment and Infrastructure</a:t>
            </a:r>
          </a:p>
          <a:p>
            <a:r>
              <a:rPr lang="en-US" sz="2800" dirty="0" smtClean="0"/>
              <a:t>Main Clean Room</a:t>
            </a:r>
          </a:p>
          <a:p>
            <a:pPr lvl="1"/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2500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sq.ft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., Class ISO-4, 100% HEPA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Primary Process tools (BCP, HPR, VEP bulk headed) </a:t>
            </a:r>
          </a:p>
          <a:p>
            <a:pPr lvl="1"/>
            <a:r>
              <a:rPr lang="en-US" dirty="0"/>
              <a:t>5</a:t>
            </a:r>
            <a:r>
              <a:rPr lang="en-US" dirty="0" smtClean="0"/>
              <a:t> multi-cell assembly chambers</a:t>
            </a:r>
          </a:p>
          <a:p>
            <a:pPr lvl="1"/>
            <a:r>
              <a:rPr lang="en-US" dirty="0"/>
              <a:t>3</a:t>
            </a:r>
            <a:r>
              <a:rPr lang="en-US" dirty="0" smtClean="0"/>
              <a:t> single-cell assembly chambers</a:t>
            </a:r>
          </a:p>
          <a:p>
            <a:pPr lvl="1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String assembly chamber, with air lock</a:t>
            </a:r>
          </a:p>
          <a:p>
            <a:r>
              <a:rPr lang="en-US" sz="2800" dirty="0" smtClean="0"/>
              <a:t>Vertical Attachment Clean Room</a:t>
            </a:r>
          </a:p>
          <a:p>
            <a:pPr lvl="1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900 </a:t>
            </a:r>
            <a:r>
              <a:rPr lang="en-US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sq.ft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Class ISO-5, horizontal flow</a:t>
            </a:r>
          </a:p>
          <a:p>
            <a:pPr lvl="1"/>
            <a:r>
              <a:rPr lang="en-US" dirty="0" smtClean="0"/>
              <a:t>(6) Insert Stations</a:t>
            </a:r>
          </a:p>
          <a:p>
            <a:pPr marL="0" indent="0">
              <a:buNone/>
            </a:pPr>
            <a:r>
              <a:rPr lang="en-US" dirty="0" smtClean="0"/>
              <a:t>People</a:t>
            </a:r>
            <a:endParaRPr lang="en-US" dirty="0"/>
          </a:p>
          <a:p>
            <a:r>
              <a:rPr lang="en-US" sz="2800" dirty="0" smtClean="0"/>
              <a:t>1.5 FTEs</a:t>
            </a:r>
          </a:p>
          <a:p>
            <a:r>
              <a:rPr lang="en-US" sz="2800" dirty="0" smtClean="0"/>
              <a:t>Shares with Tuning and Heat Treatment, total of 3</a:t>
            </a:r>
            <a:endParaRPr lang="en-US" sz="2800" dirty="0"/>
          </a:p>
        </p:txBody>
      </p:sp>
      <p:grpSp>
        <p:nvGrpSpPr>
          <p:cNvPr id="6" name="Group 5"/>
          <p:cNvGrpSpPr/>
          <p:nvPr/>
        </p:nvGrpSpPr>
        <p:grpSpPr>
          <a:xfrm>
            <a:off x="6400801" y="861471"/>
            <a:ext cx="2644536" cy="1601259"/>
            <a:chOff x="2057400" y="914400"/>
            <a:chExt cx="2743201" cy="2098201"/>
          </a:xfrm>
        </p:grpSpPr>
        <p:sp>
          <p:nvSpPr>
            <p:cNvPr id="7" name="TextBox 6"/>
            <p:cNvSpPr txBox="1"/>
            <p:nvPr/>
          </p:nvSpPr>
          <p:spPr>
            <a:xfrm>
              <a:off x="3733800" y="1905000"/>
              <a:ext cx="1066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Clean Room</a:t>
              </a:r>
              <a:endParaRPr lang="en-US" sz="1200" b="1" dirty="0"/>
            </a:p>
          </p:txBody>
        </p:sp>
        <p:grpSp>
          <p:nvGrpSpPr>
            <p:cNvPr id="8" name="Group 60"/>
            <p:cNvGrpSpPr/>
            <p:nvPr/>
          </p:nvGrpSpPr>
          <p:grpSpPr>
            <a:xfrm>
              <a:off x="2057400" y="914400"/>
              <a:ext cx="2743201" cy="2098201"/>
              <a:chOff x="2057400" y="914400"/>
              <a:chExt cx="3762105" cy="3066601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2362200" y="1828800"/>
                <a:ext cx="1676400" cy="76200"/>
              </a:xfrm>
              <a:prstGeom prst="rect">
                <a:avLst/>
              </a:prstGeom>
              <a:solidFill>
                <a:srgbClr val="18F43D">
                  <a:alpha val="75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Group 16"/>
              <p:cNvGrpSpPr/>
              <p:nvPr/>
            </p:nvGrpSpPr>
            <p:grpSpPr>
              <a:xfrm>
                <a:off x="2590800" y="1295400"/>
                <a:ext cx="1219200" cy="381000"/>
                <a:chOff x="2590800" y="685800"/>
                <a:chExt cx="1219200" cy="914400"/>
              </a:xfrm>
            </p:grpSpPr>
            <p:cxnSp>
              <p:nvCxnSpPr>
                <p:cNvPr id="39" name="Straight Arrow Connector 3"/>
                <p:cNvCxnSpPr/>
                <p:nvPr/>
              </p:nvCxnSpPr>
              <p:spPr>
                <a:xfrm>
                  <a:off x="2590800" y="685800"/>
                  <a:ext cx="0" cy="914400"/>
                </a:xfrm>
                <a:prstGeom prst="straightConnector1">
                  <a:avLst/>
                </a:prstGeom>
                <a:ln w="254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/>
                <p:cNvCxnSpPr/>
                <p:nvPr/>
              </p:nvCxnSpPr>
              <p:spPr>
                <a:xfrm>
                  <a:off x="2743200" y="685800"/>
                  <a:ext cx="0" cy="914400"/>
                </a:xfrm>
                <a:prstGeom prst="straightConnector1">
                  <a:avLst/>
                </a:prstGeom>
                <a:ln w="254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/>
                <p:cNvCxnSpPr/>
                <p:nvPr/>
              </p:nvCxnSpPr>
              <p:spPr>
                <a:xfrm>
                  <a:off x="2895600" y="685800"/>
                  <a:ext cx="0" cy="914400"/>
                </a:xfrm>
                <a:prstGeom prst="straightConnector1">
                  <a:avLst/>
                </a:prstGeom>
                <a:ln w="254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8"/>
                <p:cNvCxnSpPr/>
                <p:nvPr/>
              </p:nvCxnSpPr>
              <p:spPr>
                <a:xfrm>
                  <a:off x="3048000" y="685800"/>
                  <a:ext cx="0" cy="914400"/>
                </a:xfrm>
                <a:prstGeom prst="straightConnector1">
                  <a:avLst/>
                </a:prstGeom>
                <a:ln w="254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>
                  <a:off x="3200400" y="685800"/>
                  <a:ext cx="0" cy="914400"/>
                </a:xfrm>
                <a:prstGeom prst="straightConnector1">
                  <a:avLst/>
                </a:prstGeom>
                <a:ln w="254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/>
                <p:cNvCxnSpPr/>
                <p:nvPr/>
              </p:nvCxnSpPr>
              <p:spPr>
                <a:xfrm>
                  <a:off x="3352800" y="685800"/>
                  <a:ext cx="0" cy="914400"/>
                </a:xfrm>
                <a:prstGeom prst="straightConnector1">
                  <a:avLst/>
                </a:prstGeom>
                <a:ln w="254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/>
                <p:cNvCxnSpPr/>
                <p:nvPr/>
              </p:nvCxnSpPr>
              <p:spPr>
                <a:xfrm>
                  <a:off x="3505200" y="685800"/>
                  <a:ext cx="0" cy="914400"/>
                </a:xfrm>
                <a:prstGeom prst="straightConnector1">
                  <a:avLst/>
                </a:prstGeom>
                <a:ln w="254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Arrow Connector 12"/>
                <p:cNvCxnSpPr/>
                <p:nvPr/>
              </p:nvCxnSpPr>
              <p:spPr>
                <a:xfrm>
                  <a:off x="3657600" y="685800"/>
                  <a:ext cx="0" cy="914400"/>
                </a:xfrm>
                <a:prstGeom prst="straightConnector1">
                  <a:avLst/>
                </a:prstGeom>
                <a:ln w="254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13"/>
                <p:cNvCxnSpPr/>
                <p:nvPr/>
              </p:nvCxnSpPr>
              <p:spPr>
                <a:xfrm>
                  <a:off x="3810000" y="685800"/>
                  <a:ext cx="0" cy="914400"/>
                </a:xfrm>
                <a:prstGeom prst="straightConnector1">
                  <a:avLst/>
                </a:prstGeom>
                <a:ln w="254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TextBox 10"/>
              <p:cNvSpPr txBox="1"/>
              <p:nvPr/>
            </p:nvSpPr>
            <p:spPr>
              <a:xfrm>
                <a:off x="2057400" y="914400"/>
                <a:ext cx="2507673" cy="4048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From Air Handlers</a:t>
                </a:r>
                <a:endParaRPr lang="en-US" sz="1200" b="1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267200" y="1371600"/>
                <a:ext cx="10668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HEPA Filters</a:t>
                </a:r>
                <a:endParaRPr lang="en-US" sz="1200" b="1" dirty="0"/>
              </a:p>
            </p:txBody>
          </p:sp>
          <p:grpSp>
            <p:nvGrpSpPr>
              <p:cNvPr id="13" name="Group 17"/>
              <p:cNvGrpSpPr/>
              <p:nvPr/>
            </p:nvGrpSpPr>
            <p:grpSpPr>
              <a:xfrm>
                <a:off x="2590800" y="1981200"/>
                <a:ext cx="1219200" cy="1143000"/>
                <a:chOff x="2590800" y="685800"/>
                <a:chExt cx="1219200" cy="914400"/>
              </a:xfrm>
            </p:grpSpPr>
            <p:cxnSp>
              <p:nvCxnSpPr>
                <p:cNvPr id="30" name="Straight Arrow Connector 29"/>
                <p:cNvCxnSpPr/>
                <p:nvPr/>
              </p:nvCxnSpPr>
              <p:spPr>
                <a:xfrm>
                  <a:off x="2590800" y="685800"/>
                  <a:ext cx="0" cy="914400"/>
                </a:xfrm>
                <a:prstGeom prst="straightConnector1">
                  <a:avLst/>
                </a:prstGeom>
                <a:ln w="254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/>
                <p:cNvCxnSpPr/>
                <p:nvPr/>
              </p:nvCxnSpPr>
              <p:spPr>
                <a:xfrm>
                  <a:off x="2743200" y="685800"/>
                  <a:ext cx="0" cy="914400"/>
                </a:xfrm>
                <a:prstGeom prst="straightConnector1">
                  <a:avLst/>
                </a:prstGeom>
                <a:ln w="254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/>
                <p:cNvCxnSpPr/>
                <p:nvPr/>
              </p:nvCxnSpPr>
              <p:spPr>
                <a:xfrm>
                  <a:off x="2895600" y="685800"/>
                  <a:ext cx="0" cy="914400"/>
                </a:xfrm>
                <a:prstGeom prst="straightConnector1">
                  <a:avLst/>
                </a:prstGeom>
                <a:ln w="254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/>
                <p:cNvCxnSpPr/>
                <p:nvPr/>
              </p:nvCxnSpPr>
              <p:spPr>
                <a:xfrm>
                  <a:off x="3048000" y="685800"/>
                  <a:ext cx="0" cy="914400"/>
                </a:xfrm>
                <a:prstGeom prst="straightConnector1">
                  <a:avLst/>
                </a:prstGeom>
                <a:ln w="254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/>
                <p:cNvCxnSpPr/>
                <p:nvPr/>
              </p:nvCxnSpPr>
              <p:spPr>
                <a:xfrm>
                  <a:off x="3200400" y="685800"/>
                  <a:ext cx="0" cy="914400"/>
                </a:xfrm>
                <a:prstGeom prst="straightConnector1">
                  <a:avLst/>
                </a:prstGeom>
                <a:ln w="254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/>
                <p:cNvCxnSpPr/>
                <p:nvPr/>
              </p:nvCxnSpPr>
              <p:spPr>
                <a:xfrm>
                  <a:off x="3352800" y="685800"/>
                  <a:ext cx="0" cy="914400"/>
                </a:xfrm>
                <a:prstGeom prst="straightConnector1">
                  <a:avLst/>
                </a:prstGeom>
                <a:ln w="254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/>
                <p:cNvCxnSpPr/>
                <p:nvPr/>
              </p:nvCxnSpPr>
              <p:spPr>
                <a:xfrm>
                  <a:off x="3505200" y="685800"/>
                  <a:ext cx="0" cy="914400"/>
                </a:xfrm>
                <a:prstGeom prst="straightConnector1">
                  <a:avLst/>
                </a:prstGeom>
                <a:ln w="254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36"/>
                <p:cNvCxnSpPr/>
                <p:nvPr/>
              </p:nvCxnSpPr>
              <p:spPr>
                <a:xfrm>
                  <a:off x="3657600" y="685800"/>
                  <a:ext cx="0" cy="914400"/>
                </a:xfrm>
                <a:prstGeom prst="straightConnector1">
                  <a:avLst/>
                </a:prstGeom>
                <a:ln w="254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/>
                <p:cNvCxnSpPr/>
                <p:nvPr/>
              </p:nvCxnSpPr>
              <p:spPr>
                <a:xfrm>
                  <a:off x="3810000" y="685800"/>
                  <a:ext cx="0" cy="914400"/>
                </a:xfrm>
                <a:prstGeom prst="straightConnector1">
                  <a:avLst/>
                </a:prstGeom>
                <a:ln w="254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Rectangle 13"/>
              <p:cNvSpPr/>
              <p:nvPr/>
            </p:nvSpPr>
            <p:spPr>
              <a:xfrm>
                <a:off x="2362200" y="3200400"/>
                <a:ext cx="1676400" cy="76200"/>
              </a:xfrm>
              <a:prstGeom prst="rect">
                <a:avLst/>
              </a:prstGeom>
              <a:solidFill>
                <a:schemeClr val="accent6">
                  <a:lumMod val="75000"/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ight Brace 14"/>
              <p:cNvSpPr/>
              <p:nvPr/>
            </p:nvSpPr>
            <p:spPr>
              <a:xfrm>
                <a:off x="4038600" y="1905000"/>
                <a:ext cx="381000" cy="1295400"/>
              </a:xfrm>
              <a:prstGeom prst="righ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Straight Arrow Connector 15"/>
              <p:cNvCxnSpPr>
                <a:stCxn id="12" idx="1"/>
                <a:endCxn id="9" idx="3"/>
              </p:cNvCxnSpPr>
              <p:nvPr/>
            </p:nvCxnSpPr>
            <p:spPr>
              <a:xfrm flipH="1">
                <a:off x="4038600" y="1510100"/>
                <a:ext cx="228600" cy="356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" name="Group 43"/>
              <p:cNvGrpSpPr/>
              <p:nvPr/>
            </p:nvGrpSpPr>
            <p:grpSpPr>
              <a:xfrm>
                <a:off x="2057400" y="3352800"/>
                <a:ext cx="914400" cy="304800"/>
                <a:chOff x="1828800" y="3352800"/>
                <a:chExt cx="1143000" cy="185738"/>
              </a:xfrm>
            </p:grpSpPr>
            <p:cxnSp>
              <p:nvCxnSpPr>
                <p:cNvPr id="26" name="Straight Arrow Connector 25"/>
                <p:cNvCxnSpPr/>
                <p:nvPr/>
              </p:nvCxnSpPr>
              <p:spPr>
                <a:xfrm rot="5400000">
                  <a:off x="2400300" y="2781300"/>
                  <a:ext cx="0" cy="1143000"/>
                </a:xfrm>
                <a:prstGeom prst="straightConnector1">
                  <a:avLst/>
                </a:prstGeom>
                <a:ln w="254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/>
                <p:cNvCxnSpPr/>
                <p:nvPr/>
              </p:nvCxnSpPr>
              <p:spPr>
                <a:xfrm rot="5400000">
                  <a:off x="2400300" y="2843213"/>
                  <a:ext cx="0" cy="1143000"/>
                </a:xfrm>
                <a:prstGeom prst="straightConnector1">
                  <a:avLst/>
                </a:prstGeom>
                <a:ln w="254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/>
                <p:cNvCxnSpPr/>
                <p:nvPr/>
              </p:nvCxnSpPr>
              <p:spPr>
                <a:xfrm rot="5400000">
                  <a:off x="2400300" y="2905125"/>
                  <a:ext cx="0" cy="1143000"/>
                </a:xfrm>
                <a:prstGeom prst="straightConnector1">
                  <a:avLst/>
                </a:prstGeom>
                <a:ln w="254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/>
                <p:cNvCxnSpPr/>
                <p:nvPr/>
              </p:nvCxnSpPr>
              <p:spPr>
                <a:xfrm rot="5400000">
                  <a:off x="2400300" y="2967038"/>
                  <a:ext cx="0" cy="1143000"/>
                </a:xfrm>
                <a:prstGeom prst="straightConnector1">
                  <a:avLst/>
                </a:prstGeom>
                <a:ln w="254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44"/>
              <p:cNvGrpSpPr/>
              <p:nvPr/>
            </p:nvGrpSpPr>
            <p:grpSpPr>
              <a:xfrm rot="10800000">
                <a:off x="3352800" y="3352800"/>
                <a:ext cx="914400" cy="304800"/>
                <a:chOff x="1828800" y="3352800"/>
                <a:chExt cx="1143000" cy="185738"/>
              </a:xfrm>
            </p:grpSpPr>
            <p:cxnSp>
              <p:nvCxnSpPr>
                <p:cNvPr id="22" name="Straight Arrow Connector 21"/>
                <p:cNvCxnSpPr/>
                <p:nvPr/>
              </p:nvCxnSpPr>
              <p:spPr>
                <a:xfrm rot="5400000">
                  <a:off x="2400300" y="2781300"/>
                  <a:ext cx="0" cy="1143000"/>
                </a:xfrm>
                <a:prstGeom prst="straightConnector1">
                  <a:avLst/>
                </a:prstGeom>
                <a:ln w="254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/>
                <p:cNvCxnSpPr/>
                <p:nvPr/>
              </p:nvCxnSpPr>
              <p:spPr>
                <a:xfrm rot="5400000">
                  <a:off x="2400300" y="2843213"/>
                  <a:ext cx="0" cy="1143000"/>
                </a:xfrm>
                <a:prstGeom prst="straightConnector1">
                  <a:avLst/>
                </a:prstGeom>
                <a:ln w="254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 rot="5400000">
                  <a:off x="2400300" y="2905125"/>
                  <a:ext cx="0" cy="1143000"/>
                </a:xfrm>
                <a:prstGeom prst="straightConnector1">
                  <a:avLst/>
                </a:prstGeom>
                <a:ln w="254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/>
                <p:cNvCxnSpPr/>
                <p:nvPr/>
              </p:nvCxnSpPr>
              <p:spPr>
                <a:xfrm rot="5400000">
                  <a:off x="2400300" y="2967038"/>
                  <a:ext cx="0" cy="1143000"/>
                </a:xfrm>
                <a:prstGeom prst="straightConnector1">
                  <a:avLst/>
                </a:prstGeom>
                <a:ln w="254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" name="Rectangle 18"/>
              <p:cNvSpPr/>
              <p:nvPr/>
            </p:nvSpPr>
            <p:spPr>
              <a:xfrm>
                <a:off x="2133600" y="3733800"/>
                <a:ext cx="2057400" cy="762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455929" y="2743200"/>
                <a:ext cx="1363576" cy="1237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Perforated Raised Floor</a:t>
                </a:r>
                <a:endParaRPr lang="en-US" sz="1200" b="1" dirty="0"/>
              </a:p>
            </p:txBody>
          </p:sp>
          <p:cxnSp>
            <p:nvCxnSpPr>
              <p:cNvPr id="21" name="Straight Arrow Connector 20"/>
              <p:cNvCxnSpPr>
                <a:stCxn id="20" idx="1"/>
                <a:endCxn id="14" idx="3"/>
              </p:cNvCxnSpPr>
              <p:nvPr/>
            </p:nvCxnSpPr>
            <p:spPr>
              <a:xfrm flipH="1" flipV="1">
                <a:off x="4038600" y="3238502"/>
                <a:ext cx="417330" cy="1236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8" name="Group 47"/>
          <p:cNvGrpSpPr/>
          <p:nvPr/>
        </p:nvGrpSpPr>
        <p:grpSpPr>
          <a:xfrm>
            <a:off x="6454365" y="3133888"/>
            <a:ext cx="2458724" cy="2228805"/>
            <a:chOff x="609600" y="762001"/>
            <a:chExt cx="3096724" cy="2590800"/>
          </a:xfrm>
        </p:grpSpPr>
        <p:sp>
          <p:nvSpPr>
            <p:cNvPr id="49" name="TextBox 48"/>
            <p:cNvSpPr txBox="1"/>
            <p:nvPr/>
          </p:nvSpPr>
          <p:spPr>
            <a:xfrm>
              <a:off x="2743200" y="1600200"/>
              <a:ext cx="9631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Clean Room</a:t>
              </a:r>
              <a:endParaRPr lang="en-US" sz="1200" b="1" dirty="0"/>
            </a:p>
          </p:txBody>
        </p:sp>
        <p:grpSp>
          <p:nvGrpSpPr>
            <p:cNvPr id="50" name="Group 63"/>
            <p:cNvGrpSpPr/>
            <p:nvPr/>
          </p:nvGrpSpPr>
          <p:grpSpPr>
            <a:xfrm>
              <a:off x="609600" y="762001"/>
              <a:ext cx="2743200" cy="2590800"/>
              <a:chOff x="609600" y="762000"/>
              <a:chExt cx="4064574" cy="4648199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2861640" y="2289576"/>
                <a:ext cx="517867" cy="2182254"/>
              </a:xfrm>
              <a:prstGeom prst="rect">
                <a:avLst/>
              </a:prstGeom>
              <a:solidFill>
                <a:schemeClr val="accent1">
                  <a:alpha val="5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3314773" y="762000"/>
                <a:ext cx="38839" cy="152757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3"/>
              <p:cNvSpPr/>
              <p:nvPr/>
            </p:nvSpPr>
            <p:spPr>
              <a:xfrm>
                <a:off x="3379507" y="1962239"/>
                <a:ext cx="1035734" cy="65468"/>
              </a:xfrm>
              <a:prstGeom prst="rect">
                <a:avLst/>
              </a:prstGeom>
              <a:solidFill>
                <a:srgbClr val="18F43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4"/>
              <p:cNvSpPr/>
              <p:nvPr/>
            </p:nvSpPr>
            <p:spPr>
              <a:xfrm>
                <a:off x="3379507" y="3926267"/>
                <a:ext cx="1035734" cy="6546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"/>
              <p:cNvSpPr/>
              <p:nvPr/>
            </p:nvSpPr>
            <p:spPr>
              <a:xfrm>
                <a:off x="3379507" y="4471830"/>
                <a:ext cx="1035734" cy="65468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6"/>
              <p:cNvSpPr/>
              <p:nvPr/>
            </p:nvSpPr>
            <p:spPr>
              <a:xfrm>
                <a:off x="2861640" y="4471830"/>
                <a:ext cx="517867" cy="6546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7"/>
              <p:cNvSpPr/>
              <p:nvPr/>
            </p:nvSpPr>
            <p:spPr>
              <a:xfrm rot="5400000">
                <a:off x="2444609" y="4888865"/>
                <a:ext cx="872901" cy="3883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8"/>
              <p:cNvSpPr/>
              <p:nvPr/>
            </p:nvSpPr>
            <p:spPr>
              <a:xfrm rot="5400000">
                <a:off x="2897742" y="4888865"/>
                <a:ext cx="872901" cy="3883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9"/>
              <p:cNvSpPr/>
              <p:nvPr/>
            </p:nvSpPr>
            <p:spPr>
              <a:xfrm>
                <a:off x="2991106" y="2616917"/>
                <a:ext cx="388400" cy="1091127"/>
              </a:xfrm>
              <a:prstGeom prst="rect">
                <a:avLst/>
              </a:prstGeom>
              <a:solidFill>
                <a:srgbClr val="18F43D">
                  <a:alpha val="3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0" name="Group 14"/>
              <p:cNvGrpSpPr/>
              <p:nvPr/>
            </p:nvGrpSpPr>
            <p:grpSpPr>
              <a:xfrm>
                <a:off x="3055840" y="2835140"/>
                <a:ext cx="258933" cy="763790"/>
                <a:chOff x="1066800" y="1828800"/>
                <a:chExt cx="609600" cy="838200"/>
              </a:xfrm>
            </p:grpSpPr>
            <p:sp>
              <p:nvSpPr>
                <p:cNvPr id="75" name="Oval 10"/>
                <p:cNvSpPr/>
                <p:nvPr/>
              </p:nvSpPr>
              <p:spPr>
                <a:xfrm>
                  <a:off x="1066800" y="2133600"/>
                  <a:ext cx="609600" cy="228600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/>
                <p:cNvSpPr/>
                <p:nvPr/>
              </p:nvSpPr>
              <p:spPr>
                <a:xfrm>
                  <a:off x="1295400" y="1828800"/>
                  <a:ext cx="137160" cy="3048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13"/>
                <p:cNvSpPr/>
                <p:nvPr/>
              </p:nvSpPr>
              <p:spPr>
                <a:xfrm>
                  <a:off x="1295400" y="2362200"/>
                  <a:ext cx="137160" cy="3048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1" name="Rectangle 60"/>
              <p:cNvSpPr/>
              <p:nvPr/>
            </p:nvSpPr>
            <p:spPr>
              <a:xfrm>
                <a:off x="2408506" y="762000"/>
                <a:ext cx="906267" cy="65468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2343773" y="5344731"/>
                <a:ext cx="2330401" cy="65468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779951" y="983340"/>
                <a:ext cx="2214563" cy="1877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Process Support Area “dirty”</a:t>
                </a:r>
                <a:endParaRPr lang="en-US" sz="1200" b="1" dirty="0"/>
              </a:p>
            </p:txBody>
          </p:sp>
          <p:cxnSp>
            <p:nvCxnSpPr>
              <p:cNvPr id="64" name="Straight Connector 63"/>
              <p:cNvCxnSpPr/>
              <p:nvPr/>
            </p:nvCxnSpPr>
            <p:spPr>
              <a:xfrm>
                <a:off x="3508973" y="3271592"/>
                <a:ext cx="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4"/>
              <p:cNvSpPr txBox="1"/>
              <p:nvPr/>
            </p:nvSpPr>
            <p:spPr>
              <a:xfrm>
                <a:off x="609600" y="3860796"/>
                <a:ext cx="1822755" cy="1341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Process Tool</a:t>
                </a:r>
                <a:endParaRPr lang="en-US" sz="1200" b="1" dirty="0"/>
              </a:p>
            </p:txBody>
          </p:sp>
          <p:cxnSp>
            <p:nvCxnSpPr>
              <p:cNvPr id="66" name="Straight Arrow Connector 65"/>
              <p:cNvCxnSpPr>
                <a:stCxn id="65" idx="3"/>
              </p:cNvCxnSpPr>
              <p:nvPr/>
            </p:nvCxnSpPr>
            <p:spPr>
              <a:xfrm flipV="1">
                <a:off x="2432355" y="4406369"/>
                <a:ext cx="388400" cy="124942"/>
              </a:xfrm>
              <a:prstGeom prst="straightConnector1">
                <a:avLst/>
              </a:prstGeom>
              <a:ln w="254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7" name="Group 62"/>
              <p:cNvGrpSpPr/>
              <p:nvPr/>
            </p:nvGrpSpPr>
            <p:grpSpPr>
              <a:xfrm>
                <a:off x="3581400" y="2971800"/>
                <a:ext cx="457200" cy="914400"/>
                <a:chOff x="6629400" y="3733800"/>
                <a:chExt cx="1447800" cy="2590800"/>
              </a:xfrm>
            </p:grpSpPr>
            <p:sp>
              <p:nvSpPr>
                <p:cNvPr id="68" name="Oval 67"/>
                <p:cNvSpPr/>
                <p:nvPr/>
              </p:nvSpPr>
              <p:spPr>
                <a:xfrm>
                  <a:off x="7239000" y="3733800"/>
                  <a:ext cx="533400" cy="609600"/>
                </a:xfrm>
                <a:prstGeom prst="ellipse">
                  <a:avLst/>
                </a:prstGeom>
                <a:no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9" name="Straight Connector 68"/>
                <p:cNvCxnSpPr>
                  <a:stCxn id="68" idx="4"/>
                </p:cNvCxnSpPr>
                <p:nvPr/>
              </p:nvCxnSpPr>
              <p:spPr>
                <a:xfrm>
                  <a:off x="7505700" y="4343400"/>
                  <a:ext cx="38100" cy="121920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 flipH="1">
                  <a:off x="6934200" y="5562600"/>
                  <a:ext cx="609600" cy="76200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7543800" y="5562600"/>
                  <a:ext cx="533400" cy="76200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 flipH="1">
                  <a:off x="7848600" y="6324600"/>
                  <a:ext cx="2286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 flipH="1">
                  <a:off x="6705600" y="6324600"/>
                  <a:ext cx="2286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 flipH="1" flipV="1">
                  <a:off x="6629400" y="4648200"/>
                  <a:ext cx="914400" cy="15240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82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Vertical Test (</a:t>
            </a:r>
            <a:r>
              <a:rPr lang="en-US" dirty="0" err="1" smtClean="0"/>
              <a:t>a.k.a</a:t>
            </a:r>
            <a:r>
              <a:rPr lang="en-US" dirty="0" smtClean="0"/>
              <a:t> VTA)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Equipment and Infrastructure</a:t>
            </a:r>
          </a:p>
          <a:p>
            <a:r>
              <a:rPr lang="en-US" sz="2400" dirty="0" smtClean="0"/>
              <a:t>Test </a:t>
            </a:r>
            <a:r>
              <a:rPr lang="en-US" sz="2400" dirty="0" err="1" smtClean="0"/>
              <a:t>Dewars</a:t>
            </a:r>
            <a:r>
              <a:rPr lang="en-US" sz="2400" dirty="0" smtClean="0"/>
              <a:t>, shielded, below grade</a:t>
            </a:r>
          </a:p>
          <a:p>
            <a:pPr lvl="1"/>
            <a:r>
              <a:rPr lang="en-US" sz="1600" dirty="0" smtClean="0"/>
              <a:t>(2) 16” wide, 72” deep, 136 liter (</a:t>
            </a:r>
            <a:r>
              <a:rPr lang="en-US" sz="1600" dirty="0" err="1" smtClean="0"/>
              <a:t>w.v</a:t>
            </a:r>
            <a:r>
              <a:rPr lang="en-US" sz="1600" dirty="0" smtClean="0"/>
              <a:t>.)</a:t>
            </a:r>
          </a:p>
          <a:p>
            <a:pPr lvl="1"/>
            <a:r>
              <a:rPr lang="en-US" sz="1600" dirty="0" smtClean="0"/>
              <a:t>(2) 28” wide, 108” deep, 648 liter </a:t>
            </a:r>
            <a:r>
              <a:rPr lang="en-US" sz="1600" dirty="0" err="1" smtClean="0"/>
              <a:t>w.v</a:t>
            </a:r>
            <a:r>
              <a:rPr lang="en-US" sz="1600" dirty="0" smtClean="0"/>
              <a:t>.</a:t>
            </a:r>
          </a:p>
          <a:p>
            <a:pPr lvl="1"/>
            <a:r>
              <a:rPr lang="en-US" sz="1600" dirty="0" smtClean="0"/>
              <a:t>(1) 34” wide, 132” deep, 1197 liter </a:t>
            </a:r>
            <a:r>
              <a:rPr lang="en-US" sz="1600" dirty="0" err="1" smtClean="0"/>
              <a:t>w.v</a:t>
            </a:r>
            <a:r>
              <a:rPr lang="en-US" sz="1600" dirty="0" smtClean="0"/>
              <a:t>.</a:t>
            </a:r>
          </a:p>
          <a:p>
            <a:pPr lvl="1"/>
            <a:r>
              <a:rPr lang="en-US" sz="1600" dirty="0" smtClean="0"/>
              <a:t>(1) 16” wide, 108” deep, 212 liter </a:t>
            </a:r>
            <a:r>
              <a:rPr lang="en-US" sz="1600" dirty="0" err="1" smtClean="0"/>
              <a:t>w.v</a:t>
            </a:r>
            <a:r>
              <a:rPr lang="en-US" sz="1600" dirty="0" smtClean="0"/>
              <a:t>.</a:t>
            </a:r>
          </a:p>
          <a:p>
            <a:pPr lvl="1"/>
            <a:r>
              <a:rPr lang="en-US" sz="1600" dirty="0" smtClean="0"/>
              <a:t>(2) 28” wide, 132” deep, 812 liter </a:t>
            </a:r>
            <a:r>
              <a:rPr lang="en-US" sz="1600" dirty="0" err="1" smtClean="0"/>
              <a:t>w.v</a:t>
            </a:r>
            <a:r>
              <a:rPr lang="en-US" sz="1600" dirty="0" smtClean="0"/>
              <a:t>.</a:t>
            </a:r>
          </a:p>
          <a:p>
            <a:r>
              <a:rPr lang="en-US" sz="2400" dirty="0"/>
              <a:t>RF Amplifier Capabilities</a:t>
            </a:r>
          </a:p>
          <a:p>
            <a:pPr lvl="1"/>
            <a:r>
              <a:rPr lang="en-US" sz="1400" dirty="0"/>
              <a:t>"805 System" 500MHz - 1000MHz, 500 Watts (hard routed to </a:t>
            </a:r>
            <a:r>
              <a:rPr lang="en-US" sz="1400" dirty="0" err="1"/>
              <a:t>dewars</a:t>
            </a:r>
            <a:r>
              <a:rPr lang="en-US" sz="1400" dirty="0"/>
              <a:t> 7 &amp; 8)</a:t>
            </a:r>
          </a:p>
          <a:p>
            <a:pPr lvl="1"/>
            <a:r>
              <a:rPr lang="en-US" sz="1400" dirty="0"/>
              <a:t>"1497 System" 1425MHz - 1510MHz, up to 500 Watts (</a:t>
            </a:r>
            <a:r>
              <a:rPr lang="en-US" sz="1400" dirty="0" err="1"/>
              <a:t>dewars</a:t>
            </a:r>
            <a:r>
              <a:rPr lang="en-US" sz="1400" dirty="0"/>
              <a:t> 3 - 8)</a:t>
            </a:r>
          </a:p>
          <a:p>
            <a:pPr lvl="1"/>
            <a:r>
              <a:rPr lang="en-US" sz="1400" dirty="0"/>
              <a:t>Portable 1.3GHz amplifiers, 250 Watt and 500 Watts</a:t>
            </a:r>
          </a:p>
          <a:p>
            <a:pPr lvl="1"/>
            <a:r>
              <a:rPr lang="en-US" sz="1400" dirty="0"/>
              <a:t>Portable 1.5GHz amplifiers, up to 200 Watts</a:t>
            </a:r>
          </a:p>
          <a:p>
            <a:pPr lvl="1"/>
            <a:r>
              <a:rPr lang="en-US" sz="1400" dirty="0"/>
              <a:t>Portable 2 - 4 GHz amplifier, 200 Watts</a:t>
            </a:r>
          </a:p>
          <a:p>
            <a:pPr marL="0" indent="0">
              <a:buNone/>
            </a:pPr>
            <a:r>
              <a:rPr lang="en-US" sz="2400" dirty="0" smtClean="0"/>
              <a:t>People</a:t>
            </a:r>
            <a:endParaRPr lang="en-US" sz="2400" dirty="0"/>
          </a:p>
          <a:p>
            <a:r>
              <a:rPr lang="en-US" sz="1600" dirty="0" smtClean="0"/>
              <a:t>1 FTE (</a:t>
            </a:r>
            <a:r>
              <a:rPr lang="en-US" sz="1600" dirty="0" err="1" smtClean="0"/>
              <a:t>cryo</a:t>
            </a:r>
            <a:r>
              <a:rPr lang="en-US" sz="1600" dirty="0" smtClean="0"/>
              <a:t> operator)</a:t>
            </a:r>
          </a:p>
          <a:p>
            <a:r>
              <a:rPr lang="en-US" sz="1600" dirty="0" smtClean="0"/>
              <a:t>Assortment of cavity testers, none dedicated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95400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Explosion 1 3"/>
          <p:cNvSpPr/>
          <p:nvPr/>
        </p:nvSpPr>
        <p:spPr>
          <a:xfrm>
            <a:off x="5931850" y="4158599"/>
            <a:ext cx="2983550" cy="2190926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Over 4000 test completed since 1991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9084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Cryomodule Assembly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500" dirty="0"/>
              <a:t>Equipment and Infrastructure</a:t>
            </a:r>
          </a:p>
          <a:p>
            <a:r>
              <a:rPr lang="en-US" sz="2400" dirty="0" smtClean="0"/>
              <a:t>(3) </a:t>
            </a:r>
            <a:r>
              <a:rPr lang="en-US" sz="2400" dirty="0" smtClean="0"/>
              <a:t>Assembly Bays</a:t>
            </a:r>
          </a:p>
          <a:p>
            <a:pPr lvl="1"/>
            <a:r>
              <a:rPr lang="en-US" sz="2000" dirty="0" smtClean="0"/>
              <a:t>Canopied and curtained (clean area)</a:t>
            </a:r>
          </a:p>
          <a:p>
            <a:pPr lvl="1"/>
            <a:r>
              <a:rPr lang="en-US" sz="2000" dirty="0" smtClean="0"/>
              <a:t>(2) Assembly rail systems installed</a:t>
            </a:r>
          </a:p>
          <a:p>
            <a:pPr lvl="1"/>
            <a:r>
              <a:rPr lang="en-US" sz="2000" dirty="0" smtClean="0"/>
              <a:t>Space for one more assembly rail systems</a:t>
            </a:r>
          </a:p>
          <a:p>
            <a:r>
              <a:rPr lang="en-US" sz="2400" dirty="0" smtClean="0"/>
              <a:t>(1) Disassembly Bay</a:t>
            </a:r>
            <a:endParaRPr lang="en-US" dirty="0" smtClean="0"/>
          </a:p>
          <a:p>
            <a:pPr marL="0" indent="0">
              <a:buNone/>
            </a:pPr>
            <a:r>
              <a:rPr lang="en-US" sz="3600" dirty="0" smtClean="0"/>
              <a:t>People</a:t>
            </a:r>
            <a:endParaRPr lang="en-US" sz="3600" dirty="0"/>
          </a:p>
          <a:p>
            <a:r>
              <a:rPr lang="en-US" sz="2400" dirty="0" smtClean="0"/>
              <a:t>10 </a:t>
            </a:r>
            <a:r>
              <a:rPr lang="en-US" sz="2400" dirty="0"/>
              <a:t>FTEs </a:t>
            </a:r>
            <a:r>
              <a:rPr lang="en-US" sz="2400" dirty="0" smtClean="0"/>
              <a:t>(1 Lead, 9 technicians</a:t>
            </a:r>
            <a:r>
              <a:rPr lang="en-US" sz="2400" dirty="0" smtClean="0"/>
              <a:t>)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6386" name="Picture 2" descr="C:\Users\areilly\Documents\My Documents\SRF Director's Review\CM Assembly Pic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257800" y="32766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4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SLAC LCLS-II </a:t>
            </a:r>
            <a:r>
              <a:rPr lang="en-US" sz="3600" dirty="0" smtClean="0"/>
              <a:t>Cryomodule Assembly </a:t>
            </a:r>
            <a:endParaRPr lang="en-US" sz="3600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419762"/>
            <a:ext cx="7543800" cy="221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76" y="1703224"/>
            <a:ext cx="2946750" cy="199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09291"/>
            <a:ext cx="2517775" cy="1387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" y="2397158"/>
            <a:ext cx="1987550" cy="1299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43650" y="843964"/>
            <a:ext cx="26098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Cryomodule</a:t>
            </a:r>
            <a:r>
              <a:rPr lang="en-US" b="1" dirty="0" smtClean="0">
                <a:solidFill>
                  <a:srgbClr val="0000FF"/>
                </a:solidFill>
              </a:rPr>
              <a:t> Scope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9-cell cavity and </a:t>
            </a:r>
            <a:r>
              <a:rPr lang="en-US" b="1" dirty="0" err="1" smtClean="0">
                <a:solidFill>
                  <a:srgbClr val="0000FF"/>
                </a:solidFill>
              </a:rPr>
              <a:t>cryomodule</a:t>
            </a:r>
            <a:r>
              <a:rPr lang="en-US" b="1" dirty="0" smtClean="0">
                <a:solidFill>
                  <a:srgbClr val="0000FF"/>
                </a:solidFill>
              </a:rPr>
              <a:t> design is similar to XFEL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(1) Prototype units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(17) Production units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April 2017 through Sept 2018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358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Cryomodule</a:t>
            </a:r>
            <a:r>
              <a:rPr lang="en-US" dirty="0" smtClean="0"/>
              <a:t> Assembly for LCLS II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8" b="6299"/>
          <a:stretch/>
        </p:blipFill>
        <p:spPr>
          <a:xfrm>
            <a:off x="619819" y="1171575"/>
            <a:ext cx="7887837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JLab</a:t>
            </a:r>
            <a:r>
              <a:rPr lang="en-US" sz="3600" dirty="0" smtClean="0"/>
              <a:t> LCLS-II Cold Mass Spreader Bar</a:t>
            </a:r>
            <a:endParaRPr lang="en-US" sz="3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40" y="1657559"/>
            <a:ext cx="6356981" cy="421046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9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893" y="95249"/>
            <a:ext cx="8742086" cy="771631"/>
          </a:xfrm>
        </p:spPr>
        <p:txBody>
          <a:bodyPr/>
          <a:lstStyle/>
          <a:p>
            <a:r>
              <a:rPr lang="en-US" sz="4000" b="1" dirty="0" err="1" smtClean="0"/>
              <a:t>JLab</a:t>
            </a:r>
            <a:r>
              <a:rPr lang="en-US" sz="4000" b="1" dirty="0" smtClean="0"/>
              <a:t> LCLS II Cantilever Fixture</a:t>
            </a:r>
            <a:endParaRPr lang="en-US" sz="40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5" y="1239926"/>
            <a:ext cx="8782050" cy="2072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" t="33393" r="5225" b="20481"/>
          <a:stretch/>
        </p:blipFill>
        <p:spPr>
          <a:xfrm>
            <a:off x="266185" y="3492823"/>
            <a:ext cx="4668792" cy="1800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9" b="4603"/>
          <a:stretch/>
        </p:blipFill>
        <p:spPr>
          <a:xfrm>
            <a:off x="4504810" y="4224757"/>
            <a:ext cx="4370316" cy="213616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9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Cryomodule Test Facility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Dedicated Cryomodule Test Facility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Personnel Safety System (PSS)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Close loop 2K helium refrigerator shared with the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VTA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Primary circuit supply up to 7-8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g/s, 2.8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Bar 4K supply for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cooldown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steady state ~2-3 g/s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50 K shield circuit, several g/s (not a limit to operations)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Cooling water (was used for SNS Power Couplers)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Cryomodule housed in a Magnetic Shielding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Box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Measured field of 30 milligauss when empty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High Power RF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Four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8 kW klystrons operating in pairs-each pair delivers up to 12 kW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LLRF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VXI based- homegrown 1497 MHz / 805 MHz VCO.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Migrating to C100 style digital system later this year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C:\Users\areilly\Downloads\photo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00800" y="4419600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36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600" dirty="0"/>
              <a:t>SRF Facilities</a:t>
            </a:r>
          </a:p>
          <a:p>
            <a:r>
              <a:rPr lang="en-US" sz="2200" dirty="0"/>
              <a:t>Description of the SRF </a:t>
            </a:r>
            <a:r>
              <a:rPr lang="en-US" sz="2200" dirty="0" smtClean="0"/>
              <a:t>facilities</a:t>
            </a:r>
          </a:p>
          <a:p>
            <a:pPr lvl="1"/>
            <a:r>
              <a:rPr lang="en-US" sz="1900" dirty="0" smtClean="0"/>
              <a:t>Overall square footage</a:t>
            </a:r>
          </a:p>
          <a:p>
            <a:pPr lvl="1"/>
            <a:r>
              <a:rPr lang="en-US" sz="1900" dirty="0" smtClean="0"/>
              <a:t>List </a:t>
            </a:r>
            <a:r>
              <a:rPr lang="en-US" sz="1900" dirty="0"/>
              <a:t>of the </a:t>
            </a:r>
            <a:r>
              <a:rPr lang="en-US" sz="1900" dirty="0" smtClean="0"/>
              <a:t>capabilities/work centers</a:t>
            </a:r>
            <a:endParaRPr lang="en-US" sz="1900" dirty="0"/>
          </a:p>
          <a:p>
            <a:pPr lvl="1"/>
            <a:r>
              <a:rPr lang="en-US" sz="1900" dirty="0"/>
              <a:t>Breakout of primary work centers listing primary pieces of equipment and people </a:t>
            </a:r>
            <a:r>
              <a:rPr lang="en-US" sz="1900" dirty="0" smtClean="0"/>
              <a:t>resources</a:t>
            </a:r>
          </a:p>
          <a:p>
            <a:pPr lvl="1"/>
            <a:r>
              <a:rPr lang="en-US" sz="1900" dirty="0" smtClean="0"/>
              <a:t>Description and capabilities of technical facility support systems</a:t>
            </a:r>
            <a:endParaRPr lang="en-US" sz="1900" dirty="0"/>
          </a:p>
          <a:p>
            <a:r>
              <a:rPr lang="en-US" sz="2200" dirty="0" smtClean="0"/>
              <a:t>High level throughput, installed and at full build out</a:t>
            </a:r>
          </a:p>
          <a:p>
            <a:r>
              <a:rPr lang="en-US" sz="2200" dirty="0" smtClean="0"/>
              <a:t>Overview of age of major equipment</a:t>
            </a:r>
          </a:p>
          <a:p>
            <a:r>
              <a:rPr lang="en-US" sz="2200" dirty="0" smtClean="0"/>
              <a:t>Challenges</a:t>
            </a:r>
            <a:endParaRPr lang="en-US" sz="2200" dirty="0"/>
          </a:p>
          <a:p>
            <a:pPr marL="0" indent="0">
              <a:buNone/>
            </a:pPr>
            <a:r>
              <a:rPr lang="en-US" sz="2600" dirty="0" smtClean="0"/>
              <a:t>People</a:t>
            </a:r>
            <a:endParaRPr lang="en-US" sz="2600" dirty="0"/>
          </a:p>
          <a:p>
            <a:r>
              <a:rPr lang="en-US" sz="2200" dirty="0" smtClean="0"/>
              <a:t>Number of people and structure of SRF Operations Group</a:t>
            </a:r>
          </a:p>
          <a:p>
            <a:r>
              <a:rPr lang="en-US" sz="2200" dirty="0" smtClean="0"/>
              <a:t>Mix of resource types summarized by work center</a:t>
            </a:r>
          </a:p>
          <a:p>
            <a:r>
              <a:rPr lang="en-US" sz="2200" dirty="0" smtClean="0"/>
              <a:t>Depth </a:t>
            </a:r>
            <a:r>
              <a:rPr lang="en-US" sz="2200" dirty="0"/>
              <a:t>of </a:t>
            </a:r>
            <a:r>
              <a:rPr lang="en-US" sz="2200" dirty="0" smtClean="0"/>
              <a:t>experience in terms of years at the Lab and Total</a:t>
            </a:r>
            <a:endParaRPr lang="en-US" sz="2200" dirty="0"/>
          </a:p>
          <a:p>
            <a:r>
              <a:rPr lang="en-US" sz="2200" dirty="0" smtClean="0"/>
              <a:t>Preliminary support needs for LCLS II production</a:t>
            </a:r>
          </a:p>
          <a:p>
            <a:r>
              <a:rPr lang="en-US" sz="2200" dirty="0" smtClean="0"/>
              <a:t>Challenges</a:t>
            </a:r>
          </a:p>
          <a:p>
            <a:endParaRPr lang="en-US" sz="2200" dirty="0"/>
          </a:p>
          <a:p>
            <a:r>
              <a:rPr lang="en-US" sz="2200" dirty="0" smtClean="0"/>
              <a:t>Brief overview of maintenance cost</a:t>
            </a:r>
          </a:p>
          <a:p>
            <a:pPr lvl="1"/>
            <a:r>
              <a:rPr lang="en-US" sz="1800" dirty="0" smtClean="0"/>
              <a:t>4 year historical, plus forecast for FY14</a:t>
            </a:r>
            <a:endParaRPr lang="en-US" sz="1800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81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880" y="113517"/>
            <a:ext cx="8316295" cy="496083"/>
          </a:xfrm>
        </p:spPr>
        <p:txBody>
          <a:bodyPr/>
          <a:lstStyle/>
          <a:p>
            <a:pPr lvl="1" algn="ctr"/>
            <a:r>
              <a:rPr lang="en-US" sz="4200" kern="1200" dirty="0">
                <a:solidFill>
                  <a:schemeClr val="tx1"/>
                </a:solidFill>
                <a:latin typeface="Minion Pro"/>
                <a:ea typeface="+mj-ea"/>
                <a:cs typeface="+mj-cs"/>
              </a:rPr>
              <a:t>Technical</a:t>
            </a:r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4200" kern="1200" dirty="0">
                <a:solidFill>
                  <a:schemeClr val="tx1"/>
                </a:solidFill>
                <a:latin typeface="Minion Pro"/>
                <a:ea typeface="+mj-ea"/>
                <a:cs typeface="+mj-cs"/>
              </a:rPr>
              <a:t>Facilities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906" y="1104899"/>
            <a:ext cx="8897440" cy="5191126"/>
          </a:xfrm>
        </p:spPr>
        <p:txBody>
          <a:bodyPr>
            <a:normAutofit/>
          </a:bodyPr>
          <a:lstStyle/>
          <a:p>
            <a:pPr marL="0" lvl="1" indent="0">
              <a:lnSpc>
                <a:spcPct val="80000"/>
              </a:lnSpc>
              <a:buFont typeface="Arial"/>
              <a:buNone/>
            </a:pPr>
            <a:r>
              <a:rPr lang="en-US" b="1" dirty="0"/>
              <a:t>Equipment and Infrastructure</a:t>
            </a:r>
            <a:endParaRPr lang="en-US" sz="2400" b="1" dirty="0"/>
          </a:p>
          <a:p>
            <a:pPr marL="342900" lvl="1" indent="-342900">
              <a:lnSpc>
                <a:spcPct val="80000"/>
              </a:lnSpc>
              <a:buFont typeface="Arial"/>
              <a:buChar char="•"/>
            </a:pPr>
            <a:r>
              <a:rPr lang="en-US" sz="2400" dirty="0"/>
              <a:t>Ultrapure Water Systems</a:t>
            </a:r>
          </a:p>
          <a:p>
            <a:pPr marL="742950" lvl="2" indent="-342900">
              <a:lnSpc>
                <a:spcPct val="80000"/>
              </a:lnSpc>
              <a:buFont typeface="Arial"/>
              <a:buChar char="•"/>
            </a:pPr>
            <a:r>
              <a:rPr lang="en-US" sz="2000" dirty="0"/>
              <a:t>60 </a:t>
            </a:r>
            <a:r>
              <a:rPr lang="en-US" sz="2000" dirty="0" err="1"/>
              <a:t>gpm</a:t>
            </a:r>
            <a:r>
              <a:rPr lang="en-US" sz="2000" dirty="0"/>
              <a:t> ambient UPW system</a:t>
            </a:r>
          </a:p>
          <a:p>
            <a:pPr marL="742950" lvl="2" indent="-342900">
              <a:lnSpc>
                <a:spcPct val="80000"/>
              </a:lnSpc>
              <a:buFont typeface="Arial"/>
              <a:buChar char="•"/>
            </a:pPr>
            <a:r>
              <a:rPr lang="en-US" sz="2000" dirty="0"/>
              <a:t>20 </a:t>
            </a:r>
            <a:r>
              <a:rPr lang="en-US" sz="2000" dirty="0" err="1"/>
              <a:t>gpm</a:t>
            </a:r>
            <a:r>
              <a:rPr lang="en-US" sz="2000" dirty="0"/>
              <a:t> centralized hot UPW system</a:t>
            </a:r>
          </a:p>
          <a:p>
            <a:pPr marL="342900" lvl="1" indent="-342900">
              <a:lnSpc>
                <a:spcPct val="80000"/>
              </a:lnSpc>
              <a:buFont typeface="Arial"/>
              <a:buChar char="•"/>
            </a:pPr>
            <a:r>
              <a:rPr lang="en-US" sz="2400" dirty="0"/>
              <a:t>Process Support Building</a:t>
            </a:r>
          </a:p>
          <a:p>
            <a:pPr marL="742950" lvl="2" indent="-342900">
              <a:lnSpc>
                <a:spcPct val="80000"/>
              </a:lnSpc>
              <a:buFont typeface="Arial"/>
              <a:buChar char="•"/>
            </a:pPr>
            <a:r>
              <a:rPr lang="en-US" sz="2000" dirty="0"/>
              <a:t>Bulk Chemical Management </a:t>
            </a:r>
          </a:p>
          <a:p>
            <a:pPr marL="342900" lvl="1" indent="-342900">
              <a:lnSpc>
                <a:spcPct val="80000"/>
              </a:lnSpc>
              <a:buFont typeface="Arial"/>
              <a:buChar char="•"/>
            </a:pPr>
            <a:r>
              <a:rPr lang="en-US" sz="2400" dirty="0"/>
              <a:t>Process Support Area (a.k.a.  T-trench)</a:t>
            </a:r>
          </a:p>
          <a:p>
            <a:pPr marL="685800" lvl="2" indent="-285750">
              <a:lnSpc>
                <a:spcPct val="80000"/>
              </a:lnSpc>
            </a:pPr>
            <a:r>
              <a:rPr lang="en-US" sz="2000" dirty="0"/>
              <a:t>Utility side of clean room process equipment</a:t>
            </a:r>
          </a:p>
          <a:p>
            <a:pPr marL="342900" lvl="1" indent="-342900">
              <a:lnSpc>
                <a:spcPct val="80000"/>
              </a:lnSpc>
              <a:buFont typeface="Arial"/>
              <a:buChar char="•"/>
            </a:pPr>
            <a:r>
              <a:rPr lang="en-US" sz="2400" dirty="0"/>
              <a:t>Acid Waste Treatment</a:t>
            </a:r>
          </a:p>
          <a:p>
            <a:pPr marL="742950" lvl="2" indent="-342900">
              <a:lnSpc>
                <a:spcPct val="80000"/>
              </a:lnSpc>
              <a:buFont typeface="Arial"/>
              <a:buChar char="•"/>
            </a:pPr>
            <a:r>
              <a:rPr lang="en-US" sz="2000" dirty="0"/>
              <a:t>60 </a:t>
            </a:r>
            <a:r>
              <a:rPr lang="en-US" sz="2000" dirty="0" err="1"/>
              <a:t>gpm</a:t>
            </a:r>
            <a:r>
              <a:rPr lang="en-US" sz="2000" dirty="0"/>
              <a:t> automated neutralization system</a:t>
            </a:r>
          </a:p>
          <a:p>
            <a:pPr marL="0" indent="-400050">
              <a:lnSpc>
                <a:spcPct val="80000"/>
              </a:lnSpc>
              <a:buFont typeface="Arial"/>
              <a:buNone/>
            </a:pPr>
            <a:endParaRPr lang="en-US" sz="2800" b="1" dirty="0" smtClean="0"/>
          </a:p>
          <a:p>
            <a:pPr marL="0" indent="-400050">
              <a:lnSpc>
                <a:spcPct val="80000"/>
              </a:lnSpc>
              <a:buFont typeface="Arial"/>
              <a:buNone/>
            </a:pPr>
            <a:r>
              <a:rPr lang="en-US" sz="2800" b="1" dirty="0" smtClean="0"/>
              <a:t>People</a:t>
            </a:r>
            <a:endParaRPr lang="en-US" sz="2800" b="1" dirty="0"/>
          </a:p>
          <a:p>
            <a:pPr marL="742950" lvl="2" indent="-342900">
              <a:lnSpc>
                <a:spcPct val="80000"/>
              </a:lnSpc>
            </a:pPr>
            <a:r>
              <a:rPr lang="en-US" sz="2000" dirty="0"/>
              <a:t>4 FTEs  (1 Engineer (Supervisor), 2 Technicians, 1 </a:t>
            </a:r>
            <a:r>
              <a:rPr lang="en-US" sz="2000" dirty="0" err="1"/>
              <a:t>Bldg</a:t>
            </a:r>
            <a:r>
              <a:rPr lang="en-US" sz="2000" dirty="0"/>
              <a:t> </a:t>
            </a:r>
            <a:r>
              <a:rPr lang="en-US" sz="2000" dirty="0" err="1"/>
              <a:t>Mgr</a:t>
            </a:r>
            <a:r>
              <a:rPr lang="en-US" sz="2000" dirty="0"/>
              <a:t>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3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Ultrapure Water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4400" b="1" dirty="0"/>
              <a:t>Main UPW System</a:t>
            </a:r>
          </a:p>
          <a:p>
            <a:r>
              <a:rPr lang="en-US" dirty="0"/>
              <a:t>Microelectronic Type E-1.1 </a:t>
            </a:r>
          </a:p>
          <a:p>
            <a:pPr marL="457200" lvl="1" indent="0"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&gt; 18.2 </a:t>
            </a:r>
            <a:r>
              <a:rPr lang="en-US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Mohm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/cm</a:t>
            </a:r>
            <a:r>
              <a:rPr lang="en-US" b="1" baseline="30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&lt; 2 ppb TOC, &lt; 2 ppb silica,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&lt; 1ppb all other ions</a:t>
            </a:r>
          </a:p>
          <a:p>
            <a:r>
              <a:rPr lang="en-US" sz="33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60 </a:t>
            </a:r>
            <a:r>
              <a:rPr lang="en-US" sz="33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gpm</a:t>
            </a:r>
            <a:r>
              <a:rPr lang="en-US" sz="33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/>
              <a:t>make-up capacity to loop (shared with HUPW)</a:t>
            </a:r>
          </a:p>
          <a:p>
            <a:r>
              <a:rPr lang="en-US" sz="33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90 </a:t>
            </a:r>
            <a:r>
              <a:rPr lang="en-US" sz="33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gpm</a:t>
            </a:r>
            <a:r>
              <a:rPr lang="en-US" sz="33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/>
              <a:t>polish </a:t>
            </a:r>
            <a:r>
              <a:rPr lang="en-US" dirty="0" smtClean="0"/>
              <a:t>loop</a:t>
            </a:r>
          </a:p>
          <a:p>
            <a:r>
              <a:rPr lang="en-US" dirty="0"/>
              <a:t>Provides water to the HPR, BCP, HEP, VEP tools</a:t>
            </a:r>
          </a:p>
          <a:p>
            <a:r>
              <a:rPr lang="en-US" dirty="0"/>
              <a:t>Provides water to all chemistry rooms</a:t>
            </a:r>
          </a:p>
          <a:p>
            <a:r>
              <a:rPr lang="en-US" dirty="0" smtClean="0"/>
              <a:t>~ </a:t>
            </a:r>
            <a:r>
              <a:rPr lang="en-US" dirty="0"/>
              <a:t>50 psig Nominal (55 psig measured)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sz="4400" b="1" u="sng" dirty="0" smtClean="0"/>
              <a:t>Centralized</a:t>
            </a:r>
            <a:r>
              <a:rPr lang="en-US" sz="4400" b="1" dirty="0" smtClean="0"/>
              <a:t> Hot UPW System</a:t>
            </a:r>
          </a:p>
          <a:p>
            <a:r>
              <a:rPr lang="en-US" sz="33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 </a:t>
            </a:r>
            <a:r>
              <a:rPr lang="en-US" sz="33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gpm</a:t>
            </a:r>
            <a:r>
              <a:rPr lang="en-US" sz="33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/>
              <a:t>make-up capacity to </a:t>
            </a:r>
            <a:r>
              <a:rPr lang="en-US" dirty="0" smtClean="0"/>
              <a:t>loop</a:t>
            </a:r>
            <a:endParaRPr lang="en-US" dirty="0"/>
          </a:p>
          <a:p>
            <a:r>
              <a:rPr lang="en-US" sz="33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30 </a:t>
            </a:r>
            <a:r>
              <a:rPr lang="en-US" sz="33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gpm</a:t>
            </a:r>
            <a:r>
              <a:rPr lang="en-US" sz="33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/>
              <a:t>polish loop</a:t>
            </a:r>
          </a:p>
          <a:p>
            <a:r>
              <a:rPr lang="en-US" dirty="0"/>
              <a:t>~ 50 psig Nominal</a:t>
            </a:r>
          </a:p>
          <a:p>
            <a:r>
              <a:rPr lang="en-US" sz="33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80 C (176 F)</a:t>
            </a:r>
          </a:p>
          <a:p>
            <a:endParaRPr lang="en-US" dirty="0"/>
          </a:p>
          <a:p>
            <a:r>
              <a:rPr lang="en-US" dirty="0"/>
              <a:t>Primary RO Storage: 3000 gal.</a:t>
            </a:r>
          </a:p>
          <a:p>
            <a:r>
              <a:rPr lang="en-US" dirty="0"/>
              <a:t>UPW Storage: 2500 gal.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9218" name="Picture 2" descr="M:\asd\temp\UPW Pictures\DSCN39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160" y="4401821"/>
            <a:ext cx="2160139" cy="161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M:\asd\temp\UPW Pictures\DSCN39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193" y="2594677"/>
            <a:ext cx="2163026" cy="161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934" y="4399660"/>
            <a:ext cx="2163073" cy="161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xplosion 1 3"/>
          <p:cNvSpPr/>
          <p:nvPr/>
        </p:nvSpPr>
        <p:spPr>
          <a:xfrm>
            <a:off x="7169117" y="786213"/>
            <a:ext cx="1845890" cy="1606609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State of the Art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018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Support Building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r>
              <a:rPr lang="en-US" sz="2000" dirty="0" smtClean="0"/>
              <a:t>PSB purpose is to store and supply bulk acid to the test lab chemistry’s major tools.</a:t>
            </a:r>
          </a:p>
          <a:p>
            <a:pPr lvl="1"/>
            <a:r>
              <a:rPr lang="en-US" sz="1800" dirty="0" smtClean="0"/>
              <a:t>PSB contain 4 pumping stations, of which 2 are used for periodic acid transfers. (~1/month at current production rates)</a:t>
            </a:r>
          </a:p>
          <a:p>
            <a:pPr lvl="1"/>
            <a:r>
              <a:rPr lang="en-US" sz="1800" dirty="0" smtClean="0"/>
              <a:t>Bulk 55 gallon drums of BCP &amp; Sulfuric.</a:t>
            </a:r>
          </a:p>
          <a:p>
            <a:pPr lvl="1"/>
            <a:r>
              <a:rPr lang="en-US" sz="1800" dirty="0" smtClean="0"/>
              <a:t>PSB is stationed and monitored by chemistry/equipment technician</a:t>
            </a:r>
          </a:p>
          <a:p>
            <a:pPr marL="457200" lvl="1" indent="0">
              <a:buNone/>
            </a:pPr>
            <a:r>
              <a:rPr lang="en-US" sz="1800" dirty="0" smtClean="0"/>
              <a:t> </a:t>
            </a:r>
          </a:p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4" name="AutoShape 4" descr="imap://denny@mail.jlab.org:993/fetch%3EUID%3E/INBOX%3E38625?part=1.2&amp;type=image/jpeg&amp;filename=IMG_20131212_110244_01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 descr="C:\1-P Denny\TLA-TEDF Transition\Pictures\DAC  PSB\DSCN35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6" r="8682" b="14220"/>
          <a:stretch/>
        </p:blipFill>
        <p:spPr bwMode="auto">
          <a:xfrm>
            <a:off x="5562600" y="2971800"/>
            <a:ext cx="3328764" cy="195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261" y="3125336"/>
            <a:ext cx="3736139" cy="2460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1-P Denny\TLA-TEDF Transition\Pictures\DAC  PSB\IMG_20131212_110052_87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9" r="12792" b="10103"/>
          <a:stretch/>
        </p:blipFill>
        <p:spPr bwMode="auto">
          <a:xfrm>
            <a:off x="3848418" y="4758413"/>
            <a:ext cx="1057106" cy="164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1-P Denny\TLA-TEDF Transition\Pictures\DAC  PSB\IMG_20131212_110126_8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9" t="17005" r="8126" b="12201"/>
          <a:stretch/>
        </p:blipFill>
        <p:spPr bwMode="auto">
          <a:xfrm>
            <a:off x="5029200" y="4724400"/>
            <a:ext cx="2588523" cy="168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7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Bulk Acid Delivery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5105400" cy="53340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Dedicated acid delivery systems for H2SO4 and BCP</a:t>
            </a:r>
            <a:endParaRPr lang="en-US" b="0" dirty="0" smtClean="0"/>
          </a:p>
          <a:p>
            <a:r>
              <a:rPr lang="en-US" sz="2000" b="0" dirty="0" smtClean="0"/>
              <a:t>PFA tubing is used from point of supply to point of connection at tool</a:t>
            </a:r>
          </a:p>
          <a:p>
            <a:r>
              <a:rPr lang="en-US" sz="2000" b="0" dirty="0" smtClean="0"/>
              <a:t>All tubing, supply and discharge, is double contained in clear PVC (some non-clear at bends)</a:t>
            </a:r>
          </a:p>
          <a:p>
            <a:r>
              <a:rPr lang="en-US" sz="2000" b="0" dirty="0" smtClean="0"/>
              <a:t>All valves are contained in valve manifold boxes</a:t>
            </a:r>
          </a:p>
          <a:p>
            <a:r>
              <a:rPr lang="en-US" sz="2000" b="0" dirty="0" smtClean="0"/>
              <a:t>System is equipped with low-point leak detection interlocked to pumping modules</a:t>
            </a:r>
          </a:p>
          <a:p>
            <a:r>
              <a:rPr lang="en-US" sz="2000" b="0" dirty="0" smtClean="0"/>
              <a:t>Connected to process tools for bulk delivery and acid hoods in labs to minimize handling</a:t>
            </a:r>
            <a:endParaRPr lang="en-US" sz="2000" b="0" dirty="0"/>
          </a:p>
        </p:txBody>
      </p:sp>
      <p:pic>
        <p:nvPicPr>
          <p:cNvPr id="5" name="Picture 3" descr="C:\1-P Denny\TLA-TEDF Transition\Pictures\PSA\IMG_20131213_091002_39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818" y="3245141"/>
            <a:ext cx="1845425" cy="246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Explosion 1 6"/>
          <p:cNvSpPr/>
          <p:nvPr/>
        </p:nvSpPr>
        <p:spPr>
          <a:xfrm>
            <a:off x="6246172" y="1145137"/>
            <a:ext cx="1845890" cy="1606609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SAFETY 1st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6225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Process Support Area (</a:t>
            </a:r>
            <a:r>
              <a:rPr lang="en-US" sz="3200" dirty="0" err="1" smtClean="0"/>
              <a:t>a.k.a</a:t>
            </a:r>
            <a:r>
              <a:rPr lang="en-US" sz="3200" dirty="0" smtClean="0"/>
              <a:t> the T-Trench)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r>
              <a:rPr lang="en-US" sz="2000" dirty="0" smtClean="0"/>
              <a:t>PSA purpose is to house the large tools and serves as a utility space for adjacent chemistry areas.</a:t>
            </a:r>
          </a:p>
          <a:p>
            <a:pPr lvl="1"/>
            <a:r>
              <a:rPr lang="en-US" sz="1800" dirty="0" smtClean="0"/>
              <a:t>Tools located in the PSA:</a:t>
            </a:r>
          </a:p>
          <a:p>
            <a:pPr lvl="2"/>
            <a:r>
              <a:rPr lang="en-US" sz="1800" dirty="0" smtClean="0"/>
              <a:t>Buffered Chemical Polish “BCP Tool”</a:t>
            </a:r>
          </a:p>
          <a:p>
            <a:pPr lvl="2"/>
            <a:r>
              <a:rPr lang="en-US" sz="1800" dirty="0" smtClean="0"/>
              <a:t>High Pressure Rinse “HPR”</a:t>
            </a:r>
          </a:p>
          <a:p>
            <a:pPr lvl="2"/>
            <a:r>
              <a:rPr lang="en-US" sz="1800" dirty="0" smtClean="0"/>
              <a:t>Vertical Electro Polish VEP</a:t>
            </a:r>
          </a:p>
          <a:p>
            <a:pPr lvl="2"/>
            <a:r>
              <a:rPr lang="en-US" sz="1800" dirty="0" smtClean="0"/>
              <a:t>Laminar flow wet bench &amp; power supplies.</a:t>
            </a:r>
          </a:p>
          <a:p>
            <a:pPr marL="457200" lvl="1" indent="0">
              <a:buNone/>
            </a:pPr>
            <a:r>
              <a:rPr lang="en-US" sz="1800" dirty="0" smtClean="0"/>
              <a:t> </a:t>
            </a:r>
          </a:p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4" name="AutoShape 4" descr="imap://denny@mail.jlab.org:993/fetch%3EUID%3E/INBOX%3E38625?part=1.2&amp;type=image/jpeg&amp;filename=IMG_20131212_110244_01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C:\1-P Denny\TLA-TEDF Transition\Pictures\PSA\IMG_20131212_140118_5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551" y="2871164"/>
            <a:ext cx="2441249" cy="325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1-P Denny\TLA-TEDF Transition\Pictures\PSA\IMG_20131212_140430_1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5" b="19845"/>
          <a:stretch/>
        </p:blipFill>
        <p:spPr bwMode="auto">
          <a:xfrm>
            <a:off x="1787822" y="4018712"/>
            <a:ext cx="2728077" cy="223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5575" y="3484725"/>
            <a:ext cx="1632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Process tools bulk headed into Clean Room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435693" y="4238714"/>
            <a:ext cx="1102408" cy="75203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152973" y="1529698"/>
            <a:ext cx="2862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Designed for future tool move-in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Bays for future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New HPR in Q2 FY2015!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1" name="Straight Arrow Connector 10"/>
          <p:cNvCxnSpPr>
            <a:stCxn id="12" idx="2"/>
          </p:cNvCxnSpPr>
          <p:nvPr/>
        </p:nvCxnSpPr>
        <p:spPr>
          <a:xfrm>
            <a:off x="7584393" y="2730027"/>
            <a:ext cx="89730" cy="150868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092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 sz="4000" dirty="0" smtClean="0"/>
              <a:t>Acid Waste Neutralization (DAC)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762000"/>
          </a:xfrm>
        </p:spPr>
        <p:txBody>
          <a:bodyPr>
            <a:noAutofit/>
          </a:bodyPr>
          <a:lstStyle/>
          <a:p>
            <a:pPr marL="342900" lvl="1" indent="-342900">
              <a:buFontTx/>
              <a:buChar char="•"/>
            </a:pPr>
            <a:r>
              <a:rPr lang="en-US" sz="1800" dirty="0" smtClean="0"/>
              <a:t>Dilute acidic waste water and concentrated acids are blended and neutralized using 25% </a:t>
            </a:r>
            <a:r>
              <a:rPr lang="en-US" sz="1800" dirty="0" err="1" smtClean="0"/>
              <a:t>NaOH</a:t>
            </a:r>
            <a:r>
              <a:rPr lang="en-US" sz="1800" dirty="0" smtClean="0"/>
              <a:t> in a semi-automated batch process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206571"/>
              </p:ext>
            </p:extLst>
          </p:nvPr>
        </p:nvGraphicFramePr>
        <p:xfrm>
          <a:off x="761998" y="4060187"/>
          <a:ext cx="7696200" cy="2140804"/>
        </p:xfrm>
        <a:graphic>
          <a:graphicData uri="http://schemas.openxmlformats.org/drawingml/2006/table">
            <a:tbl>
              <a:tblPr/>
              <a:tblGrid>
                <a:gridCol w="1362867"/>
                <a:gridCol w="2094164"/>
                <a:gridCol w="986136"/>
                <a:gridCol w="1190135"/>
                <a:gridCol w="2062898"/>
              </a:tblGrid>
              <a:tr h="2992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Tank name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Chemical stored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Tank capacity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Calibri"/>
                          <a:ea typeface="Calibri"/>
                          <a:cs typeface="Times New Roman"/>
                        </a:rPr>
                        <a:t>Typical inventory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Material construction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2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Caustic Day Tank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25% sodium hydroxide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110 gallons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110 gallons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Foam encapsulated Polyethylene (PE)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79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EP Spent Acid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9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EP </a:t>
                      </a:r>
                      <a:r>
                        <a:rPr lang="en-US" sz="1100" dirty="0" smtClean="0">
                          <a:latin typeface="Calibri"/>
                          <a:ea typeface="Calibri"/>
                          <a:cs typeface="Times New Roman"/>
                        </a:rPr>
                        <a:t>Acid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9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500 gallons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9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60 gallons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9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Double wall PE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91000"/>
                      </a:srgbClr>
                    </a:solidFill>
                  </a:tcPr>
                </a:tc>
              </a:tr>
              <a:tr h="16124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BCP Spent Acid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9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BCP </a:t>
                      </a:r>
                      <a:r>
                        <a:rPr lang="en-US" sz="1100" dirty="0" smtClean="0">
                          <a:latin typeface="Calibri"/>
                          <a:ea typeface="Calibri"/>
                          <a:cs typeface="Times New Roman"/>
                        </a:rPr>
                        <a:t>acid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9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500 gallons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9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90 gallons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9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Double wall PE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91000"/>
                      </a:srgbClr>
                    </a:solidFill>
                  </a:tcPr>
                </a:tc>
              </a:tr>
              <a:tr h="44888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Treatment Tank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Industrial wastewater/caustic/acid wastewater mixture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1000 gallons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1000 gallons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Foam encapsulated Polypropylene (PP)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2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Caustic storage tank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9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25% sodium hydroxide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9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3500 gallons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9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3500 gallons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9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Double wall HDPE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96000"/>
                      </a:srgbClr>
                    </a:solidFill>
                  </a:tcPr>
                </a:tc>
              </a:tr>
              <a:tr h="16340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Equalization tank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Acidic wastewater (pH varies)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4100 gallons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4100 gallons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HDPE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1202" name="Picture 2" descr="E:\DCIM\100KYOCE\S30A0145.JPG"/>
          <p:cNvPicPr>
            <a:picLocks noChangeAspect="1" noChangeArrowheads="1"/>
          </p:cNvPicPr>
          <p:nvPr/>
        </p:nvPicPr>
        <p:blipFill>
          <a:blip r:embed="rId3" cstate="print"/>
          <a:srcRect t="6642"/>
          <a:stretch>
            <a:fillRect/>
          </a:stretch>
        </p:blipFill>
        <p:spPr bwMode="auto">
          <a:xfrm>
            <a:off x="761998" y="1905001"/>
            <a:ext cx="3059113" cy="2057400"/>
          </a:xfrm>
          <a:prstGeom prst="rect">
            <a:avLst/>
          </a:prstGeom>
          <a:noFill/>
        </p:spPr>
      </p:pic>
      <p:pic>
        <p:nvPicPr>
          <p:cNvPr id="6146" name="Picture 2" descr="C:\1-P Denny\TLA-TEDF Transition\Pictures\DAC  PSB\IMG_20131215_102842_83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2" t="27879" r="3506" b="15498"/>
          <a:stretch/>
        </p:blipFill>
        <p:spPr bwMode="auto">
          <a:xfrm>
            <a:off x="5638800" y="1832824"/>
            <a:ext cx="2594067" cy="200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Explosion 2 5"/>
          <p:cNvSpPr/>
          <p:nvPr/>
        </p:nvSpPr>
        <p:spPr>
          <a:xfrm>
            <a:off x="3588905" y="1701087"/>
            <a:ext cx="2723971" cy="2136447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Minimizes Hazardous Waste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48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cs typeface="Arial" charset="0"/>
              </a:rPr>
              <a:t>SRF Acid Life Cycle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7410936" cy="507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35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 Throughput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7938315"/>
              </p:ext>
            </p:extLst>
          </p:nvPr>
        </p:nvGraphicFramePr>
        <p:xfrm>
          <a:off x="457200" y="990600"/>
          <a:ext cx="8229600" cy="54651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539240"/>
                <a:gridCol w="1752600"/>
              </a:tblGrid>
              <a:tr h="141393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Area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Installed Capability per Month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/>
                        <a:t>Current Staff</a:t>
                      </a:r>
                      <a:endParaRPr lang="en-US" sz="1200" baseline="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baseline="0" dirty="0" smtClean="0"/>
                        <a:t>Current Tool set</a:t>
                      </a:r>
                      <a:endParaRPr lang="en-US" sz="12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/>
                        <a:t>40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hr</a:t>
                      </a:r>
                      <a:r>
                        <a:rPr lang="en-US" sz="1200" baseline="0" dirty="0" smtClean="0"/>
                        <a:t> work 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Constraints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Full Build Out Capability per Month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FBO Comments</a:t>
                      </a:r>
                      <a:endParaRPr lang="en-US" sz="1600" dirty="0"/>
                    </a:p>
                  </a:txBody>
                  <a:tcPr/>
                </a:tc>
              </a:tr>
              <a:tr h="97404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Cavity</a:t>
                      </a:r>
                      <a:r>
                        <a:rPr lang="en-US" sz="1400" baseline="0" dirty="0" smtClean="0"/>
                        <a:t> Processing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10.5 cycles per</a:t>
                      </a:r>
                      <a:r>
                        <a:rPr lang="en-US" sz="1400" baseline="0" dirty="0" smtClean="0"/>
                        <a:t> month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/>
                        <a:t>Bottle Neck - HEP tool @</a:t>
                      </a:r>
                      <a:r>
                        <a:rPr lang="en-US" sz="1400" baseline="0" dirty="0" smtClean="0"/>
                        <a:t> 2.5 cycles per week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 smtClean="0"/>
                        <a:t>Staff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25 cycles per month</a:t>
                      </a:r>
                      <a:r>
                        <a:rPr lang="en-US" sz="1400" b="1" baseline="0" dirty="0" smtClean="0"/>
                        <a:t> 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/>
                        <a:t>Space for (1) </a:t>
                      </a:r>
                      <a:r>
                        <a:rPr lang="en-US" sz="1400" dirty="0" err="1" smtClean="0"/>
                        <a:t>add’l</a:t>
                      </a:r>
                      <a:r>
                        <a:rPr lang="en-US" sz="1400" dirty="0" smtClean="0"/>
                        <a:t> HEP tool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/>
                        <a:t>Does not account for Vertical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EP</a:t>
                      </a:r>
                    </a:p>
                  </a:txBody>
                  <a:tcPr/>
                </a:tc>
              </a:tr>
              <a:tr h="119398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VTA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(20) Multi-cell Test</a:t>
                      </a:r>
                    </a:p>
                    <a:p>
                      <a:r>
                        <a:rPr lang="en-US" sz="1400" dirty="0" smtClean="0"/>
                        <a:t>(20) Single-cell</a:t>
                      </a:r>
                      <a:r>
                        <a:rPr lang="en-US" sz="1400" baseline="0" dirty="0" smtClean="0"/>
                        <a:t> Test (D6 only)</a:t>
                      </a:r>
                    </a:p>
                    <a:p>
                      <a:r>
                        <a:rPr lang="en-US" sz="1400" baseline="0" dirty="0" smtClean="0"/>
                        <a:t>(20) Inst./</a:t>
                      </a:r>
                      <a:r>
                        <a:rPr lang="en-US" sz="1400" baseline="0" dirty="0" err="1" smtClean="0"/>
                        <a:t>Mat’ls</a:t>
                      </a:r>
                      <a:r>
                        <a:rPr lang="en-US" sz="1400" baseline="0" dirty="0" smtClean="0"/>
                        <a:t> Test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/>
                        <a:t>Staff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/>
                        <a:t>Time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/>
                        <a:t>Cryogens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(72) Multi-cell Test</a:t>
                      </a:r>
                    </a:p>
                    <a:p>
                      <a:r>
                        <a:rPr lang="en-US" sz="1400" b="1" dirty="0" smtClean="0"/>
                        <a:t>(20) Single-cell</a:t>
                      </a:r>
                      <a:r>
                        <a:rPr lang="en-US" sz="1400" b="1" baseline="0" dirty="0" smtClean="0"/>
                        <a:t> Test (D6 only)</a:t>
                      </a:r>
                    </a:p>
                    <a:p>
                      <a:r>
                        <a:rPr lang="en-US" sz="1400" b="1" baseline="0" dirty="0" smtClean="0"/>
                        <a:t>(32) Inst./</a:t>
                      </a:r>
                      <a:r>
                        <a:rPr lang="en-US" sz="1400" b="1" baseline="0" dirty="0" err="1" smtClean="0"/>
                        <a:t>Mat’ls</a:t>
                      </a:r>
                      <a:r>
                        <a:rPr lang="en-US" sz="1400" b="1" baseline="0" dirty="0" smtClean="0"/>
                        <a:t> Test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/>
                        <a:t>No additional VTA </a:t>
                      </a:r>
                      <a:r>
                        <a:rPr lang="en-US" sz="1400" dirty="0" err="1" smtClean="0"/>
                        <a:t>Dewars</a:t>
                      </a:r>
                      <a:endParaRPr lang="en-US" sz="14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/>
                        <a:t>Limited</a:t>
                      </a:r>
                      <a:r>
                        <a:rPr lang="en-US" sz="1400" baseline="0" dirty="0" smtClean="0"/>
                        <a:t> by Time</a:t>
                      </a:r>
                      <a:r>
                        <a:rPr lang="en-US" sz="1400" dirty="0" smtClean="0"/>
                        <a:t> </a:t>
                      </a:r>
                      <a:endParaRPr lang="en-US" sz="1400" dirty="0"/>
                    </a:p>
                  </a:txBody>
                  <a:tcPr/>
                </a:tc>
              </a:tr>
              <a:tr h="53415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CM Assembly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</a:t>
                      </a:r>
                      <a:r>
                        <a:rPr lang="en-US" sz="1400" baseline="0" dirty="0" smtClean="0"/>
                        <a:t> per month</a:t>
                      </a:r>
                    </a:p>
                    <a:p>
                      <a:r>
                        <a:rPr lang="en-US" sz="1400" baseline="0" dirty="0" smtClean="0"/>
                        <a:t>3.5 annually </a:t>
                      </a:r>
                      <a:r>
                        <a:rPr lang="en-US" sz="1400" dirty="0" smtClean="0"/>
                        <a:t>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/>
                        <a:t>Staff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1.8 per month</a:t>
                      </a:r>
                    </a:p>
                    <a:p>
                      <a:r>
                        <a:rPr lang="en-US" sz="1400" b="1" dirty="0" smtClean="0"/>
                        <a:t>22 annually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/>
                        <a:t>Assumes</a:t>
                      </a:r>
                      <a:r>
                        <a:rPr lang="en-US" sz="1400" baseline="0" dirty="0" smtClean="0"/>
                        <a:t> C100 style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 smtClean="0"/>
                        <a:t>3 rails installed</a:t>
                      </a:r>
                      <a:endParaRPr lang="en-US" sz="1400" dirty="0"/>
                    </a:p>
                  </a:txBody>
                  <a:tcPr/>
                </a:tc>
              </a:tr>
              <a:tr h="97404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CMTF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0.83 per month</a:t>
                      </a:r>
                    </a:p>
                    <a:p>
                      <a:r>
                        <a:rPr lang="en-US" sz="1400" dirty="0" smtClean="0"/>
                        <a:t>10 per year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/>
                        <a:t>Staff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/>
                        <a:t>Bottle Neck - Single</a:t>
                      </a:r>
                      <a:r>
                        <a:rPr lang="en-US" sz="1400" baseline="0" dirty="0" smtClean="0"/>
                        <a:t> Test Cave</a:t>
                      </a:r>
                      <a:endParaRPr lang="en-US" sz="14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/>
                        <a:t>Cryogens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1 per month</a:t>
                      </a:r>
                    </a:p>
                    <a:p>
                      <a:r>
                        <a:rPr lang="en-US" sz="1400" b="1" dirty="0" smtClean="0"/>
                        <a:t>12 per year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/>
                        <a:t>Limited by single Test</a:t>
                      </a:r>
                      <a:r>
                        <a:rPr lang="en-US" sz="1400" baseline="0" dirty="0" smtClean="0"/>
                        <a:t> Cave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332575" y="871671"/>
            <a:ext cx="3495231" cy="57000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07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Typical Infrastructure Expenditures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3800" dirty="0" smtClean="0"/>
              <a:t>Materials and Services </a:t>
            </a:r>
          </a:p>
          <a:p>
            <a:r>
              <a:rPr lang="en-US" dirty="0" smtClean="0"/>
              <a:t>Consumables</a:t>
            </a:r>
          </a:p>
          <a:p>
            <a:pPr lvl="1"/>
            <a:r>
              <a:rPr lang="en-US" dirty="0" smtClean="0"/>
              <a:t>All chemicals</a:t>
            </a:r>
          </a:p>
          <a:p>
            <a:pPr lvl="1"/>
            <a:r>
              <a:rPr lang="en-US" dirty="0" smtClean="0"/>
              <a:t>All vacuum seal hardware (gaskets, nuts, bolts, etc..)</a:t>
            </a:r>
          </a:p>
          <a:p>
            <a:pPr lvl="1"/>
            <a:r>
              <a:rPr lang="en-US" dirty="0" smtClean="0"/>
              <a:t>Work Center supplies (garments, wipes, </a:t>
            </a:r>
          </a:p>
          <a:p>
            <a:pPr lvl="1"/>
            <a:r>
              <a:rPr lang="en-US" dirty="0" smtClean="0"/>
              <a:t>Welding supplies </a:t>
            </a:r>
          </a:p>
          <a:p>
            <a:r>
              <a:rPr lang="en-US" dirty="0" smtClean="0"/>
              <a:t>Materials </a:t>
            </a:r>
          </a:p>
          <a:p>
            <a:pPr lvl="1"/>
            <a:r>
              <a:rPr lang="en-US" dirty="0" smtClean="0"/>
              <a:t>Tools</a:t>
            </a:r>
          </a:p>
          <a:p>
            <a:pPr lvl="1"/>
            <a:r>
              <a:rPr lang="en-US" dirty="0" smtClean="0"/>
              <a:t>Vacuum pumps and vacuum hardware</a:t>
            </a:r>
          </a:p>
          <a:p>
            <a:pPr lvl="1"/>
            <a:r>
              <a:rPr lang="en-US" dirty="0" smtClean="0"/>
              <a:t>Cavity process and test hardware</a:t>
            </a:r>
          </a:p>
          <a:p>
            <a:r>
              <a:rPr lang="en-US" dirty="0" smtClean="0"/>
              <a:t>Maintenance</a:t>
            </a:r>
          </a:p>
          <a:p>
            <a:pPr lvl="1"/>
            <a:r>
              <a:rPr lang="en-US" dirty="0" smtClean="0"/>
              <a:t>Service contracts (e.g. UPW)</a:t>
            </a:r>
          </a:p>
          <a:p>
            <a:pPr lvl="1"/>
            <a:r>
              <a:rPr lang="en-US" dirty="0" smtClean="0"/>
              <a:t>Software licenses</a:t>
            </a:r>
          </a:p>
          <a:p>
            <a:pPr lvl="1"/>
            <a:r>
              <a:rPr lang="en-US" dirty="0" smtClean="0"/>
              <a:t>Repair and replacement of equipment, process tools and components </a:t>
            </a:r>
          </a:p>
          <a:p>
            <a:r>
              <a:rPr lang="en-US" dirty="0" smtClean="0"/>
              <a:t>Infrastructure Improvements (recent)</a:t>
            </a:r>
          </a:p>
          <a:p>
            <a:pPr lvl="1"/>
            <a:r>
              <a:rPr lang="en-US" dirty="0" smtClean="0"/>
              <a:t>VTA </a:t>
            </a:r>
            <a:r>
              <a:rPr lang="en-US" dirty="0" err="1" smtClean="0"/>
              <a:t>cryo</a:t>
            </a:r>
            <a:r>
              <a:rPr lang="en-US" dirty="0" smtClean="0"/>
              <a:t> controls PLCs</a:t>
            </a:r>
          </a:p>
          <a:p>
            <a:pPr lvl="1"/>
            <a:r>
              <a:rPr lang="en-US" dirty="0" err="1" smtClean="0"/>
              <a:t>Elnik</a:t>
            </a:r>
            <a:r>
              <a:rPr lang="en-US" dirty="0" smtClean="0"/>
              <a:t> vacuum furnace upgrade (N2 doping)</a:t>
            </a:r>
          </a:p>
          <a:p>
            <a:pPr lvl="1"/>
            <a:r>
              <a:rPr lang="en-US" dirty="0" smtClean="0"/>
              <a:t>Network analyzers </a:t>
            </a:r>
          </a:p>
          <a:p>
            <a:pPr lvl="1"/>
            <a:r>
              <a:rPr lang="en-US" dirty="0" smtClean="0"/>
              <a:t>Vacuum pump carts</a:t>
            </a:r>
          </a:p>
          <a:p>
            <a:pPr marL="0" indent="0">
              <a:buNone/>
            </a:pPr>
            <a:r>
              <a:rPr lang="en-US" sz="3800" dirty="0"/>
              <a:t>Labor</a:t>
            </a:r>
          </a:p>
          <a:p>
            <a:r>
              <a:rPr lang="en-US" dirty="0" smtClean="0"/>
              <a:t>All labor associated with the maintenance and improvement of infrastructure</a:t>
            </a:r>
          </a:p>
          <a:p>
            <a:r>
              <a:rPr lang="en-US" dirty="0" smtClean="0"/>
              <a:t>Maintenance and improvement of Pansophy and Pansophy based systems such as SRF Project inventory system</a:t>
            </a:r>
          </a:p>
          <a:p>
            <a:pPr lvl="2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30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SRF Operations Staff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/>
          </a:bodyPr>
          <a:lstStyle/>
          <a:p>
            <a:r>
              <a:rPr lang="en-US" dirty="0" smtClean="0"/>
              <a:t>Consist of a mix of Engineers, Computer Scientist, Associate Coordinators and Technicians</a:t>
            </a:r>
          </a:p>
          <a:p>
            <a:r>
              <a:rPr lang="en-US" dirty="0" smtClean="0"/>
              <a:t>Technical disciplines include mechanical, electrical and chemical</a:t>
            </a:r>
          </a:p>
          <a:p>
            <a:r>
              <a:rPr lang="en-US" dirty="0" smtClean="0"/>
              <a:t>Years of experience, </a:t>
            </a:r>
            <a:r>
              <a:rPr lang="en-US" dirty="0"/>
              <a:t>both in total and in </a:t>
            </a:r>
            <a:r>
              <a:rPr lang="en-US" dirty="0" smtClean="0"/>
              <a:t>SRF, range from 2 to more than 30 years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5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SRF Facilities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SRF Facilities occupy about 60,000 </a:t>
            </a:r>
            <a:r>
              <a:rPr lang="en-US" dirty="0" err="1" smtClean="0"/>
              <a:t>sq.ft</a:t>
            </a:r>
            <a:r>
              <a:rPr lang="en-US" dirty="0" smtClean="0"/>
              <a:t>. of space in Building 58 – Test Lab</a:t>
            </a:r>
          </a:p>
          <a:p>
            <a:r>
              <a:rPr lang="en-US" dirty="0" smtClean="0"/>
              <a:t>About 30,000 </a:t>
            </a:r>
            <a:r>
              <a:rPr lang="en-US" dirty="0" err="1" smtClean="0"/>
              <a:t>sq.ft</a:t>
            </a:r>
            <a:r>
              <a:rPr lang="en-US" dirty="0" smtClean="0"/>
              <a:t>. provided by the TEDF project (known as the TLA)</a:t>
            </a:r>
          </a:p>
          <a:p>
            <a:r>
              <a:rPr lang="en-US" dirty="0" smtClean="0"/>
              <a:t>About 25,000 </a:t>
            </a:r>
            <a:r>
              <a:rPr lang="en-US" dirty="0" err="1" smtClean="0"/>
              <a:t>sq.ft</a:t>
            </a:r>
            <a:r>
              <a:rPr lang="en-US" dirty="0" smtClean="0"/>
              <a:t> renovated by the TEDF Project (known as the Test Lab High Bay which includes the VTA and CMTF)</a:t>
            </a:r>
          </a:p>
          <a:p>
            <a:r>
              <a:rPr lang="en-US" dirty="0" smtClean="0"/>
              <a:t>About 5,000 </a:t>
            </a:r>
            <a:r>
              <a:rPr lang="en-US" dirty="0" err="1" smtClean="0"/>
              <a:t>sq.ft</a:t>
            </a:r>
            <a:r>
              <a:rPr lang="en-US" dirty="0" smtClean="0"/>
              <a:t>. in the North Annex</a:t>
            </a:r>
          </a:p>
          <a:p>
            <a:pPr lvl="1"/>
            <a:r>
              <a:rPr lang="en-US" dirty="0" smtClean="0"/>
              <a:t>Inventory and R&amp;D space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74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SRF Operations Core Competencies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Areas of Expertise Include</a:t>
            </a:r>
          </a:p>
          <a:p>
            <a:pPr lvl="1"/>
            <a:r>
              <a:rPr lang="en-US" dirty="0" smtClean="0"/>
              <a:t>Cryomodule Engineering and Design</a:t>
            </a:r>
          </a:p>
          <a:p>
            <a:pPr lvl="1"/>
            <a:r>
              <a:rPr lang="en-US" dirty="0" smtClean="0"/>
              <a:t>Cryomodule Operations</a:t>
            </a:r>
          </a:p>
          <a:p>
            <a:pPr lvl="1"/>
            <a:r>
              <a:rPr lang="en-US" dirty="0" smtClean="0"/>
              <a:t>RF Engineering</a:t>
            </a:r>
          </a:p>
          <a:p>
            <a:pPr lvl="1"/>
            <a:r>
              <a:rPr lang="en-US" dirty="0" smtClean="0"/>
              <a:t>Quality Systems and Engineering</a:t>
            </a:r>
          </a:p>
          <a:p>
            <a:pPr lvl="1"/>
            <a:r>
              <a:rPr lang="en-US" dirty="0" smtClean="0"/>
              <a:t>Ultra High Vacuum Systems</a:t>
            </a:r>
          </a:p>
          <a:p>
            <a:pPr lvl="1"/>
            <a:r>
              <a:rPr lang="en-US" dirty="0" smtClean="0"/>
              <a:t>Chemical Process Engineering</a:t>
            </a:r>
          </a:p>
          <a:p>
            <a:pPr lvl="1"/>
            <a:r>
              <a:rPr lang="en-US" dirty="0" smtClean="0"/>
              <a:t>Equipment Engineering</a:t>
            </a:r>
          </a:p>
          <a:p>
            <a:pPr lvl="1"/>
            <a:r>
              <a:rPr lang="en-US" dirty="0" smtClean="0"/>
              <a:t>Electron Beam Welding</a:t>
            </a:r>
          </a:p>
          <a:p>
            <a:pPr lvl="1"/>
            <a:r>
              <a:rPr lang="en-US" dirty="0" smtClean="0"/>
              <a:t>Brazing and Sputtering</a:t>
            </a:r>
          </a:p>
          <a:p>
            <a:pPr lvl="1"/>
            <a:r>
              <a:rPr lang="en-US" dirty="0" smtClean="0"/>
              <a:t>Chemical Wet Etching</a:t>
            </a:r>
          </a:p>
          <a:p>
            <a:pPr lvl="1"/>
            <a:r>
              <a:rPr lang="en-US" dirty="0" smtClean="0"/>
              <a:t>Clean Mechanical Assembly</a:t>
            </a:r>
          </a:p>
          <a:p>
            <a:pPr lvl="1"/>
            <a:r>
              <a:rPr lang="en-US" dirty="0" smtClean="0"/>
              <a:t>Welding and Welding Certification (SS, Al, Ti, CS)</a:t>
            </a:r>
          </a:p>
          <a:p>
            <a:r>
              <a:rPr lang="en-US" dirty="0" smtClean="0"/>
              <a:t>Experience base includes</a:t>
            </a:r>
          </a:p>
          <a:p>
            <a:pPr lvl="1"/>
            <a:r>
              <a:rPr lang="en-US" dirty="0" smtClean="0"/>
              <a:t>SRF (</a:t>
            </a:r>
            <a:r>
              <a:rPr lang="en-US" dirty="0" err="1" smtClean="0"/>
              <a:t>JLab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Automotive Industry</a:t>
            </a:r>
          </a:p>
          <a:p>
            <a:pPr lvl="1"/>
            <a:r>
              <a:rPr lang="en-US" dirty="0" smtClean="0"/>
              <a:t>Semiconductor Industry</a:t>
            </a:r>
          </a:p>
          <a:p>
            <a:pPr lvl="1"/>
            <a:r>
              <a:rPr lang="en-US" dirty="0" smtClean="0"/>
              <a:t>Traditional Trades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SRF Operations Staff 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5893444"/>
              </p:ext>
            </p:extLst>
          </p:nvPr>
        </p:nvGraphicFramePr>
        <p:xfrm>
          <a:off x="381000" y="829351"/>
          <a:ext cx="8229599" cy="560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1088"/>
                <a:gridCol w="1531088"/>
                <a:gridCol w="1339702"/>
                <a:gridCol w="1339702"/>
                <a:gridCol w="1467293"/>
                <a:gridCol w="1020726"/>
              </a:tblGrid>
              <a:tr h="520233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Work</a:t>
                      </a:r>
                      <a:r>
                        <a:rPr lang="en-US" sz="1600" b="1" baseline="0" dirty="0" smtClean="0"/>
                        <a:t> Center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Engineers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Scientist</a:t>
                      </a:r>
                    </a:p>
                    <a:p>
                      <a:pPr algn="ctr"/>
                      <a:r>
                        <a:rPr lang="en-US" sz="1600" b="1" dirty="0" smtClean="0"/>
                        <a:t>(Computer)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Associate Coordinators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Technicians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Total</a:t>
                      </a:r>
                      <a:endParaRPr lang="en-US" sz="1600" b="1" dirty="0"/>
                    </a:p>
                  </a:txBody>
                  <a:tcPr/>
                </a:tc>
              </a:tr>
              <a:tr h="465472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QA/CMM/</a:t>
                      </a:r>
                    </a:p>
                    <a:p>
                      <a:r>
                        <a:rPr lang="en-US" sz="1400" b="1" dirty="0" smtClean="0"/>
                        <a:t>Pansophy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 </a:t>
                      </a:r>
                      <a:r>
                        <a:rPr lang="en-US" sz="1400" b="1" dirty="0" err="1" smtClean="0"/>
                        <a:t>matrixed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4</a:t>
                      </a:r>
                      <a:endParaRPr lang="en-US" sz="1400" b="1" dirty="0"/>
                    </a:p>
                  </a:txBody>
                  <a:tcPr/>
                </a:tc>
              </a:tr>
              <a:tr h="273807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Fabrication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3</a:t>
                      </a:r>
                      <a:endParaRPr lang="en-US" sz="1400" b="1" dirty="0"/>
                    </a:p>
                  </a:txBody>
                  <a:tcPr/>
                </a:tc>
              </a:tr>
              <a:tr h="46547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Tuning</a:t>
                      </a:r>
                      <a:r>
                        <a:rPr lang="en-US" sz="1400" b="1" baseline="0" dirty="0" smtClean="0"/>
                        <a:t>/Heat Treatment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0.5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0.5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</a:t>
                      </a:r>
                      <a:endParaRPr lang="en-US" sz="1400" b="1" dirty="0"/>
                    </a:p>
                  </a:txBody>
                  <a:tcPr/>
                </a:tc>
              </a:tr>
              <a:tr h="273807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Chemistry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3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4</a:t>
                      </a:r>
                      <a:endParaRPr lang="en-US" sz="1400" b="1" dirty="0"/>
                    </a:p>
                  </a:txBody>
                  <a:tcPr/>
                </a:tc>
              </a:tr>
              <a:tr h="465472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Clean</a:t>
                      </a:r>
                      <a:r>
                        <a:rPr lang="en-US" sz="1400" b="1" baseline="0" dirty="0" smtClean="0"/>
                        <a:t> Room Assembly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0.5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1.5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</a:t>
                      </a:r>
                      <a:endParaRPr lang="en-US" sz="1400" b="1" dirty="0"/>
                    </a:p>
                  </a:txBody>
                  <a:tcPr/>
                </a:tc>
              </a:tr>
              <a:tr h="273807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CM Assembly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10</a:t>
                      </a:r>
                      <a:endParaRPr lang="en-US" sz="1400" b="1" dirty="0"/>
                    </a:p>
                  </a:txBody>
                  <a:tcPr/>
                </a:tc>
              </a:tr>
              <a:tr h="465472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Test &amp; Measurement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3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3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8</a:t>
                      </a:r>
                      <a:endParaRPr lang="en-US" sz="1400" b="1" dirty="0"/>
                    </a:p>
                  </a:txBody>
                  <a:tcPr/>
                </a:tc>
              </a:tr>
              <a:tr h="273807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Ops</a:t>
                      </a:r>
                      <a:r>
                        <a:rPr lang="en-US" sz="1400" b="1" baseline="0" dirty="0" smtClean="0"/>
                        <a:t> Support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</a:t>
                      </a:r>
                      <a:endParaRPr lang="en-US" sz="1400" b="1" dirty="0"/>
                    </a:p>
                  </a:txBody>
                  <a:tcPr/>
                </a:tc>
              </a:tr>
              <a:tr h="273807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SRF Engineering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</a:t>
                      </a:r>
                      <a:endParaRPr lang="en-US" sz="1400" b="1" dirty="0"/>
                    </a:p>
                  </a:txBody>
                  <a:tcPr/>
                </a:tc>
              </a:tr>
              <a:tr h="465472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Production Support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</a:t>
                      </a:r>
                      <a:endParaRPr lang="en-US" sz="1400" b="1" dirty="0"/>
                    </a:p>
                  </a:txBody>
                  <a:tcPr/>
                </a:tc>
              </a:tr>
              <a:tr h="273807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Technical Support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3  (1 term)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5</a:t>
                      </a:r>
                      <a:endParaRPr lang="en-US" sz="1400" b="1" dirty="0"/>
                    </a:p>
                  </a:txBody>
                  <a:tcPr/>
                </a:tc>
              </a:tr>
              <a:tr h="273807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Leadership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5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5</a:t>
                      </a:r>
                      <a:endParaRPr lang="en-US" sz="1400" b="1" dirty="0"/>
                    </a:p>
                  </a:txBody>
                  <a:tcPr/>
                </a:tc>
              </a:tr>
              <a:tr h="273807"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9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12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23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315200" y="6128266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47 Total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7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SRF Structure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79" y="891645"/>
            <a:ext cx="8721371" cy="5285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87766" y="891645"/>
            <a:ext cx="6189559" cy="5175780"/>
          </a:xfrm>
          <a:prstGeom prst="rect">
            <a:avLst/>
          </a:prstGeom>
          <a:noFill/>
          <a:ln w="38100" cap="rnd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4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prstClr val="black"/>
                </a:solidFill>
              </a:rPr>
              <a:t>SRF Operations Staff Years of Experience </a:t>
            </a:r>
            <a:r>
              <a:rPr lang="en-US" sz="2400" b="1" dirty="0" smtClean="0">
                <a:solidFill>
                  <a:prstClr val="black"/>
                </a:solidFill>
              </a:rPr>
              <a:t>at </a:t>
            </a:r>
            <a:r>
              <a:rPr lang="en-US" sz="2400" b="1" dirty="0" err="1" smtClean="0">
                <a:solidFill>
                  <a:prstClr val="black"/>
                </a:solidFill>
              </a:rPr>
              <a:t>JLab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70575"/>
            <a:ext cx="7834311" cy="5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32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smtClean="0"/>
              <a:t>SRF Operations Staff Years of Experience in Total</a:t>
            </a:r>
            <a:endParaRPr lang="en-US" sz="24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7529511" cy="5461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29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SRF Ops Staff Comparison of Years at </a:t>
            </a:r>
            <a:r>
              <a:rPr lang="en-US" sz="2400" dirty="0" err="1" smtClean="0"/>
              <a:t>JLab</a:t>
            </a:r>
            <a:r>
              <a:rPr lang="en-US" sz="2400" dirty="0" smtClean="0"/>
              <a:t> to Total Years</a:t>
            </a:r>
            <a:endParaRPr 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75" y="1203382"/>
            <a:ext cx="4901726" cy="341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940" y="2353051"/>
            <a:ext cx="5009260" cy="3633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8538" y="84817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SRF Operations Staff Years of Experience at </a:t>
            </a:r>
            <a:r>
              <a:rPr lang="en-US" sz="1600" b="1" dirty="0" err="1">
                <a:solidFill>
                  <a:prstClr val="black"/>
                </a:solidFill>
              </a:rPr>
              <a:t>JLab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4048570" y="1997839"/>
            <a:ext cx="4572000" cy="338554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US" sz="1600" b="1" dirty="0"/>
              <a:t>SRF Operations Staff Years of Experience in Total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5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Resource Challenges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629275"/>
          </a:xfrm>
        </p:spPr>
        <p:txBody>
          <a:bodyPr>
            <a:normAutofit fontScale="92500"/>
          </a:bodyPr>
          <a:lstStyle/>
          <a:p>
            <a:r>
              <a:rPr lang="en-US" sz="2400" dirty="0" smtClean="0"/>
              <a:t>SRF Operations organization is </a:t>
            </a:r>
            <a:r>
              <a:rPr lang="en-US" sz="2400" b="1" u="sng" dirty="0" smtClean="0"/>
              <a:t>lean</a:t>
            </a:r>
            <a:r>
              <a:rPr lang="en-US" sz="2400" dirty="0" smtClean="0"/>
              <a:t> </a:t>
            </a:r>
          </a:p>
          <a:p>
            <a:pPr lvl="1"/>
            <a:r>
              <a:rPr lang="en-US" sz="2200" dirty="0" smtClean="0"/>
              <a:t>Necessitates prudent forecasting, planning and prioritizing to ensure we are working on the right stuff </a:t>
            </a:r>
          </a:p>
          <a:p>
            <a:r>
              <a:rPr lang="en-US" sz="2700" dirty="0"/>
              <a:t>Operate and upgrade the </a:t>
            </a:r>
            <a:r>
              <a:rPr lang="en-US" sz="2700" dirty="0" err="1"/>
              <a:t>JLab</a:t>
            </a:r>
            <a:r>
              <a:rPr lang="en-US" sz="2700" dirty="0"/>
              <a:t> accelerator facilities </a:t>
            </a:r>
          </a:p>
          <a:p>
            <a:pPr lvl="2"/>
            <a:r>
              <a:rPr lang="en-US" sz="2100" dirty="0"/>
              <a:t>Operations </a:t>
            </a:r>
            <a:r>
              <a:rPr lang="en-US" sz="2100" dirty="0" smtClean="0"/>
              <a:t>support, turn C20’s into C50’s, building </a:t>
            </a:r>
            <a:r>
              <a:rPr lang="en-US" sz="2100" dirty="0"/>
              <a:t>cryostats for 12 </a:t>
            </a:r>
            <a:r>
              <a:rPr lang="en-US" sz="2100" dirty="0" err="1"/>
              <a:t>GeV</a:t>
            </a:r>
            <a:r>
              <a:rPr lang="en-US" sz="2100" dirty="0"/>
              <a:t> project, </a:t>
            </a:r>
            <a:r>
              <a:rPr lang="en-US" sz="2100" dirty="0" smtClean="0"/>
              <a:t>new </a:t>
            </a:r>
            <a:r>
              <a:rPr lang="en-US" sz="2100" dirty="0"/>
              <a:t>injector ¼ </a:t>
            </a:r>
            <a:r>
              <a:rPr lang="en-US" sz="2100" dirty="0" smtClean="0"/>
              <a:t>CM, rework </a:t>
            </a:r>
            <a:r>
              <a:rPr lang="en-US" sz="2100" dirty="0"/>
              <a:t>FEL </a:t>
            </a:r>
            <a:r>
              <a:rPr lang="en-US" sz="2100" dirty="0" smtClean="0"/>
              <a:t>CM  </a:t>
            </a:r>
            <a:endParaRPr lang="en-US" sz="2100" dirty="0"/>
          </a:p>
          <a:p>
            <a:r>
              <a:rPr lang="en-US" sz="2700" dirty="0"/>
              <a:t>Sustain Jefferson Lab’s core accelerator competencies to support DOE Office of Science projects and other partnerships</a:t>
            </a:r>
          </a:p>
          <a:p>
            <a:pPr lvl="2"/>
            <a:r>
              <a:rPr lang="en-US" sz="2100" dirty="0"/>
              <a:t>LCLS II production, </a:t>
            </a:r>
            <a:r>
              <a:rPr lang="en-US" sz="2100" dirty="0" smtClean="0"/>
              <a:t>High </a:t>
            </a:r>
            <a:r>
              <a:rPr lang="en-US" sz="2100" dirty="0"/>
              <a:t>Q0, High gradient</a:t>
            </a:r>
          </a:p>
          <a:p>
            <a:pPr lvl="2"/>
            <a:r>
              <a:rPr lang="en-US" sz="2100" dirty="0"/>
              <a:t>International </a:t>
            </a:r>
            <a:r>
              <a:rPr lang="en-US" sz="2100" dirty="0" smtClean="0"/>
              <a:t>collaborations</a:t>
            </a:r>
            <a:r>
              <a:rPr lang="en-US" dirty="0" smtClean="0"/>
              <a:t>    </a:t>
            </a:r>
            <a:endParaRPr lang="en-US" dirty="0"/>
          </a:p>
          <a:p>
            <a:r>
              <a:rPr lang="en-US" sz="2400" dirty="0" smtClean="0"/>
              <a:t>The complexion of our workforce leans towards the mature</a:t>
            </a:r>
          </a:p>
          <a:p>
            <a:pPr lvl="1"/>
            <a:r>
              <a:rPr lang="en-US" sz="1900" dirty="0" smtClean="0"/>
              <a:t>Succession planning is becoming more </a:t>
            </a:r>
            <a:r>
              <a:rPr lang="en-US" sz="1900" dirty="0" smtClean="0"/>
              <a:t>important</a:t>
            </a:r>
            <a:endParaRPr lang="en-US" sz="19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10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Closing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1076"/>
            <a:ext cx="8229600" cy="533400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5500" dirty="0" smtClean="0"/>
              <a:t>SRF </a:t>
            </a:r>
            <a:r>
              <a:rPr lang="en-US" sz="5500" dirty="0"/>
              <a:t>Facilities</a:t>
            </a:r>
          </a:p>
          <a:p>
            <a:r>
              <a:rPr lang="en-US" sz="5500" dirty="0" smtClean="0"/>
              <a:t>“New” ~ 60,000 sq. ft. SRF complex </a:t>
            </a:r>
          </a:p>
          <a:p>
            <a:r>
              <a:rPr lang="en-US" sz="5500" dirty="0" smtClean="0"/>
              <a:t>Full service capabilities from sheet niobium to qualified </a:t>
            </a:r>
            <a:r>
              <a:rPr lang="en-US" sz="5500" dirty="0" err="1" smtClean="0"/>
              <a:t>cryomodule</a:t>
            </a:r>
            <a:r>
              <a:rPr lang="en-US" sz="5500" dirty="0" smtClean="0"/>
              <a:t> and everything in between</a:t>
            </a:r>
          </a:p>
          <a:p>
            <a:r>
              <a:rPr lang="en-US" sz="5500" dirty="0" smtClean="0"/>
              <a:t>Installed throughput meets forecasted needs including LCLS II with stated additions</a:t>
            </a:r>
          </a:p>
          <a:p>
            <a:r>
              <a:rPr lang="en-US" sz="5500" dirty="0" smtClean="0"/>
              <a:t>Full </a:t>
            </a:r>
            <a:r>
              <a:rPr lang="en-US" sz="5500" dirty="0"/>
              <a:t>build </a:t>
            </a:r>
            <a:r>
              <a:rPr lang="en-US" sz="5500" dirty="0" smtClean="0"/>
              <a:t>out capacity would enable higher throughput if needed</a:t>
            </a:r>
            <a:endParaRPr lang="en-US" sz="5500" dirty="0"/>
          </a:p>
          <a:p>
            <a:pPr marL="0" indent="0">
              <a:buNone/>
            </a:pPr>
            <a:r>
              <a:rPr lang="en-US" sz="5500" dirty="0" smtClean="0"/>
              <a:t>People</a:t>
            </a:r>
            <a:endParaRPr lang="en-US" sz="5500" dirty="0"/>
          </a:p>
          <a:p>
            <a:r>
              <a:rPr lang="en-US" sz="5500" dirty="0" smtClean="0"/>
              <a:t>Currently a lean organization (not a bad thing)</a:t>
            </a:r>
          </a:p>
          <a:p>
            <a:r>
              <a:rPr lang="en-US" sz="5500" dirty="0" smtClean="0"/>
              <a:t>An appropriate balance of skills and experience, including industry outside of the Lab</a:t>
            </a:r>
          </a:p>
          <a:p>
            <a:pPr lvl="1"/>
            <a:r>
              <a:rPr lang="en-US" sz="3400" b="1" dirty="0" smtClean="0"/>
              <a:t>Good balance of SRF centric skills and experience</a:t>
            </a:r>
          </a:p>
          <a:p>
            <a:pPr lvl="1"/>
            <a:r>
              <a:rPr lang="en-US" sz="3400" b="1" dirty="0" smtClean="0"/>
              <a:t>Seasoned group of engineers and ACs in leadership roles</a:t>
            </a:r>
          </a:p>
          <a:p>
            <a:r>
              <a:rPr lang="en-US" sz="5500" dirty="0" smtClean="0"/>
              <a:t>Core competencies to meet </a:t>
            </a:r>
            <a:r>
              <a:rPr lang="en-US" sz="5500" dirty="0" smtClean="0"/>
              <a:t>the Lab's strategic objectives and the needs of the SRF community</a:t>
            </a:r>
            <a:endParaRPr lang="en-US" sz="55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6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Material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7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1"/>
          <p:cNvSpPr txBox="1">
            <a:spLocks noChangeArrowheads="1"/>
          </p:cNvSpPr>
          <p:nvPr/>
        </p:nvSpPr>
        <p:spPr bwMode="auto">
          <a:xfrm>
            <a:off x="0" y="0"/>
            <a:ext cx="5086504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4950" indent="-234950"/>
            <a:r>
              <a:rPr lang="en-US" sz="2800" b="1" dirty="0" smtClean="0">
                <a:solidFill>
                  <a:srgbClr val="C00000"/>
                </a:solidFill>
                <a:latin typeface="Calibri" pitchFamily="34" charset="0"/>
              </a:rPr>
              <a:t>TEDF SRF Infrastructure Design</a:t>
            </a:r>
            <a:endParaRPr lang="en-US" sz="2800" b="1" dirty="0">
              <a:solidFill>
                <a:srgbClr val="C00000"/>
              </a:solidFill>
              <a:latin typeface="Calibri" pitchFamily="34" charset="0"/>
            </a:endParaRPr>
          </a:p>
          <a:p>
            <a:pPr marL="692150" lvl="1" indent="-234950"/>
            <a:r>
              <a:rPr lang="en-US" sz="2400" b="1" dirty="0" smtClean="0">
                <a:latin typeface="Calibri" pitchFamily="34" charset="0"/>
              </a:rPr>
              <a:t>30,000 sf – all new</a:t>
            </a:r>
          </a:p>
          <a:p>
            <a:pPr marL="692150" lvl="1" indent="-234950"/>
            <a:endParaRPr lang="en-US" sz="2400" b="1" dirty="0" smtClean="0">
              <a:latin typeface="Calibri" pitchFamily="34" charset="0"/>
            </a:endParaRPr>
          </a:p>
          <a:p>
            <a:pPr marL="692150" lvl="1" indent="-234950"/>
            <a:r>
              <a:rPr lang="en-US" sz="2400" dirty="0">
                <a:latin typeface="Calibri" pitchFamily="34" charset="0"/>
              </a:rPr>
              <a:t>RF structure development</a:t>
            </a:r>
          </a:p>
          <a:p>
            <a:pPr marL="692150" lvl="1" indent="-234950"/>
            <a:r>
              <a:rPr lang="en-US" sz="2400" dirty="0" smtClean="0">
                <a:latin typeface="Calibri" pitchFamily="34" charset="0"/>
              </a:rPr>
              <a:t>Cavity fabrication (presses, EBW…)</a:t>
            </a:r>
          </a:p>
          <a:p>
            <a:pPr marL="692150" lvl="1" indent="-234950"/>
            <a:r>
              <a:rPr lang="en-US" sz="2400" dirty="0" smtClean="0">
                <a:latin typeface="Calibri" pitchFamily="34" charset="0"/>
              </a:rPr>
              <a:t>QC/ Inspection</a:t>
            </a:r>
          </a:p>
          <a:p>
            <a:pPr marL="692150" lvl="1" indent="-234950"/>
            <a:r>
              <a:rPr lang="en-US" sz="2400" b="1" dirty="0" smtClean="0">
                <a:solidFill>
                  <a:srgbClr val="C00000"/>
                </a:solidFill>
                <a:latin typeface="Calibri" pitchFamily="34" charset="0"/>
              </a:rPr>
              <a:t>Integrated cleanroom suite</a:t>
            </a:r>
          </a:p>
          <a:p>
            <a:pPr marL="800100" lvl="1" indent="-168275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</a:rPr>
              <a:t>Production chemroom</a:t>
            </a:r>
          </a:p>
          <a:p>
            <a:pPr marL="800100" lvl="1" indent="-168275">
              <a:buFont typeface="Arial" pitchFamily="34" charset="0"/>
              <a:buChar char="•"/>
            </a:pPr>
            <a:r>
              <a:rPr lang="en-US" sz="2000" dirty="0">
                <a:latin typeface="Calibri" pitchFamily="34" charset="0"/>
              </a:rPr>
              <a:t>R&amp;D </a:t>
            </a:r>
            <a:r>
              <a:rPr lang="en-US" sz="2000" dirty="0" smtClean="0">
                <a:latin typeface="Calibri" pitchFamily="34" charset="0"/>
              </a:rPr>
              <a:t>chemroom</a:t>
            </a:r>
          </a:p>
          <a:p>
            <a:pPr marL="800100" lvl="1" indent="-168275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</a:rPr>
              <a:t>Flexible ISO 4 assembly areas</a:t>
            </a:r>
            <a:endParaRPr lang="en-US" sz="2000" dirty="0">
              <a:latin typeface="Calibri" pitchFamily="34" charset="0"/>
            </a:endParaRPr>
          </a:p>
          <a:p>
            <a:pPr marL="800100" lvl="1" indent="-168275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</a:rPr>
              <a:t>Clean </a:t>
            </a:r>
            <a:r>
              <a:rPr lang="en-US" sz="2000" dirty="0">
                <a:latin typeface="Calibri" pitchFamily="34" charset="0"/>
              </a:rPr>
              <a:t>material </a:t>
            </a:r>
            <a:r>
              <a:rPr lang="en-US" sz="2000" dirty="0" smtClean="0">
                <a:latin typeface="Calibri" pitchFamily="34" charset="0"/>
              </a:rPr>
              <a:t>analysis lab</a:t>
            </a:r>
          </a:p>
          <a:p>
            <a:pPr marL="692150" lvl="1" indent="-234950"/>
            <a:r>
              <a:rPr lang="en-US" sz="2400" dirty="0" smtClean="0">
                <a:latin typeface="Calibri" pitchFamily="34" charset="0"/>
              </a:rPr>
              <a:t>New materials R&amp;D lab</a:t>
            </a:r>
            <a:endParaRPr lang="en-US" sz="2400" dirty="0">
              <a:latin typeface="Calibri" pitchFamily="34" charset="0"/>
            </a:endParaRPr>
          </a:p>
          <a:p>
            <a:pPr marL="692150" lvl="1" indent="-234950"/>
            <a:r>
              <a:rPr lang="en-US" sz="2400" dirty="0" smtClean="0">
                <a:latin typeface="Calibri" pitchFamily="34" charset="0"/>
              </a:rPr>
              <a:t>Dedicated CEBAF-support CM assembly lines</a:t>
            </a:r>
          </a:p>
          <a:p>
            <a:pPr marL="692150" lvl="1" indent="-234950"/>
            <a:r>
              <a:rPr lang="en-US" sz="2400" dirty="0" smtClean="0">
                <a:latin typeface="Calibri" pitchFamily="34" charset="0"/>
              </a:rPr>
              <a:t>Expansion assembly space for   other DOE project support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57200" y="5029200"/>
            <a:ext cx="3871308" cy="685800"/>
          </a:xfrm>
          <a:prstGeom prst="rect">
            <a:avLst/>
          </a:prstGeom>
          <a:solidFill>
            <a:schemeClr val="bg1">
              <a:lumMod val="50000"/>
              <a:alpha val="2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57201" y="2307762"/>
            <a:ext cx="3871308" cy="1556658"/>
          </a:xfrm>
          <a:prstGeom prst="rect">
            <a:avLst/>
          </a:prstGeom>
          <a:solidFill>
            <a:schemeClr val="accent1">
              <a:alpha val="2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6" name="Picture 5" descr="SRF TL Ex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94484" y="0"/>
            <a:ext cx="3355604" cy="63649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5932717" y="1338943"/>
            <a:ext cx="1774371" cy="2536371"/>
          </a:xfrm>
          <a:prstGeom prst="rect">
            <a:avLst/>
          </a:prstGeom>
          <a:solidFill>
            <a:schemeClr val="accent1">
              <a:alpha val="2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4470027" y="4343400"/>
            <a:ext cx="2473560" cy="370114"/>
          </a:xfrm>
          <a:prstGeom prst="rect">
            <a:avLst/>
          </a:prstGeom>
          <a:solidFill>
            <a:schemeClr val="accent2">
              <a:lumMod val="60000"/>
              <a:lumOff val="40000"/>
              <a:alpha val="27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470027" y="5029200"/>
            <a:ext cx="2473560" cy="370114"/>
          </a:xfrm>
          <a:prstGeom prst="rect">
            <a:avLst/>
          </a:prstGeom>
          <a:solidFill>
            <a:schemeClr val="accent2">
              <a:lumMod val="60000"/>
              <a:lumOff val="40000"/>
              <a:alpha val="27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46315" y="4278074"/>
            <a:ext cx="3871308" cy="685800"/>
          </a:xfrm>
          <a:prstGeom prst="rect">
            <a:avLst/>
          </a:prstGeom>
          <a:solidFill>
            <a:schemeClr val="accent2">
              <a:lumMod val="60000"/>
              <a:lumOff val="40000"/>
              <a:alpha val="27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46315" y="3907960"/>
            <a:ext cx="3882194" cy="370114"/>
          </a:xfrm>
          <a:prstGeom prst="rect">
            <a:avLst/>
          </a:prstGeom>
          <a:solidFill>
            <a:schemeClr val="accent3">
              <a:lumMod val="50000"/>
              <a:alpha val="2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924802" y="1153886"/>
            <a:ext cx="638253" cy="1453242"/>
          </a:xfrm>
          <a:prstGeom prst="rect">
            <a:avLst/>
          </a:prstGeom>
          <a:solidFill>
            <a:schemeClr val="accent3">
              <a:lumMod val="50000"/>
              <a:alpha val="2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71526" y="1564821"/>
            <a:ext cx="4525017" cy="370114"/>
          </a:xfrm>
          <a:prstGeom prst="rect">
            <a:avLst/>
          </a:prstGeom>
          <a:solidFill>
            <a:schemeClr val="accent6">
              <a:lumMod val="75000"/>
              <a:alpha val="2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641492" y="5399314"/>
            <a:ext cx="2921564" cy="791936"/>
          </a:xfrm>
          <a:prstGeom prst="rect">
            <a:avLst/>
          </a:prstGeom>
          <a:solidFill>
            <a:schemeClr val="accent6">
              <a:lumMod val="75000"/>
              <a:alpha val="2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7102274" y="4876220"/>
            <a:ext cx="1460782" cy="523094"/>
          </a:xfrm>
          <a:prstGeom prst="rect">
            <a:avLst/>
          </a:prstGeom>
          <a:solidFill>
            <a:schemeClr val="accent6">
              <a:lumMod val="75000"/>
              <a:alpha val="2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470028" y="3182479"/>
            <a:ext cx="1462690" cy="621348"/>
          </a:xfrm>
          <a:prstGeom prst="rect">
            <a:avLst/>
          </a:prstGeom>
          <a:solidFill>
            <a:schemeClr val="accent1">
              <a:alpha val="2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943586" y="4071257"/>
            <a:ext cx="763501" cy="587827"/>
          </a:xfrm>
          <a:prstGeom prst="rect">
            <a:avLst/>
          </a:prstGeom>
          <a:solidFill>
            <a:schemeClr val="accent2">
              <a:lumMod val="60000"/>
              <a:lumOff val="40000"/>
              <a:alpha val="27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7906471" y="2607127"/>
            <a:ext cx="638253" cy="886025"/>
          </a:xfrm>
          <a:prstGeom prst="rect">
            <a:avLst/>
          </a:prstGeom>
          <a:solidFill>
            <a:schemeClr val="accent4">
              <a:lumMod val="50000"/>
              <a:alpha val="2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71526" y="1230086"/>
            <a:ext cx="3835212" cy="349471"/>
          </a:xfrm>
          <a:prstGeom prst="rect">
            <a:avLst/>
          </a:prstGeom>
          <a:solidFill>
            <a:schemeClr val="accent4">
              <a:lumMod val="50000"/>
              <a:alpha val="2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7906470" y="3467101"/>
            <a:ext cx="638253" cy="886025"/>
          </a:xfrm>
          <a:prstGeom prst="rect">
            <a:avLst/>
          </a:prstGeom>
          <a:solidFill>
            <a:srgbClr val="FFFF00">
              <a:alpha val="2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71526" y="1934935"/>
            <a:ext cx="2543253" cy="372827"/>
          </a:xfrm>
          <a:prstGeom prst="rect">
            <a:avLst/>
          </a:prstGeom>
          <a:solidFill>
            <a:srgbClr val="FFFF00">
              <a:alpha val="2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470027" y="4713514"/>
            <a:ext cx="2474998" cy="325412"/>
          </a:xfrm>
          <a:prstGeom prst="rect">
            <a:avLst/>
          </a:prstGeom>
          <a:solidFill>
            <a:schemeClr val="bg1">
              <a:lumMod val="50000"/>
              <a:alpha val="2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4470027" y="3910113"/>
            <a:ext cx="2474998" cy="433287"/>
          </a:xfrm>
          <a:prstGeom prst="rect">
            <a:avLst/>
          </a:prstGeom>
          <a:solidFill>
            <a:schemeClr val="bg1">
              <a:lumMod val="50000"/>
              <a:alpha val="2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8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r>
              <a:rPr lang="en-US" sz="3200" dirty="0" smtClean="0">
                <a:solidFill>
                  <a:srgbClr val="C00000"/>
                </a:solidFill>
                <a:latin typeface="Calibri" pitchFamily="34" charset="0"/>
              </a:rPr>
              <a:t>SRF Facilities in JLab TEDF</a:t>
            </a:r>
            <a:endParaRPr lang="en-US" sz="3200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9" name="Acrobat Document" r:id="rId4" imgW="32914286" imgH="24685714" progId="AcroExch.Document.7">
                  <p:embed/>
                </p:oleObj>
              </mc:Choice>
              <mc:Fallback>
                <p:oleObj name="Acrobat Document" r:id="rId4" imgW="32914286" imgH="24685714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reeform 13"/>
          <p:cNvSpPr/>
          <p:nvPr/>
        </p:nvSpPr>
        <p:spPr>
          <a:xfrm>
            <a:off x="4239491" y="157018"/>
            <a:ext cx="2918691" cy="3617477"/>
          </a:xfrm>
          <a:custGeom>
            <a:avLst/>
            <a:gdLst>
              <a:gd name="connsiteX0" fmla="*/ 960582 w 2918691"/>
              <a:gd name="connsiteY0" fmla="*/ 83127 h 3617477"/>
              <a:gd name="connsiteX1" fmla="*/ 979054 w 2918691"/>
              <a:gd name="connsiteY1" fmla="*/ 434109 h 3617477"/>
              <a:gd name="connsiteX2" fmla="*/ 979054 w 2918691"/>
              <a:gd name="connsiteY2" fmla="*/ 1838037 h 3617477"/>
              <a:gd name="connsiteX3" fmla="*/ 951345 w 2918691"/>
              <a:gd name="connsiteY3" fmla="*/ 1607127 h 3617477"/>
              <a:gd name="connsiteX4" fmla="*/ 923636 w 2918691"/>
              <a:gd name="connsiteY4" fmla="*/ 1616364 h 3617477"/>
              <a:gd name="connsiteX5" fmla="*/ 9236 w 2918691"/>
              <a:gd name="connsiteY5" fmla="*/ 1616364 h 3617477"/>
              <a:gd name="connsiteX6" fmla="*/ 0 w 2918691"/>
              <a:gd name="connsiteY6" fmla="*/ 2558473 h 3617477"/>
              <a:gd name="connsiteX7" fmla="*/ 1117600 w 2918691"/>
              <a:gd name="connsiteY7" fmla="*/ 2549237 h 3617477"/>
              <a:gd name="connsiteX8" fmla="*/ 1154545 w 2918691"/>
              <a:gd name="connsiteY8" fmla="*/ 2715491 h 3617477"/>
              <a:gd name="connsiteX9" fmla="*/ 2752436 w 2918691"/>
              <a:gd name="connsiteY9" fmla="*/ 2733964 h 3617477"/>
              <a:gd name="connsiteX10" fmla="*/ 2752436 w 2918691"/>
              <a:gd name="connsiteY10" fmla="*/ 2272146 h 3617477"/>
              <a:gd name="connsiteX11" fmla="*/ 2918691 w 2918691"/>
              <a:gd name="connsiteY11" fmla="*/ 2272146 h 3617477"/>
              <a:gd name="connsiteX12" fmla="*/ 2909454 w 2918691"/>
              <a:gd name="connsiteY12" fmla="*/ 1145309 h 3617477"/>
              <a:gd name="connsiteX13" fmla="*/ 2272145 w 2918691"/>
              <a:gd name="connsiteY13" fmla="*/ 1136073 h 3617477"/>
              <a:gd name="connsiteX14" fmla="*/ 2262909 w 2918691"/>
              <a:gd name="connsiteY14" fmla="*/ 0 h 3617477"/>
              <a:gd name="connsiteX15" fmla="*/ 960582 w 2918691"/>
              <a:gd name="connsiteY15" fmla="*/ 18473 h 3617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18691" h="3617477">
                <a:moveTo>
                  <a:pt x="960582" y="83127"/>
                </a:moveTo>
                <a:cubicBezTo>
                  <a:pt x="966739" y="200121"/>
                  <a:pt x="978614" y="316954"/>
                  <a:pt x="979054" y="434109"/>
                </a:cubicBezTo>
                <a:cubicBezTo>
                  <a:pt x="983615" y="1647390"/>
                  <a:pt x="955641" y="3617477"/>
                  <a:pt x="979054" y="1838037"/>
                </a:cubicBezTo>
                <a:cubicBezTo>
                  <a:pt x="969818" y="1761067"/>
                  <a:pt x="970147" y="1682335"/>
                  <a:pt x="951345" y="1607127"/>
                </a:cubicBezTo>
                <a:cubicBezTo>
                  <a:pt x="948984" y="1597682"/>
                  <a:pt x="923636" y="1616364"/>
                  <a:pt x="923636" y="1616364"/>
                </a:cubicBezTo>
                <a:lnTo>
                  <a:pt x="9236" y="1616364"/>
                </a:lnTo>
                <a:cubicBezTo>
                  <a:pt x="6157" y="1930400"/>
                  <a:pt x="3079" y="2244437"/>
                  <a:pt x="0" y="2558473"/>
                </a:cubicBezTo>
                <a:lnTo>
                  <a:pt x="1117600" y="2549237"/>
                </a:lnTo>
                <a:lnTo>
                  <a:pt x="1154545" y="2715491"/>
                </a:lnTo>
                <a:lnTo>
                  <a:pt x="2752436" y="2733964"/>
                </a:lnTo>
                <a:lnTo>
                  <a:pt x="2752436" y="2272146"/>
                </a:lnTo>
                <a:lnTo>
                  <a:pt x="2918691" y="2272146"/>
                </a:lnTo>
                <a:lnTo>
                  <a:pt x="2909454" y="1145309"/>
                </a:lnTo>
                <a:lnTo>
                  <a:pt x="2272145" y="1136073"/>
                </a:lnTo>
                <a:cubicBezTo>
                  <a:pt x="2269066" y="757382"/>
                  <a:pt x="2265988" y="378691"/>
                  <a:pt x="2262909" y="0"/>
                </a:cubicBezTo>
                <a:lnTo>
                  <a:pt x="960582" y="18473"/>
                </a:lnTo>
              </a:path>
            </a:pathLst>
          </a:custGeom>
          <a:solidFill>
            <a:srgbClr val="FF0000">
              <a:alpha val="34902"/>
            </a:srgbClr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4361872" y="2854036"/>
            <a:ext cx="2796310" cy="202624"/>
          </a:xfrm>
          <a:custGeom>
            <a:avLst/>
            <a:gdLst>
              <a:gd name="connsiteX0" fmla="*/ 2796310 w 2796310"/>
              <a:gd name="connsiteY0" fmla="*/ 46182 h 202624"/>
              <a:gd name="connsiteX1" fmla="*/ 2122055 w 2796310"/>
              <a:gd name="connsiteY1" fmla="*/ 0 h 202624"/>
              <a:gd name="connsiteX2" fmla="*/ 838201 w 2796310"/>
              <a:gd name="connsiteY2" fmla="*/ 18473 h 202624"/>
              <a:gd name="connsiteX3" fmla="*/ 856673 w 2796310"/>
              <a:gd name="connsiteY3" fmla="*/ 101600 h 202624"/>
              <a:gd name="connsiteX4" fmla="*/ 182419 w 2796310"/>
              <a:gd name="connsiteY4" fmla="*/ 157019 h 202624"/>
              <a:gd name="connsiteX5" fmla="*/ 745837 w 2796310"/>
              <a:gd name="connsiteY5" fmla="*/ 129309 h 202624"/>
              <a:gd name="connsiteX6" fmla="*/ 708892 w 2796310"/>
              <a:gd name="connsiteY6" fmla="*/ 92364 h 202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6310" h="202624">
                <a:moveTo>
                  <a:pt x="2796310" y="46182"/>
                </a:moveTo>
                <a:cubicBezTo>
                  <a:pt x="2571558" y="30788"/>
                  <a:pt x="2347311" y="3188"/>
                  <a:pt x="2122055" y="0"/>
                </a:cubicBezTo>
                <a:lnTo>
                  <a:pt x="838201" y="18473"/>
                </a:lnTo>
                <a:cubicBezTo>
                  <a:pt x="844358" y="46182"/>
                  <a:pt x="884445" y="95733"/>
                  <a:pt x="856673" y="101600"/>
                </a:cubicBezTo>
                <a:cubicBezTo>
                  <a:pt x="636034" y="148214"/>
                  <a:pt x="401195" y="102325"/>
                  <a:pt x="182419" y="157019"/>
                </a:cubicBezTo>
                <a:cubicBezTo>
                  <a:pt x="0" y="202624"/>
                  <a:pt x="558031" y="138546"/>
                  <a:pt x="745837" y="129309"/>
                </a:cubicBezTo>
                <a:cubicBezTo>
                  <a:pt x="703384" y="108083"/>
                  <a:pt x="708892" y="124606"/>
                  <a:pt x="708892" y="92364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18"/>
          <p:cNvSpPr/>
          <p:nvPr/>
        </p:nvSpPr>
        <p:spPr>
          <a:xfrm>
            <a:off x="3860800" y="2890982"/>
            <a:ext cx="3306618" cy="1219200"/>
          </a:xfrm>
          <a:custGeom>
            <a:avLst/>
            <a:gdLst>
              <a:gd name="connsiteX0" fmla="*/ 3306618 w 3306618"/>
              <a:gd name="connsiteY0" fmla="*/ 0 h 1219200"/>
              <a:gd name="connsiteX1" fmla="*/ 1376218 w 3306618"/>
              <a:gd name="connsiteY1" fmla="*/ 9236 h 1219200"/>
              <a:gd name="connsiteX2" fmla="*/ 1228436 w 3306618"/>
              <a:gd name="connsiteY2" fmla="*/ 46182 h 1219200"/>
              <a:gd name="connsiteX3" fmla="*/ 1237673 w 3306618"/>
              <a:gd name="connsiteY3" fmla="*/ 544945 h 1219200"/>
              <a:gd name="connsiteX4" fmla="*/ 0 w 3306618"/>
              <a:gd name="connsiteY4" fmla="*/ 544945 h 1219200"/>
              <a:gd name="connsiteX5" fmla="*/ 0 w 3306618"/>
              <a:gd name="connsiteY5" fmla="*/ 932873 h 1219200"/>
              <a:gd name="connsiteX6" fmla="*/ 1274618 w 3306618"/>
              <a:gd name="connsiteY6" fmla="*/ 960582 h 1219200"/>
              <a:gd name="connsiteX7" fmla="*/ 1283855 w 3306618"/>
              <a:gd name="connsiteY7" fmla="*/ 1200727 h 1219200"/>
              <a:gd name="connsiteX8" fmla="*/ 3278909 w 3306618"/>
              <a:gd name="connsiteY8" fmla="*/ 1219200 h 1219200"/>
              <a:gd name="connsiteX9" fmla="*/ 3306618 w 3306618"/>
              <a:gd name="connsiteY9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6618" h="1219200">
                <a:moveTo>
                  <a:pt x="3306618" y="0"/>
                </a:moveTo>
                <a:lnTo>
                  <a:pt x="1376218" y="9236"/>
                </a:lnTo>
                <a:lnTo>
                  <a:pt x="1228436" y="46182"/>
                </a:lnTo>
                <a:lnTo>
                  <a:pt x="1237673" y="544945"/>
                </a:lnTo>
                <a:lnTo>
                  <a:pt x="0" y="544945"/>
                </a:lnTo>
                <a:lnTo>
                  <a:pt x="0" y="932873"/>
                </a:lnTo>
                <a:lnTo>
                  <a:pt x="1274618" y="960582"/>
                </a:lnTo>
                <a:lnTo>
                  <a:pt x="1283855" y="1200727"/>
                </a:lnTo>
                <a:lnTo>
                  <a:pt x="3278909" y="1219200"/>
                </a:lnTo>
                <a:cubicBezTo>
                  <a:pt x="3281988" y="812800"/>
                  <a:pt x="3285066" y="406400"/>
                  <a:pt x="3306618" y="0"/>
                </a:cubicBezTo>
                <a:close/>
              </a:path>
            </a:pathLst>
          </a:custGeom>
          <a:solidFill>
            <a:srgbClr val="BBE0E3">
              <a:alpha val="54902"/>
            </a:srgbClr>
          </a:solidFill>
          <a:ln>
            <a:solidFill>
              <a:srgbClr val="89A4A7">
                <a:alpha val="27843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990600" y="3048000"/>
            <a:ext cx="2514600" cy="1828800"/>
          </a:xfrm>
          <a:prstGeom prst="rect">
            <a:avLst/>
          </a:prstGeom>
          <a:solidFill>
            <a:srgbClr val="00B050">
              <a:alpha val="3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22"/>
          <p:cNvSpPr/>
          <p:nvPr/>
        </p:nvSpPr>
        <p:spPr>
          <a:xfrm>
            <a:off x="3094182" y="4193309"/>
            <a:ext cx="4064000" cy="1662546"/>
          </a:xfrm>
          <a:custGeom>
            <a:avLst/>
            <a:gdLst>
              <a:gd name="connsiteX0" fmla="*/ 4064000 w 4064000"/>
              <a:gd name="connsiteY0" fmla="*/ 0 h 1662546"/>
              <a:gd name="connsiteX1" fmla="*/ 748145 w 4064000"/>
              <a:gd name="connsiteY1" fmla="*/ 18473 h 1662546"/>
              <a:gd name="connsiteX2" fmla="*/ 738909 w 4064000"/>
              <a:gd name="connsiteY2" fmla="*/ 812800 h 1662546"/>
              <a:gd name="connsiteX3" fmla="*/ 0 w 4064000"/>
              <a:gd name="connsiteY3" fmla="*/ 822036 h 1662546"/>
              <a:gd name="connsiteX4" fmla="*/ 0 w 4064000"/>
              <a:gd name="connsiteY4" fmla="*/ 1662546 h 1662546"/>
              <a:gd name="connsiteX5" fmla="*/ 1921163 w 4064000"/>
              <a:gd name="connsiteY5" fmla="*/ 1625600 h 1662546"/>
              <a:gd name="connsiteX6" fmla="*/ 1921163 w 4064000"/>
              <a:gd name="connsiteY6" fmla="*/ 1413164 h 1662546"/>
              <a:gd name="connsiteX7" fmla="*/ 4054763 w 4064000"/>
              <a:gd name="connsiteY7" fmla="*/ 1385455 h 1662546"/>
              <a:gd name="connsiteX8" fmla="*/ 4064000 w 4064000"/>
              <a:gd name="connsiteY8" fmla="*/ 0 h 166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4000" h="1662546">
                <a:moveTo>
                  <a:pt x="4064000" y="0"/>
                </a:moveTo>
                <a:lnTo>
                  <a:pt x="748145" y="18473"/>
                </a:lnTo>
                <a:lnTo>
                  <a:pt x="738909" y="812800"/>
                </a:lnTo>
                <a:lnTo>
                  <a:pt x="0" y="822036"/>
                </a:lnTo>
                <a:lnTo>
                  <a:pt x="0" y="1662546"/>
                </a:lnTo>
                <a:lnTo>
                  <a:pt x="1921163" y="1625600"/>
                </a:lnTo>
                <a:lnTo>
                  <a:pt x="1921163" y="1413164"/>
                </a:lnTo>
                <a:lnTo>
                  <a:pt x="4054763" y="1385455"/>
                </a:lnTo>
                <a:cubicBezTo>
                  <a:pt x="4051684" y="920558"/>
                  <a:pt x="4048606" y="455661"/>
                  <a:pt x="4064000" y="0"/>
                </a:cubicBezTo>
                <a:close/>
              </a:path>
            </a:pathLst>
          </a:custGeom>
          <a:solidFill>
            <a:srgbClr val="94332C">
              <a:alpha val="4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105400" y="5791200"/>
            <a:ext cx="3048000" cy="762000"/>
          </a:xfrm>
          <a:prstGeom prst="rect">
            <a:avLst/>
          </a:prstGeom>
          <a:solidFill>
            <a:srgbClr val="7030A0">
              <a:alpha val="3803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7315200" y="1066800"/>
            <a:ext cx="838200" cy="2743200"/>
          </a:xfrm>
          <a:prstGeom prst="rect">
            <a:avLst/>
          </a:prstGeom>
          <a:solidFill>
            <a:srgbClr val="0070C0">
              <a:alpha val="4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971800" y="152400"/>
            <a:ext cx="2133600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Chemistry, cavity treatments, and support areas</a:t>
            </a:r>
            <a:endParaRPr lang="en-US" sz="2000" dirty="0"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7200" y="1774372"/>
            <a:ext cx="1905000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Cavity and </a:t>
            </a:r>
            <a:r>
              <a:rPr lang="en-US" sz="2000" dirty="0" err="1" smtClean="0">
                <a:latin typeface="+mj-lt"/>
              </a:rPr>
              <a:t>cryomodule</a:t>
            </a:r>
            <a:r>
              <a:rPr lang="en-US" sz="2000" dirty="0" smtClean="0">
                <a:latin typeface="+mj-lt"/>
              </a:rPr>
              <a:t> cryo/RF testing</a:t>
            </a:r>
            <a:endParaRPr lang="en-US" sz="2000" dirty="0"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62800" y="621268"/>
            <a:ext cx="789008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R&amp;D</a:t>
            </a:r>
            <a:endParaRPr lang="en-US" sz="2000" dirty="0"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31626" y="2362200"/>
            <a:ext cx="1459374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Cleanroom</a:t>
            </a:r>
            <a:endParaRPr lang="en-US" sz="2000" dirty="0"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49124" y="5486400"/>
            <a:ext cx="1641676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Cryomodule assembly</a:t>
            </a:r>
            <a:endParaRPr lang="en-US" sz="2000" dirty="0">
              <a:latin typeface="+mj-lt"/>
            </a:endParaRPr>
          </a:p>
        </p:txBody>
      </p:sp>
      <p:cxnSp>
        <p:nvCxnSpPr>
          <p:cNvPr id="33" name="Straight Arrow Connector 32"/>
          <p:cNvCxnSpPr>
            <a:stCxn id="26" idx="2"/>
          </p:cNvCxnSpPr>
          <p:nvPr/>
        </p:nvCxnSpPr>
        <p:spPr>
          <a:xfrm rot="16200000" flipH="1">
            <a:off x="4470232" y="736431"/>
            <a:ext cx="355937" cy="1219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16200000" flipH="1">
            <a:off x="1376065" y="2510135"/>
            <a:ext cx="448270" cy="914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1" idx="3"/>
          </p:cNvCxnSpPr>
          <p:nvPr/>
        </p:nvCxnSpPr>
        <p:spPr>
          <a:xfrm flipV="1">
            <a:off x="2590800" y="5410201"/>
            <a:ext cx="1219200" cy="43014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9" idx="2"/>
          </p:cNvCxnSpPr>
          <p:nvPr/>
        </p:nvCxnSpPr>
        <p:spPr>
          <a:xfrm rot="5400000">
            <a:off x="7743902" y="5621879"/>
            <a:ext cx="274024" cy="67422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8" idx="2"/>
          </p:cNvCxnSpPr>
          <p:nvPr/>
        </p:nvCxnSpPr>
        <p:spPr>
          <a:xfrm rot="16200000" flipH="1">
            <a:off x="7375441" y="1203241"/>
            <a:ext cx="578822" cy="21509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rot="5400000">
            <a:off x="6972300" y="1028700"/>
            <a:ext cx="53340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7315200" y="5105400"/>
            <a:ext cx="838200" cy="685800"/>
          </a:xfrm>
          <a:prstGeom prst="rect">
            <a:avLst/>
          </a:prstGeom>
          <a:solidFill>
            <a:srgbClr val="7030A0">
              <a:alpha val="3803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488820" y="5421868"/>
            <a:ext cx="145841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Fabrication</a:t>
            </a:r>
            <a:endParaRPr lang="en-US" sz="2000" dirty="0">
              <a:latin typeface="+mj-lt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315200" y="3810000"/>
            <a:ext cx="838200" cy="762000"/>
          </a:xfrm>
          <a:prstGeom prst="rect">
            <a:avLst/>
          </a:prstGeom>
          <a:solidFill>
            <a:srgbClr val="7030A0">
              <a:alpha val="3803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038600" y="3810000"/>
            <a:ext cx="1066800" cy="304800"/>
          </a:xfrm>
          <a:prstGeom prst="rect">
            <a:avLst/>
          </a:prstGeom>
          <a:solidFill>
            <a:srgbClr val="7030A0">
              <a:alpha val="3803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3810000" y="2895600"/>
            <a:ext cx="1143000" cy="533400"/>
          </a:xfrm>
          <a:prstGeom prst="rect">
            <a:avLst/>
          </a:prstGeom>
          <a:solidFill>
            <a:srgbClr val="7030A0">
              <a:alpha val="3803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3581400" y="2752130"/>
            <a:ext cx="1905000" cy="75307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66037" y="157018"/>
            <a:ext cx="2362200" cy="523220"/>
          </a:xfrm>
          <a:prstGeom prst="rect">
            <a:avLst/>
          </a:prstGeom>
          <a:solidFill>
            <a:srgbClr val="FFFF00">
              <a:alpha val="58039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SRF Facilities</a:t>
            </a:r>
            <a:endParaRPr lang="en-US" sz="2800" b="1" dirty="0">
              <a:latin typeface="+mj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943599" y="6479179"/>
            <a:ext cx="9013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New</a:t>
            </a:r>
            <a:endParaRPr lang="en-US" sz="2000" dirty="0">
              <a:latin typeface="+mj-lt"/>
            </a:endParaRPr>
          </a:p>
        </p:txBody>
      </p:sp>
      <p:cxnSp>
        <p:nvCxnSpPr>
          <p:cNvPr id="44" name="Straight Arrow Connector 43"/>
          <p:cNvCxnSpPr>
            <a:endCxn id="42" idx="1"/>
          </p:cNvCxnSpPr>
          <p:nvPr/>
        </p:nvCxnSpPr>
        <p:spPr>
          <a:xfrm flipV="1">
            <a:off x="5029200" y="6679234"/>
            <a:ext cx="914399" cy="2636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 bwMode="auto">
          <a:xfrm rot="5400000">
            <a:off x="2243787" y="4072588"/>
            <a:ext cx="5570827" cy="1"/>
          </a:xfrm>
          <a:prstGeom prst="line">
            <a:avLst/>
          </a:prstGeom>
          <a:solidFill>
            <a:schemeClr val="accent1"/>
          </a:solidFill>
          <a:ln w="730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74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2"/>
          <p:cNvGrpSpPr/>
          <p:nvPr/>
        </p:nvGrpSpPr>
        <p:grpSpPr>
          <a:xfrm>
            <a:off x="228600" y="838200"/>
            <a:ext cx="6471657" cy="3505200"/>
            <a:chOff x="457200" y="381000"/>
            <a:chExt cx="8572844" cy="5587196"/>
          </a:xfrm>
        </p:grpSpPr>
        <p:sp>
          <p:nvSpPr>
            <p:cNvPr id="24" name="Rectangle 23"/>
            <p:cNvSpPr/>
            <p:nvPr/>
          </p:nvSpPr>
          <p:spPr>
            <a:xfrm>
              <a:off x="2438400" y="2209800"/>
              <a:ext cx="1676400" cy="1905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438400" y="2209800"/>
              <a:ext cx="3886200" cy="1905000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57200" y="1295399"/>
              <a:ext cx="1636295" cy="395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Fabrication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38399" y="1676400"/>
              <a:ext cx="1143000" cy="490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Physics</a:t>
              </a:r>
              <a:endParaRPr lang="en-US" sz="1400" b="1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39015" y="3810000"/>
              <a:ext cx="1365986" cy="559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Electron Beam Welding</a:t>
              </a:r>
              <a:endParaRPr lang="en-US" sz="14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14401" y="5105399"/>
              <a:ext cx="1600200" cy="329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Machine Shop</a:t>
              </a:r>
              <a:endParaRPr lang="en-US" sz="1400" b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286000" y="5638799"/>
              <a:ext cx="1676400" cy="329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R&amp;D Clean Labs</a:t>
              </a:r>
              <a:endParaRPr lang="en-US" sz="1400" b="1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447800" y="2286000"/>
              <a:ext cx="990600" cy="14478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867400" y="1371600"/>
              <a:ext cx="457200" cy="8382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895600" y="4114800"/>
              <a:ext cx="2133600" cy="8382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447800" y="2286000"/>
              <a:ext cx="685800" cy="685800"/>
            </a:xfrm>
            <a:prstGeom prst="rect">
              <a:avLst/>
            </a:prstGeom>
            <a:solidFill>
              <a:schemeClr val="accent6">
                <a:lumMod val="75000"/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124200" y="3733800"/>
              <a:ext cx="457200" cy="381000"/>
            </a:xfrm>
            <a:prstGeom prst="rect">
              <a:avLst/>
            </a:prstGeom>
            <a:solidFill>
              <a:schemeClr val="accent6">
                <a:lumMod val="75000"/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895600" y="4114800"/>
              <a:ext cx="2133600" cy="4572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114800" y="2209800"/>
              <a:ext cx="685800" cy="10668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114800" y="3276600"/>
              <a:ext cx="1524000" cy="8382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638800" y="3810000"/>
              <a:ext cx="533400" cy="304800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800600" y="2209800"/>
              <a:ext cx="685800" cy="1066800"/>
            </a:xfrm>
            <a:prstGeom prst="rect">
              <a:avLst/>
            </a:prstGeom>
            <a:solidFill>
              <a:schemeClr val="accent2">
                <a:lumMod val="75000"/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486400" y="2362200"/>
              <a:ext cx="381000" cy="6096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715000" y="2971800"/>
              <a:ext cx="533400" cy="838200"/>
            </a:xfrm>
            <a:prstGeom prst="rect">
              <a:avLst/>
            </a:prstGeom>
            <a:solidFill>
              <a:srgbClr val="7030A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867400" y="2362200"/>
              <a:ext cx="381000" cy="304800"/>
            </a:xfrm>
            <a:prstGeom prst="rect">
              <a:avLst/>
            </a:prstGeom>
            <a:solidFill>
              <a:srgbClr val="00B0F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867400" y="2667000"/>
              <a:ext cx="381000" cy="304800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581400" y="3733800"/>
              <a:ext cx="381000" cy="381000"/>
            </a:xfrm>
            <a:prstGeom prst="rect">
              <a:avLst/>
            </a:prstGeom>
            <a:solidFill>
              <a:schemeClr val="accent6">
                <a:lumMod val="75000"/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895600" y="4572000"/>
              <a:ext cx="2133600" cy="3810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867400" y="1371600"/>
              <a:ext cx="457200" cy="8382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038600" y="4114800"/>
              <a:ext cx="9906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057048" y="5562600"/>
              <a:ext cx="1048351" cy="329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Offices</a:t>
              </a:r>
              <a:endParaRPr lang="en-US" sz="1400" b="1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257800" y="5181600"/>
              <a:ext cx="1752601" cy="329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R&amp;D Chem Lab</a:t>
              </a:r>
              <a:endParaRPr lang="en-US" sz="1400" b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743200" y="585003"/>
              <a:ext cx="2057400" cy="329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Cryomodule Test</a:t>
              </a:r>
              <a:endParaRPr lang="en-US" sz="1400" b="1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962401" y="1219201"/>
              <a:ext cx="1752598" cy="833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Cryomodule Assembly</a:t>
              </a:r>
              <a:endParaRPr lang="en-US" sz="1400" b="1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943600" y="4343400"/>
              <a:ext cx="1676400" cy="833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Parts Clean &amp; Etch</a:t>
              </a:r>
              <a:endParaRPr lang="en-US" sz="1400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67501" y="3469201"/>
              <a:ext cx="1676400" cy="833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Clean Room(s)</a:t>
              </a:r>
              <a:endParaRPr lang="en-US" sz="1400" b="1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553198" y="3048000"/>
              <a:ext cx="1737928" cy="490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Electropolish</a:t>
              </a:r>
              <a:endParaRPr lang="en-US" sz="1400" b="1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705600" y="1600200"/>
              <a:ext cx="1219200" cy="329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Weld Shop</a:t>
              </a:r>
              <a:endParaRPr lang="en-US" sz="1400" b="1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667501" y="2490009"/>
              <a:ext cx="1284169" cy="329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QA/CMM</a:t>
              </a:r>
              <a:endParaRPr lang="en-US" sz="1400" b="1" dirty="0"/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>
              <a:off x="1275347" y="1905001"/>
              <a:ext cx="477253" cy="60959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27" idx="3"/>
            </p:cNvCxnSpPr>
            <p:nvPr/>
          </p:nvCxnSpPr>
          <p:spPr>
            <a:xfrm flipV="1">
              <a:off x="1905001" y="3962404"/>
              <a:ext cx="1295399" cy="12758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3733799" y="1219201"/>
              <a:ext cx="672689" cy="14478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>
              <a:stCxn id="36" idx="2"/>
            </p:cNvCxnSpPr>
            <p:nvPr/>
          </p:nvCxnSpPr>
          <p:spPr>
            <a:xfrm flipH="1">
              <a:off x="4648201" y="2053199"/>
              <a:ext cx="190499" cy="160440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stCxn id="40" idx="1"/>
            </p:cNvCxnSpPr>
            <p:nvPr/>
          </p:nvCxnSpPr>
          <p:spPr>
            <a:xfrm flipH="1">
              <a:off x="6096003" y="1764899"/>
              <a:ext cx="609597" cy="14010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>
              <a:endCxn id="18" idx="3"/>
            </p:cNvCxnSpPr>
            <p:nvPr/>
          </p:nvCxnSpPr>
          <p:spPr>
            <a:xfrm flipH="1" flipV="1">
              <a:off x="6248401" y="2514601"/>
              <a:ext cx="457198" cy="12781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>
              <a:stCxn id="39" idx="1"/>
            </p:cNvCxnSpPr>
            <p:nvPr/>
          </p:nvCxnSpPr>
          <p:spPr>
            <a:xfrm flipH="1" flipV="1">
              <a:off x="6096003" y="2819405"/>
              <a:ext cx="457196" cy="47389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>
              <a:stCxn id="38" idx="1"/>
            </p:cNvCxnSpPr>
            <p:nvPr/>
          </p:nvCxnSpPr>
          <p:spPr>
            <a:xfrm flipH="1" flipV="1">
              <a:off x="6057903" y="3393004"/>
              <a:ext cx="609597" cy="49319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37" idx="0"/>
            </p:cNvCxnSpPr>
            <p:nvPr/>
          </p:nvCxnSpPr>
          <p:spPr>
            <a:xfrm flipH="1" flipV="1">
              <a:off x="5943604" y="3962402"/>
              <a:ext cx="838196" cy="38099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>
              <a:stCxn id="33" idx="1"/>
              <a:endCxn id="33" idx="1"/>
            </p:cNvCxnSpPr>
            <p:nvPr/>
          </p:nvCxnSpPr>
          <p:spPr>
            <a:xfrm>
              <a:off x="5257800" y="5346299"/>
              <a:ext cx="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33" idx="1"/>
            </p:cNvCxnSpPr>
            <p:nvPr/>
          </p:nvCxnSpPr>
          <p:spPr>
            <a:xfrm flipH="1" flipV="1">
              <a:off x="4572001" y="4343403"/>
              <a:ext cx="685799" cy="100289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>
              <a:stCxn id="29" idx="0"/>
            </p:cNvCxnSpPr>
            <p:nvPr/>
          </p:nvCxnSpPr>
          <p:spPr>
            <a:xfrm flipV="1">
              <a:off x="3124200" y="4343399"/>
              <a:ext cx="381000" cy="12954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28" idx="3"/>
            </p:cNvCxnSpPr>
            <p:nvPr/>
          </p:nvCxnSpPr>
          <p:spPr>
            <a:xfrm flipV="1">
              <a:off x="2514600" y="3886201"/>
              <a:ext cx="1219200" cy="138389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6019799" y="381000"/>
              <a:ext cx="3010245" cy="833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Vertical Test Area &amp; Electronics Shop</a:t>
              </a:r>
              <a:endParaRPr lang="en-US" sz="1400" b="1" dirty="0"/>
            </a:p>
          </p:txBody>
        </p:sp>
        <p:cxnSp>
          <p:nvCxnSpPr>
            <p:cNvPr id="96" name="Straight Arrow Connector 95"/>
            <p:cNvCxnSpPr>
              <a:stCxn id="94" idx="1"/>
            </p:cNvCxnSpPr>
            <p:nvPr/>
          </p:nvCxnSpPr>
          <p:spPr>
            <a:xfrm flipH="1">
              <a:off x="5105402" y="797999"/>
              <a:ext cx="914397" cy="186900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>
              <a:stCxn id="31" idx="0"/>
            </p:cNvCxnSpPr>
            <p:nvPr/>
          </p:nvCxnSpPr>
          <p:spPr>
            <a:xfrm flipH="1" flipV="1">
              <a:off x="3962402" y="4800601"/>
              <a:ext cx="618822" cy="76199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>
              <a:stCxn id="26" idx="2"/>
            </p:cNvCxnSpPr>
            <p:nvPr/>
          </p:nvCxnSpPr>
          <p:spPr>
            <a:xfrm>
              <a:off x="3009900" y="2166988"/>
              <a:ext cx="342901" cy="88101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" name="TextBox 110"/>
          <p:cNvSpPr txBox="1"/>
          <p:nvPr/>
        </p:nvSpPr>
        <p:spPr>
          <a:xfrm>
            <a:off x="7605354" y="4489930"/>
            <a:ext cx="1149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Tuning &amp; Furnace</a:t>
            </a:r>
            <a:endParaRPr lang="en-US" sz="1400" b="1" dirty="0"/>
          </a:p>
        </p:txBody>
      </p:sp>
      <p:sp>
        <p:nvSpPr>
          <p:cNvPr id="112" name="Rectangle 111"/>
          <p:cNvSpPr/>
          <p:nvPr/>
        </p:nvSpPr>
        <p:spPr>
          <a:xfrm>
            <a:off x="4899794" y="4391974"/>
            <a:ext cx="2481719" cy="114948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Rectangle 112"/>
          <p:cNvSpPr/>
          <p:nvPr/>
        </p:nvSpPr>
        <p:spPr>
          <a:xfrm>
            <a:off x="4267200" y="4437953"/>
            <a:ext cx="632595" cy="8736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Rectangle 113"/>
          <p:cNvSpPr/>
          <p:nvPr/>
        </p:nvSpPr>
        <p:spPr>
          <a:xfrm>
            <a:off x="7089546" y="3886200"/>
            <a:ext cx="291967" cy="5057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Rectangle 114"/>
          <p:cNvSpPr/>
          <p:nvPr/>
        </p:nvSpPr>
        <p:spPr>
          <a:xfrm>
            <a:off x="5191762" y="5541461"/>
            <a:ext cx="1362512" cy="5057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Rectangle 115"/>
          <p:cNvSpPr/>
          <p:nvPr/>
        </p:nvSpPr>
        <p:spPr>
          <a:xfrm>
            <a:off x="7030641" y="4960069"/>
            <a:ext cx="340628" cy="365662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7" name="Rectangle 116"/>
          <p:cNvSpPr/>
          <p:nvPr/>
        </p:nvSpPr>
        <p:spPr>
          <a:xfrm>
            <a:off x="7030641" y="4698881"/>
            <a:ext cx="340628" cy="261188"/>
          </a:xfrm>
          <a:prstGeom prst="rect">
            <a:avLst/>
          </a:prstGeom>
          <a:solidFill>
            <a:srgbClr val="7030A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8" name="Rectangle 117"/>
          <p:cNvSpPr/>
          <p:nvPr/>
        </p:nvSpPr>
        <p:spPr>
          <a:xfrm>
            <a:off x="5191762" y="5534681"/>
            <a:ext cx="950685" cy="512554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TextBox 118"/>
          <p:cNvSpPr txBox="1"/>
          <p:nvPr/>
        </p:nvSpPr>
        <p:spPr>
          <a:xfrm>
            <a:off x="4784032" y="6356245"/>
            <a:ext cx="1025133" cy="349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Offices</a:t>
            </a:r>
            <a:endParaRPr lang="en-US" sz="1400" b="1" dirty="0"/>
          </a:p>
        </p:txBody>
      </p:sp>
      <p:sp>
        <p:nvSpPr>
          <p:cNvPr id="120" name="TextBox 119"/>
          <p:cNvSpPr txBox="1"/>
          <p:nvPr/>
        </p:nvSpPr>
        <p:spPr>
          <a:xfrm>
            <a:off x="7291874" y="6109294"/>
            <a:ext cx="885120" cy="210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R&amp;D Labs</a:t>
            </a:r>
            <a:endParaRPr lang="en-US" sz="1400" b="1" dirty="0"/>
          </a:p>
        </p:txBody>
      </p:sp>
      <p:sp>
        <p:nvSpPr>
          <p:cNvPr id="121" name="TextBox 120"/>
          <p:cNvSpPr txBox="1"/>
          <p:nvPr/>
        </p:nvSpPr>
        <p:spPr>
          <a:xfrm>
            <a:off x="7527496" y="5219604"/>
            <a:ext cx="1227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Work Stations</a:t>
            </a:r>
          </a:p>
          <a:p>
            <a:r>
              <a:rPr lang="en-US" sz="1600" b="1" dirty="0" smtClean="0"/>
              <a:t>(3</a:t>
            </a:r>
            <a:r>
              <a:rPr lang="en-US" sz="1600" b="1" baseline="30000" dirty="0" smtClean="0"/>
              <a:t>rd</a:t>
            </a:r>
            <a:r>
              <a:rPr lang="en-US" sz="1600" b="1" dirty="0" smtClean="0"/>
              <a:t> flr)</a:t>
            </a:r>
            <a:endParaRPr lang="en-US" sz="1600" b="1" dirty="0"/>
          </a:p>
        </p:txBody>
      </p:sp>
      <p:cxnSp>
        <p:nvCxnSpPr>
          <p:cNvPr id="122" name="Straight Arrow Connector 121"/>
          <p:cNvCxnSpPr>
            <a:stCxn id="111" idx="1"/>
          </p:cNvCxnSpPr>
          <p:nvPr/>
        </p:nvCxnSpPr>
        <p:spPr>
          <a:xfrm flipH="1">
            <a:off x="7187382" y="4751540"/>
            <a:ext cx="417972" cy="15629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>
            <a:stCxn id="121" idx="1"/>
          </p:cNvCxnSpPr>
          <p:nvPr/>
        </p:nvCxnSpPr>
        <p:spPr>
          <a:xfrm flipH="1" flipV="1">
            <a:off x="7138210" y="5173634"/>
            <a:ext cx="389286" cy="43069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>
            <a:off x="6700257" y="6296602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>
            <a:stCxn id="119" idx="0"/>
          </p:cNvCxnSpPr>
          <p:nvPr/>
        </p:nvCxnSpPr>
        <p:spPr>
          <a:xfrm flipV="1">
            <a:off x="5296599" y="5795869"/>
            <a:ext cx="323381" cy="5603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Rectangle 125"/>
          <p:cNvSpPr/>
          <p:nvPr/>
        </p:nvSpPr>
        <p:spPr>
          <a:xfrm>
            <a:off x="6664914" y="5325731"/>
            <a:ext cx="574714" cy="208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7" name="Straight Arrow Connector 126"/>
          <p:cNvCxnSpPr>
            <a:stCxn id="120" idx="1"/>
          </p:cNvCxnSpPr>
          <p:nvPr/>
        </p:nvCxnSpPr>
        <p:spPr>
          <a:xfrm flipH="1" flipV="1">
            <a:off x="6926147" y="5430207"/>
            <a:ext cx="365727" cy="78458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Rectangle 127"/>
          <p:cNvSpPr/>
          <p:nvPr/>
        </p:nvSpPr>
        <p:spPr>
          <a:xfrm>
            <a:off x="6142447" y="5534681"/>
            <a:ext cx="417974" cy="522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9" name="Straight Arrow Connector 128"/>
          <p:cNvCxnSpPr>
            <a:stCxn id="120" idx="1"/>
          </p:cNvCxnSpPr>
          <p:nvPr/>
        </p:nvCxnSpPr>
        <p:spPr>
          <a:xfrm flipH="1" flipV="1">
            <a:off x="6299187" y="5795869"/>
            <a:ext cx="992687" cy="41892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itle 8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/>
            <a:r>
              <a:rPr lang="en-US" sz="4000" dirty="0" smtClean="0">
                <a:solidFill>
                  <a:schemeClr val="tx1"/>
                </a:solidFill>
                <a:latin typeface="Calibri" pitchFamily="34" charset="0"/>
              </a:rPr>
              <a:t>SRF Work Centers in Test Lab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299187" y="1958663"/>
            <a:ext cx="2089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Test Lab 1</a:t>
            </a:r>
            <a:r>
              <a:rPr lang="en-US" sz="2000" b="1" baseline="30000" dirty="0" smtClean="0"/>
              <a:t>st</a:t>
            </a:r>
            <a:r>
              <a:rPr lang="en-US" sz="2000" b="1" dirty="0" smtClean="0"/>
              <a:t> Floor</a:t>
            </a:r>
            <a:endParaRPr lang="en-US" sz="2000" b="1" dirty="0"/>
          </a:p>
        </p:txBody>
      </p:sp>
      <p:sp>
        <p:nvSpPr>
          <p:cNvPr id="89" name="TextBox 88"/>
          <p:cNvSpPr txBox="1"/>
          <p:nvPr/>
        </p:nvSpPr>
        <p:spPr>
          <a:xfrm>
            <a:off x="2529542" y="5430207"/>
            <a:ext cx="2070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Test Lab 2</a:t>
            </a:r>
            <a:r>
              <a:rPr lang="en-US" sz="2000" b="1" baseline="30000" dirty="0" smtClean="0"/>
              <a:t>nd</a:t>
            </a:r>
            <a:r>
              <a:rPr lang="en-US" sz="2000" b="1" dirty="0" smtClean="0"/>
              <a:t> Floor</a:t>
            </a:r>
            <a:endParaRPr lang="en-US" sz="2000" b="1" dirty="0"/>
          </a:p>
        </p:txBody>
      </p:sp>
      <p:sp>
        <p:nvSpPr>
          <p:cNvPr id="100" name="Rectangle 99"/>
          <p:cNvSpPr/>
          <p:nvPr/>
        </p:nvSpPr>
        <p:spPr bwMode="auto">
          <a:xfrm>
            <a:off x="5886190" y="4489930"/>
            <a:ext cx="133610" cy="4179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886190" y="3847283"/>
            <a:ext cx="1039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R&amp;D Lab</a:t>
            </a:r>
            <a:endParaRPr lang="en-US" sz="1400" b="1" dirty="0"/>
          </a:p>
        </p:txBody>
      </p:sp>
      <p:cxnSp>
        <p:nvCxnSpPr>
          <p:cNvPr id="105" name="Straight Arrow Connector 104"/>
          <p:cNvCxnSpPr>
            <a:stCxn id="103" idx="2"/>
            <a:endCxn id="100" idx="3"/>
          </p:cNvCxnSpPr>
          <p:nvPr/>
        </p:nvCxnSpPr>
        <p:spPr bwMode="auto">
          <a:xfrm flipH="1">
            <a:off x="6019800" y="4155060"/>
            <a:ext cx="386369" cy="5438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4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Minion Pro"/>
              </a:rPr>
              <a:t>Typical Cryomodule Test</a:t>
            </a:r>
            <a:endParaRPr lang="en-US" sz="400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4221"/>
            <a:ext cx="8229600" cy="5297270"/>
          </a:xfrm>
        </p:spPr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Low Power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RF coupling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Tuner performance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HOM surveys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High Power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Max gradient, limits (quench, FE, waveguide arcing, warm window temp)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Max stable operations - 1 Hour Run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 calorimetric measurement with ~ 3/4 watt resolution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Field emission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Lorentz force detuning /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microphonics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Limited to one cavity at a time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Throughput:  4-6 weeks per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cryomodule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from installation to removal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Dependent on level of detail required</a:t>
            </a:r>
          </a:p>
          <a:p>
            <a:pPr lvl="1"/>
            <a:endParaRPr lang="en-US" sz="2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9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Chemistry Associated Areas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5676"/>
            <a:ext cx="8229600" cy="516048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Within the bounds of SRF (Test-Lab) are 7 acid areas;</a:t>
            </a:r>
          </a:p>
          <a:p>
            <a:pPr lvl="1"/>
            <a:r>
              <a:rPr lang="en-US" dirty="0" smtClean="0"/>
              <a:t>Process Support Building ‘PSB’</a:t>
            </a:r>
          </a:p>
          <a:p>
            <a:pPr lvl="1"/>
            <a:r>
              <a:rPr lang="en-US" dirty="0"/>
              <a:t>Acid Waste Neutralization ‘AWN or DAC skid’</a:t>
            </a:r>
          </a:p>
          <a:p>
            <a:pPr lvl="1"/>
            <a:r>
              <a:rPr lang="en-US" dirty="0" smtClean="0"/>
              <a:t>Process Support Area ‘PSA or T-trench’</a:t>
            </a:r>
          </a:p>
          <a:p>
            <a:pPr lvl="1"/>
            <a:r>
              <a:rPr lang="en-US" dirty="0" smtClean="0"/>
              <a:t>Production Chemistry</a:t>
            </a:r>
          </a:p>
          <a:p>
            <a:pPr lvl="1"/>
            <a:r>
              <a:rPr lang="en-US" dirty="0" smtClean="0"/>
              <a:t>R&amp;D Chemistry</a:t>
            </a:r>
          </a:p>
          <a:p>
            <a:pPr lvl="1"/>
            <a:r>
              <a:rPr lang="en-US" dirty="0" smtClean="0"/>
              <a:t>CAA &amp; Acid Storage</a:t>
            </a:r>
          </a:p>
          <a:p>
            <a:pPr lvl="1"/>
            <a:r>
              <a:rPr lang="en-US" dirty="0" smtClean="0"/>
              <a:t>Clean Room</a:t>
            </a:r>
          </a:p>
          <a:p>
            <a:r>
              <a:rPr lang="en-US" dirty="0" smtClean="0"/>
              <a:t>Access to chemistry areas is restricted to trained personnel, controlled through CAN system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7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Chemistry Operations Areas</a:t>
            </a:r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7" t="20117" r="12734" b="7422"/>
          <a:stretch/>
        </p:blipFill>
        <p:spPr bwMode="auto">
          <a:xfrm>
            <a:off x="2449002" y="942914"/>
            <a:ext cx="4114800" cy="4924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982402" y="3124200"/>
            <a:ext cx="1524000" cy="400110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Prod Chem.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953000" y="3748445"/>
            <a:ext cx="1600200" cy="400110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R&amp;D Chem.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158739" y="4724340"/>
            <a:ext cx="695325" cy="400110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PSA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271837" y="1600290"/>
            <a:ext cx="695325" cy="400110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PSB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562600" y="1600200"/>
            <a:ext cx="838200" cy="400110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AWN</a:t>
            </a: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805237" y="5334000"/>
            <a:ext cx="1600200" cy="400110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Cleanroom</a:t>
            </a:r>
            <a:endParaRPr lang="en-US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09600" y="1638330"/>
            <a:ext cx="914400" cy="400110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CMSA</a:t>
            </a:r>
            <a:endParaRPr lang="en-US" sz="2000" b="1" dirty="0"/>
          </a:p>
        </p:txBody>
      </p:sp>
      <p:cxnSp>
        <p:nvCxnSpPr>
          <p:cNvPr id="6" name="Straight Arrow Connector 5"/>
          <p:cNvCxnSpPr>
            <a:stCxn id="17" idx="0"/>
          </p:cNvCxnSpPr>
          <p:nvPr/>
        </p:nvCxnSpPr>
        <p:spPr bwMode="auto">
          <a:xfrm flipH="1" flipV="1">
            <a:off x="533400" y="1066800"/>
            <a:ext cx="533400" cy="57153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3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Typical Chemicals and Waste Products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2766"/>
            <a:ext cx="8229600" cy="5143397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Large Volume Acids for Tools (~50 gal Drums)</a:t>
            </a:r>
          </a:p>
          <a:p>
            <a:pPr lvl="1"/>
            <a:r>
              <a:rPr lang="en-US" sz="1800" dirty="0" smtClean="0"/>
              <a:t>EP Acid = 90% Sulfuric + 10% Hydrofluoric (HF)</a:t>
            </a:r>
          </a:p>
          <a:p>
            <a:pPr lvl="1"/>
            <a:r>
              <a:rPr lang="en-US" sz="1800" dirty="0" smtClean="0"/>
              <a:t>BCP Acid 1:1:2 = 25% Nitric + 25% HF +50% Phosphoric </a:t>
            </a:r>
          </a:p>
          <a:p>
            <a:r>
              <a:rPr lang="en-US" sz="2000" dirty="0" smtClean="0"/>
              <a:t>Concentrated Small Volume Acids (1 gal bottles) </a:t>
            </a:r>
          </a:p>
          <a:p>
            <a:pPr lvl="1"/>
            <a:r>
              <a:rPr lang="en-US" sz="1800" dirty="0" smtClean="0"/>
              <a:t>96-98</a:t>
            </a:r>
            <a:r>
              <a:rPr lang="en-US" sz="1800" dirty="0"/>
              <a:t>% Sulfuric </a:t>
            </a:r>
            <a:endParaRPr lang="en-US" sz="1800" dirty="0" smtClean="0"/>
          </a:p>
          <a:p>
            <a:pPr lvl="1"/>
            <a:r>
              <a:rPr lang="en-US" sz="1800" dirty="0" smtClean="0"/>
              <a:t>70</a:t>
            </a:r>
            <a:r>
              <a:rPr lang="en-US" sz="1800" dirty="0"/>
              <a:t>% Nitric </a:t>
            </a:r>
          </a:p>
          <a:p>
            <a:pPr lvl="1"/>
            <a:r>
              <a:rPr lang="en-US" sz="1800" dirty="0"/>
              <a:t>85% </a:t>
            </a:r>
            <a:r>
              <a:rPr lang="en-US" sz="1800" dirty="0" smtClean="0"/>
              <a:t>Phosphoric</a:t>
            </a:r>
          </a:p>
          <a:p>
            <a:pPr lvl="1"/>
            <a:r>
              <a:rPr lang="en-US" sz="1800" dirty="0"/>
              <a:t>49% Hydrofluoric  </a:t>
            </a:r>
          </a:p>
          <a:p>
            <a:pPr lvl="1"/>
            <a:r>
              <a:rPr lang="en-US" sz="1800" dirty="0" smtClean="0"/>
              <a:t>37% Hydrochloric</a:t>
            </a:r>
          </a:p>
          <a:p>
            <a:pPr lvl="1"/>
            <a:r>
              <a:rPr lang="en-US" sz="1800" dirty="0" smtClean="0"/>
              <a:t>99.7% Acetic</a:t>
            </a:r>
          </a:p>
          <a:p>
            <a:r>
              <a:rPr lang="en-US" sz="2000" dirty="0" smtClean="0"/>
              <a:t>Bases</a:t>
            </a:r>
            <a:r>
              <a:rPr lang="en-US" sz="2000" dirty="0"/>
              <a:t>: Sodium Hydroxide (25</a:t>
            </a:r>
            <a:r>
              <a:rPr lang="en-US" sz="2000" dirty="0" smtClean="0"/>
              <a:t>%)</a:t>
            </a:r>
          </a:p>
          <a:p>
            <a:r>
              <a:rPr lang="en-US" sz="2000" dirty="0" smtClean="0"/>
              <a:t>Small quantities of solvents (IPA, methanol, acetone)</a:t>
            </a:r>
            <a:endParaRPr lang="en-US" sz="2000" dirty="0"/>
          </a:p>
          <a:p>
            <a:r>
              <a:rPr lang="en-US" sz="2000" dirty="0" smtClean="0"/>
              <a:t>Industrial </a:t>
            </a:r>
            <a:r>
              <a:rPr lang="en-US" sz="2000" dirty="0"/>
              <a:t>wastewater</a:t>
            </a:r>
          </a:p>
          <a:p>
            <a:pPr lvl="1"/>
            <a:r>
              <a:rPr lang="en-US" sz="1800" dirty="0"/>
              <a:t>Acidic </a:t>
            </a:r>
            <a:r>
              <a:rPr lang="en-US" sz="1800" dirty="0" smtClean="0"/>
              <a:t>wastewater </a:t>
            </a:r>
            <a:endParaRPr lang="en-US" sz="1800" dirty="0"/>
          </a:p>
          <a:p>
            <a:r>
              <a:rPr lang="en-US" sz="2000" dirty="0" smtClean="0"/>
              <a:t>Waste </a:t>
            </a:r>
            <a:r>
              <a:rPr lang="en-US" sz="2000" dirty="0"/>
              <a:t>Acid</a:t>
            </a:r>
          </a:p>
          <a:p>
            <a:pPr lvl="1"/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628479"/>
              </p:ext>
            </p:extLst>
          </p:nvPr>
        </p:nvGraphicFramePr>
        <p:xfrm>
          <a:off x="685800" y="4419600"/>
          <a:ext cx="7848600" cy="1143000"/>
        </p:xfrm>
        <a:graphic>
          <a:graphicData uri="http://schemas.openxmlformats.org/drawingml/2006/table">
            <a:tbl>
              <a:tblPr/>
              <a:tblGrid>
                <a:gridCol w="1924928"/>
                <a:gridCol w="2147375"/>
                <a:gridCol w="1866435"/>
                <a:gridCol w="1909862"/>
              </a:tblGrid>
              <a:tr h="2216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Tank name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Chemical stored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Maximum capacity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Material construction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Calibri"/>
                          <a:ea typeface="Calibri"/>
                          <a:cs typeface="Times New Roman"/>
                        </a:rPr>
                        <a:t>Vault 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Calibri"/>
                          <a:ea typeface="Calibri"/>
                          <a:cs typeface="Times New Roman"/>
                        </a:rPr>
                        <a:t>Storm water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PSB </a:t>
                      </a:r>
                      <a:r>
                        <a:rPr lang="en-US" sz="1100" dirty="0" smtClean="0">
                          <a:latin typeface="Calibri"/>
                          <a:ea typeface="Calibri"/>
                          <a:cs typeface="Times New Roman"/>
                        </a:rPr>
                        <a:t>trench Overflow (IWW)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Calibri"/>
                          <a:ea typeface="Calibri"/>
                          <a:cs typeface="Times New Roman"/>
                        </a:rPr>
                        <a:t>~8800 </a:t>
                      </a: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gallons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Precast concrete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10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Lift station tank (contained inside underground vault)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Acidic </a:t>
                      </a:r>
                      <a:r>
                        <a:rPr lang="en-US" sz="1100" dirty="0" smtClean="0">
                          <a:latin typeface="Calibri"/>
                          <a:ea typeface="Calibri"/>
                          <a:cs typeface="Times New Roman"/>
                        </a:rPr>
                        <a:t>wastewater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660 gallons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Calibri"/>
                          <a:ea typeface="Calibri"/>
                          <a:cs typeface="Times New Roman"/>
                        </a:rPr>
                        <a:t>PE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DAC Vault (underground)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1800" r="5476"/>
          <a:stretch>
            <a:fillRect/>
          </a:stretch>
        </p:blipFill>
        <p:spPr bwMode="auto">
          <a:xfrm>
            <a:off x="228600" y="1371600"/>
            <a:ext cx="8318174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371600" y="3962400"/>
            <a:ext cx="647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Secondary containment provided by berm areas with floor trenches draining to a vault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1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Equipment/Tools Features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77000" y="5497569"/>
            <a:ext cx="1573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Double (Triple) Contained Sump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65813" y="1143000"/>
            <a:ext cx="1573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PVDF / PFA piping and tubing 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315200" y="1127611"/>
            <a:ext cx="1705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FRPP Construction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553200" y="4705350"/>
            <a:ext cx="2286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Multiple Overflow, High and low  Level fill protection.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315200" y="1628553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Liquid Leak  Alarms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315200" y="2055125"/>
            <a:ext cx="1609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N2 Leak test prior to process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09600" y="4714875"/>
            <a:ext cx="2177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Various Safety interlocks for doors, panels, etc..</a:t>
            </a:r>
            <a:endParaRPr lang="en-US" sz="1400" b="1" dirty="0"/>
          </a:p>
        </p:txBody>
      </p:sp>
      <p:pic>
        <p:nvPicPr>
          <p:cNvPr id="9218" name="Picture 2" descr="C:\1-P Denny\TLA-TEDF Transition\Pictures\VEP\IMG_20131216_145843_78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0" t="4724" r="4806" b="6570"/>
          <a:stretch/>
        </p:blipFill>
        <p:spPr bwMode="auto">
          <a:xfrm>
            <a:off x="1981200" y="1027822"/>
            <a:ext cx="2562447" cy="349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1-P Denny\TLA-TEDF Transition\Pictures\VEP\DSCN37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" r="2965"/>
          <a:stretch/>
        </p:blipFill>
        <p:spPr bwMode="auto">
          <a:xfrm>
            <a:off x="4619847" y="1029593"/>
            <a:ext cx="239055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1-P Denny\TLA-TEDF Transition\Pictures\VEP\IMG_20131217_094213_8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705350"/>
            <a:ext cx="20574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/>
          <p:cNvCxnSpPr>
            <a:stCxn id="6" idx="3"/>
          </p:cNvCxnSpPr>
          <p:nvPr/>
        </p:nvCxnSpPr>
        <p:spPr bwMode="auto">
          <a:xfrm>
            <a:off x="1839432" y="1404610"/>
            <a:ext cx="1360968" cy="7289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H="1">
            <a:off x="5334000" y="5759179"/>
            <a:ext cx="117312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609600" y="5389847"/>
            <a:ext cx="21779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CO2 Fire suppression connected to bldg.  fire alarm system</a:t>
            </a:r>
            <a:endParaRPr lang="en-US" sz="1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52400" y="1964905"/>
            <a:ext cx="16870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Scrubbed exhaust for working chamber, plumbing areas, and sump</a:t>
            </a:r>
            <a:endParaRPr lang="en-US" sz="14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13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Process Support Area – Utilities/Systems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6950"/>
            <a:ext cx="8229600" cy="5109213"/>
          </a:xfrm>
        </p:spPr>
        <p:txBody>
          <a:bodyPr/>
          <a:lstStyle/>
          <a:p>
            <a:r>
              <a:rPr lang="en-US" sz="2800" dirty="0" smtClean="0"/>
              <a:t>Systems in PSA</a:t>
            </a:r>
          </a:p>
          <a:p>
            <a:pPr lvl="1"/>
            <a:r>
              <a:rPr lang="en-US" sz="2000" dirty="0" smtClean="0"/>
              <a:t>Acid Supply/Waste (Sulfuric, BCP, +2 future acids)</a:t>
            </a:r>
          </a:p>
          <a:p>
            <a:pPr lvl="1"/>
            <a:r>
              <a:rPr lang="en-US" sz="2000" dirty="0" smtClean="0"/>
              <a:t>Acidic Waste Water (Drain System)</a:t>
            </a:r>
          </a:p>
          <a:p>
            <a:pPr lvl="1"/>
            <a:r>
              <a:rPr lang="en-US" sz="2000" dirty="0" smtClean="0"/>
              <a:t>Scrubber Exhaust</a:t>
            </a:r>
          </a:p>
          <a:p>
            <a:pPr lvl="1"/>
            <a:r>
              <a:rPr lang="en-US" sz="2000" dirty="0" smtClean="0"/>
              <a:t>Gases - N2, CDA</a:t>
            </a:r>
          </a:p>
          <a:p>
            <a:pPr lvl="1"/>
            <a:r>
              <a:rPr lang="en-US" sz="2000" dirty="0" smtClean="0"/>
              <a:t>UPW, HUPW</a:t>
            </a:r>
          </a:p>
          <a:p>
            <a:pPr lvl="1"/>
            <a:r>
              <a:rPr lang="en-US" sz="2000" dirty="0" smtClean="0"/>
              <a:t>Industrial H/C Water,</a:t>
            </a:r>
          </a:p>
          <a:p>
            <a:pPr lvl="1"/>
            <a:r>
              <a:rPr lang="en-US" sz="2000" dirty="0" smtClean="0"/>
              <a:t>Tepid Water</a:t>
            </a:r>
            <a:endParaRPr lang="en-US" sz="2000" dirty="0"/>
          </a:p>
          <a:p>
            <a:pPr lvl="1"/>
            <a:r>
              <a:rPr lang="en-US" sz="2000" dirty="0" smtClean="0"/>
              <a:t>Acid Chilled Water</a:t>
            </a:r>
          </a:p>
          <a:p>
            <a:pPr lvl="1"/>
            <a:r>
              <a:rPr lang="en-US" sz="2000" dirty="0" smtClean="0"/>
              <a:t>Safety Showers</a:t>
            </a:r>
          </a:p>
          <a:p>
            <a:pPr lvl="1"/>
            <a:endParaRPr lang="en-US" sz="1800" dirty="0" smtClean="0"/>
          </a:p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4" name="AutoShape 4" descr="imap://denny@mail.jlab.org:993/fetch%3EUID%3E/INBOX%3E38625?part=1.2&amp;type=image/jpeg&amp;filename=IMG_20131212_110244_01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C:\1-P Denny\TLA-TEDF Transition\Pictures\PSA\IMG_20131213_091133_8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432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4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 Chemistry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057" y="1066800"/>
            <a:ext cx="8229600" cy="4525963"/>
          </a:xfrm>
        </p:spPr>
        <p:txBody>
          <a:bodyPr/>
          <a:lstStyle/>
          <a:p>
            <a:r>
              <a:rPr lang="en-US" sz="2000" dirty="0" smtClean="0"/>
              <a:t>Acid Tools – 2 Fume Hoods, Horizontal Electro Polish, Acid Storage</a:t>
            </a:r>
          </a:p>
          <a:p>
            <a:pPr lvl="1"/>
            <a:r>
              <a:rPr lang="en-US" sz="1800" dirty="0" smtClean="0"/>
              <a:t>Small </a:t>
            </a:r>
            <a:r>
              <a:rPr lang="en-US" sz="1800" dirty="0"/>
              <a:t>scale wet-bench acid work &lt; 2 gal </a:t>
            </a:r>
            <a:r>
              <a:rPr lang="en-US" sz="1800" dirty="0" smtClean="0"/>
              <a:t>containers </a:t>
            </a:r>
          </a:p>
          <a:p>
            <a:pPr lvl="1"/>
            <a:r>
              <a:rPr lang="en-US" sz="1800" dirty="0" smtClean="0"/>
              <a:t>Fume </a:t>
            </a:r>
            <a:r>
              <a:rPr lang="en-US" sz="1800" dirty="0"/>
              <a:t>hood acid sumps (</a:t>
            </a:r>
            <a:r>
              <a:rPr lang="en-US" sz="1800" dirty="0" smtClean="0"/>
              <a:t>future)</a:t>
            </a:r>
          </a:p>
          <a:p>
            <a:pPr lvl="1"/>
            <a:r>
              <a:rPr lang="en-US" sz="1800" dirty="0" smtClean="0"/>
              <a:t>Horizontal </a:t>
            </a:r>
            <a:r>
              <a:rPr lang="en-US" sz="1800" b="1" dirty="0"/>
              <a:t>EP</a:t>
            </a:r>
            <a:r>
              <a:rPr lang="en-US" sz="1800" dirty="0"/>
              <a:t>: 60 gal </a:t>
            </a:r>
            <a:r>
              <a:rPr lang="en-US" sz="1800" dirty="0" smtClean="0"/>
              <a:t>(</a:t>
            </a:r>
            <a:r>
              <a:rPr lang="en-US" sz="1800" dirty="0"/>
              <a:t>10% HF, 90% sulfuric acid)</a:t>
            </a:r>
          </a:p>
          <a:p>
            <a:pPr lvl="1"/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</p:txBody>
      </p:sp>
      <p:pic>
        <p:nvPicPr>
          <p:cNvPr id="3074" name="Picture 2" descr="C:\1-P Denny\TLA-TEDF Transition\Pictures\Prod Chem\IMG_20131213_102457_1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" y="2840769"/>
            <a:ext cx="3352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1-P Denny\TLA-TEDF Transition\Pictures\Prod Chem\IMG_20131213_102639_0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115" y="2820833"/>
            <a:ext cx="3379382" cy="25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1-P Denny\TLA-TEDF Transition\Pictures\Prod Chem\IMG_20131213_105116_69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0" b="7096"/>
          <a:stretch/>
        </p:blipFill>
        <p:spPr bwMode="auto">
          <a:xfrm>
            <a:off x="3352800" y="4088101"/>
            <a:ext cx="2406115" cy="223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5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Chemistry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r>
              <a:rPr lang="en-US" sz="2000" dirty="0" smtClean="0"/>
              <a:t>Acid Tools – 4 Fume Hoods +  Walk-in Fume Hood Room</a:t>
            </a:r>
          </a:p>
          <a:p>
            <a:pPr lvl="1"/>
            <a:r>
              <a:rPr lang="en-US" sz="1800" dirty="0" smtClean="0"/>
              <a:t>Small </a:t>
            </a:r>
            <a:r>
              <a:rPr lang="en-US" sz="1800" dirty="0"/>
              <a:t>scale wet-bench acid work &lt; 2 gal </a:t>
            </a:r>
            <a:r>
              <a:rPr lang="en-US" sz="1800" dirty="0" smtClean="0"/>
              <a:t>containers</a:t>
            </a:r>
          </a:p>
          <a:p>
            <a:pPr lvl="1"/>
            <a:r>
              <a:rPr lang="en-US" sz="1800" dirty="0" smtClean="0"/>
              <a:t>Max</a:t>
            </a:r>
            <a:r>
              <a:rPr lang="en-US" sz="1800" dirty="0"/>
              <a:t>. inventory ~30 </a:t>
            </a:r>
            <a:r>
              <a:rPr lang="en-US" sz="1800" dirty="0" smtClean="0"/>
              <a:t>gallons</a:t>
            </a:r>
          </a:p>
          <a:p>
            <a:pPr lvl="1"/>
            <a:r>
              <a:rPr lang="en-US" sz="1800" dirty="0" smtClean="0"/>
              <a:t>Walk-in fume hood room is for larger development projects and has piped acid delivery from PSB</a:t>
            </a:r>
          </a:p>
          <a:p>
            <a:pPr lvl="1"/>
            <a:r>
              <a:rPr lang="en-US" sz="1800" dirty="0"/>
              <a:t>Fume hood acid sumps </a:t>
            </a:r>
            <a:r>
              <a:rPr lang="en-US" sz="1800" dirty="0" smtClean="0"/>
              <a:t>(in </a:t>
            </a:r>
            <a:r>
              <a:rPr lang="en-US" sz="1800" dirty="0" err="1" smtClean="0"/>
              <a:t>progess</a:t>
            </a:r>
            <a:r>
              <a:rPr lang="en-US" sz="1800" dirty="0" smtClean="0"/>
              <a:t>)</a:t>
            </a:r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2000" dirty="0"/>
          </a:p>
        </p:txBody>
      </p:sp>
      <p:pic>
        <p:nvPicPr>
          <p:cNvPr id="4098" name="Picture 2" descr="C:\1-P Denny\TLA-TEDF Transition\Pictures\Prod Chem\IMG_20131213_134724_97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2" b="6357"/>
          <a:stretch/>
        </p:blipFill>
        <p:spPr bwMode="auto">
          <a:xfrm>
            <a:off x="4800600" y="3124200"/>
            <a:ext cx="3657600" cy="239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34" t="38487" r="11776" b="9703"/>
          <a:stretch/>
        </p:blipFill>
        <p:spPr bwMode="auto">
          <a:xfrm>
            <a:off x="838200" y="3060033"/>
            <a:ext cx="3810000" cy="256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236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SRF Work Centers in New Test Lab 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5173404" y="1782548"/>
            <a:ext cx="1513146" cy="2432412"/>
          </a:xfrm>
          <a:prstGeom prst="rect">
            <a:avLst/>
          </a:prstGeom>
          <a:solidFill>
            <a:srgbClr val="92D05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178802" y="2517929"/>
            <a:ext cx="1994601" cy="1414193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665657" y="2517929"/>
            <a:ext cx="1513146" cy="1414193"/>
          </a:xfrm>
          <a:prstGeom prst="rect">
            <a:avLst/>
          </a:prstGeom>
          <a:solidFill>
            <a:srgbClr val="92D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71525" y="2574496"/>
            <a:ext cx="894132" cy="107478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760728" y="1895684"/>
            <a:ext cx="412676" cy="62224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078333" y="3932122"/>
            <a:ext cx="1925822" cy="62224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586081" y="3932122"/>
            <a:ext cx="343897" cy="282838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178802" y="2517930"/>
            <a:ext cx="619014" cy="716524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66596" y="3366444"/>
            <a:ext cx="687794" cy="452542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797817" y="2517930"/>
            <a:ext cx="619014" cy="848515"/>
          </a:xfrm>
          <a:prstGeom prst="rect">
            <a:avLst/>
          </a:prstGeom>
          <a:solidFill>
            <a:schemeClr val="accent2">
              <a:lumMod val="7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691949" y="2631064"/>
            <a:ext cx="481455" cy="226271"/>
          </a:xfrm>
          <a:prstGeom prst="rect">
            <a:avLst/>
          </a:prstGeom>
          <a:solidFill>
            <a:schemeClr val="accent2">
              <a:lumMod val="7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6273874" y="3027038"/>
            <a:ext cx="412676" cy="339407"/>
          </a:xfrm>
          <a:prstGeom prst="rect">
            <a:avLst/>
          </a:prstGeom>
          <a:solidFill>
            <a:srgbClr val="00B0F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554390" y="2857334"/>
            <a:ext cx="619014" cy="282838"/>
          </a:xfrm>
          <a:prstGeom prst="rect">
            <a:avLst/>
          </a:prstGeom>
          <a:solidFill>
            <a:srgbClr val="7030A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929977" y="3932122"/>
            <a:ext cx="275118" cy="282838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078333" y="3932122"/>
            <a:ext cx="1925822" cy="622245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5792418" y="2631064"/>
            <a:ext cx="412676" cy="226271"/>
          </a:xfrm>
          <a:prstGeom prst="rect">
            <a:avLst/>
          </a:prstGeom>
          <a:solidFill>
            <a:srgbClr val="7030A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792418" y="2857334"/>
            <a:ext cx="412676" cy="282838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 rot="5400000">
            <a:off x="6150232" y="1906190"/>
            <a:ext cx="659958" cy="412676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273874" y="3592715"/>
            <a:ext cx="412676" cy="226271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5929977" y="3932122"/>
            <a:ext cx="756573" cy="282838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5173404" y="3932122"/>
            <a:ext cx="412676" cy="282838"/>
          </a:xfrm>
          <a:prstGeom prst="rect">
            <a:avLst/>
          </a:prstGeom>
          <a:solidFill>
            <a:srgbClr val="7030A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242184" y="1895684"/>
            <a:ext cx="481455" cy="50911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5861197" y="1895684"/>
            <a:ext cx="343897" cy="50911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5242184" y="2404793"/>
            <a:ext cx="68779" cy="226271"/>
          </a:xfrm>
          <a:prstGeom prst="rect">
            <a:avLst/>
          </a:prstGeom>
          <a:solidFill>
            <a:srgbClr val="7030A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6136315" y="2404793"/>
            <a:ext cx="68779" cy="226271"/>
          </a:xfrm>
          <a:prstGeom prst="rect">
            <a:avLst/>
          </a:prstGeom>
          <a:solidFill>
            <a:srgbClr val="7030A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5310963" y="2404793"/>
            <a:ext cx="825353" cy="226271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 rot="5400000">
            <a:off x="5537864" y="2081459"/>
            <a:ext cx="509110" cy="137558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5173404" y="2631064"/>
            <a:ext cx="619014" cy="509110"/>
          </a:xfrm>
          <a:prstGeom prst="rect">
            <a:avLst/>
          </a:prstGeom>
          <a:solidFill>
            <a:srgbClr val="7030A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771525" y="2574496"/>
            <a:ext cx="894132" cy="1074786"/>
          </a:xfrm>
          <a:prstGeom prst="rect">
            <a:avLst/>
          </a:prstGeom>
          <a:solidFill>
            <a:srgbClr val="92D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4554390" y="3253308"/>
            <a:ext cx="1513146" cy="565677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6273874" y="3366444"/>
            <a:ext cx="412676" cy="226271"/>
          </a:xfrm>
          <a:prstGeom prst="rect">
            <a:avLst/>
          </a:prstGeom>
          <a:solidFill>
            <a:srgbClr val="18F43D">
              <a:alpha val="4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514350" y="1980535"/>
            <a:ext cx="11513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Physics</a:t>
            </a:r>
            <a:endParaRPr lang="en-US" sz="16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1800225" y="1848544"/>
            <a:ext cx="1457325" cy="506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Cryomodule Test</a:t>
            </a:r>
            <a:endParaRPr lang="en-US" sz="16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1971675" y="1122591"/>
            <a:ext cx="2057400" cy="506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Vertical Test Area &amp; Electronics Shop</a:t>
            </a:r>
            <a:endParaRPr lang="en-US" sz="16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2743200" y="5148327"/>
            <a:ext cx="1371600" cy="506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Cryomodule Assembly</a:t>
            </a:r>
            <a:endParaRPr lang="en-US" sz="16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942975" y="4752353"/>
            <a:ext cx="1457325" cy="506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1</a:t>
            </a:r>
            <a:r>
              <a:rPr lang="en-US" sz="1600" b="1" baseline="30000" dirty="0" smtClean="0"/>
              <a:t>st</a:t>
            </a:r>
            <a:r>
              <a:rPr lang="en-US" sz="1600" b="1" dirty="0" smtClean="0"/>
              <a:t> and 2</a:t>
            </a:r>
            <a:r>
              <a:rPr lang="en-US" sz="1600" b="1" baseline="30000" dirty="0" smtClean="0"/>
              <a:t>nd</a:t>
            </a:r>
            <a:r>
              <a:rPr lang="en-US" sz="1600" b="1" dirty="0" smtClean="0"/>
              <a:t> Floor Offices</a:t>
            </a:r>
            <a:endParaRPr lang="en-US" sz="16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7286625" y="2904475"/>
            <a:ext cx="1371600" cy="506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Vertical Attachment</a:t>
            </a:r>
            <a:endParaRPr lang="en-US" sz="16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4286250" y="1056596"/>
            <a:ext cx="1285875" cy="506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Parts Clean and Etch</a:t>
            </a:r>
            <a:endParaRPr lang="en-US" sz="16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5915025" y="990600"/>
            <a:ext cx="1285875" cy="506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R&amp;D Chem Lab</a:t>
            </a:r>
            <a:endParaRPr lang="en-US" sz="16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7115175" y="2112526"/>
            <a:ext cx="1285875" cy="293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R&amp;D Labs</a:t>
            </a:r>
            <a:endParaRPr lang="en-US" sz="16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7200900" y="3498436"/>
            <a:ext cx="1285875" cy="506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QA/CMM &amp; Tuning</a:t>
            </a:r>
            <a:endParaRPr lang="en-US" sz="16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6943725" y="1452570"/>
            <a:ext cx="1714500" cy="506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Process Support Area</a:t>
            </a:r>
            <a:endParaRPr lang="en-US" sz="16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7458075" y="2508501"/>
            <a:ext cx="1457325" cy="293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Clean Room</a:t>
            </a:r>
            <a:endParaRPr lang="en-US" sz="16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7029450" y="4158392"/>
            <a:ext cx="1628775" cy="293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R&amp;D Clean Lab</a:t>
            </a:r>
            <a:endParaRPr lang="en-US" sz="16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6943725" y="4818349"/>
            <a:ext cx="1285875" cy="293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Fabrication</a:t>
            </a:r>
            <a:endParaRPr lang="en-US" sz="16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6429375" y="5148327"/>
            <a:ext cx="1714500" cy="293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Machine Shop</a:t>
            </a:r>
            <a:endParaRPr lang="en-US" sz="16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5143500" y="5412310"/>
            <a:ext cx="1714500" cy="506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Electron beam Welding</a:t>
            </a:r>
            <a:endParaRPr lang="en-US" sz="1600" b="1" dirty="0"/>
          </a:p>
        </p:txBody>
      </p:sp>
      <p:cxnSp>
        <p:nvCxnSpPr>
          <p:cNvPr id="54" name="Straight Arrow Connector 53"/>
          <p:cNvCxnSpPr>
            <a:stCxn id="38" idx="2"/>
          </p:cNvCxnSpPr>
          <p:nvPr/>
        </p:nvCxnSpPr>
        <p:spPr>
          <a:xfrm>
            <a:off x="1090004" y="2319089"/>
            <a:ext cx="967397" cy="7833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38" idx="2"/>
          </p:cNvCxnSpPr>
          <p:nvPr/>
        </p:nvCxnSpPr>
        <p:spPr>
          <a:xfrm flipH="1">
            <a:off x="838200" y="2319089"/>
            <a:ext cx="251804" cy="42039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42" idx="0"/>
          </p:cNvCxnSpPr>
          <p:nvPr/>
        </p:nvCxnSpPr>
        <p:spPr>
          <a:xfrm flipV="1">
            <a:off x="1671638" y="4224388"/>
            <a:ext cx="900113" cy="52796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41" idx="0"/>
          </p:cNvCxnSpPr>
          <p:nvPr/>
        </p:nvCxnSpPr>
        <p:spPr>
          <a:xfrm flipV="1">
            <a:off x="3429000" y="3564431"/>
            <a:ext cx="1714500" cy="158389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 flipV="1">
            <a:off x="5743575" y="4092397"/>
            <a:ext cx="242721" cy="11973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4286250" y="4818349"/>
            <a:ext cx="1114425" cy="293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Furnaces</a:t>
            </a:r>
            <a:endParaRPr lang="en-US" sz="1600" b="1" dirty="0"/>
          </a:p>
        </p:txBody>
      </p:sp>
      <p:cxnSp>
        <p:nvCxnSpPr>
          <p:cNvPr id="61" name="Straight Arrow Connector 60"/>
          <p:cNvCxnSpPr/>
          <p:nvPr/>
        </p:nvCxnSpPr>
        <p:spPr>
          <a:xfrm flipV="1">
            <a:off x="4972050" y="4026401"/>
            <a:ext cx="329941" cy="74480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52" idx="1"/>
          </p:cNvCxnSpPr>
          <p:nvPr/>
        </p:nvCxnSpPr>
        <p:spPr>
          <a:xfrm flipH="1" flipV="1">
            <a:off x="6086475" y="4158392"/>
            <a:ext cx="342900" cy="113654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51" idx="1"/>
          </p:cNvCxnSpPr>
          <p:nvPr/>
        </p:nvCxnSpPr>
        <p:spPr>
          <a:xfrm flipH="1" flipV="1">
            <a:off x="6515100" y="4158392"/>
            <a:ext cx="428625" cy="80656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39" idx="2"/>
          </p:cNvCxnSpPr>
          <p:nvPr/>
        </p:nvCxnSpPr>
        <p:spPr>
          <a:xfrm>
            <a:off x="2528888" y="2355009"/>
            <a:ext cx="900113" cy="48347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3000375" y="1650557"/>
            <a:ext cx="1114425" cy="140741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40" idx="2"/>
          </p:cNvCxnSpPr>
          <p:nvPr/>
        </p:nvCxnSpPr>
        <p:spPr>
          <a:xfrm>
            <a:off x="3000375" y="1629056"/>
            <a:ext cx="1885950" cy="114342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44" idx="2"/>
          </p:cNvCxnSpPr>
          <p:nvPr/>
        </p:nvCxnSpPr>
        <p:spPr>
          <a:xfrm>
            <a:off x="4929188" y="1563061"/>
            <a:ext cx="557213" cy="6154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H="1">
            <a:off x="6000750" y="1452570"/>
            <a:ext cx="342900" cy="65995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48" idx="1"/>
          </p:cNvCxnSpPr>
          <p:nvPr/>
        </p:nvCxnSpPr>
        <p:spPr>
          <a:xfrm flipH="1">
            <a:off x="5743575" y="1705803"/>
            <a:ext cx="1200150" cy="80269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 rot="5400000">
            <a:off x="6183828" y="2533746"/>
            <a:ext cx="593960" cy="41148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1" name="Straight Arrow Connector 70"/>
          <p:cNvCxnSpPr>
            <a:stCxn id="46" idx="1"/>
          </p:cNvCxnSpPr>
          <p:nvPr/>
        </p:nvCxnSpPr>
        <p:spPr>
          <a:xfrm flipH="1" flipV="1">
            <a:off x="6429375" y="2244518"/>
            <a:ext cx="685800" cy="1461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46" idx="1"/>
          </p:cNvCxnSpPr>
          <p:nvPr/>
        </p:nvCxnSpPr>
        <p:spPr>
          <a:xfrm flipH="1">
            <a:off x="6515100" y="2259135"/>
            <a:ext cx="600075" cy="38135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49" idx="1"/>
          </p:cNvCxnSpPr>
          <p:nvPr/>
        </p:nvCxnSpPr>
        <p:spPr>
          <a:xfrm flipH="1">
            <a:off x="5486400" y="2655109"/>
            <a:ext cx="1971675" cy="18337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43" idx="1"/>
          </p:cNvCxnSpPr>
          <p:nvPr/>
        </p:nvCxnSpPr>
        <p:spPr>
          <a:xfrm flipH="1" flipV="1">
            <a:off x="5057775" y="2970470"/>
            <a:ext cx="2228850" cy="18723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50" idx="1"/>
            <a:endCxn id="23" idx="2"/>
          </p:cNvCxnSpPr>
          <p:nvPr/>
        </p:nvCxnSpPr>
        <p:spPr>
          <a:xfrm flipH="1" flipV="1">
            <a:off x="5998757" y="3140173"/>
            <a:ext cx="1030694" cy="11648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47" idx="1"/>
          </p:cNvCxnSpPr>
          <p:nvPr/>
        </p:nvCxnSpPr>
        <p:spPr>
          <a:xfrm flipH="1" flipV="1">
            <a:off x="6429375" y="3234453"/>
            <a:ext cx="771525" cy="51721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073624" y="2574496"/>
            <a:ext cx="575654" cy="791948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Arrow Connector 54"/>
          <p:cNvCxnSpPr>
            <a:stCxn id="38" idx="2"/>
          </p:cNvCxnSpPr>
          <p:nvPr/>
        </p:nvCxnSpPr>
        <p:spPr>
          <a:xfrm>
            <a:off x="1090004" y="2319089"/>
            <a:ext cx="967397" cy="78337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1361451" y="1707366"/>
            <a:ext cx="29644" cy="119710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685799" y="1122591"/>
            <a:ext cx="1114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Inventory and R&amp;D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6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458200" cy="685800"/>
          </a:xfrm>
        </p:spPr>
        <p:txBody>
          <a:bodyPr/>
          <a:lstStyle/>
          <a:p>
            <a:r>
              <a:rPr lang="en-US" sz="2600" dirty="0" smtClean="0"/>
              <a:t>Central Accumulation Area &amp; Storage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sz="2000" dirty="0" smtClean="0"/>
              <a:t>CMSA is a secured area controlled access</a:t>
            </a:r>
          </a:p>
          <a:p>
            <a:r>
              <a:rPr lang="en-US" sz="2000" dirty="0" smtClean="0"/>
              <a:t>Hazardous Waste Central Accumulation Area</a:t>
            </a:r>
          </a:p>
          <a:p>
            <a:pPr lvl="1"/>
            <a:r>
              <a:rPr lang="en-US" sz="2000" dirty="0" smtClean="0"/>
              <a:t>Managed by ESH&amp;Q</a:t>
            </a:r>
          </a:p>
          <a:p>
            <a:pPr lvl="1"/>
            <a:r>
              <a:rPr lang="en-US" sz="1800" dirty="0" smtClean="0"/>
              <a:t>Non-bulk waste acid (mainly lab packs) </a:t>
            </a:r>
          </a:p>
          <a:p>
            <a:r>
              <a:rPr lang="en-US" sz="1800" dirty="0" smtClean="0"/>
              <a:t>Acid Storage “Virgin”</a:t>
            </a:r>
          </a:p>
          <a:p>
            <a:pPr lvl="1"/>
            <a:r>
              <a:rPr lang="en-US" sz="1800" dirty="0" smtClean="0"/>
              <a:t>Managed by SRF Production Chemistry Group</a:t>
            </a:r>
          </a:p>
          <a:p>
            <a:pPr lvl="1"/>
            <a:r>
              <a:rPr lang="en-US" sz="1800" dirty="0" smtClean="0"/>
              <a:t>Small container &amp; bulk storage. </a:t>
            </a:r>
          </a:p>
          <a:p>
            <a:pPr lvl="1"/>
            <a:endParaRPr lang="en-US" sz="1800" dirty="0" smtClean="0"/>
          </a:p>
          <a:p>
            <a:endParaRPr lang="en-US" dirty="0"/>
          </a:p>
        </p:txBody>
      </p:sp>
      <p:pic>
        <p:nvPicPr>
          <p:cNvPr id="4" name="Picture 3" descr="2010-07-09 13.48.37.jpg"/>
          <p:cNvPicPr>
            <a:picLocks noChangeAspect="1"/>
          </p:cNvPicPr>
          <p:nvPr/>
        </p:nvPicPr>
        <p:blipFill>
          <a:blip r:embed="rId3" cstate="print"/>
          <a:srcRect t="9140" b="18968"/>
          <a:stretch>
            <a:fillRect/>
          </a:stretch>
        </p:blipFill>
        <p:spPr>
          <a:xfrm>
            <a:off x="1905000" y="3429000"/>
            <a:ext cx="4824867" cy="25908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444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Planning and Control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61999" y="923925"/>
            <a:ext cx="8220075" cy="5324475"/>
          </a:xfrm>
        </p:spPr>
        <p:txBody>
          <a:bodyPr/>
          <a:lstStyle/>
          <a:p>
            <a:r>
              <a:rPr lang="en-US" dirty="0" smtClean="0"/>
              <a:t>Daily and Weekly Scheduling Meetings</a:t>
            </a:r>
          </a:p>
          <a:p>
            <a:pPr lvl="1"/>
            <a:r>
              <a:rPr lang="en-US" sz="2000" dirty="0" smtClean="0"/>
              <a:t>Weekly planning meeting to schedule and coordinate work</a:t>
            </a:r>
          </a:p>
          <a:p>
            <a:pPr lvl="1"/>
            <a:r>
              <a:rPr lang="en-US" sz="2000" dirty="0" smtClean="0"/>
              <a:t>Daily morning meeting to review plans and validate coordination</a:t>
            </a:r>
          </a:p>
          <a:p>
            <a:r>
              <a:rPr lang="en-US" dirty="0" smtClean="0"/>
              <a:t>Test Area Task List “TATL”</a:t>
            </a:r>
          </a:p>
          <a:p>
            <a:pPr lvl="1"/>
            <a:r>
              <a:rPr lang="en-US" sz="2000" dirty="0" smtClean="0"/>
              <a:t>Used for non-standard work or outages.  Communicates and authorizes work</a:t>
            </a:r>
          </a:p>
          <a:p>
            <a:r>
              <a:rPr lang="en-US" dirty="0" smtClean="0"/>
              <a:t>Tool Box Meetings</a:t>
            </a:r>
          </a:p>
          <a:p>
            <a:pPr lvl="1"/>
            <a:r>
              <a:rPr lang="en-US" sz="2000" i="1" dirty="0" smtClean="0"/>
              <a:t>“WORK </a:t>
            </a:r>
            <a:r>
              <a:rPr lang="en-US" sz="2000" i="1" dirty="0"/>
              <a:t>PLANNING, CONTROL AND AUTHORIZATION FLOW </a:t>
            </a:r>
            <a:r>
              <a:rPr lang="en-US" sz="2000" i="1" dirty="0" smtClean="0"/>
              <a:t>DIAGRAM”</a:t>
            </a:r>
          </a:p>
          <a:p>
            <a:pPr lvl="1"/>
            <a:r>
              <a:rPr lang="en-US" sz="2000" dirty="0" smtClean="0"/>
              <a:t>ESH&amp;Q </a:t>
            </a:r>
            <a:r>
              <a:rPr lang="en-US" sz="2000" dirty="0"/>
              <a:t>Manual – Chapter 3210 Work Planning, Control, and Authorization Process </a:t>
            </a:r>
            <a:r>
              <a:rPr lang="en-US" sz="2000" i="1" dirty="0" smtClean="0"/>
              <a:t>“</a:t>
            </a:r>
            <a:r>
              <a:rPr lang="en-US" sz="2000" i="1" dirty="0"/>
              <a:t>3210 Appendix T3 Risk Code” </a:t>
            </a:r>
            <a:endParaRPr lang="en-US" sz="2000" i="1" dirty="0" smtClean="0"/>
          </a:p>
          <a:p>
            <a:pPr lvl="1"/>
            <a:r>
              <a:rPr lang="en-US" sz="2000" i="1" dirty="0" smtClean="0"/>
              <a:t>Lesson Learned from </a:t>
            </a:r>
            <a:r>
              <a:rPr lang="en-US" sz="2000" i="1" dirty="0" err="1" smtClean="0"/>
              <a:t>Jlab</a:t>
            </a:r>
            <a:r>
              <a:rPr lang="en-US" sz="2000" i="1" dirty="0" smtClean="0"/>
              <a:t> and other labs</a:t>
            </a:r>
            <a:endParaRPr lang="en-US" sz="3200" dirty="0" smtClean="0"/>
          </a:p>
          <a:p>
            <a:pPr lvl="2"/>
            <a:endParaRPr lang="en-US" sz="1800" dirty="0" smtClean="0"/>
          </a:p>
          <a:p>
            <a:pPr lvl="2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07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Planning and Control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59680"/>
            <a:ext cx="8229600" cy="506648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OSP/TOSP </a:t>
            </a:r>
            <a:r>
              <a:rPr lang="en-US" sz="2000" dirty="0"/>
              <a:t>in accordance with ESH&amp;Q manual Chapter 3310 Operational Safety Procedure (OSP) </a:t>
            </a:r>
            <a:r>
              <a:rPr lang="en-US" sz="2000" dirty="0" smtClean="0"/>
              <a:t>Program</a:t>
            </a:r>
          </a:p>
          <a:p>
            <a:pPr lvl="1"/>
            <a:r>
              <a:rPr lang="en-US" sz="1800" dirty="0" smtClean="0"/>
              <a:t>Operations in Production Chemistry, R&amp;D Chemistry, Clean Room, PSB, PSA and DAC System</a:t>
            </a:r>
          </a:p>
          <a:p>
            <a:pPr lvl="1"/>
            <a:r>
              <a:rPr lang="en-US" sz="1800" dirty="0" smtClean="0"/>
              <a:t>Chemical Transport and Handling</a:t>
            </a:r>
          </a:p>
          <a:p>
            <a:pPr lvl="1"/>
            <a:r>
              <a:rPr lang="en-US" sz="1800" dirty="0" smtClean="0"/>
              <a:t>HEP, VEP, BCP tools </a:t>
            </a:r>
          </a:p>
          <a:p>
            <a:pPr lvl="2"/>
            <a:r>
              <a:rPr lang="en-US" sz="1800" dirty="0" smtClean="0"/>
              <a:t>SOP converting to OSP</a:t>
            </a:r>
            <a:endParaRPr lang="en-US" sz="1800" dirty="0"/>
          </a:p>
          <a:p>
            <a:r>
              <a:rPr lang="en-US" sz="2000" dirty="0"/>
              <a:t>SOP established for </a:t>
            </a:r>
            <a:r>
              <a:rPr lang="en-US" sz="2000" dirty="0" smtClean="0"/>
              <a:t>standard and R&amp;D bench chemical processes</a:t>
            </a:r>
            <a:endParaRPr lang="en-US" sz="2000" dirty="0"/>
          </a:p>
          <a:p>
            <a:r>
              <a:rPr lang="en-US" sz="2000" dirty="0" smtClean="0"/>
              <a:t>Trained Staff</a:t>
            </a:r>
            <a:endParaRPr lang="en-US" sz="2000" dirty="0"/>
          </a:p>
          <a:p>
            <a:pPr lvl="1"/>
            <a:r>
              <a:rPr lang="en-US" sz="1600" dirty="0" smtClean="0"/>
              <a:t>Core Training Sampling (JTA process)</a:t>
            </a:r>
          </a:p>
          <a:p>
            <a:pPr lvl="2"/>
            <a:r>
              <a:rPr lang="en-US" sz="1200" dirty="0" smtClean="0"/>
              <a:t>SELF </a:t>
            </a:r>
            <a:r>
              <a:rPr lang="en-US" sz="1200" dirty="0"/>
              <a:t>CONTAINED BREATHING APPAR (SCBA) - SAF109</a:t>
            </a:r>
          </a:p>
          <a:p>
            <a:pPr lvl="2"/>
            <a:r>
              <a:rPr lang="en-US" sz="1200" dirty="0"/>
              <a:t>FIRST AID FOR CHEMICAL EXPOSURES - SAF125</a:t>
            </a:r>
          </a:p>
          <a:p>
            <a:pPr lvl="2"/>
            <a:r>
              <a:rPr lang="en-US" sz="1200" dirty="0"/>
              <a:t>R&amp;D </a:t>
            </a:r>
            <a:r>
              <a:rPr lang="en-US" sz="1200" cap="all" dirty="0"/>
              <a:t>Chemical Room Safety </a:t>
            </a:r>
            <a:r>
              <a:rPr lang="en-US" sz="1200" dirty="0"/>
              <a:t>- SAF129</a:t>
            </a:r>
          </a:p>
          <a:p>
            <a:pPr lvl="2"/>
            <a:r>
              <a:rPr lang="en-US" sz="1200" dirty="0"/>
              <a:t>DOT HAZARDOUS MATERIALS SHIPPING - SAF305</a:t>
            </a:r>
          </a:p>
          <a:p>
            <a:pPr lvl="2"/>
            <a:r>
              <a:rPr lang="en-US" sz="1200" dirty="0"/>
              <a:t>PRESSURE SYSTEMS SAFETY AWARENESS - SAF130A</a:t>
            </a:r>
          </a:p>
          <a:p>
            <a:pPr lvl="2"/>
            <a:r>
              <a:rPr lang="en-US" sz="1200" dirty="0"/>
              <a:t>CONFINED SPACE ENTRY - </a:t>
            </a:r>
            <a:r>
              <a:rPr lang="en-US" sz="1200" dirty="0" smtClean="0"/>
              <a:t>SAF907</a:t>
            </a:r>
          </a:p>
          <a:p>
            <a:pPr lvl="1"/>
            <a:r>
              <a:rPr lang="en-US" sz="1600" dirty="0" smtClean="0"/>
              <a:t>Chemical procedure specific training by SRF Staff</a:t>
            </a:r>
          </a:p>
          <a:p>
            <a:pPr lvl="1"/>
            <a:endParaRPr lang="en-US" sz="1200" dirty="0"/>
          </a:p>
          <a:p>
            <a:pPr lvl="1"/>
            <a:endParaRPr lang="en-US" sz="1200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74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Fabrication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Equipment and Infrastructure</a:t>
            </a:r>
          </a:p>
          <a:p>
            <a:r>
              <a:rPr lang="en-US" sz="2000" dirty="0" smtClean="0"/>
              <a:t>450 and 150 ton presses</a:t>
            </a:r>
          </a:p>
          <a:p>
            <a:r>
              <a:rPr lang="en-US" sz="2000" dirty="0" smtClean="0"/>
              <a:t>Electron beam welder </a:t>
            </a:r>
          </a:p>
          <a:p>
            <a:r>
              <a:rPr lang="en-US" sz="2000" dirty="0" smtClean="0"/>
              <a:t>Brazing vacuum furnaces</a:t>
            </a:r>
          </a:p>
          <a:p>
            <a:r>
              <a:rPr lang="en-US" sz="2000" dirty="0" smtClean="0"/>
              <a:t>Machine shop (CNC, Milling, </a:t>
            </a:r>
            <a:r>
              <a:rPr lang="en-US" sz="2000" dirty="0" err="1" smtClean="0"/>
              <a:t>ect</a:t>
            </a:r>
            <a:r>
              <a:rPr lang="en-US" sz="2000" dirty="0" smtClean="0"/>
              <a:t>.)</a:t>
            </a:r>
          </a:p>
          <a:p>
            <a:r>
              <a:rPr lang="en-US" sz="2000" dirty="0" smtClean="0"/>
              <a:t>Conventional power tools </a:t>
            </a:r>
          </a:p>
          <a:p>
            <a:r>
              <a:rPr lang="en-US" sz="2000" dirty="0" smtClean="0"/>
              <a:t>(saws, lathes, drill presses, shears, </a:t>
            </a:r>
            <a:r>
              <a:rPr lang="en-US" sz="2000" dirty="0" err="1" smtClean="0"/>
              <a:t>ect</a:t>
            </a:r>
            <a:r>
              <a:rPr lang="en-US" sz="2000" dirty="0" smtClean="0"/>
              <a:t>.)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dirty="0" smtClean="0"/>
              <a:t>People</a:t>
            </a:r>
            <a:endParaRPr lang="en-US" dirty="0"/>
          </a:p>
          <a:p>
            <a:r>
              <a:rPr lang="en-US" sz="2000" dirty="0" smtClean="0"/>
              <a:t>2 </a:t>
            </a:r>
            <a:r>
              <a:rPr lang="en-US" sz="2000" dirty="0"/>
              <a:t>FTEs (1 for </a:t>
            </a:r>
            <a:r>
              <a:rPr lang="en-US" sz="2000" dirty="0" smtClean="0"/>
              <a:t>EBW, 1 Brazing &amp; Sputtering)</a:t>
            </a:r>
          </a:p>
          <a:p>
            <a:r>
              <a:rPr lang="en-US" sz="2000" dirty="0" smtClean="0"/>
              <a:t>Others as needed (machinist as Prod Technicians)</a:t>
            </a:r>
            <a:endParaRPr lang="en-US" sz="2000" dirty="0"/>
          </a:p>
        </p:txBody>
      </p:sp>
      <p:pic>
        <p:nvPicPr>
          <p:cNvPr id="14338" name="Picture 2" descr="C:\Users\areilly\Downloads\photo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828800"/>
            <a:ext cx="3352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CMM/Inspection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Equipment and </a:t>
            </a:r>
            <a:r>
              <a:rPr lang="en-US" dirty="0" smtClean="0"/>
              <a:t>Infrastructure</a:t>
            </a:r>
          </a:p>
          <a:p>
            <a:r>
              <a:rPr lang="en-US" sz="2000" dirty="0" smtClean="0"/>
              <a:t>Brown and Sharp Coordinate Measurement Machine</a:t>
            </a:r>
          </a:p>
          <a:p>
            <a:r>
              <a:rPr lang="en-US" sz="2000" dirty="0" smtClean="0"/>
              <a:t>Kyoto Camera internal Inspection system</a:t>
            </a:r>
          </a:p>
          <a:p>
            <a:r>
              <a:rPr lang="en-US" sz="2000" dirty="0" smtClean="0"/>
              <a:t>Cyclops Internal inspection system</a:t>
            </a:r>
          </a:p>
          <a:p>
            <a:pPr lvl="1"/>
            <a:r>
              <a:rPr lang="en-US" sz="1800" dirty="0" smtClean="0"/>
              <a:t>First of a kind, development</a:t>
            </a:r>
          </a:p>
          <a:p>
            <a:r>
              <a:rPr lang="en-US" sz="2000" dirty="0" smtClean="0"/>
              <a:t>Assortment of other hand held, desk top QA tools (e.g. </a:t>
            </a:r>
            <a:r>
              <a:rPr lang="en-US" sz="2000" dirty="0" err="1" smtClean="0"/>
              <a:t>profilometers</a:t>
            </a:r>
            <a:r>
              <a:rPr lang="en-US" sz="2000" dirty="0" smtClean="0"/>
              <a:t>) </a:t>
            </a:r>
          </a:p>
          <a:p>
            <a:pPr marL="0" indent="0">
              <a:buNone/>
            </a:pPr>
            <a:endParaRPr lang="en-US" sz="3000" dirty="0" smtClean="0"/>
          </a:p>
          <a:p>
            <a:pPr marL="0" indent="0">
              <a:buNone/>
            </a:pPr>
            <a:r>
              <a:rPr lang="en-US" sz="3000" dirty="0" smtClean="0"/>
              <a:t>People</a:t>
            </a:r>
            <a:endParaRPr lang="en-US" sz="3000" dirty="0"/>
          </a:p>
          <a:p>
            <a:r>
              <a:rPr lang="en-US" sz="2200" dirty="0" smtClean="0"/>
              <a:t>2 FTEs </a:t>
            </a:r>
          </a:p>
          <a:p>
            <a:r>
              <a:rPr lang="en-US" sz="2200" dirty="0" smtClean="0"/>
              <a:t>Other QA inspections completed by Prod. Staff as prescribed</a:t>
            </a:r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194" name="Picture 2" descr="C:\Users\areilly\AppData\Local\Temp\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18787" y="3530480"/>
            <a:ext cx="1947015" cy="146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09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Tuning, Cavity Prep and Heat Treatment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Equipment and Infrastructure</a:t>
            </a:r>
          </a:p>
          <a:p>
            <a:r>
              <a:rPr lang="en-US" sz="2000" dirty="0" smtClean="0"/>
              <a:t>Tuning and Cavity Prep</a:t>
            </a:r>
          </a:p>
          <a:p>
            <a:pPr lvl="1"/>
            <a:r>
              <a:rPr lang="en-US" sz="1800" dirty="0" smtClean="0"/>
              <a:t>Tuning benches (5, 7, and 9-cell)</a:t>
            </a:r>
            <a:endParaRPr lang="en-US" sz="1800" dirty="0"/>
          </a:p>
          <a:p>
            <a:pPr lvl="1"/>
            <a:r>
              <a:rPr lang="en-US" sz="1800" dirty="0" smtClean="0"/>
              <a:t>Bead pull system</a:t>
            </a:r>
          </a:p>
          <a:p>
            <a:pPr lvl="1"/>
            <a:r>
              <a:rPr lang="en-US" sz="1800" dirty="0" smtClean="0"/>
              <a:t>Variety of network analyzers</a:t>
            </a:r>
            <a:endParaRPr lang="en-US" sz="1800" dirty="0"/>
          </a:p>
          <a:p>
            <a:pPr lvl="1"/>
            <a:r>
              <a:rPr lang="en-US" sz="1800" dirty="0" smtClean="0"/>
              <a:t>Laminar flow hood</a:t>
            </a:r>
          </a:p>
          <a:p>
            <a:r>
              <a:rPr lang="en-US" sz="2000" dirty="0" smtClean="0"/>
              <a:t>Heat Treatment</a:t>
            </a:r>
            <a:endParaRPr lang="en-US" sz="2000" dirty="0"/>
          </a:p>
          <a:p>
            <a:pPr lvl="1"/>
            <a:r>
              <a:rPr lang="en-US" sz="1800" dirty="0" err="1" smtClean="0"/>
              <a:t>Elnik</a:t>
            </a:r>
            <a:r>
              <a:rPr lang="en-US" sz="1800" dirty="0" smtClean="0"/>
              <a:t> Vacuum Furnace</a:t>
            </a:r>
          </a:p>
          <a:p>
            <a:pPr lvl="2"/>
            <a:r>
              <a:rPr lang="en-US" sz="1600" dirty="0" smtClean="0"/>
              <a:t>Recently modified for N2 Doping</a:t>
            </a:r>
            <a:endParaRPr lang="en-US" sz="1800" dirty="0"/>
          </a:p>
          <a:p>
            <a:pPr marL="0" indent="0">
              <a:buNone/>
            </a:pPr>
            <a:r>
              <a:rPr lang="en-US" sz="2400" dirty="0" smtClean="0"/>
              <a:t>People</a:t>
            </a:r>
            <a:endParaRPr lang="en-US" sz="2400" dirty="0"/>
          </a:p>
          <a:p>
            <a:r>
              <a:rPr lang="en-US" sz="2000" dirty="0" smtClean="0"/>
              <a:t>1.5 </a:t>
            </a:r>
            <a:r>
              <a:rPr lang="en-US" sz="2000" dirty="0"/>
              <a:t>FTEs </a:t>
            </a:r>
            <a:endParaRPr lang="en-US" sz="2000" dirty="0" smtClean="0"/>
          </a:p>
          <a:p>
            <a:r>
              <a:rPr lang="en-US" sz="2000" dirty="0" smtClean="0"/>
              <a:t>Shared resources with clean assembly</a:t>
            </a:r>
            <a:endParaRPr lang="en-US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581400"/>
            <a:ext cx="30464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066800"/>
            <a:ext cx="3909646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6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Chemistry and UHV Cleaning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Equipment and Infrastructure</a:t>
            </a:r>
          </a:p>
          <a:p>
            <a:r>
              <a:rPr lang="en-US" sz="1900" dirty="0" smtClean="0"/>
              <a:t>Buffered Chemical Polish (BCP) Tool</a:t>
            </a:r>
          </a:p>
          <a:p>
            <a:r>
              <a:rPr lang="en-US" sz="1900" dirty="0" smtClean="0"/>
              <a:t>Horizontal </a:t>
            </a:r>
            <a:r>
              <a:rPr lang="en-US" sz="1900" dirty="0" err="1" smtClean="0"/>
              <a:t>Electropolish</a:t>
            </a:r>
            <a:r>
              <a:rPr lang="en-US" sz="1900" dirty="0" smtClean="0"/>
              <a:t> (HEP) Tool</a:t>
            </a:r>
          </a:p>
          <a:p>
            <a:r>
              <a:rPr lang="en-US" sz="1900" dirty="0" smtClean="0"/>
              <a:t>Vertical </a:t>
            </a:r>
            <a:r>
              <a:rPr lang="en-US" sz="1900" dirty="0" err="1" smtClean="0"/>
              <a:t>Electropolish</a:t>
            </a:r>
            <a:r>
              <a:rPr lang="en-US" sz="1900" dirty="0" smtClean="0"/>
              <a:t> (VEP) Tool (development)</a:t>
            </a:r>
          </a:p>
          <a:p>
            <a:r>
              <a:rPr lang="en-US" sz="1900" dirty="0" smtClean="0"/>
              <a:t>High Pressure Rinse (HPR) Tool</a:t>
            </a:r>
          </a:p>
          <a:p>
            <a:r>
              <a:rPr lang="en-US" sz="1900" dirty="0" smtClean="0"/>
              <a:t>(2) Acid Wet Stations (small parts etch)</a:t>
            </a:r>
          </a:p>
          <a:p>
            <a:r>
              <a:rPr lang="en-US" sz="1900" dirty="0" smtClean="0"/>
              <a:t>(2) UHV Cleaning Stations</a:t>
            </a:r>
          </a:p>
          <a:p>
            <a:r>
              <a:rPr lang="en-US" sz="1900" dirty="0" smtClean="0"/>
              <a:t>(3) </a:t>
            </a:r>
            <a:r>
              <a:rPr lang="en-US" sz="1900" dirty="0"/>
              <a:t>L</a:t>
            </a:r>
            <a:r>
              <a:rPr lang="en-US" sz="1900" dirty="0" smtClean="0"/>
              <a:t>arge capacity Ultrasonic Systems</a:t>
            </a:r>
          </a:p>
          <a:p>
            <a:r>
              <a:rPr lang="en-US" sz="1900" dirty="0" smtClean="0"/>
              <a:t>Large Parts Cleaning Station  </a:t>
            </a:r>
            <a:endParaRPr lang="en-US" sz="3500" dirty="0" smtClean="0"/>
          </a:p>
          <a:p>
            <a:pPr marL="0" indent="0">
              <a:buNone/>
            </a:pPr>
            <a:r>
              <a:rPr lang="en-US" sz="3000" dirty="0" smtClean="0"/>
              <a:t>People</a:t>
            </a:r>
            <a:endParaRPr lang="en-US" sz="3000" dirty="0"/>
          </a:p>
          <a:p>
            <a:r>
              <a:rPr lang="en-US" sz="2600" dirty="0" smtClean="0"/>
              <a:t>4 </a:t>
            </a:r>
            <a:r>
              <a:rPr lang="en-US" sz="2600" dirty="0"/>
              <a:t>FTEs </a:t>
            </a:r>
            <a:r>
              <a:rPr lang="en-US" sz="2600" dirty="0" smtClean="0"/>
              <a:t>(1 working lead, 3 technicians)</a:t>
            </a:r>
            <a:endParaRPr lang="en-US" sz="26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7410" name="Picture 2" descr="C:\Users\areilly\Pictures\HPR in C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74320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1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</Template>
  <TotalTime>4694</TotalTime>
  <Words>3320</Words>
  <Application>Microsoft Office PowerPoint</Application>
  <PresentationFormat>On-screen Show (4:3)</PresentationFormat>
  <Paragraphs>730</Paragraphs>
  <Slides>52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4" baseType="lpstr">
      <vt:lpstr>JLabPowerpointMain</vt:lpstr>
      <vt:lpstr>Acrobat Document</vt:lpstr>
      <vt:lpstr>SRF Facilities and Operations Resources</vt:lpstr>
      <vt:lpstr>Outline</vt:lpstr>
      <vt:lpstr>Overview of SRF Facilities</vt:lpstr>
      <vt:lpstr>SRF Facilities in JLab TEDF</vt:lpstr>
      <vt:lpstr>SRF Work Centers in New Test Lab </vt:lpstr>
      <vt:lpstr>Fabrication</vt:lpstr>
      <vt:lpstr>CMM/Inspection</vt:lpstr>
      <vt:lpstr>Tuning, Cavity Prep and Heat Treatment</vt:lpstr>
      <vt:lpstr>Chemistry and UHV Cleaning</vt:lpstr>
      <vt:lpstr>Production Chemistry</vt:lpstr>
      <vt:lpstr>R&amp;D Chemistry</vt:lpstr>
      <vt:lpstr>Clean Room Assembly And Vertical Attach</vt:lpstr>
      <vt:lpstr>Cavity Vertical Test (a.k.a VTA)</vt:lpstr>
      <vt:lpstr>Cryomodule Assembly</vt:lpstr>
      <vt:lpstr>SLAC LCLS-II Cryomodule Assembly </vt:lpstr>
      <vt:lpstr>Cryomodule Assembly for LCLS II</vt:lpstr>
      <vt:lpstr>JLab LCLS-II Cold Mass Spreader Bar</vt:lpstr>
      <vt:lpstr>JLab LCLS II Cantilever Fixture</vt:lpstr>
      <vt:lpstr>Cryomodule Test Facility</vt:lpstr>
      <vt:lpstr>Technical Facilities</vt:lpstr>
      <vt:lpstr>Ultrapure Water Systems</vt:lpstr>
      <vt:lpstr>Process Support Building</vt:lpstr>
      <vt:lpstr>Bulk Acid Delivery Systems</vt:lpstr>
      <vt:lpstr>Process Support Area (a.k.a the T-Trench)</vt:lpstr>
      <vt:lpstr>Acid Waste Neutralization (DAC)</vt:lpstr>
      <vt:lpstr>SRF Acid Life Cycle</vt:lpstr>
      <vt:lpstr>Production Throughput</vt:lpstr>
      <vt:lpstr>Typical Infrastructure Expenditures</vt:lpstr>
      <vt:lpstr>SRF Operations Staff</vt:lpstr>
      <vt:lpstr>SRF Operations Core Competencies</vt:lpstr>
      <vt:lpstr>SRF Operations Staff </vt:lpstr>
      <vt:lpstr>SRF Structure</vt:lpstr>
      <vt:lpstr>SRF Operations Staff Years of Experience at JLab</vt:lpstr>
      <vt:lpstr>SRF Operations Staff Years of Experience in Total</vt:lpstr>
      <vt:lpstr>SRF Ops Staff Comparison of Years at JLab to Total Years</vt:lpstr>
      <vt:lpstr>Resource Challenges</vt:lpstr>
      <vt:lpstr>In Closing</vt:lpstr>
      <vt:lpstr>Backup Material</vt:lpstr>
      <vt:lpstr>PowerPoint Presentation</vt:lpstr>
      <vt:lpstr>SRF Work Centers in Test Lab</vt:lpstr>
      <vt:lpstr>Typical Cryomodule Test</vt:lpstr>
      <vt:lpstr>Chemistry Associated Areas</vt:lpstr>
      <vt:lpstr>Chemistry Operations Areas</vt:lpstr>
      <vt:lpstr>Typical Chemicals and Waste Products</vt:lpstr>
      <vt:lpstr>DAC Vault (underground)</vt:lpstr>
      <vt:lpstr>Equipment/Tools Features</vt:lpstr>
      <vt:lpstr>Process Support Area – Utilities/Systems</vt:lpstr>
      <vt:lpstr>Production Chemistry</vt:lpstr>
      <vt:lpstr>R&amp;D Chemistry</vt:lpstr>
      <vt:lpstr>Central Accumulation Area &amp; Storage</vt:lpstr>
      <vt:lpstr>Work Planning and Control</vt:lpstr>
      <vt:lpstr>Work Planning and Control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dchopard</dc:creator>
  <cp:lastModifiedBy>Anthony Reilly</cp:lastModifiedBy>
  <cp:revision>102</cp:revision>
  <cp:lastPrinted>2014-06-03T18:42:17Z</cp:lastPrinted>
  <dcterms:created xsi:type="dcterms:W3CDTF">2013-08-22T19:51:08Z</dcterms:created>
  <dcterms:modified xsi:type="dcterms:W3CDTF">2015-11-13T13:35:08Z</dcterms:modified>
</cp:coreProperties>
</file>