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280" r:id="rId3"/>
    <p:sldId id="371" r:id="rId4"/>
    <p:sldId id="380" r:id="rId5"/>
    <p:sldId id="376" r:id="rId6"/>
    <p:sldId id="367" r:id="rId7"/>
    <p:sldId id="381" r:id="rId8"/>
    <p:sldId id="334" r:id="rId9"/>
    <p:sldId id="368" r:id="rId10"/>
    <p:sldId id="374" r:id="rId11"/>
    <p:sldId id="289" r:id="rId12"/>
    <p:sldId id="375" r:id="rId13"/>
    <p:sldId id="396" r:id="rId14"/>
    <p:sldId id="378" r:id="rId15"/>
    <p:sldId id="370" r:id="rId16"/>
    <p:sldId id="312" r:id="rId17"/>
    <p:sldId id="372" r:id="rId18"/>
    <p:sldId id="373" r:id="rId19"/>
    <p:sldId id="341" r:id="rId20"/>
    <p:sldId id="338" r:id="rId21"/>
    <p:sldId id="339" r:id="rId22"/>
    <p:sldId id="329" r:id="rId23"/>
    <p:sldId id="347" r:id="rId24"/>
    <p:sldId id="295" r:id="rId25"/>
    <p:sldId id="382" r:id="rId26"/>
    <p:sldId id="383" r:id="rId27"/>
    <p:sldId id="384" r:id="rId28"/>
    <p:sldId id="386" r:id="rId29"/>
    <p:sldId id="387" r:id="rId30"/>
    <p:sldId id="388" r:id="rId31"/>
    <p:sldId id="389" r:id="rId32"/>
    <p:sldId id="390" r:id="rId33"/>
    <p:sldId id="391" r:id="rId34"/>
    <p:sldId id="392" r:id="rId35"/>
    <p:sldId id="393" r:id="rId36"/>
    <p:sldId id="394" r:id="rId37"/>
    <p:sldId id="348" r:id="rId38"/>
    <p:sldId id="395" r:id="rId39"/>
    <p:sldId id="364" r:id="rId40"/>
    <p:sldId id="357" r:id="rId41"/>
    <p:sldId id="336" r:id="rId42"/>
    <p:sldId id="302" r:id="rId43"/>
    <p:sldId id="340" r:id="rId44"/>
    <p:sldId id="353" r:id="rId45"/>
    <p:sldId id="286" r:id="rId46"/>
    <p:sldId id="333" r:id="rId47"/>
    <p:sldId id="335"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66FF"/>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775" autoAdjust="0"/>
  </p:normalViewPr>
  <p:slideViewPr>
    <p:cSldViewPr snapToGrid="0">
      <p:cViewPr varScale="1">
        <p:scale>
          <a:sx n="112" d="100"/>
          <a:sy n="112" d="100"/>
        </p:scale>
        <p:origin x="-102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6420C-E533-B049-9B1D-509C93F4FFA7}" type="doc">
      <dgm:prSet loTypeId="urn:microsoft.com/office/officeart/2005/8/layout/hierarchy1" loCatId="" qsTypeId="urn:microsoft.com/office/officeart/2005/8/quickstyle/simple2" qsCatId="simple" csTypeId="urn:microsoft.com/office/officeart/2005/8/colors/accent0_1" csCatId="mainScheme" phldr="1"/>
      <dgm:spPr/>
      <dgm:t>
        <a:bodyPr/>
        <a:lstStyle/>
        <a:p>
          <a:endParaRPr lang="en-US"/>
        </a:p>
      </dgm:t>
    </dgm:pt>
    <dgm:pt modelId="{D0FFE675-4069-0F40-907C-B82C55D39D89}">
      <dgm:prSet phldrT="[Text]"/>
      <dgm:spPr/>
      <dgm:t>
        <a:bodyPr/>
        <a:lstStyle/>
        <a:p>
          <a:r>
            <a:rPr lang="en-US" b="1" dirty="0" smtClean="0">
              <a:latin typeface="+mj-lt"/>
            </a:rPr>
            <a:t>Main Niobium Sources for SRF Cavities</a:t>
          </a:r>
          <a:endParaRPr lang="en-US" b="1" dirty="0">
            <a:latin typeface="+mj-lt"/>
          </a:endParaRPr>
        </a:p>
      </dgm:t>
    </dgm:pt>
    <dgm:pt modelId="{524052F5-4D42-904C-8D40-8A8FCA371230}" type="parTrans" cxnId="{3CDD8910-1255-5D40-91CF-5E276DB968FD}">
      <dgm:prSet/>
      <dgm:spPr/>
      <dgm:t>
        <a:bodyPr/>
        <a:lstStyle/>
        <a:p>
          <a:endParaRPr lang="en-US">
            <a:latin typeface="+mj-lt"/>
          </a:endParaRPr>
        </a:p>
      </dgm:t>
    </dgm:pt>
    <dgm:pt modelId="{0F1DA3BE-0FDC-4C40-9072-AAF269995BF7}" type="sibTrans" cxnId="{3CDD8910-1255-5D40-91CF-5E276DB968FD}">
      <dgm:prSet/>
      <dgm:spPr/>
      <dgm:t>
        <a:bodyPr/>
        <a:lstStyle/>
        <a:p>
          <a:endParaRPr lang="en-US">
            <a:latin typeface="+mj-lt"/>
          </a:endParaRPr>
        </a:p>
      </dgm:t>
    </dgm:pt>
    <dgm:pt modelId="{7632A88C-937F-B64D-B9B0-B05782F96C2B}">
      <dgm:prSet phldrT="[Text]"/>
      <dgm:spPr/>
      <dgm:t>
        <a:bodyPr/>
        <a:lstStyle/>
        <a:p>
          <a:r>
            <a:rPr lang="en-US" b="1" dirty="0" err="1" smtClean="0">
              <a:latin typeface="+mj-lt"/>
            </a:rPr>
            <a:t>Columbite</a:t>
          </a:r>
          <a:r>
            <a:rPr lang="en-US" b="1" dirty="0" smtClean="0">
              <a:latin typeface="+mj-lt"/>
            </a:rPr>
            <a:t>/Tantalite Ore Tantalum can be specified to be low as niobium is by product</a:t>
          </a:r>
          <a:endParaRPr lang="en-US" b="1" dirty="0">
            <a:latin typeface="+mj-lt"/>
          </a:endParaRPr>
        </a:p>
      </dgm:t>
    </dgm:pt>
    <dgm:pt modelId="{9A82053E-0143-A348-AAE9-36A8A2E48170}" type="parTrans" cxnId="{B0845535-22A0-9645-8EF7-683BC3A0B249}">
      <dgm:prSet/>
      <dgm:spPr/>
      <dgm:t>
        <a:bodyPr/>
        <a:lstStyle/>
        <a:p>
          <a:endParaRPr lang="en-US">
            <a:latin typeface="+mj-lt"/>
          </a:endParaRPr>
        </a:p>
      </dgm:t>
    </dgm:pt>
    <dgm:pt modelId="{AD916F3A-8695-AA4E-B076-B7908D0F28EB}" type="sibTrans" cxnId="{B0845535-22A0-9645-8EF7-683BC3A0B249}">
      <dgm:prSet/>
      <dgm:spPr/>
      <dgm:t>
        <a:bodyPr/>
        <a:lstStyle/>
        <a:p>
          <a:endParaRPr lang="en-US">
            <a:latin typeface="+mj-lt"/>
          </a:endParaRPr>
        </a:p>
      </dgm:t>
    </dgm:pt>
    <dgm:pt modelId="{10ADDA70-6351-8246-B494-1E05E7B8BF80}">
      <dgm:prSet phldrT="[Text]"/>
      <dgm:spPr/>
      <dgm:t>
        <a:bodyPr/>
        <a:lstStyle/>
        <a:p>
          <a:r>
            <a:rPr lang="en-US" b="1" dirty="0" smtClean="0">
              <a:latin typeface="+mj-lt"/>
            </a:rPr>
            <a:t>Ingot</a:t>
          </a:r>
          <a:endParaRPr lang="en-US" b="1" dirty="0">
            <a:latin typeface="+mj-lt"/>
          </a:endParaRPr>
        </a:p>
      </dgm:t>
    </dgm:pt>
    <dgm:pt modelId="{34408A99-16AC-CD4B-8EBF-826DE78E5AE3}" type="parTrans" cxnId="{28ADEF2F-DFBE-4A45-AD96-9146B5433035}">
      <dgm:prSet/>
      <dgm:spPr/>
      <dgm:t>
        <a:bodyPr/>
        <a:lstStyle/>
        <a:p>
          <a:endParaRPr lang="en-US">
            <a:latin typeface="+mj-lt"/>
          </a:endParaRPr>
        </a:p>
      </dgm:t>
    </dgm:pt>
    <dgm:pt modelId="{5979829A-144C-FA4B-9582-8DDA5C398EE1}" type="sibTrans" cxnId="{28ADEF2F-DFBE-4A45-AD96-9146B5433035}">
      <dgm:prSet/>
      <dgm:spPr/>
      <dgm:t>
        <a:bodyPr/>
        <a:lstStyle/>
        <a:p>
          <a:endParaRPr lang="en-US">
            <a:latin typeface="+mj-lt"/>
          </a:endParaRPr>
        </a:p>
      </dgm:t>
    </dgm:pt>
    <dgm:pt modelId="{F66CACFA-8289-7441-B9E5-C3C0BACEDE87}">
      <dgm:prSet phldrT="[Text]"/>
      <dgm:spPr/>
      <dgm:t>
        <a:bodyPr/>
        <a:lstStyle/>
        <a:p>
          <a:r>
            <a:rPr lang="en-US" b="1" dirty="0" err="1" smtClean="0">
              <a:latin typeface="+mj-lt"/>
            </a:rPr>
            <a:t>Pyrochlore</a:t>
          </a:r>
          <a:r>
            <a:rPr lang="en-US" b="1" dirty="0" smtClean="0">
              <a:latin typeface="+mj-lt"/>
            </a:rPr>
            <a:t> Ore</a:t>
          </a:r>
        </a:p>
        <a:p>
          <a:r>
            <a:rPr lang="en-US" b="1" dirty="0" smtClean="0">
              <a:latin typeface="+mj-lt"/>
            </a:rPr>
            <a:t>Tantalum fixed</a:t>
          </a:r>
        </a:p>
        <a:p>
          <a:r>
            <a:rPr lang="en-US" b="1" dirty="0" smtClean="0">
              <a:latin typeface="+mj-lt"/>
            </a:rPr>
            <a:t> 800 – 1500 wt. ppm</a:t>
          </a:r>
          <a:endParaRPr lang="en-US" b="1" dirty="0">
            <a:latin typeface="+mj-lt"/>
          </a:endParaRPr>
        </a:p>
      </dgm:t>
    </dgm:pt>
    <dgm:pt modelId="{C621FD9F-BEDB-5147-A60B-D2587953D2E7}" type="parTrans" cxnId="{90994843-DECE-DE47-8932-49E0E3126DA0}">
      <dgm:prSet/>
      <dgm:spPr/>
      <dgm:t>
        <a:bodyPr/>
        <a:lstStyle/>
        <a:p>
          <a:endParaRPr lang="en-US">
            <a:latin typeface="+mj-lt"/>
          </a:endParaRPr>
        </a:p>
      </dgm:t>
    </dgm:pt>
    <dgm:pt modelId="{3C159F0A-C4A5-1A4D-95D8-53891E075DA7}" type="sibTrans" cxnId="{90994843-DECE-DE47-8932-49E0E3126DA0}">
      <dgm:prSet/>
      <dgm:spPr/>
      <dgm:t>
        <a:bodyPr/>
        <a:lstStyle/>
        <a:p>
          <a:endParaRPr lang="en-US">
            <a:latin typeface="+mj-lt"/>
          </a:endParaRPr>
        </a:p>
      </dgm:t>
    </dgm:pt>
    <dgm:pt modelId="{5E6E2D6B-5757-1546-8524-AD2E688645EB}">
      <dgm:prSet phldrT="[Text]"/>
      <dgm:spPr/>
      <dgm:t>
        <a:bodyPr/>
        <a:lstStyle/>
        <a:p>
          <a:r>
            <a:rPr lang="en-US" b="1" dirty="0" smtClean="0">
              <a:latin typeface="+mj-lt"/>
            </a:rPr>
            <a:t>Fine Grain</a:t>
          </a:r>
          <a:endParaRPr lang="en-US" b="1" dirty="0">
            <a:latin typeface="+mj-lt"/>
          </a:endParaRPr>
        </a:p>
      </dgm:t>
    </dgm:pt>
    <dgm:pt modelId="{B11DAC29-FFE8-E341-99C3-3DC959EBAF79}" type="parTrans" cxnId="{8C66AEB1-F2C7-B147-A75F-33E3F3533ED9}">
      <dgm:prSet/>
      <dgm:spPr/>
      <dgm:t>
        <a:bodyPr/>
        <a:lstStyle/>
        <a:p>
          <a:endParaRPr lang="en-US">
            <a:latin typeface="+mj-lt"/>
          </a:endParaRPr>
        </a:p>
      </dgm:t>
    </dgm:pt>
    <dgm:pt modelId="{9FF35EF0-6765-8A42-9509-4E59D5228356}" type="sibTrans" cxnId="{8C66AEB1-F2C7-B147-A75F-33E3F3533ED9}">
      <dgm:prSet/>
      <dgm:spPr/>
      <dgm:t>
        <a:bodyPr/>
        <a:lstStyle/>
        <a:p>
          <a:endParaRPr lang="en-US">
            <a:latin typeface="+mj-lt"/>
          </a:endParaRPr>
        </a:p>
      </dgm:t>
    </dgm:pt>
    <dgm:pt modelId="{7F380797-BE4D-C742-B241-90FA36A8991A}">
      <dgm:prSet/>
      <dgm:spPr/>
      <dgm:t>
        <a:bodyPr/>
        <a:lstStyle/>
        <a:p>
          <a:r>
            <a:rPr lang="en-US" b="1" dirty="0" smtClean="0">
              <a:latin typeface="+mj-lt"/>
            </a:rPr>
            <a:t>Ingot</a:t>
          </a:r>
          <a:endParaRPr lang="en-US" b="1" dirty="0">
            <a:latin typeface="+mj-lt"/>
          </a:endParaRPr>
        </a:p>
      </dgm:t>
    </dgm:pt>
    <dgm:pt modelId="{F3E0F690-7568-B047-AF9D-D6FBB20E56DD}" type="parTrans" cxnId="{12DC0BBD-DF1B-F648-A027-B416089E8F6A}">
      <dgm:prSet/>
      <dgm:spPr/>
      <dgm:t>
        <a:bodyPr/>
        <a:lstStyle/>
        <a:p>
          <a:endParaRPr lang="en-US">
            <a:latin typeface="+mj-lt"/>
          </a:endParaRPr>
        </a:p>
      </dgm:t>
    </dgm:pt>
    <dgm:pt modelId="{887BC604-C019-1943-9DC7-99062F7B0698}" type="sibTrans" cxnId="{12DC0BBD-DF1B-F648-A027-B416089E8F6A}">
      <dgm:prSet/>
      <dgm:spPr/>
      <dgm:t>
        <a:bodyPr/>
        <a:lstStyle/>
        <a:p>
          <a:endParaRPr lang="en-US">
            <a:latin typeface="+mj-lt"/>
          </a:endParaRPr>
        </a:p>
      </dgm:t>
    </dgm:pt>
    <dgm:pt modelId="{E07D5949-13B7-CC4C-8360-F2008C07E6D0}">
      <dgm:prSet phldrT="[Text]"/>
      <dgm:spPr/>
      <dgm:t>
        <a:bodyPr/>
        <a:lstStyle/>
        <a:p>
          <a:r>
            <a:rPr lang="en-US" b="1" dirty="0" smtClean="0">
              <a:latin typeface="+mj-lt"/>
            </a:rPr>
            <a:t>Fine Grain</a:t>
          </a:r>
          <a:r>
            <a:rPr lang="en-US" dirty="0" smtClean="0">
              <a:latin typeface="+mj-lt"/>
            </a:rPr>
            <a:t>	</a:t>
          </a:r>
          <a:endParaRPr lang="en-US" dirty="0">
            <a:latin typeface="+mj-lt"/>
          </a:endParaRPr>
        </a:p>
      </dgm:t>
    </dgm:pt>
    <dgm:pt modelId="{6C8BD31E-D31D-0F41-A322-5EA8D21CF092}" type="sibTrans" cxnId="{30438225-60A6-A04D-9FD2-1E77E61F6DC2}">
      <dgm:prSet/>
      <dgm:spPr/>
      <dgm:t>
        <a:bodyPr/>
        <a:lstStyle/>
        <a:p>
          <a:endParaRPr lang="en-US">
            <a:latin typeface="+mj-lt"/>
          </a:endParaRPr>
        </a:p>
      </dgm:t>
    </dgm:pt>
    <dgm:pt modelId="{5633AE95-134A-4F45-A09B-E316411776BE}" type="parTrans" cxnId="{30438225-60A6-A04D-9FD2-1E77E61F6DC2}">
      <dgm:prSet/>
      <dgm:spPr/>
      <dgm:t>
        <a:bodyPr/>
        <a:lstStyle/>
        <a:p>
          <a:endParaRPr lang="en-US">
            <a:latin typeface="+mj-lt"/>
          </a:endParaRPr>
        </a:p>
      </dgm:t>
    </dgm:pt>
    <dgm:pt modelId="{D1E74FC0-0E27-CC41-BAD7-56A17EB4290A}">
      <dgm:prSet/>
      <dgm:spPr/>
      <dgm:t>
        <a:bodyPr/>
        <a:lstStyle/>
        <a:p>
          <a:r>
            <a:rPr lang="en-US" b="1" dirty="0" smtClean="0">
              <a:latin typeface="+mj-lt"/>
            </a:rPr>
            <a:t>International  Developments</a:t>
          </a:r>
        </a:p>
        <a:p>
          <a:r>
            <a:rPr lang="en-US" b="1" dirty="0" smtClean="0">
              <a:latin typeface="+mj-lt"/>
            </a:rPr>
            <a:t>DESY CM</a:t>
          </a:r>
          <a:endParaRPr lang="en-US" b="1" dirty="0">
            <a:latin typeface="+mj-lt"/>
          </a:endParaRPr>
        </a:p>
      </dgm:t>
    </dgm:pt>
    <dgm:pt modelId="{1A632107-EBA1-FD4B-BCAC-F2E8E6E215EE}" type="parTrans" cxnId="{48FC07DC-6A5B-3342-AE34-AFC5D35D1FB2}">
      <dgm:prSet/>
      <dgm:spPr/>
      <dgm:t>
        <a:bodyPr/>
        <a:lstStyle/>
        <a:p>
          <a:endParaRPr lang="en-US">
            <a:latin typeface="+mj-lt"/>
          </a:endParaRPr>
        </a:p>
      </dgm:t>
    </dgm:pt>
    <dgm:pt modelId="{7B315A1F-A826-4742-A359-94E3FA19FEB4}" type="sibTrans" cxnId="{48FC07DC-6A5B-3342-AE34-AFC5D35D1FB2}">
      <dgm:prSet/>
      <dgm:spPr/>
      <dgm:t>
        <a:bodyPr/>
        <a:lstStyle/>
        <a:p>
          <a:endParaRPr lang="en-US">
            <a:latin typeface="+mj-lt"/>
          </a:endParaRPr>
        </a:p>
      </dgm:t>
    </dgm:pt>
    <dgm:pt modelId="{BB01031B-BD1F-324B-A583-48507DF71CA0}">
      <dgm:prSet/>
      <dgm:spPr/>
      <dgm:t>
        <a:bodyPr/>
        <a:lstStyle/>
        <a:p>
          <a:r>
            <a:rPr lang="en-US" b="1" dirty="0" smtClean="0">
              <a:latin typeface="+mj-lt"/>
            </a:rPr>
            <a:t>90% of CEBAF was built with</a:t>
          </a:r>
          <a:endParaRPr lang="en-US" b="1" dirty="0">
            <a:latin typeface="+mj-lt"/>
          </a:endParaRPr>
        </a:p>
      </dgm:t>
    </dgm:pt>
    <dgm:pt modelId="{CFFBBC04-B2E7-044C-8966-F4E2309C1EDF}" type="parTrans" cxnId="{6BB00569-983F-9A4A-9771-E5B256F3CCF0}">
      <dgm:prSet/>
      <dgm:spPr/>
      <dgm:t>
        <a:bodyPr/>
        <a:lstStyle/>
        <a:p>
          <a:endParaRPr lang="en-US">
            <a:latin typeface="+mj-lt"/>
          </a:endParaRPr>
        </a:p>
      </dgm:t>
    </dgm:pt>
    <dgm:pt modelId="{1E1A9D71-F63D-9C47-A412-1683D6833643}" type="sibTrans" cxnId="{6BB00569-983F-9A4A-9771-E5B256F3CCF0}">
      <dgm:prSet/>
      <dgm:spPr/>
      <dgm:t>
        <a:bodyPr/>
        <a:lstStyle/>
        <a:p>
          <a:endParaRPr lang="en-US">
            <a:latin typeface="+mj-lt"/>
          </a:endParaRPr>
        </a:p>
      </dgm:t>
    </dgm:pt>
    <dgm:pt modelId="{14621AF6-6D54-DA4D-9388-0DF467E0ACB2}">
      <dgm:prSet/>
      <dgm:spPr/>
      <dgm:t>
        <a:bodyPr/>
        <a:lstStyle/>
        <a:p>
          <a:r>
            <a:rPr lang="en-US" b="1" dirty="0" err="1" smtClean="0">
              <a:latin typeface="+mj-lt"/>
            </a:rPr>
            <a:t>JLab</a:t>
          </a:r>
          <a:r>
            <a:rPr lang="en-US" b="1" dirty="0" smtClean="0">
              <a:latin typeface="+mj-lt"/>
            </a:rPr>
            <a:t>, Indian Institutions , KEK &amp; MSU R&amp;D</a:t>
          </a:r>
          <a:endParaRPr lang="en-US" b="1" dirty="0">
            <a:latin typeface="+mj-lt"/>
          </a:endParaRPr>
        </a:p>
      </dgm:t>
    </dgm:pt>
    <dgm:pt modelId="{B3F6E825-2CAA-5C41-8D34-3C4BE41CE4AE}" type="parTrans" cxnId="{BA07C2BB-B130-5D4B-9746-8F8BD9CC29BD}">
      <dgm:prSet/>
      <dgm:spPr/>
      <dgm:t>
        <a:bodyPr/>
        <a:lstStyle/>
        <a:p>
          <a:endParaRPr lang="en-US">
            <a:latin typeface="+mj-lt"/>
          </a:endParaRPr>
        </a:p>
      </dgm:t>
    </dgm:pt>
    <dgm:pt modelId="{F17ABDCF-E550-874D-B590-06F766FB6022}" type="sibTrans" cxnId="{BA07C2BB-B130-5D4B-9746-8F8BD9CC29BD}">
      <dgm:prSet/>
      <dgm:spPr/>
      <dgm:t>
        <a:bodyPr/>
        <a:lstStyle/>
        <a:p>
          <a:endParaRPr lang="en-US">
            <a:latin typeface="+mj-lt"/>
          </a:endParaRPr>
        </a:p>
      </dgm:t>
    </dgm:pt>
    <dgm:pt modelId="{32B46FC6-F3C8-C342-9E26-E2B4718BC9E5}">
      <dgm:prSet/>
      <dgm:spPr/>
      <dgm:t>
        <a:bodyPr/>
        <a:lstStyle/>
        <a:p>
          <a:r>
            <a:rPr lang="en-US" b="1" dirty="0" smtClean="0">
              <a:latin typeface="+mj-lt"/>
            </a:rPr>
            <a:t>XFEL, CEBAF Upgrade &amp; FRIB</a:t>
          </a:r>
          <a:endParaRPr lang="en-US" b="1" dirty="0">
            <a:latin typeface="+mj-lt"/>
          </a:endParaRPr>
        </a:p>
      </dgm:t>
    </dgm:pt>
    <dgm:pt modelId="{B3AEF720-1EED-414A-905C-E40D05086C03}" type="sibTrans" cxnId="{AE080360-0935-E241-8024-B8C9504C8BE8}">
      <dgm:prSet/>
      <dgm:spPr/>
      <dgm:t>
        <a:bodyPr/>
        <a:lstStyle/>
        <a:p>
          <a:endParaRPr lang="en-US">
            <a:latin typeface="+mj-lt"/>
          </a:endParaRPr>
        </a:p>
      </dgm:t>
    </dgm:pt>
    <dgm:pt modelId="{D6FE5580-F7A1-F44E-B0B8-B200B3BC4DA6}" type="parTrans" cxnId="{AE080360-0935-E241-8024-B8C9504C8BE8}">
      <dgm:prSet/>
      <dgm:spPr/>
      <dgm:t>
        <a:bodyPr/>
        <a:lstStyle/>
        <a:p>
          <a:endParaRPr lang="en-US">
            <a:latin typeface="+mj-lt"/>
          </a:endParaRPr>
        </a:p>
      </dgm:t>
    </dgm:pt>
    <dgm:pt modelId="{38B73178-1BED-EE46-94F2-F8550A5A04D6}" type="pres">
      <dgm:prSet presAssocID="{F646420C-E533-B049-9B1D-509C93F4FFA7}" presName="hierChild1" presStyleCnt="0">
        <dgm:presLayoutVars>
          <dgm:chPref val="1"/>
          <dgm:dir/>
          <dgm:animOne val="branch"/>
          <dgm:animLvl val="lvl"/>
          <dgm:resizeHandles/>
        </dgm:presLayoutVars>
      </dgm:prSet>
      <dgm:spPr/>
      <dgm:t>
        <a:bodyPr/>
        <a:lstStyle/>
        <a:p>
          <a:endParaRPr lang="en-US"/>
        </a:p>
      </dgm:t>
    </dgm:pt>
    <dgm:pt modelId="{15C8B9AE-DC15-DE4A-BA18-D0B4C185C917}" type="pres">
      <dgm:prSet presAssocID="{D0FFE675-4069-0F40-907C-B82C55D39D89}" presName="hierRoot1" presStyleCnt="0"/>
      <dgm:spPr/>
    </dgm:pt>
    <dgm:pt modelId="{49353D4E-667D-1140-B79F-BF679D5B24AF}" type="pres">
      <dgm:prSet presAssocID="{D0FFE675-4069-0F40-907C-B82C55D39D89}" presName="composite" presStyleCnt="0"/>
      <dgm:spPr/>
    </dgm:pt>
    <dgm:pt modelId="{F916A424-8203-A042-8F90-27C4B072D8FD}" type="pres">
      <dgm:prSet presAssocID="{D0FFE675-4069-0F40-907C-B82C55D39D89}" presName="background" presStyleLbl="node0" presStyleIdx="0" presStyleCnt="1"/>
      <dgm:spPr/>
    </dgm:pt>
    <dgm:pt modelId="{48530638-B5E1-FC49-B590-DAF762659359}" type="pres">
      <dgm:prSet presAssocID="{D0FFE675-4069-0F40-907C-B82C55D39D89}" presName="text" presStyleLbl="fgAcc0" presStyleIdx="0" presStyleCnt="1">
        <dgm:presLayoutVars>
          <dgm:chPref val="3"/>
        </dgm:presLayoutVars>
      </dgm:prSet>
      <dgm:spPr/>
      <dgm:t>
        <a:bodyPr/>
        <a:lstStyle/>
        <a:p>
          <a:endParaRPr lang="en-US"/>
        </a:p>
      </dgm:t>
    </dgm:pt>
    <dgm:pt modelId="{F8D3CDD7-E8B0-8741-A4F0-8BFC0447DB44}" type="pres">
      <dgm:prSet presAssocID="{D0FFE675-4069-0F40-907C-B82C55D39D89}" presName="hierChild2" presStyleCnt="0"/>
      <dgm:spPr/>
    </dgm:pt>
    <dgm:pt modelId="{B2D41143-E0AC-6047-97B3-2EF8CC52413F}" type="pres">
      <dgm:prSet presAssocID="{9A82053E-0143-A348-AAE9-36A8A2E48170}" presName="Name10" presStyleLbl="parChTrans1D2" presStyleIdx="0" presStyleCnt="2"/>
      <dgm:spPr/>
      <dgm:t>
        <a:bodyPr/>
        <a:lstStyle/>
        <a:p>
          <a:endParaRPr lang="en-US"/>
        </a:p>
      </dgm:t>
    </dgm:pt>
    <dgm:pt modelId="{75884245-FDA2-1641-BD59-DDAFA45B6B7D}" type="pres">
      <dgm:prSet presAssocID="{7632A88C-937F-B64D-B9B0-B05782F96C2B}" presName="hierRoot2" presStyleCnt="0"/>
      <dgm:spPr/>
    </dgm:pt>
    <dgm:pt modelId="{54FB530C-B359-6B4F-92D1-EF4A396D973C}" type="pres">
      <dgm:prSet presAssocID="{7632A88C-937F-B64D-B9B0-B05782F96C2B}" presName="composite2" presStyleCnt="0"/>
      <dgm:spPr/>
    </dgm:pt>
    <dgm:pt modelId="{785C8811-C17D-B246-A51A-1E754AB9AD4D}" type="pres">
      <dgm:prSet presAssocID="{7632A88C-937F-B64D-B9B0-B05782F96C2B}" presName="background2" presStyleLbl="node2" presStyleIdx="0" presStyleCnt="2"/>
      <dgm:spPr>
        <a:solidFill>
          <a:srgbClr val="FF0000"/>
        </a:solidFill>
      </dgm:spPr>
    </dgm:pt>
    <dgm:pt modelId="{06F70AEB-9E45-7149-A926-78B64B1B2219}" type="pres">
      <dgm:prSet presAssocID="{7632A88C-937F-B64D-B9B0-B05782F96C2B}" presName="text2" presStyleLbl="fgAcc2" presStyleIdx="0" presStyleCnt="2" custScaleX="141947">
        <dgm:presLayoutVars>
          <dgm:chPref val="3"/>
        </dgm:presLayoutVars>
      </dgm:prSet>
      <dgm:spPr/>
      <dgm:t>
        <a:bodyPr/>
        <a:lstStyle/>
        <a:p>
          <a:endParaRPr lang="en-US"/>
        </a:p>
      </dgm:t>
    </dgm:pt>
    <dgm:pt modelId="{9A5194E5-FD58-6948-965A-C54CF03CA4AA}" type="pres">
      <dgm:prSet presAssocID="{7632A88C-937F-B64D-B9B0-B05782F96C2B}" presName="hierChild3" presStyleCnt="0"/>
      <dgm:spPr/>
    </dgm:pt>
    <dgm:pt modelId="{3473C2AD-0E98-9147-B1D3-102A0436FE32}" type="pres">
      <dgm:prSet presAssocID="{5633AE95-134A-4F45-A09B-E316411776BE}" presName="Name17" presStyleLbl="parChTrans1D3" presStyleIdx="0" presStyleCnt="4"/>
      <dgm:spPr/>
      <dgm:t>
        <a:bodyPr/>
        <a:lstStyle/>
        <a:p>
          <a:endParaRPr lang="en-US"/>
        </a:p>
      </dgm:t>
    </dgm:pt>
    <dgm:pt modelId="{FF1C6580-5AF5-2344-8A13-2A9756198361}" type="pres">
      <dgm:prSet presAssocID="{E07D5949-13B7-CC4C-8360-F2008C07E6D0}" presName="hierRoot3" presStyleCnt="0"/>
      <dgm:spPr/>
    </dgm:pt>
    <dgm:pt modelId="{C3F5ECF9-B83B-1744-B4E6-66347F413C78}" type="pres">
      <dgm:prSet presAssocID="{E07D5949-13B7-CC4C-8360-F2008C07E6D0}" presName="composite3" presStyleCnt="0"/>
      <dgm:spPr/>
    </dgm:pt>
    <dgm:pt modelId="{E752F255-4F43-F84D-94BE-FD1A655E4CC1}" type="pres">
      <dgm:prSet presAssocID="{E07D5949-13B7-CC4C-8360-F2008C07E6D0}" presName="background3" presStyleLbl="node3" presStyleIdx="0" presStyleCnt="4"/>
      <dgm:spPr>
        <a:solidFill>
          <a:srgbClr val="FF0000"/>
        </a:solidFill>
      </dgm:spPr>
    </dgm:pt>
    <dgm:pt modelId="{53C12539-1D6B-074E-B72F-690FD8104B88}" type="pres">
      <dgm:prSet presAssocID="{E07D5949-13B7-CC4C-8360-F2008C07E6D0}" presName="text3" presStyleLbl="fgAcc3" presStyleIdx="0" presStyleCnt="4" custLinFactNeighborX="1915" custLinFactNeighborY="1005">
        <dgm:presLayoutVars>
          <dgm:chPref val="3"/>
        </dgm:presLayoutVars>
      </dgm:prSet>
      <dgm:spPr/>
      <dgm:t>
        <a:bodyPr/>
        <a:lstStyle/>
        <a:p>
          <a:endParaRPr lang="en-US"/>
        </a:p>
      </dgm:t>
    </dgm:pt>
    <dgm:pt modelId="{2CCE1E15-1923-5841-9409-57F8F3AE7EC5}" type="pres">
      <dgm:prSet presAssocID="{E07D5949-13B7-CC4C-8360-F2008C07E6D0}" presName="hierChild4" presStyleCnt="0"/>
      <dgm:spPr/>
    </dgm:pt>
    <dgm:pt modelId="{3F033205-E7E7-154A-AEA5-27526BB96F50}" type="pres">
      <dgm:prSet presAssocID="{D6FE5580-F7A1-F44E-B0B8-B200B3BC4DA6}" presName="Name23" presStyleLbl="parChTrans1D4" presStyleIdx="0" presStyleCnt="4"/>
      <dgm:spPr/>
      <dgm:t>
        <a:bodyPr/>
        <a:lstStyle/>
        <a:p>
          <a:endParaRPr lang="en-US"/>
        </a:p>
      </dgm:t>
    </dgm:pt>
    <dgm:pt modelId="{A783BD76-9118-5349-BC1A-54364B6657E5}" type="pres">
      <dgm:prSet presAssocID="{32B46FC6-F3C8-C342-9E26-E2B4718BC9E5}" presName="hierRoot4" presStyleCnt="0"/>
      <dgm:spPr/>
    </dgm:pt>
    <dgm:pt modelId="{F5703530-8A5F-9844-9872-D899DB1F20A3}" type="pres">
      <dgm:prSet presAssocID="{32B46FC6-F3C8-C342-9E26-E2B4718BC9E5}" presName="composite4" presStyleCnt="0"/>
      <dgm:spPr/>
    </dgm:pt>
    <dgm:pt modelId="{55C710C2-EAC8-A74B-B21B-3B597FEC16B6}" type="pres">
      <dgm:prSet presAssocID="{32B46FC6-F3C8-C342-9E26-E2B4718BC9E5}" presName="background4" presStyleLbl="node4" presStyleIdx="0" presStyleCnt="4"/>
      <dgm:spPr>
        <a:solidFill>
          <a:srgbClr val="FF0000"/>
        </a:solidFill>
      </dgm:spPr>
    </dgm:pt>
    <dgm:pt modelId="{16EB71A7-6125-1E4A-A419-4B6B00E8FB9D}" type="pres">
      <dgm:prSet presAssocID="{32B46FC6-F3C8-C342-9E26-E2B4718BC9E5}" presName="text4" presStyleLbl="fgAcc4" presStyleIdx="0" presStyleCnt="4" custLinFactNeighborX="1897">
        <dgm:presLayoutVars>
          <dgm:chPref val="3"/>
        </dgm:presLayoutVars>
      </dgm:prSet>
      <dgm:spPr/>
      <dgm:t>
        <a:bodyPr/>
        <a:lstStyle/>
        <a:p>
          <a:endParaRPr lang="en-US"/>
        </a:p>
      </dgm:t>
    </dgm:pt>
    <dgm:pt modelId="{87117FE8-332F-3043-BA15-A68023B08710}" type="pres">
      <dgm:prSet presAssocID="{32B46FC6-F3C8-C342-9E26-E2B4718BC9E5}" presName="hierChild5" presStyleCnt="0"/>
      <dgm:spPr/>
    </dgm:pt>
    <dgm:pt modelId="{6606C635-93C6-A64E-8155-456531FFF325}" type="pres">
      <dgm:prSet presAssocID="{34408A99-16AC-CD4B-8EBF-826DE78E5AE3}" presName="Name17" presStyleLbl="parChTrans1D3" presStyleIdx="1" presStyleCnt="4"/>
      <dgm:spPr/>
      <dgm:t>
        <a:bodyPr/>
        <a:lstStyle/>
        <a:p>
          <a:endParaRPr lang="en-US"/>
        </a:p>
      </dgm:t>
    </dgm:pt>
    <dgm:pt modelId="{0E682542-817B-CC4C-AEE1-8F1EB26A0414}" type="pres">
      <dgm:prSet presAssocID="{10ADDA70-6351-8246-B494-1E05E7B8BF80}" presName="hierRoot3" presStyleCnt="0"/>
      <dgm:spPr/>
    </dgm:pt>
    <dgm:pt modelId="{CF9BE4FD-BA27-864C-B8B5-165E7DA824BC}" type="pres">
      <dgm:prSet presAssocID="{10ADDA70-6351-8246-B494-1E05E7B8BF80}" presName="composite3" presStyleCnt="0"/>
      <dgm:spPr/>
    </dgm:pt>
    <dgm:pt modelId="{4FD9AF7C-7CE3-1341-83FA-207511154DC6}" type="pres">
      <dgm:prSet presAssocID="{10ADDA70-6351-8246-B494-1E05E7B8BF80}" presName="background3" presStyleLbl="node3" presStyleIdx="1" presStyleCnt="4"/>
      <dgm:spPr>
        <a:solidFill>
          <a:srgbClr val="FF0000"/>
        </a:solidFill>
      </dgm:spPr>
    </dgm:pt>
    <dgm:pt modelId="{7D9B5534-542A-4C40-9AC2-651B62549F88}" type="pres">
      <dgm:prSet presAssocID="{10ADDA70-6351-8246-B494-1E05E7B8BF80}" presName="text3" presStyleLbl="fgAcc3" presStyleIdx="1" presStyleCnt="4" custLinFactNeighborY="1107">
        <dgm:presLayoutVars>
          <dgm:chPref val="3"/>
        </dgm:presLayoutVars>
      </dgm:prSet>
      <dgm:spPr/>
      <dgm:t>
        <a:bodyPr/>
        <a:lstStyle/>
        <a:p>
          <a:endParaRPr lang="en-US"/>
        </a:p>
      </dgm:t>
    </dgm:pt>
    <dgm:pt modelId="{0FA2F333-C252-D747-894E-99E77311C35F}" type="pres">
      <dgm:prSet presAssocID="{10ADDA70-6351-8246-B494-1E05E7B8BF80}" presName="hierChild4" presStyleCnt="0"/>
      <dgm:spPr/>
    </dgm:pt>
    <dgm:pt modelId="{17270D2F-19A7-1D4B-8782-A4B13A18BC89}" type="pres">
      <dgm:prSet presAssocID="{1A632107-EBA1-FD4B-BCAC-F2E8E6E215EE}" presName="Name23" presStyleLbl="parChTrans1D4" presStyleIdx="1" presStyleCnt="4"/>
      <dgm:spPr/>
      <dgm:t>
        <a:bodyPr/>
        <a:lstStyle/>
        <a:p>
          <a:endParaRPr lang="en-US"/>
        </a:p>
      </dgm:t>
    </dgm:pt>
    <dgm:pt modelId="{6FD71F75-B10D-564D-B54C-80637274088E}" type="pres">
      <dgm:prSet presAssocID="{D1E74FC0-0E27-CC41-BAD7-56A17EB4290A}" presName="hierRoot4" presStyleCnt="0"/>
      <dgm:spPr/>
    </dgm:pt>
    <dgm:pt modelId="{EC00EB45-EEDD-9D43-B9D2-7B69D1F73A8C}" type="pres">
      <dgm:prSet presAssocID="{D1E74FC0-0E27-CC41-BAD7-56A17EB4290A}" presName="composite4" presStyleCnt="0"/>
      <dgm:spPr/>
    </dgm:pt>
    <dgm:pt modelId="{04680B96-873F-824A-94C1-91BDD80DA4B5}" type="pres">
      <dgm:prSet presAssocID="{D1E74FC0-0E27-CC41-BAD7-56A17EB4290A}" presName="background4" presStyleLbl="node4" presStyleIdx="1" presStyleCnt="4"/>
      <dgm:spPr>
        <a:solidFill>
          <a:srgbClr val="FF0000"/>
        </a:solidFill>
      </dgm:spPr>
    </dgm:pt>
    <dgm:pt modelId="{F7FFA394-CE2F-684A-8014-4D6910255EE6}" type="pres">
      <dgm:prSet presAssocID="{D1E74FC0-0E27-CC41-BAD7-56A17EB4290A}" presName="text4" presStyleLbl="fgAcc4" presStyleIdx="1" presStyleCnt="4" custLinFactNeighborX="-82" custLinFactNeighborY="272">
        <dgm:presLayoutVars>
          <dgm:chPref val="3"/>
        </dgm:presLayoutVars>
      </dgm:prSet>
      <dgm:spPr/>
      <dgm:t>
        <a:bodyPr/>
        <a:lstStyle/>
        <a:p>
          <a:endParaRPr lang="en-US"/>
        </a:p>
      </dgm:t>
    </dgm:pt>
    <dgm:pt modelId="{00EE2BD2-7916-8D40-B79E-02E8866F5C76}" type="pres">
      <dgm:prSet presAssocID="{D1E74FC0-0E27-CC41-BAD7-56A17EB4290A}" presName="hierChild5" presStyleCnt="0"/>
      <dgm:spPr/>
    </dgm:pt>
    <dgm:pt modelId="{716A668E-81F8-1443-9DC3-36DCA5F32EF4}" type="pres">
      <dgm:prSet presAssocID="{C621FD9F-BEDB-5147-A60B-D2587953D2E7}" presName="Name10" presStyleLbl="parChTrans1D2" presStyleIdx="1" presStyleCnt="2"/>
      <dgm:spPr/>
      <dgm:t>
        <a:bodyPr/>
        <a:lstStyle/>
        <a:p>
          <a:endParaRPr lang="en-US"/>
        </a:p>
      </dgm:t>
    </dgm:pt>
    <dgm:pt modelId="{BB5C9B19-49B3-4E4F-B02F-64CEEA3F8B74}" type="pres">
      <dgm:prSet presAssocID="{F66CACFA-8289-7441-B9E5-C3C0BACEDE87}" presName="hierRoot2" presStyleCnt="0"/>
      <dgm:spPr/>
    </dgm:pt>
    <dgm:pt modelId="{9B0C9C55-7068-804F-A557-CD7EEB62A54D}" type="pres">
      <dgm:prSet presAssocID="{F66CACFA-8289-7441-B9E5-C3C0BACEDE87}" presName="composite2" presStyleCnt="0"/>
      <dgm:spPr/>
    </dgm:pt>
    <dgm:pt modelId="{BF1FD9BF-6513-604E-B07A-C262B381BD77}" type="pres">
      <dgm:prSet presAssocID="{F66CACFA-8289-7441-B9E5-C3C0BACEDE87}" presName="background2" presStyleLbl="node2" presStyleIdx="1" presStyleCnt="2"/>
      <dgm:spPr>
        <a:solidFill>
          <a:srgbClr val="008000"/>
        </a:solidFill>
      </dgm:spPr>
    </dgm:pt>
    <dgm:pt modelId="{28987257-912D-1A4C-BCDA-01A7B5A14211}" type="pres">
      <dgm:prSet presAssocID="{F66CACFA-8289-7441-B9E5-C3C0BACEDE87}" presName="text2" presStyleLbl="fgAcc2" presStyleIdx="1" presStyleCnt="2">
        <dgm:presLayoutVars>
          <dgm:chPref val="3"/>
        </dgm:presLayoutVars>
      </dgm:prSet>
      <dgm:spPr/>
      <dgm:t>
        <a:bodyPr/>
        <a:lstStyle/>
        <a:p>
          <a:endParaRPr lang="en-US"/>
        </a:p>
      </dgm:t>
    </dgm:pt>
    <dgm:pt modelId="{2EA5B083-967F-2540-872D-58EA82618F92}" type="pres">
      <dgm:prSet presAssocID="{F66CACFA-8289-7441-B9E5-C3C0BACEDE87}" presName="hierChild3" presStyleCnt="0"/>
      <dgm:spPr/>
    </dgm:pt>
    <dgm:pt modelId="{9073F7DF-A049-4D40-9E55-8550A67CEA52}" type="pres">
      <dgm:prSet presAssocID="{B11DAC29-FFE8-E341-99C3-3DC959EBAF79}" presName="Name17" presStyleLbl="parChTrans1D3" presStyleIdx="2" presStyleCnt="4"/>
      <dgm:spPr/>
      <dgm:t>
        <a:bodyPr/>
        <a:lstStyle/>
        <a:p>
          <a:endParaRPr lang="en-US"/>
        </a:p>
      </dgm:t>
    </dgm:pt>
    <dgm:pt modelId="{DC88AEBB-70DA-AA4A-8938-7C38AE6EC9FF}" type="pres">
      <dgm:prSet presAssocID="{5E6E2D6B-5757-1546-8524-AD2E688645EB}" presName="hierRoot3" presStyleCnt="0"/>
      <dgm:spPr/>
    </dgm:pt>
    <dgm:pt modelId="{D6EE6262-5786-584B-923E-C93A567047A7}" type="pres">
      <dgm:prSet presAssocID="{5E6E2D6B-5757-1546-8524-AD2E688645EB}" presName="composite3" presStyleCnt="0"/>
      <dgm:spPr/>
    </dgm:pt>
    <dgm:pt modelId="{CFDC17FA-05C2-BD4C-84A9-6983703899B5}" type="pres">
      <dgm:prSet presAssocID="{5E6E2D6B-5757-1546-8524-AD2E688645EB}" presName="background3" presStyleLbl="node3" presStyleIdx="2" presStyleCnt="4"/>
      <dgm:spPr>
        <a:solidFill>
          <a:srgbClr val="008000"/>
        </a:solidFill>
      </dgm:spPr>
    </dgm:pt>
    <dgm:pt modelId="{145DFA57-E157-AD4C-A47F-3BFD7D12D361}" type="pres">
      <dgm:prSet presAssocID="{5E6E2D6B-5757-1546-8524-AD2E688645EB}" presName="text3" presStyleLbl="fgAcc3" presStyleIdx="2" presStyleCnt="4">
        <dgm:presLayoutVars>
          <dgm:chPref val="3"/>
        </dgm:presLayoutVars>
      </dgm:prSet>
      <dgm:spPr/>
      <dgm:t>
        <a:bodyPr/>
        <a:lstStyle/>
        <a:p>
          <a:endParaRPr lang="en-US"/>
        </a:p>
      </dgm:t>
    </dgm:pt>
    <dgm:pt modelId="{C5DF57BE-DC35-1C4E-B53A-6E5E0A063C06}" type="pres">
      <dgm:prSet presAssocID="{5E6E2D6B-5757-1546-8524-AD2E688645EB}" presName="hierChild4" presStyleCnt="0"/>
      <dgm:spPr/>
    </dgm:pt>
    <dgm:pt modelId="{7B055ADC-8386-244C-916E-8D66553D003A}" type="pres">
      <dgm:prSet presAssocID="{CFFBBC04-B2E7-044C-8966-F4E2309C1EDF}" presName="Name23" presStyleLbl="parChTrans1D4" presStyleIdx="2" presStyleCnt="4"/>
      <dgm:spPr/>
      <dgm:t>
        <a:bodyPr/>
        <a:lstStyle/>
        <a:p>
          <a:endParaRPr lang="en-US"/>
        </a:p>
      </dgm:t>
    </dgm:pt>
    <dgm:pt modelId="{C2999E40-11B6-9845-A5BD-4327D5F429EB}" type="pres">
      <dgm:prSet presAssocID="{BB01031B-BD1F-324B-A583-48507DF71CA0}" presName="hierRoot4" presStyleCnt="0"/>
      <dgm:spPr/>
    </dgm:pt>
    <dgm:pt modelId="{1C8DC005-D5FE-DD45-BA91-82926E242E8D}" type="pres">
      <dgm:prSet presAssocID="{BB01031B-BD1F-324B-A583-48507DF71CA0}" presName="composite4" presStyleCnt="0"/>
      <dgm:spPr/>
    </dgm:pt>
    <dgm:pt modelId="{499D0E2A-929F-E046-84CB-BB8A6ABA24ED}" type="pres">
      <dgm:prSet presAssocID="{BB01031B-BD1F-324B-A583-48507DF71CA0}" presName="background4" presStyleLbl="node4" presStyleIdx="2" presStyleCnt="4"/>
      <dgm:spPr>
        <a:solidFill>
          <a:srgbClr val="008000"/>
        </a:solidFill>
      </dgm:spPr>
    </dgm:pt>
    <dgm:pt modelId="{9EFAC511-5771-A84A-AC06-84C149204F8B}" type="pres">
      <dgm:prSet presAssocID="{BB01031B-BD1F-324B-A583-48507DF71CA0}" presName="text4" presStyleLbl="fgAcc4" presStyleIdx="2" presStyleCnt="4">
        <dgm:presLayoutVars>
          <dgm:chPref val="3"/>
        </dgm:presLayoutVars>
      </dgm:prSet>
      <dgm:spPr/>
      <dgm:t>
        <a:bodyPr/>
        <a:lstStyle/>
        <a:p>
          <a:endParaRPr lang="en-US"/>
        </a:p>
      </dgm:t>
    </dgm:pt>
    <dgm:pt modelId="{94600496-C8DC-FA4E-BD40-F73BEFD0DF8B}" type="pres">
      <dgm:prSet presAssocID="{BB01031B-BD1F-324B-A583-48507DF71CA0}" presName="hierChild5" presStyleCnt="0"/>
      <dgm:spPr/>
    </dgm:pt>
    <dgm:pt modelId="{E217A565-ADD4-5543-ACB8-468F97A0272A}" type="pres">
      <dgm:prSet presAssocID="{F3E0F690-7568-B047-AF9D-D6FBB20E56DD}" presName="Name17" presStyleLbl="parChTrans1D3" presStyleIdx="3" presStyleCnt="4"/>
      <dgm:spPr/>
      <dgm:t>
        <a:bodyPr/>
        <a:lstStyle/>
        <a:p>
          <a:endParaRPr lang="en-US"/>
        </a:p>
      </dgm:t>
    </dgm:pt>
    <dgm:pt modelId="{5A5EDDD5-8982-C348-8179-92759E4FAB8F}" type="pres">
      <dgm:prSet presAssocID="{7F380797-BE4D-C742-B241-90FA36A8991A}" presName="hierRoot3" presStyleCnt="0"/>
      <dgm:spPr/>
    </dgm:pt>
    <dgm:pt modelId="{B8171DE4-79F3-2F4C-BCFE-0DBEFCAC998C}" type="pres">
      <dgm:prSet presAssocID="{7F380797-BE4D-C742-B241-90FA36A8991A}" presName="composite3" presStyleCnt="0"/>
      <dgm:spPr/>
    </dgm:pt>
    <dgm:pt modelId="{0CB84164-21ED-434B-A8E8-5138FECE904E}" type="pres">
      <dgm:prSet presAssocID="{7F380797-BE4D-C742-B241-90FA36A8991A}" presName="background3" presStyleLbl="node3" presStyleIdx="3" presStyleCnt="4"/>
      <dgm:spPr>
        <a:solidFill>
          <a:srgbClr val="008000"/>
        </a:solidFill>
      </dgm:spPr>
    </dgm:pt>
    <dgm:pt modelId="{58D3A54B-E463-9D42-ADD9-D311E51CCA67}" type="pres">
      <dgm:prSet presAssocID="{7F380797-BE4D-C742-B241-90FA36A8991A}" presName="text3" presStyleLbl="fgAcc3" presStyleIdx="3" presStyleCnt="4">
        <dgm:presLayoutVars>
          <dgm:chPref val="3"/>
        </dgm:presLayoutVars>
      </dgm:prSet>
      <dgm:spPr/>
      <dgm:t>
        <a:bodyPr/>
        <a:lstStyle/>
        <a:p>
          <a:endParaRPr lang="en-US"/>
        </a:p>
      </dgm:t>
    </dgm:pt>
    <dgm:pt modelId="{1391709C-B973-8D47-B1D7-460841FA10B0}" type="pres">
      <dgm:prSet presAssocID="{7F380797-BE4D-C742-B241-90FA36A8991A}" presName="hierChild4" presStyleCnt="0"/>
      <dgm:spPr/>
    </dgm:pt>
    <dgm:pt modelId="{24E2F10E-22F7-D141-A9C4-983FC034F409}" type="pres">
      <dgm:prSet presAssocID="{B3F6E825-2CAA-5C41-8D34-3C4BE41CE4AE}" presName="Name23" presStyleLbl="parChTrans1D4" presStyleIdx="3" presStyleCnt="4"/>
      <dgm:spPr/>
      <dgm:t>
        <a:bodyPr/>
        <a:lstStyle/>
        <a:p>
          <a:endParaRPr lang="en-US"/>
        </a:p>
      </dgm:t>
    </dgm:pt>
    <dgm:pt modelId="{31D2D519-50F1-6D42-9368-4C584D9E9ECA}" type="pres">
      <dgm:prSet presAssocID="{14621AF6-6D54-DA4D-9388-0DF467E0ACB2}" presName="hierRoot4" presStyleCnt="0"/>
      <dgm:spPr/>
    </dgm:pt>
    <dgm:pt modelId="{14142452-F859-824E-97DB-EF00DC09DD58}" type="pres">
      <dgm:prSet presAssocID="{14621AF6-6D54-DA4D-9388-0DF467E0ACB2}" presName="composite4" presStyleCnt="0"/>
      <dgm:spPr/>
    </dgm:pt>
    <dgm:pt modelId="{52DFB2A3-518B-1345-AD0B-7A2D6A27C570}" type="pres">
      <dgm:prSet presAssocID="{14621AF6-6D54-DA4D-9388-0DF467E0ACB2}" presName="background4" presStyleLbl="node4" presStyleIdx="3" presStyleCnt="4"/>
      <dgm:spPr>
        <a:solidFill>
          <a:srgbClr val="008000"/>
        </a:solidFill>
      </dgm:spPr>
    </dgm:pt>
    <dgm:pt modelId="{1753C2C6-25F8-E84B-A095-5268D41AD88A}" type="pres">
      <dgm:prSet presAssocID="{14621AF6-6D54-DA4D-9388-0DF467E0ACB2}" presName="text4" presStyleLbl="fgAcc4" presStyleIdx="3" presStyleCnt="4">
        <dgm:presLayoutVars>
          <dgm:chPref val="3"/>
        </dgm:presLayoutVars>
      </dgm:prSet>
      <dgm:spPr/>
      <dgm:t>
        <a:bodyPr/>
        <a:lstStyle/>
        <a:p>
          <a:endParaRPr lang="en-US"/>
        </a:p>
      </dgm:t>
    </dgm:pt>
    <dgm:pt modelId="{3097C871-549D-944E-A8D0-B2187798B6DF}" type="pres">
      <dgm:prSet presAssocID="{14621AF6-6D54-DA4D-9388-0DF467E0ACB2}" presName="hierChild5" presStyleCnt="0"/>
      <dgm:spPr/>
    </dgm:pt>
  </dgm:ptLst>
  <dgm:cxnLst>
    <dgm:cxn modelId="{F08A8C09-C213-D84F-85A6-DD2EAAEA2027}" type="presOf" srcId="{D0FFE675-4069-0F40-907C-B82C55D39D89}" destId="{48530638-B5E1-FC49-B590-DAF762659359}" srcOrd="0" destOrd="0" presId="urn:microsoft.com/office/officeart/2005/8/layout/hierarchy1"/>
    <dgm:cxn modelId="{890F7CA2-EF21-C94B-8FBF-D5351015C640}" type="presOf" srcId="{F646420C-E533-B049-9B1D-509C93F4FFA7}" destId="{38B73178-1BED-EE46-94F2-F8550A5A04D6}" srcOrd="0" destOrd="0" presId="urn:microsoft.com/office/officeart/2005/8/layout/hierarchy1"/>
    <dgm:cxn modelId="{96C94C92-8694-CC43-9573-84D90F722E26}" type="presOf" srcId="{C621FD9F-BEDB-5147-A60B-D2587953D2E7}" destId="{716A668E-81F8-1443-9DC3-36DCA5F32EF4}" srcOrd="0" destOrd="0" presId="urn:microsoft.com/office/officeart/2005/8/layout/hierarchy1"/>
    <dgm:cxn modelId="{8C66AEB1-F2C7-B147-A75F-33E3F3533ED9}" srcId="{F66CACFA-8289-7441-B9E5-C3C0BACEDE87}" destId="{5E6E2D6B-5757-1546-8524-AD2E688645EB}" srcOrd="0" destOrd="0" parTransId="{B11DAC29-FFE8-E341-99C3-3DC959EBAF79}" sibTransId="{9FF35EF0-6765-8A42-9509-4E59D5228356}"/>
    <dgm:cxn modelId="{7A013C85-6207-214B-BFFB-275B187EE4FF}" type="presOf" srcId="{E07D5949-13B7-CC4C-8360-F2008C07E6D0}" destId="{53C12539-1D6B-074E-B72F-690FD8104B88}" srcOrd="0" destOrd="0" presId="urn:microsoft.com/office/officeart/2005/8/layout/hierarchy1"/>
    <dgm:cxn modelId="{30438225-60A6-A04D-9FD2-1E77E61F6DC2}" srcId="{7632A88C-937F-B64D-B9B0-B05782F96C2B}" destId="{E07D5949-13B7-CC4C-8360-F2008C07E6D0}" srcOrd="0" destOrd="0" parTransId="{5633AE95-134A-4F45-A09B-E316411776BE}" sibTransId="{6C8BD31E-D31D-0F41-A322-5EA8D21CF092}"/>
    <dgm:cxn modelId="{CA243214-CB5D-604C-A69F-CA4A8A4B989D}" type="presOf" srcId="{BB01031B-BD1F-324B-A583-48507DF71CA0}" destId="{9EFAC511-5771-A84A-AC06-84C149204F8B}" srcOrd="0" destOrd="0" presId="urn:microsoft.com/office/officeart/2005/8/layout/hierarchy1"/>
    <dgm:cxn modelId="{BAF3E2BE-6143-C242-BBC8-881E263E9106}" type="presOf" srcId="{D6FE5580-F7A1-F44E-B0B8-B200B3BC4DA6}" destId="{3F033205-E7E7-154A-AEA5-27526BB96F50}" srcOrd="0" destOrd="0" presId="urn:microsoft.com/office/officeart/2005/8/layout/hierarchy1"/>
    <dgm:cxn modelId="{6BB00569-983F-9A4A-9771-E5B256F3CCF0}" srcId="{5E6E2D6B-5757-1546-8524-AD2E688645EB}" destId="{BB01031B-BD1F-324B-A583-48507DF71CA0}" srcOrd="0" destOrd="0" parTransId="{CFFBBC04-B2E7-044C-8966-F4E2309C1EDF}" sibTransId="{1E1A9D71-F63D-9C47-A412-1683D6833643}"/>
    <dgm:cxn modelId="{578C37B9-8120-4942-A77E-A6C888415053}" type="presOf" srcId="{32B46FC6-F3C8-C342-9E26-E2B4718BC9E5}" destId="{16EB71A7-6125-1E4A-A419-4B6B00E8FB9D}" srcOrd="0" destOrd="0" presId="urn:microsoft.com/office/officeart/2005/8/layout/hierarchy1"/>
    <dgm:cxn modelId="{6C131073-36D3-1D4B-A789-CE715BC4673E}" type="presOf" srcId="{B3F6E825-2CAA-5C41-8D34-3C4BE41CE4AE}" destId="{24E2F10E-22F7-D141-A9C4-983FC034F409}" srcOrd="0" destOrd="0" presId="urn:microsoft.com/office/officeart/2005/8/layout/hierarchy1"/>
    <dgm:cxn modelId="{AABFAB4F-2300-A34A-AED5-C9EF8E57B4A5}" type="presOf" srcId="{7632A88C-937F-B64D-B9B0-B05782F96C2B}" destId="{06F70AEB-9E45-7149-A926-78B64B1B2219}" srcOrd="0" destOrd="0" presId="urn:microsoft.com/office/officeart/2005/8/layout/hierarchy1"/>
    <dgm:cxn modelId="{28ADEF2F-DFBE-4A45-AD96-9146B5433035}" srcId="{7632A88C-937F-B64D-B9B0-B05782F96C2B}" destId="{10ADDA70-6351-8246-B494-1E05E7B8BF80}" srcOrd="1" destOrd="0" parTransId="{34408A99-16AC-CD4B-8EBF-826DE78E5AE3}" sibTransId="{5979829A-144C-FA4B-9582-8DDA5C398EE1}"/>
    <dgm:cxn modelId="{E29FAC44-78FA-4B43-A824-0394610FA69E}" type="presOf" srcId="{CFFBBC04-B2E7-044C-8966-F4E2309C1EDF}" destId="{7B055ADC-8386-244C-916E-8D66553D003A}" srcOrd="0" destOrd="0" presId="urn:microsoft.com/office/officeart/2005/8/layout/hierarchy1"/>
    <dgm:cxn modelId="{63758AC6-6C6C-A44F-8F21-3840E12EC4C9}" type="presOf" srcId="{34408A99-16AC-CD4B-8EBF-826DE78E5AE3}" destId="{6606C635-93C6-A64E-8155-456531FFF325}" srcOrd="0" destOrd="0" presId="urn:microsoft.com/office/officeart/2005/8/layout/hierarchy1"/>
    <dgm:cxn modelId="{B4C22F98-34DF-D74B-84A6-13ED4AC03766}" type="presOf" srcId="{F66CACFA-8289-7441-B9E5-C3C0BACEDE87}" destId="{28987257-912D-1A4C-BCDA-01A7B5A14211}" srcOrd="0" destOrd="0" presId="urn:microsoft.com/office/officeart/2005/8/layout/hierarchy1"/>
    <dgm:cxn modelId="{2A509F5A-F97D-1343-A2F1-7D4AF209D572}" type="presOf" srcId="{B11DAC29-FFE8-E341-99C3-3DC959EBAF79}" destId="{9073F7DF-A049-4D40-9E55-8550A67CEA52}" srcOrd="0" destOrd="0" presId="urn:microsoft.com/office/officeart/2005/8/layout/hierarchy1"/>
    <dgm:cxn modelId="{DCC8B0FB-FC70-9840-AB44-C24B8658BFC4}" type="presOf" srcId="{14621AF6-6D54-DA4D-9388-0DF467E0ACB2}" destId="{1753C2C6-25F8-E84B-A095-5268D41AD88A}" srcOrd="0" destOrd="0" presId="urn:microsoft.com/office/officeart/2005/8/layout/hierarchy1"/>
    <dgm:cxn modelId="{713264CB-7BC4-F146-9BB3-2543A0B2471B}" type="presOf" srcId="{F3E0F690-7568-B047-AF9D-D6FBB20E56DD}" destId="{E217A565-ADD4-5543-ACB8-468F97A0272A}" srcOrd="0" destOrd="0" presId="urn:microsoft.com/office/officeart/2005/8/layout/hierarchy1"/>
    <dgm:cxn modelId="{2FE01C89-704D-B34A-9142-9D3A46EDC76B}" type="presOf" srcId="{D1E74FC0-0E27-CC41-BAD7-56A17EB4290A}" destId="{F7FFA394-CE2F-684A-8014-4D6910255EE6}" srcOrd="0" destOrd="0" presId="urn:microsoft.com/office/officeart/2005/8/layout/hierarchy1"/>
    <dgm:cxn modelId="{3CDD8910-1255-5D40-91CF-5E276DB968FD}" srcId="{F646420C-E533-B049-9B1D-509C93F4FFA7}" destId="{D0FFE675-4069-0F40-907C-B82C55D39D89}" srcOrd="0" destOrd="0" parTransId="{524052F5-4D42-904C-8D40-8A8FCA371230}" sibTransId="{0F1DA3BE-0FDC-4C40-9072-AAF269995BF7}"/>
    <dgm:cxn modelId="{61EC2506-0A24-8542-90C6-3875C45C988C}" type="presOf" srcId="{5633AE95-134A-4F45-A09B-E316411776BE}" destId="{3473C2AD-0E98-9147-B1D3-102A0436FE32}" srcOrd="0" destOrd="0" presId="urn:microsoft.com/office/officeart/2005/8/layout/hierarchy1"/>
    <dgm:cxn modelId="{48FC07DC-6A5B-3342-AE34-AFC5D35D1FB2}" srcId="{10ADDA70-6351-8246-B494-1E05E7B8BF80}" destId="{D1E74FC0-0E27-CC41-BAD7-56A17EB4290A}" srcOrd="0" destOrd="0" parTransId="{1A632107-EBA1-FD4B-BCAC-F2E8E6E215EE}" sibTransId="{7B315A1F-A826-4742-A359-94E3FA19FEB4}"/>
    <dgm:cxn modelId="{90994843-DECE-DE47-8932-49E0E3126DA0}" srcId="{D0FFE675-4069-0F40-907C-B82C55D39D89}" destId="{F66CACFA-8289-7441-B9E5-C3C0BACEDE87}" srcOrd="1" destOrd="0" parTransId="{C621FD9F-BEDB-5147-A60B-D2587953D2E7}" sibTransId="{3C159F0A-C4A5-1A4D-95D8-53891E075DA7}"/>
    <dgm:cxn modelId="{AE080360-0935-E241-8024-B8C9504C8BE8}" srcId="{E07D5949-13B7-CC4C-8360-F2008C07E6D0}" destId="{32B46FC6-F3C8-C342-9E26-E2B4718BC9E5}" srcOrd="0" destOrd="0" parTransId="{D6FE5580-F7A1-F44E-B0B8-B200B3BC4DA6}" sibTransId="{B3AEF720-1EED-414A-905C-E40D05086C03}"/>
    <dgm:cxn modelId="{47FA180D-963C-9F42-B555-8C22ABF6A6EE}" type="presOf" srcId="{7F380797-BE4D-C742-B241-90FA36A8991A}" destId="{58D3A54B-E463-9D42-ADD9-D311E51CCA67}" srcOrd="0" destOrd="0" presId="urn:microsoft.com/office/officeart/2005/8/layout/hierarchy1"/>
    <dgm:cxn modelId="{6A2891A0-4038-9347-B3B7-6C4A958FB756}" type="presOf" srcId="{9A82053E-0143-A348-AAE9-36A8A2E48170}" destId="{B2D41143-E0AC-6047-97B3-2EF8CC52413F}" srcOrd="0" destOrd="0" presId="urn:microsoft.com/office/officeart/2005/8/layout/hierarchy1"/>
    <dgm:cxn modelId="{12DC0BBD-DF1B-F648-A027-B416089E8F6A}" srcId="{F66CACFA-8289-7441-B9E5-C3C0BACEDE87}" destId="{7F380797-BE4D-C742-B241-90FA36A8991A}" srcOrd="1" destOrd="0" parTransId="{F3E0F690-7568-B047-AF9D-D6FBB20E56DD}" sibTransId="{887BC604-C019-1943-9DC7-99062F7B0698}"/>
    <dgm:cxn modelId="{0FB66B1A-3B0D-3740-ACF3-A2D89CDC5AEB}" type="presOf" srcId="{1A632107-EBA1-FD4B-BCAC-F2E8E6E215EE}" destId="{17270D2F-19A7-1D4B-8782-A4B13A18BC89}" srcOrd="0" destOrd="0" presId="urn:microsoft.com/office/officeart/2005/8/layout/hierarchy1"/>
    <dgm:cxn modelId="{BA07C2BB-B130-5D4B-9746-8F8BD9CC29BD}" srcId="{7F380797-BE4D-C742-B241-90FA36A8991A}" destId="{14621AF6-6D54-DA4D-9388-0DF467E0ACB2}" srcOrd="0" destOrd="0" parTransId="{B3F6E825-2CAA-5C41-8D34-3C4BE41CE4AE}" sibTransId="{F17ABDCF-E550-874D-B590-06F766FB6022}"/>
    <dgm:cxn modelId="{B0845535-22A0-9645-8EF7-683BC3A0B249}" srcId="{D0FFE675-4069-0F40-907C-B82C55D39D89}" destId="{7632A88C-937F-B64D-B9B0-B05782F96C2B}" srcOrd="0" destOrd="0" parTransId="{9A82053E-0143-A348-AAE9-36A8A2E48170}" sibTransId="{AD916F3A-8695-AA4E-B076-B7908D0F28EB}"/>
    <dgm:cxn modelId="{F87A2021-4810-2B44-A182-40E96E522370}" type="presOf" srcId="{10ADDA70-6351-8246-B494-1E05E7B8BF80}" destId="{7D9B5534-542A-4C40-9AC2-651B62549F88}" srcOrd="0" destOrd="0" presId="urn:microsoft.com/office/officeart/2005/8/layout/hierarchy1"/>
    <dgm:cxn modelId="{C0E699E8-B7A2-8F46-84D2-1655DFD1F588}" type="presOf" srcId="{5E6E2D6B-5757-1546-8524-AD2E688645EB}" destId="{145DFA57-E157-AD4C-A47F-3BFD7D12D361}" srcOrd="0" destOrd="0" presId="urn:microsoft.com/office/officeart/2005/8/layout/hierarchy1"/>
    <dgm:cxn modelId="{66A7DBD4-078A-E444-8F6C-23A524154CB6}" type="presParOf" srcId="{38B73178-1BED-EE46-94F2-F8550A5A04D6}" destId="{15C8B9AE-DC15-DE4A-BA18-D0B4C185C917}" srcOrd="0" destOrd="0" presId="urn:microsoft.com/office/officeart/2005/8/layout/hierarchy1"/>
    <dgm:cxn modelId="{438C185F-5C89-474A-BF57-1C63075A938D}" type="presParOf" srcId="{15C8B9AE-DC15-DE4A-BA18-D0B4C185C917}" destId="{49353D4E-667D-1140-B79F-BF679D5B24AF}" srcOrd="0" destOrd="0" presId="urn:microsoft.com/office/officeart/2005/8/layout/hierarchy1"/>
    <dgm:cxn modelId="{57367570-E86A-5449-9CC1-DED0D4E485C2}" type="presParOf" srcId="{49353D4E-667D-1140-B79F-BF679D5B24AF}" destId="{F916A424-8203-A042-8F90-27C4B072D8FD}" srcOrd="0" destOrd="0" presId="urn:microsoft.com/office/officeart/2005/8/layout/hierarchy1"/>
    <dgm:cxn modelId="{EC23F124-FC5F-A548-A40C-132C856510F7}" type="presParOf" srcId="{49353D4E-667D-1140-B79F-BF679D5B24AF}" destId="{48530638-B5E1-FC49-B590-DAF762659359}" srcOrd="1" destOrd="0" presId="urn:microsoft.com/office/officeart/2005/8/layout/hierarchy1"/>
    <dgm:cxn modelId="{E6B969E6-BC99-BB47-9FBD-3CC9755FE61C}" type="presParOf" srcId="{15C8B9AE-DC15-DE4A-BA18-D0B4C185C917}" destId="{F8D3CDD7-E8B0-8741-A4F0-8BFC0447DB44}" srcOrd="1" destOrd="0" presId="urn:microsoft.com/office/officeart/2005/8/layout/hierarchy1"/>
    <dgm:cxn modelId="{3FABF08A-3A8D-0949-B942-60CDABE379F6}" type="presParOf" srcId="{F8D3CDD7-E8B0-8741-A4F0-8BFC0447DB44}" destId="{B2D41143-E0AC-6047-97B3-2EF8CC52413F}" srcOrd="0" destOrd="0" presId="urn:microsoft.com/office/officeart/2005/8/layout/hierarchy1"/>
    <dgm:cxn modelId="{47C2282E-9994-844D-A680-40C9F6E4CB55}" type="presParOf" srcId="{F8D3CDD7-E8B0-8741-A4F0-8BFC0447DB44}" destId="{75884245-FDA2-1641-BD59-DDAFA45B6B7D}" srcOrd="1" destOrd="0" presId="urn:microsoft.com/office/officeart/2005/8/layout/hierarchy1"/>
    <dgm:cxn modelId="{2D4111FD-710C-8B44-A67E-F80A0289F78A}" type="presParOf" srcId="{75884245-FDA2-1641-BD59-DDAFA45B6B7D}" destId="{54FB530C-B359-6B4F-92D1-EF4A396D973C}" srcOrd="0" destOrd="0" presId="urn:microsoft.com/office/officeart/2005/8/layout/hierarchy1"/>
    <dgm:cxn modelId="{0D43068D-C9F7-1F4E-A8BA-E074B841B95D}" type="presParOf" srcId="{54FB530C-B359-6B4F-92D1-EF4A396D973C}" destId="{785C8811-C17D-B246-A51A-1E754AB9AD4D}" srcOrd="0" destOrd="0" presId="urn:microsoft.com/office/officeart/2005/8/layout/hierarchy1"/>
    <dgm:cxn modelId="{6DACAAAD-A622-7E4F-B9D8-98F28C7F678B}" type="presParOf" srcId="{54FB530C-B359-6B4F-92D1-EF4A396D973C}" destId="{06F70AEB-9E45-7149-A926-78B64B1B2219}" srcOrd="1" destOrd="0" presId="urn:microsoft.com/office/officeart/2005/8/layout/hierarchy1"/>
    <dgm:cxn modelId="{D58BAFB2-5921-7245-A040-838729589CF0}" type="presParOf" srcId="{75884245-FDA2-1641-BD59-DDAFA45B6B7D}" destId="{9A5194E5-FD58-6948-965A-C54CF03CA4AA}" srcOrd="1" destOrd="0" presId="urn:microsoft.com/office/officeart/2005/8/layout/hierarchy1"/>
    <dgm:cxn modelId="{1C615320-0161-464D-B483-14509CC342F3}" type="presParOf" srcId="{9A5194E5-FD58-6948-965A-C54CF03CA4AA}" destId="{3473C2AD-0E98-9147-B1D3-102A0436FE32}" srcOrd="0" destOrd="0" presId="urn:microsoft.com/office/officeart/2005/8/layout/hierarchy1"/>
    <dgm:cxn modelId="{025ED50E-9109-EB49-A996-AC265E869905}" type="presParOf" srcId="{9A5194E5-FD58-6948-965A-C54CF03CA4AA}" destId="{FF1C6580-5AF5-2344-8A13-2A9756198361}" srcOrd="1" destOrd="0" presId="urn:microsoft.com/office/officeart/2005/8/layout/hierarchy1"/>
    <dgm:cxn modelId="{A195C2D6-6C4F-0E4A-B113-BB422D44BB3D}" type="presParOf" srcId="{FF1C6580-5AF5-2344-8A13-2A9756198361}" destId="{C3F5ECF9-B83B-1744-B4E6-66347F413C78}" srcOrd="0" destOrd="0" presId="urn:microsoft.com/office/officeart/2005/8/layout/hierarchy1"/>
    <dgm:cxn modelId="{09EF79D1-82A3-BF45-AC1D-B1C9F0064716}" type="presParOf" srcId="{C3F5ECF9-B83B-1744-B4E6-66347F413C78}" destId="{E752F255-4F43-F84D-94BE-FD1A655E4CC1}" srcOrd="0" destOrd="0" presId="urn:microsoft.com/office/officeart/2005/8/layout/hierarchy1"/>
    <dgm:cxn modelId="{5CA5988C-B708-E142-ACBB-0D4141652C81}" type="presParOf" srcId="{C3F5ECF9-B83B-1744-B4E6-66347F413C78}" destId="{53C12539-1D6B-074E-B72F-690FD8104B88}" srcOrd="1" destOrd="0" presId="urn:microsoft.com/office/officeart/2005/8/layout/hierarchy1"/>
    <dgm:cxn modelId="{3E5F9B1C-631F-334E-976A-642DADD38AE2}" type="presParOf" srcId="{FF1C6580-5AF5-2344-8A13-2A9756198361}" destId="{2CCE1E15-1923-5841-9409-57F8F3AE7EC5}" srcOrd="1" destOrd="0" presId="urn:microsoft.com/office/officeart/2005/8/layout/hierarchy1"/>
    <dgm:cxn modelId="{395172E9-8607-DD4D-B644-4845140DD8C2}" type="presParOf" srcId="{2CCE1E15-1923-5841-9409-57F8F3AE7EC5}" destId="{3F033205-E7E7-154A-AEA5-27526BB96F50}" srcOrd="0" destOrd="0" presId="urn:microsoft.com/office/officeart/2005/8/layout/hierarchy1"/>
    <dgm:cxn modelId="{7826F7D1-48EB-FF49-805C-9DC88BD74ACD}" type="presParOf" srcId="{2CCE1E15-1923-5841-9409-57F8F3AE7EC5}" destId="{A783BD76-9118-5349-BC1A-54364B6657E5}" srcOrd="1" destOrd="0" presId="urn:microsoft.com/office/officeart/2005/8/layout/hierarchy1"/>
    <dgm:cxn modelId="{7A8C38DB-D04E-2D40-8530-D2129B829C41}" type="presParOf" srcId="{A783BD76-9118-5349-BC1A-54364B6657E5}" destId="{F5703530-8A5F-9844-9872-D899DB1F20A3}" srcOrd="0" destOrd="0" presId="urn:microsoft.com/office/officeart/2005/8/layout/hierarchy1"/>
    <dgm:cxn modelId="{DC1465EF-728F-B54D-8BC4-208FD636D866}" type="presParOf" srcId="{F5703530-8A5F-9844-9872-D899DB1F20A3}" destId="{55C710C2-EAC8-A74B-B21B-3B597FEC16B6}" srcOrd="0" destOrd="0" presId="urn:microsoft.com/office/officeart/2005/8/layout/hierarchy1"/>
    <dgm:cxn modelId="{1FD48E44-F292-A14D-B0C7-8751F4477376}" type="presParOf" srcId="{F5703530-8A5F-9844-9872-D899DB1F20A3}" destId="{16EB71A7-6125-1E4A-A419-4B6B00E8FB9D}" srcOrd="1" destOrd="0" presId="urn:microsoft.com/office/officeart/2005/8/layout/hierarchy1"/>
    <dgm:cxn modelId="{BA8EF58C-56E5-074F-97B2-3F059298A7B8}" type="presParOf" srcId="{A783BD76-9118-5349-BC1A-54364B6657E5}" destId="{87117FE8-332F-3043-BA15-A68023B08710}" srcOrd="1" destOrd="0" presId="urn:microsoft.com/office/officeart/2005/8/layout/hierarchy1"/>
    <dgm:cxn modelId="{DF3389BA-0182-0D44-AACC-9AA158D5313B}" type="presParOf" srcId="{9A5194E5-FD58-6948-965A-C54CF03CA4AA}" destId="{6606C635-93C6-A64E-8155-456531FFF325}" srcOrd="2" destOrd="0" presId="urn:microsoft.com/office/officeart/2005/8/layout/hierarchy1"/>
    <dgm:cxn modelId="{D0EA1E4E-D2D2-874B-983D-CC5B9B19BD7F}" type="presParOf" srcId="{9A5194E5-FD58-6948-965A-C54CF03CA4AA}" destId="{0E682542-817B-CC4C-AEE1-8F1EB26A0414}" srcOrd="3" destOrd="0" presId="urn:microsoft.com/office/officeart/2005/8/layout/hierarchy1"/>
    <dgm:cxn modelId="{81898952-1062-0345-AD59-56CE59105DA9}" type="presParOf" srcId="{0E682542-817B-CC4C-AEE1-8F1EB26A0414}" destId="{CF9BE4FD-BA27-864C-B8B5-165E7DA824BC}" srcOrd="0" destOrd="0" presId="urn:microsoft.com/office/officeart/2005/8/layout/hierarchy1"/>
    <dgm:cxn modelId="{98362A20-67FA-654F-A906-AFF5C5C5ADAC}" type="presParOf" srcId="{CF9BE4FD-BA27-864C-B8B5-165E7DA824BC}" destId="{4FD9AF7C-7CE3-1341-83FA-207511154DC6}" srcOrd="0" destOrd="0" presId="urn:microsoft.com/office/officeart/2005/8/layout/hierarchy1"/>
    <dgm:cxn modelId="{C2916198-D88A-F742-9170-FB7AECB01158}" type="presParOf" srcId="{CF9BE4FD-BA27-864C-B8B5-165E7DA824BC}" destId="{7D9B5534-542A-4C40-9AC2-651B62549F88}" srcOrd="1" destOrd="0" presId="urn:microsoft.com/office/officeart/2005/8/layout/hierarchy1"/>
    <dgm:cxn modelId="{9FAE2DC0-AE47-4146-812D-052A18DF4585}" type="presParOf" srcId="{0E682542-817B-CC4C-AEE1-8F1EB26A0414}" destId="{0FA2F333-C252-D747-894E-99E77311C35F}" srcOrd="1" destOrd="0" presId="urn:microsoft.com/office/officeart/2005/8/layout/hierarchy1"/>
    <dgm:cxn modelId="{CB1C26CC-FE7E-E947-8DD2-98A747CEB7D1}" type="presParOf" srcId="{0FA2F333-C252-D747-894E-99E77311C35F}" destId="{17270D2F-19A7-1D4B-8782-A4B13A18BC89}" srcOrd="0" destOrd="0" presId="urn:microsoft.com/office/officeart/2005/8/layout/hierarchy1"/>
    <dgm:cxn modelId="{4DE2CC14-7AD2-8248-AC33-EB24B8E8FB74}" type="presParOf" srcId="{0FA2F333-C252-D747-894E-99E77311C35F}" destId="{6FD71F75-B10D-564D-B54C-80637274088E}" srcOrd="1" destOrd="0" presId="urn:microsoft.com/office/officeart/2005/8/layout/hierarchy1"/>
    <dgm:cxn modelId="{FA8B3F11-75F6-7E49-B21C-BD30AB563344}" type="presParOf" srcId="{6FD71F75-B10D-564D-B54C-80637274088E}" destId="{EC00EB45-EEDD-9D43-B9D2-7B69D1F73A8C}" srcOrd="0" destOrd="0" presId="urn:microsoft.com/office/officeart/2005/8/layout/hierarchy1"/>
    <dgm:cxn modelId="{54C770F9-AF63-DD4C-B1EC-092CE4B7D1DE}" type="presParOf" srcId="{EC00EB45-EEDD-9D43-B9D2-7B69D1F73A8C}" destId="{04680B96-873F-824A-94C1-91BDD80DA4B5}" srcOrd="0" destOrd="0" presId="urn:microsoft.com/office/officeart/2005/8/layout/hierarchy1"/>
    <dgm:cxn modelId="{6385DE9E-A47A-5345-84E0-5B667A91603F}" type="presParOf" srcId="{EC00EB45-EEDD-9D43-B9D2-7B69D1F73A8C}" destId="{F7FFA394-CE2F-684A-8014-4D6910255EE6}" srcOrd="1" destOrd="0" presId="urn:microsoft.com/office/officeart/2005/8/layout/hierarchy1"/>
    <dgm:cxn modelId="{5D09DB49-DC82-D44E-97A9-C2DFD602FD0E}" type="presParOf" srcId="{6FD71F75-B10D-564D-B54C-80637274088E}" destId="{00EE2BD2-7916-8D40-B79E-02E8866F5C76}" srcOrd="1" destOrd="0" presId="urn:microsoft.com/office/officeart/2005/8/layout/hierarchy1"/>
    <dgm:cxn modelId="{17CD65D7-02B1-ED4C-9DEB-42F91ABEEEF8}" type="presParOf" srcId="{F8D3CDD7-E8B0-8741-A4F0-8BFC0447DB44}" destId="{716A668E-81F8-1443-9DC3-36DCA5F32EF4}" srcOrd="2" destOrd="0" presId="urn:microsoft.com/office/officeart/2005/8/layout/hierarchy1"/>
    <dgm:cxn modelId="{7A89908B-59A8-DF40-9193-3DD4AA1A708E}" type="presParOf" srcId="{F8D3CDD7-E8B0-8741-A4F0-8BFC0447DB44}" destId="{BB5C9B19-49B3-4E4F-B02F-64CEEA3F8B74}" srcOrd="3" destOrd="0" presId="urn:microsoft.com/office/officeart/2005/8/layout/hierarchy1"/>
    <dgm:cxn modelId="{01BFDA0B-A46A-1B41-A4F1-C144B16159C9}" type="presParOf" srcId="{BB5C9B19-49B3-4E4F-B02F-64CEEA3F8B74}" destId="{9B0C9C55-7068-804F-A557-CD7EEB62A54D}" srcOrd="0" destOrd="0" presId="urn:microsoft.com/office/officeart/2005/8/layout/hierarchy1"/>
    <dgm:cxn modelId="{75EC42EF-14ED-9643-96E4-44D2560403D5}" type="presParOf" srcId="{9B0C9C55-7068-804F-A557-CD7EEB62A54D}" destId="{BF1FD9BF-6513-604E-B07A-C262B381BD77}" srcOrd="0" destOrd="0" presId="urn:microsoft.com/office/officeart/2005/8/layout/hierarchy1"/>
    <dgm:cxn modelId="{A82CC1DE-6115-FA4D-BD2E-1E88D82B6AD5}" type="presParOf" srcId="{9B0C9C55-7068-804F-A557-CD7EEB62A54D}" destId="{28987257-912D-1A4C-BCDA-01A7B5A14211}" srcOrd="1" destOrd="0" presId="urn:microsoft.com/office/officeart/2005/8/layout/hierarchy1"/>
    <dgm:cxn modelId="{BF7E56B8-935C-9142-9B3A-842D5CAC3015}" type="presParOf" srcId="{BB5C9B19-49B3-4E4F-B02F-64CEEA3F8B74}" destId="{2EA5B083-967F-2540-872D-58EA82618F92}" srcOrd="1" destOrd="0" presId="urn:microsoft.com/office/officeart/2005/8/layout/hierarchy1"/>
    <dgm:cxn modelId="{59990A00-BF7A-EB41-9BBF-993B962ED83B}" type="presParOf" srcId="{2EA5B083-967F-2540-872D-58EA82618F92}" destId="{9073F7DF-A049-4D40-9E55-8550A67CEA52}" srcOrd="0" destOrd="0" presId="urn:microsoft.com/office/officeart/2005/8/layout/hierarchy1"/>
    <dgm:cxn modelId="{AD4AD9E2-5D84-FA4C-BE3F-06E41BC83BC7}" type="presParOf" srcId="{2EA5B083-967F-2540-872D-58EA82618F92}" destId="{DC88AEBB-70DA-AA4A-8938-7C38AE6EC9FF}" srcOrd="1" destOrd="0" presId="urn:microsoft.com/office/officeart/2005/8/layout/hierarchy1"/>
    <dgm:cxn modelId="{C7E1DA4D-B951-BB46-82A3-64D1DBABD537}" type="presParOf" srcId="{DC88AEBB-70DA-AA4A-8938-7C38AE6EC9FF}" destId="{D6EE6262-5786-584B-923E-C93A567047A7}" srcOrd="0" destOrd="0" presId="urn:microsoft.com/office/officeart/2005/8/layout/hierarchy1"/>
    <dgm:cxn modelId="{1E2239E5-33B4-2F48-81DD-C8FFA96096BB}" type="presParOf" srcId="{D6EE6262-5786-584B-923E-C93A567047A7}" destId="{CFDC17FA-05C2-BD4C-84A9-6983703899B5}" srcOrd="0" destOrd="0" presId="urn:microsoft.com/office/officeart/2005/8/layout/hierarchy1"/>
    <dgm:cxn modelId="{6BF6E550-6A9F-4441-9763-E6E34E7EDF7C}" type="presParOf" srcId="{D6EE6262-5786-584B-923E-C93A567047A7}" destId="{145DFA57-E157-AD4C-A47F-3BFD7D12D361}" srcOrd="1" destOrd="0" presId="urn:microsoft.com/office/officeart/2005/8/layout/hierarchy1"/>
    <dgm:cxn modelId="{DE929DDD-FD60-7F4C-BF4C-E4A76B014B07}" type="presParOf" srcId="{DC88AEBB-70DA-AA4A-8938-7C38AE6EC9FF}" destId="{C5DF57BE-DC35-1C4E-B53A-6E5E0A063C06}" srcOrd="1" destOrd="0" presId="urn:microsoft.com/office/officeart/2005/8/layout/hierarchy1"/>
    <dgm:cxn modelId="{3824ADC1-EC1D-AD4E-9EE9-C78C28234942}" type="presParOf" srcId="{C5DF57BE-DC35-1C4E-B53A-6E5E0A063C06}" destId="{7B055ADC-8386-244C-916E-8D66553D003A}" srcOrd="0" destOrd="0" presId="urn:microsoft.com/office/officeart/2005/8/layout/hierarchy1"/>
    <dgm:cxn modelId="{7995B16A-94C8-CA4D-90D6-095A309BE6F0}" type="presParOf" srcId="{C5DF57BE-DC35-1C4E-B53A-6E5E0A063C06}" destId="{C2999E40-11B6-9845-A5BD-4327D5F429EB}" srcOrd="1" destOrd="0" presId="urn:microsoft.com/office/officeart/2005/8/layout/hierarchy1"/>
    <dgm:cxn modelId="{D2F8014F-71D5-464A-8F8C-5AD32FD60E16}" type="presParOf" srcId="{C2999E40-11B6-9845-A5BD-4327D5F429EB}" destId="{1C8DC005-D5FE-DD45-BA91-82926E242E8D}" srcOrd="0" destOrd="0" presId="urn:microsoft.com/office/officeart/2005/8/layout/hierarchy1"/>
    <dgm:cxn modelId="{69D47948-E8A5-7448-9191-1C66C1339570}" type="presParOf" srcId="{1C8DC005-D5FE-DD45-BA91-82926E242E8D}" destId="{499D0E2A-929F-E046-84CB-BB8A6ABA24ED}" srcOrd="0" destOrd="0" presId="urn:microsoft.com/office/officeart/2005/8/layout/hierarchy1"/>
    <dgm:cxn modelId="{6188D35D-A51F-B247-8135-017DFEED6AC5}" type="presParOf" srcId="{1C8DC005-D5FE-DD45-BA91-82926E242E8D}" destId="{9EFAC511-5771-A84A-AC06-84C149204F8B}" srcOrd="1" destOrd="0" presId="urn:microsoft.com/office/officeart/2005/8/layout/hierarchy1"/>
    <dgm:cxn modelId="{5500AD6F-6E40-8D40-BE7A-06B94C76490F}" type="presParOf" srcId="{C2999E40-11B6-9845-A5BD-4327D5F429EB}" destId="{94600496-C8DC-FA4E-BD40-F73BEFD0DF8B}" srcOrd="1" destOrd="0" presId="urn:microsoft.com/office/officeart/2005/8/layout/hierarchy1"/>
    <dgm:cxn modelId="{B7D4C0DE-4D93-8B4B-A724-2152A2A5951A}" type="presParOf" srcId="{2EA5B083-967F-2540-872D-58EA82618F92}" destId="{E217A565-ADD4-5543-ACB8-468F97A0272A}" srcOrd="2" destOrd="0" presId="urn:microsoft.com/office/officeart/2005/8/layout/hierarchy1"/>
    <dgm:cxn modelId="{8F993D7A-0102-DB43-BA73-BF3FC693BE9B}" type="presParOf" srcId="{2EA5B083-967F-2540-872D-58EA82618F92}" destId="{5A5EDDD5-8982-C348-8179-92759E4FAB8F}" srcOrd="3" destOrd="0" presId="urn:microsoft.com/office/officeart/2005/8/layout/hierarchy1"/>
    <dgm:cxn modelId="{EC954639-E8CD-FC47-B7DB-C40E52F82F4E}" type="presParOf" srcId="{5A5EDDD5-8982-C348-8179-92759E4FAB8F}" destId="{B8171DE4-79F3-2F4C-BCFE-0DBEFCAC998C}" srcOrd="0" destOrd="0" presId="urn:microsoft.com/office/officeart/2005/8/layout/hierarchy1"/>
    <dgm:cxn modelId="{72568FD2-E351-F14A-9A5D-38ECC8C724D6}" type="presParOf" srcId="{B8171DE4-79F3-2F4C-BCFE-0DBEFCAC998C}" destId="{0CB84164-21ED-434B-A8E8-5138FECE904E}" srcOrd="0" destOrd="0" presId="urn:microsoft.com/office/officeart/2005/8/layout/hierarchy1"/>
    <dgm:cxn modelId="{FF481637-4193-104C-BF56-E922B5299F4E}" type="presParOf" srcId="{B8171DE4-79F3-2F4C-BCFE-0DBEFCAC998C}" destId="{58D3A54B-E463-9D42-ADD9-D311E51CCA67}" srcOrd="1" destOrd="0" presId="urn:microsoft.com/office/officeart/2005/8/layout/hierarchy1"/>
    <dgm:cxn modelId="{103D3AC0-D8EF-1643-9CB1-254AC9357325}" type="presParOf" srcId="{5A5EDDD5-8982-C348-8179-92759E4FAB8F}" destId="{1391709C-B973-8D47-B1D7-460841FA10B0}" srcOrd="1" destOrd="0" presId="urn:microsoft.com/office/officeart/2005/8/layout/hierarchy1"/>
    <dgm:cxn modelId="{A24664DF-5E62-D54D-B91C-FB8E45F2DF56}" type="presParOf" srcId="{1391709C-B973-8D47-B1D7-460841FA10B0}" destId="{24E2F10E-22F7-D141-A9C4-983FC034F409}" srcOrd="0" destOrd="0" presId="urn:microsoft.com/office/officeart/2005/8/layout/hierarchy1"/>
    <dgm:cxn modelId="{D6DE7F88-8213-7140-9E3A-C1218A032BDA}" type="presParOf" srcId="{1391709C-B973-8D47-B1D7-460841FA10B0}" destId="{31D2D519-50F1-6D42-9368-4C584D9E9ECA}" srcOrd="1" destOrd="0" presId="urn:microsoft.com/office/officeart/2005/8/layout/hierarchy1"/>
    <dgm:cxn modelId="{9D800D48-F89C-D74D-A221-313AE694FCB3}" type="presParOf" srcId="{31D2D519-50F1-6D42-9368-4C584D9E9ECA}" destId="{14142452-F859-824E-97DB-EF00DC09DD58}" srcOrd="0" destOrd="0" presId="urn:microsoft.com/office/officeart/2005/8/layout/hierarchy1"/>
    <dgm:cxn modelId="{DAC0AE86-3C87-3A49-A49E-3C5228E5558A}" type="presParOf" srcId="{14142452-F859-824E-97DB-EF00DC09DD58}" destId="{52DFB2A3-518B-1345-AD0B-7A2D6A27C570}" srcOrd="0" destOrd="0" presId="urn:microsoft.com/office/officeart/2005/8/layout/hierarchy1"/>
    <dgm:cxn modelId="{41E66577-933D-514D-B4D0-D82B3DB30583}" type="presParOf" srcId="{14142452-F859-824E-97DB-EF00DC09DD58}" destId="{1753C2C6-25F8-E84B-A095-5268D41AD88A}" srcOrd="1" destOrd="0" presId="urn:microsoft.com/office/officeart/2005/8/layout/hierarchy1"/>
    <dgm:cxn modelId="{A21395A8-95F9-074F-B8C3-D3F5F859F0A0}" type="presParOf" srcId="{31D2D519-50F1-6D42-9368-4C584D9E9ECA}" destId="{3097C871-549D-944E-A8D0-B2187798B6D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2F10E-22F7-D141-A9C4-983FC034F409}">
      <dsp:nvSpPr>
        <dsp:cNvPr id="0" name=""/>
        <dsp:cNvSpPr/>
      </dsp:nvSpPr>
      <dsp:spPr>
        <a:xfrm>
          <a:off x="6962034" y="4064452"/>
          <a:ext cx="91440" cy="475142"/>
        </a:xfrm>
        <a:custGeom>
          <a:avLst/>
          <a:gdLst/>
          <a:ahLst/>
          <a:cxnLst/>
          <a:rect l="0" t="0" r="0" b="0"/>
          <a:pathLst>
            <a:path>
              <a:moveTo>
                <a:pt x="45720" y="0"/>
              </a:moveTo>
              <a:lnTo>
                <a:pt x="45720" y="4751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17A565-ADD4-5543-ACB8-468F97A0272A}">
      <dsp:nvSpPr>
        <dsp:cNvPr id="0" name=""/>
        <dsp:cNvSpPr/>
      </dsp:nvSpPr>
      <dsp:spPr>
        <a:xfrm>
          <a:off x="6009365" y="2551893"/>
          <a:ext cx="998388" cy="475142"/>
        </a:xfrm>
        <a:custGeom>
          <a:avLst/>
          <a:gdLst/>
          <a:ahLst/>
          <a:cxnLst/>
          <a:rect l="0" t="0" r="0" b="0"/>
          <a:pathLst>
            <a:path>
              <a:moveTo>
                <a:pt x="0" y="0"/>
              </a:moveTo>
              <a:lnTo>
                <a:pt x="0" y="323795"/>
              </a:lnTo>
              <a:lnTo>
                <a:pt x="998388" y="323795"/>
              </a:lnTo>
              <a:lnTo>
                <a:pt x="998388" y="4751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055ADC-8386-244C-916E-8D66553D003A}">
      <dsp:nvSpPr>
        <dsp:cNvPr id="0" name=""/>
        <dsp:cNvSpPr/>
      </dsp:nvSpPr>
      <dsp:spPr>
        <a:xfrm>
          <a:off x="4965256" y="4064452"/>
          <a:ext cx="91440" cy="475142"/>
        </a:xfrm>
        <a:custGeom>
          <a:avLst/>
          <a:gdLst/>
          <a:ahLst/>
          <a:cxnLst/>
          <a:rect l="0" t="0" r="0" b="0"/>
          <a:pathLst>
            <a:path>
              <a:moveTo>
                <a:pt x="45720" y="0"/>
              </a:moveTo>
              <a:lnTo>
                <a:pt x="45720" y="4751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73F7DF-A049-4D40-9E55-8550A67CEA52}">
      <dsp:nvSpPr>
        <dsp:cNvPr id="0" name=""/>
        <dsp:cNvSpPr/>
      </dsp:nvSpPr>
      <dsp:spPr>
        <a:xfrm>
          <a:off x="5010976" y="2551893"/>
          <a:ext cx="998388" cy="475142"/>
        </a:xfrm>
        <a:custGeom>
          <a:avLst/>
          <a:gdLst/>
          <a:ahLst/>
          <a:cxnLst/>
          <a:rect l="0" t="0" r="0" b="0"/>
          <a:pathLst>
            <a:path>
              <a:moveTo>
                <a:pt x="998388" y="0"/>
              </a:moveTo>
              <a:lnTo>
                <a:pt x="998388" y="323795"/>
              </a:lnTo>
              <a:lnTo>
                <a:pt x="0" y="323795"/>
              </a:lnTo>
              <a:lnTo>
                <a:pt x="0" y="4751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6A668E-81F8-1443-9DC3-36DCA5F32EF4}">
      <dsp:nvSpPr>
        <dsp:cNvPr id="0" name=""/>
        <dsp:cNvSpPr/>
      </dsp:nvSpPr>
      <dsp:spPr>
        <a:xfrm>
          <a:off x="3841263" y="1039334"/>
          <a:ext cx="2168101" cy="475142"/>
        </a:xfrm>
        <a:custGeom>
          <a:avLst/>
          <a:gdLst/>
          <a:ahLst/>
          <a:cxnLst/>
          <a:rect l="0" t="0" r="0" b="0"/>
          <a:pathLst>
            <a:path>
              <a:moveTo>
                <a:pt x="0" y="0"/>
              </a:moveTo>
              <a:lnTo>
                <a:pt x="0" y="323795"/>
              </a:lnTo>
              <a:lnTo>
                <a:pt x="2168101" y="323795"/>
              </a:lnTo>
              <a:lnTo>
                <a:pt x="2168101" y="47514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270D2F-19A7-1D4B-8782-A4B13A18BC89}">
      <dsp:nvSpPr>
        <dsp:cNvPr id="0" name=""/>
        <dsp:cNvSpPr/>
      </dsp:nvSpPr>
      <dsp:spPr>
        <a:xfrm>
          <a:off x="2967140" y="4075936"/>
          <a:ext cx="91440" cy="465576"/>
        </a:xfrm>
        <a:custGeom>
          <a:avLst/>
          <a:gdLst/>
          <a:ahLst/>
          <a:cxnLst/>
          <a:rect l="0" t="0" r="0" b="0"/>
          <a:pathLst>
            <a:path>
              <a:moveTo>
                <a:pt x="47059" y="0"/>
              </a:moveTo>
              <a:lnTo>
                <a:pt x="47059" y="314229"/>
              </a:lnTo>
              <a:lnTo>
                <a:pt x="45720" y="314229"/>
              </a:lnTo>
              <a:lnTo>
                <a:pt x="45720" y="4655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06C635-93C6-A64E-8155-456531FFF325}">
      <dsp:nvSpPr>
        <dsp:cNvPr id="0" name=""/>
        <dsp:cNvSpPr/>
      </dsp:nvSpPr>
      <dsp:spPr>
        <a:xfrm>
          <a:off x="2015811" y="2551893"/>
          <a:ext cx="998388" cy="486626"/>
        </a:xfrm>
        <a:custGeom>
          <a:avLst/>
          <a:gdLst/>
          <a:ahLst/>
          <a:cxnLst/>
          <a:rect l="0" t="0" r="0" b="0"/>
          <a:pathLst>
            <a:path>
              <a:moveTo>
                <a:pt x="0" y="0"/>
              </a:moveTo>
              <a:lnTo>
                <a:pt x="0" y="335279"/>
              </a:lnTo>
              <a:lnTo>
                <a:pt x="998388" y="335279"/>
              </a:lnTo>
              <a:lnTo>
                <a:pt x="998388" y="48662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033205-E7E7-154A-AEA5-27526BB96F50}">
      <dsp:nvSpPr>
        <dsp:cNvPr id="0" name=""/>
        <dsp:cNvSpPr/>
      </dsp:nvSpPr>
      <dsp:spPr>
        <a:xfrm>
          <a:off x="1002694" y="4074878"/>
          <a:ext cx="91440" cy="464716"/>
        </a:xfrm>
        <a:custGeom>
          <a:avLst/>
          <a:gdLst/>
          <a:ahLst/>
          <a:cxnLst/>
          <a:rect l="0" t="0" r="0" b="0"/>
          <a:pathLst>
            <a:path>
              <a:moveTo>
                <a:pt x="46014" y="0"/>
              </a:moveTo>
              <a:lnTo>
                <a:pt x="46014" y="313369"/>
              </a:lnTo>
              <a:lnTo>
                <a:pt x="45720" y="313369"/>
              </a:lnTo>
              <a:lnTo>
                <a:pt x="45720" y="46471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73C2AD-0E98-9147-B1D3-102A0436FE32}">
      <dsp:nvSpPr>
        <dsp:cNvPr id="0" name=""/>
        <dsp:cNvSpPr/>
      </dsp:nvSpPr>
      <dsp:spPr>
        <a:xfrm>
          <a:off x="1048708" y="2551893"/>
          <a:ext cx="967102" cy="485568"/>
        </a:xfrm>
        <a:custGeom>
          <a:avLst/>
          <a:gdLst/>
          <a:ahLst/>
          <a:cxnLst/>
          <a:rect l="0" t="0" r="0" b="0"/>
          <a:pathLst>
            <a:path>
              <a:moveTo>
                <a:pt x="967102" y="0"/>
              </a:moveTo>
              <a:lnTo>
                <a:pt x="967102" y="334221"/>
              </a:lnTo>
              <a:lnTo>
                <a:pt x="0" y="334221"/>
              </a:lnTo>
              <a:lnTo>
                <a:pt x="0" y="48556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41143-E0AC-6047-97B3-2EF8CC52413F}">
      <dsp:nvSpPr>
        <dsp:cNvPr id="0" name=""/>
        <dsp:cNvSpPr/>
      </dsp:nvSpPr>
      <dsp:spPr>
        <a:xfrm>
          <a:off x="2015811" y="1039334"/>
          <a:ext cx="1825452" cy="475142"/>
        </a:xfrm>
        <a:custGeom>
          <a:avLst/>
          <a:gdLst/>
          <a:ahLst/>
          <a:cxnLst/>
          <a:rect l="0" t="0" r="0" b="0"/>
          <a:pathLst>
            <a:path>
              <a:moveTo>
                <a:pt x="1825452" y="0"/>
              </a:moveTo>
              <a:lnTo>
                <a:pt x="1825452" y="323795"/>
              </a:lnTo>
              <a:lnTo>
                <a:pt x="0" y="323795"/>
              </a:lnTo>
              <a:lnTo>
                <a:pt x="0" y="47514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16A424-8203-A042-8F90-27C4B072D8FD}">
      <dsp:nvSpPr>
        <dsp:cNvPr id="0" name=""/>
        <dsp:cNvSpPr/>
      </dsp:nvSpPr>
      <dsp:spPr>
        <a:xfrm>
          <a:off x="3024400" y="1918"/>
          <a:ext cx="1633726" cy="1037416"/>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8530638-B5E1-FC49-B590-DAF762659359}">
      <dsp:nvSpPr>
        <dsp:cNvPr id="0" name=""/>
        <dsp:cNvSpPr/>
      </dsp:nvSpPr>
      <dsp:spPr>
        <a:xfrm>
          <a:off x="3205925" y="174367"/>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Main Niobium Sources for SRF Cavities</a:t>
          </a:r>
          <a:endParaRPr lang="en-US" sz="1300" b="1" kern="1200" dirty="0">
            <a:latin typeface="+mj-lt"/>
          </a:endParaRPr>
        </a:p>
      </dsp:txBody>
      <dsp:txXfrm>
        <a:off x="3236310" y="204752"/>
        <a:ext cx="1572956" cy="976646"/>
      </dsp:txXfrm>
    </dsp:sp>
    <dsp:sp modelId="{785C8811-C17D-B246-A51A-1E754AB9AD4D}">
      <dsp:nvSpPr>
        <dsp:cNvPr id="0" name=""/>
        <dsp:cNvSpPr/>
      </dsp:nvSpPr>
      <dsp:spPr>
        <a:xfrm>
          <a:off x="856298" y="1514476"/>
          <a:ext cx="2319026" cy="1037416"/>
        </a:xfrm>
        <a:prstGeom prst="roundRect">
          <a:avLst>
            <a:gd name="adj" fmla="val 10000"/>
          </a:avLst>
        </a:prstGeom>
        <a:solidFill>
          <a:srgbClr val="FF0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6F70AEB-9E45-7149-A926-78B64B1B2219}">
      <dsp:nvSpPr>
        <dsp:cNvPr id="0" name=""/>
        <dsp:cNvSpPr/>
      </dsp:nvSpPr>
      <dsp:spPr>
        <a:xfrm>
          <a:off x="1037823" y="1686925"/>
          <a:ext cx="23190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err="1" smtClean="0">
              <a:latin typeface="+mj-lt"/>
            </a:rPr>
            <a:t>Columbite</a:t>
          </a:r>
          <a:r>
            <a:rPr lang="en-US" sz="1300" b="1" kern="1200" dirty="0" smtClean="0">
              <a:latin typeface="+mj-lt"/>
            </a:rPr>
            <a:t>/Tantalite Ore Tantalum can be specified to be low as niobium is by product</a:t>
          </a:r>
          <a:endParaRPr lang="en-US" sz="1300" b="1" kern="1200" dirty="0">
            <a:latin typeface="+mj-lt"/>
          </a:endParaRPr>
        </a:p>
      </dsp:txBody>
      <dsp:txXfrm>
        <a:off x="1068208" y="1717310"/>
        <a:ext cx="2258256" cy="976646"/>
      </dsp:txXfrm>
    </dsp:sp>
    <dsp:sp modelId="{E752F255-4F43-F84D-94BE-FD1A655E4CC1}">
      <dsp:nvSpPr>
        <dsp:cNvPr id="0" name=""/>
        <dsp:cNvSpPr/>
      </dsp:nvSpPr>
      <dsp:spPr>
        <a:xfrm>
          <a:off x="231845" y="3037461"/>
          <a:ext cx="1633726" cy="1037416"/>
        </a:xfrm>
        <a:prstGeom prst="roundRect">
          <a:avLst>
            <a:gd name="adj" fmla="val 10000"/>
          </a:avLst>
        </a:prstGeom>
        <a:solidFill>
          <a:srgbClr val="FF0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3C12539-1D6B-074E-B72F-690FD8104B88}">
      <dsp:nvSpPr>
        <dsp:cNvPr id="0" name=""/>
        <dsp:cNvSpPr/>
      </dsp:nvSpPr>
      <dsp:spPr>
        <a:xfrm>
          <a:off x="413370" y="3209910"/>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Fine Grain</a:t>
          </a:r>
          <a:r>
            <a:rPr lang="en-US" sz="1300" kern="1200" dirty="0" smtClean="0">
              <a:latin typeface="+mj-lt"/>
            </a:rPr>
            <a:t>	</a:t>
          </a:r>
          <a:endParaRPr lang="en-US" sz="1300" kern="1200" dirty="0">
            <a:latin typeface="+mj-lt"/>
          </a:endParaRPr>
        </a:p>
      </dsp:txBody>
      <dsp:txXfrm>
        <a:off x="443755" y="3240295"/>
        <a:ext cx="1572956" cy="976646"/>
      </dsp:txXfrm>
    </dsp:sp>
    <dsp:sp modelId="{55C710C2-EAC8-A74B-B21B-3B597FEC16B6}">
      <dsp:nvSpPr>
        <dsp:cNvPr id="0" name=""/>
        <dsp:cNvSpPr/>
      </dsp:nvSpPr>
      <dsp:spPr>
        <a:xfrm>
          <a:off x="231551" y="4539594"/>
          <a:ext cx="1633726" cy="1037416"/>
        </a:xfrm>
        <a:prstGeom prst="roundRect">
          <a:avLst>
            <a:gd name="adj" fmla="val 10000"/>
          </a:avLst>
        </a:prstGeom>
        <a:solidFill>
          <a:srgbClr val="FF0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6EB71A7-6125-1E4A-A419-4B6B00E8FB9D}">
      <dsp:nvSpPr>
        <dsp:cNvPr id="0" name=""/>
        <dsp:cNvSpPr/>
      </dsp:nvSpPr>
      <dsp:spPr>
        <a:xfrm>
          <a:off x="413076" y="4712043"/>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XFEL, CEBAF Upgrade &amp; FRIB</a:t>
          </a:r>
          <a:endParaRPr lang="en-US" sz="1300" b="1" kern="1200" dirty="0">
            <a:latin typeface="+mj-lt"/>
          </a:endParaRPr>
        </a:p>
      </dsp:txBody>
      <dsp:txXfrm>
        <a:off x="443461" y="4742428"/>
        <a:ext cx="1572956" cy="976646"/>
      </dsp:txXfrm>
    </dsp:sp>
    <dsp:sp modelId="{4FD9AF7C-7CE3-1341-83FA-207511154DC6}">
      <dsp:nvSpPr>
        <dsp:cNvPr id="0" name=""/>
        <dsp:cNvSpPr/>
      </dsp:nvSpPr>
      <dsp:spPr>
        <a:xfrm>
          <a:off x="2197336" y="3038519"/>
          <a:ext cx="1633726" cy="1037416"/>
        </a:xfrm>
        <a:prstGeom prst="roundRect">
          <a:avLst>
            <a:gd name="adj" fmla="val 10000"/>
          </a:avLst>
        </a:prstGeom>
        <a:solidFill>
          <a:srgbClr val="FF0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D9B5534-542A-4C40-9AC2-651B62549F88}">
      <dsp:nvSpPr>
        <dsp:cNvPr id="0" name=""/>
        <dsp:cNvSpPr/>
      </dsp:nvSpPr>
      <dsp:spPr>
        <a:xfrm>
          <a:off x="2378861" y="3210968"/>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Ingot</a:t>
          </a:r>
          <a:endParaRPr lang="en-US" sz="1300" b="1" kern="1200" dirty="0">
            <a:latin typeface="+mj-lt"/>
          </a:endParaRPr>
        </a:p>
      </dsp:txBody>
      <dsp:txXfrm>
        <a:off x="2409246" y="3241353"/>
        <a:ext cx="1572956" cy="976646"/>
      </dsp:txXfrm>
    </dsp:sp>
    <dsp:sp modelId="{04680B96-873F-824A-94C1-91BDD80DA4B5}">
      <dsp:nvSpPr>
        <dsp:cNvPr id="0" name=""/>
        <dsp:cNvSpPr/>
      </dsp:nvSpPr>
      <dsp:spPr>
        <a:xfrm>
          <a:off x="2195996" y="4541512"/>
          <a:ext cx="1633726" cy="1037416"/>
        </a:xfrm>
        <a:prstGeom prst="roundRect">
          <a:avLst>
            <a:gd name="adj" fmla="val 10000"/>
          </a:avLst>
        </a:prstGeom>
        <a:solidFill>
          <a:srgbClr val="FF0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7FFA394-CE2F-684A-8014-4D6910255EE6}">
      <dsp:nvSpPr>
        <dsp:cNvPr id="0" name=""/>
        <dsp:cNvSpPr/>
      </dsp:nvSpPr>
      <dsp:spPr>
        <a:xfrm>
          <a:off x="2377521" y="4713961"/>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International  Developments</a:t>
          </a:r>
        </a:p>
        <a:p>
          <a:pPr lvl="0" algn="ctr" defTabSz="577850">
            <a:lnSpc>
              <a:spcPct val="90000"/>
            </a:lnSpc>
            <a:spcBef>
              <a:spcPct val="0"/>
            </a:spcBef>
            <a:spcAft>
              <a:spcPct val="35000"/>
            </a:spcAft>
          </a:pPr>
          <a:r>
            <a:rPr lang="en-US" sz="1300" b="1" kern="1200" dirty="0" smtClean="0">
              <a:latin typeface="+mj-lt"/>
            </a:rPr>
            <a:t>DESY CM</a:t>
          </a:r>
          <a:endParaRPr lang="en-US" sz="1300" b="1" kern="1200" dirty="0">
            <a:latin typeface="+mj-lt"/>
          </a:endParaRPr>
        </a:p>
      </dsp:txBody>
      <dsp:txXfrm>
        <a:off x="2407906" y="4744346"/>
        <a:ext cx="1572956" cy="976646"/>
      </dsp:txXfrm>
    </dsp:sp>
    <dsp:sp modelId="{BF1FD9BF-6513-604E-B07A-C262B381BD77}">
      <dsp:nvSpPr>
        <dsp:cNvPr id="0" name=""/>
        <dsp:cNvSpPr/>
      </dsp:nvSpPr>
      <dsp:spPr>
        <a:xfrm>
          <a:off x="5192502" y="1514476"/>
          <a:ext cx="1633726" cy="1037416"/>
        </a:xfrm>
        <a:prstGeom prst="roundRect">
          <a:avLst>
            <a:gd name="adj" fmla="val 10000"/>
          </a:avLst>
        </a:prstGeom>
        <a:solidFill>
          <a:srgbClr val="008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8987257-912D-1A4C-BCDA-01A7B5A14211}">
      <dsp:nvSpPr>
        <dsp:cNvPr id="0" name=""/>
        <dsp:cNvSpPr/>
      </dsp:nvSpPr>
      <dsp:spPr>
        <a:xfrm>
          <a:off x="5374027" y="1686925"/>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err="1" smtClean="0">
              <a:latin typeface="+mj-lt"/>
            </a:rPr>
            <a:t>Pyrochlore</a:t>
          </a:r>
          <a:r>
            <a:rPr lang="en-US" sz="1300" b="1" kern="1200" dirty="0" smtClean="0">
              <a:latin typeface="+mj-lt"/>
            </a:rPr>
            <a:t> Ore</a:t>
          </a:r>
        </a:p>
        <a:p>
          <a:pPr lvl="0" algn="ctr" defTabSz="577850">
            <a:lnSpc>
              <a:spcPct val="90000"/>
            </a:lnSpc>
            <a:spcBef>
              <a:spcPct val="0"/>
            </a:spcBef>
            <a:spcAft>
              <a:spcPct val="35000"/>
            </a:spcAft>
          </a:pPr>
          <a:r>
            <a:rPr lang="en-US" sz="1300" b="1" kern="1200" dirty="0" smtClean="0">
              <a:latin typeface="+mj-lt"/>
            </a:rPr>
            <a:t>Tantalum fixed</a:t>
          </a:r>
        </a:p>
        <a:p>
          <a:pPr lvl="0" algn="ctr" defTabSz="577850">
            <a:lnSpc>
              <a:spcPct val="90000"/>
            </a:lnSpc>
            <a:spcBef>
              <a:spcPct val="0"/>
            </a:spcBef>
            <a:spcAft>
              <a:spcPct val="35000"/>
            </a:spcAft>
          </a:pPr>
          <a:r>
            <a:rPr lang="en-US" sz="1300" b="1" kern="1200" dirty="0" smtClean="0">
              <a:latin typeface="+mj-lt"/>
            </a:rPr>
            <a:t> 800 – 1500 wt. ppm</a:t>
          </a:r>
          <a:endParaRPr lang="en-US" sz="1300" b="1" kern="1200" dirty="0">
            <a:latin typeface="+mj-lt"/>
          </a:endParaRPr>
        </a:p>
      </dsp:txBody>
      <dsp:txXfrm>
        <a:off x="5404412" y="1717310"/>
        <a:ext cx="1572956" cy="976646"/>
      </dsp:txXfrm>
    </dsp:sp>
    <dsp:sp modelId="{CFDC17FA-05C2-BD4C-84A9-6983703899B5}">
      <dsp:nvSpPr>
        <dsp:cNvPr id="0" name=""/>
        <dsp:cNvSpPr/>
      </dsp:nvSpPr>
      <dsp:spPr>
        <a:xfrm>
          <a:off x="4194113" y="3027035"/>
          <a:ext cx="1633726" cy="1037416"/>
        </a:xfrm>
        <a:prstGeom prst="roundRect">
          <a:avLst>
            <a:gd name="adj" fmla="val 10000"/>
          </a:avLst>
        </a:prstGeom>
        <a:solidFill>
          <a:srgbClr val="008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45DFA57-E157-AD4C-A47F-3BFD7D12D361}">
      <dsp:nvSpPr>
        <dsp:cNvPr id="0" name=""/>
        <dsp:cNvSpPr/>
      </dsp:nvSpPr>
      <dsp:spPr>
        <a:xfrm>
          <a:off x="4375638" y="3199484"/>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Fine Grain</a:t>
          </a:r>
          <a:endParaRPr lang="en-US" sz="1300" b="1" kern="1200" dirty="0">
            <a:latin typeface="+mj-lt"/>
          </a:endParaRPr>
        </a:p>
      </dsp:txBody>
      <dsp:txXfrm>
        <a:off x="4406023" y="3229869"/>
        <a:ext cx="1572956" cy="976646"/>
      </dsp:txXfrm>
    </dsp:sp>
    <dsp:sp modelId="{499D0E2A-929F-E046-84CB-BB8A6ABA24ED}">
      <dsp:nvSpPr>
        <dsp:cNvPr id="0" name=""/>
        <dsp:cNvSpPr/>
      </dsp:nvSpPr>
      <dsp:spPr>
        <a:xfrm>
          <a:off x="4194113" y="4539594"/>
          <a:ext cx="1633726" cy="1037416"/>
        </a:xfrm>
        <a:prstGeom prst="roundRect">
          <a:avLst>
            <a:gd name="adj" fmla="val 10000"/>
          </a:avLst>
        </a:prstGeom>
        <a:solidFill>
          <a:srgbClr val="008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EFAC511-5771-A84A-AC06-84C149204F8B}">
      <dsp:nvSpPr>
        <dsp:cNvPr id="0" name=""/>
        <dsp:cNvSpPr/>
      </dsp:nvSpPr>
      <dsp:spPr>
        <a:xfrm>
          <a:off x="4375638" y="4712043"/>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90% of CEBAF was built with</a:t>
          </a:r>
          <a:endParaRPr lang="en-US" sz="1300" b="1" kern="1200" dirty="0">
            <a:latin typeface="+mj-lt"/>
          </a:endParaRPr>
        </a:p>
      </dsp:txBody>
      <dsp:txXfrm>
        <a:off x="4406023" y="4742428"/>
        <a:ext cx="1572956" cy="976646"/>
      </dsp:txXfrm>
    </dsp:sp>
    <dsp:sp modelId="{0CB84164-21ED-434B-A8E8-5138FECE904E}">
      <dsp:nvSpPr>
        <dsp:cNvPr id="0" name=""/>
        <dsp:cNvSpPr/>
      </dsp:nvSpPr>
      <dsp:spPr>
        <a:xfrm>
          <a:off x="6190890" y="3027035"/>
          <a:ext cx="1633726" cy="1037416"/>
        </a:xfrm>
        <a:prstGeom prst="roundRect">
          <a:avLst>
            <a:gd name="adj" fmla="val 10000"/>
          </a:avLst>
        </a:prstGeom>
        <a:solidFill>
          <a:srgbClr val="008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8D3A54B-E463-9D42-ADD9-D311E51CCA67}">
      <dsp:nvSpPr>
        <dsp:cNvPr id="0" name=""/>
        <dsp:cNvSpPr/>
      </dsp:nvSpPr>
      <dsp:spPr>
        <a:xfrm>
          <a:off x="6372415" y="3199484"/>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j-lt"/>
            </a:rPr>
            <a:t>Ingot</a:t>
          </a:r>
          <a:endParaRPr lang="en-US" sz="1300" b="1" kern="1200" dirty="0">
            <a:latin typeface="+mj-lt"/>
          </a:endParaRPr>
        </a:p>
      </dsp:txBody>
      <dsp:txXfrm>
        <a:off x="6402800" y="3229869"/>
        <a:ext cx="1572956" cy="976646"/>
      </dsp:txXfrm>
    </dsp:sp>
    <dsp:sp modelId="{52DFB2A3-518B-1345-AD0B-7A2D6A27C570}">
      <dsp:nvSpPr>
        <dsp:cNvPr id="0" name=""/>
        <dsp:cNvSpPr/>
      </dsp:nvSpPr>
      <dsp:spPr>
        <a:xfrm>
          <a:off x="6190890" y="4539594"/>
          <a:ext cx="1633726" cy="1037416"/>
        </a:xfrm>
        <a:prstGeom prst="roundRect">
          <a:avLst>
            <a:gd name="adj" fmla="val 10000"/>
          </a:avLst>
        </a:prstGeom>
        <a:solidFill>
          <a:srgbClr val="008000"/>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753C2C6-25F8-E84B-A095-5268D41AD88A}">
      <dsp:nvSpPr>
        <dsp:cNvPr id="0" name=""/>
        <dsp:cNvSpPr/>
      </dsp:nvSpPr>
      <dsp:spPr>
        <a:xfrm>
          <a:off x="6372415" y="4712043"/>
          <a:ext cx="1633726" cy="1037416"/>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err="1" smtClean="0">
              <a:latin typeface="+mj-lt"/>
            </a:rPr>
            <a:t>JLab</a:t>
          </a:r>
          <a:r>
            <a:rPr lang="en-US" sz="1300" b="1" kern="1200" dirty="0" smtClean="0">
              <a:latin typeface="+mj-lt"/>
            </a:rPr>
            <a:t>, Indian Institutions , KEK &amp; MSU R&amp;D</a:t>
          </a:r>
          <a:endParaRPr lang="en-US" sz="1300" b="1" kern="1200" dirty="0">
            <a:latin typeface="+mj-lt"/>
          </a:endParaRPr>
        </a:p>
      </dsp:txBody>
      <dsp:txXfrm>
        <a:off x="6402800" y="4742428"/>
        <a:ext cx="1572956" cy="9766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F21002-5B95-454E-B26D-4CC79B9DAF2E}" type="datetimeFigureOut">
              <a:rPr lang="en-US" smtClean="0"/>
              <a:pPr/>
              <a:t>11/12/15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824D98-A570-A94F-A434-B0E97C7DD4A9}" type="slidenum">
              <a:rPr lang="en-US" smtClean="0"/>
              <a:pPr/>
              <a:t>‹#›</a:t>
            </a:fld>
            <a:endParaRPr lang="en-US"/>
          </a:p>
        </p:txBody>
      </p:sp>
    </p:spTree>
    <p:extLst>
      <p:ext uri="{BB962C8B-B14F-4D97-AF65-F5344CB8AC3E}">
        <p14:creationId xmlns:p14="http://schemas.microsoft.com/office/powerpoint/2010/main" val="805121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75E88A9-D92D-42DA-A3DC-1E8D088EA576}" type="datetimeFigureOut">
              <a:rPr lang="en-US"/>
              <a:pPr>
                <a:defRPr/>
              </a:pPr>
              <a:t>11/12/15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37CC5CF-AD71-4628-BB29-B1C3AA1B9E7B}" type="slidenum">
              <a:rPr lang="en-US"/>
              <a:pPr>
                <a:defRPr/>
              </a:pPr>
              <a:t>‹#›</a:t>
            </a:fld>
            <a:endParaRPr lang="en-US"/>
          </a:p>
        </p:txBody>
      </p:sp>
    </p:spTree>
    <p:extLst>
      <p:ext uri="{BB962C8B-B14F-4D97-AF65-F5344CB8AC3E}">
        <p14:creationId xmlns:p14="http://schemas.microsoft.com/office/powerpoint/2010/main" val="37506657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0FBFA0CA-90E6-584E-A550-A08FA0F376C8}" type="slidenum">
              <a:rPr lang="en-US"/>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accent2"/>
                </a:solidFill>
                <a:latin typeface="Times New Roman" charset="0"/>
                <a:ea typeface="ＭＳ Ｐゴシック" charset="0"/>
                <a:cs typeface="ＭＳ Ｐゴシック" charset="0"/>
              </a:defRPr>
            </a:lvl1pPr>
            <a:lvl2pPr marL="37222402" indent="-36773751" eaLnBrk="0" hangingPunct="0">
              <a:defRPr sz="2400" b="1">
                <a:solidFill>
                  <a:schemeClr val="accent2"/>
                </a:solidFill>
                <a:latin typeface="Times New Roman" charset="0"/>
                <a:ea typeface="ＭＳ Ｐゴシック" charset="0"/>
              </a:defRPr>
            </a:lvl2pPr>
            <a:lvl3pPr eaLnBrk="0" hangingPunct="0">
              <a:defRPr sz="2400" b="1">
                <a:solidFill>
                  <a:schemeClr val="accent2"/>
                </a:solidFill>
                <a:latin typeface="Times New Roman" charset="0"/>
                <a:ea typeface="ＭＳ Ｐゴシック" charset="0"/>
              </a:defRPr>
            </a:lvl3pPr>
            <a:lvl4pPr eaLnBrk="0" hangingPunct="0">
              <a:defRPr sz="2400" b="1">
                <a:solidFill>
                  <a:schemeClr val="accent2"/>
                </a:solidFill>
                <a:latin typeface="Times New Roman" charset="0"/>
                <a:ea typeface="ＭＳ Ｐゴシック" charset="0"/>
              </a:defRPr>
            </a:lvl4pPr>
            <a:lvl5pPr eaLnBrk="0" hangingPunct="0">
              <a:defRPr sz="2400" b="1">
                <a:solidFill>
                  <a:schemeClr val="accent2"/>
                </a:solidFill>
                <a:latin typeface="Times New Roman" charset="0"/>
                <a:ea typeface="ＭＳ Ｐゴシック" charset="0"/>
              </a:defRPr>
            </a:lvl5pPr>
            <a:lvl6pPr marL="448650" eaLnBrk="0" fontAlgn="base" hangingPunct="0">
              <a:spcBef>
                <a:spcPct val="0"/>
              </a:spcBef>
              <a:spcAft>
                <a:spcPct val="0"/>
              </a:spcAft>
              <a:defRPr sz="2400" b="1">
                <a:solidFill>
                  <a:schemeClr val="accent2"/>
                </a:solidFill>
                <a:latin typeface="Times New Roman" charset="0"/>
                <a:ea typeface="ＭＳ Ｐゴシック" charset="0"/>
              </a:defRPr>
            </a:lvl6pPr>
            <a:lvl7pPr marL="897301" eaLnBrk="0" fontAlgn="base" hangingPunct="0">
              <a:spcBef>
                <a:spcPct val="0"/>
              </a:spcBef>
              <a:spcAft>
                <a:spcPct val="0"/>
              </a:spcAft>
              <a:defRPr sz="2400" b="1">
                <a:solidFill>
                  <a:schemeClr val="accent2"/>
                </a:solidFill>
                <a:latin typeface="Times New Roman" charset="0"/>
                <a:ea typeface="ＭＳ Ｐゴシック" charset="0"/>
              </a:defRPr>
            </a:lvl7pPr>
            <a:lvl8pPr marL="1345951" eaLnBrk="0" fontAlgn="base" hangingPunct="0">
              <a:spcBef>
                <a:spcPct val="0"/>
              </a:spcBef>
              <a:spcAft>
                <a:spcPct val="0"/>
              </a:spcAft>
              <a:defRPr sz="2400" b="1">
                <a:solidFill>
                  <a:schemeClr val="accent2"/>
                </a:solidFill>
                <a:latin typeface="Times New Roman" charset="0"/>
                <a:ea typeface="ＭＳ Ｐゴシック" charset="0"/>
              </a:defRPr>
            </a:lvl8pPr>
            <a:lvl9pPr marL="1794601" eaLnBrk="0" fontAlgn="base" hangingPunct="0">
              <a:spcBef>
                <a:spcPct val="0"/>
              </a:spcBef>
              <a:spcAft>
                <a:spcPct val="0"/>
              </a:spcAft>
              <a:defRPr sz="2400" b="1">
                <a:solidFill>
                  <a:schemeClr val="accent2"/>
                </a:solidFill>
                <a:latin typeface="Times New Roman" charset="0"/>
                <a:ea typeface="ＭＳ Ｐゴシック" charset="0"/>
              </a:defRPr>
            </a:lvl9pPr>
          </a:lstStyle>
          <a:p>
            <a:pPr eaLnBrk="1" hangingPunct="1"/>
            <a:fld id="{BC5BAABA-BD56-8D4F-A2DE-B21C98AAA80F}" type="slidenum">
              <a:rPr lang="en-US" sz="1200"/>
              <a:pPr eaLnBrk="1" hangingPunct="1"/>
              <a:t>23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3EF4EBC5-755A-074A-99CC-E485E149E12B}" type="slidenum">
              <a:rPr lang="en-US"/>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563D0D03-F1B2-5349-9F34-4DB5F8CFF961}" type="slidenum">
              <a:rPr lang="en-US"/>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accent2"/>
                </a:solidFill>
                <a:latin typeface="Times New Roman" charset="0"/>
                <a:ea typeface="ＭＳ Ｐゴシック" charset="0"/>
                <a:cs typeface="ＭＳ Ｐゴシック" charset="0"/>
              </a:defRPr>
            </a:lvl1pPr>
            <a:lvl2pPr marL="37222402" indent="-36773751" eaLnBrk="0" hangingPunct="0">
              <a:defRPr sz="2400" b="1">
                <a:solidFill>
                  <a:schemeClr val="accent2"/>
                </a:solidFill>
                <a:latin typeface="Times New Roman" charset="0"/>
                <a:ea typeface="ＭＳ Ｐゴシック" charset="0"/>
              </a:defRPr>
            </a:lvl2pPr>
            <a:lvl3pPr eaLnBrk="0" hangingPunct="0">
              <a:defRPr sz="2400" b="1">
                <a:solidFill>
                  <a:schemeClr val="accent2"/>
                </a:solidFill>
                <a:latin typeface="Times New Roman" charset="0"/>
                <a:ea typeface="ＭＳ Ｐゴシック" charset="0"/>
              </a:defRPr>
            </a:lvl3pPr>
            <a:lvl4pPr eaLnBrk="0" hangingPunct="0">
              <a:defRPr sz="2400" b="1">
                <a:solidFill>
                  <a:schemeClr val="accent2"/>
                </a:solidFill>
                <a:latin typeface="Times New Roman" charset="0"/>
                <a:ea typeface="ＭＳ Ｐゴシック" charset="0"/>
              </a:defRPr>
            </a:lvl4pPr>
            <a:lvl5pPr eaLnBrk="0" hangingPunct="0">
              <a:defRPr sz="2400" b="1">
                <a:solidFill>
                  <a:schemeClr val="accent2"/>
                </a:solidFill>
                <a:latin typeface="Times New Roman" charset="0"/>
                <a:ea typeface="ＭＳ Ｐゴシック" charset="0"/>
              </a:defRPr>
            </a:lvl5pPr>
            <a:lvl6pPr marL="448650" eaLnBrk="0" fontAlgn="base" hangingPunct="0">
              <a:spcBef>
                <a:spcPct val="0"/>
              </a:spcBef>
              <a:spcAft>
                <a:spcPct val="0"/>
              </a:spcAft>
              <a:defRPr sz="2400" b="1">
                <a:solidFill>
                  <a:schemeClr val="accent2"/>
                </a:solidFill>
                <a:latin typeface="Times New Roman" charset="0"/>
                <a:ea typeface="ＭＳ Ｐゴシック" charset="0"/>
              </a:defRPr>
            </a:lvl6pPr>
            <a:lvl7pPr marL="897301" eaLnBrk="0" fontAlgn="base" hangingPunct="0">
              <a:spcBef>
                <a:spcPct val="0"/>
              </a:spcBef>
              <a:spcAft>
                <a:spcPct val="0"/>
              </a:spcAft>
              <a:defRPr sz="2400" b="1">
                <a:solidFill>
                  <a:schemeClr val="accent2"/>
                </a:solidFill>
                <a:latin typeface="Times New Roman" charset="0"/>
                <a:ea typeface="ＭＳ Ｐゴシック" charset="0"/>
              </a:defRPr>
            </a:lvl7pPr>
            <a:lvl8pPr marL="1345951" eaLnBrk="0" fontAlgn="base" hangingPunct="0">
              <a:spcBef>
                <a:spcPct val="0"/>
              </a:spcBef>
              <a:spcAft>
                <a:spcPct val="0"/>
              </a:spcAft>
              <a:defRPr sz="2400" b="1">
                <a:solidFill>
                  <a:schemeClr val="accent2"/>
                </a:solidFill>
                <a:latin typeface="Times New Roman" charset="0"/>
                <a:ea typeface="ＭＳ Ｐゴシック" charset="0"/>
              </a:defRPr>
            </a:lvl8pPr>
            <a:lvl9pPr marL="1794601" eaLnBrk="0" fontAlgn="base" hangingPunct="0">
              <a:spcBef>
                <a:spcPct val="0"/>
              </a:spcBef>
              <a:spcAft>
                <a:spcPct val="0"/>
              </a:spcAft>
              <a:defRPr sz="2400" b="1">
                <a:solidFill>
                  <a:schemeClr val="accent2"/>
                </a:solidFill>
                <a:latin typeface="Times New Roman" charset="0"/>
                <a:ea typeface="ＭＳ Ｐゴシック" charset="0"/>
              </a:defRPr>
            </a:lvl9pPr>
          </a:lstStyle>
          <a:p>
            <a:pPr eaLnBrk="1" hangingPunct="1"/>
            <a:fld id="{E534AC59-7495-5F45-AA8D-A9F1D253332B}" type="slidenum">
              <a:rPr lang="en-US" sz="1200"/>
              <a:pPr eaLnBrk="1" hangingPunct="1"/>
              <a:t>37</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802C80A-DEA0-41E3-9653-C309B3C30C3E}" type="slidenum">
              <a:rPr lang="en-US" smtClean="0"/>
              <a:pPr>
                <a:defRPr/>
              </a:pPr>
              <a:t>39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accent2"/>
                </a:solidFill>
                <a:latin typeface="Times New Roman" charset="0"/>
                <a:ea typeface="ＭＳ Ｐゴシック" charset="0"/>
                <a:cs typeface="ＭＳ Ｐゴシック" charset="0"/>
              </a:defRPr>
            </a:lvl1pPr>
            <a:lvl2pPr marL="37222402" indent="-36773751" eaLnBrk="0" hangingPunct="0">
              <a:defRPr sz="2400" b="1">
                <a:solidFill>
                  <a:schemeClr val="accent2"/>
                </a:solidFill>
                <a:latin typeface="Times New Roman" charset="0"/>
                <a:ea typeface="ＭＳ Ｐゴシック" charset="0"/>
              </a:defRPr>
            </a:lvl2pPr>
            <a:lvl3pPr eaLnBrk="0" hangingPunct="0">
              <a:defRPr sz="2400" b="1">
                <a:solidFill>
                  <a:schemeClr val="accent2"/>
                </a:solidFill>
                <a:latin typeface="Times New Roman" charset="0"/>
                <a:ea typeface="ＭＳ Ｐゴシック" charset="0"/>
              </a:defRPr>
            </a:lvl3pPr>
            <a:lvl4pPr eaLnBrk="0" hangingPunct="0">
              <a:defRPr sz="2400" b="1">
                <a:solidFill>
                  <a:schemeClr val="accent2"/>
                </a:solidFill>
                <a:latin typeface="Times New Roman" charset="0"/>
                <a:ea typeface="ＭＳ Ｐゴシック" charset="0"/>
              </a:defRPr>
            </a:lvl4pPr>
            <a:lvl5pPr eaLnBrk="0" hangingPunct="0">
              <a:defRPr sz="2400" b="1">
                <a:solidFill>
                  <a:schemeClr val="accent2"/>
                </a:solidFill>
                <a:latin typeface="Times New Roman" charset="0"/>
                <a:ea typeface="ＭＳ Ｐゴシック" charset="0"/>
              </a:defRPr>
            </a:lvl5pPr>
            <a:lvl6pPr marL="448650" eaLnBrk="0" fontAlgn="base" hangingPunct="0">
              <a:spcBef>
                <a:spcPct val="0"/>
              </a:spcBef>
              <a:spcAft>
                <a:spcPct val="0"/>
              </a:spcAft>
              <a:defRPr sz="2400" b="1">
                <a:solidFill>
                  <a:schemeClr val="accent2"/>
                </a:solidFill>
                <a:latin typeface="Times New Roman" charset="0"/>
                <a:ea typeface="ＭＳ Ｐゴシック" charset="0"/>
              </a:defRPr>
            </a:lvl6pPr>
            <a:lvl7pPr marL="897301" eaLnBrk="0" fontAlgn="base" hangingPunct="0">
              <a:spcBef>
                <a:spcPct val="0"/>
              </a:spcBef>
              <a:spcAft>
                <a:spcPct val="0"/>
              </a:spcAft>
              <a:defRPr sz="2400" b="1">
                <a:solidFill>
                  <a:schemeClr val="accent2"/>
                </a:solidFill>
                <a:latin typeface="Times New Roman" charset="0"/>
                <a:ea typeface="ＭＳ Ｐゴシック" charset="0"/>
              </a:defRPr>
            </a:lvl7pPr>
            <a:lvl8pPr marL="1345951" eaLnBrk="0" fontAlgn="base" hangingPunct="0">
              <a:spcBef>
                <a:spcPct val="0"/>
              </a:spcBef>
              <a:spcAft>
                <a:spcPct val="0"/>
              </a:spcAft>
              <a:defRPr sz="2400" b="1">
                <a:solidFill>
                  <a:schemeClr val="accent2"/>
                </a:solidFill>
                <a:latin typeface="Times New Roman" charset="0"/>
                <a:ea typeface="ＭＳ Ｐゴシック" charset="0"/>
              </a:defRPr>
            </a:lvl8pPr>
            <a:lvl9pPr marL="1794601" eaLnBrk="0" fontAlgn="base" hangingPunct="0">
              <a:spcBef>
                <a:spcPct val="0"/>
              </a:spcBef>
              <a:spcAft>
                <a:spcPct val="0"/>
              </a:spcAft>
              <a:defRPr sz="2400" b="1">
                <a:solidFill>
                  <a:schemeClr val="accent2"/>
                </a:solidFill>
                <a:latin typeface="Times New Roman" charset="0"/>
                <a:ea typeface="ＭＳ Ｐゴシック" charset="0"/>
              </a:defRPr>
            </a:lvl9pPr>
          </a:lstStyle>
          <a:p>
            <a:pPr eaLnBrk="1" hangingPunct="1"/>
            <a:fld id="{D54E6127-2D4C-EE4C-B276-8BA4C4121D3C}" type="slidenum">
              <a:rPr lang="en-US" sz="1200"/>
              <a:pPr eaLnBrk="1" hangingPunct="1"/>
              <a:t>40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B2AF717C-3033-6C4F-82A4-1FE424567C7A}" type="slidenum">
              <a:rPr lang="en-US" smtClean="0"/>
              <a:pPr/>
              <a:t>42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endParaRPr lang="en-US"/>
          </a:p>
        </p:txBody>
      </p:sp>
      <p:sp>
        <p:nvSpPr>
          <p:cNvPr id="68612" name="Slide Number Placeholder 3"/>
          <p:cNvSpPr>
            <a:spLocks noGrp="1"/>
          </p:cNvSpPr>
          <p:nvPr>
            <p:ph type="sldNum" sz="quarter" idx="5"/>
          </p:nvPr>
        </p:nvSpPr>
        <p:spPr bwMode="auto">
          <a:noFill/>
          <a:ln>
            <a:miter lim="800000"/>
            <a:headEnd/>
            <a:tailEnd/>
          </a:ln>
        </p:spPr>
        <p:txBody>
          <a:bodyPr/>
          <a:lstStyle/>
          <a:p>
            <a:fld id="{EE3275D1-F403-6D41-A12C-4BA16A5B04FD}" type="slidenum">
              <a:rPr lang="en-US"/>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18436" name="Slide Number Placeholder 3"/>
          <p:cNvSpPr>
            <a:spLocks noGrp="1"/>
          </p:cNvSpPr>
          <p:nvPr>
            <p:ph type="sldNum" sz="quarter" idx="5"/>
          </p:nvPr>
        </p:nvSpPr>
        <p:spPr bwMode="auto">
          <a:noFill/>
          <a:ln>
            <a:miter lim="800000"/>
            <a:headEnd/>
            <a:tailEnd/>
          </a:ln>
        </p:spPr>
        <p:txBody>
          <a:bodyPr/>
          <a:lstStyle/>
          <a:p>
            <a:fld id="{7DEF3362-549B-004D-A659-D6D6B75695CB}"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44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pPr defTabSz="895743"/>
            <a:fld id="{F9DFA183-AFDA-0D43-9BE6-B53B85C62947}" type="slidenum">
              <a:rPr lang="en-US"/>
              <a:pPr defTabSz="895743"/>
              <a:t>45</a:t>
            </a:fld>
            <a:endParaRPr lang="en-US" dirty="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914711" y="4344025"/>
            <a:ext cx="5028579" cy="4116049"/>
          </a:xfrm>
          <a:noFill/>
        </p:spPr>
        <p:txBody>
          <a:bodyPr/>
          <a:lstStyle/>
          <a:p>
            <a:pPr eaLnBrk="1" hangingPunct="1"/>
            <a:endParaRPr lang="ja-JP" altLang="en-US">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46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24580" name="Slide Number Placeholder 3"/>
          <p:cNvSpPr>
            <a:spLocks noGrp="1"/>
          </p:cNvSpPr>
          <p:nvPr>
            <p:ph type="sldNum" sz="quarter" idx="5"/>
          </p:nvPr>
        </p:nvSpPr>
        <p:spPr bwMode="auto">
          <a:noFill/>
          <a:ln>
            <a:miter lim="800000"/>
            <a:headEnd/>
            <a:tailEnd/>
          </a:ln>
        </p:spPr>
        <p:txBody>
          <a:bodyPr/>
          <a:lstStyle/>
          <a:p>
            <a:fld id="{5E08A581-DD8D-6D47-9B5E-B199742C7855}" type="slidenum">
              <a:rPr lang="en-US"/>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6600AFE3-F907-EC40-B09A-81D7CBE897DA}" type="slidenum">
              <a:rPr lang="en-US"/>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7CC5CF-AD71-4628-BB29-B1C3AA1B9E7B}" type="slidenum">
              <a:rPr lang="en-US" smtClean="0"/>
              <a:pPr>
                <a:defRPr/>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7" name="Slide Number Placeholder 3"/>
          <p:cNvSpPr>
            <a:spLocks noGrp="1"/>
          </p:cNvSpPr>
          <p:nvPr>
            <p:ph type="sldNum" sz="quarter" idx="5"/>
          </p:nvPr>
        </p:nvSpPr>
        <p:spPr bwMode="auto">
          <a:noFill/>
          <a:ln>
            <a:miter lim="800000"/>
            <a:headEnd/>
            <a:tailEnd/>
          </a:ln>
        </p:spPr>
        <p:txBody>
          <a:bodyPr/>
          <a:lstStyle/>
          <a:p>
            <a:fld id="{2446B2EE-72C8-F04B-A864-F8C11389C118}" type="slidenum">
              <a:rPr lang="en-US"/>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r>
              <a:rPr lang="en-US"/>
              <a:t>Slide </a:t>
            </a:r>
            <a:fld id="{7F99EFA8-5692-4739-A379-12BB112F3337}" type="slidenum">
              <a:rPr lang="en-US"/>
              <a:pPr>
                <a:defRPr/>
              </a:pPr>
              <a:t>‹#›</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dirty="0" smtClean="0"/>
              <a:t>TTC 2012 Jefferson Lab Nov 5-8, 2012</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r>
              <a:rPr lang="en-US" smtClean="0"/>
              <a:t>TTC 2012 Jefferson Lab Nov 5-8, 2012</a:t>
            </a:r>
            <a:endParaRPr lang="en-US"/>
          </a:p>
        </p:txBody>
      </p:sp>
      <p:sp>
        <p:nvSpPr>
          <p:cNvPr id="5" name="Slide Number Placeholder 5"/>
          <p:cNvSpPr>
            <a:spLocks noGrp="1"/>
          </p:cNvSpPr>
          <p:nvPr>
            <p:ph type="sldNum" sz="quarter" idx="12"/>
          </p:nvPr>
        </p:nvSpPr>
        <p:spPr/>
        <p:txBody>
          <a:bodyPr/>
          <a:lstStyle>
            <a:lvl1pPr>
              <a:defRPr/>
            </a:lvl1pPr>
          </a:lstStyle>
          <a:p>
            <a:fld id="{8A6EA827-B962-4243-89C3-2BD7D3EFEDB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
          <p:cNvSpPr>
            <a:spLocks noGrp="1"/>
          </p:cNvSpPr>
          <p:nvPr>
            <p:ph type="sldNum" sz="quarter" idx="10"/>
          </p:nvPr>
        </p:nvSpPr>
        <p:spPr/>
        <p:txBody>
          <a:bodyPr/>
          <a:lstStyle>
            <a:lvl1pPr>
              <a:defRPr/>
            </a:lvl1pPr>
          </a:lstStyle>
          <a:p>
            <a:pPr>
              <a:defRPr/>
            </a:pPr>
            <a:r>
              <a:rPr lang="en-US"/>
              <a:t>Slide </a:t>
            </a:r>
            <a:fld id="{86E17185-6A8C-46C1-9277-346B1D4CBA8E}" type="slidenum">
              <a:rPr lang="en-US"/>
              <a:pPr>
                <a:defRPr/>
              </a:pPr>
              <a:t>‹#›</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smtClean="0"/>
              <a:t>TTC 2012 Jefferson Lab Nov 5-8, 2012</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
          <p:cNvSpPr>
            <a:spLocks noGrp="1"/>
          </p:cNvSpPr>
          <p:nvPr>
            <p:ph type="sldNum" sz="quarter" idx="10"/>
          </p:nvPr>
        </p:nvSpPr>
        <p:spPr/>
        <p:txBody>
          <a:bodyPr/>
          <a:lstStyle>
            <a:lvl1pPr>
              <a:defRPr/>
            </a:lvl1pPr>
          </a:lstStyle>
          <a:p>
            <a:pPr>
              <a:defRPr/>
            </a:pPr>
            <a:r>
              <a:rPr lang="en-US"/>
              <a:t>Slide </a:t>
            </a:r>
            <a:fld id="{B7F602BB-FD96-4698-B046-64130E4044B1}" type="slidenum">
              <a:rPr lang="en-US"/>
              <a:pPr>
                <a:defRPr/>
              </a:pPr>
              <a:t>‹#›</a:t>
            </a:fld>
            <a:endParaRPr lang="en-US"/>
          </a:p>
        </p:txBody>
      </p:sp>
      <p:sp>
        <p:nvSpPr>
          <p:cNvPr id="6" name="Footer Placeholder 2"/>
          <p:cNvSpPr>
            <a:spLocks noGrp="1"/>
          </p:cNvSpPr>
          <p:nvPr>
            <p:ph type="ftr" sz="quarter" idx="11"/>
          </p:nvPr>
        </p:nvSpPr>
        <p:spPr/>
        <p:txBody>
          <a:bodyPr/>
          <a:lstStyle>
            <a:lvl1pPr>
              <a:defRPr/>
            </a:lvl1pPr>
          </a:lstStyle>
          <a:p>
            <a:pPr>
              <a:defRPr/>
            </a:pPr>
            <a:r>
              <a:rPr lang="en-US" smtClean="0"/>
              <a:t>TTC 2012 Jefferson Lab Nov 5-8, 2012</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0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63505"/>
            <a:ext cx="4040188"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05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63505"/>
            <a:ext cx="4041775"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05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1"/>
          <p:cNvSpPr>
            <a:spLocks noGrp="1"/>
          </p:cNvSpPr>
          <p:nvPr>
            <p:ph type="sldNum" sz="quarter" idx="10"/>
          </p:nvPr>
        </p:nvSpPr>
        <p:spPr/>
        <p:txBody>
          <a:bodyPr/>
          <a:lstStyle>
            <a:lvl1pPr>
              <a:defRPr/>
            </a:lvl1pPr>
          </a:lstStyle>
          <a:p>
            <a:pPr>
              <a:defRPr/>
            </a:pPr>
            <a:r>
              <a:rPr lang="en-US"/>
              <a:t>Slide </a:t>
            </a:r>
            <a:fld id="{C2B90AFE-C24A-4189-8A83-A6CDCBADD10F}" type="slidenum">
              <a:rPr lang="en-US"/>
              <a:pPr>
                <a:defRPr/>
              </a:pPr>
              <a:t>‹#›</a:t>
            </a:fld>
            <a:endParaRPr lang="en-US"/>
          </a:p>
        </p:txBody>
      </p:sp>
      <p:sp>
        <p:nvSpPr>
          <p:cNvPr id="8" name="Footer Placeholder 2"/>
          <p:cNvSpPr>
            <a:spLocks noGrp="1"/>
          </p:cNvSpPr>
          <p:nvPr>
            <p:ph type="ftr" sz="quarter" idx="11"/>
          </p:nvPr>
        </p:nvSpPr>
        <p:spPr/>
        <p:txBody>
          <a:bodyPr/>
          <a:lstStyle>
            <a:lvl1pPr>
              <a:defRPr/>
            </a:lvl1pPr>
          </a:lstStyle>
          <a:p>
            <a:pPr>
              <a:defRPr/>
            </a:pPr>
            <a:r>
              <a:rPr lang="en-US" smtClean="0"/>
              <a:t>TTC 2012 Jefferson Lab Nov 5-8, 2012</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smtClean="0"/>
              <a:t>Click to edit Master title style</a:t>
            </a:r>
            <a:endParaRPr lang="en-US" dirty="0"/>
          </a:p>
        </p:txBody>
      </p:sp>
      <p:sp>
        <p:nvSpPr>
          <p:cNvPr id="3" name="Slide Number Placeholder 1"/>
          <p:cNvSpPr>
            <a:spLocks noGrp="1"/>
          </p:cNvSpPr>
          <p:nvPr>
            <p:ph type="sldNum" sz="quarter" idx="10"/>
          </p:nvPr>
        </p:nvSpPr>
        <p:spPr/>
        <p:txBody>
          <a:bodyPr/>
          <a:lstStyle>
            <a:lvl1pPr>
              <a:defRPr/>
            </a:lvl1pPr>
          </a:lstStyle>
          <a:p>
            <a:pPr>
              <a:defRPr/>
            </a:pPr>
            <a:r>
              <a:rPr lang="en-US"/>
              <a:t>Slide </a:t>
            </a:r>
            <a:fld id="{587A3C6F-990E-4785-8A89-64D8B8D09A8C}" type="slidenum">
              <a:rPr lang="en-US"/>
              <a:pPr>
                <a:defRPr/>
              </a:pPr>
              <a:t>‹#›</a:t>
            </a:fld>
            <a:endParaRPr lang="en-US"/>
          </a:p>
        </p:txBody>
      </p:sp>
      <p:sp>
        <p:nvSpPr>
          <p:cNvPr id="4" name="Footer Placeholder 2"/>
          <p:cNvSpPr>
            <a:spLocks noGrp="1"/>
          </p:cNvSpPr>
          <p:nvPr>
            <p:ph type="ftr" sz="quarter" idx="11"/>
          </p:nvPr>
        </p:nvSpPr>
        <p:spPr/>
        <p:txBody>
          <a:bodyPr/>
          <a:lstStyle>
            <a:lvl1pPr>
              <a:defRPr/>
            </a:lvl1pPr>
          </a:lstStyle>
          <a:p>
            <a:pPr>
              <a:defRPr/>
            </a:pPr>
            <a:r>
              <a:rPr lang="en-US" smtClean="0"/>
              <a:t>TTC 2012 Jefferson Lab Nov 5-8, 2012</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4" name="Slide Number Placeholder 1"/>
          <p:cNvSpPr>
            <a:spLocks noGrp="1"/>
          </p:cNvSpPr>
          <p:nvPr>
            <p:ph type="sldNum" sz="quarter" idx="10"/>
          </p:nvPr>
        </p:nvSpPr>
        <p:spPr/>
        <p:txBody>
          <a:bodyPr/>
          <a:lstStyle>
            <a:lvl1pPr>
              <a:defRPr/>
            </a:lvl1pPr>
          </a:lstStyle>
          <a:p>
            <a:pPr>
              <a:defRPr/>
            </a:pPr>
            <a:r>
              <a:rPr lang="en-US"/>
              <a:t>Slide </a:t>
            </a:r>
            <a:fld id="{19549D29-B65B-469A-88C7-B15EBB585928}" type="slidenum">
              <a:rPr lang="en-US"/>
              <a:pPr>
                <a:defRPr/>
              </a:pPr>
              <a:t>‹#›</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smtClean="0"/>
              <a:t>TTC 2012 Jefferson Lab Nov 5-8, 2012</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 y="895350"/>
            <a:ext cx="4402138"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895350"/>
            <a:ext cx="4403725"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
          <p:cNvSpPr>
            <a:spLocks noGrp="1"/>
          </p:cNvSpPr>
          <p:nvPr>
            <p:ph type="sldNum" sz="quarter" idx="10"/>
          </p:nvPr>
        </p:nvSpPr>
        <p:spPr/>
        <p:txBody>
          <a:bodyPr/>
          <a:lstStyle>
            <a:lvl1pPr>
              <a:defRPr/>
            </a:lvl1pPr>
          </a:lstStyle>
          <a:p>
            <a:pPr>
              <a:defRPr/>
            </a:pPr>
            <a:r>
              <a:rPr lang="en-US"/>
              <a:t>Slide </a:t>
            </a:r>
            <a:fld id="{52A69F15-B7B0-4478-AA1B-81ECD46051EE}" type="slidenum">
              <a:rPr lang="en-US"/>
              <a:pPr>
                <a:defRPr/>
              </a:pPr>
              <a:t>‹#›</a:t>
            </a:fld>
            <a:endParaRPr lang="en-US"/>
          </a:p>
        </p:txBody>
      </p:sp>
      <p:sp>
        <p:nvSpPr>
          <p:cNvPr id="6" name="Footer Placeholder 2"/>
          <p:cNvSpPr>
            <a:spLocks noGrp="1"/>
          </p:cNvSpPr>
          <p:nvPr>
            <p:ph type="ftr" sz="quarter" idx="11"/>
          </p:nvPr>
        </p:nvSpPr>
        <p:spPr/>
        <p:txBody>
          <a:bodyPr/>
          <a:lstStyle>
            <a:lvl1pPr>
              <a:defRPr/>
            </a:lvl1pPr>
          </a:lstStyle>
          <a:p>
            <a:pPr>
              <a:defRPr/>
            </a:pPr>
            <a:r>
              <a:rPr lang="en-US" smtClean="0"/>
              <a:t>TTC 2012 Jefferson Lab Nov 5-8, 2012</a:t>
            </a:r>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r>
              <a:rPr lang="en-US" smtClean="0"/>
              <a:t>TTC 2012 Jefferson Lab Nov 5-8, 2012</a:t>
            </a:r>
            <a:endParaRPr lang="en-US"/>
          </a:p>
        </p:txBody>
      </p:sp>
      <p:sp>
        <p:nvSpPr>
          <p:cNvPr id="4" name="Slide Number Placeholder 5"/>
          <p:cNvSpPr>
            <a:spLocks noGrp="1"/>
          </p:cNvSpPr>
          <p:nvPr>
            <p:ph type="sldNum" sz="quarter" idx="12"/>
          </p:nvPr>
        </p:nvSpPr>
        <p:spPr/>
        <p:txBody>
          <a:bodyPr/>
          <a:lstStyle>
            <a:lvl1pPr>
              <a:defRPr/>
            </a:lvl1pPr>
          </a:lstStyle>
          <a:p>
            <a:fld id="{F273571B-6DBA-C84C-A0CB-9D2EEC02D65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1613" y="246063"/>
            <a:ext cx="6078537"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447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447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581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581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81000" y="914400"/>
            <a:ext cx="8582025"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Slide Number Placeholder 1"/>
          <p:cNvSpPr>
            <a:spLocks noGrp="1"/>
          </p:cNvSpPr>
          <p:nvPr>
            <p:ph type="sldNum" sz="quarter" idx="4"/>
          </p:nvPr>
        </p:nvSpPr>
        <p:spPr>
          <a:xfrm>
            <a:off x="5922963" y="6448425"/>
            <a:ext cx="2133600" cy="365125"/>
          </a:xfrm>
          <a:prstGeom prst="rect">
            <a:avLst/>
          </a:prstGeom>
        </p:spPr>
        <p:txBody>
          <a:bodyPr vert="horz" lIns="91440" tIns="45720" rIns="91440" bIns="45720" rtlCol="0" anchor="ctr"/>
          <a:lstStyle>
            <a:lvl1pPr algn="r" fontAlgn="auto">
              <a:spcBef>
                <a:spcPts val="0"/>
              </a:spcBef>
              <a:spcAft>
                <a:spcPts val="0"/>
              </a:spcAft>
              <a:defRPr sz="1400" dirty="0" smtClean="0">
                <a:solidFill>
                  <a:schemeClr val="tx1"/>
                </a:solidFill>
                <a:latin typeface="Arial"/>
                <a:cs typeface="Arial"/>
              </a:defRPr>
            </a:lvl1pPr>
          </a:lstStyle>
          <a:p>
            <a:pPr>
              <a:defRPr/>
            </a:pPr>
            <a:r>
              <a:rPr lang="en-US"/>
              <a:t>Slide </a:t>
            </a:r>
            <a:fld id="{041FD040-89AB-4AF0-8D25-39A690D5037D}" type="slidenum">
              <a:rPr lang="en-US"/>
              <a:pPr>
                <a:defRPr/>
              </a:pPr>
              <a:t>‹#›</a:t>
            </a:fld>
            <a:endParaRPr lang="en-US"/>
          </a:p>
        </p:txBody>
      </p:sp>
      <p:sp>
        <p:nvSpPr>
          <p:cNvPr id="3" name="Footer Placeholder 2"/>
          <p:cNvSpPr>
            <a:spLocks noGrp="1"/>
          </p:cNvSpPr>
          <p:nvPr>
            <p:ph type="ftr" sz="quarter" idx="3"/>
          </p:nvPr>
        </p:nvSpPr>
        <p:spPr>
          <a:xfrm>
            <a:off x="3138715" y="64928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r>
              <a:rPr lang="en-US" smtClean="0"/>
              <a:t>TTC 2012 Jefferson Lab Nov 5-8, 2012</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3" r:id="rId9"/>
    <p:sldLayoutId id="2147483674" r:id="rId10"/>
  </p:sldLayoutIdLst>
  <p:timing>
    <p:tnLst>
      <p:par>
        <p:cTn xmlns:p14="http://schemas.microsoft.com/office/powerpoint/2010/main" id="1" dur="indefinite" restart="never" nodeType="tmRoot"/>
      </p:par>
    </p:tnLst>
  </p:timing>
  <p:hf sldNum="0" hdr="0" dt="0"/>
  <p:txStyles>
    <p:titleStyle>
      <a:lvl1pPr algn="r" rtl="0" fontAlgn="base">
        <a:spcBef>
          <a:spcPct val="0"/>
        </a:spcBef>
        <a:spcAft>
          <a:spcPct val="0"/>
        </a:spcAft>
        <a:defRPr sz="3200">
          <a:solidFill>
            <a:srgbClr val="0000FF"/>
          </a:solidFill>
          <a:latin typeface="Arial"/>
          <a:ea typeface="ＭＳ Ｐゴシック" charset="-128"/>
          <a:cs typeface="ＭＳ Ｐゴシック" charset="-128"/>
        </a:defRPr>
      </a:lvl1pPr>
      <a:lvl2pPr algn="r" rtl="0" fontAlgn="base">
        <a:spcBef>
          <a:spcPct val="0"/>
        </a:spcBef>
        <a:spcAft>
          <a:spcPct val="0"/>
        </a:spcAft>
        <a:defRPr sz="3200">
          <a:solidFill>
            <a:srgbClr val="0000FF"/>
          </a:solidFill>
          <a:latin typeface="Arial" charset="0"/>
          <a:ea typeface="ＭＳ Ｐゴシック" charset="-128"/>
          <a:cs typeface="ＭＳ Ｐゴシック" charset="-128"/>
        </a:defRPr>
      </a:lvl2pPr>
      <a:lvl3pPr algn="r" rtl="0" fontAlgn="base">
        <a:spcBef>
          <a:spcPct val="0"/>
        </a:spcBef>
        <a:spcAft>
          <a:spcPct val="0"/>
        </a:spcAft>
        <a:defRPr sz="3200">
          <a:solidFill>
            <a:srgbClr val="0000FF"/>
          </a:solidFill>
          <a:latin typeface="Arial" charset="0"/>
          <a:ea typeface="ＭＳ Ｐゴシック" charset="-128"/>
          <a:cs typeface="ＭＳ Ｐゴシック" charset="-128"/>
        </a:defRPr>
      </a:lvl3pPr>
      <a:lvl4pPr algn="r" rtl="0" fontAlgn="base">
        <a:spcBef>
          <a:spcPct val="0"/>
        </a:spcBef>
        <a:spcAft>
          <a:spcPct val="0"/>
        </a:spcAft>
        <a:defRPr sz="3200">
          <a:solidFill>
            <a:srgbClr val="0000FF"/>
          </a:solidFill>
          <a:latin typeface="Arial" charset="0"/>
          <a:ea typeface="ＭＳ Ｐゴシック" charset="-128"/>
          <a:cs typeface="ＭＳ Ｐゴシック" charset="-128"/>
        </a:defRPr>
      </a:lvl4pPr>
      <a:lvl5pPr algn="r" rtl="0" fontAlgn="base">
        <a:spcBef>
          <a:spcPct val="0"/>
        </a:spcBef>
        <a:spcAft>
          <a:spcPct val="0"/>
        </a:spcAft>
        <a:defRPr sz="3200">
          <a:solidFill>
            <a:srgbClr val="0000FF"/>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fontAlgn="base">
        <a:spcBef>
          <a:spcPts val="1200"/>
        </a:spcBef>
        <a:spcAft>
          <a:spcPct val="0"/>
        </a:spcAft>
        <a:buClr>
          <a:srgbClr val="FF6600"/>
        </a:buClr>
        <a:buChar char="•"/>
        <a:defRPr sz="2600">
          <a:solidFill>
            <a:schemeClr val="tx1"/>
          </a:solidFill>
          <a:latin typeface="Calibri"/>
          <a:ea typeface="ＭＳ Ｐゴシック" charset="-128"/>
          <a:cs typeface="ＭＳ Ｐゴシック" charset="-128"/>
        </a:defRPr>
      </a:lvl1pPr>
      <a:lvl2pPr marL="742950" indent="-285750" algn="l" rtl="0" fontAlgn="base">
        <a:spcBef>
          <a:spcPts val="1200"/>
        </a:spcBef>
        <a:spcAft>
          <a:spcPct val="0"/>
        </a:spcAft>
        <a:buClr>
          <a:srgbClr val="4343CA"/>
        </a:buClr>
        <a:buFont typeface="Arial" charset="0"/>
        <a:buChar char="•"/>
        <a:defRPr sz="2400">
          <a:solidFill>
            <a:schemeClr val="tx1"/>
          </a:solidFill>
          <a:latin typeface="Calibri"/>
          <a:ea typeface="ＭＳ Ｐゴシック" charset="-128"/>
        </a:defRPr>
      </a:lvl2pPr>
      <a:lvl3pPr marL="1143000" indent="-228600" algn="l" rtl="0" fontAlgn="base">
        <a:spcBef>
          <a:spcPts val="1200"/>
        </a:spcBef>
        <a:spcAft>
          <a:spcPct val="0"/>
        </a:spcAft>
        <a:buClr>
          <a:srgbClr val="660066"/>
        </a:buClr>
        <a:buChar char="•"/>
        <a:defRPr lang="en-US" sz="2200" dirty="0">
          <a:solidFill>
            <a:schemeClr val="tx1"/>
          </a:solidFill>
          <a:latin typeface="Calibri"/>
          <a:ea typeface="ＭＳ Ｐゴシック" charset="-128"/>
        </a:defRPr>
      </a:lvl3pPr>
      <a:lvl4pPr marL="1600200" indent="-228600" algn="l" rtl="0" fontAlgn="base">
        <a:spcBef>
          <a:spcPts val="1200"/>
        </a:spcBef>
        <a:spcAft>
          <a:spcPct val="0"/>
        </a:spcAft>
        <a:buClr>
          <a:srgbClr val="008000"/>
        </a:buClr>
        <a:buFont typeface="Arial" charset="0"/>
        <a:buChar char="•"/>
        <a:defRPr lang="en-US" sz="2000" dirty="0">
          <a:solidFill>
            <a:schemeClr val="tx1"/>
          </a:solidFill>
          <a:latin typeface="Calibri"/>
          <a:ea typeface="ＭＳ Ｐゴシック" charset="-128"/>
        </a:defRPr>
      </a:lvl4pPr>
      <a:lvl5pPr marL="2057400" indent="-228600" algn="l" rtl="0" fontAlgn="base">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jlab.org/conferences/ingot/index.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Worksheet1.xls"/><Relationship Id="rId5" Type="http://schemas.openxmlformats.org/officeDocument/2006/relationships/image" Target="../media/image17.emf"/><Relationship Id="rId6" Type="http://schemas.openxmlformats.org/officeDocument/2006/relationships/oleObject" Target="../embeddings/Microsoft_Excel_97_-_2004_Worksheet2.xls"/><Relationship Id="rId7" Type="http://schemas.openxmlformats.org/officeDocument/2006/relationships/image" Target="../media/image18.emf"/><Relationship Id="rId8"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ctrTitle"/>
          </p:nvPr>
        </p:nvSpPr>
        <p:spPr>
          <a:xfrm>
            <a:off x="266330" y="182247"/>
            <a:ext cx="8602462" cy="1434041"/>
          </a:xfrm>
        </p:spPr>
        <p:txBody>
          <a:bodyPr/>
          <a:lstStyle/>
          <a:p>
            <a:pPr algn="ctr"/>
            <a:r>
              <a:rPr lang="en-US" sz="2800" b="1" dirty="0"/>
              <a:t>Pyrochlore Ingot Niobium SRF Technology </a:t>
            </a:r>
            <a:r>
              <a:rPr lang="en-US" sz="2800" b="1" dirty="0" smtClean="0"/>
              <a:t>for</a:t>
            </a:r>
            <a:br>
              <a:rPr lang="en-US" sz="2800" b="1" dirty="0" smtClean="0"/>
            </a:br>
            <a:r>
              <a:rPr lang="en-US" sz="2800" b="1" dirty="0" smtClean="0"/>
              <a:t> </a:t>
            </a:r>
            <a:r>
              <a:rPr lang="en-US" sz="2800" b="1" dirty="0"/>
              <a:t>Next </a:t>
            </a:r>
            <a:r>
              <a:rPr lang="en-US" sz="2800" b="1" dirty="0" smtClean="0"/>
              <a:t>Generation </a:t>
            </a:r>
            <a:r>
              <a:rPr lang="en-US" sz="2800" b="1" dirty="0"/>
              <a:t>Accelerators</a:t>
            </a:r>
            <a:endParaRPr lang="en-US" sz="2800" b="1" dirty="0" smtClean="0">
              <a:latin typeface="Arial" charset="0"/>
              <a:ea typeface="ＭＳ Ｐゴシック" pitchFamily="34" charset="-128"/>
            </a:endParaRPr>
          </a:p>
        </p:txBody>
      </p:sp>
      <p:sp>
        <p:nvSpPr>
          <p:cNvPr id="2051" name="Subtitle 4"/>
          <p:cNvSpPr>
            <a:spLocks noGrp="1"/>
          </p:cNvSpPr>
          <p:nvPr>
            <p:ph type="subTitle" idx="1"/>
          </p:nvPr>
        </p:nvSpPr>
        <p:spPr>
          <a:xfrm>
            <a:off x="1371600" y="3868002"/>
            <a:ext cx="6400800" cy="1635717"/>
          </a:xfrm>
        </p:spPr>
        <p:txBody>
          <a:bodyPr/>
          <a:lstStyle/>
          <a:p>
            <a:r>
              <a:rPr lang="en-US" b="1" i="1" dirty="0" smtClean="0">
                <a:latin typeface="Calibri" pitchFamily="34" charset="0"/>
                <a:ea typeface="ＭＳ Ｐゴシック" pitchFamily="34" charset="-128"/>
              </a:rPr>
              <a:t>Ganapati Myneni</a:t>
            </a:r>
          </a:p>
          <a:p>
            <a:r>
              <a:rPr lang="en-US" b="1" dirty="0" smtClean="0">
                <a:latin typeface="Calibri" pitchFamily="34" charset="0"/>
                <a:ea typeface="ＭＳ Ｐゴシック" pitchFamily="34" charset="-128"/>
              </a:rPr>
              <a:t>November 13, 2015</a:t>
            </a:r>
          </a:p>
          <a:p>
            <a:r>
              <a:rPr lang="en-US" b="1" dirty="0" smtClean="0">
                <a:latin typeface="Calibri" pitchFamily="34" charset="0"/>
                <a:ea typeface="ＭＳ Ｐゴシック" pitchFamily="34" charset="-128"/>
              </a:rPr>
              <a:t>Presentation for Nomura </a:t>
            </a:r>
            <a:r>
              <a:rPr lang="en-US" b="1" dirty="0" err="1" smtClean="0">
                <a:latin typeface="Calibri" pitchFamily="34" charset="0"/>
                <a:ea typeface="ＭＳ Ｐゴシック" pitchFamily="34" charset="-128"/>
              </a:rPr>
              <a:t>JLab</a:t>
            </a:r>
            <a:r>
              <a:rPr lang="en-US" b="1" dirty="0" smtClean="0">
                <a:latin typeface="Calibri" pitchFamily="34" charset="0"/>
                <a:ea typeface="ＭＳ Ｐゴシック" pitchFamily="34" charset="-128"/>
              </a:rPr>
              <a:t> Visitors </a:t>
            </a:r>
          </a:p>
          <a:p>
            <a:endParaRPr lang="en-US" dirty="0" smtClean="0">
              <a:latin typeface="Calibri" pitchFamily="34" charset="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67141344"/>
              </p:ext>
            </p:extLst>
          </p:nvPr>
        </p:nvGraphicFramePr>
        <p:xfrm>
          <a:off x="317522" y="280853"/>
          <a:ext cx="8206702" cy="5751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11314" y="6112008"/>
            <a:ext cx="7804164" cy="369332"/>
          </a:xfrm>
          <a:prstGeom prst="rect">
            <a:avLst/>
          </a:prstGeom>
          <a:noFill/>
        </p:spPr>
        <p:txBody>
          <a:bodyPr wrap="none" rtlCol="0">
            <a:spAutoFit/>
          </a:bodyPr>
          <a:lstStyle/>
          <a:p>
            <a:r>
              <a:rPr lang="en-US" b="1" dirty="0" smtClean="0"/>
              <a:t>Purity specification determines </a:t>
            </a:r>
            <a:r>
              <a:rPr lang="en-US" b="1" dirty="0"/>
              <a:t>#</a:t>
            </a:r>
            <a:r>
              <a:rPr lang="en-US" b="1" dirty="0" smtClean="0"/>
              <a:t> of E-beam melting cycles and cost</a:t>
            </a:r>
            <a:endParaRPr lang="en-US" b="1" dirty="0"/>
          </a:p>
        </p:txBody>
      </p:sp>
      <p:sp>
        <p:nvSpPr>
          <p:cNvPr id="2" name="TextBox 1"/>
          <p:cNvSpPr txBox="1"/>
          <p:nvPr/>
        </p:nvSpPr>
        <p:spPr>
          <a:xfrm>
            <a:off x="2" y="141113"/>
            <a:ext cx="3380465" cy="677108"/>
          </a:xfrm>
          <a:prstGeom prst="rect">
            <a:avLst/>
          </a:prstGeom>
          <a:noFill/>
        </p:spPr>
        <p:txBody>
          <a:bodyPr wrap="none" rtlCol="0">
            <a:spAutoFit/>
          </a:bodyPr>
          <a:lstStyle/>
          <a:p>
            <a:r>
              <a:rPr lang="en-US" sz="2400" b="1" dirty="0" smtClean="0"/>
              <a:t>Fundamental Issues</a:t>
            </a:r>
          </a:p>
          <a:p>
            <a:r>
              <a:rPr lang="en-US" sz="1400" b="1" dirty="0" smtClean="0"/>
              <a:t>Efficiency, affordability, sustainability</a:t>
            </a:r>
            <a:endParaRPr lang="en-US" sz="1400" b="1" dirty="0"/>
          </a:p>
        </p:txBody>
      </p:sp>
    </p:spTree>
    <p:extLst>
      <p:ext uri="{BB962C8B-B14F-4D97-AF65-F5344CB8AC3E}">
        <p14:creationId xmlns:p14="http://schemas.microsoft.com/office/powerpoint/2010/main" val="16794226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sz="quarter" idx="4294967295"/>
          </p:nvPr>
        </p:nvSpPr>
        <p:spPr>
          <a:xfrm>
            <a:off x="102687" y="174625"/>
            <a:ext cx="8141308" cy="762000"/>
          </a:xfrm>
        </p:spPr>
        <p:txBody>
          <a:bodyPr/>
          <a:lstStyle/>
          <a:p>
            <a:pPr algn="ctr" eaLnBrk="1" hangingPunct="1"/>
            <a:r>
              <a:rPr lang="en-US" sz="2800" b="1" dirty="0">
                <a:solidFill>
                  <a:srgbClr val="3333FF"/>
                </a:solidFill>
                <a:ea typeface="ＭＳ Ｐゴシック" pitchFamily="1" charset="-128"/>
                <a:cs typeface="ＭＳ Ｐゴシック" pitchFamily="1" charset="-128"/>
              </a:rPr>
              <a:t> </a:t>
            </a:r>
            <a:r>
              <a:rPr lang="en-US" sz="2800" b="1" dirty="0" smtClean="0">
                <a:solidFill>
                  <a:srgbClr val="3333FF"/>
                </a:solidFill>
                <a:ea typeface="ＭＳ Ｐゴシック" pitchFamily="1" charset="-128"/>
                <a:cs typeface="ＭＳ Ｐゴシック" pitchFamily="1" charset="-128"/>
              </a:rPr>
              <a:t>Economic, efficient and sustainable path </a:t>
            </a:r>
            <a:r>
              <a:rPr lang="en-US" sz="2800" b="1" dirty="0">
                <a:solidFill>
                  <a:srgbClr val="3333FF"/>
                </a:solidFill>
                <a:ea typeface="ＭＳ Ｐゴシック" pitchFamily="1" charset="-128"/>
                <a:cs typeface="ＭＳ Ｐゴシック" pitchFamily="1" charset="-128"/>
              </a:rPr>
              <a:t>for </a:t>
            </a:r>
            <a:r>
              <a:rPr lang="en-US" sz="2800" b="1" dirty="0" smtClean="0">
                <a:solidFill>
                  <a:srgbClr val="3333FF"/>
                </a:solidFill>
                <a:ea typeface="ＭＳ Ｐゴシック" pitchFamily="1" charset="-128"/>
                <a:cs typeface="ＭＳ Ｐゴシック" pitchFamily="1" charset="-128"/>
              </a:rPr>
              <a:t>SRF technology </a:t>
            </a:r>
            <a:endParaRPr lang="en-US" sz="2800" b="1" dirty="0">
              <a:solidFill>
                <a:srgbClr val="3333FF"/>
              </a:solidFill>
              <a:ea typeface="ＭＳ Ｐゴシック" pitchFamily="1" charset="-128"/>
              <a:cs typeface="ＭＳ Ｐゴシック" pitchFamily="1" charset="-128"/>
            </a:endParaRPr>
          </a:p>
        </p:txBody>
      </p:sp>
      <p:pic>
        <p:nvPicPr>
          <p:cNvPr id="44035" name="Picture 3"/>
          <p:cNvPicPr>
            <a:picLocks noGrp="1" noChangeAspect="1" noChangeArrowheads="1"/>
          </p:cNvPicPr>
          <p:nvPr>
            <p:ph sz="quarter" idx="4294967295"/>
          </p:nvPr>
        </p:nvPicPr>
        <p:blipFill>
          <a:blip r:embed="rId3"/>
          <a:srcRect/>
          <a:stretch>
            <a:fillRect/>
          </a:stretch>
        </p:blipFill>
        <p:spPr>
          <a:xfrm>
            <a:off x="709613" y="1357313"/>
            <a:ext cx="8434387" cy="4543425"/>
          </a:xfrm>
        </p:spPr>
      </p:pic>
      <p:grpSp>
        <p:nvGrpSpPr>
          <p:cNvPr id="2" name="Group 48"/>
          <p:cNvGrpSpPr>
            <a:grpSpLocks/>
          </p:cNvGrpSpPr>
          <p:nvPr/>
        </p:nvGrpSpPr>
        <p:grpSpPr bwMode="auto">
          <a:xfrm>
            <a:off x="992188" y="1712913"/>
            <a:ext cx="6515100" cy="4052887"/>
            <a:chOff x="625" y="1079"/>
            <a:chExt cx="4104" cy="2553"/>
          </a:xfrm>
        </p:grpSpPr>
        <p:grpSp>
          <p:nvGrpSpPr>
            <p:cNvPr id="3" name="Group 5"/>
            <p:cNvGrpSpPr>
              <a:grpSpLocks/>
            </p:cNvGrpSpPr>
            <p:nvPr/>
          </p:nvGrpSpPr>
          <p:grpSpPr bwMode="auto">
            <a:xfrm>
              <a:off x="625" y="1997"/>
              <a:ext cx="163" cy="281"/>
              <a:chOff x="0" y="0"/>
              <a:chExt cx="784" cy="893"/>
            </a:xfrm>
          </p:grpSpPr>
          <p:sp>
            <p:nvSpPr>
              <p:cNvPr id="44075" name="Line 6"/>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76" name="Line 7"/>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4" name="Group 8"/>
            <p:cNvGrpSpPr>
              <a:grpSpLocks/>
            </p:cNvGrpSpPr>
            <p:nvPr/>
          </p:nvGrpSpPr>
          <p:grpSpPr bwMode="auto">
            <a:xfrm>
              <a:off x="717" y="2647"/>
              <a:ext cx="163" cy="281"/>
              <a:chOff x="0" y="0"/>
              <a:chExt cx="784" cy="893"/>
            </a:xfrm>
          </p:grpSpPr>
          <p:sp>
            <p:nvSpPr>
              <p:cNvPr id="44073" name="Line 9"/>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74" name="Line 10"/>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5" name="Group 11"/>
            <p:cNvGrpSpPr>
              <a:grpSpLocks/>
            </p:cNvGrpSpPr>
            <p:nvPr/>
          </p:nvGrpSpPr>
          <p:grpSpPr bwMode="auto">
            <a:xfrm>
              <a:off x="802" y="3193"/>
              <a:ext cx="163" cy="281"/>
              <a:chOff x="0" y="0"/>
              <a:chExt cx="784" cy="893"/>
            </a:xfrm>
          </p:grpSpPr>
          <p:sp>
            <p:nvSpPr>
              <p:cNvPr id="44071" name="Line 12"/>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72" name="Line 13"/>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6" name="Group 14"/>
            <p:cNvGrpSpPr>
              <a:grpSpLocks/>
            </p:cNvGrpSpPr>
            <p:nvPr/>
          </p:nvGrpSpPr>
          <p:grpSpPr bwMode="auto">
            <a:xfrm>
              <a:off x="3449" y="1079"/>
              <a:ext cx="145" cy="227"/>
              <a:chOff x="0" y="0"/>
              <a:chExt cx="784" cy="893"/>
            </a:xfrm>
          </p:grpSpPr>
          <p:sp>
            <p:nvSpPr>
              <p:cNvPr id="44069" name="Line 15"/>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70" name="Line 16"/>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7" name="Group 17"/>
            <p:cNvGrpSpPr>
              <a:grpSpLocks/>
            </p:cNvGrpSpPr>
            <p:nvPr/>
          </p:nvGrpSpPr>
          <p:grpSpPr bwMode="auto">
            <a:xfrm>
              <a:off x="3442" y="1712"/>
              <a:ext cx="145" cy="227"/>
              <a:chOff x="0" y="0"/>
              <a:chExt cx="784" cy="893"/>
            </a:xfrm>
          </p:grpSpPr>
          <p:sp>
            <p:nvSpPr>
              <p:cNvPr id="44067" name="Line 18"/>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68" name="Line 19"/>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8" name="Group 20"/>
            <p:cNvGrpSpPr>
              <a:grpSpLocks/>
            </p:cNvGrpSpPr>
            <p:nvPr/>
          </p:nvGrpSpPr>
          <p:grpSpPr bwMode="auto">
            <a:xfrm>
              <a:off x="3409" y="2346"/>
              <a:ext cx="145" cy="227"/>
              <a:chOff x="0" y="0"/>
              <a:chExt cx="784" cy="893"/>
            </a:xfrm>
          </p:grpSpPr>
          <p:sp>
            <p:nvSpPr>
              <p:cNvPr id="44065" name="Line 21"/>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66" name="Line 22"/>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9" name="Group 23"/>
            <p:cNvGrpSpPr>
              <a:grpSpLocks/>
            </p:cNvGrpSpPr>
            <p:nvPr/>
          </p:nvGrpSpPr>
          <p:grpSpPr bwMode="auto">
            <a:xfrm>
              <a:off x="3423" y="3006"/>
              <a:ext cx="145" cy="227"/>
              <a:chOff x="0" y="0"/>
              <a:chExt cx="784" cy="893"/>
            </a:xfrm>
          </p:grpSpPr>
          <p:sp>
            <p:nvSpPr>
              <p:cNvPr id="44063" name="Line 24"/>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64" name="Line 25"/>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10" name="Group 26"/>
            <p:cNvGrpSpPr>
              <a:grpSpLocks/>
            </p:cNvGrpSpPr>
            <p:nvPr/>
          </p:nvGrpSpPr>
          <p:grpSpPr bwMode="auto">
            <a:xfrm>
              <a:off x="4533" y="1092"/>
              <a:ext cx="145" cy="227"/>
              <a:chOff x="0" y="0"/>
              <a:chExt cx="784" cy="893"/>
            </a:xfrm>
          </p:grpSpPr>
          <p:sp>
            <p:nvSpPr>
              <p:cNvPr id="44061" name="Line 27"/>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62" name="Line 28"/>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11" name="Group 29"/>
            <p:cNvGrpSpPr>
              <a:grpSpLocks/>
            </p:cNvGrpSpPr>
            <p:nvPr/>
          </p:nvGrpSpPr>
          <p:grpSpPr bwMode="auto">
            <a:xfrm>
              <a:off x="1891" y="2553"/>
              <a:ext cx="145" cy="227"/>
              <a:chOff x="0" y="0"/>
              <a:chExt cx="784" cy="893"/>
            </a:xfrm>
          </p:grpSpPr>
          <p:sp>
            <p:nvSpPr>
              <p:cNvPr id="44059" name="Line 30"/>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60" name="Line 31"/>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12" name="Group 32"/>
            <p:cNvGrpSpPr>
              <a:grpSpLocks/>
            </p:cNvGrpSpPr>
            <p:nvPr/>
          </p:nvGrpSpPr>
          <p:grpSpPr bwMode="auto">
            <a:xfrm>
              <a:off x="4478" y="1811"/>
              <a:ext cx="145" cy="227"/>
              <a:chOff x="0" y="0"/>
              <a:chExt cx="784" cy="893"/>
            </a:xfrm>
          </p:grpSpPr>
          <p:sp>
            <p:nvSpPr>
              <p:cNvPr id="44057" name="Line 33"/>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58" name="Line 34"/>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13" name="Group 35"/>
            <p:cNvGrpSpPr>
              <a:grpSpLocks/>
            </p:cNvGrpSpPr>
            <p:nvPr/>
          </p:nvGrpSpPr>
          <p:grpSpPr bwMode="auto">
            <a:xfrm>
              <a:off x="657" y="1441"/>
              <a:ext cx="145" cy="227"/>
              <a:chOff x="0" y="0"/>
              <a:chExt cx="784" cy="893"/>
            </a:xfrm>
          </p:grpSpPr>
          <p:sp>
            <p:nvSpPr>
              <p:cNvPr id="44055" name="Line 36"/>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56" name="Line 37"/>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14" name="Group 38"/>
            <p:cNvGrpSpPr>
              <a:grpSpLocks/>
            </p:cNvGrpSpPr>
            <p:nvPr/>
          </p:nvGrpSpPr>
          <p:grpSpPr bwMode="auto">
            <a:xfrm>
              <a:off x="1987" y="3405"/>
              <a:ext cx="172" cy="227"/>
              <a:chOff x="0" y="0"/>
              <a:chExt cx="784" cy="893"/>
            </a:xfrm>
          </p:grpSpPr>
          <p:sp>
            <p:nvSpPr>
              <p:cNvPr id="44053" name="Line 39"/>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54" name="Line 40"/>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nvGrpSpPr>
            <p:cNvPr id="15" name="Group 45"/>
            <p:cNvGrpSpPr>
              <a:grpSpLocks/>
            </p:cNvGrpSpPr>
            <p:nvPr/>
          </p:nvGrpSpPr>
          <p:grpSpPr bwMode="auto">
            <a:xfrm>
              <a:off x="4584" y="2352"/>
              <a:ext cx="145" cy="227"/>
              <a:chOff x="0" y="0"/>
              <a:chExt cx="784" cy="893"/>
            </a:xfrm>
          </p:grpSpPr>
          <p:sp>
            <p:nvSpPr>
              <p:cNvPr id="44051" name="Line 46"/>
              <p:cNvSpPr>
                <a:spLocks noChangeShapeType="1"/>
              </p:cNvSpPr>
              <p:nvPr/>
            </p:nvSpPr>
            <p:spPr bwMode="auto">
              <a:xfrm>
                <a:off x="0" y="0"/>
                <a:ext cx="704" cy="879"/>
              </a:xfrm>
              <a:prstGeom prst="line">
                <a:avLst/>
              </a:prstGeom>
              <a:noFill/>
              <a:ln w="50800">
                <a:solidFill>
                  <a:srgbClr val="FF0013"/>
                </a:solidFill>
                <a:round/>
                <a:headEnd/>
                <a:tailEnd/>
              </a:ln>
            </p:spPr>
            <p:txBody>
              <a:bodyPr>
                <a:prstTxWarp prst="textNoShape">
                  <a:avLst/>
                </a:prstTxWarp>
              </a:bodyPr>
              <a:lstStyle/>
              <a:p>
                <a:endParaRPr lang="en-US"/>
              </a:p>
            </p:txBody>
          </p:sp>
          <p:sp>
            <p:nvSpPr>
              <p:cNvPr id="44052" name="Line 47"/>
              <p:cNvSpPr>
                <a:spLocks noChangeShapeType="1"/>
              </p:cNvSpPr>
              <p:nvPr/>
            </p:nvSpPr>
            <p:spPr bwMode="auto">
              <a:xfrm flipH="1">
                <a:off x="23" y="42"/>
                <a:ext cx="761" cy="851"/>
              </a:xfrm>
              <a:prstGeom prst="line">
                <a:avLst/>
              </a:prstGeom>
              <a:noFill/>
              <a:ln w="50800">
                <a:solidFill>
                  <a:srgbClr val="FF0013"/>
                </a:solidFill>
                <a:round/>
                <a:headEnd/>
                <a:tailEnd/>
              </a:ln>
            </p:spPr>
            <p:txBody>
              <a:bodyPr>
                <a:prstTxWarp prst="textNoShape">
                  <a:avLst/>
                </a:prstTxWarp>
              </a:bodyPr>
              <a:lstStyle/>
              <a:p>
                <a:endParaRPr lang="en-US"/>
              </a:p>
            </p:txBody>
          </p:sp>
        </p:grpSp>
      </p:grpSp>
      <p:sp>
        <p:nvSpPr>
          <p:cNvPr id="44037" name="TextBox 43"/>
          <p:cNvSpPr txBox="1">
            <a:spLocks noChangeArrowheads="1"/>
          </p:cNvSpPr>
          <p:nvPr/>
        </p:nvSpPr>
        <p:spPr bwMode="auto">
          <a:xfrm>
            <a:off x="5211127" y="5349196"/>
            <a:ext cx="3996757" cy="461665"/>
          </a:xfrm>
          <a:prstGeom prst="rect">
            <a:avLst/>
          </a:prstGeom>
          <a:noFill/>
          <a:ln w="9525">
            <a:noFill/>
            <a:miter lim="800000"/>
            <a:headEnd/>
            <a:tailEnd/>
          </a:ln>
        </p:spPr>
        <p:txBody>
          <a:bodyPr wrap="none">
            <a:prstTxWarp prst="textNoShape">
              <a:avLst/>
            </a:prstTxWarp>
            <a:spAutoFit/>
          </a:bodyPr>
          <a:lstStyle/>
          <a:p>
            <a:r>
              <a:rPr lang="en-US" sz="1200" b="1" dirty="0">
                <a:solidFill>
                  <a:srgbClr val="FF0000"/>
                </a:solidFill>
              </a:rPr>
              <a:t>Cost of the ingot sliced </a:t>
            </a:r>
            <a:r>
              <a:rPr lang="en-US" sz="1200" b="1" dirty="0" err="1">
                <a:solidFill>
                  <a:srgbClr val="FF0000"/>
                </a:solidFill>
              </a:rPr>
              <a:t>Nb</a:t>
            </a:r>
            <a:r>
              <a:rPr lang="en-US" sz="1200" b="1" dirty="0">
                <a:solidFill>
                  <a:srgbClr val="FF0000"/>
                </a:solidFill>
              </a:rPr>
              <a:t> sheets anticipated</a:t>
            </a:r>
          </a:p>
          <a:p>
            <a:r>
              <a:rPr lang="en-US" sz="1200" b="1" dirty="0">
                <a:solidFill>
                  <a:srgbClr val="FF0000"/>
                </a:solidFill>
              </a:rPr>
              <a:t>to be less than</a:t>
            </a:r>
            <a:r>
              <a:rPr lang="en-US" sz="1200" b="1" dirty="0" smtClean="0">
                <a:solidFill>
                  <a:srgbClr val="FF0000"/>
                </a:solidFill>
              </a:rPr>
              <a:t> a third of </a:t>
            </a:r>
            <a:r>
              <a:rPr lang="en-US" sz="1200" b="1" dirty="0">
                <a:solidFill>
                  <a:srgbClr val="FF0000"/>
                </a:solidFill>
              </a:rPr>
              <a:t>polycrystalline </a:t>
            </a:r>
            <a:r>
              <a:rPr lang="en-US" sz="1200" b="1" dirty="0" err="1">
                <a:solidFill>
                  <a:srgbClr val="FF0000"/>
                </a:solidFill>
              </a:rPr>
              <a:t>Nb</a:t>
            </a:r>
            <a:r>
              <a:rPr lang="en-US" sz="1200" b="1" dirty="0">
                <a:solidFill>
                  <a:srgbClr val="FF0000"/>
                </a:solidFill>
              </a:rPr>
              <a:t> &amp; no QA</a:t>
            </a:r>
          </a:p>
        </p:txBody>
      </p:sp>
      <p:sp>
        <p:nvSpPr>
          <p:cNvPr id="47" name="TextBox 46"/>
          <p:cNvSpPr txBox="1"/>
          <p:nvPr/>
        </p:nvSpPr>
        <p:spPr>
          <a:xfrm>
            <a:off x="1985455" y="6162325"/>
            <a:ext cx="5008816" cy="369332"/>
          </a:xfrm>
          <a:prstGeom prst="rect">
            <a:avLst/>
          </a:prstGeom>
          <a:noFill/>
        </p:spPr>
        <p:txBody>
          <a:bodyPr wrap="none" rtlCol="0">
            <a:spAutoFit/>
          </a:bodyPr>
          <a:lstStyle/>
          <a:p>
            <a:r>
              <a:rPr lang="en-US" b="1" dirty="0" smtClean="0">
                <a:solidFill>
                  <a:srgbClr val="FF0000"/>
                </a:solidFill>
              </a:rPr>
              <a:t>Expected material cost savings at least 65%</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8456" y="195320"/>
            <a:ext cx="7050144" cy="5561598"/>
          </a:xfrm>
          <a:prstGeom prst="rect">
            <a:avLst/>
          </a:prstGeom>
        </p:spPr>
      </p:pic>
      <p:sp>
        <p:nvSpPr>
          <p:cNvPr id="6" name="TextBox 5"/>
          <p:cNvSpPr txBox="1"/>
          <p:nvPr/>
        </p:nvSpPr>
        <p:spPr>
          <a:xfrm>
            <a:off x="1143006" y="5767632"/>
            <a:ext cx="7699544" cy="369332"/>
          </a:xfrm>
          <a:prstGeom prst="rect">
            <a:avLst/>
          </a:prstGeom>
          <a:noFill/>
        </p:spPr>
        <p:txBody>
          <a:bodyPr wrap="none" rtlCol="0">
            <a:spAutoFit/>
          </a:bodyPr>
          <a:lstStyle/>
          <a:p>
            <a:r>
              <a:rPr lang="en-US" b="1" dirty="0" smtClean="0"/>
              <a:t>Ingot niobium </a:t>
            </a:r>
            <a:r>
              <a:rPr lang="en-US" b="1" dirty="0" err="1" smtClean="0"/>
              <a:t>Rs</a:t>
            </a:r>
            <a:r>
              <a:rPr lang="en-US" b="1" dirty="0" smtClean="0"/>
              <a:t> is low and phonon peak improves thermal stability</a:t>
            </a:r>
            <a:endParaRPr lang="en-US" b="1" dirty="0"/>
          </a:p>
        </p:txBody>
      </p:sp>
      <p:sp>
        <p:nvSpPr>
          <p:cNvPr id="7" name="TextBox 6"/>
          <p:cNvSpPr txBox="1"/>
          <p:nvPr/>
        </p:nvSpPr>
        <p:spPr>
          <a:xfrm>
            <a:off x="2646908" y="6368174"/>
            <a:ext cx="4477082" cy="369332"/>
          </a:xfrm>
          <a:prstGeom prst="rect">
            <a:avLst/>
          </a:prstGeom>
          <a:noFill/>
        </p:spPr>
        <p:txBody>
          <a:bodyPr wrap="none" rtlCol="0">
            <a:spAutoFit/>
          </a:bodyPr>
          <a:lstStyle/>
          <a:p>
            <a:r>
              <a:rPr lang="en-US" b="1" dirty="0" smtClean="0">
                <a:solidFill>
                  <a:srgbClr val="FF0000"/>
                </a:solidFill>
              </a:rPr>
              <a:t>Our goal is to improve both Q</a:t>
            </a:r>
            <a:r>
              <a:rPr lang="en-US" b="1" baseline="-25000" dirty="0" smtClean="0">
                <a:solidFill>
                  <a:srgbClr val="FF0000"/>
                </a:solidFill>
              </a:rPr>
              <a:t>0</a:t>
            </a:r>
            <a:r>
              <a:rPr lang="en-US" b="1" dirty="0" smtClean="0">
                <a:solidFill>
                  <a:srgbClr val="FF0000"/>
                </a:solidFill>
              </a:rPr>
              <a:t> and </a:t>
            </a:r>
            <a:r>
              <a:rPr lang="en-US" b="1" dirty="0" err="1" smtClean="0">
                <a:solidFill>
                  <a:srgbClr val="FF0000"/>
                </a:solidFill>
              </a:rPr>
              <a:t>E</a:t>
            </a:r>
            <a:r>
              <a:rPr lang="en-US" b="1" baseline="-25000" dirty="0" err="1" smtClean="0">
                <a:solidFill>
                  <a:srgbClr val="FF0000"/>
                </a:solidFill>
              </a:rPr>
              <a:t>acc</a:t>
            </a:r>
            <a:endParaRPr lang="en-US" b="1" baseline="-25000" dirty="0">
              <a:solidFill>
                <a:srgbClr val="FF0000"/>
              </a:solidFill>
            </a:endParaRPr>
          </a:p>
        </p:txBody>
      </p:sp>
      <p:sp>
        <p:nvSpPr>
          <p:cNvPr id="8" name="TextBox 7"/>
          <p:cNvSpPr txBox="1"/>
          <p:nvPr/>
        </p:nvSpPr>
        <p:spPr>
          <a:xfrm>
            <a:off x="5240728" y="1047512"/>
            <a:ext cx="325730"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
        <p:nvSpPr>
          <p:cNvPr id="9" name="TextBox 8"/>
          <p:cNvSpPr txBox="1"/>
          <p:nvPr/>
        </p:nvSpPr>
        <p:spPr>
          <a:xfrm>
            <a:off x="4837144" y="753580"/>
            <a:ext cx="1172241" cy="369332"/>
          </a:xfrm>
          <a:prstGeom prst="rect">
            <a:avLst/>
          </a:prstGeom>
          <a:noFill/>
        </p:spPr>
        <p:txBody>
          <a:bodyPr wrap="none" rtlCol="0">
            <a:spAutoFit/>
          </a:bodyPr>
          <a:lstStyle/>
          <a:p>
            <a:r>
              <a:rPr lang="en-US" b="1" dirty="0" smtClean="0">
                <a:solidFill>
                  <a:srgbClr val="FF0000"/>
                </a:solidFill>
              </a:rPr>
              <a:t>Our Goal</a:t>
            </a:r>
            <a:endParaRPr lang="en-US" b="1" dirty="0">
              <a:solidFill>
                <a:srgbClr val="FF0000"/>
              </a:solidFill>
            </a:endParaRPr>
          </a:p>
        </p:txBody>
      </p:sp>
      <p:cxnSp>
        <p:nvCxnSpPr>
          <p:cNvPr id="10" name="Straight Arrow Connector 9"/>
          <p:cNvCxnSpPr/>
          <p:nvPr/>
        </p:nvCxnSpPr>
        <p:spPr bwMode="auto">
          <a:xfrm>
            <a:off x="5421217" y="936155"/>
            <a:ext cx="0" cy="29675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Rectangle 10"/>
          <p:cNvSpPr/>
          <p:nvPr/>
        </p:nvSpPr>
        <p:spPr bwMode="auto">
          <a:xfrm>
            <a:off x="3521690" y="716210"/>
            <a:ext cx="230351" cy="4145132"/>
          </a:xfrm>
          <a:prstGeom prst="rect">
            <a:avLst/>
          </a:prstGeom>
          <a:solidFill>
            <a:srgbClr val="FFFF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3" name="Rectangle 12"/>
          <p:cNvSpPr/>
          <p:nvPr/>
        </p:nvSpPr>
        <p:spPr>
          <a:xfrm rot="16200000">
            <a:off x="2333243" y="3079234"/>
            <a:ext cx="2607244" cy="369332"/>
          </a:xfrm>
          <a:prstGeom prst="rect">
            <a:avLst/>
          </a:prstGeom>
        </p:spPr>
        <p:txBody>
          <a:bodyPr wrap="square">
            <a:spAutoFit/>
          </a:bodyPr>
          <a:lstStyle/>
          <a:p>
            <a:r>
              <a:rPr lang="en-US" b="1" dirty="0" smtClean="0">
                <a:solidFill>
                  <a:srgbClr val="FF0000"/>
                </a:solidFill>
              </a:rPr>
              <a:t>Current CW </a:t>
            </a:r>
            <a:r>
              <a:rPr lang="en-US" b="1" dirty="0" err="1" smtClean="0">
                <a:solidFill>
                  <a:srgbClr val="FF0000"/>
                </a:solidFill>
              </a:rPr>
              <a:t>cryo</a:t>
            </a:r>
            <a:r>
              <a:rPr lang="en-US" b="1" dirty="0" smtClean="0">
                <a:solidFill>
                  <a:srgbClr val="FF0000"/>
                </a:solidFill>
              </a:rPr>
              <a:t> limit</a:t>
            </a:r>
            <a:endParaRPr lang="en-US" b="1" dirty="0">
              <a:solidFill>
                <a:srgbClr val="FF0000"/>
              </a:solidFill>
            </a:endParaRPr>
          </a:p>
        </p:txBody>
      </p:sp>
      <p:sp>
        <p:nvSpPr>
          <p:cNvPr id="14" name="TextBox 13"/>
          <p:cNvSpPr txBox="1"/>
          <p:nvPr/>
        </p:nvSpPr>
        <p:spPr>
          <a:xfrm>
            <a:off x="71716" y="-95502"/>
            <a:ext cx="3519864" cy="461665"/>
          </a:xfrm>
          <a:prstGeom prst="rect">
            <a:avLst/>
          </a:prstGeom>
          <a:noFill/>
        </p:spPr>
        <p:txBody>
          <a:bodyPr wrap="none" rtlCol="0">
            <a:spAutoFit/>
          </a:bodyPr>
          <a:lstStyle/>
          <a:p>
            <a:r>
              <a:rPr lang="en-US" sz="2400" b="1" dirty="0" smtClean="0">
                <a:solidFill>
                  <a:schemeClr val="accent2"/>
                </a:solidFill>
              </a:rPr>
              <a:t>Present state of the art</a:t>
            </a:r>
            <a:endParaRPr lang="en-US" sz="2400" b="1" dirty="0">
              <a:solidFill>
                <a:schemeClr val="accent2"/>
              </a:solidFill>
            </a:endParaRPr>
          </a:p>
        </p:txBody>
      </p:sp>
    </p:spTree>
    <p:extLst>
      <p:ext uri="{BB962C8B-B14F-4D97-AF65-F5344CB8AC3E}">
        <p14:creationId xmlns:p14="http://schemas.microsoft.com/office/powerpoint/2010/main" val="1959095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31521" cy="658813"/>
          </a:xfrm>
        </p:spPr>
        <p:txBody>
          <a:bodyPr/>
          <a:lstStyle/>
          <a:p>
            <a:pPr algn="l"/>
            <a:r>
              <a:rPr lang="en-US" b="1" dirty="0" smtClean="0"/>
              <a:t>DESY Ingot Niobium </a:t>
            </a:r>
            <a:r>
              <a:rPr lang="en-US" b="1" dirty="0" err="1" smtClean="0"/>
              <a:t>Cryomodule</a:t>
            </a:r>
            <a:r>
              <a:rPr lang="en-US" b="1" dirty="0"/>
              <a:t> </a:t>
            </a:r>
            <a:r>
              <a:rPr lang="en-US" b="1" dirty="0" smtClean="0"/>
              <a:t>Results      </a:t>
            </a:r>
            <a:endParaRPr lang="en-US" b="1" dirty="0"/>
          </a:p>
        </p:txBody>
      </p:sp>
      <p:sp>
        <p:nvSpPr>
          <p:cNvPr id="3" name="Content Placeholder 2"/>
          <p:cNvSpPr>
            <a:spLocks noGrp="1"/>
          </p:cNvSpPr>
          <p:nvPr>
            <p:ph idx="1"/>
          </p:nvPr>
        </p:nvSpPr>
        <p:spPr/>
        <p:txBody>
          <a:bodyPr/>
          <a:lstStyle/>
          <a:p>
            <a:endParaRPr lang="en-US" dirty="0" smtClean="0"/>
          </a:p>
          <a:p>
            <a:r>
              <a:rPr lang="en-US" dirty="0" smtClean="0"/>
              <a:t>Greater than </a:t>
            </a:r>
            <a:r>
              <a:rPr lang="en-US" dirty="0"/>
              <a:t>25</a:t>
            </a:r>
            <a:r>
              <a:rPr lang="en-US" dirty="0" smtClean="0"/>
              <a:t>% Q</a:t>
            </a:r>
            <a:r>
              <a:rPr lang="en-US" baseline="-25000" dirty="0" smtClean="0"/>
              <a:t>0</a:t>
            </a:r>
            <a:r>
              <a:rPr lang="en-US" dirty="0" smtClean="0"/>
              <a:t> is demonstrated in </a:t>
            </a:r>
            <a:r>
              <a:rPr lang="en-US" dirty="0" err="1" smtClean="0"/>
              <a:t>cryomodule</a:t>
            </a:r>
            <a:r>
              <a:rPr lang="en-US" dirty="0" smtClean="0"/>
              <a:t> with high RRR ingot niobium compared</a:t>
            </a:r>
            <a:r>
              <a:rPr lang="en-US" dirty="0"/>
              <a:t> </a:t>
            </a:r>
            <a:r>
              <a:rPr lang="en-US" dirty="0" smtClean="0"/>
              <a:t>to </a:t>
            </a:r>
            <a:r>
              <a:rPr lang="en-US" dirty="0"/>
              <a:t>conventional fine-grain </a:t>
            </a:r>
            <a:r>
              <a:rPr lang="en-US" dirty="0" smtClean="0"/>
              <a:t>niobium during operations</a:t>
            </a:r>
          </a:p>
          <a:p>
            <a:pPr marL="0" indent="0">
              <a:buNone/>
            </a:pPr>
            <a:r>
              <a:rPr lang="en-US" dirty="0"/>
              <a:t>	</a:t>
            </a:r>
            <a:r>
              <a:rPr lang="en-US" dirty="0" smtClean="0"/>
              <a:t>* This will be huge cost saving in cryogenic plant cost 	 	   as well as operations cost</a:t>
            </a:r>
          </a:p>
          <a:p>
            <a:pPr marL="0" indent="0">
              <a:buNone/>
            </a:pPr>
            <a:endParaRPr lang="en-US" dirty="0" smtClean="0"/>
          </a:p>
          <a:p>
            <a:r>
              <a:rPr lang="en-US" dirty="0" smtClean="0"/>
              <a:t>As high as </a:t>
            </a:r>
            <a:r>
              <a:rPr lang="en-US" dirty="0"/>
              <a:t>45 MV/m </a:t>
            </a:r>
            <a:r>
              <a:rPr lang="en-US" dirty="0" smtClean="0"/>
              <a:t>accelerating gradient has </a:t>
            </a:r>
            <a:r>
              <a:rPr lang="en-US" dirty="0"/>
              <a:t>been </a:t>
            </a:r>
            <a:r>
              <a:rPr lang="en-US" dirty="0" smtClean="0"/>
              <a:t>achieved in the </a:t>
            </a:r>
            <a:r>
              <a:rPr lang="en-US" dirty="0" err="1" smtClean="0"/>
              <a:t>cryomodule</a:t>
            </a:r>
            <a:r>
              <a:rPr lang="en-US" dirty="0" smtClean="0"/>
              <a:t> with ingot niobium</a:t>
            </a:r>
          </a:p>
          <a:p>
            <a:endParaRPr lang="en-US" dirty="0"/>
          </a:p>
          <a:p>
            <a:pPr marL="0" indent="0">
              <a:buNone/>
            </a:pP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TTC 2012 Jefferson Lab Nov 5-8, 2012</a:t>
            </a:r>
            <a:endParaRPr lang="en-US" dirty="0"/>
          </a:p>
        </p:txBody>
      </p:sp>
    </p:spTree>
    <p:extLst>
      <p:ext uri="{BB962C8B-B14F-4D97-AF65-F5344CB8AC3E}">
        <p14:creationId xmlns:p14="http://schemas.microsoft.com/office/powerpoint/2010/main" val="74287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7" y="166764"/>
            <a:ext cx="9042402" cy="658813"/>
          </a:xfrm>
        </p:spPr>
        <p:txBody>
          <a:bodyPr/>
          <a:lstStyle/>
          <a:p>
            <a:pPr algn="l"/>
            <a:r>
              <a:rPr lang="en-US" sz="3200" b="1" dirty="0" smtClean="0"/>
              <a:t>Worlds Largest High Purity Niobium Ingot (CBMM)  for ESS prototypes (up to ~ 530 mm)</a:t>
            </a:r>
            <a:endParaRPr lang="en-US" sz="3200" b="1" dirty="0"/>
          </a:p>
        </p:txBody>
      </p:sp>
      <p:pic>
        <p:nvPicPr>
          <p:cNvPr id="4" name="Content Placeholder 3"/>
          <p:cNvPicPr>
            <a:picLocks noGrp="1" noChangeAspect="1"/>
          </p:cNvPicPr>
          <p:nvPr>
            <p:ph idx="1"/>
          </p:nvPr>
        </p:nvPicPr>
        <p:blipFill>
          <a:blip r:embed="rId2"/>
          <a:srcRect t="7699" b="7699"/>
          <a:stretch>
            <a:fillRect/>
          </a:stretch>
        </p:blipFill>
        <p:spPr>
          <a:xfrm>
            <a:off x="795409" y="1143000"/>
            <a:ext cx="7889948" cy="5043963"/>
          </a:xfrm>
        </p:spPr>
      </p:pic>
    </p:spTree>
    <p:extLst>
      <p:ext uri="{BB962C8B-B14F-4D97-AF65-F5344CB8AC3E}">
        <p14:creationId xmlns:p14="http://schemas.microsoft.com/office/powerpoint/2010/main" val="25728596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29899" y="5119688"/>
            <a:ext cx="3784591" cy="439737"/>
          </a:xfrm>
        </p:spPr>
        <p:txBody>
          <a:bodyPr/>
          <a:lstStyle/>
          <a:p>
            <a:pPr algn="l" eaLnBrk="1" hangingPunct="1"/>
            <a:r>
              <a:rPr lang="en-US" sz="1800" b="1" dirty="0" smtClean="0">
                <a:latin typeface="Arial Black"/>
                <a:cs typeface="Arial Black"/>
              </a:rPr>
              <a:t>Reactor grade ingot niobium  slice</a:t>
            </a:r>
            <a:br>
              <a:rPr lang="en-US" sz="1800" b="1" dirty="0" smtClean="0">
                <a:latin typeface="Arial Black"/>
                <a:cs typeface="Arial Black"/>
              </a:rPr>
            </a:br>
            <a:endParaRPr lang="en-US" sz="1800" b="1" dirty="0" smtClean="0">
              <a:latin typeface="Arial Black"/>
              <a:cs typeface="Arial Black"/>
            </a:endParaRPr>
          </a:p>
        </p:txBody>
      </p:sp>
      <p:pic>
        <p:nvPicPr>
          <p:cNvPr id="47107" name="Picture 2"/>
          <p:cNvPicPr>
            <a:picLocks noGrp="1" noChangeAspect="1" noChangeArrowheads="1"/>
          </p:cNvPicPr>
          <p:nvPr>
            <p:ph idx="1"/>
          </p:nvPr>
        </p:nvPicPr>
        <p:blipFill>
          <a:blip r:embed="rId2"/>
          <a:srcRect/>
          <a:stretch>
            <a:fillRect/>
          </a:stretch>
        </p:blipFill>
        <p:spPr>
          <a:xfrm>
            <a:off x="101609" y="2033042"/>
            <a:ext cx="4061904" cy="2911475"/>
          </a:xfrm>
          <a:noFill/>
        </p:spPr>
      </p:pic>
      <p:pic>
        <p:nvPicPr>
          <p:cNvPr id="4" name="Content Placeholder 4"/>
          <p:cNvPicPr>
            <a:picLocks noChangeAspect="1"/>
          </p:cNvPicPr>
          <p:nvPr/>
        </p:nvPicPr>
        <p:blipFill>
          <a:blip r:embed="rId3"/>
          <a:srcRect t="7381" b="7381"/>
          <a:stretch>
            <a:fillRect/>
          </a:stretch>
        </p:blipFill>
        <p:spPr>
          <a:xfrm>
            <a:off x="4316808" y="1963780"/>
            <a:ext cx="4734062" cy="3026437"/>
          </a:xfrm>
          <a:prstGeom prst="rect">
            <a:avLst/>
          </a:prstGeom>
        </p:spPr>
      </p:pic>
      <p:sp>
        <p:nvSpPr>
          <p:cNvPr id="5" name="Title 1"/>
          <p:cNvSpPr txBox="1">
            <a:spLocks/>
          </p:cNvSpPr>
          <p:nvPr/>
        </p:nvSpPr>
        <p:spPr>
          <a:xfrm>
            <a:off x="4275596" y="4986764"/>
            <a:ext cx="4106404" cy="16095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latin typeface="Arial Black"/>
                <a:cs typeface="Arial Black"/>
              </a:rPr>
              <a:t>  </a:t>
            </a:r>
            <a:r>
              <a:rPr lang="en-US" sz="1800" dirty="0">
                <a:latin typeface="Arial Black"/>
                <a:cs typeface="Arial Black"/>
              </a:rPr>
              <a:t>I</a:t>
            </a:r>
            <a:r>
              <a:rPr lang="en-US" sz="1800" dirty="0" smtClean="0">
                <a:latin typeface="Arial Black"/>
                <a:cs typeface="Arial Black"/>
              </a:rPr>
              <a:t>ngot niobium gun cavity</a:t>
            </a:r>
            <a:endParaRPr lang="en-US" sz="1800" dirty="0">
              <a:latin typeface="Arial Black"/>
              <a:cs typeface="Arial Black"/>
            </a:endParaRPr>
          </a:p>
        </p:txBody>
      </p:sp>
      <p:sp>
        <p:nvSpPr>
          <p:cNvPr id="2" name="TextBox 1"/>
          <p:cNvSpPr txBox="1"/>
          <p:nvPr/>
        </p:nvSpPr>
        <p:spPr>
          <a:xfrm>
            <a:off x="25425" y="609603"/>
            <a:ext cx="9276899" cy="461665"/>
          </a:xfrm>
          <a:prstGeom prst="rect">
            <a:avLst/>
          </a:prstGeom>
          <a:noFill/>
        </p:spPr>
        <p:txBody>
          <a:bodyPr wrap="none" rtlCol="0">
            <a:spAutoFit/>
          </a:bodyPr>
          <a:lstStyle/>
          <a:p>
            <a:r>
              <a:rPr lang="en-US" sz="2400" dirty="0" smtClean="0">
                <a:latin typeface="Arial Black"/>
                <a:cs typeface="Arial Black"/>
              </a:rPr>
              <a:t>Uniform grain reactor grade ingot niobium technology</a:t>
            </a:r>
            <a:endParaRPr lang="en-US" sz="2400" dirty="0">
              <a:latin typeface="Arial Black"/>
              <a:cs typeface="Arial Black"/>
            </a:endParaRPr>
          </a:p>
        </p:txBody>
      </p:sp>
    </p:spTree>
    <p:extLst>
      <p:ext uri="{BB962C8B-B14F-4D97-AF65-F5344CB8AC3E}">
        <p14:creationId xmlns:p14="http://schemas.microsoft.com/office/powerpoint/2010/main" val="21039283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algn="ctr"/>
            <a:r>
              <a:rPr lang="en-US" b="1" dirty="0" smtClean="0">
                <a:ea typeface="ＭＳ Ｐゴシック" pitchFamily="1" charset="-128"/>
                <a:cs typeface="ＭＳ Ｐゴシック" pitchFamily="1" charset="-128"/>
              </a:rPr>
              <a:t>Conclusions</a:t>
            </a:r>
          </a:p>
        </p:txBody>
      </p:sp>
      <p:sp>
        <p:nvSpPr>
          <p:cNvPr id="86019" name="Content Placeholder 2"/>
          <p:cNvSpPr>
            <a:spLocks noGrp="1"/>
          </p:cNvSpPr>
          <p:nvPr>
            <p:ph idx="1"/>
          </p:nvPr>
        </p:nvSpPr>
        <p:spPr>
          <a:xfrm>
            <a:off x="381000" y="374233"/>
            <a:ext cx="8582025" cy="4830936"/>
          </a:xfrm>
        </p:spPr>
        <p:txBody>
          <a:bodyPr/>
          <a:lstStyle/>
          <a:p>
            <a:pPr marL="0" indent="0">
              <a:buNone/>
            </a:pPr>
            <a:endParaRPr lang="en-US" b="1" dirty="0" smtClean="0">
              <a:ea typeface="ＭＳ Ｐゴシック" pitchFamily="1" charset="-128"/>
              <a:cs typeface="ＭＳ Ｐゴシック" pitchFamily="1" charset="-128"/>
            </a:endParaRPr>
          </a:p>
          <a:p>
            <a:r>
              <a:rPr lang="en-US" b="1" dirty="0" smtClean="0">
                <a:ea typeface="ＭＳ Ｐゴシック" pitchFamily="1" charset="-128"/>
                <a:cs typeface="ＭＳ Ｐゴシック" pitchFamily="1" charset="-128"/>
              </a:rPr>
              <a:t>Ingot niobium technology (low RRR, high tantalum content) would be ideal for ILC to lower the cost of construction and operations </a:t>
            </a:r>
          </a:p>
          <a:p>
            <a:r>
              <a:rPr lang="en-US" b="1" dirty="0" smtClean="0">
                <a:ea typeface="ＭＳ Ｐゴシック" pitchFamily="1" charset="-128"/>
                <a:cs typeface="ＭＳ Ｐゴシック" pitchFamily="1" charset="-128"/>
              </a:rPr>
              <a:t>We expect that this technology will be the preferred choice for building  ILC on a fast time scale</a:t>
            </a:r>
          </a:p>
          <a:p>
            <a:r>
              <a:rPr lang="en-US" b="1" dirty="0" smtClean="0">
                <a:ea typeface="ＭＳ Ｐゴシック" pitchFamily="1" charset="-128"/>
                <a:cs typeface="ＭＳ Ｐゴシック" pitchFamily="1" charset="-128"/>
              </a:rPr>
              <a:t> </a:t>
            </a:r>
            <a:r>
              <a:rPr lang="en-US" b="1" dirty="0" err="1" smtClean="0">
                <a:ea typeface="ＭＳ Ｐゴシック" pitchFamily="1" charset="-128"/>
                <a:cs typeface="ＭＳ Ｐゴシック" pitchFamily="1" charset="-128"/>
              </a:rPr>
              <a:t>JLab</a:t>
            </a:r>
            <a:r>
              <a:rPr lang="en-US" b="1" dirty="0" smtClean="0">
                <a:ea typeface="ＭＳ Ｐゴシック" pitchFamily="1" charset="-128"/>
                <a:cs typeface="ＭＳ Ｐゴシック" pitchFamily="1" charset="-128"/>
              </a:rPr>
              <a:t> Ingot Niobium Summary workshop is being hosted on December 4, 2015.   An AIP publication entitled “Science and Technology of Ingot Niobium for Superconducting Radio Frequency Applications” will be released at the beginning of the workshop by </a:t>
            </a:r>
            <a:r>
              <a:rPr lang="en-US" b="1" dirty="0" err="1" smtClean="0">
                <a:ea typeface="ＭＳ Ｐゴシック" pitchFamily="1" charset="-128"/>
                <a:cs typeface="ＭＳ Ｐゴシック" pitchFamily="1" charset="-128"/>
              </a:rPr>
              <a:t>JLab</a:t>
            </a:r>
            <a:r>
              <a:rPr lang="en-US" b="1" dirty="0" smtClean="0">
                <a:ea typeface="ＭＳ Ｐゴシック" pitchFamily="1" charset="-128"/>
                <a:cs typeface="ＭＳ Ｐゴシック" pitchFamily="1" charset="-128"/>
              </a:rPr>
              <a:t> Director.  </a:t>
            </a:r>
          </a:p>
          <a:p>
            <a:pPr marL="0" indent="0">
              <a:buNone/>
            </a:pPr>
            <a:r>
              <a:rPr lang="en-US" b="1" dirty="0" smtClean="0">
                <a:ea typeface="ＭＳ Ｐゴシック" pitchFamily="1" charset="-128"/>
                <a:cs typeface="ＭＳ Ｐゴシック" pitchFamily="1" charset="-128"/>
              </a:rPr>
              <a:t>	</a:t>
            </a:r>
            <a:r>
              <a:rPr lang="en-US" b="1" dirty="0" smtClean="0">
                <a:ea typeface="ＭＳ Ｐゴシック" pitchFamily="1" charset="-128"/>
                <a:cs typeface="ＭＳ Ｐゴシック" pitchFamily="1" charset="-128"/>
                <a:hlinkClick r:id="rId3"/>
              </a:rPr>
              <a:t>https</a:t>
            </a:r>
            <a:r>
              <a:rPr lang="en-US" b="1" dirty="0">
                <a:ea typeface="ＭＳ Ｐゴシック" pitchFamily="1" charset="-128"/>
                <a:cs typeface="ＭＳ Ｐゴシック" pitchFamily="1" charset="-128"/>
                <a:hlinkClick r:id="rId3"/>
              </a:rPr>
              <a:t>://www.jlab.org/conferences/ingot/</a:t>
            </a:r>
            <a:r>
              <a:rPr lang="en-US" b="1" dirty="0" smtClean="0">
                <a:ea typeface="ＭＳ Ｐゴシック" pitchFamily="1" charset="-128"/>
                <a:cs typeface="ＭＳ Ｐゴシック" pitchFamily="1" charset="-128"/>
                <a:hlinkClick r:id="rId3"/>
              </a:rPr>
              <a:t>index.html</a:t>
            </a:r>
            <a:endParaRPr lang="en-US" b="1" dirty="0" smtClean="0">
              <a:ea typeface="ＭＳ Ｐゴシック" pitchFamily="1" charset="-128"/>
              <a:cs typeface="ＭＳ Ｐゴシック" pitchFamily="1" charset="-128"/>
            </a:endParaRPr>
          </a:p>
          <a:p>
            <a:pPr marL="0" indent="0" algn="ctr">
              <a:buNone/>
            </a:pPr>
            <a:r>
              <a:rPr lang="en-US" b="1" i="1" dirty="0">
                <a:solidFill>
                  <a:srgbClr val="000090"/>
                </a:solidFill>
                <a:ea typeface="ＭＳ Ｐゴシック" pitchFamily="1" charset="-128"/>
                <a:cs typeface="ＭＳ Ｐゴシック" pitchFamily="1" charset="-128"/>
              </a:rPr>
              <a:t>	</a:t>
            </a:r>
            <a:r>
              <a:rPr lang="en-US" b="1" i="1" dirty="0" smtClean="0">
                <a:solidFill>
                  <a:srgbClr val="000090"/>
                </a:solidFill>
                <a:ea typeface="ＭＳ Ｐゴシック" pitchFamily="1" charset="-128"/>
                <a:cs typeface="ＭＳ Ｐゴシック" pitchFamily="1" charset="-128"/>
              </a:rPr>
              <a:t>	You are all cordially invited</a:t>
            </a:r>
            <a:endParaRPr lang="en-US" b="1" i="1" dirty="0">
              <a:solidFill>
                <a:srgbClr val="000090"/>
              </a:solidFill>
              <a:ea typeface="ＭＳ Ｐゴシック" pitchFamily="1" charset="-128"/>
              <a:cs typeface="ＭＳ Ｐゴシック" pitchFamily="1" charset="-128"/>
            </a:endParaRPr>
          </a:p>
          <a:p>
            <a:pPr marL="0" indent="0">
              <a:buNone/>
            </a:pPr>
            <a:endParaRPr lang="en-US" b="1" i="1" dirty="0" smtClean="0">
              <a:solidFill>
                <a:srgbClr val="000090"/>
              </a:solidFill>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16100" y="0"/>
            <a:ext cx="5507764" cy="6858000"/>
          </a:xfrm>
          <a:prstGeom prst="rect">
            <a:avLst/>
          </a:prstGeom>
        </p:spPr>
      </p:pic>
    </p:spTree>
    <p:extLst>
      <p:ext uri="{BB962C8B-B14F-4D97-AF65-F5344CB8AC3E}">
        <p14:creationId xmlns:p14="http://schemas.microsoft.com/office/powerpoint/2010/main" val="15863057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86253728"/>
              </p:ext>
            </p:extLst>
          </p:nvPr>
        </p:nvGraphicFramePr>
        <p:xfrm>
          <a:off x="381000" y="1066798"/>
          <a:ext cx="8582025" cy="4501438"/>
        </p:xfrm>
        <a:graphic>
          <a:graphicData uri="http://schemas.openxmlformats.org/drawingml/2006/table">
            <a:tbl>
              <a:tblPr/>
              <a:tblGrid>
                <a:gridCol w="1197890"/>
                <a:gridCol w="6075013"/>
                <a:gridCol w="1309122"/>
              </a:tblGrid>
              <a:tr h="155222">
                <a:tc>
                  <a:txBody>
                    <a:bodyPr/>
                    <a:lstStyle/>
                    <a:p>
                      <a:pPr algn="l" fontAlgn="b"/>
                      <a:r>
                        <a:rPr lang="en-US" sz="800" b="0" i="0" u="none" strike="noStrike">
                          <a:solidFill>
                            <a:srgbClr val="000000"/>
                          </a:solidFill>
                          <a:effectLst/>
                          <a:latin typeface="Calibri"/>
                        </a:rPr>
                        <a:t>Name of Article PDF File</a:t>
                      </a:r>
                    </a:p>
                  </a:txBody>
                  <a:tcPr marL="8556" marR="8556" marT="8556"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Name of the article</a:t>
                      </a:r>
                    </a:p>
                  </a:txBody>
                  <a:tcPr marL="8556" marR="8556" marT="8556" marB="0" anchor="ctr">
                    <a:lnL>
                      <a:noFill/>
                    </a:lnL>
                    <a:lnR>
                      <a:noFill/>
                    </a:lnR>
                    <a:lnT>
                      <a:noFill/>
                    </a:lnT>
                    <a:lnB>
                      <a:noFill/>
                    </a:lnB>
                  </a:tcPr>
                </a:tc>
                <a:tc>
                  <a:txBody>
                    <a:bodyPr/>
                    <a:lstStyle/>
                    <a:p>
                      <a:pPr algn="l" fontAlgn="b"/>
                      <a:r>
                        <a:rPr lang="en-US" sz="800" b="0" i="0" u="none" strike="noStrike">
                          <a:solidFill>
                            <a:srgbClr val="000000"/>
                          </a:solidFill>
                          <a:effectLst/>
                          <a:latin typeface="Calibri"/>
                        </a:rPr>
                        <a:t>Author (S)</a:t>
                      </a: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gridSpan="2">
                  <a:txBody>
                    <a:bodyPr/>
                    <a:lstStyle/>
                    <a:p>
                      <a:pPr algn="l" fontAlgn="b"/>
                      <a:r>
                        <a:rPr lang="en-US" sz="800" b="0" i="0" u="none" strike="noStrike">
                          <a:solidFill>
                            <a:srgbClr val="000000"/>
                          </a:solidFill>
                          <a:effectLst/>
                          <a:latin typeface="Calibri"/>
                        </a:rPr>
                        <a:t>1_Ingot Niobium - Physical Properties</a:t>
                      </a:r>
                    </a:p>
                  </a:txBody>
                  <a:tcPr marL="8556" marR="8556" marT="8556"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001_abdo_INGNB.pdf</a:t>
                      </a:r>
                    </a:p>
                  </a:txBody>
                  <a:tcPr marL="8556" marR="8556" marT="8556"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Recent Developments in High Purity Niobium Metal Production at </a:t>
                      </a:r>
                      <a:r>
                        <a:rPr lang="en-US" sz="800" b="0" i="0" u="none" strike="noStrike" dirty="0" smtClean="0">
                          <a:solidFill>
                            <a:srgbClr val="000000"/>
                          </a:solidFill>
                          <a:effectLst/>
                          <a:latin typeface="Calibri"/>
                        </a:rPr>
                        <a:t>CBMM (Brazil)</a:t>
                      </a:r>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Abdo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002_Bieler_INGNB.pdf</a:t>
                      </a:r>
                    </a:p>
                  </a:txBody>
                  <a:tcPr marL="8556" marR="8556" marT="8556"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Deformation Mechanisms, Defects, Heat Treatment, and Thermal Conductivity in Large Grain </a:t>
                      </a:r>
                      <a:r>
                        <a:rPr lang="en-US" sz="800" b="0" i="0" u="none" strike="noStrike" dirty="0" smtClean="0">
                          <a:solidFill>
                            <a:srgbClr val="000000"/>
                          </a:solidFill>
                          <a:effectLst/>
                          <a:latin typeface="Calibri"/>
                        </a:rPr>
                        <a:t>Niobium </a:t>
                      </a:r>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Bieler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003_Elsayed-Ali_INGNB.pdf</a:t>
                      </a:r>
                    </a:p>
                  </a:txBody>
                  <a:tcPr marL="8556" marR="8556" marT="8556" marB="0" anchor="b">
                    <a:lnL>
                      <a:noFill/>
                    </a:lnL>
                    <a:lnR>
                      <a:noFill/>
                    </a:lnR>
                    <a:lnT>
                      <a:noFill/>
                    </a:lnT>
                    <a:lnB>
                      <a:noFill/>
                    </a:lnB>
                  </a:tcPr>
                </a:tc>
                <a:tc>
                  <a:txBody>
                    <a:bodyPr/>
                    <a:lstStyle/>
                    <a:p>
                      <a:pPr algn="l" fontAlgn="ctr"/>
                      <a:r>
                        <a:rPr lang="en-US" sz="800" b="0" i="0" u="none" strike="noStrike">
                          <a:solidFill>
                            <a:srgbClr val="000000"/>
                          </a:solidFill>
                          <a:effectLst/>
                          <a:latin typeface="Calibri"/>
                        </a:rPr>
                        <a:t>Pulsed Laser Deposition of Niobium Nitride Thin Films</a:t>
                      </a:r>
                    </a:p>
                  </a:txBody>
                  <a:tcPr marL="8556" marR="8556" marT="8556" marB="0" anchor="ctr">
                    <a:lnL>
                      <a:noFill/>
                    </a:lnL>
                    <a:lnR>
                      <a:noFill/>
                    </a:lnR>
                    <a:lnT>
                      <a:noFill/>
                    </a:lnT>
                    <a:lnB>
                      <a:noFill/>
                    </a:lnB>
                  </a:tcPr>
                </a:tc>
                <a:tc>
                  <a:txBody>
                    <a:bodyPr/>
                    <a:lstStyle/>
                    <a:p>
                      <a:pPr algn="l" fontAlgn="b"/>
                      <a:r>
                        <a:rPr lang="en-US" sz="800" b="0" i="0" u="none" strike="noStrike">
                          <a:solidFill>
                            <a:srgbClr val="000000"/>
                          </a:solidFill>
                          <a:effectLst/>
                          <a:latin typeface="Calibri"/>
                        </a:rPr>
                        <a:t>Ashraf Hassan Farha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004_Lee_INGNB.pdf</a:t>
                      </a:r>
                    </a:p>
                  </a:txBody>
                  <a:tcPr marL="8556" marR="8556" marT="8556" marB="0" anchor="b">
                    <a:lnL>
                      <a:noFill/>
                    </a:lnL>
                    <a:lnR>
                      <a:noFill/>
                    </a:lnR>
                    <a:lnT>
                      <a:noFill/>
                    </a:lnT>
                    <a:lnB>
                      <a:noFill/>
                    </a:lnB>
                  </a:tcPr>
                </a:tc>
                <a:tc>
                  <a:txBody>
                    <a:bodyPr/>
                    <a:lstStyle/>
                    <a:p>
                      <a:pPr algn="l" fontAlgn="t"/>
                      <a:r>
                        <a:rPr lang="en-US" sz="800" b="0" i="0" u="none" strike="noStrike">
                          <a:solidFill>
                            <a:srgbClr val="000000"/>
                          </a:solidFill>
                          <a:effectLst/>
                          <a:latin typeface="Calibri"/>
                        </a:rPr>
                        <a:t>Large Grain CBMM Nb Ingot Slices: An Ideal Test Bed for Exploring the Microstructure-Electromagnetic Property Relationships Relevant to SRF</a:t>
                      </a:r>
                    </a:p>
                  </a:txBody>
                  <a:tcPr marL="8556" marR="8556" marT="8556" marB="0">
                    <a:lnL>
                      <a:noFill/>
                    </a:lnL>
                    <a:lnR>
                      <a:noFill/>
                    </a:lnR>
                    <a:lnT>
                      <a:noFill/>
                    </a:lnT>
                    <a:lnB>
                      <a:noFill/>
                    </a:lnB>
                  </a:tcPr>
                </a:tc>
                <a:tc>
                  <a:txBody>
                    <a:bodyPr/>
                    <a:lstStyle/>
                    <a:p>
                      <a:pPr algn="l" fontAlgn="b"/>
                      <a:r>
                        <a:rPr lang="en-US" sz="800" b="0" i="0" u="none" strike="noStrike">
                          <a:solidFill>
                            <a:srgbClr val="000000"/>
                          </a:solidFill>
                          <a:effectLst/>
                          <a:latin typeface="Calibri"/>
                        </a:rPr>
                        <a:t>Lee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005_Ricker_INGNB.pdf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Mechanical Properties as an Indicator of Interstitials in Niobium for Superconducting Accelerator Cavities </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Ricker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006_Roy_INGNB.pdf</a:t>
                      </a:r>
                    </a:p>
                  </a:txBody>
                  <a:tcPr marL="8556" marR="8556" marT="8556"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Qualification of Niobium Materials for Superconducting Radio Frequency Cavity applications: View of a Condensed Matter </a:t>
                      </a:r>
                      <a:r>
                        <a:rPr lang="en-US" sz="800" b="0" i="0" u="none" strike="noStrike" dirty="0" smtClean="0">
                          <a:solidFill>
                            <a:srgbClr val="000000"/>
                          </a:solidFill>
                          <a:effectLst/>
                          <a:latin typeface="Calibri"/>
                        </a:rPr>
                        <a:t>Physicist (India)</a:t>
                      </a:r>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Roy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007_Stevie_INGNB</a:t>
                      </a:r>
                    </a:p>
                  </a:txBody>
                  <a:tcPr marL="8556" marR="8556" marT="8556" marB="0" anchor="b">
                    <a:lnL>
                      <a:noFill/>
                    </a:lnL>
                    <a:lnR>
                      <a:noFill/>
                    </a:lnR>
                    <a:lnT>
                      <a:noFill/>
                    </a:lnT>
                    <a:lnB>
                      <a:noFill/>
                    </a:lnB>
                  </a:tcPr>
                </a:tc>
                <a:tc>
                  <a:txBody>
                    <a:bodyPr/>
                    <a:lstStyle/>
                    <a:p>
                      <a:pPr algn="l" fontAlgn="t"/>
                      <a:r>
                        <a:rPr lang="en-US" sz="800" b="0" i="0" u="none" strike="noStrike">
                          <a:solidFill>
                            <a:srgbClr val="000000"/>
                          </a:solidFill>
                          <a:effectLst/>
                          <a:latin typeface="Calibri"/>
                        </a:rPr>
                        <a:t>SRF Niobium Characterization Using SIMS and FIB-TEM</a:t>
                      </a:r>
                    </a:p>
                  </a:txBody>
                  <a:tcPr marL="8556" marR="8556" marT="8556" marB="0">
                    <a:lnL>
                      <a:noFill/>
                    </a:lnL>
                    <a:lnR>
                      <a:noFill/>
                    </a:lnR>
                    <a:lnT>
                      <a:noFill/>
                    </a:lnT>
                    <a:lnB>
                      <a:noFill/>
                    </a:lnB>
                  </a:tcPr>
                </a:tc>
                <a:tc>
                  <a:txBody>
                    <a:bodyPr/>
                    <a:lstStyle/>
                    <a:p>
                      <a:pPr algn="l" fontAlgn="b"/>
                      <a:r>
                        <a:rPr lang="en-US" sz="800" b="0" i="0" u="none" strike="noStrike">
                          <a:solidFill>
                            <a:srgbClr val="000000"/>
                          </a:solidFill>
                          <a:effectLst/>
                          <a:latin typeface="Calibri"/>
                        </a:rPr>
                        <a:t>Stevie</a:t>
                      </a: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gridSpan="2">
                  <a:txBody>
                    <a:bodyPr/>
                    <a:lstStyle/>
                    <a:p>
                      <a:pPr algn="l" fontAlgn="b"/>
                      <a:r>
                        <a:rPr lang="en-US" sz="800" b="0" i="0" u="none" strike="noStrike">
                          <a:solidFill>
                            <a:srgbClr val="000000"/>
                          </a:solidFill>
                          <a:effectLst/>
                          <a:latin typeface="Calibri"/>
                        </a:rPr>
                        <a:t>2_Cavities - Cryomodules Related Projects</a:t>
                      </a:r>
                    </a:p>
                  </a:txBody>
                  <a:tcPr marL="8556" marR="8556" marT="8556"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008_Ciovati_INGNB.pdf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Summary of Performance of Superconducting Radio-Frequency Cavities built from CBMM Niobium Ingots </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Ciovati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009_Dhakal_INGNB.pdf</a:t>
                      </a:r>
                    </a:p>
                  </a:txBody>
                  <a:tcPr marL="8556" marR="8556" marT="8556" marB="0" anchor="b">
                    <a:lnL>
                      <a:noFill/>
                    </a:lnL>
                    <a:lnR>
                      <a:noFill/>
                    </a:lnR>
                    <a:lnT>
                      <a:noFill/>
                    </a:lnT>
                    <a:lnB>
                      <a:noFill/>
                    </a:lnB>
                  </a:tcPr>
                </a:tc>
                <a:tc>
                  <a:txBody>
                    <a:bodyPr/>
                    <a:lstStyle/>
                    <a:p>
                      <a:pPr algn="l" fontAlgn="ctr"/>
                      <a:r>
                        <a:rPr lang="en-US" sz="800" b="0" i="0" u="none" strike="noStrike" dirty="0">
                          <a:solidFill>
                            <a:srgbClr val="000000"/>
                          </a:solidFill>
                          <a:effectLst/>
                          <a:latin typeface="Times New Roman"/>
                        </a:rPr>
                        <a:t>High Performance Superconducting Radio Frequency Ingot Niobium Technology for Continuous Wave Applications </a:t>
                      </a:r>
                      <a:r>
                        <a:rPr lang="en-US" sz="800" b="0" i="0" u="none" strike="noStrike" dirty="0" smtClean="0">
                          <a:solidFill>
                            <a:srgbClr val="000000"/>
                          </a:solidFill>
                          <a:effectLst/>
                          <a:latin typeface="Times New Roman"/>
                        </a:rPr>
                        <a:t> </a:t>
                      </a:r>
                      <a:endParaRPr lang="en-US" sz="800" b="0" i="0" u="none" strike="noStrike" dirty="0">
                        <a:solidFill>
                          <a:srgbClr val="000000"/>
                        </a:solidFill>
                        <a:effectLst/>
                        <a:latin typeface="Times New Roman"/>
                      </a:endParaRPr>
                    </a:p>
                  </a:txBody>
                  <a:tcPr marL="8556" marR="8556" marT="8556" marB="0" anchor="ctr">
                    <a:lnL>
                      <a:noFill/>
                    </a:lnL>
                    <a:lnR>
                      <a:noFill/>
                    </a:lnR>
                    <a:lnT>
                      <a:noFill/>
                    </a:lnT>
                    <a:lnB>
                      <a:noFill/>
                    </a:lnB>
                  </a:tcPr>
                </a:tc>
                <a:tc>
                  <a:txBody>
                    <a:bodyPr/>
                    <a:lstStyle/>
                    <a:p>
                      <a:pPr algn="l" fontAlgn="b"/>
                      <a:r>
                        <a:rPr lang="en-US" sz="800" b="0" i="0" u="none" strike="noStrike">
                          <a:solidFill>
                            <a:srgbClr val="000000"/>
                          </a:solidFill>
                          <a:effectLst/>
                          <a:latin typeface="Calibri"/>
                        </a:rPr>
                        <a:t>Dhakal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010_Nivitski_INGNB.pdf</a:t>
                      </a:r>
                    </a:p>
                  </a:txBody>
                  <a:tcPr marL="8556" marR="8556" marT="8556"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Review of R&amp;D at DESY on ingot niobium for </a:t>
                      </a:r>
                      <a:r>
                        <a:rPr lang="en-US" sz="800" b="0" i="0" u="none" strike="noStrike" dirty="0" smtClean="0">
                          <a:solidFill>
                            <a:srgbClr val="000000"/>
                          </a:solidFill>
                          <a:effectLst/>
                          <a:latin typeface="Calibri"/>
                        </a:rPr>
                        <a:t>accelerators (Germany)</a:t>
                      </a:r>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Navitski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011_Wallace1_INGNB.pdf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Cold Energy</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Wallace</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012_Yamamoto_INGNB.pdf</a:t>
                      </a:r>
                    </a:p>
                  </a:txBody>
                  <a:tcPr marL="8556" marR="8556" marT="8556"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Ingot </a:t>
                      </a:r>
                      <a:r>
                        <a:rPr lang="en-US" sz="800" b="0" i="0" u="none" strike="noStrike" dirty="0" err="1">
                          <a:solidFill>
                            <a:srgbClr val="000000"/>
                          </a:solidFill>
                          <a:effectLst/>
                          <a:latin typeface="Calibri"/>
                        </a:rPr>
                        <a:t>Nb</a:t>
                      </a:r>
                      <a:r>
                        <a:rPr lang="en-US" sz="800" b="0" i="0" u="none" strike="noStrike" dirty="0">
                          <a:solidFill>
                            <a:srgbClr val="000000"/>
                          </a:solidFill>
                          <a:effectLst/>
                          <a:latin typeface="Calibri"/>
                        </a:rPr>
                        <a:t> based SRF Technology for the International Linear </a:t>
                      </a:r>
                      <a:r>
                        <a:rPr lang="en-US" sz="800" b="0" i="0" u="none" strike="noStrike" dirty="0" smtClean="0">
                          <a:solidFill>
                            <a:srgbClr val="000000"/>
                          </a:solidFill>
                          <a:effectLst/>
                          <a:latin typeface="Calibri"/>
                        </a:rPr>
                        <a:t>Collider (Japan)</a:t>
                      </a:r>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Yamamoto et al</a:t>
                      </a: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3_Interdiciplinary Advances</a:t>
                      </a: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013_Ganni_INGNB.pdf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Helium Refrigeration Systems for Super-Conducting Accelerators </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Ganni</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014_Kimber_INGNB.pdf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Comparisons of Radio Frequency Technology for Superconducting Accelerating Structures </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Kimber</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015_Mahzad_INGNB.pdf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Ingot Niobium as Candidate Electrode Material for Jefferson Lab 200 kV Inverted Electron Photogun</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Mahzad et al</a:t>
                      </a:r>
                    </a:p>
                  </a:txBody>
                  <a:tcPr marL="8556" marR="8556" marT="8556" marB="0" anchor="b">
                    <a:lnL>
                      <a:noFill/>
                    </a:lnL>
                    <a:lnR>
                      <a:noFill/>
                    </a:lnR>
                    <a:lnT>
                      <a:noFill/>
                    </a:lnT>
                    <a:lnB>
                      <a:noFill/>
                    </a:lnB>
                  </a:tcPr>
                </a:tc>
              </a:tr>
              <a:tr h="155222">
                <a:tc>
                  <a:txBody>
                    <a:bodyPr/>
                    <a:lstStyle/>
                    <a:p>
                      <a:pPr algn="l" fontAlgn="b"/>
                      <a:r>
                        <a:rPr lang="en-US" sz="800" b="0" i="0" u="none" strike="noStrike">
                          <a:solidFill>
                            <a:srgbClr val="000000"/>
                          </a:solidFill>
                          <a:effectLst/>
                          <a:latin typeface="Calibri"/>
                        </a:rPr>
                        <a:t>016_Wallace2_INGNB.pdf</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Electrostatics</a:t>
                      </a:r>
                    </a:p>
                  </a:txBody>
                  <a:tcPr marL="8556" marR="8556" marT="8556" marB="0" anchor="b">
                    <a:lnL>
                      <a:noFill/>
                    </a:lnL>
                    <a:lnR>
                      <a:noFill/>
                    </a:lnR>
                    <a:lnT>
                      <a:noFill/>
                    </a:lnT>
                    <a:lnB>
                      <a:noFill/>
                    </a:lnB>
                  </a:tcPr>
                </a:tc>
                <a:tc>
                  <a:txBody>
                    <a:bodyPr/>
                    <a:lstStyle/>
                    <a:p>
                      <a:pPr algn="l" fontAlgn="b"/>
                      <a:r>
                        <a:rPr lang="en-US" sz="800" b="0" i="0" u="none" strike="noStrike">
                          <a:solidFill>
                            <a:srgbClr val="000000"/>
                          </a:solidFill>
                          <a:effectLst/>
                          <a:latin typeface="Calibri"/>
                        </a:rPr>
                        <a:t>Wallace et al</a:t>
                      </a: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r>
              <a:tr h="155222">
                <a:tc>
                  <a:txBody>
                    <a:bodyPr/>
                    <a:lstStyle/>
                    <a:p>
                      <a:pPr algn="l" fontAlgn="b"/>
                      <a:endParaRPr lang="en-US" sz="800" b="0" i="0" u="none" strike="noStrike">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8556" marR="8556" marT="8556" marB="0" anchor="b">
                    <a:lnL>
                      <a:noFill/>
                    </a:lnL>
                    <a:lnR>
                      <a:noFill/>
                    </a:lnR>
                    <a:lnT>
                      <a:noFill/>
                    </a:lnT>
                    <a:lnB>
                      <a:noFill/>
                    </a:lnB>
                  </a:tcPr>
                </a:tc>
              </a:tr>
            </a:tbl>
          </a:graphicData>
        </a:graphic>
      </p:graphicFrame>
    </p:spTree>
    <p:extLst>
      <p:ext uri="{BB962C8B-B14F-4D97-AF65-F5344CB8AC3E}">
        <p14:creationId xmlns:p14="http://schemas.microsoft.com/office/powerpoint/2010/main" val="35850618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TTC 2012 Jefferson Lab Nov 5-8, 2012</a:t>
            </a:r>
            <a:endParaRPr lang="en-US" dirty="0"/>
          </a:p>
        </p:txBody>
      </p:sp>
      <p:sp>
        <p:nvSpPr>
          <p:cNvPr id="5" name="TextBox 4"/>
          <p:cNvSpPr txBox="1"/>
          <p:nvPr/>
        </p:nvSpPr>
        <p:spPr>
          <a:xfrm>
            <a:off x="2377250" y="2844157"/>
            <a:ext cx="3417672" cy="646331"/>
          </a:xfrm>
          <a:prstGeom prst="rect">
            <a:avLst/>
          </a:prstGeom>
          <a:noFill/>
        </p:spPr>
        <p:txBody>
          <a:bodyPr wrap="none" rtlCol="0">
            <a:spAutoFit/>
          </a:bodyPr>
          <a:lstStyle/>
          <a:p>
            <a:r>
              <a:rPr lang="en-US" sz="3600" b="1" dirty="0" smtClean="0">
                <a:solidFill>
                  <a:srgbClr val="FF0000"/>
                </a:solidFill>
              </a:rPr>
              <a:t>Back up slides</a:t>
            </a:r>
            <a:endParaRPr lang="en-US" sz="36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3340481" y="372025"/>
            <a:ext cx="2241656" cy="646331"/>
          </a:xfrm>
          <a:prstGeom prst="rect">
            <a:avLst/>
          </a:prstGeom>
          <a:noFill/>
          <a:ln w="9525">
            <a:noFill/>
            <a:miter lim="800000"/>
            <a:headEnd/>
            <a:tailEnd/>
          </a:ln>
        </p:spPr>
        <p:txBody>
          <a:bodyPr wrap="square">
            <a:prstTxWarp prst="textNoShape">
              <a:avLst/>
            </a:prstTxWarp>
            <a:spAutoFit/>
          </a:bodyPr>
          <a:lstStyle/>
          <a:p>
            <a:pPr algn="ctr"/>
            <a:r>
              <a:rPr lang="en-US" sz="3600" b="1" dirty="0" smtClean="0"/>
              <a:t>Overview</a:t>
            </a:r>
            <a:endParaRPr lang="en-US" sz="3600" b="1" dirty="0"/>
          </a:p>
        </p:txBody>
      </p:sp>
      <p:sp>
        <p:nvSpPr>
          <p:cNvPr id="17411" name="TextBox 2"/>
          <p:cNvSpPr txBox="1">
            <a:spLocks noChangeArrowheads="1"/>
          </p:cNvSpPr>
          <p:nvPr/>
        </p:nvSpPr>
        <p:spPr bwMode="auto">
          <a:xfrm>
            <a:off x="1130528" y="1490817"/>
            <a:ext cx="6990216" cy="3785652"/>
          </a:xfrm>
          <a:prstGeom prst="rect">
            <a:avLst/>
          </a:prstGeom>
          <a:noFill/>
          <a:ln w="9525">
            <a:noFill/>
            <a:miter lim="800000"/>
            <a:headEnd/>
            <a:tailEnd/>
          </a:ln>
        </p:spPr>
        <p:txBody>
          <a:bodyPr wrap="square">
            <a:prstTxWarp prst="textNoShape">
              <a:avLst/>
            </a:prstTxWarp>
            <a:spAutoFit/>
          </a:bodyPr>
          <a:lstStyle/>
          <a:p>
            <a:pPr algn="l"/>
            <a:endParaRPr lang="en-US" sz="2400" dirty="0" smtClean="0"/>
          </a:p>
          <a:p>
            <a:pPr algn="l">
              <a:buFont typeface="Wingdings" pitchFamily="1" charset="2"/>
              <a:buChar char="ü"/>
            </a:pPr>
            <a:r>
              <a:rPr lang="en-US" sz="2400" b="1" dirty="0" smtClean="0"/>
              <a:t>Introduction</a:t>
            </a:r>
          </a:p>
          <a:p>
            <a:pPr algn="l"/>
            <a:endParaRPr lang="en-US" sz="2400" b="1" dirty="0" smtClean="0"/>
          </a:p>
          <a:p>
            <a:pPr algn="l">
              <a:buFont typeface="Wingdings" pitchFamily="1" charset="2"/>
              <a:buChar char="ü"/>
            </a:pPr>
            <a:r>
              <a:rPr lang="en-US" sz="2400" b="1" dirty="0" smtClean="0"/>
              <a:t>Fine grain - ingot niobium technologies</a:t>
            </a:r>
          </a:p>
          <a:p>
            <a:pPr algn="l">
              <a:buFont typeface="Wingdings" pitchFamily="1" charset="2"/>
              <a:buChar char="ü"/>
            </a:pPr>
            <a:endParaRPr lang="en-US" sz="2400" b="1" dirty="0" smtClean="0"/>
          </a:p>
          <a:p>
            <a:pPr algn="l">
              <a:buFont typeface="Wingdings" pitchFamily="1" charset="2"/>
              <a:buChar char="ü"/>
            </a:pPr>
            <a:r>
              <a:rPr lang="en-US" sz="2400" b="1" dirty="0" smtClean="0"/>
              <a:t>Cavity process optimization</a:t>
            </a:r>
          </a:p>
          <a:p>
            <a:pPr algn="l"/>
            <a:endParaRPr lang="en-US" sz="2400" b="1" dirty="0" smtClean="0"/>
          </a:p>
          <a:p>
            <a:pPr algn="l">
              <a:buFont typeface="Wingdings" pitchFamily="1" charset="2"/>
              <a:buChar char="ü"/>
            </a:pPr>
            <a:r>
              <a:rPr lang="en-US" sz="2400" b="1" dirty="0" smtClean="0"/>
              <a:t>Accelerator cost and sustainable operation</a:t>
            </a:r>
          </a:p>
          <a:p>
            <a:pPr algn="l">
              <a:buFont typeface="Wingdings" pitchFamily="1" charset="2"/>
              <a:buChar char="ü"/>
            </a:pPr>
            <a:endParaRPr lang="en-US" sz="2400" b="1" dirty="0"/>
          </a:p>
          <a:p>
            <a:pPr algn="l">
              <a:buFont typeface="Wingdings" pitchFamily="1" charset="2"/>
              <a:buChar char="ü"/>
            </a:pPr>
            <a:r>
              <a:rPr lang="en-US" sz="2400" b="1" dirty="0" smtClean="0"/>
              <a:t>Summary and outlook</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23368"/>
            <a:ext cx="8889065" cy="658813"/>
          </a:xfrm>
        </p:spPr>
        <p:txBody>
          <a:bodyPr/>
          <a:lstStyle/>
          <a:p>
            <a:pPr algn="l"/>
            <a:r>
              <a:rPr lang="en-US" b="1" dirty="0" smtClean="0"/>
              <a:t>Uniform distribution of Ta has no effect on SC Parameters, BCP has large effect</a:t>
            </a:r>
            <a:endParaRPr lang="en-US" b="1" dirty="0"/>
          </a:p>
        </p:txBody>
      </p:sp>
      <p:pic>
        <p:nvPicPr>
          <p:cNvPr id="7" name="Picture 6"/>
          <p:cNvPicPr>
            <a:picLocks noChangeAspect="1"/>
          </p:cNvPicPr>
          <p:nvPr/>
        </p:nvPicPr>
        <p:blipFill>
          <a:blip r:embed="rId3"/>
          <a:stretch>
            <a:fillRect/>
          </a:stretch>
        </p:blipFill>
        <p:spPr>
          <a:xfrm>
            <a:off x="0" y="1539504"/>
            <a:ext cx="3627507" cy="3463881"/>
          </a:xfrm>
          <a:prstGeom prst="rect">
            <a:avLst/>
          </a:prstGeom>
        </p:spPr>
      </p:pic>
      <p:pic>
        <p:nvPicPr>
          <p:cNvPr id="8" name="Picture 7"/>
          <p:cNvPicPr>
            <a:picLocks noChangeAspect="1"/>
          </p:cNvPicPr>
          <p:nvPr/>
        </p:nvPicPr>
        <p:blipFill>
          <a:blip r:embed="rId4"/>
          <a:stretch>
            <a:fillRect/>
          </a:stretch>
        </p:blipFill>
        <p:spPr>
          <a:xfrm>
            <a:off x="3581221" y="2364193"/>
            <a:ext cx="5463235" cy="1888682"/>
          </a:xfrm>
          <a:prstGeom prst="rect">
            <a:avLst/>
          </a:prstGeom>
        </p:spPr>
      </p:pic>
      <p:sp>
        <p:nvSpPr>
          <p:cNvPr id="9" name="TextBox 8"/>
          <p:cNvSpPr txBox="1"/>
          <p:nvPr/>
        </p:nvSpPr>
        <p:spPr>
          <a:xfrm>
            <a:off x="865818" y="5484476"/>
            <a:ext cx="6466621" cy="369332"/>
          </a:xfrm>
          <a:prstGeom prst="rect">
            <a:avLst/>
          </a:prstGeom>
          <a:noFill/>
        </p:spPr>
        <p:txBody>
          <a:bodyPr wrap="none" rtlCol="0">
            <a:spAutoFit/>
          </a:bodyPr>
          <a:lstStyle/>
          <a:p>
            <a:r>
              <a:rPr lang="en-US" b="1" dirty="0" smtClean="0"/>
              <a:t>S. B. Roy et al </a:t>
            </a:r>
            <a:r>
              <a:rPr lang="en-US" b="1" dirty="0" err="1" smtClean="0"/>
              <a:t>Supercond</a:t>
            </a:r>
            <a:r>
              <a:rPr lang="en-US" b="1" dirty="0" smtClean="0"/>
              <a:t>. Sci. Technol.  25 (2012) 115020 </a:t>
            </a:r>
            <a:endParaRPr lang="en-US" b="1" dirty="0"/>
          </a:p>
        </p:txBody>
      </p:sp>
      <p:sp>
        <p:nvSpPr>
          <p:cNvPr id="10" name="TextBox 9"/>
          <p:cNvSpPr txBox="1"/>
          <p:nvPr/>
        </p:nvSpPr>
        <p:spPr>
          <a:xfrm>
            <a:off x="3001482" y="1616474"/>
            <a:ext cx="394183" cy="307777"/>
          </a:xfrm>
          <a:prstGeom prst="rect">
            <a:avLst/>
          </a:prstGeom>
          <a:noFill/>
        </p:spPr>
        <p:txBody>
          <a:bodyPr wrap="none" rtlCol="0">
            <a:spAutoFit/>
          </a:bodyPr>
          <a:lstStyle/>
          <a:p>
            <a:r>
              <a:rPr lang="en-US" sz="1400" dirty="0" smtClean="0"/>
              <a:t>Fe</a:t>
            </a:r>
            <a:endParaRPr lang="en-US" sz="1400" dirty="0"/>
          </a:p>
        </p:txBody>
      </p:sp>
      <p:sp>
        <p:nvSpPr>
          <p:cNvPr id="11" name="TextBox 10"/>
          <p:cNvSpPr txBox="1"/>
          <p:nvPr/>
        </p:nvSpPr>
        <p:spPr>
          <a:xfrm>
            <a:off x="2982229" y="1789668"/>
            <a:ext cx="414171" cy="307777"/>
          </a:xfrm>
          <a:prstGeom prst="rect">
            <a:avLst/>
          </a:prstGeom>
          <a:noFill/>
        </p:spPr>
        <p:txBody>
          <a:bodyPr wrap="none" rtlCol="0">
            <a:spAutoFit/>
          </a:bodyPr>
          <a:lstStyle/>
          <a:p>
            <a:r>
              <a:rPr lang="en-US" sz="1400" dirty="0" smtClean="0"/>
              <a:t>Cu</a:t>
            </a:r>
            <a:endParaRPr lang="en-US" sz="1400" dirty="0"/>
          </a:p>
        </p:txBody>
      </p:sp>
      <p:sp>
        <p:nvSpPr>
          <p:cNvPr id="12" name="TextBox 11"/>
          <p:cNvSpPr txBox="1"/>
          <p:nvPr/>
        </p:nvSpPr>
        <p:spPr>
          <a:xfrm>
            <a:off x="3001458" y="1962864"/>
            <a:ext cx="394183" cy="307777"/>
          </a:xfrm>
          <a:prstGeom prst="rect">
            <a:avLst/>
          </a:prstGeom>
          <a:noFill/>
        </p:spPr>
        <p:txBody>
          <a:bodyPr wrap="none" rtlCol="0">
            <a:spAutoFit/>
          </a:bodyPr>
          <a:lstStyle/>
          <a:p>
            <a:r>
              <a:rPr lang="en-US" sz="1400" dirty="0" smtClean="0"/>
              <a:t>Zn</a:t>
            </a:r>
            <a:endParaRPr lang="en-US" sz="1400" dirty="0"/>
          </a:p>
        </p:txBody>
      </p:sp>
      <p:sp>
        <p:nvSpPr>
          <p:cNvPr id="13" name="TextBox 12"/>
          <p:cNvSpPr txBox="1"/>
          <p:nvPr/>
        </p:nvSpPr>
        <p:spPr>
          <a:xfrm>
            <a:off x="3001461" y="2155302"/>
            <a:ext cx="374284" cy="307777"/>
          </a:xfrm>
          <a:prstGeom prst="rect">
            <a:avLst/>
          </a:prstGeom>
          <a:noFill/>
        </p:spPr>
        <p:txBody>
          <a:bodyPr wrap="none" rtlCol="0">
            <a:spAutoFit/>
          </a:bodyPr>
          <a:lstStyle/>
          <a:p>
            <a:r>
              <a:rPr lang="en-US" sz="1400" dirty="0" smtClean="0"/>
              <a:t>Ta</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30200" y="944563"/>
            <a:ext cx="8010525" cy="762000"/>
          </a:xfrm>
        </p:spPr>
        <p:txBody>
          <a:bodyPr/>
          <a:lstStyle/>
          <a:p>
            <a:r>
              <a:rPr lang="en-US" sz="2800" b="1" dirty="0">
                <a:solidFill>
                  <a:srgbClr val="3333FF"/>
                </a:solidFill>
              </a:rPr>
              <a:t>Tantalum does not affect the performance</a:t>
            </a:r>
          </a:p>
        </p:txBody>
      </p:sp>
      <p:sp>
        <p:nvSpPr>
          <p:cNvPr id="7173" name="TextBox 5"/>
          <p:cNvSpPr txBox="1">
            <a:spLocks noChangeArrowheads="1"/>
          </p:cNvSpPr>
          <p:nvPr/>
        </p:nvSpPr>
        <p:spPr bwMode="auto">
          <a:xfrm>
            <a:off x="5438775" y="1866900"/>
            <a:ext cx="2524125" cy="369888"/>
          </a:xfrm>
          <a:prstGeom prst="rect">
            <a:avLst/>
          </a:prstGeom>
          <a:noFill/>
          <a:ln w="9525">
            <a:noFill/>
            <a:miter lim="800000"/>
            <a:headEnd/>
            <a:tailEnd/>
          </a:ln>
        </p:spPr>
        <p:txBody>
          <a:bodyPr wrap="none">
            <a:prstTxWarp prst="textNoShape">
              <a:avLst/>
            </a:prstTxWarp>
            <a:spAutoFit/>
          </a:bodyPr>
          <a:lstStyle/>
          <a:p>
            <a:r>
              <a:rPr lang="en-US" b="1" dirty="0">
                <a:solidFill>
                  <a:srgbClr val="FF66CC"/>
                </a:solidFill>
                <a:latin typeface="Calibri" charset="0"/>
              </a:rPr>
              <a:t>Polycrystalline niobium</a:t>
            </a:r>
          </a:p>
        </p:txBody>
      </p:sp>
      <p:sp>
        <p:nvSpPr>
          <p:cNvPr id="7174" name="TextBox 6"/>
          <p:cNvSpPr txBox="1">
            <a:spLocks noChangeArrowheads="1"/>
          </p:cNvSpPr>
          <p:nvPr/>
        </p:nvSpPr>
        <p:spPr bwMode="auto">
          <a:xfrm>
            <a:off x="928688" y="1857375"/>
            <a:ext cx="2606675" cy="366713"/>
          </a:xfrm>
          <a:prstGeom prst="rect">
            <a:avLst/>
          </a:prstGeom>
          <a:noFill/>
          <a:ln w="9525">
            <a:noFill/>
            <a:miter lim="800000"/>
            <a:headEnd/>
            <a:tailEnd/>
          </a:ln>
        </p:spPr>
        <p:txBody>
          <a:bodyPr wrap="none">
            <a:prstTxWarp prst="textNoShape">
              <a:avLst/>
            </a:prstTxWarp>
            <a:spAutoFit/>
          </a:bodyPr>
          <a:lstStyle/>
          <a:p>
            <a:r>
              <a:rPr lang="en-US" b="1" dirty="0">
                <a:solidFill>
                  <a:srgbClr val="009999"/>
                </a:solidFill>
                <a:latin typeface="Calibri" charset="0"/>
              </a:rPr>
              <a:t>Large grain ingot niobium</a:t>
            </a:r>
          </a:p>
        </p:txBody>
      </p:sp>
      <p:sp>
        <p:nvSpPr>
          <p:cNvPr id="7175" name="TextBox 9"/>
          <p:cNvSpPr txBox="1">
            <a:spLocks noChangeArrowheads="1"/>
          </p:cNvSpPr>
          <p:nvPr/>
        </p:nvSpPr>
        <p:spPr bwMode="auto">
          <a:xfrm>
            <a:off x="85725" y="258763"/>
            <a:ext cx="7063552" cy="584776"/>
          </a:xfrm>
          <a:prstGeom prst="rect">
            <a:avLst/>
          </a:prstGeom>
          <a:noFill/>
          <a:ln w="9525">
            <a:noFill/>
            <a:miter lim="800000"/>
            <a:headEnd/>
            <a:tailEnd/>
          </a:ln>
        </p:spPr>
        <p:txBody>
          <a:bodyPr wrap="none">
            <a:prstTxWarp prst="textNoShape">
              <a:avLst/>
            </a:prstTxWarp>
            <a:spAutoFit/>
          </a:bodyPr>
          <a:lstStyle/>
          <a:p>
            <a:r>
              <a:rPr lang="en-US" sz="3200" b="1" dirty="0">
                <a:solidFill>
                  <a:srgbClr val="33CC33"/>
                </a:solidFill>
                <a:latin typeface="Calibri" charset="0"/>
              </a:rPr>
              <a:t>Ingot niobium has superior performance  </a:t>
            </a:r>
          </a:p>
        </p:txBody>
      </p:sp>
      <p:sp>
        <p:nvSpPr>
          <p:cNvPr id="7176" name="TextBox 7"/>
          <p:cNvSpPr txBox="1">
            <a:spLocks noChangeArrowheads="1"/>
          </p:cNvSpPr>
          <p:nvPr/>
        </p:nvSpPr>
        <p:spPr bwMode="auto">
          <a:xfrm>
            <a:off x="928688" y="5686425"/>
            <a:ext cx="7327647" cy="523220"/>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rPr>
              <a:t>Influence of Ta content in high purity niobium on cavity performance</a:t>
            </a:r>
          </a:p>
          <a:p>
            <a:r>
              <a:rPr lang="en-US" sz="1400" b="1" dirty="0">
                <a:latin typeface="Calibri" charset="0"/>
              </a:rPr>
              <a:t>P. </a:t>
            </a:r>
            <a:r>
              <a:rPr lang="en-US" sz="1400" b="1" dirty="0" err="1">
                <a:latin typeface="Calibri" charset="0"/>
              </a:rPr>
              <a:t>Kneisel</a:t>
            </a:r>
            <a:r>
              <a:rPr lang="en-US" sz="1400" b="1" dirty="0">
                <a:latin typeface="Calibri" charset="0"/>
              </a:rPr>
              <a:t>, G. Myneni, G. </a:t>
            </a:r>
            <a:r>
              <a:rPr lang="en-US" sz="1400" b="1" dirty="0" err="1">
                <a:latin typeface="Calibri" charset="0"/>
              </a:rPr>
              <a:t>Ciovati</a:t>
            </a:r>
            <a:r>
              <a:rPr lang="en-US" sz="1400" b="1" dirty="0">
                <a:latin typeface="Calibri" charset="0"/>
              </a:rPr>
              <a:t>, D. </a:t>
            </a:r>
            <a:r>
              <a:rPr lang="en-US" sz="1400" b="1" dirty="0" err="1">
                <a:latin typeface="Calibri" charset="0"/>
              </a:rPr>
              <a:t>Proch</a:t>
            </a:r>
            <a:r>
              <a:rPr lang="en-US" sz="1400" b="1" dirty="0">
                <a:latin typeface="Calibri" charset="0"/>
              </a:rPr>
              <a:t>, W. Singer, T. </a:t>
            </a:r>
            <a:r>
              <a:rPr lang="en-US" sz="1400" b="1" dirty="0" err="1">
                <a:latin typeface="Calibri" charset="0"/>
              </a:rPr>
              <a:t>Carneiro</a:t>
            </a:r>
            <a:r>
              <a:rPr lang="en-US" sz="1400" b="1" dirty="0">
                <a:latin typeface="Calibri" charset="0"/>
              </a:rPr>
              <a:t> et al in Proceedings of PAC 2005       </a:t>
            </a:r>
          </a:p>
        </p:txBody>
      </p:sp>
      <p:graphicFrame>
        <p:nvGraphicFramePr>
          <p:cNvPr id="7183" name="Object 15"/>
          <p:cNvGraphicFramePr>
            <a:graphicFrameLocks noChangeAspect="1"/>
          </p:cNvGraphicFramePr>
          <p:nvPr/>
        </p:nvGraphicFramePr>
        <p:xfrm>
          <a:off x="168275" y="2224088"/>
          <a:ext cx="4176713" cy="2847975"/>
        </p:xfrm>
        <a:graphic>
          <a:graphicData uri="http://schemas.openxmlformats.org/presentationml/2006/ole">
            <mc:AlternateContent xmlns:mc="http://schemas.openxmlformats.org/markup-compatibility/2006">
              <mc:Choice xmlns:v="urn:schemas-microsoft-com:vml" Requires="v">
                <p:oleObj spid="_x0000_s211062" name="Chart" r:id="rId4" imgW="10591800" imgH="7226300" progId="Excel.Sheet.8">
                  <p:embed/>
                </p:oleObj>
              </mc:Choice>
              <mc:Fallback>
                <p:oleObj name="Chart" r:id="rId4" imgW="10591800" imgH="7226300" progId="Excel.Sheet.8">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2224088"/>
                        <a:ext cx="4176713"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84" name="Object 16"/>
          <p:cNvGraphicFramePr>
            <a:graphicFrameLocks noChangeAspect="1"/>
          </p:cNvGraphicFramePr>
          <p:nvPr/>
        </p:nvGraphicFramePr>
        <p:xfrm>
          <a:off x="4468813" y="2244725"/>
          <a:ext cx="4410075" cy="2827338"/>
        </p:xfrm>
        <a:graphic>
          <a:graphicData uri="http://schemas.openxmlformats.org/presentationml/2006/ole">
            <mc:AlternateContent xmlns:mc="http://schemas.openxmlformats.org/markup-compatibility/2006">
              <mc:Choice xmlns:v="urn:schemas-microsoft-com:vml" Requires="v">
                <p:oleObj spid="_x0000_s211063" name="Chart" r:id="rId6" imgW="9740900" imgH="6248400" progId="Excel.Sheet.8">
                  <p:embed/>
                </p:oleObj>
              </mc:Choice>
              <mc:Fallback>
                <p:oleObj name="Chart" r:id="rId6" imgW="9740900" imgH="6248400" progId="Excel.Sheet.8">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813" y="2244725"/>
                        <a:ext cx="4410075" cy="28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185" name="Picture 17"/>
          <p:cNvPicPr>
            <a:picLocks noChangeAspect="1" noChangeArrowheads="1"/>
          </p:cNvPicPr>
          <p:nvPr/>
        </p:nvPicPr>
        <p:blipFill>
          <a:blip r:embed="rId8"/>
          <a:srcRect l="66783" t="43143" r="13078" b="48228"/>
          <a:stretch>
            <a:fillRect/>
          </a:stretch>
        </p:blipFill>
        <p:spPr bwMode="auto">
          <a:xfrm>
            <a:off x="2295525" y="3495675"/>
            <a:ext cx="1657350" cy="390525"/>
          </a:xfrm>
          <a:prstGeom prst="rect">
            <a:avLst/>
          </a:prstGeom>
          <a:noFill/>
          <a:ln w="9525">
            <a:noFill/>
            <a:miter lim="800000"/>
            <a:headEnd/>
            <a:tailEnd/>
          </a:ln>
        </p:spPr>
      </p:pic>
      <p:sp>
        <p:nvSpPr>
          <p:cNvPr id="13" name="TextBox 12"/>
          <p:cNvSpPr txBox="1"/>
          <p:nvPr/>
        </p:nvSpPr>
        <p:spPr>
          <a:xfrm>
            <a:off x="3003120" y="5369010"/>
            <a:ext cx="2813766" cy="369332"/>
          </a:xfrm>
          <a:prstGeom prst="rect">
            <a:avLst/>
          </a:prstGeom>
          <a:noFill/>
        </p:spPr>
        <p:txBody>
          <a:bodyPr wrap="none" rtlCol="0">
            <a:spAutoFit/>
          </a:bodyPr>
          <a:lstStyle/>
          <a:p>
            <a:r>
              <a:rPr lang="en-US" b="1" dirty="0" smtClean="0">
                <a:solidFill>
                  <a:srgbClr val="FF0000"/>
                </a:solidFill>
                <a:latin typeface="Calibri" charset="0"/>
              </a:rPr>
              <a:t>Empirically FOM ~ 1.0 x10</a:t>
            </a:r>
            <a:r>
              <a:rPr lang="en-US" b="1" baseline="30000" dirty="0" smtClean="0">
                <a:solidFill>
                  <a:srgbClr val="FF0000"/>
                </a:solidFill>
                <a:latin typeface="Calibri" charset="0"/>
              </a:rPr>
              <a:t>13</a:t>
            </a:r>
            <a:r>
              <a:rPr lang="en-US" b="1" dirty="0" smtClean="0">
                <a:solidFill>
                  <a:srgbClr val="FF0000"/>
                </a:solidFill>
                <a:latin typeface="Calibri" charset="0"/>
              </a:rPr>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p:nvPr>
        </p:nvPicPr>
        <p:blipFill>
          <a:blip r:embed="rId3"/>
          <a:srcRect/>
          <a:stretch>
            <a:fillRect/>
          </a:stretch>
        </p:blipFill>
        <p:spPr>
          <a:xfrm>
            <a:off x="1241425" y="1176338"/>
            <a:ext cx="6362700" cy="3000375"/>
          </a:xfrm>
        </p:spPr>
      </p:pic>
      <p:pic>
        <p:nvPicPr>
          <p:cNvPr id="65539" name="Picture 3"/>
          <p:cNvPicPr>
            <a:picLocks noChangeAspect="1" noChangeArrowheads="1"/>
          </p:cNvPicPr>
          <p:nvPr/>
        </p:nvPicPr>
        <p:blipFill>
          <a:blip r:embed="rId4"/>
          <a:srcRect/>
          <a:stretch>
            <a:fillRect/>
          </a:stretch>
        </p:blipFill>
        <p:spPr bwMode="auto">
          <a:xfrm>
            <a:off x="2009775" y="4125913"/>
            <a:ext cx="5124450" cy="2287587"/>
          </a:xfrm>
          <a:prstGeom prst="rect">
            <a:avLst/>
          </a:prstGeom>
          <a:noFill/>
          <a:ln w="9525">
            <a:noFill/>
            <a:miter lim="800000"/>
            <a:headEnd/>
            <a:tailEnd/>
          </a:ln>
        </p:spPr>
      </p:pic>
      <p:sp>
        <p:nvSpPr>
          <p:cNvPr id="65540" name="TextBox 12"/>
          <p:cNvSpPr txBox="1">
            <a:spLocks noChangeArrowheads="1"/>
          </p:cNvSpPr>
          <p:nvPr/>
        </p:nvSpPr>
        <p:spPr bwMode="auto">
          <a:xfrm>
            <a:off x="-38738" y="219075"/>
            <a:ext cx="8848997"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Tantalum and RRR have minimal influence on phonon peak</a:t>
            </a:r>
          </a:p>
        </p:txBody>
      </p:sp>
      <p:sp>
        <p:nvSpPr>
          <p:cNvPr id="65541" name="TextBox 13"/>
          <p:cNvSpPr txBox="1">
            <a:spLocks noChangeArrowheads="1"/>
          </p:cNvSpPr>
          <p:nvPr/>
        </p:nvSpPr>
        <p:spPr bwMode="auto">
          <a:xfrm>
            <a:off x="7298440" y="5194765"/>
            <a:ext cx="1768600" cy="923330"/>
          </a:xfrm>
          <a:prstGeom prst="rect">
            <a:avLst/>
          </a:prstGeom>
          <a:noFill/>
          <a:ln w="9525">
            <a:noFill/>
            <a:miter lim="800000"/>
            <a:headEnd/>
            <a:tailEnd/>
          </a:ln>
        </p:spPr>
        <p:txBody>
          <a:bodyPr wrap="square">
            <a:prstTxWarp prst="textNoShape">
              <a:avLst/>
            </a:prstTxWarp>
            <a:spAutoFit/>
          </a:bodyPr>
          <a:lstStyle/>
          <a:p>
            <a:pPr algn="ctr"/>
            <a:r>
              <a:rPr lang="en-US" dirty="0" err="1" smtClean="0">
                <a:solidFill>
                  <a:srgbClr val="F79646"/>
                </a:solidFill>
              </a:rPr>
              <a:t>Saravan</a:t>
            </a:r>
            <a:endParaRPr lang="en-US" dirty="0" smtClean="0">
              <a:solidFill>
                <a:srgbClr val="F79646"/>
              </a:solidFill>
            </a:endParaRPr>
          </a:p>
          <a:p>
            <a:pPr algn="ctr"/>
            <a:r>
              <a:rPr lang="en-US" dirty="0" smtClean="0">
                <a:solidFill>
                  <a:srgbClr val="F79646"/>
                </a:solidFill>
              </a:rPr>
              <a:t>PhD student at MSU</a:t>
            </a:r>
            <a:endParaRPr lang="en-US" dirty="0">
              <a:solidFill>
                <a:srgbClr val="F79646"/>
              </a:solidFill>
            </a:endParaRPr>
          </a:p>
        </p:txBody>
      </p:sp>
      <p:sp>
        <p:nvSpPr>
          <p:cNvPr id="65542" name="TextBox 14"/>
          <p:cNvSpPr txBox="1">
            <a:spLocks noChangeArrowheads="1"/>
          </p:cNvSpPr>
          <p:nvPr/>
        </p:nvSpPr>
        <p:spPr bwMode="auto">
          <a:xfrm>
            <a:off x="5811838" y="1854200"/>
            <a:ext cx="1710725" cy="369332"/>
          </a:xfrm>
          <a:prstGeom prst="rect">
            <a:avLst/>
          </a:prstGeom>
          <a:noFill/>
          <a:ln w="9525">
            <a:noFill/>
            <a:miter lim="800000"/>
            <a:headEnd/>
            <a:tailEnd/>
          </a:ln>
        </p:spPr>
        <p:txBody>
          <a:bodyPr wrap="none">
            <a:prstTxWarp prst="textNoShape">
              <a:avLst/>
            </a:prstTxWarp>
            <a:spAutoFit/>
          </a:bodyPr>
          <a:lstStyle/>
          <a:p>
            <a:r>
              <a:rPr lang="en-US" b="1" dirty="0">
                <a:solidFill>
                  <a:srgbClr val="F79646"/>
                </a:solidFill>
              </a:rPr>
              <a:t>Ingot niobium</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324553"/>
            <a:ext cx="7772400" cy="658813"/>
          </a:xfrm>
        </p:spPr>
        <p:txBody>
          <a:bodyPr/>
          <a:lstStyle/>
          <a:p>
            <a:pPr algn="l"/>
            <a:r>
              <a:rPr lang="en-US" sz="3200" b="1" dirty="0">
                <a:latin typeface="Calibri" charset="0"/>
                <a:ea typeface="ＭＳ Ｐゴシック" charset="0"/>
                <a:cs typeface="ＭＳ Ｐゴシック" charset="0"/>
              </a:rPr>
              <a:t>Extrinsic </a:t>
            </a:r>
            <a:r>
              <a:rPr lang="en-US" sz="3200" b="1" dirty="0" smtClean="0">
                <a:latin typeface="Calibri" charset="0"/>
                <a:ea typeface="ＭＳ Ｐゴシック" charset="0"/>
                <a:cs typeface="ＭＳ Ｐゴシック" charset="0"/>
              </a:rPr>
              <a:t>contamination of cavity surfaces dominates the performance limitation</a:t>
            </a:r>
            <a:endParaRPr lang="en-US" sz="3200" b="1" dirty="0">
              <a:latin typeface="Calibri" charset="0"/>
              <a:ea typeface="ＭＳ Ｐゴシック" charset="0"/>
              <a:cs typeface="ＭＳ Ｐゴシック" charset="0"/>
            </a:endParaRPr>
          </a:p>
        </p:txBody>
      </p:sp>
      <p:sp>
        <p:nvSpPr>
          <p:cNvPr id="35843" name="Content Placeholder 2"/>
          <p:cNvSpPr>
            <a:spLocks noGrp="1"/>
          </p:cNvSpPr>
          <p:nvPr>
            <p:ph sz="half" idx="1"/>
          </p:nvPr>
        </p:nvSpPr>
        <p:spPr>
          <a:xfrm>
            <a:off x="1783634" y="2212975"/>
            <a:ext cx="4038600" cy="4525963"/>
          </a:xfrm>
        </p:spPr>
        <p:txBody>
          <a:bodyPr/>
          <a:lstStyle/>
          <a:p>
            <a:pPr algn="ctr"/>
            <a:r>
              <a:rPr lang="en-US">
                <a:latin typeface="Calibri" charset="0"/>
                <a:ea typeface="ＭＳ Ｐゴシック" charset="0"/>
                <a:cs typeface="ＭＳ Ｐゴシック" charset="0"/>
              </a:rPr>
              <a:t>Surface contamination</a:t>
            </a:r>
          </a:p>
          <a:p>
            <a:pPr lvl="1" algn="ctr"/>
            <a:r>
              <a:rPr lang="en-US">
                <a:latin typeface="Calibri" charset="0"/>
                <a:ea typeface="ＭＳ Ｐゴシック" charset="0"/>
              </a:rPr>
              <a:t>Molecular and particulate</a:t>
            </a:r>
          </a:p>
        </p:txBody>
      </p:sp>
    </p:spTree>
    <p:extLst>
      <p:ext uri="{BB962C8B-B14F-4D97-AF65-F5344CB8AC3E}">
        <p14:creationId xmlns:p14="http://schemas.microsoft.com/office/powerpoint/2010/main" val="27094548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88725" y="246063"/>
            <a:ext cx="8637587" cy="762000"/>
          </a:xfrm>
        </p:spPr>
        <p:txBody>
          <a:bodyPr/>
          <a:lstStyle/>
          <a:p>
            <a:pPr eaLnBrk="1" hangingPunct="1"/>
            <a:r>
              <a:rPr lang="en-US" sz="3600" b="1" dirty="0">
                <a:ea typeface="ＭＳ Ｐゴシック" pitchFamily="1" charset="-128"/>
                <a:cs typeface="ＭＳ Ｐゴシック" pitchFamily="1" charset="-128"/>
              </a:rPr>
              <a:t>Hydrogen absorption with BCP and EP</a:t>
            </a:r>
          </a:p>
        </p:txBody>
      </p:sp>
      <p:sp>
        <p:nvSpPr>
          <p:cNvPr id="56323" name="Content Placeholder 2"/>
          <p:cNvSpPr>
            <a:spLocks noGrp="1"/>
          </p:cNvSpPr>
          <p:nvPr>
            <p:ph idx="1"/>
          </p:nvPr>
        </p:nvSpPr>
        <p:spPr>
          <a:xfrm>
            <a:off x="553508" y="1458383"/>
            <a:ext cx="7772400" cy="4360863"/>
          </a:xfrm>
        </p:spPr>
        <p:txBody>
          <a:bodyPr/>
          <a:lstStyle/>
          <a:p>
            <a:pPr eaLnBrk="1" hangingPunct="1">
              <a:lnSpc>
                <a:spcPct val="80000"/>
              </a:lnSpc>
            </a:pPr>
            <a:endParaRPr lang="en-US" sz="1700" b="1" dirty="0">
              <a:ea typeface="ＭＳ Ｐゴシック" pitchFamily="1" charset="-128"/>
              <a:cs typeface="ＭＳ Ｐゴシック" pitchFamily="1" charset="-128"/>
            </a:endParaRPr>
          </a:p>
          <a:p>
            <a:pPr eaLnBrk="1" hangingPunct="1">
              <a:lnSpc>
                <a:spcPct val="80000"/>
              </a:lnSpc>
            </a:pPr>
            <a:r>
              <a:rPr lang="en-US" sz="2000" b="1" dirty="0">
                <a:ea typeface="ＭＳ Ｐゴシック" pitchFamily="1" charset="-128"/>
                <a:cs typeface="ＭＳ Ｐゴシック" pitchFamily="1" charset="-128"/>
              </a:rPr>
              <a:t>Very high equilibrium hydrogen activities (fugacity) have been estimated when </a:t>
            </a:r>
            <a:r>
              <a:rPr lang="en-US" sz="2000" b="1" dirty="0" err="1">
                <a:ea typeface="ＭＳ Ｐゴシック" pitchFamily="1" charset="-128"/>
                <a:cs typeface="ＭＳ Ｐゴシック" pitchFamily="1" charset="-128"/>
              </a:rPr>
              <a:t>Nb</a:t>
            </a:r>
            <a:r>
              <a:rPr lang="en-US" sz="2000" b="1" dirty="0">
                <a:ea typeface="ＭＳ Ｐゴシック" pitchFamily="1" charset="-128"/>
                <a:cs typeface="ＭＳ Ｐゴシック" pitchFamily="1" charset="-128"/>
              </a:rPr>
              <a:t> metal is in contact with water or BCP solution</a:t>
            </a:r>
          </a:p>
          <a:p>
            <a:pPr eaLnBrk="1" hangingPunct="1">
              <a:lnSpc>
                <a:spcPct val="80000"/>
              </a:lnSpc>
              <a:buFont typeface="Wingdings" pitchFamily="1" charset="2"/>
              <a:buNone/>
            </a:pPr>
            <a:endParaRPr lang="en-US" sz="2000" b="1" dirty="0">
              <a:ea typeface="ＭＳ Ｐゴシック" pitchFamily="1" charset="-128"/>
              <a:cs typeface="ＭＳ Ｐゴシック" pitchFamily="1" charset="-128"/>
            </a:endParaRPr>
          </a:p>
          <a:p>
            <a:pPr eaLnBrk="1" hangingPunct="1">
              <a:lnSpc>
                <a:spcPct val="80000"/>
              </a:lnSpc>
            </a:pPr>
            <a:r>
              <a:rPr lang="en-US" sz="2000" b="1" dirty="0">
                <a:ea typeface="ＭＳ Ｐゴシック" pitchFamily="1" charset="-128"/>
                <a:cs typeface="ＭＳ Ｐゴシック" pitchFamily="1" charset="-128"/>
              </a:rPr>
              <a:t>Hydrogen is readily absorbed into </a:t>
            </a:r>
            <a:r>
              <a:rPr lang="en-US" sz="2000" b="1" dirty="0" err="1">
                <a:ea typeface="ＭＳ Ｐゴシック" pitchFamily="1" charset="-128"/>
                <a:cs typeface="ＭＳ Ｐゴシック" pitchFamily="1" charset="-128"/>
              </a:rPr>
              <a:t>Nb</a:t>
            </a:r>
            <a:r>
              <a:rPr lang="en-US" sz="2000" b="1" dirty="0">
                <a:ea typeface="ＭＳ Ｐゴシック" pitchFamily="1" charset="-128"/>
                <a:cs typeface="ＭＳ Ｐゴシック" pitchFamily="1" charset="-128"/>
              </a:rPr>
              <a:t> when the protective oxide layer is removed</a:t>
            </a:r>
          </a:p>
          <a:p>
            <a:pPr eaLnBrk="1" hangingPunct="1">
              <a:lnSpc>
                <a:spcPct val="80000"/>
              </a:lnSpc>
            </a:pPr>
            <a:endParaRPr lang="en-US" sz="2000" b="1" dirty="0">
              <a:ea typeface="ＭＳ Ｐゴシック" pitchFamily="1" charset="-128"/>
              <a:cs typeface="ＭＳ Ｐゴシック" pitchFamily="1" charset="-128"/>
            </a:endParaRPr>
          </a:p>
          <a:p>
            <a:pPr eaLnBrk="1" hangingPunct="1">
              <a:lnSpc>
                <a:spcPct val="80000"/>
              </a:lnSpc>
            </a:pPr>
            <a:r>
              <a:rPr lang="en-US" sz="2000" b="1" dirty="0">
                <a:ea typeface="ＭＳ Ｐゴシック" pitchFamily="1" charset="-128"/>
                <a:cs typeface="ＭＳ Ｐゴシック" pitchFamily="1" charset="-128"/>
              </a:rPr>
              <a:t>Lower H fugacity's are obtained due to an anodic polarization of </a:t>
            </a:r>
            <a:r>
              <a:rPr lang="en-US" sz="2000" b="1" dirty="0" err="1">
                <a:ea typeface="ＭＳ Ｐゴシック" pitchFamily="1" charset="-128"/>
                <a:cs typeface="ＭＳ Ｐゴシック" pitchFamily="1" charset="-128"/>
              </a:rPr>
              <a:t>Nb</a:t>
            </a:r>
            <a:r>
              <a:rPr lang="en-US" sz="2000" b="1" dirty="0">
                <a:ea typeface="ＭＳ Ｐゴシック" pitchFamily="1" charset="-128"/>
                <a:cs typeface="ＭＳ Ｐゴシック" pitchFamily="1" charset="-128"/>
              </a:rPr>
              <a:t> during EP and hence lower hydrogen absorption</a:t>
            </a:r>
          </a:p>
          <a:p>
            <a:pPr eaLnBrk="1" hangingPunct="1">
              <a:lnSpc>
                <a:spcPct val="80000"/>
              </a:lnSpc>
              <a:buFont typeface="Wingdings" pitchFamily="1" charset="2"/>
              <a:buNone/>
            </a:pPr>
            <a:endParaRPr lang="en-US" sz="2400" b="1" dirty="0">
              <a:ea typeface="ＭＳ Ｐゴシック" pitchFamily="1" charset="-128"/>
              <a:cs typeface="ＭＳ Ｐゴシック" pitchFamily="1" charset="-128"/>
            </a:endParaRPr>
          </a:p>
          <a:p>
            <a:pPr eaLnBrk="1" hangingPunct="1">
              <a:lnSpc>
                <a:spcPct val="80000"/>
              </a:lnSpc>
            </a:pPr>
            <a:endParaRPr lang="en-US" sz="2000" b="1" dirty="0">
              <a:ea typeface="ＭＳ Ｐゴシック" pitchFamily="1" charset="-128"/>
              <a:cs typeface="ＭＳ Ｐゴシック" pitchFamily="1" charset="-128"/>
            </a:endParaRPr>
          </a:p>
          <a:p>
            <a:pPr eaLnBrk="1" hangingPunct="1">
              <a:lnSpc>
                <a:spcPct val="80000"/>
              </a:lnSpc>
              <a:buFont typeface="Wingdings" pitchFamily="1" charset="2"/>
              <a:buNone/>
            </a:pPr>
            <a:r>
              <a:rPr lang="en-US" sz="2000" b="1" dirty="0">
                <a:ea typeface="ＭＳ Ｐゴシック" pitchFamily="1" charset="-128"/>
                <a:cs typeface="ＭＳ Ｐゴシック" pitchFamily="1" charset="-128"/>
              </a:rPr>
              <a:t>	R.E. Ricker, G. R. Myneni, J. Res. Natl. Inst. Stand. Technol. 115, 353-371 (2010) </a:t>
            </a:r>
          </a:p>
          <a:p>
            <a:pPr eaLnBrk="1" hangingPunct="1">
              <a:lnSpc>
                <a:spcPct val="80000"/>
              </a:lnSpc>
              <a:buFont typeface="Wingdings" pitchFamily="1" charset="2"/>
              <a:buNone/>
            </a:pPr>
            <a:endParaRPr lang="en-US" sz="2000" b="1" dirty="0">
              <a:ea typeface="ＭＳ Ｐゴシック" pitchFamily="1" charset="-128"/>
              <a:cs typeface="ＭＳ Ｐゴシック" pitchFamily="1" charset="-128"/>
            </a:endParaRPr>
          </a:p>
          <a:p>
            <a:pPr eaLnBrk="1" hangingPunct="1">
              <a:lnSpc>
                <a:spcPct val="80000"/>
              </a:lnSpc>
              <a:buFont typeface="Wingdings" pitchFamily="1" charset="2"/>
              <a:buNone/>
            </a:pPr>
            <a:r>
              <a:rPr lang="en-US" sz="2000" b="1" dirty="0">
                <a:ea typeface="ＭＳ Ｐゴシック" pitchFamily="1" charset="-128"/>
                <a:cs typeface="ＭＳ Ｐゴシック" pitchFamily="1" charset="-128"/>
              </a:rPr>
              <a:t>							NIST/</a:t>
            </a:r>
            <a:r>
              <a:rPr lang="en-US" sz="2000" b="1" dirty="0" err="1">
                <a:ea typeface="ＭＳ Ｐゴシック" pitchFamily="1" charset="-128"/>
                <a:cs typeface="ＭＳ Ｐゴシック" pitchFamily="1" charset="-128"/>
              </a:rPr>
              <a:t>JLab</a:t>
            </a:r>
            <a:endParaRPr lang="en-US" sz="2000" dirty="0">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6694" y="409219"/>
            <a:ext cx="7772400" cy="658813"/>
          </a:xfrm>
        </p:spPr>
        <p:txBody>
          <a:bodyPr/>
          <a:lstStyle/>
          <a:p>
            <a:r>
              <a:rPr lang="en-US" sz="2800" b="1" dirty="0" smtClean="0">
                <a:ea typeface="ＭＳ Ｐゴシック" pitchFamily="1" charset="-128"/>
                <a:cs typeface="ＭＳ Ｐゴシック" pitchFamily="1" charset="-128"/>
              </a:rPr>
              <a:t>Environmental contamination </a:t>
            </a:r>
            <a:r>
              <a:rPr lang="en-US" sz="2800" b="1" dirty="0">
                <a:ea typeface="ＭＳ Ｐゴシック" pitchFamily="1" charset="-128"/>
                <a:cs typeface="ＭＳ Ｐゴシック" pitchFamily="1" charset="-128"/>
              </a:rPr>
              <a:t>of </a:t>
            </a:r>
            <a:r>
              <a:rPr lang="en-US" sz="2800" b="1" dirty="0" err="1">
                <a:ea typeface="ＭＳ Ｐゴシック" pitchFamily="1" charset="-128"/>
                <a:cs typeface="ＭＳ Ｐゴシック" pitchFamily="1" charset="-128"/>
              </a:rPr>
              <a:t>Nb</a:t>
            </a:r>
            <a:r>
              <a:rPr lang="en-US" sz="2800" b="1" dirty="0">
                <a:ea typeface="ＭＳ Ｐゴシック" pitchFamily="1" charset="-128"/>
                <a:cs typeface="ＭＳ Ｐゴシック" pitchFamily="1" charset="-128"/>
              </a:rPr>
              <a:t> </a:t>
            </a:r>
            <a:r>
              <a:rPr lang="en-US" sz="2800" b="1" dirty="0" smtClean="0">
                <a:ea typeface="ＭＳ Ｐゴシック" pitchFamily="1" charset="-128"/>
                <a:cs typeface="ＭＳ Ｐゴシック" pitchFamily="1" charset="-128"/>
              </a:rPr>
              <a:t>surfaces determines </a:t>
            </a:r>
            <a:r>
              <a:rPr lang="en-US" sz="2800" b="1" dirty="0">
                <a:ea typeface="ＭＳ Ｐゴシック" pitchFamily="1" charset="-128"/>
                <a:cs typeface="ＭＳ Ｐゴシック" pitchFamily="1" charset="-128"/>
              </a:rPr>
              <a:t>the performance of the cavities</a:t>
            </a:r>
          </a:p>
        </p:txBody>
      </p:sp>
      <p:sp>
        <p:nvSpPr>
          <p:cNvPr id="46083" name="Content Placeholder 2"/>
          <p:cNvSpPr>
            <a:spLocks noGrp="1"/>
          </p:cNvSpPr>
          <p:nvPr>
            <p:ph sz="half" idx="1"/>
          </p:nvPr>
        </p:nvSpPr>
        <p:spPr>
          <a:xfrm>
            <a:off x="457200" y="2212975"/>
            <a:ext cx="4038600" cy="4525963"/>
          </a:xfrm>
        </p:spPr>
        <p:txBody>
          <a:bodyPr/>
          <a:lstStyle/>
          <a:p>
            <a:r>
              <a:rPr lang="en-US" b="1" dirty="0">
                <a:ea typeface="ＭＳ Ｐゴシック" pitchFamily="1" charset="-128"/>
                <a:cs typeface="ＭＳ Ｐゴシック" pitchFamily="1" charset="-128"/>
              </a:rPr>
              <a:t>Surface contamination</a:t>
            </a:r>
          </a:p>
          <a:p>
            <a:pPr lvl="1"/>
            <a:r>
              <a:rPr lang="en-US" b="1" dirty="0"/>
              <a:t>Molecular and </a:t>
            </a:r>
            <a:r>
              <a:rPr lang="en-US" b="1" dirty="0" smtClean="0"/>
              <a:t>particulate</a:t>
            </a:r>
          </a:p>
          <a:p>
            <a:pPr marL="457200" lvl="1" indent="0">
              <a:buNone/>
            </a:pPr>
            <a:endParaRPr lang="en-US" b="1" dirty="0" smtClean="0"/>
          </a:p>
          <a:p>
            <a:pPr lvl="1">
              <a:buFontTx/>
              <a:buChar char="•"/>
            </a:pPr>
            <a:r>
              <a:rPr lang="en-US" b="1" dirty="0" smtClean="0"/>
              <a:t>During cavity processes</a:t>
            </a:r>
          </a:p>
          <a:p>
            <a:pPr lvl="1">
              <a:buFontTx/>
              <a:buChar char="•"/>
            </a:pPr>
            <a:r>
              <a:rPr lang="en-US" b="1" dirty="0" err="1" smtClean="0"/>
              <a:t>Cryomodule</a:t>
            </a:r>
            <a:r>
              <a:rPr lang="en-US" b="1" dirty="0" smtClean="0"/>
              <a:t> assembly</a:t>
            </a:r>
          </a:p>
          <a:p>
            <a:pPr lvl="1">
              <a:buFontTx/>
              <a:buChar char="•"/>
            </a:pPr>
            <a:r>
              <a:rPr lang="en-US" b="1" dirty="0" smtClean="0"/>
              <a:t>Operations (field emission enhancement)</a:t>
            </a:r>
            <a:endParaRPr lang="en-US" b="1" dirty="0"/>
          </a:p>
          <a:p>
            <a:pPr marL="514350" indent="-457200"/>
            <a:r>
              <a:rPr lang="en-US" b="1" dirty="0" smtClean="0">
                <a:solidFill>
                  <a:srgbClr val="FF0000"/>
                </a:solidFill>
              </a:rPr>
              <a:t>Magnetic flux trapping</a:t>
            </a:r>
          </a:p>
          <a:p>
            <a:pPr marL="457200" lvl="1" indent="0">
              <a:buNone/>
            </a:pPr>
            <a:endParaRPr lang="en-US" dirty="0"/>
          </a:p>
          <a:p>
            <a:pPr marL="457200" lvl="1" indent="0">
              <a:buNone/>
            </a:pPr>
            <a:endParaRPr lang="en-US" dirty="0"/>
          </a:p>
        </p:txBody>
      </p:sp>
      <p:sp>
        <p:nvSpPr>
          <p:cNvPr id="46084" name="Content Placeholder 3"/>
          <p:cNvSpPr>
            <a:spLocks noGrp="1"/>
          </p:cNvSpPr>
          <p:nvPr>
            <p:ph sz="half" idx="2"/>
          </p:nvPr>
        </p:nvSpPr>
        <p:spPr>
          <a:xfrm>
            <a:off x="4648200" y="2212975"/>
            <a:ext cx="4038600" cy="4525963"/>
          </a:xfrm>
        </p:spPr>
        <p:txBody>
          <a:bodyPr/>
          <a:lstStyle/>
          <a:p>
            <a:r>
              <a:rPr lang="en-US" b="1" dirty="0">
                <a:ea typeface="ＭＳ Ｐゴシック" pitchFamily="1" charset="-128"/>
                <a:cs typeface="ＭＳ Ｐゴシック" pitchFamily="1" charset="-128"/>
              </a:rPr>
              <a:t>Niobium is a prolific hydrogen absorber in the absence of the natural surface </a:t>
            </a:r>
            <a:r>
              <a:rPr lang="en-US" b="1" dirty="0" smtClean="0">
                <a:ea typeface="ＭＳ Ｐゴシック" pitchFamily="1" charset="-128"/>
                <a:cs typeface="ＭＳ Ｐゴシック" pitchFamily="1" charset="-128"/>
              </a:rPr>
              <a:t>oxide</a:t>
            </a:r>
          </a:p>
          <a:p>
            <a:pPr marL="0" indent="0">
              <a:buNone/>
            </a:pPr>
            <a:r>
              <a:rPr lang="en-US" b="1" dirty="0">
                <a:ea typeface="ＭＳ Ｐゴシック" pitchFamily="1" charset="-128"/>
                <a:cs typeface="ＭＳ Ｐゴシック" pitchFamily="1" charset="-128"/>
              </a:rPr>
              <a:t> </a:t>
            </a:r>
            <a:r>
              <a:rPr lang="en-US" b="1" dirty="0" smtClean="0">
                <a:ea typeface="ＭＳ Ｐゴシック" pitchFamily="1" charset="-128"/>
                <a:cs typeface="ＭＳ Ｐゴシック" pitchFamily="1" charset="-128"/>
              </a:rPr>
              <a:t>  </a:t>
            </a:r>
            <a:endParaRPr lang="en-US" b="1" dirty="0">
              <a:ea typeface="ＭＳ Ｐゴシック" pitchFamily="1" charset="-128"/>
              <a:cs typeface="ＭＳ Ｐゴシック" pitchFamily="1" charset="-128"/>
            </a:endParaRPr>
          </a:p>
          <a:p>
            <a:pPr lvl="1"/>
            <a:r>
              <a:rPr lang="en-US" b="1" dirty="0"/>
              <a:t>Hydride </a:t>
            </a:r>
            <a:r>
              <a:rPr lang="en-US" b="1" dirty="0" smtClean="0"/>
              <a:t>formation</a:t>
            </a:r>
          </a:p>
          <a:p>
            <a:pPr marL="457200" lvl="1" indent="0">
              <a:buNone/>
            </a:pPr>
            <a:r>
              <a:rPr lang="en-US" b="1" dirty="0"/>
              <a:t> </a:t>
            </a:r>
            <a:r>
              <a:rPr lang="en-US" b="1" dirty="0" smtClean="0"/>
              <a:t>  </a:t>
            </a:r>
            <a:r>
              <a:rPr lang="en-US" b="1" dirty="0">
                <a:ea typeface="ＭＳ Ｐゴシック" pitchFamily="1" charset="-128"/>
                <a:cs typeface="ＭＳ Ｐゴシック" pitchFamily="1" charset="-128"/>
              </a:rPr>
              <a:t> (Ti and N </a:t>
            </a:r>
            <a:r>
              <a:rPr lang="en-US" b="1" dirty="0" smtClean="0">
                <a:ea typeface="ＭＳ Ｐゴシック" pitchFamily="1" charset="-128"/>
                <a:cs typeface="ＭＳ Ｐゴシック" pitchFamily="1" charset="-128"/>
              </a:rPr>
              <a:t>alloying help</a:t>
            </a:r>
          </a:p>
          <a:p>
            <a:pPr marL="457200" lvl="1" indent="0">
              <a:buNone/>
            </a:pPr>
            <a:r>
              <a:rPr lang="en-US" b="1" dirty="0" smtClean="0">
                <a:ea typeface="ＭＳ Ｐゴシック" pitchFamily="1" charset="-128"/>
                <a:cs typeface="ＭＳ Ｐゴシック" pitchFamily="1" charset="-128"/>
              </a:rPr>
              <a:t>     to prevent hydrides</a:t>
            </a:r>
            <a:r>
              <a:rPr lang="en-US" b="1" dirty="0">
                <a:ea typeface="ＭＳ Ｐゴシック" pitchFamily="1" charset="-128"/>
                <a:cs typeface="ＭＳ Ｐゴシック" pitchFamily="1" charset="-128"/>
              </a:rPr>
              <a:t>) </a:t>
            </a:r>
            <a:endParaRPr lang="en-US" b="1" dirty="0"/>
          </a:p>
          <a:p>
            <a:pPr lvl="1"/>
            <a:r>
              <a:rPr lang="en-US" b="1" dirty="0" smtClean="0"/>
              <a:t>Dislocations (residual stress)</a:t>
            </a:r>
            <a:endParaRPr lang="en-US" b="1" dirty="0"/>
          </a:p>
        </p:txBody>
      </p:sp>
      <p:sp>
        <p:nvSpPr>
          <p:cNvPr id="46085" name="TextBox 4"/>
          <p:cNvSpPr txBox="1">
            <a:spLocks noChangeArrowheads="1"/>
          </p:cNvSpPr>
          <p:nvPr/>
        </p:nvSpPr>
        <p:spPr bwMode="auto">
          <a:xfrm>
            <a:off x="1485900" y="1612900"/>
            <a:ext cx="1261884"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FF"/>
                </a:solidFill>
              </a:rPr>
              <a:t>Extrinsic</a:t>
            </a:r>
            <a:r>
              <a:rPr lang="en-US" sz="2400" dirty="0">
                <a:solidFill>
                  <a:srgbClr val="0000FF"/>
                </a:solidFill>
              </a:rPr>
              <a:t> </a:t>
            </a:r>
          </a:p>
        </p:txBody>
      </p:sp>
      <p:sp>
        <p:nvSpPr>
          <p:cNvPr id="46086" name="TextBox 5"/>
          <p:cNvSpPr txBox="1">
            <a:spLocks noChangeArrowheads="1"/>
          </p:cNvSpPr>
          <p:nvPr/>
        </p:nvSpPr>
        <p:spPr bwMode="auto">
          <a:xfrm>
            <a:off x="5291138" y="1612900"/>
            <a:ext cx="1566862" cy="461963"/>
          </a:xfrm>
          <a:prstGeom prst="rect">
            <a:avLst/>
          </a:prstGeom>
          <a:noFill/>
          <a:ln w="9525">
            <a:noFill/>
            <a:miter lim="800000"/>
            <a:headEnd/>
            <a:tailEnd/>
          </a:ln>
        </p:spPr>
        <p:txBody>
          <a:bodyPr>
            <a:prstTxWarp prst="textNoShape">
              <a:avLst/>
            </a:prstTxWarp>
            <a:spAutoFit/>
          </a:bodyPr>
          <a:lstStyle/>
          <a:p>
            <a:r>
              <a:rPr lang="en-US" sz="2400" b="1" dirty="0">
                <a:solidFill>
                  <a:srgbClr val="0000FF"/>
                </a:solidFill>
              </a:rPr>
              <a:t>Intrinsic</a:t>
            </a:r>
          </a:p>
        </p:txBody>
      </p:sp>
    </p:spTree>
    <p:extLst>
      <p:ext uri="{BB962C8B-B14F-4D97-AF65-F5344CB8AC3E}">
        <p14:creationId xmlns:p14="http://schemas.microsoft.com/office/powerpoint/2010/main" val="12339067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3300" y="84665"/>
            <a:ext cx="7113762" cy="5858935"/>
          </a:xfrm>
          <a:prstGeom prst="rect">
            <a:avLst/>
          </a:prstGeom>
        </p:spPr>
      </p:pic>
      <p:sp>
        <p:nvSpPr>
          <p:cNvPr id="6" name="TextBox 5"/>
          <p:cNvSpPr txBox="1"/>
          <p:nvPr/>
        </p:nvSpPr>
        <p:spPr>
          <a:xfrm>
            <a:off x="1506974" y="6146800"/>
            <a:ext cx="4836480" cy="461665"/>
          </a:xfrm>
          <a:prstGeom prst="rect">
            <a:avLst/>
          </a:prstGeom>
          <a:noFill/>
        </p:spPr>
        <p:txBody>
          <a:bodyPr wrap="none" rtlCol="0">
            <a:spAutoFit/>
          </a:bodyPr>
          <a:lstStyle/>
          <a:p>
            <a:pPr algn="ctr"/>
            <a:r>
              <a:rPr lang="en-US" sz="2400" b="1" dirty="0" smtClean="0"/>
              <a:t>Oil contamination and vacuum </a:t>
            </a:r>
            <a:r>
              <a:rPr lang="en-US" sz="2400" b="1" dirty="0"/>
              <a:t>leaks </a:t>
            </a:r>
            <a:r>
              <a:rPr lang="en-US" sz="2400" b="1" dirty="0" smtClean="0"/>
              <a:t> </a:t>
            </a:r>
            <a:endParaRPr lang="en-US" sz="2400" b="1" dirty="0"/>
          </a:p>
        </p:txBody>
      </p:sp>
    </p:spTree>
    <p:extLst>
      <p:ext uri="{BB962C8B-B14F-4D97-AF65-F5344CB8AC3E}">
        <p14:creationId xmlns:p14="http://schemas.microsoft.com/office/powerpoint/2010/main" val="22918625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371600" y="6034622"/>
            <a:ext cx="6400799" cy="365125"/>
          </a:xfrm>
        </p:spPr>
        <p:txBody>
          <a:bodyPr/>
          <a:lstStyle/>
          <a:p>
            <a:r>
              <a:rPr lang="en-US" sz="2400" b="1" dirty="0" smtClean="0"/>
              <a:t>Cavity surface contamination with pump oils</a:t>
            </a:r>
            <a:endParaRPr lang="en-US" sz="2400" b="1" dirty="0"/>
          </a:p>
        </p:txBody>
      </p:sp>
      <p:pic>
        <p:nvPicPr>
          <p:cNvPr id="5" name="Picture 4"/>
          <p:cNvPicPr>
            <a:picLocks noChangeAspect="1"/>
          </p:cNvPicPr>
          <p:nvPr/>
        </p:nvPicPr>
        <p:blipFill>
          <a:blip r:embed="rId2"/>
          <a:stretch>
            <a:fillRect/>
          </a:stretch>
        </p:blipFill>
        <p:spPr>
          <a:xfrm>
            <a:off x="0" y="1231900"/>
            <a:ext cx="9144000" cy="4383287"/>
          </a:xfrm>
          <a:prstGeom prst="rect">
            <a:avLst/>
          </a:prstGeom>
        </p:spPr>
      </p:pic>
    </p:spTree>
    <p:extLst>
      <p:ext uri="{BB962C8B-B14F-4D97-AF65-F5344CB8AC3E}">
        <p14:creationId xmlns:p14="http://schemas.microsoft.com/office/powerpoint/2010/main" val="42282746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13019" y="6356350"/>
            <a:ext cx="4825981" cy="365125"/>
          </a:xfrm>
        </p:spPr>
        <p:txBody>
          <a:bodyPr/>
          <a:lstStyle/>
          <a:p>
            <a:r>
              <a:rPr lang="en-US" sz="2400" b="1" dirty="0" smtClean="0"/>
              <a:t>Particulates collected from cavities</a:t>
            </a:r>
            <a:endParaRPr lang="en-US" sz="2400" b="1" dirty="0"/>
          </a:p>
        </p:txBody>
      </p:sp>
      <p:pic>
        <p:nvPicPr>
          <p:cNvPr id="5" name="Picture 4"/>
          <p:cNvPicPr>
            <a:picLocks noChangeAspect="1"/>
          </p:cNvPicPr>
          <p:nvPr/>
        </p:nvPicPr>
        <p:blipFill>
          <a:blip r:embed="rId2"/>
          <a:stretch>
            <a:fillRect/>
          </a:stretch>
        </p:blipFill>
        <p:spPr>
          <a:xfrm>
            <a:off x="1765300" y="0"/>
            <a:ext cx="5592629" cy="6096000"/>
          </a:xfrm>
          <a:prstGeom prst="rect">
            <a:avLst/>
          </a:prstGeom>
        </p:spPr>
      </p:pic>
    </p:spTree>
    <p:extLst>
      <p:ext uri="{BB962C8B-B14F-4D97-AF65-F5344CB8AC3E}">
        <p14:creationId xmlns:p14="http://schemas.microsoft.com/office/powerpoint/2010/main" val="26534401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dirty="0" smtClean="0">
                <a:solidFill>
                  <a:srgbClr val="3333FF"/>
                </a:solidFill>
              </a:rPr>
              <a:t>Particulates in the Cavity Pair</a:t>
            </a:r>
          </a:p>
        </p:txBody>
      </p:sp>
      <p:pic>
        <p:nvPicPr>
          <p:cNvPr id="25603" name="Picture 4"/>
          <p:cNvPicPr>
            <a:picLocks noChangeAspect="1" noChangeArrowheads="1"/>
          </p:cNvPicPr>
          <p:nvPr/>
        </p:nvPicPr>
        <p:blipFill>
          <a:blip r:embed="rId2"/>
          <a:srcRect l="5573" t="5518" r="5573" b="3679"/>
          <a:stretch>
            <a:fillRect/>
          </a:stretch>
        </p:blipFill>
        <p:spPr bwMode="auto">
          <a:xfrm>
            <a:off x="499498" y="1157400"/>
            <a:ext cx="8145004" cy="5084374"/>
          </a:xfrm>
          <a:prstGeom prst="rect">
            <a:avLst/>
          </a:prstGeom>
          <a:noFill/>
          <a:ln w="9525">
            <a:noFill/>
            <a:miter lim="800000"/>
            <a:headEnd/>
            <a:tailEnd/>
          </a:ln>
        </p:spPr>
      </p:pic>
    </p:spTree>
    <p:extLst>
      <p:ext uri="{BB962C8B-B14F-4D97-AF65-F5344CB8AC3E}">
        <p14:creationId xmlns:p14="http://schemas.microsoft.com/office/powerpoint/2010/main" val="25358535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0654" y="1126644"/>
            <a:ext cx="5804894" cy="646331"/>
          </a:xfrm>
          <a:prstGeom prst="rect">
            <a:avLst/>
          </a:prstGeom>
          <a:noFill/>
        </p:spPr>
        <p:txBody>
          <a:bodyPr wrap="none" rtlCol="0">
            <a:spAutoFit/>
          </a:bodyPr>
          <a:lstStyle/>
          <a:p>
            <a:pPr algn="just"/>
            <a:r>
              <a:rPr lang="en-US" sz="3600" b="1" dirty="0" smtClean="0"/>
              <a:t>Processes </a:t>
            </a:r>
            <a:r>
              <a:rPr lang="en-US" sz="3600" b="1" dirty="0"/>
              <a:t> – </a:t>
            </a:r>
            <a:r>
              <a:rPr lang="en-US" sz="3600" b="1" dirty="0" smtClean="0"/>
              <a:t> Procedures</a:t>
            </a:r>
            <a:endParaRPr lang="en-US" sz="3600" b="1" dirty="0"/>
          </a:p>
        </p:txBody>
      </p:sp>
      <p:sp>
        <p:nvSpPr>
          <p:cNvPr id="4" name="TextBox 3"/>
          <p:cNvSpPr txBox="1"/>
          <p:nvPr/>
        </p:nvSpPr>
        <p:spPr>
          <a:xfrm>
            <a:off x="124635" y="2331885"/>
            <a:ext cx="9177211" cy="3662541"/>
          </a:xfrm>
          <a:prstGeom prst="rect">
            <a:avLst/>
          </a:prstGeom>
          <a:noFill/>
        </p:spPr>
        <p:txBody>
          <a:bodyPr wrap="none" rtlCol="0">
            <a:spAutoFit/>
          </a:bodyPr>
          <a:lstStyle/>
          <a:p>
            <a:pPr marL="285750" indent="-285750">
              <a:buFont typeface="Arial"/>
              <a:buChar char="•"/>
            </a:pPr>
            <a:r>
              <a:rPr lang="en-US" b="1" dirty="0" smtClean="0"/>
              <a:t>SRF cavity performance mainly depends on the Processes – Procedures</a:t>
            </a:r>
          </a:p>
          <a:p>
            <a:r>
              <a:rPr lang="en-US" b="1" dirty="0" smtClean="0"/>
              <a:t>	used in the production of the niobium slices. </a:t>
            </a:r>
          </a:p>
          <a:p>
            <a:r>
              <a:rPr lang="en-US" b="1" dirty="0" smtClean="0"/>
              <a:t>		* </a:t>
            </a:r>
            <a:r>
              <a:rPr lang="en-US" sz="1600" b="1" dirty="0" smtClean="0"/>
              <a:t>EDM single wire slicing is expensive &amp; affecting the niobium quality</a:t>
            </a:r>
          </a:p>
          <a:p>
            <a:r>
              <a:rPr lang="en-US" sz="1600" b="1" dirty="0" smtClean="0"/>
              <a:t>		* Multi-wire slurry slicing is cost effective &amp; indicating the best results (DESY)</a:t>
            </a:r>
            <a:endParaRPr lang="en-US" b="1" dirty="0"/>
          </a:p>
          <a:p>
            <a:pPr marL="285750" indent="-285750">
              <a:buFont typeface="Arial"/>
              <a:buChar char="•"/>
            </a:pPr>
            <a:endParaRPr lang="en-US" b="1" dirty="0" smtClean="0"/>
          </a:p>
          <a:p>
            <a:pPr marL="285750" indent="-285750">
              <a:buFont typeface="Arial"/>
              <a:buChar char="•"/>
            </a:pPr>
            <a:r>
              <a:rPr lang="en-US" b="1" dirty="0" smtClean="0"/>
              <a:t>Again Processes – Procedures implementation applied in the cavity </a:t>
            </a:r>
          </a:p>
          <a:p>
            <a:r>
              <a:rPr lang="en-US" b="1" dirty="0"/>
              <a:t>	</a:t>
            </a:r>
            <a:r>
              <a:rPr lang="en-US" b="1" dirty="0" smtClean="0"/>
              <a:t>fabrication dictates the final performance of the SRF </a:t>
            </a:r>
            <a:r>
              <a:rPr lang="en-US" b="1" dirty="0" err="1" smtClean="0"/>
              <a:t>linac</a:t>
            </a:r>
            <a:r>
              <a:rPr lang="en-US" b="1" dirty="0" smtClean="0"/>
              <a:t> performance.</a:t>
            </a:r>
          </a:p>
          <a:p>
            <a:r>
              <a:rPr lang="en-US" b="1" dirty="0"/>
              <a:t>	</a:t>
            </a:r>
            <a:r>
              <a:rPr lang="en-US" b="1" dirty="0" smtClean="0"/>
              <a:t>	* Diamond fly machining of half cells to remove the damage layer could</a:t>
            </a:r>
          </a:p>
          <a:p>
            <a:r>
              <a:rPr lang="en-US" b="1" dirty="0"/>
              <a:t>	</a:t>
            </a:r>
            <a:r>
              <a:rPr lang="en-US" b="1" dirty="0" smtClean="0"/>
              <a:t>	  have several advantages (reduced hydrogen and lower stress gradients)</a:t>
            </a:r>
          </a:p>
          <a:p>
            <a:pPr marL="285750" indent="-285750">
              <a:buFont typeface="Arial"/>
              <a:buChar char="•"/>
            </a:pPr>
            <a:endParaRPr lang="en-US" b="1" dirty="0"/>
          </a:p>
          <a:p>
            <a:pPr marL="285750" indent="-285750">
              <a:buFont typeface="Arial"/>
              <a:buChar char="•"/>
            </a:pPr>
            <a:r>
              <a:rPr lang="en-US" b="1" dirty="0" smtClean="0"/>
              <a:t>So we are in the process of improving the Processes – Procedures to confirm </a:t>
            </a:r>
          </a:p>
          <a:p>
            <a:r>
              <a:rPr lang="en-US" b="1" dirty="0"/>
              <a:t> </a:t>
            </a:r>
            <a:r>
              <a:rPr lang="en-US" b="1" dirty="0" smtClean="0"/>
              <a:t>    the lower RRR niobium improves the cavity performance</a:t>
            </a:r>
          </a:p>
          <a:p>
            <a:pPr marL="285750" indent="-285750">
              <a:buFont typeface="Arial"/>
              <a:buChar char="•"/>
            </a:pPr>
            <a:endParaRPr lang="en-US" b="1" dirty="0"/>
          </a:p>
        </p:txBody>
      </p:sp>
      <p:sp>
        <p:nvSpPr>
          <p:cNvPr id="5" name="TextBox 4"/>
          <p:cNvSpPr txBox="1"/>
          <p:nvPr/>
        </p:nvSpPr>
        <p:spPr>
          <a:xfrm>
            <a:off x="692776" y="115442"/>
            <a:ext cx="4223332" cy="923330"/>
          </a:xfrm>
          <a:prstGeom prst="rect">
            <a:avLst/>
          </a:prstGeom>
          <a:noFill/>
        </p:spPr>
        <p:txBody>
          <a:bodyPr wrap="none" rtlCol="0">
            <a:spAutoFit/>
          </a:bodyPr>
          <a:lstStyle/>
          <a:p>
            <a:pPr algn="ctr"/>
            <a:r>
              <a:rPr lang="en-US" sz="5400" b="1" dirty="0" smtClean="0"/>
              <a:t>Introduction</a:t>
            </a:r>
            <a:endParaRPr lang="en-US" sz="5400" b="1" dirty="0"/>
          </a:p>
        </p:txBody>
      </p:sp>
    </p:spTree>
    <p:extLst>
      <p:ext uri="{BB962C8B-B14F-4D97-AF65-F5344CB8AC3E}">
        <p14:creationId xmlns:p14="http://schemas.microsoft.com/office/powerpoint/2010/main" val="11445307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1613" y="246063"/>
            <a:ext cx="7046912" cy="762000"/>
          </a:xfrm>
        </p:spPr>
        <p:txBody>
          <a:bodyPr/>
          <a:lstStyle/>
          <a:p>
            <a:pPr eaLnBrk="1" hangingPunct="1"/>
            <a:r>
              <a:rPr lang="en-US" sz="2800" b="1" dirty="0" smtClean="0">
                <a:solidFill>
                  <a:srgbClr val="3333FF"/>
                </a:solidFill>
              </a:rPr>
              <a:t>Evacuation is the Final Process step</a:t>
            </a:r>
          </a:p>
        </p:txBody>
      </p:sp>
      <p:pic>
        <p:nvPicPr>
          <p:cNvPr id="23555" name="Picture 4"/>
          <p:cNvPicPr>
            <a:picLocks noChangeAspect="1" noChangeArrowheads="1"/>
          </p:cNvPicPr>
          <p:nvPr/>
        </p:nvPicPr>
        <p:blipFill>
          <a:blip r:embed="rId2"/>
          <a:srcRect/>
          <a:stretch>
            <a:fillRect/>
          </a:stretch>
        </p:blipFill>
        <p:spPr bwMode="auto">
          <a:xfrm>
            <a:off x="547688" y="1146027"/>
            <a:ext cx="3020460" cy="4953422"/>
          </a:xfrm>
          <a:prstGeom prst="rect">
            <a:avLst/>
          </a:prstGeom>
          <a:noFill/>
          <a:ln w="9525">
            <a:noFill/>
            <a:miter lim="800000"/>
            <a:headEnd/>
            <a:tailEnd/>
          </a:ln>
        </p:spPr>
      </p:pic>
      <p:sp>
        <p:nvSpPr>
          <p:cNvPr id="23556" name="Text Box 6"/>
          <p:cNvSpPr txBox="1">
            <a:spLocks noChangeArrowheads="1"/>
          </p:cNvSpPr>
          <p:nvPr/>
        </p:nvSpPr>
        <p:spPr bwMode="auto">
          <a:xfrm>
            <a:off x="381000" y="6009789"/>
            <a:ext cx="8421703" cy="400110"/>
          </a:xfrm>
          <a:prstGeom prst="rect">
            <a:avLst/>
          </a:prstGeom>
          <a:solidFill>
            <a:srgbClr val="FFFFCC"/>
          </a:solidFill>
          <a:ln w="9525">
            <a:noFill/>
            <a:miter lim="800000"/>
            <a:headEnd/>
            <a:tailEnd/>
          </a:ln>
          <a:scene3d>
            <a:camera prst="orthographicFront"/>
            <a:lightRig rig="threePt" dir="t"/>
          </a:scene3d>
          <a:sp3d>
            <a:bevelT/>
          </a:sp3d>
        </p:spPr>
        <p:txBody>
          <a:bodyPr wrap="square">
            <a:spAutoFit/>
          </a:bodyPr>
          <a:lstStyle/>
          <a:p>
            <a:pPr algn="ctr"/>
            <a:r>
              <a:rPr lang="en-US" sz="2000" b="1" dirty="0">
                <a:solidFill>
                  <a:srgbClr val="FF3300"/>
                </a:solidFill>
              </a:rPr>
              <a:t>Recontamination </a:t>
            </a:r>
            <a:r>
              <a:rPr lang="en-US" sz="2000" b="1" dirty="0" smtClean="0">
                <a:solidFill>
                  <a:srgbClr val="FF3300"/>
                </a:solidFill>
              </a:rPr>
              <a:t>from  </a:t>
            </a:r>
            <a:r>
              <a:rPr lang="en-US" sz="2000" b="1" dirty="0">
                <a:solidFill>
                  <a:srgbClr val="FF3300"/>
                </a:solidFill>
              </a:rPr>
              <a:t>vacuum </a:t>
            </a:r>
            <a:r>
              <a:rPr lang="en-US" sz="2000" b="1" dirty="0" smtClean="0">
                <a:solidFill>
                  <a:srgbClr val="FF3300"/>
                </a:solidFill>
              </a:rPr>
              <a:t>systems is a major problem with SRF </a:t>
            </a:r>
            <a:r>
              <a:rPr lang="en-US" sz="2000" b="1" dirty="0" err="1" smtClean="0">
                <a:solidFill>
                  <a:srgbClr val="FF3300"/>
                </a:solidFill>
              </a:rPr>
              <a:t>linacs</a:t>
            </a:r>
            <a:r>
              <a:rPr lang="en-US" sz="2000" b="1" dirty="0" smtClean="0">
                <a:solidFill>
                  <a:srgbClr val="FF3300"/>
                </a:solidFill>
              </a:rPr>
              <a:t> </a:t>
            </a:r>
            <a:endParaRPr lang="en-US" sz="2000" b="1" dirty="0">
              <a:solidFill>
                <a:srgbClr val="FF3300"/>
              </a:solidFill>
            </a:endParaRPr>
          </a:p>
        </p:txBody>
      </p:sp>
      <p:pic>
        <p:nvPicPr>
          <p:cNvPr id="23557" name="Picture 8"/>
          <p:cNvPicPr>
            <a:picLocks noChangeAspect="1" noChangeArrowheads="1"/>
          </p:cNvPicPr>
          <p:nvPr/>
        </p:nvPicPr>
        <p:blipFill>
          <a:blip r:embed="rId3"/>
          <a:srcRect/>
          <a:stretch>
            <a:fillRect/>
          </a:stretch>
        </p:blipFill>
        <p:spPr bwMode="auto">
          <a:xfrm>
            <a:off x="6450909" y="1311965"/>
            <a:ext cx="2351794" cy="2999685"/>
          </a:xfrm>
          <a:prstGeom prst="rect">
            <a:avLst/>
          </a:prstGeom>
          <a:noFill/>
          <a:ln w="9525">
            <a:noFill/>
            <a:miter lim="800000"/>
            <a:headEnd/>
            <a:tailEnd/>
          </a:ln>
        </p:spPr>
      </p:pic>
      <p:pic>
        <p:nvPicPr>
          <p:cNvPr id="23558" name="Picture 9"/>
          <p:cNvPicPr>
            <a:picLocks noChangeAspect="1" noChangeArrowheads="1"/>
          </p:cNvPicPr>
          <p:nvPr/>
        </p:nvPicPr>
        <p:blipFill>
          <a:blip r:embed="rId4"/>
          <a:srcRect/>
          <a:stretch>
            <a:fillRect/>
          </a:stretch>
        </p:blipFill>
        <p:spPr bwMode="auto">
          <a:xfrm>
            <a:off x="3587268" y="1302026"/>
            <a:ext cx="2461413" cy="3010866"/>
          </a:xfrm>
          <a:prstGeom prst="rect">
            <a:avLst/>
          </a:prstGeom>
          <a:noFill/>
          <a:ln w="9525">
            <a:noFill/>
            <a:miter lim="800000"/>
            <a:headEnd/>
            <a:tailEnd/>
          </a:ln>
        </p:spPr>
      </p:pic>
      <p:sp>
        <p:nvSpPr>
          <p:cNvPr id="23559" name="TextBox 9"/>
          <p:cNvSpPr txBox="1">
            <a:spLocks noChangeArrowheads="1"/>
          </p:cNvSpPr>
          <p:nvPr/>
        </p:nvSpPr>
        <p:spPr bwMode="auto">
          <a:xfrm>
            <a:off x="3528390" y="4386539"/>
            <a:ext cx="2570577" cy="1200329"/>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800" b="1" dirty="0"/>
              <a:t>Ion-Turbo system</a:t>
            </a:r>
          </a:p>
          <a:p>
            <a:r>
              <a:rPr lang="en-US" sz="1800" b="1" dirty="0"/>
              <a:t>cross contamination,</a:t>
            </a:r>
          </a:p>
          <a:p>
            <a:r>
              <a:rPr lang="en-US" sz="1800" b="1" dirty="0"/>
              <a:t>particulate  &amp; hydro carbon problems</a:t>
            </a:r>
          </a:p>
        </p:txBody>
      </p:sp>
      <p:sp>
        <p:nvSpPr>
          <p:cNvPr id="23560" name="TextBox 10"/>
          <p:cNvSpPr txBox="1">
            <a:spLocks noChangeArrowheads="1"/>
          </p:cNvSpPr>
          <p:nvPr/>
        </p:nvSpPr>
        <p:spPr bwMode="auto">
          <a:xfrm>
            <a:off x="6280839" y="4392890"/>
            <a:ext cx="2724012" cy="1200329"/>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800" b="1" dirty="0"/>
              <a:t>Improved turbo </a:t>
            </a:r>
          </a:p>
          <a:p>
            <a:r>
              <a:rPr lang="en-US" sz="1800" b="1" dirty="0"/>
              <a:t>pump system with minimum</a:t>
            </a:r>
          </a:p>
          <a:p>
            <a:r>
              <a:rPr lang="en-US" sz="1800" b="1" dirty="0"/>
              <a:t>contamination</a:t>
            </a:r>
          </a:p>
        </p:txBody>
      </p:sp>
      <p:sp>
        <p:nvSpPr>
          <p:cNvPr id="23561" name="TextBox 11"/>
          <p:cNvSpPr txBox="1">
            <a:spLocks noChangeArrowheads="1"/>
          </p:cNvSpPr>
          <p:nvPr/>
        </p:nvSpPr>
        <p:spPr bwMode="auto">
          <a:xfrm>
            <a:off x="0" y="1203325"/>
            <a:ext cx="2460625" cy="646113"/>
          </a:xfrm>
          <a:prstGeom prst="rect">
            <a:avLst/>
          </a:prstGeom>
          <a:noFill/>
          <a:ln w="9525">
            <a:noFill/>
            <a:miter lim="800000"/>
            <a:headEnd/>
            <a:tailEnd/>
          </a:ln>
        </p:spPr>
        <p:txBody>
          <a:bodyPr wrap="none">
            <a:spAutoFit/>
          </a:bodyPr>
          <a:lstStyle/>
          <a:p>
            <a:r>
              <a:rPr lang="en-US" sz="1800" b="1" dirty="0">
                <a:solidFill>
                  <a:srgbClr val="C00000"/>
                </a:solidFill>
              </a:rPr>
              <a:t>Schematic of the cavity</a:t>
            </a:r>
          </a:p>
          <a:p>
            <a:r>
              <a:rPr lang="en-US" sz="1800" b="1" dirty="0">
                <a:solidFill>
                  <a:srgbClr val="C00000"/>
                </a:solidFill>
              </a:rPr>
              <a:t>test system</a:t>
            </a:r>
          </a:p>
        </p:txBody>
      </p:sp>
    </p:spTree>
    <p:extLst>
      <p:ext uri="{BB962C8B-B14F-4D97-AF65-F5344CB8AC3E}">
        <p14:creationId xmlns:p14="http://schemas.microsoft.com/office/powerpoint/2010/main" val="7619430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201613" y="246063"/>
            <a:ext cx="7607300" cy="762000"/>
          </a:xfrm>
        </p:spPr>
        <p:txBody>
          <a:bodyPr/>
          <a:lstStyle/>
          <a:p>
            <a:pPr eaLnBrk="1" hangingPunct="1"/>
            <a:r>
              <a:rPr lang="en-US" sz="2800" b="1" dirty="0" smtClean="0">
                <a:solidFill>
                  <a:srgbClr val="3333FF"/>
                </a:solidFill>
              </a:rPr>
              <a:t>Comparison of oil and oil free vacuum systems</a:t>
            </a:r>
          </a:p>
        </p:txBody>
      </p:sp>
      <p:pic>
        <p:nvPicPr>
          <p:cNvPr id="28676" name="Picture 8" descr="Pumps"/>
          <p:cNvPicPr>
            <a:picLocks noGrp="1" noChangeAspect="1" noChangeArrowheads="1"/>
          </p:cNvPicPr>
          <p:nvPr>
            <p:ph sz="half" idx="2"/>
          </p:nvPr>
        </p:nvPicPr>
        <p:blipFill>
          <a:blip r:embed="rId2"/>
          <a:srcRect/>
          <a:stretch>
            <a:fillRect/>
          </a:stretch>
        </p:blipFill>
        <p:spPr>
          <a:xfrm>
            <a:off x="1934976" y="1451120"/>
            <a:ext cx="4216657" cy="280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677" name="Text Box 9"/>
          <p:cNvSpPr txBox="1">
            <a:spLocks noChangeArrowheads="1"/>
          </p:cNvSpPr>
          <p:nvPr/>
        </p:nvSpPr>
        <p:spPr bwMode="auto">
          <a:xfrm>
            <a:off x="877194" y="5066618"/>
            <a:ext cx="7285543" cy="43088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r>
              <a:rPr lang="en-US" sz="2200" b="1" dirty="0">
                <a:solidFill>
                  <a:schemeClr val="bg1"/>
                </a:solidFill>
              </a:rPr>
              <a:t>Minimizing organic and particulate recontamination </a:t>
            </a:r>
            <a:r>
              <a:rPr lang="en-US" sz="2200" b="1" dirty="0" smtClean="0">
                <a:solidFill>
                  <a:schemeClr val="bg1"/>
                </a:solidFill>
              </a:rPr>
              <a:t>is crucial</a:t>
            </a:r>
            <a:endParaRPr lang="en-US" sz="2200" b="1" dirty="0">
              <a:solidFill>
                <a:schemeClr val="bg1"/>
              </a:solidFill>
            </a:endParaRPr>
          </a:p>
        </p:txBody>
      </p:sp>
    </p:spTree>
    <p:extLst>
      <p:ext uri="{BB962C8B-B14F-4D97-AF65-F5344CB8AC3E}">
        <p14:creationId xmlns:p14="http://schemas.microsoft.com/office/powerpoint/2010/main" val="1139694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7400" y="863600"/>
            <a:ext cx="7569200" cy="5118100"/>
          </a:xfrm>
          <a:prstGeom prst="rect">
            <a:avLst/>
          </a:prstGeom>
        </p:spPr>
      </p:pic>
      <p:sp>
        <p:nvSpPr>
          <p:cNvPr id="6" name="TextBox 5"/>
          <p:cNvSpPr txBox="1"/>
          <p:nvPr/>
        </p:nvSpPr>
        <p:spPr>
          <a:xfrm>
            <a:off x="469900" y="381000"/>
            <a:ext cx="8200795" cy="369332"/>
          </a:xfrm>
          <a:prstGeom prst="rect">
            <a:avLst/>
          </a:prstGeom>
          <a:noFill/>
        </p:spPr>
        <p:txBody>
          <a:bodyPr wrap="none" rtlCol="0">
            <a:spAutoFit/>
          </a:bodyPr>
          <a:lstStyle/>
          <a:p>
            <a:pPr algn="ctr"/>
            <a:r>
              <a:rPr lang="en-US" dirty="0" err="1" smtClean="0"/>
              <a:t>JLab’s</a:t>
            </a:r>
            <a:r>
              <a:rPr lang="en-US" dirty="0" smtClean="0"/>
              <a:t> FEL was the first SRF </a:t>
            </a:r>
            <a:r>
              <a:rPr lang="en-US" dirty="0" err="1" smtClean="0"/>
              <a:t>linac</a:t>
            </a:r>
            <a:r>
              <a:rPr lang="en-US" dirty="0" smtClean="0"/>
              <a:t> that implemented contamination control procedures</a:t>
            </a:r>
            <a:endParaRPr lang="en-US" dirty="0"/>
          </a:p>
        </p:txBody>
      </p:sp>
    </p:spTree>
    <p:extLst>
      <p:ext uri="{BB962C8B-B14F-4D97-AF65-F5344CB8AC3E}">
        <p14:creationId xmlns:p14="http://schemas.microsoft.com/office/powerpoint/2010/main" val="12107859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32666" y="6140450"/>
            <a:ext cx="4258734" cy="501650"/>
          </a:xfrm>
        </p:spPr>
        <p:txBody>
          <a:bodyPr/>
          <a:lstStyle/>
          <a:p>
            <a:r>
              <a:rPr lang="en-US" sz="2400" b="1" dirty="0" smtClean="0"/>
              <a:t>Cavity ion pump particulates</a:t>
            </a:r>
            <a:endParaRPr lang="en-US" sz="2400" b="1" dirty="0"/>
          </a:p>
        </p:txBody>
      </p:sp>
      <p:pic>
        <p:nvPicPr>
          <p:cNvPr id="5" name="Picture 4"/>
          <p:cNvPicPr>
            <a:picLocks noChangeAspect="1"/>
          </p:cNvPicPr>
          <p:nvPr/>
        </p:nvPicPr>
        <p:blipFill>
          <a:blip r:embed="rId2"/>
          <a:stretch>
            <a:fillRect/>
          </a:stretch>
        </p:blipFill>
        <p:spPr>
          <a:xfrm>
            <a:off x="0" y="825500"/>
            <a:ext cx="9144000" cy="5203839"/>
          </a:xfrm>
          <a:prstGeom prst="rect">
            <a:avLst/>
          </a:prstGeom>
        </p:spPr>
      </p:pic>
    </p:spTree>
    <p:extLst>
      <p:ext uri="{BB962C8B-B14F-4D97-AF65-F5344CB8AC3E}">
        <p14:creationId xmlns:p14="http://schemas.microsoft.com/office/powerpoint/2010/main" val="17378774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153150"/>
            <a:ext cx="3657600" cy="365125"/>
          </a:xfrm>
        </p:spPr>
        <p:txBody>
          <a:bodyPr/>
          <a:lstStyle/>
          <a:p>
            <a:r>
              <a:rPr lang="en-US" sz="2400" b="1" dirty="0" smtClean="0"/>
              <a:t>Ion</a:t>
            </a:r>
            <a:r>
              <a:rPr lang="en-US" sz="2400" dirty="0" smtClean="0"/>
              <a:t> </a:t>
            </a:r>
            <a:r>
              <a:rPr lang="en-US" sz="2400" b="1" dirty="0" smtClean="0"/>
              <a:t>Pump particulates</a:t>
            </a:r>
            <a:endParaRPr lang="en-US" sz="2400" b="1" dirty="0"/>
          </a:p>
        </p:txBody>
      </p:sp>
      <p:pic>
        <p:nvPicPr>
          <p:cNvPr id="6" name="Picture 5"/>
          <p:cNvPicPr>
            <a:picLocks noChangeAspect="1"/>
          </p:cNvPicPr>
          <p:nvPr/>
        </p:nvPicPr>
        <p:blipFill>
          <a:blip r:embed="rId2"/>
          <a:stretch>
            <a:fillRect/>
          </a:stretch>
        </p:blipFill>
        <p:spPr>
          <a:xfrm>
            <a:off x="0" y="127001"/>
            <a:ext cx="9144000" cy="5664200"/>
          </a:xfrm>
          <a:prstGeom prst="rect">
            <a:avLst/>
          </a:prstGeom>
        </p:spPr>
      </p:pic>
    </p:spTree>
    <p:extLst>
      <p:ext uri="{BB962C8B-B14F-4D97-AF65-F5344CB8AC3E}">
        <p14:creationId xmlns:p14="http://schemas.microsoft.com/office/powerpoint/2010/main" val="37829365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143000" y="6237819"/>
            <a:ext cx="7010400" cy="484717"/>
          </a:xfrm>
        </p:spPr>
        <p:txBody>
          <a:bodyPr/>
          <a:lstStyle/>
          <a:p>
            <a:pPr algn="ctr"/>
            <a:r>
              <a:rPr lang="en-US" sz="2400" b="1" dirty="0" smtClean="0"/>
              <a:t>High pressure water/steam wash of all components</a:t>
            </a:r>
            <a:endParaRPr lang="en-US" sz="2400" b="1" dirty="0"/>
          </a:p>
        </p:txBody>
      </p:sp>
      <p:pic>
        <p:nvPicPr>
          <p:cNvPr id="5" name="Picture 4"/>
          <p:cNvPicPr>
            <a:picLocks noChangeAspect="1"/>
          </p:cNvPicPr>
          <p:nvPr/>
        </p:nvPicPr>
        <p:blipFill>
          <a:blip r:embed="rId2"/>
          <a:stretch>
            <a:fillRect/>
          </a:stretch>
        </p:blipFill>
        <p:spPr>
          <a:xfrm>
            <a:off x="1993900" y="0"/>
            <a:ext cx="5134062" cy="6172200"/>
          </a:xfrm>
          <a:prstGeom prst="rect">
            <a:avLst/>
          </a:prstGeom>
        </p:spPr>
      </p:pic>
    </p:spTree>
    <p:extLst>
      <p:ext uri="{BB962C8B-B14F-4D97-AF65-F5344CB8AC3E}">
        <p14:creationId xmlns:p14="http://schemas.microsoft.com/office/powerpoint/2010/main" val="19087981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5100"/>
            <a:ext cx="9144000" cy="6503276"/>
          </a:xfrm>
          <a:prstGeom prst="rect">
            <a:avLst/>
          </a:prstGeom>
        </p:spPr>
      </p:pic>
    </p:spTree>
    <p:extLst>
      <p:ext uri="{BB962C8B-B14F-4D97-AF65-F5344CB8AC3E}">
        <p14:creationId xmlns:p14="http://schemas.microsoft.com/office/powerpoint/2010/main" val="28636973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1" y="53643"/>
            <a:ext cx="8582720" cy="762000"/>
          </a:xfrm>
        </p:spPr>
        <p:txBody>
          <a:bodyPr/>
          <a:lstStyle/>
          <a:p>
            <a:pPr algn="l"/>
            <a:r>
              <a:rPr lang="en-US" b="1" dirty="0" smtClean="0">
                <a:latin typeface="Calibri" charset="0"/>
                <a:ea typeface="ＭＳ Ｐゴシック" charset="0"/>
                <a:cs typeface="ＭＳ Ｐゴシック" charset="0"/>
              </a:rPr>
              <a:t>Contamination Control </a:t>
            </a:r>
            <a:r>
              <a:rPr lang="en-US" b="1" dirty="0">
                <a:latin typeface="Calibri" charset="0"/>
                <a:ea typeface="ＭＳ Ｐゴシック" charset="0"/>
                <a:cs typeface="ＭＳ Ｐゴシック" charset="0"/>
              </a:rPr>
              <a:t>Work Shop at </a:t>
            </a:r>
            <a:r>
              <a:rPr lang="en-US" b="1" dirty="0" err="1">
                <a:latin typeface="Calibri" charset="0"/>
                <a:ea typeface="ＭＳ Ｐゴシック" charset="0"/>
                <a:cs typeface="ＭＳ Ｐゴシック" charset="0"/>
              </a:rPr>
              <a:t>JLab</a:t>
            </a:r>
            <a:r>
              <a:rPr lang="en-US" b="1" dirty="0">
                <a:latin typeface="Calibri" charset="0"/>
                <a:ea typeface="ＭＳ Ｐゴシック" charset="0"/>
                <a:cs typeface="ＭＳ Ｐゴシック" charset="0"/>
              </a:rPr>
              <a:t> 1997</a:t>
            </a:r>
          </a:p>
        </p:txBody>
      </p:sp>
      <p:pic>
        <p:nvPicPr>
          <p:cNvPr id="37891" name="Picture 7" descr="Contaminationworkshop"/>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2238375"/>
            <a:ext cx="3810000" cy="2533650"/>
          </a:xfrm>
        </p:spPr>
      </p:pic>
      <p:pic>
        <p:nvPicPr>
          <p:cNvPr id="37892" name="Picture 8" descr="Pump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2238375"/>
            <a:ext cx="3810000" cy="2533650"/>
          </a:xfrm>
        </p:spPr>
      </p:pic>
      <p:sp>
        <p:nvSpPr>
          <p:cNvPr id="37893" name="Text Box 9"/>
          <p:cNvSpPr txBox="1">
            <a:spLocks noChangeArrowheads="1"/>
          </p:cNvSpPr>
          <p:nvPr/>
        </p:nvSpPr>
        <p:spPr bwMode="auto">
          <a:xfrm>
            <a:off x="1255879" y="5001687"/>
            <a:ext cx="6472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Times New Roman" charset="0"/>
                <a:ea typeface="ＭＳ Ｐゴシック" charset="0"/>
                <a:cs typeface="ＭＳ Ｐゴシック" charset="0"/>
              </a:defRPr>
            </a:lvl1pPr>
            <a:lvl2pPr marL="37931725" indent="-37474525" eaLnBrk="0" hangingPunct="0">
              <a:defRPr sz="2400" b="1">
                <a:solidFill>
                  <a:schemeClr val="accent2"/>
                </a:solidFill>
                <a:latin typeface="Times New Roman" charset="0"/>
                <a:ea typeface="ＭＳ Ｐゴシック" charset="0"/>
              </a:defRPr>
            </a:lvl2pPr>
            <a:lvl3pPr eaLnBrk="0" hangingPunct="0">
              <a:defRPr sz="2400" b="1">
                <a:solidFill>
                  <a:schemeClr val="accent2"/>
                </a:solidFill>
                <a:latin typeface="Times New Roman" charset="0"/>
                <a:ea typeface="ＭＳ Ｐゴシック" charset="0"/>
              </a:defRPr>
            </a:lvl3pPr>
            <a:lvl4pPr eaLnBrk="0" hangingPunct="0">
              <a:defRPr sz="2400" b="1">
                <a:solidFill>
                  <a:schemeClr val="accent2"/>
                </a:solidFill>
                <a:latin typeface="Times New Roman" charset="0"/>
                <a:ea typeface="ＭＳ Ｐゴシック" charset="0"/>
              </a:defRPr>
            </a:lvl4pPr>
            <a:lvl5pPr eaLnBrk="0" hangingPunct="0">
              <a:defRPr sz="2400" b="1">
                <a:solidFill>
                  <a:schemeClr val="accent2"/>
                </a:solidFill>
                <a:latin typeface="Times New Roman" charset="0"/>
                <a:ea typeface="ＭＳ Ｐゴシック" charset="0"/>
              </a:defRPr>
            </a:lvl5pPr>
            <a:lvl6pPr marL="457200" eaLnBrk="0" fontAlgn="base" hangingPunct="0">
              <a:spcBef>
                <a:spcPct val="0"/>
              </a:spcBef>
              <a:spcAft>
                <a:spcPct val="0"/>
              </a:spcAft>
              <a:defRPr sz="2400" b="1">
                <a:solidFill>
                  <a:schemeClr val="accent2"/>
                </a:solidFill>
                <a:latin typeface="Times New Roman" charset="0"/>
                <a:ea typeface="ＭＳ Ｐゴシック" charset="0"/>
              </a:defRPr>
            </a:lvl6pPr>
            <a:lvl7pPr marL="914400" eaLnBrk="0" fontAlgn="base" hangingPunct="0">
              <a:spcBef>
                <a:spcPct val="0"/>
              </a:spcBef>
              <a:spcAft>
                <a:spcPct val="0"/>
              </a:spcAft>
              <a:defRPr sz="2400" b="1">
                <a:solidFill>
                  <a:schemeClr val="accent2"/>
                </a:solidFill>
                <a:latin typeface="Times New Roman" charset="0"/>
                <a:ea typeface="ＭＳ Ｐゴシック" charset="0"/>
              </a:defRPr>
            </a:lvl7pPr>
            <a:lvl8pPr marL="1371600" eaLnBrk="0" fontAlgn="base" hangingPunct="0">
              <a:spcBef>
                <a:spcPct val="0"/>
              </a:spcBef>
              <a:spcAft>
                <a:spcPct val="0"/>
              </a:spcAft>
              <a:defRPr sz="2400" b="1">
                <a:solidFill>
                  <a:schemeClr val="accent2"/>
                </a:solidFill>
                <a:latin typeface="Times New Roman" charset="0"/>
                <a:ea typeface="ＭＳ Ｐゴシック" charset="0"/>
              </a:defRPr>
            </a:lvl8pPr>
            <a:lvl9pPr marL="1828800" eaLnBrk="0" fontAlgn="base" hangingPunct="0">
              <a:spcBef>
                <a:spcPct val="0"/>
              </a:spcBef>
              <a:spcAft>
                <a:spcPct val="0"/>
              </a:spcAft>
              <a:defRPr sz="2400" b="1">
                <a:solidFill>
                  <a:schemeClr val="accent2"/>
                </a:solidFill>
                <a:latin typeface="Times New Roman" charset="0"/>
                <a:ea typeface="ＭＳ Ｐゴシック" charset="0"/>
              </a:defRPr>
            </a:lvl9pPr>
          </a:lstStyle>
          <a:p>
            <a:pPr eaLnBrk="1" hangingPunct="1"/>
            <a:r>
              <a:rPr lang="en-US" sz="1800" dirty="0">
                <a:solidFill>
                  <a:srgbClr val="3333FF"/>
                </a:solidFill>
              </a:rPr>
              <a:t>Minimizing </a:t>
            </a:r>
            <a:r>
              <a:rPr lang="en-US" sz="1800" dirty="0" smtClean="0">
                <a:solidFill>
                  <a:srgbClr val="3333FF"/>
                </a:solidFill>
              </a:rPr>
              <a:t>organic </a:t>
            </a:r>
            <a:r>
              <a:rPr lang="en-US" sz="1800" dirty="0">
                <a:solidFill>
                  <a:srgbClr val="3333FF"/>
                </a:solidFill>
              </a:rPr>
              <a:t>and </a:t>
            </a:r>
            <a:r>
              <a:rPr lang="en-US" sz="1800" dirty="0" smtClean="0">
                <a:solidFill>
                  <a:srgbClr val="3333FF"/>
                </a:solidFill>
              </a:rPr>
              <a:t>particulate recontamination addressed</a:t>
            </a:r>
            <a:r>
              <a:rPr lang="en-US" sz="1800" dirty="0">
                <a:solidFill>
                  <a:srgbClr val="3333FF"/>
                </a:solidFill>
              </a:rPr>
              <a:t>, </a:t>
            </a:r>
            <a:endParaRPr lang="en-US" sz="1800" dirty="0" smtClean="0">
              <a:solidFill>
                <a:srgbClr val="3333FF"/>
              </a:solidFill>
            </a:endParaRPr>
          </a:p>
          <a:p>
            <a:pPr eaLnBrk="1" hangingPunct="1"/>
            <a:r>
              <a:rPr lang="en-US" sz="1800" dirty="0" smtClean="0">
                <a:solidFill>
                  <a:srgbClr val="3333FF"/>
                </a:solidFill>
              </a:rPr>
              <a:t>several </a:t>
            </a:r>
            <a:r>
              <a:rPr lang="en-US" sz="1800" dirty="0">
                <a:solidFill>
                  <a:srgbClr val="3333FF"/>
                </a:solidFill>
              </a:rPr>
              <a:t>courses were </a:t>
            </a:r>
            <a:r>
              <a:rPr lang="en-US" sz="1800" dirty="0" smtClean="0">
                <a:solidFill>
                  <a:srgbClr val="3333FF"/>
                </a:solidFill>
              </a:rPr>
              <a:t>held in </a:t>
            </a:r>
            <a:r>
              <a:rPr lang="en-US" sz="1800" dirty="0">
                <a:solidFill>
                  <a:srgbClr val="3333FF"/>
                </a:solidFill>
              </a:rPr>
              <a:t>subsequent years</a:t>
            </a:r>
          </a:p>
        </p:txBody>
      </p:sp>
    </p:spTree>
    <p:extLst>
      <p:ext uri="{BB962C8B-B14F-4D97-AF65-F5344CB8AC3E}">
        <p14:creationId xmlns:p14="http://schemas.microsoft.com/office/powerpoint/2010/main" val="5429979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381000" y="850900"/>
            <a:ext cx="8582025" cy="5486400"/>
          </a:xfrm>
        </p:spPr>
        <p:txBody>
          <a:bodyPr/>
          <a:lstStyle/>
          <a:p>
            <a:r>
              <a:rPr lang="en-US" b="1" dirty="0" smtClean="0"/>
              <a:t>Contamination free vacuum systems &amp; particulate free components and processes are crucial for creating and sustaining high performance SRF </a:t>
            </a:r>
            <a:r>
              <a:rPr lang="en-US" b="1" dirty="0" err="1" smtClean="0"/>
              <a:t>linacs</a:t>
            </a:r>
            <a:endParaRPr lang="en-US" b="1" dirty="0" smtClean="0"/>
          </a:p>
          <a:p>
            <a:endParaRPr lang="en-US" b="1" dirty="0" smtClean="0"/>
          </a:p>
          <a:p>
            <a:r>
              <a:rPr lang="en-US" b="1" dirty="0" smtClean="0"/>
              <a:t>Magnetic shielding sub-systems must be annealed for minimizing the trapped flux</a:t>
            </a:r>
          </a:p>
          <a:p>
            <a:endParaRPr lang="en-US" b="1" dirty="0" smtClean="0"/>
          </a:p>
          <a:p>
            <a:r>
              <a:rPr lang="en-US" b="1" dirty="0" smtClean="0"/>
              <a:t>Uniform grained ingot niobium technology can be expected to generate high performance, low  cost and sustainable SRF accelerator systems </a:t>
            </a:r>
          </a:p>
          <a:p>
            <a:endParaRPr lang="en-US" dirty="0"/>
          </a:p>
        </p:txBody>
      </p:sp>
    </p:spTree>
    <p:extLst>
      <p:ext uri="{BB962C8B-B14F-4D97-AF65-F5344CB8AC3E}">
        <p14:creationId xmlns:p14="http://schemas.microsoft.com/office/powerpoint/2010/main" val="5907165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2800" b="1" smtClean="0">
                <a:solidFill>
                  <a:srgbClr val="3333FF"/>
                </a:solidFill>
              </a:rPr>
              <a:t>Hydrogen Interactions</a:t>
            </a:r>
          </a:p>
        </p:txBody>
      </p:sp>
      <p:pic>
        <p:nvPicPr>
          <p:cNvPr id="31747" name="Picture 3"/>
          <p:cNvPicPr>
            <a:picLocks noGrp="1" noChangeAspect="1" noChangeArrowheads="1"/>
          </p:cNvPicPr>
          <p:nvPr>
            <p:ph sz="half" idx="1"/>
          </p:nvPr>
        </p:nvPicPr>
        <p:blipFill>
          <a:blip r:embed="rId3" cstate="print"/>
          <a:srcRect/>
          <a:stretch>
            <a:fillRect/>
          </a:stretch>
        </p:blipFill>
        <p:spPr>
          <a:xfrm>
            <a:off x="477838" y="1150017"/>
            <a:ext cx="4640262" cy="3567112"/>
          </a:xfrm>
          <a:noFill/>
        </p:spPr>
      </p:pic>
      <p:pic>
        <p:nvPicPr>
          <p:cNvPr id="31748" name="Picture 4"/>
          <p:cNvPicPr>
            <a:picLocks noGrp="1" noChangeAspect="1" noChangeArrowheads="1"/>
          </p:cNvPicPr>
          <p:nvPr>
            <p:ph sz="half" idx="2"/>
          </p:nvPr>
        </p:nvPicPr>
        <p:blipFill>
          <a:blip r:embed="rId4" cstate="print"/>
          <a:srcRect/>
          <a:stretch>
            <a:fillRect/>
          </a:stretch>
        </p:blipFill>
        <p:spPr>
          <a:xfrm>
            <a:off x="4572000" y="1653894"/>
            <a:ext cx="3810000" cy="3008313"/>
          </a:xfrm>
          <a:noFill/>
        </p:spPr>
      </p:pic>
      <p:sp>
        <p:nvSpPr>
          <p:cNvPr id="31749" name="Text Box 5"/>
          <p:cNvSpPr txBox="1">
            <a:spLocks noChangeArrowheads="1"/>
          </p:cNvSpPr>
          <p:nvPr/>
        </p:nvSpPr>
        <p:spPr bwMode="auto">
          <a:xfrm>
            <a:off x="396991" y="4799423"/>
            <a:ext cx="8697852" cy="830997"/>
          </a:xfrm>
          <a:prstGeom prst="rect">
            <a:avLst/>
          </a:prstGeom>
          <a:solidFill>
            <a:srgbClr val="FFFF00"/>
          </a:solidFill>
          <a:ln w="9525">
            <a:noFill/>
            <a:miter lim="800000"/>
            <a:headEnd/>
            <a:tailEnd/>
          </a:ln>
        </p:spPr>
        <p:txBody>
          <a:bodyPr wrap="square">
            <a:spAutoFit/>
          </a:bodyPr>
          <a:lstStyle/>
          <a:p>
            <a:r>
              <a:rPr lang="en-US" sz="1600" b="1" dirty="0">
                <a:solidFill>
                  <a:srgbClr val="FF0000"/>
                </a:solidFill>
              </a:rPr>
              <a:t>Hydrogen is most mobile at room temperature, interacts with defects, interstitials and is </a:t>
            </a:r>
          </a:p>
          <a:p>
            <a:r>
              <a:rPr lang="en-US" sz="1600" b="1" dirty="0">
                <a:solidFill>
                  <a:srgbClr val="FF0000"/>
                </a:solidFill>
              </a:rPr>
              <a:t>influenced by residual stress concentration gradients and affects the magnetic properties</a:t>
            </a:r>
          </a:p>
        </p:txBody>
      </p:sp>
      <p:sp>
        <p:nvSpPr>
          <p:cNvPr id="31750" name="Text Box 6"/>
          <p:cNvSpPr txBox="1">
            <a:spLocks noChangeArrowheads="1"/>
          </p:cNvSpPr>
          <p:nvPr/>
        </p:nvSpPr>
        <p:spPr bwMode="auto">
          <a:xfrm>
            <a:off x="9450388" y="1887538"/>
            <a:ext cx="184150" cy="457200"/>
          </a:xfrm>
          <a:prstGeom prst="rect">
            <a:avLst/>
          </a:prstGeom>
          <a:noFill/>
          <a:ln w="9525">
            <a:noFill/>
            <a:miter lim="800000"/>
            <a:headEnd/>
            <a:tailEnd/>
          </a:ln>
        </p:spPr>
        <p:txBody>
          <a:bodyPr wrap="none">
            <a:spAutoFit/>
          </a:bodyPr>
          <a:lstStyle/>
          <a:p>
            <a:endParaRPr lang="en-US"/>
          </a:p>
        </p:txBody>
      </p:sp>
      <p:sp>
        <p:nvSpPr>
          <p:cNvPr id="31751" name="Text Box 7"/>
          <p:cNvSpPr txBox="1">
            <a:spLocks noChangeArrowheads="1"/>
          </p:cNvSpPr>
          <p:nvPr/>
        </p:nvSpPr>
        <p:spPr bwMode="auto">
          <a:xfrm>
            <a:off x="5351463" y="2117725"/>
            <a:ext cx="2139950" cy="366713"/>
          </a:xfrm>
          <a:prstGeom prst="rect">
            <a:avLst/>
          </a:prstGeom>
          <a:noFill/>
          <a:ln w="9525">
            <a:noFill/>
            <a:miter lim="800000"/>
            <a:headEnd/>
            <a:tailEnd/>
          </a:ln>
        </p:spPr>
        <p:txBody>
          <a:bodyPr wrap="none">
            <a:spAutoFit/>
          </a:bodyPr>
          <a:lstStyle/>
          <a:p>
            <a:r>
              <a:rPr lang="en-US" sz="1800">
                <a:solidFill>
                  <a:srgbClr val="FF3300"/>
                </a:solidFill>
              </a:rPr>
              <a:t>O-H Interaction Peak</a:t>
            </a:r>
          </a:p>
        </p:txBody>
      </p:sp>
      <p:sp>
        <p:nvSpPr>
          <p:cNvPr id="31752" name="TextBox 7"/>
          <p:cNvSpPr txBox="1">
            <a:spLocks noChangeArrowheads="1"/>
          </p:cNvSpPr>
          <p:nvPr/>
        </p:nvSpPr>
        <p:spPr bwMode="auto">
          <a:xfrm>
            <a:off x="506413" y="1327817"/>
            <a:ext cx="3435350" cy="276225"/>
          </a:xfrm>
          <a:prstGeom prst="rect">
            <a:avLst/>
          </a:prstGeom>
          <a:noFill/>
          <a:ln w="9525">
            <a:noFill/>
            <a:miter lim="800000"/>
            <a:headEnd/>
            <a:tailEnd/>
          </a:ln>
        </p:spPr>
        <p:txBody>
          <a:bodyPr wrap="none">
            <a:spAutoFit/>
          </a:bodyPr>
          <a:lstStyle/>
          <a:p>
            <a:pPr>
              <a:defRPr/>
            </a:pPr>
            <a:r>
              <a:rPr lang="en-US" sz="1200" b="1" dirty="0">
                <a:solidFill>
                  <a:srgbClr val="3333FF"/>
                </a:solidFill>
                <a:latin typeface="+mj-lt"/>
              </a:rPr>
              <a:t>N15 nuclear reaction analysis - UNY, Albany</a:t>
            </a:r>
          </a:p>
        </p:txBody>
      </p:sp>
      <p:sp>
        <p:nvSpPr>
          <p:cNvPr id="31753" name="TextBox 8"/>
          <p:cNvSpPr txBox="1">
            <a:spLocks noChangeArrowheads="1"/>
          </p:cNvSpPr>
          <p:nvPr/>
        </p:nvSpPr>
        <p:spPr bwMode="auto">
          <a:xfrm>
            <a:off x="4981575" y="1306667"/>
            <a:ext cx="3254375" cy="276225"/>
          </a:xfrm>
          <a:prstGeom prst="rect">
            <a:avLst/>
          </a:prstGeom>
          <a:noFill/>
          <a:ln w="9525">
            <a:noFill/>
            <a:miter lim="800000"/>
            <a:headEnd/>
            <a:tailEnd/>
          </a:ln>
        </p:spPr>
        <p:txBody>
          <a:bodyPr wrap="none">
            <a:spAutoFit/>
          </a:bodyPr>
          <a:lstStyle/>
          <a:p>
            <a:pPr>
              <a:defRPr/>
            </a:pPr>
            <a:r>
              <a:rPr lang="en-US" sz="1200" b="1" dirty="0">
                <a:solidFill>
                  <a:srgbClr val="3333FF"/>
                </a:solidFill>
                <a:latin typeface="+mj-lt"/>
              </a:rPr>
              <a:t>Internal friction data - NIST, Gaithersburg</a:t>
            </a:r>
          </a:p>
        </p:txBody>
      </p:sp>
    </p:spTree>
    <p:extLst>
      <p:ext uri="{BB962C8B-B14F-4D97-AF65-F5344CB8AC3E}">
        <p14:creationId xmlns:p14="http://schemas.microsoft.com/office/powerpoint/2010/main" val="23186811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76" y="0"/>
            <a:ext cx="8262824" cy="658813"/>
          </a:xfrm>
        </p:spPr>
        <p:txBody>
          <a:bodyPr/>
          <a:lstStyle/>
          <a:p>
            <a:pPr algn="l"/>
            <a:r>
              <a:rPr lang="en-US" sz="3600" b="1" dirty="0" smtClean="0"/>
              <a:t>Early ingot niobium SRF technology </a:t>
            </a:r>
            <a:endParaRPr lang="en-US" sz="3600" b="1" dirty="0"/>
          </a:p>
        </p:txBody>
      </p:sp>
      <p:pic>
        <p:nvPicPr>
          <p:cNvPr id="5" name="Content Placeholder 3" descr="stanford.jpg"/>
          <p:cNvPicPr>
            <a:picLocks noGrp="1" noChangeAspect="1"/>
          </p:cNvPicPr>
          <p:nvPr>
            <p:ph idx="1"/>
          </p:nvPr>
        </p:nvPicPr>
        <p:blipFill>
          <a:blip r:embed="rId2">
            <a:extLst>
              <a:ext uri="{28A0092B-C50C-407E-A947-70E740481C1C}">
                <a14:useLocalDpi xmlns:a14="http://schemas.microsoft.com/office/drawing/2010/main" val="0"/>
              </a:ext>
            </a:extLst>
          </a:blip>
          <a:srcRect l="3751" b="6844"/>
          <a:stretch>
            <a:fillRect/>
          </a:stretch>
        </p:blipFill>
        <p:spPr>
          <a:xfrm>
            <a:off x="52652" y="960863"/>
            <a:ext cx="4138351" cy="2529315"/>
          </a:xfrm>
        </p:spPr>
      </p:pic>
      <p:pic>
        <p:nvPicPr>
          <p:cNvPr id="6" name="Content Placeholder 7" descr="siemens.jpg"/>
          <p:cNvPicPr>
            <a:picLocks noChangeAspect="1"/>
          </p:cNvPicPr>
          <p:nvPr/>
        </p:nvPicPr>
        <p:blipFill>
          <a:blip r:embed="rId3"/>
          <a:stretch>
            <a:fillRect/>
          </a:stretch>
        </p:blipFill>
        <p:spPr>
          <a:xfrm>
            <a:off x="4195762" y="1158287"/>
            <a:ext cx="3444589" cy="2455024"/>
          </a:xfrm>
          <a:prstGeom prst="rect">
            <a:avLst/>
          </a:prstGeom>
        </p:spPr>
      </p:pic>
      <p:sp>
        <p:nvSpPr>
          <p:cNvPr id="9" name="TextBox 5"/>
          <p:cNvSpPr txBox="1">
            <a:spLocks noChangeArrowheads="1"/>
          </p:cNvSpPr>
          <p:nvPr/>
        </p:nvSpPr>
        <p:spPr bwMode="auto">
          <a:xfrm>
            <a:off x="69215" y="3457354"/>
            <a:ext cx="3031599"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Times New Roman" charset="0"/>
                <a:ea typeface="ＭＳ Ｐゴシック" charset="0"/>
                <a:cs typeface="ＭＳ Ｐゴシック" charset="0"/>
              </a:defRPr>
            </a:lvl1pPr>
            <a:lvl2pPr marL="37931725" indent="-37474525" eaLnBrk="0" hangingPunct="0">
              <a:defRPr sz="2400" b="1">
                <a:solidFill>
                  <a:schemeClr val="accent2"/>
                </a:solidFill>
                <a:latin typeface="Times New Roman" charset="0"/>
                <a:ea typeface="ＭＳ Ｐゴシック" charset="0"/>
              </a:defRPr>
            </a:lvl2pPr>
            <a:lvl3pPr eaLnBrk="0" hangingPunct="0">
              <a:defRPr sz="2400" b="1">
                <a:solidFill>
                  <a:schemeClr val="accent2"/>
                </a:solidFill>
                <a:latin typeface="Times New Roman" charset="0"/>
                <a:ea typeface="ＭＳ Ｐゴシック" charset="0"/>
              </a:defRPr>
            </a:lvl3pPr>
            <a:lvl4pPr eaLnBrk="0" hangingPunct="0">
              <a:defRPr sz="2400" b="1">
                <a:solidFill>
                  <a:schemeClr val="accent2"/>
                </a:solidFill>
                <a:latin typeface="Times New Roman" charset="0"/>
                <a:ea typeface="ＭＳ Ｐゴシック" charset="0"/>
              </a:defRPr>
            </a:lvl4pPr>
            <a:lvl5pPr eaLnBrk="0" hangingPunct="0">
              <a:defRPr sz="2400" b="1">
                <a:solidFill>
                  <a:schemeClr val="accent2"/>
                </a:solidFill>
                <a:latin typeface="Times New Roman" charset="0"/>
                <a:ea typeface="ＭＳ Ｐゴシック" charset="0"/>
              </a:defRPr>
            </a:lvl5pPr>
            <a:lvl6pPr marL="457200" eaLnBrk="0" fontAlgn="base" hangingPunct="0">
              <a:spcBef>
                <a:spcPct val="0"/>
              </a:spcBef>
              <a:spcAft>
                <a:spcPct val="0"/>
              </a:spcAft>
              <a:defRPr sz="2400" b="1">
                <a:solidFill>
                  <a:schemeClr val="accent2"/>
                </a:solidFill>
                <a:latin typeface="Times New Roman" charset="0"/>
                <a:ea typeface="ＭＳ Ｐゴシック" charset="0"/>
              </a:defRPr>
            </a:lvl6pPr>
            <a:lvl7pPr marL="914400" eaLnBrk="0" fontAlgn="base" hangingPunct="0">
              <a:spcBef>
                <a:spcPct val="0"/>
              </a:spcBef>
              <a:spcAft>
                <a:spcPct val="0"/>
              </a:spcAft>
              <a:defRPr sz="2400" b="1">
                <a:solidFill>
                  <a:schemeClr val="accent2"/>
                </a:solidFill>
                <a:latin typeface="Times New Roman" charset="0"/>
                <a:ea typeface="ＭＳ Ｐゴシック" charset="0"/>
              </a:defRPr>
            </a:lvl7pPr>
            <a:lvl8pPr marL="1371600" eaLnBrk="0" fontAlgn="base" hangingPunct="0">
              <a:spcBef>
                <a:spcPct val="0"/>
              </a:spcBef>
              <a:spcAft>
                <a:spcPct val="0"/>
              </a:spcAft>
              <a:defRPr sz="2400" b="1">
                <a:solidFill>
                  <a:schemeClr val="accent2"/>
                </a:solidFill>
                <a:latin typeface="Times New Roman" charset="0"/>
                <a:ea typeface="ＭＳ Ｐゴシック" charset="0"/>
              </a:defRPr>
            </a:lvl8pPr>
            <a:lvl9pPr marL="1828800" eaLnBrk="0" fontAlgn="base" hangingPunct="0">
              <a:spcBef>
                <a:spcPct val="0"/>
              </a:spcBef>
              <a:spcAft>
                <a:spcPct val="0"/>
              </a:spcAft>
              <a:defRPr sz="2400" b="1">
                <a:solidFill>
                  <a:schemeClr val="accent2"/>
                </a:solidFill>
                <a:latin typeface="Times New Roman" charset="0"/>
                <a:ea typeface="ＭＳ Ｐゴシック" charset="0"/>
              </a:defRPr>
            </a:lvl9pPr>
          </a:lstStyle>
          <a:p>
            <a:pPr eaLnBrk="1" hangingPunct="1"/>
            <a:r>
              <a:rPr lang="en-US" sz="1400" b="0" dirty="0" err="1" smtClean="0">
                <a:solidFill>
                  <a:schemeClr val="tx1"/>
                </a:solidFill>
                <a:latin typeface="Arial Black"/>
                <a:cs typeface="Arial Black"/>
              </a:rPr>
              <a:t>B</a:t>
            </a:r>
            <a:r>
              <a:rPr lang="en-US" sz="1400" b="0" baseline="-25000" dirty="0" err="1" smtClean="0">
                <a:solidFill>
                  <a:schemeClr val="tx1"/>
                </a:solidFill>
                <a:latin typeface="Arial Black"/>
                <a:cs typeface="Arial Black"/>
              </a:rPr>
              <a:t>pk</a:t>
            </a:r>
            <a:r>
              <a:rPr lang="en-US" sz="1400" dirty="0" smtClean="0">
                <a:solidFill>
                  <a:schemeClr val="tx1"/>
                </a:solidFill>
                <a:latin typeface="Arial Black"/>
                <a:cs typeface="Arial Black"/>
              </a:rPr>
              <a:t>~ </a:t>
            </a:r>
            <a:r>
              <a:rPr lang="en-US" sz="1400" dirty="0">
                <a:solidFill>
                  <a:schemeClr val="tx1"/>
                </a:solidFill>
                <a:latin typeface="Arial Black"/>
                <a:cs typeface="Arial Black"/>
              </a:rPr>
              <a:t>108 </a:t>
            </a:r>
            <a:r>
              <a:rPr lang="en-US" sz="1400" dirty="0" err="1">
                <a:solidFill>
                  <a:schemeClr val="tx1"/>
                </a:solidFill>
                <a:latin typeface="Arial Black"/>
                <a:cs typeface="Arial Black"/>
              </a:rPr>
              <a:t>mT</a:t>
            </a:r>
            <a:r>
              <a:rPr lang="en-US" sz="1400" dirty="0">
                <a:solidFill>
                  <a:schemeClr val="tx1"/>
                </a:solidFill>
                <a:latin typeface="Arial Black"/>
                <a:cs typeface="Arial Black"/>
              </a:rPr>
              <a:t> with </a:t>
            </a:r>
            <a:r>
              <a:rPr lang="en-US" sz="1400" dirty="0" smtClean="0">
                <a:solidFill>
                  <a:schemeClr val="tx1"/>
                </a:solidFill>
                <a:latin typeface="Arial Black"/>
                <a:cs typeface="Arial Black"/>
              </a:rPr>
              <a:t>BCP</a:t>
            </a:r>
          </a:p>
          <a:p>
            <a:pPr eaLnBrk="1" hangingPunct="1"/>
            <a:r>
              <a:rPr lang="en-US" sz="1400" dirty="0">
                <a:solidFill>
                  <a:schemeClr val="tx1"/>
                </a:solidFill>
                <a:latin typeface="Arial Black"/>
                <a:cs typeface="Arial Black"/>
              </a:rPr>
              <a:t>After 1800° C heat </a:t>
            </a:r>
            <a:r>
              <a:rPr lang="en-US" sz="1400" dirty="0" smtClean="0">
                <a:solidFill>
                  <a:schemeClr val="tx1"/>
                </a:solidFill>
                <a:latin typeface="Arial Black"/>
                <a:cs typeface="Arial Black"/>
              </a:rPr>
              <a:t>treatment</a:t>
            </a:r>
          </a:p>
          <a:p>
            <a:pPr eaLnBrk="1" hangingPunct="1"/>
            <a:endParaRPr lang="en-US" sz="1400" baseline="-25000" dirty="0">
              <a:latin typeface="Arial" charset="0"/>
              <a:cs typeface="Arial" charset="0"/>
            </a:endParaRPr>
          </a:p>
        </p:txBody>
      </p:sp>
      <p:sp>
        <p:nvSpPr>
          <p:cNvPr id="11" name="TextBox 10"/>
          <p:cNvSpPr txBox="1"/>
          <p:nvPr/>
        </p:nvSpPr>
        <p:spPr>
          <a:xfrm>
            <a:off x="6690492" y="1241648"/>
            <a:ext cx="2348073" cy="307777"/>
          </a:xfrm>
          <a:prstGeom prst="rect">
            <a:avLst/>
          </a:prstGeom>
          <a:noFill/>
        </p:spPr>
        <p:txBody>
          <a:bodyPr wrap="none" rtlCol="0">
            <a:spAutoFit/>
          </a:bodyPr>
          <a:lstStyle/>
          <a:p>
            <a:r>
              <a:rPr lang="en-US" sz="1400" dirty="0" err="1" smtClean="0">
                <a:latin typeface="Arial Black" pitchFamily="34" charset="0"/>
              </a:rPr>
              <a:t>B</a:t>
            </a:r>
            <a:r>
              <a:rPr lang="en-US" sz="1400" baseline="-25000" dirty="0" err="1" smtClean="0">
                <a:latin typeface="Arial Black" pitchFamily="34" charset="0"/>
              </a:rPr>
              <a:t>pk</a:t>
            </a:r>
            <a:r>
              <a:rPr lang="en-US" sz="1400" dirty="0" smtClean="0">
                <a:latin typeface="Arial Black" pitchFamily="34" charset="0"/>
              </a:rPr>
              <a:t>~ 109 </a:t>
            </a:r>
            <a:r>
              <a:rPr lang="en-US" sz="1400" dirty="0" err="1" smtClean="0">
                <a:latin typeface="Arial Black" pitchFamily="34" charset="0"/>
              </a:rPr>
              <a:t>mT</a:t>
            </a:r>
            <a:r>
              <a:rPr lang="en-US" sz="1400" dirty="0" smtClean="0">
                <a:latin typeface="Arial Black" pitchFamily="34" charset="0"/>
              </a:rPr>
              <a:t> with BCP</a:t>
            </a:r>
            <a:endParaRPr lang="en-US" sz="1400" baseline="-25000" dirty="0">
              <a:latin typeface="Arial Black" pitchFamily="34" charset="0"/>
            </a:endParaRPr>
          </a:p>
        </p:txBody>
      </p:sp>
      <p:sp>
        <p:nvSpPr>
          <p:cNvPr id="8" name="TextBox 7"/>
          <p:cNvSpPr txBox="1"/>
          <p:nvPr/>
        </p:nvSpPr>
        <p:spPr>
          <a:xfrm>
            <a:off x="6683241" y="2648862"/>
            <a:ext cx="2486110" cy="615553"/>
          </a:xfrm>
          <a:prstGeom prst="rect">
            <a:avLst/>
          </a:prstGeom>
          <a:noFill/>
        </p:spPr>
        <p:txBody>
          <a:bodyPr wrap="none" rtlCol="0">
            <a:spAutoFit/>
          </a:bodyPr>
          <a:lstStyle/>
          <a:p>
            <a:r>
              <a:rPr lang="en-US" sz="1600" b="1" dirty="0" err="1" smtClean="0">
                <a:latin typeface="Arial Black" pitchFamily="34" charset="0"/>
              </a:rPr>
              <a:t>B</a:t>
            </a:r>
            <a:r>
              <a:rPr lang="en-US" sz="1600" b="1" baseline="-25000" dirty="0" err="1" smtClean="0">
                <a:latin typeface="Arial Black" pitchFamily="34" charset="0"/>
              </a:rPr>
              <a:t>pk</a:t>
            </a:r>
            <a:r>
              <a:rPr lang="en-US" sz="1600" dirty="0" smtClean="0">
                <a:latin typeface="Arial Black" pitchFamily="34" charset="0"/>
              </a:rPr>
              <a:t>~ 130 </a:t>
            </a:r>
            <a:r>
              <a:rPr lang="en-US" sz="1600" dirty="0" err="1" smtClean="0">
                <a:latin typeface="Arial Black" pitchFamily="34" charset="0"/>
              </a:rPr>
              <a:t>mT</a:t>
            </a:r>
            <a:r>
              <a:rPr lang="en-US" sz="1600" dirty="0" smtClean="0">
                <a:latin typeface="Arial Black" pitchFamily="34" charset="0"/>
              </a:rPr>
              <a:t> with EP</a:t>
            </a:r>
            <a:endParaRPr lang="en-US" sz="1600" baseline="-25000" dirty="0" smtClean="0">
              <a:latin typeface="Arial Black" pitchFamily="34" charset="0"/>
            </a:endParaRPr>
          </a:p>
          <a:p>
            <a:endParaRPr lang="en-US" dirty="0"/>
          </a:p>
        </p:txBody>
      </p:sp>
      <p:sp>
        <p:nvSpPr>
          <p:cNvPr id="13" name="TextBox 12"/>
          <p:cNvSpPr txBox="1"/>
          <p:nvPr/>
        </p:nvSpPr>
        <p:spPr>
          <a:xfrm>
            <a:off x="1629783" y="4184731"/>
            <a:ext cx="5609200" cy="738664"/>
          </a:xfrm>
          <a:prstGeom prst="rect">
            <a:avLst/>
          </a:prstGeom>
          <a:noFill/>
        </p:spPr>
        <p:txBody>
          <a:bodyPr wrap="square" rtlCol="0">
            <a:spAutoFit/>
          </a:bodyPr>
          <a:lstStyle/>
          <a:p>
            <a:r>
              <a:rPr lang="en-US" sz="1400" b="1" dirty="0" smtClean="0">
                <a:solidFill>
                  <a:srgbClr val="FF0000"/>
                </a:solidFill>
                <a:latin typeface="Arial Black"/>
                <a:cs typeface="Arial Black"/>
              </a:rPr>
              <a:t>Note:</a:t>
            </a:r>
          </a:p>
          <a:p>
            <a:r>
              <a:rPr lang="en-US" sz="1400" b="1" dirty="0" err="1" smtClean="0">
                <a:solidFill>
                  <a:srgbClr val="FF0000"/>
                </a:solidFill>
                <a:latin typeface="Arial Black"/>
                <a:cs typeface="Arial Black"/>
              </a:rPr>
              <a:t>B</a:t>
            </a:r>
            <a:r>
              <a:rPr lang="en-US" sz="1400" b="1" baseline="-25000" dirty="0" err="1" smtClean="0">
                <a:solidFill>
                  <a:srgbClr val="FF0000"/>
                </a:solidFill>
                <a:latin typeface="Arial Black"/>
                <a:cs typeface="Arial Black"/>
              </a:rPr>
              <a:t>pk</a:t>
            </a:r>
            <a:r>
              <a:rPr lang="en-US" sz="1400" b="1" dirty="0" smtClean="0">
                <a:solidFill>
                  <a:srgbClr val="FF0000"/>
                </a:solidFill>
                <a:latin typeface="Arial Black"/>
                <a:cs typeface="Arial Black"/>
              </a:rPr>
              <a:t> ~ 159 </a:t>
            </a:r>
            <a:r>
              <a:rPr lang="en-US" sz="1400" b="1" dirty="0" err="1" smtClean="0">
                <a:solidFill>
                  <a:srgbClr val="FF0000"/>
                </a:solidFill>
                <a:latin typeface="Arial Black"/>
                <a:cs typeface="Arial Black"/>
              </a:rPr>
              <a:t>mT</a:t>
            </a:r>
            <a:r>
              <a:rPr lang="en-US" sz="1400" b="1" dirty="0" smtClean="0">
                <a:solidFill>
                  <a:srgbClr val="FF0000"/>
                </a:solidFill>
                <a:latin typeface="Arial Black"/>
                <a:cs typeface="Arial Black"/>
              </a:rPr>
              <a:t> with EP for reactor grade polycrystalline cavity - no heat treatment</a:t>
            </a:r>
            <a:endParaRPr lang="en-US" sz="1400" b="1" dirty="0">
              <a:solidFill>
                <a:srgbClr val="FF0000"/>
              </a:solidFill>
              <a:latin typeface="Arial Black"/>
              <a:cs typeface="Arial Black"/>
            </a:endParaRPr>
          </a:p>
        </p:txBody>
      </p:sp>
      <p:sp>
        <p:nvSpPr>
          <p:cNvPr id="4" name="TextBox 3"/>
          <p:cNvSpPr txBox="1"/>
          <p:nvPr/>
        </p:nvSpPr>
        <p:spPr>
          <a:xfrm>
            <a:off x="6663275" y="1543261"/>
            <a:ext cx="2551600" cy="338554"/>
          </a:xfrm>
          <a:prstGeom prst="rect">
            <a:avLst/>
          </a:prstGeom>
          <a:noFill/>
        </p:spPr>
        <p:txBody>
          <a:bodyPr wrap="none" rtlCol="0">
            <a:spAutoFit/>
          </a:bodyPr>
          <a:lstStyle/>
          <a:p>
            <a:r>
              <a:rPr lang="en-US" sz="1600" dirty="0">
                <a:latin typeface="Arial Black"/>
                <a:cs typeface="Arial Black"/>
              </a:rPr>
              <a:t>w</a:t>
            </a:r>
            <a:r>
              <a:rPr lang="en-US" sz="1600" dirty="0" smtClean="0">
                <a:latin typeface="Arial Black"/>
                <a:cs typeface="Arial Black"/>
              </a:rPr>
              <a:t>ith heat treatments</a:t>
            </a:r>
            <a:endParaRPr lang="en-US" sz="1600" dirty="0">
              <a:latin typeface="Arial Black"/>
              <a:cs typeface="Arial Black"/>
            </a:endParaRPr>
          </a:p>
        </p:txBody>
      </p:sp>
      <p:sp>
        <p:nvSpPr>
          <p:cNvPr id="14" name="Rectangle 13"/>
          <p:cNvSpPr/>
          <p:nvPr/>
        </p:nvSpPr>
        <p:spPr>
          <a:xfrm>
            <a:off x="638768" y="5205130"/>
            <a:ext cx="9036941" cy="523220"/>
          </a:xfrm>
          <a:prstGeom prst="rect">
            <a:avLst/>
          </a:prstGeom>
        </p:spPr>
        <p:txBody>
          <a:bodyPr wrap="square">
            <a:spAutoFit/>
          </a:bodyPr>
          <a:lstStyle/>
          <a:p>
            <a:r>
              <a:rPr lang="en-US" sz="1400" b="1" dirty="0"/>
              <a:t>G. R. Myneni, “SRF Technology Comes Full Circle” CERN </a:t>
            </a:r>
            <a:r>
              <a:rPr lang="en-US" sz="1400" b="1" dirty="0" smtClean="0"/>
              <a:t>Courier -  Viewpoint, </a:t>
            </a:r>
            <a:r>
              <a:rPr lang="en-US" sz="1400" b="1" dirty="0"/>
              <a:t>October 20, </a:t>
            </a:r>
            <a:r>
              <a:rPr lang="en-US" sz="1400" b="1" dirty="0" smtClean="0"/>
              <a:t>2008</a:t>
            </a:r>
          </a:p>
          <a:p>
            <a:r>
              <a:rPr lang="en-US" sz="1400" b="1" dirty="0" smtClean="0"/>
              <a:t>G. R. Myneni and A. Hutton, “SRF Technology—Past, Present and  Future Options, Proc. EPAC08, 865-867, 2008</a:t>
            </a:r>
          </a:p>
        </p:txBody>
      </p:sp>
    </p:spTree>
    <p:extLst>
      <p:ext uri="{BB962C8B-B14F-4D97-AF65-F5344CB8AC3E}">
        <p14:creationId xmlns:p14="http://schemas.microsoft.com/office/powerpoint/2010/main" val="5986634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sz="quarter"/>
          </p:nvPr>
        </p:nvSpPr>
        <p:spPr>
          <a:xfrm>
            <a:off x="201613" y="246063"/>
            <a:ext cx="7113587" cy="762000"/>
          </a:xfrm>
        </p:spPr>
        <p:txBody>
          <a:bodyPr/>
          <a:lstStyle/>
          <a:p>
            <a:r>
              <a:rPr lang="en-US" b="1">
                <a:latin typeface="Calibri" charset="0"/>
                <a:ea typeface="ＭＳ Ｐゴシック" charset="0"/>
                <a:cs typeface="ＭＳ Ｐゴシック" charset="0"/>
              </a:rPr>
              <a:t>Pyrochlore Vs Columbite Nb </a:t>
            </a:r>
          </a:p>
        </p:txBody>
      </p:sp>
      <p:pic>
        <p:nvPicPr>
          <p:cNvPr id="54275" name="Picture 9" descr="FansteelAS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79525" y="1447800"/>
            <a:ext cx="2468563" cy="1981200"/>
          </a:xfrm>
        </p:spPr>
      </p:pic>
      <p:pic>
        <p:nvPicPr>
          <p:cNvPr id="54276" name="Picture 10" descr="FansteelH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80013" y="1390650"/>
            <a:ext cx="2592387" cy="1981200"/>
          </a:xfrm>
        </p:spPr>
      </p:pic>
      <p:pic>
        <p:nvPicPr>
          <p:cNvPr id="54277" name="Picture 11" descr="TeledyneAS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268413" y="3581400"/>
            <a:ext cx="2492375" cy="1981200"/>
          </a:xfrm>
        </p:spPr>
      </p:pic>
      <p:pic>
        <p:nvPicPr>
          <p:cNvPr id="54278" name="Picture 12" descr="TeledyneHT"/>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243513" y="3581400"/>
            <a:ext cx="2466975" cy="1981200"/>
          </a:xfrm>
        </p:spPr>
      </p:pic>
      <p:sp>
        <p:nvSpPr>
          <p:cNvPr id="54279" name="Rectangle 13"/>
          <p:cNvSpPr>
            <a:spLocks noChangeArrowheads="1"/>
          </p:cNvSpPr>
          <p:nvPr/>
        </p:nvSpPr>
        <p:spPr bwMode="auto">
          <a:xfrm>
            <a:off x="3786188" y="2171700"/>
            <a:ext cx="1414462" cy="742950"/>
          </a:xfrm>
          <a:prstGeom prst="rect">
            <a:avLst/>
          </a:prstGeom>
          <a:solidFill>
            <a:schemeClr val="accent1"/>
          </a:solidFill>
          <a:ln w="9525">
            <a:solidFill>
              <a:schemeClr val="tx1"/>
            </a:solidFill>
            <a:miter lim="800000"/>
            <a:headEnd/>
            <a:tailEnd/>
          </a:ln>
        </p:spPr>
        <p:txBody>
          <a:bodyPr wrap="none" anchor="ctr"/>
          <a:lstStyle/>
          <a:p>
            <a:r>
              <a:rPr lang="en-US">
                <a:solidFill>
                  <a:srgbClr val="3333FF"/>
                </a:solidFill>
              </a:rPr>
              <a:t>Pyrochlore</a:t>
            </a:r>
          </a:p>
          <a:p>
            <a:r>
              <a:rPr lang="en-US" sz="1400">
                <a:solidFill>
                  <a:srgbClr val="3333FF"/>
                </a:solidFill>
              </a:rPr>
              <a:t>CBMM</a:t>
            </a:r>
          </a:p>
          <a:p>
            <a:r>
              <a:rPr lang="en-US" sz="1400">
                <a:solidFill>
                  <a:srgbClr val="3333FF"/>
                </a:solidFill>
              </a:rPr>
              <a:t>Ta  &lt; 1000 wt ppm</a:t>
            </a:r>
          </a:p>
        </p:txBody>
      </p:sp>
      <p:sp>
        <p:nvSpPr>
          <p:cNvPr id="54280" name="Rectangle 14"/>
          <p:cNvSpPr>
            <a:spLocks noChangeArrowheads="1"/>
          </p:cNvSpPr>
          <p:nvPr/>
        </p:nvSpPr>
        <p:spPr bwMode="auto">
          <a:xfrm>
            <a:off x="3856038" y="3689350"/>
            <a:ext cx="1328737" cy="700088"/>
          </a:xfrm>
          <a:prstGeom prst="rect">
            <a:avLst/>
          </a:prstGeom>
          <a:solidFill>
            <a:schemeClr val="accent1"/>
          </a:solidFill>
          <a:ln w="9525">
            <a:solidFill>
              <a:schemeClr val="tx1"/>
            </a:solidFill>
            <a:miter lim="800000"/>
            <a:headEnd/>
            <a:tailEnd/>
          </a:ln>
        </p:spPr>
        <p:txBody>
          <a:bodyPr wrap="none" anchor="ctr"/>
          <a:lstStyle/>
          <a:p>
            <a:r>
              <a:rPr lang="en-US"/>
              <a:t>Columbite</a:t>
            </a:r>
          </a:p>
          <a:p>
            <a:r>
              <a:rPr lang="en-US" sz="1400"/>
              <a:t>Ta ~ 200 wt ppm</a:t>
            </a:r>
          </a:p>
        </p:txBody>
      </p:sp>
      <p:pic>
        <p:nvPicPr>
          <p:cNvPr id="54281" name="Picture 16" descr="RRRn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350" y="4556125"/>
            <a:ext cx="16287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Line 17"/>
          <p:cNvSpPr>
            <a:spLocks noChangeShapeType="1"/>
          </p:cNvSpPr>
          <p:nvPr/>
        </p:nvSpPr>
        <p:spPr bwMode="auto">
          <a:xfrm flipH="1">
            <a:off x="4997450" y="5203825"/>
            <a:ext cx="97790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073996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708"/>
            <a:ext cx="8458200" cy="658813"/>
          </a:xfrm>
        </p:spPr>
        <p:txBody>
          <a:bodyPr/>
          <a:lstStyle/>
          <a:p>
            <a:pPr algn="ctr"/>
            <a:r>
              <a:rPr lang="en-US" sz="2400" b="1" dirty="0" smtClean="0"/>
              <a:t>Improved mechanical properties  with 1400 C HT</a:t>
            </a:r>
            <a:endParaRPr lang="en-US" sz="2400" b="1" dirty="0"/>
          </a:p>
        </p:txBody>
      </p:sp>
      <p:pic>
        <p:nvPicPr>
          <p:cNvPr id="6" name="Content Placeholder 5"/>
          <p:cNvPicPr>
            <a:picLocks noGrp="1"/>
          </p:cNvPicPr>
          <p:nvPr>
            <p:ph idx="1"/>
          </p:nvPr>
        </p:nvPicPr>
        <p:blipFill>
          <a:blip r:embed="rId3" cstate="print"/>
          <a:srcRect l="-597" r="-597"/>
          <a:stretch>
            <a:fillRect/>
          </a:stretch>
        </p:blipFill>
        <p:spPr bwMode="auto">
          <a:xfrm>
            <a:off x="885057" y="914400"/>
            <a:ext cx="8077967" cy="5378314"/>
          </a:xfrm>
          <a:prstGeom prst="rect">
            <a:avLst/>
          </a:prstGeom>
          <a:noFill/>
          <a:ln w="9525">
            <a:noFill/>
            <a:miter lim="800000"/>
            <a:headEnd/>
            <a:tailEnd/>
          </a:ln>
        </p:spPr>
      </p:pic>
      <p:sp>
        <p:nvSpPr>
          <p:cNvPr id="7" name="TextBox 6"/>
          <p:cNvSpPr txBox="1"/>
          <p:nvPr/>
        </p:nvSpPr>
        <p:spPr>
          <a:xfrm>
            <a:off x="2539723" y="6350445"/>
            <a:ext cx="4550532" cy="369332"/>
          </a:xfrm>
          <a:prstGeom prst="rect">
            <a:avLst/>
          </a:prstGeom>
          <a:noFill/>
        </p:spPr>
        <p:txBody>
          <a:bodyPr wrap="none" rtlCol="0">
            <a:spAutoFit/>
          </a:bodyPr>
          <a:lstStyle/>
          <a:p>
            <a:r>
              <a:rPr lang="en-US" dirty="0" smtClean="0"/>
              <a:t>R.P Walsh and D. M. McRae NHMFL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0"/>
            <a:ext cx="8229600" cy="1143000"/>
          </a:xfrm>
        </p:spPr>
        <p:txBody>
          <a:bodyPr/>
          <a:lstStyle/>
          <a:p>
            <a:pPr algn="ctr"/>
            <a:r>
              <a:rPr lang="en-US" b="1" dirty="0" smtClean="0">
                <a:solidFill>
                  <a:srgbClr val="0000FF"/>
                </a:solidFill>
                <a:ea typeface="ＭＳ Ｐゴシック" pitchFamily="1" charset="-128"/>
                <a:cs typeface="ＭＳ Ｐゴシック" pitchFamily="1" charset="-128"/>
              </a:rPr>
              <a:t>What has been demonstrated</a:t>
            </a:r>
          </a:p>
        </p:txBody>
      </p:sp>
      <p:sp>
        <p:nvSpPr>
          <p:cNvPr id="69635" name="Content Placeholder 2"/>
          <p:cNvSpPr>
            <a:spLocks noGrp="1"/>
          </p:cNvSpPr>
          <p:nvPr>
            <p:ph idx="1"/>
          </p:nvPr>
        </p:nvSpPr>
        <p:spPr>
          <a:xfrm>
            <a:off x="762000" y="914400"/>
            <a:ext cx="7772400" cy="5308600"/>
          </a:xfrm>
        </p:spPr>
        <p:txBody>
          <a:bodyPr/>
          <a:lstStyle/>
          <a:p>
            <a:pPr>
              <a:lnSpc>
                <a:spcPct val="200000"/>
              </a:lnSpc>
            </a:pPr>
            <a:r>
              <a:rPr lang="en-US" sz="2000" b="1" dirty="0" smtClean="0">
                <a:ea typeface="ＭＳ Ｐゴシック" pitchFamily="1" charset="-128"/>
                <a:cs typeface="ＭＳ Ｐゴシック" pitchFamily="1" charset="-128"/>
              </a:rPr>
              <a:t>High RRR (~&gt;300) is not essential</a:t>
            </a:r>
          </a:p>
          <a:p>
            <a:pPr>
              <a:lnSpc>
                <a:spcPct val="200000"/>
              </a:lnSpc>
              <a:buFont typeface="Arial" pitchFamily="1" charset="0"/>
              <a:buNone/>
            </a:pPr>
            <a:r>
              <a:rPr lang="en-US" sz="2000" b="1" dirty="0" smtClean="0">
                <a:ea typeface="ＭＳ Ｐゴシック" pitchFamily="1" charset="-128"/>
                <a:cs typeface="ＭＳ Ｐゴシック" pitchFamily="1" charset="-128"/>
              </a:rPr>
              <a:t>		Fourth melt ingot </a:t>
            </a:r>
            <a:r>
              <a:rPr lang="en-US" sz="2000" b="1" dirty="0" err="1" smtClean="0">
                <a:ea typeface="ＭＳ Ｐゴシック" pitchFamily="1" charset="-128"/>
                <a:cs typeface="ＭＳ Ｐゴシック" pitchFamily="1" charset="-128"/>
              </a:rPr>
              <a:t>Nb</a:t>
            </a:r>
            <a:r>
              <a:rPr lang="en-US" sz="2000" b="1" dirty="0" smtClean="0">
                <a:ea typeface="ＭＳ Ｐゴシック" pitchFamily="1" charset="-128"/>
                <a:cs typeface="ＭＳ Ｐゴシック" pitchFamily="1" charset="-128"/>
              </a:rPr>
              <a:t> is OK</a:t>
            </a:r>
          </a:p>
          <a:p>
            <a:pPr>
              <a:lnSpc>
                <a:spcPct val="200000"/>
              </a:lnSpc>
            </a:pPr>
            <a:r>
              <a:rPr lang="en-US" sz="2000" b="1" dirty="0" smtClean="0">
                <a:ea typeface="ＭＳ Ｐゴシック" pitchFamily="1" charset="-128"/>
                <a:cs typeface="ＭＳ Ｐゴシック" pitchFamily="1" charset="-128"/>
              </a:rPr>
              <a:t>Tantalum up to 1300 wt </a:t>
            </a:r>
            <a:r>
              <a:rPr lang="en-US" sz="2000" b="1" dirty="0" err="1" smtClean="0">
                <a:ea typeface="ＭＳ Ｐゴシック" pitchFamily="1" charset="-128"/>
                <a:cs typeface="ＭＳ Ｐゴシック" pitchFamily="1" charset="-128"/>
              </a:rPr>
              <a:t>ppm</a:t>
            </a:r>
            <a:r>
              <a:rPr lang="en-US" sz="2000" b="1" dirty="0" smtClean="0">
                <a:ea typeface="ＭＳ Ｐゴシック" pitchFamily="1" charset="-128"/>
                <a:cs typeface="ＭＳ Ｐゴシック" pitchFamily="1" charset="-128"/>
              </a:rPr>
              <a:t> is fine </a:t>
            </a:r>
          </a:p>
          <a:p>
            <a:pPr>
              <a:lnSpc>
                <a:spcPct val="200000"/>
              </a:lnSpc>
            </a:pPr>
            <a:r>
              <a:rPr lang="en-US" sz="2000" b="1" dirty="0" smtClean="0">
                <a:ea typeface="ＭＳ Ｐゴシック" pitchFamily="1" charset="-128"/>
                <a:cs typeface="ＭＳ Ｐゴシック" pitchFamily="1" charset="-128"/>
              </a:rPr>
              <a:t>Ingot niobium technology demonstrated by DESY with conventional processes</a:t>
            </a:r>
          </a:p>
          <a:p>
            <a:pPr>
              <a:lnSpc>
                <a:spcPct val="200000"/>
              </a:lnSpc>
            </a:pPr>
            <a:r>
              <a:rPr lang="en-US" sz="2000" b="1" dirty="0" smtClean="0">
                <a:ea typeface="ＭＳ Ｐゴシック" pitchFamily="1" charset="-128"/>
                <a:cs typeface="ＭＳ Ｐゴシック" pitchFamily="1" charset="-128"/>
              </a:rPr>
              <a:t>Simplified </a:t>
            </a:r>
            <a:r>
              <a:rPr lang="en-US" sz="2000" b="1" dirty="0" err="1" smtClean="0">
                <a:ea typeface="ＭＳ Ｐゴシック" pitchFamily="1" charset="-128"/>
                <a:cs typeface="ＭＳ Ｐゴシック" pitchFamily="1" charset="-128"/>
              </a:rPr>
              <a:t>JLab</a:t>
            </a:r>
            <a:r>
              <a:rPr lang="en-US" sz="2000" b="1" dirty="0" smtClean="0">
                <a:ea typeface="ＭＳ Ｐゴシック" pitchFamily="1" charset="-128"/>
                <a:cs typeface="ＭＳ Ｐゴシック" pitchFamily="1" charset="-128"/>
              </a:rPr>
              <a:t> new processes provide a factor of ~ 4 Q</a:t>
            </a:r>
            <a:r>
              <a:rPr lang="en-US" sz="2000" b="1" baseline="-25000" dirty="0" smtClean="0">
                <a:ea typeface="ＭＳ Ｐゴシック" pitchFamily="1" charset="-128"/>
                <a:cs typeface="ＭＳ Ｐゴシック" pitchFamily="1" charset="-128"/>
              </a:rPr>
              <a:t>0</a:t>
            </a:r>
            <a:r>
              <a:rPr lang="en-US" sz="2000" b="1" dirty="0" smtClean="0">
                <a:ea typeface="ＭＳ Ｐゴシック" pitchFamily="1" charset="-128"/>
                <a:cs typeface="ＭＳ Ｐゴシック" pitchFamily="1" charset="-128"/>
              </a:rPr>
              <a:t> improvement </a:t>
            </a:r>
          </a:p>
          <a:p>
            <a:pPr>
              <a:lnSpc>
                <a:spcPct val="200000"/>
              </a:lnSpc>
              <a:buFont typeface="Arial" pitchFamily="1" charset="0"/>
              <a:buNone/>
            </a:pPr>
            <a:endParaRPr lang="en-US" b="1" dirty="0" smtClean="0">
              <a:solidFill>
                <a:srgbClr val="FF0000"/>
              </a:solidFill>
              <a:ea typeface="ＭＳ Ｐゴシック" pitchFamily="1" charset="-128"/>
              <a:cs typeface="ＭＳ Ｐゴシック" pitchFamily="1" charset="-128"/>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11138" y="219075"/>
            <a:ext cx="8229600" cy="1143000"/>
          </a:xfrm>
        </p:spPr>
        <p:txBody>
          <a:bodyPr/>
          <a:lstStyle/>
          <a:p>
            <a:pPr algn="l" eaLnBrk="1" hangingPunct="1"/>
            <a:r>
              <a:rPr lang="en-US" sz="3200" b="1" dirty="0">
                <a:solidFill>
                  <a:srgbClr val="FF0000"/>
                </a:solidFill>
              </a:rPr>
              <a:t>Cryogenic Refrigeration Cost Reduction with improved </a:t>
            </a:r>
            <a:r>
              <a:rPr lang="en-US" sz="3200" b="1" dirty="0" err="1">
                <a:solidFill>
                  <a:srgbClr val="FF0000"/>
                </a:solidFill>
              </a:rPr>
              <a:t>Qo</a:t>
            </a:r>
            <a:r>
              <a:rPr lang="en-US" sz="3200" b="1" dirty="0">
                <a:solidFill>
                  <a:srgbClr val="FF0000"/>
                </a:solidFill>
              </a:rPr>
              <a:t> (~factor of 3) CW SRF Cavities</a:t>
            </a:r>
          </a:p>
        </p:txBody>
      </p:sp>
      <p:sp>
        <p:nvSpPr>
          <p:cNvPr id="67587" name="Content Placeholder 2"/>
          <p:cNvSpPr>
            <a:spLocks noGrp="1"/>
          </p:cNvSpPr>
          <p:nvPr>
            <p:ph idx="1"/>
          </p:nvPr>
        </p:nvSpPr>
        <p:spPr>
          <a:xfrm>
            <a:off x="381000" y="1972821"/>
            <a:ext cx="8582025" cy="3607876"/>
          </a:xfrm>
        </p:spPr>
        <p:txBody>
          <a:bodyPr/>
          <a:lstStyle/>
          <a:p>
            <a:pPr eaLnBrk="1" hangingPunct="1"/>
            <a:r>
              <a:rPr lang="en-US" b="1" dirty="0"/>
              <a:t>A 10 kW 2 K refrigerator costs ~ 100 M$</a:t>
            </a:r>
          </a:p>
          <a:p>
            <a:pPr eaLnBrk="1" hangingPunct="1"/>
            <a:endParaRPr lang="en-US" b="1" dirty="0"/>
          </a:p>
          <a:p>
            <a:pPr eaLnBrk="1" hangingPunct="1"/>
            <a:r>
              <a:rPr lang="en-US" b="1" dirty="0"/>
              <a:t>A factor of 3 improvement in </a:t>
            </a:r>
            <a:r>
              <a:rPr lang="en-US" b="1" dirty="0" err="1"/>
              <a:t>Qo</a:t>
            </a:r>
            <a:r>
              <a:rPr lang="en-US" b="1" dirty="0"/>
              <a:t> will lower this to ~ 45 M$</a:t>
            </a:r>
          </a:p>
          <a:p>
            <a:pPr eaLnBrk="1" hangingPunct="1"/>
            <a:endParaRPr lang="en-US" b="1" dirty="0"/>
          </a:p>
          <a:p>
            <a:pPr eaLnBrk="1" hangingPunct="1"/>
            <a:r>
              <a:rPr lang="en-US" b="1" dirty="0"/>
              <a:t>The power consumption and hence the operating costs will be reduced by a third</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Simplified process steps</a:t>
            </a:r>
            <a:endParaRPr lang="en-US" b="1" dirty="0"/>
          </a:p>
        </p:txBody>
      </p:sp>
      <p:sp>
        <p:nvSpPr>
          <p:cNvPr id="3" name="Content Placeholder 2"/>
          <p:cNvSpPr>
            <a:spLocks noGrp="1"/>
          </p:cNvSpPr>
          <p:nvPr>
            <p:ph idx="1"/>
          </p:nvPr>
        </p:nvSpPr>
        <p:spPr/>
        <p:txBody>
          <a:bodyPr/>
          <a:lstStyle/>
          <a:p>
            <a:r>
              <a:rPr lang="en-US" dirty="0" smtClean="0"/>
              <a:t>Minimize the process steps</a:t>
            </a:r>
          </a:p>
          <a:p>
            <a:pPr lvl="1"/>
            <a:r>
              <a:rPr lang="en-US" dirty="0" smtClean="0"/>
              <a:t>Centrifugal barrel polishing ~ 100 micro meters</a:t>
            </a:r>
          </a:p>
          <a:p>
            <a:pPr lvl="1"/>
            <a:r>
              <a:rPr lang="en-US" dirty="0" smtClean="0"/>
              <a:t>High pressure ultra pure water rinse</a:t>
            </a:r>
          </a:p>
          <a:p>
            <a:pPr lvl="1"/>
            <a:r>
              <a:rPr lang="en-US" dirty="0" smtClean="0"/>
              <a:t>&gt; 1400 C heat treatment</a:t>
            </a:r>
          </a:p>
          <a:p>
            <a:pPr lvl="1"/>
            <a:r>
              <a:rPr lang="en-US" dirty="0"/>
              <a:t>High pressure ultra pure water </a:t>
            </a:r>
            <a:r>
              <a:rPr lang="en-US" dirty="0" smtClean="0"/>
              <a:t>rinse</a:t>
            </a:r>
          </a:p>
          <a:p>
            <a:pPr lvl="1"/>
            <a:r>
              <a:rPr lang="en-US" dirty="0" smtClean="0"/>
              <a:t>RF test</a:t>
            </a:r>
          </a:p>
          <a:p>
            <a:endParaRPr lang="en-US" dirty="0" smtClean="0"/>
          </a:p>
          <a:p>
            <a:r>
              <a:rPr lang="en-US" dirty="0" smtClean="0"/>
              <a:t>These simple steps are expected to minimize hydrogen</a:t>
            </a:r>
          </a:p>
          <a:p>
            <a:pPr marL="0" indent="0">
              <a:buNone/>
            </a:pPr>
            <a:r>
              <a:rPr lang="en-US" dirty="0"/>
              <a:t>	</a:t>
            </a:r>
            <a:r>
              <a:rPr lang="en-US" dirty="0" smtClean="0"/>
              <a:t>absorption</a:t>
            </a:r>
            <a:endParaRPr lang="en-US" dirty="0"/>
          </a:p>
        </p:txBody>
      </p:sp>
    </p:spTree>
    <p:extLst>
      <p:ext uri="{BB962C8B-B14F-4D97-AF65-F5344CB8AC3E}">
        <p14:creationId xmlns:p14="http://schemas.microsoft.com/office/powerpoint/2010/main" val="12864916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6599" y="190148"/>
            <a:ext cx="6454422" cy="1143000"/>
          </a:xfrm>
        </p:spPr>
        <p:txBody>
          <a:bodyPr rIns="35717"/>
          <a:lstStyle/>
          <a:p>
            <a:pPr algn="ctr" eaLnBrk="1" hangingPunct="1"/>
            <a:r>
              <a:rPr lang="en-US" altLang="ja-JP" sz="2800" b="1" dirty="0">
                <a:solidFill>
                  <a:srgbClr val="FF3300"/>
                </a:solidFill>
                <a:ea typeface="ＭＳ Ｐゴシック" pitchFamily="1" charset="-128"/>
                <a:cs typeface="ＭＳ Ｐゴシック" pitchFamily="1" charset="-128"/>
              </a:rPr>
              <a:t>Process steps - fine grain Niobium</a:t>
            </a:r>
            <a:r>
              <a:rPr lang="en-US" altLang="ja-JP" sz="2000" b="1" dirty="0">
                <a:solidFill>
                  <a:srgbClr val="FF3300"/>
                </a:solidFill>
                <a:ea typeface="ＭＳ Ｐゴシック" pitchFamily="1" charset="-128"/>
                <a:cs typeface="ＭＳ Ｐゴシック" pitchFamily="1" charset="-128"/>
              </a:rPr>
              <a:t> </a:t>
            </a:r>
          </a:p>
        </p:txBody>
      </p:sp>
      <p:pic>
        <p:nvPicPr>
          <p:cNvPr id="37891" name="Picture 3"/>
          <p:cNvPicPr>
            <a:picLocks noChangeAspect="1" noChangeArrowheads="1"/>
          </p:cNvPicPr>
          <p:nvPr/>
        </p:nvPicPr>
        <p:blipFill>
          <a:blip r:embed="rId3"/>
          <a:srcRect/>
          <a:stretch>
            <a:fillRect/>
          </a:stretch>
        </p:blipFill>
        <p:spPr bwMode="auto">
          <a:xfrm>
            <a:off x="1089025" y="1122240"/>
            <a:ext cx="6956425" cy="5059362"/>
          </a:xfrm>
          <a:prstGeom prst="rect">
            <a:avLst/>
          </a:prstGeom>
          <a:noFill/>
          <a:ln w="9525">
            <a:noFill/>
            <a:miter lim="800000"/>
            <a:headEnd/>
            <a:tailEnd/>
          </a:ln>
        </p:spPr>
      </p:pic>
      <p:sp>
        <p:nvSpPr>
          <p:cNvPr id="37892" name="TextBox 3"/>
          <p:cNvSpPr txBox="1">
            <a:spLocks noChangeArrowheads="1"/>
          </p:cNvSpPr>
          <p:nvPr/>
        </p:nvSpPr>
        <p:spPr bwMode="auto">
          <a:xfrm>
            <a:off x="4886325" y="5661709"/>
            <a:ext cx="3367228" cy="523220"/>
          </a:xfrm>
          <a:prstGeom prst="rect">
            <a:avLst/>
          </a:prstGeom>
          <a:noFill/>
          <a:ln w="9525">
            <a:noFill/>
            <a:miter lim="800000"/>
            <a:headEnd/>
            <a:tailEnd/>
          </a:ln>
        </p:spPr>
        <p:txBody>
          <a:bodyPr wrap="none">
            <a:prstTxWarp prst="textNoShape">
              <a:avLst/>
            </a:prstTxWarp>
            <a:spAutoFit/>
          </a:bodyPr>
          <a:lstStyle/>
          <a:p>
            <a:r>
              <a:rPr lang="en-US" sz="1400" b="1" dirty="0">
                <a:solidFill>
                  <a:srgbClr val="FF3300"/>
                </a:solidFill>
              </a:rPr>
              <a:t>During this process foreign materials</a:t>
            </a:r>
          </a:p>
          <a:p>
            <a:r>
              <a:rPr lang="en-US" sz="1400" b="1" dirty="0">
                <a:solidFill>
                  <a:srgbClr val="FF3300"/>
                </a:solidFill>
              </a:rPr>
              <a:t>can be embedded so QA is required </a:t>
            </a:r>
          </a:p>
        </p:txBody>
      </p:sp>
      <p:sp>
        <p:nvSpPr>
          <p:cNvPr id="6" name="Footer Placeholder 5"/>
          <p:cNvSpPr>
            <a:spLocks noGrp="1"/>
          </p:cNvSpPr>
          <p:nvPr>
            <p:ph type="ftr" sz="quarter" idx="11"/>
          </p:nvPr>
        </p:nvSpPr>
        <p:spPr/>
        <p:txBody>
          <a:bodyPr/>
          <a:lstStyle/>
          <a:p>
            <a:pPr>
              <a:defRPr/>
            </a:pPr>
            <a:r>
              <a:rPr lang="en-US" smtClean="0"/>
              <a:t>TTC 2012 Jefferson Lab Nov 5-8, 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99" y="0"/>
            <a:ext cx="8203253" cy="658813"/>
          </a:xfrm>
        </p:spPr>
        <p:txBody>
          <a:bodyPr/>
          <a:lstStyle/>
          <a:p>
            <a:pPr algn="ctr"/>
            <a:r>
              <a:rPr lang="en-US" b="1" dirty="0" smtClean="0"/>
              <a:t>Current niobium derived from Cm/Ta Ore</a:t>
            </a:r>
            <a:endParaRPr lang="en-US" b="1" dirty="0"/>
          </a:p>
        </p:txBody>
      </p:sp>
      <p:pic>
        <p:nvPicPr>
          <p:cNvPr id="6" name="Picture 5"/>
          <p:cNvPicPr>
            <a:picLocks noChangeAspect="1"/>
          </p:cNvPicPr>
          <p:nvPr/>
        </p:nvPicPr>
        <p:blipFill>
          <a:blip r:embed="rId3"/>
          <a:stretch>
            <a:fillRect/>
          </a:stretch>
        </p:blipFill>
        <p:spPr>
          <a:xfrm rot="21540000">
            <a:off x="2404631" y="635038"/>
            <a:ext cx="4983683" cy="4784730"/>
          </a:xfrm>
          <a:prstGeom prst="rect">
            <a:avLst/>
          </a:prstGeom>
        </p:spPr>
      </p:pic>
      <p:sp>
        <p:nvSpPr>
          <p:cNvPr id="8" name="TextBox 7"/>
          <p:cNvSpPr txBox="1"/>
          <p:nvPr/>
        </p:nvSpPr>
        <p:spPr>
          <a:xfrm>
            <a:off x="2001009" y="6254227"/>
            <a:ext cx="5633912" cy="369332"/>
          </a:xfrm>
          <a:prstGeom prst="rect">
            <a:avLst/>
          </a:prstGeom>
          <a:noFill/>
        </p:spPr>
        <p:txBody>
          <a:bodyPr wrap="none" rtlCol="0">
            <a:spAutoFit/>
          </a:bodyPr>
          <a:lstStyle/>
          <a:p>
            <a:r>
              <a:rPr lang="en-US" dirty="0" smtClean="0"/>
              <a:t>Eckert et al in Niobium Science and Technology 2001</a:t>
            </a:r>
            <a:endParaRPr lang="en-US" dirty="0"/>
          </a:p>
        </p:txBody>
      </p:sp>
      <p:sp>
        <p:nvSpPr>
          <p:cNvPr id="7" name="Footer Placeholder 6"/>
          <p:cNvSpPr>
            <a:spLocks noGrp="1"/>
          </p:cNvSpPr>
          <p:nvPr>
            <p:ph type="ftr" sz="quarter" idx="11"/>
          </p:nvPr>
        </p:nvSpPr>
        <p:spPr/>
        <p:txBody>
          <a:bodyPr/>
          <a:lstStyle/>
          <a:p>
            <a:pPr>
              <a:defRPr/>
            </a:pPr>
            <a:r>
              <a:rPr lang="en-US" smtClean="0"/>
              <a:t>TTC 2012 Jefferson Lab Nov 5-8, 2012</a:t>
            </a:r>
            <a:endParaRPr lang="en-US"/>
          </a:p>
        </p:txBody>
      </p:sp>
      <p:sp>
        <p:nvSpPr>
          <p:cNvPr id="9" name="TextBox 8"/>
          <p:cNvSpPr txBox="1"/>
          <p:nvPr/>
        </p:nvSpPr>
        <p:spPr>
          <a:xfrm>
            <a:off x="615693" y="1327820"/>
            <a:ext cx="2033918" cy="369332"/>
          </a:xfrm>
          <a:prstGeom prst="rect">
            <a:avLst/>
          </a:prstGeom>
          <a:noFill/>
        </p:spPr>
        <p:txBody>
          <a:bodyPr wrap="none" rtlCol="0">
            <a:spAutoFit/>
          </a:bodyPr>
          <a:lstStyle/>
          <a:p>
            <a:r>
              <a:rPr lang="en-US" b="1" dirty="0" smtClean="0">
                <a:solidFill>
                  <a:srgbClr val="FF0000"/>
                </a:solidFill>
              </a:rPr>
              <a:t>Ta &lt; 500 wt. </a:t>
            </a:r>
            <a:r>
              <a:rPr lang="en-US" b="1" dirty="0" err="1" smtClean="0">
                <a:solidFill>
                  <a:srgbClr val="FF0000"/>
                </a:solidFill>
              </a:rPr>
              <a:t>ppm</a:t>
            </a:r>
            <a:endParaRPr lang="en-US" b="1" dirty="0">
              <a:solidFill>
                <a:srgbClr val="FF0000"/>
              </a:solidFill>
            </a:endParaRPr>
          </a:p>
        </p:txBody>
      </p:sp>
      <p:sp>
        <p:nvSpPr>
          <p:cNvPr id="10" name="TextBox 9"/>
          <p:cNvSpPr txBox="1"/>
          <p:nvPr/>
        </p:nvSpPr>
        <p:spPr>
          <a:xfrm>
            <a:off x="1577713" y="5657670"/>
            <a:ext cx="6329114" cy="369332"/>
          </a:xfrm>
          <a:prstGeom prst="rect">
            <a:avLst/>
          </a:prstGeom>
          <a:noFill/>
        </p:spPr>
        <p:txBody>
          <a:bodyPr wrap="none" rtlCol="0">
            <a:spAutoFit/>
          </a:bodyPr>
          <a:lstStyle/>
          <a:p>
            <a:r>
              <a:rPr lang="en-US" b="1" dirty="0" err="1" smtClean="0">
                <a:solidFill>
                  <a:srgbClr val="008000"/>
                </a:solidFill>
              </a:rPr>
              <a:t>Heraeus</a:t>
            </a:r>
            <a:r>
              <a:rPr lang="en-US" b="1" dirty="0" smtClean="0">
                <a:solidFill>
                  <a:srgbClr val="008000"/>
                </a:solidFill>
              </a:rPr>
              <a:t>, </a:t>
            </a:r>
            <a:r>
              <a:rPr lang="en-US" b="1" dirty="0" err="1" smtClean="0">
                <a:solidFill>
                  <a:srgbClr val="008000"/>
                </a:solidFill>
              </a:rPr>
              <a:t>Ninxia</a:t>
            </a:r>
            <a:r>
              <a:rPr lang="en-US" b="1" dirty="0" smtClean="0">
                <a:solidFill>
                  <a:srgbClr val="008000"/>
                </a:solidFill>
              </a:rPr>
              <a:t>, </a:t>
            </a:r>
            <a:r>
              <a:rPr lang="en-US" b="1" dirty="0" err="1" smtClean="0">
                <a:solidFill>
                  <a:srgbClr val="008000"/>
                </a:solidFill>
              </a:rPr>
              <a:t>Plansee</a:t>
            </a:r>
            <a:r>
              <a:rPr lang="en-US" b="1" dirty="0" smtClean="0">
                <a:solidFill>
                  <a:srgbClr val="008000"/>
                </a:solidFill>
              </a:rPr>
              <a:t>, Tokyo </a:t>
            </a:r>
            <a:r>
              <a:rPr lang="en-US" b="1" dirty="0" err="1" smtClean="0">
                <a:solidFill>
                  <a:srgbClr val="008000"/>
                </a:solidFill>
              </a:rPr>
              <a:t>Denkai</a:t>
            </a:r>
            <a:r>
              <a:rPr lang="en-US" b="1" dirty="0" smtClean="0">
                <a:solidFill>
                  <a:srgbClr val="008000"/>
                </a:solidFill>
              </a:rPr>
              <a:t> and </a:t>
            </a:r>
            <a:r>
              <a:rPr lang="en-US" b="1" dirty="0" err="1" smtClean="0">
                <a:solidFill>
                  <a:srgbClr val="008000"/>
                </a:solidFill>
              </a:rPr>
              <a:t>Wah</a:t>
            </a:r>
            <a:r>
              <a:rPr lang="en-US" b="1" dirty="0" smtClean="0">
                <a:solidFill>
                  <a:srgbClr val="008000"/>
                </a:solidFill>
              </a:rPr>
              <a:t> Chang</a:t>
            </a:r>
            <a:endParaRPr lang="en-US" b="1"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20" y="115464"/>
            <a:ext cx="8087810" cy="658813"/>
          </a:xfrm>
        </p:spPr>
        <p:txBody>
          <a:bodyPr/>
          <a:lstStyle/>
          <a:p>
            <a:pPr algn="ctr"/>
            <a:r>
              <a:rPr lang="en-US" sz="2800" b="1" dirty="0" smtClean="0"/>
              <a:t>Ingot niobium from </a:t>
            </a:r>
            <a:r>
              <a:rPr lang="en-US" sz="2800" b="1" dirty="0" err="1" smtClean="0"/>
              <a:t>Pyrochlore</a:t>
            </a:r>
            <a:r>
              <a:rPr lang="en-US" sz="2800" b="1" dirty="0" smtClean="0"/>
              <a:t> Ore CBMM </a:t>
            </a:r>
            <a:br>
              <a:rPr lang="en-US" sz="2800" b="1" dirty="0" smtClean="0"/>
            </a:br>
            <a:r>
              <a:rPr lang="en-US" sz="2800" b="1" dirty="0" smtClean="0"/>
              <a:t>Ta up to ~ 1500 wt. </a:t>
            </a:r>
            <a:r>
              <a:rPr lang="en-US" sz="2800" b="1" dirty="0" err="1" smtClean="0"/>
              <a:t>ppm</a:t>
            </a:r>
            <a:endParaRPr lang="en-US" sz="2800" b="1" dirty="0"/>
          </a:p>
        </p:txBody>
      </p:sp>
      <p:pic>
        <p:nvPicPr>
          <p:cNvPr id="6" name="Picture 5"/>
          <p:cNvPicPr>
            <a:picLocks noChangeAspect="1"/>
          </p:cNvPicPr>
          <p:nvPr/>
        </p:nvPicPr>
        <p:blipFill>
          <a:blip r:embed="rId3"/>
          <a:stretch>
            <a:fillRect/>
          </a:stretch>
        </p:blipFill>
        <p:spPr>
          <a:xfrm>
            <a:off x="1544930" y="885224"/>
            <a:ext cx="6131919" cy="5657670"/>
          </a:xfrm>
          <a:prstGeom prst="rect">
            <a:avLst/>
          </a:prstGeom>
        </p:spPr>
      </p:pic>
      <p:sp>
        <p:nvSpPr>
          <p:cNvPr id="7" name="TextBox 6"/>
          <p:cNvSpPr txBox="1"/>
          <p:nvPr/>
        </p:nvSpPr>
        <p:spPr>
          <a:xfrm>
            <a:off x="1827854" y="6254223"/>
            <a:ext cx="6005746" cy="369332"/>
          </a:xfrm>
          <a:prstGeom prst="rect">
            <a:avLst/>
          </a:prstGeom>
          <a:noFill/>
        </p:spPr>
        <p:txBody>
          <a:bodyPr wrap="square" rtlCol="0">
            <a:spAutoFit/>
          </a:bodyPr>
          <a:lstStyle/>
          <a:p>
            <a:r>
              <a:rPr lang="en-US" dirty="0" smtClean="0"/>
              <a:t>H. R. S. </a:t>
            </a:r>
            <a:r>
              <a:rPr lang="en-US" dirty="0" err="1" smtClean="0"/>
              <a:t>Moura</a:t>
            </a:r>
            <a:r>
              <a:rPr lang="en-US" dirty="0" smtClean="0"/>
              <a:t> in Niobium Science and Technology 2001</a:t>
            </a:r>
            <a:endParaRPr lang="en-US" dirty="0"/>
          </a:p>
        </p:txBody>
      </p:sp>
      <p:sp>
        <p:nvSpPr>
          <p:cNvPr id="8" name="Footer Placeholder 7"/>
          <p:cNvSpPr>
            <a:spLocks noGrp="1"/>
          </p:cNvSpPr>
          <p:nvPr>
            <p:ph type="ftr" sz="quarter" idx="11"/>
          </p:nvPr>
        </p:nvSpPr>
        <p:spPr/>
        <p:txBody>
          <a:bodyPr/>
          <a:lstStyle/>
          <a:p>
            <a:pPr>
              <a:defRPr/>
            </a:pPr>
            <a:r>
              <a:rPr lang="en-US" smtClean="0"/>
              <a:t>TTC 2012 Jefferson Lab Nov 5-8,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544513" y="246063"/>
            <a:ext cx="8147050" cy="1014412"/>
          </a:xfrm>
          <a:prstGeom prst="rect">
            <a:avLst/>
          </a:prstGeom>
          <a:noFill/>
          <a:ln w="9525">
            <a:noFill/>
            <a:miter lim="800000"/>
            <a:headEnd/>
            <a:tailEnd/>
          </a:ln>
        </p:spPr>
        <p:txBody>
          <a:bodyPr>
            <a:prstTxWarp prst="textNoShape">
              <a:avLst/>
            </a:prstTxWarp>
            <a:spAutoFit/>
          </a:bodyPr>
          <a:lstStyle/>
          <a:p>
            <a:pPr marL="457200" indent="-457200"/>
            <a:endParaRPr lang="en-US" sz="2000">
              <a:latin typeface="Calibri" pitchFamily="1" charset="0"/>
            </a:endParaRPr>
          </a:p>
          <a:p>
            <a:pPr marL="457200" indent="-457200">
              <a:buFontTx/>
              <a:buAutoNum type="arabicPeriod"/>
            </a:pPr>
            <a:endParaRPr lang="en-US" sz="2000">
              <a:latin typeface="Calibri" pitchFamily="1" charset="0"/>
            </a:endParaRPr>
          </a:p>
          <a:p>
            <a:pPr marL="457200" indent="-457200">
              <a:buFontTx/>
              <a:buAutoNum type="arabicPeriod"/>
            </a:pPr>
            <a:endParaRPr lang="en-US" sz="2000">
              <a:latin typeface="Calibri" pitchFamily="1" charset="0"/>
            </a:endParaRPr>
          </a:p>
        </p:txBody>
      </p:sp>
      <p:sp>
        <p:nvSpPr>
          <p:cNvPr id="23555" name="Title 4"/>
          <p:cNvSpPr>
            <a:spLocks noGrp="1"/>
          </p:cNvSpPr>
          <p:nvPr>
            <p:ph type="title"/>
          </p:nvPr>
        </p:nvSpPr>
        <p:spPr>
          <a:xfrm>
            <a:off x="366898" y="-229807"/>
            <a:ext cx="8653198" cy="1143000"/>
          </a:xfrm>
        </p:spPr>
        <p:txBody>
          <a:bodyPr/>
          <a:lstStyle/>
          <a:p>
            <a:pPr algn="ctr" eaLnBrk="1" hangingPunct="1"/>
            <a:r>
              <a:rPr lang="en-US" b="1" dirty="0">
                <a:solidFill>
                  <a:srgbClr val="0000FF"/>
                </a:solidFill>
                <a:ea typeface="ＭＳ Ｐゴシック" pitchFamily="1" charset="-128"/>
                <a:cs typeface="ＭＳ Ｐゴシック" pitchFamily="1" charset="-128"/>
              </a:rPr>
              <a:t>Highlights of Early SRF Technology</a:t>
            </a:r>
          </a:p>
        </p:txBody>
      </p:sp>
      <p:sp>
        <p:nvSpPr>
          <p:cNvPr id="23556" name="Content Placeholder 9"/>
          <p:cNvSpPr>
            <a:spLocks noGrp="1"/>
          </p:cNvSpPr>
          <p:nvPr>
            <p:ph idx="1"/>
          </p:nvPr>
        </p:nvSpPr>
        <p:spPr>
          <a:xfrm>
            <a:off x="349171" y="706305"/>
            <a:ext cx="8670925" cy="4918075"/>
          </a:xfrm>
        </p:spPr>
        <p:txBody>
          <a:bodyPr/>
          <a:lstStyle/>
          <a:p>
            <a:pPr eaLnBrk="1" hangingPunct="1">
              <a:lnSpc>
                <a:spcPct val="80000"/>
              </a:lnSpc>
            </a:pPr>
            <a:r>
              <a:rPr lang="en-US" sz="2400" b="1" dirty="0">
                <a:ea typeface="ＭＳ Ｐゴシック" pitchFamily="1" charset="-128"/>
                <a:cs typeface="ＭＳ Ｐゴシック" pitchFamily="1" charset="-128"/>
              </a:rPr>
              <a:t>Cavities were mostly made from ingot niobium</a:t>
            </a:r>
          </a:p>
          <a:p>
            <a:pPr lvl="1" eaLnBrk="1" hangingPunct="1">
              <a:lnSpc>
                <a:spcPct val="80000"/>
              </a:lnSpc>
            </a:pPr>
            <a:r>
              <a:rPr lang="en-US" sz="2400" b="1" dirty="0"/>
              <a:t>Process and procedures were similar and as varied as today</a:t>
            </a:r>
          </a:p>
          <a:p>
            <a:pPr eaLnBrk="1" hangingPunct="1">
              <a:lnSpc>
                <a:spcPct val="80000"/>
              </a:lnSpc>
            </a:pPr>
            <a:r>
              <a:rPr lang="en-US" sz="2400" b="1" dirty="0">
                <a:ea typeface="ＭＳ Ｐゴシック" pitchFamily="1" charset="-128"/>
                <a:cs typeface="ＭＳ Ｐゴシック" pitchFamily="1" charset="-128"/>
              </a:rPr>
              <a:t>Reactor grade Niobium material in ingot, bar, plate sheet and tube form was available  </a:t>
            </a:r>
          </a:p>
          <a:p>
            <a:pPr eaLnBrk="1" hangingPunct="1">
              <a:lnSpc>
                <a:spcPct val="80000"/>
              </a:lnSpc>
            </a:pPr>
            <a:r>
              <a:rPr lang="en-US" sz="2400" b="1" dirty="0">
                <a:ea typeface="ＭＳ Ｐゴシック" pitchFamily="1" charset="-128"/>
                <a:cs typeface="ＭＳ Ｐゴシック" pitchFamily="1" charset="-128"/>
              </a:rPr>
              <a:t>Achievable gradient limited by </a:t>
            </a:r>
            <a:r>
              <a:rPr lang="en-US" sz="2400" b="1" dirty="0" err="1">
                <a:ea typeface="ＭＳ Ｐゴシック" pitchFamily="1" charset="-128"/>
                <a:cs typeface="ＭＳ Ｐゴシック" pitchFamily="1" charset="-128"/>
              </a:rPr>
              <a:t>multipacting</a:t>
            </a:r>
            <a:r>
              <a:rPr lang="en-US" sz="2400" b="1" dirty="0">
                <a:ea typeface="ＭＳ Ｐゴシック" pitchFamily="1" charset="-128"/>
                <a:cs typeface="ＭＳ Ｐゴシック" pitchFamily="1" charset="-128"/>
              </a:rPr>
              <a:t> and/or field emission</a:t>
            </a:r>
          </a:p>
          <a:p>
            <a:pPr eaLnBrk="1" hangingPunct="1">
              <a:lnSpc>
                <a:spcPct val="80000"/>
              </a:lnSpc>
            </a:pPr>
            <a:r>
              <a:rPr lang="en-US" sz="2400" b="1" dirty="0">
                <a:ea typeface="ＭＳ Ｐゴシック" pitchFamily="1" charset="-128"/>
                <a:cs typeface="ＭＳ Ｐゴシック" pitchFamily="1" charset="-128"/>
              </a:rPr>
              <a:t>Residual surface resistance </a:t>
            </a:r>
            <a:r>
              <a:rPr lang="en-US" sz="2400" b="1" dirty="0" smtClean="0">
                <a:ea typeface="ＭＳ Ｐゴシック" pitchFamily="1" charset="-128"/>
                <a:cs typeface="ＭＳ Ｐゴシック" pitchFamily="1" charset="-128"/>
              </a:rPr>
              <a:t>(~ 1nΩ</a:t>
            </a:r>
            <a:r>
              <a:rPr lang="en-US" sz="2400" b="1" dirty="0">
                <a:ea typeface="ＭＳ Ｐゴシック" pitchFamily="1" charset="-128"/>
                <a:cs typeface="ＭＳ Ｐゴシック" pitchFamily="1" charset="-128"/>
              </a:rPr>
              <a:t>) was not well understood </a:t>
            </a:r>
          </a:p>
          <a:p>
            <a:pPr lvl="1" eaLnBrk="1" hangingPunct="1">
              <a:lnSpc>
                <a:spcPct val="80000"/>
              </a:lnSpc>
            </a:pPr>
            <a:r>
              <a:rPr lang="en-US" sz="2400" b="1" dirty="0"/>
              <a:t>Still the case </a:t>
            </a:r>
          </a:p>
          <a:p>
            <a:pPr eaLnBrk="1" hangingPunct="1">
              <a:lnSpc>
                <a:spcPct val="80000"/>
              </a:lnSpc>
            </a:pPr>
            <a:r>
              <a:rPr lang="en-US" sz="2400" b="1" dirty="0">
                <a:ea typeface="ＭＳ Ｐゴシック" pitchFamily="1" charset="-128"/>
                <a:cs typeface="ＭＳ Ｐゴシック" pitchFamily="1" charset="-128"/>
              </a:rPr>
              <a:t>At highest frequencies (</a:t>
            </a:r>
            <a:r>
              <a:rPr lang="en-US" sz="2400" b="1" dirty="0" err="1">
                <a:ea typeface="ＭＳ Ｐゴシック" pitchFamily="1" charset="-128"/>
                <a:cs typeface="ＭＳ Ｐゴシック" pitchFamily="1" charset="-128"/>
              </a:rPr>
              <a:t>Electropolished</a:t>
            </a:r>
            <a:r>
              <a:rPr lang="en-US" sz="2400" b="1" dirty="0">
                <a:ea typeface="ＭＳ Ｐゴシック" pitchFamily="1" charset="-128"/>
                <a:cs typeface="ＭＳ Ｐゴシック" pitchFamily="1" charset="-128"/>
              </a:rPr>
              <a:t> fine grain, X-band)  </a:t>
            </a:r>
            <a:r>
              <a:rPr lang="en-US" sz="2400" b="1" dirty="0" err="1">
                <a:ea typeface="ＭＳ Ｐゴシック" pitchFamily="1" charset="-128"/>
                <a:cs typeface="ＭＳ Ｐゴシック" pitchFamily="1" charset="-128"/>
              </a:rPr>
              <a:t>Hpk</a:t>
            </a:r>
            <a:r>
              <a:rPr lang="en-US" sz="2400" b="1" dirty="0">
                <a:ea typeface="ＭＳ Ｐゴシック" pitchFamily="1" charset="-128"/>
                <a:cs typeface="ＭＳ Ｐゴシック" pitchFamily="1" charset="-128"/>
              </a:rPr>
              <a:t> ~ 159 </a:t>
            </a:r>
            <a:r>
              <a:rPr lang="en-US" sz="2400" b="1" dirty="0" err="1">
                <a:ea typeface="ＭＳ Ｐゴシック" pitchFamily="1" charset="-128"/>
                <a:cs typeface="ＭＳ Ｐゴシック" pitchFamily="1" charset="-128"/>
              </a:rPr>
              <a:t>mT</a:t>
            </a:r>
            <a:r>
              <a:rPr lang="en-US" sz="2400" b="1" dirty="0">
                <a:ea typeface="ＭＳ Ｐゴシック" pitchFamily="1" charset="-128"/>
                <a:cs typeface="ＭＳ Ｐゴシック" pitchFamily="1" charset="-128"/>
              </a:rPr>
              <a:t> Q0 ~5x10</a:t>
            </a:r>
            <a:r>
              <a:rPr lang="en-US" sz="2400" b="1" baseline="30000" dirty="0">
                <a:ea typeface="ＭＳ Ｐゴシック" pitchFamily="1" charset="-128"/>
                <a:cs typeface="ＭＳ Ｐゴシック" pitchFamily="1" charset="-128"/>
              </a:rPr>
              <a:t>9</a:t>
            </a:r>
            <a:r>
              <a:rPr lang="en-US" sz="2400" b="1" dirty="0">
                <a:ea typeface="ＭＳ Ｐゴシック" pitchFamily="1" charset="-128"/>
                <a:cs typeface="ＭＳ Ｐゴシック" pitchFamily="1" charset="-128"/>
              </a:rPr>
              <a:t> </a:t>
            </a:r>
          </a:p>
          <a:p>
            <a:pPr eaLnBrk="1" hangingPunct="1">
              <a:lnSpc>
                <a:spcPct val="80000"/>
              </a:lnSpc>
            </a:pPr>
            <a:r>
              <a:rPr lang="en-US" sz="2400" b="1" dirty="0">
                <a:ea typeface="ＭＳ Ｐゴシック" pitchFamily="1" charset="-128"/>
                <a:cs typeface="ＭＳ Ｐゴシック" pitchFamily="1" charset="-128"/>
              </a:rPr>
              <a:t>(</a:t>
            </a:r>
            <a:r>
              <a:rPr lang="en-US" sz="2400" b="1" dirty="0" err="1">
                <a:ea typeface="ＭＳ Ｐゴシック" pitchFamily="1" charset="-128"/>
                <a:cs typeface="ＭＳ Ｐゴシック" pitchFamily="1" charset="-128"/>
              </a:rPr>
              <a:t>BCP’d</a:t>
            </a:r>
            <a:r>
              <a:rPr lang="en-US" sz="2400" b="1" dirty="0">
                <a:ea typeface="ＭＳ Ｐゴシック" pitchFamily="1" charset="-128"/>
                <a:cs typeface="ＭＳ Ｐゴシック" pitchFamily="1" charset="-128"/>
              </a:rPr>
              <a:t> ingot </a:t>
            </a:r>
            <a:r>
              <a:rPr lang="en-US" sz="2400" b="1" dirty="0" err="1">
                <a:ea typeface="ＭＳ Ｐゴシック" pitchFamily="1" charset="-128"/>
                <a:cs typeface="ＭＳ Ｐゴシック" pitchFamily="1" charset="-128"/>
              </a:rPr>
              <a:t>Nb</a:t>
            </a:r>
            <a:r>
              <a:rPr lang="en-US" sz="2400" b="1" dirty="0">
                <a:ea typeface="ＭＳ Ｐゴシック" pitchFamily="1" charset="-128"/>
                <a:cs typeface="ＭＳ Ｐゴシック" pitchFamily="1" charset="-128"/>
              </a:rPr>
              <a:t>, 1970’s) </a:t>
            </a:r>
            <a:r>
              <a:rPr lang="en-US" sz="2400" b="1" dirty="0" err="1">
                <a:ea typeface="ＭＳ Ｐゴシック" pitchFamily="1" charset="-128"/>
                <a:cs typeface="ＭＳ Ｐゴシック" pitchFamily="1" charset="-128"/>
              </a:rPr>
              <a:t>Hpk</a:t>
            </a:r>
            <a:r>
              <a:rPr lang="en-US" sz="2400" b="1" dirty="0">
                <a:ea typeface="ＭＳ Ｐゴシック" pitchFamily="1" charset="-128"/>
                <a:cs typeface="ＭＳ Ｐゴシック" pitchFamily="1" charset="-128"/>
              </a:rPr>
              <a:t> ~ 108 </a:t>
            </a:r>
            <a:r>
              <a:rPr lang="en-US" sz="2400" b="1" dirty="0" err="1">
                <a:ea typeface="ＭＳ Ｐゴシック" pitchFamily="1" charset="-128"/>
                <a:cs typeface="ＭＳ Ｐゴシック" pitchFamily="1" charset="-128"/>
              </a:rPr>
              <a:t>mT</a:t>
            </a:r>
            <a:r>
              <a:rPr lang="en-US" sz="2400" b="1" dirty="0">
                <a:ea typeface="ＭＳ Ｐゴシック" pitchFamily="1" charset="-128"/>
                <a:cs typeface="ＭＳ Ｐゴシック" pitchFamily="1" charset="-128"/>
              </a:rPr>
              <a:t> &amp; Q0 ~1×10</a:t>
            </a:r>
            <a:r>
              <a:rPr lang="en-US" sz="2400" b="1" baseline="30000" dirty="0">
                <a:ea typeface="ＭＳ Ｐゴシック" pitchFamily="1" charset="-128"/>
                <a:cs typeface="ＭＳ Ｐゴシック" pitchFamily="1" charset="-128"/>
              </a:rPr>
              <a:t>11</a:t>
            </a:r>
            <a:r>
              <a:rPr lang="en-US" sz="2400" b="1" dirty="0">
                <a:ea typeface="ＭＳ Ｐゴシック" pitchFamily="1" charset="-128"/>
                <a:cs typeface="ＭＳ Ｐゴシック" pitchFamily="1" charset="-128"/>
              </a:rPr>
              <a:t> @ 1.2 K </a:t>
            </a:r>
            <a:r>
              <a:rPr lang="en-US" sz="2400" b="1" dirty="0" smtClean="0">
                <a:ea typeface="ＭＳ Ｐゴシック" pitchFamily="1" charset="-128"/>
                <a:cs typeface="ＭＳ Ｐゴシック" pitchFamily="1" charset="-128"/>
              </a:rPr>
              <a:t>CW</a:t>
            </a:r>
          </a:p>
          <a:p>
            <a:pPr marL="0" indent="0" eaLnBrk="1" hangingPunct="1">
              <a:lnSpc>
                <a:spcPct val="80000"/>
              </a:lnSpc>
              <a:buNone/>
            </a:pPr>
            <a:endParaRPr lang="en-US" sz="2400" b="1" dirty="0">
              <a:ea typeface="ＭＳ Ｐゴシック" pitchFamily="1" charset="-128"/>
              <a:cs typeface="ＭＳ Ｐゴシック" pitchFamily="1" charset="-128"/>
            </a:endParaRPr>
          </a:p>
          <a:p>
            <a:pPr eaLnBrk="1" hangingPunct="1">
              <a:lnSpc>
                <a:spcPct val="80000"/>
              </a:lnSpc>
            </a:pPr>
            <a:r>
              <a:rPr lang="en-US" sz="2400" b="1" dirty="0">
                <a:ea typeface="ＭＳ Ｐゴシック" pitchFamily="1" charset="-128"/>
                <a:cs typeface="ＭＳ Ｐゴシック" pitchFamily="1" charset="-128"/>
              </a:rPr>
              <a:t>For comparison (CEBAF upgrade spec.)  </a:t>
            </a:r>
            <a:r>
              <a:rPr lang="en-US" sz="2400" b="1" dirty="0" err="1">
                <a:ea typeface="ＭＳ Ｐゴシック" pitchFamily="1" charset="-128"/>
                <a:cs typeface="ＭＳ Ｐゴシック" pitchFamily="1" charset="-128"/>
              </a:rPr>
              <a:t>Hpk</a:t>
            </a:r>
            <a:r>
              <a:rPr lang="en-US" sz="2400" b="1" dirty="0">
                <a:ea typeface="ＭＳ Ｐゴシック" pitchFamily="1" charset="-128"/>
                <a:cs typeface="ＭＳ Ｐゴシック" pitchFamily="1" charset="-128"/>
              </a:rPr>
              <a:t> ~ 76   </a:t>
            </a:r>
            <a:r>
              <a:rPr lang="en-US" sz="2400" b="1" dirty="0" err="1">
                <a:ea typeface="ＭＳ Ｐゴシック" pitchFamily="1" charset="-128"/>
                <a:cs typeface="ＭＳ Ｐゴシック" pitchFamily="1" charset="-128"/>
              </a:rPr>
              <a:t>mT</a:t>
            </a:r>
            <a:r>
              <a:rPr lang="en-US" sz="2400" b="1" dirty="0">
                <a:ea typeface="ＭＳ Ｐゴシック" pitchFamily="1" charset="-128"/>
                <a:cs typeface="ＭＳ Ｐゴシック" pitchFamily="1" charset="-128"/>
              </a:rPr>
              <a:t>  Q0 ~ 7×10</a:t>
            </a:r>
            <a:r>
              <a:rPr lang="en-US" sz="2400" b="1" baseline="30000" dirty="0">
                <a:ea typeface="ＭＳ Ｐゴシック" pitchFamily="1" charset="-128"/>
                <a:cs typeface="ＭＳ Ｐゴシック" pitchFamily="1" charset="-128"/>
              </a:rPr>
              <a:t>9</a:t>
            </a:r>
            <a:r>
              <a:rPr lang="en-US" sz="2400" b="1" dirty="0">
                <a:ea typeface="ＭＳ Ｐゴシック" pitchFamily="1" charset="-128"/>
                <a:cs typeface="ＭＳ Ｐゴシック" pitchFamily="1" charset="-128"/>
              </a:rPr>
              <a:t> @ 2 K CW  (2008)</a:t>
            </a:r>
          </a:p>
          <a:p>
            <a:pPr eaLnBrk="1" hangingPunct="1">
              <a:lnSpc>
                <a:spcPct val="80000"/>
              </a:lnSpc>
            </a:pPr>
            <a:endParaRPr lang="en-US" sz="2400" b="1"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13740926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960527"/>
          </a:xfrm>
        </p:spPr>
        <p:txBody>
          <a:bodyPr/>
          <a:lstStyle/>
          <a:p>
            <a:pPr algn="l"/>
            <a:r>
              <a:rPr lang="en-US" sz="3600" b="1" dirty="0" smtClean="0"/>
              <a:t> </a:t>
            </a:r>
            <a:r>
              <a:rPr lang="en-US" sz="3600" b="1" dirty="0"/>
              <a:t>I</a:t>
            </a:r>
            <a:r>
              <a:rPr lang="en-US" sz="3600" b="1" dirty="0" smtClean="0"/>
              <a:t>ngot niobium 1.3 GHz SRF technology </a:t>
            </a:r>
            <a:endParaRPr lang="en-US" sz="3600" b="1" dirty="0"/>
          </a:p>
        </p:txBody>
      </p:sp>
      <p:pic>
        <p:nvPicPr>
          <p:cNvPr id="7" name="Picture 2"/>
          <p:cNvPicPr>
            <a:picLocks noChangeAspect="1" noChangeArrowheads="1"/>
          </p:cNvPicPr>
          <p:nvPr/>
        </p:nvPicPr>
        <p:blipFill>
          <a:blip r:embed="rId2"/>
          <a:srcRect/>
          <a:stretch>
            <a:fillRect/>
          </a:stretch>
        </p:blipFill>
        <p:spPr bwMode="auto">
          <a:xfrm>
            <a:off x="639564" y="1426217"/>
            <a:ext cx="7237412" cy="3375795"/>
          </a:xfrm>
          <a:prstGeom prst="rect">
            <a:avLst/>
          </a:prstGeom>
          <a:solidFill>
            <a:srgbClr val="009999"/>
          </a:solidFill>
          <a:ln w="9525">
            <a:noFill/>
            <a:miter lim="800000"/>
            <a:headEnd/>
            <a:tailEnd/>
          </a:ln>
        </p:spPr>
      </p:pic>
      <p:sp>
        <p:nvSpPr>
          <p:cNvPr id="10" name="TextBox 3"/>
          <p:cNvSpPr txBox="1">
            <a:spLocks noChangeArrowheads="1"/>
          </p:cNvSpPr>
          <p:nvPr/>
        </p:nvSpPr>
        <p:spPr bwMode="auto">
          <a:xfrm>
            <a:off x="4914610" y="5550223"/>
            <a:ext cx="3519766" cy="307777"/>
          </a:xfrm>
          <a:prstGeom prst="rect">
            <a:avLst/>
          </a:prstGeom>
          <a:noFill/>
          <a:ln w="9525">
            <a:noFill/>
            <a:miter lim="800000"/>
            <a:headEnd/>
            <a:tailEnd/>
          </a:ln>
        </p:spPr>
        <p:txBody>
          <a:bodyPr wrap="square">
            <a:spAutoFit/>
          </a:bodyPr>
          <a:lstStyle/>
          <a:p>
            <a:r>
              <a:rPr lang="en-US" sz="1400" b="1" dirty="0">
                <a:solidFill>
                  <a:srgbClr val="3333FF"/>
                </a:solidFill>
                <a:latin typeface="Arial Black"/>
                <a:cs typeface="Arial Black"/>
              </a:rPr>
              <a:t>Photo Courtesy of Larry </a:t>
            </a:r>
            <a:r>
              <a:rPr lang="en-US" sz="1400" b="1" dirty="0" err="1">
                <a:solidFill>
                  <a:srgbClr val="3333FF"/>
                </a:solidFill>
                <a:latin typeface="Arial Black"/>
                <a:cs typeface="Arial Black"/>
              </a:rPr>
              <a:t>Cardman</a:t>
            </a:r>
            <a:r>
              <a:rPr lang="en-US" sz="1400" b="1" dirty="0">
                <a:solidFill>
                  <a:srgbClr val="3333FF"/>
                </a:solidFill>
                <a:latin typeface="Arial Black"/>
                <a:cs typeface="Arial Black"/>
              </a:rPr>
              <a:t> </a:t>
            </a:r>
          </a:p>
        </p:txBody>
      </p:sp>
      <p:sp>
        <p:nvSpPr>
          <p:cNvPr id="3" name="Rectangle 2"/>
          <p:cNvSpPr/>
          <p:nvPr/>
        </p:nvSpPr>
        <p:spPr>
          <a:xfrm>
            <a:off x="604760" y="5484582"/>
            <a:ext cx="4109493" cy="369332"/>
          </a:xfrm>
          <a:prstGeom prst="rect">
            <a:avLst/>
          </a:prstGeom>
        </p:spPr>
        <p:txBody>
          <a:bodyPr wrap="none">
            <a:spAutoFit/>
          </a:bodyPr>
          <a:lstStyle/>
          <a:p>
            <a:r>
              <a:rPr lang="en-US" b="1" dirty="0">
                <a:solidFill>
                  <a:srgbClr val="3333FF"/>
                </a:solidFill>
                <a:latin typeface="Arial Black"/>
                <a:cs typeface="Arial Black"/>
              </a:rPr>
              <a:t>UIUC HEPL 49 Pill Box Cavities</a:t>
            </a:r>
            <a:endParaRPr lang="en-US" dirty="0">
              <a:latin typeface="Arial Black"/>
              <a:cs typeface="Arial Black"/>
            </a:endParaRPr>
          </a:p>
        </p:txBody>
      </p:sp>
    </p:spTree>
    <p:extLst>
      <p:ext uri="{BB962C8B-B14F-4D97-AF65-F5344CB8AC3E}">
        <p14:creationId xmlns:p14="http://schemas.microsoft.com/office/powerpoint/2010/main" val="19916644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92088" y="227013"/>
            <a:ext cx="8393112" cy="528637"/>
          </a:xfrm>
        </p:spPr>
        <p:txBody>
          <a:bodyPr/>
          <a:lstStyle/>
          <a:p>
            <a:pPr algn="l" eaLnBrk="1" hangingPunct="1"/>
            <a:r>
              <a:rPr lang="en-US" sz="2800" b="1" dirty="0" err="1" smtClean="0">
                <a:solidFill>
                  <a:srgbClr val="3333FF"/>
                </a:solidFill>
              </a:rPr>
              <a:t>Multipactoring</a:t>
            </a:r>
            <a:r>
              <a:rPr lang="en-US" sz="2800" b="1" dirty="0" smtClean="0">
                <a:solidFill>
                  <a:srgbClr val="3333FF"/>
                </a:solidFill>
              </a:rPr>
              <a:t> problem reappears (2006)</a:t>
            </a:r>
          </a:p>
        </p:txBody>
      </p:sp>
      <p:pic>
        <p:nvPicPr>
          <p:cNvPr id="41987" name="Picture 3"/>
          <p:cNvPicPr>
            <a:picLocks noChangeAspect="1" noChangeArrowheads="1"/>
          </p:cNvPicPr>
          <p:nvPr/>
        </p:nvPicPr>
        <p:blipFill>
          <a:blip r:embed="rId2"/>
          <a:srcRect/>
          <a:stretch>
            <a:fillRect/>
          </a:stretch>
        </p:blipFill>
        <p:spPr bwMode="auto">
          <a:xfrm>
            <a:off x="3082925" y="1371600"/>
            <a:ext cx="6061075" cy="4132263"/>
          </a:xfrm>
          <a:prstGeom prst="rect">
            <a:avLst/>
          </a:prstGeom>
          <a:solidFill>
            <a:schemeClr val="bg1"/>
          </a:solidFill>
          <a:ln w="9525">
            <a:noFill/>
            <a:miter lim="800000"/>
            <a:headEnd/>
            <a:tailEnd/>
          </a:ln>
        </p:spPr>
      </p:pic>
      <p:pic>
        <p:nvPicPr>
          <p:cNvPr id="41988" name="Picture 4"/>
          <p:cNvPicPr>
            <a:picLocks noChangeAspect="1" noChangeArrowheads="1"/>
          </p:cNvPicPr>
          <p:nvPr/>
        </p:nvPicPr>
        <p:blipFill>
          <a:blip r:embed="rId3"/>
          <a:srcRect/>
          <a:stretch>
            <a:fillRect/>
          </a:stretch>
        </p:blipFill>
        <p:spPr bwMode="auto">
          <a:xfrm>
            <a:off x="304800" y="2286000"/>
            <a:ext cx="2778125" cy="2962275"/>
          </a:xfrm>
          <a:prstGeom prst="rect">
            <a:avLst/>
          </a:prstGeom>
          <a:noFill/>
          <a:ln w="9525">
            <a:noFill/>
            <a:miter lim="800000"/>
            <a:headEnd/>
            <a:tailEnd/>
          </a:ln>
        </p:spPr>
      </p:pic>
      <p:sp>
        <p:nvSpPr>
          <p:cNvPr id="41989" name="Text Box 5"/>
          <p:cNvSpPr txBox="1">
            <a:spLocks noChangeArrowheads="1"/>
          </p:cNvSpPr>
          <p:nvPr/>
        </p:nvSpPr>
        <p:spPr bwMode="auto">
          <a:xfrm>
            <a:off x="304800" y="1676400"/>
            <a:ext cx="2286000" cy="641350"/>
          </a:xfrm>
          <a:prstGeom prst="rect">
            <a:avLst/>
          </a:prstGeom>
          <a:noFill/>
          <a:ln w="9525">
            <a:noFill/>
            <a:miter lim="800000"/>
            <a:headEnd/>
            <a:tailEnd/>
          </a:ln>
        </p:spPr>
        <p:txBody>
          <a:bodyPr>
            <a:spAutoFit/>
          </a:bodyPr>
          <a:lstStyle/>
          <a:p>
            <a:pPr>
              <a:spcBef>
                <a:spcPct val="50000"/>
              </a:spcBef>
            </a:pPr>
            <a:r>
              <a:rPr lang="en-US" sz="1800" b="1">
                <a:solidFill>
                  <a:srgbClr val="FF3300"/>
                </a:solidFill>
                <a:latin typeface="Arial" charset="0"/>
              </a:rPr>
              <a:t>T-map showing MP at equator</a:t>
            </a:r>
          </a:p>
        </p:txBody>
      </p:sp>
      <p:sp>
        <p:nvSpPr>
          <p:cNvPr id="41990" name="Text Box 7"/>
          <p:cNvSpPr txBox="1">
            <a:spLocks noChangeArrowheads="1"/>
          </p:cNvSpPr>
          <p:nvPr/>
        </p:nvSpPr>
        <p:spPr bwMode="auto">
          <a:xfrm>
            <a:off x="714375" y="5570538"/>
            <a:ext cx="184150" cy="457200"/>
          </a:xfrm>
          <a:prstGeom prst="rect">
            <a:avLst/>
          </a:prstGeom>
          <a:noFill/>
          <a:ln w="9525">
            <a:noFill/>
            <a:miter lim="800000"/>
            <a:headEnd/>
            <a:tailEnd/>
          </a:ln>
        </p:spPr>
        <p:txBody>
          <a:bodyPr wrap="none">
            <a:spAutoFit/>
          </a:bodyPr>
          <a:lstStyle/>
          <a:p>
            <a:endParaRPr lang="en-US"/>
          </a:p>
        </p:txBody>
      </p:sp>
      <p:sp>
        <p:nvSpPr>
          <p:cNvPr id="41991" name="Text Box 8"/>
          <p:cNvSpPr txBox="1">
            <a:spLocks noChangeArrowheads="1"/>
          </p:cNvSpPr>
          <p:nvPr/>
        </p:nvSpPr>
        <p:spPr bwMode="auto">
          <a:xfrm>
            <a:off x="7180263" y="5504831"/>
            <a:ext cx="1116012" cy="307975"/>
          </a:xfrm>
          <a:prstGeom prst="rect">
            <a:avLst/>
          </a:prstGeom>
          <a:noFill/>
          <a:ln w="9525">
            <a:noFill/>
            <a:miter lim="800000"/>
            <a:headEnd/>
            <a:tailEnd/>
          </a:ln>
        </p:spPr>
        <p:txBody>
          <a:bodyPr wrap="none">
            <a:spAutoFit/>
          </a:bodyPr>
          <a:lstStyle/>
          <a:p>
            <a:r>
              <a:rPr lang="en-US" sz="1400" b="1" dirty="0" err="1">
                <a:solidFill>
                  <a:schemeClr val="accent2"/>
                </a:solidFill>
              </a:rPr>
              <a:t>Gigi</a:t>
            </a:r>
            <a:r>
              <a:rPr lang="en-US" sz="1400" b="1" dirty="0">
                <a:solidFill>
                  <a:schemeClr val="accent2"/>
                </a:solidFill>
              </a:rPr>
              <a:t> </a:t>
            </a:r>
            <a:r>
              <a:rPr lang="en-US" sz="1400" b="1" dirty="0" err="1">
                <a:solidFill>
                  <a:schemeClr val="accent2"/>
                </a:solidFill>
              </a:rPr>
              <a:t>Ciovati</a:t>
            </a:r>
            <a:endParaRPr lang="en-US" sz="1400" b="1" dirty="0">
              <a:solidFill>
                <a:schemeClr val="accent2"/>
              </a:solidFill>
            </a:endParaRPr>
          </a:p>
        </p:txBody>
      </p:sp>
      <p:sp>
        <p:nvSpPr>
          <p:cNvPr id="41992" name="TextBox 7"/>
          <p:cNvSpPr txBox="1">
            <a:spLocks noChangeArrowheads="1"/>
          </p:cNvSpPr>
          <p:nvPr/>
        </p:nvSpPr>
        <p:spPr bwMode="auto">
          <a:xfrm>
            <a:off x="1032949" y="5765588"/>
            <a:ext cx="8099693" cy="646331"/>
          </a:xfrm>
          <a:prstGeom prst="rect">
            <a:avLst/>
          </a:prstGeom>
          <a:solidFill>
            <a:srgbClr val="FFFFCC"/>
          </a:solidFill>
          <a:ln w="9525">
            <a:noFill/>
            <a:miter lim="800000"/>
            <a:headEnd/>
            <a:tailEnd/>
          </a:ln>
          <a:scene3d>
            <a:camera prst="orthographicFront"/>
            <a:lightRig rig="threePt" dir="t"/>
          </a:scene3d>
          <a:sp3d>
            <a:bevelT/>
          </a:sp3d>
        </p:spPr>
        <p:txBody>
          <a:bodyPr wrap="none">
            <a:spAutoFit/>
          </a:bodyPr>
          <a:lstStyle/>
          <a:p>
            <a:r>
              <a:rPr lang="en-US" sz="1800" b="1" dirty="0">
                <a:solidFill>
                  <a:srgbClr val="FF0000"/>
                </a:solidFill>
              </a:rPr>
              <a:t>Re-contaminating vacuum systems drastically degrade the performance </a:t>
            </a:r>
            <a:endParaRPr lang="en-US" sz="1800" b="1" dirty="0" smtClean="0">
              <a:solidFill>
                <a:srgbClr val="FF0000"/>
              </a:solidFill>
            </a:endParaRPr>
          </a:p>
          <a:p>
            <a:r>
              <a:rPr lang="en-US" sz="1800" b="1" dirty="0" smtClean="0">
                <a:solidFill>
                  <a:srgbClr val="FF0000"/>
                </a:solidFill>
              </a:rPr>
              <a:t>of </a:t>
            </a:r>
            <a:r>
              <a:rPr lang="en-US" sz="1800" b="1" dirty="0">
                <a:solidFill>
                  <a:srgbClr val="FF0000"/>
                </a:solidFill>
              </a:rPr>
              <a:t>the cavities</a:t>
            </a:r>
          </a:p>
        </p:txBody>
      </p:sp>
    </p:spTree>
    <p:extLst>
      <p:ext uri="{BB962C8B-B14F-4D97-AF65-F5344CB8AC3E}">
        <p14:creationId xmlns:p14="http://schemas.microsoft.com/office/powerpoint/2010/main" val="11783110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58" y="96220"/>
            <a:ext cx="8741985" cy="658813"/>
          </a:xfrm>
        </p:spPr>
        <p:txBody>
          <a:bodyPr/>
          <a:lstStyle/>
          <a:p>
            <a:pPr algn="l"/>
            <a:r>
              <a:rPr lang="en-US" dirty="0" smtClean="0"/>
              <a:t> </a:t>
            </a:r>
            <a:r>
              <a:rPr lang="en-US" b="1" dirty="0" smtClean="0"/>
              <a:t>CEBAF niobium (</a:t>
            </a:r>
            <a:r>
              <a:rPr lang="en-US" b="1" dirty="0" err="1" smtClean="0"/>
              <a:t>Wah</a:t>
            </a:r>
            <a:r>
              <a:rPr lang="en-US" b="1" dirty="0" smtClean="0"/>
              <a:t> Chang and </a:t>
            </a:r>
            <a:r>
              <a:rPr lang="en-US" b="1" dirty="0" err="1" smtClean="0"/>
              <a:t>Fansteel</a:t>
            </a:r>
            <a:r>
              <a:rPr lang="en-US" b="1" dirty="0" smtClean="0"/>
              <a:t>)</a:t>
            </a:r>
            <a:endParaRPr lang="en-US" b="1" dirty="0"/>
          </a:p>
        </p:txBody>
      </p:sp>
      <p:pic>
        <p:nvPicPr>
          <p:cNvPr id="7" name="Picture 6"/>
          <p:cNvPicPr>
            <a:picLocks noChangeAspect="1"/>
          </p:cNvPicPr>
          <p:nvPr/>
        </p:nvPicPr>
        <p:blipFill>
          <a:blip r:embed="rId3"/>
          <a:stretch>
            <a:fillRect/>
          </a:stretch>
        </p:blipFill>
        <p:spPr>
          <a:xfrm>
            <a:off x="4565650" y="3416300"/>
            <a:ext cx="12700" cy="25400"/>
          </a:xfrm>
          <a:prstGeom prst="rect">
            <a:avLst/>
          </a:prstGeom>
        </p:spPr>
      </p:pic>
      <p:pic>
        <p:nvPicPr>
          <p:cNvPr id="9" name="Picture 8"/>
          <p:cNvPicPr>
            <a:picLocks noChangeAspect="1"/>
          </p:cNvPicPr>
          <p:nvPr/>
        </p:nvPicPr>
        <p:blipFill>
          <a:blip r:embed="rId4"/>
          <a:stretch>
            <a:fillRect/>
          </a:stretch>
        </p:blipFill>
        <p:spPr>
          <a:xfrm rot="60000">
            <a:off x="2609977" y="848327"/>
            <a:ext cx="4057172" cy="5914810"/>
          </a:xfrm>
          <a:prstGeom prst="rect">
            <a:avLst/>
          </a:prstGeom>
        </p:spPr>
      </p:pic>
      <p:sp>
        <p:nvSpPr>
          <p:cNvPr id="13" name="TextBox 12"/>
          <p:cNvSpPr txBox="1"/>
          <p:nvPr/>
        </p:nvSpPr>
        <p:spPr>
          <a:xfrm>
            <a:off x="6926544" y="2251521"/>
            <a:ext cx="2005853" cy="646331"/>
          </a:xfrm>
          <a:prstGeom prst="rect">
            <a:avLst/>
          </a:prstGeom>
          <a:noFill/>
        </p:spPr>
        <p:txBody>
          <a:bodyPr wrap="square" rtlCol="0">
            <a:spAutoFit/>
          </a:bodyPr>
          <a:lstStyle/>
          <a:p>
            <a:r>
              <a:rPr lang="en-US" b="1" dirty="0" smtClean="0">
                <a:solidFill>
                  <a:srgbClr val="3366FF"/>
                </a:solidFill>
              </a:rPr>
              <a:t>90% from CBMM</a:t>
            </a:r>
          </a:p>
          <a:p>
            <a:r>
              <a:rPr lang="en-US" b="1" dirty="0" err="1" smtClean="0">
                <a:solidFill>
                  <a:srgbClr val="3366FF"/>
                </a:solidFill>
              </a:rPr>
              <a:t>Pyrochlore</a:t>
            </a:r>
            <a:r>
              <a:rPr lang="en-US" b="1" dirty="0" smtClean="0">
                <a:solidFill>
                  <a:srgbClr val="3366FF"/>
                </a:solidFill>
              </a:rPr>
              <a:t> Ore</a:t>
            </a:r>
            <a:endParaRPr lang="en-US" b="1" dirty="0">
              <a:solidFill>
                <a:srgbClr val="3366FF"/>
              </a:solidFill>
            </a:endParaRPr>
          </a:p>
        </p:txBody>
      </p:sp>
      <p:sp>
        <p:nvSpPr>
          <p:cNvPr id="15" name="TextBox 14"/>
          <p:cNvSpPr txBox="1"/>
          <p:nvPr/>
        </p:nvSpPr>
        <p:spPr>
          <a:xfrm>
            <a:off x="327092" y="2520932"/>
            <a:ext cx="2154920" cy="1477328"/>
          </a:xfrm>
          <a:prstGeom prst="rect">
            <a:avLst/>
          </a:prstGeom>
          <a:noFill/>
        </p:spPr>
        <p:txBody>
          <a:bodyPr wrap="square" rtlCol="0">
            <a:spAutoFit/>
          </a:bodyPr>
          <a:lstStyle/>
          <a:p>
            <a:r>
              <a:rPr lang="en-US" b="1" dirty="0" smtClean="0">
                <a:solidFill>
                  <a:srgbClr val="FF6600"/>
                </a:solidFill>
              </a:rPr>
              <a:t>10% form Cabot</a:t>
            </a:r>
          </a:p>
          <a:p>
            <a:r>
              <a:rPr lang="en-US" b="1" dirty="0" err="1" smtClean="0">
                <a:solidFill>
                  <a:srgbClr val="FF6600"/>
                </a:solidFill>
              </a:rPr>
              <a:t>Columbite</a:t>
            </a:r>
            <a:r>
              <a:rPr lang="en-US" b="1" dirty="0" smtClean="0">
                <a:solidFill>
                  <a:srgbClr val="FF6600"/>
                </a:solidFill>
              </a:rPr>
              <a:t>/Tantalite Ore</a:t>
            </a:r>
          </a:p>
          <a:p>
            <a:endParaRPr lang="en-US" dirty="0" smtClean="0">
              <a:solidFill>
                <a:srgbClr val="FF6600"/>
              </a:solidFill>
            </a:endParaRPr>
          </a:p>
          <a:p>
            <a:endParaRPr lang="en-US" dirty="0">
              <a:solidFill>
                <a:srgbClr val="FF6600"/>
              </a:solidFill>
            </a:endParaRPr>
          </a:p>
        </p:txBody>
      </p:sp>
      <p:sp>
        <p:nvSpPr>
          <p:cNvPr id="10" name="TextBox 9"/>
          <p:cNvSpPr txBox="1"/>
          <p:nvPr/>
        </p:nvSpPr>
        <p:spPr>
          <a:xfrm>
            <a:off x="307848" y="1270089"/>
            <a:ext cx="2268920" cy="923330"/>
          </a:xfrm>
          <a:prstGeom prst="rect">
            <a:avLst/>
          </a:prstGeom>
          <a:noFill/>
        </p:spPr>
        <p:txBody>
          <a:bodyPr wrap="none" rtlCol="0">
            <a:spAutoFit/>
          </a:bodyPr>
          <a:lstStyle/>
          <a:p>
            <a:r>
              <a:rPr lang="en-US" b="1" dirty="0" smtClean="0">
                <a:solidFill>
                  <a:srgbClr val="FF0000"/>
                </a:solidFill>
              </a:rPr>
              <a:t>ASTM ~5 fine grain</a:t>
            </a:r>
          </a:p>
          <a:p>
            <a:r>
              <a:rPr lang="en-US" b="1" dirty="0" err="1" smtClean="0">
                <a:solidFill>
                  <a:srgbClr val="FF0000"/>
                </a:solidFill>
              </a:rPr>
              <a:t>Nb</a:t>
            </a:r>
            <a:r>
              <a:rPr lang="en-US" b="1" dirty="0" smtClean="0">
                <a:solidFill>
                  <a:srgbClr val="FF0000"/>
                </a:solidFill>
              </a:rPr>
              <a:t> sheets</a:t>
            </a:r>
          </a:p>
          <a:p>
            <a:r>
              <a:rPr lang="en-US" b="1" dirty="0" smtClean="0">
                <a:solidFill>
                  <a:srgbClr val="FF0000"/>
                </a:solidFill>
              </a:rPr>
              <a:t>Ta &lt;1000 wt. </a:t>
            </a:r>
            <a:r>
              <a:rPr lang="en-US" b="1" dirty="0" err="1" smtClean="0">
                <a:solidFill>
                  <a:srgbClr val="FF0000"/>
                </a:solidFill>
              </a:rPr>
              <a:t>ppm</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5" y="185158"/>
            <a:ext cx="8458200" cy="658813"/>
          </a:xfrm>
        </p:spPr>
        <p:txBody>
          <a:bodyPr/>
          <a:lstStyle/>
          <a:p>
            <a:r>
              <a:rPr lang="en-US" sz="2400" b="1" dirty="0"/>
              <a:t>Technical specifications </a:t>
            </a:r>
            <a:r>
              <a:rPr lang="en-US" sz="2400" b="1" dirty="0" smtClean="0"/>
              <a:t>of niobium </a:t>
            </a:r>
            <a:r>
              <a:rPr lang="en-US" sz="2400" b="1" dirty="0"/>
              <a:t>for </a:t>
            </a:r>
            <a:r>
              <a:rPr lang="en-US" sz="2400" b="1" dirty="0" smtClean="0"/>
              <a:t>future SRF </a:t>
            </a:r>
            <a:r>
              <a:rPr lang="en-US" sz="2400" b="1" dirty="0" err="1" smtClean="0"/>
              <a:t>linacs</a:t>
            </a:r>
            <a:endParaRPr lang="en-US" sz="2400" b="1" dirty="0"/>
          </a:p>
        </p:txBody>
      </p:sp>
      <p:graphicFrame>
        <p:nvGraphicFramePr>
          <p:cNvPr id="12" name="Table 11"/>
          <p:cNvGraphicFramePr>
            <a:graphicFrameLocks noGrp="1"/>
          </p:cNvGraphicFramePr>
          <p:nvPr>
            <p:extLst>
              <p:ext uri="{D42A27DB-BD31-4B8C-83A1-F6EECF244321}">
                <p14:modId xmlns:p14="http://schemas.microsoft.com/office/powerpoint/2010/main" val="18276739"/>
              </p:ext>
            </p:extLst>
          </p:nvPr>
        </p:nvGraphicFramePr>
        <p:xfrm>
          <a:off x="1524000" y="1128141"/>
          <a:ext cx="6096000" cy="4150359"/>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r>
                        <a:rPr lang="en-US" u="sng" dirty="0" smtClean="0"/>
                        <a:t>Material parameter</a:t>
                      </a:r>
                      <a:endParaRPr lang="en-US" u="sng" dirty="0"/>
                    </a:p>
                  </a:txBody>
                  <a:tcPr/>
                </a:tc>
                <a:tc>
                  <a:txBody>
                    <a:bodyPr/>
                    <a:lstStyle/>
                    <a:p>
                      <a:r>
                        <a:rPr lang="en-US" u="sng" dirty="0" smtClean="0"/>
                        <a:t>TESLA/XFEL</a:t>
                      </a:r>
                      <a:r>
                        <a:rPr lang="en-US" u="sng" baseline="0" dirty="0" smtClean="0"/>
                        <a:t> Pulsed/CW</a:t>
                      </a:r>
                      <a:endParaRPr lang="en-US" u="sng" dirty="0"/>
                    </a:p>
                  </a:txBody>
                  <a:tcPr/>
                </a:tc>
                <a:tc>
                  <a:txBody>
                    <a:bodyPr/>
                    <a:lstStyle/>
                    <a:p>
                      <a:r>
                        <a:rPr lang="en-US" u="sng" dirty="0" smtClean="0">
                          <a:solidFill>
                            <a:schemeClr val="tx1"/>
                          </a:solidFill>
                        </a:rPr>
                        <a:t>CW/Pulsed SRF </a:t>
                      </a:r>
                      <a:r>
                        <a:rPr lang="en-US" u="sng" dirty="0" err="1" smtClean="0">
                          <a:solidFill>
                            <a:schemeClr val="tx1"/>
                          </a:solidFill>
                        </a:rPr>
                        <a:t>Linac</a:t>
                      </a:r>
                      <a:r>
                        <a:rPr lang="en-US" u="sng" dirty="0" smtClean="0">
                          <a:solidFill>
                            <a:schemeClr val="tx1"/>
                          </a:solidFill>
                        </a:rPr>
                        <a:t> (proposed)</a:t>
                      </a:r>
                      <a:endParaRPr lang="en-US" u="sng" dirty="0">
                        <a:solidFill>
                          <a:schemeClr val="tx1"/>
                        </a:solidFill>
                      </a:endParaRPr>
                    </a:p>
                  </a:txBody>
                  <a:tcPr/>
                </a:tc>
              </a:tr>
              <a:tr h="370840">
                <a:tc>
                  <a:txBody>
                    <a:bodyPr/>
                    <a:lstStyle/>
                    <a:p>
                      <a:r>
                        <a:rPr lang="en-US" dirty="0" smtClean="0"/>
                        <a:t>Type</a:t>
                      </a:r>
                      <a:endParaRPr lang="en-US" dirty="0"/>
                    </a:p>
                  </a:txBody>
                  <a:tcPr/>
                </a:tc>
                <a:tc>
                  <a:txBody>
                    <a:bodyPr/>
                    <a:lstStyle/>
                    <a:p>
                      <a:r>
                        <a:rPr lang="en-US" dirty="0" smtClean="0"/>
                        <a:t>Polycrystalline</a:t>
                      </a:r>
                      <a:endParaRPr lang="en-US" dirty="0"/>
                    </a:p>
                  </a:txBody>
                  <a:tcPr/>
                </a:tc>
                <a:tc>
                  <a:txBody>
                    <a:bodyPr/>
                    <a:lstStyle/>
                    <a:p>
                      <a:r>
                        <a:rPr lang="en-US" dirty="0" smtClean="0"/>
                        <a:t>Ingot</a:t>
                      </a:r>
                      <a:endParaRPr lang="en-US" dirty="0"/>
                    </a:p>
                  </a:txBody>
                  <a:tcPr/>
                </a:tc>
              </a:tr>
              <a:tr h="370840">
                <a:tc>
                  <a:txBody>
                    <a:bodyPr/>
                    <a:lstStyle/>
                    <a:p>
                      <a:r>
                        <a:rPr lang="en-US" dirty="0" smtClean="0"/>
                        <a:t>RRR</a:t>
                      </a:r>
                      <a:endParaRPr lang="en-US" dirty="0"/>
                    </a:p>
                  </a:txBody>
                  <a:tcPr/>
                </a:tc>
                <a:tc>
                  <a:txBody>
                    <a:bodyPr/>
                    <a:lstStyle/>
                    <a:p>
                      <a:r>
                        <a:rPr lang="en-US" dirty="0" smtClean="0"/>
                        <a:t>&gt; 300</a:t>
                      </a:r>
                      <a:endParaRPr lang="en-US" dirty="0"/>
                    </a:p>
                  </a:txBody>
                  <a:tcPr/>
                </a:tc>
                <a:tc>
                  <a:txBody>
                    <a:bodyPr/>
                    <a:lstStyle/>
                    <a:p>
                      <a:r>
                        <a:rPr lang="en-US" dirty="0" smtClean="0"/>
                        <a:t>&gt; 40</a:t>
                      </a:r>
                      <a:endParaRPr lang="en-US" dirty="0"/>
                    </a:p>
                  </a:txBody>
                  <a:tcPr/>
                </a:tc>
              </a:tr>
              <a:tr h="370840">
                <a:tc>
                  <a:txBody>
                    <a:bodyPr/>
                    <a:lstStyle/>
                    <a:p>
                      <a:r>
                        <a:rPr lang="en-US" dirty="0" smtClean="0"/>
                        <a:t>Grain Size</a:t>
                      </a:r>
                      <a:endParaRPr lang="en-US" dirty="0"/>
                    </a:p>
                  </a:txBody>
                  <a:tcPr/>
                </a:tc>
                <a:tc>
                  <a:txBody>
                    <a:bodyPr/>
                    <a:lstStyle/>
                    <a:p>
                      <a:r>
                        <a:rPr lang="en-US" dirty="0" smtClean="0"/>
                        <a:t>~</a:t>
                      </a:r>
                      <a:r>
                        <a:rPr lang="en-US" baseline="0" dirty="0" smtClean="0"/>
                        <a:t> 50 </a:t>
                      </a:r>
                      <a:r>
                        <a:rPr lang="en-US" baseline="0" dirty="0" err="1" smtClean="0"/>
                        <a:t>μm</a:t>
                      </a:r>
                      <a:endParaRPr lang="en-US" dirty="0"/>
                    </a:p>
                  </a:txBody>
                  <a:tcPr/>
                </a:tc>
                <a:tc>
                  <a:txBody>
                    <a:bodyPr/>
                    <a:lstStyle/>
                    <a:p>
                      <a:r>
                        <a:rPr lang="en-US" dirty="0" smtClean="0"/>
                        <a:t>&gt; 1 cm</a:t>
                      </a:r>
                      <a:endParaRPr lang="en-US" dirty="0"/>
                    </a:p>
                  </a:txBody>
                  <a:tcPr/>
                </a:tc>
              </a:tr>
              <a:tr h="370840">
                <a:tc>
                  <a:txBody>
                    <a:bodyPr/>
                    <a:lstStyle/>
                    <a:p>
                      <a:r>
                        <a:rPr lang="en-US" dirty="0" smtClean="0"/>
                        <a:t>Yield Strength</a:t>
                      </a:r>
                      <a:endParaRPr lang="en-US" dirty="0"/>
                    </a:p>
                  </a:txBody>
                  <a:tcPr/>
                </a:tc>
                <a:tc>
                  <a:txBody>
                    <a:bodyPr/>
                    <a:lstStyle/>
                    <a:p>
                      <a:r>
                        <a:rPr lang="en-US" dirty="0" smtClean="0"/>
                        <a:t>&gt; 50 N/mm</a:t>
                      </a:r>
                      <a:r>
                        <a:rPr lang="en-US" baseline="30000" dirty="0" smtClean="0"/>
                        <a:t>2</a:t>
                      </a:r>
                      <a:endParaRPr lang="en-US" baseline="30000" dirty="0"/>
                    </a:p>
                  </a:txBody>
                  <a:tcPr/>
                </a:tc>
                <a:tc>
                  <a:txBody>
                    <a:bodyPr/>
                    <a:lstStyle/>
                    <a:p>
                      <a:r>
                        <a:rPr lang="en-US" dirty="0" smtClean="0"/>
                        <a:t>&gt; 50 N/mm</a:t>
                      </a:r>
                      <a:r>
                        <a:rPr lang="en-US" baseline="30000" dirty="0" smtClean="0"/>
                        <a:t>2</a:t>
                      </a:r>
                      <a:endParaRPr lang="en-US" baseline="30000" dirty="0"/>
                    </a:p>
                  </a:txBody>
                  <a:tcPr/>
                </a:tc>
              </a:tr>
              <a:tr h="370840">
                <a:tc>
                  <a:txBody>
                    <a:bodyPr/>
                    <a:lstStyle/>
                    <a:p>
                      <a:r>
                        <a:rPr lang="en-US" dirty="0" smtClean="0"/>
                        <a:t>Tensile Strength</a:t>
                      </a:r>
                      <a:endParaRPr lang="en-US" dirty="0"/>
                    </a:p>
                  </a:txBody>
                  <a:tcPr/>
                </a:tc>
                <a:tc>
                  <a:txBody>
                    <a:bodyPr/>
                    <a:lstStyle/>
                    <a:p>
                      <a:r>
                        <a:rPr lang="en-US" dirty="0" smtClean="0"/>
                        <a:t>&gt; 100 N/mm</a:t>
                      </a:r>
                      <a:r>
                        <a:rPr lang="en-US" baseline="30000" dirty="0" smtClean="0"/>
                        <a:t>2</a:t>
                      </a:r>
                      <a:endParaRPr lang="en-US" dirty="0"/>
                    </a:p>
                  </a:txBody>
                  <a:tcPr/>
                </a:tc>
                <a:tc>
                  <a:txBody>
                    <a:bodyPr/>
                    <a:lstStyle/>
                    <a:p>
                      <a:r>
                        <a:rPr lang="en-US" dirty="0" smtClean="0"/>
                        <a:t> &gt; 100 N/mm</a:t>
                      </a:r>
                      <a:r>
                        <a:rPr lang="en-US" baseline="30000" dirty="0" smtClean="0"/>
                        <a:t>2</a:t>
                      </a:r>
                      <a:endParaRPr lang="en-US" dirty="0"/>
                    </a:p>
                  </a:txBody>
                  <a:tcPr/>
                </a:tc>
              </a:tr>
              <a:tr h="370840">
                <a:tc>
                  <a:txBody>
                    <a:bodyPr/>
                    <a:lstStyle/>
                    <a:p>
                      <a:r>
                        <a:rPr lang="en-US" dirty="0" smtClean="0"/>
                        <a:t>Elongation</a:t>
                      </a:r>
                      <a:endParaRPr lang="en-US" dirty="0"/>
                    </a:p>
                  </a:txBody>
                  <a:tcPr/>
                </a:tc>
                <a:tc>
                  <a:txBody>
                    <a:bodyPr/>
                    <a:lstStyle/>
                    <a:p>
                      <a:r>
                        <a:rPr lang="en-US" dirty="0" smtClean="0">
                          <a:latin typeface="ＭＳ ゴシック"/>
                          <a:ea typeface="ＭＳ ゴシック"/>
                          <a:cs typeface="ＭＳ ゴシック"/>
                        </a:rPr>
                        <a:t> 30%</a:t>
                      </a:r>
                      <a:endParaRPr lang="en-US" dirty="0"/>
                    </a:p>
                  </a:txBody>
                  <a:tcPr/>
                </a:tc>
                <a:tc>
                  <a:txBody>
                    <a:bodyPr/>
                    <a:lstStyle/>
                    <a:p>
                      <a:r>
                        <a:rPr lang="en-US" dirty="0" smtClean="0"/>
                        <a:t> 30%</a:t>
                      </a:r>
                      <a:endParaRPr lang="en-US" dirty="0"/>
                    </a:p>
                  </a:txBody>
                  <a:tcPr/>
                </a:tc>
              </a:tr>
              <a:tr h="370840">
                <a:tc>
                  <a:txBody>
                    <a:bodyPr/>
                    <a:lstStyle/>
                    <a:p>
                      <a:r>
                        <a:rPr lang="en-US" dirty="0" smtClean="0"/>
                        <a:t>Contents of the</a:t>
                      </a:r>
                    </a:p>
                    <a:p>
                      <a:r>
                        <a:rPr lang="en-US" dirty="0" smtClean="0"/>
                        <a:t>Impurities wt. ppm</a:t>
                      </a:r>
                      <a:endParaRPr lang="en-US" dirty="0"/>
                    </a:p>
                  </a:txBody>
                  <a:tcPr/>
                </a:tc>
                <a:tc>
                  <a:txBody>
                    <a:bodyPr/>
                    <a:lstStyle/>
                    <a:p>
                      <a:r>
                        <a:rPr lang="en-US" dirty="0" smtClean="0"/>
                        <a:t>Ta  ≤  500</a:t>
                      </a:r>
                    </a:p>
                    <a:p>
                      <a:pPr marL="0" indent="0">
                        <a:buFontTx/>
                        <a:buNone/>
                      </a:pPr>
                      <a:r>
                        <a:rPr lang="en-US" dirty="0" smtClean="0"/>
                        <a:t>O ≤ 10 N ≤ 10</a:t>
                      </a:r>
                    </a:p>
                    <a:p>
                      <a:pPr marL="0" indent="0">
                        <a:buFontTx/>
                        <a:buNone/>
                      </a:pPr>
                      <a:r>
                        <a:rPr lang="en-US" dirty="0" smtClean="0"/>
                        <a:t>C ≤ 10 H ≤ 2</a:t>
                      </a:r>
                    </a:p>
                  </a:txBody>
                  <a:tcPr/>
                </a:tc>
                <a:tc>
                  <a:txBody>
                    <a:bodyPr/>
                    <a:lstStyle/>
                    <a:p>
                      <a:r>
                        <a:rPr lang="en-US" dirty="0" smtClean="0"/>
                        <a:t>Ta ≤ 1300</a:t>
                      </a:r>
                    </a:p>
                    <a:p>
                      <a:r>
                        <a:rPr lang="en-US" dirty="0" smtClean="0"/>
                        <a:t>O ≤30 N ≤ 30   </a:t>
                      </a:r>
                    </a:p>
                    <a:p>
                      <a:r>
                        <a:rPr lang="en-US" dirty="0" smtClean="0"/>
                        <a:t>C ≤ 40 H ≤ 5 </a:t>
                      </a:r>
                      <a:endParaRPr lang="en-US" dirty="0"/>
                    </a:p>
                  </a:txBody>
                  <a:tcPr/>
                </a:tc>
              </a:tr>
              <a:tr h="370840">
                <a:tc>
                  <a:txBody>
                    <a:bodyPr/>
                    <a:lstStyle/>
                    <a:p>
                      <a:r>
                        <a:rPr lang="en-US" dirty="0" smtClean="0"/>
                        <a:t>Vickers</a:t>
                      </a:r>
                      <a:r>
                        <a:rPr lang="en-US" baseline="0" dirty="0" smtClean="0"/>
                        <a:t> Hardness</a:t>
                      </a:r>
                      <a:endParaRPr lang="en-US" dirty="0"/>
                    </a:p>
                  </a:txBody>
                  <a:tcPr/>
                </a:tc>
                <a:tc>
                  <a:txBody>
                    <a:bodyPr/>
                    <a:lstStyle/>
                    <a:p>
                      <a:r>
                        <a:rPr lang="en-US" dirty="0" smtClean="0"/>
                        <a:t>≤ 50</a:t>
                      </a:r>
                      <a:endParaRPr lang="en-US" dirty="0"/>
                    </a:p>
                  </a:txBody>
                  <a:tcPr/>
                </a:tc>
                <a:tc>
                  <a:txBody>
                    <a:bodyPr/>
                    <a:lstStyle/>
                    <a:p>
                      <a:r>
                        <a:rPr lang="en-US" dirty="0" smtClean="0"/>
                        <a:t>~ 50</a:t>
                      </a:r>
                      <a:endParaRPr lang="en-US" dirty="0"/>
                    </a:p>
                  </a:txBody>
                  <a:tcPr/>
                </a:tc>
              </a:tr>
            </a:tbl>
          </a:graphicData>
        </a:graphic>
      </p:graphicFrame>
      <p:sp>
        <p:nvSpPr>
          <p:cNvPr id="14" name="TextBox 13"/>
          <p:cNvSpPr txBox="1"/>
          <p:nvPr/>
        </p:nvSpPr>
        <p:spPr>
          <a:xfrm>
            <a:off x="1251563" y="5825044"/>
            <a:ext cx="184666" cy="369332"/>
          </a:xfrm>
          <a:prstGeom prst="rect">
            <a:avLst/>
          </a:prstGeom>
          <a:noFill/>
        </p:spPr>
        <p:txBody>
          <a:bodyPr wrap="none" rtlCol="0">
            <a:spAutoFit/>
          </a:bodyPr>
          <a:lstStyle/>
          <a:p>
            <a:endParaRPr lang="en-US" dirty="0"/>
          </a:p>
        </p:txBody>
      </p:sp>
      <p:sp>
        <p:nvSpPr>
          <p:cNvPr id="15" name="Rectangle 14"/>
          <p:cNvSpPr/>
          <p:nvPr/>
        </p:nvSpPr>
        <p:spPr>
          <a:xfrm>
            <a:off x="1131928" y="5505497"/>
            <a:ext cx="7141270" cy="646331"/>
          </a:xfrm>
          <a:prstGeom prst="rect">
            <a:avLst/>
          </a:prstGeom>
        </p:spPr>
        <p:txBody>
          <a:bodyPr wrap="square">
            <a:spAutoFit/>
          </a:bodyPr>
          <a:lstStyle/>
          <a:p>
            <a:r>
              <a:rPr lang="en-US" dirty="0"/>
              <a:t>Note:  </a:t>
            </a:r>
            <a:r>
              <a:rPr lang="en-US" dirty="0" smtClean="0"/>
              <a:t>nominally present low metallic impurities in niobium does not affect the RRR significantly  </a:t>
            </a:r>
            <a:endParaRPr lang="en-US" dirty="0"/>
          </a:p>
        </p:txBody>
      </p:sp>
    </p:spTree>
    <p:extLst>
      <p:ext uri="{BB962C8B-B14F-4D97-AF65-F5344CB8AC3E}">
        <p14:creationId xmlns:p14="http://schemas.microsoft.com/office/powerpoint/2010/main" val="26249702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JLab">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1759</TotalTime>
  <Words>1847</Words>
  <Application>Microsoft Macintosh PowerPoint</Application>
  <PresentationFormat>On-screen Show (4:3)</PresentationFormat>
  <Paragraphs>352</Paragraphs>
  <Slides>47</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Default JLab</vt:lpstr>
      <vt:lpstr>Chart</vt:lpstr>
      <vt:lpstr>Pyrochlore Ingot Niobium SRF Technology for  Next Generation Accelerators</vt:lpstr>
      <vt:lpstr>PowerPoint Presentation</vt:lpstr>
      <vt:lpstr>PowerPoint Presentation</vt:lpstr>
      <vt:lpstr>Early ingot niobium SRF technology </vt:lpstr>
      <vt:lpstr>Highlights of Early SRF Technology</vt:lpstr>
      <vt:lpstr> Ingot niobium 1.3 GHz SRF technology </vt:lpstr>
      <vt:lpstr>Multipactoring problem reappears (2006)</vt:lpstr>
      <vt:lpstr> CEBAF niobium (Wah Chang and Fansteel)</vt:lpstr>
      <vt:lpstr>Technical specifications of niobium for future SRF linacs</vt:lpstr>
      <vt:lpstr>PowerPoint Presentation</vt:lpstr>
      <vt:lpstr> Economic, efficient and sustainable path for SRF technology </vt:lpstr>
      <vt:lpstr>PowerPoint Presentation</vt:lpstr>
      <vt:lpstr>DESY Ingot Niobium Cryomodule Results      </vt:lpstr>
      <vt:lpstr>Worlds Largest High Purity Niobium Ingot (CBMM)  for ESS prototypes (up to ~ 530 mm)</vt:lpstr>
      <vt:lpstr>Reactor grade ingot niobium  slice </vt:lpstr>
      <vt:lpstr>Conclusions</vt:lpstr>
      <vt:lpstr>PowerPoint Presentation</vt:lpstr>
      <vt:lpstr>PowerPoint Presentation</vt:lpstr>
      <vt:lpstr>PowerPoint Presentation</vt:lpstr>
      <vt:lpstr>Uniform distribution of Ta has no effect on SC Parameters, BCP has large effect</vt:lpstr>
      <vt:lpstr>Tantalum does not affect the performance</vt:lpstr>
      <vt:lpstr>PowerPoint Presentation</vt:lpstr>
      <vt:lpstr>Extrinsic contamination of cavity surfaces dominates the performance limitation</vt:lpstr>
      <vt:lpstr>Hydrogen absorption with BCP and EP</vt:lpstr>
      <vt:lpstr>Environmental contamination of Nb surfaces determines the performance of the cavities</vt:lpstr>
      <vt:lpstr>PowerPoint Presentation</vt:lpstr>
      <vt:lpstr>PowerPoint Presentation</vt:lpstr>
      <vt:lpstr>PowerPoint Presentation</vt:lpstr>
      <vt:lpstr>Particulates in the Cavity Pair</vt:lpstr>
      <vt:lpstr>Evacuation is the Final Process step</vt:lpstr>
      <vt:lpstr>Comparison of oil and oil free vacuum systems</vt:lpstr>
      <vt:lpstr>PowerPoint Presentation</vt:lpstr>
      <vt:lpstr>PowerPoint Presentation</vt:lpstr>
      <vt:lpstr>PowerPoint Presentation</vt:lpstr>
      <vt:lpstr>PowerPoint Presentation</vt:lpstr>
      <vt:lpstr>PowerPoint Presentation</vt:lpstr>
      <vt:lpstr>Contamination Control Work Shop at JLab 1997</vt:lpstr>
      <vt:lpstr>Conclusions</vt:lpstr>
      <vt:lpstr>Hydrogen Interactions</vt:lpstr>
      <vt:lpstr>Pyrochlore Vs Columbite Nb </vt:lpstr>
      <vt:lpstr>Improved mechanical properties  with 1400 C HT</vt:lpstr>
      <vt:lpstr>What has been demonstrated</vt:lpstr>
      <vt:lpstr>Cryogenic Refrigeration Cost Reduction with improved Qo (~factor of 3) CW SRF Cavities</vt:lpstr>
      <vt:lpstr>Simplified process steps</vt:lpstr>
      <vt:lpstr>Process steps - fine grain Niobium </vt:lpstr>
      <vt:lpstr>Current niobium derived from Cm/Ta Ore</vt:lpstr>
      <vt:lpstr>Ingot niobium from Pyrochlore Ore CBMM  Ta up to ~ 1500 wt. ppm</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Overview</dc:title>
  <dc:creator>eclifton</dc:creator>
  <cp:lastModifiedBy>Ganapati Myneni</cp:lastModifiedBy>
  <cp:revision>159</cp:revision>
  <cp:lastPrinted>2012-10-02T19:44:56Z</cp:lastPrinted>
  <dcterms:created xsi:type="dcterms:W3CDTF">2013-01-04T18:57:56Z</dcterms:created>
  <dcterms:modified xsi:type="dcterms:W3CDTF">2015-11-12T21:04:28Z</dcterms:modified>
</cp:coreProperties>
</file>