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310" r:id="rId3"/>
    <p:sldId id="311" r:id="rId4"/>
    <p:sldId id="312" r:id="rId5"/>
    <p:sldId id="313" r:id="rId6"/>
    <p:sldId id="314" r:id="rId7"/>
    <p:sldId id="261" r:id="rId8"/>
    <p:sldId id="316" r:id="rId9"/>
    <p:sldId id="317" r:id="rId10"/>
    <p:sldId id="318" r:id="rId11"/>
    <p:sldId id="320" r:id="rId12"/>
    <p:sldId id="319" r:id="rId13"/>
    <p:sldId id="321" r:id="rId14"/>
    <p:sldId id="304" r:id="rId15"/>
    <p:sldId id="322" r:id="rId16"/>
    <p:sldId id="323" r:id="rId17"/>
    <p:sldId id="286" r:id="rId18"/>
    <p:sldId id="264" r:id="rId19"/>
    <p:sldId id="327" r:id="rId20"/>
    <p:sldId id="298" r:id="rId21"/>
    <p:sldId id="288" r:id="rId22"/>
    <p:sldId id="326" r:id="rId23"/>
    <p:sldId id="324" r:id="rId24"/>
    <p:sldId id="297" r:id="rId25"/>
    <p:sldId id="300" r:id="rId26"/>
    <p:sldId id="301" r:id="rId27"/>
    <p:sldId id="328" r:id="rId28"/>
    <p:sldId id="268" r:id="rId2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FF00"/>
    <a:srgbClr val="0000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9838" autoAdjust="0"/>
  </p:normalViewPr>
  <p:slideViewPr>
    <p:cSldViewPr snapToGrid="0" snapToObjects="1" showGuides="1">
      <p:cViewPr varScale="1">
        <p:scale>
          <a:sx n="130" d="100"/>
          <a:sy n="130" d="100"/>
        </p:scale>
        <p:origin x="-990" y="-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9EE1124A-8259-2F43-AA9E-1AB80762BA4E}" type="datetimeFigureOut">
              <a:rPr lang="en-US" smtClean="0"/>
              <a:pPr/>
              <a:t>11/19/2015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16653114-0D40-384A-9E11-76EB88F8D7B8}" type="slidenum">
              <a:rPr lang="en-US" smtClean="0"/>
              <a:pPr/>
              <a:t>‹#›</a:t>
            </a:fld>
            <a:endParaRPr lang="en-US" dirty="0"/>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3172"/>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11"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8"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8"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9"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10"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13"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
        <p:nvSpPr>
          <p:cNvPr id="14" name="Content Placeholder 2"/>
          <p:cNvSpPr>
            <a:spLocks noGrp="1"/>
          </p:cNvSpPr>
          <p:nvPr>
            <p:ph idx="10"/>
          </p:nvPr>
        </p:nvSpPr>
        <p:spPr>
          <a:xfrm>
            <a:off x="457200" y="1065399"/>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0"/>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12" name="Slide Number Placeholder 5"/>
          <p:cNvSpPr>
            <a:spLocks noGrp="1"/>
          </p:cNvSpPr>
          <p:nvPr>
            <p:ph type="sldNum" sz="quarter" idx="11"/>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7"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6"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9"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
        <p:nvSpPr>
          <p:cNvPr id="9"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a:spLocks noGrp="1"/>
          </p:cNvSpPr>
          <p:nvPr>
            <p:ph type="sldNum" sz="quarter" idx="4"/>
          </p:nvPr>
        </p:nvSpPr>
        <p:spPr>
          <a:xfrm>
            <a:off x="6379029" y="6658500"/>
            <a:ext cx="2133600" cy="190125"/>
          </a:xfrm>
          <a:prstGeom prst="rect">
            <a:avLst/>
          </a:prstGeom>
        </p:spPr>
        <p:txBody>
          <a:bodyPr vert="horz" lIns="91440" tIns="45720" rIns="91440" bIns="45720" rtlCol="0" anchor="ctr"/>
          <a:lstStyle>
            <a:lvl1pPr algn="ctr">
              <a:defRPr sz="900">
                <a:solidFill>
                  <a:schemeClr val="bg1"/>
                </a:solidFill>
                <a:latin typeface="Minion Pro"/>
              </a:defRPr>
            </a:lvl1pPr>
          </a:lstStyle>
          <a:p>
            <a:r>
              <a:rPr lang="en-US" dirty="0" smtClean="0"/>
              <a:t>Slide </a:t>
            </a:r>
            <a:fld id="{B58F48A6-A3E1-4848-9AC3-B43F560BE4FE}" type="slidenum">
              <a:rPr lang="en-US" smtClean="0"/>
              <a:pPr/>
              <a:t>‹#›</a:t>
            </a:fld>
            <a:endParaRPr lang="en-US" dirty="0"/>
          </a:p>
        </p:txBody>
      </p:sp>
      <p:sp>
        <p:nvSpPr>
          <p:cNvPr id="10" name="Footer Placeholder 4"/>
          <p:cNvSpPr>
            <a:spLocks noGrp="1"/>
          </p:cNvSpPr>
          <p:nvPr>
            <p:ph type="ftr" sz="quarter" idx="3"/>
          </p:nvPr>
        </p:nvSpPr>
        <p:spPr>
          <a:xfrm>
            <a:off x="384629" y="6684547"/>
            <a:ext cx="2895600" cy="165517"/>
          </a:xfrm>
          <a:prstGeom prst="rect">
            <a:avLst/>
          </a:prstGeom>
        </p:spPr>
        <p:txBody>
          <a:bodyPr/>
          <a:lstStyle>
            <a:lvl1pPr algn="ctr">
              <a:defRPr sz="800">
                <a:solidFill>
                  <a:schemeClr val="bg1"/>
                </a:solidFill>
              </a:defRPr>
            </a:lvl1pPr>
          </a:lstStyle>
          <a:p>
            <a:r>
              <a:rPr lang="en-US" smtClean="0"/>
              <a:t>R.L. Geng, NRI visit of JLab, Nov. 13, 2015</a:t>
            </a:r>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49"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Clr>
          <a:srgbClr val="990033"/>
        </a:buClr>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Clr>
          <a:srgbClr val="A50021"/>
        </a:buClr>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Clr>
          <a:srgbClr val="CC0000"/>
        </a:buClr>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Clr>
          <a:srgbClr val="CC3300"/>
        </a:buClr>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Clr>
          <a:srgbClr val="DE0000"/>
        </a:buClr>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jpeg"/><Relationship Id="rId5" Type="http://schemas.openxmlformats.org/officeDocument/2006/relationships/image" Target="../media/image31.jpeg"/><Relationship Id="rId4" Type="http://schemas.openxmlformats.org/officeDocument/2006/relationships/image" Target="../media/image32.wmf"/></Relationships>
</file>

<file path=ppt/slides/_rels/slide27.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2" descr="https://www.linearcollider.org/images/pid/1000890/gallery/07_ILC_rendering_image(landsc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 y="658368"/>
            <a:ext cx="9134113" cy="54132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479" y="641708"/>
            <a:ext cx="9144000" cy="1470025"/>
          </a:xfrm>
        </p:spPr>
        <p:txBody>
          <a:bodyPr/>
          <a:lstStyle/>
          <a:p>
            <a:r>
              <a:rPr lang="en-US" sz="3200" dirty="0" smtClean="0">
                <a:solidFill>
                  <a:srgbClr val="FF0000"/>
                </a:solidFill>
              </a:rPr>
              <a:t>SRF Cavity Processing and Cavity Shape</a:t>
            </a:r>
            <a:br>
              <a:rPr lang="en-US" sz="3200" dirty="0" smtClean="0">
                <a:solidFill>
                  <a:srgbClr val="FF0000"/>
                </a:solidFill>
              </a:rPr>
            </a:br>
            <a:r>
              <a:rPr lang="en-US" sz="3200" dirty="0" smtClean="0">
                <a:solidFill>
                  <a:srgbClr val="FF0000"/>
                </a:solidFill>
              </a:rPr>
              <a:t>in Context of ILC in Japan</a:t>
            </a:r>
            <a:br>
              <a:rPr lang="en-US" sz="3200" dirty="0" smtClean="0">
                <a:solidFill>
                  <a:srgbClr val="FF0000"/>
                </a:solidFill>
              </a:rPr>
            </a:br>
            <a:r>
              <a:rPr lang="en-US" sz="3200" dirty="0" smtClean="0">
                <a:solidFill>
                  <a:srgbClr val="FF0000"/>
                </a:solidFill>
              </a:rPr>
              <a:t>  </a:t>
            </a:r>
            <a:endParaRPr lang="en-US" sz="3200" dirty="0">
              <a:solidFill>
                <a:srgbClr val="FF0000"/>
              </a:solidFill>
            </a:endParaRPr>
          </a:p>
        </p:txBody>
      </p:sp>
      <p:sp>
        <p:nvSpPr>
          <p:cNvPr id="3" name="Subtitle 2"/>
          <p:cNvSpPr>
            <a:spLocks noGrp="1"/>
          </p:cNvSpPr>
          <p:nvPr>
            <p:ph type="subTitle" idx="4294967295"/>
          </p:nvPr>
        </p:nvSpPr>
        <p:spPr>
          <a:xfrm>
            <a:off x="5480" y="3457014"/>
            <a:ext cx="9143999" cy="1616148"/>
          </a:xfrm>
        </p:spPr>
        <p:txBody>
          <a:bodyPr>
            <a:normAutofit/>
          </a:bodyPr>
          <a:lstStyle/>
          <a:p>
            <a:pPr marL="0" indent="0" algn="r">
              <a:buNone/>
            </a:pPr>
            <a:r>
              <a:rPr lang="en-US" sz="2400" dirty="0" err="1" smtClean="0">
                <a:solidFill>
                  <a:srgbClr val="00FF00"/>
                </a:solidFill>
              </a:rPr>
              <a:t>Rong</a:t>
            </a:r>
            <a:r>
              <a:rPr lang="en-US" sz="2400" dirty="0" smtClean="0">
                <a:solidFill>
                  <a:srgbClr val="00FF00"/>
                </a:solidFill>
              </a:rPr>
              <a:t>-Li Geng</a:t>
            </a:r>
          </a:p>
          <a:p>
            <a:pPr marL="0" indent="0" algn="r">
              <a:buNone/>
            </a:pPr>
            <a:r>
              <a:rPr lang="en-US" sz="2400" dirty="0" smtClean="0">
                <a:solidFill>
                  <a:srgbClr val="00FF00"/>
                </a:solidFill>
              </a:rPr>
              <a:t>Jefferson Lab</a:t>
            </a:r>
          </a:p>
          <a:p>
            <a:pPr marL="0" indent="0" algn="r">
              <a:buNone/>
            </a:pPr>
            <a:endParaRPr lang="en-US" sz="2400" dirty="0" smtClean="0">
              <a:solidFill>
                <a:srgbClr val="00FF00"/>
              </a:solidFill>
            </a:endParaRPr>
          </a:p>
        </p:txBody>
      </p:sp>
      <p:sp>
        <p:nvSpPr>
          <p:cNvPr id="4" name="TextBox 3"/>
          <p:cNvSpPr txBox="1"/>
          <p:nvPr/>
        </p:nvSpPr>
        <p:spPr>
          <a:xfrm>
            <a:off x="3942893" y="2033700"/>
            <a:ext cx="5112297" cy="1384995"/>
          </a:xfrm>
          <a:prstGeom prst="rect">
            <a:avLst/>
          </a:prstGeom>
          <a:noFill/>
        </p:spPr>
        <p:txBody>
          <a:bodyPr wrap="none" rtlCol="0">
            <a:spAutoFit/>
          </a:bodyPr>
          <a:lstStyle/>
          <a:p>
            <a:pPr marL="285750" indent="-285750">
              <a:buFont typeface="Arial" panose="020B0604020202020204" pitchFamily="34" charset="0"/>
              <a:buChar char="•"/>
            </a:pPr>
            <a:r>
              <a:rPr lang="en-US" sz="2800" dirty="0" smtClean="0">
                <a:solidFill>
                  <a:srgbClr val="FFFF00"/>
                </a:solidFill>
                <a:latin typeface="Minion Pro"/>
              </a:rPr>
              <a:t>Reduce technical risk</a:t>
            </a:r>
          </a:p>
          <a:p>
            <a:pPr marL="285750" indent="-285750">
              <a:buFont typeface="Arial" panose="020B0604020202020204" pitchFamily="34" charset="0"/>
              <a:buChar char="•"/>
            </a:pPr>
            <a:r>
              <a:rPr lang="en-US" sz="2800" dirty="0" smtClean="0">
                <a:solidFill>
                  <a:srgbClr val="FFFF00"/>
                </a:solidFill>
                <a:latin typeface="Minion Pro"/>
              </a:rPr>
              <a:t>Enhance discovery capability</a:t>
            </a:r>
          </a:p>
          <a:p>
            <a:pPr marL="285750" indent="-285750">
              <a:buFont typeface="Arial" panose="020B0604020202020204" pitchFamily="34" charset="0"/>
              <a:buChar char="•"/>
            </a:pPr>
            <a:r>
              <a:rPr lang="en-US" sz="2800" dirty="0" smtClean="0">
                <a:solidFill>
                  <a:srgbClr val="FFFF00"/>
                </a:solidFill>
                <a:latin typeface="Minion Pro"/>
              </a:rPr>
              <a:t>Reduce cost</a:t>
            </a:r>
            <a:endParaRPr lang="en-US" sz="2800" dirty="0">
              <a:solidFill>
                <a:srgbClr val="FFFF00"/>
              </a:solidFill>
              <a:latin typeface="Minion Pro"/>
            </a:endParaRPr>
          </a:p>
        </p:txBody>
      </p:sp>
      <p:sp>
        <p:nvSpPr>
          <p:cNvPr id="6" name="TextBox 5"/>
          <p:cNvSpPr txBox="1"/>
          <p:nvPr/>
        </p:nvSpPr>
        <p:spPr>
          <a:xfrm>
            <a:off x="20110" y="6216134"/>
            <a:ext cx="3724033" cy="369332"/>
          </a:xfrm>
          <a:prstGeom prst="rect">
            <a:avLst/>
          </a:prstGeom>
          <a:noFill/>
        </p:spPr>
        <p:txBody>
          <a:bodyPr wrap="none" rtlCol="0">
            <a:spAutoFit/>
          </a:bodyPr>
          <a:lstStyle/>
          <a:p>
            <a:r>
              <a:rPr lang="en-US" dirty="0" smtClean="0">
                <a:solidFill>
                  <a:srgbClr val="FFFF00"/>
                </a:solidFill>
              </a:rPr>
              <a:t>NRI visit of </a:t>
            </a:r>
            <a:r>
              <a:rPr lang="en-US" dirty="0" err="1" smtClean="0">
                <a:solidFill>
                  <a:srgbClr val="FFFF00"/>
                </a:solidFill>
              </a:rPr>
              <a:t>JLab</a:t>
            </a:r>
            <a:r>
              <a:rPr lang="en-US" dirty="0" smtClean="0">
                <a:solidFill>
                  <a:srgbClr val="FFFF00"/>
                </a:solidFill>
              </a:rPr>
              <a:t>, November 13, 2015</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sp>
        <p:nvSpPr>
          <p:cNvPr id="3" name="Title 2"/>
          <p:cNvSpPr>
            <a:spLocks noGrp="1"/>
          </p:cNvSpPr>
          <p:nvPr>
            <p:ph type="title"/>
          </p:nvPr>
        </p:nvSpPr>
        <p:spPr/>
        <p:txBody>
          <a:bodyPr/>
          <a:lstStyle/>
          <a:p>
            <a:r>
              <a:rPr lang="en-US" sz="3600" dirty="0" smtClean="0"/>
              <a:t>S0 Conclusion &amp; TDR Gradient Spec. </a:t>
            </a:r>
            <a:endParaRPr lang="en-US" sz="3600" dirty="0"/>
          </a:p>
        </p:txBody>
      </p:sp>
      <p:sp>
        <p:nvSpPr>
          <p:cNvPr id="4" name="Slide Number Placeholder 3"/>
          <p:cNvSpPr>
            <a:spLocks noGrp="1"/>
          </p:cNvSpPr>
          <p:nvPr>
            <p:ph type="sldNum" sz="quarter" idx="4"/>
          </p:nvPr>
        </p:nvSpPr>
        <p:spPr/>
        <p:txBody>
          <a:bodyPr/>
          <a:lstStyle/>
          <a:p>
            <a:r>
              <a:rPr lang="en-US" smtClean="0"/>
              <a:t>Slide </a:t>
            </a:r>
            <a:fld id="{B58F48A6-A3E1-4848-9AC3-B43F560BE4FE}" type="slidenum">
              <a:rPr lang="en-US" smtClean="0"/>
              <a:pPr/>
              <a:t>10</a:t>
            </a:fld>
            <a:endParaRPr lang="en-US" dirty="0"/>
          </a:p>
        </p:txBody>
      </p:sp>
      <p:sp>
        <p:nvSpPr>
          <p:cNvPr id="5" name="Content Placeholder 4"/>
          <p:cNvSpPr>
            <a:spLocks noGrp="1"/>
          </p:cNvSpPr>
          <p:nvPr>
            <p:ph idx="10"/>
          </p:nvPr>
        </p:nvSpPr>
        <p:spPr>
          <a:xfrm>
            <a:off x="109728" y="941044"/>
            <a:ext cx="8902598" cy="4525963"/>
          </a:xfrm>
        </p:spPr>
        <p:txBody>
          <a:bodyPr>
            <a:noAutofit/>
          </a:bodyPr>
          <a:lstStyle/>
          <a:p>
            <a:r>
              <a:rPr lang="en-US" dirty="0" smtClean="0"/>
              <a:t>ILC gradient 35 MV/m on average for vertical qualification testing.</a:t>
            </a:r>
          </a:p>
          <a:p>
            <a:r>
              <a:rPr lang="en-US" dirty="0"/>
              <a:t>A</a:t>
            </a:r>
            <a:r>
              <a:rPr lang="en-US" dirty="0" smtClean="0"/>
              <a:t>llowing </a:t>
            </a:r>
            <a:r>
              <a:rPr lang="en-US" dirty="0" smtClean="0">
                <a:latin typeface="Times"/>
              </a:rPr>
              <a:t>±</a:t>
            </a:r>
            <a:r>
              <a:rPr lang="en-US" dirty="0" smtClean="0"/>
              <a:t>20% spread in gradient.</a:t>
            </a:r>
          </a:p>
          <a:p>
            <a:r>
              <a:rPr lang="en-US" dirty="0" smtClean="0"/>
              <a:t>Allowing second-pass reprocessing:</a:t>
            </a:r>
          </a:p>
          <a:p>
            <a:pPr lvl="1"/>
            <a:r>
              <a:rPr lang="en-US" dirty="0" smtClean="0"/>
              <a:t>Re-HPR.</a:t>
            </a:r>
          </a:p>
          <a:p>
            <a:pPr lvl="1"/>
            <a:r>
              <a:rPr lang="en-US" dirty="0" smtClean="0"/>
              <a:t>Re-EP</a:t>
            </a:r>
            <a:r>
              <a:rPr lang="en-US" dirty="0" smtClean="0"/>
              <a:t>.</a:t>
            </a:r>
          </a:p>
          <a:p>
            <a:r>
              <a:rPr lang="en-US" dirty="0" smtClean="0"/>
              <a:t>Allowing “repair” of cavities quenching at lower gradient</a:t>
            </a:r>
          </a:p>
          <a:p>
            <a:pPr lvl="1"/>
            <a:r>
              <a:rPr lang="en-US" dirty="0" smtClean="0"/>
              <a:t>Whole cavity barrel polishing</a:t>
            </a:r>
          </a:p>
          <a:p>
            <a:pPr lvl="1"/>
            <a:r>
              <a:rPr lang="en-US" dirty="0" smtClean="0"/>
              <a:t>Local grinding</a:t>
            </a:r>
            <a:endParaRPr lang="en-US" dirty="0"/>
          </a:p>
        </p:txBody>
      </p:sp>
    </p:spTree>
    <p:extLst>
      <p:ext uri="{BB962C8B-B14F-4D97-AF65-F5344CB8AC3E}">
        <p14:creationId xmlns:p14="http://schemas.microsoft.com/office/powerpoint/2010/main" val="45251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sp>
        <p:nvSpPr>
          <p:cNvPr id="3" name="Title 2"/>
          <p:cNvSpPr>
            <a:spLocks noGrp="1"/>
          </p:cNvSpPr>
          <p:nvPr>
            <p:ph type="title"/>
          </p:nvPr>
        </p:nvSpPr>
        <p:spPr>
          <a:xfrm>
            <a:off x="7315" y="194726"/>
            <a:ext cx="9144000" cy="397933"/>
          </a:xfrm>
        </p:spPr>
        <p:txBody>
          <a:bodyPr/>
          <a:lstStyle/>
          <a:p>
            <a:r>
              <a:rPr lang="en-US" sz="3600" dirty="0" smtClean="0"/>
              <a:t>New Progress since TDR Publication 2013</a:t>
            </a:r>
            <a:endParaRPr lang="en-US" sz="3600" dirty="0"/>
          </a:p>
        </p:txBody>
      </p:sp>
      <p:sp>
        <p:nvSpPr>
          <p:cNvPr id="4" name="Slide Number Placeholder 3"/>
          <p:cNvSpPr>
            <a:spLocks noGrp="1"/>
          </p:cNvSpPr>
          <p:nvPr>
            <p:ph type="sldNum" sz="quarter" idx="4"/>
          </p:nvPr>
        </p:nvSpPr>
        <p:spPr/>
        <p:txBody>
          <a:bodyPr/>
          <a:lstStyle/>
          <a:p>
            <a:r>
              <a:rPr lang="en-US" smtClean="0"/>
              <a:t>Slide </a:t>
            </a:r>
            <a:fld id="{B58F48A6-A3E1-4848-9AC3-B43F560BE4FE}" type="slidenum">
              <a:rPr lang="en-US" smtClean="0"/>
              <a:pPr/>
              <a:t>11</a:t>
            </a:fld>
            <a:endParaRPr lang="en-US" dirty="0"/>
          </a:p>
        </p:txBody>
      </p:sp>
      <p:sp>
        <p:nvSpPr>
          <p:cNvPr id="5" name="Content Placeholder 4"/>
          <p:cNvSpPr>
            <a:spLocks noGrp="1"/>
          </p:cNvSpPr>
          <p:nvPr>
            <p:ph idx="10"/>
          </p:nvPr>
        </p:nvSpPr>
        <p:spPr>
          <a:xfrm>
            <a:off x="190195" y="1065399"/>
            <a:ext cx="8880653" cy="5145206"/>
          </a:xfrm>
        </p:spPr>
        <p:txBody>
          <a:bodyPr>
            <a:normAutofit lnSpcReduction="10000"/>
          </a:bodyPr>
          <a:lstStyle/>
          <a:p>
            <a:r>
              <a:rPr lang="en-US" dirty="0" smtClean="0"/>
              <a:t>European XFEL cavity production in full swing</a:t>
            </a:r>
          </a:p>
          <a:p>
            <a:pPr lvl="1"/>
            <a:r>
              <a:rPr lang="en-US" dirty="0" smtClean="0"/>
              <a:t>800 TESLA shape cavities (ILC baseline shape)</a:t>
            </a:r>
          </a:p>
          <a:p>
            <a:pPr lvl="1"/>
            <a:r>
              <a:rPr lang="en-US" dirty="0" smtClean="0">
                <a:solidFill>
                  <a:srgbClr val="FF0000"/>
                </a:solidFill>
              </a:rPr>
              <a:t>Validating ILC gradient production yield</a:t>
            </a:r>
          </a:p>
          <a:p>
            <a:r>
              <a:rPr lang="en-US" dirty="0" smtClean="0"/>
              <a:t>CEBAF 12 GeV upgrade project completion</a:t>
            </a:r>
          </a:p>
          <a:p>
            <a:pPr lvl="1"/>
            <a:r>
              <a:rPr lang="en-US" dirty="0" smtClean="0"/>
              <a:t>80 new 7-cell Low-Loss shape cavities</a:t>
            </a:r>
          </a:p>
          <a:p>
            <a:pPr lvl="1"/>
            <a:r>
              <a:rPr lang="en-US" dirty="0" smtClean="0">
                <a:solidFill>
                  <a:srgbClr val="FF0000"/>
                </a:solidFill>
              </a:rPr>
              <a:t>Validating ILC alternate cavity shapes </a:t>
            </a:r>
          </a:p>
          <a:p>
            <a:r>
              <a:rPr lang="en-US" dirty="0" smtClean="0"/>
              <a:t>LCLS-II project switching from normal conducting RF to SRF technology</a:t>
            </a:r>
          </a:p>
          <a:p>
            <a:pPr lvl="1"/>
            <a:r>
              <a:rPr lang="en-US" dirty="0" smtClean="0"/>
              <a:t>Driving SRF R&amp;D to raise Q0</a:t>
            </a:r>
          </a:p>
          <a:p>
            <a:pPr lvl="1"/>
            <a:r>
              <a:rPr lang="en-US" dirty="0" smtClean="0">
                <a:solidFill>
                  <a:srgbClr val="00FF00"/>
                </a:solidFill>
              </a:rPr>
              <a:t>Synergy with concept of “Green ILC”   </a:t>
            </a:r>
            <a:endParaRPr lang="en-US" dirty="0">
              <a:solidFill>
                <a:srgbClr val="00FF00"/>
              </a:solidFill>
            </a:endParaRPr>
          </a:p>
        </p:txBody>
      </p:sp>
    </p:spTree>
    <p:extLst>
      <p:ext uri="{BB962C8B-B14F-4D97-AF65-F5344CB8AC3E}">
        <p14:creationId xmlns:p14="http://schemas.microsoft.com/office/powerpoint/2010/main" val="400324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sp>
        <p:nvSpPr>
          <p:cNvPr id="3" name="Title 2"/>
          <p:cNvSpPr>
            <a:spLocks noGrp="1"/>
          </p:cNvSpPr>
          <p:nvPr>
            <p:ph type="title"/>
          </p:nvPr>
        </p:nvSpPr>
        <p:spPr>
          <a:xfrm>
            <a:off x="0" y="194726"/>
            <a:ext cx="9144000" cy="397933"/>
          </a:xfrm>
        </p:spPr>
        <p:txBody>
          <a:bodyPr/>
          <a:lstStyle/>
          <a:p>
            <a:r>
              <a:rPr lang="en-US" sz="2400" dirty="0" smtClean="0"/>
              <a:t>E-XFEL: Achieving ILC Gradient Spec in Real Production</a:t>
            </a:r>
            <a:endParaRPr lang="en-US" sz="2400" dirty="0"/>
          </a:p>
        </p:txBody>
      </p:sp>
      <p:sp>
        <p:nvSpPr>
          <p:cNvPr id="4" name="Slide Number Placeholder 3"/>
          <p:cNvSpPr>
            <a:spLocks noGrp="1"/>
          </p:cNvSpPr>
          <p:nvPr>
            <p:ph type="sldNum" sz="quarter" idx="4"/>
          </p:nvPr>
        </p:nvSpPr>
        <p:spPr/>
        <p:txBody>
          <a:bodyPr/>
          <a:lstStyle/>
          <a:p>
            <a:r>
              <a:rPr lang="en-US" smtClean="0"/>
              <a:t>Slide </a:t>
            </a:r>
            <a:fld id="{B58F48A6-A3E1-4848-9AC3-B43F560BE4FE}" type="slidenum">
              <a:rPr lang="en-US" smtClean="0"/>
              <a:pPr/>
              <a:t>12</a:t>
            </a:fld>
            <a:endParaRPr lang="en-US" dirty="0"/>
          </a:p>
        </p:txBody>
      </p:sp>
      <p:grpSp>
        <p:nvGrpSpPr>
          <p:cNvPr id="6" name="Group 5"/>
          <p:cNvGrpSpPr/>
          <p:nvPr/>
        </p:nvGrpSpPr>
        <p:grpSpPr>
          <a:xfrm>
            <a:off x="182880" y="2216487"/>
            <a:ext cx="8829445" cy="4169664"/>
            <a:chOff x="182880" y="2333549"/>
            <a:chExt cx="8829445" cy="4169664"/>
          </a:xfrm>
        </p:grpSpPr>
        <p:pic>
          <p:nvPicPr>
            <p:cNvPr id="7" name="Picture 6"/>
            <p:cNvPicPr>
              <a:picLocks noChangeAspect="1"/>
            </p:cNvPicPr>
            <p:nvPr/>
          </p:nvPicPr>
          <p:blipFill rotWithShape="1">
            <a:blip r:embed="rId2"/>
            <a:srcRect l="6720" r="5000" b="23001"/>
            <a:stretch/>
          </p:blipFill>
          <p:spPr>
            <a:xfrm>
              <a:off x="182880" y="2333549"/>
              <a:ext cx="8829445" cy="4169664"/>
            </a:xfrm>
            <a:prstGeom prst="rect">
              <a:avLst/>
            </a:prstGeom>
            <a:noFill/>
            <a:ln>
              <a:noFill/>
            </a:ln>
          </p:spPr>
        </p:pic>
        <p:sp>
          <p:nvSpPr>
            <p:cNvPr id="8" name="Content Placeholder 7"/>
            <p:cNvSpPr txBox="1">
              <a:spLocks/>
            </p:cNvSpPr>
            <p:nvPr/>
          </p:nvSpPr>
          <p:spPr>
            <a:xfrm>
              <a:off x="1473162" y="3631769"/>
              <a:ext cx="4057801" cy="1543556"/>
            </a:xfrm>
            <a:prstGeom prst="rect">
              <a:avLst/>
            </a:prstGeom>
          </p:spPr>
          <p:txBody>
            <a:bodyPr>
              <a:noAutofit/>
            </a:bodyPr>
            <a:lstStyle>
              <a:lvl1pPr marL="342900" indent="-342900" algn="l" defTabSz="457200" rtl="0" eaLnBrk="1" latinLnBrk="0" hangingPunct="1">
                <a:spcBef>
                  <a:spcPct val="20000"/>
                </a:spcBef>
                <a:buClr>
                  <a:srgbClr val="990033"/>
                </a:buClr>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Clr>
                  <a:srgbClr val="A50021"/>
                </a:buClr>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Clr>
                  <a:srgbClr val="CC0000"/>
                </a:buClr>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Clr>
                  <a:srgbClr val="CC3300"/>
                </a:buClr>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Clr>
                  <a:srgbClr val="DE0000"/>
                </a:buClr>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200" dirty="0" smtClean="0"/>
            </a:p>
            <a:p>
              <a:r>
                <a:rPr lang="en-US" sz="1200" dirty="0" smtClean="0"/>
                <a:t>738 cavities as of September 2015</a:t>
              </a:r>
            </a:p>
            <a:p>
              <a:pPr lvl="1"/>
              <a:r>
                <a:rPr lang="en-US" sz="1100" dirty="0" smtClean="0"/>
                <a:t> from two vendors, RI and EZ</a:t>
              </a:r>
            </a:p>
            <a:p>
              <a:r>
                <a:rPr lang="en-US" sz="1200" dirty="0" smtClean="0"/>
                <a:t>EZ vendor used Bulk EP and Final BCP</a:t>
              </a:r>
            </a:p>
            <a:p>
              <a:r>
                <a:rPr lang="en-US" sz="1200" dirty="0" smtClean="0"/>
                <a:t>RI vendor use Bulk EP &amp; Final EP (as for ILC)</a:t>
              </a:r>
            </a:p>
            <a:p>
              <a:r>
                <a:rPr lang="en-US" sz="1200" dirty="0" smtClean="0"/>
                <a:t>Final EP gives 3 – 4 MV/m higher performance</a:t>
              </a:r>
            </a:p>
          </p:txBody>
        </p:sp>
      </p:grpSp>
      <p:sp>
        <p:nvSpPr>
          <p:cNvPr id="5" name="Content Placeholder 4"/>
          <p:cNvSpPr>
            <a:spLocks noGrp="1"/>
          </p:cNvSpPr>
          <p:nvPr>
            <p:ph idx="10"/>
          </p:nvPr>
        </p:nvSpPr>
        <p:spPr>
          <a:xfrm>
            <a:off x="457199" y="911780"/>
            <a:ext cx="8555125" cy="4525963"/>
          </a:xfrm>
        </p:spPr>
        <p:txBody>
          <a:bodyPr>
            <a:normAutofit lnSpcReduction="10000"/>
          </a:bodyPr>
          <a:lstStyle/>
          <a:p>
            <a:r>
              <a:rPr lang="en-US" sz="2000" dirty="0"/>
              <a:t>For RI cavities, which are processed using the ILC style </a:t>
            </a:r>
            <a:r>
              <a:rPr lang="en-US" sz="2000" dirty="0" smtClean="0"/>
              <a:t>recipe.</a:t>
            </a:r>
            <a:endParaRPr lang="en-US" sz="2000" dirty="0"/>
          </a:p>
          <a:p>
            <a:r>
              <a:rPr lang="en-US" sz="2000" dirty="0"/>
              <a:t>As received, </a:t>
            </a:r>
            <a:r>
              <a:rPr lang="en-US" sz="2000" dirty="0" err="1" smtClean="0"/>
              <a:t>avg</a:t>
            </a:r>
            <a:r>
              <a:rPr lang="en-US" sz="2000" dirty="0" smtClean="0"/>
              <a:t> </a:t>
            </a:r>
            <a:r>
              <a:rPr lang="en-US" sz="2000" dirty="0"/>
              <a:t>33 MV/m </a:t>
            </a:r>
            <a:r>
              <a:rPr lang="en-US" sz="2000" dirty="0" smtClean="0"/>
              <a:t>with </a:t>
            </a:r>
            <a:r>
              <a:rPr lang="en-US" sz="2000" dirty="0"/>
              <a:t>86% </a:t>
            </a:r>
            <a:r>
              <a:rPr lang="en-US" sz="2000" dirty="0" smtClean="0"/>
              <a:t>yield at </a:t>
            </a:r>
            <a:r>
              <a:rPr lang="en-US" sz="2000" dirty="0" err="1"/>
              <a:t>Eacc</a:t>
            </a:r>
            <a:r>
              <a:rPr lang="en-US" sz="2000" dirty="0">
                <a:latin typeface="Matura MT Script Capitals"/>
              </a:rPr>
              <a:t>≥</a:t>
            </a:r>
            <a:r>
              <a:rPr lang="en-US" sz="2000" dirty="0"/>
              <a:t> 28 </a:t>
            </a:r>
            <a:r>
              <a:rPr lang="en-US" sz="2000" dirty="0" smtClean="0"/>
              <a:t>MV/m.</a:t>
            </a:r>
            <a:endParaRPr lang="en-US" sz="2000" dirty="0"/>
          </a:p>
          <a:p>
            <a:r>
              <a:rPr lang="en-US" sz="2000" dirty="0"/>
              <a:t>With second-pass reprocessing</a:t>
            </a:r>
            <a:r>
              <a:rPr lang="en-US" sz="2000" dirty="0" smtClean="0"/>
              <a:t>, </a:t>
            </a:r>
            <a:r>
              <a:rPr lang="en-US" sz="2000" dirty="0"/>
              <a:t>average 33-36 </a:t>
            </a:r>
            <a:r>
              <a:rPr lang="en-US" sz="2000" dirty="0" smtClean="0"/>
              <a:t>MV/m anticipated.</a:t>
            </a:r>
            <a:endParaRPr lang="en-US" sz="2000" dirty="0"/>
          </a:p>
          <a:p>
            <a:r>
              <a:rPr lang="en-US" sz="7200" dirty="0" smtClean="0">
                <a:solidFill>
                  <a:srgbClr val="0000FF"/>
                </a:solidFill>
              </a:rPr>
              <a:t>Demonstrating </a:t>
            </a:r>
            <a:r>
              <a:rPr lang="en-US" sz="7200" dirty="0">
                <a:solidFill>
                  <a:srgbClr val="0000FF"/>
                </a:solidFill>
              </a:rPr>
              <a:t>ILC gradient spec in real production</a:t>
            </a:r>
          </a:p>
          <a:p>
            <a:endParaRPr lang="en-US" sz="2000" dirty="0"/>
          </a:p>
        </p:txBody>
      </p:sp>
    </p:spTree>
    <p:extLst>
      <p:ext uri="{BB962C8B-B14F-4D97-AF65-F5344CB8AC3E}">
        <p14:creationId xmlns:p14="http://schemas.microsoft.com/office/powerpoint/2010/main" val="233839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CEBAF Cavity Shape Evolution</a:t>
            </a:r>
            <a:endParaRPr lang="en-US" sz="3600" dirty="0"/>
          </a:p>
        </p:txBody>
      </p:sp>
      <p:sp>
        <p:nvSpPr>
          <p:cNvPr id="5" name="Footer Placeholder 4"/>
          <p:cNvSpPr>
            <a:spLocks noGrp="1"/>
          </p:cNvSpPr>
          <p:nvPr>
            <p:ph type="ftr" sz="quarter" idx="3"/>
          </p:nvPr>
        </p:nvSpPr>
        <p:spPr/>
        <p:txBody>
          <a:bodyPr/>
          <a:lstStyle/>
          <a:p>
            <a:r>
              <a:rPr lang="en-US" dirty="0" smtClean="0"/>
              <a:t>R.L. Geng, NRI visit of </a:t>
            </a:r>
            <a:r>
              <a:rPr lang="en-US" dirty="0" err="1" smtClean="0"/>
              <a:t>JLab</a:t>
            </a:r>
            <a:r>
              <a:rPr lang="en-US" dirty="0" smtClean="0"/>
              <a:t>, Nov. 13, 2015</a:t>
            </a:r>
            <a:endParaRPr lang="en-US" dirty="0"/>
          </a:p>
        </p:txBody>
      </p:sp>
      <p:sp>
        <p:nvSpPr>
          <p:cNvPr id="6" name="Slide Number Placeholder 5"/>
          <p:cNvSpPr>
            <a:spLocks noGrp="1"/>
          </p:cNvSpPr>
          <p:nvPr>
            <p:ph type="sldNum" sz="quarter" idx="4"/>
          </p:nvPr>
        </p:nvSpPr>
        <p:spPr/>
        <p:txBody>
          <a:bodyPr/>
          <a:lstStyle/>
          <a:p>
            <a:r>
              <a:rPr lang="en-US" smtClean="0"/>
              <a:t>Slide </a:t>
            </a:r>
            <a:fld id="{B58F48A6-A3E1-4848-9AC3-B43F560BE4FE}" type="slidenum">
              <a:rPr lang="en-US" smtClean="0"/>
              <a:pPr/>
              <a:t>13</a:t>
            </a:fld>
            <a:endParaRPr lang="en-US"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10896" y="3650342"/>
            <a:ext cx="4038600" cy="2605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5048" y="3705315"/>
            <a:ext cx="4038600" cy="230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954" y="910933"/>
            <a:ext cx="7767675" cy="247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JLAB_SRF_Photo\CRY_4.jpg"/>
          <p:cNvPicPr>
            <a:picLocks noChangeAspect="1" noChangeArrowheads="1"/>
          </p:cNvPicPr>
          <p:nvPr/>
        </p:nvPicPr>
        <p:blipFill>
          <a:blip r:embed="rId5" cstate="print"/>
          <a:srcRect/>
          <a:stretch>
            <a:fillRect/>
          </a:stretch>
        </p:blipFill>
        <p:spPr bwMode="auto">
          <a:xfrm>
            <a:off x="163320" y="797966"/>
            <a:ext cx="8887046" cy="2852319"/>
          </a:xfrm>
          <a:prstGeom prst="rect">
            <a:avLst/>
          </a:prstGeom>
          <a:noFill/>
        </p:spPr>
      </p:pic>
      <p:pic>
        <p:nvPicPr>
          <p:cNvPr id="12" name="Content Placeholder 5" descr="C:\JLAB_SRF_Photo\12GeVUpGradeCavity_fromGreg.jpg"/>
          <p:cNvPicPr>
            <a:picLocks noChangeAspect="1" noChangeArrowheads="1"/>
          </p:cNvPicPr>
          <p:nvPr/>
        </p:nvPicPr>
        <p:blipFill>
          <a:blip r:embed="rId6" cstate="print"/>
          <a:srcRect t="37500" b="12500"/>
          <a:stretch>
            <a:fillRect/>
          </a:stretch>
        </p:blipFill>
        <p:spPr bwMode="auto">
          <a:xfrm>
            <a:off x="139504" y="3542088"/>
            <a:ext cx="8900347" cy="2965198"/>
          </a:xfrm>
          <a:prstGeom prst="rect">
            <a:avLst/>
          </a:prstGeom>
          <a:noFill/>
        </p:spPr>
      </p:pic>
    </p:spTree>
    <p:extLst>
      <p:ext uri="{BB962C8B-B14F-4D97-AF65-F5344CB8AC3E}">
        <p14:creationId xmlns:p14="http://schemas.microsoft.com/office/powerpoint/2010/main" val="194962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151"/>
            <a:ext cx="9144000" cy="397933"/>
          </a:xfrm>
        </p:spPr>
        <p:txBody>
          <a:bodyPr>
            <a:noAutofit/>
          </a:bodyPr>
          <a:lstStyle/>
          <a:p>
            <a:r>
              <a:rPr lang="en-US" sz="3200" dirty="0" smtClean="0">
                <a:ea typeface="Microsoft Yi Baiti" panose="03000500000000000000" pitchFamily="66" charset="0"/>
              </a:rPr>
              <a:t>CEBAF LL Shape Cavity Accelerating Beam</a:t>
            </a:r>
            <a:endParaRPr lang="en-US" sz="3200" dirty="0">
              <a:ea typeface="Microsoft Yi Baiti" panose="03000500000000000000" pitchFamily="66" charset="0"/>
            </a:endParaRPr>
          </a:p>
        </p:txBody>
      </p:sp>
      <p:sp>
        <p:nvSpPr>
          <p:cNvPr id="5" name="Footer Placeholder 4"/>
          <p:cNvSpPr>
            <a:spLocks noGrp="1"/>
          </p:cNvSpPr>
          <p:nvPr>
            <p:ph type="ftr" sz="quarter" idx="4294967295"/>
          </p:nvPr>
        </p:nvSpPr>
        <p:spPr>
          <a:xfrm>
            <a:off x="382783" y="6627565"/>
            <a:ext cx="2895600" cy="165517"/>
          </a:xfrm>
          <a:prstGeom prst="rect">
            <a:avLst/>
          </a:prstGeom>
        </p:spPr>
        <p:txBody>
          <a:bodyPr/>
          <a:lstStyle/>
          <a:p>
            <a:r>
              <a:rPr lang="en-US" dirty="0" smtClean="0"/>
              <a:t>R.L. Geng, NRI visit of </a:t>
            </a:r>
            <a:r>
              <a:rPr lang="en-US" dirty="0" err="1" smtClean="0"/>
              <a:t>JLab</a:t>
            </a:r>
            <a:r>
              <a:rPr lang="en-US" dirty="0" smtClean="0"/>
              <a:t>, Nov. 13, 2015</a:t>
            </a:r>
            <a:endParaRPr lang="en-US" dirty="0"/>
          </a:p>
        </p:txBody>
      </p:sp>
      <p:pic>
        <p:nvPicPr>
          <p:cNvPr id="7" name="Picture 2" descr="C:\JLAB_SRF_Photo\12GeVUpgradeCryomoduleinCEBAFTunnel_1.jpg"/>
          <p:cNvPicPr>
            <a:picLocks noGrp="1" noChangeAspect="1" noChangeArrowheads="1"/>
          </p:cNvPicPr>
          <p:nvPr>
            <p:ph sz="half" idx="2"/>
          </p:nvPr>
        </p:nvPicPr>
        <p:blipFill>
          <a:blip r:embed="rId2" cstate="print"/>
          <a:srcRect t="13428"/>
          <a:stretch>
            <a:fillRect/>
          </a:stretch>
        </p:blipFill>
        <p:spPr bwMode="auto">
          <a:xfrm>
            <a:off x="147188" y="746151"/>
            <a:ext cx="8770036" cy="5694296"/>
          </a:xfrm>
          <a:prstGeom prst="rect">
            <a:avLst/>
          </a:prstGeom>
          <a:noFill/>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420" y="4361832"/>
            <a:ext cx="2669277" cy="207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7"/>
          <p:cNvSpPr txBox="1">
            <a:spLocks noChangeArrowheads="1"/>
          </p:cNvSpPr>
          <p:nvPr/>
        </p:nvSpPr>
        <p:spPr bwMode="auto">
          <a:xfrm>
            <a:off x="2823697" y="6055984"/>
            <a:ext cx="3363421" cy="369332"/>
          </a:xfrm>
          <a:prstGeom prst="rect">
            <a:avLst/>
          </a:prstGeom>
          <a:solidFill>
            <a:srgbClr val="FFFF00"/>
          </a:solidFill>
          <a:ln>
            <a:noFill/>
          </a:ln>
        </p:spPr>
        <p:txBody>
          <a:bodyPr wrap="none">
            <a:spAutoFit/>
          </a:bodyPr>
          <a:lstStyle>
            <a:lvl1pPr>
              <a:defRPr sz="3600">
                <a:solidFill>
                  <a:schemeClr val="tx1"/>
                </a:solidFill>
                <a:latin typeface="Arial" pitchFamily="34" charset="0"/>
                <a:ea typeface="Arial Unicode MS" pitchFamily="34" charset="-128"/>
                <a:cs typeface="Arial Unicode MS" pitchFamily="34" charset="-128"/>
              </a:defRPr>
            </a:lvl1pPr>
            <a:lvl2pPr marL="37931725" indent="-37474525">
              <a:defRPr sz="3600">
                <a:solidFill>
                  <a:schemeClr val="tx1"/>
                </a:solidFill>
                <a:latin typeface="Arial" pitchFamily="34" charset="0"/>
                <a:ea typeface="Arial Unicode MS" pitchFamily="34" charset="-128"/>
                <a:cs typeface="Arial Unicode MS" pitchFamily="34" charset="-128"/>
              </a:defRPr>
            </a:lvl2pPr>
            <a:lvl3pPr>
              <a:defRPr sz="3600">
                <a:solidFill>
                  <a:schemeClr val="tx1"/>
                </a:solidFill>
                <a:latin typeface="Arial" pitchFamily="34" charset="0"/>
                <a:ea typeface="Arial Unicode MS" pitchFamily="34" charset="-128"/>
                <a:cs typeface="Arial Unicode MS" pitchFamily="34" charset="-128"/>
              </a:defRPr>
            </a:lvl3pPr>
            <a:lvl4pPr>
              <a:defRPr sz="3600">
                <a:solidFill>
                  <a:schemeClr val="tx1"/>
                </a:solidFill>
                <a:latin typeface="Arial" pitchFamily="34" charset="0"/>
                <a:ea typeface="Arial Unicode MS" pitchFamily="34" charset="-128"/>
                <a:cs typeface="Arial Unicode MS" pitchFamily="34" charset="-128"/>
              </a:defRPr>
            </a:lvl4pPr>
            <a:lvl5pPr>
              <a:defRPr sz="3600">
                <a:solidFill>
                  <a:schemeClr val="tx1"/>
                </a:solidFill>
                <a:latin typeface="Arial" pitchFamily="34" charset="0"/>
                <a:ea typeface="Arial Unicode MS" pitchFamily="34" charset="-128"/>
                <a:cs typeface="Arial Unicode MS" pitchFamily="34" charset="-128"/>
              </a:defRPr>
            </a:lvl5pPr>
            <a:lvl6pPr marL="457200" eaLnBrk="0" fontAlgn="ctr" hangingPunct="0">
              <a:spcBef>
                <a:spcPct val="0"/>
              </a:spcBef>
              <a:spcAft>
                <a:spcPct val="0"/>
              </a:spcAft>
              <a:defRPr sz="3600">
                <a:solidFill>
                  <a:schemeClr val="tx1"/>
                </a:solidFill>
                <a:latin typeface="Arial" pitchFamily="34" charset="0"/>
                <a:ea typeface="Arial Unicode MS" pitchFamily="34" charset="-128"/>
                <a:cs typeface="Arial Unicode MS" pitchFamily="34" charset="-128"/>
              </a:defRPr>
            </a:lvl6pPr>
            <a:lvl7pPr marL="914400" eaLnBrk="0" fontAlgn="ctr" hangingPunct="0">
              <a:spcBef>
                <a:spcPct val="0"/>
              </a:spcBef>
              <a:spcAft>
                <a:spcPct val="0"/>
              </a:spcAft>
              <a:defRPr sz="3600">
                <a:solidFill>
                  <a:schemeClr val="tx1"/>
                </a:solidFill>
                <a:latin typeface="Arial" pitchFamily="34" charset="0"/>
                <a:ea typeface="Arial Unicode MS" pitchFamily="34" charset="-128"/>
                <a:cs typeface="Arial Unicode MS" pitchFamily="34" charset="-128"/>
              </a:defRPr>
            </a:lvl7pPr>
            <a:lvl8pPr marL="1371600" eaLnBrk="0" fontAlgn="ctr" hangingPunct="0">
              <a:spcBef>
                <a:spcPct val="0"/>
              </a:spcBef>
              <a:spcAft>
                <a:spcPct val="0"/>
              </a:spcAft>
              <a:defRPr sz="3600">
                <a:solidFill>
                  <a:schemeClr val="tx1"/>
                </a:solidFill>
                <a:latin typeface="Arial" pitchFamily="34" charset="0"/>
                <a:ea typeface="Arial Unicode MS" pitchFamily="34" charset="-128"/>
                <a:cs typeface="Arial Unicode MS" pitchFamily="34" charset="-128"/>
              </a:defRPr>
            </a:lvl8pPr>
            <a:lvl9pPr marL="1828800" eaLnBrk="0" fontAlgn="ctr" hangingPunct="0">
              <a:spcBef>
                <a:spcPct val="0"/>
              </a:spcBef>
              <a:spcAft>
                <a:spcPct val="0"/>
              </a:spcAft>
              <a:defRPr sz="3600">
                <a:solidFill>
                  <a:schemeClr val="tx1"/>
                </a:solidFill>
                <a:latin typeface="Arial" pitchFamily="34" charset="0"/>
                <a:ea typeface="Arial Unicode MS" pitchFamily="34" charset="-128"/>
                <a:cs typeface="Arial Unicode MS" pitchFamily="34" charset="-128"/>
              </a:defRPr>
            </a:lvl9pPr>
          </a:lstStyle>
          <a:p>
            <a:r>
              <a:rPr lang="en-US" altLang="en-US" sz="1800" dirty="0" smtClean="0">
                <a:solidFill>
                  <a:srgbClr val="000000"/>
                </a:solidFill>
                <a:latin typeface="Microsoft Yi Baiti" panose="03000500000000000000" pitchFamily="66" charset="0"/>
                <a:ea typeface="Microsoft Yi Baiti" panose="03000500000000000000" pitchFamily="66" charset="0"/>
              </a:rPr>
              <a:t>J. Hogan et al., PAC2013, WEZAA2</a:t>
            </a:r>
            <a:endParaRPr lang="en-US" altLang="en-US" sz="1800" dirty="0">
              <a:solidFill>
                <a:srgbClr val="000000"/>
              </a:solidFill>
              <a:latin typeface="Microsoft Yi Baiti" panose="03000500000000000000" pitchFamily="66" charset="0"/>
              <a:ea typeface="Microsoft Yi Baiti" panose="03000500000000000000" pitchFamily="66" charset="0"/>
            </a:endParaRPr>
          </a:p>
        </p:txBody>
      </p:sp>
      <p:sp>
        <p:nvSpPr>
          <p:cNvPr id="3" name="Slide Number Placeholder 2"/>
          <p:cNvSpPr>
            <a:spLocks noGrp="1"/>
          </p:cNvSpPr>
          <p:nvPr>
            <p:ph type="sldNum" sz="quarter" idx="4"/>
          </p:nvPr>
        </p:nvSpPr>
        <p:spPr/>
        <p:txBody>
          <a:bodyPr/>
          <a:lstStyle/>
          <a:p>
            <a:r>
              <a:rPr lang="en-US" smtClean="0"/>
              <a:t>Slide </a:t>
            </a:r>
            <a:fld id="{B58F48A6-A3E1-4848-9AC3-B43F560BE4FE}" type="slidenum">
              <a:rPr lang="en-US" smtClean="0"/>
              <a:pPr/>
              <a:t>14</a:t>
            </a:fld>
            <a:endParaRPr lang="en-US" dirty="0"/>
          </a:p>
        </p:txBody>
      </p:sp>
    </p:spTree>
    <p:extLst>
      <p:ext uri="{BB962C8B-B14F-4D97-AF65-F5344CB8AC3E}">
        <p14:creationId xmlns:p14="http://schemas.microsoft.com/office/powerpoint/2010/main" val="3240467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noAutofit/>
          </a:bodyPr>
          <a:lstStyle/>
          <a:p>
            <a:r>
              <a:rPr lang="en-US" sz="3200" dirty="0" smtClean="0">
                <a:ea typeface="Microsoft Yi Baiti" panose="03000500000000000000" pitchFamily="66" charset="0"/>
              </a:rPr>
              <a:t>CEBAF LL Shape Cavity Reaching High Gradient</a:t>
            </a:r>
            <a:endParaRPr lang="en-US" sz="3200" dirty="0">
              <a:ea typeface="Microsoft Yi Baiti" panose="03000500000000000000" pitchFamily="66" charset="0"/>
            </a:endParaRPr>
          </a:p>
        </p:txBody>
      </p:sp>
      <p:sp>
        <p:nvSpPr>
          <p:cNvPr id="5" name="Footer Placeholder 4"/>
          <p:cNvSpPr>
            <a:spLocks noGrp="1"/>
          </p:cNvSpPr>
          <p:nvPr>
            <p:ph type="ftr" sz="quarter" idx="4294967295"/>
          </p:nvPr>
        </p:nvSpPr>
        <p:spPr>
          <a:xfrm>
            <a:off x="382783" y="6656825"/>
            <a:ext cx="2895600" cy="165517"/>
          </a:xfrm>
          <a:prstGeom prst="rect">
            <a:avLst/>
          </a:prstGeom>
        </p:spPr>
        <p:txBody>
          <a:bodyPr/>
          <a:lstStyle/>
          <a:p>
            <a:r>
              <a:rPr lang="en-US" dirty="0" smtClean="0"/>
              <a:t>R.L. Geng, NRI visit of </a:t>
            </a:r>
            <a:r>
              <a:rPr lang="en-US" dirty="0" err="1" smtClean="0"/>
              <a:t>JLab</a:t>
            </a:r>
            <a:r>
              <a:rPr lang="en-US" dirty="0" smtClean="0"/>
              <a:t>, Nov. 13, 2015</a:t>
            </a:r>
            <a:endParaRPr lang="en-US" dirty="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281" y="786368"/>
            <a:ext cx="7605362" cy="554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7"/>
          <p:cNvSpPr txBox="1">
            <a:spLocks noChangeArrowheads="1"/>
          </p:cNvSpPr>
          <p:nvPr/>
        </p:nvSpPr>
        <p:spPr bwMode="auto">
          <a:xfrm>
            <a:off x="4439805" y="5867819"/>
            <a:ext cx="4674678" cy="400110"/>
          </a:xfrm>
          <a:prstGeom prst="rect">
            <a:avLst/>
          </a:prstGeom>
          <a:solidFill>
            <a:srgbClr val="FFFF00"/>
          </a:solidFill>
          <a:ln>
            <a:noFill/>
          </a:ln>
        </p:spPr>
        <p:txBody>
          <a:bodyPr wrap="none">
            <a:spAutoFit/>
          </a:bodyPr>
          <a:lstStyle>
            <a:lvl1pPr>
              <a:defRPr sz="3600">
                <a:solidFill>
                  <a:schemeClr val="tx1"/>
                </a:solidFill>
                <a:latin typeface="Arial" pitchFamily="34" charset="0"/>
                <a:ea typeface="Arial Unicode MS" pitchFamily="34" charset="-128"/>
                <a:cs typeface="Arial Unicode MS" pitchFamily="34" charset="-128"/>
              </a:defRPr>
            </a:lvl1pPr>
            <a:lvl2pPr marL="37931725" indent="-37474525">
              <a:defRPr sz="3600">
                <a:solidFill>
                  <a:schemeClr val="tx1"/>
                </a:solidFill>
                <a:latin typeface="Arial" pitchFamily="34" charset="0"/>
                <a:ea typeface="Arial Unicode MS" pitchFamily="34" charset="-128"/>
                <a:cs typeface="Arial Unicode MS" pitchFamily="34" charset="-128"/>
              </a:defRPr>
            </a:lvl2pPr>
            <a:lvl3pPr>
              <a:defRPr sz="3600">
                <a:solidFill>
                  <a:schemeClr val="tx1"/>
                </a:solidFill>
                <a:latin typeface="Arial" pitchFamily="34" charset="0"/>
                <a:ea typeface="Arial Unicode MS" pitchFamily="34" charset="-128"/>
                <a:cs typeface="Arial Unicode MS" pitchFamily="34" charset="-128"/>
              </a:defRPr>
            </a:lvl3pPr>
            <a:lvl4pPr>
              <a:defRPr sz="3600">
                <a:solidFill>
                  <a:schemeClr val="tx1"/>
                </a:solidFill>
                <a:latin typeface="Arial" pitchFamily="34" charset="0"/>
                <a:ea typeface="Arial Unicode MS" pitchFamily="34" charset="-128"/>
                <a:cs typeface="Arial Unicode MS" pitchFamily="34" charset="-128"/>
              </a:defRPr>
            </a:lvl4pPr>
            <a:lvl5pPr>
              <a:defRPr sz="3600">
                <a:solidFill>
                  <a:schemeClr val="tx1"/>
                </a:solidFill>
                <a:latin typeface="Arial" pitchFamily="34" charset="0"/>
                <a:ea typeface="Arial Unicode MS" pitchFamily="34" charset="-128"/>
                <a:cs typeface="Arial Unicode MS" pitchFamily="34" charset="-128"/>
              </a:defRPr>
            </a:lvl5pPr>
            <a:lvl6pPr marL="457200" eaLnBrk="0" fontAlgn="ctr" hangingPunct="0">
              <a:spcBef>
                <a:spcPct val="0"/>
              </a:spcBef>
              <a:spcAft>
                <a:spcPct val="0"/>
              </a:spcAft>
              <a:defRPr sz="3600">
                <a:solidFill>
                  <a:schemeClr val="tx1"/>
                </a:solidFill>
                <a:latin typeface="Arial" pitchFamily="34" charset="0"/>
                <a:ea typeface="Arial Unicode MS" pitchFamily="34" charset="-128"/>
                <a:cs typeface="Arial Unicode MS" pitchFamily="34" charset="-128"/>
              </a:defRPr>
            </a:lvl6pPr>
            <a:lvl7pPr marL="914400" eaLnBrk="0" fontAlgn="ctr" hangingPunct="0">
              <a:spcBef>
                <a:spcPct val="0"/>
              </a:spcBef>
              <a:spcAft>
                <a:spcPct val="0"/>
              </a:spcAft>
              <a:defRPr sz="3600">
                <a:solidFill>
                  <a:schemeClr val="tx1"/>
                </a:solidFill>
                <a:latin typeface="Arial" pitchFamily="34" charset="0"/>
                <a:ea typeface="Arial Unicode MS" pitchFamily="34" charset="-128"/>
                <a:cs typeface="Arial Unicode MS" pitchFamily="34" charset="-128"/>
              </a:defRPr>
            </a:lvl7pPr>
            <a:lvl8pPr marL="1371600" eaLnBrk="0" fontAlgn="ctr" hangingPunct="0">
              <a:spcBef>
                <a:spcPct val="0"/>
              </a:spcBef>
              <a:spcAft>
                <a:spcPct val="0"/>
              </a:spcAft>
              <a:defRPr sz="3600">
                <a:solidFill>
                  <a:schemeClr val="tx1"/>
                </a:solidFill>
                <a:latin typeface="Arial" pitchFamily="34" charset="0"/>
                <a:ea typeface="Arial Unicode MS" pitchFamily="34" charset="-128"/>
                <a:cs typeface="Arial Unicode MS" pitchFamily="34" charset="-128"/>
              </a:defRPr>
            </a:lvl8pPr>
            <a:lvl9pPr marL="1828800" eaLnBrk="0" fontAlgn="ctr" hangingPunct="0">
              <a:spcBef>
                <a:spcPct val="0"/>
              </a:spcBef>
              <a:spcAft>
                <a:spcPct val="0"/>
              </a:spcAft>
              <a:defRPr sz="3600">
                <a:solidFill>
                  <a:schemeClr val="tx1"/>
                </a:solidFill>
                <a:latin typeface="Arial" pitchFamily="34" charset="0"/>
                <a:ea typeface="Arial Unicode MS" pitchFamily="34" charset="-128"/>
                <a:cs typeface="Arial Unicode MS" pitchFamily="34" charset="-128"/>
              </a:defRPr>
            </a:lvl9pPr>
          </a:lstStyle>
          <a:p>
            <a:r>
              <a:rPr lang="en-US" altLang="en-US" sz="2000" dirty="0" smtClean="0">
                <a:solidFill>
                  <a:srgbClr val="000000"/>
                </a:solidFill>
                <a:latin typeface="Microsoft Yi Baiti" panose="03000500000000000000" pitchFamily="66" charset="0"/>
                <a:ea typeface="Microsoft Yi Baiti" panose="03000500000000000000" pitchFamily="66" charset="0"/>
              </a:rPr>
              <a:t>C. Reece, TTC Meeting, Feb. 28-Mar.3, 2011</a:t>
            </a:r>
            <a:endParaRPr lang="en-US" altLang="en-US" sz="2000" dirty="0">
              <a:solidFill>
                <a:srgbClr val="000000"/>
              </a:solidFill>
              <a:latin typeface="Microsoft Yi Baiti" panose="03000500000000000000" pitchFamily="66" charset="0"/>
              <a:ea typeface="Microsoft Yi Baiti" panose="03000500000000000000" pitchFamily="66" charset="0"/>
            </a:endParaRPr>
          </a:p>
        </p:txBody>
      </p:sp>
      <p:sp>
        <p:nvSpPr>
          <p:cNvPr id="3" name="Slide Number Placeholder 2"/>
          <p:cNvSpPr>
            <a:spLocks noGrp="1"/>
          </p:cNvSpPr>
          <p:nvPr>
            <p:ph type="sldNum" sz="quarter" idx="4"/>
          </p:nvPr>
        </p:nvSpPr>
        <p:spPr/>
        <p:txBody>
          <a:bodyPr/>
          <a:lstStyle/>
          <a:p>
            <a:r>
              <a:rPr lang="en-US" smtClean="0"/>
              <a:t>Slide </a:t>
            </a:r>
            <a:fld id="{B58F48A6-A3E1-4848-9AC3-B43F560BE4FE}" type="slidenum">
              <a:rPr lang="en-US" smtClean="0"/>
              <a:pPr/>
              <a:t>15</a:t>
            </a:fld>
            <a:endParaRPr lang="en-US" dirty="0"/>
          </a:p>
        </p:txBody>
      </p:sp>
      <p:sp>
        <p:nvSpPr>
          <p:cNvPr id="10" name="Rectangle 9"/>
          <p:cNvSpPr/>
          <p:nvPr/>
        </p:nvSpPr>
        <p:spPr>
          <a:xfrm>
            <a:off x="-1186684" y="2967335"/>
            <a:ext cx="11517384" cy="1107996"/>
          </a:xfrm>
          <a:prstGeom prst="rect">
            <a:avLst/>
          </a:prstGeom>
          <a:noFill/>
          <a:effectLst>
            <a:outerShdw blurRad="152400" dist="317500" dir="5400000" sx="90000" sy="-19000" rotWithShape="0">
              <a:prstClr val="black">
                <a:alpha val="15000"/>
              </a:prstClr>
            </a:outerShdw>
          </a:effectLst>
          <a:scene3d>
            <a:camera prst="isometricOffAxis1Left"/>
            <a:lightRig rig="threePt" dir="t"/>
          </a:scene3d>
        </p:spPr>
        <p:txBody>
          <a:bodyPr wrap="none" lIns="91440" tIns="45720" rIns="91440" bIns="45720">
            <a:spAutoFit/>
          </a:bodyPr>
          <a:lstStyle/>
          <a:p>
            <a:pPr algn="ctr"/>
            <a:r>
              <a:rPr lang="en-US" sz="6600" b="1" dirty="0" smtClean="0">
                <a:ln w="1905"/>
                <a:solidFill>
                  <a:srgbClr val="00FF00"/>
                </a:solidFill>
                <a:effectLst>
                  <a:innerShdw blurRad="69850" dist="43180" dir="5400000">
                    <a:srgbClr val="000000">
                      <a:alpha val="65000"/>
                    </a:srgbClr>
                  </a:innerShdw>
                </a:effectLst>
              </a:rPr>
              <a:t>ILC-style final surface processing</a:t>
            </a:r>
            <a:endParaRPr lang="en-US" sz="6600" b="1" cap="none" spc="0" dirty="0">
              <a:ln w="1905"/>
              <a:solidFill>
                <a:srgbClr val="00FF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5288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sp>
        <p:nvSpPr>
          <p:cNvPr id="3" name="Title 2"/>
          <p:cNvSpPr>
            <a:spLocks noGrp="1"/>
          </p:cNvSpPr>
          <p:nvPr>
            <p:ph type="title"/>
          </p:nvPr>
        </p:nvSpPr>
        <p:spPr/>
        <p:txBody>
          <a:bodyPr/>
          <a:lstStyle/>
          <a:p>
            <a:r>
              <a:rPr lang="en-US" dirty="0" smtClean="0"/>
              <a:t>LCLS-II Extension</a:t>
            </a:r>
            <a:endParaRPr lang="en-US" dirty="0"/>
          </a:p>
        </p:txBody>
      </p:sp>
      <p:sp>
        <p:nvSpPr>
          <p:cNvPr id="4" name="Slide Number Placeholder 3"/>
          <p:cNvSpPr>
            <a:spLocks noGrp="1"/>
          </p:cNvSpPr>
          <p:nvPr>
            <p:ph type="sldNum" sz="quarter" idx="4"/>
          </p:nvPr>
        </p:nvSpPr>
        <p:spPr/>
        <p:txBody>
          <a:bodyPr/>
          <a:lstStyle/>
          <a:p>
            <a:r>
              <a:rPr lang="en-US" smtClean="0"/>
              <a:t>Slide </a:t>
            </a:r>
            <a:fld id="{B58F48A6-A3E1-4848-9AC3-B43F560BE4FE}" type="slidenum">
              <a:rPr lang="en-US" smtClean="0"/>
              <a:pPr/>
              <a:t>16</a:t>
            </a:fld>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4960938" cy="366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213" y="2117215"/>
            <a:ext cx="3787775" cy="366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a:spLocks noChangeArrowheads="1"/>
          </p:cNvSpPr>
          <p:nvPr/>
        </p:nvSpPr>
        <p:spPr bwMode="auto">
          <a:xfrm>
            <a:off x="6166104" y="5727700"/>
            <a:ext cx="2622834" cy="400110"/>
          </a:xfrm>
          <a:prstGeom prst="rect">
            <a:avLst/>
          </a:prstGeom>
          <a:solidFill>
            <a:srgbClr val="FFFF00"/>
          </a:solidFill>
          <a:ln>
            <a:noFill/>
          </a:ln>
        </p:spPr>
        <p:txBody>
          <a:bodyPr wrap="none">
            <a:spAutoFit/>
          </a:bodyPr>
          <a:lstStyle>
            <a:lvl1pPr eaLnBrk="0" hangingPunct="0">
              <a:spcBef>
                <a:spcPct val="20000"/>
              </a:spcBef>
              <a:buChar char="•"/>
              <a:defRPr sz="3200">
                <a:solidFill>
                  <a:schemeClr val="tx1"/>
                </a:solidFill>
                <a:latin typeface="Microsoft Yi Baiti" pitchFamily="66" charset="0"/>
                <a:ea typeface="Microsoft Yi Baiti" pitchFamily="66" charset="0"/>
                <a:cs typeface="Microsoft Yi Baiti" pitchFamily="66" charset="0"/>
              </a:defRPr>
            </a:lvl1pPr>
            <a:lvl2pPr marL="742950" indent="-285750" eaLnBrk="0" hangingPunct="0">
              <a:spcBef>
                <a:spcPct val="20000"/>
              </a:spcBef>
              <a:buChar char="–"/>
              <a:defRPr sz="2800">
                <a:solidFill>
                  <a:schemeClr val="tx1"/>
                </a:solidFill>
                <a:latin typeface="Microsoft Yi Baiti" pitchFamily="66" charset="0"/>
                <a:ea typeface="Microsoft Yi Baiti" pitchFamily="66" charset="0"/>
                <a:cs typeface="Microsoft Yi Baiti" pitchFamily="66" charset="0"/>
              </a:defRPr>
            </a:lvl2pPr>
            <a:lvl3pPr marL="1143000" indent="-228600" eaLnBrk="0" hangingPunct="0">
              <a:spcBef>
                <a:spcPct val="20000"/>
              </a:spcBef>
              <a:buChar char="•"/>
              <a:defRPr sz="2400">
                <a:solidFill>
                  <a:schemeClr val="tx1"/>
                </a:solidFill>
                <a:latin typeface="Microsoft Yi Baiti" pitchFamily="66" charset="0"/>
                <a:ea typeface="Microsoft Yi Baiti" pitchFamily="66" charset="0"/>
                <a:cs typeface="Microsoft Yi Baiti" pitchFamily="66" charset="0"/>
              </a:defRPr>
            </a:lvl3pPr>
            <a:lvl4pPr marL="1600200" indent="-228600" eaLnBrk="0" hangingPunct="0">
              <a:spcBef>
                <a:spcPct val="20000"/>
              </a:spcBef>
              <a:buChar char="–"/>
              <a:defRPr sz="2000">
                <a:solidFill>
                  <a:schemeClr val="tx1"/>
                </a:solidFill>
                <a:latin typeface="Microsoft Yi Baiti" pitchFamily="66" charset="0"/>
                <a:ea typeface="Microsoft Yi Baiti" pitchFamily="66" charset="0"/>
                <a:cs typeface="Microsoft Yi Baiti" pitchFamily="66" charset="0"/>
              </a:defRPr>
            </a:lvl4pPr>
            <a:lvl5pPr marL="2057400" indent="-228600" eaLnBrk="0" hangingPunct="0">
              <a:spcBef>
                <a:spcPct val="20000"/>
              </a:spcBef>
              <a:buChar char="»"/>
              <a:defRPr sz="2000">
                <a:solidFill>
                  <a:schemeClr val="tx1"/>
                </a:solidFill>
                <a:latin typeface="Microsoft Yi Baiti" pitchFamily="66" charset="0"/>
                <a:ea typeface="Microsoft Yi Baiti" pitchFamily="66" charset="0"/>
                <a:cs typeface="Microsoft Yi Baiti" pitchFamily="66" charset="0"/>
              </a:defRPr>
            </a:lvl5pPr>
            <a:lvl6pPr marL="25146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6pPr>
            <a:lvl7pPr marL="29718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7pPr>
            <a:lvl8pPr marL="34290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8pPr>
            <a:lvl9pPr marL="38862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9pPr>
          </a:lstStyle>
          <a:p>
            <a:pPr eaLnBrk="1" hangingPunct="1">
              <a:spcBef>
                <a:spcPct val="0"/>
              </a:spcBef>
              <a:buFontTx/>
              <a:buNone/>
            </a:pPr>
            <a:r>
              <a:rPr lang="en-US" altLang="en-US" sz="2000" dirty="0"/>
              <a:t>T. </a:t>
            </a:r>
            <a:r>
              <a:rPr lang="en-US" altLang="en-US" sz="2000" dirty="0" err="1"/>
              <a:t>Raubenheimer</a:t>
            </a:r>
            <a:r>
              <a:rPr lang="en-US" altLang="en-US" sz="2000" dirty="0"/>
              <a:t>, IPAC15</a:t>
            </a:r>
          </a:p>
        </p:txBody>
      </p:sp>
      <p:sp>
        <p:nvSpPr>
          <p:cNvPr id="9" name="TextBox 4"/>
          <p:cNvSpPr txBox="1">
            <a:spLocks noChangeArrowheads="1"/>
          </p:cNvSpPr>
          <p:nvPr/>
        </p:nvSpPr>
        <p:spPr bwMode="auto">
          <a:xfrm>
            <a:off x="1061923" y="1033880"/>
            <a:ext cx="7069564" cy="523220"/>
          </a:xfrm>
          <a:prstGeom prst="rect">
            <a:avLst/>
          </a:prstGeom>
          <a:solidFill>
            <a:srgbClr val="FFFF00"/>
          </a:solidFill>
          <a:ln>
            <a:noFill/>
          </a:ln>
        </p:spPr>
        <p:txBody>
          <a:bodyPr wrap="none">
            <a:spAutoFit/>
          </a:bodyPr>
          <a:lstStyle>
            <a:lvl1pPr eaLnBrk="0" hangingPunct="0">
              <a:spcBef>
                <a:spcPct val="20000"/>
              </a:spcBef>
              <a:buChar char="•"/>
              <a:defRPr sz="3200">
                <a:solidFill>
                  <a:schemeClr val="tx1"/>
                </a:solidFill>
                <a:latin typeface="Microsoft Yi Baiti" pitchFamily="66" charset="0"/>
                <a:ea typeface="Microsoft Yi Baiti" pitchFamily="66" charset="0"/>
                <a:cs typeface="Microsoft Yi Baiti" pitchFamily="66" charset="0"/>
              </a:defRPr>
            </a:lvl1pPr>
            <a:lvl2pPr marL="742950" indent="-285750" eaLnBrk="0" hangingPunct="0">
              <a:spcBef>
                <a:spcPct val="20000"/>
              </a:spcBef>
              <a:buChar char="–"/>
              <a:defRPr sz="2800">
                <a:solidFill>
                  <a:schemeClr val="tx1"/>
                </a:solidFill>
                <a:latin typeface="Microsoft Yi Baiti" pitchFamily="66" charset="0"/>
                <a:ea typeface="Microsoft Yi Baiti" pitchFamily="66" charset="0"/>
                <a:cs typeface="Microsoft Yi Baiti" pitchFamily="66" charset="0"/>
              </a:defRPr>
            </a:lvl2pPr>
            <a:lvl3pPr marL="1143000" indent="-228600" eaLnBrk="0" hangingPunct="0">
              <a:spcBef>
                <a:spcPct val="20000"/>
              </a:spcBef>
              <a:buChar char="•"/>
              <a:defRPr sz="2400">
                <a:solidFill>
                  <a:schemeClr val="tx1"/>
                </a:solidFill>
                <a:latin typeface="Microsoft Yi Baiti" pitchFamily="66" charset="0"/>
                <a:ea typeface="Microsoft Yi Baiti" pitchFamily="66" charset="0"/>
                <a:cs typeface="Microsoft Yi Baiti" pitchFamily="66" charset="0"/>
              </a:defRPr>
            </a:lvl3pPr>
            <a:lvl4pPr marL="1600200" indent="-228600" eaLnBrk="0" hangingPunct="0">
              <a:spcBef>
                <a:spcPct val="20000"/>
              </a:spcBef>
              <a:buChar char="–"/>
              <a:defRPr sz="2000">
                <a:solidFill>
                  <a:schemeClr val="tx1"/>
                </a:solidFill>
                <a:latin typeface="Microsoft Yi Baiti" pitchFamily="66" charset="0"/>
                <a:ea typeface="Microsoft Yi Baiti" pitchFamily="66" charset="0"/>
                <a:cs typeface="Microsoft Yi Baiti" pitchFamily="66" charset="0"/>
              </a:defRPr>
            </a:lvl4pPr>
            <a:lvl5pPr marL="2057400" indent="-228600" eaLnBrk="0" hangingPunct="0">
              <a:spcBef>
                <a:spcPct val="20000"/>
              </a:spcBef>
              <a:buChar char="»"/>
              <a:defRPr sz="2000">
                <a:solidFill>
                  <a:schemeClr val="tx1"/>
                </a:solidFill>
                <a:latin typeface="Microsoft Yi Baiti" pitchFamily="66" charset="0"/>
                <a:ea typeface="Microsoft Yi Baiti" pitchFamily="66" charset="0"/>
                <a:cs typeface="Microsoft Yi Baiti" pitchFamily="66" charset="0"/>
              </a:defRPr>
            </a:lvl5pPr>
            <a:lvl6pPr marL="25146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6pPr>
            <a:lvl7pPr marL="29718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7pPr>
            <a:lvl8pPr marL="34290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8pPr>
            <a:lvl9pPr marL="38862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9pPr>
          </a:lstStyle>
          <a:p>
            <a:pPr eaLnBrk="1" hangingPunct="1">
              <a:spcBef>
                <a:spcPct val="0"/>
              </a:spcBef>
              <a:buFontTx/>
              <a:buNone/>
            </a:pPr>
            <a:r>
              <a:rPr lang="en-US" altLang="en-US" sz="2800" dirty="0"/>
              <a:t>Adapt TTF/XFEL/ILC 9-cell cavity for CW operation</a:t>
            </a:r>
          </a:p>
        </p:txBody>
      </p:sp>
      <p:grpSp>
        <p:nvGrpSpPr>
          <p:cNvPr id="13" name="Group 12"/>
          <p:cNvGrpSpPr/>
          <p:nvPr/>
        </p:nvGrpSpPr>
        <p:grpSpPr>
          <a:xfrm>
            <a:off x="5294998" y="3617452"/>
            <a:ext cx="3813176" cy="738664"/>
            <a:chOff x="5294998" y="3617452"/>
            <a:chExt cx="3813176" cy="738664"/>
          </a:xfrm>
        </p:grpSpPr>
        <p:sp>
          <p:nvSpPr>
            <p:cNvPr id="10" name="TextBox 9"/>
            <p:cNvSpPr txBox="1"/>
            <p:nvPr/>
          </p:nvSpPr>
          <p:spPr>
            <a:xfrm>
              <a:off x="7985933" y="3617452"/>
              <a:ext cx="1122241" cy="738664"/>
            </a:xfrm>
            <a:prstGeom prst="rect">
              <a:avLst/>
            </a:prstGeom>
            <a:solidFill>
              <a:srgbClr val="00FF00"/>
            </a:solidFill>
          </p:spPr>
          <p:txBody>
            <a:bodyPr wrap="square" rtlCol="0">
              <a:spAutoFit/>
            </a:bodyPr>
            <a:lstStyle/>
            <a:p>
              <a:r>
                <a:rPr lang="en-US" sz="1400" dirty="0" smtClean="0"/>
                <a:t>Nitrogen doping</a:t>
              </a:r>
            </a:p>
            <a:p>
              <a:r>
                <a:rPr lang="en-US" sz="1400" dirty="0" smtClean="0"/>
                <a:t>for high Q0</a:t>
              </a:r>
              <a:endParaRPr lang="en-US" sz="1400" dirty="0"/>
            </a:p>
          </p:txBody>
        </p:sp>
        <p:sp>
          <p:nvSpPr>
            <p:cNvPr id="12" name="Rectangle 11"/>
            <p:cNvSpPr/>
            <p:nvPr/>
          </p:nvSpPr>
          <p:spPr>
            <a:xfrm>
              <a:off x="5294998" y="3686861"/>
              <a:ext cx="2649308" cy="599846"/>
            </a:xfrm>
            <a:prstGeom prst="rect">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424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lstStyle/>
          <a:p>
            <a:r>
              <a:rPr lang="en-US" sz="4000" dirty="0" smtClean="0"/>
              <a:t>Path Forward</a:t>
            </a:r>
            <a:endParaRPr lang="en-US" sz="4000" dirty="0"/>
          </a:p>
        </p:txBody>
      </p:sp>
      <p:sp>
        <p:nvSpPr>
          <p:cNvPr id="3" name="Content Placeholder 2"/>
          <p:cNvSpPr>
            <a:spLocks noGrp="1"/>
          </p:cNvSpPr>
          <p:nvPr>
            <p:ph idx="1"/>
          </p:nvPr>
        </p:nvSpPr>
        <p:spPr>
          <a:xfrm>
            <a:off x="276447" y="880297"/>
            <a:ext cx="8410353" cy="5132065"/>
          </a:xfrm>
        </p:spPr>
        <p:txBody>
          <a:bodyPr>
            <a:normAutofit/>
          </a:bodyPr>
          <a:lstStyle/>
          <a:p>
            <a:pPr>
              <a:spcAft>
                <a:spcPts val="600"/>
              </a:spcAft>
            </a:pPr>
            <a:r>
              <a:rPr lang="en-US" sz="2400" dirty="0" smtClean="0"/>
              <a:t>High efficiency high gradient (HEHG) SRF a fundamental accelerator physics and technology issue with applications to ILC as well as many other machines</a:t>
            </a:r>
          </a:p>
          <a:p>
            <a:pPr lvl="1">
              <a:spcAft>
                <a:spcPts val="600"/>
              </a:spcAft>
            </a:pPr>
            <a:r>
              <a:rPr lang="en-US" sz="2000" dirty="0" smtClean="0"/>
              <a:t>Better cavity shapes (RE, LL/ICHIRO, LSF)</a:t>
            </a:r>
          </a:p>
          <a:p>
            <a:pPr lvl="2">
              <a:spcAft>
                <a:spcPts val="600"/>
              </a:spcAft>
            </a:pPr>
            <a:r>
              <a:rPr lang="en-US" sz="1800" dirty="0" smtClean="0"/>
              <a:t>“immediate” gain in gradient</a:t>
            </a:r>
          </a:p>
          <a:p>
            <a:pPr lvl="2">
              <a:spcAft>
                <a:spcPts val="600"/>
              </a:spcAft>
            </a:pPr>
            <a:r>
              <a:rPr lang="en-US" sz="1800" dirty="0" smtClean="0"/>
              <a:t>“guaranteed” saving in </a:t>
            </a:r>
            <a:r>
              <a:rPr lang="en-US" sz="1800" dirty="0" err="1" smtClean="0"/>
              <a:t>cryo</a:t>
            </a:r>
            <a:r>
              <a:rPr lang="en-US" sz="1800" dirty="0" smtClean="0"/>
              <a:t> capital cost &amp; accelerator operation cost </a:t>
            </a:r>
          </a:p>
          <a:p>
            <a:pPr lvl="1">
              <a:spcAft>
                <a:spcPts val="600"/>
              </a:spcAft>
            </a:pPr>
            <a:r>
              <a:rPr lang="en-US" sz="2000" dirty="0" smtClean="0"/>
              <a:t>Better material (Large-Grain/Medium-Grain ingot niobium)</a:t>
            </a:r>
          </a:p>
          <a:p>
            <a:pPr lvl="2">
              <a:spcAft>
                <a:spcPts val="600"/>
              </a:spcAft>
            </a:pPr>
            <a:endParaRPr lang="en-US" sz="1800" dirty="0"/>
          </a:p>
        </p:txBody>
      </p:sp>
      <p:sp>
        <p:nvSpPr>
          <p:cNvPr id="4" name="Footer Placeholder 3"/>
          <p:cNvSpPr>
            <a:spLocks noGrp="1"/>
          </p:cNvSpPr>
          <p:nvPr>
            <p:ph type="ftr" sz="quarter" idx="3"/>
          </p:nvPr>
        </p:nvSpPr>
        <p:spPr/>
        <p:txBody>
          <a:bodyPr/>
          <a:lstStyle/>
          <a:p>
            <a:r>
              <a:rPr lang="en-US" smtClean="0"/>
              <a:t>R.L. Geng, NRI visit of JLab, Nov. 13, 2015</a:t>
            </a:r>
            <a:endParaRPr lang="en-US" dirty="0"/>
          </a:p>
        </p:txBody>
      </p:sp>
      <p:sp>
        <p:nvSpPr>
          <p:cNvPr id="6" name="Slide Number Placeholder 5"/>
          <p:cNvSpPr>
            <a:spLocks noGrp="1"/>
          </p:cNvSpPr>
          <p:nvPr>
            <p:ph type="sldNum" sz="quarter" idx="4"/>
          </p:nvPr>
        </p:nvSpPr>
        <p:spPr/>
        <p:txBody>
          <a:bodyPr/>
          <a:lstStyle/>
          <a:p>
            <a:r>
              <a:rPr lang="en-US" smtClean="0"/>
              <a:t>Slide </a:t>
            </a:r>
            <a:fld id="{B58F48A6-A3E1-4848-9AC3-B43F560BE4FE}" type="slidenum">
              <a:rPr lang="en-US" smtClean="0"/>
              <a:pPr/>
              <a:t>17</a:t>
            </a:fld>
            <a:endParaRPr lang="en-US" dirty="0"/>
          </a:p>
        </p:txBody>
      </p:sp>
      <p:grpSp>
        <p:nvGrpSpPr>
          <p:cNvPr id="10" name="Group 9"/>
          <p:cNvGrpSpPr/>
          <p:nvPr/>
        </p:nvGrpSpPr>
        <p:grpSpPr>
          <a:xfrm>
            <a:off x="0" y="2062895"/>
            <a:ext cx="9144000" cy="4335969"/>
            <a:chOff x="0" y="2062895"/>
            <a:chExt cx="9144000" cy="4335969"/>
          </a:xfrm>
        </p:grpSpPr>
        <p:sp>
          <p:nvSpPr>
            <p:cNvPr id="7" name="Rectangle 6"/>
            <p:cNvSpPr/>
            <p:nvPr/>
          </p:nvSpPr>
          <p:spPr>
            <a:xfrm>
              <a:off x="395026" y="2062895"/>
              <a:ext cx="8222285" cy="1799538"/>
            </a:xfrm>
            <a:prstGeom prst="rect">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hevron 7"/>
            <p:cNvSpPr/>
            <p:nvPr/>
          </p:nvSpPr>
          <p:spPr>
            <a:xfrm rot="16200000">
              <a:off x="3972158" y="4048972"/>
              <a:ext cx="680314" cy="387706"/>
            </a:xfrm>
            <a:prstGeom prst="chevron">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0" y="4582982"/>
              <a:ext cx="9144000" cy="1815882"/>
            </a:xfrm>
            <a:prstGeom prst="rect">
              <a:avLst/>
            </a:prstGeom>
            <a:solidFill>
              <a:srgbClr val="00FF00"/>
            </a:solidFill>
          </p:spPr>
          <p:txBody>
            <a:bodyPr wrap="square" rtlCol="0">
              <a:spAutoFit/>
            </a:bodyPr>
            <a:lstStyle/>
            <a:p>
              <a:r>
                <a:rPr lang="en-US" sz="2800" dirty="0" smtClean="0">
                  <a:solidFill>
                    <a:srgbClr val="FF00FF"/>
                  </a:solidFill>
                  <a:latin typeface="Minion Pro"/>
                </a:rPr>
                <a:t>Use the same successful ILC baseline cavity processing technology which is already well practiced in world-wide labs as well as in industry and has been successfully applied to CEBAF accelerator and E-XFEL project.   </a:t>
              </a:r>
              <a:endParaRPr lang="en-US" sz="2800" dirty="0">
                <a:solidFill>
                  <a:srgbClr val="FF00FF"/>
                </a:solidFill>
                <a:latin typeface="Minion Pro"/>
              </a:endParaRPr>
            </a:p>
          </p:txBody>
        </p:sp>
      </p:grpSp>
    </p:spTree>
    <p:extLst>
      <p:ext uri="{BB962C8B-B14F-4D97-AF65-F5344CB8AC3E}">
        <p14:creationId xmlns:p14="http://schemas.microsoft.com/office/powerpoint/2010/main" val="152590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462"/>
            <a:ext cx="8229600" cy="397933"/>
          </a:xfrm>
        </p:spPr>
        <p:txBody>
          <a:bodyPr/>
          <a:lstStyle/>
          <a:p>
            <a:r>
              <a:rPr lang="en-US" sz="4000" dirty="0" smtClean="0"/>
              <a:t>HEHG Cavity Shapes: Design </a:t>
            </a:r>
            <a:endParaRPr lang="en-US" sz="4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51175618"/>
              </p:ext>
            </p:extLst>
          </p:nvPr>
        </p:nvGraphicFramePr>
        <p:xfrm>
          <a:off x="307239" y="961235"/>
          <a:ext cx="8529525" cy="2746070"/>
        </p:xfrm>
        <a:graphic>
          <a:graphicData uri="http://schemas.openxmlformats.org/drawingml/2006/table">
            <a:tbl>
              <a:tblPr firstRow="1" firstCol="1" bandRow="1" bandCol="1">
                <a:tableStyleId>{5C22544A-7EE6-4342-B048-85BDC9FD1C3A}</a:tableStyleId>
              </a:tblPr>
              <a:tblGrid>
                <a:gridCol w="1353311"/>
                <a:gridCol w="1280160"/>
                <a:gridCol w="1068020"/>
                <a:gridCol w="1909267"/>
                <a:gridCol w="1404518"/>
                <a:gridCol w="1514249"/>
              </a:tblGrid>
              <a:tr h="549214">
                <a:tc>
                  <a:txBody>
                    <a:bodyPr/>
                    <a:lstStyle/>
                    <a:p>
                      <a:pPr marL="0" marR="0" algn="ctr">
                        <a:spcBef>
                          <a:spcPts val="0"/>
                        </a:spcBef>
                        <a:spcAft>
                          <a:spcPts val="0"/>
                        </a:spcAft>
                      </a:pPr>
                      <a:r>
                        <a:rPr lang="en-US" sz="1800" dirty="0">
                          <a:effectLst/>
                        </a:rPr>
                        <a:t> </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TESLA</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Low-loss/ICHIRO</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rPr>
                        <a:t>Re-entrant</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Low-surface-field</a:t>
                      </a:r>
                      <a:endParaRPr lang="en-US" sz="1800">
                        <a:effectLst/>
                        <a:latin typeface="Cambria"/>
                        <a:ea typeface="Cambria"/>
                        <a:cs typeface="Times New Roman"/>
                      </a:endParaRPr>
                    </a:p>
                  </a:txBody>
                  <a:tcPr marL="68580" marR="68580" marT="0" marB="0"/>
                </a:tc>
              </a:tr>
              <a:tr h="274607">
                <a:tc>
                  <a:txBody>
                    <a:bodyPr/>
                    <a:lstStyle/>
                    <a:p>
                      <a:pPr marL="0" marR="0" algn="ctr">
                        <a:spcBef>
                          <a:spcPts val="0"/>
                        </a:spcBef>
                        <a:spcAft>
                          <a:spcPts val="0"/>
                        </a:spcAft>
                      </a:pPr>
                      <a:r>
                        <a:rPr lang="en-US" sz="1800">
                          <a:effectLst/>
                        </a:rPr>
                        <a:t>frequency</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MHz</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1300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1300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1300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1300</a:t>
                      </a:r>
                      <a:endParaRPr lang="en-US" sz="1800">
                        <a:effectLst/>
                        <a:latin typeface="Cambria"/>
                        <a:ea typeface="Cambria"/>
                        <a:cs typeface="Times New Roman"/>
                      </a:endParaRPr>
                    </a:p>
                  </a:txBody>
                  <a:tcPr marL="68580" marR="68580" marT="0" marB="0"/>
                </a:tc>
              </a:tr>
              <a:tr h="274607">
                <a:tc>
                  <a:txBody>
                    <a:bodyPr/>
                    <a:lstStyle/>
                    <a:p>
                      <a:pPr marL="0" marR="0" algn="ctr">
                        <a:spcBef>
                          <a:spcPts val="0"/>
                        </a:spcBef>
                        <a:spcAft>
                          <a:spcPts val="0"/>
                        </a:spcAft>
                      </a:pPr>
                      <a:r>
                        <a:rPr lang="en-US" sz="1800">
                          <a:effectLst/>
                        </a:rPr>
                        <a:t>Aperture</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mm</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70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rPr>
                        <a:t>60</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60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60</a:t>
                      </a:r>
                      <a:endParaRPr lang="en-US" sz="1800">
                        <a:effectLst/>
                        <a:latin typeface="Cambria"/>
                        <a:ea typeface="Cambria"/>
                        <a:cs typeface="Times New Roman"/>
                      </a:endParaRPr>
                    </a:p>
                  </a:txBody>
                  <a:tcPr marL="68580" marR="68580" marT="0" marB="0"/>
                </a:tc>
              </a:tr>
              <a:tr h="274607">
                <a:tc>
                  <a:txBody>
                    <a:bodyPr/>
                    <a:lstStyle/>
                    <a:p>
                      <a:pPr marL="0" marR="0" algn="ctr">
                        <a:spcBef>
                          <a:spcPts val="0"/>
                        </a:spcBef>
                        <a:spcAft>
                          <a:spcPts val="0"/>
                        </a:spcAft>
                      </a:pPr>
                      <a:r>
                        <a:rPr lang="en-US" sz="1800">
                          <a:effectLst/>
                        </a:rPr>
                        <a:t>Epk/Eacc</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rPr>
                        <a:t>1.98</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2.36</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2.28</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1.98</a:t>
                      </a:r>
                      <a:endParaRPr lang="en-US" sz="1800">
                        <a:effectLst/>
                        <a:latin typeface="Cambria"/>
                        <a:ea typeface="Cambria"/>
                        <a:cs typeface="Times New Roman"/>
                      </a:endParaRPr>
                    </a:p>
                  </a:txBody>
                  <a:tcPr marL="68580" marR="68580" marT="0" marB="0"/>
                </a:tc>
              </a:tr>
              <a:tr h="549214">
                <a:tc>
                  <a:txBody>
                    <a:bodyPr/>
                    <a:lstStyle/>
                    <a:p>
                      <a:pPr marL="0" marR="0" algn="ctr">
                        <a:spcBef>
                          <a:spcPts val="0"/>
                        </a:spcBef>
                        <a:spcAft>
                          <a:spcPts val="0"/>
                        </a:spcAft>
                      </a:pPr>
                      <a:r>
                        <a:rPr lang="en-US" sz="1800">
                          <a:effectLst/>
                        </a:rPr>
                        <a:t>Hpk/Eacc</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mT/(MV/m)</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rPr>
                        <a:t>4.15</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3.61</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3.54</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3.71</a:t>
                      </a:r>
                      <a:endParaRPr lang="en-US" sz="1800">
                        <a:effectLst/>
                        <a:latin typeface="Cambria"/>
                        <a:ea typeface="Cambria"/>
                        <a:cs typeface="Times New Roman"/>
                      </a:endParaRPr>
                    </a:p>
                  </a:txBody>
                  <a:tcPr marL="68580" marR="68580" marT="0" marB="0"/>
                </a:tc>
              </a:tr>
              <a:tr h="549214">
                <a:tc>
                  <a:txBody>
                    <a:bodyPr/>
                    <a:lstStyle/>
                    <a:p>
                      <a:pPr marL="0" marR="0" algn="ctr">
                        <a:spcBef>
                          <a:spcPts val="0"/>
                        </a:spcBef>
                        <a:spcAft>
                          <a:spcPts val="0"/>
                        </a:spcAft>
                      </a:pPr>
                      <a:r>
                        <a:rPr lang="en-US" sz="1800">
                          <a:effectLst/>
                        </a:rPr>
                        <a:t>Cell-cell coupling</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1.90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1.52</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1.57</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1.27</a:t>
                      </a:r>
                      <a:endParaRPr lang="en-US" sz="1800">
                        <a:effectLst/>
                        <a:latin typeface="Cambria"/>
                        <a:ea typeface="Cambria"/>
                        <a:cs typeface="Times New Roman"/>
                      </a:endParaRPr>
                    </a:p>
                  </a:txBody>
                  <a:tcPr marL="68580" marR="68580" marT="0" marB="0"/>
                </a:tc>
              </a:tr>
              <a:tr h="274607">
                <a:tc>
                  <a:txBody>
                    <a:bodyPr/>
                    <a:lstStyle/>
                    <a:p>
                      <a:pPr marL="0" marR="0" algn="ctr">
                        <a:spcBef>
                          <a:spcPts val="0"/>
                        </a:spcBef>
                        <a:spcAft>
                          <a:spcPts val="0"/>
                        </a:spcAft>
                      </a:pPr>
                      <a:r>
                        <a:rPr lang="en-US" sz="1800">
                          <a:effectLst/>
                        </a:rPr>
                        <a:t>G*R/Q</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sym typeface="Symbol"/>
                        </a:rPr>
                        <a:t></a:t>
                      </a:r>
                      <a:r>
                        <a:rPr lang="en-US" sz="1800" baseline="30000" dirty="0">
                          <a:effectLst/>
                        </a:rPr>
                        <a:t>2</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30840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37970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41208</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rPr>
                        <a:t>36995</a:t>
                      </a:r>
                      <a:endParaRPr lang="en-US" sz="1800" dirty="0">
                        <a:effectLst/>
                        <a:latin typeface="Cambria"/>
                        <a:ea typeface="Cambria"/>
                        <a:cs typeface="Times New Roman"/>
                      </a:endParaRPr>
                    </a:p>
                  </a:txBody>
                  <a:tcPr marL="68580" marR="68580" marT="0" marB="0"/>
                </a:tc>
              </a:tr>
            </a:tbl>
          </a:graphicData>
        </a:graphic>
      </p:graphicFrame>
      <p:sp>
        <p:nvSpPr>
          <p:cNvPr id="8" name="TextBox 7"/>
          <p:cNvSpPr txBox="1"/>
          <p:nvPr/>
        </p:nvSpPr>
        <p:spPr>
          <a:xfrm>
            <a:off x="307239" y="3804738"/>
            <a:ext cx="7342921" cy="600164"/>
          </a:xfrm>
          <a:prstGeom prst="rect">
            <a:avLst/>
          </a:prstGeom>
          <a:solidFill>
            <a:srgbClr val="FFFF00"/>
          </a:solidFill>
        </p:spPr>
        <p:txBody>
          <a:bodyPr wrap="square" rtlCol="0">
            <a:spAutoFit/>
          </a:bodyPr>
          <a:lstStyle/>
          <a:p>
            <a:r>
              <a:rPr lang="en-US" sz="1100" dirty="0" smtClean="0"/>
              <a:t>Z. </a:t>
            </a:r>
            <a:r>
              <a:rPr lang="en-US" sz="1100" dirty="0"/>
              <a:t>Li, C. </a:t>
            </a:r>
            <a:r>
              <a:rPr lang="en-US" sz="1100" dirty="0" err="1" smtClean="0"/>
              <a:t>Adolphsen</a:t>
            </a:r>
            <a:r>
              <a:rPr lang="en-US" sz="1100" dirty="0"/>
              <a:t>, A New SRF Cavity Shape with Minimized Surface Electric and Magnetic Fields for the </a:t>
            </a:r>
            <a:r>
              <a:rPr lang="en-US" sz="1100" dirty="0" smtClean="0"/>
              <a:t>ILC, LINAC08 (2008).</a:t>
            </a:r>
          </a:p>
          <a:p>
            <a:endParaRPr lang="en-US" sz="1100" dirty="0" smtClean="0"/>
          </a:p>
          <a:p>
            <a:r>
              <a:rPr lang="en-US" sz="1100" dirty="0" smtClean="0"/>
              <a:t>R.L </a:t>
            </a:r>
            <a:r>
              <a:rPr lang="en-US" sz="1100" dirty="0" err="1" smtClean="0"/>
              <a:t>Geng</a:t>
            </a:r>
            <a:r>
              <a:rPr lang="en-US" sz="1100" dirty="0"/>
              <a:t> et al., Development of Ultra High Gradient and High Q0 Superconducting Radio Frequency </a:t>
            </a:r>
            <a:r>
              <a:rPr lang="en-US" sz="1100" dirty="0" smtClean="0"/>
              <a:t>Cavities, IPAC13 (2013).</a:t>
            </a:r>
            <a:endParaRPr lang="en-US" sz="1100" dirty="0"/>
          </a:p>
        </p:txBody>
      </p:sp>
      <p:sp>
        <p:nvSpPr>
          <p:cNvPr id="4" name="Footer Placeholder 3"/>
          <p:cNvSpPr>
            <a:spLocks noGrp="1"/>
          </p:cNvSpPr>
          <p:nvPr>
            <p:ph type="ftr" sz="quarter" idx="3"/>
          </p:nvPr>
        </p:nvSpPr>
        <p:spPr/>
        <p:txBody>
          <a:bodyPr/>
          <a:lstStyle/>
          <a:p>
            <a:r>
              <a:rPr lang="en-US" smtClean="0"/>
              <a:t>R.L. Geng, NRI visit of JLab, Nov. 13, 2015</a:t>
            </a:r>
            <a:endParaRPr lang="en-US" dirty="0"/>
          </a:p>
        </p:txBody>
      </p:sp>
      <p:sp>
        <p:nvSpPr>
          <p:cNvPr id="5" name="Slide Number Placeholder 4"/>
          <p:cNvSpPr>
            <a:spLocks noGrp="1"/>
          </p:cNvSpPr>
          <p:nvPr>
            <p:ph type="sldNum" sz="quarter" idx="4"/>
          </p:nvPr>
        </p:nvSpPr>
        <p:spPr/>
        <p:txBody>
          <a:bodyPr/>
          <a:lstStyle/>
          <a:p>
            <a:r>
              <a:rPr lang="en-US" smtClean="0"/>
              <a:t>Slide </a:t>
            </a:r>
            <a:fld id="{B58F48A6-A3E1-4848-9AC3-B43F560BE4FE}" type="slidenum">
              <a:rPr lang="en-US" smtClean="0"/>
              <a:pPr/>
              <a:t>18</a:t>
            </a:fld>
            <a:endParaRPr lang="en-US" dirty="0"/>
          </a:p>
        </p:txBody>
      </p:sp>
      <p:grpSp>
        <p:nvGrpSpPr>
          <p:cNvPr id="13" name="Group 12"/>
          <p:cNvGrpSpPr/>
          <p:nvPr/>
        </p:nvGrpSpPr>
        <p:grpSpPr>
          <a:xfrm>
            <a:off x="307239" y="961235"/>
            <a:ext cx="8836761" cy="4607072"/>
            <a:chOff x="307239" y="961235"/>
            <a:chExt cx="8836761" cy="4607072"/>
          </a:xfrm>
        </p:grpSpPr>
        <p:sp>
          <p:nvSpPr>
            <p:cNvPr id="9" name="TextBox 8"/>
            <p:cNvSpPr txBox="1"/>
            <p:nvPr/>
          </p:nvSpPr>
          <p:spPr>
            <a:xfrm>
              <a:off x="307239" y="4552644"/>
              <a:ext cx="8836761" cy="1015663"/>
            </a:xfrm>
            <a:prstGeom prst="rect">
              <a:avLst/>
            </a:prstGeom>
            <a:solidFill>
              <a:srgbClr val="00FF00"/>
            </a:solidFill>
          </p:spPr>
          <p:txBody>
            <a:bodyPr wrap="square" rtlCol="0">
              <a:spAutoFit/>
            </a:bodyPr>
            <a:lstStyle/>
            <a:p>
              <a:pPr marL="285750" indent="-285750">
                <a:buFont typeface="Arial" panose="020B0604020202020204" pitchFamily="34" charset="0"/>
                <a:buChar char="•"/>
              </a:pPr>
              <a:r>
                <a:rPr lang="en-US" sz="2000" dirty="0" smtClean="0"/>
                <a:t>50 MV/m capable due to lowered </a:t>
              </a:r>
              <a:r>
                <a:rPr lang="en-US" sz="2000" dirty="0" err="1" smtClean="0"/>
                <a:t>Hpk</a:t>
              </a:r>
              <a:r>
                <a:rPr lang="en-US" sz="2000" dirty="0" smtClean="0"/>
                <a:t>/</a:t>
              </a:r>
              <a:r>
                <a:rPr lang="en-US" sz="2000" dirty="0" err="1" smtClean="0"/>
                <a:t>Eacc</a:t>
              </a:r>
              <a:endParaRPr lang="en-US" sz="2000" dirty="0" smtClean="0"/>
            </a:p>
            <a:p>
              <a:pPr marL="285750" indent="-285750">
                <a:buFont typeface="Arial" panose="020B0604020202020204" pitchFamily="34" charset="0"/>
                <a:buChar char="•"/>
              </a:pPr>
              <a:r>
                <a:rPr lang="en-US" sz="2000" dirty="0" smtClean="0"/>
                <a:t>20% more efficient as compared to TESLA shape</a:t>
              </a:r>
            </a:p>
            <a:p>
              <a:pPr marL="285750" indent="-285750">
                <a:buFont typeface="Arial" panose="020B0604020202020204" pitchFamily="34" charset="0"/>
                <a:buChar char="•"/>
              </a:pPr>
              <a:r>
                <a:rPr lang="en-US" sz="2000" dirty="0" smtClean="0"/>
                <a:t>Lowered risk in field emission by keeping</a:t>
              </a:r>
              <a:r>
                <a:rPr lang="en-US" sz="2000" dirty="0"/>
                <a:t> </a:t>
              </a:r>
              <a:r>
                <a:rPr lang="en-US" sz="2000" dirty="0" err="1" smtClean="0"/>
                <a:t>Epk</a:t>
              </a:r>
              <a:r>
                <a:rPr lang="en-US" sz="2000" dirty="0" smtClean="0"/>
                <a:t>/</a:t>
              </a:r>
              <a:r>
                <a:rPr lang="en-US" sz="2000" dirty="0" err="1" smtClean="0"/>
                <a:t>Eacc</a:t>
              </a:r>
              <a:r>
                <a:rPr lang="en-US" sz="2000" dirty="0" smtClean="0"/>
                <a:t> the same as TESLA shape</a:t>
              </a:r>
            </a:p>
          </p:txBody>
        </p:sp>
        <p:sp>
          <p:nvSpPr>
            <p:cNvPr id="10" name="Rectangle 9"/>
            <p:cNvSpPr/>
            <p:nvPr/>
          </p:nvSpPr>
          <p:spPr>
            <a:xfrm>
              <a:off x="7350238" y="961235"/>
              <a:ext cx="1458623" cy="2763039"/>
            </a:xfrm>
            <a:prstGeom prst="rect">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hevron 11"/>
            <p:cNvSpPr/>
            <p:nvPr/>
          </p:nvSpPr>
          <p:spPr>
            <a:xfrm rot="16200000">
              <a:off x="7816712" y="3972571"/>
              <a:ext cx="737999" cy="314553"/>
            </a:xfrm>
            <a:prstGeom prst="chevron">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p:cNvSpPr txBox="1"/>
          <p:nvPr/>
        </p:nvSpPr>
        <p:spPr>
          <a:xfrm>
            <a:off x="257508" y="5735483"/>
            <a:ext cx="8706230" cy="461665"/>
          </a:xfrm>
          <a:prstGeom prst="rect">
            <a:avLst/>
          </a:prstGeom>
          <a:noFill/>
        </p:spPr>
        <p:txBody>
          <a:bodyPr wrap="none" rtlCol="0">
            <a:spAutoFit/>
          </a:bodyPr>
          <a:lstStyle/>
          <a:p>
            <a:r>
              <a:rPr lang="en-US" sz="2400" dirty="0" smtClean="0">
                <a:latin typeface="MV Boli" panose="02000500030200090000" pitchFamily="2" charset="0"/>
                <a:cs typeface="MV Boli" panose="02000500030200090000" pitchFamily="2" charset="0"/>
              </a:rPr>
              <a:t>“Stupid not to do this!” Hitoshi Murayama @ LCWS15 </a:t>
            </a:r>
            <a:endParaRPr lang="en-US"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22066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sp>
        <p:nvSpPr>
          <p:cNvPr id="3" name="Title 2"/>
          <p:cNvSpPr>
            <a:spLocks noGrp="1"/>
          </p:cNvSpPr>
          <p:nvPr>
            <p:ph type="title"/>
          </p:nvPr>
        </p:nvSpPr>
        <p:spPr>
          <a:xfrm>
            <a:off x="457200" y="150836"/>
            <a:ext cx="8229600" cy="397933"/>
          </a:xfrm>
        </p:spPr>
        <p:txBody>
          <a:bodyPr/>
          <a:lstStyle/>
          <a:p>
            <a:pPr>
              <a:lnSpc>
                <a:spcPct val="150000"/>
              </a:lnSpc>
            </a:pPr>
            <a:r>
              <a:rPr lang="en-US" sz="3600" dirty="0" smtClean="0"/>
              <a:t>HEHG Cavities Lessons Learned: </a:t>
            </a:r>
            <a:endParaRPr lang="en-US" sz="3600" dirty="0"/>
          </a:p>
        </p:txBody>
      </p:sp>
      <p:sp>
        <p:nvSpPr>
          <p:cNvPr id="4" name="Slide Number Placeholder 3"/>
          <p:cNvSpPr>
            <a:spLocks noGrp="1"/>
          </p:cNvSpPr>
          <p:nvPr>
            <p:ph type="sldNum" sz="quarter" idx="4"/>
          </p:nvPr>
        </p:nvSpPr>
        <p:spPr/>
        <p:txBody>
          <a:bodyPr/>
          <a:lstStyle/>
          <a:p>
            <a:r>
              <a:rPr lang="en-US" smtClean="0"/>
              <a:t>Slide </a:t>
            </a:r>
            <a:fld id="{B58F48A6-A3E1-4848-9AC3-B43F560BE4FE}" type="slidenum">
              <a:rPr lang="en-US" smtClean="0"/>
              <a:pPr/>
              <a:t>19</a:t>
            </a:fld>
            <a:endParaRPr lang="en-US" dirty="0"/>
          </a:p>
        </p:txBody>
      </p:sp>
      <p:pic>
        <p:nvPicPr>
          <p:cNvPr id="3074" name="Picture 2"/>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329184" y="738840"/>
            <a:ext cx="8441741" cy="488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5029199" y="5584910"/>
            <a:ext cx="3966416" cy="754053"/>
            <a:chOff x="5029199" y="5584910"/>
            <a:chExt cx="3966416" cy="754053"/>
          </a:xfrm>
        </p:grpSpPr>
        <p:sp>
          <p:nvSpPr>
            <p:cNvPr id="6" name="Chevron 5"/>
            <p:cNvSpPr/>
            <p:nvPr/>
          </p:nvSpPr>
          <p:spPr>
            <a:xfrm>
              <a:off x="5029199" y="5835289"/>
              <a:ext cx="972921" cy="357009"/>
            </a:xfrm>
            <a:prstGeom prst="chevron">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6056990" y="5584910"/>
              <a:ext cx="2938625" cy="754053"/>
            </a:xfrm>
            <a:prstGeom prst="rect">
              <a:avLst/>
            </a:prstGeom>
            <a:solidFill>
              <a:srgbClr val="00FF00"/>
            </a:solidFill>
          </p:spPr>
          <p:txBody>
            <a:bodyPr wrap="none" rtlCol="0">
              <a:spAutoFit/>
            </a:bodyPr>
            <a:lstStyle/>
            <a:p>
              <a:pPr algn="ctr"/>
              <a:r>
                <a:rPr lang="en-US" sz="3200" dirty="0" smtClean="0"/>
                <a:t>LSF shape</a:t>
              </a:r>
            </a:p>
            <a:p>
              <a:pPr algn="ctr"/>
              <a:r>
                <a:rPr lang="en-US" sz="1100" dirty="0" smtClean="0"/>
                <a:t>Lowering </a:t>
              </a:r>
              <a:r>
                <a:rPr lang="en-US" sz="1100" dirty="0" err="1" smtClean="0"/>
                <a:t>Hpk</a:t>
              </a:r>
              <a:r>
                <a:rPr lang="en-US" sz="1100" dirty="0" smtClean="0"/>
                <a:t>/</a:t>
              </a:r>
              <a:r>
                <a:rPr lang="en-US" sz="1100" dirty="0" err="1" smtClean="0"/>
                <a:t>Eacc</a:t>
              </a:r>
              <a:r>
                <a:rPr lang="en-US" sz="1100" dirty="0" smtClean="0"/>
                <a:t> without sacrificing </a:t>
              </a:r>
              <a:r>
                <a:rPr lang="en-US" sz="1100" dirty="0" err="1" smtClean="0"/>
                <a:t>Epk</a:t>
              </a:r>
              <a:r>
                <a:rPr lang="en-US" sz="1100" dirty="0" smtClean="0"/>
                <a:t>/</a:t>
              </a:r>
              <a:r>
                <a:rPr lang="en-US" sz="1100" dirty="0" err="1" smtClean="0"/>
                <a:t>Eacc</a:t>
              </a:r>
              <a:r>
                <a:rPr lang="en-US" sz="1100" dirty="0" smtClean="0"/>
                <a:t> </a:t>
              </a:r>
            </a:p>
          </p:txBody>
        </p:sp>
      </p:grpSp>
      <p:grpSp>
        <p:nvGrpSpPr>
          <p:cNvPr id="9" name="Group 8"/>
          <p:cNvGrpSpPr/>
          <p:nvPr/>
        </p:nvGrpSpPr>
        <p:grpSpPr>
          <a:xfrm>
            <a:off x="89006" y="2488601"/>
            <a:ext cx="5516798" cy="3786803"/>
            <a:chOff x="89006" y="2488601"/>
            <a:chExt cx="5516798" cy="3786803"/>
          </a:xfrm>
        </p:grpSpPr>
        <p:sp>
          <p:nvSpPr>
            <p:cNvPr id="7" name="TextBox 4"/>
            <p:cNvSpPr txBox="1">
              <a:spLocks noChangeArrowheads="1"/>
            </p:cNvSpPr>
            <p:nvPr/>
          </p:nvSpPr>
          <p:spPr bwMode="auto">
            <a:xfrm>
              <a:off x="89006" y="5752184"/>
              <a:ext cx="4730782" cy="523220"/>
            </a:xfrm>
            <a:prstGeom prst="rect">
              <a:avLst/>
            </a:prstGeom>
            <a:solidFill>
              <a:srgbClr val="FFFF00"/>
            </a:solidFill>
            <a:ln>
              <a:noFill/>
            </a:ln>
          </p:spPr>
          <p:txBody>
            <a:bodyPr wrap="none">
              <a:spAutoFit/>
            </a:bodyPr>
            <a:lstStyle>
              <a:lvl1pPr eaLnBrk="0" hangingPunct="0">
                <a:spcBef>
                  <a:spcPct val="20000"/>
                </a:spcBef>
                <a:buChar char="•"/>
                <a:defRPr sz="3200">
                  <a:solidFill>
                    <a:schemeClr val="tx1"/>
                  </a:solidFill>
                  <a:latin typeface="Microsoft Yi Baiti" pitchFamily="66" charset="0"/>
                  <a:ea typeface="Microsoft Yi Baiti" pitchFamily="66" charset="0"/>
                  <a:cs typeface="Microsoft Yi Baiti" pitchFamily="66" charset="0"/>
                </a:defRPr>
              </a:lvl1pPr>
              <a:lvl2pPr marL="742950" indent="-285750" eaLnBrk="0" hangingPunct="0">
                <a:spcBef>
                  <a:spcPct val="20000"/>
                </a:spcBef>
                <a:buChar char="–"/>
                <a:defRPr sz="2800">
                  <a:solidFill>
                    <a:schemeClr val="tx1"/>
                  </a:solidFill>
                  <a:latin typeface="Microsoft Yi Baiti" pitchFamily="66" charset="0"/>
                  <a:ea typeface="Microsoft Yi Baiti" pitchFamily="66" charset="0"/>
                  <a:cs typeface="Microsoft Yi Baiti" pitchFamily="66" charset="0"/>
                </a:defRPr>
              </a:lvl2pPr>
              <a:lvl3pPr marL="1143000" indent="-228600" eaLnBrk="0" hangingPunct="0">
                <a:spcBef>
                  <a:spcPct val="20000"/>
                </a:spcBef>
                <a:buChar char="•"/>
                <a:defRPr sz="2400">
                  <a:solidFill>
                    <a:schemeClr val="tx1"/>
                  </a:solidFill>
                  <a:latin typeface="Microsoft Yi Baiti" pitchFamily="66" charset="0"/>
                  <a:ea typeface="Microsoft Yi Baiti" pitchFamily="66" charset="0"/>
                  <a:cs typeface="Microsoft Yi Baiti" pitchFamily="66" charset="0"/>
                </a:defRPr>
              </a:lvl3pPr>
              <a:lvl4pPr marL="1600200" indent="-228600" eaLnBrk="0" hangingPunct="0">
                <a:spcBef>
                  <a:spcPct val="20000"/>
                </a:spcBef>
                <a:buChar char="–"/>
                <a:defRPr sz="2000">
                  <a:solidFill>
                    <a:schemeClr val="tx1"/>
                  </a:solidFill>
                  <a:latin typeface="Microsoft Yi Baiti" pitchFamily="66" charset="0"/>
                  <a:ea typeface="Microsoft Yi Baiti" pitchFamily="66" charset="0"/>
                  <a:cs typeface="Microsoft Yi Baiti" pitchFamily="66" charset="0"/>
                </a:defRPr>
              </a:lvl4pPr>
              <a:lvl5pPr marL="2057400" indent="-228600" eaLnBrk="0" hangingPunct="0">
                <a:spcBef>
                  <a:spcPct val="20000"/>
                </a:spcBef>
                <a:buChar char="»"/>
                <a:defRPr sz="2000">
                  <a:solidFill>
                    <a:schemeClr val="tx1"/>
                  </a:solidFill>
                  <a:latin typeface="Microsoft Yi Baiti" pitchFamily="66" charset="0"/>
                  <a:ea typeface="Microsoft Yi Baiti" pitchFamily="66" charset="0"/>
                  <a:cs typeface="Microsoft Yi Baiti" pitchFamily="66" charset="0"/>
                </a:defRPr>
              </a:lvl5pPr>
              <a:lvl6pPr marL="25146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6pPr>
              <a:lvl7pPr marL="29718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7pPr>
              <a:lvl8pPr marL="34290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8pPr>
              <a:lvl9pPr marL="3886200" indent="-228600" eaLnBrk="0" fontAlgn="base" hangingPunct="0">
                <a:spcBef>
                  <a:spcPct val="20000"/>
                </a:spcBef>
                <a:spcAft>
                  <a:spcPct val="0"/>
                </a:spcAft>
                <a:buChar char="»"/>
                <a:defRPr sz="2000">
                  <a:solidFill>
                    <a:schemeClr val="tx1"/>
                  </a:solidFill>
                  <a:latin typeface="Microsoft Yi Baiti" pitchFamily="66" charset="0"/>
                  <a:ea typeface="Microsoft Yi Baiti" pitchFamily="66" charset="0"/>
                  <a:cs typeface="Microsoft Yi Baiti" pitchFamily="66" charset="0"/>
                </a:defRPr>
              </a:lvl9pPr>
            </a:lstStyle>
            <a:p>
              <a:pPr eaLnBrk="1" hangingPunct="1">
                <a:spcBef>
                  <a:spcPct val="0"/>
                </a:spcBef>
                <a:buFontTx/>
                <a:buNone/>
              </a:pPr>
              <a:r>
                <a:rPr lang="en-US" altLang="en-US" sz="2800" dirty="0" smtClean="0"/>
                <a:t>Field emission can not be ignored!</a:t>
              </a:r>
              <a:endParaRPr lang="en-US" altLang="en-US" sz="2800" dirty="0"/>
            </a:p>
          </p:txBody>
        </p:sp>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6897" t="25770" r="4621" b="-4820"/>
            <a:stretch/>
          </p:blipFill>
          <p:spPr bwMode="auto">
            <a:xfrm>
              <a:off x="457200" y="2488601"/>
              <a:ext cx="5148604" cy="344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5421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Outline  </a:t>
            </a:r>
            <a:endParaRPr lang="en-US" sz="4800" dirty="0"/>
          </a:p>
        </p:txBody>
      </p:sp>
      <p:sp>
        <p:nvSpPr>
          <p:cNvPr id="3" name="Content Placeholder 2"/>
          <p:cNvSpPr>
            <a:spLocks noGrp="1"/>
          </p:cNvSpPr>
          <p:nvPr>
            <p:ph idx="1"/>
          </p:nvPr>
        </p:nvSpPr>
        <p:spPr>
          <a:xfrm>
            <a:off x="457200" y="1326512"/>
            <a:ext cx="8229600" cy="4525963"/>
          </a:xfrm>
        </p:spPr>
        <p:txBody>
          <a:bodyPr>
            <a:normAutofit/>
          </a:bodyPr>
          <a:lstStyle/>
          <a:p>
            <a:r>
              <a:rPr lang="en-US" sz="3600" dirty="0" smtClean="0"/>
              <a:t>Brief review and ILC TDR</a:t>
            </a:r>
          </a:p>
          <a:p>
            <a:pPr lvl="1"/>
            <a:endParaRPr lang="en-US" sz="3200" dirty="0" smtClean="0"/>
          </a:p>
          <a:p>
            <a:r>
              <a:rPr lang="en-US" sz="3600" dirty="0" smtClean="0"/>
              <a:t>New progress since TDR</a:t>
            </a:r>
            <a:endParaRPr lang="en-US" dirty="0" smtClean="0">
              <a:solidFill>
                <a:srgbClr val="FF0000"/>
              </a:solidFill>
            </a:endParaRPr>
          </a:p>
          <a:p>
            <a:pPr lvl="1"/>
            <a:endParaRPr lang="en-US" sz="3200" dirty="0" smtClean="0"/>
          </a:p>
          <a:p>
            <a:r>
              <a:rPr lang="en-US" sz="3600" dirty="0"/>
              <a:t>P</a:t>
            </a:r>
            <a:r>
              <a:rPr lang="en-US" sz="3600" dirty="0" smtClean="0"/>
              <a:t>ath forward and bright future</a:t>
            </a:r>
          </a:p>
          <a:p>
            <a:endParaRPr lang="en-US" sz="3600" dirty="0"/>
          </a:p>
          <a:p>
            <a:r>
              <a:rPr lang="en-US" sz="3600" dirty="0" smtClean="0"/>
              <a:t>Conclusion  </a:t>
            </a:r>
          </a:p>
        </p:txBody>
      </p:sp>
      <p:sp>
        <p:nvSpPr>
          <p:cNvPr id="5" name="Footer Placeholder 4"/>
          <p:cNvSpPr>
            <a:spLocks noGrp="1"/>
          </p:cNvSpPr>
          <p:nvPr>
            <p:ph type="ftr" sz="quarter" idx="3"/>
          </p:nvPr>
        </p:nvSpPr>
        <p:spPr/>
        <p:txBody>
          <a:bodyPr/>
          <a:lstStyle/>
          <a:p>
            <a:r>
              <a:rPr lang="en-US" smtClean="0"/>
              <a:t>R.L. Geng, NRI visit of JLab, Nov. 13, 2015</a:t>
            </a:r>
            <a:endParaRPr lang="en-US" dirty="0"/>
          </a:p>
        </p:txBody>
      </p:sp>
      <p:sp>
        <p:nvSpPr>
          <p:cNvPr id="6" name="Slide Number Placeholder 5"/>
          <p:cNvSpPr>
            <a:spLocks noGrp="1"/>
          </p:cNvSpPr>
          <p:nvPr>
            <p:ph type="sldNum" sz="quarter" idx="4"/>
          </p:nvPr>
        </p:nvSpPr>
        <p:spPr/>
        <p:txBody>
          <a:bodyPr/>
          <a:lstStyle/>
          <a:p>
            <a:r>
              <a:rPr lang="en-US" smtClean="0"/>
              <a:t>Slide </a:t>
            </a:r>
            <a:fld id="{B58F48A6-A3E1-4848-9AC3-B43F560BE4FE}" type="slidenum">
              <a:rPr lang="en-US" smtClean="0"/>
              <a:pPr/>
              <a:t>2</a:t>
            </a:fld>
            <a:endParaRPr lang="en-US" dirty="0"/>
          </a:p>
        </p:txBody>
      </p:sp>
    </p:spTree>
    <p:extLst>
      <p:ext uri="{BB962C8B-B14F-4D97-AF65-F5344CB8AC3E}">
        <p14:creationId xmlns:p14="http://schemas.microsoft.com/office/powerpoint/2010/main" val="35935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srfee\Geng\ILC_high_gradient\SingleCellCavity\LSF1-2\LSF1-2 in clean room\LSF1-2 and PJ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899" y="0"/>
            <a:ext cx="8712012" cy="65071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25058" y="1755229"/>
            <a:ext cx="1122423" cy="923330"/>
          </a:xfrm>
          <a:prstGeom prst="rect">
            <a:avLst/>
          </a:prstGeom>
          <a:noFill/>
        </p:spPr>
        <p:txBody>
          <a:bodyPr wrap="none" lIns="91440" tIns="45720" rIns="91440" bIns="45720">
            <a:spAutoFit/>
          </a:bodyPr>
          <a:lstStyle/>
          <a:p>
            <a:pPr algn="ctr"/>
            <a:r>
              <a:rPr lang="en-US" sz="5400" b="1" dirty="0" smtClean="0">
                <a:ln w="10541" cmpd="sng">
                  <a:solidFill>
                    <a:srgbClr val="7D7D7D">
                      <a:tint val="100000"/>
                      <a:shade val="100000"/>
                      <a:satMod val="110000"/>
                    </a:srgbClr>
                  </a:solidFill>
                  <a:prstDash val="solid"/>
                </a:ln>
                <a:solidFill>
                  <a:srgbClr val="00FF00"/>
                </a:solidFill>
              </a:rPr>
              <a:t>LSF</a:t>
            </a:r>
            <a:endParaRPr lang="en-US" sz="5400" b="1" cap="none" spc="0" dirty="0">
              <a:ln w="10541" cmpd="sng">
                <a:solidFill>
                  <a:srgbClr val="7D7D7D">
                    <a:tint val="100000"/>
                    <a:shade val="100000"/>
                    <a:satMod val="110000"/>
                  </a:srgbClr>
                </a:solidFill>
                <a:prstDash val="solid"/>
              </a:ln>
              <a:solidFill>
                <a:srgbClr val="00FF00"/>
              </a:solidFill>
              <a:effectLst/>
            </a:endParaRPr>
          </a:p>
        </p:txBody>
      </p:sp>
      <p:sp>
        <p:nvSpPr>
          <p:cNvPr id="13" name="Rectangle 12"/>
          <p:cNvSpPr/>
          <p:nvPr/>
        </p:nvSpPr>
        <p:spPr>
          <a:xfrm>
            <a:off x="6205933" y="2042287"/>
            <a:ext cx="1899559" cy="923330"/>
          </a:xfrm>
          <a:prstGeom prst="rect">
            <a:avLst/>
          </a:prstGeom>
          <a:noFill/>
        </p:spPr>
        <p:txBody>
          <a:bodyPr wrap="none" lIns="91440" tIns="45720" rIns="91440" bIns="45720">
            <a:spAutoFit/>
          </a:bodyPr>
          <a:lstStyle/>
          <a:p>
            <a:pPr algn="ctr"/>
            <a:r>
              <a:rPr lang="en-US" sz="5400" b="1" dirty="0" smtClean="0">
                <a:ln w="10541" cmpd="sng">
                  <a:solidFill>
                    <a:srgbClr val="7D7D7D">
                      <a:tint val="100000"/>
                      <a:shade val="100000"/>
                      <a:satMod val="110000"/>
                    </a:srgbClr>
                  </a:solidFill>
                  <a:prstDash val="solid"/>
                </a:ln>
                <a:solidFill>
                  <a:srgbClr val="0070C0"/>
                </a:solidFill>
              </a:rPr>
              <a:t>TESLA</a:t>
            </a:r>
            <a:endParaRPr lang="en-US" sz="5400" b="1" cap="none" spc="0" dirty="0">
              <a:ln w="10541" cmpd="sng">
                <a:solidFill>
                  <a:srgbClr val="7D7D7D">
                    <a:tint val="100000"/>
                    <a:shade val="100000"/>
                    <a:satMod val="110000"/>
                  </a:srgbClr>
                </a:solidFill>
                <a:prstDash val="solid"/>
              </a:ln>
              <a:solidFill>
                <a:srgbClr val="0070C0"/>
              </a:solidFill>
              <a:effectLst/>
            </a:endParaRPr>
          </a:p>
        </p:txBody>
      </p:sp>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sp>
        <p:nvSpPr>
          <p:cNvPr id="3" name="Slide Number Placeholder 2"/>
          <p:cNvSpPr>
            <a:spLocks noGrp="1"/>
          </p:cNvSpPr>
          <p:nvPr>
            <p:ph type="sldNum" sz="quarter" idx="4"/>
          </p:nvPr>
        </p:nvSpPr>
        <p:spPr/>
        <p:txBody>
          <a:bodyPr/>
          <a:lstStyle/>
          <a:p>
            <a:r>
              <a:rPr lang="en-US" smtClean="0"/>
              <a:t>Slide </a:t>
            </a:r>
            <a:fld id="{B58F48A6-A3E1-4848-9AC3-B43F560BE4FE}" type="slidenum">
              <a:rPr lang="en-US" smtClean="0"/>
              <a:pPr/>
              <a:t>20</a:t>
            </a:fld>
            <a:endParaRPr lang="en-US" dirty="0"/>
          </a:p>
        </p:txBody>
      </p:sp>
    </p:spTree>
    <p:extLst>
      <p:ext uri="{BB962C8B-B14F-4D97-AF65-F5344CB8AC3E}">
        <p14:creationId xmlns:p14="http://schemas.microsoft.com/office/powerpoint/2010/main" val="5238797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LSF Prototype Cavities</a:t>
            </a:r>
            <a:endParaRPr lang="en-US" dirty="0"/>
          </a:p>
        </p:txBody>
      </p:sp>
      <p:sp>
        <p:nvSpPr>
          <p:cNvPr id="5" name="Footer Placeholder 4"/>
          <p:cNvSpPr>
            <a:spLocks noGrp="1"/>
          </p:cNvSpPr>
          <p:nvPr>
            <p:ph type="ftr" sz="quarter" idx="3"/>
          </p:nvPr>
        </p:nvSpPr>
        <p:spPr/>
        <p:txBody>
          <a:bodyPr/>
          <a:lstStyle/>
          <a:p>
            <a:r>
              <a:rPr lang="en-US" smtClean="0"/>
              <a:t>R.L. Geng, NRI visit of JLab, Nov. 13, 2015</a:t>
            </a:r>
            <a:endParaRPr lang="en-US" dirty="0"/>
          </a:p>
        </p:txBody>
      </p:sp>
      <p:pic>
        <p:nvPicPr>
          <p:cNvPr id="3075" name="Picture 3" descr="M:\srfee\Geng\ILC_high_gradient\SingleCellCavity\LSF1-3\photo of completed cavity 19feb14\IMG_4802.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18157" y="1234440"/>
            <a:ext cx="3394472"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1"/>
          </p:nvPr>
        </p:nvSpPr>
        <p:spPr>
          <a:xfrm>
            <a:off x="270662" y="1239928"/>
            <a:ext cx="4725620" cy="4525963"/>
          </a:xfrm>
        </p:spPr>
        <p:txBody>
          <a:bodyPr>
            <a:normAutofit lnSpcReduction="10000"/>
          </a:bodyPr>
          <a:lstStyle/>
          <a:p>
            <a:r>
              <a:rPr lang="en-US" dirty="0" smtClean="0"/>
              <a:t>Two single-cell LSF shape cavities built and tested.</a:t>
            </a:r>
          </a:p>
          <a:p>
            <a:r>
              <a:rPr lang="en-US" dirty="0" smtClean="0"/>
              <a:t>Large-grain Nb.</a:t>
            </a:r>
            <a:endParaRPr lang="en-US" dirty="0"/>
          </a:p>
          <a:p>
            <a:r>
              <a:rPr lang="en-US" dirty="0" smtClean="0"/>
              <a:t>Both reached 37-38 MV/m without field emission</a:t>
            </a:r>
          </a:p>
          <a:p>
            <a:pPr lvl="1"/>
            <a:r>
              <a:rPr lang="en-US" dirty="0" smtClean="0"/>
              <a:t>BCP so far.</a:t>
            </a:r>
          </a:p>
          <a:p>
            <a:pPr lvl="1"/>
            <a:r>
              <a:rPr lang="en-US" dirty="0" smtClean="0"/>
              <a:t>EP next to raise gradient.</a:t>
            </a:r>
          </a:p>
          <a:p>
            <a:r>
              <a:rPr lang="en-US" dirty="0" smtClean="0"/>
              <a:t>Parts for first 9-cell prototype in hand, seeking funding to continue.</a:t>
            </a:r>
          </a:p>
          <a:p>
            <a:endParaRPr lang="en-US" dirty="0"/>
          </a:p>
        </p:txBody>
      </p:sp>
      <p:sp>
        <p:nvSpPr>
          <p:cNvPr id="3" name="Slide Number Placeholder 2"/>
          <p:cNvSpPr>
            <a:spLocks noGrp="1"/>
          </p:cNvSpPr>
          <p:nvPr>
            <p:ph type="sldNum" sz="quarter" idx="4"/>
          </p:nvPr>
        </p:nvSpPr>
        <p:spPr/>
        <p:txBody>
          <a:bodyPr/>
          <a:lstStyle/>
          <a:p>
            <a:r>
              <a:rPr lang="en-US" smtClean="0"/>
              <a:t>Slide </a:t>
            </a:r>
            <a:fld id="{B58F48A6-A3E1-4848-9AC3-B43F560BE4FE}" type="slidenum">
              <a:rPr lang="en-US" smtClean="0"/>
              <a:pPr/>
              <a:t>21</a:t>
            </a:fld>
            <a:endParaRPr lang="en-US" dirty="0"/>
          </a:p>
        </p:txBody>
      </p:sp>
    </p:spTree>
    <p:extLst>
      <p:ext uri="{BB962C8B-B14F-4D97-AF65-F5344CB8AC3E}">
        <p14:creationId xmlns:p14="http://schemas.microsoft.com/office/powerpoint/2010/main" val="1758576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sp>
        <p:nvSpPr>
          <p:cNvPr id="3" name="Slide Number Placeholder 2"/>
          <p:cNvSpPr>
            <a:spLocks noGrp="1"/>
          </p:cNvSpPr>
          <p:nvPr>
            <p:ph type="sldNum" sz="quarter" idx="4"/>
          </p:nvPr>
        </p:nvSpPr>
        <p:spPr/>
        <p:txBody>
          <a:bodyPr/>
          <a:lstStyle/>
          <a:p>
            <a:r>
              <a:rPr lang="en-US" smtClean="0"/>
              <a:t>Slide </a:t>
            </a:r>
            <a:fld id="{B58F48A6-A3E1-4848-9AC3-B43F560BE4FE}" type="slidenum">
              <a:rPr lang="en-US" smtClean="0"/>
              <a:pPr/>
              <a:t>22</a:t>
            </a:fld>
            <a:endParaRPr lang="en-US" dirty="0"/>
          </a:p>
        </p:txBody>
      </p:sp>
      <p:pic>
        <p:nvPicPr>
          <p:cNvPr id="5" name="Picture 3" descr="D:\ILC TDR\Figure 3.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96" y="4616971"/>
            <a:ext cx="4213303" cy="71347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16200000">
            <a:off x="4137243" y="3030634"/>
            <a:ext cx="1287413" cy="10636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5" descr="C:\JLAB_SRF_Photo\12GeVUpGradeCavity_fromGreg.jpg"/>
          <p:cNvPicPr>
            <a:picLocks noChangeAspect="1" noChangeArrowheads="1"/>
          </p:cNvPicPr>
          <p:nvPr/>
        </p:nvPicPr>
        <p:blipFill>
          <a:blip r:embed="rId3" cstate="print"/>
          <a:srcRect t="37500" b="12500"/>
          <a:stretch>
            <a:fillRect/>
          </a:stretch>
        </p:blipFill>
        <p:spPr bwMode="auto">
          <a:xfrm>
            <a:off x="5381469" y="4409532"/>
            <a:ext cx="3611845" cy="1203305"/>
          </a:xfrm>
          <a:prstGeom prst="rect">
            <a:avLst/>
          </a:prstGeom>
          <a:noFill/>
        </p:spPr>
      </p:pic>
      <p:pic>
        <p:nvPicPr>
          <p:cNvPr id="8" name="Picture 2"/>
          <p:cNvPicPr>
            <a:picLocks noChangeAspect="1" noChangeArrowheads="1"/>
          </p:cNvPicPr>
          <p:nvPr/>
        </p:nvPicPr>
        <p:blipFill>
          <a:blip r:embed="rId4" cstate="print"/>
          <a:srcRect/>
          <a:stretch>
            <a:fillRect/>
          </a:stretch>
        </p:blipFill>
        <p:spPr bwMode="auto">
          <a:xfrm flipV="1">
            <a:off x="581186" y="969210"/>
            <a:ext cx="8104833" cy="1380436"/>
          </a:xfrm>
          <a:prstGeom prst="rect">
            <a:avLst/>
          </a:prstGeom>
          <a:noFill/>
          <a:ln w="9525">
            <a:noFill/>
            <a:miter lim="800000"/>
            <a:headEnd/>
            <a:tailEnd/>
          </a:ln>
        </p:spPr>
      </p:pic>
      <p:sp>
        <p:nvSpPr>
          <p:cNvPr id="9" name="Plus 8"/>
          <p:cNvSpPr/>
          <p:nvPr/>
        </p:nvSpPr>
        <p:spPr>
          <a:xfrm>
            <a:off x="4354500" y="4396990"/>
            <a:ext cx="914400" cy="91440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28956" y="5430250"/>
            <a:ext cx="2505814" cy="369332"/>
          </a:xfrm>
          <a:prstGeom prst="rect">
            <a:avLst/>
          </a:prstGeom>
          <a:noFill/>
        </p:spPr>
        <p:txBody>
          <a:bodyPr wrap="none" rtlCol="0">
            <a:spAutoFit/>
          </a:bodyPr>
          <a:lstStyle/>
          <a:p>
            <a:r>
              <a:rPr lang="en-US" dirty="0" smtClean="0">
                <a:latin typeface="Minion Pro"/>
              </a:rPr>
              <a:t>TTF shape for E-XFEL</a:t>
            </a:r>
            <a:endParaRPr lang="en-US" dirty="0">
              <a:latin typeface="Minion Pro"/>
            </a:endParaRPr>
          </a:p>
        </p:txBody>
      </p:sp>
      <p:sp>
        <p:nvSpPr>
          <p:cNvPr id="11" name="TextBox 10"/>
          <p:cNvSpPr txBox="1"/>
          <p:nvPr/>
        </p:nvSpPr>
        <p:spPr>
          <a:xfrm>
            <a:off x="5821682" y="5614916"/>
            <a:ext cx="2292038" cy="369332"/>
          </a:xfrm>
          <a:prstGeom prst="rect">
            <a:avLst/>
          </a:prstGeom>
          <a:noFill/>
        </p:spPr>
        <p:txBody>
          <a:bodyPr wrap="none" rtlCol="0">
            <a:spAutoFit/>
          </a:bodyPr>
          <a:lstStyle/>
          <a:p>
            <a:r>
              <a:rPr lang="en-US" dirty="0" smtClean="0">
                <a:latin typeface="Minion Pro"/>
              </a:rPr>
              <a:t>LL shape for CEBAF</a:t>
            </a:r>
            <a:endParaRPr lang="en-US" dirty="0">
              <a:latin typeface="Minion Pro"/>
            </a:endParaRPr>
          </a:p>
        </p:txBody>
      </p:sp>
      <p:sp>
        <p:nvSpPr>
          <p:cNvPr id="12" name="TextBox 11"/>
          <p:cNvSpPr txBox="1"/>
          <p:nvPr/>
        </p:nvSpPr>
        <p:spPr>
          <a:xfrm>
            <a:off x="3764709" y="2429473"/>
            <a:ext cx="2056973" cy="369332"/>
          </a:xfrm>
          <a:prstGeom prst="rect">
            <a:avLst/>
          </a:prstGeom>
          <a:noFill/>
        </p:spPr>
        <p:txBody>
          <a:bodyPr wrap="none" rtlCol="0">
            <a:spAutoFit/>
          </a:bodyPr>
          <a:lstStyle/>
          <a:p>
            <a:r>
              <a:rPr lang="en-US" dirty="0" smtClean="0">
                <a:latin typeface="Minion Pro"/>
              </a:rPr>
              <a:t>LSF shape for ILC</a:t>
            </a:r>
            <a:endParaRPr lang="en-US" dirty="0">
              <a:latin typeface="Minion Pro"/>
            </a:endParaRPr>
          </a:p>
        </p:txBody>
      </p:sp>
      <p:sp>
        <p:nvSpPr>
          <p:cNvPr id="13" name="Title 1"/>
          <p:cNvSpPr txBox="1">
            <a:spLocks/>
          </p:cNvSpPr>
          <p:nvPr/>
        </p:nvSpPr>
        <p:spPr>
          <a:xfrm>
            <a:off x="457200" y="48426"/>
            <a:ext cx="8229600" cy="397933"/>
          </a:xfrm>
          <a:prstGeom prst="rect">
            <a:avLst/>
          </a:prstGeom>
        </p:spPr>
        <p:txBody>
          <a:bodyPr/>
          <a:lstStyle>
            <a:lvl1pPr algn="ctr" defTabSz="457200" rtl="0" eaLnBrk="1" latinLnBrk="0" hangingPunct="1">
              <a:spcBef>
                <a:spcPct val="0"/>
              </a:spcBef>
              <a:buNone/>
              <a:defRPr sz="4200" kern="1200">
                <a:solidFill>
                  <a:schemeClr val="tx1"/>
                </a:solidFill>
                <a:latin typeface="Minion Pro"/>
                <a:ea typeface="+mj-ea"/>
                <a:cs typeface="+mj-cs"/>
              </a:defRPr>
            </a:lvl1pPr>
          </a:lstStyle>
          <a:p>
            <a:r>
              <a:rPr lang="en-US" dirty="0" smtClean="0"/>
              <a:t>Right Cavity Shape: LSF for ILC</a:t>
            </a:r>
            <a:endParaRPr lang="en-US" dirty="0"/>
          </a:p>
        </p:txBody>
      </p:sp>
    </p:spTree>
    <p:extLst>
      <p:ext uri="{BB962C8B-B14F-4D97-AF65-F5344CB8AC3E}">
        <p14:creationId xmlns:p14="http://schemas.microsoft.com/office/powerpoint/2010/main" val="1872990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lstStyle/>
          <a:p>
            <a:r>
              <a:rPr lang="en-US" sz="4000" dirty="0" smtClean="0"/>
              <a:t>Work to be Done Next</a:t>
            </a:r>
            <a:endParaRPr lang="en-US" sz="4000" dirty="0"/>
          </a:p>
        </p:txBody>
      </p:sp>
      <p:sp>
        <p:nvSpPr>
          <p:cNvPr id="3" name="Content Placeholder 2"/>
          <p:cNvSpPr>
            <a:spLocks noGrp="1"/>
          </p:cNvSpPr>
          <p:nvPr>
            <p:ph idx="1"/>
          </p:nvPr>
        </p:nvSpPr>
        <p:spPr>
          <a:xfrm>
            <a:off x="276447" y="1063172"/>
            <a:ext cx="8410353" cy="5132065"/>
          </a:xfrm>
        </p:spPr>
        <p:txBody>
          <a:bodyPr>
            <a:normAutofit fontScale="92500"/>
          </a:bodyPr>
          <a:lstStyle/>
          <a:p>
            <a:pPr>
              <a:spcAft>
                <a:spcPts val="600"/>
              </a:spcAft>
            </a:pPr>
            <a:r>
              <a:rPr lang="en-US" dirty="0" smtClean="0"/>
              <a:t>Reduce field emission up to </a:t>
            </a:r>
            <a:r>
              <a:rPr lang="en-US" dirty="0" err="1" smtClean="0"/>
              <a:t>Epk</a:t>
            </a:r>
            <a:r>
              <a:rPr lang="en-US" dirty="0" smtClean="0"/>
              <a:t> ~ 100 MV/m</a:t>
            </a:r>
          </a:p>
          <a:p>
            <a:pPr lvl="1">
              <a:spcAft>
                <a:spcPts val="600"/>
              </a:spcAft>
            </a:pPr>
            <a:r>
              <a:rPr lang="en-US" dirty="0" smtClean="0"/>
              <a:t>Critical for all SRF machines, in particular stable operation</a:t>
            </a:r>
          </a:p>
          <a:p>
            <a:pPr>
              <a:spcAft>
                <a:spcPts val="600"/>
              </a:spcAft>
            </a:pPr>
            <a:r>
              <a:rPr lang="en-US" dirty="0" smtClean="0"/>
              <a:t>Eliminate Q-slope up to </a:t>
            </a:r>
            <a:r>
              <a:rPr lang="en-US" dirty="0" err="1" smtClean="0"/>
              <a:t>Hpk</a:t>
            </a:r>
            <a:r>
              <a:rPr lang="en-US" dirty="0" smtClean="0"/>
              <a:t> ~ 200 </a:t>
            </a:r>
            <a:r>
              <a:rPr lang="en-US" dirty="0" err="1" smtClean="0"/>
              <a:t>mT</a:t>
            </a:r>
            <a:endParaRPr lang="en-US" dirty="0" smtClean="0"/>
          </a:p>
          <a:p>
            <a:pPr lvl="1">
              <a:spcAft>
                <a:spcPts val="600"/>
              </a:spcAft>
            </a:pPr>
            <a:r>
              <a:rPr lang="en-US" dirty="0" smtClean="0"/>
              <a:t>Origins still unclear, even for </a:t>
            </a:r>
            <a:r>
              <a:rPr lang="en-US" dirty="0" err="1" smtClean="0"/>
              <a:t>Nb</a:t>
            </a:r>
            <a:endParaRPr lang="en-US" dirty="0" smtClean="0"/>
          </a:p>
          <a:p>
            <a:pPr lvl="1">
              <a:spcAft>
                <a:spcPts val="600"/>
              </a:spcAft>
            </a:pPr>
            <a:r>
              <a:rPr lang="en-US" dirty="0" smtClean="0"/>
              <a:t>Key issue to viability of any “new” material   </a:t>
            </a:r>
          </a:p>
          <a:p>
            <a:pPr>
              <a:spcAft>
                <a:spcPts val="600"/>
              </a:spcAft>
            </a:pPr>
            <a:r>
              <a:rPr lang="en-US" dirty="0" smtClean="0"/>
              <a:t>Recent progress in high Q</a:t>
            </a:r>
            <a:r>
              <a:rPr lang="en-US" baseline="-25000" dirty="0" smtClean="0"/>
              <a:t>0</a:t>
            </a:r>
            <a:r>
              <a:rPr lang="en-US" dirty="0" smtClean="0"/>
              <a:t> cavity for medium gradient (</a:t>
            </a:r>
            <a:r>
              <a:rPr lang="en-US" dirty="0" err="1" smtClean="0"/>
              <a:t>Hpk</a:t>
            </a:r>
            <a:r>
              <a:rPr lang="en-US" dirty="0" smtClean="0"/>
              <a:t> ~ 70 </a:t>
            </a:r>
            <a:r>
              <a:rPr lang="en-US" dirty="0" err="1" smtClean="0"/>
              <a:t>mT</a:t>
            </a:r>
            <a:r>
              <a:rPr lang="en-US" dirty="0" smtClean="0"/>
              <a:t>) shown good results</a:t>
            </a:r>
          </a:p>
          <a:p>
            <a:pPr lvl="1">
              <a:spcAft>
                <a:spcPts val="600"/>
              </a:spcAft>
            </a:pPr>
            <a:r>
              <a:rPr lang="en-US" dirty="0" smtClean="0">
                <a:solidFill>
                  <a:srgbClr val="FF0000"/>
                </a:solidFill>
              </a:rPr>
              <a:t>Can these good results extended to high gradient?  </a:t>
            </a:r>
          </a:p>
          <a:p>
            <a:pPr>
              <a:spcAft>
                <a:spcPts val="600"/>
              </a:spcAft>
            </a:pPr>
            <a:endParaRPr lang="en-US" dirty="0" smtClean="0"/>
          </a:p>
          <a:p>
            <a:pPr lvl="2">
              <a:spcAft>
                <a:spcPts val="600"/>
              </a:spcAft>
            </a:pPr>
            <a:endParaRPr lang="en-US" dirty="0"/>
          </a:p>
        </p:txBody>
      </p:sp>
      <p:sp>
        <p:nvSpPr>
          <p:cNvPr id="4" name="Footer Placeholder 3"/>
          <p:cNvSpPr>
            <a:spLocks noGrp="1"/>
          </p:cNvSpPr>
          <p:nvPr>
            <p:ph type="ftr" sz="quarter" idx="3"/>
          </p:nvPr>
        </p:nvSpPr>
        <p:spPr/>
        <p:txBody>
          <a:bodyPr/>
          <a:lstStyle/>
          <a:p>
            <a:r>
              <a:rPr lang="en-US" smtClean="0"/>
              <a:t>R.L. Geng, NRI visit of JLab, Nov. 13, 2015</a:t>
            </a:r>
            <a:endParaRPr lang="en-US" dirty="0"/>
          </a:p>
        </p:txBody>
      </p:sp>
      <p:sp>
        <p:nvSpPr>
          <p:cNvPr id="6" name="Slide Number Placeholder 5"/>
          <p:cNvSpPr>
            <a:spLocks noGrp="1"/>
          </p:cNvSpPr>
          <p:nvPr>
            <p:ph type="sldNum" sz="quarter" idx="4"/>
          </p:nvPr>
        </p:nvSpPr>
        <p:spPr/>
        <p:txBody>
          <a:bodyPr/>
          <a:lstStyle/>
          <a:p>
            <a:r>
              <a:rPr lang="en-US" smtClean="0"/>
              <a:t>Slide </a:t>
            </a:r>
            <a:fld id="{B58F48A6-A3E1-4848-9AC3-B43F560BE4FE}" type="slidenum">
              <a:rPr lang="en-US" smtClean="0"/>
              <a:pPr/>
              <a:t>23</a:t>
            </a:fld>
            <a:endParaRPr lang="en-US" dirty="0"/>
          </a:p>
        </p:txBody>
      </p:sp>
    </p:spTree>
    <p:extLst>
      <p:ext uri="{BB962C8B-B14F-4D97-AF65-F5344CB8AC3E}">
        <p14:creationId xmlns:p14="http://schemas.microsoft.com/office/powerpoint/2010/main" val="359922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JLAB_SRF_Photo\12GeVUpGradeCavity_fromGreg.jpg"/>
          <p:cNvPicPr>
            <a:picLocks noChangeAspect="1" noChangeArrowheads="1"/>
          </p:cNvPicPr>
          <p:nvPr/>
        </p:nvPicPr>
        <p:blipFill rotWithShape="1">
          <a:blip r:embed="rId2" cstate="print"/>
          <a:srcRect t="41059" b="25890"/>
          <a:stretch/>
        </p:blipFill>
        <p:spPr bwMode="auto">
          <a:xfrm rot="5400000">
            <a:off x="-2425911" y="2553944"/>
            <a:ext cx="6276582" cy="1382233"/>
          </a:xfrm>
          <a:prstGeom prst="rect">
            <a:avLst/>
          </a:prstGeom>
          <a:noFill/>
        </p:spPr>
      </p:pic>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pic>
        <p:nvPicPr>
          <p:cNvPr id="3" name="Picture 4" descr="M:\srfee\Geng\ILC_high_gradient\SingleCellCavity\PJ1-2 (OSTEC-1)\PJ1-2 5may15 plot Q_Eacc 2K and 1_8K.jpg"/>
          <p:cNvPicPr>
            <a:picLocks noChangeAspect="1" noChangeArrowheads="1"/>
          </p:cNvPicPr>
          <p:nvPr/>
        </p:nvPicPr>
        <p:blipFill rotWithShape="1">
          <a:blip r:embed="rId3">
            <a:extLst>
              <a:ext uri="{28A0092B-C50C-407E-A947-70E740481C1C}">
                <a14:useLocalDpi xmlns:a14="http://schemas.microsoft.com/office/drawing/2010/main" val="0"/>
              </a:ext>
            </a:extLst>
          </a:blip>
          <a:srcRect l="5887" t="12128" r="8469" b="2706"/>
          <a:stretch/>
        </p:blipFill>
        <p:spPr bwMode="auto">
          <a:xfrm>
            <a:off x="2957207" y="1351838"/>
            <a:ext cx="6010328" cy="3572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52356" y="4844469"/>
            <a:ext cx="6386624" cy="1538883"/>
          </a:xfrm>
          <a:prstGeom prst="rect">
            <a:avLst/>
          </a:prstGeom>
          <a:noFill/>
        </p:spPr>
        <p:txBody>
          <a:bodyPr wrap="square" rtlCol="0">
            <a:spAutoFit/>
          </a:bodyPr>
          <a:lstStyle/>
          <a:p>
            <a:r>
              <a:rPr lang="en-US" sz="2000" b="1" dirty="0" smtClean="0">
                <a:latin typeface="Microsoft Yi Baiti" panose="03000500000000000000" pitchFamily="66" charset="0"/>
                <a:ea typeface="Microsoft Yi Baiti" panose="03000500000000000000" pitchFamily="66" charset="0"/>
              </a:rPr>
              <a:t>1.5 GHz, CEBAF upgrade Low-Loss Shape</a:t>
            </a:r>
          </a:p>
          <a:p>
            <a:r>
              <a:rPr lang="en-US" sz="2000" b="1" dirty="0" smtClean="0">
                <a:latin typeface="Microsoft Yi Baiti" panose="03000500000000000000" pitchFamily="66" charset="0"/>
                <a:ea typeface="Microsoft Yi Baiti" panose="03000500000000000000" pitchFamily="66" charset="0"/>
              </a:rPr>
              <a:t>OTIC Large Grain </a:t>
            </a:r>
            <a:r>
              <a:rPr lang="en-US" sz="2000" b="1" dirty="0" err="1" smtClean="0">
                <a:latin typeface="Microsoft Yi Baiti" panose="03000500000000000000" pitchFamily="66" charset="0"/>
                <a:ea typeface="Microsoft Yi Baiti" panose="03000500000000000000" pitchFamily="66" charset="0"/>
              </a:rPr>
              <a:t>Nb</a:t>
            </a:r>
            <a:endParaRPr lang="en-US" sz="2000" b="1" dirty="0" smtClean="0">
              <a:latin typeface="Microsoft Yi Baiti" panose="03000500000000000000" pitchFamily="66" charset="0"/>
              <a:ea typeface="Microsoft Yi Baiti" panose="03000500000000000000" pitchFamily="66" charset="0"/>
            </a:endParaRPr>
          </a:p>
          <a:p>
            <a:endParaRPr lang="en-US" b="1" dirty="0">
              <a:latin typeface="Microsoft Yi Baiti" panose="03000500000000000000" pitchFamily="66" charset="0"/>
              <a:ea typeface="Microsoft Yi Baiti" panose="03000500000000000000" pitchFamily="66" charset="0"/>
            </a:endParaRPr>
          </a:p>
          <a:p>
            <a:r>
              <a:rPr lang="en-US" b="1" dirty="0" smtClean="0">
                <a:latin typeface="Microsoft Yi Baiti" panose="03000500000000000000" pitchFamily="66" charset="0"/>
                <a:ea typeface="Microsoft Yi Baiti" panose="03000500000000000000" pitchFamily="66" charset="0"/>
              </a:rPr>
              <a:t>Cavity processing: Bulk BCP + 800Cx2hr</a:t>
            </a:r>
          </a:p>
          <a:p>
            <a:r>
              <a:rPr lang="en-US" b="1" dirty="0" smtClean="0">
                <a:latin typeface="Microsoft Yi Baiti" panose="03000500000000000000" pitchFamily="66" charset="0"/>
                <a:ea typeface="Microsoft Yi Baiti" panose="03000500000000000000" pitchFamily="66" charset="0"/>
              </a:rPr>
              <a:t>Final Processing: EP 30 um + 120Cx18hr</a:t>
            </a:r>
          </a:p>
        </p:txBody>
      </p:sp>
      <p:pic>
        <p:nvPicPr>
          <p:cNvPr id="4" name="Picture 2" descr="M:\srfee\Geng\ILC_high_gradient\SingleCellCavity\PJ1-2 (OSTEC-1)\PJ1-2 on test stand 30sep13.JPG"/>
          <p:cNvPicPr>
            <a:picLocks noChangeAspect="1" noChangeArrowheads="1"/>
          </p:cNvPicPr>
          <p:nvPr/>
        </p:nvPicPr>
        <p:blipFill rotWithShape="1">
          <a:blip r:embed="rId4">
            <a:extLst>
              <a:ext uri="{28A0092B-C50C-407E-A947-70E740481C1C}">
                <a14:useLocalDpi xmlns:a14="http://schemas.microsoft.com/office/drawing/2010/main" val="0"/>
              </a:ext>
            </a:extLst>
          </a:blip>
          <a:srcRect l="29069" t="10985" r="22823" b="5909"/>
          <a:stretch/>
        </p:blipFill>
        <p:spPr bwMode="auto">
          <a:xfrm>
            <a:off x="1538178" y="1896527"/>
            <a:ext cx="1170949" cy="26970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03498" y="793699"/>
            <a:ext cx="7690884" cy="584775"/>
          </a:xfrm>
          <a:prstGeom prst="rect">
            <a:avLst/>
          </a:prstGeom>
          <a:noFill/>
        </p:spPr>
        <p:txBody>
          <a:bodyPr wrap="square" rtlCol="0">
            <a:spAutoFit/>
          </a:bodyPr>
          <a:lstStyle/>
          <a:p>
            <a:r>
              <a:rPr lang="en-US" sz="3200" dirty="0" smtClean="0">
                <a:latin typeface="Microsoft Yi Baiti" panose="03000500000000000000" pitchFamily="66" charset="0"/>
                <a:ea typeface="Microsoft Yi Baiti" panose="03000500000000000000" pitchFamily="66" charset="0"/>
              </a:rPr>
              <a:t>LG cavity PJ1-2 (</a:t>
            </a:r>
            <a:r>
              <a:rPr lang="en-US" sz="3200" dirty="0" err="1" smtClean="0">
                <a:latin typeface="Microsoft Yi Baiti" panose="03000500000000000000" pitchFamily="66" charset="0"/>
                <a:ea typeface="Microsoft Yi Baiti" panose="03000500000000000000" pitchFamily="66" charset="0"/>
              </a:rPr>
              <a:t>JLab</a:t>
            </a:r>
            <a:r>
              <a:rPr lang="en-US" sz="3200" dirty="0" smtClean="0">
                <a:latin typeface="Microsoft Yi Baiti" panose="03000500000000000000" pitchFamily="66" charset="0"/>
                <a:ea typeface="Microsoft Yi Baiti" panose="03000500000000000000" pitchFamily="66" charset="0"/>
              </a:rPr>
              <a:t>-PKU-OTIC collaboration)</a:t>
            </a:r>
            <a:endParaRPr lang="en-US" sz="3200" dirty="0">
              <a:latin typeface="Microsoft Yi Baiti" panose="03000500000000000000" pitchFamily="66" charset="0"/>
              <a:ea typeface="Microsoft Yi Baiti" panose="03000500000000000000" pitchFamily="66" charset="0"/>
            </a:endParaRPr>
          </a:p>
        </p:txBody>
      </p:sp>
      <p:sp>
        <p:nvSpPr>
          <p:cNvPr id="7" name="Slide Number Placeholder 6"/>
          <p:cNvSpPr>
            <a:spLocks noGrp="1"/>
          </p:cNvSpPr>
          <p:nvPr>
            <p:ph type="sldNum" sz="quarter" idx="4"/>
          </p:nvPr>
        </p:nvSpPr>
        <p:spPr/>
        <p:txBody>
          <a:bodyPr/>
          <a:lstStyle/>
          <a:p>
            <a:r>
              <a:rPr lang="en-US" smtClean="0"/>
              <a:t>Slide </a:t>
            </a:r>
            <a:fld id="{B58F48A6-A3E1-4848-9AC3-B43F560BE4FE}" type="slidenum">
              <a:rPr lang="en-US" smtClean="0"/>
              <a:pPr/>
              <a:t>24</a:t>
            </a:fld>
            <a:endParaRPr lang="en-US" dirty="0"/>
          </a:p>
        </p:txBody>
      </p:sp>
      <p:sp>
        <p:nvSpPr>
          <p:cNvPr id="13" name="TextBox 12"/>
          <p:cNvSpPr txBox="1"/>
          <p:nvPr/>
        </p:nvSpPr>
        <p:spPr>
          <a:xfrm>
            <a:off x="6942264" y="5775960"/>
            <a:ext cx="1993431" cy="369332"/>
          </a:xfrm>
          <a:prstGeom prst="rect">
            <a:avLst/>
          </a:prstGeom>
          <a:solidFill>
            <a:srgbClr val="FFFF00"/>
          </a:solidFill>
        </p:spPr>
        <p:txBody>
          <a:bodyPr wrap="none" rtlCol="0">
            <a:spAutoFit/>
          </a:bodyPr>
          <a:lstStyle/>
          <a:p>
            <a:r>
              <a:rPr lang="en-US" dirty="0" smtClean="0"/>
              <a:t>IPAC15, WEPWI013</a:t>
            </a:r>
            <a:endParaRPr lang="en-US" dirty="0"/>
          </a:p>
        </p:txBody>
      </p:sp>
      <p:sp>
        <p:nvSpPr>
          <p:cNvPr id="14" name="Title 1"/>
          <p:cNvSpPr txBox="1">
            <a:spLocks/>
          </p:cNvSpPr>
          <p:nvPr/>
        </p:nvSpPr>
        <p:spPr>
          <a:xfrm>
            <a:off x="0" y="55741"/>
            <a:ext cx="9144000" cy="397933"/>
          </a:xfrm>
          <a:prstGeom prst="rect">
            <a:avLst/>
          </a:prstGeom>
        </p:spPr>
        <p:txBody>
          <a:bodyPr/>
          <a:lstStyle>
            <a:lvl1pPr algn="ctr" defTabSz="457200" rtl="0" eaLnBrk="1" latinLnBrk="0" hangingPunct="1">
              <a:spcBef>
                <a:spcPct val="0"/>
              </a:spcBef>
              <a:buNone/>
              <a:defRPr sz="4200" kern="1200">
                <a:solidFill>
                  <a:schemeClr val="tx1"/>
                </a:solidFill>
                <a:latin typeface="Minion Pro"/>
                <a:ea typeface="+mj-ea"/>
                <a:cs typeface="+mj-cs"/>
              </a:defRPr>
            </a:lvl1pPr>
          </a:lstStyle>
          <a:p>
            <a:r>
              <a:rPr lang="en-US" sz="3600" dirty="0" smtClean="0"/>
              <a:t>Most Recent Progress (1)</a:t>
            </a:r>
            <a:endParaRPr lang="en-US" sz="3600" dirty="0"/>
          </a:p>
        </p:txBody>
      </p:sp>
    </p:spTree>
    <p:extLst>
      <p:ext uri="{BB962C8B-B14F-4D97-AF65-F5344CB8AC3E}">
        <p14:creationId xmlns:p14="http://schemas.microsoft.com/office/powerpoint/2010/main" val="886918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749"/>
          <a:stretch/>
        </p:blipFill>
        <p:spPr bwMode="auto">
          <a:xfrm>
            <a:off x="1128419" y="816664"/>
            <a:ext cx="7922363" cy="5532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220" y="816664"/>
            <a:ext cx="2696572" cy="646331"/>
          </a:xfrm>
          <a:prstGeom prst="rect">
            <a:avLst/>
          </a:prstGeom>
          <a:solidFill>
            <a:srgbClr val="FFFF00"/>
          </a:solidFill>
        </p:spPr>
        <p:txBody>
          <a:bodyPr wrap="none" rtlCol="0">
            <a:spAutoFit/>
          </a:bodyPr>
          <a:lstStyle/>
          <a:p>
            <a:r>
              <a:rPr lang="en-US" dirty="0" smtClean="0">
                <a:latin typeface="Microsoft Yi Baiti" panose="03000500000000000000" pitchFamily="66" charset="0"/>
                <a:ea typeface="Microsoft Yi Baiti" panose="03000500000000000000" pitchFamily="66" charset="0"/>
              </a:rPr>
              <a:t>1.3 GHz, TTF shape</a:t>
            </a:r>
          </a:p>
          <a:p>
            <a:r>
              <a:rPr lang="en-US" dirty="0" smtClean="0">
                <a:latin typeface="Microsoft Yi Baiti" panose="03000500000000000000" pitchFamily="66" charset="0"/>
                <a:ea typeface="Microsoft Yi Baiti" panose="03000500000000000000" pitchFamily="66" charset="0"/>
              </a:rPr>
              <a:t>Tokyo-</a:t>
            </a:r>
            <a:r>
              <a:rPr lang="en-US" dirty="0" err="1" smtClean="0">
                <a:latin typeface="Microsoft Yi Baiti" panose="03000500000000000000" pitchFamily="66" charset="0"/>
                <a:ea typeface="Microsoft Yi Baiti" panose="03000500000000000000" pitchFamily="66" charset="0"/>
              </a:rPr>
              <a:t>Denkai</a:t>
            </a:r>
            <a:r>
              <a:rPr lang="en-US" dirty="0" smtClean="0">
                <a:latin typeface="Microsoft Yi Baiti" panose="03000500000000000000" pitchFamily="66" charset="0"/>
                <a:ea typeface="Microsoft Yi Baiti" panose="03000500000000000000" pitchFamily="66" charset="0"/>
              </a:rPr>
              <a:t> Large-Grain </a:t>
            </a:r>
            <a:r>
              <a:rPr lang="en-US" dirty="0" err="1" smtClean="0">
                <a:latin typeface="Microsoft Yi Baiti" panose="03000500000000000000" pitchFamily="66" charset="0"/>
                <a:ea typeface="Microsoft Yi Baiti" panose="03000500000000000000" pitchFamily="66" charset="0"/>
              </a:rPr>
              <a:t>Nb</a:t>
            </a:r>
            <a:endParaRPr lang="en-US" dirty="0">
              <a:latin typeface="Microsoft Yi Baiti" panose="03000500000000000000" pitchFamily="66" charset="0"/>
              <a:ea typeface="Microsoft Yi Baiti" panose="03000500000000000000" pitchFamily="66" charset="0"/>
            </a:endParaRPr>
          </a:p>
        </p:txBody>
      </p:sp>
      <p:sp>
        <p:nvSpPr>
          <p:cNvPr id="5" name="Slide Number Placeholder 4"/>
          <p:cNvSpPr>
            <a:spLocks noGrp="1"/>
          </p:cNvSpPr>
          <p:nvPr>
            <p:ph type="sldNum" sz="quarter" idx="4"/>
          </p:nvPr>
        </p:nvSpPr>
        <p:spPr/>
        <p:txBody>
          <a:bodyPr/>
          <a:lstStyle/>
          <a:p>
            <a:r>
              <a:rPr lang="en-US" smtClean="0"/>
              <a:t>Slide </a:t>
            </a:r>
            <a:fld id="{B58F48A6-A3E1-4848-9AC3-B43F560BE4FE}" type="slidenum">
              <a:rPr lang="en-US" smtClean="0"/>
              <a:pPr/>
              <a:t>25</a:t>
            </a:fld>
            <a:endParaRPr lang="en-US" dirty="0"/>
          </a:p>
        </p:txBody>
      </p:sp>
      <p:sp>
        <p:nvSpPr>
          <p:cNvPr id="10" name="Title 1"/>
          <p:cNvSpPr txBox="1">
            <a:spLocks/>
          </p:cNvSpPr>
          <p:nvPr/>
        </p:nvSpPr>
        <p:spPr>
          <a:xfrm>
            <a:off x="0" y="55741"/>
            <a:ext cx="9144000" cy="397933"/>
          </a:xfrm>
          <a:prstGeom prst="rect">
            <a:avLst/>
          </a:prstGeom>
        </p:spPr>
        <p:txBody>
          <a:bodyPr/>
          <a:lstStyle>
            <a:lvl1pPr algn="ctr" defTabSz="457200" rtl="0" eaLnBrk="1" latinLnBrk="0" hangingPunct="1">
              <a:spcBef>
                <a:spcPct val="0"/>
              </a:spcBef>
              <a:buNone/>
              <a:defRPr sz="4200" kern="1200">
                <a:solidFill>
                  <a:schemeClr val="tx1"/>
                </a:solidFill>
                <a:latin typeface="Minion Pro"/>
                <a:ea typeface="+mj-ea"/>
                <a:cs typeface="+mj-cs"/>
              </a:defRPr>
            </a:lvl1pPr>
          </a:lstStyle>
          <a:p>
            <a:r>
              <a:rPr lang="en-US" sz="3600" dirty="0" smtClean="0"/>
              <a:t>Most Recent Progress (2)</a:t>
            </a:r>
            <a:endParaRPr lang="en-US" sz="3600" dirty="0"/>
          </a:p>
        </p:txBody>
      </p:sp>
      <p:pic>
        <p:nvPicPr>
          <p:cNvPr id="4" name="Picture 3" descr="D:\ILC 1-cell cavity test results\DSC_0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062" t="8155" r="34902" b="13598"/>
          <a:stretch/>
        </p:blipFill>
        <p:spPr bwMode="auto">
          <a:xfrm>
            <a:off x="634673" y="1462995"/>
            <a:ext cx="740068" cy="17639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1703" y="5979925"/>
            <a:ext cx="1993431" cy="369332"/>
          </a:xfrm>
          <a:prstGeom prst="rect">
            <a:avLst/>
          </a:prstGeom>
          <a:solidFill>
            <a:srgbClr val="FFFF00"/>
          </a:solidFill>
        </p:spPr>
        <p:txBody>
          <a:bodyPr wrap="none" rtlCol="0">
            <a:spAutoFit/>
          </a:bodyPr>
          <a:lstStyle/>
          <a:p>
            <a:r>
              <a:rPr lang="en-US" dirty="0" smtClean="0"/>
              <a:t>IPAC15, WEPWI013</a:t>
            </a:r>
            <a:endParaRPr lang="en-US" dirty="0"/>
          </a:p>
        </p:txBody>
      </p:sp>
    </p:spTree>
    <p:extLst>
      <p:ext uri="{BB962C8B-B14F-4D97-AF65-F5344CB8AC3E}">
        <p14:creationId xmlns:p14="http://schemas.microsoft.com/office/powerpoint/2010/main" val="3114502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p:cNvGraphicFramePr>
            <a:graphicFrameLocks noChangeAspect="1"/>
          </p:cNvGraphicFramePr>
          <p:nvPr>
            <p:extLst>
              <p:ext uri="{D42A27DB-BD31-4B8C-83A1-F6EECF244321}">
                <p14:modId xmlns:p14="http://schemas.microsoft.com/office/powerpoint/2010/main" val="761953829"/>
              </p:ext>
            </p:extLst>
          </p:nvPr>
        </p:nvGraphicFramePr>
        <p:xfrm>
          <a:off x="708836" y="782148"/>
          <a:ext cx="6847663" cy="5426563"/>
        </p:xfrm>
        <a:graphic>
          <a:graphicData uri="http://schemas.openxmlformats.org/presentationml/2006/ole">
            <mc:AlternateContent xmlns:mc="http://schemas.openxmlformats.org/markup-compatibility/2006">
              <mc:Choice xmlns:v="urn:schemas-microsoft-com:vml" Requires="v">
                <p:oleObj spid="_x0000_s2182" name="KGPlot" r:id="rId3" imgW="5359320" imgH="4813200" progId="KGraph_Plot">
                  <p:embed/>
                </p:oleObj>
              </mc:Choice>
              <mc:Fallback>
                <p:oleObj name="KGPlot" r:id="rId3" imgW="5359320" imgH="4813200" progId="KGraph_Plo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36" y="782148"/>
                        <a:ext cx="6847663" cy="5426563"/>
                      </a:xfrm>
                      <a:prstGeom prst="rect">
                        <a:avLst/>
                      </a:prstGeom>
                      <a:noFill/>
                      <a:ln>
                        <a:noFill/>
                      </a:ln>
                      <a:effectLst/>
                      <a:extLst/>
                    </p:spPr>
                  </p:pic>
                </p:oleObj>
              </mc:Fallback>
            </mc:AlternateContent>
          </a:graphicData>
        </a:graphic>
      </p:graphicFrame>
      <p:grpSp>
        <p:nvGrpSpPr>
          <p:cNvPr id="3" name="グループ化 17"/>
          <p:cNvGrpSpPr>
            <a:grpSpLocks/>
          </p:cNvGrpSpPr>
          <p:nvPr/>
        </p:nvGrpSpPr>
        <p:grpSpPr bwMode="auto">
          <a:xfrm>
            <a:off x="6024484" y="223829"/>
            <a:ext cx="3046800" cy="1758926"/>
            <a:chOff x="5292080" y="908720"/>
            <a:chExt cx="3168352" cy="2088232"/>
          </a:xfrm>
        </p:grpSpPr>
        <p:sp>
          <p:nvSpPr>
            <p:cNvPr id="4" name="正方形/長方形 18"/>
            <p:cNvSpPr/>
            <p:nvPr/>
          </p:nvSpPr>
          <p:spPr>
            <a:xfrm>
              <a:off x="5292080" y="908720"/>
              <a:ext cx="3168352" cy="208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algn="ctr" eaLnBrk="1" hangingPunct="1"/>
              <a:endParaRPr lang="ja-JP" altLang="en-US">
                <a:solidFill>
                  <a:srgbClr val="FFFFFF"/>
                </a:solidFill>
                <a:latin typeface="Calibri" pitchFamily="34" charset="0"/>
              </a:endParaRPr>
            </a:p>
          </p:txBody>
        </p:sp>
        <p:sp>
          <p:nvSpPr>
            <p:cNvPr id="5" name="テキスト ボックス 6"/>
            <p:cNvSpPr txBox="1">
              <a:spLocks noChangeArrowheads="1"/>
            </p:cNvSpPr>
            <p:nvPr/>
          </p:nvSpPr>
          <p:spPr bwMode="auto">
            <a:xfrm>
              <a:off x="6156175" y="1052736"/>
              <a:ext cx="1781089" cy="36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eaLnBrk="1" hangingPunct="1"/>
              <a:r>
                <a:rPr lang="en-US" altLang="ja-JP"/>
                <a:t>FG Single + EP</a:t>
              </a:r>
              <a:endParaRPr lang="ja-JP" altLang="en-US"/>
            </a:p>
          </p:txBody>
        </p:sp>
        <p:sp>
          <p:nvSpPr>
            <p:cNvPr id="6" name="テキスト ボックス 7"/>
            <p:cNvSpPr txBox="1">
              <a:spLocks noChangeArrowheads="1"/>
            </p:cNvSpPr>
            <p:nvPr/>
          </p:nvSpPr>
          <p:spPr bwMode="auto">
            <a:xfrm>
              <a:off x="6156175" y="2132854"/>
              <a:ext cx="1896495" cy="36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eaLnBrk="1" hangingPunct="1"/>
              <a:r>
                <a:rPr lang="en-US" altLang="ja-JP"/>
                <a:t>LG single + BCP</a:t>
              </a:r>
              <a:endParaRPr lang="ja-JP" altLang="en-US"/>
            </a:p>
          </p:txBody>
        </p:sp>
        <p:sp>
          <p:nvSpPr>
            <p:cNvPr id="7" name="テキスト ボックス 8"/>
            <p:cNvSpPr txBox="1">
              <a:spLocks noChangeArrowheads="1"/>
            </p:cNvSpPr>
            <p:nvPr/>
          </p:nvSpPr>
          <p:spPr bwMode="auto">
            <a:xfrm>
              <a:off x="6156175" y="1412775"/>
              <a:ext cx="2229888" cy="36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eaLnBrk="1" hangingPunct="1"/>
              <a:r>
                <a:rPr lang="en-US" altLang="ja-JP"/>
                <a:t>FG End-single + EP</a:t>
              </a:r>
              <a:endParaRPr lang="ja-JP" altLang="en-US"/>
            </a:p>
          </p:txBody>
        </p:sp>
        <p:sp>
          <p:nvSpPr>
            <p:cNvPr id="8" name="正方形/長方形 22"/>
            <p:cNvSpPr/>
            <p:nvPr/>
          </p:nvSpPr>
          <p:spPr>
            <a:xfrm>
              <a:off x="5579390" y="1092929"/>
              <a:ext cx="433347" cy="2890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algn="ctr" eaLnBrk="1" hangingPunct="1"/>
              <a:endParaRPr lang="ja-JP" altLang="en-US">
                <a:solidFill>
                  <a:srgbClr val="FFFFFF"/>
                </a:solidFill>
                <a:latin typeface="Calibri" pitchFamily="34" charset="0"/>
              </a:endParaRPr>
            </a:p>
          </p:txBody>
        </p:sp>
        <p:sp>
          <p:nvSpPr>
            <p:cNvPr id="9" name="正方形/長方形 23"/>
            <p:cNvSpPr/>
            <p:nvPr/>
          </p:nvSpPr>
          <p:spPr>
            <a:xfrm>
              <a:off x="5579390" y="1453407"/>
              <a:ext cx="433347" cy="2874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algn="ctr" eaLnBrk="1" hangingPunct="1"/>
              <a:endParaRPr lang="ja-JP" altLang="en-US">
                <a:solidFill>
                  <a:srgbClr val="FFFFFF"/>
                </a:solidFill>
                <a:latin typeface="Calibri" pitchFamily="34" charset="0"/>
              </a:endParaRPr>
            </a:p>
          </p:txBody>
        </p:sp>
        <p:sp>
          <p:nvSpPr>
            <p:cNvPr id="10" name="正方形/長方形 24"/>
            <p:cNvSpPr/>
            <p:nvPr/>
          </p:nvSpPr>
          <p:spPr>
            <a:xfrm>
              <a:off x="5580978" y="2174363"/>
              <a:ext cx="433346" cy="2874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algn="ctr" eaLnBrk="1" hangingPunct="1"/>
              <a:endParaRPr lang="ja-JP" altLang="en-US">
                <a:solidFill>
                  <a:srgbClr val="FFFFFF"/>
                </a:solidFill>
                <a:latin typeface="Calibri" pitchFamily="34" charset="0"/>
              </a:endParaRPr>
            </a:p>
          </p:txBody>
        </p:sp>
        <p:sp>
          <p:nvSpPr>
            <p:cNvPr id="11" name="正方形/長方形 25"/>
            <p:cNvSpPr/>
            <p:nvPr/>
          </p:nvSpPr>
          <p:spPr>
            <a:xfrm>
              <a:off x="5580978" y="1812297"/>
              <a:ext cx="433346" cy="289018"/>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algn="ctr" eaLnBrk="1" hangingPunct="1"/>
              <a:endParaRPr lang="ja-JP" altLang="en-US">
                <a:solidFill>
                  <a:srgbClr val="FFFFFF"/>
                </a:solidFill>
                <a:latin typeface="Calibri" pitchFamily="34" charset="0"/>
              </a:endParaRPr>
            </a:p>
          </p:txBody>
        </p:sp>
        <p:sp>
          <p:nvSpPr>
            <p:cNvPr id="12" name="正方形/長方形 26"/>
            <p:cNvSpPr/>
            <p:nvPr/>
          </p:nvSpPr>
          <p:spPr>
            <a:xfrm>
              <a:off x="5579390" y="2533253"/>
              <a:ext cx="433347" cy="28901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algn="ctr" eaLnBrk="1" hangingPunct="1"/>
              <a:endParaRPr lang="ja-JP" altLang="en-US">
                <a:solidFill>
                  <a:srgbClr val="FFFFFF"/>
                </a:solidFill>
                <a:latin typeface="Calibri" pitchFamily="34" charset="0"/>
              </a:endParaRPr>
            </a:p>
          </p:txBody>
        </p:sp>
        <p:sp>
          <p:nvSpPr>
            <p:cNvPr id="13" name="テキスト ボックス 14"/>
            <p:cNvSpPr txBox="1">
              <a:spLocks noChangeArrowheads="1"/>
            </p:cNvSpPr>
            <p:nvPr/>
          </p:nvSpPr>
          <p:spPr bwMode="auto">
            <a:xfrm>
              <a:off x="6156175" y="1772815"/>
              <a:ext cx="1691330" cy="36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eaLnBrk="1" hangingPunct="1"/>
              <a:r>
                <a:rPr lang="en-US" altLang="ja-JP"/>
                <a:t>FG 9-cell + EP</a:t>
              </a:r>
              <a:endParaRPr lang="ja-JP" altLang="en-US"/>
            </a:p>
          </p:txBody>
        </p:sp>
        <p:sp>
          <p:nvSpPr>
            <p:cNvPr id="14" name="テキスト ボックス 15"/>
            <p:cNvSpPr txBox="1">
              <a:spLocks noChangeArrowheads="1"/>
            </p:cNvSpPr>
            <p:nvPr/>
          </p:nvSpPr>
          <p:spPr bwMode="auto">
            <a:xfrm>
              <a:off x="6156175" y="2492896"/>
              <a:ext cx="1845203" cy="36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34" charset="-128"/>
                </a:defRPr>
              </a:lvl1pPr>
              <a:lvl2pPr marL="742950" indent="-285750" eaLnBrk="0" hangingPunct="0">
                <a:defRPr kumimoji="1">
                  <a:solidFill>
                    <a:schemeClr val="tx1"/>
                  </a:solidFill>
                  <a:latin typeface="Arial" pitchFamily="34" charset="0"/>
                  <a:ea typeface="ＭＳ Ｐゴシック" pitchFamily="34" charset="-128"/>
                </a:defRPr>
              </a:lvl2pPr>
              <a:lvl3pPr marL="1143000" indent="-228600" eaLnBrk="0" hangingPunct="0">
                <a:defRPr kumimoji="1">
                  <a:solidFill>
                    <a:schemeClr val="tx1"/>
                  </a:solidFill>
                  <a:latin typeface="Arial" pitchFamily="34" charset="0"/>
                  <a:ea typeface="ＭＳ Ｐゴシック" pitchFamily="34" charset="-128"/>
                </a:defRPr>
              </a:lvl3pPr>
              <a:lvl4pPr marL="1600200" indent="-228600" eaLnBrk="0" hangingPunct="0">
                <a:defRPr kumimoji="1">
                  <a:solidFill>
                    <a:schemeClr val="tx1"/>
                  </a:solidFill>
                  <a:latin typeface="Arial" pitchFamily="34" charset="0"/>
                  <a:ea typeface="ＭＳ Ｐゴシック" pitchFamily="34" charset="-128"/>
                </a:defRPr>
              </a:lvl4pPr>
              <a:lvl5pPr marL="2057400" indent="-228600" eaLnBrk="0" hangingPunct="0">
                <a:defRPr kumimoji="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34" charset="-128"/>
                </a:defRPr>
              </a:lvl9pPr>
            </a:lstStyle>
            <a:p>
              <a:pPr eaLnBrk="1" hangingPunct="1"/>
              <a:r>
                <a:rPr lang="en-US" altLang="ja-JP"/>
                <a:t>LG 9-cell + BCP</a:t>
              </a:r>
              <a:endParaRPr lang="ja-JP" altLang="en-US"/>
            </a:p>
          </p:txBody>
        </p:sp>
      </p:grpSp>
      <p:sp>
        <p:nvSpPr>
          <p:cNvPr id="15" name="TextBox 14"/>
          <p:cNvSpPr txBox="1"/>
          <p:nvPr/>
        </p:nvSpPr>
        <p:spPr>
          <a:xfrm>
            <a:off x="76200" y="6069884"/>
            <a:ext cx="9030036" cy="369332"/>
          </a:xfrm>
          <a:prstGeom prst="rect">
            <a:avLst/>
          </a:prstGeom>
          <a:noFill/>
        </p:spPr>
        <p:txBody>
          <a:bodyPr wrap="none" rtlCol="0">
            <a:spAutoFit/>
          </a:bodyPr>
          <a:lstStyle/>
          <a:p>
            <a:r>
              <a:rPr lang="en-US" dirty="0" smtClean="0">
                <a:latin typeface="Microsoft Yi Baiti" panose="03000500000000000000" pitchFamily="66" charset="0"/>
                <a:ea typeface="Microsoft Yi Baiti" panose="03000500000000000000" pitchFamily="66" charset="0"/>
              </a:rPr>
              <a:t>F. </a:t>
            </a:r>
            <a:r>
              <a:rPr lang="en-US" dirty="0" err="1" smtClean="0">
                <a:latin typeface="Microsoft Yi Baiti" panose="03000500000000000000" pitchFamily="66" charset="0"/>
                <a:ea typeface="Microsoft Yi Baiti" panose="03000500000000000000" pitchFamily="66" charset="0"/>
              </a:rPr>
              <a:t>Furuta</a:t>
            </a:r>
            <a:r>
              <a:rPr lang="en-US" dirty="0" smtClean="0">
                <a:latin typeface="Microsoft Yi Baiti" panose="03000500000000000000" pitchFamily="66" charset="0"/>
                <a:ea typeface="Microsoft Yi Baiti" panose="03000500000000000000" pitchFamily="66" charset="0"/>
              </a:rPr>
              <a:t> et al., International </a:t>
            </a:r>
            <a:r>
              <a:rPr lang="en-US" dirty="0" err="1" smtClean="0">
                <a:latin typeface="Microsoft Yi Baiti" panose="03000500000000000000" pitchFamily="66" charset="0"/>
                <a:ea typeface="Microsoft Yi Baiti" panose="03000500000000000000" pitchFamily="66" charset="0"/>
              </a:rPr>
              <a:t>Symp</a:t>
            </a:r>
            <a:r>
              <a:rPr lang="en-US" dirty="0" smtClean="0">
                <a:latin typeface="Microsoft Yi Baiti" panose="03000500000000000000" pitchFamily="66" charset="0"/>
                <a:ea typeface="Microsoft Yi Baiti" panose="03000500000000000000" pitchFamily="66" charset="0"/>
              </a:rPr>
              <a:t>. On </a:t>
            </a:r>
            <a:r>
              <a:rPr lang="en-US" dirty="0" err="1" smtClean="0">
                <a:latin typeface="Microsoft Yi Baiti" panose="03000500000000000000" pitchFamily="66" charset="0"/>
                <a:ea typeface="Microsoft Yi Baiti" panose="03000500000000000000" pitchFamily="66" charset="0"/>
              </a:rPr>
              <a:t>Supercond</a:t>
            </a:r>
            <a:r>
              <a:rPr lang="en-US" dirty="0" smtClean="0">
                <a:latin typeface="Microsoft Yi Baiti" panose="03000500000000000000" pitchFamily="66" charset="0"/>
                <a:ea typeface="Microsoft Yi Baiti" panose="03000500000000000000" pitchFamily="66" charset="0"/>
              </a:rPr>
              <a:t>. Sci. &amp; Tech. of Ingot Niobium, Sept. 22-24, 2010.</a:t>
            </a:r>
            <a:endParaRPr lang="en-US" dirty="0">
              <a:latin typeface="Microsoft Yi Baiti" panose="03000500000000000000" pitchFamily="66" charset="0"/>
              <a:ea typeface="Microsoft Yi Baiti" panose="03000500000000000000" pitchFamily="66" charset="0"/>
            </a:endParaRPr>
          </a:p>
        </p:txBody>
      </p:sp>
      <p:sp>
        <p:nvSpPr>
          <p:cNvPr id="20" name="Footer Placeholder 19"/>
          <p:cNvSpPr>
            <a:spLocks noGrp="1"/>
          </p:cNvSpPr>
          <p:nvPr>
            <p:ph type="ftr" sz="quarter" idx="3"/>
          </p:nvPr>
        </p:nvSpPr>
        <p:spPr/>
        <p:txBody>
          <a:bodyPr/>
          <a:lstStyle/>
          <a:p>
            <a:r>
              <a:rPr lang="en-US" smtClean="0"/>
              <a:t>R.L. Geng, NRI visit of JLab, Nov. 13, 2015</a:t>
            </a:r>
            <a:endParaRPr lang="en-US" dirty="0"/>
          </a:p>
        </p:txBody>
      </p:sp>
      <p:grpSp>
        <p:nvGrpSpPr>
          <p:cNvPr id="26" name="Group 25"/>
          <p:cNvGrpSpPr/>
          <p:nvPr/>
        </p:nvGrpSpPr>
        <p:grpSpPr>
          <a:xfrm>
            <a:off x="1695346" y="3058624"/>
            <a:ext cx="2534668" cy="1514296"/>
            <a:chOff x="1695346" y="3058624"/>
            <a:chExt cx="2534668" cy="1514296"/>
          </a:xfrm>
        </p:grpSpPr>
        <p:sp>
          <p:nvSpPr>
            <p:cNvPr id="19" name="Plus 18"/>
            <p:cNvSpPr/>
            <p:nvPr/>
          </p:nvSpPr>
          <p:spPr>
            <a:xfrm>
              <a:off x="2840386" y="3058624"/>
              <a:ext cx="361782" cy="381000"/>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2296633" y="3345712"/>
              <a:ext cx="630865" cy="7584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95346" y="4111255"/>
              <a:ext cx="2534668" cy="461665"/>
            </a:xfrm>
            <a:prstGeom prst="rect">
              <a:avLst/>
            </a:prstGeom>
            <a:solidFill>
              <a:srgbClr val="FFFF00"/>
            </a:solidFill>
          </p:spPr>
          <p:txBody>
            <a:bodyPr wrap="none" rtlCol="0">
              <a:spAutoFit/>
            </a:bodyPr>
            <a:lstStyle/>
            <a:p>
              <a:r>
                <a:rPr lang="en-US" sz="2400" dirty="0" smtClean="0">
                  <a:solidFill>
                    <a:srgbClr val="0000FF"/>
                  </a:solidFill>
                  <a:latin typeface="Microsoft Yi Baiti" panose="03000500000000000000" pitchFamily="66" charset="0"/>
                  <a:ea typeface="Microsoft Yi Baiti" panose="03000500000000000000" pitchFamily="66" charset="0"/>
                </a:rPr>
                <a:t>ILC baseline (2.0K)</a:t>
              </a:r>
              <a:endParaRPr lang="en-US" sz="2400" dirty="0">
                <a:solidFill>
                  <a:srgbClr val="0000FF"/>
                </a:solidFill>
                <a:latin typeface="Microsoft Yi Baiti" panose="03000500000000000000" pitchFamily="66" charset="0"/>
                <a:ea typeface="Microsoft Yi Baiti" panose="03000500000000000000" pitchFamily="66" charset="0"/>
              </a:endParaRPr>
            </a:p>
          </p:txBody>
        </p:sp>
      </p:grpSp>
      <p:grpSp>
        <p:nvGrpSpPr>
          <p:cNvPr id="27" name="Group 26"/>
          <p:cNvGrpSpPr/>
          <p:nvPr/>
        </p:nvGrpSpPr>
        <p:grpSpPr>
          <a:xfrm>
            <a:off x="4226090" y="854752"/>
            <a:ext cx="893005" cy="1355200"/>
            <a:chOff x="4226090" y="854752"/>
            <a:chExt cx="893005" cy="1355200"/>
          </a:xfrm>
        </p:grpSpPr>
        <p:sp>
          <p:nvSpPr>
            <p:cNvPr id="16" name="5-Point Star 15"/>
            <p:cNvSpPr/>
            <p:nvPr/>
          </p:nvSpPr>
          <p:spPr>
            <a:xfrm>
              <a:off x="4289954" y="1843408"/>
              <a:ext cx="209382" cy="229994"/>
            </a:xfrm>
            <a:prstGeom prst="star5">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D:\ILC 1-cell cavity test results\DSC_00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062" t="8155" r="34902" b="13598"/>
            <a:stretch/>
          </p:blipFill>
          <p:spPr bwMode="auto">
            <a:xfrm>
              <a:off x="4226090" y="854752"/>
              <a:ext cx="365128" cy="87026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591218" y="1748287"/>
              <a:ext cx="527877" cy="461665"/>
            </a:xfrm>
            <a:prstGeom prst="rect">
              <a:avLst/>
            </a:prstGeom>
            <a:solidFill>
              <a:srgbClr val="00B0F0"/>
            </a:solidFill>
          </p:spPr>
          <p:txBody>
            <a:bodyPr wrap="square" rtlCol="0">
              <a:spAutoFit/>
            </a:bodyPr>
            <a:lstStyle/>
            <a:p>
              <a:r>
                <a:rPr lang="en-US" sz="1200" dirty="0" smtClean="0"/>
                <a:t>G2 1.8K</a:t>
              </a:r>
              <a:endParaRPr lang="en-US" sz="1200" dirty="0"/>
            </a:p>
          </p:txBody>
        </p:sp>
      </p:grpSp>
      <p:grpSp>
        <p:nvGrpSpPr>
          <p:cNvPr id="36" name="Group 35"/>
          <p:cNvGrpSpPr/>
          <p:nvPr/>
        </p:nvGrpSpPr>
        <p:grpSpPr>
          <a:xfrm>
            <a:off x="5442814" y="1463170"/>
            <a:ext cx="979040" cy="1403105"/>
            <a:chOff x="5442814" y="1463170"/>
            <a:chExt cx="979040" cy="1403105"/>
          </a:xfrm>
        </p:grpSpPr>
        <p:sp>
          <p:nvSpPr>
            <p:cNvPr id="17" name="5-Point Star 16"/>
            <p:cNvSpPr/>
            <p:nvPr/>
          </p:nvSpPr>
          <p:spPr>
            <a:xfrm>
              <a:off x="5621520" y="2580128"/>
              <a:ext cx="228600" cy="286147"/>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M:\srfee\Geng\ILC_high_gradient\SingleCellCavity\PJ1-2 (OSTEC-1)\PJ1-2 on test stand 30sep13.JPG"/>
            <p:cNvPicPr>
              <a:picLocks noChangeAspect="1" noChangeArrowheads="1"/>
            </p:cNvPicPr>
            <p:nvPr/>
          </p:nvPicPr>
          <p:blipFill rotWithShape="1">
            <a:blip r:embed="rId6">
              <a:extLst>
                <a:ext uri="{28A0092B-C50C-407E-A947-70E740481C1C}">
                  <a14:useLocalDpi xmlns:a14="http://schemas.microsoft.com/office/drawing/2010/main" val="0"/>
                </a:ext>
              </a:extLst>
            </a:blip>
            <a:srcRect l="29069" t="10985" r="22823" b="5909"/>
            <a:stretch/>
          </p:blipFill>
          <p:spPr bwMode="auto">
            <a:xfrm>
              <a:off x="5442814" y="1463170"/>
              <a:ext cx="451163" cy="103917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893977" y="2020413"/>
              <a:ext cx="527877" cy="461665"/>
            </a:xfrm>
            <a:prstGeom prst="rect">
              <a:avLst/>
            </a:prstGeom>
            <a:solidFill>
              <a:srgbClr val="00B0F0"/>
            </a:solidFill>
          </p:spPr>
          <p:txBody>
            <a:bodyPr wrap="square" rtlCol="0">
              <a:spAutoFit/>
            </a:bodyPr>
            <a:lstStyle/>
            <a:p>
              <a:r>
                <a:rPr lang="en-US" sz="1200" dirty="0" smtClean="0"/>
                <a:t>PJ1-2 1.8K</a:t>
              </a:r>
              <a:endParaRPr lang="en-US" sz="1200" dirty="0"/>
            </a:p>
          </p:txBody>
        </p:sp>
      </p:grpSp>
      <p:sp>
        <p:nvSpPr>
          <p:cNvPr id="18" name="Slide Number Placeholder 17"/>
          <p:cNvSpPr>
            <a:spLocks noGrp="1"/>
          </p:cNvSpPr>
          <p:nvPr>
            <p:ph type="sldNum" sz="quarter" idx="4"/>
          </p:nvPr>
        </p:nvSpPr>
        <p:spPr/>
        <p:txBody>
          <a:bodyPr/>
          <a:lstStyle/>
          <a:p>
            <a:r>
              <a:rPr lang="en-US" smtClean="0"/>
              <a:t>Slide </a:t>
            </a:r>
            <a:fld id="{B58F48A6-A3E1-4848-9AC3-B43F560BE4FE}" type="slidenum">
              <a:rPr lang="en-US" smtClean="0"/>
              <a:pPr/>
              <a:t>26</a:t>
            </a:fld>
            <a:endParaRPr lang="en-US" dirty="0"/>
          </a:p>
        </p:txBody>
      </p:sp>
      <p:grpSp>
        <p:nvGrpSpPr>
          <p:cNvPr id="24" name="Group 23"/>
          <p:cNvGrpSpPr/>
          <p:nvPr/>
        </p:nvGrpSpPr>
        <p:grpSpPr>
          <a:xfrm>
            <a:off x="4925558" y="2404258"/>
            <a:ext cx="3331611" cy="2151679"/>
            <a:chOff x="4925558" y="2404258"/>
            <a:chExt cx="3331611" cy="2151679"/>
          </a:xfrm>
        </p:grpSpPr>
        <p:sp>
          <p:nvSpPr>
            <p:cNvPr id="29" name="Plus 28"/>
            <p:cNvSpPr/>
            <p:nvPr/>
          </p:nvSpPr>
          <p:spPr>
            <a:xfrm>
              <a:off x="4925558" y="2404258"/>
              <a:ext cx="361782" cy="381000"/>
            </a:xfrm>
            <a:prstGeom prst="mathPlus">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209814" y="3724940"/>
              <a:ext cx="2047355" cy="830997"/>
            </a:xfrm>
            <a:prstGeom prst="rect">
              <a:avLst/>
            </a:prstGeom>
            <a:solidFill>
              <a:srgbClr val="FFFF00"/>
            </a:solidFill>
          </p:spPr>
          <p:txBody>
            <a:bodyPr wrap="none" rtlCol="0">
              <a:spAutoFit/>
            </a:bodyPr>
            <a:lstStyle/>
            <a:p>
              <a:r>
                <a:rPr lang="en-US" sz="2400" dirty="0" smtClean="0">
                  <a:solidFill>
                    <a:srgbClr val="0000FF"/>
                  </a:solidFill>
                  <a:latin typeface="Microsoft Yi Baiti" panose="03000500000000000000" pitchFamily="66" charset="0"/>
                  <a:ea typeface="Microsoft Yi Baiti" panose="03000500000000000000" pitchFamily="66" charset="0"/>
                </a:rPr>
                <a:t>1 </a:t>
              </a:r>
              <a:r>
                <a:rPr lang="en-US" sz="2400" dirty="0" err="1" smtClean="0">
                  <a:solidFill>
                    <a:srgbClr val="0000FF"/>
                  </a:solidFill>
                  <a:latin typeface="Microsoft Yi Baiti" panose="03000500000000000000" pitchFamily="66" charset="0"/>
                  <a:ea typeface="Microsoft Yi Baiti" panose="03000500000000000000" pitchFamily="66" charset="0"/>
                </a:rPr>
                <a:t>TeV</a:t>
              </a:r>
              <a:r>
                <a:rPr lang="en-US" sz="2400" dirty="0" smtClean="0">
                  <a:solidFill>
                    <a:srgbClr val="0000FF"/>
                  </a:solidFill>
                  <a:latin typeface="Microsoft Yi Baiti" panose="03000500000000000000" pitchFamily="66" charset="0"/>
                  <a:ea typeface="Microsoft Yi Baiti" panose="03000500000000000000" pitchFamily="66" charset="0"/>
                </a:rPr>
                <a:t> ILC </a:t>
              </a:r>
            </a:p>
            <a:p>
              <a:r>
                <a:rPr lang="en-US" sz="2400" dirty="0" smtClean="0">
                  <a:solidFill>
                    <a:srgbClr val="0000FF"/>
                  </a:solidFill>
                  <a:latin typeface="Microsoft Yi Baiti" panose="03000500000000000000" pitchFamily="66" charset="0"/>
                  <a:ea typeface="Microsoft Yi Baiti" panose="03000500000000000000" pitchFamily="66" charset="0"/>
                </a:rPr>
                <a:t>Goal set in TDR</a:t>
              </a:r>
              <a:endParaRPr lang="en-US" sz="2400" dirty="0">
                <a:solidFill>
                  <a:srgbClr val="0000FF"/>
                </a:solidFill>
                <a:latin typeface="Microsoft Yi Baiti" panose="03000500000000000000" pitchFamily="66" charset="0"/>
                <a:ea typeface="Microsoft Yi Baiti" panose="03000500000000000000" pitchFamily="66" charset="0"/>
              </a:endParaRPr>
            </a:p>
          </p:txBody>
        </p:sp>
        <p:cxnSp>
          <p:nvCxnSpPr>
            <p:cNvPr id="35" name="Straight Arrow Connector 34"/>
            <p:cNvCxnSpPr/>
            <p:nvPr/>
          </p:nvCxnSpPr>
          <p:spPr>
            <a:xfrm flipH="1" flipV="1">
              <a:off x="5106449" y="2739656"/>
              <a:ext cx="1103365" cy="98528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38" name="Rectangle 37"/>
          <p:cNvSpPr/>
          <p:nvPr/>
        </p:nvSpPr>
        <p:spPr>
          <a:xfrm>
            <a:off x="-258485" y="827745"/>
            <a:ext cx="5331909" cy="1015663"/>
          </a:xfrm>
          <a:prstGeom prst="rect">
            <a:avLst/>
          </a:prstGeom>
          <a:noFill/>
        </p:spPr>
        <p:txBody>
          <a:bodyPr wrap="none" lIns="91440" tIns="45720" rIns="91440" bIns="45720">
            <a:spAutoFit/>
            <a:scene3d>
              <a:camera prst="isometricRightUp"/>
              <a:lightRig rig="threePt" dir="t"/>
            </a:scene3d>
          </a:bodyPr>
          <a:lstStyle/>
          <a:p>
            <a:pPr algn="ctr"/>
            <a:r>
              <a:rPr lang="en-US" sz="6000" b="1" cap="all" dirty="0" smtClean="0">
                <a:ln w="9000" cmpd="sng">
                  <a:solidFill>
                    <a:schemeClr val="accent4">
                      <a:shade val="50000"/>
                      <a:satMod val="120000"/>
                    </a:schemeClr>
                  </a:solidFill>
                  <a:prstDash val="solid"/>
                </a:ln>
                <a:solidFill>
                  <a:srgbClr val="00FF00"/>
                </a:solidFill>
                <a:effectLst>
                  <a:reflection blurRad="6350" stA="55000" endA="50" endPos="85000" dist="60007" dir="5400000" sy="-100000" algn="bl" rotWithShape="0"/>
                </a:effectLst>
              </a:rPr>
              <a:t>Bright future</a:t>
            </a:r>
            <a:endParaRPr lang="en-US" sz="6000" b="1" cap="all" spc="0" dirty="0">
              <a:ln w="9000" cmpd="sng">
                <a:solidFill>
                  <a:schemeClr val="accent4">
                    <a:shade val="50000"/>
                    <a:satMod val="120000"/>
                  </a:schemeClr>
                </a:solidFill>
                <a:prstDash val="solid"/>
              </a:ln>
              <a:solidFill>
                <a:srgbClr val="00FF00"/>
              </a:solidFill>
              <a:effectLst>
                <a:reflection blurRad="6350" stA="55000" endA="50" endPos="85000" dist="60007" dir="5400000" sy="-100000" algn="bl" rotWithShape="0"/>
              </a:effectLst>
            </a:endParaRPr>
          </a:p>
        </p:txBody>
      </p:sp>
    </p:spTree>
    <p:extLst>
      <p:ext uri="{BB962C8B-B14F-4D97-AF65-F5344CB8AC3E}">
        <p14:creationId xmlns:p14="http://schemas.microsoft.com/office/powerpoint/2010/main" val="187119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ppt_w</p:attrName>
                                        </p:attrNameLst>
                                      </p:cBhvr>
                                      <p:tavLst>
                                        <p:tav tm="0">
                                          <p:val>
                                            <p:fltVal val="0"/>
                                          </p:val>
                                        </p:tav>
                                        <p:tav tm="100000">
                                          <p:val>
                                            <p:strVal val="#ppt_w"/>
                                          </p:val>
                                        </p:tav>
                                      </p:tavLst>
                                    </p:anim>
                                    <p:anim calcmode="lin" valueType="num">
                                      <p:cBhvr>
                                        <p:cTn id="29" dur="500" fill="hold"/>
                                        <p:tgtEl>
                                          <p:spTgt spid="36"/>
                                        </p:tgtEl>
                                        <p:attrNameLst>
                                          <p:attrName>ppt_h</p:attrName>
                                        </p:attrNameLst>
                                      </p:cBhvr>
                                      <p:tavLst>
                                        <p:tav tm="0">
                                          <p:val>
                                            <p:fltVal val="0"/>
                                          </p:val>
                                        </p:tav>
                                        <p:tav tm="100000">
                                          <p:val>
                                            <p:strVal val="#ppt_h"/>
                                          </p:val>
                                        </p:tav>
                                      </p:tavLst>
                                    </p:anim>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sp>
        <p:nvSpPr>
          <p:cNvPr id="3" name="Slide Number Placeholder 2"/>
          <p:cNvSpPr>
            <a:spLocks noGrp="1"/>
          </p:cNvSpPr>
          <p:nvPr>
            <p:ph type="sldNum" sz="quarter" idx="4"/>
          </p:nvPr>
        </p:nvSpPr>
        <p:spPr/>
        <p:txBody>
          <a:bodyPr/>
          <a:lstStyle/>
          <a:p>
            <a:r>
              <a:rPr lang="en-US" smtClean="0"/>
              <a:t>Slide </a:t>
            </a:r>
            <a:fld id="{B58F48A6-A3E1-4848-9AC3-B43F560BE4FE}" type="slidenum">
              <a:rPr lang="en-US" smtClean="0"/>
              <a:pPr/>
              <a:t>27</a:t>
            </a:fld>
            <a:endParaRPr lang="en-US" dirty="0"/>
          </a:p>
        </p:txBody>
      </p:sp>
      <p:pic>
        <p:nvPicPr>
          <p:cNvPr id="4" name="Picture 2" descr="D:\IPAC2015\HGHE cav\WEPWI013f5.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4150" y="521200"/>
            <a:ext cx="8655050" cy="5864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72107" y="2115548"/>
            <a:ext cx="1790105" cy="707886"/>
          </a:xfrm>
          <a:prstGeom prst="rect">
            <a:avLst/>
          </a:prstGeom>
          <a:solidFill>
            <a:schemeClr val="bg1"/>
          </a:solidFill>
        </p:spPr>
        <p:txBody>
          <a:bodyPr wrap="none" rtlCol="0">
            <a:spAutoFit/>
          </a:bodyPr>
          <a:lstStyle/>
          <a:p>
            <a:r>
              <a:rPr lang="en-US" sz="2000" dirty="0" smtClean="0">
                <a:solidFill>
                  <a:srgbClr val="FF0000"/>
                </a:solidFill>
              </a:rPr>
              <a:t>ILC is inevitable</a:t>
            </a:r>
          </a:p>
          <a:p>
            <a:r>
              <a:rPr lang="en-US" sz="2000" dirty="0" smtClean="0">
                <a:solidFill>
                  <a:srgbClr val="FF0000"/>
                </a:solidFill>
              </a:rPr>
              <a:t>next machine!</a:t>
            </a:r>
            <a:endParaRPr lang="en-US" sz="2000" dirty="0">
              <a:solidFill>
                <a:srgbClr val="FF0000"/>
              </a:solidFill>
            </a:endParaRPr>
          </a:p>
        </p:txBody>
      </p:sp>
    </p:spTree>
    <p:extLst>
      <p:ext uri="{BB962C8B-B14F-4D97-AF65-F5344CB8AC3E}">
        <p14:creationId xmlns:p14="http://schemas.microsoft.com/office/powerpoint/2010/main" val="224473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550"/>
            <a:ext cx="8229600" cy="397933"/>
          </a:xfrm>
        </p:spPr>
        <p:txBody>
          <a:bodyPr/>
          <a:lstStyle/>
          <a:p>
            <a:r>
              <a:rPr lang="en-US" dirty="0" smtClean="0"/>
              <a:t>Conclusion</a:t>
            </a:r>
            <a:endParaRPr lang="en-US" dirty="0"/>
          </a:p>
        </p:txBody>
      </p:sp>
      <p:sp>
        <p:nvSpPr>
          <p:cNvPr id="3" name="Content Placeholder 2"/>
          <p:cNvSpPr>
            <a:spLocks noGrp="1"/>
          </p:cNvSpPr>
          <p:nvPr>
            <p:ph idx="1"/>
          </p:nvPr>
        </p:nvSpPr>
        <p:spPr>
          <a:xfrm>
            <a:off x="190480" y="878657"/>
            <a:ext cx="8851108" cy="5493557"/>
          </a:xfrm>
        </p:spPr>
        <p:txBody>
          <a:bodyPr>
            <a:noAutofit/>
          </a:bodyPr>
          <a:lstStyle/>
          <a:p>
            <a:r>
              <a:rPr lang="en-US" sz="2400" dirty="0" smtClean="0"/>
              <a:t>ILC baseline SRF cavity technology firmly established. </a:t>
            </a:r>
            <a:r>
              <a:rPr lang="en-US" sz="3600" dirty="0" smtClean="0">
                <a:solidFill>
                  <a:srgbClr val="FF0000"/>
                </a:solidFill>
              </a:rPr>
              <a:t>SRF</a:t>
            </a:r>
            <a:r>
              <a:rPr lang="en-US" sz="2800" dirty="0" smtClean="0"/>
              <a:t> </a:t>
            </a:r>
            <a:r>
              <a:rPr lang="en-US" sz="3600" dirty="0" smtClean="0">
                <a:solidFill>
                  <a:srgbClr val="FF0000"/>
                </a:solidFill>
              </a:rPr>
              <a:t>Technology is ready to go!</a:t>
            </a:r>
            <a:endParaRPr lang="en-US" dirty="0" smtClean="0">
              <a:solidFill>
                <a:srgbClr val="FF0000"/>
              </a:solidFill>
            </a:endParaRPr>
          </a:p>
          <a:p>
            <a:r>
              <a:rPr lang="en-US" sz="2400" dirty="0" smtClean="0"/>
              <a:t>New SRF progresses in better alternative cavity shape and material since TDR publication point to strong evidence that enormous rooms are out there for evolving the ILC SRF technology to (1) save cost; (2) enhance capability; (3) reduce risk.</a:t>
            </a:r>
          </a:p>
          <a:p>
            <a:r>
              <a:rPr lang="en-US" sz="2400" dirty="0" smtClean="0"/>
              <a:t>2-3 years needed for negotiation between Japanese and other governments provide perfect time for completing the alternative cavity work before ILC construction start in Japan.</a:t>
            </a:r>
          </a:p>
          <a:p>
            <a:r>
              <a:rPr lang="en-US" sz="2400" dirty="0" smtClean="0"/>
              <a:t>HEHG SRF cavity has many applications besides ILC, its development will continue anyway. </a:t>
            </a:r>
          </a:p>
          <a:p>
            <a:r>
              <a:rPr lang="en-US" sz="3600" dirty="0" smtClean="0">
                <a:solidFill>
                  <a:srgbClr val="FF0000"/>
                </a:solidFill>
              </a:rPr>
              <a:t>Best wishes for ILC in Japan!   </a:t>
            </a:r>
          </a:p>
        </p:txBody>
      </p:sp>
      <p:sp>
        <p:nvSpPr>
          <p:cNvPr id="5" name="Footer Placeholder 4"/>
          <p:cNvSpPr>
            <a:spLocks noGrp="1"/>
          </p:cNvSpPr>
          <p:nvPr>
            <p:ph type="ftr" sz="quarter" idx="3"/>
          </p:nvPr>
        </p:nvSpPr>
        <p:spPr/>
        <p:txBody>
          <a:bodyPr/>
          <a:lstStyle/>
          <a:p>
            <a:r>
              <a:rPr lang="en-US" smtClean="0"/>
              <a:t>R.L. Geng, NRI visit of JLab, Nov. 13, 2015</a:t>
            </a:r>
            <a:endParaRPr lang="en-US" dirty="0"/>
          </a:p>
        </p:txBody>
      </p:sp>
      <p:sp>
        <p:nvSpPr>
          <p:cNvPr id="6" name="Slide Number Placeholder 5"/>
          <p:cNvSpPr>
            <a:spLocks noGrp="1"/>
          </p:cNvSpPr>
          <p:nvPr>
            <p:ph type="sldNum" sz="quarter" idx="4"/>
          </p:nvPr>
        </p:nvSpPr>
        <p:spPr/>
        <p:txBody>
          <a:bodyPr/>
          <a:lstStyle/>
          <a:p>
            <a:r>
              <a:rPr lang="en-US" smtClean="0"/>
              <a:t>Slide </a:t>
            </a:r>
            <a:fld id="{B58F48A6-A3E1-4848-9AC3-B43F560BE4FE}" type="slidenum">
              <a:rPr lang="en-US" smtClean="0"/>
              <a:pPr/>
              <a:t>28</a:t>
            </a:fld>
            <a:endParaRPr lang="en-US" dirty="0"/>
          </a:p>
        </p:txBody>
      </p:sp>
    </p:spTree>
    <p:extLst>
      <p:ext uri="{BB962C8B-B14F-4D97-AF65-F5344CB8AC3E}">
        <p14:creationId xmlns:p14="http://schemas.microsoft.com/office/powerpoint/2010/main" val="594591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Brief Review  </a:t>
            </a:r>
            <a:endParaRPr lang="en-US" sz="3600" dirty="0"/>
          </a:p>
        </p:txBody>
      </p:sp>
      <p:sp>
        <p:nvSpPr>
          <p:cNvPr id="3" name="Content Placeholder 2"/>
          <p:cNvSpPr>
            <a:spLocks noGrp="1"/>
          </p:cNvSpPr>
          <p:nvPr>
            <p:ph idx="1"/>
          </p:nvPr>
        </p:nvSpPr>
        <p:spPr>
          <a:xfrm>
            <a:off x="0" y="968077"/>
            <a:ext cx="9143999" cy="4525963"/>
          </a:xfrm>
        </p:spPr>
        <p:txBody>
          <a:bodyPr>
            <a:noAutofit/>
          </a:bodyPr>
          <a:lstStyle/>
          <a:p>
            <a:r>
              <a:rPr lang="en-US" sz="2800" dirty="0" smtClean="0"/>
              <a:t>There is a long history of SRF technology development for a linear collider</a:t>
            </a:r>
          </a:p>
          <a:p>
            <a:pPr lvl="1"/>
            <a:r>
              <a:rPr lang="en-US" sz="2000" dirty="0" smtClean="0"/>
              <a:t>2013-present, ongoing effort coordinated by LCC</a:t>
            </a:r>
          </a:p>
          <a:p>
            <a:pPr lvl="1"/>
            <a:r>
              <a:rPr lang="en-US" sz="2000" dirty="0" smtClean="0"/>
              <a:t>2005-2013, </a:t>
            </a:r>
            <a:r>
              <a:rPr lang="en-US" sz="2000" dirty="0" smtClean="0">
                <a:solidFill>
                  <a:srgbClr val="FF0000"/>
                </a:solidFill>
              </a:rPr>
              <a:t>intensive ILC high gradient  </a:t>
            </a:r>
            <a:r>
              <a:rPr lang="en-US" sz="2000" dirty="0" smtClean="0"/>
              <a:t>coordinated by GDE </a:t>
            </a:r>
          </a:p>
          <a:p>
            <a:pPr lvl="2"/>
            <a:r>
              <a:rPr lang="en-US" sz="1800" dirty="0" err="1" smtClean="0"/>
              <a:t>JLab</a:t>
            </a:r>
            <a:r>
              <a:rPr lang="en-US" sz="1800" dirty="0" smtClean="0"/>
              <a:t> played a major role in collaboration with FNAL, KEK …  </a:t>
            </a:r>
          </a:p>
          <a:p>
            <a:pPr lvl="1"/>
            <a:r>
              <a:rPr lang="en-US" sz="2000" dirty="0" smtClean="0"/>
              <a:t>1990-2005, TESLA collaboration</a:t>
            </a:r>
          </a:p>
          <a:p>
            <a:pPr lvl="2"/>
            <a:r>
              <a:rPr lang="en-US" sz="1800" dirty="0" smtClean="0"/>
              <a:t>now TTC collaboration </a:t>
            </a:r>
          </a:p>
          <a:p>
            <a:pPr lvl="1"/>
            <a:endParaRPr lang="en-US" sz="2400" dirty="0" smtClean="0"/>
          </a:p>
          <a:p>
            <a:r>
              <a:rPr lang="en-US" sz="2800" dirty="0" smtClean="0"/>
              <a:t>Successful SRF-based linear accelerator projects follow</a:t>
            </a:r>
          </a:p>
          <a:p>
            <a:pPr lvl="1"/>
            <a:r>
              <a:rPr lang="en-US" sz="2000" dirty="0" smtClean="0"/>
              <a:t>CEBAF 12 GeV upgrade</a:t>
            </a:r>
          </a:p>
          <a:p>
            <a:pPr lvl="2"/>
            <a:r>
              <a:rPr lang="en-US" sz="1600" dirty="0" smtClean="0"/>
              <a:t>80 new Low-loss cavities</a:t>
            </a:r>
            <a:r>
              <a:rPr lang="en-US" sz="1600" dirty="0"/>
              <a:t> </a:t>
            </a:r>
            <a:r>
              <a:rPr lang="en-US" sz="1600" dirty="0" smtClean="0"/>
              <a:t>plus original 320 cavities in operation since early 90’s   </a:t>
            </a:r>
          </a:p>
          <a:p>
            <a:pPr lvl="1"/>
            <a:r>
              <a:rPr lang="en-US" sz="2000" dirty="0" smtClean="0"/>
              <a:t>European XFEL</a:t>
            </a:r>
          </a:p>
          <a:p>
            <a:pPr lvl="1"/>
            <a:r>
              <a:rPr lang="en-US" sz="2000" dirty="0" smtClean="0"/>
              <a:t>LCLS-II </a:t>
            </a:r>
          </a:p>
        </p:txBody>
      </p:sp>
      <p:sp>
        <p:nvSpPr>
          <p:cNvPr id="5" name="Footer Placeholder 4"/>
          <p:cNvSpPr>
            <a:spLocks noGrp="1"/>
          </p:cNvSpPr>
          <p:nvPr>
            <p:ph type="ftr" sz="quarter" idx="3"/>
          </p:nvPr>
        </p:nvSpPr>
        <p:spPr/>
        <p:txBody>
          <a:bodyPr/>
          <a:lstStyle/>
          <a:p>
            <a:r>
              <a:rPr lang="en-US" smtClean="0"/>
              <a:t>R.L. Geng, NRI visit of JLab, Nov. 13, 2015</a:t>
            </a:r>
            <a:endParaRPr lang="en-US" dirty="0"/>
          </a:p>
        </p:txBody>
      </p:sp>
      <p:sp>
        <p:nvSpPr>
          <p:cNvPr id="6" name="Slide Number Placeholder 5"/>
          <p:cNvSpPr>
            <a:spLocks noGrp="1"/>
          </p:cNvSpPr>
          <p:nvPr>
            <p:ph type="sldNum" sz="quarter" idx="4"/>
          </p:nvPr>
        </p:nvSpPr>
        <p:spPr/>
        <p:txBody>
          <a:bodyPr/>
          <a:lstStyle/>
          <a:p>
            <a:r>
              <a:rPr lang="en-US" smtClean="0"/>
              <a:t>Slide </a:t>
            </a:r>
            <a:fld id="{B58F48A6-A3E1-4848-9AC3-B43F560BE4FE}" type="slidenum">
              <a:rPr lang="en-US" smtClean="0"/>
              <a:pPr/>
              <a:t>3</a:t>
            </a:fld>
            <a:endParaRPr lang="en-US" dirty="0"/>
          </a:p>
        </p:txBody>
      </p:sp>
    </p:spTree>
    <p:extLst>
      <p:ext uri="{BB962C8B-B14F-4D97-AF65-F5344CB8AC3E}">
        <p14:creationId xmlns:p14="http://schemas.microsoft.com/office/powerpoint/2010/main" val="403841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1000"/>
                                        <p:tgtEl>
                                          <p:spTgt spid="3">
                                            <p:txEl>
                                              <p:pRg st="9" end="9"/>
                                            </p:txEl>
                                          </p:spTgt>
                                        </p:tgtEl>
                                      </p:cBhvr>
                                    </p:animEffect>
                                    <p:anim calcmode="lin" valueType="num">
                                      <p:cBhvr>
                                        <p:cTn id="5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1000"/>
                                        <p:tgtEl>
                                          <p:spTgt spid="3">
                                            <p:txEl>
                                              <p:pRg st="10" end="10"/>
                                            </p:txEl>
                                          </p:spTgt>
                                        </p:tgtEl>
                                      </p:cBhvr>
                                    </p:animEffect>
                                    <p:anim calcmode="lin" valueType="num">
                                      <p:cBhvr>
                                        <p:cTn id="6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fade">
                                      <p:cBhvr>
                                        <p:cTn id="67" dur="1000"/>
                                        <p:tgtEl>
                                          <p:spTgt spid="3">
                                            <p:txEl>
                                              <p:pRg st="11" end="11"/>
                                            </p:txEl>
                                          </p:spTgt>
                                        </p:tgtEl>
                                      </p:cBhvr>
                                    </p:animEffect>
                                    <p:anim calcmode="lin" valueType="num">
                                      <p:cBhvr>
                                        <p:cTn id="6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ILC TDR  </a:t>
            </a:r>
            <a:endParaRPr lang="en-US" sz="3600" dirty="0"/>
          </a:p>
        </p:txBody>
      </p:sp>
      <p:sp>
        <p:nvSpPr>
          <p:cNvPr id="3" name="Content Placeholder 2"/>
          <p:cNvSpPr>
            <a:spLocks noGrp="1"/>
          </p:cNvSpPr>
          <p:nvPr>
            <p:ph idx="1"/>
          </p:nvPr>
        </p:nvSpPr>
        <p:spPr>
          <a:xfrm>
            <a:off x="10985" y="799832"/>
            <a:ext cx="8229600" cy="4525963"/>
          </a:xfrm>
        </p:spPr>
        <p:txBody>
          <a:bodyPr>
            <a:normAutofit/>
          </a:bodyPr>
          <a:lstStyle/>
          <a:p>
            <a:r>
              <a:rPr lang="en-US" sz="2800" dirty="0" smtClean="0"/>
              <a:t>There were competing technologies for future linear collider</a:t>
            </a:r>
          </a:p>
          <a:p>
            <a:pPr lvl="1"/>
            <a:r>
              <a:rPr lang="en-US" sz="2400" dirty="0" smtClean="0"/>
              <a:t>“warm” copper cavity</a:t>
            </a:r>
          </a:p>
          <a:p>
            <a:pPr lvl="1"/>
            <a:r>
              <a:rPr lang="en-US" sz="2400" dirty="0" smtClean="0"/>
              <a:t>“cold” SRF niobium cavity  </a:t>
            </a:r>
          </a:p>
          <a:p>
            <a:r>
              <a:rPr lang="en-US" sz="2800" dirty="0" smtClean="0"/>
              <a:t>2005 ITRP -&gt; SRF technology </a:t>
            </a:r>
            <a:endParaRPr lang="en-US" sz="2400" dirty="0" smtClean="0">
              <a:solidFill>
                <a:srgbClr val="FF0000"/>
              </a:solidFill>
            </a:endParaRPr>
          </a:p>
          <a:p>
            <a:pPr lvl="1"/>
            <a:r>
              <a:rPr lang="en-US" sz="2400" dirty="0" smtClean="0"/>
              <a:t>Formation of GDE</a:t>
            </a:r>
          </a:p>
          <a:p>
            <a:r>
              <a:rPr lang="en-US" sz="2800" dirty="0" smtClean="0"/>
              <a:t>Critical technology R&amp;D topics/goals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387" y="4037990"/>
            <a:ext cx="4835959" cy="242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0887" y="4605004"/>
            <a:ext cx="407484" cy="369332"/>
          </a:xfrm>
          <a:prstGeom prst="rect">
            <a:avLst/>
          </a:prstGeom>
          <a:solidFill>
            <a:srgbClr val="FF0000"/>
          </a:solidFill>
        </p:spPr>
        <p:txBody>
          <a:bodyPr wrap="none" rtlCol="0">
            <a:spAutoFit/>
          </a:bodyPr>
          <a:lstStyle/>
          <a:p>
            <a:r>
              <a:rPr lang="en-US" dirty="0" smtClean="0"/>
              <a:t>S0</a:t>
            </a:r>
            <a:endParaRPr lang="en-US" dirty="0"/>
          </a:p>
        </p:txBody>
      </p:sp>
      <p:sp>
        <p:nvSpPr>
          <p:cNvPr id="9" name="TextBox 8"/>
          <p:cNvSpPr txBox="1"/>
          <p:nvPr/>
        </p:nvSpPr>
        <p:spPr>
          <a:xfrm>
            <a:off x="180887" y="5573615"/>
            <a:ext cx="407484" cy="369332"/>
          </a:xfrm>
          <a:prstGeom prst="rect">
            <a:avLst/>
          </a:prstGeom>
          <a:solidFill>
            <a:srgbClr val="00B0F0"/>
          </a:solidFill>
        </p:spPr>
        <p:txBody>
          <a:bodyPr wrap="none" rtlCol="0">
            <a:spAutoFit/>
          </a:bodyPr>
          <a:lstStyle/>
          <a:p>
            <a:r>
              <a:rPr lang="en-US" dirty="0" smtClean="0"/>
              <a:t>S2</a:t>
            </a:r>
            <a:endParaRPr lang="en-US" dirty="0"/>
          </a:p>
        </p:txBody>
      </p:sp>
      <p:sp>
        <p:nvSpPr>
          <p:cNvPr id="10" name="TextBox 9"/>
          <p:cNvSpPr txBox="1"/>
          <p:nvPr/>
        </p:nvSpPr>
        <p:spPr>
          <a:xfrm>
            <a:off x="180887" y="5058546"/>
            <a:ext cx="407484" cy="369332"/>
          </a:xfrm>
          <a:prstGeom prst="rect">
            <a:avLst/>
          </a:prstGeom>
          <a:solidFill>
            <a:srgbClr val="00B050"/>
          </a:solidFill>
        </p:spPr>
        <p:txBody>
          <a:bodyPr wrap="none" rtlCol="0">
            <a:spAutoFit/>
          </a:bodyPr>
          <a:lstStyle/>
          <a:p>
            <a:r>
              <a:rPr lang="en-US" dirty="0" smtClean="0"/>
              <a:t>S1</a:t>
            </a:r>
            <a:endParaRPr lang="en-US" dirty="0"/>
          </a:p>
        </p:txBody>
      </p:sp>
      <p:grpSp>
        <p:nvGrpSpPr>
          <p:cNvPr id="12" name="Group 11"/>
          <p:cNvGrpSpPr/>
          <p:nvPr/>
        </p:nvGrpSpPr>
        <p:grpSpPr>
          <a:xfrm>
            <a:off x="4462272" y="2035010"/>
            <a:ext cx="4520793" cy="597078"/>
            <a:chOff x="4462272" y="2035010"/>
            <a:chExt cx="4520793" cy="597078"/>
          </a:xfrm>
        </p:grpSpPr>
        <p:pic>
          <p:nvPicPr>
            <p:cNvPr id="4099" name="Picture 3" descr="D:\ILC TDR\Figure 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139" y="2035010"/>
              <a:ext cx="3525926" cy="597078"/>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4462272" y="2084832"/>
              <a:ext cx="914400" cy="4974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013796" y="3898922"/>
            <a:ext cx="3859542" cy="2479931"/>
            <a:chOff x="5013796" y="3898922"/>
            <a:chExt cx="3859542" cy="2479931"/>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7088" y="3898922"/>
              <a:ext cx="1926250" cy="247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5201107" y="4974336"/>
              <a:ext cx="1448410" cy="7839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013796" y="4281838"/>
              <a:ext cx="1866921" cy="646331"/>
            </a:xfrm>
            <a:prstGeom prst="rect">
              <a:avLst/>
            </a:prstGeom>
            <a:solidFill>
              <a:srgbClr val="00FF00"/>
            </a:solidFill>
          </p:spPr>
          <p:txBody>
            <a:bodyPr wrap="none" rtlCol="0">
              <a:spAutoFit/>
            </a:bodyPr>
            <a:lstStyle/>
            <a:p>
              <a:r>
                <a:rPr lang="en-US" dirty="0" smtClean="0"/>
                <a:t>June 12, 2013</a:t>
              </a:r>
            </a:p>
            <a:p>
              <a:r>
                <a:rPr lang="en-US" dirty="0" smtClean="0"/>
                <a:t>ILC TDR published</a:t>
              </a:r>
              <a:endParaRPr lang="en-US" dirty="0"/>
            </a:p>
          </p:txBody>
        </p:sp>
      </p:grpSp>
      <p:sp>
        <p:nvSpPr>
          <p:cNvPr id="14" name="Footer Placeholder 13"/>
          <p:cNvSpPr>
            <a:spLocks noGrp="1"/>
          </p:cNvSpPr>
          <p:nvPr>
            <p:ph type="ftr" sz="quarter" idx="3"/>
          </p:nvPr>
        </p:nvSpPr>
        <p:spPr/>
        <p:txBody>
          <a:bodyPr/>
          <a:lstStyle/>
          <a:p>
            <a:r>
              <a:rPr lang="en-US" smtClean="0"/>
              <a:t>R.L. Geng, NRI visit of JLab, Nov. 13, 2015</a:t>
            </a:r>
            <a:endParaRPr lang="en-US" dirty="0"/>
          </a:p>
        </p:txBody>
      </p:sp>
      <p:sp>
        <p:nvSpPr>
          <p:cNvPr id="15" name="Slide Number Placeholder 14"/>
          <p:cNvSpPr>
            <a:spLocks noGrp="1"/>
          </p:cNvSpPr>
          <p:nvPr>
            <p:ph type="sldNum" sz="quarter" idx="4"/>
          </p:nvPr>
        </p:nvSpPr>
        <p:spPr/>
        <p:txBody>
          <a:bodyPr/>
          <a:lstStyle/>
          <a:p>
            <a:r>
              <a:rPr lang="en-US" smtClean="0"/>
              <a:t>Slide </a:t>
            </a:r>
            <a:fld id="{B58F48A6-A3E1-4848-9AC3-B43F560BE4FE}" type="slidenum">
              <a:rPr lang="en-US" smtClean="0"/>
              <a:pPr/>
              <a:t>4</a:t>
            </a:fld>
            <a:endParaRPr lang="en-US" dirty="0"/>
          </a:p>
        </p:txBody>
      </p:sp>
    </p:spTree>
    <p:extLst>
      <p:ext uri="{BB962C8B-B14F-4D97-AF65-F5344CB8AC3E}">
        <p14:creationId xmlns:p14="http://schemas.microsoft.com/office/powerpoint/2010/main" val="223073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S0 – High Gradient Yield</a:t>
            </a:r>
            <a:endParaRPr lang="en-US" sz="3600" dirty="0"/>
          </a:p>
        </p:txBody>
      </p:sp>
      <p:sp>
        <p:nvSpPr>
          <p:cNvPr id="3" name="Content Placeholder 2"/>
          <p:cNvSpPr>
            <a:spLocks noGrp="1"/>
          </p:cNvSpPr>
          <p:nvPr>
            <p:ph idx="1"/>
          </p:nvPr>
        </p:nvSpPr>
        <p:spPr>
          <a:xfrm>
            <a:off x="0" y="807147"/>
            <a:ext cx="9143999" cy="4525963"/>
          </a:xfrm>
        </p:spPr>
        <p:txBody>
          <a:bodyPr>
            <a:noAutofit/>
          </a:bodyPr>
          <a:lstStyle/>
          <a:p>
            <a:r>
              <a:rPr lang="en-US" sz="2600" dirty="0" smtClean="0"/>
              <a:t>Gradient is the single most important cost driver for ILC.</a:t>
            </a:r>
          </a:p>
          <a:p>
            <a:r>
              <a:rPr lang="en-US" sz="2600" dirty="0" smtClean="0"/>
              <a:t>An ambitious goal was set in 2005: 35 MV/m! </a:t>
            </a:r>
          </a:p>
          <a:p>
            <a:r>
              <a:rPr lang="en-US" sz="2600" dirty="0" smtClean="0"/>
              <a:t>With a yield of 90%!</a:t>
            </a:r>
          </a:p>
          <a:p>
            <a:r>
              <a:rPr lang="en-US" sz="2600" dirty="0" smtClean="0"/>
              <a:t>Intensive gradient R&amp;D effort coordinated by GDE Cavity Group: ANL, Cornell, DESY, FNAL, </a:t>
            </a:r>
            <a:r>
              <a:rPr lang="en-US" sz="2600" dirty="0" err="1" smtClean="0"/>
              <a:t>JLab</a:t>
            </a:r>
            <a:r>
              <a:rPr lang="en-US" sz="2600" dirty="0" smtClean="0"/>
              <a:t>, KEK…</a:t>
            </a:r>
          </a:p>
          <a:p>
            <a:r>
              <a:rPr lang="en-US" sz="2600" dirty="0" smtClean="0"/>
              <a:t>Initially focused on cavity processing and handling.</a:t>
            </a:r>
          </a:p>
          <a:p>
            <a:pPr lvl="1"/>
            <a:r>
              <a:rPr lang="en-US" sz="2400" dirty="0" smtClean="0"/>
              <a:t>Repeatable </a:t>
            </a:r>
            <a:r>
              <a:rPr lang="en-US" sz="2400" dirty="0" err="1" smtClean="0"/>
              <a:t>electropolishing</a:t>
            </a:r>
            <a:r>
              <a:rPr lang="en-US" sz="2400" dirty="0" smtClean="0"/>
              <a:t> (EP)</a:t>
            </a:r>
          </a:p>
          <a:p>
            <a:pPr lvl="1"/>
            <a:r>
              <a:rPr lang="en-US" sz="2400" dirty="0" smtClean="0"/>
              <a:t>Reliable cleaning and handling</a:t>
            </a:r>
          </a:p>
          <a:p>
            <a:r>
              <a:rPr lang="en-US" sz="2600" dirty="0"/>
              <a:t>L</a:t>
            </a:r>
            <a:r>
              <a:rPr lang="en-US" sz="2600" dirty="0" smtClean="0"/>
              <a:t>ater on expanded to include fabrication also.</a:t>
            </a:r>
          </a:p>
          <a:p>
            <a:r>
              <a:rPr lang="en-US" sz="2600" dirty="0" smtClean="0"/>
              <a:t>Tracking progress by a dedicated cavity data base (134 cavities contained by time of TDR).</a:t>
            </a:r>
          </a:p>
        </p:txBody>
      </p:sp>
      <p:sp>
        <p:nvSpPr>
          <p:cNvPr id="5" name="Footer Placeholder 4"/>
          <p:cNvSpPr>
            <a:spLocks noGrp="1"/>
          </p:cNvSpPr>
          <p:nvPr>
            <p:ph type="ftr" sz="quarter" idx="3"/>
          </p:nvPr>
        </p:nvSpPr>
        <p:spPr/>
        <p:txBody>
          <a:bodyPr/>
          <a:lstStyle/>
          <a:p>
            <a:r>
              <a:rPr lang="en-US" smtClean="0"/>
              <a:t>R.L. Geng, NRI visit of JLab, Nov. 13, 2015</a:t>
            </a:r>
            <a:endParaRPr lang="en-US" dirty="0"/>
          </a:p>
        </p:txBody>
      </p:sp>
      <p:sp>
        <p:nvSpPr>
          <p:cNvPr id="6" name="Slide Number Placeholder 5"/>
          <p:cNvSpPr>
            <a:spLocks noGrp="1"/>
          </p:cNvSpPr>
          <p:nvPr>
            <p:ph type="sldNum" sz="quarter" idx="4"/>
          </p:nvPr>
        </p:nvSpPr>
        <p:spPr/>
        <p:txBody>
          <a:bodyPr/>
          <a:lstStyle/>
          <a:p>
            <a:r>
              <a:rPr lang="en-US" smtClean="0"/>
              <a:t>Slide </a:t>
            </a:r>
            <a:fld id="{B58F48A6-A3E1-4848-9AC3-B43F560BE4FE}" type="slidenum">
              <a:rPr lang="en-US" smtClean="0"/>
              <a:pPr/>
              <a:t>5</a:t>
            </a:fld>
            <a:endParaRPr lang="en-US" dirty="0"/>
          </a:p>
        </p:txBody>
      </p:sp>
    </p:spTree>
    <p:extLst>
      <p:ext uri="{BB962C8B-B14F-4D97-AF65-F5344CB8AC3E}">
        <p14:creationId xmlns:p14="http://schemas.microsoft.com/office/powerpoint/2010/main" val="145240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ILC High Gradient R&amp;D at </a:t>
            </a:r>
            <a:r>
              <a:rPr lang="en-US" sz="3600" dirty="0" err="1" smtClean="0"/>
              <a:t>JLab</a:t>
            </a:r>
            <a:endParaRPr lang="en-US" sz="3600" dirty="0"/>
          </a:p>
        </p:txBody>
      </p:sp>
      <p:sp>
        <p:nvSpPr>
          <p:cNvPr id="3" name="Content Placeholder 2"/>
          <p:cNvSpPr>
            <a:spLocks noGrp="1"/>
          </p:cNvSpPr>
          <p:nvPr>
            <p:ph idx="1"/>
          </p:nvPr>
        </p:nvSpPr>
        <p:spPr>
          <a:xfrm>
            <a:off x="212141" y="887612"/>
            <a:ext cx="8763609" cy="4525963"/>
          </a:xfrm>
        </p:spPr>
        <p:txBody>
          <a:bodyPr>
            <a:noAutofit/>
          </a:bodyPr>
          <a:lstStyle/>
          <a:p>
            <a:r>
              <a:rPr lang="en-US" sz="2800" dirty="0" smtClean="0"/>
              <a:t>Nearly 60 distinct 9-cell cavities.</a:t>
            </a:r>
          </a:p>
          <a:p>
            <a:r>
              <a:rPr lang="en-US" sz="2800" dirty="0" smtClean="0"/>
              <a:t>120 EP cycles; 200 cryogenic cavity vertical testing. </a:t>
            </a:r>
          </a:p>
          <a:p>
            <a:r>
              <a:rPr lang="en-US" sz="2800" dirty="0" smtClean="0"/>
              <a:t>Cavities manufactured by industries, laboratories and universities in three regions world wide</a:t>
            </a:r>
          </a:p>
          <a:p>
            <a:pPr lvl="1"/>
            <a:r>
              <a:rPr lang="en-US" sz="2400" dirty="0" smtClean="0"/>
              <a:t>Europe: </a:t>
            </a:r>
            <a:r>
              <a:rPr lang="en-US" sz="2400" dirty="0" smtClean="0">
                <a:solidFill>
                  <a:srgbClr val="0000FF"/>
                </a:solidFill>
              </a:rPr>
              <a:t>ACCEL/RI, </a:t>
            </a:r>
            <a:r>
              <a:rPr lang="en-US" sz="2400" dirty="0" err="1" smtClean="0">
                <a:solidFill>
                  <a:srgbClr val="0000FF"/>
                </a:solidFill>
              </a:rPr>
              <a:t>Zanon</a:t>
            </a:r>
            <a:r>
              <a:rPr lang="en-US" sz="2400" dirty="0" smtClean="0"/>
              <a:t>,</a:t>
            </a:r>
            <a:r>
              <a:rPr lang="en-US" sz="2400" dirty="0" smtClean="0">
                <a:solidFill>
                  <a:srgbClr val="0000FF"/>
                </a:solidFill>
              </a:rPr>
              <a:t> </a:t>
            </a:r>
            <a:r>
              <a:rPr lang="en-US" sz="2400" dirty="0" smtClean="0"/>
              <a:t>DESY</a:t>
            </a:r>
          </a:p>
          <a:p>
            <a:pPr lvl="1"/>
            <a:r>
              <a:rPr lang="en-US" sz="2400" dirty="0" smtClean="0"/>
              <a:t>US: </a:t>
            </a:r>
            <a:r>
              <a:rPr lang="en-US" sz="2400" dirty="0" smtClean="0">
                <a:solidFill>
                  <a:srgbClr val="0000FF"/>
                </a:solidFill>
              </a:rPr>
              <a:t>AES, </a:t>
            </a:r>
            <a:r>
              <a:rPr lang="en-US" sz="2400" dirty="0" err="1" smtClean="0">
                <a:solidFill>
                  <a:srgbClr val="0000FF"/>
                </a:solidFill>
              </a:rPr>
              <a:t>Niowave</a:t>
            </a:r>
            <a:r>
              <a:rPr lang="en-US" sz="2400" dirty="0" smtClean="0">
                <a:solidFill>
                  <a:srgbClr val="0000FF"/>
                </a:solidFill>
              </a:rPr>
              <a:t>/Roark</a:t>
            </a:r>
            <a:r>
              <a:rPr lang="en-US" sz="2400" dirty="0" smtClean="0"/>
              <a:t>, JLAB</a:t>
            </a:r>
          </a:p>
          <a:p>
            <a:pPr lvl="1"/>
            <a:r>
              <a:rPr lang="en-US" sz="2400" dirty="0" err="1" smtClean="0"/>
              <a:t>Aisa</a:t>
            </a:r>
            <a:r>
              <a:rPr lang="en-US" sz="2400" dirty="0" smtClean="0"/>
              <a:t>: </a:t>
            </a:r>
            <a:r>
              <a:rPr lang="en-US" sz="2400" dirty="0" smtClean="0">
                <a:solidFill>
                  <a:srgbClr val="0000FF"/>
                </a:solidFill>
              </a:rPr>
              <a:t>MHI</a:t>
            </a:r>
            <a:r>
              <a:rPr lang="en-US" sz="2400" dirty="0" smtClean="0"/>
              <a:t>, KEK, PKU, IHEP</a:t>
            </a:r>
          </a:p>
          <a:p>
            <a:pPr lvl="2"/>
            <a:r>
              <a:rPr lang="en-US" sz="2000" dirty="0" smtClean="0"/>
              <a:t>Later 7-cell CEBAF upgrade cavities by </a:t>
            </a:r>
            <a:r>
              <a:rPr lang="en-US" sz="2000" dirty="0" smtClean="0">
                <a:solidFill>
                  <a:srgbClr val="0000FF"/>
                </a:solidFill>
              </a:rPr>
              <a:t>OSTEC</a:t>
            </a:r>
            <a:r>
              <a:rPr lang="en-US" sz="2000" dirty="0" smtClean="0"/>
              <a:t> </a:t>
            </a:r>
          </a:p>
          <a:p>
            <a:r>
              <a:rPr lang="en-US" sz="2800" dirty="0"/>
              <a:t>P</a:t>
            </a:r>
            <a:r>
              <a:rPr lang="en-US" sz="2800" dirty="0" smtClean="0"/>
              <a:t>ersonnel exchanges/training with international collaboration</a:t>
            </a:r>
          </a:p>
          <a:p>
            <a:pPr lvl="1"/>
            <a:r>
              <a:rPr lang="en-US" sz="2400" dirty="0" smtClean="0"/>
              <a:t>Many young scientists, including 5 from KEK, came to </a:t>
            </a:r>
            <a:r>
              <a:rPr lang="en-US" sz="2400" dirty="0" err="1" smtClean="0"/>
              <a:t>JLab</a:t>
            </a:r>
            <a:r>
              <a:rPr lang="en-US" sz="2400" dirty="0" smtClean="0"/>
              <a:t> for extended visit working on SRF technology.    </a:t>
            </a:r>
          </a:p>
          <a:p>
            <a:endParaRPr lang="en-US" sz="2800" dirty="0" smtClean="0"/>
          </a:p>
        </p:txBody>
      </p:sp>
      <p:sp>
        <p:nvSpPr>
          <p:cNvPr id="5" name="Footer Placeholder 4"/>
          <p:cNvSpPr>
            <a:spLocks noGrp="1"/>
          </p:cNvSpPr>
          <p:nvPr>
            <p:ph type="ftr" sz="quarter" idx="3"/>
          </p:nvPr>
        </p:nvSpPr>
        <p:spPr/>
        <p:txBody>
          <a:bodyPr/>
          <a:lstStyle/>
          <a:p>
            <a:r>
              <a:rPr lang="en-US" smtClean="0"/>
              <a:t>R.L. Geng, NRI visit of JLab, Nov. 13, 2015</a:t>
            </a:r>
            <a:endParaRPr lang="en-US" dirty="0"/>
          </a:p>
        </p:txBody>
      </p:sp>
      <p:sp>
        <p:nvSpPr>
          <p:cNvPr id="6" name="Slide Number Placeholder 5"/>
          <p:cNvSpPr>
            <a:spLocks noGrp="1"/>
          </p:cNvSpPr>
          <p:nvPr>
            <p:ph type="sldNum" sz="quarter" idx="4"/>
          </p:nvPr>
        </p:nvSpPr>
        <p:spPr/>
        <p:txBody>
          <a:bodyPr/>
          <a:lstStyle/>
          <a:p>
            <a:r>
              <a:rPr lang="en-US" smtClean="0"/>
              <a:t>Slide </a:t>
            </a:r>
            <a:fld id="{B58F48A6-A3E1-4848-9AC3-B43F560BE4FE}" type="slidenum">
              <a:rPr lang="en-US" smtClean="0"/>
              <a:pPr/>
              <a:t>6</a:t>
            </a:fld>
            <a:endParaRPr lang="en-US" dirty="0"/>
          </a:p>
        </p:txBody>
      </p:sp>
    </p:spTree>
    <p:extLst>
      <p:ext uri="{BB962C8B-B14F-4D97-AF65-F5344CB8AC3E}">
        <p14:creationId xmlns:p14="http://schemas.microsoft.com/office/powerpoint/2010/main" val="291950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srfee\Geng\ILC_high_gradient\ILC_EP\Result_summary\Best_Q_Eacc\Q Eacc A11A12A13A14A15A16RI18RI19RI27RI28AES5AES6AES7AES8AES9AES10 linear scale 7oct13.e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137" y="913098"/>
            <a:ext cx="7740501" cy="54598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76200"/>
            <a:ext cx="9211624" cy="584775"/>
          </a:xfrm>
          <a:prstGeom prst="rect">
            <a:avLst/>
          </a:prstGeom>
          <a:noFill/>
        </p:spPr>
        <p:txBody>
          <a:bodyPr wrap="none" rtlCol="0">
            <a:spAutoFit/>
          </a:bodyPr>
          <a:lstStyle/>
          <a:p>
            <a:r>
              <a:rPr lang="en-US" sz="3200" dirty="0" smtClean="0"/>
              <a:t>Achieved ILC Cavity Performance at JLAB (2008-2010)</a:t>
            </a:r>
            <a:endParaRPr lang="en-US" sz="3200" dirty="0"/>
          </a:p>
        </p:txBody>
      </p:sp>
      <p:sp>
        <p:nvSpPr>
          <p:cNvPr id="6" name="TextBox 5"/>
          <p:cNvSpPr txBox="1"/>
          <p:nvPr/>
        </p:nvSpPr>
        <p:spPr>
          <a:xfrm>
            <a:off x="1467792" y="4414169"/>
            <a:ext cx="421910" cy="369332"/>
          </a:xfrm>
          <a:prstGeom prst="rect">
            <a:avLst/>
          </a:prstGeom>
          <a:solidFill>
            <a:srgbClr val="FFFF00"/>
          </a:solidFill>
        </p:spPr>
        <p:txBody>
          <a:bodyPr wrap="none" rtlCol="0">
            <a:spAutoFit/>
          </a:bodyPr>
          <a:lstStyle/>
          <a:p>
            <a:r>
              <a:rPr lang="en-US" dirty="0" smtClean="0"/>
              <a:t>2K</a:t>
            </a:r>
            <a:endParaRPr lang="en-US" dirty="0"/>
          </a:p>
        </p:txBody>
      </p:sp>
      <p:sp>
        <p:nvSpPr>
          <p:cNvPr id="8" name="TextBox 7"/>
          <p:cNvSpPr txBox="1"/>
          <p:nvPr/>
        </p:nvSpPr>
        <p:spPr>
          <a:xfrm>
            <a:off x="1591383" y="3701486"/>
            <a:ext cx="596638" cy="369332"/>
          </a:xfrm>
          <a:prstGeom prst="rect">
            <a:avLst/>
          </a:prstGeom>
          <a:solidFill>
            <a:srgbClr val="FFFF00"/>
          </a:solidFill>
        </p:spPr>
        <p:txBody>
          <a:bodyPr wrap="none" rtlCol="0">
            <a:spAutoFit/>
          </a:bodyPr>
          <a:lstStyle/>
          <a:p>
            <a:r>
              <a:rPr lang="en-US" dirty="0" smtClean="0"/>
              <a:t>1.8K</a:t>
            </a:r>
            <a:endParaRPr lang="en-US" dirty="0"/>
          </a:p>
        </p:txBody>
      </p:sp>
      <p:sp>
        <p:nvSpPr>
          <p:cNvPr id="7" name="TextBox 6"/>
          <p:cNvSpPr txBox="1"/>
          <p:nvPr/>
        </p:nvSpPr>
        <p:spPr>
          <a:xfrm>
            <a:off x="1159599" y="1878075"/>
            <a:ext cx="3690497" cy="369332"/>
          </a:xfrm>
          <a:prstGeom prst="rect">
            <a:avLst/>
          </a:prstGeom>
          <a:solidFill>
            <a:srgbClr val="FFFF00"/>
          </a:solidFill>
        </p:spPr>
        <p:txBody>
          <a:bodyPr wrap="none" rtlCol="0">
            <a:spAutoFit/>
          </a:bodyPr>
          <a:lstStyle/>
          <a:p>
            <a:r>
              <a:rPr lang="en-US" dirty="0" smtClean="0"/>
              <a:t>All TESLA-shape fine-grain </a:t>
            </a:r>
            <a:r>
              <a:rPr lang="en-US" dirty="0" err="1" smtClean="0"/>
              <a:t>Nb</a:t>
            </a:r>
            <a:r>
              <a:rPr lang="en-US" dirty="0" smtClean="0"/>
              <a:t> cavities</a:t>
            </a:r>
            <a:endParaRPr lang="en-US" dirty="0"/>
          </a:p>
        </p:txBody>
      </p:sp>
      <p:grpSp>
        <p:nvGrpSpPr>
          <p:cNvPr id="3" name="Group 2"/>
          <p:cNvGrpSpPr/>
          <p:nvPr/>
        </p:nvGrpSpPr>
        <p:grpSpPr>
          <a:xfrm>
            <a:off x="4524191" y="3699060"/>
            <a:ext cx="1475603" cy="2135905"/>
            <a:chOff x="4524191" y="3699060"/>
            <a:chExt cx="1475603" cy="2135905"/>
          </a:xfrm>
        </p:grpSpPr>
        <p:sp>
          <p:nvSpPr>
            <p:cNvPr id="16" name="TextBox 15"/>
            <p:cNvSpPr txBox="1"/>
            <p:nvPr/>
          </p:nvSpPr>
          <p:spPr>
            <a:xfrm>
              <a:off x="4524191" y="3699060"/>
              <a:ext cx="1403100" cy="646331"/>
            </a:xfrm>
            <a:prstGeom prst="rect">
              <a:avLst/>
            </a:prstGeom>
            <a:solidFill>
              <a:srgbClr val="FF0000"/>
            </a:solidFill>
          </p:spPr>
          <p:txBody>
            <a:bodyPr wrap="square" rtlCol="0">
              <a:spAutoFit/>
            </a:bodyPr>
            <a:lstStyle/>
            <a:p>
              <a:r>
                <a:rPr lang="en-US" sz="1200" dirty="0" smtClean="0">
                  <a:solidFill>
                    <a:srgbClr val="00FF00"/>
                  </a:solidFill>
                  <a:latin typeface="Comic Sans MS" panose="030F0702030302020204" pitchFamily="66" charset="0"/>
                </a:rPr>
                <a:t>ILC spec</a:t>
              </a:r>
            </a:p>
            <a:p>
              <a:r>
                <a:rPr lang="en-US" sz="1200" dirty="0" smtClean="0">
                  <a:solidFill>
                    <a:srgbClr val="00FF00"/>
                  </a:solidFill>
                  <a:latin typeface="Comic Sans MS" panose="030F0702030302020204" pitchFamily="66" charset="0"/>
                </a:rPr>
                <a:t>Q</a:t>
              </a:r>
              <a:r>
                <a:rPr lang="en-US" sz="1200" baseline="-25000" dirty="0" smtClean="0">
                  <a:solidFill>
                    <a:srgbClr val="00FF00"/>
                  </a:solidFill>
                  <a:latin typeface="Comic Sans MS" panose="030F0702030302020204" pitchFamily="66" charset="0"/>
                </a:rPr>
                <a:t>0</a:t>
              </a:r>
              <a:r>
                <a:rPr lang="en-US" sz="1200" dirty="0" smtClean="0">
                  <a:solidFill>
                    <a:srgbClr val="00FF00"/>
                  </a:solidFill>
                  <a:latin typeface="Comic Sans MS" panose="030F0702030302020204" pitchFamily="66" charset="0"/>
                </a:rPr>
                <a:t>=8×10</a:t>
              </a:r>
              <a:r>
                <a:rPr lang="en-US" sz="1200" baseline="30000" dirty="0" smtClean="0">
                  <a:solidFill>
                    <a:srgbClr val="00FF00"/>
                  </a:solidFill>
                  <a:latin typeface="Comic Sans MS" panose="030F0702030302020204" pitchFamily="66" charset="0"/>
                </a:rPr>
                <a:t>9</a:t>
              </a:r>
              <a:r>
                <a:rPr lang="en-US" sz="1200" dirty="0" smtClean="0">
                  <a:solidFill>
                    <a:srgbClr val="00FF00"/>
                  </a:solidFill>
                  <a:latin typeface="Comic Sans MS" panose="030F0702030302020204" pitchFamily="66" charset="0"/>
                </a:rPr>
                <a:t> </a:t>
              </a:r>
            </a:p>
            <a:p>
              <a:r>
                <a:rPr lang="en-US" sz="1200" dirty="0" err="1" smtClean="0">
                  <a:solidFill>
                    <a:srgbClr val="00FF00"/>
                  </a:solidFill>
                  <a:latin typeface="Comic Sans MS" panose="030F0702030302020204" pitchFamily="66" charset="0"/>
                </a:rPr>
                <a:t>Eacc</a:t>
              </a:r>
              <a:r>
                <a:rPr lang="en-US" sz="1200" dirty="0" smtClean="0">
                  <a:solidFill>
                    <a:srgbClr val="00FF00"/>
                  </a:solidFill>
                  <a:latin typeface="Comic Sans MS" panose="030F0702030302020204" pitchFamily="66" charset="0"/>
                </a:rPr>
                <a:t>=35 MV/m</a:t>
              </a:r>
              <a:endParaRPr lang="en-US" sz="1200" dirty="0">
                <a:solidFill>
                  <a:srgbClr val="00FF00"/>
                </a:solidFill>
                <a:latin typeface="Comic Sans MS" panose="030F0702030302020204" pitchFamily="66" charset="0"/>
              </a:endParaRPr>
            </a:p>
          </p:txBody>
        </p:sp>
        <p:sp>
          <p:nvSpPr>
            <p:cNvPr id="18" name="5-Point Star 17"/>
            <p:cNvSpPr/>
            <p:nvPr/>
          </p:nvSpPr>
          <p:spPr>
            <a:xfrm>
              <a:off x="5518291" y="5330540"/>
              <a:ext cx="481503" cy="504425"/>
            </a:xfrm>
            <a:prstGeom prst="star5">
              <a:avLst/>
            </a:prstGeom>
            <a:solidFill>
              <a:srgbClr val="FF000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Footer Placeholder 8"/>
          <p:cNvSpPr>
            <a:spLocks noGrp="1"/>
          </p:cNvSpPr>
          <p:nvPr>
            <p:ph type="ftr" sz="quarter" idx="3"/>
          </p:nvPr>
        </p:nvSpPr>
        <p:spPr/>
        <p:txBody>
          <a:bodyPr/>
          <a:lstStyle/>
          <a:p>
            <a:r>
              <a:rPr lang="en-US" smtClean="0"/>
              <a:t>R.L. Geng, NRI visit of JLab, Nov. 13, 2015</a:t>
            </a:r>
            <a:endParaRPr lang="en-US" dirty="0"/>
          </a:p>
        </p:txBody>
      </p:sp>
      <p:sp>
        <p:nvSpPr>
          <p:cNvPr id="12" name="Slide Number Placeholder 11"/>
          <p:cNvSpPr>
            <a:spLocks noGrp="1"/>
          </p:cNvSpPr>
          <p:nvPr>
            <p:ph type="sldNum" sz="quarter" idx="4"/>
          </p:nvPr>
        </p:nvSpPr>
        <p:spPr/>
        <p:txBody>
          <a:bodyPr/>
          <a:lstStyle/>
          <a:p>
            <a:r>
              <a:rPr lang="en-US" smtClean="0"/>
              <a:t>Slide </a:t>
            </a:r>
            <a:fld id="{B58F48A6-A3E1-4848-9AC3-B43F560BE4FE}" type="slidenum">
              <a:rPr lang="en-US" smtClean="0"/>
              <a:pPr/>
              <a:t>7</a:t>
            </a:fld>
            <a:endParaRPr lang="en-US" dirty="0"/>
          </a:p>
        </p:txBody>
      </p:sp>
    </p:spTree>
    <p:extLst>
      <p:ext uri="{BB962C8B-B14F-4D97-AF65-F5344CB8AC3E}">
        <p14:creationId xmlns:p14="http://schemas.microsoft.com/office/powerpoint/2010/main" val="4331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Achieving S1 Gradient Goal  in the US </a:t>
            </a:r>
            <a:endParaRPr lang="en-US" sz="3600" dirty="0"/>
          </a:p>
        </p:txBody>
      </p:sp>
      <p:sp>
        <p:nvSpPr>
          <p:cNvPr id="5" name="Footer Placeholder 4"/>
          <p:cNvSpPr>
            <a:spLocks noGrp="1"/>
          </p:cNvSpPr>
          <p:nvPr>
            <p:ph type="ftr" sz="quarter" idx="3"/>
          </p:nvPr>
        </p:nvSpPr>
        <p:spPr/>
        <p:txBody>
          <a:bodyPr/>
          <a:lstStyle/>
          <a:p>
            <a:r>
              <a:rPr lang="en-US" smtClean="0"/>
              <a:t>R.L. Geng, NRI visit of JLab, Nov. 13, 2015</a:t>
            </a:r>
            <a:endParaRPr lang="en-US" dirty="0"/>
          </a:p>
        </p:txBody>
      </p:sp>
      <p:pic>
        <p:nvPicPr>
          <p:cNvPr id="7" name="Content Placeholder 6"/>
          <p:cNvPicPr>
            <a:picLocks noGrp="1" noChangeAspect="1"/>
          </p:cNvPicPr>
          <p:nvPr>
            <p:ph sz="half" idx="2"/>
          </p:nvPr>
        </p:nvPicPr>
        <p:blipFill>
          <a:blip r:embed="rId2"/>
          <a:stretch>
            <a:fillRect/>
          </a:stretch>
        </p:blipFill>
        <p:spPr>
          <a:xfrm>
            <a:off x="86188" y="1104596"/>
            <a:ext cx="8798118" cy="5157216"/>
          </a:xfrm>
          <a:prstGeom prst="rect">
            <a:avLst/>
          </a:prstGeom>
        </p:spPr>
      </p:pic>
      <p:pic>
        <p:nvPicPr>
          <p:cNvPr id="6"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7919"/>
          <a:stretch/>
        </p:blipFill>
        <p:spPr bwMode="auto">
          <a:xfrm>
            <a:off x="4590288" y="1997049"/>
            <a:ext cx="4454706" cy="258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35117" y="4945075"/>
            <a:ext cx="2766848" cy="369332"/>
          </a:xfrm>
          <a:prstGeom prst="rect">
            <a:avLst/>
          </a:prstGeom>
          <a:noFill/>
        </p:spPr>
        <p:txBody>
          <a:bodyPr wrap="none" rtlCol="0">
            <a:spAutoFit/>
          </a:bodyPr>
          <a:lstStyle/>
          <a:p>
            <a:r>
              <a:rPr lang="en-US" dirty="0" smtClean="0"/>
              <a:t>Courtesy Elvin Harms, FNAL</a:t>
            </a:r>
            <a:endParaRPr lang="en-US" dirty="0"/>
          </a:p>
        </p:txBody>
      </p:sp>
      <p:sp>
        <p:nvSpPr>
          <p:cNvPr id="9" name="TextBox 8"/>
          <p:cNvSpPr txBox="1"/>
          <p:nvPr/>
        </p:nvSpPr>
        <p:spPr>
          <a:xfrm>
            <a:off x="174096" y="904940"/>
            <a:ext cx="8878393" cy="369332"/>
          </a:xfrm>
          <a:prstGeom prst="rect">
            <a:avLst/>
          </a:prstGeom>
          <a:solidFill>
            <a:srgbClr val="FFFF00"/>
          </a:solidFill>
        </p:spPr>
        <p:txBody>
          <a:bodyPr wrap="none" rtlCol="0">
            <a:spAutoFit/>
          </a:bodyPr>
          <a:lstStyle/>
          <a:p>
            <a:r>
              <a:rPr lang="en-US" dirty="0" err="1" smtClean="0">
                <a:solidFill>
                  <a:srgbClr val="0000FF"/>
                </a:solidFill>
              </a:rPr>
              <a:t>JLab</a:t>
            </a:r>
            <a:r>
              <a:rPr lang="en-US" dirty="0" smtClean="0">
                <a:solidFill>
                  <a:srgbClr val="0000FF"/>
                </a:solidFill>
              </a:rPr>
              <a:t> delivered 8 qualified cavities, all exceeding 35 MV/m, to </a:t>
            </a:r>
            <a:r>
              <a:rPr lang="en-US" dirty="0" err="1" smtClean="0">
                <a:solidFill>
                  <a:srgbClr val="0000FF"/>
                </a:solidFill>
              </a:rPr>
              <a:t>Fermilab</a:t>
            </a:r>
            <a:r>
              <a:rPr lang="en-US" dirty="0" smtClean="0">
                <a:solidFill>
                  <a:srgbClr val="0000FF"/>
                </a:solidFill>
              </a:rPr>
              <a:t> for placement in CM2</a:t>
            </a:r>
            <a:endParaRPr lang="en-US" dirty="0">
              <a:solidFill>
                <a:srgbClr val="0000FF"/>
              </a:solidFill>
            </a:endParaRPr>
          </a:p>
        </p:txBody>
      </p:sp>
      <p:sp>
        <p:nvSpPr>
          <p:cNvPr id="10" name="Slide Number Placeholder 9"/>
          <p:cNvSpPr>
            <a:spLocks noGrp="1"/>
          </p:cNvSpPr>
          <p:nvPr>
            <p:ph type="sldNum" sz="quarter" idx="4"/>
          </p:nvPr>
        </p:nvSpPr>
        <p:spPr/>
        <p:txBody>
          <a:bodyPr/>
          <a:lstStyle/>
          <a:p>
            <a:r>
              <a:rPr lang="en-US" smtClean="0"/>
              <a:t>Slide </a:t>
            </a:r>
            <a:fld id="{B58F48A6-A3E1-4848-9AC3-B43F560BE4FE}" type="slidenum">
              <a:rPr lang="en-US" smtClean="0"/>
              <a:pPr/>
              <a:t>8</a:t>
            </a:fld>
            <a:endParaRPr lang="en-US" dirty="0"/>
          </a:p>
        </p:txBody>
      </p:sp>
    </p:spTree>
    <p:extLst>
      <p:ext uri="{BB962C8B-B14F-4D97-AF65-F5344CB8AC3E}">
        <p14:creationId xmlns:p14="http://schemas.microsoft.com/office/powerpoint/2010/main" val="122103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84629" y="1904941"/>
            <a:ext cx="8268938" cy="2754839"/>
            <a:chOff x="384629" y="1904941"/>
            <a:chExt cx="8268938" cy="2754839"/>
          </a:xfrm>
        </p:grpSpPr>
        <p:pic>
          <p:nvPicPr>
            <p:cNvPr id="7" name="Content Placeholder 5" descr="C:\JLAB_SRF_Photo\12GeVUpGradeCavity_fromGreg.jpg"/>
            <p:cNvPicPr>
              <a:picLocks noChangeAspect="1" noChangeArrowheads="1"/>
            </p:cNvPicPr>
            <p:nvPr/>
          </p:nvPicPr>
          <p:blipFill>
            <a:blip r:embed="rId2" cstate="print"/>
            <a:srcRect t="37500" b="12500"/>
            <a:stretch>
              <a:fillRect/>
            </a:stretch>
          </p:blipFill>
          <p:spPr bwMode="auto">
            <a:xfrm>
              <a:off x="384629" y="1904941"/>
              <a:ext cx="8268938" cy="2754839"/>
            </a:xfrm>
            <a:prstGeom prst="rect">
              <a:avLst/>
            </a:prstGeom>
            <a:noFill/>
          </p:spPr>
        </p:pic>
        <p:sp>
          <p:nvSpPr>
            <p:cNvPr id="9" name="TextBox 8"/>
            <p:cNvSpPr txBox="1"/>
            <p:nvPr/>
          </p:nvSpPr>
          <p:spPr>
            <a:xfrm>
              <a:off x="1867827" y="2011681"/>
              <a:ext cx="5866158" cy="400110"/>
            </a:xfrm>
            <a:prstGeom prst="rect">
              <a:avLst/>
            </a:prstGeom>
            <a:noFill/>
          </p:spPr>
          <p:txBody>
            <a:bodyPr wrap="none" rtlCol="0">
              <a:spAutoFit/>
            </a:bodyPr>
            <a:lstStyle/>
            <a:p>
              <a:r>
                <a:rPr lang="en-US" sz="2000" dirty="0" smtClean="0">
                  <a:solidFill>
                    <a:srgbClr val="FFFF00"/>
                  </a:solidFill>
                </a:rPr>
                <a:t>80 7-cell </a:t>
              </a:r>
              <a:r>
                <a:rPr lang="en-US" sz="2000" dirty="0" err="1" smtClean="0">
                  <a:solidFill>
                    <a:srgbClr val="FFFF00"/>
                  </a:solidFill>
                </a:rPr>
                <a:t>Nb</a:t>
              </a:r>
              <a:r>
                <a:rPr lang="en-US" sz="2000" dirty="0" smtClean="0">
                  <a:solidFill>
                    <a:srgbClr val="FFFF00"/>
                  </a:solidFill>
                </a:rPr>
                <a:t> cavities for CEBAF 12 GeV upgrade project</a:t>
              </a:r>
              <a:endParaRPr lang="en-US" sz="2000" dirty="0">
                <a:solidFill>
                  <a:srgbClr val="FFFF00"/>
                </a:solidFill>
              </a:endParaRPr>
            </a:p>
          </p:txBody>
        </p:sp>
      </p:grpSp>
      <p:sp>
        <p:nvSpPr>
          <p:cNvPr id="2" name="Footer Placeholder 1"/>
          <p:cNvSpPr>
            <a:spLocks noGrp="1"/>
          </p:cNvSpPr>
          <p:nvPr>
            <p:ph type="ftr" sz="quarter" idx="3"/>
          </p:nvPr>
        </p:nvSpPr>
        <p:spPr/>
        <p:txBody>
          <a:bodyPr/>
          <a:lstStyle/>
          <a:p>
            <a:r>
              <a:rPr lang="en-US" smtClean="0"/>
              <a:t>R.L. Geng, NRI visit of JLab, Nov. 13, 2015</a:t>
            </a:r>
            <a:endParaRPr lang="en-US" dirty="0"/>
          </a:p>
        </p:txBody>
      </p:sp>
      <p:sp>
        <p:nvSpPr>
          <p:cNvPr id="3" name="Title 2"/>
          <p:cNvSpPr>
            <a:spLocks noGrp="1"/>
          </p:cNvSpPr>
          <p:nvPr>
            <p:ph type="title"/>
          </p:nvPr>
        </p:nvSpPr>
        <p:spPr/>
        <p:txBody>
          <a:bodyPr/>
          <a:lstStyle/>
          <a:p>
            <a:r>
              <a:rPr lang="en-US" sz="3600" dirty="0" smtClean="0"/>
              <a:t>Application of ILC Proc. Recipe at </a:t>
            </a:r>
            <a:r>
              <a:rPr lang="en-US" sz="3600" dirty="0" err="1" smtClean="0"/>
              <a:t>JLab</a:t>
            </a:r>
            <a:endParaRPr lang="en-US" sz="3600" dirty="0"/>
          </a:p>
        </p:txBody>
      </p:sp>
      <p:sp>
        <p:nvSpPr>
          <p:cNvPr id="4" name="Slide Number Placeholder 3"/>
          <p:cNvSpPr>
            <a:spLocks noGrp="1"/>
          </p:cNvSpPr>
          <p:nvPr>
            <p:ph type="sldNum" sz="quarter" idx="4"/>
          </p:nvPr>
        </p:nvSpPr>
        <p:spPr/>
        <p:txBody>
          <a:bodyPr/>
          <a:lstStyle/>
          <a:p>
            <a:r>
              <a:rPr lang="en-US" smtClean="0"/>
              <a:t>Slide </a:t>
            </a:r>
            <a:fld id="{B58F48A6-A3E1-4848-9AC3-B43F560BE4FE}" type="slidenum">
              <a:rPr lang="en-US" smtClean="0"/>
              <a:pPr/>
              <a:t>9</a:t>
            </a:fld>
            <a:endParaRPr lang="en-US" dirty="0"/>
          </a:p>
        </p:txBody>
      </p:sp>
      <p:pic>
        <p:nvPicPr>
          <p:cNvPr id="8" name="Picture 2" descr="C:\ILC_high_gradient\Photo\Davenport_and_EP_Machine\JD_inserts_cathode.JPG"/>
          <p:cNvPicPr>
            <a:picLocks noChangeAspect="1" noChangeArrowheads="1"/>
          </p:cNvPicPr>
          <p:nvPr/>
        </p:nvPicPr>
        <p:blipFill>
          <a:blip r:embed="rId3" cstate="print"/>
          <a:srcRect/>
          <a:stretch>
            <a:fillRect/>
          </a:stretch>
        </p:blipFill>
        <p:spPr bwMode="auto">
          <a:xfrm>
            <a:off x="990370" y="1204010"/>
            <a:ext cx="7377379" cy="4939907"/>
          </a:xfrm>
          <a:prstGeom prst="rect">
            <a:avLst/>
          </a:prstGeom>
          <a:noFill/>
        </p:spPr>
      </p:pic>
      <p:pic>
        <p:nvPicPr>
          <p:cNvPr id="6" name="Content Placeholder 5" descr="Figure 2.jpg"/>
          <p:cNvPicPr>
            <a:picLocks noGrp="1"/>
          </p:cNvPicPr>
          <p:nvPr>
            <p:ph idx="10"/>
          </p:nvPr>
        </p:nvPicPr>
        <p:blipFill>
          <a:blip r:embed="rId4" cstate="print"/>
          <a:stretch>
            <a:fillRect/>
          </a:stretch>
        </p:blipFill>
        <p:spPr>
          <a:xfrm>
            <a:off x="226771" y="833933"/>
            <a:ext cx="7402983" cy="5588813"/>
          </a:xfrm>
          <a:prstGeom prst="rect">
            <a:avLst/>
          </a:prstGeom>
        </p:spPr>
      </p:pic>
    </p:spTree>
    <p:extLst>
      <p:ext uri="{BB962C8B-B14F-4D97-AF65-F5344CB8AC3E}">
        <p14:creationId xmlns:p14="http://schemas.microsoft.com/office/powerpoint/2010/main" val="184669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CLS-II Collabor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LCLS-II Collaboration template</Template>
  <TotalTime>6143</TotalTime>
  <Words>1765</Words>
  <Application>Microsoft Office PowerPoint</Application>
  <PresentationFormat>On-screen Show (4:3)</PresentationFormat>
  <Paragraphs>281</Paragraphs>
  <Slides>28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LCLS-II Collaboration template</vt:lpstr>
      <vt:lpstr>KGPlot</vt:lpstr>
      <vt:lpstr>SRF Cavity Processing and Cavity Shape in Context of ILC in Japan   </vt:lpstr>
      <vt:lpstr>Outline  </vt:lpstr>
      <vt:lpstr>Brief Review  </vt:lpstr>
      <vt:lpstr>ILC TDR  </vt:lpstr>
      <vt:lpstr>S0 – High Gradient Yield</vt:lpstr>
      <vt:lpstr>ILC High Gradient R&amp;D at JLab</vt:lpstr>
      <vt:lpstr>PowerPoint Presentation</vt:lpstr>
      <vt:lpstr>Achieving S1 Gradient Goal  in the US </vt:lpstr>
      <vt:lpstr>Application of ILC Proc. Recipe at JLab</vt:lpstr>
      <vt:lpstr>S0 Conclusion &amp; TDR Gradient Spec. </vt:lpstr>
      <vt:lpstr>New Progress since TDR Publication 2013</vt:lpstr>
      <vt:lpstr>E-XFEL: Achieving ILC Gradient Spec in Real Production</vt:lpstr>
      <vt:lpstr>CEBAF Cavity Shape Evolution</vt:lpstr>
      <vt:lpstr>CEBAF LL Shape Cavity Accelerating Beam</vt:lpstr>
      <vt:lpstr>CEBAF LL Shape Cavity Reaching High Gradient</vt:lpstr>
      <vt:lpstr>LCLS-II Extension</vt:lpstr>
      <vt:lpstr>Path Forward</vt:lpstr>
      <vt:lpstr>HEHG Cavity Shapes: Design </vt:lpstr>
      <vt:lpstr>HEHG Cavities Lessons Learned: </vt:lpstr>
      <vt:lpstr>PowerPoint Presentation</vt:lpstr>
      <vt:lpstr>LSF Prototype Cavities</vt:lpstr>
      <vt:lpstr>PowerPoint Presentation</vt:lpstr>
      <vt:lpstr>Work to be Done Next</vt:lpstr>
      <vt:lpstr>PowerPoint Presentation</vt:lpstr>
      <vt:lpstr>PowerPoint Presentation</vt:lpstr>
      <vt:lpstr>PowerPoint Presentation</vt:lpstr>
      <vt:lpstr>PowerPoint Presentation</vt:lpstr>
      <vt:lpstr>Conclusion</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Clifton</dc:creator>
  <cp:lastModifiedBy>Rongli Geng</cp:lastModifiedBy>
  <cp:revision>392</cp:revision>
  <cp:lastPrinted>2014-05-10T20:05:14Z</cp:lastPrinted>
  <dcterms:created xsi:type="dcterms:W3CDTF">2013-10-04T14:48:42Z</dcterms:created>
  <dcterms:modified xsi:type="dcterms:W3CDTF">2015-11-19T19:36:04Z</dcterms:modified>
</cp:coreProperties>
</file>