
<file path=[Content_Types].xml><?xml version="1.0" encoding="utf-8"?>
<Types xmlns="http://schemas.openxmlformats.org/package/2006/content-types">
  <Override PartName="/ppt/diagrams/drawing1.xml" ContentType="application/vnd.ms-office.drawingml.diagramDrawing+xml"/>
  <Default Extension="bin" ContentType="application/vnd.openxmlformats-officedocument.presentationml.printerSettings"/>
  <Override PartName="/ppt/slides/slide14.xml" ContentType="application/vnd.openxmlformats-officedocument.presentationml.slide+xml"/>
  <Default Extension="rels" ContentType="application/vnd.openxmlformats-package.relationships+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wdp" ContentType="image/vnd.ms-photo"/>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46"/>
  </p:notesMasterIdLst>
  <p:handoutMasterIdLst>
    <p:handoutMasterId r:id="rId47"/>
  </p:handoutMasterIdLst>
  <p:sldIdLst>
    <p:sldId id="263" r:id="rId2"/>
    <p:sldId id="269" r:id="rId3"/>
    <p:sldId id="287" r:id="rId4"/>
    <p:sldId id="328" r:id="rId5"/>
    <p:sldId id="332" r:id="rId6"/>
    <p:sldId id="301" r:id="rId7"/>
    <p:sldId id="307" r:id="rId8"/>
    <p:sldId id="306" r:id="rId9"/>
    <p:sldId id="299" r:id="rId10"/>
    <p:sldId id="290" r:id="rId11"/>
    <p:sldId id="322" r:id="rId12"/>
    <p:sldId id="324" r:id="rId13"/>
    <p:sldId id="327" r:id="rId14"/>
    <p:sldId id="291" r:id="rId15"/>
    <p:sldId id="310" r:id="rId16"/>
    <p:sldId id="312" r:id="rId17"/>
    <p:sldId id="313" r:id="rId18"/>
    <p:sldId id="337" r:id="rId19"/>
    <p:sldId id="314" r:id="rId20"/>
    <p:sldId id="292" r:id="rId21"/>
    <p:sldId id="334" r:id="rId22"/>
    <p:sldId id="317" r:id="rId23"/>
    <p:sldId id="336" r:id="rId24"/>
    <p:sldId id="316" r:id="rId25"/>
    <p:sldId id="293" r:id="rId26"/>
    <p:sldId id="319" r:id="rId27"/>
    <p:sldId id="320" r:id="rId28"/>
    <p:sldId id="295" r:id="rId29"/>
    <p:sldId id="260" r:id="rId30"/>
    <p:sldId id="305" r:id="rId31"/>
    <p:sldId id="262" r:id="rId32"/>
    <p:sldId id="304" r:id="rId33"/>
    <p:sldId id="294" r:id="rId34"/>
    <p:sldId id="308" r:id="rId35"/>
    <p:sldId id="309" r:id="rId36"/>
    <p:sldId id="285" r:id="rId37"/>
    <p:sldId id="286" r:id="rId38"/>
    <p:sldId id="311" r:id="rId39"/>
    <p:sldId id="326" r:id="rId40"/>
    <p:sldId id="333" r:id="rId41"/>
    <p:sldId id="329" r:id="rId42"/>
    <p:sldId id="330" r:id="rId43"/>
    <p:sldId id="331" r:id="rId44"/>
    <p:sldId id="325"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4659" autoAdjust="0"/>
  </p:normalViewPr>
  <p:slideViewPr>
    <p:cSldViewPr snapToGrid="0" snapToObjects="1">
      <p:cViewPr varScale="1">
        <p:scale>
          <a:sx n="115" d="100"/>
          <a:sy n="115" d="100"/>
        </p:scale>
        <p:origin x="-5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1BEF13-6AE5-4E94-BEA0-D388C91ED9C9}"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GB"/>
        </a:p>
      </dgm:t>
    </dgm:pt>
    <dgm:pt modelId="{C94CA2D5-CDA0-4DF3-918A-911B291268A8}">
      <dgm:prSet/>
      <dgm:spPr/>
      <dgm:t>
        <a:bodyPr/>
        <a:lstStyle/>
        <a:p>
          <a:pPr rtl="0"/>
          <a:r>
            <a:rPr lang="en-GB" dirty="0" smtClean="0"/>
            <a:t>Work in progress</a:t>
          </a:r>
          <a:endParaRPr lang="en-GB" dirty="0"/>
        </a:p>
      </dgm:t>
    </dgm:pt>
    <dgm:pt modelId="{EDCD6E4A-9423-4565-B6C5-D752C62727F1}" type="parTrans" cxnId="{264A7073-F3A8-4B3E-A471-85EE65A7B213}">
      <dgm:prSet/>
      <dgm:spPr/>
      <dgm:t>
        <a:bodyPr/>
        <a:lstStyle/>
        <a:p>
          <a:endParaRPr lang="en-GB"/>
        </a:p>
      </dgm:t>
    </dgm:pt>
    <dgm:pt modelId="{6707F9F3-59DF-4352-A2DE-380BA5483474}" type="sibTrans" cxnId="{264A7073-F3A8-4B3E-A471-85EE65A7B213}">
      <dgm:prSet/>
      <dgm:spPr/>
      <dgm:t>
        <a:bodyPr/>
        <a:lstStyle/>
        <a:p>
          <a:endParaRPr lang="en-GB"/>
        </a:p>
      </dgm:t>
    </dgm:pt>
    <dgm:pt modelId="{450ACCAF-AA6F-4F83-9B3B-3ADDA2B4D1F2}">
      <dgm:prSet/>
      <dgm:spPr/>
      <dgm:t>
        <a:bodyPr/>
        <a:lstStyle/>
        <a:p>
          <a:pPr rtl="0"/>
          <a:r>
            <a:rPr lang="en-GB" dirty="0" smtClean="0">
              <a:solidFill>
                <a:srgbClr val="800000"/>
              </a:solidFill>
            </a:rPr>
            <a:t>Conversion of calibration algorithms to COATJAVA framework</a:t>
          </a:r>
          <a:endParaRPr lang="en-GB" dirty="0">
            <a:solidFill>
              <a:srgbClr val="800000"/>
            </a:solidFill>
          </a:endParaRPr>
        </a:p>
      </dgm:t>
    </dgm:pt>
    <dgm:pt modelId="{7257AA2C-5AB3-47BD-9EC4-20620EECC927}" type="parTrans" cxnId="{AD76D2D4-CC9B-463E-9191-FCFE809B090E}">
      <dgm:prSet/>
      <dgm:spPr/>
      <dgm:t>
        <a:bodyPr/>
        <a:lstStyle/>
        <a:p>
          <a:endParaRPr lang="en-GB"/>
        </a:p>
      </dgm:t>
    </dgm:pt>
    <dgm:pt modelId="{B543AC90-017F-4CEF-ABA2-A5DE83890DB1}" type="sibTrans" cxnId="{AD76D2D4-CC9B-463E-9191-FCFE809B090E}">
      <dgm:prSet/>
      <dgm:spPr/>
      <dgm:t>
        <a:bodyPr/>
        <a:lstStyle/>
        <a:p>
          <a:endParaRPr lang="en-GB"/>
        </a:p>
      </dgm:t>
    </dgm:pt>
    <dgm:pt modelId="{47226977-FA52-430F-BF7A-66CC03B008E5}">
      <dgm:prSet/>
      <dgm:spPr/>
      <dgm:t>
        <a:bodyPr/>
        <a:lstStyle/>
        <a:p>
          <a:pPr rtl="0"/>
          <a:r>
            <a:rPr lang="en-GB" dirty="0" smtClean="0">
              <a:solidFill>
                <a:srgbClr val="800000"/>
              </a:solidFill>
            </a:rPr>
            <a:t>Integration of calibration plots and fits with standard monitoring GUI</a:t>
          </a:r>
          <a:endParaRPr lang="en-GB" dirty="0">
            <a:solidFill>
              <a:srgbClr val="800000"/>
            </a:solidFill>
          </a:endParaRPr>
        </a:p>
      </dgm:t>
    </dgm:pt>
    <dgm:pt modelId="{4DFF0EBA-EEC0-4BEE-BB0D-E75460D7EAE3}" type="parTrans" cxnId="{8B2E2094-B6AC-435A-8B0B-FE249AA29D92}">
      <dgm:prSet/>
      <dgm:spPr/>
      <dgm:t>
        <a:bodyPr/>
        <a:lstStyle/>
        <a:p>
          <a:endParaRPr lang="en-GB"/>
        </a:p>
      </dgm:t>
    </dgm:pt>
    <dgm:pt modelId="{ED8C3464-44DC-445A-BAAB-E40D75CA45A7}" type="sibTrans" cxnId="{8B2E2094-B6AC-435A-8B0B-FE249AA29D92}">
      <dgm:prSet/>
      <dgm:spPr/>
      <dgm:t>
        <a:bodyPr/>
        <a:lstStyle/>
        <a:p>
          <a:endParaRPr lang="en-GB"/>
        </a:p>
      </dgm:t>
    </dgm:pt>
    <dgm:pt modelId="{80F3DFB7-E132-459D-A624-B585D5CD292D}">
      <dgm:prSet/>
      <dgm:spPr/>
      <dgm:t>
        <a:bodyPr/>
        <a:lstStyle/>
        <a:p>
          <a:pPr rtl="0"/>
          <a:r>
            <a:rPr lang="en-GB" dirty="0" smtClean="0"/>
            <a:t>Work planned</a:t>
          </a:r>
          <a:endParaRPr lang="en-GB" dirty="0"/>
        </a:p>
      </dgm:t>
    </dgm:pt>
    <dgm:pt modelId="{0ED4E5DC-7432-4B04-BD66-7C08275D7E79}" type="parTrans" cxnId="{0EAC0737-139F-4326-BD0A-171771D56BDE}">
      <dgm:prSet/>
      <dgm:spPr/>
      <dgm:t>
        <a:bodyPr/>
        <a:lstStyle/>
        <a:p>
          <a:endParaRPr lang="en-GB"/>
        </a:p>
      </dgm:t>
    </dgm:pt>
    <dgm:pt modelId="{61FD82B4-CB44-45AC-BEE2-4915945813A9}" type="sibTrans" cxnId="{0EAC0737-139F-4326-BD0A-171771D56BDE}">
      <dgm:prSet/>
      <dgm:spPr/>
      <dgm:t>
        <a:bodyPr/>
        <a:lstStyle/>
        <a:p>
          <a:endParaRPr lang="en-GB"/>
        </a:p>
      </dgm:t>
    </dgm:pt>
    <dgm:pt modelId="{A25B854F-CBC2-42DA-8602-A48AA35BD176}">
      <dgm:prSet/>
      <dgm:spPr/>
      <dgm:t>
        <a:bodyPr/>
        <a:lstStyle/>
        <a:p>
          <a:pPr rtl="0"/>
          <a:r>
            <a:rPr lang="en-GB" dirty="0" smtClean="0">
              <a:solidFill>
                <a:srgbClr val="000090"/>
              </a:solidFill>
            </a:rPr>
            <a:t>Conversion of remaining calibration algorithms to COATJAVA framework</a:t>
          </a:r>
          <a:endParaRPr lang="en-GB" dirty="0">
            <a:solidFill>
              <a:srgbClr val="000090"/>
            </a:solidFill>
          </a:endParaRPr>
        </a:p>
      </dgm:t>
    </dgm:pt>
    <dgm:pt modelId="{E2E577BB-82B9-47D6-9441-09D006753222}" type="parTrans" cxnId="{34025F58-BC1D-41EC-9707-F9FD5938F613}">
      <dgm:prSet/>
      <dgm:spPr/>
      <dgm:t>
        <a:bodyPr/>
        <a:lstStyle/>
        <a:p>
          <a:endParaRPr lang="en-GB"/>
        </a:p>
      </dgm:t>
    </dgm:pt>
    <dgm:pt modelId="{AB9363C9-2246-4222-AC53-D78036E95448}" type="sibTrans" cxnId="{34025F58-BC1D-41EC-9707-F9FD5938F613}">
      <dgm:prSet/>
      <dgm:spPr/>
      <dgm:t>
        <a:bodyPr/>
        <a:lstStyle/>
        <a:p>
          <a:endParaRPr lang="en-GB"/>
        </a:p>
      </dgm:t>
    </dgm:pt>
    <dgm:pt modelId="{090E39B4-FA67-4296-90E8-449CECCBFFB0}">
      <dgm:prSet/>
      <dgm:spPr/>
      <dgm:t>
        <a:bodyPr/>
        <a:lstStyle/>
        <a:p>
          <a:pPr rtl="0"/>
          <a:r>
            <a:rPr lang="en-GB" dirty="0" smtClean="0">
              <a:solidFill>
                <a:srgbClr val="000090"/>
              </a:solidFill>
            </a:rPr>
            <a:t>Full functionality within GUI for each calibration area</a:t>
          </a:r>
          <a:endParaRPr lang="en-GB" dirty="0">
            <a:solidFill>
              <a:srgbClr val="000090"/>
            </a:solidFill>
          </a:endParaRPr>
        </a:p>
      </dgm:t>
    </dgm:pt>
    <dgm:pt modelId="{33E3B657-6E96-4986-B13A-89BBC0241B64}" type="parTrans" cxnId="{A523A36F-7A9D-45A7-BB63-04CCBD16AB8C}">
      <dgm:prSet/>
      <dgm:spPr/>
      <dgm:t>
        <a:bodyPr/>
        <a:lstStyle/>
        <a:p>
          <a:endParaRPr lang="en-GB"/>
        </a:p>
      </dgm:t>
    </dgm:pt>
    <dgm:pt modelId="{576E5856-2A54-45F3-91F6-C1316BA0AB17}" type="sibTrans" cxnId="{A523A36F-7A9D-45A7-BB63-04CCBD16AB8C}">
      <dgm:prSet/>
      <dgm:spPr/>
      <dgm:t>
        <a:bodyPr/>
        <a:lstStyle/>
        <a:p>
          <a:endParaRPr lang="en-GB"/>
        </a:p>
      </dgm:t>
    </dgm:pt>
    <dgm:pt modelId="{B59EBB49-8789-43A3-8DA6-8F12E4183979}" type="pres">
      <dgm:prSet presAssocID="{0B1BEF13-6AE5-4E94-BEA0-D388C91ED9C9}" presName="Name0" presStyleCnt="0">
        <dgm:presLayoutVars>
          <dgm:dir/>
          <dgm:animLvl val="lvl"/>
          <dgm:resizeHandles val="exact"/>
        </dgm:presLayoutVars>
      </dgm:prSet>
      <dgm:spPr/>
      <dgm:t>
        <a:bodyPr/>
        <a:lstStyle/>
        <a:p>
          <a:endParaRPr lang="en-US"/>
        </a:p>
      </dgm:t>
    </dgm:pt>
    <dgm:pt modelId="{675DAAF5-5F77-45CA-BD18-0903C4777275}" type="pres">
      <dgm:prSet presAssocID="{C94CA2D5-CDA0-4DF3-918A-911B291268A8}" presName="composite" presStyleCnt="0"/>
      <dgm:spPr/>
    </dgm:pt>
    <dgm:pt modelId="{35B697A1-A6BF-4D8B-A384-C8E407E4E1E1}" type="pres">
      <dgm:prSet presAssocID="{C94CA2D5-CDA0-4DF3-918A-911B291268A8}" presName="parTx" presStyleLbl="alignNode1" presStyleIdx="0" presStyleCnt="2" custLinFactNeighborX="-1" custLinFactNeighborY="2977">
        <dgm:presLayoutVars>
          <dgm:chMax val="0"/>
          <dgm:chPref val="0"/>
          <dgm:bulletEnabled val="1"/>
        </dgm:presLayoutVars>
      </dgm:prSet>
      <dgm:spPr/>
      <dgm:t>
        <a:bodyPr/>
        <a:lstStyle/>
        <a:p>
          <a:endParaRPr lang="en-US"/>
        </a:p>
      </dgm:t>
    </dgm:pt>
    <dgm:pt modelId="{AED5671F-D282-4D7C-82E7-689F69CC91AE}" type="pres">
      <dgm:prSet presAssocID="{C94CA2D5-CDA0-4DF3-918A-911B291268A8}" presName="desTx" presStyleLbl="alignAccFollowNode1" presStyleIdx="0" presStyleCnt="2">
        <dgm:presLayoutVars>
          <dgm:bulletEnabled val="1"/>
        </dgm:presLayoutVars>
      </dgm:prSet>
      <dgm:spPr/>
      <dgm:t>
        <a:bodyPr/>
        <a:lstStyle/>
        <a:p>
          <a:endParaRPr lang="en-US"/>
        </a:p>
      </dgm:t>
    </dgm:pt>
    <dgm:pt modelId="{E2204D3E-AB1B-4949-8100-0F8E7A5388B3}" type="pres">
      <dgm:prSet presAssocID="{6707F9F3-59DF-4352-A2DE-380BA5483474}" presName="space" presStyleCnt="0"/>
      <dgm:spPr/>
    </dgm:pt>
    <dgm:pt modelId="{4458BBE0-6BFA-4E97-A8F0-269D66CDFD68}" type="pres">
      <dgm:prSet presAssocID="{80F3DFB7-E132-459D-A624-B585D5CD292D}" presName="composite" presStyleCnt="0"/>
      <dgm:spPr/>
    </dgm:pt>
    <dgm:pt modelId="{CB86AED8-7197-4656-99E7-81168AAB67CF}" type="pres">
      <dgm:prSet presAssocID="{80F3DFB7-E132-459D-A624-B585D5CD292D}" presName="parTx" presStyleLbl="alignNode1" presStyleIdx="1" presStyleCnt="2">
        <dgm:presLayoutVars>
          <dgm:chMax val="0"/>
          <dgm:chPref val="0"/>
          <dgm:bulletEnabled val="1"/>
        </dgm:presLayoutVars>
      </dgm:prSet>
      <dgm:spPr/>
      <dgm:t>
        <a:bodyPr/>
        <a:lstStyle/>
        <a:p>
          <a:endParaRPr lang="en-US"/>
        </a:p>
      </dgm:t>
    </dgm:pt>
    <dgm:pt modelId="{8F20A192-0308-4EBD-B97E-B38D5843B648}" type="pres">
      <dgm:prSet presAssocID="{80F3DFB7-E132-459D-A624-B585D5CD292D}" presName="desTx" presStyleLbl="alignAccFollowNode1" presStyleIdx="1" presStyleCnt="2">
        <dgm:presLayoutVars>
          <dgm:bulletEnabled val="1"/>
        </dgm:presLayoutVars>
      </dgm:prSet>
      <dgm:spPr/>
      <dgm:t>
        <a:bodyPr/>
        <a:lstStyle/>
        <a:p>
          <a:endParaRPr lang="en-US"/>
        </a:p>
      </dgm:t>
    </dgm:pt>
  </dgm:ptLst>
  <dgm:cxnLst>
    <dgm:cxn modelId="{0EAC0737-139F-4326-BD0A-171771D56BDE}" srcId="{0B1BEF13-6AE5-4E94-BEA0-D388C91ED9C9}" destId="{80F3DFB7-E132-459D-A624-B585D5CD292D}" srcOrd="1" destOrd="0" parTransId="{0ED4E5DC-7432-4B04-BD66-7C08275D7E79}" sibTransId="{61FD82B4-CB44-45AC-BEE2-4915945813A9}"/>
    <dgm:cxn modelId="{34025F58-BC1D-41EC-9707-F9FD5938F613}" srcId="{80F3DFB7-E132-459D-A624-B585D5CD292D}" destId="{A25B854F-CBC2-42DA-8602-A48AA35BD176}" srcOrd="0" destOrd="0" parTransId="{E2E577BB-82B9-47D6-9441-09D006753222}" sibTransId="{AB9363C9-2246-4222-AC53-D78036E95448}"/>
    <dgm:cxn modelId="{7E65387B-1472-EA46-9C34-6434BAF3938A}" type="presOf" srcId="{80F3DFB7-E132-459D-A624-B585D5CD292D}" destId="{CB86AED8-7197-4656-99E7-81168AAB67CF}" srcOrd="0" destOrd="0" presId="urn:microsoft.com/office/officeart/2005/8/layout/hList1"/>
    <dgm:cxn modelId="{838F8518-2CDC-FA47-8342-5183F3A5B3D8}" type="presOf" srcId="{C94CA2D5-CDA0-4DF3-918A-911B291268A8}" destId="{35B697A1-A6BF-4D8B-A384-C8E407E4E1E1}" srcOrd="0" destOrd="0" presId="urn:microsoft.com/office/officeart/2005/8/layout/hList1"/>
    <dgm:cxn modelId="{264A7073-F3A8-4B3E-A471-85EE65A7B213}" srcId="{0B1BEF13-6AE5-4E94-BEA0-D388C91ED9C9}" destId="{C94CA2D5-CDA0-4DF3-918A-911B291268A8}" srcOrd="0" destOrd="0" parTransId="{EDCD6E4A-9423-4565-B6C5-D752C62727F1}" sibTransId="{6707F9F3-59DF-4352-A2DE-380BA5483474}"/>
    <dgm:cxn modelId="{056DA6A1-3B3E-2A4B-8257-0EA3A01D21F3}" type="presOf" srcId="{A25B854F-CBC2-42DA-8602-A48AA35BD176}" destId="{8F20A192-0308-4EBD-B97E-B38D5843B648}" srcOrd="0" destOrd="0" presId="urn:microsoft.com/office/officeart/2005/8/layout/hList1"/>
    <dgm:cxn modelId="{B6072296-4B78-3341-90C9-253FE1AA5D88}" type="presOf" srcId="{090E39B4-FA67-4296-90E8-449CECCBFFB0}" destId="{8F20A192-0308-4EBD-B97E-B38D5843B648}" srcOrd="0" destOrd="1" presId="urn:microsoft.com/office/officeart/2005/8/layout/hList1"/>
    <dgm:cxn modelId="{A523A36F-7A9D-45A7-BB63-04CCBD16AB8C}" srcId="{80F3DFB7-E132-459D-A624-B585D5CD292D}" destId="{090E39B4-FA67-4296-90E8-449CECCBFFB0}" srcOrd="1" destOrd="0" parTransId="{33E3B657-6E96-4986-B13A-89BBC0241B64}" sibTransId="{576E5856-2A54-45F3-91F6-C1316BA0AB17}"/>
    <dgm:cxn modelId="{2316AE03-5FCF-3A46-B0E8-C106DBE1F6A6}" type="presOf" srcId="{0B1BEF13-6AE5-4E94-BEA0-D388C91ED9C9}" destId="{B59EBB49-8789-43A3-8DA6-8F12E4183979}" srcOrd="0" destOrd="0" presId="urn:microsoft.com/office/officeart/2005/8/layout/hList1"/>
    <dgm:cxn modelId="{506E5C0F-DFA5-CE43-ACC7-7FA22D6CB552}" type="presOf" srcId="{450ACCAF-AA6F-4F83-9B3B-3ADDA2B4D1F2}" destId="{AED5671F-D282-4D7C-82E7-689F69CC91AE}" srcOrd="0" destOrd="0" presId="urn:microsoft.com/office/officeart/2005/8/layout/hList1"/>
    <dgm:cxn modelId="{8B2E2094-B6AC-435A-8B0B-FE249AA29D92}" srcId="{C94CA2D5-CDA0-4DF3-918A-911B291268A8}" destId="{47226977-FA52-430F-BF7A-66CC03B008E5}" srcOrd="1" destOrd="0" parTransId="{4DFF0EBA-EEC0-4BEE-BB0D-E75460D7EAE3}" sibTransId="{ED8C3464-44DC-445A-BAAB-E40D75CA45A7}"/>
    <dgm:cxn modelId="{9C87BB66-8106-AB49-A107-46285F3AFF2A}" type="presOf" srcId="{47226977-FA52-430F-BF7A-66CC03B008E5}" destId="{AED5671F-D282-4D7C-82E7-689F69CC91AE}" srcOrd="0" destOrd="1" presId="urn:microsoft.com/office/officeart/2005/8/layout/hList1"/>
    <dgm:cxn modelId="{AD76D2D4-CC9B-463E-9191-FCFE809B090E}" srcId="{C94CA2D5-CDA0-4DF3-918A-911B291268A8}" destId="{450ACCAF-AA6F-4F83-9B3B-3ADDA2B4D1F2}" srcOrd="0" destOrd="0" parTransId="{7257AA2C-5AB3-47BD-9EC4-20620EECC927}" sibTransId="{B543AC90-017F-4CEF-ABA2-A5DE83890DB1}"/>
    <dgm:cxn modelId="{D7392571-C914-D144-9C83-51FC43F72743}" type="presParOf" srcId="{B59EBB49-8789-43A3-8DA6-8F12E4183979}" destId="{675DAAF5-5F77-45CA-BD18-0903C4777275}" srcOrd="0" destOrd="0" presId="urn:microsoft.com/office/officeart/2005/8/layout/hList1"/>
    <dgm:cxn modelId="{077C3C4F-BFD9-234F-B279-E89E3BA2E7B3}" type="presParOf" srcId="{675DAAF5-5F77-45CA-BD18-0903C4777275}" destId="{35B697A1-A6BF-4D8B-A384-C8E407E4E1E1}" srcOrd="0" destOrd="0" presId="urn:microsoft.com/office/officeart/2005/8/layout/hList1"/>
    <dgm:cxn modelId="{514EE9FA-40F3-4248-B4FB-AF45C8260BCF}" type="presParOf" srcId="{675DAAF5-5F77-45CA-BD18-0903C4777275}" destId="{AED5671F-D282-4D7C-82E7-689F69CC91AE}" srcOrd="1" destOrd="0" presId="urn:microsoft.com/office/officeart/2005/8/layout/hList1"/>
    <dgm:cxn modelId="{9F9869BB-4969-014D-9F6D-986FBA92A54B}" type="presParOf" srcId="{B59EBB49-8789-43A3-8DA6-8F12E4183979}" destId="{E2204D3E-AB1B-4949-8100-0F8E7A5388B3}" srcOrd="1" destOrd="0" presId="urn:microsoft.com/office/officeart/2005/8/layout/hList1"/>
    <dgm:cxn modelId="{66082012-4A3D-A141-8E9E-2742C071B62C}" type="presParOf" srcId="{B59EBB49-8789-43A3-8DA6-8F12E4183979}" destId="{4458BBE0-6BFA-4E97-A8F0-269D66CDFD68}" srcOrd="2" destOrd="0" presId="urn:microsoft.com/office/officeart/2005/8/layout/hList1"/>
    <dgm:cxn modelId="{4A3C57CC-722B-714F-ACE8-E9F7CCB2ACD7}" type="presParOf" srcId="{4458BBE0-6BFA-4E97-A8F0-269D66CDFD68}" destId="{CB86AED8-7197-4656-99E7-81168AAB67CF}" srcOrd="0" destOrd="0" presId="urn:microsoft.com/office/officeart/2005/8/layout/hList1"/>
    <dgm:cxn modelId="{E663F85E-32C8-304D-A41D-E48B01DFE7A7}" type="presParOf" srcId="{4458BBE0-6BFA-4E97-A8F0-269D66CDFD68}" destId="{8F20A192-0308-4EBD-B97E-B38D5843B648}"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B697A1-A6BF-4D8B-A384-C8E407E4E1E1}">
      <dsp:nvSpPr>
        <dsp:cNvPr id="0" name=""/>
        <dsp:cNvSpPr/>
      </dsp:nvSpPr>
      <dsp:spPr>
        <a:xfrm>
          <a:off x="1" y="63130"/>
          <a:ext cx="3903102"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rtl="0">
            <a:lnSpc>
              <a:spcPct val="90000"/>
            </a:lnSpc>
            <a:spcBef>
              <a:spcPct val="0"/>
            </a:spcBef>
            <a:spcAft>
              <a:spcPct val="35000"/>
            </a:spcAft>
          </a:pPr>
          <a:r>
            <a:rPr lang="en-GB" sz="1700" kern="1200" dirty="0" smtClean="0"/>
            <a:t>Work in progress</a:t>
          </a:r>
          <a:endParaRPr lang="en-GB" sz="1700" kern="1200" dirty="0"/>
        </a:p>
      </dsp:txBody>
      <dsp:txXfrm>
        <a:off x="1" y="63130"/>
        <a:ext cx="3903102" cy="489600"/>
      </dsp:txXfrm>
    </dsp:sp>
    <dsp:sp modelId="{AED5671F-D282-4D7C-82E7-689F69CC91AE}">
      <dsp:nvSpPr>
        <dsp:cNvPr id="0" name=""/>
        <dsp:cNvSpPr/>
      </dsp:nvSpPr>
      <dsp:spPr>
        <a:xfrm>
          <a:off x="40" y="538155"/>
          <a:ext cx="3903102" cy="12132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GB" sz="1700" kern="1200" dirty="0" smtClean="0">
              <a:solidFill>
                <a:srgbClr val="800000"/>
              </a:solidFill>
            </a:rPr>
            <a:t>Conversion of calibration algorithms to COATJAVA framework</a:t>
          </a:r>
          <a:endParaRPr lang="en-GB" sz="1700" kern="1200" dirty="0">
            <a:solidFill>
              <a:srgbClr val="800000"/>
            </a:solidFill>
          </a:endParaRPr>
        </a:p>
        <a:p>
          <a:pPr marL="171450" lvl="1" indent="-171450" algn="l" defTabSz="755650" rtl="0">
            <a:lnSpc>
              <a:spcPct val="90000"/>
            </a:lnSpc>
            <a:spcBef>
              <a:spcPct val="0"/>
            </a:spcBef>
            <a:spcAft>
              <a:spcPct val="15000"/>
            </a:spcAft>
            <a:buChar char="••"/>
          </a:pPr>
          <a:r>
            <a:rPr lang="en-GB" sz="1700" kern="1200" dirty="0" smtClean="0">
              <a:solidFill>
                <a:srgbClr val="800000"/>
              </a:solidFill>
            </a:rPr>
            <a:t>Integration of calibration plots and fits with standard monitoring GUI</a:t>
          </a:r>
          <a:endParaRPr lang="en-GB" sz="1700" kern="1200" dirty="0">
            <a:solidFill>
              <a:srgbClr val="800000"/>
            </a:solidFill>
          </a:endParaRPr>
        </a:p>
      </dsp:txBody>
      <dsp:txXfrm>
        <a:off x="40" y="538155"/>
        <a:ext cx="3903102" cy="1213290"/>
      </dsp:txXfrm>
    </dsp:sp>
    <dsp:sp modelId="{CB86AED8-7197-4656-99E7-81168AAB67CF}">
      <dsp:nvSpPr>
        <dsp:cNvPr id="0" name=""/>
        <dsp:cNvSpPr/>
      </dsp:nvSpPr>
      <dsp:spPr>
        <a:xfrm>
          <a:off x="4449577" y="48554"/>
          <a:ext cx="3903102"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rtl="0">
            <a:lnSpc>
              <a:spcPct val="90000"/>
            </a:lnSpc>
            <a:spcBef>
              <a:spcPct val="0"/>
            </a:spcBef>
            <a:spcAft>
              <a:spcPct val="35000"/>
            </a:spcAft>
          </a:pPr>
          <a:r>
            <a:rPr lang="en-GB" sz="1700" kern="1200" dirty="0" smtClean="0"/>
            <a:t>Work planned</a:t>
          </a:r>
          <a:endParaRPr lang="en-GB" sz="1700" kern="1200" dirty="0"/>
        </a:p>
      </dsp:txBody>
      <dsp:txXfrm>
        <a:off x="4449577" y="48554"/>
        <a:ext cx="3903102" cy="489600"/>
      </dsp:txXfrm>
    </dsp:sp>
    <dsp:sp modelId="{8F20A192-0308-4EBD-B97E-B38D5843B648}">
      <dsp:nvSpPr>
        <dsp:cNvPr id="0" name=""/>
        <dsp:cNvSpPr/>
      </dsp:nvSpPr>
      <dsp:spPr>
        <a:xfrm>
          <a:off x="4449577" y="538155"/>
          <a:ext cx="3903102" cy="12132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GB" sz="1700" kern="1200" dirty="0" smtClean="0">
              <a:solidFill>
                <a:srgbClr val="000090"/>
              </a:solidFill>
            </a:rPr>
            <a:t>Conversion of remaining calibration algorithms to COATJAVA framework</a:t>
          </a:r>
          <a:endParaRPr lang="en-GB" sz="1700" kern="1200" dirty="0">
            <a:solidFill>
              <a:srgbClr val="000090"/>
            </a:solidFill>
          </a:endParaRPr>
        </a:p>
        <a:p>
          <a:pPr marL="171450" lvl="1" indent="-171450" algn="l" defTabSz="755650" rtl="0">
            <a:lnSpc>
              <a:spcPct val="90000"/>
            </a:lnSpc>
            <a:spcBef>
              <a:spcPct val="0"/>
            </a:spcBef>
            <a:spcAft>
              <a:spcPct val="15000"/>
            </a:spcAft>
            <a:buChar char="••"/>
          </a:pPr>
          <a:r>
            <a:rPr lang="en-GB" sz="1700" kern="1200" dirty="0" smtClean="0">
              <a:solidFill>
                <a:srgbClr val="000090"/>
              </a:solidFill>
            </a:rPr>
            <a:t>Full functionality within GUI for each calibration area</a:t>
          </a:r>
          <a:endParaRPr lang="en-GB" sz="1700" kern="1200" dirty="0">
            <a:solidFill>
              <a:srgbClr val="000090"/>
            </a:solidFill>
          </a:endParaRPr>
        </a:p>
      </dsp:txBody>
      <dsp:txXfrm>
        <a:off x="4449577" y="538155"/>
        <a:ext cx="3903102" cy="121329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B9F346-6E00-654C-9224-44EF30A3C145}" type="datetimeFigureOut">
              <a:rPr lang="en-US" smtClean="0"/>
              <a:pPr/>
              <a:t>10/20/15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E035E3-77EF-624B-A61E-58EB0C96EF80}"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C228E2-5B5E-6446-A5DA-6DBE0E0D4157}" type="datetimeFigureOut">
              <a:rPr lang="en-US" smtClean="0"/>
              <a:pPr/>
              <a:t>10/20/15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03A867-B116-944B-9042-7BB053FB7991}"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pPr/>
              <a:t>1</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689174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Recently calibration development has started</a:t>
            </a:r>
            <a:r>
              <a:rPr lang="en-US" baseline="0" dirty="0" smtClean="0"/>
              <a:t> also for the Cerenkov Counters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another example of a calibration suite which is designed to cover the needs of different detectors. In CLAS12 in fact there will be two Cerenkov counters the HTCC which together with the EM calorimeters is designed to identify electrons and provide the main trigger and the LTCC which was already used in CLAS and that in CLAS12 will complete the time of flights systems to provide the particle identification.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new calibration suite is designed the expertise based on the expertise developed in the CLAS calibration, where a graphical tool capable to perform …. was used</a:t>
            </a:r>
            <a:endParaRPr lang="en-US" dirty="0" smtClean="0"/>
          </a:p>
          <a:p>
            <a:r>
              <a:rPr lang="en-US" dirty="0" smtClean="0"/>
              <a:t>The</a:t>
            </a:r>
            <a:r>
              <a:rPr lang="en-US" baseline="0" dirty="0" smtClean="0"/>
              <a:t> new tools will provide similar functionalities for both HTCC and LTCC with the additional capability of communicate with the hardware system supplying voltage to the detector to perform HV matching automatically on the based of the calibration results. </a:t>
            </a:r>
          </a:p>
          <a:p>
            <a:r>
              <a:rPr lang="en-US" baseline="0" dirty="0" smtClean="0"/>
              <a:t>As I mentioned, work has begin few weeks ago and in particular the development of the graphical interface has started, the capability of communicating with the DB has been implemented and developers are working the communication with the HV supply system</a:t>
            </a: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pPr/>
              <a:t>24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8373695"/>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pPr/>
              <a:t>36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solidFill>
                  <a:prstClr val="black"/>
                </a:solidFill>
                <a:latin typeface="Calibri"/>
              </a:rPr>
              <a:pPr/>
              <a:t>38</a:t>
            </a:fld>
            <a:endParaRPr lang="en-US" dirty="0">
              <a:solidFill>
                <a:prstClr val="black"/>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pPr/>
              <a:t>2</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641416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to show an example of a detector where experts are in the process of developing the algorithms starting from legacy software</a:t>
            </a:r>
          </a:p>
          <a:p>
            <a:endParaRPr lang="en-US" dirty="0" smtClean="0"/>
          </a:p>
          <a:p>
            <a:r>
              <a:rPr lang="en-US" dirty="0" smtClean="0"/>
              <a:t>One of the first efforts that was started is focused on the development of energy</a:t>
            </a:r>
            <a:r>
              <a:rPr lang="en-US" baseline="0" dirty="0" smtClean="0"/>
              <a:t> calibration tools for the forward em calorimeters, the EC-Pcal systems</a:t>
            </a:r>
          </a:p>
          <a:p>
            <a:r>
              <a:rPr lang="en-US" baseline="0" dirty="0" smtClean="0"/>
              <a:t>This work Is critical because these system are the basis for the CLAS12 electron trigger that requires online cluster recognition with good and uniform spatial and energy resolution</a:t>
            </a:r>
          </a:p>
          <a:p>
            <a:r>
              <a:rPr lang="en-US" dirty="0" smtClean="0"/>
              <a:t>For this</a:t>
            </a:r>
            <a:r>
              <a:rPr lang="en-US" baseline="0" dirty="0" smtClean="0"/>
              <a:t> reason, it is necessary to know and monitor online calibration parameters such as ….</a:t>
            </a:r>
          </a:p>
          <a:p>
            <a:r>
              <a:rPr lang="en-US" baseline="0" dirty="0" smtClean="0"/>
              <a:t>The calibration software has to be run online, being able to…</a:t>
            </a: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pPr/>
              <a:t>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PlaceHolder 1"/>
          <p:cNvSpPr>
            <a:spLocks noGrp="1"/>
          </p:cNvSpPr>
          <p:nvPr>
            <p:ph type="body"/>
          </p:nvPr>
        </p:nvSpPr>
        <p:spPr>
          <a:xfrm>
            <a:off x="685800" y="4400640"/>
            <a:ext cx="5486040" cy="3600000"/>
          </a:xfrm>
          <a:prstGeom prst="rect">
            <a:avLst/>
          </a:prstGeom>
        </p:spPr>
        <p:txBody>
          <a:bodyPr/>
          <a:lstStyle/>
          <a:p>
            <a:endParaRPr/>
          </a:p>
        </p:txBody>
      </p:sp>
      <p:sp>
        <p:nvSpPr>
          <p:cNvPr id="61" name="TextShape 2"/>
          <p:cNvSpPr txBox="1"/>
          <p:nvPr/>
        </p:nvSpPr>
        <p:spPr>
          <a:xfrm>
            <a:off x="3884760" y="8685360"/>
            <a:ext cx="2971440" cy="458280"/>
          </a:xfrm>
          <a:prstGeom prst="rect">
            <a:avLst/>
          </a:prstGeom>
          <a:noFill/>
          <a:ln>
            <a:noFill/>
          </a:ln>
        </p:spPr>
        <p:txBody>
          <a:bodyPr anchor="b"/>
          <a:lstStyle/>
          <a:p>
            <a:pPr algn="r">
              <a:lnSpc>
                <a:spcPct val="100000"/>
              </a:lnSpc>
            </a:pPr>
            <a:fld id="{1624D094-4064-45E5-929A-0D04DCD18974}" type="slidenum">
              <a:rPr lang="en-GB" sz="1200" strike="noStrike">
                <a:solidFill>
                  <a:srgbClr val="000000"/>
                </a:solidFill>
                <a:latin typeface="+mn-lt"/>
                <a:ea typeface="+mn-ea"/>
              </a:rPr>
              <a:pPr algn="r">
                <a:lnSpc>
                  <a:spcPct val="100000"/>
                </a:lnSpc>
              </a:pPr>
              <a:t>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 name="PlaceHolder 1"/>
          <p:cNvSpPr>
            <a:spLocks noGrp="1"/>
          </p:cNvSpPr>
          <p:nvPr>
            <p:ph type="body"/>
          </p:nvPr>
        </p:nvSpPr>
        <p:spPr>
          <a:xfrm>
            <a:off x="685800" y="4400640"/>
            <a:ext cx="5486040" cy="3600000"/>
          </a:xfrm>
          <a:prstGeom prst="rect">
            <a:avLst/>
          </a:prstGeom>
        </p:spPr>
        <p:txBody>
          <a:bodyPr/>
          <a:lstStyle/>
          <a:p>
            <a:endParaRPr/>
          </a:p>
        </p:txBody>
      </p:sp>
      <p:sp>
        <p:nvSpPr>
          <p:cNvPr id="59" name="TextShape 2"/>
          <p:cNvSpPr txBox="1"/>
          <p:nvPr/>
        </p:nvSpPr>
        <p:spPr>
          <a:xfrm>
            <a:off x="3884760" y="8685360"/>
            <a:ext cx="2971440" cy="458280"/>
          </a:xfrm>
          <a:prstGeom prst="rect">
            <a:avLst/>
          </a:prstGeom>
          <a:noFill/>
          <a:ln>
            <a:noFill/>
          </a:ln>
        </p:spPr>
        <p:txBody>
          <a:bodyPr anchor="b"/>
          <a:lstStyle/>
          <a:p>
            <a:pPr algn="r">
              <a:lnSpc>
                <a:spcPct val="100000"/>
              </a:lnSpc>
            </a:pPr>
            <a:fld id="{15243226-FC49-418A-85A8-277DD04E5DEC}" type="slidenum">
              <a:rPr lang="en-GB" sz="1200" strike="noStrike">
                <a:solidFill>
                  <a:srgbClr val="000000"/>
                </a:solidFill>
                <a:latin typeface="+mn-lt"/>
                <a:ea typeface="+mn-ea"/>
              </a:rPr>
              <a:pPr algn="r">
                <a:lnSpc>
                  <a:spcPct val="100000"/>
                </a:lnSpc>
              </a:pPr>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BB0AE9-98DA-E341-A5CE-A87FCE4C4F93}"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16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292C4E-2387-9B45-9610-8AA0598F6D9B}" type="datetime1">
              <a:rPr lang="en-US" smtClean="0"/>
              <a:pPr/>
              <a:t>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E6B570-2D5C-4A49-9CDE-EA1643196D74}" type="datetime1">
              <a:rPr lang="en-US" smtClean="0"/>
              <a:pPr/>
              <a:t>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C5CD0A-2338-D148-B04A-7EB5243031D2}" type="datetime1">
              <a:rPr lang="en-US" smtClean="0"/>
              <a:pPr/>
              <a:t>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Picture with Caption">
    <p:spTree>
      <p:nvGrpSpPr>
        <p:cNvPr id="1" name=""/>
        <p:cNvGrpSpPr/>
        <p:nvPr/>
      </p:nvGrpSpPr>
      <p:grpSpPr>
        <a:xfrm>
          <a:off x="0" y="0"/>
          <a:ext cx="0" cy="0"/>
          <a:chOff x="0" y="0"/>
          <a:chExt cx="0" cy="0"/>
        </a:xfrm>
      </p:grpSpPr>
      <p:sp>
        <p:nvSpPr>
          <p:cNvPr id="15" name="Picture Placeholder 2"/>
          <p:cNvSpPr>
            <a:spLocks noGrp="1"/>
          </p:cNvSpPr>
          <p:nvPr>
            <p:ph type="pic" idx="17"/>
          </p:nvPr>
        </p:nvSpPr>
        <p:spPr>
          <a:xfrm>
            <a:off x="0" y="3556000"/>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p:cNvSpPr>
            <a:spLocks noGrp="1"/>
          </p:cNvSpPr>
          <p:nvPr>
            <p:ph type="pic" idx="18"/>
          </p:nvPr>
        </p:nvSpPr>
        <p:spPr>
          <a:xfrm>
            <a:off x="4572000" y="790714"/>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Picture Placeholder 2"/>
          <p:cNvSpPr>
            <a:spLocks noGrp="1"/>
          </p:cNvSpPr>
          <p:nvPr>
            <p:ph type="pic" idx="19"/>
          </p:nvPr>
        </p:nvSpPr>
        <p:spPr>
          <a:xfrm>
            <a:off x="0" y="790714"/>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Picture Placeholder 2"/>
          <p:cNvSpPr>
            <a:spLocks noGrp="1"/>
          </p:cNvSpPr>
          <p:nvPr>
            <p:ph type="pic" idx="20"/>
          </p:nvPr>
        </p:nvSpPr>
        <p:spPr>
          <a:xfrm>
            <a:off x="4572000" y="3556000"/>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Title 1"/>
          <p:cNvSpPr>
            <a:spLocks noGrp="1"/>
          </p:cNvSpPr>
          <p:nvPr>
            <p:ph type="title"/>
          </p:nvPr>
        </p:nvSpPr>
        <p:spPr>
          <a:xfrm>
            <a:off x="457200" y="31681"/>
            <a:ext cx="8229600" cy="686145"/>
          </a:xfrm>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000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Picture with Caption">
    <p:spTree>
      <p:nvGrpSpPr>
        <p:cNvPr id="1" name=""/>
        <p:cNvGrpSpPr/>
        <p:nvPr/>
      </p:nvGrpSpPr>
      <p:grpSpPr>
        <a:xfrm>
          <a:off x="0" y="0"/>
          <a:ext cx="0" cy="0"/>
          <a:chOff x="0" y="0"/>
          <a:chExt cx="0" cy="0"/>
        </a:xfrm>
      </p:grpSpPr>
      <p:sp>
        <p:nvSpPr>
          <p:cNvPr id="15" name="Picture Placeholder 2"/>
          <p:cNvSpPr>
            <a:spLocks noGrp="1"/>
          </p:cNvSpPr>
          <p:nvPr>
            <p:ph type="pic" idx="17"/>
          </p:nvPr>
        </p:nvSpPr>
        <p:spPr>
          <a:xfrm>
            <a:off x="0" y="3556000"/>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p:cNvSpPr>
            <a:spLocks noGrp="1"/>
          </p:cNvSpPr>
          <p:nvPr>
            <p:ph type="pic" idx="18"/>
          </p:nvPr>
        </p:nvSpPr>
        <p:spPr>
          <a:xfrm>
            <a:off x="4572000" y="790714"/>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Picture Placeholder 2"/>
          <p:cNvSpPr>
            <a:spLocks noGrp="1"/>
          </p:cNvSpPr>
          <p:nvPr>
            <p:ph type="pic" idx="19"/>
          </p:nvPr>
        </p:nvSpPr>
        <p:spPr>
          <a:xfrm>
            <a:off x="0" y="790714"/>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Picture Placeholder 2"/>
          <p:cNvSpPr>
            <a:spLocks noGrp="1"/>
          </p:cNvSpPr>
          <p:nvPr>
            <p:ph type="pic" idx="20"/>
          </p:nvPr>
        </p:nvSpPr>
        <p:spPr>
          <a:xfrm>
            <a:off x="4572000" y="3556000"/>
            <a:ext cx="4572000" cy="25510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Title 1"/>
          <p:cNvSpPr>
            <a:spLocks noGrp="1"/>
          </p:cNvSpPr>
          <p:nvPr>
            <p:ph type="title"/>
          </p:nvPr>
        </p:nvSpPr>
        <p:spPr>
          <a:xfrm>
            <a:off x="457200" y="31681"/>
            <a:ext cx="8229600" cy="686145"/>
          </a:xfrm>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0009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pPr>
            <a:r>
              <a:rPr sz="5600" dirty="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dirty="0"/>
              <a:t>Body Level One</a:t>
            </a:r>
          </a:p>
          <a:p>
            <a:pPr lvl="1">
              <a:defRPr sz="1800"/>
            </a:pPr>
            <a:r>
              <a:rPr sz="2200" dirty="0"/>
              <a:t>Body Level Two</a:t>
            </a:r>
          </a:p>
          <a:p>
            <a:pPr lvl="2">
              <a:defRPr sz="1800"/>
            </a:pPr>
            <a:r>
              <a:rPr sz="2200" dirty="0"/>
              <a:t>Body Level Three</a:t>
            </a:r>
          </a:p>
          <a:p>
            <a:pPr lvl="3">
              <a:defRPr sz="1800"/>
            </a:pPr>
            <a:r>
              <a:rPr sz="2200" dirty="0"/>
              <a:t>Body Level Four</a:t>
            </a:r>
          </a:p>
          <a:p>
            <a:pPr lvl="4">
              <a:defRPr sz="1800"/>
            </a:pPr>
            <a:r>
              <a:rPr sz="2200" dirty="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0E57D-0163-1240-8C3C-BA48947C7183}" type="datetime1">
              <a:rPr lang="en-US" smtClean="0"/>
              <a:pPr/>
              <a:t>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905A05-2BF5-4347-8440-77128348744C}" type="datetime1">
              <a:rPr lang="en-US" smtClean="0"/>
              <a:pPr/>
              <a:t>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BB4561-AFDD-3B41-8649-F2E9EEC3345A}" type="datetime1">
              <a:rPr lang="en-US" smtClean="0"/>
              <a:pPr/>
              <a:t>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4D9328-B73B-DE48-88BC-452DEFC20D3F}" type="datetime1">
              <a:rPr lang="en-US" smtClean="0"/>
              <a:pPr/>
              <a:t>10/20/15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6D665F-1595-A441-A7AD-2A400CC7F7D5}" type="datetime1">
              <a:rPr lang="en-US" smtClean="0"/>
              <a:pPr/>
              <a:t>10/20/15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9B6A2-28B4-EF4D-BA2E-804C93D0F0DF}" type="datetime1">
              <a:rPr lang="en-US" smtClean="0"/>
              <a:pPr/>
              <a:t>10/20/15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E6694-1177-934B-AC1F-1C4FE091065A}" type="datetime1">
              <a:rPr lang="en-US" smtClean="0"/>
              <a:pPr/>
              <a:t>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81550-5585-5C4C-9F80-0375693D3032}" type="datetime1">
              <a:rPr lang="en-US" smtClean="0"/>
              <a:pPr/>
              <a:t>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C5673-6350-CD42-82C5-861777D95EA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DEB5C-9C53-264A-BC35-FDA9E7F08FF3}" type="datetime1">
              <a:rPr lang="en-US" smtClean="0"/>
              <a:pPr/>
              <a:t>10/20/15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C5673-6350-CD42-82C5-861777D95EA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1.wdp"/><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emf"/><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gif"/><Relationship Id="rId5" Type="http://schemas.openxmlformats.org/officeDocument/2006/relationships/image" Target="../media/image63.gif"/><Relationship Id="rId6" Type="http://schemas.openxmlformats.org/officeDocument/2006/relationships/image" Target="../media/image64.gif"/><Relationship Id="rId7" Type="http://schemas.openxmlformats.org/officeDocument/2006/relationships/image" Target="../media/image65.gif"/><Relationship Id="rId8" Type="http://schemas.openxmlformats.org/officeDocument/2006/relationships/image" Target="../media/image66.gif"/><Relationship Id="rId1" Type="http://schemas.openxmlformats.org/officeDocument/2006/relationships/slideLayout" Target="../slideLayouts/slideLayout12.xml"/><Relationship Id="rId2" Type="http://schemas.openxmlformats.org/officeDocument/2006/relationships/image" Target="../media/image60.gif"/></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gif"/><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9965" y="942129"/>
            <a:ext cx="6180224" cy="2638158"/>
          </a:xfrm>
        </p:spPr>
        <p:txBody>
          <a:bodyPr>
            <a:noAutofit/>
          </a:bodyPr>
          <a:lstStyle/>
          <a:p>
            <a:pPr algn="ctr"/>
            <a:r>
              <a:rPr lang="en-US" b="1" dirty="0" smtClean="0">
                <a:solidFill>
                  <a:srgbClr val="A40119"/>
                </a:solidFill>
              </a:rPr>
              <a:t>CLAS12 Subsystem Calibration Status and </a:t>
            </a:r>
            <a:r>
              <a:rPr lang="en-US" b="1" dirty="0" smtClean="0">
                <a:solidFill>
                  <a:srgbClr val="A40119"/>
                </a:solidFill>
              </a:rPr>
              <a:t>Plans</a:t>
            </a:r>
            <a:br>
              <a:rPr lang="en-US" b="1" dirty="0" smtClean="0">
                <a:solidFill>
                  <a:srgbClr val="A40119"/>
                </a:solidFill>
              </a:rPr>
            </a:br>
            <a:r>
              <a:rPr lang="en-US" sz="3600" b="1" dirty="0" smtClean="0">
                <a:solidFill>
                  <a:srgbClr val="A40119"/>
                </a:solidFill>
              </a:rPr>
              <a:t>(An Overview)</a:t>
            </a:r>
            <a:endParaRPr lang="en-US" sz="3600" b="1" dirty="0">
              <a:solidFill>
                <a:srgbClr val="A40119"/>
              </a:solidFill>
            </a:endParaRPr>
          </a:p>
        </p:txBody>
      </p:sp>
      <p:sp>
        <p:nvSpPr>
          <p:cNvPr id="3" name="Subtitle 2"/>
          <p:cNvSpPr>
            <a:spLocks noGrp="1"/>
          </p:cNvSpPr>
          <p:nvPr>
            <p:ph type="subTitle" idx="1"/>
          </p:nvPr>
        </p:nvSpPr>
        <p:spPr>
          <a:xfrm>
            <a:off x="2379520" y="3886200"/>
            <a:ext cx="5655643" cy="1792910"/>
          </a:xfrm>
        </p:spPr>
        <p:txBody>
          <a:bodyPr>
            <a:normAutofit fontScale="92500" lnSpcReduction="10000"/>
          </a:bodyPr>
          <a:lstStyle/>
          <a:p>
            <a:r>
              <a:rPr lang="en-US" sz="2600" dirty="0" smtClean="0"/>
              <a:t> Daniel S. Carman</a:t>
            </a:r>
          </a:p>
          <a:p>
            <a:r>
              <a:rPr lang="en-US" sz="2600" dirty="0" smtClean="0"/>
              <a:t>Jefferson Laboratory</a:t>
            </a:r>
          </a:p>
          <a:p>
            <a:endParaRPr lang="en-US" sz="2000" dirty="0" smtClean="0"/>
          </a:p>
          <a:p>
            <a:r>
              <a:rPr lang="en-US" sz="2000" dirty="0" smtClean="0"/>
              <a:t>First CLAS12 Experiment Workshop</a:t>
            </a:r>
          </a:p>
          <a:p>
            <a:r>
              <a:rPr lang="en-US" sz="2000" dirty="0" smtClean="0"/>
              <a:t> October 20, 2015</a:t>
            </a:r>
            <a:endParaRPr lang="en-US" sz="2000" dirty="0"/>
          </a:p>
        </p:txBody>
      </p:sp>
      <p:pic>
        <p:nvPicPr>
          <p:cNvPr id="4" name="Picture 3" descr="CLAS-color-low.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795406" y="6122047"/>
            <a:ext cx="1330325" cy="711200"/>
          </a:xfrm>
          <a:prstGeom prst="rect">
            <a:avLst/>
          </a:prstGeom>
        </p:spPr>
      </p:pic>
      <p:grpSp>
        <p:nvGrpSpPr>
          <p:cNvPr id="10" name="Group 131"/>
          <p:cNvGrpSpPr/>
          <p:nvPr/>
        </p:nvGrpSpPr>
        <p:grpSpPr>
          <a:xfrm>
            <a:off x="0" y="0"/>
            <a:ext cx="1733176" cy="6858000"/>
            <a:chOff x="0" y="0"/>
            <a:chExt cx="1733176" cy="6858000"/>
          </a:xfrm>
        </p:grpSpPr>
        <p:sp>
          <p:nvSpPr>
            <p:cNvPr id="5" name="Rectangle 4"/>
            <p:cNvSpPr/>
            <p:nvPr/>
          </p:nvSpPr>
          <p:spPr>
            <a:xfrm>
              <a:off x="0" y="0"/>
              <a:ext cx="1733176" cy="6858000"/>
            </a:xfrm>
            <a:prstGeom prst="rect">
              <a:avLst/>
            </a:prstGeom>
            <a:solidFill>
              <a:schemeClr val="tx1">
                <a:lumMod val="65000"/>
                <a:lumOff val="3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10"/>
            <p:cNvPicPr>
              <a:picLocks noChangeAspect="1"/>
            </p:cNvPicPr>
            <p:nvPr/>
          </p:nvPicPr>
          <p:blipFill>
            <a:blip r:embed="rId4">
              <a:lum contrast="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334" y="49600"/>
              <a:ext cx="1358508" cy="1519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184815" y="3300070"/>
              <a:ext cx="1358508" cy="1743713"/>
            </a:xfrm>
            <a:prstGeom prst="rect">
              <a:avLst/>
            </a:prstGeom>
          </p:spPr>
        </p:pic>
        <p:pic>
          <p:nvPicPr>
            <p:cNvPr id="8" name="Picture 7"/>
            <p:cNvPicPr>
              <a:picLocks noChangeAspect="1"/>
            </p:cNvPicPr>
            <p:nvPr/>
          </p:nvPicPr>
          <p:blipFill rotWithShape="1">
            <a:blip r:embed="rId6"/>
            <a:srcRect t="815"/>
            <a:stretch/>
          </p:blipFill>
          <p:spPr>
            <a:xfrm>
              <a:off x="194903" y="5104716"/>
              <a:ext cx="1355989" cy="1695664"/>
            </a:xfrm>
            <a:prstGeom prst="rect">
              <a:avLst/>
            </a:prstGeom>
          </p:spPr>
        </p:pic>
        <p:pic>
          <p:nvPicPr>
            <p:cNvPr id="9" name="Picture 20"/>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8397" b="14273"/>
            <a:stretch>
              <a:fillRect/>
            </a:stretch>
          </p:blipFill>
          <p:spPr bwMode="auto">
            <a:xfrm>
              <a:off x="187334" y="1629757"/>
              <a:ext cx="1355989" cy="16093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 name="Rounded Rectangle 16"/>
            <p:cNvSpPr/>
            <p:nvPr/>
          </p:nvSpPr>
          <p:spPr>
            <a:xfrm>
              <a:off x="1588839" y="421526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588839" y="439754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588839" y="457982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1588839" y="476210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1588839" y="493130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588839" y="5113588"/>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588839" y="529587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1588839" y="547815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1588839" y="565124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1588839" y="583352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p:cNvSpPr/>
            <p:nvPr/>
          </p:nvSpPr>
          <p:spPr>
            <a:xfrm>
              <a:off x="1588839" y="601580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ed Rectangle 27"/>
            <p:cNvSpPr/>
            <p:nvPr/>
          </p:nvSpPr>
          <p:spPr>
            <a:xfrm>
              <a:off x="1588839" y="619808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le 28"/>
            <p:cNvSpPr/>
            <p:nvPr/>
          </p:nvSpPr>
          <p:spPr>
            <a:xfrm>
              <a:off x="1588839" y="6390738"/>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p:cNvSpPr/>
            <p:nvPr/>
          </p:nvSpPr>
          <p:spPr>
            <a:xfrm>
              <a:off x="1588839" y="657302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p:cNvSpPr/>
            <p:nvPr/>
          </p:nvSpPr>
          <p:spPr>
            <a:xfrm>
              <a:off x="1588839" y="675530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p:cNvSpPr/>
            <p:nvPr/>
          </p:nvSpPr>
          <p:spPr>
            <a:xfrm>
              <a:off x="1588839" y="148575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1588839" y="166803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1588839" y="1850318"/>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1588839" y="203260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1588839" y="220180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p:cNvSpPr/>
            <p:nvPr/>
          </p:nvSpPr>
          <p:spPr>
            <a:xfrm>
              <a:off x="1588839" y="238408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1588839" y="256636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1588839" y="274864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1588839" y="292173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1588839" y="310401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p:cNvSpPr/>
            <p:nvPr/>
          </p:nvSpPr>
          <p:spPr>
            <a:xfrm>
              <a:off x="1588839" y="3286298"/>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1588839" y="346858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1588839" y="366123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1588839" y="384351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p:cNvSpPr/>
            <p:nvPr/>
          </p:nvSpPr>
          <p:spPr>
            <a:xfrm>
              <a:off x="1588839" y="402579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1588839" y="4380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ounded Rectangle 48"/>
            <p:cNvSpPr/>
            <p:nvPr/>
          </p:nvSpPr>
          <p:spPr>
            <a:xfrm>
              <a:off x="1588839" y="22608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1588839" y="40836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p:cNvSpPr/>
            <p:nvPr/>
          </p:nvSpPr>
          <p:spPr>
            <a:xfrm>
              <a:off x="1588839" y="59064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ounded Rectangle 51"/>
            <p:cNvSpPr/>
            <p:nvPr/>
          </p:nvSpPr>
          <p:spPr>
            <a:xfrm>
              <a:off x="1588839" y="75984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1588839" y="942129"/>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1588839" y="112441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1588839" y="130669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Rounded Rectangle 93"/>
            <p:cNvSpPr/>
            <p:nvPr/>
          </p:nvSpPr>
          <p:spPr>
            <a:xfrm>
              <a:off x="33273" y="420707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ounded Rectangle 94"/>
            <p:cNvSpPr/>
            <p:nvPr/>
          </p:nvSpPr>
          <p:spPr>
            <a:xfrm>
              <a:off x="33273" y="438935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ounded Rectangle 95"/>
            <p:cNvSpPr/>
            <p:nvPr/>
          </p:nvSpPr>
          <p:spPr>
            <a:xfrm>
              <a:off x="33273" y="457163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ounded Rectangle 96"/>
            <p:cNvSpPr/>
            <p:nvPr/>
          </p:nvSpPr>
          <p:spPr>
            <a:xfrm>
              <a:off x="33273" y="475391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ounded Rectangle 97"/>
            <p:cNvSpPr/>
            <p:nvPr/>
          </p:nvSpPr>
          <p:spPr>
            <a:xfrm>
              <a:off x="33273" y="492311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ounded Rectangle 98"/>
            <p:cNvSpPr/>
            <p:nvPr/>
          </p:nvSpPr>
          <p:spPr>
            <a:xfrm>
              <a:off x="33273" y="5105399"/>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33273" y="528768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33273" y="546996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33273" y="564305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Rounded Rectangle 102"/>
            <p:cNvSpPr/>
            <p:nvPr/>
          </p:nvSpPr>
          <p:spPr>
            <a:xfrm>
              <a:off x="33273" y="582533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Rounded Rectangle 103"/>
            <p:cNvSpPr/>
            <p:nvPr/>
          </p:nvSpPr>
          <p:spPr>
            <a:xfrm>
              <a:off x="33273" y="600761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33273" y="618989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33273" y="6382549"/>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33273" y="656483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33273" y="674711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33273" y="147756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ounded Rectangle 109"/>
            <p:cNvSpPr/>
            <p:nvPr/>
          </p:nvSpPr>
          <p:spPr>
            <a:xfrm>
              <a:off x="33273" y="165984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33273" y="1842129"/>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33273" y="202441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33273" y="219361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33273" y="237589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33273" y="255817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33273" y="274045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33273" y="291354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Rounded Rectangle 117"/>
            <p:cNvSpPr/>
            <p:nvPr/>
          </p:nvSpPr>
          <p:spPr>
            <a:xfrm>
              <a:off x="33273" y="309582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Rounded Rectangle 118"/>
            <p:cNvSpPr/>
            <p:nvPr/>
          </p:nvSpPr>
          <p:spPr>
            <a:xfrm>
              <a:off x="33273" y="3278109"/>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33273" y="3460391"/>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Rounded Rectangle 120"/>
            <p:cNvSpPr/>
            <p:nvPr/>
          </p:nvSpPr>
          <p:spPr>
            <a:xfrm>
              <a:off x="33273" y="3653043"/>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Rounded Rectangle 121"/>
            <p:cNvSpPr/>
            <p:nvPr/>
          </p:nvSpPr>
          <p:spPr>
            <a:xfrm>
              <a:off x="33273" y="3835325"/>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ounded Rectangle 122"/>
            <p:cNvSpPr/>
            <p:nvPr/>
          </p:nvSpPr>
          <p:spPr>
            <a:xfrm>
              <a:off x="33273" y="4017607"/>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33273" y="3561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ounded Rectangle 124"/>
            <p:cNvSpPr/>
            <p:nvPr/>
          </p:nvSpPr>
          <p:spPr>
            <a:xfrm>
              <a:off x="33273" y="21789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33273" y="400176"/>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33273" y="582458"/>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Rounded Rectangle 127"/>
            <p:cNvSpPr/>
            <p:nvPr/>
          </p:nvSpPr>
          <p:spPr>
            <a:xfrm>
              <a:off x="33273" y="751658"/>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Rounded Rectangle 128"/>
            <p:cNvSpPr/>
            <p:nvPr/>
          </p:nvSpPr>
          <p:spPr>
            <a:xfrm>
              <a:off x="33273" y="933940"/>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Rounded Rectangle 129"/>
            <p:cNvSpPr/>
            <p:nvPr/>
          </p:nvSpPr>
          <p:spPr>
            <a:xfrm>
              <a:off x="33273" y="1116222"/>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Rounded Rectangle 130"/>
            <p:cNvSpPr/>
            <p:nvPr/>
          </p:nvSpPr>
          <p:spPr>
            <a:xfrm>
              <a:off x="33273" y="1298504"/>
              <a:ext cx="103381" cy="805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2513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DC</a:t>
            </a:r>
            <a:endParaRPr lang="en-US" sz="6000" dirty="0">
              <a:solidFill>
                <a:srgbClr val="FF0000"/>
              </a:solidFill>
            </a:endParaRPr>
          </a:p>
        </p:txBody>
      </p:sp>
      <p:sp>
        <p:nvSpPr>
          <p:cNvPr id="3" name="Slide Number Placeholder 2"/>
          <p:cNvSpPr>
            <a:spLocks noGrp="1"/>
          </p:cNvSpPr>
          <p:nvPr>
            <p:ph type="sldNum" sz="quarter" idx="12"/>
          </p:nvPr>
        </p:nvSpPr>
        <p:spPr/>
        <p:txBody>
          <a:bodyPr/>
          <a:lstStyle/>
          <a:p>
            <a:fld id="{CA0C5673-6350-CD42-82C5-861777D95EA0}"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en-US" sz="4000" dirty="0" smtClean="0"/>
              <a:t>DC Calibration Status</a:t>
            </a:r>
            <a:endParaRPr lang="en-US" sz="4000" dirty="0">
              <a:solidFill>
                <a:srgbClr val="C00000"/>
              </a:solidFill>
            </a:endParaRPr>
          </a:p>
        </p:txBody>
      </p:sp>
      <p:sp>
        <p:nvSpPr>
          <p:cNvPr id="6" name="Slide Number Placeholder 5"/>
          <p:cNvSpPr>
            <a:spLocks noGrp="1"/>
          </p:cNvSpPr>
          <p:nvPr>
            <p:ph type="sldNum" sz="quarter" idx="12"/>
          </p:nvPr>
        </p:nvSpPr>
        <p:spPr/>
        <p:txBody>
          <a:bodyPr/>
          <a:lstStyle/>
          <a:p>
            <a:fld id="{606082C5-88ED-F643-8FB7-E2F22E032EF4}" type="slidenum">
              <a:rPr lang="en-US"/>
              <a:pPr/>
              <a:t>11</a:t>
            </a:fld>
            <a:endParaRPr lang="en-US" dirty="0"/>
          </a:p>
        </p:txBody>
      </p:sp>
      <p:sp>
        <p:nvSpPr>
          <p:cNvPr id="7" name="Rectangle 6"/>
          <p:cNvSpPr/>
          <p:nvPr/>
        </p:nvSpPr>
        <p:spPr>
          <a:xfrm>
            <a:off x="812800" y="1506538"/>
            <a:ext cx="7707313" cy="4801315"/>
          </a:xfrm>
          <a:prstGeom prst="rect">
            <a:avLst/>
          </a:prstGeom>
        </p:spPr>
        <p:txBody>
          <a:bodyPr>
            <a:prstTxWarp prst="textNoShape">
              <a:avLst/>
            </a:prstTxWarp>
            <a:spAutoFit/>
          </a:bodyPr>
          <a:lstStyle/>
          <a:p>
            <a:r>
              <a:rPr lang="en-US" sz="2000" dirty="0">
                <a:solidFill>
                  <a:srgbClr val="FF0000"/>
                </a:solidFill>
                <a:latin typeface="Chalkduster"/>
                <a:cs typeface="Chalkduster"/>
              </a:rPr>
              <a:t>DC Calibration Categories:  </a:t>
            </a:r>
          </a:p>
          <a:p>
            <a:endParaRPr lang="en-US" sz="2000" dirty="0" smtClean="0">
              <a:latin typeface="Palatino" pitchFamily="-104" charset="0"/>
            </a:endParaRPr>
          </a:p>
          <a:p>
            <a:pPr>
              <a:buFont typeface="Arial" pitchFamily="-104" charset="0"/>
              <a:buChar char="•"/>
            </a:pPr>
            <a:r>
              <a:rPr lang="en-US" b="1" dirty="0" smtClean="0"/>
              <a:t> Translation </a:t>
            </a:r>
            <a:r>
              <a:rPr lang="en-US" b="1" dirty="0"/>
              <a:t>Tables </a:t>
            </a:r>
            <a:r>
              <a:rPr lang="en-US" dirty="0"/>
              <a:t>–         </a:t>
            </a:r>
            <a:r>
              <a:rPr lang="en-US" dirty="0">
                <a:solidFill>
                  <a:srgbClr val="0000FF"/>
                </a:solidFill>
              </a:rPr>
              <a:t>…WELL UNDERWAY…</a:t>
            </a:r>
          </a:p>
          <a:p>
            <a:pPr marL="630238" lvl="1" indent="-173038">
              <a:buFont typeface="Arial" pitchFamily="-104" charset="0"/>
              <a:buChar char="•"/>
            </a:pPr>
            <a:r>
              <a:rPr lang="en-US" dirty="0"/>
              <a:t>associate each wire with its electronics; STB </a:t>
            </a:r>
            <a:r>
              <a:rPr lang="en-US" dirty="0">
                <a:sym typeface="Wingdings" pitchFamily="-104" charset="2"/>
              </a:rPr>
              <a:t> DCRB; CAEN  HVTB, etc.</a:t>
            </a:r>
            <a:r>
              <a:rPr lang="en-US" dirty="0"/>
              <a:t>               </a:t>
            </a:r>
            <a:endParaRPr lang="en-US" dirty="0" smtClean="0">
              <a:solidFill>
                <a:srgbClr val="0000FF"/>
              </a:solidFill>
            </a:endParaRPr>
          </a:p>
          <a:p>
            <a:pPr>
              <a:buFont typeface="Arial" pitchFamily="-104" charset="0"/>
              <a:buChar char="•"/>
            </a:pPr>
            <a:r>
              <a:rPr lang="en-US" b="1" dirty="0" smtClean="0"/>
              <a:t> Geometry</a:t>
            </a:r>
            <a:r>
              <a:rPr lang="en-US" dirty="0" smtClean="0"/>
              <a:t> </a:t>
            </a:r>
            <a:r>
              <a:rPr lang="en-US" dirty="0"/>
              <a:t>– </a:t>
            </a:r>
          </a:p>
          <a:p>
            <a:pPr marL="630238" lvl="1" indent="-173038">
              <a:buFont typeface="Arial" pitchFamily="-104" charset="0"/>
              <a:buChar char="•"/>
            </a:pPr>
            <a:r>
              <a:rPr lang="en-US" dirty="0"/>
              <a:t>ideal wire positions   </a:t>
            </a:r>
            <a:r>
              <a:rPr lang="en-US" dirty="0">
                <a:solidFill>
                  <a:srgbClr val="0000FF"/>
                </a:solidFill>
              </a:rPr>
              <a:t>…DONE…</a:t>
            </a:r>
          </a:p>
          <a:p>
            <a:pPr marL="630238" lvl="1" indent="-173038">
              <a:buFont typeface="Arial" pitchFamily="-104" charset="0"/>
              <a:buChar char="•"/>
            </a:pPr>
            <a:r>
              <a:rPr lang="en-US" dirty="0"/>
              <a:t>misalignment              </a:t>
            </a:r>
            <a:r>
              <a:rPr lang="en-US" dirty="0" smtClean="0">
                <a:solidFill>
                  <a:srgbClr val="009999"/>
                </a:solidFill>
              </a:rPr>
              <a:t>…Procedure </a:t>
            </a:r>
            <a:r>
              <a:rPr lang="en-US" dirty="0">
                <a:solidFill>
                  <a:srgbClr val="009999"/>
                </a:solidFill>
              </a:rPr>
              <a:t>established…</a:t>
            </a:r>
            <a:endParaRPr lang="en-US" dirty="0" smtClean="0">
              <a:solidFill>
                <a:srgbClr val="009999"/>
              </a:solidFill>
            </a:endParaRPr>
          </a:p>
          <a:p>
            <a:pPr>
              <a:buFont typeface="Arial" pitchFamily="-104" charset="0"/>
              <a:buChar char="•"/>
            </a:pPr>
            <a:r>
              <a:rPr lang="en-US" b="1" dirty="0" smtClean="0"/>
              <a:t> Time </a:t>
            </a:r>
            <a:r>
              <a:rPr lang="en-US" b="1" dirty="0"/>
              <a:t>Delays </a:t>
            </a:r>
            <a:r>
              <a:rPr lang="en-US" dirty="0"/>
              <a:t>–                    </a:t>
            </a:r>
            <a:r>
              <a:rPr lang="en-US" dirty="0" smtClean="0"/>
              <a:t>  </a:t>
            </a:r>
            <a:r>
              <a:rPr lang="en-US" dirty="0" smtClean="0">
                <a:solidFill>
                  <a:srgbClr val="009999"/>
                </a:solidFill>
              </a:rPr>
              <a:t>…Procedure </a:t>
            </a:r>
            <a:r>
              <a:rPr lang="en-US" dirty="0">
                <a:solidFill>
                  <a:srgbClr val="009999"/>
                </a:solidFill>
              </a:rPr>
              <a:t>established…</a:t>
            </a:r>
          </a:p>
          <a:p>
            <a:pPr marL="630238" lvl="1" indent="-173038">
              <a:buFont typeface="Arial" pitchFamily="-104" charset="0"/>
              <a:buChar char="•"/>
            </a:pPr>
            <a:r>
              <a:rPr lang="en-US" dirty="0"/>
              <a:t>cable delays </a:t>
            </a:r>
          </a:p>
          <a:p>
            <a:pPr marL="630238" lvl="1" indent="-173038">
              <a:buFont typeface="Arial" pitchFamily="-104" charset="0"/>
              <a:buChar char="•"/>
            </a:pPr>
            <a:r>
              <a:rPr lang="en-US" dirty="0"/>
              <a:t>signal velocity along wire</a:t>
            </a:r>
            <a:endParaRPr lang="en-US" dirty="0" smtClean="0"/>
          </a:p>
          <a:p>
            <a:pPr marL="630238" lvl="1" indent="-173038">
              <a:buFont typeface="Arial" pitchFamily="-104" charset="0"/>
              <a:buChar char="•"/>
            </a:pPr>
            <a:r>
              <a:rPr lang="en-US" dirty="0" smtClean="0"/>
              <a:t>time </a:t>
            </a:r>
            <a:r>
              <a:rPr lang="en-US" dirty="0"/>
              <a:t>difference between DCRB and FTOF </a:t>
            </a:r>
            <a:endParaRPr lang="en-US" dirty="0" smtClean="0"/>
          </a:p>
          <a:p>
            <a:pPr>
              <a:buFont typeface="Arial" pitchFamily="-104" charset="0"/>
              <a:buChar char="•"/>
            </a:pPr>
            <a:r>
              <a:rPr lang="en-US" b="1" dirty="0" smtClean="0"/>
              <a:t> Status </a:t>
            </a:r>
            <a:r>
              <a:rPr lang="en-US" b="1" dirty="0"/>
              <a:t>Tables </a:t>
            </a:r>
            <a:r>
              <a:rPr lang="en-US" dirty="0"/>
              <a:t>– </a:t>
            </a:r>
          </a:p>
          <a:p>
            <a:pPr marL="630238" lvl="1" indent="-173038">
              <a:buFont typeface="Arial" pitchFamily="-104" charset="0"/>
              <a:buChar char="•"/>
            </a:pPr>
            <a:r>
              <a:rPr lang="en-US" dirty="0"/>
              <a:t>keep time history of HV,</a:t>
            </a:r>
            <a:r>
              <a:rPr lang="en-US" dirty="0" smtClean="0"/>
              <a:t> LV, </a:t>
            </a:r>
            <a:r>
              <a:rPr lang="en-US" dirty="0"/>
              <a:t>wire status   </a:t>
            </a:r>
            <a:r>
              <a:rPr lang="en-US" dirty="0">
                <a:solidFill>
                  <a:srgbClr val="0066CC"/>
                </a:solidFill>
              </a:rPr>
              <a:t>…GUI’s, Maps built…</a:t>
            </a:r>
            <a:endParaRPr lang="en-US" dirty="0" smtClean="0">
              <a:solidFill>
                <a:srgbClr val="0066CC"/>
              </a:solidFill>
            </a:endParaRPr>
          </a:p>
          <a:p>
            <a:pPr>
              <a:buFont typeface="Arial" pitchFamily="-104" charset="0"/>
              <a:buChar char="•"/>
            </a:pPr>
            <a:r>
              <a:rPr lang="en-US" b="1" dirty="0" smtClean="0"/>
              <a:t> Drift </a:t>
            </a:r>
            <a:r>
              <a:rPr lang="en-US" b="1" dirty="0"/>
              <a:t>Velocity </a:t>
            </a:r>
            <a:r>
              <a:rPr lang="en-US" dirty="0"/>
              <a:t>– </a:t>
            </a:r>
          </a:p>
          <a:p>
            <a:pPr marL="630238" lvl="1" indent="-173038">
              <a:buFont typeface="Arial" pitchFamily="-104" charset="0"/>
              <a:buChar char="•"/>
            </a:pPr>
            <a:r>
              <a:rPr lang="en-US" dirty="0"/>
              <a:t>parameters to determine DOCA as a function of time  </a:t>
            </a:r>
            <a:r>
              <a:rPr lang="en-US" dirty="0">
                <a:solidFill>
                  <a:srgbClr val="0066CC"/>
                </a:solidFill>
              </a:rPr>
              <a:t>… Studies begun…</a:t>
            </a:r>
          </a:p>
          <a:p>
            <a:pPr marL="742950" lvl="1" indent="-285750">
              <a:buFont typeface="Arial" pitchFamily="-104" charset="0"/>
              <a:buChar char="•"/>
            </a:pPr>
            <a:endParaRPr lang="en-US" sz="1600" dirty="0" smtClean="0">
              <a:solidFill>
                <a:srgbClr val="0066CC"/>
              </a:solidFill>
              <a:latin typeface="Palatino Linotype" pitchFamily="18" charset="0"/>
            </a:endParaRPr>
          </a:p>
          <a:p>
            <a:pPr algn="ctr"/>
            <a:r>
              <a:rPr lang="en-US" sz="1600" dirty="0" smtClean="0">
                <a:solidFill>
                  <a:srgbClr val="800000"/>
                </a:solidFill>
              </a:rPr>
              <a:t>Krishna </a:t>
            </a:r>
            <a:r>
              <a:rPr lang="en-US" sz="1600" dirty="0">
                <a:solidFill>
                  <a:srgbClr val="800000"/>
                </a:solidFill>
              </a:rPr>
              <a:t>Adhikari,  Olga Cortes,  Johann Goetz,  Brook Byrd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a:noFill/>
        </p:spPr>
        <p:txBody>
          <a:bodyPr/>
          <a:lstStyle/>
          <a:p>
            <a:r>
              <a:rPr lang="en-US" dirty="0" smtClean="0"/>
              <a:t>DC </a:t>
            </a:r>
            <a:r>
              <a:rPr lang="en-US" dirty="0"/>
              <a:t>Cosmic Studies: Efficiency</a:t>
            </a:r>
          </a:p>
        </p:txBody>
      </p:sp>
      <p:sp>
        <p:nvSpPr>
          <p:cNvPr id="6" name="Slide Number Placeholder 5"/>
          <p:cNvSpPr>
            <a:spLocks noGrp="1"/>
          </p:cNvSpPr>
          <p:nvPr>
            <p:ph type="sldNum" sz="quarter" idx="12"/>
          </p:nvPr>
        </p:nvSpPr>
        <p:spPr/>
        <p:txBody>
          <a:bodyPr/>
          <a:lstStyle/>
          <a:p>
            <a:fld id="{650DF5D5-D99D-2643-A341-030B4E2CD2D0}" type="slidenum">
              <a:rPr lang="en-US"/>
              <a:pPr/>
              <a:t>12</a:t>
            </a:fld>
            <a:endParaRPr lang="en-US" dirty="0"/>
          </a:p>
        </p:txBody>
      </p:sp>
      <p:pic>
        <p:nvPicPr>
          <p:cNvPr id="7" name="Picture 6"/>
          <p:cNvPicPr>
            <a:picLocks noChangeAspect="1"/>
          </p:cNvPicPr>
          <p:nvPr/>
        </p:nvPicPr>
        <p:blipFill>
          <a:blip r:embed="rId2"/>
          <a:stretch>
            <a:fillRect/>
          </a:stretch>
        </p:blipFill>
        <p:spPr>
          <a:xfrm>
            <a:off x="374650" y="1560513"/>
            <a:ext cx="3136900" cy="2743200"/>
          </a:xfrm>
          <a:prstGeom prst="rect">
            <a:avLst/>
          </a:prstGeom>
          <a:solidFill>
            <a:schemeClr val="bg1">
              <a:lumMod val="50000"/>
            </a:schemeClr>
          </a:solidFill>
        </p:spPr>
      </p:pic>
      <p:pic>
        <p:nvPicPr>
          <p:cNvPr id="16391" name="Picture 7"/>
          <p:cNvPicPr>
            <a:picLocks noChangeAspect="1"/>
          </p:cNvPicPr>
          <p:nvPr/>
        </p:nvPicPr>
        <p:blipFill>
          <a:blip r:embed="rId3"/>
          <a:srcRect/>
          <a:stretch>
            <a:fillRect/>
          </a:stretch>
        </p:blipFill>
        <p:spPr bwMode="auto">
          <a:xfrm>
            <a:off x="4049713" y="3121025"/>
            <a:ext cx="4502150" cy="2627313"/>
          </a:xfrm>
          <a:prstGeom prst="rect">
            <a:avLst/>
          </a:prstGeom>
          <a:noFill/>
          <a:ln w="9525">
            <a:noFill/>
            <a:miter lim="800000"/>
            <a:headEnd/>
            <a:tailEnd/>
          </a:ln>
        </p:spPr>
      </p:pic>
      <p:sp>
        <p:nvSpPr>
          <p:cNvPr id="18" name="TextBox 17"/>
          <p:cNvSpPr txBox="1"/>
          <p:nvPr/>
        </p:nvSpPr>
        <p:spPr>
          <a:xfrm>
            <a:off x="4302125" y="1838325"/>
            <a:ext cx="3288393" cy="923330"/>
          </a:xfrm>
          <a:prstGeom prst="rect">
            <a:avLst/>
          </a:prstGeom>
          <a:solidFill>
            <a:srgbClr val="CCC1DA"/>
          </a:solidFill>
        </p:spPr>
        <p:txBody>
          <a:bodyPr wrap="none">
            <a:prstTxWarp prst="textNoShape">
              <a:avLst/>
            </a:prstTxWarp>
            <a:spAutoFit/>
          </a:bodyPr>
          <a:lstStyle/>
          <a:p>
            <a:r>
              <a:rPr lang="en-US" dirty="0"/>
              <a:t>Location of 2-superlayer ‘crosses’</a:t>
            </a:r>
          </a:p>
          <a:p>
            <a:pPr marL="231775" indent="-120650">
              <a:buFont typeface="Arial"/>
              <a:buChar char="•"/>
            </a:pPr>
            <a:r>
              <a:rPr lang="en-US" dirty="0">
                <a:sym typeface="Wingdings" pitchFamily="-104" charset="2"/>
              </a:rPr>
              <a:t>image of scintillator paddle</a:t>
            </a:r>
          </a:p>
          <a:p>
            <a:pPr marL="231775" indent="-120650">
              <a:buFont typeface="Arial"/>
              <a:buChar char="•"/>
            </a:pPr>
            <a:r>
              <a:rPr lang="en-US" dirty="0">
                <a:sym typeface="Wingdings" pitchFamily="-104" charset="2"/>
              </a:rPr>
              <a:t>reg.1 chamber</a:t>
            </a:r>
            <a:endParaRPr lang="en-US" dirty="0"/>
          </a:p>
        </p:txBody>
      </p:sp>
      <p:cxnSp>
        <p:nvCxnSpPr>
          <p:cNvPr id="20" name="Straight Arrow Connector 19"/>
          <p:cNvCxnSpPr>
            <a:stCxn id="18" idx="1"/>
          </p:cNvCxnSpPr>
          <p:nvPr/>
        </p:nvCxnSpPr>
        <p:spPr>
          <a:xfrm rot="10800000" flipV="1">
            <a:off x="3511555" y="2299989"/>
            <a:ext cx="790571" cy="19714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2685" y="5538848"/>
            <a:ext cx="3005951" cy="400110"/>
          </a:xfrm>
          <a:prstGeom prst="rect">
            <a:avLst/>
          </a:prstGeom>
          <a:solidFill>
            <a:srgbClr val="CCC1DA"/>
          </a:solidFill>
        </p:spPr>
        <p:txBody>
          <a:bodyPr wrap="none">
            <a:prstTxWarp prst="textNoShape">
              <a:avLst/>
            </a:prstTxWarp>
            <a:spAutoFit/>
          </a:bodyPr>
          <a:lstStyle/>
          <a:p>
            <a:r>
              <a:rPr lang="en-US" sz="2000" dirty="0"/>
              <a:t>Layer </a:t>
            </a:r>
            <a:r>
              <a:rPr lang="en-US" sz="2000" dirty="0" smtClean="0"/>
              <a:t>efficiencies at 2250 </a:t>
            </a:r>
            <a:r>
              <a:rPr lang="en-US" sz="2000" dirty="0"/>
              <a:t>V</a:t>
            </a:r>
            <a:endParaRPr lang="en-US" dirty="0"/>
          </a:p>
        </p:txBody>
      </p:sp>
      <p:cxnSp>
        <p:nvCxnSpPr>
          <p:cNvPr id="23" name="Straight Arrow Connector 22"/>
          <p:cNvCxnSpPr>
            <a:stCxn id="22" idx="3"/>
          </p:cNvCxnSpPr>
          <p:nvPr/>
        </p:nvCxnSpPr>
        <p:spPr>
          <a:xfrm flipV="1">
            <a:off x="3808636" y="5276911"/>
            <a:ext cx="641886" cy="4619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5913" y="4119047"/>
            <a:ext cx="1203739" cy="461665"/>
          </a:xfrm>
          <a:prstGeom prst="rect">
            <a:avLst/>
          </a:prstGeom>
          <a:solidFill>
            <a:schemeClr val="accent6">
              <a:lumMod val="40000"/>
              <a:lumOff val="60000"/>
            </a:schemeClr>
          </a:solidFill>
          <a:ln w="38100">
            <a:solidFill>
              <a:schemeClr val="accent6">
                <a:lumMod val="50000"/>
              </a:schemeClr>
            </a:solidFill>
          </a:ln>
        </p:spPr>
        <p:txBody>
          <a:bodyPr wrap="square" rtlCol="0">
            <a:spAutoFit/>
          </a:bodyPr>
          <a:lstStyle/>
          <a:p>
            <a:pPr algn="ctr"/>
            <a:r>
              <a:rPr lang="en-US" sz="2400" dirty="0" err="1" smtClean="0">
                <a:solidFill>
                  <a:srgbClr val="800000"/>
                </a:solidFill>
                <a:latin typeface="Symbol" charset="2"/>
                <a:cs typeface="Symbol" charset="2"/>
              </a:rPr>
              <a:t>e</a:t>
            </a:r>
            <a:r>
              <a:rPr lang="en-US" sz="2400" dirty="0" smtClean="0">
                <a:solidFill>
                  <a:srgbClr val="800000"/>
                </a:solidFill>
              </a:rPr>
              <a:t> &gt; 98%</a:t>
            </a:r>
            <a:endParaRPr lang="en-US" sz="2400" dirty="0">
              <a:solidFill>
                <a:srgbClr val="8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noFill/>
        </p:spPr>
        <p:txBody>
          <a:bodyPr>
            <a:normAutofit fontScale="90000"/>
          </a:bodyPr>
          <a:lstStyle/>
          <a:p>
            <a:r>
              <a:rPr lang="en-US" dirty="0" smtClean="0"/>
              <a:t>DC </a:t>
            </a:r>
            <a:r>
              <a:rPr lang="en-US" dirty="0"/>
              <a:t>Cosmic Studies: </a:t>
            </a:r>
            <a:r>
              <a:rPr lang="en-US" dirty="0" smtClean="0"/>
              <a:t>X vs. T </a:t>
            </a:r>
            <a:r>
              <a:rPr lang="en-US" dirty="0"/>
              <a:t>Calibration</a:t>
            </a:r>
          </a:p>
        </p:txBody>
      </p:sp>
      <p:sp>
        <p:nvSpPr>
          <p:cNvPr id="6" name="Slide Number Placeholder 5"/>
          <p:cNvSpPr>
            <a:spLocks noGrp="1"/>
          </p:cNvSpPr>
          <p:nvPr>
            <p:ph type="sldNum" sz="quarter" idx="12"/>
          </p:nvPr>
        </p:nvSpPr>
        <p:spPr/>
        <p:txBody>
          <a:bodyPr/>
          <a:lstStyle/>
          <a:p>
            <a:fld id="{72B1A31C-0628-4A49-A11A-F18337F4FC36}" type="slidenum">
              <a:rPr lang="en-US"/>
              <a:pPr/>
              <a:t>13</a:t>
            </a:fld>
            <a:endParaRPr lang="en-US" dirty="0"/>
          </a:p>
        </p:txBody>
      </p:sp>
      <p:pic>
        <p:nvPicPr>
          <p:cNvPr id="19464" name="Picture 1"/>
          <p:cNvPicPr>
            <a:picLocks noChangeAspect="1"/>
          </p:cNvPicPr>
          <p:nvPr/>
        </p:nvPicPr>
        <p:blipFill>
          <a:blip r:embed="rId2"/>
          <a:srcRect/>
          <a:stretch>
            <a:fillRect/>
          </a:stretch>
        </p:blipFill>
        <p:spPr bwMode="auto">
          <a:xfrm>
            <a:off x="1931478" y="1755775"/>
            <a:ext cx="4341571" cy="3781984"/>
          </a:xfrm>
          <a:prstGeom prst="rect">
            <a:avLst/>
          </a:prstGeom>
          <a:noFill/>
          <a:ln w="9525">
            <a:noFill/>
            <a:miter lim="800000"/>
            <a:headEnd/>
            <a:tailEnd/>
          </a:ln>
        </p:spPr>
      </p:pic>
      <p:cxnSp>
        <p:nvCxnSpPr>
          <p:cNvPr id="7" name="Straight Connector 6"/>
          <p:cNvCxnSpPr/>
          <p:nvPr/>
        </p:nvCxnSpPr>
        <p:spPr bwMode="auto">
          <a:xfrm>
            <a:off x="2330450" y="3632200"/>
            <a:ext cx="3744913" cy="142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rot="16200000">
            <a:off x="585722" y="3246408"/>
            <a:ext cx="1057426" cy="400110"/>
          </a:xfrm>
          <a:prstGeom prst="rect">
            <a:avLst/>
          </a:prstGeom>
          <a:noFill/>
        </p:spPr>
        <p:txBody>
          <a:bodyPr wrap="none">
            <a:spAutoFit/>
          </a:bodyPr>
          <a:lstStyle/>
          <a:p>
            <a:pPr>
              <a:defRPr/>
            </a:pPr>
            <a:r>
              <a:rPr lang="en-US" sz="2000" dirty="0">
                <a:solidFill>
                  <a:srgbClr val="0000FF"/>
                </a:solidFill>
                <a:latin typeface="+mn-lt"/>
              </a:rPr>
              <a:t>Residual</a:t>
            </a:r>
          </a:p>
        </p:txBody>
      </p:sp>
      <p:sp>
        <p:nvSpPr>
          <p:cNvPr id="17" name="TextBox 16"/>
          <p:cNvSpPr txBox="1"/>
          <p:nvPr/>
        </p:nvSpPr>
        <p:spPr bwMode="auto">
          <a:xfrm>
            <a:off x="3800475" y="6156325"/>
            <a:ext cx="800219" cy="400110"/>
          </a:xfrm>
          <a:prstGeom prst="rect">
            <a:avLst/>
          </a:prstGeom>
          <a:noFill/>
        </p:spPr>
        <p:txBody>
          <a:bodyPr wrap="none">
            <a:spAutoFit/>
          </a:bodyPr>
          <a:lstStyle/>
          <a:p>
            <a:pPr>
              <a:defRPr/>
            </a:pPr>
            <a:r>
              <a:rPr lang="en-US" sz="2000" dirty="0">
                <a:solidFill>
                  <a:srgbClr val="0000FF"/>
                </a:solidFill>
              </a:rPr>
              <a:t>DOCA</a:t>
            </a:r>
          </a:p>
        </p:txBody>
      </p:sp>
      <p:sp>
        <p:nvSpPr>
          <p:cNvPr id="19468" name="TextBox 13"/>
          <p:cNvSpPr txBox="1">
            <a:spLocks noChangeArrowheads="1"/>
          </p:cNvSpPr>
          <p:nvPr/>
        </p:nvSpPr>
        <p:spPr bwMode="auto">
          <a:xfrm>
            <a:off x="2188035" y="5439847"/>
            <a:ext cx="284078" cy="307681"/>
          </a:xfrm>
          <a:prstGeom prst="rect">
            <a:avLst/>
          </a:prstGeom>
          <a:noFill/>
          <a:ln w="9525">
            <a:noFill/>
            <a:miter lim="800000"/>
            <a:headEnd/>
            <a:tailEnd/>
          </a:ln>
        </p:spPr>
        <p:txBody>
          <a:bodyPr wrap="none">
            <a:prstTxWarp prst="textNoShape">
              <a:avLst/>
            </a:prstTxWarp>
            <a:spAutoFit/>
          </a:bodyPr>
          <a:lstStyle/>
          <a:p>
            <a:r>
              <a:rPr lang="en-US" sz="1400" dirty="0"/>
              <a:t>0</a:t>
            </a:r>
          </a:p>
        </p:txBody>
      </p:sp>
      <p:sp>
        <p:nvSpPr>
          <p:cNvPr id="19469" name="TextBox 20"/>
          <p:cNvSpPr txBox="1">
            <a:spLocks noChangeArrowheads="1"/>
          </p:cNvSpPr>
          <p:nvPr/>
        </p:nvSpPr>
        <p:spPr bwMode="auto">
          <a:xfrm>
            <a:off x="3886606" y="5678470"/>
            <a:ext cx="631961" cy="307681"/>
          </a:xfrm>
          <a:prstGeom prst="rect">
            <a:avLst/>
          </a:prstGeom>
          <a:noFill/>
          <a:ln w="9525">
            <a:noFill/>
            <a:miter lim="800000"/>
            <a:headEnd/>
            <a:tailEnd/>
          </a:ln>
        </p:spPr>
        <p:txBody>
          <a:bodyPr wrap="none">
            <a:prstTxWarp prst="textNoShape">
              <a:avLst/>
            </a:prstTxWarp>
            <a:spAutoFit/>
          </a:bodyPr>
          <a:lstStyle/>
          <a:p>
            <a:r>
              <a:rPr lang="en-US" sz="1400" dirty="0"/>
              <a:t>5 mm</a:t>
            </a:r>
          </a:p>
        </p:txBody>
      </p:sp>
      <p:sp>
        <p:nvSpPr>
          <p:cNvPr id="19470" name="TextBox 23"/>
          <p:cNvSpPr txBox="1">
            <a:spLocks noChangeArrowheads="1"/>
          </p:cNvSpPr>
          <p:nvPr/>
        </p:nvSpPr>
        <p:spPr bwMode="auto">
          <a:xfrm>
            <a:off x="1380573" y="4284369"/>
            <a:ext cx="781054" cy="307681"/>
          </a:xfrm>
          <a:prstGeom prst="rect">
            <a:avLst/>
          </a:prstGeom>
          <a:noFill/>
          <a:ln w="9525">
            <a:noFill/>
            <a:miter lim="800000"/>
            <a:headEnd/>
            <a:tailEnd/>
          </a:ln>
        </p:spPr>
        <p:txBody>
          <a:bodyPr wrap="none">
            <a:prstTxWarp prst="textNoShape">
              <a:avLst/>
            </a:prstTxWarp>
            <a:spAutoFit/>
          </a:bodyPr>
          <a:lstStyle/>
          <a:p>
            <a:r>
              <a:rPr lang="en-US" sz="1400" dirty="0"/>
              <a:t>0.5 mm</a:t>
            </a:r>
          </a:p>
        </p:txBody>
      </p:sp>
      <p:cxnSp>
        <p:nvCxnSpPr>
          <p:cNvPr id="25" name="Straight Arrow Connector 24"/>
          <p:cNvCxnSpPr>
            <a:stCxn id="19470" idx="3"/>
          </p:cNvCxnSpPr>
          <p:nvPr/>
        </p:nvCxnSpPr>
        <p:spPr bwMode="auto">
          <a:xfrm flipV="1">
            <a:off x="2162175" y="4438650"/>
            <a:ext cx="1682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2149475" y="2738438"/>
            <a:ext cx="1682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73" name="TextBox 27"/>
          <p:cNvSpPr txBox="1">
            <a:spLocks noChangeArrowheads="1"/>
          </p:cNvSpPr>
          <p:nvPr/>
        </p:nvSpPr>
        <p:spPr bwMode="auto">
          <a:xfrm>
            <a:off x="1368473" y="2585331"/>
            <a:ext cx="781054" cy="307681"/>
          </a:xfrm>
          <a:prstGeom prst="rect">
            <a:avLst/>
          </a:prstGeom>
          <a:noFill/>
          <a:ln w="9525">
            <a:noFill/>
            <a:miter lim="800000"/>
            <a:headEnd/>
            <a:tailEnd/>
          </a:ln>
        </p:spPr>
        <p:txBody>
          <a:bodyPr wrap="none">
            <a:prstTxWarp prst="textNoShape">
              <a:avLst/>
            </a:prstTxWarp>
            <a:spAutoFit/>
          </a:bodyPr>
          <a:lstStyle/>
          <a:p>
            <a:r>
              <a:rPr lang="en-US" sz="1400" dirty="0"/>
              <a:t>0.5 mm</a:t>
            </a:r>
          </a:p>
        </p:txBody>
      </p:sp>
      <p:cxnSp>
        <p:nvCxnSpPr>
          <p:cNvPr id="30" name="Straight Connector 29"/>
          <p:cNvCxnSpPr/>
          <p:nvPr/>
        </p:nvCxnSpPr>
        <p:spPr bwMode="auto">
          <a:xfrm>
            <a:off x="2325479" y="2738438"/>
            <a:ext cx="3849624" cy="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2322576" y="4437063"/>
            <a:ext cx="3849624" cy="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6385" name="Straight Arrow Connector 16384"/>
          <p:cNvCxnSpPr/>
          <p:nvPr/>
        </p:nvCxnSpPr>
        <p:spPr bwMode="auto">
          <a:xfrm flipV="1">
            <a:off x="4264025" y="5311775"/>
            <a:ext cx="0" cy="4349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87" name="TextBox 16386"/>
          <p:cNvSpPr txBox="1"/>
          <p:nvPr/>
        </p:nvSpPr>
        <p:spPr>
          <a:xfrm>
            <a:off x="6497984" y="3014485"/>
            <a:ext cx="2325757" cy="1323439"/>
          </a:xfrm>
          <a:prstGeom prst="rect">
            <a:avLst/>
          </a:prstGeom>
          <a:solidFill>
            <a:schemeClr val="bg1">
              <a:lumMod val="85000"/>
            </a:schemeClr>
          </a:solidFill>
        </p:spPr>
        <p:txBody>
          <a:bodyPr wrap="square">
            <a:prstTxWarp prst="textNoShape">
              <a:avLst/>
            </a:prstTxWarp>
            <a:spAutoFit/>
          </a:bodyPr>
          <a:lstStyle/>
          <a:p>
            <a:pPr algn="ctr"/>
            <a:r>
              <a:rPr lang="en-US" sz="2000" dirty="0">
                <a:solidFill>
                  <a:srgbClr val="800000"/>
                </a:solidFill>
              </a:rPr>
              <a:t>Residuals from un-calibrated data;</a:t>
            </a:r>
          </a:p>
          <a:p>
            <a:pPr algn="ctr"/>
            <a:r>
              <a:rPr lang="en-US" sz="2000" dirty="0">
                <a:solidFill>
                  <a:srgbClr val="800000"/>
                </a:solidFill>
              </a:rPr>
              <a:t>using same</a:t>
            </a:r>
            <a:r>
              <a:rPr lang="en-US" sz="2000" dirty="0" smtClean="0">
                <a:solidFill>
                  <a:srgbClr val="800000"/>
                </a:solidFill>
              </a:rPr>
              <a:t> T </a:t>
            </a:r>
            <a:r>
              <a:rPr lang="en-US" sz="2000" dirty="0">
                <a:solidFill>
                  <a:srgbClr val="800000"/>
                </a:solidFill>
                <a:sym typeface="Wingdings" pitchFamily="-104" charset="2"/>
              </a:rPr>
              <a:t> X curve</a:t>
            </a:r>
            <a:r>
              <a:rPr lang="en-US" sz="2000" dirty="0" smtClean="0">
                <a:solidFill>
                  <a:srgbClr val="800000"/>
                </a:solidFill>
                <a:sym typeface="Wingdings" pitchFamily="-104" charset="2"/>
              </a:rPr>
              <a:t> as GEMC</a:t>
            </a:r>
            <a:endParaRPr lang="en-US" sz="2000" dirty="0">
              <a:solidFill>
                <a:srgbClr val="8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FT</a:t>
            </a:r>
            <a:endParaRPr lang="en-US" sz="6000" dirty="0">
              <a:solidFill>
                <a:srgbClr val="FF0000"/>
              </a:solidFill>
            </a:endParaRPr>
          </a:p>
        </p:txBody>
      </p:sp>
      <p:sp>
        <p:nvSpPr>
          <p:cNvPr id="3" name="Slide Number Placeholder 2"/>
          <p:cNvSpPr>
            <a:spLocks noGrp="1"/>
          </p:cNvSpPr>
          <p:nvPr>
            <p:ph type="sldNum" sz="quarter" idx="12"/>
          </p:nvPr>
        </p:nvSpPr>
        <p:spPr/>
        <p:txBody>
          <a:bodyPr/>
          <a:lstStyle/>
          <a:p>
            <a:fld id="{CA0C5673-6350-CD42-82C5-861777D95EA0}"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2015-09-22 17.50.24.jpg"/>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4221349" y="4368857"/>
            <a:ext cx="3199502" cy="2315421"/>
          </a:xfrm>
          <a:prstGeom prst="rect">
            <a:avLst/>
          </a:prstGeom>
        </p:spPr>
      </p:pic>
      <p:sp>
        <p:nvSpPr>
          <p:cNvPr id="2" name="Title 1"/>
          <p:cNvSpPr>
            <a:spLocks noGrp="1"/>
          </p:cNvSpPr>
          <p:nvPr>
            <p:ph type="title"/>
          </p:nvPr>
        </p:nvSpPr>
        <p:spPr>
          <a:xfrm>
            <a:off x="457199" y="0"/>
            <a:ext cx="7937022" cy="1143000"/>
          </a:xfrm>
        </p:spPr>
        <p:txBody>
          <a:bodyPr>
            <a:normAutofit/>
          </a:bodyPr>
          <a:lstStyle/>
          <a:p>
            <a:r>
              <a:rPr lang="en-US" sz="4000" dirty="0" smtClean="0"/>
              <a:t>FT Status</a:t>
            </a:r>
            <a:endParaRPr lang="en-US" sz="4000" dirty="0"/>
          </a:p>
        </p:txBody>
      </p:sp>
      <p:pic>
        <p:nvPicPr>
          <p:cNvPr id="17" name="Picture 16"/>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1714"/>
          <a:stretch/>
        </p:blipFill>
        <p:spPr>
          <a:xfrm>
            <a:off x="4684560" y="1279444"/>
            <a:ext cx="1879363" cy="2151469"/>
          </a:xfrm>
          <a:prstGeom prst="rect">
            <a:avLst/>
          </a:prstGeom>
        </p:spPr>
      </p:pic>
      <p:pic>
        <p:nvPicPr>
          <p:cNvPr id="18" name="Picture 3"/>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611742" y="1994953"/>
            <a:ext cx="2493131" cy="23424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9" name="TextBox 18"/>
          <p:cNvSpPr txBox="1"/>
          <p:nvPr/>
        </p:nvSpPr>
        <p:spPr>
          <a:xfrm>
            <a:off x="159723" y="1255561"/>
            <a:ext cx="4566893" cy="1323439"/>
          </a:xfrm>
          <a:prstGeom prst="rect">
            <a:avLst/>
          </a:prstGeom>
          <a:noFill/>
        </p:spPr>
        <p:txBody>
          <a:bodyPr wrap="square" rtlCol="0">
            <a:spAutoFit/>
          </a:bodyPr>
          <a:lstStyle/>
          <a:p>
            <a:r>
              <a:rPr lang="en-US" sz="2000" b="1" dirty="0" smtClean="0">
                <a:cs typeface="Gill Sans"/>
              </a:rPr>
              <a:t>Coordination</a:t>
            </a:r>
            <a:r>
              <a:rPr lang="en-US" sz="2000" dirty="0" smtClean="0">
                <a:cs typeface="Gill Sans"/>
              </a:rPr>
              <a:t>: INFN-Genova</a:t>
            </a:r>
          </a:p>
          <a:p>
            <a:r>
              <a:rPr lang="en-US" sz="2000" b="1" dirty="0" smtClean="0">
                <a:cs typeface="Gill Sans"/>
              </a:rPr>
              <a:t>Contributors</a:t>
            </a:r>
            <a:r>
              <a:rPr lang="en-US" sz="2000" dirty="0" smtClean="0">
                <a:cs typeface="Gill Sans"/>
              </a:rPr>
              <a:t>: CEA, INFN-Ge, INFN-Roma2, U. Edinburgh, U. Glasgow, JLab, James Madison U., Norfolk State U., Ohio U.</a:t>
            </a:r>
          </a:p>
        </p:txBody>
      </p:sp>
      <p:sp>
        <p:nvSpPr>
          <p:cNvPr id="20" name="TextBox 19"/>
          <p:cNvSpPr txBox="1"/>
          <p:nvPr/>
        </p:nvSpPr>
        <p:spPr>
          <a:xfrm>
            <a:off x="159723" y="3327046"/>
            <a:ext cx="4092123" cy="1708160"/>
          </a:xfrm>
          <a:prstGeom prst="rect">
            <a:avLst/>
          </a:prstGeom>
          <a:noFill/>
        </p:spPr>
        <p:txBody>
          <a:bodyPr wrap="square" rtlCol="0">
            <a:spAutoFit/>
          </a:bodyPr>
          <a:lstStyle/>
          <a:p>
            <a:pPr marL="176213" indent="-176213">
              <a:spcAft>
                <a:spcPts val="600"/>
              </a:spcAft>
              <a:buFont typeface="Wingdings" charset="2"/>
              <a:buChar char="§"/>
            </a:pPr>
            <a:r>
              <a:rPr lang="en-US" dirty="0" smtClean="0">
                <a:solidFill>
                  <a:srgbClr val="800000"/>
                </a:solidFill>
                <a:cs typeface="Gill Sans"/>
              </a:rPr>
              <a:t>Construction of detectors in final stage</a:t>
            </a:r>
          </a:p>
          <a:p>
            <a:pPr marL="176213" indent="-176213">
              <a:spcAft>
                <a:spcPts val="600"/>
              </a:spcAft>
              <a:buFont typeface="Wingdings" charset="2"/>
              <a:buChar char="§"/>
            </a:pPr>
            <a:r>
              <a:rPr lang="en-US" dirty="0" smtClean="0">
                <a:solidFill>
                  <a:srgbClr val="800000"/>
                </a:solidFill>
                <a:cs typeface="Gill Sans"/>
              </a:rPr>
              <a:t>FT-Cal assembled and being tested</a:t>
            </a:r>
          </a:p>
          <a:p>
            <a:pPr marL="176213" indent="-176213">
              <a:spcAft>
                <a:spcPts val="600"/>
              </a:spcAft>
              <a:buFont typeface="Wingdings" charset="2"/>
              <a:buChar char="§"/>
            </a:pPr>
            <a:r>
              <a:rPr lang="en-US" dirty="0" smtClean="0">
                <a:solidFill>
                  <a:srgbClr val="800000"/>
                </a:solidFill>
                <a:cs typeface="Gill Sans"/>
              </a:rPr>
              <a:t>FT-Hodo in final assembly stage</a:t>
            </a:r>
          </a:p>
          <a:p>
            <a:pPr marL="176213" indent="-176213">
              <a:spcAft>
                <a:spcPts val="600"/>
              </a:spcAft>
              <a:buFont typeface="Wingdings" charset="2"/>
              <a:buChar char="§"/>
            </a:pPr>
            <a:r>
              <a:rPr lang="en-US" dirty="0" smtClean="0">
                <a:solidFill>
                  <a:srgbClr val="800000"/>
                </a:solidFill>
                <a:cs typeface="Gill Sans"/>
              </a:rPr>
              <a:t>FT-Trk detector elements in production stage</a:t>
            </a:r>
            <a:endParaRPr lang="en-US" dirty="0">
              <a:solidFill>
                <a:srgbClr val="800000"/>
              </a:solidFill>
              <a:cs typeface="Gill Sans"/>
            </a:endParaRPr>
          </a:p>
        </p:txBody>
      </p:sp>
      <p:sp>
        <p:nvSpPr>
          <p:cNvPr id="21" name="TextBox 20"/>
          <p:cNvSpPr txBox="1"/>
          <p:nvPr/>
        </p:nvSpPr>
        <p:spPr>
          <a:xfrm>
            <a:off x="5510872" y="1274168"/>
            <a:ext cx="964402" cy="369332"/>
          </a:xfrm>
          <a:prstGeom prst="rect">
            <a:avLst/>
          </a:prstGeom>
          <a:noFill/>
        </p:spPr>
        <p:txBody>
          <a:bodyPr wrap="none" rtlCol="0">
            <a:spAutoFit/>
          </a:bodyPr>
          <a:lstStyle/>
          <a:p>
            <a:r>
              <a:rPr lang="en-US" dirty="0" smtClean="0">
                <a:solidFill>
                  <a:schemeClr val="bg1"/>
                </a:solidFill>
                <a:cs typeface="Gill Sans"/>
              </a:rPr>
              <a:t>FT-Hodo</a:t>
            </a:r>
            <a:endParaRPr lang="en-US" dirty="0">
              <a:solidFill>
                <a:schemeClr val="bg1"/>
              </a:solidFill>
              <a:cs typeface="Gill Sans"/>
            </a:endParaRPr>
          </a:p>
        </p:txBody>
      </p:sp>
      <p:sp>
        <p:nvSpPr>
          <p:cNvPr id="24"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B3E6D6-E2BC-8D4A-A84D-07BFF619D659}" type="slidenum">
              <a:rPr lang="en-US" smtClean="0"/>
              <a:pPr/>
              <a:t>15</a:t>
            </a:fld>
            <a:endParaRPr lang="en-US" dirty="0"/>
          </a:p>
        </p:txBody>
      </p:sp>
      <p:sp>
        <p:nvSpPr>
          <p:cNvPr id="25" name="TextBox 24"/>
          <p:cNvSpPr txBox="1"/>
          <p:nvPr/>
        </p:nvSpPr>
        <p:spPr>
          <a:xfrm>
            <a:off x="6611742" y="2038343"/>
            <a:ext cx="739430" cy="369332"/>
          </a:xfrm>
          <a:prstGeom prst="rect">
            <a:avLst/>
          </a:prstGeom>
          <a:noFill/>
        </p:spPr>
        <p:txBody>
          <a:bodyPr wrap="none" rtlCol="0">
            <a:spAutoFit/>
          </a:bodyPr>
          <a:lstStyle/>
          <a:p>
            <a:r>
              <a:rPr lang="en-US" dirty="0" smtClean="0">
                <a:solidFill>
                  <a:schemeClr val="bg1"/>
                </a:solidFill>
                <a:cs typeface="Gill Sans"/>
              </a:rPr>
              <a:t>FT-Trk</a:t>
            </a:r>
            <a:endParaRPr lang="en-US" dirty="0">
              <a:solidFill>
                <a:schemeClr val="bg1"/>
              </a:solidFill>
              <a:cs typeface="Gill Sans"/>
            </a:endParaRPr>
          </a:p>
        </p:txBody>
      </p:sp>
      <p:sp>
        <p:nvSpPr>
          <p:cNvPr id="27" name="TextBox 26"/>
          <p:cNvSpPr txBox="1"/>
          <p:nvPr/>
        </p:nvSpPr>
        <p:spPr>
          <a:xfrm>
            <a:off x="6668534" y="6314946"/>
            <a:ext cx="742473" cy="369332"/>
          </a:xfrm>
          <a:prstGeom prst="rect">
            <a:avLst/>
          </a:prstGeom>
          <a:noFill/>
        </p:spPr>
        <p:txBody>
          <a:bodyPr wrap="none" rtlCol="0">
            <a:spAutoFit/>
          </a:bodyPr>
          <a:lstStyle/>
          <a:p>
            <a:r>
              <a:rPr lang="en-US" dirty="0" smtClean="0">
                <a:solidFill>
                  <a:schemeClr val="bg1"/>
                </a:solidFill>
                <a:cs typeface="Gill Sans"/>
              </a:rPr>
              <a:t>FT-Cal</a:t>
            </a:r>
            <a:endParaRPr lang="en-US" dirty="0">
              <a:solidFill>
                <a:schemeClr val="bg1"/>
              </a:solidFill>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5500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4500" y="0"/>
            <a:ext cx="7937022" cy="1143000"/>
          </a:xfrm>
        </p:spPr>
        <p:txBody>
          <a:bodyPr>
            <a:normAutofit/>
          </a:bodyPr>
          <a:lstStyle/>
          <a:p>
            <a:r>
              <a:rPr lang="en-US" sz="4000" dirty="0" smtClean="0"/>
              <a:t>FT-Cal Cosmic Ray Calibration</a:t>
            </a:r>
            <a:endParaRPr lang="en-US" sz="4000" dirty="0"/>
          </a:p>
        </p:txBody>
      </p:sp>
      <p:grpSp>
        <p:nvGrpSpPr>
          <p:cNvPr id="3" name="Group 12"/>
          <p:cNvGrpSpPr/>
          <p:nvPr/>
        </p:nvGrpSpPr>
        <p:grpSpPr>
          <a:xfrm>
            <a:off x="240356" y="1233131"/>
            <a:ext cx="2482581" cy="3125814"/>
            <a:chOff x="457199" y="1240476"/>
            <a:chExt cx="3948225" cy="5264299"/>
          </a:xfrm>
        </p:grpSpPr>
        <p:pic>
          <p:nvPicPr>
            <p:cNvPr id="29" name="Picture 28" descr="IMG_3303.JPG"/>
            <p:cNvPicPr>
              <a:picLocks noChangeAspect="1"/>
            </p:cNvPicPr>
            <p:nvPr/>
          </p:nvPicPr>
          <p:blipFill>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5400000">
              <a:off x="-200838" y="1898513"/>
              <a:ext cx="5264299" cy="3948225"/>
            </a:xfrm>
            <a:prstGeom prst="rect">
              <a:avLst/>
            </a:prstGeom>
          </p:spPr>
        </p:pic>
        <p:sp>
          <p:nvSpPr>
            <p:cNvPr id="36" name="TextBox 35"/>
            <p:cNvSpPr txBox="1"/>
            <p:nvPr/>
          </p:nvSpPr>
          <p:spPr>
            <a:xfrm>
              <a:off x="600846" y="5974183"/>
              <a:ext cx="2283957" cy="466504"/>
            </a:xfrm>
            <a:prstGeom prst="rect">
              <a:avLst/>
            </a:prstGeom>
            <a:noFill/>
          </p:spPr>
          <p:txBody>
            <a:bodyPr wrap="square" rtlCol="0">
              <a:spAutoFit/>
            </a:bodyPr>
            <a:lstStyle/>
            <a:p>
              <a:r>
                <a:rPr lang="en-US" sz="1200" dirty="0" smtClean="0">
                  <a:solidFill>
                    <a:srgbClr val="FF0000"/>
                  </a:solidFill>
                  <a:cs typeface="Gill Sans"/>
                </a:rPr>
                <a:t>Scintillator paddles</a:t>
              </a:r>
              <a:endParaRPr lang="en-US" sz="1200" dirty="0">
                <a:solidFill>
                  <a:srgbClr val="FF0000"/>
                </a:solidFill>
                <a:cs typeface="Gill Sans"/>
              </a:endParaRPr>
            </a:p>
          </p:txBody>
        </p:sp>
        <p:cxnSp>
          <p:nvCxnSpPr>
            <p:cNvPr id="41" name="Straight Arrow Connector 40"/>
            <p:cNvCxnSpPr/>
            <p:nvPr/>
          </p:nvCxnSpPr>
          <p:spPr>
            <a:xfrm flipV="1">
              <a:off x="1584793" y="3780436"/>
              <a:ext cx="897954" cy="21937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584793" y="1512507"/>
              <a:ext cx="712409" cy="44616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44" name="Picture 43" descr="cosmics_0deg.pd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5400000">
            <a:off x="3497680" y="4114383"/>
            <a:ext cx="2461656" cy="2663663"/>
          </a:xfrm>
          <a:prstGeom prst="rect">
            <a:avLst/>
          </a:prstGeom>
        </p:spPr>
      </p:pic>
      <p:pic>
        <p:nvPicPr>
          <p:cNvPr id="45" name="Picture 44" descr="cosmics_q1_ratio.pd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5400000">
            <a:off x="6381722" y="4114882"/>
            <a:ext cx="2449521" cy="2650532"/>
          </a:xfrm>
          <a:prstGeom prst="rect">
            <a:avLst/>
          </a:prstGeom>
        </p:spPr>
      </p:pic>
      <p:pic>
        <p:nvPicPr>
          <p:cNvPr id="46" name="Picture 45" descr="Screenshot 2015-10-01 18.14.40.png"/>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563651" y="1262137"/>
            <a:ext cx="4500926" cy="2966397"/>
          </a:xfrm>
          <a:prstGeom prst="rect">
            <a:avLst/>
          </a:prstGeom>
        </p:spPr>
      </p:pic>
      <p:sp>
        <p:nvSpPr>
          <p:cNvPr id="17" name="Rectangle 16"/>
          <p:cNvSpPr/>
          <p:nvPr/>
        </p:nvSpPr>
        <p:spPr>
          <a:xfrm>
            <a:off x="2722937" y="1238219"/>
            <a:ext cx="2236390" cy="3021340"/>
          </a:xfrm>
          <a:prstGeom prst="rect">
            <a:avLst/>
          </a:prstGeom>
        </p:spPr>
        <p:txBody>
          <a:bodyPr wrap="square">
            <a:spAutoFit/>
          </a:bodyPr>
          <a:lstStyle/>
          <a:p>
            <a:pPr marL="111125" lvl="0" indent="-111125">
              <a:buFont typeface="Wingdings" charset="2"/>
              <a:buChar char="§"/>
            </a:pPr>
            <a:r>
              <a:rPr lang="en-US" sz="1400" dirty="0">
                <a:solidFill>
                  <a:srgbClr val="800000"/>
                </a:solidFill>
                <a:cs typeface="Gill Sans"/>
              </a:rPr>
              <a:t>Data collected for each quadrant with the calorimeter </a:t>
            </a:r>
            <a:r>
              <a:rPr lang="en-US" sz="1400" dirty="0" smtClean="0">
                <a:solidFill>
                  <a:srgbClr val="800000"/>
                </a:solidFill>
                <a:cs typeface="Gill Sans"/>
              </a:rPr>
              <a:t>in its </a:t>
            </a:r>
            <a:r>
              <a:rPr lang="en-US" sz="1400" dirty="0">
                <a:solidFill>
                  <a:srgbClr val="800000"/>
                </a:solidFill>
                <a:cs typeface="Gill Sans"/>
              </a:rPr>
              <a:t>horizontal (production) position</a:t>
            </a:r>
            <a:endParaRPr lang="en-US" sz="1400" dirty="0" smtClean="0">
              <a:solidFill>
                <a:srgbClr val="800000"/>
              </a:solidFill>
              <a:cs typeface="Gill Sans"/>
            </a:endParaRPr>
          </a:p>
          <a:p>
            <a:pPr marL="111125" lvl="0" indent="-111125">
              <a:spcBef>
                <a:spcPts val="200"/>
              </a:spcBef>
              <a:spcAft>
                <a:spcPts val="200"/>
              </a:spcAft>
              <a:buFont typeface="Wingdings" charset="2"/>
              <a:buChar char="§"/>
            </a:pPr>
            <a:r>
              <a:rPr lang="en-US" sz="1400" dirty="0" smtClean="0">
                <a:solidFill>
                  <a:prstClr val="black"/>
                </a:solidFill>
                <a:cs typeface="Gill Sans"/>
              </a:rPr>
              <a:t>Charge </a:t>
            </a:r>
            <a:r>
              <a:rPr lang="en-US" sz="1400" dirty="0">
                <a:solidFill>
                  <a:prstClr val="black"/>
                </a:solidFill>
                <a:cs typeface="Gill Sans"/>
              </a:rPr>
              <a:t>spectra built for each </a:t>
            </a:r>
            <a:r>
              <a:rPr lang="en-US" sz="1400" dirty="0" smtClean="0">
                <a:solidFill>
                  <a:prstClr val="black"/>
                </a:solidFill>
                <a:cs typeface="Gill Sans"/>
              </a:rPr>
              <a:t>crystal</a:t>
            </a:r>
          </a:p>
          <a:p>
            <a:pPr marL="111125" lvl="0" indent="-111125">
              <a:spcBef>
                <a:spcPts val="200"/>
              </a:spcBef>
              <a:spcAft>
                <a:spcPts val="200"/>
              </a:spcAft>
              <a:buFont typeface="Wingdings" charset="2"/>
              <a:buChar char="§"/>
            </a:pPr>
            <a:r>
              <a:rPr lang="en-US" sz="1400" dirty="0" smtClean="0">
                <a:solidFill>
                  <a:prstClr val="black"/>
                </a:solidFill>
                <a:cs typeface="Gill Sans"/>
              </a:rPr>
              <a:t>Distribution fitted with Landau to determine means</a:t>
            </a:r>
          </a:p>
          <a:p>
            <a:pPr marL="111125" lvl="0" indent="-111125">
              <a:spcBef>
                <a:spcPts val="200"/>
              </a:spcBef>
              <a:spcAft>
                <a:spcPts val="200"/>
              </a:spcAft>
              <a:buFont typeface="Wingdings" charset="2"/>
              <a:buChar char="§"/>
            </a:pPr>
            <a:r>
              <a:rPr lang="en-US" sz="1400" dirty="0" smtClean="0">
                <a:solidFill>
                  <a:prstClr val="black"/>
                </a:solidFill>
                <a:cs typeface="Gill Sans"/>
              </a:rPr>
              <a:t>Analysis repeated at different operating temperatures</a:t>
            </a:r>
          </a:p>
        </p:txBody>
      </p:sp>
      <p:sp>
        <p:nvSpPr>
          <p:cNvPr id="48" name="Rectangle 47"/>
          <p:cNvSpPr/>
          <p:nvPr/>
        </p:nvSpPr>
        <p:spPr>
          <a:xfrm>
            <a:off x="3591553" y="4477626"/>
            <a:ext cx="1982309" cy="307777"/>
          </a:xfrm>
          <a:prstGeom prst="rect">
            <a:avLst/>
          </a:prstGeom>
        </p:spPr>
        <p:txBody>
          <a:bodyPr wrap="none">
            <a:spAutoFit/>
          </a:bodyPr>
          <a:lstStyle/>
          <a:p>
            <a:r>
              <a:rPr lang="en-US" sz="1400" dirty="0" smtClean="0">
                <a:solidFill>
                  <a:srgbClr val="FF0000"/>
                </a:solidFill>
                <a:cs typeface="Gill Sans"/>
              </a:rPr>
              <a:t>Cosmic ray spectra (0° C)</a:t>
            </a:r>
            <a:endParaRPr lang="en-US" sz="1400" dirty="0"/>
          </a:p>
        </p:txBody>
      </p:sp>
      <p:sp>
        <p:nvSpPr>
          <p:cNvPr id="49" name="Rectangle 48"/>
          <p:cNvSpPr/>
          <p:nvPr/>
        </p:nvSpPr>
        <p:spPr>
          <a:xfrm>
            <a:off x="7559189" y="4472438"/>
            <a:ext cx="992667" cy="307777"/>
          </a:xfrm>
          <a:prstGeom prst="rect">
            <a:avLst/>
          </a:prstGeom>
        </p:spPr>
        <p:txBody>
          <a:bodyPr wrap="none">
            <a:spAutoFit/>
          </a:bodyPr>
          <a:lstStyle/>
          <a:p>
            <a:r>
              <a:rPr lang="en-US" sz="1400" dirty="0" smtClean="0">
                <a:solidFill>
                  <a:srgbClr val="FF0000"/>
                </a:solidFill>
                <a:cs typeface="Gill Sans"/>
              </a:rPr>
              <a:t>0° vs. 18° C</a:t>
            </a:r>
            <a:endParaRPr lang="en-US" sz="1400" dirty="0"/>
          </a:p>
        </p:txBody>
      </p:sp>
      <p:sp>
        <p:nvSpPr>
          <p:cNvPr id="50" name="Rectangle 49"/>
          <p:cNvSpPr/>
          <p:nvPr/>
        </p:nvSpPr>
        <p:spPr>
          <a:xfrm>
            <a:off x="372871" y="4498284"/>
            <a:ext cx="3023805" cy="1969770"/>
          </a:xfrm>
          <a:prstGeom prst="rect">
            <a:avLst/>
          </a:prstGeom>
        </p:spPr>
        <p:txBody>
          <a:bodyPr wrap="square">
            <a:spAutoFit/>
          </a:bodyPr>
          <a:lstStyle/>
          <a:p>
            <a:pPr marL="111125" lvl="0" indent="-111125">
              <a:spcBef>
                <a:spcPts val="600"/>
              </a:spcBef>
              <a:buFont typeface="Wingdings" charset="2"/>
              <a:buChar char="§"/>
            </a:pPr>
            <a:r>
              <a:rPr lang="en-US" sz="1600" dirty="0" smtClean="0">
                <a:solidFill>
                  <a:srgbClr val="008000"/>
                </a:solidFill>
                <a:cs typeface="Gill Sans"/>
              </a:rPr>
              <a:t>Cosmic rays can be used for initial FT-Cal energy calibration</a:t>
            </a:r>
          </a:p>
          <a:p>
            <a:pPr marL="111125" indent="-111125">
              <a:spcBef>
                <a:spcPts val="600"/>
              </a:spcBef>
              <a:buFont typeface="Wingdings" charset="2"/>
              <a:buChar char="§"/>
            </a:pPr>
            <a:r>
              <a:rPr lang="en-US" sz="1600" dirty="0" smtClean="0">
                <a:solidFill>
                  <a:srgbClr val="800000"/>
                </a:solidFill>
                <a:cs typeface="Gill Sans"/>
              </a:rPr>
              <a:t>Response uniformity consistent </a:t>
            </a:r>
            <a:r>
              <a:rPr lang="en-US" sz="1600" dirty="0">
                <a:solidFill>
                  <a:srgbClr val="800000"/>
                </a:solidFill>
                <a:cs typeface="Gill Sans"/>
              </a:rPr>
              <a:t>with </a:t>
            </a:r>
            <a:r>
              <a:rPr lang="en-US" sz="1600" dirty="0" smtClean="0">
                <a:solidFill>
                  <a:srgbClr val="800000"/>
                </a:solidFill>
                <a:cs typeface="Gill Sans"/>
              </a:rPr>
              <a:t>expectations (~20%) </a:t>
            </a:r>
          </a:p>
          <a:p>
            <a:pPr marL="111125" indent="-111125">
              <a:spcBef>
                <a:spcPts val="600"/>
              </a:spcBef>
              <a:buFont typeface="Wingdings" charset="2"/>
              <a:buChar char="§"/>
            </a:pPr>
            <a:r>
              <a:rPr lang="en-US" sz="1600" dirty="0" smtClean="0">
                <a:solidFill>
                  <a:srgbClr val="008000"/>
                </a:solidFill>
                <a:cs typeface="Gill Sans"/>
              </a:rPr>
              <a:t>Increase of LY at low temperature in agreement with prototype tests</a:t>
            </a:r>
            <a:endParaRPr lang="en-US" sz="2000" dirty="0">
              <a:solidFill>
                <a:srgbClr val="008000"/>
              </a:solidFill>
            </a:endParaRPr>
          </a:p>
        </p:txBody>
      </p:sp>
      <p:sp>
        <p:nvSpPr>
          <p:cNvPr id="16" name="TextBox 15"/>
          <p:cNvSpPr txBox="1"/>
          <p:nvPr/>
        </p:nvSpPr>
        <p:spPr>
          <a:xfrm>
            <a:off x="5889755" y="4498284"/>
            <a:ext cx="341170" cy="215444"/>
          </a:xfrm>
          <a:prstGeom prst="rect">
            <a:avLst/>
          </a:prstGeom>
          <a:noFill/>
        </p:spPr>
        <p:txBody>
          <a:bodyPr wrap="square" lIns="0" tIns="0" rIns="0" bIns="0" rtlCol="0" anchor="ctr">
            <a:spAutoFit/>
          </a:bodyPr>
          <a:lstStyle/>
          <a:p>
            <a:pPr algn="ctr"/>
            <a:r>
              <a:rPr lang="en-US" sz="1400" dirty="0" smtClean="0"/>
              <a:t>y</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7965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937022" cy="1143000"/>
          </a:xfrm>
        </p:spPr>
        <p:txBody>
          <a:bodyPr>
            <a:normAutofit/>
          </a:bodyPr>
          <a:lstStyle/>
          <a:p>
            <a:r>
              <a:rPr lang="en-US" sz="4000" dirty="0" smtClean="0"/>
              <a:t>FT-Cal Calibration Software</a:t>
            </a:r>
            <a:endParaRPr lang="en-US" sz="4000" dirty="0"/>
          </a:p>
        </p:txBody>
      </p:sp>
      <p:pic>
        <p:nvPicPr>
          <p:cNvPr id="10" name="Picture 9"/>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52956" y="2252216"/>
            <a:ext cx="2083522" cy="2014697"/>
          </a:xfrm>
          <a:prstGeom prst="rect">
            <a:avLst/>
          </a:prstGeom>
        </p:spPr>
      </p:pic>
      <p:sp>
        <p:nvSpPr>
          <p:cNvPr id="11" name="TextBox 10"/>
          <p:cNvSpPr txBox="1"/>
          <p:nvPr/>
        </p:nvSpPr>
        <p:spPr>
          <a:xfrm>
            <a:off x="5187855" y="1135022"/>
            <a:ext cx="3865411" cy="584776"/>
          </a:xfrm>
          <a:prstGeom prst="rect">
            <a:avLst/>
          </a:prstGeom>
          <a:noFill/>
        </p:spPr>
        <p:txBody>
          <a:bodyPr wrap="square" rtlCol="0">
            <a:spAutoFit/>
          </a:bodyPr>
          <a:lstStyle/>
          <a:p>
            <a:r>
              <a:rPr lang="en-US" sz="1600" dirty="0">
                <a:solidFill>
                  <a:srgbClr val="800000"/>
                </a:solidFill>
              </a:rPr>
              <a:t>Monitoring GUI for cosmic ray commissioning studies under development</a:t>
            </a:r>
          </a:p>
        </p:txBody>
      </p:sp>
      <p:sp>
        <p:nvSpPr>
          <p:cNvPr id="29" name="TextBox 28"/>
          <p:cNvSpPr txBox="1"/>
          <p:nvPr/>
        </p:nvSpPr>
        <p:spPr>
          <a:xfrm>
            <a:off x="5298294" y="2578181"/>
            <a:ext cx="1686161" cy="1354217"/>
          </a:xfrm>
          <a:prstGeom prst="rect">
            <a:avLst/>
          </a:prstGeom>
          <a:noFill/>
        </p:spPr>
        <p:txBody>
          <a:bodyPr wrap="square" rtlCol="0">
            <a:spAutoFit/>
          </a:bodyPr>
          <a:lstStyle/>
          <a:p>
            <a:r>
              <a:rPr lang="en-US" sz="1600" dirty="0">
                <a:solidFill>
                  <a:srgbClr val="800000"/>
                </a:solidFill>
              </a:rPr>
              <a:t>Cluster energy correction been estimated from simulations</a:t>
            </a:r>
          </a:p>
          <a:p>
            <a:r>
              <a:rPr lang="en-US" sz="1600" dirty="0">
                <a:solidFill>
                  <a:srgbClr val="800000"/>
                </a:solidFill>
              </a:rPr>
              <a:t>(L. Lanza)</a:t>
            </a:r>
          </a:p>
        </p:txBody>
      </p:sp>
      <p:pic>
        <p:nvPicPr>
          <p:cNvPr id="13" name="Picture 12"/>
          <p:cNvPicPr>
            <a:picLocks noChangeAspect="1"/>
          </p:cNvPicPr>
          <p:nvPr/>
        </p:nvPicPr>
        <p:blipFill>
          <a:blip r:embed="rId4"/>
          <a:stretch>
            <a:fillRect/>
          </a:stretch>
        </p:blipFill>
        <p:spPr>
          <a:xfrm>
            <a:off x="2237359" y="4044182"/>
            <a:ext cx="2577274" cy="2330023"/>
          </a:xfrm>
          <a:prstGeom prst="rect">
            <a:avLst/>
          </a:prstGeom>
        </p:spPr>
      </p:pic>
      <p:pic>
        <p:nvPicPr>
          <p:cNvPr id="14" name="Picture 13"/>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3286" y="5079726"/>
            <a:ext cx="1782486" cy="1616244"/>
          </a:xfrm>
          <a:prstGeom prst="rect">
            <a:avLst/>
          </a:prstGeom>
        </p:spPr>
      </p:pic>
      <p:sp>
        <p:nvSpPr>
          <p:cNvPr id="15" name="Oval 14"/>
          <p:cNvSpPr/>
          <p:nvPr/>
        </p:nvSpPr>
        <p:spPr>
          <a:xfrm>
            <a:off x="3893447" y="5838236"/>
            <a:ext cx="118318" cy="126214"/>
          </a:xfrm>
          <a:prstGeom prst="ellipse">
            <a:avLst/>
          </a:prstGeom>
          <a:noFill/>
          <a:ln w="28575" cmpd="sng">
            <a:solidFill>
              <a:srgbClr val="A401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cxnSp>
        <p:nvCxnSpPr>
          <p:cNvPr id="17" name="Straight Arrow Connector 16"/>
          <p:cNvCxnSpPr>
            <a:stCxn id="15" idx="2"/>
          </p:cNvCxnSpPr>
          <p:nvPr/>
        </p:nvCxnSpPr>
        <p:spPr>
          <a:xfrm flipH="1">
            <a:off x="2155772" y="5901343"/>
            <a:ext cx="1737675" cy="235013"/>
          </a:xfrm>
          <a:prstGeom prst="straightConnector1">
            <a:avLst/>
          </a:prstGeom>
          <a:ln>
            <a:solidFill>
              <a:srgbClr val="A40119"/>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2165" y="4210048"/>
            <a:ext cx="2250215" cy="646331"/>
          </a:xfrm>
          <a:prstGeom prst="rect">
            <a:avLst/>
          </a:prstGeom>
          <a:noFill/>
        </p:spPr>
        <p:txBody>
          <a:bodyPr wrap="square" rtlCol="0">
            <a:spAutoFit/>
          </a:bodyPr>
          <a:lstStyle/>
          <a:p>
            <a:r>
              <a:rPr lang="en-US" dirty="0" smtClean="0">
                <a:solidFill>
                  <a:srgbClr val="800000"/>
                </a:solidFill>
                <a:latin typeface="Symbol" charset="2"/>
                <a:cs typeface="Symbol" charset="2"/>
              </a:rPr>
              <a:t>p</a:t>
            </a:r>
            <a:r>
              <a:rPr lang="en-US" baseline="30000" dirty="0" smtClean="0">
                <a:solidFill>
                  <a:srgbClr val="800000"/>
                </a:solidFill>
                <a:latin typeface="Gill Sans MT"/>
              </a:rPr>
              <a:t>0</a:t>
            </a:r>
            <a:r>
              <a:rPr lang="en-US" dirty="0" smtClean="0">
                <a:solidFill>
                  <a:srgbClr val="800000"/>
                </a:solidFill>
                <a:latin typeface="Gill Sans MT"/>
              </a:rPr>
              <a:t> </a:t>
            </a:r>
            <a:r>
              <a:rPr lang="en-US" dirty="0">
                <a:solidFill>
                  <a:srgbClr val="800000"/>
                </a:solidFill>
              </a:rPr>
              <a:t>energy calibration (L. Lanza)</a:t>
            </a:r>
          </a:p>
        </p:txBody>
      </p:sp>
      <p:pic>
        <p:nvPicPr>
          <p:cNvPr id="18" name="Picture 17" descr="Screenshot 2015-10-02 15.29.48.png"/>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67724" y="1127399"/>
            <a:ext cx="4905024" cy="2744599"/>
          </a:xfrm>
          <a:prstGeom prst="rect">
            <a:avLst/>
          </a:prstGeom>
        </p:spPr>
      </p:pic>
      <p:sp>
        <p:nvSpPr>
          <p:cNvPr id="20" name="TextBox 19"/>
          <p:cNvSpPr txBox="1"/>
          <p:nvPr/>
        </p:nvSpPr>
        <p:spPr>
          <a:xfrm>
            <a:off x="3807844" y="2393714"/>
            <a:ext cx="452106" cy="246221"/>
          </a:xfrm>
          <a:prstGeom prst="rect">
            <a:avLst/>
          </a:prstGeom>
          <a:noFill/>
        </p:spPr>
        <p:txBody>
          <a:bodyPr wrap="square" rtlCol="0">
            <a:spAutoFit/>
          </a:bodyPr>
          <a:lstStyle/>
          <a:p>
            <a:pPr algn="ctr"/>
            <a:r>
              <a:rPr lang="en-US" sz="1000" dirty="0" smtClean="0">
                <a:solidFill>
                  <a:srgbClr val="0000FF"/>
                </a:solidFill>
                <a:cs typeface="Gill Sans"/>
              </a:rPr>
              <a:t>fADC </a:t>
            </a:r>
            <a:endParaRPr lang="en-US" sz="1000" dirty="0">
              <a:solidFill>
                <a:srgbClr val="0000FF"/>
              </a:solidFill>
              <a:cs typeface="Gill Sans"/>
            </a:endParaRPr>
          </a:p>
        </p:txBody>
      </p:sp>
      <p:sp>
        <p:nvSpPr>
          <p:cNvPr id="23" name="TextBox 22"/>
          <p:cNvSpPr txBox="1"/>
          <p:nvPr/>
        </p:nvSpPr>
        <p:spPr>
          <a:xfrm>
            <a:off x="3379731" y="2794000"/>
            <a:ext cx="363599" cy="153888"/>
          </a:xfrm>
          <a:prstGeom prst="rect">
            <a:avLst/>
          </a:prstGeom>
          <a:noFill/>
        </p:spPr>
        <p:txBody>
          <a:bodyPr wrap="square" lIns="0" tIns="0" rIns="0" bIns="0" rtlCol="0">
            <a:spAutoFit/>
          </a:bodyPr>
          <a:lstStyle/>
          <a:p>
            <a:pPr algn="ctr"/>
            <a:r>
              <a:rPr lang="en-US" sz="1000" dirty="0" smtClean="0">
                <a:solidFill>
                  <a:srgbClr val="0000FF"/>
                </a:solidFill>
                <a:cs typeface="Gill Sans"/>
              </a:rPr>
              <a:t>noise</a:t>
            </a:r>
            <a:endParaRPr lang="en-US" sz="1000" dirty="0">
              <a:solidFill>
                <a:srgbClr val="0000FF"/>
              </a:solidFill>
              <a:cs typeface="Gill Sans"/>
            </a:endParaRPr>
          </a:p>
        </p:txBody>
      </p:sp>
      <p:pic>
        <p:nvPicPr>
          <p:cNvPr id="4" name="Picture 3"/>
          <p:cNvPicPr>
            <a:picLocks noChangeAspect="1"/>
          </p:cNvPicPr>
          <p:nvPr/>
        </p:nvPicPr>
        <p:blipFill>
          <a:blip r:embed="rId7"/>
          <a:stretch>
            <a:fillRect/>
          </a:stretch>
        </p:blipFill>
        <p:spPr>
          <a:xfrm>
            <a:off x="5163019" y="4362611"/>
            <a:ext cx="3639141" cy="218903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717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937022" cy="1143000"/>
          </a:xfrm>
        </p:spPr>
        <p:txBody>
          <a:bodyPr>
            <a:normAutofit/>
          </a:bodyPr>
          <a:lstStyle/>
          <a:p>
            <a:r>
              <a:rPr lang="en-US" sz="4000" dirty="0" smtClean="0"/>
              <a:t>FT-Hodo Checkout</a:t>
            </a:r>
            <a:endParaRPr lang="en-US" sz="4000" dirty="0"/>
          </a:p>
        </p:txBody>
      </p:sp>
      <p:pic>
        <p:nvPicPr>
          <p:cNvPr id="29" name="Picture 28" descr="Electronics.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4837906" y="3554509"/>
            <a:ext cx="3985428" cy="3000992"/>
          </a:xfrm>
          <a:prstGeom prst="rect">
            <a:avLst/>
          </a:prstGeom>
        </p:spPr>
      </p:pic>
      <p:sp>
        <p:nvSpPr>
          <p:cNvPr id="41" name="Content Placeholder 3"/>
          <p:cNvSpPr>
            <a:spLocks noGrp="1"/>
          </p:cNvSpPr>
          <p:nvPr>
            <p:ph sz="half" idx="1"/>
          </p:nvPr>
        </p:nvSpPr>
        <p:spPr>
          <a:xfrm>
            <a:off x="203966" y="1053952"/>
            <a:ext cx="2973294" cy="2353078"/>
          </a:xfrm>
        </p:spPr>
        <p:txBody>
          <a:bodyPr>
            <a:noAutofit/>
          </a:bodyPr>
          <a:lstStyle/>
          <a:p>
            <a:pPr marL="169863" indent="-169863">
              <a:buFont typeface="Wingdings" charset="2"/>
              <a:buChar char="§"/>
            </a:pPr>
            <a:r>
              <a:rPr lang="en-US" sz="1800" dirty="0">
                <a:solidFill>
                  <a:srgbClr val="800000"/>
                </a:solidFill>
                <a:cs typeface="Gill Sans"/>
              </a:rPr>
              <a:t>P</a:t>
            </a:r>
            <a:r>
              <a:rPr lang="en-US" sz="1800" dirty="0" smtClean="0">
                <a:solidFill>
                  <a:srgbClr val="800000"/>
                </a:solidFill>
                <a:cs typeface="Gill Sans"/>
              </a:rPr>
              <a:t>hoton / electron discriminator </a:t>
            </a:r>
          </a:p>
          <a:p>
            <a:pPr marL="169863" indent="-169863">
              <a:buFont typeface="Wingdings" charset="2"/>
              <a:buChar char="§"/>
            </a:pPr>
            <a:r>
              <a:rPr lang="en-US" sz="1800" dirty="0">
                <a:cs typeface="Gill Sans"/>
              </a:rPr>
              <a:t>T</a:t>
            </a:r>
            <a:r>
              <a:rPr lang="en-US" sz="1800" dirty="0" smtClean="0">
                <a:cs typeface="Gill Sans"/>
              </a:rPr>
              <a:t>wo layers of scintillator arrays with timing and position resolution to match  FT-Cal</a:t>
            </a:r>
          </a:p>
          <a:p>
            <a:pPr marL="169863" indent="-169863">
              <a:buFont typeface="Wingdings" charset="2"/>
              <a:buChar char="§"/>
            </a:pPr>
            <a:r>
              <a:rPr lang="en-US" sz="1800" dirty="0" smtClean="0">
                <a:cs typeface="Gill Sans"/>
              </a:rPr>
              <a:t>Shipped to JLab - to arrive in November</a:t>
            </a:r>
            <a:endParaRPr lang="en-US" sz="1800" dirty="0">
              <a:cs typeface="Gill Sans"/>
            </a:endParaRPr>
          </a:p>
        </p:txBody>
      </p:sp>
      <p:pic>
        <p:nvPicPr>
          <p:cNvPr id="43" name="Content Placeholder 5" descr="IMG_6196.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455" b="4455"/>
          <a:stretch>
            <a:fillRect/>
          </a:stretch>
        </p:blipFill>
        <p:spPr>
          <a:xfrm flipH="1">
            <a:off x="203966" y="3554509"/>
            <a:ext cx="4392706" cy="3000992"/>
          </a:xfrm>
          <a:prstGeom prst="rect">
            <a:avLst/>
          </a:prstGeom>
        </p:spPr>
      </p:pic>
      <p:pic>
        <p:nvPicPr>
          <p:cNvPr id="45" name="Picture 44" descr="Cosmics_Source_133.pd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16503" y="855164"/>
            <a:ext cx="3103380" cy="2744168"/>
          </a:xfrm>
          <a:prstGeom prst="rect">
            <a:avLst/>
          </a:prstGeom>
        </p:spPr>
      </p:pic>
      <p:sp>
        <p:nvSpPr>
          <p:cNvPr id="46" name="Rectangle 45"/>
          <p:cNvSpPr/>
          <p:nvPr/>
        </p:nvSpPr>
        <p:spPr>
          <a:xfrm>
            <a:off x="4837908" y="5247355"/>
            <a:ext cx="1318585" cy="1015663"/>
          </a:xfrm>
          <a:prstGeom prst="rect">
            <a:avLst/>
          </a:prstGeom>
        </p:spPr>
        <p:txBody>
          <a:bodyPr wrap="square">
            <a:spAutoFit/>
          </a:bodyPr>
          <a:lstStyle/>
          <a:p>
            <a:r>
              <a:rPr lang="en-US" sz="2000" dirty="0">
                <a:solidFill>
                  <a:srgbClr val="FFFFFF"/>
                </a:solidFill>
                <a:latin typeface="Gill Sans"/>
                <a:cs typeface="Gill Sans"/>
              </a:rPr>
              <a:t>e</a:t>
            </a:r>
            <a:r>
              <a:rPr lang="en-US" sz="2000" dirty="0" smtClean="0">
                <a:solidFill>
                  <a:srgbClr val="FFFFFF"/>
                </a:solidFill>
                <a:latin typeface="Gill Sans"/>
                <a:cs typeface="Gill Sans"/>
              </a:rPr>
              <a:t>lectronics and SiPM connector</a:t>
            </a:r>
            <a:endParaRPr lang="en-US" sz="2000" dirty="0">
              <a:solidFill>
                <a:srgbClr val="FFFFFF"/>
              </a:solidFill>
              <a:latin typeface="Gill Sans"/>
              <a:cs typeface="Gill Sans"/>
            </a:endParaRPr>
          </a:p>
        </p:txBody>
      </p:sp>
      <p:sp>
        <p:nvSpPr>
          <p:cNvPr id="47" name="Rectangle 46"/>
          <p:cNvSpPr/>
          <p:nvPr/>
        </p:nvSpPr>
        <p:spPr>
          <a:xfrm>
            <a:off x="1410082" y="3805505"/>
            <a:ext cx="1226256" cy="707886"/>
          </a:xfrm>
          <a:prstGeom prst="rect">
            <a:avLst/>
          </a:prstGeom>
        </p:spPr>
        <p:txBody>
          <a:bodyPr wrap="square">
            <a:spAutoFit/>
          </a:bodyPr>
          <a:lstStyle/>
          <a:p>
            <a:r>
              <a:rPr lang="en-US" sz="2000" dirty="0">
                <a:solidFill>
                  <a:srgbClr val="FFFFFF"/>
                </a:solidFill>
                <a:latin typeface="Gill Sans"/>
                <a:cs typeface="Gill Sans"/>
              </a:rPr>
              <a:t>f</a:t>
            </a:r>
            <a:r>
              <a:rPr lang="en-US" sz="2000" dirty="0" smtClean="0">
                <a:solidFill>
                  <a:srgbClr val="FFFFFF"/>
                </a:solidFill>
                <a:latin typeface="Gill Sans"/>
                <a:cs typeface="Gill Sans"/>
              </a:rPr>
              <a:t>inal </a:t>
            </a:r>
            <a:r>
              <a:rPr lang="en-US" sz="2000" dirty="0">
                <a:solidFill>
                  <a:srgbClr val="FFFFFF"/>
                </a:solidFill>
                <a:latin typeface="Gill Sans"/>
                <a:cs typeface="Gill Sans"/>
              </a:rPr>
              <a:t>a</a:t>
            </a:r>
            <a:r>
              <a:rPr lang="en-US" sz="2000" dirty="0" smtClean="0">
                <a:solidFill>
                  <a:srgbClr val="FFFFFF"/>
                </a:solidFill>
                <a:latin typeface="Gill Sans"/>
                <a:cs typeface="Gill Sans"/>
              </a:rPr>
              <a:t>ssembly</a:t>
            </a:r>
            <a:endParaRPr lang="en-US" sz="2000" dirty="0">
              <a:solidFill>
                <a:srgbClr val="FFFFFF"/>
              </a:solidFill>
              <a:latin typeface="Gill Sans"/>
              <a:cs typeface="Gill Sans"/>
            </a:endParaRPr>
          </a:p>
        </p:txBody>
      </p:sp>
      <p:sp>
        <p:nvSpPr>
          <p:cNvPr id="49" name="Rectangle 48"/>
          <p:cNvSpPr/>
          <p:nvPr/>
        </p:nvSpPr>
        <p:spPr>
          <a:xfrm>
            <a:off x="6814735" y="1024889"/>
            <a:ext cx="1957190" cy="369332"/>
          </a:xfrm>
          <a:prstGeom prst="rect">
            <a:avLst/>
          </a:prstGeom>
          <a:solidFill>
            <a:schemeClr val="bg1"/>
          </a:solidFill>
        </p:spPr>
        <p:txBody>
          <a:bodyPr wrap="square">
            <a:spAutoFit/>
          </a:bodyPr>
          <a:lstStyle/>
          <a:p>
            <a:r>
              <a:rPr lang="en-US" dirty="0">
                <a:latin typeface="Gill Sans"/>
                <a:cs typeface="Gill Sans"/>
              </a:rPr>
              <a:t>t</a:t>
            </a:r>
            <a:r>
              <a:rPr lang="en-US" dirty="0" smtClean="0">
                <a:latin typeface="Gill Sans"/>
                <a:cs typeface="Gill Sans"/>
              </a:rPr>
              <a:t>hin layer results</a:t>
            </a:r>
          </a:p>
        </p:txBody>
      </p:sp>
      <p:sp>
        <p:nvSpPr>
          <p:cNvPr id="50" name="Rectangle 49"/>
          <p:cNvSpPr/>
          <p:nvPr/>
        </p:nvSpPr>
        <p:spPr>
          <a:xfrm>
            <a:off x="7473777" y="1378176"/>
            <a:ext cx="920444" cy="369332"/>
          </a:xfrm>
          <a:prstGeom prst="rect">
            <a:avLst/>
          </a:prstGeom>
        </p:spPr>
        <p:txBody>
          <a:bodyPr wrap="none">
            <a:spAutoFit/>
          </a:bodyPr>
          <a:lstStyle/>
          <a:p>
            <a:r>
              <a:rPr lang="en-US" dirty="0" smtClean="0">
                <a:latin typeface="Gill Sans"/>
                <a:cs typeface="Gill Sans"/>
              </a:rPr>
              <a:t>cosmics</a:t>
            </a:r>
            <a:endParaRPr lang="en-US" dirty="0">
              <a:latin typeface="Gill Sans"/>
              <a:cs typeface="Gill Sans"/>
            </a:endParaRPr>
          </a:p>
        </p:txBody>
      </p:sp>
      <p:sp>
        <p:nvSpPr>
          <p:cNvPr id="51" name="Rectangle 50"/>
          <p:cNvSpPr/>
          <p:nvPr/>
        </p:nvSpPr>
        <p:spPr>
          <a:xfrm>
            <a:off x="7270537" y="2197545"/>
            <a:ext cx="813594" cy="369332"/>
          </a:xfrm>
          <a:prstGeom prst="rect">
            <a:avLst/>
          </a:prstGeom>
        </p:spPr>
        <p:txBody>
          <a:bodyPr wrap="none">
            <a:spAutoFit/>
          </a:bodyPr>
          <a:lstStyle/>
          <a:p>
            <a:r>
              <a:rPr lang="en-US" dirty="0" smtClean="0">
                <a:solidFill>
                  <a:srgbClr val="FF0000"/>
                </a:solidFill>
                <a:latin typeface="Gill Sans"/>
                <a:cs typeface="Gill Sans"/>
              </a:rPr>
              <a:t>source</a:t>
            </a:r>
            <a:endParaRPr lang="en-US" dirty="0">
              <a:solidFill>
                <a:srgbClr val="FF0000"/>
              </a:solidFill>
              <a:latin typeface="Gill Sans"/>
              <a:cs typeface="Gill Sans"/>
            </a:endParaRPr>
          </a:p>
        </p:txBody>
      </p:sp>
      <p:pic>
        <p:nvPicPr>
          <p:cNvPr id="52" name="Picture 51" descr="SPE_P30_thick.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37909" y="3573845"/>
            <a:ext cx="2095322" cy="143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Picture 53" descr="gemc3.jpg"/>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082" t="4726" r="4079" b="4722"/>
          <a:stretch/>
        </p:blipFill>
        <p:spPr>
          <a:xfrm>
            <a:off x="3302000" y="995007"/>
            <a:ext cx="2519258" cy="2421014"/>
          </a:xfrm>
          <a:prstGeom prst="rect">
            <a:avLst/>
          </a:prstGeom>
        </p:spPr>
      </p:pic>
      <p:sp>
        <p:nvSpPr>
          <p:cNvPr id="44" name="Rectangle 43"/>
          <p:cNvSpPr/>
          <p:nvPr/>
        </p:nvSpPr>
        <p:spPr>
          <a:xfrm>
            <a:off x="3224028" y="3079096"/>
            <a:ext cx="2688336" cy="646331"/>
          </a:xfrm>
          <a:prstGeom prst="rect">
            <a:avLst/>
          </a:prstGeom>
        </p:spPr>
        <p:txBody>
          <a:bodyPr wrap="square">
            <a:spAutoFit/>
          </a:bodyPr>
          <a:lstStyle/>
          <a:p>
            <a:pPr algn="ctr"/>
            <a:r>
              <a:rPr lang="en-US" dirty="0" smtClean="0">
                <a:solidFill>
                  <a:srgbClr val="FF0000"/>
                </a:solidFill>
                <a:cs typeface="Baskerville"/>
              </a:rPr>
              <a:t>Two layers of crystal arrays</a:t>
            </a:r>
            <a:endParaRPr lang="en-US"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61629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937022" cy="1143000"/>
          </a:xfrm>
        </p:spPr>
        <p:txBody>
          <a:bodyPr>
            <a:normAutofit/>
          </a:bodyPr>
          <a:lstStyle/>
          <a:p>
            <a:r>
              <a:rPr lang="en-US" sz="4000" dirty="0" smtClean="0"/>
              <a:t>FT Calibration Plans</a:t>
            </a:r>
            <a:endParaRPr lang="en-US" sz="4000" dirty="0"/>
          </a:p>
        </p:txBody>
      </p:sp>
      <p:sp>
        <p:nvSpPr>
          <p:cNvPr id="43" name="TextBox 42"/>
          <p:cNvSpPr txBox="1"/>
          <p:nvPr/>
        </p:nvSpPr>
        <p:spPr>
          <a:xfrm>
            <a:off x="378268" y="1143000"/>
            <a:ext cx="8312957" cy="5216813"/>
          </a:xfrm>
          <a:prstGeom prst="rect">
            <a:avLst/>
          </a:prstGeom>
          <a:noFill/>
        </p:spPr>
        <p:txBody>
          <a:bodyPr wrap="square" rtlCol="0">
            <a:spAutoFit/>
          </a:bodyPr>
          <a:lstStyle/>
          <a:p>
            <a:pPr>
              <a:spcBef>
                <a:spcPts val="600"/>
              </a:spcBef>
            </a:pPr>
            <a:r>
              <a:rPr lang="en-US" b="1" dirty="0" smtClean="0"/>
              <a:t>Hardware work:</a:t>
            </a:r>
            <a:endParaRPr lang="en-US" b="1" dirty="0"/>
          </a:p>
          <a:p>
            <a:pPr marL="176213" indent="-176213">
              <a:spcBef>
                <a:spcPts val="600"/>
              </a:spcBef>
              <a:buFont typeface="Wingdings" charset="2"/>
              <a:buChar char="§"/>
            </a:pPr>
            <a:r>
              <a:rPr lang="en-US" dirty="0" smtClean="0">
                <a:solidFill>
                  <a:srgbClr val="008000"/>
                </a:solidFill>
              </a:rPr>
              <a:t>FT detectors transferred to JLab in fall/winter </a:t>
            </a:r>
          </a:p>
          <a:p>
            <a:pPr marL="176213" indent="-176213">
              <a:spcBef>
                <a:spcPts val="600"/>
              </a:spcBef>
              <a:buFont typeface="Wingdings" charset="2"/>
              <a:buChar char="§"/>
            </a:pPr>
            <a:r>
              <a:rPr lang="en-US" dirty="0" smtClean="0">
                <a:solidFill>
                  <a:srgbClr val="008000"/>
                </a:solidFill>
              </a:rPr>
              <a:t>Installation in test area (possibly close to SVT/MM clean room)</a:t>
            </a:r>
          </a:p>
          <a:p>
            <a:pPr marL="176213" indent="-176213">
              <a:spcBef>
                <a:spcPts val="600"/>
              </a:spcBef>
              <a:buFont typeface="Wingdings" charset="2"/>
              <a:buChar char="§"/>
            </a:pPr>
            <a:r>
              <a:rPr lang="en-US" dirty="0">
                <a:solidFill>
                  <a:srgbClr val="800000"/>
                </a:solidFill>
              </a:rPr>
              <a:t>Checkout and calibration with cosmic rays (energy and time) with full readout system</a:t>
            </a:r>
          </a:p>
          <a:p>
            <a:pPr marL="176213" indent="-176213">
              <a:spcBef>
                <a:spcPts val="600"/>
              </a:spcBef>
              <a:buFont typeface="Wingdings" charset="2"/>
              <a:buChar char="§"/>
            </a:pPr>
            <a:r>
              <a:rPr lang="en-US" dirty="0">
                <a:solidFill>
                  <a:srgbClr val="008000"/>
                </a:solidFill>
              </a:rPr>
              <a:t>Manpower </a:t>
            </a:r>
            <a:r>
              <a:rPr lang="en-US" dirty="0" smtClean="0">
                <a:solidFill>
                  <a:srgbClr val="008000"/>
                </a:solidFill>
              </a:rPr>
              <a:t>from </a:t>
            </a:r>
            <a:r>
              <a:rPr lang="en-US" dirty="0">
                <a:solidFill>
                  <a:srgbClr val="008000"/>
                </a:solidFill>
              </a:rPr>
              <a:t>contributing institutions (Edinburgh, INFN,  JMU, Saclay, NSU, Ohio, with support from </a:t>
            </a:r>
            <a:r>
              <a:rPr lang="en-US" dirty="0" smtClean="0">
                <a:solidFill>
                  <a:srgbClr val="008000"/>
                </a:solidFill>
              </a:rPr>
              <a:t>JLab)</a:t>
            </a:r>
            <a:endParaRPr lang="en-US" dirty="0">
              <a:solidFill>
                <a:srgbClr val="008000"/>
              </a:solidFill>
            </a:endParaRPr>
          </a:p>
          <a:p>
            <a:pPr marL="176213" indent="-176213">
              <a:spcBef>
                <a:spcPts val="600"/>
              </a:spcBef>
              <a:buFont typeface="Wingdings" charset="2"/>
              <a:buChar char="§"/>
            </a:pPr>
            <a:r>
              <a:rPr lang="en-US" dirty="0" smtClean="0">
                <a:solidFill>
                  <a:srgbClr val="800000"/>
                </a:solidFill>
              </a:rPr>
              <a:t>Checkout completed in spring, calibration before summer</a:t>
            </a:r>
            <a:endParaRPr lang="en-US" dirty="0">
              <a:solidFill>
                <a:srgbClr val="800000"/>
              </a:solidFill>
            </a:endParaRPr>
          </a:p>
          <a:p>
            <a:pPr>
              <a:spcBef>
                <a:spcPts val="600"/>
              </a:spcBef>
            </a:pPr>
            <a:endParaRPr lang="en-US" sz="1600" dirty="0">
              <a:solidFill>
                <a:prstClr val="black"/>
              </a:solidFill>
            </a:endParaRPr>
          </a:p>
          <a:p>
            <a:pPr>
              <a:spcBef>
                <a:spcPts val="600"/>
              </a:spcBef>
            </a:pPr>
            <a:r>
              <a:rPr lang="en-US" b="1" dirty="0" smtClean="0">
                <a:solidFill>
                  <a:srgbClr val="000000"/>
                </a:solidFill>
              </a:rPr>
              <a:t>Software development:</a:t>
            </a:r>
            <a:endParaRPr lang="en-US" b="1" dirty="0">
              <a:solidFill>
                <a:srgbClr val="000000"/>
              </a:solidFill>
            </a:endParaRPr>
          </a:p>
          <a:p>
            <a:pPr marL="176213" indent="-176213">
              <a:spcBef>
                <a:spcPts val="600"/>
              </a:spcBef>
              <a:buFont typeface="Wingdings" charset="2"/>
              <a:buChar char="§"/>
            </a:pPr>
            <a:r>
              <a:rPr lang="en-US" dirty="0" smtClean="0">
                <a:solidFill>
                  <a:srgbClr val="800000"/>
                </a:solidFill>
              </a:rPr>
              <a:t>Calibration suite development within CLAS12 framework in progress</a:t>
            </a:r>
          </a:p>
          <a:p>
            <a:pPr marL="176213" indent="-176213">
              <a:spcBef>
                <a:spcPts val="600"/>
              </a:spcBef>
              <a:buFont typeface="Wingdings" charset="2"/>
              <a:buChar char="§"/>
            </a:pPr>
            <a:r>
              <a:rPr lang="en-US" dirty="0" smtClean="0">
                <a:solidFill>
                  <a:srgbClr val="800000"/>
                </a:solidFill>
              </a:rPr>
              <a:t>First prototype for cosmic ray calibration of FT-Cal tested on real data</a:t>
            </a:r>
          </a:p>
          <a:p>
            <a:pPr marL="176213" indent="-176213">
              <a:spcBef>
                <a:spcPts val="600"/>
              </a:spcBef>
              <a:buFont typeface="Wingdings" charset="2"/>
              <a:buChar char="§"/>
            </a:pPr>
            <a:r>
              <a:rPr lang="en-US" dirty="0" smtClean="0">
                <a:solidFill>
                  <a:srgbClr val="800000"/>
                </a:solidFill>
              </a:rPr>
              <a:t>Development of full calibration algorithm based on simulated data in progress</a:t>
            </a:r>
          </a:p>
          <a:p>
            <a:pPr marL="176213" indent="-176213">
              <a:spcBef>
                <a:spcPts val="600"/>
              </a:spcBef>
              <a:buFont typeface="Wingdings" charset="2"/>
              <a:buChar char="§"/>
            </a:pPr>
            <a:r>
              <a:rPr lang="en-US" dirty="0" smtClean="0">
                <a:solidFill>
                  <a:srgbClr val="800000"/>
                </a:solidFill>
              </a:rPr>
              <a:t>Complete cosmic ray calibration suite by end of 2015</a:t>
            </a:r>
          </a:p>
          <a:p>
            <a:pPr marL="176213" indent="-176213">
              <a:spcBef>
                <a:spcPts val="600"/>
              </a:spcBef>
              <a:buFont typeface="Wingdings" charset="2"/>
              <a:buChar char="§"/>
            </a:pPr>
            <a:r>
              <a:rPr lang="en-US" dirty="0" smtClean="0">
                <a:solidFill>
                  <a:srgbClr val="800000"/>
                </a:solidFill>
              </a:rPr>
              <a:t>Full calibration suite by spring 2016</a:t>
            </a:r>
          </a:p>
          <a:p>
            <a:pPr marL="176213" indent="-176213">
              <a:spcBef>
                <a:spcPts val="600"/>
              </a:spcBef>
              <a:buFont typeface="Wingdings" charset="2"/>
              <a:buChar char="§"/>
            </a:pPr>
            <a:r>
              <a:rPr lang="en-US" dirty="0" smtClean="0">
                <a:solidFill>
                  <a:srgbClr val="800000"/>
                </a:solidFill>
              </a:rPr>
              <a:t>Tuning, documentation, and training in summer 2016</a:t>
            </a:r>
          </a:p>
        </p:txBody>
      </p:sp>
      <p:sp>
        <p:nvSpPr>
          <p:cNvPr id="4" name="Slide Number Placeholder 3"/>
          <p:cNvSpPr>
            <a:spLocks noGrp="1"/>
          </p:cNvSpPr>
          <p:nvPr>
            <p:ph type="sldNum" sz="quarter" idx="12"/>
          </p:nvPr>
        </p:nvSpPr>
        <p:spPr/>
        <p:txBody>
          <a:bodyPr/>
          <a:lstStyle/>
          <a:p>
            <a:fld id="{CA0C5673-6350-CD42-82C5-861777D95EA0}" type="slidenum">
              <a:rPr lang="en-US" smtClean="0"/>
              <a:pPr/>
              <a:t>19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5952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1851"/>
            <a:ext cx="7772401" cy="1143000"/>
          </a:xfrm>
        </p:spPr>
        <p:txBody>
          <a:bodyPr/>
          <a:lstStyle/>
          <a:p>
            <a:pPr algn="l"/>
            <a:r>
              <a:rPr lang="en-US" b="1" dirty="0" smtClean="0">
                <a:solidFill>
                  <a:srgbClr val="B40022"/>
                </a:solidFill>
              </a:rPr>
              <a:t>CLAS12 CALCOM</a:t>
            </a:r>
            <a:endParaRPr lang="en-US" b="1" dirty="0">
              <a:solidFill>
                <a:srgbClr val="B40022"/>
              </a:solidFill>
            </a:endParaRPr>
          </a:p>
        </p:txBody>
      </p:sp>
      <p:sp>
        <p:nvSpPr>
          <p:cNvPr id="7" name="TextBox 6"/>
          <p:cNvSpPr txBox="1"/>
          <p:nvPr/>
        </p:nvSpPr>
        <p:spPr>
          <a:xfrm>
            <a:off x="457199" y="1161104"/>
            <a:ext cx="8229602" cy="1769715"/>
          </a:xfrm>
          <a:prstGeom prst="rect">
            <a:avLst/>
          </a:prstGeom>
          <a:noFill/>
        </p:spPr>
        <p:txBody>
          <a:bodyPr wrap="square" rtlCol="0">
            <a:spAutoFit/>
          </a:bodyPr>
          <a:lstStyle/>
          <a:p>
            <a:r>
              <a:rPr lang="en-US" sz="2400" dirty="0"/>
              <a:t>The CLAS Collaboration has developed a comprehensive plan to commission the CLAS12 spectrometer and its </a:t>
            </a:r>
            <a:r>
              <a:rPr lang="en-US" sz="2400" dirty="0" smtClean="0"/>
              <a:t>subsystems</a:t>
            </a:r>
          </a:p>
          <a:p>
            <a:pPr>
              <a:spcBef>
                <a:spcPts val="3000"/>
              </a:spcBef>
            </a:pPr>
            <a:r>
              <a:rPr lang="en-US" b="1" i="1" dirty="0" smtClean="0">
                <a:solidFill>
                  <a:srgbClr val="800000"/>
                </a:solidFill>
              </a:rPr>
              <a:t>An essential part of this work is the development </a:t>
            </a:r>
          </a:p>
          <a:p>
            <a:r>
              <a:rPr lang="en-US" b="1" i="1" dirty="0" smtClean="0">
                <a:solidFill>
                  <a:srgbClr val="800000"/>
                </a:solidFill>
              </a:rPr>
              <a:t>of the approaches and software for calibrations</a:t>
            </a:r>
          </a:p>
        </p:txBody>
      </p:sp>
      <p:sp>
        <p:nvSpPr>
          <p:cNvPr id="8" name="TextBox 7"/>
          <p:cNvSpPr txBox="1"/>
          <p:nvPr/>
        </p:nvSpPr>
        <p:spPr>
          <a:xfrm>
            <a:off x="700145" y="3373136"/>
            <a:ext cx="4832638" cy="2850011"/>
          </a:xfrm>
          <a:prstGeom prst="rect">
            <a:avLst/>
          </a:prstGeom>
          <a:noFill/>
        </p:spPr>
        <p:txBody>
          <a:bodyPr wrap="square" rtlCol="0">
            <a:spAutoFit/>
          </a:bodyPr>
          <a:lstStyle/>
          <a:p>
            <a:pPr marL="176213" lvl="0" indent="-176213">
              <a:spcBef>
                <a:spcPct val="20000"/>
              </a:spcBef>
              <a:buFont typeface="Wingdings" charset="2"/>
              <a:buChar char="§"/>
            </a:pPr>
            <a:r>
              <a:rPr lang="en-US" sz="2000" dirty="0">
                <a:solidFill>
                  <a:prstClr val="black"/>
                </a:solidFill>
              </a:rPr>
              <a:t>Three phases:</a:t>
            </a:r>
          </a:p>
          <a:p>
            <a:pPr marL="630238" lvl="1" indent="-173038">
              <a:spcBef>
                <a:spcPct val="20000"/>
              </a:spcBef>
              <a:buFont typeface="Arial"/>
              <a:buChar char="–"/>
            </a:pPr>
            <a:r>
              <a:rPr lang="en-US" sz="1600" i="1" dirty="0" smtClean="0">
                <a:solidFill>
                  <a:srgbClr val="008000"/>
                </a:solidFill>
              </a:rPr>
              <a:t>Quality assurance </a:t>
            </a:r>
            <a:r>
              <a:rPr lang="en-US" sz="1600" i="1" dirty="0">
                <a:solidFill>
                  <a:srgbClr val="008000"/>
                </a:solidFill>
              </a:rPr>
              <a:t>and system checkout</a:t>
            </a:r>
          </a:p>
          <a:p>
            <a:pPr marL="630238" lvl="1" indent="-173038">
              <a:spcBef>
                <a:spcPct val="20000"/>
              </a:spcBef>
              <a:buFont typeface="Arial"/>
              <a:buChar char="–"/>
            </a:pPr>
            <a:r>
              <a:rPr lang="en-US" sz="1600" i="1" dirty="0">
                <a:solidFill>
                  <a:srgbClr val="008000"/>
                </a:solidFill>
              </a:rPr>
              <a:t>Commissioning without beam </a:t>
            </a:r>
          </a:p>
          <a:p>
            <a:pPr marL="630238" lvl="1" indent="-173038">
              <a:spcBef>
                <a:spcPct val="20000"/>
              </a:spcBef>
              <a:buFont typeface="Arial"/>
              <a:buChar char="–"/>
            </a:pPr>
            <a:r>
              <a:rPr lang="en-US" sz="1600" i="1" dirty="0">
                <a:solidFill>
                  <a:srgbClr val="008000"/>
                </a:solidFill>
              </a:rPr>
              <a:t>Commissioning with beam</a:t>
            </a:r>
          </a:p>
          <a:p>
            <a:pPr marL="176213" lvl="0" indent="-176213">
              <a:spcBef>
                <a:spcPct val="20000"/>
              </a:spcBef>
              <a:buFont typeface="Wingdings" charset="2"/>
              <a:buChar char="§"/>
            </a:pPr>
            <a:r>
              <a:rPr lang="en-US" sz="2000" dirty="0">
                <a:solidFill>
                  <a:prstClr val="black"/>
                </a:solidFill>
              </a:rPr>
              <a:t>Detailed plan for each CLAS12 </a:t>
            </a:r>
            <a:r>
              <a:rPr lang="en-US" sz="2000" dirty="0" smtClean="0">
                <a:solidFill>
                  <a:prstClr val="black"/>
                </a:solidFill>
              </a:rPr>
              <a:t>subsystem based on input from detector groups</a:t>
            </a:r>
            <a:endParaRPr lang="en-US" sz="2000" dirty="0">
              <a:solidFill>
                <a:prstClr val="black"/>
              </a:solidFill>
            </a:endParaRPr>
          </a:p>
          <a:p>
            <a:pPr marL="630238" lvl="1" indent="-173038">
              <a:spcBef>
                <a:spcPct val="20000"/>
              </a:spcBef>
              <a:buFont typeface="Arial"/>
              <a:buChar char="–"/>
            </a:pPr>
            <a:r>
              <a:rPr lang="en-US" sz="1600" i="1" dirty="0">
                <a:solidFill>
                  <a:srgbClr val="008000"/>
                </a:solidFill>
              </a:rPr>
              <a:t>Procedures and tasks</a:t>
            </a:r>
          </a:p>
          <a:p>
            <a:pPr marL="630238" lvl="1" indent="-173038">
              <a:spcBef>
                <a:spcPct val="20000"/>
              </a:spcBef>
              <a:buFont typeface="Arial"/>
              <a:buChar char="–"/>
            </a:pPr>
            <a:r>
              <a:rPr lang="en-US" sz="1600" i="1" dirty="0">
                <a:solidFill>
                  <a:srgbClr val="008000"/>
                </a:solidFill>
              </a:rPr>
              <a:t>Manpower and time</a:t>
            </a:r>
          </a:p>
          <a:p>
            <a:pPr marL="630238" lvl="1" indent="-173038">
              <a:spcBef>
                <a:spcPct val="20000"/>
              </a:spcBef>
              <a:buFont typeface="Arial"/>
              <a:buChar char="–"/>
            </a:pPr>
            <a:r>
              <a:rPr lang="en-US" sz="1600" i="1" dirty="0">
                <a:solidFill>
                  <a:srgbClr val="008000"/>
                </a:solidFill>
              </a:rPr>
              <a:t>Software </a:t>
            </a:r>
            <a:r>
              <a:rPr lang="en-US" sz="1600" i="1" dirty="0" smtClean="0">
                <a:solidFill>
                  <a:srgbClr val="008000"/>
                </a:solidFill>
              </a:rPr>
              <a:t>resources</a:t>
            </a:r>
            <a:endParaRPr lang="en-US" sz="1600" i="1" dirty="0">
              <a:solidFill>
                <a:srgbClr val="008000"/>
              </a:solidFill>
            </a:endParaRPr>
          </a:p>
        </p:txBody>
      </p:sp>
      <p:pic>
        <p:nvPicPr>
          <p:cNvPr id="10" name="Picture 9" descr="commissioning 0.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93429" y="2368234"/>
            <a:ext cx="2988320" cy="3867237"/>
          </a:xfrm>
          <a:prstGeom prst="rect">
            <a:avLst/>
          </a:prstGeom>
          <a:solidFill>
            <a:srgbClr val="FFFFFF"/>
          </a:solidFill>
          <a:ln w="25400">
            <a:solidFill>
              <a:srgbClr val="000090"/>
            </a:solidFill>
          </a:ln>
        </p:spPr>
      </p:pic>
      <p:sp>
        <p:nvSpPr>
          <p:cNvPr id="12" name="Slide Number Placeholder 11"/>
          <p:cNvSpPr>
            <a:spLocks noGrp="1"/>
          </p:cNvSpPr>
          <p:nvPr>
            <p:ph type="sldNum" sz="quarter" idx="12"/>
          </p:nvPr>
        </p:nvSpPr>
        <p:spPr/>
        <p:txBody>
          <a:bodyPr/>
          <a:lstStyle/>
          <a:p>
            <a:fld id="{A08674F4-6DD5-AF42-8EAE-17A5ED8EE3A6}" type="slidenum">
              <a:rPr lang="en-US" smtClean="0"/>
              <a:pPr/>
              <a:t>2</a:t>
            </a:fld>
            <a:endParaRPr lang="en-US" dirty="0"/>
          </a:p>
        </p:txBody>
      </p:sp>
      <p:sp>
        <p:nvSpPr>
          <p:cNvPr id="9" name="Rectangle 8"/>
          <p:cNvSpPr/>
          <p:nvPr/>
        </p:nvSpPr>
        <p:spPr>
          <a:xfrm>
            <a:off x="424069" y="2241821"/>
            <a:ext cx="4898889" cy="711681"/>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2411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LTCC / HTCC</a:t>
            </a:r>
            <a:endParaRPr lang="en-US" sz="6000" dirty="0">
              <a:solidFill>
                <a:srgbClr val="FF0000"/>
              </a:solidFill>
            </a:endParaRPr>
          </a:p>
        </p:txBody>
      </p:sp>
      <p:sp>
        <p:nvSpPr>
          <p:cNvPr id="3" name="Slide Number Placeholder 2"/>
          <p:cNvSpPr>
            <a:spLocks noGrp="1"/>
          </p:cNvSpPr>
          <p:nvPr>
            <p:ph type="sldNum" sz="quarter" idx="12"/>
          </p:nvPr>
        </p:nvSpPr>
        <p:spPr/>
        <p:txBody>
          <a:bodyPr/>
          <a:lstStyle/>
          <a:p>
            <a:fld id="{CA0C5673-6350-CD42-82C5-861777D95EA0}"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005840" y="3492369"/>
            <a:ext cx="7200900" cy="3293209"/>
          </a:xfrm>
          <a:prstGeom prst="rect">
            <a:avLst/>
          </a:prstGeom>
          <a:ln w="12700">
            <a:solidFill>
              <a:srgbClr val="6699FF"/>
            </a:solidFill>
          </a:ln>
        </p:spPr>
        <p:txBody>
          <a:bodyPr wrap="square">
            <a:spAutoFit/>
          </a:bodyPr>
          <a:lstStyle/>
          <a:p>
            <a:pPr marL="176213" lvl="1" indent="-176213">
              <a:buFont typeface="Courier New" panose="02070309020205020404" pitchFamily="49" charset="0"/>
              <a:buChar char="o"/>
              <a:defRPr/>
            </a:pPr>
            <a:r>
              <a:rPr lang="en-US" sz="1600" dirty="0" smtClean="0">
                <a:ea typeface="Arial Unicode MS" panose="020B0604020202020204" pitchFamily="34" charset="-128"/>
                <a:cs typeface="Arial Unicode MS" panose="020B0604020202020204" pitchFamily="34" charset="-128"/>
              </a:rPr>
              <a:t>Improving existing </a:t>
            </a:r>
            <a:r>
              <a:rPr lang="en-US" sz="1600" dirty="0">
                <a:ea typeface="Arial Unicode MS" panose="020B0604020202020204" pitchFamily="34" charset="-128"/>
                <a:cs typeface="Arial Unicode MS" panose="020B0604020202020204" pitchFamily="34" charset="-128"/>
              </a:rPr>
              <a:t>temporary gas supply system </a:t>
            </a:r>
            <a:r>
              <a:rPr lang="en-US" sz="1600" dirty="0" smtClean="0">
                <a:ea typeface="Arial Unicode MS" panose="020B0604020202020204" pitchFamily="34" charset="-128"/>
                <a:cs typeface="Arial Unicode MS" panose="020B0604020202020204" pitchFamily="34" charset="-128"/>
              </a:rPr>
              <a:t>(monitoring) </a:t>
            </a:r>
            <a:r>
              <a:rPr lang="en-US" sz="1600" dirty="0">
                <a:ea typeface="Arial Unicode MS" panose="020B0604020202020204" pitchFamily="34" charset="-128"/>
                <a:cs typeface="Arial Unicode MS" panose="020B0604020202020204" pitchFamily="34" charset="-128"/>
              </a:rPr>
              <a:t>by implementation of new equipment  for comprehensive control of working</a:t>
            </a:r>
            <a:r>
              <a:rPr lang="en-US" sz="1600" dirty="0" smtClean="0">
                <a:ea typeface="Arial Unicode MS" panose="020B0604020202020204" pitchFamily="34" charset="-128"/>
                <a:cs typeface="Arial Unicode MS" panose="020B0604020202020204" pitchFamily="34" charset="-128"/>
              </a:rPr>
              <a:t> parameters (relative </a:t>
            </a:r>
            <a:r>
              <a:rPr lang="en-US" sz="1600" dirty="0">
                <a:ea typeface="Arial Unicode MS" panose="020B0604020202020204" pitchFamily="34" charset="-128"/>
                <a:cs typeface="Arial Unicode MS" panose="020B0604020202020204" pitchFamily="34" charset="-128"/>
              </a:rPr>
              <a:t>h</a:t>
            </a:r>
            <a:r>
              <a:rPr lang="en-US" sz="1600" dirty="0" smtClean="0">
                <a:ea typeface="Arial Unicode MS" panose="020B0604020202020204" pitchFamily="34" charset="-128"/>
                <a:cs typeface="Arial Unicode MS" panose="020B0604020202020204" pitchFamily="34" charset="-128"/>
              </a:rPr>
              <a:t>umidity</a:t>
            </a:r>
            <a:r>
              <a:rPr lang="en-US" sz="1600" dirty="0">
                <a:ea typeface="Arial Unicode MS" panose="020B0604020202020204" pitchFamily="34" charset="-128"/>
                <a:cs typeface="Arial Unicode MS" panose="020B0604020202020204" pitchFamily="34" charset="-128"/>
              </a:rPr>
              <a:t>, pressure, temperature,</a:t>
            </a:r>
            <a:r>
              <a:rPr lang="en-US" sz="1600" dirty="0" smtClean="0">
                <a:ea typeface="Arial Unicode MS" panose="020B0604020202020204" pitchFamily="34" charset="-128"/>
                <a:cs typeface="Arial Unicode MS" panose="020B0604020202020204" pitchFamily="34" charset="-128"/>
              </a:rPr>
              <a:t> gas </a:t>
            </a:r>
            <a:r>
              <a:rPr lang="en-US" sz="1600" dirty="0">
                <a:ea typeface="Arial Unicode MS" panose="020B0604020202020204" pitchFamily="34" charset="-128"/>
                <a:cs typeface="Arial Unicode MS" panose="020B0604020202020204" pitchFamily="34" charset="-128"/>
              </a:rPr>
              <a:t>flow rate controls on input and exhaust </a:t>
            </a:r>
            <a:r>
              <a:rPr lang="en-US" sz="1600" dirty="0" smtClean="0">
                <a:ea typeface="Arial Unicode MS" panose="020B0604020202020204" pitchFamily="34" charset="-128"/>
                <a:cs typeface="Arial Unicode MS" panose="020B0604020202020204" pitchFamily="34" charset="-128"/>
              </a:rPr>
              <a:t>lines</a:t>
            </a:r>
            <a:r>
              <a:rPr lang="en-US" sz="1600" dirty="0" smtClean="0"/>
              <a:t> </a:t>
            </a:r>
          </a:p>
          <a:p>
            <a:pPr marL="176213" lvl="1" indent="-176213">
              <a:buFont typeface="Courier New" panose="02070309020205020404" pitchFamily="49" charset="0"/>
              <a:buChar char="o"/>
              <a:defRPr/>
            </a:pPr>
            <a:r>
              <a:rPr lang="en-US" sz="1600" dirty="0" smtClean="0">
                <a:ea typeface="Arial Unicode MS" panose="020B0604020202020204" pitchFamily="34" charset="-128"/>
                <a:cs typeface="Arial Unicode MS" panose="020B0604020202020204" pitchFamily="34" charset="-128"/>
              </a:rPr>
              <a:t>Tests </a:t>
            </a:r>
            <a:r>
              <a:rPr lang="en-US" sz="1600" dirty="0">
                <a:ea typeface="Arial Unicode MS" panose="020B0604020202020204" pitchFamily="34" charset="-128"/>
                <a:cs typeface="Arial Unicode MS" panose="020B0604020202020204" pitchFamily="34" charset="-128"/>
              </a:rPr>
              <a:t>to establish working parameters of the major </a:t>
            </a:r>
            <a:r>
              <a:rPr lang="en-US" sz="1600" dirty="0" smtClean="0">
                <a:ea typeface="Arial Unicode MS" panose="020B0604020202020204" pitchFamily="34" charset="-128"/>
                <a:cs typeface="Arial Unicode MS" panose="020B0604020202020204" pitchFamily="34" charset="-128"/>
              </a:rPr>
              <a:t>components</a:t>
            </a:r>
          </a:p>
          <a:p>
            <a:pPr marL="176213" lvl="0" indent="-176213">
              <a:buFont typeface="Courier New" panose="02070309020205020404" pitchFamily="49" charset="0"/>
              <a:buChar char="o"/>
              <a:defRPr/>
            </a:pPr>
            <a:r>
              <a:rPr lang="en-US" sz="1600" kern="0" dirty="0" smtClean="0">
                <a:solidFill>
                  <a:srgbClr val="000000"/>
                </a:solidFill>
                <a:ea typeface="Arial Unicode MS" panose="020B0604020202020204" pitchFamily="34" charset="-128"/>
                <a:cs typeface="Arial Unicode MS" panose="020B0604020202020204" pitchFamily="34" charset="-128"/>
              </a:rPr>
              <a:t>Monitor long term stability of the HTCC Combined Mirror’s geometry</a:t>
            </a:r>
          </a:p>
          <a:p>
            <a:pPr marL="176213" lvl="0" indent="-176213">
              <a:buFont typeface="Courier New" panose="02070309020205020404" pitchFamily="49" charset="0"/>
              <a:buChar char="o"/>
              <a:defRPr/>
            </a:pPr>
            <a:r>
              <a:rPr lang="en-US" sz="1600" kern="0" dirty="0" smtClean="0">
                <a:solidFill>
                  <a:srgbClr val="000000"/>
                </a:solidFill>
                <a:ea typeface="Arial Unicode MS" panose="020B0604020202020204" pitchFamily="34" charset="-128"/>
                <a:cs typeface="Arial Unicode MS" panose="020B0604020202020204" pitchFamily="34" charset="-128"/>
              </a:rPr>
              <a:t>Develop ways of the installing laser for alignment checks in the HTCC target position without survey</a:t>
            </a:r>
          </a:p>
          <a:p>
            <a:pPr marL="176213" lvl="0" indent="-176213">
              <a:buFont typeface="Courier New" panose="02070309020205020404" pitchFamily="49" charset="0"/>
              <a:buChar char="o"/>
              <a:defRPr/>
            </a:pPr>
            <a:r>
              <a:rPr lang="en-US" sz="1600" kern="0" dirty="0" smtClean="0">
                <a:solidFill>
                  <a:srgbClr val="000000"/>
                </a:solidFill>
                <a:ea typeface="Arial Unicode MS" panose="020B0604020202020204" pitchFamily="34" charset="-128"/>
                <a:cs typeface="Arial Unicode MS" panose="020B0604020202020204" pitchFamily="34" charset="-128"/>
              </a:rPr>
              <a:t>Define </a:t>
            </a:r>
            <a:r>
              <a:rPr lang="en-US" sz="1600" dirty="0" smtClean="0">
                <a:ea typeface="Arial Unicode MS" panose="020B0604020202020204" pitchFamily="34" charset="-128"/>
                <a:cs typeface="Arial Unicode MS" panose="020B0604020202020204" pitchFamily="34" charset="-128"/>
              </a:rPr>
              <a:t>requirements </a:t>
            </a:r>
            <a:r>
              <a:rPr lang="en-US" sz="1600" dirty="0">
                <a:ea typeface="Arial Unicode MS" panose="020B0604020202020204" pitchFamily="34" charset="-128"/>
                <a:cs typeface="Arial Unicode MS" panose="020B0604020202020204" pitchFamily="34" charset="-128"/>
              </a:rPr>
              <a:t>(procedures, </a:t>
            </a:r>
            <a:r>
              <a:rPr lang="en-US" sz="1600" dirty="0" smtClean="0">
                <a:ea typeface="Arial Unicode MS" panose="020B0604020202020204" pitchFamily="34" charset="-128"/>
                <a:cs typeface="Arial Unicode MS" panose="020B0604020202020204" pitchFamily="34" charset="-128"/>
              </a:rPr>
              <a:t>controls, limits) </a:t>
            </a:r>
            <a:r>
              <a:rPr lang="en-US" sz="1600" dirty="0">
                <a:ea typeface="Arial Unicode MS" panose="020B0604020202020204" pitchFamily="34" charset="-128"/>
                <a:cs typeface="Arial Unicode MS" panose="020B0604020202020204" pitchFamily="34" charset="-128"/>
              </a:rPr>
              <a:t>for </a:t>
            </a:r>
            <a:r>
              <a:rPr lang="en-US" sz="1600" dirty="0" smtClean="0">
                <a:ea typeface="Arial Unicode MS" panose="020B0604020202020204" pitchFamily="34" charset="-128"/>
                <a:cs typeface="Arial Unicode MS" panose="020B0604020202020204" pitchFamily="34" charset="-128"/>
              </a:rPr>
              <a:t>transporting </a:t>
            </a:r>
            <a:r>
              <a:rPr lang="en-US" sz="1600" dirty="0">
                <a:ea typeface="Arial Unicode MS" panose="020B0604020202020204" pitchFamily="34" charset="-128"/>
                <a:cs typeface="Arial Unicode MS" panose="020B0604020202020204" pitchFamily="34" charset="-128"/>
              </a:rPr>
              <a:t>HTCC from TEDF to the Hall </a:t>
            </a:r>
            <a:r>
              <a:rPr lang="en-US" sz="1600" dirty="0" smtClean="0">
                <a:ea typeface="Arial Unicode MS" panose="020B0604020202020204" pitchFamily="34" charset="-128"/>
                <a:cs typeface="Arial Unicode MS" panose="020B0604020202020204" pitchFamily="34" charset="-128"/>
              </a:rPr>
              <a:t>B</a:t>
            </a:r>
          </a:p>
          <a:p>
            <a:pPr marL="176213" lvl="0" indent="-176213">
              <a:buFont typeface="Courier New" panose="02070309020205020404" pitchFamily="49" charset="0"/>
              <a:buChar char="o"/>
              <a:defRPr/>
            </a:pPr>
            <a:r>
              <a:rPr lang="en-US" sz="1600" kern="0" dirty="0" smtClean="0">
                <a:solidFill>
                  <a:srgbClr val="000000"/>
                </a:solidFill>
                <a:ea typeface="Arial Unicode MS" panose="020B0604020202020204" pitchFamily="34" charset="-128"/>
                <a:cs typeface="Arial Unicode MS" panose="020B0604020202020204" pitchFamily="34" charset="-128"/>
              </a:rPr>
              <a:t>Development and integration of the HTCC software package into the CLAS12 monitoring and calibration framework</a:t>
            </a:r>
            <a:endParaRPr lang="en-US" sz="1600" kern="0" dirty="0" smtClean="0">
              <a:ea typeface="Arial Unicode MS" panose="020B0604020202020204" pitchFamily="34" charset="-128"/>
              <a:cs typeface="Arial Unicode MS" panose="020B0604020202020204" pitchFamily="34" charset="-128"/>
            </a:endParaRPr>
          </a:p>
          <a:p>
            <a:pPr marL="176213" lvl="0" indent="-176213">
              <a:buFont typeface="Courier New" panose="02070309020205020404" pitchFamily="49" charset="0"/>
              <a:buChar char="o"/>
              <a:defRPr/>
            </a:pPr>
            <a:r>
              <a:rPr lang="en-US" sz="1600" kern="0" dirty="0" smtClean="0">
                <a:ea typeface="Arial Unicode MS" panose="020B0604020202020204" pitchFamily="34" charset="-128"/>
                <a:cs typeface="Arial Unicode MS" panose="020B0604020202020204" pitchFamily="34" charset="-128"/>
              </a:rPr>
              <a:t>Tests of PMT linearity using LMS to define currents for the </a:t>
            </a:r>
            <a:r>
              <a:rPr lang="en-US" sz="1600" kern="0" dirty="0">
                <a:ea typeface="Arial Unicode MS" panose="020B0604020202020204" pitchFamily="34" charset="-128"/>
                <a:cs typeface="Arial Unicode MS" panose="020B0604020202020204" pitchFamily="34" charset="-128"/>
              </a:rPr>
              <a:t>C</a:t>
            </a:r>
            <a:r>
              <a:rPr lang="en-US" sz="1600" kern="0" dirty="0" smtClean="0">
                <a:ea typeface="Arial Unicode MS" panose="020B0604020202020204" pitchFamily="34" charset="-128"/>
                <a:cs typeface="Arial Unicode MS" panose="020B0604020202020204" pitchFamily="34" charset="-128"/>
              </a:rPr>
              <a:t>ompensation Coils of the PMT magnetic shields</a:t>
            </a:r>
          </a:p>
        </p:txBody>
      </p:sp>
      <p:sp>
        <p:nvSpPr>
          <p:cNvPr id="4" name="TextBox 3"/>
          <p:cNvSpPr txBox="1"/>
          <p:nvPr/>
        </p:nvSpPr>
        <p:spPr>
          <a:xfrm>
            <a:off x="2146878" y="244410"/>
            <a:ext cx="4806073" cy="707886"/>
          </a:xfrm>
          <a:prstGeom prst="rect">
            <a:avLst/>
          </a:prstGeom>
          <a:noFill/>
        </p:spPr>
        <p:txBody>
          <a:bodyPr wrap="none" rtlCol="0">
            <a:spAutoFit/>
          </a:bodyPr>
          <a:lstStyle/>
          <a:p>
            <a:r>
              <a:rPr lang="en-US" sz="4000" dirty="0" smtClean="0">
                <a:solidFill>
                  <a:prstClr val="black"/>
                </a:solidFill>
              </a:rPr>
              <a:t>HTCC Status and Plans</a:t>
            </a:r>
          </a:p>
        </p:txBody>
      </p:sp>
      <p:sp>
        <p:nvSpPr>
          <p:cNvPr id="6" name="TextBox 5"/>
          <p:cNvSpPr txBox="1"/>
          <p:nvPr/>
        </p:nvSpPr>
        <p:spPr>
          <a:xfrm>
            <a:off x="2926080" y="3112470"/>
            <a:ext cx="3593548" cy="369332"/>
          </a:xfrm>
          <a:prstGeom prst="rect">
            <a:avLst/>
          </a:prstGeom>
          <a:noFill/>
        </p:spPr>
        <p:txBody>
          <a:bodyPr wrap="none" rtlCol="0">
            <a:spAutoFit/>
          </a:bodyPr>
          <a:lstStyle/>
          <a:p>
            <a:r>
              <a:rPr lang="en-US" b="1" dirty="0" smtClean="0">
                <a:solidFill>
                  <a:prstClr val="black"/>
                </a:solidFill>
              </a:rPr>
              <a:t>Plans before installation in fall 2016</a:t>
            </a:r>
            <a:endParaRPr lang="en-US" b="1" dirty="0">
              <a:solidFill>
                <a:prstClr val="black"/>
              </a:solidFill>
            </a:endParaRPr>
          </a:p>
        </p:txBody>
      </p:sp>
      <p:sp>
        <p:nvSpPr>
          <p:cNvPr id="7" name="TextBox 6"/>
          <p:cNvSpPr txBox="1"/>
          <p:nvPr/>
        </p:nvSpPr>
        <p:spPr>
          <a:xfrm>
            <a:off x="3796308" y="1032777"/>
            <a:ext cx="1554208" cy="369332"/>
          </a:xfrm>
          <a:prstGeom prst="rect">
            <a:avLst/>
          </a:prstGeom>
          <a:noFill/>
        </p:spPr>
        <p:txBody>
          <a:bodyPr wrap="none" rtlCol="0">
            <a:spAutoFit/>
          </a:bodyPr>
          <a:lstStyle/>
          <a:p>
            <a:r>
              <a:rPr lang="en-US" b="1" dirty="0" smtClean="0">
                <a:solidFill>
                  <a:prstClr val="black"/>
                </a:solidFill>
              </a:rPr>
              <a:t>Current Status</a:t>
            </a:r>
            <a:endParaRPr lang="en-US" b="1" dirty="0">
              <a:solidFill>
                <a:prstClr val="black"/>
              </a:solidFill>
            </a:endParaRPr>
          </a:p>
        </p:txBody>
      </p:sp>
      <p:sp>
        <p:nvSpPr>
          <p:cNvPr id="8" name="Rectangle 7"/>
          <p:cNvSpPr/>
          <p:nvPr/>
        </p:nvSpPr>
        <p:spPr>
          <a:xfrm>
            <a:off x="1005840" y="1401633"/>
            <a:ext cx="7200900" cy="1569660"/>
          </a:xfrm>
          <a:prstGeom prst="rect">
            <a:avLst/>
          </a:prstGeom>
          <a:ln w="12700">
            <a:solidFill>
              <a:srgbClr val="6699FF"/>
            </a:solidFill>
          </a:ln>
        </p:spPr>
        <p:txBody>
          <a:bodyPr wrap="square">
            <a:spAutoFit/>
          </a:bodyPr>
          <a:lstStyle/>
          <a:p>
            <a:pPr marL="176213" lvl="1" indent="-176213">
              <a:buFont typeface="Courier New" panose="02070309020205020404" pitchFamily="49" charset="0"/>
              <a:buChar char="o"/>
              <a:defRPr/>
            </a:pPr>
            <a:r>
              <a:rPr lang="en-US" sz="1600" dirty="0" smtClean="0">
                <a:ea typeface="Arial Unicode MS" panose="020B0604020202020204" pitchFamily="34" charset="-128"/>
                <a:cs typeface="Arial Unicode MS" panose="020B0604020202020204" pitchFamily="34" charset="-128"/>
              </a:rPr>
              <a:t>The </a:t>
            </a:r>
            <a:r>
              <a:rPr lang="en-US" sz="1600" dirty="0">
                <a:ea typeface="Arial Unicode MS" panose="020B0604020202020204" pitchFamily="34" charset="-128"/>
                <a:cs typeface="Arial Unicode MS" panose="020B0604020202020204" pitchFamily="34" charset="-128"/>
              </a:rPr>
              <a:t>HTCC is fully </a:t>
            </a:r>
            <a:r>
              <a:rPr lang="en-US" sz="1600" dirty="0" smtClean="0">
                <a:ea typeface="Arial Unicode MS" panose="020B0604020202020204" pitchFamily="34" charset="-128"/>
                <a:cs typeface="Arial Unicode MS" panose="020B0604020202020204" pitchFamily="34" charset="-128"/>
              </a:rPr>
              <a:t>assembled</a:t>
            </a:r>
          </a:p>
          <a:p>
            <a:pPr marL="176213" lvl="1" indent="-176213">
              <a:buFont typeface="Courier New" panose="02070309020205020404" pitchFamily="49" charset="0"/>
              <a:buChar char="o"/>
              <a:defRPr/>
            </a:pPr>
            <a:r>
              <a:rPr lang="en-US" sz="1600" dirty="0" smtClean="0">
                <a:ea typeface="Arial Unicode MS" panose="020B0604020202020204" pitchFamily="34" charset="-128"/>
                <a:cs typeface="Arial Unicode MS" panose="020B0604020202020204" pitchFamily="34" charset="-128"/>
              </a:rPr>
              <a:t>Currently </a:t>
            </a:r>
            <a:r>
              <a:rPr lang="en-US" sz="1600" dirty="0">
                <a:ea typeface="Arial Unicode MS" panose="020B0604020202020204" pitchFamily="34" charset="-128"/>
                <a:cs typeface="Arial Unicode MS" panose="020B0604020202020204" pitchFamily="34" charset="-128"/>
              </a:rPr>
              <a:t>several activities are going on in </a:t>
            </a:r>
            <a:r>
              <a:rPr lang="en-US" sz="1600" dirty="0" smtClean="0">
                <a:ea typeface="Arial Unicode MS" panose="020B0604020202020204" pitchFamily="34" charset="-128"/>
                <a:cs typeface="Arial Unicode MS" panose="020B0604020202020204" pitchFamily="34" charset="-128"/>
              </a:rPr>
              <a:t>parallel:</a:t>
            </a:r>
          </a:p>
          <a:p>
            <a:pPr marL="574675" lvl="2" indent="-117475">
              <a:buFont typeface="Arial" panose="020B0604020202020204" pitchFamily="34" charset="0"/>
              <a:buChar char="•"/>
              <a:defRPr/>
            </a:pPr>
            <a:r>
              <a:rPr lang="en-US" sz="1600" dirty="0" smtClean="0">
                <a:solidFill>
                  <a:srgbClr val="800000"/>
                </a:solidFill>
                <a:ea typeface="Arial Unicode MS" panose="020B0604020202020204" pitchFamily="34" charset="-128"/>
                <a:cs typeface="Arial Unicode MS" panose="020B0604020202020204" pitchFamily="34" charset="-128"/>
              </a:rPr>
              <a:t>Tests of the modified active HV-dividers</a:t>
            </a:r>
          </a:p>
          <a:p>
            <a:pPr marL="574675" lvl="2" indent="-117475">
              <a:buFont typeface="Arial" panose="020B0604020202020204" pitchFamily="34" charset="0"/>
              <a:buChar char="•"/>
              <a:defRPr/>
            </a:pPr>
            <a:r>
              <a:rPr lang="en-US" sz="1600" dirty="0" smtClean="0">
                <a:solidFill>
                  <a:srgbClr val="800000"/>
                </a:solidFill>
                <a:ea typeface="Arial Unicode MS" panose="020B0604020202020204" pitchFamily="34" charset="-128"/>
                <a:cs typeface="Arial Unicode MS" panose="020B0604020202020204" pitchFamily="34" charset="-128"/>
              </a:rPr>
              <a:t>Tests of the Light Monitoring System (LMS) installed in the detector</a:t>
            </a:r>
          </a:p>
          <a:p>
            <a:pPr marL="574675" lvl="2" indent="-117475">
              <a:buFont typeface="Arial" panose="020B0604020202020204" pitchFamily="34" charset="0"/>
              <a:buChar char="•"/>
              <a:defRPr/>
            </a:pPr>
            <a:r>
              <a:rPr lang="en-US" sz="1600" dirty="0" smtClean="0">
                <a:solidFill>
                  <a:srgbClr val="800000"/>
                </a:solidFill>
                <a:ea typeface="Arial Unicode MS" panose="020B0604020202020204" pitchFamily="34" charset="-128"/>
                <a:cs typeface="Arial Unicode MS" panose="020B0604020202020204" pitchFamily="34" charset="-128"/>
              </a:rPr>
              <a:t>Preliminary gain match of 48 channels using LMS </a:t>
            </a:r>
          </a:p>
          <a:p>
            <a:pPr marL="574675" lvl="2" indent="-117475">
              <a:buFont typeface="Arial" panose="020B0604020202020204" pitchFamily="34" charset="0"/>
              <a:buChar char="•"/>
              <a:defRPr/>
            </a:pPr>
            <a:r>
              <a:rPr lang="en-US" sz="1600" dirty="0" smtClean="0">
                <a:solidFill>
                  <a:srgbClr val="800000"/>
                </a:solidFill>
                <a:ea typeface="Arial Unicode MS" panose="020B0604020202020204" pitchFamily="34" charset="-128"/>
                <a:cs typeface="Arial Unicode MS" panose="020B0604020202020204" pitchFamily="34" charset="-128"/>
              </a:rPr>
              <a:t>Stability tests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7903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02733" y="0"/>
            <a:ext cx="8229600" cy="1143000"/>
          </a:xfrm>
        </p:spPr>
        <p:txBody>
          <a:bodyPr>
            <a:normAutofit/>
          </a:bodyPr>
          <a:lstStyle/>
          <a:p>
            <a:r>
              <a:rPr lang="en-US" sz="4000" dirty="0" smtClean="0"/>
              <a:t>HTCC Calibration</a:t>
            </a:r>
            <a:endParaRPr lang="en-US" sz="4000" dirty="0"/>
          </a:p>
        </p:txBody>
      </p:sp>
      <p:sp>
        <p:nvSpPr>
          <p:cNvPr id="12" name="Rectangle 11"/>
          <p:cNvSpPr/>
          <p:nvPr/>
        </p:nvSpPr>
        <p:spPr>
          <a:xfrm>
            <a:off x="6931462" y="1004004"/>
            <a:ext cx="1941557" cy="338554"/>
          </a:xfrm>
          <a:prstGeom prst="rect">
            <a:avLst/>
          </a:prstGeom>
        </p:spPr>
        <p:txBody>
          <a:bodyPr wrap="none">
            <a:spAutoFit/>
          </a:bodyPr>
          <a:lstStyle/>
          <a:p>
            <a:r>
              <a:rPr lang="en-US" sz="1600" dirty="0" smtClean="0">
                <a:solidFill>
                  <a:srgbClr val="800000"/>
                </a:solidFill>
                <a:ea typeface="ＭＳ Ｐゴシック" pitchFamily="-112" charset="-128"/>
                <a:cs typeface="ＭＳ Ｐゴシック" pitchFamily="-112" charset="-128"/>
              </a:rPr>
              <a:t>N. Markov, W. Phelps</a:t>
            </a:r>
            <a:endParaRPr lang="en-US" sz="1600" dirty="0">
              <a:solidFill>
                <a:srgbClr val="800000"/>
              </a:solidFill>
            </a:endParaRPr>
          </a:p>
        </p:txBody>
      </p:sp>
      <p:sp>
        <p:nvSpPr>
          <p:cNvPr id="10" name="TextBox 2"/>
          <p:cNvSpPr txBox="1">
            <a:spLocks noChangeArrowheads="1"/>
          </p:cNvSpPr>
          <p:nvPr/>
        </p:nvSpPr>
        <p:spPr bwMode="auto">
          <a:xfrm>
            <a:off x="2596444" y="1530189"/>
            <a:ext cx="6354599" cy="1554272"/>
          </a:xfrm>
          <a:prstGeom prst="rect">
            <a:avLst/>
          </a:prstGeom>
          <a:noFill/>
          <a:ln w="15875">
            <a:solidFill>
              <a:srgbClr val="FFFFFF"/>
            </a:solidFill>
            <a:miter lim="800000"/>
            <a:headEnd/>
            <a:tailEnd/>
          </a:ln>
        </p:spPr>
        <p:txBody>
          <a:bodyPr wrap="square">
            <a:spAutoFit/>
          </a:bodyPr>
          <a:lstStyle/>
          <a:p>
            <a:pPr marL="176213" lvl="1" indent="-120650">
              <a:buFont typeface="Wingdings" panose="05000000000000000000" pitchFamily="2" charset="2"/>
              <a:buChar char="§"/>
            </a:pPr>
            <a:r>
              <a:rPr lang="en-US" sz="1600" dirty="0" smtClean="0">
                <a:solidFill>
                  <a:srgbClr val="800000"/>
                </a:solidFill>
                <a:ea typeface="Arial Unicode MS" panose="020B0604020202020204" pitchFamily="34" charset="-128"/>
                <a:cs typeface="Arial Unicode MS"/>
              </a:rPr>
              <a:t>VME Fast LED pulser DAQ trigger integration software </a:t>
            </a:r>
            <a:r>
              <a:rPr lang="en-US" sz="1600" dirty="0" smtClean="0">
                <a:ea typeface="Arial Unicode MS" panose="020B0604020202020204" pitchFamily="34" charset="-128"/>
                <a:cs typeface="Arial Unicode MS"/>
              </a:rPr>
              <a:t>(</a:t>
            </a:r>
            <a:r>
              <a:rPr lang="en-US" sz="1600" dirty="0" smtClean="0">
                <a:solidFill>
                  <a:srgbClr val="800000"/>
                </a:solidFill>
                <a:ea typeface="Arial Unicode MS" panose="020B0604020202020204" pitchFamily="34" charset="-128"/>
                <a:cs typeface="Arial Unicode MS"/>
              </a:rPr>
              <a:t>Brian Motiff</a:t>
            </a:r>
            <a:r>
              <a:rPr lang="en-US" sz="1600" dirty="0" smtClean="0">
                <a:ea typeface="Arial Unicode MS" panose="020B0604020202020204" pitchFamily="34" charset="-128"/>
                <a:cs typeface="Arial Unicode MS"/>
              </a:rPr>
              <a:t>)</a:t>
            </a:r>
          </a:p>
          <a:p>
            <a:pPr marL="176213" lvl="1" indent="-120650">
              <a:spcBef>
                <a:spcPts val="600"/>
              </a:spcBef>
              <a:buFont typeface="Wingdings" panose="05000000000000000000" pitchFamily="2" charset="2"/>
              <a:buChar char="§"/>
            </a:pPr>
            <a:r>
              <a:rPr lang="en-US" sz="1600" dirty="0" smtClean="0">
                <a:solidFill>
                  <a:srgbClr val="800000"/>
                </a:solidFill>
                <a:cs typeface="Arial Unicode MS"/>
              </a:rPr>
              <a:t>SPE fitting routines have been developed and successfully tested, but are still being developed in C++/ROOT and Java</a:t>
            </a:r>
          </a:p>
          <a:p>
            <a:pPr marL="176213" lvl="1" indent="-120650">
              <a:spcBef>
                <a:spcPts val="600"/>
              </a:spcBef>
              <a:buFont typeface="Wingdings" panose="05000000000000000000" pitchFamily="2" charset="2"/>
              <a:buChar char="§"/>
            </a:pPr>
            <a:r>
              <a:rPr lang="en-US" sz="1600" dirty="0" smtClean="0">
                <a:cs typeface="Arial Unicode MS"/>
              </a:rPr>
              <a:t>Parallelization of fitting program, for fast online calibration </a:t>
            </a:r>
          </a:p>
          <a:p>
            <a:pPr marL="176213" lvl="1" indent="-120650">
              <a:spcBef>
                <a:spcPts val="600"/>
              </a:spcBef>
              <a:buFont typeface="Wingdings" panose="05000000000000000000" pitchFamily="2" charset="2"/>
              <a:buChar char="§"/>
            </a:pPr>
            <a:r>
              <a:rPr lang="en-US" sz="1600" dirty="0" smtClean="0">
                <a:cs typeface="Arial Unicode MS"/>
              </a:rPr>
              <a:t>Calibration database interaction software</a:t>
            </a:r>
          </a:p>
        </p:txBody>
      </p:sp>
      <p:sp>
        <p:nvSpPr>
          <p:cNvPr id="13" name="Content Placeholder 2"/>
          <p:cNvSpPr>
            <a:spLocks noGrp="1"/>
          </p:cNvSpPr>
          <p:nvPr>
            <p:ph idx="1"/>
          </p:nvPr>
        </p:nvSpPr>
        <p:spPr>
          <a:xfrm>
            <a:off x="3877170" y="5909257"/>
            <a:ext cx="5055163" cy="726643"/>
          </a:xfrm>
        </p:spPr>
        <p:txBody>
          <a:bodyPr>
            <a:noAutofit/>
          </a:bodyPr>
          <a:lstStyle/>
          <a:p>
            <a:pPr marL="84138" indent="-84138">
              <a:buFont typeface="Wingdings" charset="2"/>
              <a:buChar char="§"/>
            </a:pPr>
            <a:r>
              <a:rPr lang="en-US" sz="1200" b="0" dirty="0" smtClean="0">
                <a:cs typeface="Gill Sans"/>
              </a:rPr>
              <a:t>Fitting function is stable across a wide range of intensities</a:t>
            </a:r>
          </a:p>
          <a:p>
            <a:pPr marL="84138" indent="-84138">
              <a:buFont typeface="Wingdings" charset="2"/>
              <a:buChar char="§"/>
            </a:pPr>
            <a:r>
              <a:rPr lang="en-US" sz="1200" b="0" dirty="0" smtClean="0">
                <a:cs typeface="Gill Sans"/>
              </a:rPr>
              <a:t>Fit function accurately describes PMT response at low intensities (µ&lt;1.0)</a:t>
            </a:r>
          </a:p>
          <a:p>
            <a:pPr marL="84138" indent="-84138">
              <a:buFont typeface="Wingdings" charset="2"/>
              <a:buChar char="§"/>
            </a:pPr>
            <a:r>
              <a:rPr lang="en-US" sz="1200" b="0" dirty="0" smtClean="0">
                <a:cs typeface="Gill Sans"/>
              </a:rPr>
              <a:t>Position of the Peak </a:t>
            </a:r>
            <a:r>
              <a:rPr lang="en-US" sz="1200" b="0" dirty="0">
                <a:cs typeface="Gill Sans"/>
              </a:rPr>
              <a:t>s</a:t>
            </a:r>
            <a:r>
              <a:rPr lang="en-US" sz="1200" b="0" dirty="0" smtClean="0">
                <a:cs typeface="Gill Sans"/>
              </a:rPr>
              <a:t>tays within 5% of mean</a:t>
            </a:r>
          </a:p>
        </p:txBody>
      </p:sp>
      <p:pic>
        <p:nvPicPr>
          <p:cNvPr id="16" name="Picture 15" descr="SPE_mu.png"/>
          <p:cNvPicPr>
            <a:picLocks noChangeAspect="1"/>
          </p:cNvPicPr>
          <p:nvPr/>
        </p:nvPicPr>
        <p:blipFill rotWithShape="1">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4021"/>
          <a:stretch/>
        </p:blipFill>
        <p:spPr>
          <a:xfrm>
            <a:off x="4311697" y="4012650"/>
            <a:ext cx="3683001" cy="1936647"/>
          </a:xfrm>
          <a:prstGeom prst="rect">
            <a:avLst/>
          </a:prstGeom>
          <a:ln w="15875">
            <a:solidFill>
              <a:srgbClr val="FFFFFF"/>
            </a:solidFill>
          </a:ln>
        </p:spPr>
      </p:pic>
      <p:sp>
        <p:nvSpPr>
          <p:cNvPr id="17" name="Title 1"/>
          <p:cNvSpPr txBox="1">
            <a:spLocks/>
          </p:cNvSpPr>
          <p:nvPr/>
        </p:nvSpPr>
        <p:spPr>
          <a:xfrm>
            <a:off x="4788191" y="3732909"/>
            <a:ext cx="3229346" cy="3657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mn-lt"/>
                <a:cs typeface="Gill Sans"/>
              </a:rPr>
              <a:t> Fitting with Different Intensities </a:t>
            </a:r>
            <a:endParaRPr lang="en-US" sz="1600" dirty="0">
              <a:latin typeface="+mn-lt"/>
              <a:cs typeface="Gill Sans"/>
            </a:endParaRPr>
          </a:p>
        </p:txBody>
      </p:sp>
      <p:sp>
        <p:nvSpPr>
          <p:cNvPr id="18" name="TextBox 17"/>
          <p:cNvSpPr txBox="1"/>
          <p:nvPr/>
        </p:nvSpPr>
        <p:spPr>
          <a:xfrm>
            <a:off x="3529584" y="3272593"/>
            <a:ext cx="1232091" cy="369332"/>
          </a:xfrm>
          <a:prstGeom prst="rect">
            <a:avLst/>
          </a:prstGeom>
          <a:noFill/>
        </p:spPr>
        <p:txBody>
          <a:bodyPr wrap="none" rtlCol="0">
            <a:spAutoFit/>
          </a:bodyPr>
          <a:lstStyle/>
          <a:p>
            <a:r>
              <a:rPr lang="en-US" b="1" dirty="0" smtClean="0">
                <a:solidFill>
                  <a:srgbClr val="660066"/>
                </a:solidFill>
                <a:cs typeface="Gill Sans"/>
              </a:rPr>
              <a:t>Calibration</a:t>
            </a:r>
            <a:endParaRPr lang="en-US" dirty="0">
              <a:solidFill>
                <a:srgbClr val="660066"/>
              </a:solidFill>
              <a:cs typeface="Gill Sans"/>
            </a:endParaRPr>
          </a:p>
        </p:txBody>
      </p:sp>
      <p:pic>
        <p:nvPicPr>
          <p:cNvPr id="20" name="Picture 19" descr="run329.png"/>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2996" r="1137"/>
          <a:stretch/>
        </p:blipFill>
        <p:spPr>
          <a:xfrm>
            <a:off x="453468" y="3981858"/>
            <a:ext cx="3454112" cy="1966419"/>
          </a:xfrm>
          <a:prstGeom prst="rect">
            <a:avLst/>
          </a:prstGeom>
          <a:ln w="15875">
            <a:solidFill>
              <a:srgbClr val="FFFFFF"/>
            </a:solidFill>
          </a:ln>
        </p:spPr>
      </p:pic>
      <p:sp>
        <p:nvSpPr>
          <p:cNvPr id="21" name="Content Placeholder 2"/>
          <p:cNvSpPr txBox="1">
            <a:spLocks/>
          </p:cNvSpPr>
          <p:nvPr/>
        </p:nvSpPr>
        <p:spPr>
          <a:xfrm>
            <a:off x="437446" y="5971449"/>
            <a:ext cx="3429000" cy="3849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1125" indent="-111125">
              <a:buFont typeface="Wingdings" charset="2"/>
              <a:buChar char="§"/>
            </a:pPr>
            <a:r>
              <a:rPr lang="en-US" sz="1200" dirty="0" smtClean="0">
                <a:solidFill>
                  <a:srgbClr val="800000"/>
                </a:solidFill>
                <a:cs typeface="Gill Sans"/>
              </a:rPr>
              <a:t>Typical </a:t>
            </a:r>
            <a:r>
              <a:rPr lang="en-US" sz="1200" dirty="0">
                <a:solidFill>
                  <a:srgbClr val="800000"/>
                </a:solidFill>
                <a:cs typeface="Gill Sans"/>
              </a:rPr>
              <a:t>Fit Result at low intensity of LED </a:t>
            </a:r>
            <a:r>
              <a:rPr lang="en-US" sz="1200" dirty="0" smtClean="0">
                <a:solidFill>
                  <a:srgbClr val="800000"/>
                </a:solidFill>
                <a:cs typeface="Gill Sans"/>
              </a:rPr>
              <a:t>light</a:t>
            </a:r>
            <a:endParaRPr lang="en-US" sz="1200" dirty="0">
              <a:solidFill>
                <a:srgbClr val="800000"/>
              </a:solidFill>
              <a:cs typeface="Gill Sans"/>
            </a:endParaRPr>
          </a:p>
        </p:txBody>
      </p:sp>
      <p:sp>
        <p:nvSpPr>
          <p:cNvPr id="19" name="Title 1"/>
          <p:cNvSpPr txBox="1">
            <a:spLocks/>
          </p:cNvSpPr>
          <p:nvPr/>
        </p:nvSpPr>
        <p:spPr>
          <a:xfrm>
            <a:off x="1368768" y="3735955"/>
            <a:ext cx="1459579" cy="3657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latin typeface="+mn-lt"/>
                <a:cs typeface="Gill Sans"/>
              </a:rPr>
              <a:t>Individual fit</a:t>
            </a:r>
            <a:endParaRPr lang="en-US" sz="1600" dirty="0">
              <a:latin typeface="+mn-lt"/>
              <a:cs typeface="Gill Sans"/>
            </a:endParaRPr>
          </a:p>
        </p:txBody>
      </p:sp>
      <p:sp>
        <p:nvSpPr>
          <p:cNvPr id="22" name="TextBox 21"/>
          <p:cNvSpPr txBox="1"/>
          <p:nvPr/>
        </p:nvSpPr>
        <p:spPr>
          <a:xfrm>
            <a:off x="3616122" y="1116287"/>
            <a:ext cx="783919" cy="369332"/>
          </a:xfrm>
          <a:prstGeom prst="rect">
            <a:avLst/>
          </a:prstGeom>
          <a:noFill/>
        </p:spPr>
        <p:txBody>
          <a:bodyPr wrap="square" rtlCol="0">
            <a:spAutoFit/>
          </a:bodyPr>
          <a:lstStyle/>
          <a:p>
            <a:pPr algn="ctr"/>
            <a:r>
              <a:rPr lang="en-US" b="1" dirty="0" smtClean="0">
                <a:solidFill>
                  <a:srgbClr val="660066"/>
                </a:solidFill>
                <a:cs typeface="Gill Sans"/>
              </a:rPr>
              <a:t>Status</a:t>
            </a:r>
            <a:endParaRPr lang="en-US" dirty="0">
              <a:solidFill>
                <a:srgbClr val="660066"/>
              </a:solidFill>
              <a:cs typeface="Gill Sans"/>
            </a:endParaRPr>
          </a:p>
        </p:txBody>
      </p:sp>
      <p:sp>
        <p:nvSpPr>
          <p:cNvPr id="8" name="Slide Number Placeholder 7"/>
          <p:cNvSpPr>
            <a:spLocks noGrp="1"/>
          </p:cNvSpPr>
          <p:nvPr>
            <p:ph type="sldNum" sz="quarter" idx="12"/>
          </p:nvPr>
        </p:nvSpPr>
        <p:spPr>
          <a:xfrm>
            <a:off x="6553200" y="6444694"/>
            <a:ext cx="2133600" cy="365125"/>
          </a:xfrm>
        </p:spPr>
        <p:txBody>
          <a:bodyPr/>
          <a:lstStyle/>
          <a:p>
            <a:fld id="{A08674F4-6DD5-AF42-8EAE-17A5ED8EE3A6}" type="slidenum">
              <a:rPr lang="en-US" smtClean="0"/>
              <a:pPr/>
              <a:t>22</a:t>
            </a:fld>
            <a:endParaRPr lang="en-US" dirty="0"/>
          </a:p>
        </p:txBody>
      </p:sp>
      <p:pic>
        <p:nvPicPr>
          <p:cNvPr id="9" name="Picture 8" descr="IMG_4970.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6200000">
            <a:off x="-260806" y="982573"/>
            <a:ext cx="3335481" cy="222365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3231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5808" r="50643"/>
          <a:stretch/>
        </p:blipFill>
        <p:spPr>
          <a:xfrm>
            <a:off x="4983147" y="1822887"/>
            <a:ext cx="2513148" cy="2398039"/>
          </a:xfrm>
          <a:prstGeom prst="rect">
            <a:avLst/>
          </a:prstGeom>
        </p:spPr>
      </p:pic>
      <p:pic>
        <p:nvPicPr>
          <p:cNvPr id="14" name="Picture 13"/>
          <p:cNvPicPr>
            <a:picLocks noChangeAspect="1"/>
          </p:cNvPicPr>
          <p:nvPr/>
        </p:nvPicPr>
        <p:blipFill rotWithShape="1">
          <a:blip r:embed="rId3"/>
          <a:srcRect t="5751" r="50644"/>
          <a:stretch/>
        </p:blipFill>
        <p:spPr>
          <a:xfrm>
            <a:off x="1374330" y="1806411"/>
            <a:ext cx="2553474" cy="2437976"/>
          </a:xfrm>
          <a:prstGeom prst="rect">
            <a:avLst/>
          </a:prstGeom>
        </p:spPr>
      </p:pic>
      <p:sp>
        <p:nvSpPr>
          <p:cNvPr id="15" name="TextBox 14"/>
          <p:cNvSpPr txBox="1"/>
          <p:nvPr/>
        </p:nvSpPr>
        <p:spPr>
          <a:xfrm>
            <a:off x="110430" y="2767417"/>
            <a:ext cx="1184527" cy="369332"/>
          </a:xfrm>
          <a:prstGeom prst="rect">
            <a:avLst/>
          </a:prstGeom>
          <a:noFill/>
        </p:spPr>
        <p:txBody>
          <a:bodyPr wrap="none" rtlCol="0">
            <a:spAutoFit/>
          </a:bodyPr>
          <a:lstStyle/>
          <a:p>
            <a:r>
              <a:rPr lang="en-US" dirty="0" smtClean="0">
                <a:solidFill>
                  <a:srgbClr val="FF6600"/>
                </a:solidFill>
              </a:rPr>
              <a:t>Simulation</a:t>
            </a:r>
            <a:endParaRPr lang="en-US" dirty="0">
              <a:solidFill>
                <a:srgbClr val="FF6600"/>
              </a:solidFill>
            </a:endParaRPr>
          </a:p>
        </p:txBody>
      </p:sp>
      <p:sp>
        <p:nvSpPr>
          <p:cNvPr id="16" name="TextBox 15"/>
          <p:cNvSpPr txBox="1"/>
          <p:nvPr/>
        </p:nvSpPr>
        <p:spPr>
          <a:xfrm>
            <a:off x="7539963" y="2767417"/>
            <a:ext cx="1604037" cy="369332"/>
          </a:xfrm>
          <a:prstGeom prst="rect">
            <a:avLst/>
          </a:prstGeom>
          <a:noFill/>
        </p:spPr>
        <p:txBody>
          <a:bodyPr wrap="none" rtlCol="0">
            <a:spAutoFit/>
          </a:bodyPr>
          <a:lstStyle/>
          <a:p>
            <a:r>
              <a:rPr lang="en-US" dirty="0" smtClean="0">
                <a:solidFill>
                  <a:srgbClr val="FF6600"/>
                </a:solidFill>
              </a:rPr>
              <a:t>Reconstruction</a:t>
            </a:r>
            <a:endParaRPr lang="en-US" dirty="0">
              <a:solidFill>
                <a:srgbClr val="FF6600"/>
              </a:solidFill>
            </a:endParaRPr>
          </a:p>
        </p:txBody>
      </p:sp>
      <p:sp>
        <p:nvSpPr>
          <p:cNvPr id="17" name="TextBox 16"/>
          <p:cNvSpPr txBox="1"/>
          <p:nvPr/>
        </p:nvSpPr>
        <p:spPr>
          <a:xfrm rot="16200000">
            <a:off x="1246067" y="2761464"/>
            <a:ext cx="569687" cy="338554"/>
          </a:xfrm>
          <a:prstGeom prst="rect">
            <a:avLst/>
          </a:prstGeom>
          <a:solidFill>
            <a:srgbClr val="FFFFFF"/>
          </a:solidFill>
        </p:spPr>
        <p:txBody>
          <a:bodyPr wrap="none" rtlCol="0">
            <a:spAutoFit/>
          </a:bodyPr>
          <a:lstStyle/>
          <a:p>
            <a:r>
              <a:rPr lang="en-US" sz="1600" dirty="0" smtClean="0">
                <a:solidFill>
                  <a:prstClr val="black"/>
                </a:solidFill>
              </a:rPr>
              <a:t> NPE </a:t>
            </a:r>
            <a:endParaRPr lang="en-US" sz="1600" dirty="0">
              <a:solidFill>
                <a:prstClr val="black"/>
              </a:solidFill>
            </a:endParaRPr>
          </a:p>
        </p:txBody>
      </p:sp>
      <p:cxnSp>
        <p:nvCxnSpPr>
          <p:cNvPr id="19" name="Straight Connector 18"/>
          <p:cNvCxnSpPr/>
          <p:nvPr/>
        </p:nvCxnSpPr>
        <p:spPr>
          <a:xfrm>
            <a:off x="2483852" y="2158733"/>
            <a:ext cx="0" cy="1828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024102" y="1782135"/>
            <a:ext cx="446957" cy="338554"/>
          </a:xfrm>
          <a:prstGeom prst="rect">
            <a:avLst/>
          </a:prstGeom>
          <a:noFill/>
        </p:spPr>
        <p:txBody>
          <a:bodyPr wrap="none" rtlCol="0">
            <a:spAutoFit/>
          </a:bodyPr>
          <a:lstStyle/>
          <a:p>
            <a:r>
              <a:rPr lang="en-US" sz="1600" dirty="0" smtClean="0">
                <a:solidFill>
                  <a:srgbClr val="FF0000"/>
                </a:solidFill>
              </a:rPr>
              <a:t>R1</a:t>
            </a:r>
            <a:endParaRPr lang="en-US" sz="1600" dirty="0">
              <a:solidFill>
                <a:srgbClr val="FF0000"/>
              </a:solidFill>
            </a:endParaRPr>
          </a:p>
        </p:txBody>
      </p:sp>
      <p:sp>
        <p:nvSpPr>
          <p:cNvPr id="23" name="TextBox 22"/>
          <p:cNvSpPr txBox="1"/>
          <p:nvPr/>
        </p:nvSpPr>
        <p:spPr>
          <a:xfrm>
            <a:off x="2510165" y="1786652"/>
            <a:ext cx="446957" cy="338554"/>
          </a:xfrm>
          <a:prstGeom prst="rect">
            <a:avLst/>
          </a:prstGeom>
          <a:noFill/>
        </p:spPr>
        <p:txBody>
          <a:bodyPr wrap="none" rtlCol="0">
            <a:spAutoFit/>
          </a:bodyPr>
          <a:lstStyle/>
          <a:p>
            <a:r>
              <a:rPr lang="en-US" sz="1600" dirty="0" smtClean="0">
                <a:solidFill>
                  <a:srgbClr val="FF0000"/>
                </a:solidFill>
              </a:rPr>
              <a:t>R2</a:t>
            </a:r>
            <a:endParaRPr lang="en-US" sz="1600" dirty="0">
              <a:solidFill>
                <a:srgbClr val="FF0000"/>
              </a:solidFill>
            </a:endParaRPr>
          </a:p>
        </p:txBody>
      </p:sp>
      <p:sp>
        <p:nvSpPr>
          <p:cNvPr id="24" name="TextBox 23"/>
          <p:cNvSpPr txBox="1"/>
          <p:nvPr/>
        </p:nvSpPr>
        <p:spPr>
          <a:xfrm>
            <a:off x="2901830" y="1786652"/>
            <a:ext cx="446957" cy="338554"/>
          </a:xfrm>
          <a:prstGeom prst="rect">
            <a:avLst/>
          </a:prstGeom>
          <a:noFill/>
        </p:spPr>
        <p:txBody>
          <a:bodyPr wrap="none" rtlCol="0">
            <a:spAutoFit/>
          </a:bodyPr>
          <a:lstStyle/>
          <a:p>
            <a:r>
              <a:rPr lang="en-US" sz="1600" dirty="0" smtClean="0">
                <a:solidFill>
                  <a:srgbClr val="FF0000"/>
                </a:solidFill>
              </a:rPr>
              <a:t>R3</a:t>
            </a:r>
            <a:endParaRPr lang="en-US" sz="1600" dirty="0">
              <a:solidFill>
                <a:srgbClr val="FF0000"/>
              </a:solidFill>
            </a:endParaRPr>
          </a:p>
        </p:txBody>
      </p:sp>
      <p:sp>
        <p:nvSpPr>
          <p:cNvPr id="25" name="TextBox 24"/>
          <p:cNvSpPr txBox="1"/>
          <p:nvPr/>
        </p:nvSpPr>
        <p:spPr>
          <a:xfrm>
            <a:off x="3335182" y="1795547"/>
            <a:ext cx="446957" cy="338554"/>
          </a:xfrm>
          <a:prstGeom prst="rect">
            <a:avLst/>
          </a:prstGeom>
          <a:noFill/>
        </p:spPr>
        <p:txBody>
          <a:bodyPr wrap="none" rtlCol="0">
            <a:spAutoFit/>
          </a:bodyPr>
          <a:lstStyle/>
          <a:p>
            <a:r>
              <a:rPr lang="en-US" sz="1600" dirty="0" smtClean="0">
                <a:solidFill>
                  <a:srgbClr val="FF0000"/>
                </a:solidFill>
              </a:rPr>
              <a:t>R4</a:t>
            </a:r>
            <a:endParaRPr lang="en-US" sz="1600" dirty="0">
              <a:solidFill>
                <a:srgbClr val="FF0000"/>
              </a:solidFill>
            </a:endParaRPr>
          </a:p>
        </p:txBody>
      </p:sp>
      <p:cxnSp>
        <p:nvCxnSpPr>
          <p:cNvPr id="28" name="Straight Connector 27"/>
          <p:cNvCxnSpPr/>
          <p:nvPr/>
        </p:nvCxnSpPr>
        <p:spPr>
          <a:xfrm>
            <a:off x="2901830" y="2136889"/>
            <a:ext cx="0" cy="1828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331357" y="2158733"/>
            <a:ext cx="0" cy="1828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597012" y="4324074"/>
            <a:ext cx="4432688" cy="1477328"/>
          </a:xfrm>
          <a:prstGeom prst="rect">
            <a:avLst/>
          </a:prstGeom>
          <a:noFill/>
        </p:spPr>
        <p:txBody>
          <a:bodyPr wrap="square" rtlCol="0">
            <a:spAutoFit/>
          </a:bodyPr>
          <a:lstStyle/>
          <a:p>
            <a:pPr marL="111125" indent="-111125">
              <a:buFont typeface="Arial"/>
              <a:buChar char="•"/>
            </a:pPr>
            <a:r>
              <a:rPr lang="en-US" dirty="0" smtClean="0">
                <a:solidFill>
                  <a:prstClr val="black"/>
                </a:solidFill>
              </a:rPr>
              <a:t>Drops in NPE  at the edges between the rings are gone after cluster reconstruction</a:t>
            </a:r>
          </a:p>
          <a:p>
            <a:pPr marL="111125" indent="-111125">
              <a:buFont typeface="Arial"/>
              <a:buChar char="•"/>
            </a:pPr>
            <a:r>
              <a:rPr lang="en-US" dirty="0" smtClean="0">
                <a:solidFill>
                  <a:prstClr val="black"/>
                </a:solidFill>
              </a:rPr>
              <a:t>Low NPE-tails at high and low </a:t>
            </a:r>
            <a:r>
              <a:rPr lang="en-US" dirty="0" smtClean="0">
                <a:solidFill>
                  <a:prstClr val="black"/>
                </a:solidFill>
                <a:latin typeface="Symbol" charset="2"/>
                <a:cs typeface="Symbol" charset="2"/>
              </a:rPr>
              <a:t>q</a:t>
            </a:r>
            <a:r>
              <a:rPr lang="en-US" baseline="-25000" dirty="0" smtClean="0">
                <a:solidFill>
                  <a:prstClr val="black"/>
                </a:solidFill>
              </a:rPr>
              <a:t>e</a:t>
            </a:r>
            <a:r>
              <a:rPr lang="en-US" dirty="0" smtClean="0">
                <a:solidFill>
                  <a:prstClr val="black"/>
                </a:solidFill>
              </a:rPr>
              <a:t> due to events for which Cerenkov radiation is partially emitted outside of the mirror</a:t>
            </a:r>
            <a:endParaRPr lang="en-US" dirty="0">
              <a:solidFill>
                <a:prstClr val="black"/>
              </a:solidFill>
            </a:endParaRPr>
          </a:p>
        </p:txBody>
      </p:sp>
      <p:sp>
        <p:nvSpPr>
          <p:cNvPr id="2" name="TextBox 1"/>
          <p:cNvSpPr txBox="1"/>
          <p:nvPr/>
        </p:nvSpPr>
        <p:spPr>
          <a:xfrm>
            <a:off x="6069973" y="4088221"/>
            <a:ext cx="1014420" cy="338554"/>
          </a:xfrm>
          <a:prstGeom prst="rect">
            <a:avLst/>
          </a:prstGeom>
          <a:solidFill>
            <a:schemeClr val="bg1"/>
          </a:solidFill>
        </p:spPr>
        <p:txBody>
          <a:bodyPr wrap="none" rtlCol="0">
            <a:spAutoFit/>
          </a:bodyPr>
          <a:lstStyle/>
          <a:p>
            <a:r>
              <a:rPr lang="en-US" sz="1600" dirty="0">
                <a:solidFill>
                  <a:prstClr val="black"/>
                </a:solidFill>
              </a:rPr>
              <a:t>Theta gen</a:t>
            </a:r>
          </a:p>
        </p:txBody>
      </p:sp>
      <p:sp>
        <p:nvSpPr>
          <p:cNvPr id="21" name="TextBox 20"/>
          <p:cNvSpPr txBox="1"/>
          <p:nvPr/>
        </p:nvSpPr>
        <p:spPr>
          <a:xfrm>
            <a:off x="2471059" y="4088221"/>
            <a:ext cx="1014420" cy="338554"/>
          </a:xfrm>
          <a:prstGeom prst="rect">
            <a:avLst/>
          </a:prstGeom>
          <a:solidFill>
            <a:schemeClr val="bg1"/>
          </a:solidFill>
        </p:spPr>
        <p:txBody>
          <a:bodyPr wrap="none" rtlCol="0">
            <a:spAutoFit/>
          </a:bodyPr>
          <a:lstStyle/>
          <a:p>
            <a:r>
              <a:rPr lang="en-US" sz="1600" dirty="0">
                <a:solidFill>
                  <a:prstClr val="black"/>
                </a:solidFill>
              </a:rPr>
              <a:t>Theta gen</a:t>
            </a:r>
          </a:p>
        </p:txBody>
      </p:sp>
      <p:sp>
        <p:nvSpPr>
          <p:cNvPr id="4" name="TextBox 3"/>
          <p:cNvSpPr txBox="1"/>
          <p:nvPr/>
        </p:nvSpPr>
        <p:spPr>
          <a:xfrm>
            <a:off x="1597824" y="111060"/>
            <a:ext cx="5941951" cy="707886"/>
          </a:xfrm>
          <a:prstGeom prst="rect">
            <a:avLst/>
          </a:prstGeom>
          <a:noFill/>
        </p:spPr>
        <p:txBody>
          <a:bodyPr wrap="none" rtlCol="0">
            <a:spAutoFit/>
          </a:bodyPr>
          <a:lstStyle/>
          <a:p>
            <a:r>
              <a:rPr lang="en-US" sz="4000" dirty="0" smtClean="0">
                <a:solidFill>
                  <a:prstClr val="black"/>
                </a:solidFill>
              </a:rPr>
              <a:t>HTCC Reconstruction Status</a:t>
            </a:r>
            <a:endParaRPr lang="en-US" sz="4000" dirty="0">
              <a:solidFill>
                <a:prstClr val="black"/>
              </a:solidFill>
            </a:endParaRPr>
          </a:p>
        </p:txBody>
      </p:sp>
      <p:sp>
        <p:nvSpPr>
          <p:cNvPr id="5" name="TextBox 4"/>
          <p:cNvSpPr txBox="1"/>
          <p:nvPr/>
        </p:nvSpPr>
        <p:spPr>
          <a:xfrm>
            <a:off x="1662010" y="857105"/>
            <a:ext cx="6273874" cy="707886"/>
          </a:xfrm>
          <a:prstGeom prst="rect">
            <a:avLst/>
          </a:prstGeom>
          <a:noFill/>
        </p:spPr>
        <p:txBody>
          <a:bodyPr wrap="square" rtlCol="0">
            <a:spAutoFit/>
          </a:bodyPr>
          <a:lstStyle/>
          <a:p>
            <a:pPr marL="176213" indent="-176213">
              <a:buFont typeface="Arial"/>
              <a:buChar char="•"/>
            </a:pPr>
            <a:r>
              <a:rPr lang="en-US" sz="2000" dirty="0" smtClean="0">
                <a:solidFill>
                  <a:srgbClr val="800000"/>
                </a:solidFill>
              </a:rPr>
              <a:t>Detector is incorporated into simulation</a:t>
            </a:r>
          </a:p>
          <a:p>
            <a:pPr marL="176213" indent="-176213">
              <a:buFont typeface="Arial"/>
              <a:buChar char="•"/>
            </a:pPr>
            <a:r>
              <a:rPr lang="en-US" sz="2000" dirty="0" smtClean="0">
                <a:solidFill>
                  <a:srgbClr val="800000"/>
                </a:solidFill>
              </a:rPr>
              <a:t>Reconstruction is developed and being improved</a:t>
            </a:r>
          </a:p>
        </p:txBody>
      </p:sp>
      <p:sp>
        <p:nvSpPr>
          <p:cNvPr id="7" name="Right Arrow 6"/>
          <p:cNvSpPr/>
          <p:nvPr/>
        </p:nvSpPr>
        <p:spPr>
          <a:xfrm>
            <a:off x="3747046" y="2645897"/>
            <a:ext cx="887907" cy="306186"/>
          </a:xfrm>
          <a:prstGeom prst="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BBB59">
                  <a:lumMod val="40000"/>
                  <a:lumOff val="60000"/>
                </a:srgbClr>
              </a:solidFill>
            </a:endParaRPr>
          </a:p>
        </p:txBody>
      </p:sp>
      <p:sp>
        <p:nvSpPr>
          <p:cNvPr id="26" name="TextBox 25"/>
          <p:cNvSpPr txBox="1"/>
          <p:nvPr/>
        </p:nvSpPr>
        <p:spPr>
          <a:xfrm rot="16200000">
            <a:off x="4734327" y="2738271"/>
            <a:ext cx="616074" cy="338554"/>
          </a:xfrm>
          <a:prstGeom prst="rect">
            <a:avLst/>
          </a:prstGeom>
          <a:solidFill>
            <a:srgbClr val="FFFFFF"/>
          </a:solidFill>
        </p:spPr>
        <p:txBody>
          <a:bodyPr wrap="none" rtlCol="0">
            <a:spAutoFit/>
          </a:bodyPr>
          <a:lstStyle/>
          <a:p>
            <a:r>
              <a:rPr lang="en-US" sz="1600" dirty="0" smtClean="0">
                <a:solidFill>
                  <a:prstClr val="black"/>
                </a:solidFill>
              </a:rPr>
              <a:t> </a:t>
            </a:r>
            <a:r>
              <a:rPr lang="ru-RU" sz="1600" dirty="0" smtClean="0">
                <a:solidFill>
                  <a:prstClr val="black"/>
                </a:solidFill>
              </a:rPr>
              <a:t> </a:t>
            </a:r>
            <a:r>
              <a:rPr lang="en-US" sz="1600" dirty="0" smtClean="0">
                <a:solidFill>
                  <a:prstClr val="black"/>
                </a:solidFill>
              </a:rPr>
              <a:t>NPE </a:t>
            </a:r>
            <a:r>
              <a:rPr lang="ru-RU" sz="1600" dirty="0" smtClean="0">
                <a:solidFill>
                  <a:prstClr val="black"/>
                </a:solidFill>
              </a:rPr>
              <a:t>  </a:t>
            </a:r>
            <a:endParaRPr lang="en-US" sz="1600" dirty="0">
              <a:solidFill>
                <a:prstClr val="black"/>
              </a:solidFill>
            </a:endParaRPr>
          </a:p>
        </p:txBody>
      </p:sp>
      <p:sp>
        <p:nvSpPr>
          <p:cNvPr id="3" name="TextBox 2"/>
          <p:cNvSpPr txBox="1"/>
          <p:nvPr/>
        </p:nvSpPr>
        <p:spPr>
          <a:xfrm>
            <a:off x="303159" y="5769025"/>
            <a:ext cx="8741454" cy="923330"/>
          </a:xfrm>
          <a:prstGeom prst="rect">
            <a:avLst/>
          </a:prstGeom>
          <a:noFill/>
        </p:spPr>
        <p:txBody>
          <a:bodyPr wrap="square" rtlCol="0">
            <a:spAutoFit/>
          </a:bodyPr>
          <a:lstStyle/>
          <a:p>
            <a:r>
              <a:rPr lang="en-US" dirty="0" smtClean="0">
                <a:solidFill>
                  <a:prstClr val="black"/>
                </a:solidFill>
              </a:rPr>
              <a:t>Plans:</a:t>
            </a:r>
          </a:p>
          <a:p>
            <a:pPr marL="111125" indent="-111125">
              <a:buFont typeface="Arial"/>
              <a:buChar char="•"/>
            </a:pPr>
            <a:r>
              <a:rPr lang="en-US" dirty="0" smtClean="0">
                <a:solidFill>
                  <a:srgbClr val="000090"/>
                </a:solidFill>
              </a:rPr>
              <a:t>Include timing information in simulation and reconstruction;</a:t>
            </a:r>
          </a:p>
          <a:p>
            <a:pPr marL="111125" indent="-111125">
              <a:buFont typeface="Arial"/>
              <a:buChar char="•"/>
            </a:pPr>
            <a:r>
              <a:rPr lang="en-US" dirty="0" smtClean="0">
                <a:solidFill>
                  <a:srgbClr val="000090"/>
                </a:solidFill>
              </a:rPr>
              <a:t>Improve resolution of cluster reconstruction based on the size of Cherenkov radiation cone </a:t>
            </a:r>
            <a:endParaRPr lang="en-US" dirty="0">
              <a:solidFill>
                <a:srgbClr val="000090"/>
              </a:solidFill>
            </a:endParaRPr>
          </a:p>
        </p:txBody>
      </p:sp>
      <p:sp>
        <p:nvSpPr>
          <p:cNvPr id="6" name="TextBox 5"/>
          <p:cNvSpPr txBox="1"/>
          <p:nvPr/>
        </p:nvSpPr>
        <p:spPr>
          <a:xfrm>
            <a:off x="594676" y="4434504"/>
            <a:ext cx="3949700" cy="1200329"/>
          </a:xfrm>
          <a:prstGeom prst="rect">
            <a:avLst/>
          </a:prstGeom>
          <a:noFill/>
        </p:spPr>
        <p:txBody>
          <a:bodyPr wrap="square" rtlCol="0">
            <a:spAutoFit/>
          </a:bodyPr>
          <a:lstStyle/>
          <a:p>
            <a:pPr marL="111125" indent="-111125">
              <a:buFont typeface="Arial"/>
              <a:buChar char="•"/>
            </a:pPr>
            <a:r>
              <a:rPr lang="en-US" dirty="0" smtClean="0">
                <a:solidFill>
                  <a:prstClr val="black"/>
                </a:solidFill>
              </a:rPr>
              <a:t>NPE grows with </a:t>
            </a:r>
            <a:r>
              <a:rPr lang="en-US" dirty="0" smtClean="0">
                <a:solidFill>
                  <a:prstClr val="black"/>
                </a:solidFill>
                <a:latin typeface="Symbol" charset="2"/>
                <a:cs typeface="Symbol" charset="2"/>
              </a:rPr>
              <a:t>q</a:t>
            </a:r>
            <a:r>
              <a:rPr lang="en-US" baseline="-25000" dirty="0" smtClean="0">
                <a:solidFill>
                  <a:prstClr val="black"/>
                </a:solidFill>
                <a:cs typeface="Symbol" charset="2"/>
              </a:rPr>
              <a:t>e</a:t>
            </a:r>
            <a:r>
              <a:rPr lang="en-US" dirty="0" smtClean="0">
                <a:solidFill>
                  <a:prstClr val="black"/>
                </a:solidFill>
              </a:rPr>
              <a:t> since path in CO</a:t>
            </a:r>
            <a:r>
              <a:rPr lang="en-US" baseline="-25000" dirty="0" smtClean="0">
                <a:solidFill>
                  <a:prstClr val="black"/>
                </a:solidFill>
              </a:rPr>
              <a:t>2</a:t>
            </a:r>
            <a:r>
              <a:rPr lang="en-US" dirty="0" smtClean="0">
                <a:solidFill>
                  <a:prstClr val="black"/>
                </a:solidFill>
              </a:rPr>
              <a:t> increases</a:t>
            </a:r>
            <a:endParaRPr lang="ru-RU" dirty="0" smtClean="0">
              <a:solidFill>
                <a:prstClr val="black"/>
              </a:solidFill>
            </a:endParaRPr>
          </a:p>
          <a:p>
            <a:pPr marL="111125" indent="-111125">
              <a:buFont typeface="Arial"/>
              <a:buChar char="•"/>
            </a:pPr>
            <a:r>
              <a:rPr lang="en-US" dirty="0" smtClean="0">
                <a:solidFill>
                  <a:prstClr val="black"/>
                </a:solidFill>
              </a:rPr>
              <a:t>Drops in NPE due to events split between mirrors</a:t>
            </a:r>
            <a:endParaRPr lang="en-US" dirty="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8789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78"/>
            <a:ext cx="8229600" cy="1143000"/>
          </a:xfrm>
        </p:spPr>
        <p:txBody>
          <a:bodyPr>
            <a:normAutofit/>
          </a:bodyPr>
          <a:lstStyle/>
          <a:p>
            <a:r>
              <a:rPr lang="en-US" sz="4000" dirty="0" smtClean="0"/>
              <a:t>HTCC/LTCC Calibration</a:t>
            </a:r>
            <a:endParaRPr lang="en-US" sz="4000" dirty="0"/>
          </a:p>
        </p:txBody>
      </p:sp>
      <p:pic>
        <p:nvPicPr>
          <p:cNvPr id="16" name="Picture 1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940426" y="1183035"/>
            <a:ext cx="3052434" cy="2074856"/>
          </a:xfrm>
          <a:prstGeom prst="rect">
            <a:avLst/>
          </a:prstGeom>
        </p:spPr>
      </p:pic>
      <p:pic>
        <p:nvPicPr>
          <p:cNvPr id="17" name="Picture 16"/>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553200" y="1177020"/>
            <a:ext cx="2198885" cy="2053041"/>
          </a:xfrm>
          <a:prstGeom prst="rect">
            <a:avLst/>
          </a:prstGeom>
        </p:spPr>
      </p:pic>
      <p:sp>
        <p:nvSpPr>
          <p:cNvPr id="18" name="TextBox 17"/>
          <p:cNvSpPr txBox="1"/>
          <p:nvPr/>
        </p:nvSpPr>
        <p:spPr>
          <a:xfrm>
            <a:off x="354619" y="1118266"/>
            <a:ext cx="1717237" cy="1415772"/>
          </a:xfrm>
          <a:prstGeom prst="rect">
            <a:avLst/>
          </a:prstGeom>
          <a:noFill/>
        </p:spPr>
        <p:txBody>
          <a:bodyPr wrap="none" rtlCol="0">
            <a:spAutoFit/>
          </a:bodyPr>
          <a:lstStyle/>
          <a:p>
            <a:r>
              <a:rPr lang="en-US" sz="1600" b="1" dirty="0" smtClean="0"/>
              <a:t>CLAS Calibrations:</a:t>
            </a:r>
            <a:endParaRPr lang="en-US" sz="1600" dirty="0"/>
          </a:p>
          <a:p>
            <a:pPr marL="176213" indent="-176213">
              <a:buFont typeface="Wingdings" charset="2"/>
              <a:buChar char="§"/>
            </a:pPr>
            <a:r>
              <a:rPr lang="en-US" sz="1400" dirty="0" smtClean="0">
                <a:solidFill>
                  <a:srgbClr val="800000"/>
                </a:solidFill>
              </a:rPr>
              <a:t>HV Matching</a:t>
            </a:r>
          </a:p>
          <a:p>
            <a:pPr marL="176213" indent="-176213">
              <a:buFont typeface="Wingdings" charset="2"/>
              <a:buChar char="§"/>
            </a:pPr>
            <a:r>
              <a:rPr lang="en-US" sz="1400" dirty="0" smtClean="0">
                <a:solidFill>
                  <a:srgbClr val="800000"/>
                </a:solidFill>
              </a:rPr>
              <a:t>Pedestals</a:t>
            </a:r>
          </a:p>
          <a:p>
            <a:pPr marL="176213" indent="-176213">
              <a:buFont typeface="Wingdings" charset="2"/>
              <a:buChar char="§"/>
            </a:pPr>
            <a:r>
              <a:rPr lang="en-US" sz="1400" dirty="0" smtClean="0">
                <a:solidFill>
                  <a:srgbClr val="800000"/>
                </a:solidFill>
              </a:rPr>
              <a:t>SPE calibration</a:t>
            </a:r>
          </a:p>
          <a:p>
            <a:pPr marL="176213" indent="-176213">
              <a:buFont typeface="Wingdings" charset="2"/>
              <a:buChar char="§"/>
            </a:pPr>
            <a:r>
              <a:rPr lang="en-US" sz="1400" dirty="0" smtClean="0">
                <a:solidFill>
                  <a:srgbClr val="800000"/>
                </a:solidFill>
              </a:rPr>
              <a:t>CALDB I/O</a:t>
            </a:r>
          </a:p>
          <a:p>
            <a:pPr marL="176213" indent="-176213">
              <a:buFont typeface="Wingdings" charset="2"/>
              <a:buChar char="§"/>
            </a:pPr>
            <a:r>
              <a:rPr lang="en-US" sz="1400" dirty="0" smtClean="0"/>
              <a:t>ROOT Output</a:t>
            </a:r>
            <a:endParaRPr lang="en-US" sz="1400" dirty="0"/>
          </a:p>
        </p:txBody>
      </p:sp>
      <p:sp>
        <p:nvSpPr>
          <p:cNvPr id="19" name="TextBox 18"/>
          <p:cNvSpPr txBox="1"/>
          <p:nvPr/>
        </p:nvSpPr>
        <p:spPr>
          <a:xfrm>
            <a:off x="353133" y="2761394"/>
            <a:ext cx="1925227" cy="1631216"/>
          </a:xfrm>
          <a:prstGeom prst="rect">
            <a:avLst/>
          </a:prstGeom>
          <a:noFill/>
        </p:spPr>
        <p:txBody>
          <a:bodyPr wrap="none" rtlCol="0">
            <a:spAutoFit/>
          </a:bodyPr>
          <a:lstStyle/>
          <a:p>
            <a:r>
              <a:rPr lang="en-US" sz="1600" b="1" dirty="0" smtClean="0"/>
              <a:t>CLAS12 Calibrations:</a:t>
            </a:r>
            <a:endParaRPr lang="en-US" sz="1200" dirty="0" smtClean="0"/>
          </a:p>
          <a:p>
            <a:pPr marL="176213" indent="-176213">
              <a:buFont typeface="Wingdings" charset="2"/>
              <a:buChar char="§"/>
            </a:pPr>
            <a:r>
              <a:rPr lang="en-US" sz="1400" dirty="0" smtClean="0">
                <a:solidFill>
                  <a:srgbClr val="800000"/>
                </a:solidFill>
              </a:rPr>
              <a:t>HTCC and LTCC</a:t>
            </a:r>
          </a:p>
          <a:p>
            <a:pPr marL="176213" indent="-176213">
              <a:buFont typeface="Wingdings" charset="2"/>
              <a:buChar char="§"/>
            </a:pPr>
            <a:r>
              <a:rPr lang="en-US" sz="1400" dirty="0" smtClean="0">
                <a:solidFill>
                  <a:srgbClr val="800000"/>
                </a:solidFill>
              </a:rPr>
              <a:t>HV Matching</a:t>
            </a:r>
          </a:p>
          <a:p>
            <a:pPr marL="176213" indent="-176213">
              <a:buFont typeface="Wingdings" charset="2"/>
              <a:buChar char="§"/>
            </a:pPr>
            <a:r>
              <a:rPr lang="en-US" sz="1400" dirty="0" smtClean="0">
                <a:solidFill>
                  <a:srgbClr val="800000"/>
                </a:solidFill>
              </a:rPr>
              <a:t>SPE analysis</a:t>
            </a:r>
          </a:p>
          <a:p>
            <a:pPr marL="176213" indent="-176213">
              <a:buFont typeface="Wingdings" charset="2"/>
              <a:buChar char="§"/>
            </a:pPr>
            <a:r>
              <a:rPr lang="en-US" sz="1400" dirty="0" smtClean="0">
                <a:solidFill>
                  <a:srgbClr val="800000"/>
                </a:solidFill>
              </a:rPr>
              <a:t>CCDB I/O</a:t>
            </a:r>
          </a:p>
          <a:p>
            <a:pPr marL="176213" indent="-176213">
              <a:buFont typeface="Wingdings" charset="2"/>
              <a:buChar char="§"/>
            </a:pPr>
            <a:r>
              <a:rPr lang="en-US" sz="1400" dirty="0" smtClean="0">
                <a:solidFill>
                  <a:srgbClr val="800000"/>
                </a:solidFill>
              </a:rPr>
              <a:t>CAEN </a:t>
            </a:r>
            <a:r>
              <a:rPr lang="en-US" sz="1400" dirty="0">
                <a:solidFill>
                  <a:srgbClr val="800000"/>
                </a:solidFill>
              </a:rPr>
              <a:t>SY4527 HV </a:t>
            </a:r>
            <a:r>
              <a:rPr lang="en-US" sz="1400" dirty="0" smtClean="0">
                <a:solidFill>
                  <a:srgbClr val="800000"/>
                </a:solidFill>
              </a:rPr>
              <a:t>I/O</a:t>
            </a:r>
          </a:p>
          <a:p>
            <a:pPr marL="176213" indent="-176213">
              <a:buFont typeface="Wingdings" charset="2"/>
              <a:buChar char="§"/>
            </a:pPr>
            <a:r>
              <a:rPr lang="en-US" sz="1400" dirty="0" smtClean="0"/>
              <a:t>ROOT Output </a:t>
            </a:r>
            <a:endParaRPr lang="en-US" sz="1400" dirty="0"/>
          </a:p>
        </p:txBody>
      </p:sp>
      <p:sp>
        <p:nvSpPr>
          <p:cNvPr id="20" name="TextBox 19"/>
          <p:cNvSpPr txBox="1"/>
          <p:nvPr/>
        </p:nvSpPr>
        <p:spPr>
          <a:xfrm>
            <a:off x="363338" y="4542226"/>
            <a:ext cx="2471805" cy="1846659"/>
          </a:xfrm>
          <a:prstGeom prst="rect">
            <a:avLst/>
          </a:prstGeom>
          <a:noFill/>
        </p:spPr>
        <p:txBody>
          <a:bodyPr wrap="square" rtlCol="0">
            <a:spAutoFit/>
          </a:bodyPr>
          <a:lstStyle/>
          <a:p>
            <a:r>
              <a:rPr lang="en-US" sz="1600" b="1" dirty="0" smtClean="0"/>
              <a:t>Status:</a:t>
            </a:r>
            <a:endParaRPr lang="en-US" sz="1400" dirty="0" smtClean="0"/>
          </a:p>
          <a:p>
            <a:pPr marL="171450" indent="-171450">
              <a:buFont typeface="Wingdings" charset="2"/>
              <a:buChar char="§"/>
            </a:pPr>
            <a:r>
              <a:rPr lang="en-US" sz="1400" dirty="0" smtClean="0">
                <a:solidFill>
                  <a:srgbClr val="800000"/>
                </a:solidFill>
              </a:rPr>
              <a:t>GUI started</a:t>
            </a:r>
          </a:p>
          <a:p>
            <a:pPr marL="171450" indent="-171450">
              <a:buFont typeface="Wingdings" charset="2"/>
              <a:buChar char="§"/>
            </a:pPr>
            <a:r>
              <a:rPr lang="en-US" sz="1400" dirty="0" smtClean="0">
                <a:solidFill>
                  <a:srgbClr val="800000"/>
                </a:solidFill>
              </a:rPr>
              <a:t>CCDB I/O</a:t>
            </a:r>
          </a:p>
          <a:p>
            <a:pPr marL="171450" indent="-171450">
              <a:buFont typeface="Wingdings" charset="2"/>
              <a:buChar char="§"/>
            </a:pPr>
            <a:r>
              <a:rPr lang="en-US" sz="1400" dirty="0" smtClean="0">
                <a:solidFill>
                  <a:srgbClr val="800000"/>
                </a:solidFill>
              </a:rPr>
              <a:t>Working on CAEN I/O</a:t>
            </a:r>
          </a:p>
          <a:p>
            <a:pPr marL="171450" indent="-171450">
              <a:buFont typeface="Wingdings" charset="2"/>
              <a:buChar char="§"/>
            </a:pPr>
            <a:r>
              <a:rPr lang="en-US" sz="1400" dirty="0">
                <a:solidFill>
                  <a:srgbClr val="800000"/>
                </a:solidFill>
              </a:rPr>
              <a:t>Starting actual FADC acquisition, HTCC and LTCC </a:t>
            </a:r>
            <a:r>
              <a:rPr lang="en-US" sz="1400" dirty="0" smtClean="0">
                <a:solidFill>
                  <a:srgbClr val="800000"/>
                </a:solidFill>
              </a:rPr>
              <a:t>calibrations</a:t>
            </a:r>
          </a:p>
          <a:p>
            <a:pPr marL="171450" indent="-171450">
              <a:buFont typeface="Wingdings" charset="2"/>
              <a:buChar char="§"/>
            </a:pPr>
            <a:r>
              <a:rPr lang="en-US" sz="1400" dirty="0" smtClean="0">
                <a:solidFill>
                  <a:srgbClr val="800000"/>
                </a:solidFill>
              </a:rPr>
              <a:t>Will also use Java framework</a:t>
            </a:r>
            <a:endParaRPr lang="en-US" sz="1400" dirty="0">
              <a:solidFill>
                <a:srgbClr val="800000"/>
              </a:solidFill>
            </a:endParaRPr>
          </a:p>
        </p:txBody>
      </p:sp>
      <p:sp>
        <p:nvSpPr>
          <p:cNvPr id="21" name="Down Arrow 20"/>
          <p:cNvSpPr/>
          <p:nvPr/>
        </p:nvSpPr>
        <p:spPr>
          <a:xfrm>
            <a:off x="4210780" y="3414416"/>
            <a:ext cx="475684" cy="514181"/>
          </a:xfrm>
          <a:prstGeom prst="downArrow">
            <a:avLst>
              <a:gd name="adj1" fmla="val 37607"/>
              <a:gd name="adj2" fmla="val 50000"/>
            </a:avLst>
          </a:prstGeom>
          <a:solidFill>
            <a:srgbClr val="B10F05"/>
          </a:solidFill>
          <a:ln>
            <a:solidFill>
              <a:srgbClr val="B10F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Screen Shot 2014-11-05 at 3.22.11 PM.png"/>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908584" y="4019324"/>
            <a:ext cx="3081164" cy="2351825"/>
          </a:xfrm>
          <a:prstGeom prst="rect">
            <a:avLst/>
          </a:prstGeom>
        </p:spPr>
      </p:pic>
      <p:pic>
        <p:nvPicPr>
          <p:cNvPr id="23" name="Picture 22" descr="Screen Shot 2015-06-18 at 11.59.10 AM.png"/>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200589" y="3722459"/>
            <a:ext cx="2795016" cy="2731008"/>
          </a:xfrm>
          <a:prstGeom prst="rect">
            <a:avLst/>
          </a:prstGeom>
        </p:spPr>
      </p:pic>
      <p:sp>
        <p:nvSpPr>
          <p:cNvPr id="24" name="Rectangle 23"/>
          <p:cNvSpPr/>
          <p:nvPr/>
        </p:nvSpPr>
        <p:spPr>
          <a:xfrm>
            <a:off x="6624708" y="3341532"/>
            <a:ext cx="2062092" cy="307777"/>
          </a:xfrm>
          <a:prstGeom prst="rect">
            <a:avLst/>
          </a:prstGeom>
        </p:spPr>
        <p:txBody>
          <a:bodyPr wrap="square">
            <a:spAutoFit/>
          </a:bodyPr>
          <a:lstStyle/>
          <a:p>
            <a:r>
              <a:rPr lang="en-US" sz="1400" dirty="0" smtClean="0">
                <a:solidFill>
                  <a:srgbClr val="A40119"/>
                </a:solidFill>
                <a:ea typeface="ＭＳ Ｐゴシック" pitchFamily="-112" charset="-128"/>
                <a:cs typeface="ＭＳ Ｐゴシック" pitchFamily="-112" charset="-128"/>
              </a:rPr>
              <a:t>M. Ungaro and N. Markov</a:t>
            </a:r>
            <a:endParaRPr lang="en-US" sz="1400" dirty="0">
              <a:solidFill>
                <a:srgbClr val="A40119"/>
              </a:solidFill>
            </a:endParaRPr>
          </a:p>
        </p:txBody>
      </p:sp>
      <p:sp>
        <p:nvSpPr>
          <p:cNvPr id="8" name="Slide Number Placeholder 7"/>
          <p:cNvSpPr>
            <a:spLocks noGrp="1"/>
          </p:cNvSpPr>
          <p:nvPr>
            <p:ph type="sldNum" sz="quarter" idx="12"/>
          </p:nvPr>
        </p:nvSpPr>
        <p:spPr/>
        <p:txBody>
          <a:bodyPr/>
          <a:lstStyle/>
          <a:p>
            <a:fld id="{A08674F4-6DD5-AF42-8EAE-17A5ED8EE3A6}" type="slidenum">
              <a:rPr lang="en-US" smtClean="0"/>
              <a:pPr/>
              <a:t>24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486252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CND</a:t>
            </a:r>
            <a:endParaRPr lang="en-US" sz="6000" dirty="0">
              <a:solidFill>
                <a:srgbClr val="FF0000"/>
              </a:solidFill>
            </a:endParaRPr>
          </a:p>
        </p:txBody>
      </p:sp>
      <p:sp>
        <p:nvSpPr>
          <p:cNvPr id="3" name="Slide Number Placeholder 2"/>
          <p:cNvSpPr>
            <a:spLocks noGrp="1"/>
          </p:cNvSpPr>
          <p:nvPr>
            <p:ph type="sldNum" sz="quarter" idx="12"/>
          </p:nvPr>
        </p:nvSpPr>
        <p:spPr/>
        <p:txBody>
          <a:bodyPr/>
          <a:lstStyle/>
          <a:p>
            <a:fld id="{CA0C5673-6350-CD42-82C5-861777D95EA0}"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2029826" y="268020"/>
            <a:ext cx="5471570" cy="707878"/>
          </a:xfrm>
          <a:prstGeom prst="rect">
            <a:avLst/>
          </a:prstGeom>
          <a:noFill/>
        </p:spPr>
        <p:txBody>
          <a:bodyPr wrap="square" lIns="91430" tIns="45716" rIns="91430" bIns="45716" rtlCol="0">
            <a:spAutoFit/>
          </a:bodyPr>
          <a:lstStyle/>
          <a:p>
            <a:pPr algn="ctr" defTabSz="914306" fontAlgn="base">
              <a:spcBef>
                <a:spcPct val="0"/>
              </a:spcBef>
              <a:spcAft>
                <a:spcPct val="0"/>
              </a:spcAft>
            </a:pPr>
            <a:r>
              <a:rPr lang="fr-FR" sz="4000" kern="1200" dirty="0" smtClean="0">
                <a:latin typeface="+mj-lt"/>
                <a:cs typeface="Times New Roman" pitchFamily="18" charset="0"/>
              </a:rPr>
              <a:t>CND Status </a:t>
            </a:r>
            <a:r>
              <a:rPr lang="fr-FR" sz="4000" kern="1200" dirty="0">
                <a:latin typeface="+mj-lt"/>
                <a:cs typeface="Times New Roman" pitchFamily="18" charset="0"/>
              </a:rPr>
              <a:t>and</a:t>
            </a:r>
            <a:r>
              <a:rPr lang="fr-FR" sz="4000" kern="1200" dirty="0" smtClean="0">
                <a:latin typeface="+mj-lt"/>
                <a:cs typeface="Times New Roman" pitchFamily="18" charset="0"/>
              </a:rPr>
              <a:t> Plans</a:t>
            </a:r>
            <a:endParaRPr lang="en-US" sz="4000" kern="1200" dirty="0">
              <a:latin typeface="+mj-lt"/>
              <a:cs typeface="Times New Roman" pitchFamily="18" charset="0"/>
            </a:endParaRPr>
          </a:p>
        </p:txBody>
      </p:sp>
      <p:sp>
        <p:nvSpPr>
          <p:cNvPr id="5" name="ZoneTexte 4"/>
          <p:cNvSpPr txBox="1"/>
          <p:nvPr/>
        </p:nvSpPr>
        <p:spPr>
          <a:xfrm>
            <a:off x="1161265" y="5238561"/>
            <a:ext cx="6997669" cy="1384986"/>
          </a:xfrm>
          <a:prstGeom prst="rect">
            <a:avLst/>
          </a:prstGeom>
          <a:noFill/>
        </p:spPr>
        <p:txBody>
          <a:bodyPr wrap="square" lIns="91430" tIns="45716" rIns="91430" bIns="45716" rtlCol="0">
            <a:spAutoFit/>
          </a:bodyPr>
          <a:lstStyle/>
          <a:p>
            <a:pPr defTabSz="914306" fontAlgn="base">
              <a:spcBef>
                <a:spcPct val="0"/>
              </a:spcBef>
              <a:spcAft>
                <a:spcPts val="600"/>
              </a:spcAft>
            </a:pPr>
            <a:r>
              <a:rPr lang="fr-FR" sz="2000" b="1" dirty="0" smtClean="0">
                <a:solidFill>
                  <a:prstClr val="black"/>
                </a:solidFill>
                <a:cs typeface="Times New Roman" pitchFamily="18" charset="0"/>
              </a:rPr>
              <a:t>Work plan: </a:t>
            </a:r>
            <a:endParaRPr lang="fr-FR" sz="2000" b="1" dirty="0">
              <a:solidFill>
                <a:prstClr val="black"/>
              </a:solidFill>
              <a:cs typeface="Times New Roman" pitchFamily="18" charset="0"/>
            </a:endParaRPr>
          </a:p>
          <a:p>
            <a:pPr defTabSz="914306" fontAlgn="base">
              <a:spcBef>
                <a:spcPct val="0"/>
              </a:spcBef>
              <a:spcAft>
                <a:spcPts val="600"/>
              </a:spcAft>
              <a:buFont typeface="Arial" pitchFamily="34" charset="0"/>
              <a:buChar char="•"/>
            </a:pPr>
            <a:r>
              <a:rPr lang="fr-FR" dirty="0" smtClean="0">
                <a:solidFill>
                  <a:srgbClr val="000000"/>
                </a:solidFill>
                <a:cs typeface="Times New Roman" pitchFamily="18" charset="0"/>
              </a:rPr>
              <a:t> </a:t>
            </a:r>
            <a:r>
              <a:rPr lang="fr-FR" dirty="0" smtClean="0">
                <a:solidFill>
                  <a:srgbClr val="800000"/>
                </a:solidFill>
                <a:cs typeface="Times New Roman" pitchFamily="18" charset="0"/>
              </a:rPr>
              <a:t>Tests with cosmic rays at JLab with CLAS12 electronics &amp; DAQ (spring)</a:t>
            </a:r>
          </a:p>
          <a:p>
            <a:pPr marL="111125" indent="-111125" defTabSz="914306" fontAlgn="base">
              <a:spcBef>
                <a:spcPct val="0"/>
              </a:spcBef>
              <a:spcAft>
                <a:spcPct val="0"/>
              </a:spcAft>
              <a:buFont typeface="Arial" pitchFamily="34" charset="0"/>
              <a:buChar char="•"/>
            </a:pPr>
            <a:r>
              <a:rPr lang="fr-FR" dirty="0" smtClean="0">
                <a:solidFill>
                  <a:srgbClr val="800000"/>
                </a:solidFill>
                <a:cs typeface="Times New Roman" pitchFamily="18" charset="0"/>
              </a:rPr>
              <a:t> Installation </a:t>
            </a:r>
            <a:r>
              <a:rPr lang="fr-FR" dirty="0">
                <a:solidFill>
                  <a:srgbClr val="800000"/>
                </a:solidFill>
                <a:cs typeface="Times New Roman" pitchFamily="18" charset="0"/>
              </a:rPr>
              <a:t>in the CD </a:t>
            </a:r>
            <a:r>
              <a:rPr lang="fr-FR" dirty="0" smtClean="0">
                <a:solidFill>
                  <a:srgbClr val="800000"/>
                </a:solidFill>
                <a:cs typeface="Times New Roman" pitchFamily="18" charset="0"/>
              </a:rPr>
              <a:t>as soon as the solenoid is ready (fall 2016?) – the CND is the first to go in; installation should take about one week</a:t>
            </a:r>
            <a:endParaRPr lang="fr-FR" dirty="0">
              <a:solidFill>
                <a:srgbClr val="800000"/>
              </a:solidFill>
              <a:cs typeface="Times New Roman" pitchFamily="18" charset="0"/>
            </a:endParaRPr>
          </a:p>
        </p:txBody>
      </p:sp>
      <p:sp>
        <p:nvSpPr>
          <p:cNvPr id="17" name="ZoneTexte 16"/>
          <p:cNvSpPr txBox="1"/>
          <p:nvPr/>
        </p:nvSpPr>
        <p:spPr>
          <a:xfrm>
            <a:off x="4373219" y="1009027"/>
            <a:ext cx="4516782" cy="4185754"/>
          </a:xfrm>
          <a:prstGeom prst="rect">
            <a:avLst/>
          </a:prstGeom>
          <a:solidFill>
            <a:schemeClr val="bg1"/>
          </a:solidFill>
        </p:spPr>
        <p:txBody>
          <a:bodyPr wrap="square" lIns="91430" tIns="45716" rIns="91430" bIns="45716" rtlCol="0" anchor="t">
            <a:spAutoFit/>
          </a:bodyPr>
          <a:lstStyle/>
          <a:p>
            <a:pPr defTabSz="914306" fontAlgn="base">
              <a:spcBef>
                <a:spcPct val="0"/>
              </a:spcBef>
              <a:spcAft>
                <a:spcPct val="0"/>
              </a:spcAft>
            </a:pPr>
            <a:endParaRPr lang="fr-FR" sz="1700" b="1" dirty="0" smtClean="0">
              <a:solidFill>
                <a:srgbClr val="000090"/>
              </a:solidFill>
              <a:latin typeface="Times New Roman" pitchFamily="18" charset="0"/>
              <a:cs typeface="Times New Roman" pitchFamily="18" charset="0"/>
            </a:endParaRPr>
          </a:p>
          <a:p>
            <a:pPr marL="176213" indent="-176213" defTabSz="914306" fontAlgn="base">
              <a:spcAft>
                <a:spcPts val="1200"/>
              </a:spcAft>
            </a:pPr>
            <a:r>
              <a:rPr lang="fr-FR" sz="2000" b="1" dirty="0" smtClean="0">
                <a:solidFill>
                  <a:srgbClr val="000000"/>
                </a:solidFill>
                <a:cs typeface="Times New Roman" pitchFamily="18" charset="0"/>
              </a:rPr>
              <a:t>Status:</a:t>
            </a:r>
          </a:p>
          <a:p>
            <a:pPr marL="176213" indent="-176213" defTabSz="914306" fontAlgn="base">
              <a:spcBef>
                <a:spcPct val="0"/>
              </a:spcBef>
              <a:spcAft>
                <a:spcPct val="0"/>
              </a:spcAft>
              <a:buFont typeface="Courier New"/>
              <a:buChar char="o"/>
            </a:pPr>
            <a:r>
              <a:rPr lang="fr-FR" dirty="0" smtClean="0">
                <a:solidFill>
                  <a:srgbClr val="800000"/>
                </a:solidFill>
                <a:cs typeface="Times New Roman" pitchFamily="18" charset="0"/>
              </a:rPr>
              <a:t>All 24 </a:t>
            </a:r>
            <a:r>
              <a:rPr lang="fr-FR" dirty="0">
                <a:solidFill>
                  <a:srgbClr val="800000"/>
                </a:solidFill>
                <a:cs typeface="Times New Roman" pitchFamily="18" charset="0"/>
              </a:rPr>
              <a:t>2x3 blocks</a:t>
            </a:r>
            <a:r>
              <a:rPr lang="fr-FR" dirty="0" smtClean="0">
                <a:solidFill>
                  <a:srgbClr val="800000"/>
                </a:solidFill>
                <a:cs typeface="Times New Roman" pitchFamily="18" charset="0"/>
              </a:rPr>
              <a:t> built</a:t>
            </a:r>
            <a:r>
              <a:rPr lang="fr-FR" dirty="0">
                <a:solidFill>
                  <a:srgbClr val="800000"/>
                </a:solidFill>
                <a:cs typeface="Times New Roman" pitchFamily="18" charset="0"/>
              </a:rPr>
              <a:t>, </a:t>
            </a:r>
            <a:r>
              <a:rPr lang="fr-FR" dirty="0" smtClean="0">
                <a:solidFill>
                  <a:srgbClr val="800000"/>
                </a:solidFill>
                <a:cs typeface="Times New Roman" pitchFamily="18" charset="0"/>
              </a:rPr>
              <a:t>tested, </a:t>
            </a:r>
            <a:r>
              <a:rPr lang="fr-FR" dirty="0">
                <a:solidFill>
                  <a:srgbClr val="800000"/>
                </a:solidFill>
                <a:cs typeface="Times New Roman" pitchFamily="18" charset="0"/>
              </a:rPr>
              <a:t>and calibrated</a:t>
            </a:r>
            <a:r>
              <a:rPr lang="fr-FR" dirty="0" smtClean="0">
                <a:solidFill>
                  <a:srgbClr val="800000"/>
                </a:solidFill>
                <a:cs typeface="Times New Roman" pitchFamily="18" charset="0"/>
              </a:rPr>
              <a:t> with </a:t>
            </a:r>
            <a:r>
              <a:rPr lang="fr-FR" dirty="0">
                <a:solidFill>
                  <a:srgbClr val="800000"/>
                </a:solidFill>
                <a:cs typeface="Times New Roman" pitchFamily="18" charset="0"/>
              </a:rPr>
              <a:t>cosmic </a:t>
            </a:r>
            <a:r>
              <a:rPr lang="fr-FR" dirty="0" smtClean="0">
                <a:solidFill>
                  <a:srgbClr val="800000"/>
                </a:solidFill>
                <a:cs typeface="Times New Roman" pitchFamily="18" charset="0"/>
              </a:rPr>
              <a:t>rays at Orsay</a:t>
            </a:r>
          </a:p>
          <a:p>
            <a:pPr defTabSz="914306" fontAlgn="base">
              <a:spcBef>
                <a:spcPts val="600"/>
              </a:spcBef>
              <a:spcAft>
                <a:spcPct val="0"/>
              </a:spcAft>
            </a:pPr>
            <a:r>
              <a:rPr lang="fr-FR" dirty="0" smtClean="0">
                <a:solidFill>
                  <a:srgbClr val="000000"/>
                </a:solidFill>
                <a:cs typeface="Times New Roman" pitchFamily="18" charset="0"/>
              </a:rPr>
              <a:t>    </a:t>
            </a:r>
            <a:r>
              <a:rPr lang="fr-FR" b="1" dirty="0" smtClean="0">
                <a:solidFill>
                  <a:srgbClr val="800000"/>
                </a:solidFill>
                <a:cs typeface="Times New Roman" pitchFamily="18" charset="0"/>
              </a:rPr>
              <a:t>       </a:t>
            </a:r>
            <a:r>
              <a:rPr lang="fr-FR" b="1" dirty="0" smtClean="0">
                <a:solidFill>
                  <a:srgbClr val="FF0000"/>
                </a:solidFill>
                <a:cs typeface="Times New Roman" pitchFamily="18" charset="0"/>
              </a:rPr>
              <a:t>all counters meet specifications</a:t>
            </a:r>
            <a:r>
              <a:rPr lang="fr-FR" dirty="0" smtClean="0">
                <a:solidFill>
                  <a:srgbClr val="000000"/>
                </a:solidFill>
                <a:cs typeface="Times New Roman" pitchFamily="18" charset="0"/>
              </a:rPr>
              <a:t> </a:t>
            </a:r>
            <a:endParaRPr lang="fr-FR" dirty="0">
              <a:solidFill>
                <a:srgbClr val="000000"/>
              </a:solidFill>
              <a:cs typeface="Times New Roman" pitchFamily="18" charset="0"/>
            </a:endParaRPr>
          </a:p>
          <a:p>
            <a:pPr defTabSz="914306" fontAlgn="base">
              <a:spcBef>
                <a:spcPct val="0"/>
              </a:spcBef>
              <a:spcAft>
                <a:spcPct val="0"/>
              </a:spcAft>
              <a:buFont typeface="Wingdings" pitchFamily="2" charset="2"/>
              <a:buChar char="Ø"/>
            </a:pPr>
            <a:endParaRPr lang="fr-FR" dirty="0" smtClean="0">
              <a:solidFill>
                <a:srgbClr val="000000"/>
              </a:solidFill>
              <a:cs typeface="Times New Roman" pitchFamily="18" charset="0"/>
            </a:endParaRPr>
          </a:p>
          <a:p>
            <a:pPr marL="176213" indent="-176213" defTabSz="914306" fontAlgn="base">
              <a:spcBef>
                <a:spcPct val="0"/>
              </a:spcBef>
              <a:spcAft>
                <a:spcPct val="0"/>
              </a:spcAft>
              <a:buFont typeface="Courier New"/>
              <a:buChar char="o"/>
            </a:pPr>
            <a:r>
              <a:rPr lang="fr-FR" dirty="0" smtClean="0">
                <a:cs typeface="Times New Roman" pitchFamily="18" charset="0"/>
              </a:rPr>
              <a:t>Mechanical </a:t>
            </a:r>
            <a:r>
              <a:rPr lang="fr-FR" dirty="0">
                <a:cs typeface="Times New Roman" pitchFamily="18" charset="0"/>
              </a:rPr>
              <a:t>structure assembled and tested with solenoid </a:t>
            </a:r>
            <a:r>
              <a:rPr lang="fr-FR" dirty="0" smtClean="0">
                <a:cs typeface="Times New Roman" pitchFamily="18" charset="0"/>
              </a:rPr>
              <a:t>mock-up</a:t>
            </a:r>
          </a:p>
          <a:p>
            <a:pPr defTabSz="914306" fontAlgn="base">
              <a:spcBef>
                <a:spcPct val="0"/>
              </a:spcBef>
              <a:spcAft>
                <a:spcPct val="0"/>
              </a:spcAft>
              <a:buFont typeface="Wingdings" pitchFamily="2" charset="2"/>
              <a:buChar char="Ø"/>
            </a:pPr>
            <a:endParaRPr lang="fr-FR" dirty="0" smtClean="0">
              <a:cs typeface="Times New Roman" pitchFamily="18" charset="0"/>
            </a:endParaRPr>
          </a:p>
          <a:p>
            <a:pPr marL="176213" indent="-176213" defTabSz="914306" fontAlgn="base">
              <a:spcBef>
                <a:spcPct val="0"/>
              </a:spcBef>
              <a:spcAft>
                <a:spcPct val="0"/>
              </a:spcAft>
              <a:buFont typeface="Courier New"/>
              <a:buChar char="o"/>
            </a:pPr>
            <a:r>
              <a:rPr lang="fr-FR" i="1" dirty="0" smtClean="0">
                <a:cs typeface="Times New Roman" pitchFamily="18" charset="0"/>
              </a:rPr>
              <a:t>Thanks to Giulia Hull, Julien Bettane, Alain Maroni, Miktat Imre, Claude Thèneau (IPNO)</a:t>
            </a:r>
            <a:endParaRPr lang="fr-FR" i="1" dirty="0">
              <a:cs typeface="Times New Roman" pitchFamily="18" charset="0"/>
            </a:endParaRPr>
          </a:p>
          <a:p>
            <a:pPr defTabSz="914306" fontAlgn="base">
              <a:spcBef>
                <a:spcPct val="0"/>
              </a:spcBef>
              <a:spcAft>
                <a:spcPct val="0"/>
              </a:spcAft>
            </a:pPr>
            <a:endParaRPr lang="fr-FR" dirty="0" smtClean="0">
              <a:cs typeface="Times New Roman" pitchFamily="18" charset="0"/>
            </a:endParaRPr>
          </a:p>
          <a:p>
            <a:pPr marL="176213" indent="-176213" defTabSz="914306" fontAlgn="base">
              <a:spcBef>
                <a:spcPct val="0"/>
              </a:spcBef>
              <a:spcAft>
                <a:spcPct val="0"/>
              </a:spcAft>
              <a:buFont typeface="Courier New"/>
              <a:buChar char="o"/>
            </a:pPr>
            <a:r>
              <a:rPr lang="fr-FR" dirty="0" smtClean="0">
                <a:cs typeface="Times New Roman" pitchFamily="18" charset="0"/>
              </a:rPr>
              <a:t>Detector shipped to JLab and stored in ESB building</a:t>
            </a:r>
          </a:p>
        </p:txBody>
      </p:sp>
      <p:pic>
        <p:nvPicPr>
          <p:cNvPr id="8" name="Picture 7" descr="cnd.png"/>
          <p:cNvPicPr>
            <a:picLocks noChangeAspect="1"/>
          </p:cNvPicPr>
          <p:nvPr/>
        </p:nvPicPr>
        <p:blipFill>
          <a:blip r:embed="rId2"/>
          <a:stretch>
            <a:fillRect/>
          </a:stretch>
        </p:blipFill>
        <p:spPr>
          <a:xfrm>
            <a:off x="358653" y="1046765"/>
            <a:ext cx="3790950" cy="3895725"/>
          </a:xfrm>
          <a:prstGeom prst="rect">
            <a:avLst/>
          </a:prstGeom>
        </p:spPr>
      </p:pic>
      <p:sp>
        <p:nvSpPr>
          <p:cNvPr id="9" name="Slide Number Placeholder 8"/>
          <p:cNvSpPr>
            <a:spLocks noGrp="1"/>
          </p:cNvSpPr>
          <p:nvPr>
            <p:ph type="sldNum" sz="quarter" idx="12"/>
          </p:nvPr>
        </p:nvSpPr>
        <p:spPr/>
        <p:txBody>
          <a:bodyPr/>
          <a:lstStyle/>
          <a:p>
            <a:fld id="{CA0C5673-6350-CD42-82C5-861777D95EA0}"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Shape 32"/>
          <p:cNvSpPr/>
          <p:nvPr/>
        </p:nvSpPr>
        <p:spPr>
          <a:xfrm>
            <a:off x="2839305" y="138492"/>
            <a:ext cx="3572940" cy="687685"/>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none" lIns="35717" tIns="35717" rIns="35717" bIns="35717" anchor="ctr">
            <a:spAutoFit/>
          </a:bodyPr>
          <a:lstStyle>
            <a:lvl1pPr>
              <a:defRPr b="1">
                <a:latin typeface="Times New Roman"/>
                <a:ea typeface="Times New Roman"/>
                <a:cs typeface="Times New Roman"/>
                <a:sym typeface="Times New Roman"/>
              </a:defRPr>
            </a:lvl1pPr>
          </a:lstStyle>
          <a:p>
            <a:pPr lvl="0">
              <a:defRPr sz="1800" b="0"/>
            </a:pPr>
            <a:r>
              <a:rPr sz="4000" dirty="0">
                <a:latin typeface="+mj-lt"/>
              </a:rPr>
              <a:t>CND</a:t>
            </a:r>
            <a:r>
              <a:rPr sz="4000" dirty="0" smtClean="0">
                <a:latin typeface="+mj-lt"/>
              </a:rPr>
              <a:t> </a:t>
            </a:r>
            <a:r>
              <a:rPr lang="en-US" sz="4000" dirty="0" smtClean="0">
                <a:latin typeface="+mj-lt"/>
              </a:rPr>
              <a:t>C</a:t>
            </a:r>
            <a:r>
              <a:rPr sz="4000" dirty="0" smtClean="0">
                <a:latin typeface="+mj-lt"/>
              </a:rPr>
              <a:t>alibration</a:t>
            </a:r>
            <a:r>
              <a:rPr lang="en-US" sz="4000" dirty="0" smtClean="0">
                <a:latin typeface="+mj-lt"/>
              </a:rPr>
              <a:t>s</a:t>
            </a:r>
            <a:endParaRPr sz="4000" dirty="0">
              <a:latin typeface="+mj-lt"/>
            </a:endParaRPr>
          </a:p>
        </p:txBody>
      </p:sp>
      <p:sp>
        <p:nvSpPr>
          <p:cNvPr id="33" name="Shape 33"/>
          <p:cNvSpPr/>
          <p:nvPr/>
        </p:nvSpPr>
        <p:spPr>
          <a:xfrm>
            <a:off x="319028" y="4209868"/>
            <a:ext cx="8455314" cy="626129"/>
          </a:xfrm>
          <a:prstGeom prst="rect">
            <a:avLst/>
          </a:prstGeom>
          <a:ln w="38100">
            <a:solidFill>
              <a:srgbClr val="660066"/>
            </a:solidFill>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square" lIns="35717" tIns="35717" rIns="35717" bIns="35717" anchor="ctr">
            <a:spAutoFit/>
          </a:bodyPr>
          <a:lstStyle/>
          <a:p>
            <a:pPr lvl="0" algn="ctr">
              <a:defRPr sz="1800"/>
            </a:pPr>
            <a:r>
              <a:rPr dirty="0">
                <a:solidFill>
                  <a:srgbClr val="800000"/>
                </a:solidFill>
                <a:ea typeface="Times New Roman"/>
                <a:cs typeface="Times New Roman"/>
                <a:sym typeface="Times New Roman"/>
              </a:rPr>
              <a:t>Cosmic ray data taken in </a:t>
            </a:r>
            <a:r>
              <a:rPr dirty="0" err="1" smtClean="0">
                <a:solidFill>
                  <a:srgbClr val="800000"/>
                </a:solidFill>
                <a:ea typeface="Times New Roman"/>
                <a:cs typeface="Times New Roman"/>
                <a:sym typeface="Times New Roman"/>
              </a:rPr>
              <a:t>Orsay</a:t>
            </a:r>
            <a:r>
              <a:rPr lang="fr-FR" dirty="0" smtClean="0">
                <a:solidFill>
                  <a:srgbClr val="800000"/>
                </a:solidFill>
                <a:ea typeface="Times New Roman"/>
                <a:cs typeface="Times New Roman"/>
                <a:sym typeface="Times New Roman"/>
              </a:rPr>
              <a:t>, in triple-coincidence mode,</a:t>
            </a:r>
            <a:r>
              <a:rPr dirty="0" smtClean="0">
                <a:solidFill>
                  <a:srgbClr val="800000"/>
                </a:solidFill>
                <a:ea typeface="Times New Roman"/>
                <a:cs typeface="Times New Roman"/>
                <a:sym typeface="Times New Roman"/>
              </a:rPr>
              <a:t> </a:t>
            </a:r>
            <a:r>
              <a:rPr lang="fr-FR" dirty="0" smtClean="0">
                <a:solidFill>
                  <a:srgbClr val="800000"/>
                </a:solidFill>
                <a:ea typeface="Times New Roman"/>
                <a:cs typeface="Times New Roman"/>
                <a:sym typeface="Times New Roman"/>
              </a:rPr>
              <a:t>are</a:t>
            </a:r>
            <a:r>
              <a:rPr dirty="0" smtClean="0">
                <a:solidFill>
                  <a:srgbClr val="800000"/>
                </a:solidFill>
                <a:ea typeface="Times New Roman"/>
                <a:cs typeface="Times New Roman"/>
                <a:sym typeface="Times New Roman"/>
              </a:rPr>
              <a:t> </a:t>
            </a:r>
            <a:r>
              <a:rPr dirty="0">
                <a:solidFill>
                  <a:srgbClr val="800000"/>
                </a:solidFill>
                <a:ea typeface="Times New Roman"/>
                <a:cs typeface="Times New Roman"/>
                <a:sym typeface="Times New Roman"/>
              </a:rPr>
              <a:t>being used to develop calibration </a:t>
            </a:r>
            <a:r>
              <a:rPr dirty="0" smtClean="0">
                <a:solidFill>
                  <a:srgbClr val="800000"/>
                </a:solidFill>
                <a:ea typeface="Times New Roman"/>
                <a:cs typeface="Times New Roman"/>
                <a:sym typeface="Times New Roman"/>
              </a:rPr>
              <a:t>algorithms</a:t>
            </a:r>
            <a:r>
              <a:rPr lang="fr-FR" dirty="0" smtClean="0">
                <a:solidFill>
                  <a:srgbClr val="800000"/>
                </a:solidFill>
                <a:ea typeface="Times New Roman"/>
                <a:cs typeface="Times New Roman"/>
                <a:sym typeface="Times New Roman"/>
              </a:rPr>
              <a:t> (</a:t>
            </a:r>
            <a:r>
              <a:rPr dirty="0" smtClean="0">
                <a:solidFill>
                  <a:srgbClr val="800000"/>
                </a:solidFill>
                <a:ea typeface="Times New Roman"/>
                <a:cs typeface="Times New Roman"/>
                <a:sym typeface="Times New Roman"/>
              </a:rPr>
              <a:t>at </a:t>
            </a:r>
            <a:r>
              <a:rPr dirty="0">
                <a:solidFill>
                  <a:srgbClr val="800000"/>
                </a:solidFill>
                <a:ea typeface="Times New Roman"/>
                <a:cs typeface="Times New Roman"/>
                <a:sym typeface="Times New Roman"/>
              </a:rPr>
              <a:t>this stage stand-alone </a:t>
            </a:r>
            <a:r>
              <a:rPr dirty="0" smtClean="0">
                <a:solidFill>
                  <a:srgbClr val="800000"/>
                </a:solidFill>
                <a:ea typeface="Times New Roman"/>
                <a:cs typeface="Times New Roman"/>
                <a:sym typeface="Times New Roman"/>
              </a:rPr>
              <a:t>functions </a:t>
            </a:r>
            <a:r>
              <a:rPr dirty="0">
                <a:solidFill>
                  <a:srgbClr val="800000"/>
                </a:solidFill>
                <a:ea typeface="Times New Roman"/>
                <a:cs typeface="Times New Roman"/>
                <a:sym typeface="Times New Roman"/>
              </a:rPr>
              <a:t>in </a:t>
            </a:r>
            <a:r>
              <a:rPr dirty="0" smtClean="0">
                <a:solidFill>
                  <a:srgbClr val="800000"/>
                </a:solidFill>
                <a:ea typeface="Times New Roman"/>
                <a:cs typeface="Times New Roman"/>
                <a:sym typeface="Times New Roman"/>
              </a:rPr>
              <a:t>ROOT</a:t>
            </a:r>
            <a:r>
              <a:rPr lang="fr-FR" dirty="0" smtClean="0">
                <a:solidFill>
                  <a:srgbClr val="800000"/>
                </a:solidFill>
                <a:ea typeface="Times New Roman"/>
                <a:cs typeface="Times New Roman"/>
                <a:sym typeface="Times New Roman"/>
              </a:rPr>
              <a:t>)</a:t>
            </a:r>
            <a:endParaRPr dirty="0">
              <a:solidFill>
                <a:srgbClr val="800000"/>
              </a:solidFill>
              <a:ea typeface="Times New Roman"/>
              <a:cs typeface="Times New Roman"/>
              <a:sym typeface="Times New Roman"/>
            </a:endParaRPr>
          </a:p>
        </p:txBody>
      </p:sp>
      <p:sp>
        <p:nvSpPr>
          <p:cNvPr id="34" name="Shape 34"/>
          <p:cNvSpPr/>
          <p:nvPr/>
        </p:nvSpPr>
        <p:spPr>
          <a:xfrm>
            <a:off x="488421" y="1596963"/>
            <a:ext cx="2517683" cy="379908"/>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35717" tIns="35717" rIns="35717" bIns="35717" anchor="ctr">
            <a:spAutoFit/>
          </a:bodyPr>
          <a:lstStyle>
            <a:lvl1pPr>
              <a:defRPr sz="2400" b="1">
                <a:solidFill>
                  <a:srgbClr val="C82506"/>
                </a:solidFill>
                <a:latin typeface="Times New Roman"/>
                <a:ea typeface="Times New Roman"/>
                <a:cs typeface="Times New Roman"/>
                <a:sym typeface="Times New Roman"/>
              </a:defRPr>
            </a:lvl1pPr>
          </a:lstStyle>
          <a:p>
            <a:pPr lvl="0" algn="ctr">
              <a:defRPr sz="1800" b="0">
                <a:solidFill>
                  <a:srgbClr val="000000"/>
                </a:solidFill>
              </a:defRPr>
            </a:pPr>
            <a:r>
              <a:rPr sz="2000" dirty="0">
                <a:solidFill>
                  <a:srgbClr val="FF0000"/>
                </a:solidFill>
                <a:latin typeface="+mn-lt"/>
              </a:rPr>
              <a:t>Calibration parameters:</a:t>
            </a:r>
          </a:p>
        </p:txBody>
      </p:sp>
      <p:sp>
        <p:nvSpPr>
          <p:cNvPr id="35" name="Shape 35"/>
          <p:cNvSpPr/>
          <p:nvPr/>
        </p:nvSpPr>
        <p:spPr>
          <a:xfrm>
            <a:off x="3195573" y="919702"/>
            <a:ext cx="4178535" cy="1734125"/>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35717" tIns="35717" rIns="35717" bIns="35717" anchor="ctr">
            <a:spAutoFit/>
          </a:bodyPr>
          <a:lstStyle/>
          <a:p>
            <a:pPr marL="176213" indent="-176213">
              <a:buSzPct val="75000"/>
              <a:buChar char="•"/>
              <a:defRPr sz="1800"/>
            </a:pPr>
            <a:r>
              <a:rPr dirty="0">
                <a:solidFill>
                  <a:srgbClr val="008000"/>
                </a:solidFill>
                <a:ea typeface="Times New Roman"/>
                <a:cs typeface="Times New Roman"/>
                <a:sym typeface="Times New Roman"/>
              </a:rPr>
              <a:t>Effective </a:t>
            </a:r>
            <a:r>
              <a:rPr dirty="0" smtClean="0">
                <a:solidFill>
                  <a:srgbClr val="008000"/>
                </a:solidFill>
                <a:ea typeface="Times New Roman"/>
                <a:cs typeface="Times New Roman"/>
                <a:sym typeface="Times New Roman"/>
              </a:rPr>
              <a:t>velocity</a:t>
            </a:r>
          </a:p>
          <a:p>
            <a:pPr marL="176213" indent="-176213">
              <a:buSzPct val="75000"/>
              <a:buChar char="•"/>
              <a:defRPr sz="1800"/>
            </a:pPr>
            <a:r>
              <a:rPr dirty="0">
                <a:solidFill>
                  <a:srgbClr val="008000"/>
                </a:solidFill>
                <a:ea typeface="Times New Roman"/>
                <a:cs typeface="Times New Roman"/>
                <a:sym typeface="Times New Roman"/>
              </a:rPr>
              <a:t>Attenuation </a:t>
            </a:r>
            <a:r>
              <a:rPr dirty="0" smtClean="0">
                <a:solidFill>
                  <a:srgbClr val="008000"/>
                </a:solidFill>
                <a:ea typeface="Times New Roman"/>
                <a:cs typeface="Times New Roman"/>
                <a:sym typeface="Times New Roman"/>
              </a:rPr>
              <a:t>length</a:t>
            </a:r>
          </a:p>
          <a:p>
            <a:pPr marL="176213" indent="-176213">
              <a:buSzPct val="75000"/>
              <a:buChar char="•"/>
              <a:defRPr sz="1800"/>
            </a:pPr>
            <a:r>
              <a:rPr lang="fr-FR" dirty="0" smtClean="0">
                <a:solidFill>
                  <a:srgbClr val="008000"/>
                </a:solidFill>
                <a:ea typeface="Times New Roman"/>
                <a:cs typeface="Times New Roman"/>
                <a:sym typeface="Times New Roman"/>
              </a:rPr>
              <a:t>PMT </a:t>
            </a:r>
            <a:r>
              <a:rPr dirty="0" smtClean="0">
                <a:solidFill>
                  <a:srgbClr val="008000"/>
                </a:solidFill>
                <a:ea typeface="Times New Roman"/>
                <a:cs typeface="Times New Roman"/>
                <a:sym typeface="Times New Roman"/>
              </a:rPr>
              <a:t>Gain</a:t>
            </a:r>
            <a:endParaRPr dirty="0">
              <a:solidFill>
                <a:srgbClr val="008000"/>
              </a:solidFill>
              <a:ea typeface="Times New Roman"/>
              <a:cs typeface="Times New Roman"/>
              <a:sym typeface="Times New Roman"/>
            </a:endParaRPr>
          </a:p>
          <a:p>
            <a:pPr marL="176213" indent="-176213">
              <a:buSzPct val="75000"/>
              <a:buChar char="•"/>
              <a:defRPr sz="1800"/>
            </a:pPr>
            <a:r>
              <a:rPr dirty="0" err="1">
                <a:solidFill>
                  <a:srgbClr val="008000"/>
                </a:solidFill>
                <a:ea typeface="Times New Roman"/>
                <a:cs typeface="Times New Roman"/>
                <a:sym typeface="Times New Roman"/>
              </a:rPr>
              <a:t>TDC</a:t>
            </a:r>
            <a:r>
              <a:rPr dirty="0">
                <a:solidFill>
                  <a:srgbClr val="008000"/>
                </a:solidFill>
                <a:ea typeface="Times New Roman"/>
                <a:cs typeface="Times New Roman"/>
                <a:sym typeface="Times New Roman"/>
              </a:rPr>
              <a:t> and ADC </a:t>
            </a:r>
            <a:r>
              <a:rPr dirty="0" smtClean="0">
                <a:solidFill>
                  <a:srgbClr val="008000"/>
                </a:solidFill>
                <a:ea typeface="Times New Roman"/>
                <a:cs typeface="Times New Roman"/>
                <a:sym typeface="Times New Roman"/>
              </a:rPr>
              <a:t>slope, </a:t>
            </a:r>
            <a:r>
              <a:rPr dirty="0">
                <a:solidFill>
                  <a:srgbClr val="008000"/>
                </a:solidFill>
                <a:ea typeface="Times New Roman"/>
                <a:cs typeface="Times New Roman"/>
                <a:sym typeface="Times New Roman"/>
              </a:rPr>
              <a:t>pedestals and offsets</a:t>
            </a:r>
          </a:p>
          <a:p>
            <a:pPr marL="176213" indent="-176213">
              <a:buSzPct val="75000"/>
              <a:buChar char="•"/>
              <a:defRPr sz="1800"/>
            </a:pPr>
            <a:r>
              <a:rPr dirty="0">
                <a:solidFill>
                  <a:srgbClr val="008000"/>
                </a:solidFill>
                <a:ea typeface="Times New Roman"/>
                <a:cs typeface="Times New Roman"/>
                <a:sym typeface="Times New Roman"/>
              </a:rPr>
              <a:t>Time of propagation through </a:t>
            </a:r>
            <a:r>
              <a:rPr dirty="0" smtClean="0">
                <a:solidFill>
                  <a:srgbClr val="008000"/>
                </a:solidFill>
                <a:ea typeface="Times New Roman"/>
                <a:cs typeface="Times New Roman"/>
                <a:sym typeface="Times New Roman"/>
              </a:rPr>
              <a:t>u-turn</a:t>
            </a:r>
            <a:endParaRPr lang="fr-FR" dirty="0" smtClean="0">
              <a:solidFill>
                <a:srgbClr val="008000"/>
              </a:solidFill>
              <a:ea typeface="Times New Roman"/>
              <a:cs typeface="Times New Roman"/>
              <a:sym typeface="Times New Roman"/>
            </a:endParaRPr>
          </a:p>
          <a:p>
            <a:pPr marL="176213" indent="-176213">
              <a:buSzPct val="75000"/>
              <a:buChar char="•"/>
              <a:defRPr sz="1800"/>
            </a:pPr>
            <a:r>
              <a:rPr lang="fr-FR" dirty="0" smtClean="0">
                <a:solidFill>
                  <a:srgbClr val="008000"/>
                </a:solidFill>
                <a:ea typeface="Times New Roman"/>
                <a:cs typeface="Times New Roman"/>
                <a:sym typeface="Times New Roman"/>
              </a:rPr>
              <a:t>Light loss in u-turn</a:t>
            </a:r>
            <a:endParaRPr dirty="0">
              <a:solidFill>
                <a:srgbClr val="008000"/>
              </a:solidFill>
              <a:ea typeface="Times New Roman"/>
              <a:cs typeface="Times New Roman"/>
              <a:sym typeface="Times New Roman"/>
            </a:endParaRPr>
          </a:p>
        </p:txBody>
      </p:sp>
      <p:sp>
        <p:nvSpPr>
          <p:cNvPr id="36" name="Shape 36"/>
          <p:cNvSpPr/>
          <p:nvPr/>
        </p:nvSpPr>
        <p:spPr>
          <a:xfrm>
            <a:off x="309205" y="2877219"/>
            <a:ext cx="8547830" cy="349131"/>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square" lIns="35717" tIns="35717" rIns="35717" bIns="35717" anchor="ctr">
            <a:spAutoFit/>
          </a:bodyPr>
          <a:lstStyle>
            <a:lvl1pPr>
              <a:defRPr sz="2400">
                <a:latin typeface="Times New Roman"/>
                <a:ea typeface="Times New Roman"/>
                <a:cs typeface="Times New Roman"/>
                <a:sym typeface="Times New Roman"/>
              </a:defRPr>
            </a:lvl1pPr>
          </a:lstStyle>
          <a:p>
            <a:pPr lvl="0" algn="ctr">
              <a:defRPr sz="1800"/>
            </a:pPr>
            <a:r>
              <a:rPr sz="1800" dirty="0">
                <a:solidFill>
                  <a:srgbClr val="800000"/>
                </a:solidFill>
                <a:latin typeface="+mn-lt"/>
              </a:rPr>
              <a:t>Procedure similar to that of </a:t>
            </a:r>
            <a:r>
              <a:rPr sz="1800" dirty="0" smtClean="0">
                <a:solidFill>
                  <a:srgbClr val="800000"/>
                </a:solidFill>
                <a:latin typeface="+mn-lt"/>
              </a:rPr>
              <a:t>CTOF</a:t>
            </a:r>
            <a:r>
              <a:rPr lang="en-US" sz="1800" dirty="0" smtClean="0">
                <a:solidFill>
                  <a:srgbClr val="800000"/>
                </a:solidFill>
                <a:latin typeface="+mn-lt"/>
              </a:rPr>
              <a:t>/FTOF; </a:t>
            </a:r>
            <a:r>
              <a:rPr sz="1800" dirty="0" smtClean="0">
                <a:solidFill>
                  <a:srgbClr val="800000"/>
                </a:solidFill>
                <a:latin typeface="+mn-lt"/>
              </a:rPr>
              <a:t>complicated </a:t>
            </a:r>
            <a:r>
              <a:rPr sz="1800" dirty="0">
                <a:solidFill>
                  <a:srgbClr val="800000"/>
                </a:solidFill>
                <a:latin typeface="+mn-lt"/>
              </a:rPr>
              <a:t>by the u-turn geometry of the </a:t>
            </a:r>
            <a:r>
              <a:rPr sz="1800" dirty="0" smtClean="0">
                <a:solidFill>
                  <a:srgbClr val="800000"/>
                </a:solidFill>
                <a:latin typeface="+mn-lt"/>
              </a:rPr>
              <a:t>CND</a:t>
            </a:r>
            <a:endParaRPr sz="1800" dirty="0">
              <a:solidFill>
                <a:srgbClr val="800000"/>
              </a:solidFill>
              <a:latin typeface="+mn-lt"/>
            </a:endParaRPr>
          </a:p>
        </p:txBody>
      </p:sp>
      <p:pic>
        <p:nvPicPr>
          <p:cNvPr id="37" name="Screen Shot 2015-10-14 at 11.21.44.png"/>
          <p:cNvPicPr/>
          <p:nvPr/>
        </p:nvPicPr>
        <p:blipFill>
          <a:blip r:embed="rId2" cstate="print">
            <a:extLst/>
          </a:blip>
          <a:stretch>
            <a:fillRect/>
          </a:stretch>
        </p:blipFill>
        <p:spPr>
          <a:xfrm>
            <a:off x="1567603" y="3359446"/>
            <a:ext cx="5509174" cy="619138"/>
          </a:xfrm>
          <a:prstGeom prst="rect">
            <a:avLst/>
          </a:prstGeom>
          <a:ln w="12700">
            <a:miter lim="400000"/>
          </a:ln>
        </p:spPr>
      </p:pic>
      <p:sp>
        <p:nvSpPr>
          <p:cNvPr id="38" name="Shape 38"/>
          <p:cNvSpPr/>
          <p:nvPr/>
        </p:nvSpPr>
        <p:spPr>
          <a:xfrm>
            <a:off x="418946" y="5281241"/>
            <a:ext cx="8294529" cy="1164738"/>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square" lIns="35717" tIns="35717" rIns="35717" bIns="35717" anchor="ctr">
            <a:spAutoFit/>
          </a:bodyPr>
          <a:lstStyle/>
          <a:p>
            <a:pPr lvl="0" algn="l">
              <a:spcAft>
                <a:spcPts val="600"/>
              </a:spcAft>
              <a:defRPr sz="1800"/>
            </a:pPr>
            <a:r>
              <a:rPr dirty="0" smtClean="0">
                <a:ea typeface="Times New Roman"/>
                <a:cs typeface="Times New Roman"/>
                <a:sym typeface="Times New Roman"/>
              </a:rPr>
              <a:t>Plan</a:t>
            </a:r>
            <a:r>
              <a:rPr lang="en-US" dirty="0" smtClean="0">
                <a:ea typeface="Times New Roman"/>
                <a:cs typeface="Times New Roman"/>
                <a:sym typeface="Times New Roman"/>
              </a:rPr>
              <a:t>s</a:t>
            </a:r>
            <a:r>
              <a:rPr dirty="0" smtClean="0">
                <a:ea typeface="Times New Roman"/>
                <a:cs typeface="Times New Roman"/>
                <a:sym typeface="Times New Roman"/>
              </a:rPr>
              <a:t>: </a:t>
            </a:r>
          </a:p>
          <a:p>
            <a:pPr marL="208352" indent="-208352">
              <a:buClr>
                <a:srgbClr val="861001"/>
              </a:buClr>
              <a:buSzPct val="75000"/>
              <a:buChar char="❖"/>
              <a:defRPr sz="1800"/>
            </a:pPr>
            <a:r>
              <a:rPr sz="1600" dirty="0" smtClean="0">
                <a:solidFill>
                  <a:srgbClr val="800000"/>
                </a:solidFill>
                <a:ea typeface="Times New Roman"/>
                <a:cs typeface="Times New Roman"/>
                <a:sym typeface="Times New Roman"/>
              </a:rPr>
              <a:t>optimize </a:t>
            </a:r>
            <a:r>
              <a:rPr sz="1600" dirty="0">
                <a:solidFill>
                  <a:srgbClr val="800000"/>
                </a:solidFill>
                <a:ea typeface="Times New Roman"/>
                <a:cs typeface="Times New Roman"/>
                <a:sym typeface="Times New Roman"/>
              </a:rPr>
              <a:t>algorithms (by end of year</a:t>
            </a:r>
            <a:r>
              <a:rPr sz="1600" dirty="0" smtClean="0">
                <a:solidFill>
                  <a:srgbClr val="800000"/>
                </a:solidFill>
                <a:ea typeface="Times New Roman"/>
                <a:cs typeface="Times New Roman"/>
                <a:sym typeface="Times New Roman"/>
              </a:rPr>
              <a:t>)</a:t>
            </a:r>
            <a:endParaRPr lang="fr-FR" sz="1600" dirty="0" smtClean="0">
              <a:solidFill>
                <a:srgbClr val="800000"/>
              </a:solidFill>
              <a:ea typeface="Times New Roman"/>
              <a:cs typeface="Times New Roman"/>
              <a:sym typeface="Times New Roman"/>
            </a:endParaRPr>
          </a:p>
          <a:p>
            <a:pPr marL="208352" indent="-208352">
              <a:buClr>
                <a:srgbClr val="861001"/>
              </a:buClr>
              <a:buSzPct val="75000"/>
              <a:buChar char="❖"/>
              <a:defRPr sz="1800"/>
            </a:pPr>
            <a:r>
              <a:rPr sz="1600" dirty="0" smtClean="0">
                <a:solidFill>
                  <a:srgbClr val="800000"/>
                </a:solidFill>
                <a:ea typeface="Times New Roman"/>
                <a:cs typeface="Times New Roman"/>
                <a:sym typeface="Times New Roman"/>
              </a:rPr>
              <a:t>implement </a:t>
            </a:r>
            <a:r>
              <a:rPr sz="1600" dirty="0">
                <a:solidFill>
                  <a:srgbClr val="800000"/>
                </a:solidFill>
                <a:ea typeface="Times New Roman"/>
                <a:cs typeface="Times New Roman"/>
                <a:sym typeface="Times New Roman"/>
              </a:rPr>
              <a:t>the methods within the COATJAVA framework (early 2016)</a:t>
            </a:r>
          </a:p>
          <a:p>
            <a:pPr marL="208352" indent="-208352">
              <a:buClr>
                <a:srgbClr val="861001"/>
              </a:buClr>
              <a:buSzPct val="75000"/>
              <a:buChar char="❖"/>
              <a:defRPr sz="1800"/>
            </a:pPr>
            <a:r>
              <a:rPr sz="1600" dirty="0">
                <a:solidFill>
                  <a:srgbClr val="800000"/>
                </a:solidFill>
                <a:ea typeface="Times New Roman"/>
                <a:cs typeface="Times New Roman"/>
                <a:sym typeface="Times New Roman"/>
              </a:rPr>
              <a:t>test on simulations and</a:t>
            </a:r>
            <a:r>
              <a:rPr sz="1600" dirty="0" smtClean="0">
                <a:solidFill>
                  <a:srgbClr val="800000"/>
                </a:solidFill>
                <a:ea typeface="Times New Roman"/>
                <a:cs typeface="Times New Roman"/>
                <a:sym typeface="Times New Roman"/>
              </a:rPr>
              <a:t> </a:t>
            </a:r>
            <a:r>
              <a:rPr lang="en-US" sz="1600" dirty="0" smtClean="0">
                <a:solidFill>
                  <a:srgbClr val="800000"/>
                </a:solidFill>
                <a:ea typeface="Times New Roman"/>
                <a:cs typeface="Times New Roman"/>
                <a:sym typeface="Times New Roman"/>
              </a:rPr>
              <a:t>cosmic ray</a:t>
            </a:r>
            <a:r>
              <a:rPr sz="1600" dirty="0" smtClean="0">
                <a:solidFill>
                  <a:srgbClr val="800000"/>
                </a:solidFill>
                <a:ea typeface="Times New Roman"/>
                <a:cs typeface="Times New Roman"/>
                <a:sym typeface="Times New Roman"/>
              </a:rPr>
              <a:t> data</a:t>
            </a:r>
            <a:r>
              <a:rPr lang="en-US" sz="1600" dirty="0" smtClean="0">
                <a:solidFill>
                  <a:srgbClr val="800000"/>
                </a:solidFill>
                <a:ea typeface="Times New Roman"/>
                <a:cs typeface="Times New Roman"/>
                <a:sym typeface="Times New Roman"/>
              </a:rPr>
              <a:t> </a:t>
            </a:r>
            <a:r>
              <a:rPr sz="1600" dirty="0" smtClean="0">
                <a:solidFill>
                  <a:srgbClr val="800000"/>
                </a:solidFill>
                <a:ea typeface="Times New Roman"/>
                <a:cs typeface="Times New Roman"/>
                <a:sym typeface="Times New Roman"/>
              </a:rPr>
              <a:t>to </a:t>
            </a:r>
            <a:r>
              <a:rPr sz="1600" dirty="0">
                <a:solidFill>
                  <a:srgbClr val="800000"/>
                </a:solidFill>
                <a:ea typeface="Times New Roman"/>
                <a:cs typeface="Times New Roman"/>
                <a:sym typeface="Times New Roman"/>
              </a:rPr>
              <a:t>be acquired in JLab in spring </a:t>
            </a:r>
            <a:r>
              <a:rPr sz="1600" dirty="0" smtClean="0">
                <a:solidFill>
                  <a:srgbClr val="800000"/>
                </a:solidFill>
                <a:ea typeface="Times New Roman"/>
                <a:cs typeface="Times New Roman"/>
                <a:sym typeface="Times New Roman"/>
              </a:rPr>
              <a:t>2016</a:t>
            </a:r>
            <a:endParaRPr sz="1600" dirty="0">
              <a:solidFill>
                <a:srgbClr val="800000"/>
              </a:solidFill>
              <a:ea typeface="Times New Roman"/>
              <a:cs typeface="Times New Roman"/>
              <a:sym typeface="Times New Roman"/>
            </a:endParaRPr>
          </a:p>
        </p:txBody>
      </p:sp>
      <p:sp>
        <p:nvSpPr>
          <p:cNvPr id="9" name="ZoneTexte 8"/>
          <p:cNvSpPr txBox="1"/>
          <p:nvPr/>
        </p:nvSpPr>
        <p:spPr>
          <a:xfrm>
            <a:off x="5593207" y="5158130"/>
            <a:ext cx="3385489" cy="287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latinLnBrk="1" hangingPunct="0"/>
            <a:r>
              <a:rPr lang="fr-FR" sz="1400" dirty="0" err="1" smtClean="0">
                <a:solidFill>
                  <a:srgbClr val="800000"/>
                </a:solidFill>
                <a:cs typeface="Times New Roman" pitchFamily="18" charset="0"/>
              </a:rPr>
              <a:t>Giulia</a:t>
            </a:r>
            <a:r>
              <a:rPr lang="fr-FR" sz="1400" dirty="0" smtClean="0">
                <a:solidFill>
                  <a:srgbClr val="800000"/>
                </a:solidFill>
                <a:cs typeface="Times New Roman" pitchFamily="18" charset="0"/>
              </a:rPr>
              <a:t> Hull, Gavin Murdoch, and Daria Sokhan</a:t>
            </a:r>
          </a:p>
        </p:txBody>
      </p:sp>
      <p:sp>
        <p:nvSpPr>
          <p:cNvPr id="10" name="Slide Number Placeholder 8"/>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CA0C5673-6350-CD42-82C5-861777D95EA0}"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CTOF</a:t>
            </a:r>
            <a:endParaRPr lang="en-US" sz="6000" dirty="0">
              <a:solidFill>
                <a:srgbClr val="FF0000"/>
              </a:solidFill>
            </a:endParaRPr>
          </a:p>
        </p:txBody>
      </p:sp>
      <p:sp>
        <p:nvSpPr>
          <p:cNvPr id="3" name="Slide Number Placeholder 2"/>
          <p:cNvSpPr>
            <a:spLocks noGrp="1"/>
          </p:cNvSpPr>
          <p:nvPr>
            <p:ph type="sldNum" sz="quarter" idx="12"/>
          </p:nvPr>
        </p:nvSpPr>
        <p:spPr/>
        <p:txBody>
          <a:bodyPr/>
          <a:lstStyle/>
          <a:p>
            <a:fld id="{CA0C5673-6350-CD42-82C5-861777D95EA0}"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040"/>
            <a:ext cx="9144000" cy="639763"/>
          </a:xfrm>
        </p:spPr>
        <p:txBody>
          <a:bodyPr>
            <a:normAutofit fontScale="90000"/>
          </a:bodyPr>
          <a:lstStyle/>
          <a:p>
            <a:r>
              <a:rPr lang="en-US" dirty="0" smtClean="0"/>
              <a:t>CTOF Gain Matching</a:t>
            </a:r>
            <a:endParaRPr lang="en-US" dirty="0"/>
          </a:p>
        </p:txBody>
      </p:sp>
      <p:pic>
        <p:nvPicPr>
          <p:cNvPr id="7" name="Picture 6" descr="Screen Shot 2015-10-08 at 11.33.44 AM.png"/>
          <p:cNvPicPr>
            <a:picLocks/>
          </p:cNvPicPr>
          <p:nvPr/>
        </p:nvPicPr>
        <p:blipFill>
          <a:blip r:embed="rId2"/>
          <a:stretch>
            <a:fillRect/>
          </a:stretch>
        </p:blipFill>
        <p:spPr>
          <a:xfrm>
            <a:off x="325595" y="1501637"/>
            <a:ext cx="4200525" cy="4122420"/>
          </a:xfrm>
          <a:prstGeom prst="rect">
            <a:avLst/>
          </a:prstGeom>
        </p:spPr>
      </p:pic>
      <p:pic>
        <p:nvPicPr>
          <p:cNvPr id="9" name="Picture 8" descr="Screen Shot 2015-10-08 at 11.34.11 AM.png"/>
          <p:cNvPicPr>
            <a:picLocks/>
          </p:cNvPicPr>
          <p:nvPr/>
        </p:nvPicPr>
        <p:blipFill>
          <a:blip r:embed="rId3"/>
          <a:stretch>
            <a:fillRect/>
          </a:stretch>
        </p:blipFill>
        <p:spPr>
          <a:xfrm>
            <a:off x="4577299" y="1532117"/>
            <a:ext cx="4184523" cy="4091940"/>
          </a:xfrm>
          <a:prstGeom prst="rect">
            <a:avLst/>
          </a:prstGeom>
        </p:spPr>
      </p:pic>
      <p:sp>
        <p:nvSpPr>
          <p:cNvPr id="11" name="TextBox 10"/>
          <p:cNvSpPr txBox="1"/>
          <p:nvPr/>
        </p:nvSpPr>
        <p:spPr>
          <a:xfrm>
            <a:off x="2136986" y="986599"/>
            <a:ext cx="4842025" cy="374228"/>
          </a:xfrm>
          <a:prstGeom prst="rect">
            <a:avLst/>
          </a:prstGeom>
          <a:noFill/>
        </p:spPr>
        <p:txBody>
          <a:bodyPr wrap="square" rtlCol="0">
            <a:spAutoFit/>
          </a:bodyPr>
          <a:lstStyle/>
          <a:p>
            <a:pPr>
              <a:tabLst>
                <a:tab pos="862013" algn="l"/>
              </a:tabLst>
            </a:pPr>
            <a:r>
              <a:rPr lang="en-US" dirty="0" smtClean="0">
                <a:solidFill>
                  <a:srgbClr val="800000"/>
                </a:solidFill>
              </a:rPr>
              <a:t>Cosmic ray calibrations in progress since mid-June</a:t>
            </a:r>
            <a:endParaRPr lang="en-US" dirty="0">
              <a:solidFill>
                <a:srgbClr val="800000"/>
              </a:solidFill>
            </a:endParaRPr>
          </a:p>
        </p:txBody>
      </p:sp>
      <p:sp>
        <p:nvSpPr>
          <p:cNvPr id="12" name="TextBox 11"/>
          <p:cNvSpPr txBox="1"/>
          <p:nvPr/>
        </p:nvSpPr>
        <p:spPr>
          <a:xfrm>
            <a:off x="909841" y="5885576"/>
            <a:ext cx="7382104" cy="646331"/>
          </a:xfrm>
          <a:prstGeom prst="rect">
            <a:avLst/>
          </a:prstGeom>
          <a:noFill/>
          <a:ln w="38100">
            <a:solidFill>
              <a:srgbClr val="660066"/>
            </a:solidFill>
          </a:ln>
        </p:spPr>
        <p:txBody>
          <a:bodyPr wrap="square" rtlCol="0">
            <a:spAutoFit/>
          </a:bodyPr>
          <a:lstStyle/>
          <a:p>
            <a:r>
              <a:rPr lang="en-US" dirty="0" smtClean="0">
                <a:solidFill>
                  <a:srgbClr val="800000"/>
                </a:solidFill>
              </a:rPr>
              <a:t>~20% of the counters showed problems with “crazing” and were resurfaced; need to monitor counter response until installation time to see if issues recur</a:t>
            </a:r>
            <a:endParaRPr lang="en-US" dirty="0">
              <a:solidFill>
                <a:srgbClr val="800000"/>
              </a:solidFill>
            </a:endParaRPr>
          </a:p>
        </p:txBody>
      </p:sp>
      <p:sp>
        <p:nvSpPr>
          <p:cNvPr id="8" name="Slide Number Placeholder 7"/>
          <p:cNvSpPr>
            <a:spLocks noGrp="1"/>
          </p:cNvSpPr>
          <p:nvPr>
            <p:ph type="sldNum" sz="quarter" idx="12"/>
          </p:nvPr>
        </p:nvSpPr>
        <p:spPr/>
        <p:txBody>
          <a:bodyPr/>
          <a:lstStyle/>
          <a:p>
            <a:fld id="{CA0C5673-6350-CD42-82C5-861777D95EA0}" type="slidenum">
              <a:rPr lang="en-US" smtClean="0"/>
              <a:pPr/>
              <a:t>29</a:t>
            </a:fld>
            <a:endParaRPr lang="en-US" dirty="0"/>
          </a:p>
        </p:txBody>
      </p:sp>
    </p:spTree>
  </p:cSld>
  <p:clrMapOvr>
    <a:masterClrMapping/>
  </p:clrMapOvr>
  <p:transition advTm="69509"/>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Forward Carriage EC/PCAL/FTOF</a:t>
            </a:r>
          </a:p>
        </p:txBody>
      </p:sp>
      <p:sp>
        <p:nvSpPr>
          <p:cNvPr id="3" name="Slide Number Placeholder 2"/>
          <p:cNvSpPr>
            <a:spLocks noGrp="1"/>
          </p:cNvSpPr>
          <p:nvPr>
            <p:ph type="sldNum" sz="quarter" idx="12"/>
          </p:nvPr>
        </p:nvSpPr>
        <p:spPr/>
        <p:txBody>
          <a:bodyPr/>
          <a:lstStyle/>
          <a:p>
            <a:fld id="{CA0C5673-6350-CD42-82C5-861777D95EA0}"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040"/>
            <a:ext cx="9144000" cy="639763"/>
          </a:xfrm>
        </p:spPr>
        <p:txBody>
          <a:bodyPr>
            <a:normAutofit fontScale="90000"/>
          </a:bodyPr>
          <a:lstStyle/>
          <a:p>
            <a:r>
              <a:rPr lang="en-US" dirty="0" smtClean="0"/>
              <a:t>CTOF Resolution vs. Coordinate</a:t>
            </a:r>
            <a:endParaRPr lang="en-US" dirty="0"/>
          </a:p>
        </p:txBody>
      </p:sp>
      <p:pic>
        <p:nvPicPr>
          <p:cNvPr id="4" name="Picture 3" descr="Screen Shot 2015-08-06 at 11.26.52 AM.png"/>
          <p:cNvPicPr>
            <a:picLocks noChangeAspect="1"/>
          </p:cNvPicPr>
          <p:nvPr/>
        </p:nvPicPr>
        <p:blipFill>
          <a:blip r:embed="rId2"/>
          <a:stretch>
            <a:fillRect/>
          </a:stretch>
        </p:blipFill>
        <p:spPr>
          <a:xfrm>
            <a:off x="4107456" y="888741"/>
            <a:ext cx="4135755" cy="5349240"/>
          </a:xfrm>
          <a:prstGeom prst="rect">
            <a:avLst/>
          </a:prstGeom>
        </p:spPr>
      </p:pic>
      <p:sp>
        <p:nvSpPr>
          <p:cNvPr id="5" name="TextBox 4"/>
          <p:cNvSpPr txBox="1"/>
          <p:nvPr/>
        </p:nvSpPr>
        <p:spPr>
          <a:xfrm>
            <a:off x="7111995" y="5046879"/>
            <a:ext cx="1987827" cy="1000274"/>
          </a:xfrm>
          <a:prstGeom prst="rect">
            <a:avLst/>
          </a:prstGeom>
          <a:noFill/>
          <a:ln w="38100">
            <a:solidFill>
              <a:schemeClr val="accent6">
                <a:lumMod val="60000"/>
                <a:lumOff val="40000"/>
              </a:schemeClr>
            </a:solidFill>
          </a:ln>
        </p:spPr>
        <p:txBody>
          <a:bodyPr wrap="square" rtlCol="0">
            <a:spAutoFit/>
          </a:bodyPr>
          <a:lstStyle/>
          <a:p>
            <a:pPr>
              <a:spcAft>
                <a:spcPts val="600"/>
              </a:spcAft>
            </a:pPr>
            <a:r>
              <a:rPr lang="en-US" sz="1800" b="0" i="1" dirty="0" smtClean="0">
                <a:solidFill>
                  <a:srgbClr val="660066"/>
                </a:solidFill>
                <a:latin typeface="+mn-lt"/>
              </a:rPr>
              <a:t>“raw” distributions</a:t>
            </a:r>
          </a:p>
          <a:p>
            <a:pPr>
              <a:spcAft>
                <a:spcPts val="600"/>
              </a:spcAft>
            </a:pPr>
            <a:r>
              <a:rPr lang="en-US" sz="1800" b="0" i="1" dirty="0" smtClean="0">
                <a:solidFill>
                  <a:srgbClr val="660066"/>
                </a:solidFill>
                <a:latin typeface="+mn-lt"/>
              </a:rPr>
              <a:t>Cosmic calibrations in progress</a:t>
            </a:r>
          </a:p>
        </p:txBody>
      </p:sp>
      <p:sp>
        <p:nvSpPr>
          <p:cNvPr id="6" name="TextBox 5"/>
          <p:cNvSpPr txBox="1"/>
          <p:nvPr/>
        </p:nvSpPr>
        <p:spPr>
          <a:xfrm>
            <a:off x="1910505" y="6372087"/>
            <a:ext cx="5278782" cy="369332"/>
          </a:xfrm>
          <a:prstGeom prst="rect">
            <a:avLst/>
          </a:prstGeom>
          <a:noFill/>
          <a:ln w="38100">
            <a:solidFill>
              <a:srgbClr val="660066"/>
            </a:solidFill>
          </a:ln>
        </p:spPr>
        <p:txBody>
          <a:bodyPr wrap="square" rtlCol="0">
            <a:spAutoFit/>
          </a:bodyPr>
          <a:lstStyle/>
          <a:p>
            <a:pPr algn="ctr"/>
            <a:r>
              <a:rPr lang="en-US" dirty="0" smtClean="0">
                <a:solidFill>
                  <a:srgbClr val="800000"/>
                </a:solidFill>
              </a:rPr>
              <a:t>Present resolutions 70 </a:t>
            </a:r>
            <a:r>
              <a:rPr lang="en-US" dirty="0" smtClean="0">
                <a:solidFill>
                  <a:srgbClr val="800000"/>
                </a:solidFill>
                <a:sym typeface="Wingdings"/>
              </a:rPr>
              <a:t> 75 ps (design spec = 60 ps)</a:t>
            </a:r>
            <a:endParaRPr lang="en-US" dirty="0">
              <a:solidFill>
                <a:srgbClr val="800000"/>
              </a:solidFill>
            </a:endParaRPr>
          </a:p>
        </p:txBody>
      </p:sp>
      <p:sp>
        <p:nvSpPr>
          <p:cNvPr id="7" name="Slide Number Placeholder 6"/>
          <p:cNvSpPr>
            <a:spLocks noGrp="1"/>
          </p:cNvSpPr>
          <p:nvPr>
            <p:ph type="sldNum" sz="quarter" idx="12"/>
          </p:nvPr>
        </p:nvSpPr>
        <p:spPr/>
        <p:txBody>
          <a:bodyPr/>
          <a:lstStyle/>
          <a:p>
            <a:fld id="{CA0C5673-6350-CD42-82C5-861777D95EA0}" type="slidenum">
              <a:rPr lang="en-US" smtClean="0"/>
              <a:pPr/>
              <a:t>30</a:t>
            </a:fld>
            <a:endParaRPr lang="en-US" dirty="0"/>
          </a:p>
        </p:txBody>
      </p:sp>
      <p:pic>
        <p:nvPicPr>
          <p:cNvPr id="3" name="Picture 2" descr="Screen Shot 2015-08-06 at 11.26.28 AM.png"/>
          <p:cNvPicPr>
            <a:picLocks noChangeAspect="1"/>
          </p:cNvPicPr>
          <p:nvPr/>
        </p:nvPicPr>
        <p:blipFill>
          <a:blip r:embed="rId3"/>
          <a:stretch>
            <a:fillRect/>
          </a:stretch>
        </p:blipFill>
        <p:spPr>
          <a:xfrm>
            <a:off x="70636" y="855619"/>
            <a:ext cx="4135755" cy="5357495"/>
          </a:xfrm>
          <a:prstGeom prst="rect">
            <a:avLst/>
          </a:prstGeom>
        </p:spPr>
      </p:pic>
    </p:spTree>
  </p:cSld>
  <p:clrMapOvr>
    <a:masterClrMapping/>
  </p:clrMapOvr>
  <p:transition advTm="69509"/>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040"/>
            <a:ext cx="9144000" cy="639763"/>
          </a:xfrm>
        </p:spPr>
        <p:txBody>
          <a:bodyPr>
            <a:normAutofit fontScale="90000"/>
          </a:bodyPr>
          <a:lstStyle/>
          <a:p>
            <a:r>
              <a:rPr lang="en-US" dirty="0" smtClean="0"/>
              <a:t>CTOF System Work</a:t>
            </a:r>
            <a:endParaRPr lang="en-US" dirty="0"/>
          </a:p>
        </p:txBody>
      </p:sp>
      <p:pic>
        <p:nvPicPr>
          <p:cNvPr id="6" name="Picture 5" descr="block1.jpg"/>
          <p:cNvPicPr>
            <a:picLocks noChangeAspect="1"/>
          </p:cNvPicPr>
          <p:nvPr/>
        </p:nvPicPr>
        <p:blipFill>
          <a:blip r:embed="rId2"/>
          <a:stretch>
            <a:fillRect/>
          </a:stretch>
        </p:blipFill>
        <p:spPr>
          <a:xfrm>
            <a:off x="793113" y="1400315"/>
            <a:ext cx="352486" cy="356689"/>
          </a:xfrm>
          <a:prstGeom prst="rect">
            <a:avLst/>
          </a:prstGeom>
        </p:spPr>
      </p:pic>
      <p:sp>
        <p:nvSpPr>
          <p:cNvPr id="8" name="TextBox 7"/>
          <p:cNvSpPr txBox="1"/>
          <p:nvPr/>
        </p:nvSpPr>
        <p:spPr>
          <a:xfrm>
            <a:off x="198786" y="1364951"/>
            <a:ext cx="507988" cy="400110"/>
          </a:xfrm>
          <a:prstGeom prst="rect">
            <a:avLst/>
          </a:prstGeom>
          <a:noFill/>
          <a:ln w="38100">
            <a:solidFill>
              <a:srgbClr val="000090"/>
            </a:solidFill>
          </a:ln>
        </p:spPr>
        <p:txBody>
          <a:bodyPr wrap="square" rtlCol="0">
            <a:spAutoFit/>
          </a:bodyPr>
          <a:lstStyle/>
          <a:p>
            <a:pPr algn="ctr"/>
            <a:r>
              <a:rPr lang="en-US" sz="1000" b="0" dirty="0" smtClean="0">
                <a:latin typeface="Arial"/>
              </a:rPr>
              <a:t>LED driver</a:t>
            </a:r>
            <a:endParaRPr lang="en-US" sz="1000" b="0" dirty="0">
              <a:latin typeface="Arial"/>
            </a:endParaRPr>
          </a:p>
        </p:txBody>
      </p:sp>
      <p:sp>
        <p:nvSpPr>
          <p:cNvPr id="9" name="Rectangle 8"/>
          <p:cNvSpPr/>
          <p:nvPr/>
        </p:nvSpPr>
        <p:spPr>
          <a:xfrm>
            <a:off x="3855334" y="1497963"/>
            <a:ext cx="176995" cy="112613"/>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latin typeface="Arial"/>
            </a:endParaRPr>
          </a:p>
        </p:txBody>
      </p:sp>
      <p:pic>
        <p:nvPicPr>
          <p:cNvPr id="10" name="Picture 9" descr="Screen Shot 2015-05-09 at 11.14.33 AM.png"/>
          <p:cNvPicPr>
            <a:picLocks noChangeAspect="1"/>
          </p:cNvPicPr>
          <p:nvPr/>
        </p:nvPicPr>
        <p:blipFill>
          <a:blip r:embed="rId3"/>
          <a:stretch>
            <a:fillRect/>
          </a:stretch>
        </p:blipFill>
        <p:spPr>
          <a:xfrm>
            <a:off x="1215194" y="1400315"/>
            <a:ext cx="356688" cy="356689"/>
          </a:xfrm>
          <a:prstGeom prst="rect">
            <a:avLst/>
          </a:prstGeom>
        </p:spPr>
      </p:pic>
      <p:sp>
        <p:nvSpPr>
          <p:cNvPr id="13" name="TextBox 12"/>
          <p:cNvSpPr txBox="1"/>
          <p:nvPr/>
        </p:nvSpPr>
        <p:spPr>
          <a:xfrm>
            <a:off x="4141304" y="935436"/>
            <a:ext cx="5002696" cy="5524590"/>
          </a:xfrm>
          <a:prstGeom prst="rect">
            <a:avLst/>
          </a:prstGeom>
          <a:noFill/>
        </p:spPr>
        <p:txBody>
          <a:bodyPr wrap="square" rtlCol="0">
            <a:spAutoFit/>
          </a:bodyPr>
          <a:lstStyle/>
          <a:p>
            <a:pPr>
              <a:spcAft>
                <a:spcPts val="600"/>
              </a:spcAft>
            </a:pPr>
            <a:r>
              <a:rPr lang="en-US" sz="1800" b="0" dirty="0" smtClean="0">
                <a:solidFill>
                  <a:srgbClr val="FF0000"/>
                </a:solidFill>
                <a:latin typeface="Chalkduster"/>
                <a:cs typeface="Chalkduster"/>
              </a:rPr>
              <a:t>Light Monitoring System:</a:t>
            </a:r>
          </a:p>
          <a:p>
            <a:pPr>
              <a:spcAft>
                <a:spcPts val="600"/>
              </a:spcAft>
              <a:buFontTx/>
              <a:buChar char="-"/>
            </a:pPr>
            <a:r>
              <a:rPr lang="en-US" sz="1800" b="0" i="1" dirty="0" smtClean="0">
                <a:solidFill>
                  <a:srgbClr val="333399"/>
                </a:solidFill>
                <a:latin typeface="+mn-lt"/>
                <a:cs typeface="Chalkduster"/>
              </a:rPr>
              <a:t> PR submitted for fiber assembly</a:t>
            </a:r>
            <a:endParaRPr lang="en-US" sz="1800" b="0" i="1" dirty="0" smtClean="0">
              <a:solidFill>
                <a:srgbClr val="333399"/>
              </a:solidFill>
              <a:latin typeface="+mn-lt"/>
            </a:endParaRPr>
          </a:p>
          <a:p>
            <a:pPr marL="111125" indent="-111125">
              <a:spcAft>
                <a:spcPts val="600"/>
              </a:spcAft>
              <a:buFontTx/>
              <a:buChar char="-"/>
            </a:pPr>
            <a:r>
              <a:rPr lang="en-US" sz="1800" b="0" i="1" dirty="0" smtClean="0">
                <a:solidFill>
                  <a:srgbClr val="333399"/>
                </a:solidFill>
                <a:latin typeface="+mn-lt"/>
              </a:rPr>
              <a:t>Fiber attachment blocks and cutting templates delivered; blocks being mounted to light guides</a:t>
            </a:r>
          </a:p>
          <a:p>
            <a:pPr marL="111125" indent="-111125">
              <a:spcAft>
                <a:spcPts val="600"/>
              </a:spcAft>
              <a:buFontTx/>
              <a:buChar char="-"/>
            </a:pPr>
            <a:r>
              <a:rPr lang="en-US" i="1" dirty="0" smtClean="0">
                <a:solidFill>
                  <a:srgbClr val="800000"/>
                </a:solidFill>
              </a:rPr>
              <a:t>Need to understand how to configuration and use this system to maintain calibration vs. time</a:t>
            </a:r>
            <a:endParaRPr lang="en-US" sz="1800" b="0" i="1" dirty="0" smtClean="0">
              <a:solidFill>
                <a:srgbClr val="800000"/>
              </a:solidFill>
              <a:latin typeface="+mn-lt"/>
            </a:endParaRPr>
          </a:p>
          <a:p>
            <a:pPr marL="111125" indent="-111125">
              <a:spcBef>
                <a:spcPts val="600"/>
              </a:spcBef>
              <a:spcAft>
                <a:spcPts val="600"/>
              </a:spcAft>
            </a:pPr>
            <a:r>
              <a:rPr lang="en-US" sz="1800" b="0" dirty="0" smtClean="0">
                <a:solidFill>
                  <a:srgbClr val="FF0000"/>
                </a:solidFill>
                <a:latin typeface="Chalkduster"/>
                <a:cs typeface="Chalkduster"/>
              </a:rPr>
              <a:t>System Calibration and Monitoring:</a:t>
            </a:r>
          </a:p>
          <a:p>
            <a:pPr marL="111125" indent="-111125">
              <a:spcAft>
                <a:spcPts val="600"/>
              </a:spcAft>
              <a:buFontTx/>
              <a:buChar char="-"/>
            </a:pPr>
            <a:r>
              <a:rPr lang="en-US" sz="1800" b="0" i="1" dirty="0" smtClean="0">
                <a:solidFill>
                  <a:srgbClr val="800000"/>
                </a:solidFill>
                <a:latin typeface="+mn-lt"/>
              </a:rPr>
              <a:t>Optimize time resolution of system</a:t>
            </a:r>
          </a:p>
          <a:p>
            <a:pPr marL="111125" indent="-111125">
              <a:spcAft>
                <a:spcPts val="600"/>
              </a:spcAft>
              <a:buFontTx/>
              <a:buChar char="-"/>
            </a:pPr>
            <a:r>
              <a:rPr lang="en-US" sz="1800" b="0" i="1" dirty="0" smtClean="0">
                <a:solidFill>
                  <a:srgbClr val="800000"/>
                </a:solidFill>
                <a:latin typeface="+mn-lt"/>
              </a:rPr>
              <a:t>Develop time-walk corrections; compare LED  to CFD discriminator performance</a:t>
            </a:r>
          </a:p>
          <a:p>
            <a:pPr marL="111125" indent="-111125">
              <a:spcAft>
                <a:spcPts val="600"/>
              </a:spcAft>
              <a:buFontTx/>
              <a:buChar char="-"/>
            </a:pPr>
            <a:r>
              <a:rPr lang="en-US" sz="1800" b="0" i="1" dirty="0" smtClean="0">
                <a:solidFill>
                  <a:srgbClr val="800000"/>
                </a:solidFill>
                <a:latin typeface="+mn-lt"/>
              </a:rPr>
              <a:t> Monitor stability over next 6 </a:t>
            </a:r>
            <a:r>
              <a:rPr lang="en-US" sz="1800" b="0" i="1" dirty="0" smtClean="0">
                <a:solidFill>
                  <a:srgbClr val="800000"/>
                </a:solidFill>
                <a:latin typeface="+mn-lt"/>
                <a:sym typeface="Wingdings"/>
              </a:rPr>
              <a:t> 8</a:t>
            </a:r>
            <a:r>
              <a:rPr lang="en-US" sz="1800" b="0" i="1" dirty="0" smtClean="0">
                <a:solidFill>
                  <a:srgbClr val="800000"/>
                </a:solidFill>
                <a:latin typeface="+mn-lt"/>
              </a:rPr>
              <a:t> months</a:t>
            </a:r>
          </a:p>
          <a:p>
            <a:pPr marL="111125" indent="-111125">
              <a:spcBef>
                <a:spcPts val="600"/>
              </a:spcBef>
              <a:spcAft>
                <a:spcPts val="600"/>
              </a:spcAft>
            </a:pPr>
            <a:r>
              <a:rPr lang="en-US" sz="1800" b="0" dirty="0" smtClean="0">
                <a:solidFill>
                  <a:srgbClr val="FF0000"/>
                </a:solidFill>
                <a:latin typeface="Chalkduster"/>
                <a:cs typeface="Chalkduster"/>
              </a:rPr>
              <a:t>Calibration Software Suite:</a:t>
            </a:r>
          </a:p>
          <a:p>
            <a:pPr marL="111125" indent="-111125">
              <a:spcAft>
                <a:spcPts val="600"/>
              </a:spcAft>
              <a:buFontTx/>
              <a:buChar char="-"/>
            </a:pPr>
            <a:r>
              <a:rPr lang="en-US" sz="1800" b="0" i="1" dirty="0" smtClean="0">
                <a:solidFill>
                  <a:srgbClr val="800000"/>
                </a:solidFill>
                <a:latin typeface="+mn-lt"/>
              </a:rPr>
              <a:t>Calibration software developed by Andrey Ni</a:t>
            </a:r>
          </a:p>
          <a:p>
            <a:pPr marL="111125" indent="-111125">
              <a:spcAft>
                <a:spcPts val="600"/>
              </a:spcAft>
              <a:buFontTx/>
              <a:buChar char="-"/>
            </a:pPr>
            <a:r>
              <a:rPr lang="en-US" sz="1800" b="0" i="1" dirty="0" smtClean="0">
                <a:solidFill>
                  <a:srgbClr val="800000"/>
                </a:solidFill>
                <a:latin typeface="+mn-lt"/>
              </a:rPr>
              <a:t>Continue development and testing over next 8 months</a:t>
            </a:r>
          </a:p>
          <a:p>
            <a:pPr marL="111125" indent="-111125">
              <a:spcAft>
                <a:spcPts val="600"/>
              </a:spcAft>
              <a:buFontTx/>
              <a:buChar char="-"/>
            </a:pPr>
            <a:r>
              <a:rPr lang="en-US" sz="1800" b="0" i="1" dirty="0" smtClean="0">
                <a:solidFill>
                  <a:srgbClr val="800000"/>
                </a:solidFill>
                <a:latin typeface="+mn-lt"/>
              </a:rPr>
              <a:t>Develop integrated system for CTOF, FTOF, CND</a:t>
            </a:r>
          </a:p>
        </p:txBody>
      </p:sp>
      <p:pic>
        <p:nvPicPr>
          <p:cNvPr id="14" name="Picture 13" descr="Screen Shot 2015-10-05 at 8.20.06 AM.png"/>
          <p:cNvPicPr>
            <a:picLocks noChangeAspect="1"/>
          </p:cNvPicPr>
          <p:nvPr/>
        </p:nvPicPr>
        <p:blipFill>
          <a:blip r:embed="rId4"/>
          <a:stretch>
            <a:fillRect/>
          </a:stretch>
        </p:blipFill>
        <p:spPr>
          <a:xfrm flipH="1">
            <a:off x="1655523" y="1039643"/>
            <a:ext cx="2098675" cy="1114425"/>
          </a:xfrm>
          <a:prstGeom prst="rect">
            <a:avLst/>
          </a:prstGeom>
        </p:spPr>
      </p:pic>
      <p:pic>
        <p:nvPicPr>
          <p:cNvPr id="15" name="Picture 14" descr="Screen Shot 2015-10-05 at 8.30.01 AM.png"/>
          <p:cNvPicPr>
            <a:picLocks noChangeAspect="1"/>
          </p:cNvPicPr>
          <p:nvPr/>
        </p:nvPicPr>
        <p:blipFill>
          <a:blip r:embed="rId5"/>
          <a:stretch>
            <a:fillRect/>
          </a:stretch>
        </p:blipFill>
        <p:spPr>
          <a:xfrm>
            <a:off x="684117" y="4891639"/>
            <a:ext cx="2702560" cy="1690624"/>
          </a:xfrm>
          <a:prstGeom prst="rect">
            <a:avLst/>
          </a:prstGeom>
        </p:spPr>
      </p:pic>
      <p:pic>
        <p:nvPicPr>
          <p:cNvPr id="16" name="Picture 15" descr="Screen Shot 2015-10-05 at 8.38.28 AM.png"/>
          <p:cNvPicPr>
            <a:picLocks noChangeAspect="1"/>
          </p:cNvPicPr>
          <p:nvPr/>
        </p:nvPicPr>
        <p:blipFill>
          <a:blip r:embed="rId6"/>
          <a:stretch>
            <a:fillRect/>
          </a:stretch>
        </p:blipFill>
        <p:spPr>
          <a:xfrm>
            <a:off x="362252" y="2505369"/>
            <a:ext cx="3116580" cy="2293620"/>
          </a:xfrm>
          <a:prstGeom prst="rect">
            <a:avLst/>
          </a:prstGeom>
        </p:spPr>
      </p:pic>
      <p:sp>
        <p:nvSpPr>
          <p:cNvPr id="11" name="Slide Number Placeholder 10"/>
          <p:cNvSpPr>
            <a:spLocks noGrp="1"/>
          </p:cNvSpPr>
          <p:nvPr>
            <p:ph type="sldNum" sz="quarter" idx="12"/>
          </p:nvPr>
        </p:nvSpPr>
        <p:spPr/>
        <p:txBody>
          <a:bodyPr/>
          <a:lstStyle/>
          <a:p>
            <a:fld id="{CA0C5673-6350-CD42-82C5-861777D95EA0}" type="slidenum">
              <a:rPr lang="en-US" smtClean="0"/>
              <a:pPr/>
              <a:t>31</a:t>
            </a:fld>
            <a:endParaRPr lang="en-US" dirty="0"/>
          </a:p>
        </p:txBody>
      </p:sp>
    </p:spTree>
  </p:cSld>
  <p:clrMapOvr>
    <a:masterClrMapping/>
  </p:clrMapOvr>
  <p:transition advTm="69509"/>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28"/>
            <a:ext cx="9144000" cy="639763"/>
          </a:xfrm>
        </p:spPr>
        <p:txBody>
          <a:bodyPr>
            <a:normAutofit fontScale="90000"/>
          </a:bodyPr>
          <a:lstStyle/>
          <a:p>
            <a:r>
              <a:rPr lang="en-US" dirty="0"/>
              <a:t>C</a:t>
            </a:r>
            <a:r>
              <a:rPr lang="en-US" dirty="0" smtClean="0"/>
              <a:t>TOF Software and Documentation</a:t>
            </a:r>
            <a:endParaRPr lang="en-US" dirty="0"/>
          </a:p>
        </p:txBody>
      </p:sp>
      <p:sp>
        <p:nvSpPr>
          <p:cNvPr id="5" name="TextBox 4"/>
          <p:cNvSpPr txBox="1"/>
          <p:nvPr/>
        </p:nvSpPr>
        <p:spPr>
          <a:xfrm>
            <a:off x="381776" y="1203732"/>
            <a:ext cx="8404088" cy="5139869"/>
          </a:xfrm>
          <a:prstGeom prst="rect">
            <a:avLst/>
          </a:prstGeom>
          <a:noFill/>
        </p:spPr>
        <p:txBody>
          <a:bodyPr wrap="square" rtlCol="0">
            <a:spAutoFit/>
          </a:bodyPr>
          <a:lstStyle/>
          <a:p>
            <a:pPr>
              <a:buFont typeface="Arial"/>
              <a:buChar char="•"/>
            </a:pPr>
            <a:r>
              <a:rPr lang="en-US" dirty="0" smtClean="0">
                <a:solidFill>
                  <a:srgbClr val="000090"/>
                </a:solidFill>
              </a:rPr>
              <a:t> Calibration Suite development in progress for ~2 months:</a:t>
            </a:r>
          </a:p>
          <a:p>
            <a:pPr lvl="1">
              <a:buFont typeface="Arial"/>
              <a:buChar char="•"/>
            </a:pPr>
            <a:r>
              <a:rPr lang="en-US" dirty="0" smtClean="0"/>
              <a:t> Andrey Ni (Integrated Java version)</a:t>
            </a:r>
          </a:p>
          <a:p>
            <a:pPr lvl="1">
              <a:buFont typeface="Arial"/>
              <a:buChar char="•"/>
            </a:pPr>
            <a:r>
              <a:rPr lang="en-US" dirty="0" smtClean="0"/>
              <a:t> Daniel Carman and Gagik Gavalian providing orchestration and oversight</a:t>
            </a:r>
          </a:p>
          <a:p>
            <a:pPr lvl="1">
              <a:buFont typeface="Arial"/>
              <a:buChar char="•"/>
            </a:pPr>
            <a:r>
              <a:rPr lang="en-US" dirty="0" smtClean="0"/>
              <a:t> Code designed to complete gain matching calibration (for online HV adjustments) </a:t>
            </a:r>
          </a:p>
          <a:p>
            <a:pPr lvl="1">
              <a:spcAft>
                <a:spcPts val="600"/>
              </a:spcAft>
              <a:buFont typeface="Arial"/>
              <a:buChar char="•"/>
            </a:pPr>
            <a:r>
              <a:rPr lang="en-US" dirty="0" smtClean="0"/>
              <a:t> Code designed to complete timing calibration (offline calibration)</a:t>
            </a:r>
          </a:p>
          <a:p>
            <a:pPr lvl="3">
              <a:buFont typeface="Arial"/>
              <a:buChar char="•"/>
            </a:pPr>
            <a:r>
              <a:rPr lang="en-US" sz="1600" i="1" dirty="0" smtClean="0">
                <a:solidFill>
                  <a:srgbClr val="008000"/>
                </a:solidFill>
              </a:rPr>
              <a:t> Time-walk correction</a:t>
            </a:r>
            <a:r>
              <a:rPr lang="en-US" sz="1600" i="1" dirty="0" smtClean="0">
                <a:solidFill>
                  <a:srgbClr val="FF0000"/>
                </a:solidFill>
              </a:rPr>
              <a:t>*</a:t>
            </a:r>
          </a:p>
          <a:p>
            <a:pPr lvl="3">
              <a:buFont typeface="Arial"/>
              <a:buChar char="•"/>
            </a:pPr>
            <a:r>
              <a:rPr lang="en-US" sz="1600" i="1" dirty="0">
                <a:solidFill>
                  <a:srgbClr val="008000"/>
                </a:solidFill>
              </a:rPr>
              <a:t> </a:t>
            </a:r>
            <a:r>
              <a:rPr lang="en-US" sz="1600" i="1" dirty="0" smtClean="0">
                <a:solidFill>
                  <a:srgbClr val="008000"/>
                </a:solidFill>
              </a:rPr>
              <a:t>Left-right adjustment</a:t>
            </a:r>
          </a:p>
          <a:p>
            <a:pPr lvl="3">
              <a:buFont typeface="Arial"/>
              <a:buChar char="•"/>
            </a:pPr>
            <a:r>
              <a:rPr lang="en-US" sz="1600" i="1" dirty="0" smtClean="0">
                <a:solidFill>
                  <a:srgbClr val="008000"/>
                </a:solidFill>
              </a:rPr>
              <a:t> Energy loss</a:t>
            </a:r>
          </a:p>
          <a:p>
            <a:pPr lvl="3">
              <a:buFont typeface="Arial"/>
              <a:buChar char="•"/>
            </a:pPr>
            <a:r>
              <a:rPr lang="en-US" sz="1600" i="1" dirty="0" smtClean="0">
                <a:solidFill>
                  <a:srgbClr val="008000"/>
                </a:solidFill>
              </a:rPr>
              <a:t> Attenuation length</a:t>
            </a:r>
          </a:p>
          <a:p>
            <a:pPr lvl="1">
              <a:spcBef>
                <a:spcPts val="600"/>
              </a:spcBef>
              <a:buFont typeface="Arial"/>
              <a:buChar char="•"/>
            </a:pPr>
            <a:r>
              <a:rPr lang="en-US" dirty="0" smtClean="0">
                <a:solidFill>
                  <a:srgbClr val="800000"/>
                </a:solidFill>
              </a:rPr>
              <a:t> Work plan includes development of tutorials for training</a:t>
            </a:r>
          </a:p>
          <a:p>
            <a:pPr lvl="1">
              <a:buFont typeface="Arial"/>
              <a:buChar char="•"/>
            </a:pPr>
            <a:r>
              <a:rPr lang="en-US" dirty="0" smtClean="0">
                <a:solidFill>
                  <a:srgbClr val="800000"/>
                </a:solidFill>
              </a:rPr>
              <a:t> </a:t>
            </a:r>
            <a:r>
              <a:rPr lang="en-US" dirty="0">
                <a:solidFill>
                  <a:srgbClr val="800000"/>
                </a:solidFill>
              </a:rPr>
              <a:t>S</a:t>
            </a:r>
            <a:r>
              <a:rPr lang="en-US" dirty="0" smtClean="0">
                <a:solidFill>
                  <a:srgbClr val="800000"/>
                </a:solidFill>
              </a:rPr>
              <a:t>oftware tested on CTOF cosmic data and will include testing using MC data</a:t>
            </a:r>
          </a:p>
          <a:p>
            <a:pPr>
              <a:spcBef>
                <a:spcPts val="1200"/>
              </a:spcBef>
              <a:buFont typeface="Arial"/>
              <a:buChar char="•"/>
            </a:pPr>
            <a:r>
              <a:rPr lang="en-US" dirty="0" smtClean="0">
                <a:solidFill>
                  <a:srgbClr val="000090"/>
                </a:solidFill>
              </a:rPr>
              <a:t> Documentation for CTOF:</a:t>
            </a:r>
          </a:p>
          <a:p>
            <a:pPr lvl="1">
              <a:buFont typeface="Arial"/>
              <a:buChar char="•"/>
            </a:pPr>
            <a:r>
              <a:rPr lang="en-US" dirty="0" smtClean="0"/>
              <a:t> Geometry document</a:t>
            </a:r>
          </a:p>
          <a:p>
            <a:pPr lvl="1">
              <a:buFont typeface="Arial"/>
              <a:buChar char="•"/>
            </a:pPr>
            <a:r>
              <a:rPr lang="en-US" dirty="0" smtClean="0"/>
              <a:t> Calibration constants document</a:t>
            </a:r>
          </a:p>
          <a:p>
            <a:pPr lvl="1">
              <a:buFont typeface="Arial"/>
              <a:buChar char="•"/>
            </a:pPr>
            <a:r>
              <a:rPr lang="en-US" dirty="0" smtClean="0"/>
              <a:t> Monte Carlo simulation baseline</a:t>
            </a:r>
          </a:p>
          <a:p>
            <a:pPr marL="176213" indent="-176213">
              <a:spcBef>
                <a:spcPts val="1200"/>
              </a:spcBef>
              <a:buFont typeface="Arial"/>
              <a:buChar char="•"/>
            </a:pPr>
            <a:r>
              <a:rPr lang="en-US" dirty="0" smtClean="0">
                <a:solidFill>
                  <a:srgbClr val="800000"/>
                </a:solidFill>
              </a:rPr>
              <a:t>Calibration software suite should be ready by early summer if we can find manpower  to sustain the effort</a:t>
            </a:r>
            <a:endParaRPr lang="en-US" dirty="0">
              <a:solidFill>
                <a:srgbClr val="800000"/>
              </a:solidFill>
            </a:endParaRPr>
          </a:p>
        </p:txBody>
      </p:sp>
      <p:sp>
        <p:nvSpPr>
          <p:cNvPr id="6" name="TextBox 5"/>
          <p:cNvSpPr txBox="1"/>
          <p:nvPr/>
        </p:nvSpPr>
        <p:spPr>
          <a:xfrm>
            <a:off x="4120510" y="2656543"/>
            <a:ext cx="2683241" cy="1077218"/>
          </a:xfrm>
          <a:prstGeom prst="rect">
            <a:avLst/>
          </a:prstGeom>
          <a:noFill/>
        </p:spPr>
        <p:txBody>
          <a:bodyPr wrap="square" rtlCol="0">
            <a:spAutoFit/>
          </a:bodyPr>
          <a:lstStyle/>
          <a:p>
            <a:pPr>
              <a:buFont typeface="Arial"/>
              <a:buChar char="•"/>
            </a:pPr>
            <a:r>
              <a:rPr lang="en-US" sz="1600" i="1" dirty="0" smtClean="0">
                <a:solidFill>
                  <a:srgbClr val="008000"/>
                </a:solidFill>
              </a:rPr>
              <a:t> Effective velocity</a:t>
            </a:r>
          </a:p>
          <a:p>
            <a:pPr>
              <a:buFont typeface="Arial"/>
              <a:buChar char="•"/>
            </a:pPr>
            <a:r>
              <a:rPr lang="en-US" sz="1600" i="1" dirty="0" smtClean="0">
                <a:solidFill>
                  <a:srgbClr val="008000"/>
                </a:solidFill>
              </a:rPr>
              <a:t> RF parameters</a:t>
            </a:r>
          </a:p>
          <a:p>
            <a:pPr>
              <a:buFont typeface="Arial"/>
              <a:buChar char="•"/>
            </a:pPr>
            <a:r>
              <a:rPr lang="en-US" sz="1600" i="1" dirty="0" smtClean="0">
                <a:solidFill>
                  <a:srgbClr val="008000"/>
                </a:solidFill>
              </a:rPr>
              <a:t> Counter-to-counter delays</a:t>
            </a:r>
          </a:p>
          <a:p>
            <a:pPr>
              <a:buFont typeface="Arial"/>
              <a:buChar char="•"/>
            </a:pPr>
            <a:r>
              <a:rPr lang="en-US" sz="1600" i="1" dirty="0" smtClean="0">
                <a:solidFill>
                  <a:srgbClr val="008000"/>
                </a:solidFill>
              </a:rPr>
              <a:t> RF offsets</a:t>
            </a:r>
          </a:p>
        </p:txBody>
      </p:sp>
      <p:sp>
        <p:nvSpPr>
          <p:cNvPr id="7" name="Slide Number Placeholder 6"/>
          <p:cNvSpPr>
            <a:spLocks noGrp="1"/>
          </p:cNvSpPr>
          <p:nvPr>
            <p:ph type="sldNum" sz="quarter" idx="12"/>
          </p:nvPr>
        </p:nvSpPr>
        <p:spPr/>
        <p:txBody>
          <a:bodyPr/>
          <a:lstStyle/>
          <a:p>
            <a:fld id="{CA0C5673-6350-CD42-82C5-861777D95EA0}" type="slidenum">
              <a:rPr lang="en-US" smtClean="0"/>
              <a:pPr/>
              <a:t>32</a:t>
            </a:fld>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03131" y="1877391"/>
            <a:ext cx="6438347" cy="2506869"/>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FF0000"/>
                </a:solidFill>
              </a:rPr>
              <a:t>SVT</a:t>
            </a:r>
            <a:endParaRPr lang="en-US" sz="6000" dirty="0">
              <a:solidFill>
                <a:srgbClr val="FF0000"/>
              </a:solidFill>
            </a:endParaRPr>
          </a:p>
        </p:txBody>
      </p:sp>
      <p:sp>
        <p:nvSpPr>
          <p:cNvPr id="3" name="Slide Number Placeholder 2"/>
          <p:cNvSpPr>
            <a:spLocks noGrp="1"/>
          </p:cNvSpPr>
          <p:nvPr>
            <p:ph type="sldNum" sz="quarter" idx="12"/>
          </p:nvPr>
        </p:nvSpPr>
        <p:spPr/>
        <p:txBody>
          <a:bodyPr/>
          <a:lstStyle/>
          <a:p>
            <a:fld id="{CA0C5673-6350-CD42-82C5-861777D95EA0}"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8"/>
          <p:cNvSpPr>
            <a:spLocks noGrp="1"/>
          </p:cNvSpPr>
          <p:nvPr>
            <p:ph type="title"/>
          </p:nvPr>
        </p:nvSpPr>
        <p:spPr>
          <a:xfrm>
            <a:off x="337397" y="0"/>
            <a:ext cx="8229600" cy="686145"/>
          </a:xfrm>
        </p:spPr>
        <p:txBody>
          <a:bodyPr>
            <a:normAutofit fontScale="90000"/>
          </a:bodyPr>
          <a:lstStyle/>
          <a:p>
            <a:r>
              <a:rPr lang="en-US" dirty="0" smtClean="0">
                <a:cs typeface="Arial"/>
              </a:rPr>
              <a:t>SVT Calibration Status</a:t>
            </a:r>
            <a:endParaRPr lang="en-US" dirty="0">
              <a:cs typeface="Arial"/>
            </a:endParaRPr>
          </a:p>
        </p:txBody>
      </p:sp>
      <p:pic>
        <p:nvPicPr>
          <p:cNvPr id="6" name="Picture 5" descr="r1-01_u3_enc.gif"/>
          <p:cNvPicPr>
            <a:picLocks noChangeAspect="1"/>
          </p:cNvPicPr>
          <p:nvPr/>
        </p:nvPicPr>
        <p:blipFill>
          <a:blip r:embed="rId2"/>
          <a:stretch>
            <a:fillRect/>
          </a:stretch>
        </p:blipFill>
        <p:spPr>
          <a:xfrm>
            <a:off x="22085" y="4774686"/>
            <a:ext cx="2991501" cy="2028719"/>
          </a:xfrm>
          <a:prstGeom prst="rect">
            <a:avLst/>
          </a:prstGeom>
        </p:spPr>
      </p:pic>
      <p:pic>
        <p:nvPicPr>
          <p:cNvPr id="7" name="Picture 6"/>
          <p:cNvPicPr>
            <a:picLocks noChangeAspect="1"/>
          </p:cNvPicPr>
          <p:nvPr/>
        </p:nvPicPr>
        <p:blipFill>
          <a:blip r:embed="rId3"/>
          <a:stretch>
            <a:fillRect/>
          </a:stretch>
        </p:blipFill>
        <p:spPr>
          <a:xfrm>
            <a:off x="5302455" y="686145"/>
            <a:ext cx="3841545" cy="2551590"/>
          </a:xfrm>
          <a:prstGeom prst="rect">
            <a:avLst/>
          </a:prstGeom>
        </p:spPr>
      </p:pic>
      <p:pic>
        <p:nvPicPr>
          <p:cNvPr id="12" name="Picture 11" descr="resp_001.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73066" y="5128396"/>
            <a:ext cx="2959235" cy="1662714"/>
          </a:xfrm>
          <a:prstGeom prst="rect">
            <a:avLst/>
          </a:prstGeom>
        </p:spPr>
      </p:pic>
      <p:sp>
        <p:nvSpPr>
          <p:cNvPr id="3" name="Rectangle 2"/>
          <p:cNvSpPr/>
          <p:nvPr/>
        </p:nvSpPr>
        <p:spPr>
          <a:xfrm>
            <a:off x="7492346" y="3504600"/>
            <a:ext cx="941296" cy="369332"/>
          </a:xfrm>
          <a:prstGeom prst="rect">
            <a:avLst/>
          </a:prstGeom>
        </p:spPr>
        <p:txBody>
          <a:bodyPr wrap="none">
            <a:spAutoFit/>
          </a:bodyPr>
          <a:lstStyle/>
          <a:p>
            <a:r>
              <a:rPr lang="en-US" b="1" dirty="0" smtClean="0">
                <a:solidFill>
                  <a:srgbClr val="000090"/>
                </a:solidFill>
                <a:latin typeface="Arial"/>
                <a:cs typeface="Arial"/>
              </a:rPr>
              <a:t>muons</a:t>
            </a:r>
            <a:endParaRPr lang="en-US" b="1" dirty="0">
              <a:solidFill>
                <a:srgbClr val="000090"/>
              </a:solidFill>
              <a:latin typeface="Arial"/>
              <a:cs typeface="Arial"/>
            </a:endParaRPr>
          </a:p>
        </p:txBody>
      </p:sp>
      <p:sp>
        <p:nvSpPr>
          <p:cNvPr id="14" name="Rectangle 13"/>
          <p:cNvSpPr/>
          <p:nvPr/>
        </p:nvSpPr>
        <p:spPr>
          <a:xfrm>
            <a:off x="5960245" y="1648783"/>
            <a:ext cx="1146468" cy="369332"/>
          </a:xfrm>
          <a:prstGeom prst="rect">
            <a:avLst/>
          </a:prstGeom>
        </p:spPr>
        <p:txBody>
          <a:bodyPr wrap="none">
            <a:spAutoFit/>
          </a:bodyPr>
          <a:lstStyle/>
          <a:p>
            <a:r>
              <a:rPr lang="en-US" b="1" dirty="0">
                <a:solidFill>
                  <a:srgbClr val="000090"/>
                </a:solidFill>
                <a:latin typeface="Symbol" charset="2"/>
                <a:cs typeface="Symbol" charset="2"/>
              </a:rPr>
              <a:t>γ</a:t>
            </a:r>
            <a:r>
              <a:rPr lang="en-US" b="1" dirty="0" smtClean="0">
                <a:solidFill>
                  <a:srgbClr val="000090"/>
                </a:solidFill>
                <a:latin typeface="Arial"/>
                <a:cs typeface="Arial"/>
              </a:rPr>
              <a:t> source</a:t>
            </a:r>
            <a:endParaRPr lang="en-US" dirty="0"/>
          </a:p>
        </p:txBody>
      </p:sp>
      <p:pic>
        <p:nvPicPr>
          <p:cNvPr id="17" name="Picture 16" descr="gain.g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59326" y="2769309"/>
            <a:ext cx="2255209" cy="2057136"/>
          </a:xfrm>
          <a:prstGeom prst="rect">
            <a:avLst/>
          </a:prstGeom>
        </p:spPr>
      </p:pic>
      <p:pic>
        <p:nvPicPr>
          <p:cNvPr id="18" name="Picture 17" descr="enc.gi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87" y="2769309"/>
            <a:ext cx="3147649" cy="2046725"/>
          </a:xfrm>
          <a:prstGeom prst="rect">
            <a:avLst/>
          </a:prstGeom>
        </p:spPr>
      </p:pic>
      <p:sp>
        <p:nvSpPr>
          <p:cNvPr id="11" name="Rectangle 10"/>
          <p:cNvSpPr/>
          <p:nvPr/>
        </p:nvSpPr>
        <p:spPr>
          <a:xfrm>
            <a:off x="110429" y="730937"/>
            <a:ext cx="5247393" cy="2062103"/>
          </a:xfrm>
          <a:prstGeom prst="rect">
            <a:avLst/>
          </a:prstGeom>
        </p:spPr>
        <p:txBody>
          <a:bodyPr wrap="square">
            <a:spAutoFit/>
          </a:bodyPr>
          <a:lstStyle/>
          <a:p>
            <a:pPr marL="111125" indent="-111125">
              <a:buFont typeface="Arial"/>
              <a:buChar char="•"/>
            </a:pPr>
            <a:r>
              <a:rPr lang="en-US" sz="1600" dirty="0" smtClean="0">
                <a:solidFill>
                  <a:srgbClr val="800000"/>
                </a:solidFill>
                <a:cs typeface="Arial"/>
              </a:rPr>
              <a:t>Absolute gain calibration and signal-to-noise measurements using sources and cosmics</a:t>
            </a:r>
          </a:p>
          <a:p>
            <a:pPr marL="111125" indent="-111125">
              <a:buFont typeface="Arial"/>
              <a:buChar char="•"/>
            </a:pPr>
            <a:r>
              <a:rPr lang="en-US" sz="1600" dirty="0" smtClean="0">
                <a:solidFill>
                  <a:srgbClr val="000090"/>
                </a:solidFill>
                <a:cs typeface="Arial"/>
              </a:rPr>
              <a:t>Systematic calibration scans during SVT module QA, barrel assembly and integration</a:t>
            </a:r>
          </a:p>
          <a:p>
            <a:pPr marL="111125" indent="-111125">
              <a:buFont typeface="Arial"/>
              <a:buChar char="•"/>
            </a:pPr>
            <a:r>
              <a:rPr lang="en-US" sz="1600" dirty="0" smtClean="0">
                <a:solidFill>
                  <a:srgbClr val="000090"/>
                </a:solidFill>
                <a:cs typeface="Arial"/>
              </a:rPr>
              <a:t>Periodic calibration runs on 33792 channels to check stability</a:t>
            </a:r>
          </a:p>
          <a:p>
            <a:pPr marL="111125" indent="-111125">
              <a:buFont typeface="Arial"/>
              <a:buChar char="•"/>
            </a:pPr>
            <a:r>
              <a:rPr lang="en-US" sz="1600" dirty="0">
                <a:solidFill>
                  <a:srgbClr val="000090"/>
                </a:solidFill>
                <a:cs typeface="Arial"/>
              </a:rPr>
              <a:t>Automated posting of the calibration data and plots to the logbook by the calibration scan </a:t>
            </a:r>
            <a:r>
              <a:rPr lang="en-US" sz="1600" dirty="0" smtClean="0">
                <a:solidFill>
                  <a:srgbClr val="000090"/>
                </a:solidFill>
                <a:cs typeface="Arial"/>
              </a:rPr>
              <a:t>scripts</a:t>
            </a:r>
          </a:p>
        </p:txBody>
      </p:sp>
      <p:sp>
        <p:nvSpPr>
          <p:cNvPr id="13" name="Slide Number Placeholder 2"/>
          <p:cNvSpPr txBox="1">
            <a:spLocks/>
          </p:cNvSpPr>
          <p:nvPr/>
        </p:nvSpPr>
        <p:spPr>
          <a:xfrm>
            <a:off x="6740931"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CA0C5673-6350-CD42-82C5-861777D95EA0}"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Picture 7" descr="fadc__n.gif"/>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98039" y="3091981"/>
            <a:ext cx="3835343" cy="2154975"/>
          </a:xfrm>
          <a:prstGeom prst="rect">
            <a:avLst/>
          </a:prstGeom>
        </p:spPr>
      </p:pic>
      <p:pic>
        <p:nvPicPr>
          <p:cNvPr id="16" name="Picture 15" descr="_occ_thr_norm_pp2_u1.gif"/>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15134" y="4832721"/>
            <a:ext cx="2786686" cy="188172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0734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8"/>
          <p:cNvSpPr>
            <a:spLocks noGrp="1"/>
          </p:cNvSpPr>
          <p:nvPr>
            <p:ph type="title"/>
          </p:nvPr>
        </p:nvSpPr>
        <p:spPr>
          <a:xfrm>
            <a:off x="337397" y="0"/>
            <a:ext cx="8229600" cy="686145"/>
          </a:xfrm>
        </p:spPr>
        <p:txBody>
          <a:bodyPr>
            <a:normAutofit fontScale="90000"/>
          </a:bodyPr>
          <a:lstStyle/>
          <a:p>
            <a:r>
              <a:rPr lang="en-US" dirty="0">
                <a:solidFill>
                  <a:srgbClr val="000000"/>
                </a:solidFill>
                <a:cs typeface="Arial"/>
              </a:rPr>
              <a:t>SVT Calibration </a:t>
            </a:r>
            <a:r>
              <a:rPr lang="en-US" dirty="0" smtClean="0">
                <a:solidFill>
                  <a:srgbClr val="000000"/>
                </a:solidFill>
                <a:cs typeface="Arial"/>
              </a:rPr>
              <a:t>Path Forward</a:t>
            </a:r>
            <a:endParaRPr lang="en-US" dirty="0">
              <a:solidFill>
                <a:srgbClr val="000000"/>
              </a:solidFill>
              <a:cs typeface="Arial"/>
            </a:endParaRPr>
          </a:p>
        </p:txBody>
      </p:sp>
      <p:pic>
        <p:nvPicPr>
          <p:cNvPr id="6" name="Picture 5" descr="Screen Shot 2014-10-10 at 1.25.46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68751" y="3634620"/>
            <a:ext cx="4870450" cy="3189732"/>
          </a:xfrm>
          <a:prstGeom prst="rect">
            <a:avLst/>
          </a:prstGeom>
        </p:spPr>
      </p:pic>
      <p:pic>
        <p:nvPicPr>
          <p:cNvPr id="7" name="Picture 6" descr="Screen Shot 2014-06-03 at 10.40.36 AM.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092" t="14457" r="2702"/>
          <a:stretch/>
        </p:blipFill>
        <p:spPr>
          <a:xfrm>
            <a:off x="121472" y="3926412"/>
            <a:ext cx="3882670" cy="2527168"/>
          </a:xfrm>
          <a:prstGeom prst="rect">
            <a:avLst/>
          </a:prstGeom>
        </p:spPr>
      </p:pic>
      <p:sp>
        <p:nvSpPr>
          <p:cNvPr id="8" name="Rectangle 7"/>
          <p:cNvSpPr/>
          <p:nvPr/>
        </p:nvSpPr>
        <p:spPr>
          <a:xfrm>
            <a:off x="320246" y="712186"/>
            <a:ext cx="8467611" cy="2800766"/>
          </a:xfrm>
          <a:prstGeom prst="rect">
            <a:avLst/>
          </a:prstGeom>
        </p:spPr>
        <p:txBody>
          <a:bodyPr wrap="square">
            <a:spAutoFit/>
          </a:bodyPr>
          <a:lstStyle/>
          <a:p>
            <a:r>
              <a:rPr lang="en-US" sz="1600" b="1" dirty="0" smtClean="0">
                <a:solidFill>
                  <a:srgbClr val="008000"/>
                </a:solidFill>
                <a:cs typeface="Arial"/>
              </a:rPr>
              <a:t>Work before installation</a:t>
            </a:r>
            <a:endParaRPr lang="en-US" sz="1600" b="1" dirty="0">
              <a:solidFill>
                <a:srgbClr val="008000"/>
              </a:solidFill>
              <a:cs typeface="Arial"/>
            </a:endParaRPr>
          </a:p>
          <a:p>
            <a:pPr marL="111125" indent="120650">
              <a:buFont typeface="Arial"/>
              <a:buChar char="•"/>
            </a:pPr>
            <a:r>
              <a:rPr lang="en-US" sz="1600" dirty="0" smtClean="0">
                <a:solidFill>
                  <a:srgbClr val="800000"/>
                </a:solidFill>
                <a:cs typeface="Arial"/>
              </a:rPr>
              <a:t>Complete Java-based SVT calibration suite</a:t>
            </a:r>
          </a:p>
          <a:p>
            <a:pPr marL="111125" indent="120650">
              <a:buFont typeface="Arial"/>
              <a:buChar char="•"/>
            </a:pPr>
            <a:r>
              <a:rPr lang="en-US" sz="1600" dirty="0">
                <a:solidFill>
                  <a:srgbClr val="800000"/>
                </a:solidFill>
                <a:cs typeface="Arial"/>
              </a:rPr>
              <a:t>Periodic calibration runs on SVT barrel using SVT</a:t>
            </a:r>
            <a:r>
              <a:rPr lang="en-US" sz="1600" dirty="0" smtClean="0">
                <a:solidFill>
                  <a:srgbClr val="800000"/>
                </a:solidFill>
                <a:cs typeface="Arial"/>
              </a:rPr>
              <a:t> calibration Suite</a:t>
            </a:r>
          </a:p>
          <a:p>
            <a:pPr marL="111125" indent="120650">
              <a:buFont typeface="Arial"/>
              <a:buChar char="•"/>
            </a:pPr>
            <a:r>
              <a:rPr lang="en-US" sz="1600" dirty="0" smtClean="0">
                <a:solidFill>
                  <a:srgbClr val="000090"/>
                </a:solidFill>
                <a:cs typeface="Arial"/>
              </a:rPr>
              <a:t>Design SVT calibration DB; develop interface from CLARA to SVT DB</a:t>
            </a:r>
          </a:p>
          <a:p>
            <a:r>
              <a:rPr lang="en-US" sz="1600" b="1" dirty="0" smtClean="0">
                <a:solidFill>
                  <a:srgbClr val="008000"/>
                </a:solidFill>
                <a:cs typeface="Arial"/>
              </a:rPr>
              <a:t>Development of the SVT calibration suite</a:t>
            </a:r>
            <a:endParaRPr lang="en-US" sz="1600" b="1" dirty="0">
              <a:solidFill>
                <a:srgbClr val="008000"/>
              </a:solidFill>
              <a:cs typeface="Arial"/>
            </a:endParaRPr>
          </a:p>
          <a:p>
            <a:pPr marL="231775" indent="-120650">
              <a:buFont typeface="Arial"/>
              <a:buChar char="•"/>
            </a:pPr>
            <a:r>
              <a:rPr lang="en-US" sz="1600" dirty="0">
                <a:solidFill>
                  <a:srgbClr val="800000"/>
                </a:solidFill>
                <a:cs typeface="Arial"/>
              </a:rPr>
              <a:t>A c++ ROOT based calibration package with automated logbook posting in </a:t>
            </a:r>
            <a:r>
              <a:rPr lang="en-US" sz="1600" dirty="0" smtClean="0">
                <a:solidFill>
                  <a:srgbClr val="800000"/>
                </a:solidFill>
                <a:cs typeface="Arial"/>
              </a:rPr>
              <a:t>use </a:t>
            </a:r>
          </a:p>
          <a:p>
            <a:pPr marL="231775" indent="-120650">
              <a:buFont typeface="Arial"/>
              <a:buChar char="•"/>
            </a:pPr>
            <a:r>
              <a:rPr lang="en-US" sz="1600" dirty="0" err="1" smtClean="0">
                <a:solidFill>
                  <a:srgbClr val="800000"/>
                </a:solidFill>
                <a:cs typeface="Arial"/>
              </a:rPr>
              <a:t>CoatJava</a:t>
            </a:r>
            <a:r>
              <a:rPr lang="en-US" sz="1600" dirty="0" smtClean="0">
                <a:solidFill>
                  <a:srgbClr val="800000"/>
                </a:solidFill>
                <a:cs typeface="Arial"/>
              </a:rPr>
              <a:t> </a:t>
            </a:r>
            <a:r>
              <a:rPr lang="en-US" sz="1600" dirty="0">
                <a:solidFill>
                  <a:srgbClr val="800000"/>
                </a:solidFill>
                <a:cs typeface="Arial"/>
              </a:rPr>
              <a:t>based analysis package using </a:t>
            </a:r>
            <a:r>
              <a:rPr lang="en-US" sz="1600" dirty="0" smtClean="0">
                <a:solidFill>
                  <a:srgbClr val="800000"/>
                </a:solidFill>
                <a:cs typeface="Arial"/>
              </a:rPr>
              <a:t>multi-threading being developed</a:t>
            </a:r>
          </a:p>
          <a:p>
            <a:pPr marL="231775" indent="-120650">
              <a:buFont typeface="Arial"/>
              <a:buChar char="•"/>
            </a:pPr>
            <a:r>
              <a:rPr lang="en-US" sz="1600" dirty="0" smtClean="0">
                <a:solidFill>
                  <a:srgbClr val="800000"/>
                </a:solidFill>
                <a:cs typeface="Arial"/>
              </a:rPr>
              <a:t>Justin </a:t>
            </a:r>
            <a:r>
              <a:rPr lang="en-US" sz="1600" dirty="0" err="1" smtClean="0">
                <a:solidFill>
                  <a:srgbClr val="800000"/>
                </a:solidFill>
                <a:cs typeface="Arial"/>
              </a:rPr>
              <a:t>Ruger</a:t>
            </a:r>
            <a:r>
              <a:rPr lang="en-US" sz="1600" dirty="0" smtClean="0">
                <a:solidFill>
                  <a:srgbClr val="800000"/>
                </a:solidFill>
                <a:cs typeface="Arial"/>
              </a:rPr>
              <a:t> developed calibration; remaining work to finish in progress</a:t>
            </a:r>
          </a:p>
          <a:p>
            <a:r>
              <a:rPr lang="en-US" sz="1600" b="1" dirty="0" smtClean="0">
                <a:solidFill>
                  <a:srgbClr val="008000"/>
                </a:solidFill>
                <a:cs typeface="Arial"/>
              </a:rPr>
              <a:t>Post-installation plans</a:t>
            </a:r>
          </a:p>
          <a:p>
            <a:pPr marL="231775" indent="-120650">
              <a:buFont typeface="Arial"/>
              <a:buChar char="•"/>
            </a:pPr>
            <a:r>
              <a:rPr lang="en-US" sz="1600" dirty="0" smtClean="0">
                <a:solidFill>
                  <a:srgbClr val="000090"/>
                </a:solidFill>
                <a:cs typeface="Arial"/>
              </a:rPr>
              <a:t>Periodic calibration runs on SVT barrel using SVT Calibration Suite</a:t>
            </a:r>
          </a:p>
          <a:p>
            <a:pPr marL="231775" indent="-120650">
              <a:buFont typeface="Arial"/>
              <a:buChar char="•"/>
            </a:pPr>
            <a:r>
              <a:rPr lang="en-US" sz="1600" dirty="0" smtClean="0">
                <a:solidFill>
                  <a:srgbClr val="000090"/>
                </a:solidFill>
                <a:cs typeface="Arial"/>
              </a:rPr>
              <a:t>Automated filling of the SVT calibration DB used in reconstruction</a:t>
            </a:r>
          </a:p>
        </p:txBody>
      </p:sp>
      <p:pic>
        <p:nvPicPr>
          <p:cNvPr id="9" name="Picture 8" descr="_enc_len.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79880" y="5279160"/>
            <a:ext cx="1324515" cy="103065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9581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22"/>
            <a:ext cx="8229600" cy="1143000"/>
          </a:xfrm>
        </p:spPr>
        <p:txBody>
          <a:bodyPr>
            <a:normAutofit/>
          </a:bodyPr>
          <a:lstStyle/>
          <a:p>
            <a:r>
              <a:rPr lang="en-US" sz="4000" dirty="0" smtClean="0"/>
              <a:t>Summary</a:t>
            </a:r>
            <a:endParaRPr lang="en-US" sz="4000" dirty="0"/>
          </a:p>
        </p:txBody>
      </p:sp>
      <p:sp>
        <p:nvSpPr>
          <p:cNvPr id="3" name="Content Placeholder 2"/>
          <p:cNvSpPr>
            <a:spLocks noGrp="1"/>
          </p:cNvSpPr>
          <p:nvPr>
            <p:ph idx="1"/>
          </p:nvPr>
        </p:nvSpPr>
        <p:spPr>
          <a:xfrm>
            <a:off x="457200" y="1180566"/>
            <a:ext cx="8229600" cy="5401480"/>
          </a:xfrm>
        </p:spPr>
        <p:txBody>
          <a:bodyPr>
            <a:spAutoFit/>
          </a:bodyPr>
          <a:lstStyle/>
          <a:p>
            <a:pPr marL="231775" indent="-231775">
              <a:spcBef>
                <a:spcPts val="600"/>
              </a:spcBef>
              <a:buFont typeface="Wingdings" charset="2"/>
              <a:buChar char="§"/>
            </a:pPr>
            <a:r>
              <a:rPr lang="en-US" sz="2000" dirty="0" smtClean="0"/>
              <a:t>With the detector subsystem assembly complete, groups now focusing on detailed cosmic, laser, pulser, and source calibrations</a:t>
            </a:r>
          </a:p>
          <a:p>
            <a:pPr marL="231775" indent="-231775">
              <a:spcBef>
                <a:spcPts val="600"/>
              </a:spcBef>
              <a:buFont typeface="Wingdings" charset="2"/>
              <a:buChar char="§"/>
            </a:pPr>
            <a:r>
              <a:rPr lang="en-US" sz="2000" dirty="0" smtClean="0"/>
              <a:t>Calibration suites for detector subsystems at different levels of development and completion:</a:t>
            </a:r>
          </a:p>
          <a:p>
            <a:pPr marL="630238" lvl="1" indent="-173038">
              <a:spcBef>
                <a:spcPts val="600"/>
              </a:spcBef>
              <a:buFont typeface="Wingdings" charset="2"/>
              <a:buChar char="§"/>
            </a:pPr>
            <a:r>
              <a:rPr lang="en-US" sz="1600" dirty="0" smtClean="0">
                <a:solidFill>
                  <a:srgbClr val="008000"/>
                </a:solidFill>
              </a:rPr>
              <a:t>SVT – most developed platform</a:t>
            </a:r>
          </a:p>
          <a:p>
            <a:pPr marL="630238" lvl="1" indent="-173038">
              <a:spcBef>
                <a:spcPts val="600"/>
              </a:spcBef>
              <a:buFont typeface="Wingdings" charset="2"/>
              <a:buChar char="§"/>
            </a:pPr>
            <a:r>
              <a:rPr lang="en-US" sz="1600" dirty="0" smtClean="0">
                <a:solidFill>
                  <a:srgbClr val="008000"/>
                </a:solidFill>
              </a:rPr>
              <a:t>FTOF – well underway but still significant work to complete</a:t>
            </a:r>
          </a:p>
          <a:p>
            <a:pPr marL="630238" lvl="1" indent="-173038">
              <a:spcBef>
                <a:spcPts val="600"/>
              </a:spcBef>
              <a:buFont typeface="Wingdings" charset="2"/>
              <a:buChar char="§"/>
            </a:pPr>
            <a:r>
              <a:rPr lang="en-US" sz="1600" dirty="0" smtClean="0">
                <a:solidFill>
                  <a:srgbClr val="008000"/>
                </a:solidFill>
              </a:rPr>
              <a:t>CTOF – just started but should develop rapidly following FTOF development</a:t>
            </a:r>
          </a:p>
          <a:p>
            <a:pPr marL="630238" lvl="1" indent="-173038">
              <a:spcBef>
                <a:spcPts val="600"/>
              </a:spcBef>
              <a:buFont typeface="Wingdings" charset="2"/>
              <a:buChar char="§"/>
            </a:pPr>
            <a:r>
              <a:rPr lang="en-US" sz="1600" dirty="0" smtClean="0">
                <a:solidFill>
                  <a:srgbClr val="008000"/>
                </a:solidFill>
              </a:rPr>
              <a:t>DC, LTCC/HTCC, CND – getting underway</a:t>
            </a:r>
          </a:p>
          <a:p>
            <a:pPr marL="231775" indent="-231775">
              <a:spcBef>
                <a:spcPts val="600"/>
              </a:spcBef>
              <a:buFont typeface="Wingdings" charset="2"/>
              <a:buChar char="§"/>
            </a:pPr>
            <a:r>
              <a:rPr lang="en-US" sz="2000" dirty="0" smtClean="0"/>
              <a:t>Our goals should be:</a:t>
            </a:r>
          </a:p>
          <a:p>
            <a:pPr marL="684213" lvl="1" indent="-227013">
              <a:spcBef>
                <a:spcPts val="600"/>
              </a:spcBef>
              <a:buFont typeface="+mj-lt"/>
              <a:buAutoNum type="arabicPeriod"/>
            </a:pPr>
            <a:r>
              <a:rPr lang="en-US" sz="1600" b="1" dirty="0" smtClean="0">
                <a:solidFill>
                  <a:srgbClr val="FF0000"/>
                </a:solidFill>
              </a:rPr>
              <a:t>to have all codes at beta level by the end of spring</a:t>
            </a:r>
          </a:p>
          <a:p>
            <a:pPr marL="684213" lvl="1" indent="-227013">
              <a:spcBef>
                <a:spcPts val="600"/>
              </a:spcBef>
              <a:buFont typeface="+mj-lt"/>
              <a:buAutoNum type="arabicPeriod"/>
            </a:pPr>
            <a:r>
              <a:rPr lang="en-US" sz="1600" b="1" dirty="0" smtClean="0">
                <a:solidFill>
                  <a:srgbClr val="FF0000"/>
                </a:solidFill>
              </a:rPr>
              <a:t>to have all documentation and tutorials in place by the end of summer</a:t>
            </a:r>
          </a:p>
          <a:p>
            <a:pPr marL="684213" lvl="1" indent="-227013">
              <a:spcBef>
                <a:spcPts val="600"/>
              </a:spcBef>
              <a:buFont typeface="+mj-lt"/>
              <a:buAutoNum type="arabicPeriod"/>
            </a:pPr>
            <a:r>
              <a:rPr lang="en-US" sz="1600" b="1" dirty="0" smtClean="0">
                <a:solidFill>
                  <a:srgbClr val="FF0000"/>
                </a:solidFill>
              </a:rPr>
              <a:t>to train calibrators/cookers in the fall (starting well before the commissioning runs)</a:t>
            </a:r>
          </a:p>
          <a:p>
            <a:pPr marL="287338" indent="-230188">
              <a:spcBef>
                <a:spcPts val="600"/>
              </a:spcBef>
              <a:buFont typeface="Wingdings" charset="2"/>
              <a:buChar char="§"/>
            </a:pPr>
            <a:r>
              <a:rPr lang="en-US" sz="2000" dirty="0" smtClean="0"/>
              <a:t>Monitoring/tracking of progress through several mechanisms:</a:t>
            </a:r>
          </a:p>
          <a:p>
            <a:pPr marL="684213" lvl="1" indent="-169863">
              <a:spcBef>
                <a:spcPts val="600"/>
              </a:spcBef>
              <a:buFont typeface="Wingdings" charset="2"/>
              <a:buChar char="§"/>
            </a:pPr>
            <a:r>
              <a:rPr lang="en-US" sz="1600" dirty="0" smtClean="0">
                <a:solidFill>
                  <a:srgbClr val="000090"/>
                </a:solidFill>
              </a:rPr>
              <a:t>CALCOM group</a:t>
            </a:r>
          </a:p>
          <a:p>
            <a:pPr marL="684213" lvl="1" indent="-169863">
              <a:spcBef>
                <a:spcPts val="600"/>
              </a:spcBef>
              <a:buFont typeface="Wingdings" charset="2"/>
              <a:buChar char="§"/>
            </a:pPr>
            <a:r>
              <a:rPr lang="en-US" sz="1600" dirty="0" smtClean="0">
                <a:solidFill>
                  <a:srgbClr val="000090"/>
                </a:solidFill>
              </a:rPr>
              <a:t>Software group</a:t>
            </a:r>
          </a:p>
          <a:p>
            <a:pPr marL="684213" lvl="1" indent="-169863">
              <a:spcBef>
                <a:spcPts val="600"/>
              </a:spcBef>
              <a:buFont typeface="Wingdings" charset="2"/>
              <a:buChar char="§"/>
            </a:pPr>
            <a:r>
              <a:rPr lang="en-US" sz="1600" dirty="0" smtClean="0">
                <a:solidFill>
                  <a:srgbClr val="000090"/>
                </a:solidFill>
              </a:rPr>
              <a:t>Experiment run group</a:t>
            </a:r>
          </a:p>
        </p:txBody>
      </p:sp>
      <p:sp>
        <p:nvSpPr>
          <p:cNvPr id="9" name="Slide Number Placeholder 8"/>
          <p:cNvSpPr>
            <a:spLocks noGrp="1"/>
          </p:cNvSpPr>
          <p:nvPr>
            <p:ph type="sldNum" sz="quarter" idx="12"/>
          </p:nvPr>
        </p:nvSpPr>
        <p:spPr/>
        <p:txBody>
          <a:bodyPr/>
          <a:lstStyle/>
          <a:p>
            <a:fld id="{A08674F4-6DD5-AF42-8EAE-17A5ED8EE3A6}" type="slidenum">
              <a:rPr lang="en-US" smtClean="0"/>
              <a:pPr/>
              <a:t>36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655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pic>
        <p:nvPicPr>
          <p:cNvPr id="5" name="Picture 4" descr="backup_logo.jpg"/>
          <p:cNvPicPr>
            <a:picLocks noChangeAspect="1"/>
          </p:cNvPicPr>
          <p:nvPr/>
        </p:nvPicPr>
        <p:blipFill>
          <a:blip r:embed="rId2"/>
          <a:stretch>
            <a:fillRect/>
          </a:stretch>
        </p:blipFill>
        <p:spPr>
          <a:xfrm>
            <a:off x="1320800" y="2800350"/>
            <a:ext cx="6502400" cy="1257300"/>
          </a:xfrm>
          <a:prstGeom prst="rect">
            <a:avLst/>
          </a:prstGeom>
        </p:spPr>
      </p:pic>
      <p:sp>
        <p:nvSpPr>
          <p:cNvPr id="6" name="Slide Number Placeholder 5"/>
          <p:cNvSpPr>
            <a:spLocks noGrp="1"/>
          </p:cNvSpPr>
          <p:nvPr>
            <p:ph type="sldNum" sz="quarter" idx="12"/>
          </p:nvPr>
        </p:nvSpPr>
        <p:spPr/>
        <p:txBody>
          <a:bodyPr/>
          <a:lstStyle/>
          <a:p>
            <a:fld id="{CA0C5673-6350-CD42-82C5-861777D95EA0}" type="slidenum">
              <a:rPr lang="en-US" smtClean="0"/>
              <a:pPr/>
              <a:t>37</a:t>
            </a:fld>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937022" cy="1143000"/>
          </a:xfrm>
        </p:spPr>
        <p:txBody>
          <a:bodyPr>
            <a:normAutofit/>
          </a:bodyPr>
          <a:lstStyle/>
          <a:p>
            <a:r>
              <a:rPr lang="en-US" sz="4000" dirty="0" smtClean="0"/>
              <a:t>FT-Cal Checkout</a:t>
            </a:r>
            <a:endParaRPr lang="en-US" sz="4000" dirty="0"/>
          </a:p>
        </p:txBody>
      </p:sp>
      <p:pic>
        <p:nvPicPr>
          <p:cNvPr id="16" name="Picture 15" descr="IMG_3304.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223210" y="3870618"/>
            <a:ext cx="3636825" cy="2727618"/>
          </a:xfrm>
          <a:prstGeom prst="rect">
            <a:avLst/>
          </a:prstGeom>
        </p:spPr>
      </p:pic>
      <p:grpSp>
        <p:nvGrpSpPr>
          <p:cNvPr id="3" name="Group 17"/>
          <p:cNvGrpSpPr/>
          <p:nvPr/>
        </p:nvGrpSpPr>
        <p:grpSpPr>
          <a:xfrm>
            <a:off x="469102" y="1116448"/>
            <a:ext cx="1302476" cy="2754170"/>
            <a:chOff x="95983" y="2664084"/>
            <a:chExt cx="2001494" cy="4610745"/>
          </a:xfrm>
        </p:grpSpPr>
        <p:grpSp>
          <p:nvGrpSpPr>
            <p:cNvPr id="4" name="Group 18"/>
            <p:cNvGrpSpPr/>
            <p:nvPr/>
          </p:nvGrpSpPr>
          <p:grpSpPr>
            <a:xfrm>
              <a:off x="95983" y="3306552"/>
              <a:ext cx="2001494" cy="2494982"/>
              <a:chOff x="4773637" y="4519184"/>
              <a:chExt cx="1127985" cy="1422523"/>
            </a:xfrm>
          </p:grpSpPr>
          <p:sp>
            <p:nvSpPr>
              <p:cNvPr id="32" name="Rectangle 31"/>
              <p:cNvSpPr/>
              <p:nvPr/>
            </p:nvSpPr>
            <p:spPr>
              <a:xfrm>
                <a:off x="5167792" y="4614556"/>
                <a:ext cx="189778" cy="1286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cs typeface="Gill Sans"/>
                </a:endParaRPr>
              </a:p>
            </p:txBody>
          </p:sp>
          <p:cxnSp>
            <p:nvCxnSpPr>
              <p:cNvPr id="33" name="Straight Connector 32"/>
              <p:cNvCxnSpPr/>
              <p:nvPr/>
            </p:nvCxnSpPr>
            <p:spPr>
              <a:xfrm>
                <a:off x="4773637" y="4519184"/>
                <a:ext cx="1124068"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77554" y="5941707"/>
                <a:ext cx="112406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0" name="Rectangle 19"/>
            <p:cNvSpPr/>
            <p:nvPr/>
          </p:nvSpPr>
          <p:spPr>
            <a:xfrm>
              <a:off x="795360" y="5724490"/>
              <a:ext cx="336741" cy="438745"/>
            </a:xfrm>
            <a:prstGeom prst="rect">
              <a:avLst/>
            </a:prstGeom>
            <a:solidFill>
              <a:schemeClr val="bg2">
                <a:lumMod val="90000"/>
              </a:schemeClr>
            </a:solidFill>
            <a:ln w="285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cs typeface="Gill Sans"/>
              </a:endParaRPr>
            </a:p>
          </p:txBody>
        </p:sp>
        <p:sp>
          <p:nvSpPr>
            <p:cNvPr id="21" name="Rectangle 20"/>
            <p:cNvSpPr/>
            <p:nvPr/>
          </p:nvSpPr>
          <p:spPr>
            <a:xfrm>
              <a:off x="940290" y="5718741"/>
              <a:ext cx="45719" cy="438745"/>
            </a:xfrm>
            <a:prstGeom prst="rect">
              <a:avLst/>
            </a:prstGeom>
            <a:solidFill>
              <a:schemeClr val="bg1"/>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cs typeface="Gill Sans"/>
              </a:endParaRPr>
            </a:p>
          </p:txBody>
        </p:sp>
        <p:sp>
          <p:nvSpPr>
            <p:cNvPr id="22" name="Pie 21"/>
            <p:cNvSpPr/>
            <p:nvPr/>
          </p:nvSpPr>
          <p:spPr>
            <a:xfrm rot="5400000">
              <a:off x="249718" y="6372673"/>
              <a:ext cx="1433838" cy="370474"/>
            </a:xfrm>
            <a:prstGeom prst="pie">
              <a:avLst>
                <a:gd name="adj1" fmla="val 5219455"/>
                <a:gd name="adj2" fmla="val 16200000"/>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l Sans"/>
                <a:cs typeface="Gill Sans"/>
              </a:endParaRPr>
            </a:p>
          </p:txBody>
        </p:sp>
        <p:grpSp>
          <p:nvGrpSpPr>
            <p:cNvPr id="7" name="Group 22"/>
            <p:cNvGrpSpPr/>
            <p:nvPr/>
          </p:nvGrpSpPr>
          <p:grpSpPr>
            <a:xfrm>
              <a:off x="795361" y="2664084"/>
              <a:ext cx="337178" cy="809742"/>
              <a:chOff x="2852324" y="3306552"/>
              <a:chExt cx="337178" cy="809742"/>
            </a:xfrm>
          </p:grpSpPr>
          <p:grpSp>
            <p:nvGrpSpPr>
              <p:cNvPr id="8" name="Group 24"/>
              <p:cNvGrpSpPr/>
              <p:nvPr/>
            </p:nvGrpSpPr>
            <p:grpSpPr>
              <a:xfrm>
                <a:off x="2852761" y="3856397"/>
                <a:ext cx="336741" cy="259897"/>
                <a:chOff x="2852761" y="3856397"/>
                <a:chExt cx="336741" cy="259897"/>
              </a:xfrm>
            </p:grpSpPr>
            <p:cxnSp>
              <p:nvCxnSpPr>
                <p:cNvPr id="27" name="Straight Connector 26"/>
                <p:cNvCxnSpPr/>
                <p:nvPr/>
              </p:nvCxnSpPr>
              <p:spPr>
                <a:xfrm>
                  <a:off x="2927471" y="3901207"/>
                  <a:ext cx="0" cy="215087"/>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020103" y="3896716"/>
                  <a:ext cx="0" cy="215087"/>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120206" y="3899696"/>
                  <a:ext cx="0" cy="215087"/>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852761" y="3856397"/>
                  <a:ext cx="336741" cy="89620"/>
                </a:xfrm>
                <a:prstGeom prst="rect">
                  <a:avLst/>
                </a:prstGeom>
                <a:solidFill>
                  <a:schemeClr val="tx1">
                    <a:lumMod val="50000"/>
                    <a:lumOff val="50000"/>
                  </a:scheme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cs typeface="Gill Sans"/>
                  </a:endParaRPr>
                </a:p>
              </p:txBody>
            </p:sp>
          </p:grpSp>
          <p:sp>
            <p:nvSpPr>
              <p:cNvPr id="26" name="Rectangle 25"/>
              <p:cNvSpPr/>
              <p:nvPr/>
            </p:nvSpPr>
            <p:spPr>
              <a:xfrm>
                <a:off x="2852324" y="3306552"/>
                <a:ext cx="336741" cy="549845"/>
              </a:xfrm>
              <a:prstGeom prst="rect">
                <a:avLst/>
              </a:prstGeom>
              <a:gradFill flip="none" rotWithShape="1">
                <a:gsLst>
                  <a:gs pos="69000">
                    <a:srgbClr val="008000"/>
                  </a:gs>
                  <a:gs pos="100000">
                    <a:srgbClr val="FFFFFF"/>
                  </a:gs>
                </a:gsLst>
                <a:lin ang="16620000" scaled="0"/>
                <a:tileRect/>
              </a:gra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cs typeface="Gill Sans"/>
                </a:endParaRPr>
              </a:p>
            </p:txBody>
          </p:sp>
        </p:grpSp>
        <p:sp>
          <p:nvSpPr>
            <p:cNvPr id="24" name="Rectangle 23"/>
            <p:cNvSpPr/>
            <p:nvPr/>
          </p:nvSpPr>
          <p:spPr>
            <a:xfrm>
              <a:off x="795361" y="3384207"/>
              <a:ext cx="336741" cy="89620"/>
            </a:xfrm>
            <a:prstGeom prst="rect">
              <a:avLst/>
            </a:prstGeom>
            <a:solidFill>
              <a:schemeClr val="tx1">
                <a:lumMod val="50000"/>
                <a:lumOff val="50000"/>
              </a:scheme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cs typeface="Gill Sans"/>
              </a:endParaRPr>
            </a:p>
          </p:txBody>
        </p:sp>
      </p:grpSp>
      <p:sp>
        <p:nvSpPr>
          <p:cNvPr id="35" name="TextBox 34"/>
          <p:cNvSpPr txBox="1"/>
          <p:nvPr/>
        </p:nvSpPr>
        <p:spPr>
          <a:xfrm>
            <a:off x="1442345" y="1230915"/>
            <a:ext cx="1599123" cy="2062103"/>
          </a:xfrm>
          <a:prstGeom prst="rect">
            <a:avLst/>
          </a:prstGeom>
          <a:noFill/>
        </p:spPr>
        <p:txBody>
          <a:bodyPr wrap="square" rtlCol="0">
            <a:spAutoFit/>
          </a:bodyPr>
          <a:lstStyle/>
          <a:p>
            <a:r>
              <a:rPr lang="en-US" sz="1400" b="1" dirty="0" smtClean="0">
                <a:solidFill>
                  <a:srgbClr val="008000"/>
                </a:solidFill>
                <a:latin typeface="Gill Sans"/>
                <a:cs typeface="Gill Sans"/>
              </a:rPr>
              <a:t>Preamplifier</a:t>
            </a:r>
          </a:p>
          <a:p>
            <a:r>
              <a:rPr lang="en-US" sz="1400" b="1" dirty="0" smtClean="0">
                <a:solidFill>
                  <a:schemeClr val="bg1">
                    <a:lumMod val="50000"/>
                  </a:schemeClr>
                </a:solidFill>
                <a:latin typeface="Gill Sans"/>
                <a:cs typeface="Gill Sans"/>
              </a:rPr>
              <a:t>APD</a:t>
            </a:r>
            <a:endParaRPr lang="en-US" sz="1400" b="1" dirty="0">
              <a:solidFill>
                <a:schemeClr val="bg1">
                  <a:lumMod val="50000"/>
                </a:schemeClr>
              </a:solidFill>
              <a:latin typeface="Gill Sans"/>
              <a:cs typeface="Gill Sans"/>
            </a:endParaRPr>
          </a:p>
          <a:p>
            <a:endParaRPr lang="en-US" sz="1400" b="1" dirty="0">
              <a:latin typeface="Gill Sans"/>
              <a:cs typeface="Gill Sans"/>
            </a:endParaRPr>
          </a:p>
          <a:p>
            <a:endParaRPr lang="en-US" sz="1400" b="1" dirty="0" smtClean="0">
              <a:latin typeface="Gill Sans"/>
              <a:cs typeface="Gill Sans"/>
            </a:endParaRPr>
          </a:p>
          <a:p>
            <a:r>
              <a:rPr lang="en-US" sz="1400" b="1" dirty="0" smtClean="0">
                <a:solidFill>
                  <a:srgbClr val="3366FF"/>
                </a:solidFill>
                <a:latin typeface="Gill Sans"/>
                <a:cs typeface="Gill Sans"/>
              </a:rPr>
              <a:t>Crystal</a:t>
            </a:r>
          </a:p>
          <a:p>
            <a:endParaRPr lang="en-US" sz="1400" b="1" dirty="0">
              <a:latin typeface="Gill Sans"/>
              <a:cs typeface="Gill Sans"/>
            </a:endParaRPr>
          </a:p>
          <a:p>
            <a:endParaRPr lang="en-US" sz="1600" b="1" dirty="0">
              <a:latin typeface="Gill Sans"/>
              <a:cs typeface="Gill Sans"/>
            </a:endParaRPr>
          </a:p>
          <a:p>
            <a:endParaRPr lang="en-US" sz="1400" b="1" dirty="0" smtClean="0">
              <a:latin typeface="Gill Sans"/>
              <a:cs typeface="Gill Sans"/>
            </a:endParaRPr>
          </a:p>
          <a:p>
            <a:r>
              <a:rPr lang="en-US" sz="1400" b="1" dirty="0" smtClean="0">
                <a:solidFill>
                  <a:srgbClr val="0000FF"/>
                </a:solidFill>
                <a:latin typeface="Gill Sans"/>
                <a:cs typeface="Gill Sans"/>
              </a:rPr>
              <a:t>LED</a:t>
            </a:r>
            <a:endParaRPr lang="en-US" sz="1400" b="1" dirty="0">
              <a:solidFill>
                <a:srgbClr val="0000FF"/>
              </a:solidFill>
              <a:latin typeface="Gill Sans"/>
              <a:cs typeface="Gill Sans"/>
            </a:endParaRPr>
          </a:p>
        </p:txBody>
      </p:sp>
      <p:sp>
        <p:nvSpPr>
          <p:cNvPr id="5" name="TextBox 4"/>
          <p:cNvSpPr txBox="1"/>
          <p:nvPr/>
        </p:nvSpPr>
        <p:spPr>
          <a:xfrm>
            <a:off x="3041469" y="1116448"/>
            <a:ext cx="5706670" cy="1938992"/>
          </a:xfrm>
          <a:prstGeom prst="rect">
            <a:avLst/>
          </a:prstGeom>
          <a:noFill/>
        </p:spPr>
        <p:txBody>
          <a:bodyPr wrap="square" rtlCol="0">
            <a:spAutoFit/>
          </a:bodyPr>
          <a:lstStyle/>
          <a:p>
            <a:r>
              <a:rPr lang="en-US" sz="2000" dirty="0" smtClean="0"/>
              <a:t>FT-Cal checkout at 20° and 0°C using the LED monitoring system:</a:t>
            </a:r>
          </a:p>
          <a:p>
            <a:pPr marL="285750" indent="-285750">
              <a:buFont typeface="Wingdings" charset="2"/>
              <a:buChar char="§"/>
            </a:pPr>
            <a:r>
              <a:rPr lang="en-US" sz="1600" dirty="0" smtClean="0"/>
              <a:t>332 blue LEDs (</a:t>
            </a:r>
            <a:r>
              <a:rPr lang="en-US" sz="1600" dirty="0"/>
              <a:t>o</a:t>
            </a:r>
            <a:r>
              <a:rPr lang="en-US" sz="1600" dirty="0" smtClean="0"/>
              <a:t>ne LED per crystal) placed on the front face of the calorimeter</a:t>
            </a:r>
          </a:p>
          <a:p>
            <a:pPr marL="285750" indent="-285750">
              <a:buFont typeface="Wingdings" charset="2"/>
              <a:buChar char="§"/>
            </a:pPr>
            <a:r>
              <a:rPr lang="en-US" sz="1600" dirty="0" smtClean="0"/>
              <a:t>Independent control of each LED using 6 driver boards</a:t>
            </a:r>
          </a:p>
          <a:p>
            <a:pPr marL="285750" indent="-285750">
              <a:buFont typeface="Wingdings" charset="2"/>
              <a:buChar char="§"/>
            </a:pPr>
            <a:r>
              <a:rPr lang="en-US" sz="1600" dirty="0" smtClean="0"/>
              <a:t>Capability of varying pulse light intensity and pulse frequency </a:t>
            </a:r>
          </a:p>
          <a:p>
            <a:pPr marL="285750" indent="-285750">
              <a:buFont typeface="Wingdings" charset="2"/>
              <a:buChar char="§"/>
            </a:pPr>
            <a:r>
              <a:rPr lang="en-US" sz="1600" dirty="0" smtClean="0"/>
              <a:t>Useful to identify cable swaps, faulty channels</a:t>
            </a:r>
            <a:endParaRPr lang="en-US" sz="1600" dirty="0"/>
          </a:p>
        </p:txBody>
      </p:sp>
      <p:sp>
        <p:nvSpPr>
          <p:cNvPr id="6" name="Rectangle 5"/>
          <p:cNvSpPr/>
          <p:nvPr/>
        </p:nvSpPr>
        <p:spPr>
          <a:xfrm>
            <a:off x="5223210" y="3108352"/>
            <a:ext cx="3636825" cy="646331"/>
          </a:xfrm>
          <a:prstGeom prst="rect">
            <a:avLst/>
          </a:prstGeom>
        </p:spPr>
        <p:txBody>
          <a:bodyPr wrap="square" numCol="2">
            <a:spAutoFit/>
          </a:bodyPr>
          <a:lstStyle/>
          <a:p>
            <a:r>
              <a:rPr lang="en-US" sz="1200" i="1" dirty="0" smtClean="0">
                <a:solidFill>
                  <a:srgbClr val="A40119"/>
                </a:solidFill>
                <a:latin typeface="Gill Sans"/>
                <a:cs typeface="Gill Sans"/>
              </a:rPr>
              <a:t>Summer students:</a:t>
            </a:r>
          </a:p>
          <a:p>
            <a:r>
              <a:rPr lang="en-US" sz="1200" i="1" dirty="0" smtClean="0">
                <a:solidFill>
                  <a:srgbClr val="A40119"/>
                </a:solidFill>
                <a:latin typeface="Gill Sans"/>
                <a:cs typeface="Gill Sans"/>
              </a:rPr>
              <a:t>Max Camp (Ohio)</a:t>
            </a:r>
          </a:p>
          <a:p>
            <a:r>
              <a:rPr lang="en-US" sz="1200" i="1" dirty="0" smtClean="0">
                <a:solidFill>
                  <a:srgbClr val="A40119"/>
                </a:solidFill>
                <a:latin typeface="Gill Sans"/>
                <a:cs typeface="Gill Sans"/>
              </a:rPr>
              <a:t>Ian Davenport (JMU) </a:t>
            </a:r>
          </a:p>
          <a:p>
            <a:endParaRPr lang="en-US" sz="1200" i="1" dirty="0" smtClean="0">
              <a:solidFill>
                <a:srgbClr val="A40119"/>
              </a:solidFill>
              <a:latin typeface="Gill Sans"/>
              <a:cs typeface="Gill Sans"/>
            </a:endParaRPr>
          </a:p>
          <a:p>
            <a:r>
              <a:rPr lang="en-US" sz="1200" i="1" dirty="0" smtClean="0">
                <a:solidFill>
                  <a:srgbClr val="A40119"/>
                </a:solidFill>
                <a:latin typeface="Gill Sans"/>
                <a:cs typeface="Gill Sans"/>
              </a:rPr>
              <a:t>Harkirat Singh-Manns (JMU)</a:t>
            </a:r>
          </a:p>
          <a:p>
            <a:r>
              <a:rPr lang="en-US" sz="1200" i="1" dirty="0" smtClean="0">
                <a:solidFill>
                  <a:srgbClr val="A40119"/>
                </a:solidFill>
                <a:latin typeface="Gill Sans"/>
                <a:cs typeface="Gill Sans"/>
              </a:rPr>
              <a:t>Marys  Yates (JMU)</a:t>
            </a:r>
            <a:endParaRPr lang="en-US" sz="1200" i="1" dirty="0">
              <a:solidFill>
                <a:srgbClr val="A40119"/>
              </a:solidFill>
              <a:latin typeface="Gill Sans"/>
              <a:cs typeface="Gill Sans"/>
            </a:endParaRPr>
          </a:p>
        </p:txBody>
      </p:sp>
      <p:pic>
        <p:nvPicPr>
          <p:cNvPr id="37" name="Picture 36" descr="Screen Shot 2015-09-16 at 15.09.29.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3369" y="5299810"/>
            <a:ext cx="4355007" cy="1298426"/>
          </a:xfrm>
          <a:prstGeom prst="rect">
            <a:avLst/>
          </a:prstGeom>
        </p:spPr>
      </p:pic>
      <p:pic>
        <p:nvPicPr>
          <p:cNvPr id="38" name="Picture 37" descr="Screen Shot 2015-09-16 at 15.09.05.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3369" y="3870618"/>
            <a:ext cx="4355007" cy="1429192"/>
          </a:xfrm>
          <a:prstGeom prst="rect">
            <a:avLst/>
          </a:prstGeom>
        </p:spPr>
      </p:pic>
      <p:sp>
        <p:nvSpPr>
          <p:cNvPr id="39" name="TextBox 38"/>
          <p:cNvSpPr txBox="1"/>
          <p:nvPr/>
        </p:nvSpPr>
        <p:spPr>
          <a:xfrm>
            <a:off x="3470381" y="4202079"/>
            <a:ext cx="1467995" cy="369332"/>
          </a:xfrm>
          <a:prstGeom prst="rect">
            <a:avLst/>
          </a:prstGeom>
          <a:noFill/>
        </p:spPr>
        <p:txBody>
          <a:bodyPr wrap="none" rtlCol="0">
            <a:spAutoFit/>
          </a:bodyPr>
          <a:lstStyle/>
          <a:p>
            <a:r>
              <a:rPr lang="en-US" dirty="0" smtClean="0">
                <a:solidFill>
                  <a:schemeClr val="bg1"/>
                </a:solidFill>
                <a:latin typeface="Gill Sans"/>
                <a:cs typeface="Gill Sans"/>
              </a:rPr>
              <a:t>Typical signals</a:t>
            </a:r>
            <a:endParaRPr lang="en-US" dirty="0">
              <a:solidFill>
                <a:schemeClr val="bg1"/>
              </a:solidFill>
              <a:latin typeface="Gill Sans"/>
              <a:cs typeface="Gill Sans"/>
            </a:endParaRPr>
          </a:p>
        </p:txBody>
      </p:sp>
      <p:cxnSp>
        <p:nvCxnSpPr>
          <p:cNvPr id="40" name="Straight Arrow Connector 39"/>
          <p:cNvCxnSpPr/>
          <p:nvPr/>
        </p:nvCxnSpPr>
        <p:spPr>
          <a:xfrm flipV="1">
            <a:off x="2333023" y="6198776"/>
            <a:ext cx="938731" cy="1"/>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872113" y="5895054"/>
            <a:ext cx="594409" cy="276999"/>
          </a:xfrm>
          <a:prstGeom prst="rect">
            <a:avLst/>
          </a:prstGeom>
          <a:noFill/>
        </p:spPr>
        <p:txBody>
          <a:bodyPr wrap="none" rtlCol="0">
            <a:spAutoFit/>
          </a:bodyPr>
          <a:lstStyle/>
          <a:p>
            <a:r>
              <a:rPr lang="en-US" sz="1200" dirty="0" smtClean="0">
                <a:solidFill>
                  <a:schemeClr val="bg1"/>
                </a:solidFill>
              </a:rPr>
              <a:t>150 ns</a:t>
            </a:r>
            <a:endParaRPr lang="en-US" sz="1200"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3002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noFill/>
        </p:spPr>
        <p:txBody>
          <a:bodyPr>
            <a:normAutofit/>
          </a:bodyPr>
          <a:lstStyle/>
          <a:p>
            <a:r>
              <a:rPr lang="en-US" sz="4000" dirty="0"/>
              <a:t>DC12 Cosmic Studies: Time Delays</a:t>
            </a:r>
          </a:p>
        </p:txBody>
      </p:sp>
      <p:sp>
        <p:nvSpPr>
          <p:cNvPr id="6" name="Slide Number Placeholder 5"/>
          <p:cNvSpPr>
            <a:spLocks noGrp="1"/>
          </p:cNvSpPr>
          <p:nvPr>
            <p:ph type="sldNum" sz="quarter" idx="12"/>
          </p:nvPr>
        </p:nvSpPr>
        <p:spPr/>
        <p:txBody>
          <a:bodyPr/>
          <a:lstStyle/>
          <a:p>
            <a:fld id="{34F2F7BE-23B8-204C-A28C-36D159861578}" type="slidenum">
              <a:rPr lang="en-US"/>
              <a:pPr/>
              <a:t>39</a:t>
            </a:fld>
            <a:endParaRPr lang="en-US" dirty="0"/>
          </a:p>
        </p:txBody>
      </p:sp>
      <p:pic>
        <p:nvPicPr>
          <p:cNvPr id="18438" name="Picture 1"/>
          <p:cNvPicPr>
            <a:picLocks noChangeAspect="1"/>
          </p:cNvPicPr>
          <p:nvPr/>
        </p:nvPicPr>
        <p:blipFill>
          <a:blip r:embed="rId2"/>
          <a:srcRect/>
          <a:stretch>
            <a:fillRect/>
          </a:stretch>
        </p:blipFill>
        <p:spPr bwMode="auto">
          <a:xfrm>
            <a:off x="2220913" y="1454150"/>
            <a:ext cx="4718050" cy="4111625"/>
          </a:xfrm>
          <a:prstGeom prst="rect">
            <a:avLst/>
          </a:prstGeom>
          <a:noFill/>
          <a:ln w="9525">
            <a:noFill/>
            <a:miter lim="800000"/>
            <a:headEnd/>
            <a:tailEnd/>
          </a:ln>
        </p:spPr>
      </p:pic>
      <p:sp>
        <p:nvSpPr>
          <p:cNvPr id="7" name="TextBox 6"/>
          <p:cNvSpPr txBox="1"/>
          <p:nvPr/>
        </p:nvSpPr>
        <p:spPr>
          <a:xfrm rot="16200000">
            <a:off x="1489869" y="3105944"/>
            <a:ext cx="693738" cy="400050"/>
          </a:xfrm>
          <a:prstGeom prst="rect">
            <a:avLst/>
          </a:prstGeom>
          <a:solidFill>
            <a:schemeClr val="bg1">
              <a:lumMod val="85000"/>
            </a:schemeClr>
          </a:solidFill>
        </p:spPr>
        <p:txBody>
          <a:bodyPr wrap="none">
            <a:spAutoFit/>
          </a:bodyPr>
          <a:lstStyle/>
          <a:p>
            <a:pPr>
              <a:defRPr/>
            </a:pPr>
            <a:r>
              <a:rPr lang="en-US" sz="2000" dirty="0">
                <a:latin typeface="Palatino Linotype" panose="02040502050505030304" pitchFamily="18" charset="0"/>
              </a:rPr>
              <a:t>time</a:t>
            </a:r>
          </a:p>
        </p:txBody>
      </p:sp>
      <p:sp>
        <p:nvSpPr>
          <p:cNvPr id="18440" name="TextBox 19"/>
          <p:cNvSpPr txBox="1">
            <a:spLocks noChangeArrowheads="1"/>
          </p:cNvSpPr>
          <p:nvPr/>
        </p:nvSpPr>
        <p:spPr bwMode="auto">
          <a:xfrm>
            <a:off x="6938963" y="2424113"/>
            <a:ext cx="658812" cy="400050"/>
          </a:xfrm>
          <a:prstGeom prst="rect">
            <a:avLst/>
          </a:prstGeom>
          <a:noFill/>
          <a:ln w="9525">
            <a:noFill/>
            <a:miter lim="800000"/>
            <a:headEnd/>
            <a:tailEnd/>
          </a:ln>
        </p:spPr>
        <p:txBody>
          <a:bodyPr wrap="none">
            <a:prstTxWarp prst="textNoShape">
              <a:avLst/>
            </a:prstTxWarp>
            <a:spAutoFit/>
          </a:bodyPr>
          <a:lstStyle/>
          <a:p>
            <a:r>
              <a:rPr lang="en-US" sz="2000" dirty="0">
                <a:latin typeface="Palatino Linotype" pitchFamily="18" charset="0"/>
              </a:rPr>
              <a:t>SL 1</a:t>
            </a:r>
          </a:p>
        </p:txBody>
      </p:sp>
      <p:sp>
        <p:nvSpPr>
          <p:cNvPr id="18441" name="TextBox 20"/>
          <p:cNvSpPr txBox="1">
            <a:spLocks noChangeArrowheads="1"/>
          </p:cNvSpPr>
          <p:nvPr/>
        </p:nvSpPr>
        <p:spPr bwMode="auto">
          <a:xfrm>
            <a:off x="6991350" y="4154488"/>
            <a:ext cx="658813" cy="400050"/>
          </a:xfrm>
          <a:prstGeom prst="rect">
            <a:avLst/>
          </a:prstGeom>
          <a:noFill/>
          <a:ln w="9525">
            <a:noFill/>
            <a:miter lim="800000"/>
            <a:headEnd/>
            <a:tailEnd/>
          </a:ln>
        </p:spPr>
        <p:txBody>
          <a:bodyPr wrap="none">
            <a:prstTxWarp prst="textNoShape">
              <a:avLst/>
            </a:prstTxWarp>
            <a:spAutoFit/>
          </a:bodyPr>
          <a:lstStyle/>
          <a:p>
            <a:r>
              <a:rPr lang="en-US" sz="2000" dirty="0">
                <a:latin typeface="Palatino Linotype" pitchFamily="18" charset="0"/>
              </a:rPr>
              <a:t>SL 2</a:t>
            </a:r>
          </a:p>
        </p:txBody>
      </p:sp>
      <p:sp>
        <p:nvSpPr>
          <p:cNvPr id="22" name="TextBox 21"/>
          <p:cNvSpPr txBox="1"/>
          <p:nvPr/>
        </p:nvSpPr>
        <p:spPr>
          <a:xfrm>
            <a:off x="4102100" y="5588000"/>
            <a:ext cx="1657350" cy="400050"/>
          </a:xfrm>
          <a:prstGeom prst="rect">
            <a:avLst/>
          </a:prstGeom>
          <a:solidFill>
            <a:schemeClr val="bg1">
              <a:lumMod val="85000"/>
            </a:schemeClr>
          </a:solidFill>
        </p:spPr>
        <p:txBody>
          <a:bodyPr wrap="none">
            <a:spAutoFit/>
          </a:bodyPr>
          <a:lstStyle/>
          <a:p>
            <a:pPr>
              <a:defRPr/>
            </a:pPr>
            <a:r>
              <a:rPr lang="en-US" sz="2000" dirty="0">
                <a:latin typeface="Palatino Linotype" panose="02040502050505030304" pitchFamily="18" charset="0"/>
              </a:rPr>
              <a:t>wire number</a:t>
            </a:r>
          </a:p>
        </p:txBody>
      </p:sp>
      <p:sp>
        <p:nvSpPr>
          <p:cNvPr id="25" name="TextBox 24"/>
          <p:cNvSpPr txBox="1"/>
          <p:nvPr/>
        </p:nvSpPr>
        <p:spPr>
          <a:xfrm>
            <a:off x="174625" y="4549775"/>
            <a:ext cx="1462088" cy="1631950"/>
          </a:xfrm>
          <a:prstGeom prst="rect">
            <a:avLst/>
          </a:prstGeom>
          <a:solidFill>
            <a:schemeClr val="bg1">
              <a:lumMod val="65000"/>
            </a:schemeClr>
          </a:solidFill>
        </p:spPr>
        <p:txBody>
          <a:bodyPr>
            <a:prstTxWarp prst="textNoShape">
              <a:avLst/>
            </a:prstTxWarp>
            <a:spAutoFit/>
          </a:bodyPr>
          <a:lstStyle/>
          <a:p>
            <a:pPr algn="ctr"/>
            <a:r>
              <a:rPr lang="en-US" sz="2000" dirty="0">
                <a:latin typeface="Palatino Linotype" pitchFamily="18" charset="0"/>
              </a:rPr>
              <a:t>different length</a:t>
            </a:r>
          </a:p>
          <a:p>
            <a:pPr algn="ctr"/>
            <a:r>
              <a:rPr lang="en-US" sz="2000" dirty="0">
                <a:latin typeface="Palatino Linotype" pitchFamily="18" charset="0"/>
              </a:rPr>
              <a:t>cables;</a:t>
            </a:r>
          </a:p>
          <a:p>
            <a:pPr algn="ctr"/>
            <a:r>
              <a:rPr lang="en-US" sz="2000" dirty="0">
                <a:latin typeface="Palatino Linotype" pitchFamily="18" charset="0"/>
              </a:rPr>
              <a:t>~ 5 – 10 ns diff.</a:t>
            </a:r>
          </a:p>
        </p:txBody>
      </p:sp>
      <p:cxnSp>
        <p:nvCxnSpPr>
          <p:cNvPr id="9" name="Straight Arrow Connector 8"/>
          <p:cNvCxnSpPr/>
          <p:nvPr/>
        </p:nvCxnSpPr>
        <p:spPr>
          <a:xfrm flipV="1">
            <a:off x="1636713" y="5102225"/>
            <a:ext cx="1501775" cy="1381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1801" y="154602"/>
            <a:ext cx="7935844" cy="572317"/>
          </a:xfrm>
        </p:spPr>
        <p:txBody>
          <a:bodyPr>
            <a:noAutofit/>
          </a:bodyPr>
          <a:lstStyle/>
          <a:p>
            <a:r>
              <a:rPr lang="en-US" sz="4000" dirty="0" smtClean="0"/>
              <a:t>Forward Carriage Commissioning</a:t>
            </a:r>
            <a:endParaRPr lang="en-US" sz="4000" dirty="0"/>
          </a:p>
        </p:txBody>
      </p:sp>
      <p:sp>
        <p:nvSpPr>
          <p:cNvPr id="6" name="Slide Number Placeholder 5"/>
          <p:cNvSpPr>
            <a:spLocks noGrp="1"/>
          </p:cNvSpPr>
          <p:nvPr>
            <p:ph type="sldNum" sz="quarter" idx="12"/>
          </p:nvPr>
        </p:nvSpPr>
        <p:spPr/>
        <p:txBody>
          <a:bodyPr/>
          <a:lstStyle/>
          <a:p>
            <a:fld id="{A08674F4-6DD5-AF42-8EAE-17A5ED8EE3A6}" type="slidenum">
              <a:rPr lang="en-US" smtClean="0"/>
              <a:pPr/>
              <a:t>4</a:t>
            </a:fld>
            <a:endParaRPr lang="en-US" dirty="0"/>
          </a:p>
        </p:txBody>
      </p:sp>
      <p:pic>
        <p:nvPicPr>
          <p:cNvPr id="3" name="Picture 2" descr="Screen Shot 2015-10-12 at 7.37.54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33850" y="867132"/>
            <a:ext cx="2138517" cy="2503986"/>
          </a:xfrm>
          <a:prstGeom prst="rect">
            <a:avLst/>
          </a:prstGeom>
        </p:spPr>
      </p:pic>
      <p:pic>
        <p:nvPicPr>
          <p:cNvPr id="10" name="Picture 9" descr="Screen Shot 2015-10-12 at 7.37.21 PM.png"/>
          <p:cNvPicPr>
            <a:picLocks/>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316177" y="867131"/>
            <a:ext cx="2107051" cy="2505456"/>
          </a:xfrm>
          <a:prstGeom prst="rect">
            <a:avLst/>
          </a:prstGeom>
        </p:spPr>
      </p:pic>
      <p:pic>
        <p:nvPicPr>
          <p:cNvPr id="11" name="Picture 10" descr="Screen Shot 2015-10-12 at 7.36.25 PM.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8848" y="864731"/>
            <a:ext cx="1899071" cy="2532094"/>
          </a:xfrm>
          <a:prstGeom prst="rect">
            <a:avLst/>
          </a:prstGeom>
        </p:spPr>
      </p:pic>
      <p:pic>
        <p:nvPicPr>
          <p:cNvPr id="12" name="Picture 11" descr="Screen Shot 2015-10-12 at 7.39.16 PM.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62416" y="867132"/>
            <a:ext cx="2539361" cy="2505456"/>
          </a:xfrm>
          <a:prstGeom prst="rect">
            <a:avLst/>
          </a:prstGeom>
        </p:spPr>
      </p:pic>
      <p:sp>
        <p:nvSpPr>
          <p:cNvPr id="13" name="TextBox 12"/>
          <p:cNvSpPr txBox="1"/>
          <p:nvPr/>
        </p:nvSpPr>
        <p:spPr>
          <a:xfrm>
            <a:off x="869701" y="3361501"/>
            <a:ext cx="510732" cy="369332"/>
          </a:xfrm>
          <a:prstGeom prst="rect">
            <a:avLst/>
          </a:prstGeom>
          <a:noFill/>
        </p:spPr>
        <p:txBody>
          <a:bodyPr wrap="square" rtlCol="0">
            <a:spAutoFit/>
          </a:bodyPr>
          <a:lstStyle/>
          <a:p>
            <a:r>
              <a:rPr lang="en-US" dirty="0" smtClean="0">
                <a:solidFill>
                  <a:schemeClr val="tx2"/>
                </a:solidFill>
                <a:effectLst>
                  <a:outerShdw blurRad="50800" dist="38100" dir="2700000" algn="tl" rotWithShape="0">
                    <a:srgbClr val="000000">
                      <a:alpha val="43000"/>
                    </a:srgbClr>
                  </a:outerShdw>
                </a:effectLst>
              </a:rPr>
              <a:t>EC</a:t>
            </a:r>
            <a:endParaRPr lang="en-US" dirty="0">
              <a:solidFill>
                <a:schemeClr val="tx2"/>
              </a:solidFill>
              <a:effectLst>
                <a:outerShdw blurRad="50800" dist="38100" dir="2700000" algn="tl" rotWithShape="0">
                  <a:srgbClr val="000000">
                    <a:alpha val="43000"/>
                  </a:srgbClr>
                </a:outerShdw>
              </a:effectLst>
            </a:endParaRPr>
          </a:p>
        </p:txBody>
      </p:sp>
      <p:sp>
        <p:nvSpPr>
          <p:cNvPr id="21" name="TextBox 20"/>
          <p:cNvSpPr txBox="1"/>
          <p:nvPr/>
        </p:nvSpPr>
        <p:spPr>
          <a:xfrm>
            <a:off x="2871371" y="3333499"/>
            <a:ext cx="844228" cy="369332"/>
          </a:xfrm>
          <a:prstGeom prst="rect">
            <a:avLst/>
          </a:prstGeom>
          <a:noFill/>
        </p:spPr>
        <p:txBody>
          <a:bodyPr wrap="square" rtlCol="0">
            <a:spAutoFit/>
          </a:bodyPr>
          <a:lstStyle/>
          <a:p>
            <a:r>
              <a:rPr lang="en-US" dirty="0">
                <a:solidFill>
                  <a:schemeClr val="tx2"/>
                </a:solidFill>
                <a:effectLst>
                  <a:outerShdw blurRad="50800" dist="38100" dir="2700000" algn="tl" rotWithShape="0">
                    <a:srgbClr val="000000">
                      <a:alpha val="43000"/>
                    </a:srgbClr>
                  </a:outerShdw>
                </a:effectLst>
              </a:rPr>
              <a:t>P</a:t>
            </a:r>
            <a:r>
              <a:rPr lang="en-US" dirty="0" smtClean="0">
                <a:solidFill>
                  <a:schemeClr val="tx2"/>
                </a:solidFill>
                <a:effectLst>
                  <a:outerShdw blurRad="50800" dist="38100" dir="2700000" algn="tl" rotWithShape="0">
                    <a:srgbClr val="000000">
                      <a:alpha val="43000"/>
                    </a:srgbClr>
                  </a:outerShdw>
                </a:effectLst>
              </a:rPr>
              <a:t>CAL</a:t>
            </a:r>
            <a:endParaRPr lang="en-US" dirty="0">
              <a:solidFill>
                <a:schemeClr val="tx2"/>
              </a:solidFill>
              <a:effectLst>
                <a:outerShdw blurRad="50800" dist="38100" dir="2700000" algn="tl" rotWithShape="0">
                  <a:srgbClr val="000000">
                    <a:alpha val="43000"/>
                  </a:srgbClr>
                </a:outerShdw>
              </a:effectLst>
            </a:endParaRPr>
          </a:p>
        </p:txBody>
      </p:sp>
      <p:sp>
        <p:nvSpPr>
          <p:cNvPr id="22" name="TextBox 21"/>
          <p:cNvSpPr txBox="1"/>
          <p:nvPr/>
        </p:nvSpPr>
        <p:spPr>
          <a:xfrm>
            <a:off x="4401955" y="3327145"/>
            <a:ext cx="2011417" cy="369332"/>
          </a:xfrm>
          <a:prstGeom prst="rect">
            <a:avLst/>
          </a:prstGeom>
          <a:noFill/>
        </p:spPr>
        <p:txBody>
          <a:bodyPr wrap="square" rtlCol="0">
            <a:spAutoFit/>
          </a:bodyPr>
          <a:lstStyle/>
          <a:p>
            <a:pPr algn="ctr"/>
            <a:r>
              <a:rPr lang="en-US" dirty="0" smtClean="0">
                <a:solidFill>
                  <a:schemeClr val="tx2"/>
                </a:solidFill>
                <a:effectLst>
                  <a:outerShdw blurRad="50800" dist="38100" dir="2700000" algn="tl" rotWithShape="0">
                    <a:srgbClr val="000000">
                      <a:alpha val="43000"/>
                    </a:srgbClr>
                  </a:outerShdw>
                </a:effectLst>
              </a:rPr>
              <a:t>FTOF  Panel 1A</a:t>
            </a:r>
            <a:endParaRPr lang="en-US" dirty="0">
              <a:solidFill>
                <a:schemeClr val="tx2"/>
              </a:solidFill>
              <a:effectLst>
                <a:outerShdw blurRad="50800" dist="38100" dir="2700000" algn="tl" rotWithShape="0">
                  <a:srgbClr val="000000">
                    <a:alpha val="43000"/>
                  </a:srgbClr>
                </a:outerShdw>
              </a:effectLst>
            </a:endParaRPr>
          </a:p>
        </p:txBody>
      </p:sp>
      <p:sp>
        <p:nvSpPr>
          <p:cNvPr id="23" name="TextBox 22"/>
          <p:cNvSpPr txBox="1"/>
          <p:nvPr/>
        </p:nvSpPr>
        <p:spPr>
          <a:xfrm>
            <a:off x="6853525" y="3342439"/>
            <a:ext cx="1818337" cy="369332"/>
          </a:xfrm>
          <a:prstGeom prst="rect">
            <a:avLst/>
          </a:prstGeom>
          <a:noFill/>
        </p:spPr>
        <p:txBody>
          <a:bodyPr wrap="square" rtlCol="0">
            <a:spAutoFit/>
          </a:bodyPr>
          <a:lstStyle/>
          <a:p>
            <a:pPr algn="ctr"/>
            <a:r>
              <a:rPr lang="en-US" dirty="0" smtClean="0">
                <a:solidFill>
                  <a:schemeClr val="tx2"/>
                </a:solidFill>
                <a:effectLst>
                  <a:outerShdw blurRad="50800" dist="38100" dir="2700000" algn="tl" rotWithShape="0">
                    <a:srgbClr val="000000">
                      <a:alpha val="43000"/>
                    </a:srgbClr>
                  </a:outerShdw>
                </a:effectLst>
              </a:rPr>
              <a:t>FTOF  Panel 1B</a:t>
            </a:r>
            <a:endParaRPr lang="en-US" dirty="0">
              <a:solidFill>
                <a:schemeClr val="tx2"/>
              </a:solidFill>
              <a:effectLst>
                <a:outerShdw blurRad="50800" dist="38100" dir="2700000" algn="tl" rotWithShape="0">
                  <a:srgbClr val="000000">
                    <a:alpha val="43000"/>
                  </a:srgbClr>
                </a:outerShdw>
              </a:effectLst>
            </a:endParaRPr>
          </a:p>
        </p:txBody>
      </p:sp>
      <p:sp>
        <p:nvSpPr>
          <p:cNvPr id="14" name="TextBox 13"/>
          <p:cNvSpPr txBox="1"/>
          <p:nvPr/>
        </p:nvSpPr>
        <p:spPr>
          <a:xfrm>
            <a:off x="264285" y="3720097"/>
            <a:ext cx="8441670" cy="2908489"/>
          </a:xfrm>
          <a:prstGeom prst="rect">
            <a:avLst/>
          </a:prstGeom>
          <a:noFill/>
        </p:spPr>
        <p:txBody>
          <a:bodyPr wrap="square" rtlCol="0">
            <a:spAutoFit/>
          </a:bodyPr>
          <a:lstStyle/>
          <a:p>
            <a:r>
              <a:rPr lang="en-US" b="1" dirty="0" smtClean="0"/>
              <a:t>Detector Status:</a:t>
            </a:r>
          </a:p>
          <a:p>
            <a:pPr marL="176213" indent="-176213">
              <a:buFont typeface="Arial"/>
              <a:buChar char="•"/>
            </a:pPr>
            <a:r>
              <a:rPr lang="en-US" sz="1600" dirty="0" smtClean="0"/>
              <a:t>PMT gains and occupancy of PCAL and FTOF largely stable after 1½ years of running </a:t>
            </a:r>
          </a:p>
          <a:p>
            <a:pPr marL="176213" indent="-176213">
              <a:buFont typeface="Arial"/>
              <a:buChar char="•"/>
            </a:pPr>
            <a:r>
              <a:rPr lang="en-US" sz="1600" dirty="0" smtClean="0"/>
              <a:t>EC issues: </a:t>
            </a:r>
          </a:p>
          <a:p>
            <a:pPr marL="630238" lvl="1" indent="-173038">
              <a:buFont typeface="Arial"/>
              <a:buChar char="•"/>
            </a:pPr>
            <a:r>
              <a:rPr lang="en-US" sz="1600" i="1" dirty="0" smtClean="0">
                <a:solidFill>
                  <a:srgbClr val="008000"/>
                </a:solidFill>
              </a:rPr>
              <a:t>Light leaks opened up due to disturbance of taped seams during cable installation</a:t>
            </a:r>
          </a:p>
          <a:p>
            <a:pPr marL="630238" lvl="1" indent="-173038">
              <a:buFont typeface="Arial"/>
              <a:buChar char="•"/>
            </a:pPr>
            <a:r>
              <a:rPr lang="en-US" sz="1600" i="1" dirty="0" smtClean="0">
                <a:solidFill>
                  <a:srgbClr val="008000"/>
                </a:solidFill>
              </a:rPr>
              <a:t>CAEN HV repairs (5 boards and a power supply returned)</a:t>
            </a:r>
          </a:p>
          <a:p>
            <a:pPr marL="630238" lvl="1" indent="-173038">
              <a:spcAft>
                <a:spcPts val="600"/>
              </a:spcAft>
              <a:buFont typeface="Arial"/>
              <a:buChar char="•"/>
            </a:pPr>
            <a:r>
              <a:rPr lang="en-US" sz="1600" i="1" dirty="0" smtClean="0">
                <a:solidFill>
                  <a:srgbClr val="008000"/>
                </a:solidFill>
              </a:rPr>
              <a:t>Some electronics cabling was postponed until patch cables were available; now mostly finished and full checkout of EC should be completed by end of 2015. </a:t>
            </a:r>
          </a:p>
          <a:p>
            <a:pPr marL="176213" indent="-176213">
              <a:buFont typeface="Arial"/>
              <a:buChar char="•"/>
            </a:pPr>
            <a:r>
              <a:rPr lang="en-US" sz="1600" dirty="0" smtClean="0">
                <a:solidFill>
                  <a:srgbClr val="800000"/>
                </a:solidFill>
              </a:rPr>
              <a:t>Next </a:t>
            </a:r>
            <a:r>
              <a:rPr lang="en-US" sz="1600" dirty="0">
                <a:solidFill>
                  <a:srgbClr val="800000"/>
                </a:solidFill>
              </a:rPr>
              <a:t>major goal </a:t>
            </a:r>
            <a:r>
              <a:rPr lang="en-US" sz="1600" dirty="0" smtClean="0">
                <a:solidFill>
                  <a:srgbClr val="800000"/>
                </a:solidFill>
              </a:rPr>
              <a:t>is </a:t>
            </a:r>
            <a:r>
              <a:rPr lang="en-US" sz="1600" dirty="0">
                <a:solidFill>
                  <a:srgbClr val="800000"/>
                </a:solidFill>
              </a:rPr>
              <a:t>development of energy </a:t>
            </a:r>
            <a:r>
              <a:rPr lang="en-US" sz="1600" dirty="0" smtClean="0">
                <a:solidFill>
                  <a:srgbClr val="800000"/>
                </a:solidFill>
              </a:rPr>
              <a:t>sum / cluster </a:t>
            </a:r>
            <a:r>
              <a:rPr lang="en-US" sz="1600" dirty="0">
                <a:solidFill>
                  <a:srgbClr val="800000"/>
                </a:solidFill>
              </a:rPr>
              <a:t>trigger in </a:t>
            </a:r>
            <a:r>
              <a:rPr lang="en-US" sz="1600" dirty="0" smtClean="0">
                <a:solidFill>
                  <a:srgbClr val="800000"/>
                </a:solidFill>
              </a:rPr>
              <a:t>Crate </a:t>
            </a:r>
            <a:r>
              <a:rPr lang="en-US" sz="1600" dirty="0" smtClean="0">
                <a:solidFill>
                  <a:srgbClr val="800000"/>
                </a:solidFill>
              </a:rPr>
              <a:t>Trigger Processor (CTP) when hardware becomes available in early 2016</a:t>
            </a:r>
          </a:p>
          <a:p>
            <a:pPr marL="176213" indent="-176213">
              <a:buFont typeface="Arial"/>
              <a:buChar char="•"/>
            </a:pPr>
            <a:r>
              <a:rPr lang="en-US" sz="1600" dirty="0" smtClean="0">
                <a:solidFill>
                  <a:srgbClr val="800000"/>
                </a:solidFill>
              </a:rPr>
              <a:t>“Final” EC/PCAL cosmic calibration will use CTP-based trigger for greater flexibility and efficiency studies of both detectors and trigger</a:t>
            </a:r>
            <a:endParaRPr lang="en-US" dirty="0" smtClean="0">
              <a:solidFill>
                <a:srgbClr val="8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179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0093" y="61933"/>
            <a:ext cx="3910755" cy="671388"/>
          </a:xfrm>
        </p:spPr>
        <p:txBody>
          <a:bodyPr>
            <a:normAutofit fontScale="90000"/>
          </a:bodyPr>
          <a:lstStyle/>
          <a:p>
            <a:r>
              <a:rPr lang="en-US" dirty="0" smtClean="0"/>
              <a:t>Reconstruction</a:t>
            </a:r>
            <a:endParaRPr lang="en-US" dirty="0"/>
          </a:p>
        </p:txBody>
      </p:sp>
      <p:sp>
        <p:nvSpPr>
          <p:cNvPr id="6" name="Slide Number Placeholder 5"/>
          <p:cNvSpPr>
            <a:spLocks noGrp="1"/>
          </p:cNvSpPr>
          <p:nvPr>
            <p:ph type="sldNum" sz="quarter" idx="12"/>
          </p:nvPr>
        </p:nvSpPr>
        <p:spPr/>
        <p:txBody>
          <a:bodyPr/>
          <a:lstStyle/>
          <a:p>
            <a:fld id="{A08674F4-6DD5-AF42-8EAE-17A5ED8EE3A6}" type="slidenum">
              <a:rPr lang="en-US" smtClean="0"/>
              <a:pPr/>
              <a:t>40</a:t>
            </a:fld>
            <a:endParaRPr lang="en-US" dirty="0"/>
          </a:p>
        </p:txBody>
      </p:sp>
      <p:grpSp>
        <p:nvGrpSpPr>
          <p:cNvPr id="10" name="Group 33"/>
          <p:cNvGrpSpPr/>
          <p:nvPr/>
        </p:nvGrpSpPr>
        <p:grpSpPr>
          <a:xfrm>
            <a:off x="615747" y="853042"/>
            <a:ext cx="4868247" cy="1442785"/>
            <a:chOff x="173180" y="820972"/>
            <a:chExt cx="4868247" cy="1442785"/>
          </a:xfrm>
        </p:grpSpPr>
        <p:sp>
          <p:nvSpPr>
            <p:cNvPr id="7" name="Rounded Rectangle 6"/>
            <p:cNvSpPr/>
            <p:nvPr/>
          </p:nvSpPr>
          <p:spPr>
            <a:xfrm>
              <a:off x="173180" y="1071110"/>
              <a:ext cx="1064728" cy="7889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00"/>
                  </a:solidFill>
                </a:rPr>
                <a:t>EC / Fortran</a:t>
              </a:r>
            </a:p>
            <a:p>
              <a:pPr algn="ctr"/>
              <a:r>
                <a:rPr lang="en-US" sz="1000" dirty="0" smtClean="0"/>
                <a:t>K. Beard</a:t>
              </a:r>
            </a:p>
            <a:p>
              <a:pPr algn="ctr"/>
              <a:r>
                <a:rPr lang="en-US" sz="1000" dirty="0" smtClean="0"/>
                <a:t>S. Stepanyan</a:t>
              </a:r>
              <a:endParaRPr lang="en-US" sz="1000" dirty="0"/>
            </a:p>
            <a:p>
              <a:pPr algn="ctr"/>
              <a:r>
                <a:rPr lang="en-US" sz="1000" dirty="0" smtClean="0"/>
                <a:t>W. Brooks</a:t>
              </a:r>
            </a:p>
          </p:txBody>
        </p:sp>
        <p:cxnSp>
          <p:nvCxnSpPr>
            <p:cNvPr id="14" name="Elbow Connector 13"/>
            <p:cNvCxnSpPr/>
            <p:nvPr/>
          </p:nvCxnSpPr>
          <p:spPr>
            <a:xfrm flipV="1">
              <a:off x="1237908" y="1180147"/>
              <a:ext cx="448982" cy="23731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a:off x="1229957" y="1512134"/>
              <a:ext cx="456933" cy="187533"/>
            </a:xfrm>
            <a:prstGeom prst="bentConnector3">
              <a:avLst>
                <a:gd name="adj1" fmla="val 54211"/>
              </a:avLst>
            </a:prstGeom>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1678938" y="973372"/>
              <a:ext cx="1021368" cy="4040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FFFF00"/>
                  </a:solidFill>
                </a:rPr>
                <a:t>E</a:t>
              </a:r>
              <a:r>
                <a:rPr lang="en-US" sz="1200" dirty="0" smtClean="0">
                  <a:solidFill>
                    <a:srgbClr val="FFFF00"/>
                  </a:solidFill>
                </a:rPr>
                <a:t>CAL / Java</a:t>
              </a:r>
            </a:p>
            <a:p>
              <a:pPr algn="ctr"/>
              <a:r>
                <a:rPr lang="en-US" sz="1000" dirty="0" smtClean="0"/>
                <a:t>S. Mancilla</a:t>
              </a:r>
              <a:endParaRPr lang="en-US" sz="1000" dirty="0"/>
            </a:p>
          </p:txBody>
        </p:sp>
        <p:sp>
          <p:nvSpPr>
            <p:cNvPr id="24" name="Rounded Rectangle 23"/>
            <p:cNvSpPr/>
            <p:nvPr/>
          </p:nvSpPr>
          <p:spPr>
            <a:xfrm>
              <a:off x="1690230" y="1491361"/>
              <a:ext cx="1021368" cy="4040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00"/>
                  </a:solidFill>
                </a:rPr>
                <a:t>PCAL / Java</a:t>
              </a:r>
            </a:p>
            <a:p>
              <a:pPr algn="ctr"/>
              <a:r>
                <a:rPr lang="en-US" sz="1000" dirty="0" smtClean="0"/>
                <a:t>M. Wood</a:t>
              </a:r>
              <a:endParaRPr lang="en-US" sz="1000" dirty="0"/>
            </a:p>
          </p:txBody>
        </p:sp>
        <p:sp>
          <p:nvSpPr>
            <p:cNvPr id="25" name="TextBox 24"/>
            <p:cNvSpPr txBox="1"/>
            <p:nvPr/>
          </p:nvSpPr>
          <p:spPr>
            <a:xfrm>
              <a:off x="1751029" y="1969049"/>
              <a:ext cx="891550" cy="276999"/>
            </a:xfrm>
            <a:prstGeom prst="rect">
              <a:avLst/>
            </a:prstGeom>
            <a:noFill/>
          </p:spPr>
          <p:txBody>
            <a:bodyPr wrap="square" rtlCol="0">
              <a:spAutoFit/>
            </a:bodyPr>
            <a:lstStyle/>
            <a:p>
              <a:r>
                <a:rPr lang="en-US" sz="1200" dirty="0" smtClean="0"/>
                <a:t>2010-2014</a:t>
              </a:r>
              <a:endParaRPr lang="en-US" sz="1200" dirty="0"/>
            </a:p>
          </p:txBody>
        </p:sp>
        <p:cxnSp>
          <p:nvCxnSpPr>
            <p:cNvPr id="26" name="Elbow Connector 25"/>
            <p:cNvCxnSpPr/>
            <p:nvPr/>
          </p:nvCxnSpPr>
          <p:spPr>
            <a:xfrm flipV="1">
              <a:off x="2705184" y="1454410"/>
              <a:ext cx="448982" cy="23731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23" idx="3"/>
            </p:cNvCxnSpPr>
            <p:nvPr/>
          </p:nvCxnSpPr>
          <p:spPr>
            <a:xfrm>
              <a:off x="2700306" y="1175409"/>
              <a:ext cx="434618" cy="21486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3141338" y="820972"/>
              <a:ext cx="1900089" cy="11544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00"/>
                  </a:solidFill>
                </a:rPr>
                <a:t>EcRec / COATJava / Common Tools</a:t>
              </a:r>
            </a:p>
            <a:p>
              <a:pPr algn="ctr"/>
              <a:r>
                <a:rPr lang="en-US" sz="1000" dirty="0" smtClean="0"/>
                <a:t>G. Gavalian</a:t>
              </a:r>
            </a:p>
            <a:p>
              <a:pPr algn="ctr"/>
              <a:endParaRPr lang="en-US" sz="1200" dirty="0" smtClean="0"/>
            </a:p>
            <a:p>
              <a:pPr algn="ctr"/>
              <a:r>
                <a:rPr lang="en-US" sz="1200" dirty="0" smtClean="0">
                  <a:solidFill>
                    <a:srgbClr val="FFFF00"/>
                  </a:solidFill>
                </a:rPr>
                <a:t>Detector Factory</a:t>
              </a:r>
            </a:p>
            <a:p>
              <a:pPr algn="ctr"/>
              <a:r>
                <a:rPr lang="en-US" sz="1000" dirty="0" smtClean="0"/>
                <a:t>J. Hankins</a:t>
              </a:r>
            </a:p>
          </p:txBody>
        </p:sp>
        <p:sp>
          <p:nvSpPr>
            <p:cNvPr id="30" name="TextBox 29"/>
            <p:cNvSpPr txBox="1"/>
            <p:nvPr/>
          </p:nvSpPr>
          <p:spPr>
            <a:xfrm>
              <a:off x="3673701" y="1986758"/>
              <a:ext cx="905915" cy="276999"/>
            </a:xfrm>
            <a:prstGeom prst="rect">
              <a:avLst/>
            </a:prstGeom>
            <a:noFill/>
          </p:spPr>
          <p:txBody>
            <a:bodyPr wrap="square" rtlCol="0">
              <a:spAutoFit/>
            </a:bodyPr>
            <a:lstStyle/>
            <a:p>
              <a:r>
                <a:rPr lang="en-US" sz="1200" dirty="0" smtClean="0"/>
                <a:t>2014-2015</a:t>
              </a:r>
              <a:endParaRPr lang="en-US" sz="1200" dirty="0"/>
            </a:p>
          </p:txBody>
        </p:sp>
        <p:sp>
          <p:nvSpPr>
            <p:cNvPr id="31" name="TextBox 30"/>
            <p:cNvSpPr txBox="1"/>
            <p:nvPr/>
          </p:nvSpPr>
          <p:spPr>
            <a:xfrm>
              <a:off x="222953" y="1973930"/>
              <a:ext cx="1059852" cy="276999"/>
            </a:xfrm>
            <a:prstGeom prst="rect">
              <a:avLst/>
            </a:prstGeom>
            <a:noFill/>
          </p:spPr>
          <p:txBody>
            <a:bodyPr wrap="square" rtlCol="0">
              <a:spAutoFit/>
            </a:bodyPr>
            <a:lstStyle/>
            <a:p>
              <a:r>
                <a:rPr lang="en-US" sz="1200" dirty="0" smtClean="0"/>
                <a:t>1996-present</a:t>
              </a:r>
              <a:endParaRPr lang="en-US" sz="1200" dirty="0"/>
            </a:p>
          </p:txBody>
        </p:sp>
      </p:grpSp>
      <p:sp>
        <p:nvSpPr>
          <p:cNvPr id="33" name="TextBox 32"/>
          <p:cNvSpPr txBox="1"/>
          <p:nvPr/>
        </p:nvSpPr>
        <p:spPr>
          <a:xfrm>
            <a:off x="116114" y="2520640"/>
            <a:ext cx="8875486" cy="2800766"/>
          </a:xfrm>
          <a:prstGeom prst="rect">
            <a:avLst/>
          </a:prstGeom>
          <a:noFill/>
        </p:spPr>
        <p:txBody>
          <a:bodyPr wrap="square" rtlCol="0">
            <a:spAutoFit/>
          </a:bodyPr>
          <a:lstStyle/>
          <a:p>
            <a:pPr marL="285750" indent="-285750">
              <a:buFont typeface="Arial"/>
              <a:buChar char="•"/>
            </a:pPr>
            <a:r>
              <a:rPr lang="en-US" sz="1600" dirty="0" smtClean="0"/>
              <a:t>EC reconstruction package currently being evaluated by C. Smith in collaboration with Gagik.</a:t>
            </a:r>
          </a:p>
          <a:p>
            <a:pPr marL="285750" indent="-285750">
              <a:buFont typeface="Arial"/>
              <a:buChar char="•"/>
            </a:pPr>
            <a:r>
              <a:rPr lang="en-US" sz="1600" dirty="0" smtClean="0"/>
              <a:t>Under COATJava EC is a unified detector with 3 superlayers:  0=PCAL 1=ECAL inner 2=ECAL outer.</a:t>
            </a:r>
          </a:p>
          <a:p>
            <a:pPr marL="285750" indent="-285750">
              <a:buFont typeface="Arial"/>
              <a:buChar char="•"/>
            </a:pPr>
            <a:r>
              <a:rPr lang="en-US" sz="1600" dirty="0" smtClean="0"/>
              <a:t>Output bank consists of lists of hits, peaks and clusters for each superlayer.</a:t>
            </a:r>
          </a:p>
          <a:p>
            <a:pPr marL="285750" lvl="1" indent="-285750">
              <a:buFont typeface="Arial"/>
              <a:buChar char="•"/>
            </a:pPr>
            <a:r>
              <a:rPr lang="en-US" sz="1600" dirty="0" smtClean="0"/>
              <a:t>ECReconstruction class </a:t>
            </a:r>
            <a:r>
              <a:rPr lang="en-US" sz="1600" dirty="0"/>
              <a:t>does not attempt cluster matching between </a:t>
            </a:r>
            <a:r>
              <a:rPr lang="en-US" sz="1600" dirty="0" smtClean="0"/>
              <a:t>superlayers</a:t>
            </a:r>
            <a:r>
              <a:rPr lang="en-US" sz="1600" dirty="0"/>
              <a:t> </a:t>
            </a:r>
            <a:r>
              <a:rPr lang="en-US" sz="1600" dirty="0" smtClean="0"/>
              <a:t>(job of event builder?).  </a:t>
            </a:r>
          </a:p>
          <a:p>
            <a:pPr marL="285750" indent="-285750">
              <a:buFont typeface="Arial"/>
              <a:buChar char="•"/>
            </a:pPr>
            <a:r>
              <a:rPr lang="en-US" sz="1600" dirty="0" smtClean="0"/>
              <a:t>Some missing elements need to be re-implemented:</a:t>
            </a:r>
          </a:p>
          <a:p>
            <a:pPr marL="800100" lvl="1" indent="-342900">
              <a:buFont typeface="+mj-lt"/>
              <a:buAutoNum type="arabicPeriod"/>
            </a:pPr>
            <a:r>
              <a:rPr lang="en-US" sz="1600" dirty="0"/>
              <a:t>Introduction of calibration constants from CCDB (in work). </a:t>
            </a:r>
          </a:p>
          <a:p>
            <a:pPr marL="800100" lvl="1" indent="-342900">
              <a:buFont typeface="+mj-lt"/>
              <a:buAutoNum type="arabicPeriod"/>
            </a:pPr>
            <a:r>
              <a:rPr lang="en-US" sz="1600" dirty="0" smtClean="0"/>
              <a:t>Re-entry points in code for attenuation correction and iteration of reconstruction (in work).</a:t>
            </a:r>
          </a:p>
          <a:p>
            <a:pPr marL="800100" lvl="1" indent="-342900">
              <a:buFont typeface="+mj-lt"/>
              <a:buAutoNum type="arabicPeriod"/>
            </a:pPr>
            <a:r>
              <a:rPr lang="en-US" sz="1600" dirty="0" smtClean="0"/>
              <a:t>Indexing </a:t>
            </a:r>
            <a:r>
              <a:rPr lang="en-US" sz="1600" dirty="0"/>
              <a:t>to allow identification of hit members in clusters, peaks (for iteration, calibration)</a:t>
            </a:r>
            <a:r>
              <a:rPr lang="en-US" sz="1600" dirty="0" smtClean="0"/>
              <a:t>.</a:t>
            </a:r>
            <a:endParaRPr lang="en-US" sz="1600" dirty="0"/>
          </a:p>
          <a:p>
            <a:pPr marL="800100" lvl="1" indent="-342900">
              <a:buFont typeface="+mj-lt"/>
              <a:buAutoNum type="arabicPeriod"/>
            </a:pPr>
            <a:r>
              <a:rPr lang="en-US" sz="1600" dirty="0"/>
              <a:t>Configuration parameters (thresholds, peak/cluster/iteration options, etc.)  </a:t>
            </a:r>
          </a:p>
          <a:p>
            <a:pPr marL="800100" lvl="1" indent="-342900">
              <a:buFont typeface="+mj-lt"/>
              <a:buAutoNum type="arabicPeriod"/>
            </a:pPr>
            <a:r>
              <a:rPr lang="en-US" sz="1600" dirty="0" smtClean="0"/>
              <a:t>Methods for handling two-cluster identification with shared energy in peaks (for pi-zeros).</a:t>
            </a:r>
          </a:p>
        </p:txBody>
      </p:sp>
      <p:pic>
        <p:nvPicPr>
          <p:cNvPr id="35" name="Picture 34" descr="Screen Shot 2015-10-13 at 3.03.52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2129" y="917180"/>
            <a:ext cx="3454904" cy="128276"/>
          </a:xfrm>
          <a:prstGeom prst="rect">
            <a:avLst/>
          </a:prstGeom>
        </p:spPr>
      </p:pic>
      <p:pic>
        <p:nvPicPr>
          <p:cNvPr id="3" name="Picture 2" descr="Screen Shot 2015-10-13 at 3.32.40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58971" y="634093"/>
            <a:ext cx="1870529" cy="283732"/>
          </a:xfrm>
          <a:prstGeom prst="rect">
            <a:avLst/>
          </a:prstGeom>
        </p:spPr>
      </p:pic>
      <p:pic>
        <p:nvPicPr>
          <p:cNvPr id="8" name="Picture 7" descr="Screen Shot 2015-10-13 at 4.33.39 PM.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 b="924"/>
          <a:stretch/>
        </p:blipFill>
        <p:spPr>
          <a:xfrm>
            <a:off x="5621657" y="1147536"/>
            <a:ext cx="3405140" cy="1207008"/>
          </a:xfrm>
          <a:prstGeom prst="rect">
            <a:avLst/>
          </a:prstGeom>
        </p:spPr>
      </p:pic>
      <p:sp>
        <p:nvSpPr>
          <p:cNvPr id="9" name="TextBox 8"/>
          <p:cNvSpPr txBox="1"/>
          <p:nvPr/>
        </p:nvSpPr>
        <p:spPr>
          <a:xfrm>
            <a:off x="188686" y="5348514"/>
            <a:ext cx="8280400" cy="1077218"/>
          </a:xfrm>
          <a:prstGeom prst="rect">
            <a:avLst/>
          </a:prstGeom>
          <a:noFill/>
        </p:spPr>
        <p:txBody>
          <a:bodyPr wrap="square" rtlCol="0">
            <a:spAutoFit/>
          </a:bodyPr>
          <a:lstStyle/>
          <a:p>
            <a:r>
              <a:rPr lang="en-US" sz="1600" b="1" dirty="0" smtClean="0"/>
              <a:t>Priorities and Schedule</a:t>
            </a:r>
          </a:p>
          <a:p>
            <a:pPr marL="285750" indent="-285750">
              <a:buFont typeface="Arial"/>
              <a:buChar char="•"/>
            </a:pPr>
            <a:r>
              <a:rPr lang="en-US" sz="1600" dirty="0" smtClean="0"/>
              <a:t>Get elements 1-4 working for cosmic CTP trigger studies (Jan 2016).</a:t>
            </a:r>
          </a:p>
          <a:p>
            <a:pPr marL="285750" indent="-285750">
              <a:buFont typeface="Arial"/>
              <a:buChar char="•"/>
            </a:pPr>
            <a:r>
              <a:rPr lang="en-US" sz="1600" dirty="0" smtClean="0"/>
              <a:t>Implement two-cluster algorithm and test with GEMC studies (Spring 2016).</a:t>
            </a:r>
          </a:p>
          <a:p>
            <a:pPr marL="285750" indent="-285750">
              <a:buFont typeface="Arial"/>
              <a:buChar char="•"/>
            </a:pPr>
            <a:r>
              <a:rPr lang="en-US" sz="1600" dirty="0"/>
              <a:t>Issue for trigger: How to do geometry-based cluster matching in FPGA trigger</a:t>
            </a:r>
            <a:r>
              <a:rPr lang="en-US" sz="1600" dirty="0" smtClean="0"/>
              <a:t>?</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7200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08674F4-6DD5-AF42-8EAE-17A5ED8EE3A6}" type="slidenum">
              <a:rPr lang="en-US" smtClean="0"/>
              <a:pPr/>
              <a:t>41</a:t>
            </a:fld>
            <a:endParaRPr lang="en-US" dirty="0"/>
          </a:p>
        </p:txBody>
      </p:sp>
      <p:sp>
        <p:nvSpPr>
          <p:cNvPr id="7" name="Title 1"/>
          <p:cNvSpPr>
            <a:spLocks noGrp="1"/>
          </p:cNvSpPr>
          <p:nvPr>
            <p:ph type="title"/>
          </p:nvPr>
        </p:nvSpPr>
        <p:spPr>
          <a:xfrm>
            <a:off x="735801" y="147409"/>
            <a:ext cx="7681844" cy="596623"/>
          </a:xfrm>
        </p:spPr>
        <p:txBody>
          <a:bodyPr>
            <a:noAutofit/>
          </a:bodyPr>
          <a:lstStyle/>
          <a:p>
            <a:r>
              <a:rPr lang="en-US" sz="4000" dirty="0" smtClean="0"/>
              <a:t>Forward Carriage Commissioning</a:t>
            </a:r>
            <a:endParaRPr lang="en-US" sz="4000" dirty="0"/>
          </a:p>
        </p:txBody>
      </p:sp>
      <p:grpSp>
        <p:nvGrpSpPr>
          <p:cNvPr id="2" name="Group 14"/>
          <p:cNvGrpSpPr/>
          <p:nvPr/>
        </p:nvGrpSpPr>
        <p:grpSpPr>
          <a:xfrm>
            <a:off x="537027" y="3237629"/>
            <a:ext cx="8193315" cy="3189166"/>
            <a:chOff x="493485" y="1828800"/>
            <a:chExt cx="8193315" cy="3189166"/>
          </a:xfrm>
        </p:grpSpPr>
        <p:pic>
          <p:nvPicPr>
            <p:cNvPr id="8" name="Picture 7" descr="Screen Shot 2015-10-14 at 11.26.14 A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3485" y="2189350"/>
              <a:ext cx="7874000" cy="2828616"/>
            </a:xfrm>
            <a:prstGeom prst="rect">
              <a:avLst/>
            </a:prstGeom>
          </p:spPr>
        </p:pic>
        <p:sp>
          <p:nvSpPr>
            <p:cNvPr id="9" name="TextBox 8"/>
            <p:cNvSpPr txBox="1"/>
            <p:nvPr/>
          </p:nvSpPr>
          <p:spPr>
            <a:xfrm>
              <a:off x="1052286" y="1879600"/>
              <a:ext cx="1001485" cy="369332"/>
            </a:xfrm>
            <a:prstGeom prst="rect">
              <a:avLst/>
            </a:prstGeom>
            <a:noFill/>
            <a:effectLst>
              <a:outerShdw blurRad="50800" dist="38100" dir="2700000" algn="tl" rotWithShape="0">
                <a:srgbClr val="000000">
                  <a:alpha val="43000"/>
                </a:srgbClr>
              </a:outerShdw>
            </a:effectLst>
          </p:spPr>
          <p:txBody>
            <a:bodyPr wrap="square" rtlCol="0">
              <a:spAutoFit/>
            </a:bodyPr>
            <a:lstStyle/>
            <a:p>
              <a:r>
                <a:rPr lang="en-US" dirty="0" smtClean="0"/>
                <a:t>FTOF1A</a:t>
              </a:r>
              <a:endParaRPr lang="en-US" dirty="0"/>
            </a:p>
          </p:txBody>
        </p:sp>
        <p:sp>
          <p:nvSpPr>
            <p:cNvPr id="10" name="TextBox 9"/>
            <p:cNvSpPr txBox="1"/>
            <p:nvPr/>
          </p:nvSpPr>
          <p:spPr>
            <a:xfrm>
              <a:off x="2837543" y="1872342"/>
              <a:ext cx="1001485" cy="369332"/>
            </a:xfrm>
            <a:prstGeom prst="rect">
              <a:avLst/>
            </a:prstGeom>
            <a:noFill/>
            <a:effectLst>
              <a:outerShdw blurRad="50800" dist="38100" dir="2700000" algn="tl" rotWithShape="0">
                <a:srgbClr val="000000">
                  <a:alpha val="43000"/>
                </a:srgbClr>
              </a:outerShdw>
            </a:effectLst>
          </p:spPr>
          <p:txBody>
            <a:bodyPr wrap="square" rtlCol="0">
              <a:spAutoFit/>
            </a:bodyPr>
            <a:lstStyle/>
            <a:p>
              <a:r>
                <a:rPr lang="en-US" dirty="0" smtClean="0"/>
                <a:t>FTOF1B</a:t>
              </a:r>
              <a:endParaRPr lang="en-US" dirty="0"/>
            </a:p>
          </p:txBody>
        </p:sp>
        <p:sp>
          <p:nvSpPr>
            <p:cNvPr id="11" name="TextBox 10"/>
            <p:cNvSpPr txBox="1"/>
            <p:nvPr/>
          </p:nvSpPr>
          <p:spPr>
            <a:xfrm>
              <a:off x="4826000" y="1879600"/>
              <a:ext cx="754743" cy="369332"/>
            </a:xfrm>
            <a:prstGeom prst="rect">
              <a:avLst/>
            </a:prstGeom>
            <a:noFill/>
            <a:effectLst>
              <a:outerShdw blurRad="50800" dist="38100" dir="2700000" algn="tl" rotWithShape="0">
                <a:srgbClr val="000000">
                  <a:alpha val="43000"/>
                </a:srgbClr>
              </a:outerShdw>
            </a:effectLst>
          </p:spPr>
          <p:txBody>
            <a:bodyPr wrap="square" rtlCol="0">
              <a:spAutoFit/>
            </a:bodyPr>
            <a:lstStyle/>
            <a:p>
              <a:r>
                <a:rPr lang="en-US" dirty="0" smtClean="0"/>
                <a:t>PCAL</a:t>
              </a:r>
              <a:endParaRPr lang="en-US" dirty="0"/>
            </a:p>
          </p:txBody>
        </p:sp>
        <p:sp>
          <p:nvSpPr>
            <p:cNvPr id="12" name="TextBox 11"/>
            <p:cNvSpPr txBox="1"/>
            <p:nvPr/>
          </p:nvSpPr>
          <p:spPr>
            <a:xfrm>
              <a:off x="6669315" y="1828800"/>
              <a:ext cx="762000" cy="369332"/>
            </a:xfrm>
            <a:prstGeom prst="rect">
              <a:avLst/>
            </a:prstGeom>
            <a:noFill/>
            <a:effectLst>
              <a:outerShdw blurRad="50800" dist="38100" dir="2700000" algn="tl" rotWithShape="0">
                <a:srgbClr val="000000">
                  <a:alpha val="43000"/>
                </a:srgbClr>
              </a:outerShdw>
            </a:effectLst>
          </p:spPr>
          <p:txBody>
            <a:bodyPr wrap="square" rtlCol="0">
              <a:spAutoFit/>
            </a:bodyPr>
            <a:lstStyle/>
            <a:p>
              <a:r>
                <a:rPr lang="en-US" dirty="0" smtClean="0"/>
                <a:t>ECAL</a:t>
              </a:r>
              <a:endParaRPr lang="en-US" dirty="0"/>
            </a:p>
          </p:txBody>
        </p:sp>
        <p:sp>
          <p:nvSpPr>
            <p:cNvPr id="13" name="TextBox 12"/>
            <p:cNvSpPr txBox="1"/>
            <p:nvPr/>
          </p:nvSpPr>
          <p:spPr>
            <a:xfrm>
              <a:off x="7692571" y="2445657"/>
              <a:ext cx="595086" cy="369332"/>
            </a:xfrm>
            <a:prstGeom prst="rect">
              <a:avLst/>
            </a:prstGeom>
            <a:solidFill>
              <a:schemeClr val="bg1"/>
            </a:solidFill>
            <a:effectLst/>
          </p:spPr>
          <p:txBody>
            <a:bodyPr wrap="square" rtlCol="0">
              <a:spAutoFit/>
            </a:bodyPr>
            <a:lstStyle/>
            <a:p>
              <a:r>
                <a:rPr lang="en-US" dirty="0" smtClean="0">
                  <a:effectLst>
                    <a:outerShdw blurRad="50800" dist="38100" dir="2700000" algn="tl" rotWithShape="0">
                      <a:srgbClr val="000000">
                        <a:alpha val="43000"/>
                      </a:srgbClr>
                    </a:outerShdw>
                  </a:effectLst>
                </a:rPr>
                <a:t>Raw</a:t>
              </a:r>
              <a:endParaRPr lang="en-US" dirty="0">
                <a:effectLst>
                  <a:outerShdw blurRad="50800" dist="38100" dir="2700000" algn="tl" rotWithShape="0">
                    <a:srgbClr val="000000">
                      <a:alpha val="43000"/>
                    </a:srgbClr>
                  </a:outerShdw>
                </a:effectLst>
              </a:endParaRPr>
            </a:p>
          </p:txBody>
        </p:sp>
        <p:sp>
          <p:nvSpPr>
            <p:cNvPr id="14" name="TextBox 13"/>
            <p:cNvSpPr txBox="1"/>
            <p:nvPr/>
          </p:nvSpPr>
          <p:spPr>
            <a:xfrm>
              <a:off x="7699828" y="3403600"/>
              <a:ext cx="986972" cy="369332"/>
            </a:xfrm>
            <a:prstGeom prst="rect">
              <a:avLst/>
            </a:prstGeom>
            <a:solidFill>
              <a:schemeClr val="bg1"/>
            </a:solidFill>
            <a:effectLst/>
          </p:spPr>
          <p:txBody>
            <a:bodyPr wrap="square" rtlCol="0">
              <a:spAutoFit/>
            </a:bodyPr>
            <a:lstStyle/>
            <a:p>
              <a:r>
                <a:rPr lang="en-US" dirty="0" smtClean="0">
                  <a:effectLst>
                    <a:outerShdw blurRad="50800" dist="38100" dir="2700000" algn="tl" rotWithShape="0">
                      <a:srgbClr val="000000">
                        <a:alpha val="43000"/>
                      </a:srgbClr>
                    </a:outerShdw>
                  </a:effectLst>
                </a:rPr>
                <a:t>Integral</a:t>
              </a:r>
              <a:endParaRPr lang="en-US" dirty="0">
                <a:effectLst>
                  <a:outerShdw blurRad="50800" dist="38100" dir="2700000" algn="tl" rotWithShape="0">
                    <a:srgbClr val="000000">
                      <a:alpha val="43000"/>
                    </a:srgbClr>
                  </a:outerShdw>
                </a:effectLst>
              </a:endParaRPr>
            </a:p>
          </p:txBody>
        </p:sp>
      </p:grpSp>
      <p:sp>
        <p:nvSpPr>
          <p:cNvPr id="16" name="TextBox 15"/>
          <p:cNvSpPr txBox="1"/>
          <p:nvPr/>
        </p:nvSpPr>
        <p:spPr>
          <a:xfrm>
            <a:off x="471714" y="1015046"/>
            <a:ext cx="7249886" cy="830997"/>
          </a:xfrm>
          <a:prstGeom prst="rect">
            <a:avLst/>
          </a:prstGeom>
          <a:noFill/>
        </p:spPr>
        <p:txBody>
          <a:bodyPr wrap="square" rtlCol="0">
            <a:spAutoFit/>
          </a:bodyPr>
          <a:lstStyle/>
          <a:p>
            <a:r>
              <a:rPr lang="en-US" sz="1600" dirty="0" smtClean="0"/>
              <a:t>Up to now cosmic data taken with FADC raw </a:t>
            </a:r>
            <a:r>
              <a:rPr lang="en-US" sz="1600" dirty="0"/>
              <a:t>m</a:t>
            </a:r>
            <a:r>
              <a:rPr lang="en-US" sz="1600" dirty="0" smtClean="0"/>
              <a:t>ode (mode 1) with pedestal subtraction, thresholds and peak summing performed in event decoder and DST ntuples written to disk.</a:t>
            </a:r>
            <a:endParaRPr lang="en-US" sz="1600" dirty="0"/>
          </a:p>
        </p:txBody>
      </p:sp>
      <p:sp>
        <p:nvSpPr>
          <p:cNvPr id="17" name="TextBox 16"/>
          <p:cNvSpPr txBox="1"/>
          <p:nvPr/>
        </p:nvSpPr>
        <p:spPr>
          <a:xfrm>
            <a:off x="457201" y="1922189"/>
            <a:ext cx="7191829" cy="615553"/>
          </a:xfrm>
          <a:prstGeom prst="rect">
            <a:avLst/>
          </a:prstGeom>
          <a:noFill/>
        </p:spPr>
        <p:txBody>
          <a:bodyPr wrap="square" rtlCol="0">
            <a:spAutoFit/>
          </a:bodyPr>
          <a:lstStyle/>
          <a:p>
            <a:r>
              <a:rPr lang="en-US" sz="1600" dirty="0" smtClean="0"/>
              <a:t>Currently we are evaluating pulse mode (mode 3) to enable better data compression and write EVIO files for testing COATJava calibration suites</a:t>
            </a:r>
            <a:r>
              <a:rPr lang="en-US" dirty="0" smtClean="0"/>
              <a:t>.</a:t>
            </a:r>
            <a:endParaRPr lang="en-US" dirty="0"/>
          </a:p>
        </p:txBody>
      </p:sp>
      <p:sp>
        <p:nvSpPr>
          <p:cNvPr id="18" name="TextBox 17"/>
          <p:cNvSpPr txBox="1"/>
          <p:nvPr/>
        </p:nvSpPr>
        <p:spPr>
          <a:xfrm>
            <a:off x="500743" y="2604359"/>
            <a:ext cx="7141028" cy="584776"/>
          </a:xfrm>
          <a:prstGeom prst="rect">
            <a:avLst/>
          </a:prstGeom>
          <a:noFill/>
        </p:spPr>
        <p:txBody>
          <a:bodyPr wrap="square" rtlCol="0">
            <a:spAutoFit/>
          </a:bodyPr>
          <a:lstStyle/>
          <a:p>
            <a:r>
              <a:rPr lang="en-US" sz="1600" dirty="0" smtClean="0"/>
              <a:t>This requires fine tuning FADC NSA,NSB window parameters and TET thresholds to take into account different pulse shapes in PMTs and optimize pulse integral.</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4880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6"/>
          <p:cNvGrpSpPr/>
          <p:nvPr/>
        </p:nvGrpSpPr>
        <p:grpSpPr>
          <a:xfrm>
            <a:off x="248603" y="786717"/>
            <a:ext cx="3085883" cy="2990057"/>
            <a:chOff x="5065545" y="597492"/>
            <a:chExt cx="3085883" cy="2990057"/>
          </a:xfrm>
        </p:grpSpPr>
        <p:pic>
          <p:nvPicPr>
            <p:cNvPr id="9" name="Picture 8" descr="Screen Shot 2015-06-18 at 3.53.40 PM.pn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660" t="5995" r="5007" b="2905"/>
            <a:stretch/>
          </p:blipFill>
          <p:spPr>
            <a:xfrm>
              <a:off x="5152196" y="597492"/>
              <a:ext cx="2999232" cy="2825496"/>
            </a:xfrm>
            <a:prstGeom prst="rect">
              <a:avLst/>
            </a:prstGeom>
          </p:spPr>
        </p:pic>
        <p:cxnSp>
          <p:nvCxnSpPr>
            <p:cNvPr id="11" name="Straight Connector 10"/>
            <p:cNvCxnSpPr/>
            <p:nvPr/>
          </p:nvCxnSpPr>
          <p:spPr>
            <a:xfrm flipH="1">
              <a:off x="5400612" y="3187679"/>
              <a:ext cx="137982" cy="230899"/>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315693" y="3327251"/>
              <a:ext cx="137982" cy="230899"/>
            </a:xfrm>
            <a:prstGeom prst="line">
              <a:avLst/>
            </a:prstGeom>
            <a:ln w="412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04402" y="1590632"/>
              <a:ext cx="348097" cy="369332"/>
            </a:xfrm>
            <a:prstGeom prst="rect">
              <a:avLst/>
            </a:prstGeom>
            <a:noFill/>
          </p:spPr>
          <p:txBody>
            <a:bodyPr wrap="none" rtlCol="0">
              <a:spAutoFit/>
            </a:bodyPr>
            <a:lstStyle/>
            <a:p>
              <a:r>
                <a:rPr lang="en-US" dirty="0" smtClean="0"/>
                <a:t>U</a:t>
              </a:r>
              <a:endParaRPr lang="en-US" dirty="0"/>
            </a:p>
          </p:txBody>
        </p:sp>
        <p:sp>
          <p:nvSpPr>
            <p:cNvPr id="16" name="TextBox 15"/>
            <p:cNvSpPr txBox="1"/>
            <p:nvPr/>
          </p:nvSpPr>
          <p:spPr>
            <a:xfrm>
              <a:off x="5065545" y="3218217"/>
              <a:ext cx="325730" cy="369332"/>
            </a:xfrm>
            <a:prstGeom prst="rect">
              <a:avLst/>
            </a:prstGeom>
            <a:noFill/>
          </p:spPr>
          <p:txBody>
            <a:bodyPr wrap="none" rtlCol="0">
              <a:spAutoFit/>
            </a:bodyPr>
            <a:lstStyle/>
            <a:p>
              <a:r>
                <a:rPr lang="en-US" dirty="0"/>
                <a:t>V</a:t>
              </a:r>
            </a:p>
          </p:txBody>
        </p:sp>
      </p:grpSp>
      <p:sp>
        <p:nvSpPr>
          <p:cNvPr id="2" name="Title 1"/>
          <p:cNvSpPr>
            <a:spLocks noGrp="1"/>
          </p:cNvSpPr>
          <p:nvPr>
            <p:ph type="title"/>
          </p:nvPr>
        </p:nvSpPr>
        <p:spPr>
          <a:xfrm>
            <a:off x="2268326" y="154602"/>
            <a:ext cx="4678022" cy="605692"/>
          </a:xfrm>
        </p:spPr>
        <p:txBody>
          <a:bodyPr>
            <a:normAutofit fontScale="90000"/>
          </a:bodyPr>
          <a:lstStyle/>
          <a:p>
            <a:r>
              <a:rPr lang="en-US" dirty="0" smtClean="0"/>
              <a:t>EC/PCAL Simulations</a:t>
            </a:r>
            <a:endParaRPr lang="en-US" dirty="0"/>
          </a:p>
        </p:txBody>
      </p:sp>
      <p:pic>
        <p:nvPicPr>
          <p:cNvPr id="7" name="Picture 6" descr="Screen Shot 2015-10-13 at 10.24.44 A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002390"/>
            <a:ext cx="9144000" cy="2516038"/>
          </a:xfrm>
          <a:prstGeom prst="rect">
            <a:avLst/>
          </a:prstGeom>
        </p:spPr>
      </p:pic>
      <p:sp>
        <p:nvSpPr>
          <p:cNvPr id="8" name="TextBox 7"/>
          <p:cNvSpPr txBox="1"/>
          <p:nvPr/>
        </p:nvSpPr>
        <p:spPr>
          <a:xfrm>
            <a:off x="3379467" y="959416"/>
            <a:ext cx="5714899" cy="2539156"/>
          </a:xfrm>
          <a:prstGeom prst="rect">
            <a:avLst/>
          </a:prstGeom>
          <a:noFill/>
        </p:spPr>
        <p:txBody>
          <a:bodyPr wrap="square" rtlCol="0">
            <a:spAutoFit/>
          </a:bodyPr>
          <a:lstStyle/>
          <a:p>
            <a:pPr marL="111125" indent="-111125">
              <a:spcAft>
                <a:spcPts val="600"/>
              </a:spcAft>
              <a:buFont typeface="Arial"/>
              <a:buChar char="•"/>
            </a:pPr>
            <a:r>
              <a:rPr lang="en-US" sz="1600" dirty="0" smtClean="0"/>
              <a:t>GEMC now includes time propagation of light along strips for EC and PCAL.</a:t>
            </a:r>
          </a:p>
          <a:p>
            <a:pPr marL="111125" indent="-111125">
              <a:spcAft>
                <a:spcPts val="600"/>
              </a:spcAft>
              <a:buFont typeface="Arial"/>
              <a:buChar char="•"/>
            </a:pPr>
            <a:r>
              <a:rPr lang="en-US" sz="1600" dirty="0" smtClean="0"/>
              <a:t>DGTZ banks: Raw </a:t>
            </a:r>
            <a:r>
              <a:rPr lang="en-US" sz="1600" dirty="0"/>
              <a:t>counts x 24 </a:t>
            </a:r>
            <a:r>
              <a:rPr lang="en-US" sz="1600" dirty="0" smtClean="0"/>
              <a:t>ps/count to simulate </a:t>
            </a:r>
            <a:r>
              <a:rPr lang="en-US" sz="1600" dirty="0"/>
              <a:t>both </a:t>
            </a:r>
            <a:r>
              <a:rPr lang="en-US" sz="1600" dirty="0" smtClean="0"/>
              <a:t>V1190 / V1290 TDCs.</a:t>
            </a:r>
          </a:p>
          <a:p>
            <a:pPr marL="111125" indent="-111125">
              <a:spcAft>
                <a:spcPts val="600"/>
              </a:spcAft>
              <a:buFont typeface="Arial"/>
              <a:buChar char="•"/>
            </a:pPr>
            <a:r>
              <a:rPr lang="en-US" sz="1600" dirty="0" smtClean="0"/>
              <a:t>Simulation checked against data using time differences between cosmic muon hits in different U,V,W layers (below).</a:t>
            </a:r>
          </a:p>
          <a:p>
            <a:pPr marL="111125" indent="-111125">
              <a:spcAft>
                <a:spcPts val="600"/>
              </a:spcAft>
              <a:buFont typeface="Arial"/>
              <a:buChar char="•"/>
            </a:pPr>
            <a:r>
              <a:rPr lang="en-US" sz="1600" dirty="0" smtClean="0"/>
              <a:t>Forward Carriage data show effect of different cable and light guide lengths and provide estimate of time resolution for simulation.</a:t>
            </a:r>
          </a:p>
        </p:txBody>
      </p:sp>
      <p:sp>
        <p:nvSpPr>
          <p:cNvPr id="19" name="TextBox 18"/>
          <p:cNvSpPr txBox="1"/>
          <p:nvPr/>
        </p:nvSpPr>
        <p:spPr>
          <a:xfrm>
            <a:off x="3399434" y="3528619"/>
            <a:ext cx="2225669" cy="400110"/>
          </a:xfrm>
          <a:prstGeom prst="rect">
            <a:avLst/>
          </a:prstGeom>
          <a:noFill/>
        </p:spPr>
        <p:txBody>
          <a:bodyPr wrap="square" rtlCol="0">
            <a:spAutoFit/>
          </a:bodyPr>
          <a:lstStyle/>
          <a:p>
            <a:pPr algn="ctr"/>
            <a:r>
              <a:rPr lang="en-US" sz="2000" dirty="0" smtClean="0">
                <a:solidFill>
                  <a:srgbClr val="800000"/>
                </a:solidFill>
                <a:effectLst>
                  <a:outerShdw blurRad="50800" dist="38100" dir="2700000" algn="tl" rotWithShape="0">
                    <a:srgbClr val="000000">
                      <a:alpha val="43000"/>
                    </a:srgbClr>
                  </a:outerShdw>
                </a:effectLst>
              </a:rPr>
              <a:t>Δt (U-V) vs. </a:t>
            </a:r>
            <a:r>
              <a:rPr lang="en-US" sz="2000" dirty="0">
                <a:solidFill>
                  <a:srgbClr val="800000"/>
                </a:solidFill>
                <a:effectLst>
                  <a:outerShdw blurRad="50800" dist="38100" dir="2700000" algn="tl" rotWithShape="0">
                    <a:srgbClr val="000000">
                      <a:alpha val="43000"/>
                    </a:srgbClr>
                  </a:outerShdw>
                </a:effectLst>
              </a:rPr>
              <a:t>V</a:t>
            </a:r>
            <a:r>
              <a:rPr lang="en-US" sz="2000" dirty="0" smtClean="0">
                <a:solidFill>
                  <a:srgbClr val="800000"/>
                </a:solidFill>
                <a:effectLst>
                  <a:outerShdw blurRad="50800" dist="38100" dir="2700000" algn="tl" rotWithShape="0">
                    <a:srgbClr val="000000">
                      <a:alpha val="43000"/>
                    </a:srgbClr>
                  </a:outerShdw>
                </a:effectLst>
              </a:rPr>
              <a:t> PMT</a:t>
            </a:r>
            <a:endParaRPr lang="en-US" sz="2000" dirty="0">
              <a:solidFill>
                <a:srgbClr val="800000"/>
              </a:solidFill>
              <a:effectLst>
                <a:outerShdw blurRad="50800" dist="38100" dir="2700000" algn="tl" rotWithShape="0">
                  <a:srgbClr val="000000">
                    <a:alpha val="43000"/>
                  </a:srgbClr>
                </a:outerShdw>
              </a:effectLst>
            </a:endParaRPr>
          </a:p>
        </p:txBody>
      </p:sp>
      <p:sp>
        <p:nvSpPr>
          <p:cNvPr id="20" name="TextBox 19"/>
          <p:cNvSpPr txBox="1"/>
          <p:nvPr/>
        </p:nvSpPr>
        <p:spPr>
          <a:xfrm>
            <a:off x="880479" y="3721422"/>
            <a:ext cx="833823" cy="369332"/>
          </a:xfrm>
          <a:prstGeom prst="rect">
            <a:avLst/>
          </a:prstGeom>
          <a:noFill/>
        </p:spPr>
        <p:txBody>
          <a:bodyPr wrap="square" rtlCol="0">
            <a:spAutoFit/>
          </a:bodyPr>
          <a:lstStyle/>
          <a:p>
            <a:r>
              <a:rPr lang="en-US" dirty="0" smtClean="0">
                <a:solidFill>
                  <a:srgbClr val="800000"/>
                </a:solidFill>
                <a:effectLst>
                  <a:outerShdw blurRad="50800" dist="38100" dir="2700000" algn="tl" rotWithShape="0">
                    <a:srgbClr val="000000">
                      <a:alpha val="43000"/>
                    </a:srgbClr>
                  </a:outerShdw>
                </a:effectLst>
              </a:rPr>
              <a:t>GEMC</a:t>
            </a:r>
            <a:endParaRPr lang="en-US" dirty="0">
              <a:solidFill>
                <a:srgbClr val="800000"/>
              </a:solidFill>
              <a:effectLst>
                <a:outerShdw blurRad="50800" dist="38100" dir="2700000" algn="tl" rotWithShape="0">
                  <a:srgbClr val="000000">
                    <a:alpha val="43000"/>
                  </a:srgbClr>
                </a:outerShdw>
              </a:effectLst>
            </a:endParaRPr>
          </a:p>
        </p:txBody>
      </p:sp>
      <p:sp>
        <p:nvSpPr>
          <p:cNvPr id="21" name="TextBox 20"/>
          <p:cNvSpPr txBox="1"/>
          <p:nvPr/>
        </p:nvSpPr>
        <p:spPr>
          <a:xfrm>
            <a:off x="6062863" y="3726303"/>
            <a:ext cx="2937544" cy="369332"/>
          </a:xfrm>
          <a:prstGeom prst="rect">
            <a:avLst/>
          </a:prstGeom>
          <a:noFill/>
        </p:spPr>
        <p:txBody>
          <a:bodyPr wrap="square" rtlCol="0">
            <a:spAutoFit/>
          </a:bodyPr>
          <a:lstStyle/>
          <a:p>
            <a:pPr algn="ctr"/>
            <a:r>
              <a:rPr lang="en-US" dirty="0" smtClean="0">
                <a:solidFill>
                  <a:srgbClr val="800000"/>
                </a:solidFill>
                <a:effectLst>
                  <a:outerShdw blurRad="50800" dist="38100" dir="2700000" algn="tl" rotWithShape="0">
                    <a:srgbClr val="000000">
                      <a:alpha val="43000"/>
                    </a:srgbClr>
                  </a:outerShdw>
                </a:effectLst>
              </a:rPr>
              <a:t>Forward Carriage EC Sector 1 </a:t>
            </a:r>
            <a:endParaRPr lang="en-US" dirty="0">
              <a:solidFill>
                <a:srgbClr val="800000"/>
              </a:solidFill>
              <a:effectLst>
                <a:outerShdw blurRad="50800" dist="38100" dir="2700000" algn="tl" rotWithShape="0">
                  <a:srgbClr val="000000">
                    <a:alpha val="43000"/>
                  </a:srgbClr>
                </a:outerShdw>
              </a:effectLst>
            </a:endParaRPr>
          </a:p>
        </p:txBody>
      </p:sp>
      <p:sp>
        <p:nvSpPr>
          <p:cNvPr id="23" name="TextBox 22"/>
          <p:cNvSpPr txBox="1"/>
          <p:nvPr/>
        </p:nvSpPr>
        <p:spPr>
          <a:xfrm>
            <a:off x="1314876" y="2451147"/>
            <a:ext cx="1584265" cy="523220"/>
          </a:xfrm>
          <a:prstGeom prst="rect">
            <a:avLst/>
          </a:prstGeom>
          <a:noFill/>
        </p:spPr>
        <p:txBody>
          <a:bodyPr wrap="square" rtlCol="0">
            <a:spAutoFit/>
          </a:bodyPr>
          <a:lstStyle/>
          <a:p>
            <a:r>
              <a:rPr lang="en-US" sz="1400" dirty="0" smtClean="0"/>
              <a:t>Effective velocity 16 cm/ns</a:t>
            </a:r>
            <a:endParaRPr lang="en-US" sz="1400" dirty="0"/>
          </a:p>
        </p:txBody>
      </p:sp>
      <p:sp>
        <p:nvSpPr>
          <p:cNvPr id="6" name="Slide Number Placeholder 5"/>
          <p:cNvSpPr>
            <a:spLocks noGrp="1"/>
          </p:cNvSpPr>
          <p:nvPr>
            <p:ph type="sldNum" sz="quarter" idx="12"/>
          </p:nvPr>
        </p:nvSpPr>
        <p:spPr/>
        <p:txBody>
          <a:bodyPr/>
          <a:lstStyle/>
          <a:p>
            <a:fld id="{A08674F4-6DD5-AF42-8EAE-17A5ED8EE3A6}" type="slidenum">
              <a:rPr lang="en-US" smtClean="0"/>
              <a:pPr/>
              <a:t>42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5436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5-10-13 at 11.33.50 A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0848" y="3868852"/>
            <a:ext cx="3437920" cy="2770160"/>
          </a:xfrm>
          <a:prstGeom prst="rect">
            <a:avLst/>
          </a:prstGeom>
        </p:spPr>
      </p:pic>
      <p:sp>
        <p:nvSpPr>
          <p:cNvPr id="2" name="Title 1"/>
          <p:cNvSpPr>
            <a:spLocks noGrp="1"/>
          </p:cNvSpPr>
          <p:nvPr>
            <p:ph type="title"/>
          </p:nvPr>
        </p:nvSpPr>
        <p:spPr>
          <a:xfrm>
            <a:off x="2275836" y="176688"/>
            <a:ext cx="4715560" cy="605692"/>
          </a:xfrm>
        </p:spPr>
        <p:txBody>
          <a:bodyPr>
            <a:normAutofit fontScale="90000"/>
          </a:bodyPr>
          <a:lstStyle/>
          <a:p>
            <a:r>
              <a:rPr lang="en-US" dirty="0" smtClean="0"/>
              <a:t>FTOF Simulations</a:t>
            </a:r>
            <a:endParaRPr lang="en-US" dirty="0"/>
          </a:p>
        </p:txBody>
      </p:sp>
      <p:sp>
        <p:nvSpPr>
          <p:cNvPr id="6" name="Slide Number Placeholder 5"/>
          <p:cNvSpPr>
            <a:spLocks noGrp="1"/>
          </p:cNvSpPr>
          <p:nvPr>
            <p:ph type="sldNum" sz="quarter" idx="12"/>
          </p:nvPr>
        </p:nvSpPr>
        <p:spPr/>
        <p:txBody>
          <a:bodyPr/>
          <a:lstStyle/>
          <a:p>
            <a:fld id="{A08674F4-6DD5-AF42-8EAE-17A5ED8EE3A6}" type="slidenum">
              <a:rPr lang="en-US" smtClean="0"/>
              <a:pPr/>
              <a:t>43</a:t>
            </a:fld>
            <a:endParaRPr lang="en-US" dirty="0"/>
          </a:p>
        </p:txBody>
      </p:sp>
      <p:sp>
        <p:nvSpPr>
          <p:cNvPr id="8" name="TextBox 7"/>
          <p:cNvSpPr txBox="1"/>
          <p:nvPr/>
        </p:nvSpPr>
        <p:spPr>
          <a:xfrm>
            <a:off x="73793" y="974863"/>
            <a:ext cx="4917863" cy="2292935"/>
          </a:xfrm>
          <a:prstGeom prst="rect">
            <a:avLst/>
          </a:prstGeom>
          <a:noFill/>
        </p:spPr>
        <p:txBody>
          <a:bodyPr wrap="square" rtlCol="0">
            <a:spAutoFit/>
          </a:bodyPr>
          <a:lstStyle/>
          <a:p>
            <a:pPr marL="111125" indent="-111125">
              <a:spcAft>
                <a:spcPts val="600"/>
              </a:spcAft>
              <a:buFont typeface="Arial"/>
              <a:buChar char="•"/>
            </a:pPr>
            <a:r>
              <a:rPr lang="en-US" sz="1600" dirty="0" smtClean="0"/>
              <a:t>GEMC now properly simulates gain matching algorithm for FTOF</a:t>
            </a:r>
          </a:p>
          <a:p>
            <a:pPr marL="111125" indent="-111125">
              <a:spcAft>
                <a:spcPts val="600"/>
              </a:spcAft>
              <a:buFont typeface="Arial"/>
              <a:buChar char="•"/>
            </a:pPr>
            <a:r>
              <a:rPr lang="en-US" sz="1600" dirty="0" smtClean="0"/>
              <a:t>PMTs are not gain matched to each other, but L/R PMTs adjusted so geometric mean is independent of counter length z</a:t>
            </a:r>
          </a:p>
          <a:p>
            <a:pPr marL="111125" indent="-111125">
              <a:spcAft>
                <a:spcPts val="600"/>
              </a:spcAft>
              <a:buFont typeface="Arial"/>
              <a:buChar char="•"/>
            </a:pPr>
            <a:r>
              <a:rPr lang="en-US" sz="1600" dirty="0" smtClean="0"/>
              <a:t>Overall attenuation factor of exp(- 0.5 z/λ) is built into HV adjustment, in addition to L,R gain balancing </a:t>
            </a:r>
          </a:p>
          <a:p>
            <a:pPr>
              <a:spcAft>
                <a:spcPts val="600"/>
              </a:spcAft>
              <a:buFont typeface="Arial"/>
              <a:buChar char="•"/>
            </a:pPr>
            <a:r>
              <a:rPr lang="en-US" sz="1600" dirty="0" smtClean="0"/>
              <a:t> This factor was added to FTOF hitprocess.cc in GEMC</a:t>
            </a:r>
            <a:endParaRPr lang="en-US" sz="1600" dirty="0"/>
          </a:p>
        </p:txBody>
      </p:sp>
      <p:sp>
        <p:nvSpPr>
          <p:cNvPr id="19" name="TextBox 18"/>
          <p:cNvSpPr txBox="1"/>
          <p:nvPr/>
        </p:nvSpPr>
        <p:spPr>
          <a:xfrm>
            <a:off x="1160215" y="3324294"/>
            <a:ext cx="2307436" cy="369332"/>
          </a:xfrm>
          <a:prstGeom prst="rect">
            <a:avLst/>
          </a:prstGeom>
          <a:noFill/>
        </p:spPr>
        <p:txBody>
          <a:bodyPr wrap="square" rtlCol="0">
            <a:spAutoFit/>
          </a:bodyPr>
          <a:lstStyle/>
          <a:p>
            <a:pPr algn="ctr"/>
            <a:r>
              <a:rPr lang="en-US" dirty="0" smtClean="0">
                <a:solidFill>
                  <a:srgbClr val="800000"/>
                </a:solidFill>
                <a:effectLst>
                  <a:outerShdw blurRad="50800" dist="38100" dir="2700000" algn="tl" rotWithShape="0">
                    <a:srgbClr val="000000">
                      <a:alpha val="43000"/>
                    </a:srgbClr>
                  </a:outerShdw>
                </a:effectLst>
              </a:rPr>
              <a:t>sqrt(L×R) from GEMC</a:t>
            </a:r>
            <a:endParaRPr lang="en-US" dirty="0">
              <a:solidFill>
                <a:srgbClr val="800000"/>
              </a:solidFill>
              <a:effectLst>
                <a:outerShdw blurRad="50800" dist="38100" dir="2700000" algn="tl" rotWithShape="0">
                  <a:srgbClr val="000000">
                    <a:alpha val="43000"/>
                  </a:srgbClr>
                </a:outerShdw>
              </a:effectLst>
            </a:endParaRPr>
          </a:p>
        </p:txBody>
      </p:sp>
      <p:sp>
        <p:nvSpPr>
          <p:cNvPr id="20" name="TextBox 19"/>
          <p:cNvSpPr txBox="1"/>
          <p:nvPr/>
        </p:nvSpPr>
        <p:spPr>
          <a:xfrm>
            <a:off x="1116042" y="3645517"/>
            <a:ext cx="833823" cy="369332"/>
          </a:xfrm>
          <a:prstGeom prst="rect">
            <a:avLst/>
          </a:prstGeom>
          <a:noFill/>
        </p:spPr>
        <p:txBody>
          <a:bodyPr wrap="square" rtlCol="0">
            <a:spAutoFit/>
          </a:bodyPr>
          <a:lstStyle/>
          <a:p>
            <a:r>
              <a:rPr lang="en-US" dirty="0" smtClean="0">
                <a:solidFill>
                  <a:srgbClr val="800000"/>
                </a:solidFill>
                <a:effectLst>
                  <a:outerShdw blurRad="50800" dist="38100" dir="2700000" algn="tl" rotWithShape="0">
                    <a:srgbClr val="000000">
                      <a:alpha val="43000"/>
                    </a:srgbClr>
                  </a:outerShdw>
                </a:effectLst>
              </a:rPr>
              <a:t>before</a:t>
            </a:r>
            <a:endParaRPr lang="en-US" dirty="0">
              <a:solidFill>
                <a:srgbClr val="800000"/>
              </a:solidFill>
              <a:effectLst>
                <a:outerShdw blurRad="50800" dist="38100" dir="2700000" algn="tl" rotWithShape="0">
                  <a:srgbClr val="000000">
                    <a:alpha val="43000"/>
                  </a:srgbClr>
                </a:outerShdw>
              </a:effectLst>
            </a:endParaRPr>
          </a:p>
        </p:txBody>
      </p:sp>
      <p:sp>
        <p:nvSpPr>
          <p:cNvPr id="24" name="TextBox 23"/>
          <p:cNvSpPr txBox="1"/>
          <p:nvPr/>
        </p:nvSpPr>
        <p:spPr>
          <a:xfrm>
            <a:off x="2807808" y="3624742"/>
            <a:ext cx="833823" cy="369332"/>
          </a:xfrm>
          <a:prstGeom prst="rect">
            <a:avLst/>
          </a:prstGeom>
          <a:noFill/>
        </p:spPr>
        <p:txBody>
          <a:bodyPr wrap="square" rtlCol="0">
            <a:spAutoFit/>
          </a:bodyPr>
          <a:lstStyle/>
          <a:p>
            <a:r>
              <a:rPr lang="en-US" dirty="0" smtClean="0">
                <a:solidFill>
                  <a:srgbClr val="800000"/>
                </a:solidFill>
                <a:effectLst>
                  <a:outerShdw blurRad="50800" dist="38100" dir="2700000" algn="tl" rotWithShape="0">
                    <a:srgbClr val="000000">
                      <a:alpha val="43000"/>
                    </a:srgbClr>
                  </a:outerShdw>
                </a:effectLst>
              </a:rPr>
              <a:t>after</a:t>
            </a:r>
            <a:endParaRPr lang="en-US" dirty="0">
              <a:solidFill>
                <a:srgbClr val="800000"/>
              </a:solidFill>
              <a:effectLst>
                <a:outerShdw blurRad="50800" dist="38100" dir="2700000" algn="tl" rotWithShape="0">
                  <a:srgbClr val="000000">
                    <a:alpha val="43000"/>
                  </a:srgbClr>
                </a:outerShdw>
              </a:effectLst>
            </a:endParaRPr>
          </a:p>
        </p:txBody>
      </p:sp>
      <p:pic>
        <p:nvPicPr>
          <p:cNvPr id="10" name="Picture 9" descr="Screen Shot 2015-10-13 at 11.43.42 A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84547" y="2240604"/>
            <a:ext cx="3690198" cy="4194653"/>
          </a:xfrm>
          <a:prstGeom prst="rect">
            <a:avLst/>
          </a:prstGeom>
        </p:spPr>
      </p:pic>
      <p:sp>
        <p:nvSpPr>
          <p:cNvPr id="25" name="TextBox 24"/>
          <p:cNvSpPr txBox="1"/>
          <p:nvPr/>
        </p:nvSpPr>
        <p:spPr>
          <a:xfrm>
            <a:off x="5755025" y="1982520"/>
            <a:ext cx="833823" cy="369332"/>
          </a:xfrm>
          <a:prstGeom prst="rect">
            <a:avLst/>
          </a:prstGeom>
          <a:noFill/>
        </p:spPr>
        <p:txBody>
          <a:bodyPr wrap="square" rtlCol="0">
            <a:spAutoFit/>
          </a:bodyPr>
          <a:lstStyle/>
          <a:p>
            <a:r>
              <a:rPr lang="en-US" dirty="0" smtClean="0">
                <a:solidFill>
                  <a:srgbClr val="800000"/>
                </a:solidFill>
                <a:effectLst>
                  <a:outerShdw blurRad="50800" dist="38100" dir="2700000" algn="tl" rotWithShape="0">
                    <a:srgbClr val="000000">
                      <a:alpha val="43000"/>
                    </a:srgbClr>
                  </a:outerShdw>
                </a:effectLst>
              </a:rPr>
              <a:t>GEMC</a:t>
            </a:r>
            <a:endParaRPr lang="en-US" dirty="0">
              <a:solidFill>
                <a:srgbClr val="800000"/>
              </a:solidFill>
              <a:effectLst>
                <a:outerShdw blurRad="50800" dist="38100" dir="2700000" algn="tl" rotWithShape="0">
                  <a:srgbClr val="000000">
                    <a:alpha val="43000"/>
                  </a:srgbClr>
                </a:outerShdw>
              </a:effectLst>
            </a:endParaRPr>
          </a:p>
        </p:txBody>
      </p:sp>
      <p:sp>
        <p:nvSpPr>
          <p:cNvPr id="26" name="TextBox 25"/>
          <p:cNvSpPr txBox="1"/>
          <p:nvPr/>
        </p:nvSpPr>
        <p:spPr>
          <a:xfrm>
            <a:off x="6991396" y="1980988"/>
            <a:ext cx="833823" cy="369332"/>
          </a:xfrm>
          <a:prstGeom prst="rect">
            <a:avLst/>
          </a:prstGeom>
          <a:noFill/>
        </p:spPr>
        <p:txBody>
          <a:bodyPr wrap="square" rtlCol="0">
            <a:spAutoFit/>
          </a:bodyPr>
          <a:lstStyle/>
          <a:p>
            <a:r>
              <a:rPr lang="en-US" dirty="0" smtClean="0">
                <a:solidFill>
                  <a:srgbClr val="800000"/>
                </a:solidFill>
                <a:effectLst>
                  <a:outerShdw blurRad="50800" dist="38100" dir="2700000" algn="tl" rotWithShape="0">
                    <a:srgbClr val="000000">
                      <a:alpha val="43000"/>
                    </a:srgbClr>
                  </a:outerShdw>
                </a:effectLst>
              </a:rPr>
              <a:t>Data</a:t>
            </a:r>
            <a:endParaRPr lang="en-US" dirty="0">
              <a:solidFill>
                <a:srgbClr val="800000"/>
              </a:solidFill>
              <a:effectLst>
                <a:outerShdw blurRad="50800" dist="38100" dir="2700000" algn="tl" rotWithShape="0">
                  <a:srgbClr val="000000">
                    <a:alpha val="43000"/>
                  </a:srgbClr>
                </a:outerShdw>
              </a:effectLst>
            </a:endParaRPr>
          </a:p>
        </p:txBody>
      </p:sp>
      <p:sp>
        <p:nvSpPr>
          <p:cNvPr id="7" name="TextBox 6"/>
          <p:cNvSpPr txBox="1"/>
          <p:nvPr/>
        </p:nvSpPr>
        <p:spPr>
          <a:xfrm>
            <a:off x="4715561" y="3060649"/>
            <a:ext cx="833941" cy="646331"/>
          </a:xfrm>
          <a:prstGeom prst="rect">
            <a:avLst/>
          </a:prstGeom>
          <a:noFill/>
          <a:effectLst/>
        </p:spPr>
        <p:txBody>
          <a:bodyPr wrap="square" rtlCol="0">
            <a:spAutoFit/>
          </a:bodyPr>
          <a:lstStyle/>
          <a:p>
            <a:pPr algn="ctr"/>
            <a:r>
              <a:rPr lang="en-US" dirty="0" smtClean="0">
                <a:solidFill>
                  <a:srgbClr val="800000"/>
                </a:solidFill>
                <a:effectLst>
                  <a:outerShdw blurRad="50800" dist="38100" dir="2700000" algn="tl" rotWithShape="0">
                    <a:srgbClr val="000000">
                      <a:alpha val="43000"/>
                    </a:srgbClr>
                  </a:outerShdw>
                </a:effectLst>
              </a:rPr>
              <a:t>Panel </a:t>
            </a:r>
          </a:p>
          <a:p>
            <a:pPr algn="ctr"/>
            <a:r>
              <a:rPr lang="en-US" dirty="0" smtClean="0">
                <a:solidFill>
                  <a:srgbClr val="800000"/>
                </a:solidFill>
                <a:effectLst>
                  <a:outerShdw blurRad="50800" dist="38100" dir="2700000" algn="tl" rotWithShape="0">
                    <a:srgbClr val="000000">
                      <a:alpha val="43000"/>
                    </a:srgbClr>
                  </a:outerShdw>
                </a:effectLst>
              </a:rPr>
              <a:t>1A</a:t>
            </a:r>
            <a:endParaRPr lang="en-US" dirty="0">
              <a:solidFill>
                <a:srgbClr val="800000"/>
              </a:solidFill>
              <a:effectLst>
                <a:outerShdw blurRad="50800" dist="38100" dir="2700000" algn="tl" rotWithShape="0">
                  <a:srgbClr val="000000">
                    <a:alpha val="43000"/>
                  </a:srgbClr>
                </a:outerShdw>
              </a:effectLst>
            </a:endParaRPr>
          </a:p>
        </p:txBody>
      </p:sp>
      <p:sp>
        <p:nvSpPr>
          <p:cNvPr id="15" name="TextBox 14"/>
          <p:cNvSpPr txBox="1"/>
          <p:nvPr/>
        </p:nvSpPr>
        <p:spPr>
          <a:xfrm>
            <a:off x="4715561" y="5026705"/>
            <a:ext cx="862969" cy="646331"/>
          </a:xfrm>
          <a:prstGeom prst="rect">
            <a:avLst/>
          </a:prstGeom>
          <a:noFill/>
          <a:effectLst/>
        </p:spPr>
        <p:txBody>
          <a:bodyPr wrap="square" rtlCol="0">
            <a:spAutoFit/>
          </a:bodyPr>
          <a:lstStyle/>
          <a:p>
            <a:pPr algn="ctr"/>
            <a:r>
              <a:rPr lang="en-US" dirty="0" smtClean="0">
                <a:solidFill>
                  <a:srgbClr val="800000"/>
                </a:solidFill>
                <a:effectLst>
                  <a:outerShdw blurRad="50800" dist="38100" dir="2700000" algn="tl" rotWithShape="0">
                    <a:srgbClr val="000000">
                      <a:alpha val="43000"/>
                    </a:srgbClr>
                  </a:outerShdw>
                </a:effectLst>
              </a:rPr>
              <a:t>Panel </a:t>
            </a:r>
          </a:p>
          <a:p>
            <a:pPr algn="ctr"/>
            <a:r>
              <a:rPr lang="en-US" dirty="0" smtClean="0">
                <a:solidFill>
                  <a:srgbClr val="800000"/>
                </a:solidFill>
                <a:effectLst>
                  <a:outerShdw blurRad="50800" dist="38100" dir="2700000" algn="tl" rotWithShape="0">
                    <a:srgbClr val="000000">
                      <a:alpha val="43000"/>
                    </a:srgbClr>
                  </a:outerShdw>
                </a:effectLst>
              </a:rPr>
              <a:t>1B</a:t>
            </a:r>
            <a:endParaRPr lang="en-US" dirty="0">
              <a:solidFill>
                <a:srgbClr val="800000"/>
              </a:solidFill>
              <a:effectLst>
                <a:outerShdw blurRad="50800" dist="38100" dir="2700000" algn="tl" rotWithShape="0">
                  <a:srgbClr val="000000">
                    <a:alpha val="43000"/>
                  </a:srgb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5200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noFill/>
        </p:spPr>
        <p:txBody>
          <a:bodyPr/>
          <a:lstStyle/>
          <a:p>
            <a:r>
              <a:rPr lang="en-US" dirty="0" smtClean="0"/>
              <a:t>DC </a:t>
            </a:r>
            <a:r>
              <a:rPr lang="en-US" dirty="0"/>
              <a:t>Cosmic Studies: Status</a:t>
            </a:r>
          </a:p>
        </p:txBody>
      </p:sp>
      <p:sp>
        <p:nvSpPr>
          <p:cNvPr id="6" name="Slide Number Placeholder 5"/>
          <p:cNvSpPr>
            <a:spLocks noGrp="1"/>
          </p:cNvSpPr>
          <p:nvPr>
            <p:ph type="sldNum" sz="quarter" idx="12"/>
          </p:nvPr>
        </p:nvSpPr>
        <p:spPr/>
        <p:txBody>
          <a:bodyPr/>
          <a:lstStyle/>
          <a:p>
            <a:fld id="{6A370E7A-A097-2A48-8D65-BCCABD1C166C}" type="slidenum">
              <a:rPr lang="en-US"/>
              <a:pPr/>
              <a:t>44</a:t>
            </a:fld>
            <a:endParaRPr lang="en-US" dirty="0"/>
          </a:p>
        </p:txBody>
      </p:sp>
      <p:sp>
        <p:nvSpPr>
          <p:cNvPr id="18" name="TextBox 17"/>
          <p:cNvSpPr txBox="1"/>
          <p:nvPr/>
        </p:nvSpPr>
        <p:spPr>
          <a:xfrm>
            <a:off x="7154863" y="1746250"/>
            <a:ext cx="1531937" cy="708025"/>
          </a:xfrm>
          <a:prstGeom prst="rect">
            <a:avLst/>
          </a:prstGeom>
          <a:solidFill>
            <a:srgbClr val="CCC1DA"/>
          </a:solidFill>
        </p:spPr>
        <p:txBody>
          <a:bodyPr wrap="square">
            <a:prstTxWarp prst="textNoShape">
              <a:avLst/>
            </a:prstTxWarp>
            <a:spAutoFit/>
          </a:bodyPr>
          <a:lstStyle/>
          <a:p>
            <a:pPr algn="ctr"/>
            <a:r>
              <a:rPr lang="en-US" sz="2000" dirty="0"/>
              <a:t>unplugged </a:t>
            </a:r>
            <a:r>
              <a:rPr lang="en-US" sz="2000" dirty="0" smtClean="0"/>
              <a:t>connectors?</a:t>
            </a:r>
            <a:endParaRPr lang="en-US" dirty="0"/>
          </a:p>
        </p:txBody>
      </p:sp>
      <p:cxnSp>
        <p:nvCxnSpPr>
          <p:cNvPr id="23" name="Straight Arrow Connector 22"/>
          <p:cNvCxnSpPr/>
          <p:nvPr/>
        </p:nvCxnSpPr>
        <p:spPr>
          <a:xfrm flipV="1">
            <a:off x="3511550" y="4876800"/>
            <a:ext cx="654050" cy="461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416" name="Picture 1"/>
          <p:cNvPicPr>
            <a:picLocks noChangeAspect="1"/>
          </p:cNvPicPr>
          <p:nvPr/>
        </p:nvPicPr>
        <p:blipFill>
          <a:blip r:embed="rId2"/>
          <a:srcRect/>
          <a:stretch>
            <a:fillRect/>
          </a:stretch>
        </p:blipFill>
        <p:spPr bwMode="auto">
          <a:xfrm>
            <a:off x="2430463" y="2130425"/>
            <a:ext cx="4341812" cy="3783013"/>
          </a:xfrm>
          <a:prstGeom prst="rect">
            <a:avLst/>
          </a:prstGeom>
          <a:noFill/>
          <a:ln w="9525">
            <a:noFill/>
            <a:miter lim="800000"/>
            <a:headEnd/>
            <a:tailEnd/>
          </a:ln>
        </p:spPr>
      </p:pic>
      <p:sp>
        <p:nvSpPr>
          <p:cNvPr id="10" name="Freeform 9"/>
          <p:cNvSpPr/>
          <p:nvPr/>
        </p:nvSpPr>
        <p:spPr>
          <a:xfrm>
            <a:off x="4456113" y="1644650"/>
            <a:ext cx="2698750" cy="909638"/>
          </a:xfrm>
          <a:custGeom>
            <a:avLst/>
            <a:gdLst>
              <a:gd name="connsiteX0" fmla="*/ 2699657 w 2699657"/>
              <a:gd name="connsiteY0" fmla="*/ 285219 h 909333"/>
              <a:gd name="connsiteX1" fmla="*/ 1277257 w 2699657"/>
              <a:gd name="connsiteY1" fmla="*/ 52990 h 909333"/>
              <a:gd name="connsiteX2" fmla="*/ 246743 w 2699657"/>
              <a:gd name="connsiteY2" fmla="*/ 82019 h 909333"/>
              <a:gd name="connsiteX3" fmla="*/ 0 w 2699657"/>
              <a:gd name="connsiteY3" fmla="*/ 909333 h 909333"/>
            </a:gdLst>
            <a:ahLst/>
            <a:cxnLst>
              <a:cxn ang="0">
                <a:pos x="connsiteX0" y="connsiteY0"/>
              </a:cxn>
              <a:cxn ang="0">
                <a:pos x="connsiteX1" y="connsiteY1"/>
              </a:cxn>
              <a:cxn ang="0">
                <a:pos x="connsiteX2" y="connsiteY2"/>
              </a:cxn>
              <a:cxn ang="0">
                <a:pos x="connsiteX3" y="connsiteY3"/>
              </a:cxn>
            </a:cxnLst>
            <a:rect l="l" t="t" r="r" b="b"/>
            <a:pathLst>
              <a:path w="2699657" h="909333">
                <a:moveTo>
                  <a:pt x="2699657" y="285219"/>
                </a:moveTo>
                <a:cubicBezTo>
                  <a:pt x="2192866" y="186038"/>
                  <a:pt x="1686076" y="86857"/>
                  <a:pt x="1277257" y="52990"/>
                </a:cubicBezTo>
                <a:cubicBezTo>
                  <a:pt x="868438" y="19123"/>
                  <a:pt x="459619" y="-60705"/>
                  <a:pt x="246743" y="82019"/>
                </a:cubicBezTo>
                <a:cubicBezTo>
                  <a:pt x="33867" y="224743"/>
                  <a:pt x="16933" y="567038"/>
                  <a:pt x="0" y="909333"/>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5514975" y="1927225"/>
            <a:ext cx="1554163" cy="468313"/>
          </a:xfrm>
          <a:custGeom>
            <a:avLst/>
            <a:gdLst>
              <a:gd name="connsiteX0" fmla="*/ 1553028 w 1553028"/>
              <a:gd name="connsiteY0" fmla="*/ 235079 h 467307"/>
              <a:gd name="connsiteX1" fmla="*/ 885371 w 1553028"/>
              <a:gd name="connsiteY1" fmla="*/ 31879 h 467307"/>
              <a:gd name="connsiteX2" fmla="*/ 348342 w 1553028"/>
              <a:gd name="connsiteY2" fmla="*/ 46393 h 467307"/>
              <a:gd name="connsiteX3" fmla="*/ 0 w 1553028"/>
              <a:gd name="connsiteY3" fmla="*/ 467307 h 467307"/>
            </a:gdLst>
            <a:ahLst/>
            <a:cxnLst>
              <a:cxn ang="0">
                <a:pos x="connsiteX0" y="connsiteY0"/>
              </a:cxn>
              <a:cxn ang="0">
                <a:pos x="connsiteX1" y="connsiteY1"/>
              </a:cxn>
              <a:cxn ang="0">
                <a:pos x="connsiteX2" y="connsiteY2"/>
              </a:cxn>
              <a:cxn ang="0">
                <a:pos x="connsiteX3" y="connsiteY3"/>
              </a:cxn>
            </a:cxnLst>
            <a:rect l="l" t="t" r="r" b="b"/>
            <a:pathLst>
              <a:path w="1553028" h="467307">
                <a:moveTo>
                  <a:pt x="1553028" y="235079"/>
                </a:moveTo>
                <a:cubicBezTo>
                  <a:pt x="1319590" y="149203"/>
                  <a:pt x="1086152" y="63327"/>
                  <a:pt x="885371" y="31879"/>
                </a:cubicBezTo>
                <a:cubicBezTo>
                  <a:pt x="684590" y="431"/>
                  <a:pt x="495904" y="-26178"/>
                  <a:pt x="348342" y="46393"/>
                </a:cubicBezTo>
                <a:cubicBezTo>
                  <a:pt x="200780" y="118964"/>
                  <a:pt x="100390" y="293135"/>
                  <a:pt x="0" y="467307"/>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8"/>
          <p:cNvSpPr txBox="1"/>
          <p:nvPr/>
        </p:nvSpPr>
        <p:spPr>
          <a:xfrm>
            <a:off x="930403" y="5232400"/>
            <a:ext cx="1477065" cy="708025"/>
          </a:xfrm>
          <a:prstGeom prst="rect">
            <a:avLst/>
          </a:prstGeom>
          <a:solidFill>
            <a:srgbClr val="CCC1DA"/>
          </a:solidFill>
        </p:spPr>
        <p:txBody>
          <a:bodyPr wrap="square">
            <a:prstTxWarp prst="textNoShape">
              <a:avLst/>
            </a:prstTxWarp>
            <a:spAutoFit/>
          </a:bodyPr>
          <a:lstStyle/>
          <a:p>
            <a:r>
              <a:rPr lang="en-US" sz="2000" dirty="0"/>
              <a:t>swapped </a:t>
            </a:r>
            <a:r>
              <a:rPr lang="en-US" sz="2000" dirty="0" smtClean="0"/>
              <a:t>connectors?</a:t>
            </a:r>
            <a:endParaRPr lang="en-US" dirty="0"/>
          </a:p>
        </p:txBody>
      </p:sp>
      <p:sp>
        <p:nvSpPr>
          <p:cNvPr id="13" name="Freeform 12"/>
          <p:cNvSpPr/>
          <p:nvPr/>
        </p:nvSpPr>
        <p:spPr>
          <a:xfrm>
            <a:off x="2655888" y="4905375"/>
            <a:ext cx="1916112" cy="1008063"/>
          </a:xfrm>
          <a:custGeom>
            <a:avLst/>
            <a:gdLst>
              <a:gd name="connsiteX0" fmla="*/ 0 w 1915886"/>
              <a:gd name="connsiteY0" fmla="*/ 1030514 h 1091007"/>
              <a:gd name="connsiteX1" fmla="*/ 1001486 w 1915886"/>
              <a:gd name="connsiteY1" fmla="*/ 1088571 h 1091007"/>
              <a:gd name="connsiteX2" fmla="*/ 1683657 w 1915886"/>
              <a:gd name="connsiteY2" fmla="*/ 957942 h 1091007"/>
              <a:gd name="connsiteX3" fmla="*/ 1915886 w 1915886"/>
              <a:gd name="connsiteY3" fmla="*/ 0 h 1091007"/>
            </a:gdLst>
            <a:ahLst/>
            <a:cxnLst>
              <a:cxn ang="0">
                <a:pos x="connsiteX0" y="connsiteY0"/>
              </a:cxn>
              <a:cxn ang="0">
                <a:pos x="connsiteX1" y="connsiteY1"/>
              </a:cxn>
              <a:cxn ang="0">
                <a:pos x="connsiteX2" y="connsiteY2"/>
              </a:cxn>
              <a:cxn ang="0">
                <a:pos x="connsiteX3" y="connsiteY3"/>
              </a:cxn>
            </a:cxnLst>
            <a:rect l="l" t="t" r="r" b="b"/>
            <a:pathLst>
              <a:path w="1915886" h="1091007">
                <a:moveTo>
                  <a:pt x="0" y="1030514"/>
                </a:moveTo>
                <a:cubicBezTo>
                  <a:pt x="360438" y="1065590"/>
                  <a:pt x="720877" y="1100666"/>
                  <a:pt x="1001486" y="1088571"/>
                </a:cubicBezTo>
                <a:cubicBezTo>
                  <a:pt x="1282095" y="1076476"/>
                  <a:pt x="1531257" y="1139370"/>
                  <a:pt x="1683657" y="957942"/>
                </a:cubicBezTo>
                <a:cubicBezTo>
                  <a:pt x="1836057" y="776514"/>
                  <a:pt x="1875971" y="388257"/>
                  <a:pt x="1915886" y="0"/>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a:off x="2409825" y="5051425"/>
            <a:ext cx="3598863" cy="1192213"/>
          </a:xfrm>
          <a:custGeom>
            <a:avLst/>
            <a:gdLst>
              <a:gd name="connsiteX0" fmla="*/ 0 w 3599543"/>
              <a:gd name="connsiteY0" fmla="*/ 1001486 h 1193199"/>
              <a:gd name="connsiteX1" fmla="*/ 1698172 w 3599543"/>
              <a:gd name="connsiteY1" fmla="*/ 1117600 h 1193199"/>
              <a:gd name="connsiteX2" fmla="*/ 3599543 w 3599543"/>
              <a:gd name="connsiteY2" fmla="*/ 0 h 1193199"/>
            </a:gdLst>
            <a:ahLst/>
            <a:cxnLst>
              <a:cxn ang="0">
                <a:pos x="connsiteX0" y="connsiteY0"/>
              </a:cxn>
              <a:cxn ang="0">
                <a:pos x="connsiteX1" y="connsiteY1"/>
              </a:cxn>
              <a:cxn ang="0">
                <a:pos x="connsiteX2" y="connsiteY2"/>
              </a:cxn>
            </a:cxnLst>
            <a:rect l="l" t="t" r="r" b="b"/>
            <a:pathLst>
              <a:path w="3599543" h="1193199">
                <a:moveTo>
                  <a:pt x="0" y="1001486"/>
                </a:moveTo>
                <a:cubicBezTo>
                  <a:pt x="549124" y="1143000"/>
                  <a:pt x="1098248" y="1284514"/>
                  <a:pt x="1698172" y="1117600"/>
                </a:cubicBezTo>
                <a:cubicBezTo>
                  <a:pt x="2298096" y="950686"/>
                  <a:pt x="3599543" y="0"/>
                  <a:pt x="3599543" y="0"/>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TextBox 14"/>
          <p:cNvSpPr txBox="1"/>
          <p:nvPr/>
        </p:nvSpPr>
        <p:spPr>
          <a:xfrm>
            <a:off x="6797675" y="3033713"/>
            <a:ext cx="543739" cy="400110"/>
          </a:xfrm>
          <a:prstGeom prst="rect">
            <a:avLst/>
          </a:prstGeom>
          <a:noFill/>
        </p:spPr>
        <p:txBody>
          <a:bodyPr wrap="none">
            <a:spAutoFit/>
          </a:bodyPr>
          <a:lstStyle/>
          <a:p>
            <a:pPr>
              <a:defRPr/>
            </a:pPr>
            <a:r>
              <a:rPr lang="en-US" sz="2000" dirty="0" smtClean="0">
                <a:solidFill>
                  <a:srgbClr val="660066"/>
                </a:solidFill>
                <a:latin typeface="+mj-lt"/>
              </a:rPr>
              <a:t>SL1</a:t>
            </a:r>
            <a:endParaRPr lang="en-US" sz="2000" dirty="0">
              <a:solidFill>
                <a:srgbClr val="660066"/>
              </a:solidFill>
              <a:latin typeface="+mj-lt"/>
            </a:endParaRPr>
          </a:p>
        </p:txBody>
      </p:sp>
      <p:sp>
        <p:nvSpPr>
          <p:cNvPr id="24" name="TextBox 23"/>
          <p:cNvSpPr txBox="1"/>
          <p:nvPr/>
        </p:nvSpPr>
        <p:spPr>
          <a:xfrm>
            <a:off x="6823075" y="4725988"/>
            <a:ext cx="540332" cy="400110"/>
          </a:xfrm>
          <a:prstGeom prst="rect">
            <a:avLst/>
          </a:prstGeom>
          <a:noFill/>
        </p:spPr>
        <p:txBody>
          <a:bodyPr wrap="none">
            <a:spAutoFit/>
          </a:bodyPr>
          <a:lstStyle/>
          <a:p>
            <a:pPr>
              <a:defRPr/>
            </a:pPr>
            <a:r>
              <a:rPr lang="en-US" sz="2000" dirty="0" smtClean="0">
                <a:solidFill>
                  <a:srgbClr val="660066"/>
                </a:solidFill>
                <a:latin typeface="+mn-lt"/>
              </a:rPr>
              <a:t>SL2</a:t>
            </a:r>
            <a:endParaRPr lang="en-US" sz="2000" dirty="0">
              <a:solidFill>
                <a:srgbClr val="660066"/>
              </a:solidFill>
              <a:latin typeface="+mn-lt"/>
            </a:endParaRPr>
          </a:p>
        </p:txBody>
      </p:sp>
      <p:sp>
        <p:nvSpPr>
          <p:cNvPr id="16" name="TextBox 15"/>
          <p:cNvSpPr txBox="1"/>
          <p:nvPr/>
        </p:nvSpPr>
        <p:spPr>
          <a:xfrm>
            <a:off x="2757488" y="3808413"/>
            <a:ext cx="3946062" cy="369332"/>
          </a:xfrm>
          <a:prstGeom prst="rect">
            <a:avLst/>
          </a:prstGeom>
          <a:solidFill>
            <a:schemeClr val="bg1">
              <a:lumMod val="85000"/>
            </a:schemeClr>
          </a:solidFill>
        </p:spPr>
        <p:txBody>
          <a:bodyPr wrap="none">
            <a:spAutoFit/>
          </a:bodyPr>
          <a:lstStyle/>
          <a:p>
            <a:pPr>
              <a:defRPr/>
            </a:pPr>
            <a:r>
              <a:rPr lang="en-US" dirty="0"/>
              <a:t>1                 </a:t>
            </a:r>
            <a:r>
              <a:rPr lang="en-US" dirty="0" smtClean="0"/>
              <a:t>        wire </a:t>
            </a:r>
            <a:r>
              <a:rPr lang="en-US" dirty="0"/>
              <a:t>number               112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6964" y="239408"/>
            <a:ext cx="4617237" cy="536650"/>
          </a:xfrm>
        </p:spPr>
        <p:txBody>
          <a:bodyPr>
            <a:normAutofit fontScale="90000"/>
          </a:bodyPr>
          <a:lstStyle/>
          <a:p>
            <a:r>
              <a:rPr lang="en-US" dirty="0" smtClean="0"/>
              <a:t>EC/PCAL Calibration</a:t>
            </a:r>
            <a:endParaRPr lang="en-US" dirty="0"/>
          </a:p>
        </p:txBody>
      </p:sp>
      <p:sp>
        <p:nvSpPr>
          <p:cNvPr id="6" name="Slide Number Placeholder 5"/>
          <p:cNvSpPr>
            <a:spLocks noGrp="1"/>
          </p:cNvSpPr>
          <p:nvPr>
            <p:ph type="sldNum" sz="quarter" idx="12"/>
          </p:nvPr>
        </p:nvSpPr>
        <p:spPr>
          <a:xfrm>
            <a:off x="6696759" y="6400522"/>
            <a:ext cx="2133600" cy="365125"/>
          </a:xfrm>
        </p:spPr>
        <p:txBody>
          <a:bodyPr/>
          <a:lstStyle/>
          <a:p>
            <a:fld id="{A08674F4-6DD5-AF42-8EAE-17A5ED8EE3A6}" type="slidenum">
              <a:rPr lang="en-US" smtClean="0"/>
              <a:pPr/>
              <a:t>5</a:t>
            </a:fld>
            <a:endParaRPr lang="en-US" dirty="0"/>
          </a:p>
        </p:txBody>
      </p:sp>
      <p:pic>
        <p:nvPicPr>
          <p:cNvPr id="7" name="Picture 6" descr="Screen Shot 2015-10-14 at 9.25.40 A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51862" y="2815377"/>
            <a:ext cx="4129315" cy="1859840"/>
          </a:xfrm>
          <a:prstGeom prst="rect">
            <a:avLst/>
          </a:prstGeom>
        </p:spPr>
      </p:pic>
      <p:pic>
        <p:nvPicPr>
          <p:cNvPr id="8" name="Picture 7" descr="Screen Shot 2015-10-14 at 9.25.28 A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0889" y="625761"/>
            <a:ext cx="4138056" cy="1868495"/>
          </a:xfrm>
          <a:prstGeom prst="rect">
            <a:avLst/>
          </a:prstGeom>
        </p:spPr>
      </p:pic>
      <p:sp>
        <p:nvSpPr>
          <p:cNvPr id="9" name="TextBox 8"/>
          <p:cNvSpPr txBox="1"/>
          <p:nvPr/>
        </p:nvSpPr>
        <p:spPr>
          <a:xfrm>
            <a:off x="4826931" y="320899"/>
            <a:ext cx="3142343" cy="338554"/>
          </a:xfrm>
          <a:prstGeom prst="rect">
            <a:avLst/>
          </a:prstGeom>
          <a:noFill/>
          <a:effectLst>
            <a:outerShdw blurRad="50800" dist="38100" dir="2700000" algn="tl" rotWithShape="0">
              <a:srgbClr val="000000">
                <a:alpha val="43000"/>
              </a:srgbClr>
            </a:outerShdw>
          </a:effectLst>
        </p:spPr>
        <p:txBody>
          <a:bodyPr wrap="square" rtlCol="0">
            <a:spAutoFit/>
          </a:bodyPr>
          <a:lstStyle/>
          <a:p>
            <a:r>
              <a:rPr lang="en-US" sz="1600" dirty="0" smtClean="0"/>
              <a:t>EC: Number of events per pixel</a:t>
            </a:r>
            <a:endParaRPr lang="en-US" sz="1600" dirty="0"/>
          </a:p>
        </p:txBody>
      </p:sp>
      <p:sp>
        <p:nvSpPr>
          <p:cNvPr id="10" name="TextBox 9"/>
          <p:cNvSpPr txBox="1"/>
          <p:nvPr/>
        </p:nvSpPr>
        <p:spPr>
          <a:xfrm>
            <a:off x="4822832" y="2516025"/>
            <a:ext cx="2786744" cy="338554"/>
          </a:xfrm>
          <a:prstGeom prst="rect">
            <a:avLst/>
          </a:prstGeom>
          <a:noFill/>
          <a:effectLst>
            <a:outerShdw blurRad="50800" dist="38100" dir="2700000" algn="tl" rotWithShape="0">
              <a:srgbClr val="000000">
                <a:alpha val="43000"/>
              </a:srgbClr>
            </a:outerShdw>
          </a:effectLst>
        </p:spPr>
        <p:txBody>
          <a:bodyPr wrap="square" rtlCol="0">
            <a:spAutoFit/>
          </a:bodyPr>
          <a:lstStyle/>
          <a:p>
            <a:r>
              <a:rPr lang="en-US" sz="1600" dirty="0" smtClean="0"/>
              <a:t>EC:  Average ADC per pixel</a:t>
            </a:r>
            <a:endParaRPr lang="en-US" sz="1600" dirty="0"/>
          </a:p>
        </p:txBody>
      </p:sp>
      <p:sp>
        <p:nvSpPr>
          <p:cNvPr id="11" name="TextBox 10"/>
          <p:cNvSpPr txBox="1"/>
          <p:nvPr/>
        </p:nvSpPr>
        <p:spPr>
          <a:xfrm>
            <a:off x="247058" y="991691"/>
            <a:ext cx="4129314" cy="2462213"/>
          </a:xfrm>
          <a:prstGeom prst="rect">
            <a:avLst/>
          </a:prstGeom>
          <a:noFill/>
        </p:spPr>
        <p:txBody>
          <a:bodyPr wrap="square" rtlCol="0">
            <a:spAutoFit/>
          </a:bodyPr>
          <a:lstStyle/>
          <a:p>
            <a:pPr marL="111125" indent="-111125">
              <a:buFont typeface="Arial"/>
              <a:buChar char="•"/>
            </a:pPr>
            <a:r>
              <a:rPr lang="en-US" sz="1400" dirty="0" smtClean="0">
                <a:solidFill>
                  <a:srgbClr val="800000"/>
                </a:solidFill>
              </a:rPr>
              <a:t>COATJava GUIs developed to display raw and filtered data relevant to EC / PCAL energy and timing calibration</a:t>
            </a:r>
          </a:p>
          <a:p>
            <a:pPr>
              <a:buFont typeface="Arial"/>
              <a:buChar char="•"/>
            </a:pPr>
            <a:endParaRPr lang="en-US" sz="1400" dirty="0">
              <a:solidFill>
                <a:srgbClr val="800000"/>
              </a:solidFill>
            </a:endParaRPr>
          </a:p>
          <a:p>
            <a:pPr marL="111125" indent="-111125">
              <a:buFont typeface="Arial"/>
              <a:buChar char="•"/>
            </a:pPr>
            <a:r>
              <a:rPr lang="en-US" sz="1400" dirty="0" smtClean="0">
                <a:solidFill>
                  <a:srgbClr val="800000"/>
                </a:solidFill>
              </a:rPr>
              <a:t>GUIs currently use legacy code for isolating suitable muon tracks (pixel cut) - plan is to replace this code with online ECReconstruction service (</a:t>
            </a:r>
            <a:r>
              <a:rPr lang="en-US" sz="1400" dirty="0" err="1" smtClean="0">
                <a:solidFill>
                  <a:srgbClr val="800000"/>
                </a:solidFill>
              </a:rPr>
              <a:t>EcRec</a:t>
            </a:r>
            <a:r>
              <a:rPr lang="en-US" sz="1400" dirty="0" smtClean="0">
                <a:solidFill>
                  <a:srgbClr val="800000"/>
                </a:solidFill>
              </a:rPr>
              <a:t>)</a:t>
            </a:r>
          </a:p>
          <a:p>
            <a:pPr>
              <a:buFont typeface="Arial"/>
              <a:buChar char="•"/>
            </a:pPr>
            <a:endParaRPr lang="en-US" sz="1400" dirty="0"/>
          </a:p>
          <a:p>
            <a:pPr marL="111125" indent="-111125">
              <a:buFont typeface="Arial"/>
              <a:buChar char="•"/>
            </a:pPr>
            <a:r>
              <a:rPr lang="en-US" sz="1400" dirty="0" smtClean="0"/>
              <a:t>EC Calibrator (EcCal) will perform fitting and display of calibration results (gains, attenuation lengths, timing offsets, and other constants) </a:t>
            </a:r>
          </a:p>
        </p:txBody>
      </p:sp>
      <p:pic>
        <p:nvPicPr>
          <p:cNvPr id="12" name="Picture 11" descr="pcalmon.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67120" y="4821051"/>
            <a:ext cx="3647403" cy="1669975"/>
          </a:xfrm>
          <a:prstGeom prst="rect">
            <a:avLst/>
          </a:prstGeom>
        </p:spPr>
      </p:pic>
      <p:sp>
        <p:nvSpPr>
          <p:cNvPr id="13" name="TextBox 12"/>
          <p:cNvSpPr txBox="1"/>
          <p:nvPr/>
        </p:nvSpPr>
        <p:spPr>
          <a:xfrm>
            <a:off x="4419275" y="5427098"/>
            <a:ext cx="965199" cy="584776"/>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1600" dirty="0" smtClean="0"/>
              <a:t>PCAL: </a:t>
            </a:r>
          </a:p>
          <a:p>
            <a:pPr algn="ctr"/>
            <a:r>
              <a:rPr lang="en-US" sz="1600" dirty="0" smtClean="0"/>
              <a:t>Browser</a:t>
            </a:r>
            <a:endParaRPr lang="en-US" sz="1600" dirty="0"/>
          </a:p>
        </p:txBody>
      </p:sp>
      <p:grpSp>
        <p:nvGrpSpPr>
          <p:cNvPr id="3" name="Group 27"/>
          <p:cNvGrpSpPr/>
          <p:nvPr/>
        </p:nvGrpSpPr>
        <p:grpSpPr>
          <a:xfrm>
            <a:off x="638931" y="3583434"/>
            <a:ext cx="3280229" cy="762000"/>
            <a:chOff x="362856" y="3185886"/>
            <a:chExt cx="3280229" cy="762000"/>
          </a:xfrm>
        </p:grpSpPr>
        <p:sp>
          <p:nvSpPr>
            <p:cNvPr id="14" name="Rounded Rectangle 13"/>
            <p:cNvSpPr/>
            <p:nvPr/>
          </p:nvSpPr>
          <p:spPr>
            <a:xfrm>
              <a:off x="362856" y="3207658"/>
              <a:ext cx="892629" cy="3410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ETJava</a:t>
              </a:r>
              <a:endParaRPr lang="en-US" sz="1400" dirty="0"/>
            </a:p>
          </p:txBody>
        </p:sp>
        <p:sp>
          <p:nvSpPr>
            <p:cNvPr id="15" name="Right Arrow 14"/>
            <p:cNvSpPr/>
            <p:nvPr/>
          </p:nvSpPr>
          <p:spPr>
            <a:xfrm>
              <a:off x="1277257" y="3323773"/>
              <a:ext cx="297543"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1596569" y="3185886"/>
              <a:ext cx="914403" cy="3773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EcRec </a:t>
              </a:r>
            </a:p>
          </p:txBody>
        </p:sp>
        <p:sp>
          <p:nvSpPr>
            <p:cNvPr id="17" name="Right Arrow 16"/>
            <p:cNvSpPr/>
            <p:nvPr/>
          </p:nvSpPr>
          <p:spPr>
            <a:xfrm>
              <a:off x="2532744" y="3309258"/>
              <a:ext cx="297543"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2852056" y="3200402"/>
              <a:ext cx="791029" cy="3701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EcCal</a:t>
              </a:r>
            </a:p>
          </p:txBody>
        </p:sp>
        <p:sp>
          <p:nvSpPr>
            <p:cNvPr id="20" name="Left-Up Arrow 19"/>
            <p:cNvSpPr/>
            <p:nvPr/>
          </p:nvSpPr>
          <p:spPr>
            <a:xfrm>
              <a:off x="3055258" y="3585030"/>
              <a:ext cx="348342" cy="326570"/>
            </a:xfrm>
            <a:prstGeom prst="leftUpArrow">
              <a:avLst>
                <a:gd name="adj1" fmla="val 17601"/>
                <a:gd name="adj2" fmla="val 25000"/>
                <a:gd name="adj3" fmla="val 263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2300513" y="3664858"/>
              <a:ext cx="732972" cy="2830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CCDB</a:t>
              </a:r>
              <a:endParaRPr lang="en-US" sz="1400" dirty="0"/>
            </a:p>
          </p:txBody>
        </p:sp>
        <p:sp>
          <p:nvSpPr>
            <p:cNvPr id="23" name="Bent-Up Arrow 22"/>
            <p:cNvSpPr/>
            <p:nvPr/>
          </p:nvSpPr>
          <p:spPr>
            <a:xfrm flipH="1">
              <a:off x="1981198" y="3577775"/>
              <a:ext cx="283030" cy="268511"/>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130942" y="4373520"/>
            <a:ext cx="4216401" cy="738664"/>
          </a:xfrm>
          <a:prstGeom prst="rect">
            <a:avLst/>
          </a:prstGeom>
          <a:noFill/>
        </p:spPr>
        <p:txBody>
          <a:bodyPr wrap="square" rtlCol="0">
            <a:spAutoFit/>
          </a:bodyPr>
          <a:lstStyle/>
          <a:p>
            <a:r>
              <a:rPr lang="en-US" sz="1400" b="1" dirty="0" smtClean="0"/>
              <a:t>Work in progress: </a:t>
            </a:r>
          </a:p>
          <a:p>
            <a:pPr marL="231775" indent="-120650">
              <a:buFont typeface="Arial"/>
              <a:buChar char="•"/>
            </a:pPr>
            <a:r>
              <a:rPr lang="en-US" sz="1400" dirty="0" smtClean="0">
                <a:solidFill>
                  <a:srgbClr val="800000"/>
                </a:solidFill>
              </a:rPr>
              <a:t>ETJava</a:t>
            </a:r>
            <a:r>
              <a:rPr lang="en-US" sz="1400" dirty="0">
                <a:solidFill>
                  <a:srgbClr val="800000"/>
                </a:solidFill>
              </a:rPr>
              <a:t> </a:t>
            </a:r>
            <a:r>
              <a:rPr lang="en-US" sz="1400" dirty="0" smtClean="0">
                <a:solidFill>
                  <a:srgbClr val="800000"/>
                </a:solidFill>
              </a:rPr>
              <a:t>service, DAQ/CLON prep (Gagik G., Sergei B.)</a:t>
            </a:r>
          </a:p>
          <a:p>
            <a:pPr marL="231775" indent="-120650">
              <a:buFont typeface="Arial"/>
              <a:buChar char="•"/>
            </a:pPr>
            <a:r>
              <a:rPr lang="en-US" sz="1400" dirty="0" smtClean="0">
                <a:solidFill>
                  <a:srgbClr val="800000"/>
                </a:solidFill>
              </a:rPr>
              <a:t>EcRec, CCDB tables (Cole Smith)</a:t>
            </a:r>
          </a:p>
        </p:txBody>
      </p:sp>
      <p:sp>
        <p:nvSpPr>
          <p:cNvPr id="25" name="TextBox 24"/>
          <p:cNvSpPr txBox="1"/>
          <p:nvPr/>
        </p:nvSpPr>
        <p:spPr>
          <a:xfrm>
            <a:off x="145458" y="5157291"/>
            <a:ext cx="4056742" cy="1600438"/>
          </a:xfrm>
          <a:prstGeom prst="rect">
            <a:avLst/>
          </a:prstGeom>
          <a:noFill/>
        </p:spPr>
        <p:txBody>
          <a:bodyPr wrap="square" rtlCol="0">
            <a:spAutoFit/>
          </a:bodyPr>
          <a:lstStyle/>
          <a:p>
            <a:r>
              <a:rPr lang="en-US" sz="1400" b="1" dirty="0" smtClean="0"/>
              <a:t>Schedule:</a:t>
            </a:r>
          </a:p>
          <a:p>
            <a:pPr marL="231775" indent="-120650">
              <a:buFont typeface="Arial"/>
              <a:buChar char="•"/>
            </a:pPr>
            <a:r>
              <a:rPr lang="en-US" sz="1400" dirty="0" smtClean="0"/>
              <a:t>Oct-Nov: Forward Carriage testing of ETJava + event decoder + </a:t>
            </a:r>
            <a:r>
              <a:rPr lang="en-US" sz="1400" dirty="0" err="1" smtClean="0"/>
              <a:t>EcRec</a:t>
            </a:r>
            <a:endParaRPr lang="en-US" sz="1400" dirty="0" smtClean="0"/>
          </a:p>
          <a:p>
            <a:pPr marL="231775" indent="-120650">
              <a:buFont typeface="Arial"/>
              <a:buChar char="•"/>
            </a:pPr>
            <a:r>
              <a:rPr lang="en-US" sz="1400" dirty="0" smtClean="0"/>
              <a:t>End of 2015: EcCal ready for testing service chain outlined above - needs to be in place for testing CTP trigger (EcRec vs. FPGA based cluster finding) in 2016.</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9035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00"/>
            <a:ext cx="9144000" cy="639763"/>
          </a:xfrm>
        </p:spPr>
        <p:txBody>
          <a:bodyPr>
            <a:normAutofit fontScale="90000"/>
          </a:bodyPr>
          <a:lstStyle/>
          <a:p>
            <a:r>
              <a:rPr lang="en-US" dirty="0" smtClean="0"/>
              <a:t>FTOF Status Overview</a:t>
            </a:r>
            <a:endParaRPr lang="en-US" dirty="0"/>
          </a:p>
        </p:txBody>
      </p:sp>
      <p:sp>
        <p:nvSpPr>
          <p:cNvPr id="24" name="TextBox 23"/>
          <p:cNvSpPr txBox="1"/>
          <p:nvPr/>
        </p:nvSpPr>
        <p:spPr>
          <a:xfrm>
            <a:off x="246747" y="3966566"/>
            <a:ext cx="3984834" cy="2569934"/>
          </a:xfrm>
          <a:prstGeom prst="rect">
            <a:avLst/>
          </a:prstGeom>
          <a:noFill/>
        </p:spPr>
        <p:txBody>
          <a:bodyPr wrap="square" rtlCol="0">
            <a:spAutoFit/>
          </a:bodyPr>
          <a:lstStyle/>
          <a:p>
            <a:pPr>
              <a:spcAft>
                <a:spcPts val="600"/>
              </a:spcAft>
            </a:pPr>
            <a:r>
              <a:rPr lang="en-US" sz="1800" b="0" dirty="0" smtClean="0">
                <a:solidFill>
                  <a:srgbClr val="FF0000"/>
                </a:solidFill>
                <a:latin typeface="Chalkduster"/>
                <a:cs typeface="Chalkduster"/>
              </a:rPr>
              <a:t>FTOF Calibration Status:</a:t>
            </a:r>
          </a:p>
          <a:p>
            <a:pPr>
              <a:spcAft>
                <a:spcPts val="0"/>
              </a:spcAft>
              <a:buFont typeface="Arial"/>
              <a:buChar char="•"/>
            </a:pPr>
            <a:r>
              <a:rPr lang="en-US" sz="1600" b="0" dirty="0" smtClean="0">
                <a:solidFill>
                  <a:srgbClr val="800000"/>
                </a:solidFill>
                <a:latin typeface="+mn-lt"/>
              </a:rPr>
              <a:t> Forward Carriage cosmic tests </a:t>
            </a:r>
            <a:r>
              <a:rPr lang="en-US" sz="1600" dirty="0" smtClean="0">
                <a:solidFill>
                  <a:srgbClr val="800000"/>
                </a:solidFill>
              </a:rPr>
              <a:t>in progress</a:t>
            </a:r>
            <a:r>
              <a:rPr lang="en-US" sz="1600" b="0" dirty="0" smtClean="0">
                <a:solidFill>
                  <a:srgbClr val="800000"/>
                </a:solidFill>
                <a:latin typeface="+mn-lt"/>
              </a:rPr>
              <a:t>:</a:t>
            </a:r>
          </a:p>
          <a:p>
            <a:pPr marL="396875" lvl="1" indent="-53975">
              <a:spcAft>
                <a:spcPts val="200"/>
              </a:spcAft>
              <a:buFontTx/>
              <a:buChar char="-"/>
            </a:pPr>
            <a:r>
              <a:rPr lang="en-US" sz="1600" b="0" i="1" dirty="0" smtClean="0">
                <a:solidFill>
                  <a:srgbClr val="008000"/>
                </a:solidFill>
                <a:latin typeface="+mn-lt"/>
              </a:rPr>
              <a:t> Noise studies </a:t>
            </a:r>
          </a:p>
          <a:p>
            <a:pPr marL="396875" lvl="1" indent="-53975">
              <a:spcAft>
                <a:spcPts val="200"/>
              </a:spcAft>
              <a:buFontTx/>
              <a:buChar char="-"/>
            </a:pPr>
            <a:r>
              <a:rPr lang="en-US" sz="1600" i="1" dirty="0" smtClean="0">
                <a:solidFill>
                  <a:srgbClr val="008000"/>
                </a:solidFill>
              </a:rPr>
              <a:t> Gain matching</a:t>
            </a:r>
            <a:r>
              <a:rPr lang="en-US" sz="1600" b="0" i="1" dirty="0" smtClean="0">
                <a:solidFill>
                  <a:srgbClr val="008000"/>
                </a:solidFill>
                <a:latin typeface="+mn-lt"/>
              </a:rPr>
              <a:t> </a:t>
            </a:r>
          </a:p>
          <a:p>
            <a:pPr marL="396875" lvl="1" indent="-53975">
              <a:spcAft>
                <a:spcPts val="200"/>
              </a:spcAft>
              <a:buFontTx/>
              <a:buChar char="-"/>
            </a:pPr>
            <a:r>
              <a:rPr lang="en-US" sz="1600" i="1" dirty="0" smtClean="0">
                <a:solidFill>
                  <a:srgbClr val="008000"/>
                </a:solidFill>
              </a:rPr>
              <a:t> Attenuation length measurements</a:t>
            </a:r>
            <a:endParaRPr lang="en-US" sz="1600" b="0" i="1" dirty="0" smtClean="0">
              <a:solidFill>
                <a:srgbClr val="008000"/>
              </a:solidFill>
              <a:latin typeface="+mn-lt"/>
            </a:endParaRPr>
          </a:p>
          <a:p>
            <a:pPr marL="396875" lvl="1" indent="-53975">
              <a:spcAft>
                <a:spcPts val="200"/>
              </a:spcAft>
              <a:buFontTx/>
              <a:buChar char="-"/>
            </a:pPr>
            <a:r>
              <a:rPr lang="en-US" sz="1600" b="0" i="1" dirty="0" smtClean="0">
                <a:solidFill>
                  <a:srgbClr val="008000"/>
                </a:solidFill>
                <a:latin typeface="+mn-lt"/>
              </a:rPr>
              <a:t> Efficiency measurements</a:t>
            </a:r>
          </a:p>
          <a:p>
            <a:pPr marL="396875" lvl="1" indent="-53975">
              <a:spcAft>
                <a:spcPts val="200"/>
              </a:spcAft>
              <a:buFontTx/>
              <a:buChar char="-"/>
            </a:pPr>
            <a:r>
              <a:rPr lang="en-US" sz="1600" b="0" i="1" dirty="0" smtClean="0">
                <a:solidFill>
                  <a:srgbClr val="008000"/>
                </a:solidFill>
                <a:latin typeface="+mn-lt"/>
              </a:rPr>
              <a:t> Geometrical matching (EC,PCAL,FTOF)</a:t>
            </a:r>
          </a:p>
          <a:p>
            <a:pPr marL="396875" lvl="1" indent="-53975">
              <a:spcAft>
                <a:spcPts val="200"/>
              </a:spcAft>
              <a:buFontTx/>
              <a:buChar char="-"/>
            </a:pPr>
            <a:r>
              <a:rPr lang="en-US" sz="1600" b="0" i="1" dirty="0" smtClean="0">
                <a:solidFill>
                  <a:srgbClr val="008000"/>
                </a:solidFill>
                <a:latin typeface="+mn-lt"/>
              </a:rPr>
              <a:t> </a:t>
            </a:r>
            <a:r>
              <a:rPr lang="en-US" sz="1600" i="1" dirty="0" smtClean="0">
                <a:solidFill>
                  <a:srgbClr val="008000"/>
                </a:solidFill>
              </a:rPr>
              <a:t>Long-term stability studies</a:t>
            </a:r>
          </a:p>
          <a:p>
            <a:pPr marL="396875" lvl="1" indent="-53975">
              <a:spcAft>
                <a:spcPts val="200"/>
              </a:spcAft>
              <a:buFontTx/>
              <a:buChar char="-"/>
            </a:pPr>
            <a:r>
              <a:rPr lang="en-US" sz="1600" b="0" i="1" dirty="0" smtClean="0">
                <a:solidFill>
                  <a:srgbClr val="008000"/>
                </a:solidFill>
                <a:latin typeface="+mn-lt"/>
              </a:rPr>
              <a:t> Calibration tools development</a:t>
            </a:r>
          </a:p>
        </p:txBody>
      </p:sp>
      <p:sp>
        <p:nvSpPr>
          <p:cNvPr id="15" name="Slide Number Placeholder 14"/>
          <p:cNvSpPr>
            <a:spLocks noGrp="1"/>
          </p:cNvSpPr>
          <p:nvPr>
            <p:ph type="sldNum" sz="quarter" idx="12"/>
          </p:nvPr>
        </p:nvSpPr>
        <p:spPr>
          <a:xfrm>
            <a:off x="6718845" y="6356350"/>
            <a:ext cx="2133600" cy="365125"/>
          </a:xfrm>
        </p:spPr>
        <p:txBody>
          <a:bodyPr/>
          <a:lstStyle/>
          <a:p>
            <a:fld id="{CA0C5673-6350-CD42-82C5-861777D95EA0}" type="slidenum">
              <a:rPr lang="en-US" smtClean="0"/>
              <a:pPr/>
              <a:t>6</a:t>
            </a:fld>
            <a:endParaRPr lang="en-US" dirty="0"/>
          </a:p>
        </p:txBody>
      </p:sp>
      <p:pic>
        <p:nvPicPr>
          <p:cNvPr id="16" name="Picture 15" descr="resolution-final1a.png"/>
          <p:cNvPicPr>
            <a:picLocks/>
          </p:cNvPicPr>
          <p:nvPr/>
        </p:nvPicPr>
        <p:blipFill>
          <a:blip r:embed="rId2"/>
          <a:stretch>
            <a:fillRect/>
          </a:stretch>
        </p:blipFill>
        <p:spPr>
          <a:xfrm>
            <a:off x="3615946" y="918556"/>
            <a:ext cx="2667000" cy="2900680"/>
          </a:xfrm>
          <a:prstGeom prst="rect">
            <a:avLst/>
          </a:prstGeom>
        </p:spPr>
      </p:pic>
      <p:pic>
        <p:nvPicPr>
          <p:cNvPr id="22" name="Picture 21" descr="resolution-final2.png"/>
          <p:cNvPicPr>
            <a:picLocks/>
          </p:cNvPicPr>
          <p:nvPr/>
        </p:nvPicPr>
        <p:blipFill>
          <a:blip r:embed="rId3"/>
          <a:stretch>
            <a:fillRect/>
          </a:stretch>
        </p:blipFill>
        <p:spPr>
          <a:xfrm>
            <a:off x="6335540" y="914400"/>
            <a:ext cx="2667000" cy="2900680"/>
          </a:xfrm>
          <a:prstGeom prst="rect">
            <a:avLst/>
          </a:prstGeom>
        </p:spPr>
      </p:pic>
      <p:sp>
        <p:nvSpPr>
          <p:cNvPr id="28" name="TextBox 27"/>
          <p:cNvSpPr txBox="1"/>
          <p:nvPr/>
        </p:nvSpPr>
        <p:spPr>
          <a:xfrm>
            <a:off x="4054893" y="1014197"/>
            <a:ext cx="1399297" cy="369332"/>
          </a:xfrm>
          <a:prstGeom prst="rect">
            <a:avLst/>
          </a:prstGeom>
          <a:noFill/>
        </p:spPr>
        <p:txBody>
          <a:bodyPr wrap="square" rtlCol="0">
            <a:spAutoFit/>
          </a:bodyPr>
          <a:lstStyle/>
          <a:p>
            <a:r>
              <a:rPr lang="en-US" dirty="0" smtClean="0">
                <a:solidFill>
                  <a:srgbClr val="000090"/>
                </a:solidFill>
                <a:latin typeface="Chalkduster"/>
                <a:cs typeface="Chalkduster"/>
              </a:rPr>
              <a:t>Panel-1a</a:t>
            </a:r>
            <a:endParaRPr lang="en-US" dirty="0">
              <a:solidFill>
                <a:srgbClr val="000090"/>
              </a:solidFill>
              <a:latin typeface="Chalkduster"/>
              <a:cs typeface="Chalkduster"/>
            </a:endParaRPr>
          </a:p>
        </p:txBody>
      </p:sp>
      <p:sp>
        <p:nvSpPr>
          <p:cNvPr id="30" name="TextBox 29"/>
          <p:cNvSpPr txBox="1"/>
          <p:nvPr/>
        </p:nvSpPr>
        <p:spPr>
          <a:xfrm>
            <a:off x="6769047" y="1014984"/>
            <a:ext cx="1298242" cy="369332"/>
          </a:xfrm>
          <a:prstGeom prst="rect">
            <a:avLst/>
          </a:prstGeom>
          <a:noFill/>
        </p:spPr>
        <p:txBody>
          <a:bodyPr wrap="square" rtlCol="0">
            <a:spAutoFit/>
          </a:bodyPr>
          <a:lstStyle/>
          <a:p>
            <a:r>
              <a:rPr lang="en-US" dirty="0" smtClean="0">
                <a:solidFill>
                  <a:srgbClr val="000090"/>
                </a:solidFill>
                <a:latin typeface="Chalkduster"/>
                <a:cs typeface="Chalkduster"/>
              </a:rPr>
              <a:t>Panel-2</a:t>
            </a:r>
            <a:endParaRPr lang="en-US" dirty="0">
              <a:solidFill>
                <a:srgbClr val="000090"/>
              </a:solidFill>
              <a:latin typeface="Chalkduster"/>
              <a:cs typeface="Chalkduster"/>
            </a:endParaRPr>
          </a:p>
        </p:txBody>
      </p:sp>
      <p:pic>
        <p:nvPicPr>
          <p:cNvPr id="33" name="Picture 32" descr="Screen Shot 2015-10-14 at 5.17.53 AM.png"/>
          <p:cNvPicPr>
            <a:picLocks/>
          </p:cNvPicPr>
          <p:nvPr/>
        </p:nvPicPr>
        <p:blipFill>
          <a:blip r:embed="rId4"/>
          <a:stretch>
            <a:fillRect/>
          </a:stretch>
        </p:blipFill>
        <p:spPr>
          <a:xfrm>
            <a:off x="4303231" y="3970105"/>
            <a:ext cx="4328160" cy="2660650"/>
          </a:xfrm>
          <a:prstGeom prst="rect">
            <a:avLst/>
          </a:prstGeom>
        </p:spPr>
      </p:pic>
      <p:sp>
        <p:nvSpPr>
          <p:cNvPr id="34" name="TextBox 33"/>
          <p:cNvSpPr txBox="1"/>
          <p:nvPr/>
        </p:nvSpPr>
        <p:spPr>
          <a:xfrm>
            <a:off x="4890885" y="4552326"/>
            <a:ext cx="1399297" cy="369332"/>
          </a:xfrm>
          <a:prstGeom prst="rect">
            <a:avLst/>
          </a:prstGeom>
          <a:solidFill>
            <a:schemeClr val="bg1"/>
          </a:solidFill>
        </p:spPr>
        <p:txBody>
          <a:bodyPr wrap="square" rtlCol="0">
            <a:spAutoFit/>
          </a:bodyPr>
          <a:lstStyle/>
          <a:p>
            <a:r>
              <a:rPr lang="en-US" dirty="0" smtClean="0">
                <a:solidFill>
                  <a:srgbClr val="000090"/>
                </a:solidFill>
                <a:latin typeface="Chalkduster"/>
                <a:cs typeface="Chalkduster"/>
              </a:rPr>
              <a:t>Panel-1b</a:t>
            </a:r>
            <a:endParaRPr lang="en-US" dirty="0">
              <a:solidFill>
                <a:srgbClr val="000090"/>
              </a:solidFill>
              <a:latin typeface="Chalkduster"/>
              <a:cs typeface="Chalkduster"/>
            </a:endParaRPr>
          </a:p>
        </p:txBody>
      </p:sp>
      <p:sp>
        <p:nvSpPr>
          <p:cNvPr id="35" name="TextBox 34"/>
          <p:cNvSpPr txBox="1"/>
          <p:nvPr/>
        </p:nvSpPr>
        <p:spPr>
          <a:xfrm>
            <a:off x="284114" y="1384609"/>
            <a:ext cx="3161451" cy="1461939"/>
          </a:xfrm>
          <a:prstGeom prst="rect">
            <a:avLst/>
          </a:prstGeom>
          <a:noFill/>
        </p:spPr>
        <p:txBody>
          <a:bodyPr wrap="square" rtlCol="0">
            <a:spAutoFit/>
          </a:bodyPr>
          <a:lstStyle/>
          <a:p>
            <a:pPr algn="ctr">
              <a:spcAft>
                <a:spcPts val="600"/>
              </a:spcAft>
            </a:pPr>
            <a:r>
              <a:rPr lang="en-US" sz="1800" b="0" dirty="0" smtClean="0">
                <a:solidFill>
                  <a:srgbClr val="FF0000"/>
                </a:solidFill>
                <a:latin typeface="Chalkduster"/>
                <a:cs typeface="Chalkduster"/>
              </a:rPr>
              <a:t>FTOF </a:t>
            </a:r>
            <a:r>
              <a:rPr lang="en-US" dirty="0" smtClean="0">
                <a:solidFill>
                  <a:srgbClr val="FF0000"/>
                </a:solidFill>
                <a:latin typeface="Chalkduster"/>
                <a:cs typeface="Chalkduster"/>
              </a:rPr>
              <a:t>Timing    Calibrations</a:t>
            </a:r>
            <a:endParaRPr lang="en-US" sz="1800" b="0" dirty="0" smtClean="0">
              <a:solidFill>
                <a:srgbClr val="FF0000"/>
              </a:solidFill>
              <a:latin typeface="Chalkduster"/>
              <a:cs typeface="Chalkduster"/>
            </a:endParaRPr>
          </a:p>
          <a:p>
            <a:pPr marL="112713" indent="-112713">
              <a:spcAft>
                <a:spcPts val="0"/>
              </a:spcAft>
              <a:buFont typeface="Arial"/>
              <a:buChar char="•"/>
            </a:pPr>
            <a:r>
              <a:rPr lang="en-US" sz="1600" dirty="0" smtClean="0">
                <a:solidFill>
                  <a:srgbClr val="800000"/>
                </a:solidFill>
              </a:rPr>
              <a:t>Bench testing with cosmic rays showed that all counters met or exceeded design requirements</a:t>
            </a:r>
            <a:endParaRPr lang="en-US" sz="1600" b="0" i="1" dirty="0" smtClean="0">
              <a:solidFill>
                <a:srgbClr val="800000"/>
              </a:solidFill>
              <a:latin typeface="+mn-lt"/>
            </a:endParaRPr>
          </a:p>
        </p:txBody>
      </p:sp>
    </p:spTree>
  </p:cSld>
  <p:clrMapOvr>
    <a:masterClrMapping/>
  </p:clrMapOvr>
  <p:transition advTm="6950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 name="TextShape 1"/>
          <p:cNvSpPr txBox="1"/>
          <p:nvPr/>
        </p:nvSpPr>
        <p:spPr>
          <a:xfrm>
            <a:off x="0" y="193851"/>
            <a:ext cx="9144000" cy="578160"/>
          </a:xfrm>
          <a:prstGeom prst="rect">
            <a:avLst/>
          </a:prstGeom>
          <a:noFill/>
          <a:ln>
            <a:noFill/>
          </a:ln>
        </p:spPr>
        <p:txBody>
          <a:bodyPr anchor="ctr"/>
          <a:lstStyle/>
          <a:p>
            <a:pPr algn="ctr">
              <a:lnSpc>
                <a:spcPct val="100000"/>
              </a:lnSpc>
            </a:pPr>
            <a:r>
              <a:rPr lang="en-US" sz="4000" strike="noStrike" dirty="0">
                <a:solidFill>
                  <a:srgbClr val="000000"/>
                </a:solidFill>
                <a:latin typeface="+mj-lt"/>
              </a:rPr>
              <a:t>FTOF Calibration COATJAVA</a:t>
            </a:r>
            <a:r>
              <a:rPr lang="en-US" sz="4000" strike="noStrike" dirty="0" smtClean="0">
                <a:solidFill>
                  <a:srgbClr val="000000"/>
                </a:solidFill>
                <a:latin typeface="+mj-lt"/>
              </a:rPr>
              <a:t> </a:t>
            </a:r>
            <a:r>
              <a:rPr lang="en-US" sz="4000" dirty="0" smtClean="0">
                <a:solidFill>
                  <a:srgbClr val="000000"/>
                </a:solidFill>
                <a:latin typeface="+mj-lt"/>
              </a:rPr>
              <a:t>Suite</a:t>
            </a:r>
            <a:endParaRPr sz="4000" dirty="0">
              <a:latin typeface="+mj-lt"/>
            </a:endParaRPr>
          </a:p>
        </p:txBody>
      </p:sp>
      <p:sp>
        <p:nvSpPr>
          <p:cNvPr id="55" name="TextShape 2"/>
          <p:cNvSpPr txBox="1"/>
          <p:nvPr/>
        </p:nvSpPr>
        <p:spPr>
          <a:xfrm>
            <a:off x="288000" y="885630"/>
            <a:ext cx="3113391" cy="493560"/>
          </a:xfrm>
          <a:prstGeom prst="rect">
            <a:avLst/>
          </a:prstGeom>
          <a:noFill/>
          <a:ln>
            <a:noFill/>
          </a:ln>
        </p:spPr>
        <p:txBody>
          <a:bodyPr anchor="ctr"/>
          <a:lstStyle/>
          <a:p>
            <a:pPr>
              <a:lnSpc>
                <a:spcPct val="100000"/>
              </a:lnSpc>
            </a:pPr>
            <a:r>
              <a:rPr lang="en-US" sz="2000" strike="noStrike" dirty="0">
                <a:solidFill>
                  <a:srgbClr val="FF0000"/>
                </a:solidFill>
                <a:latin typeface="Chalkduster"/>
                <a:cs typeface="Chalkduster"/>
              </a:rPr>
              <a:t>Development </a:t>
            </a:r>
            <a:r>
              <a:rPr lang="en-US" sz="2000" strike="noStrike" dirty="0" smtClean="0">
                <a:solidFill>
                  <a:srgbClr val="FF0000"/>
                </a:solidFill>
                <a:latin typeface="Chalkduster"/>
                <a:cs typeface="Chalkduster"/>
              </a:rPr>
              <a:t>status:</a:t>
            </a:r>
            <a:endParaRPr sz="2000" dirty="0">
              <a:solidFill>
                <a:srgbClr val="FF0000"/>
              </a:solidFill>
              <a:latin typeface="Chalkduster"/>
              <a:cs typeface="Chalkduster"/>
            </a:endParaRPr>
          </a:p>
        </p:txBody>
      </p:sp>
      <p:graphicFrame>
        <p:nvGraphicFramePr>
          <p:cNvPr id="56" name="Table 3"/>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3791478"/>
              </p:ext>
            </p:extLst>
          </p:nvPr>
        </p:nvGraphicFramePr>
        <p:xfrm>
          <a:off x="753651" y="3456144"/>
          <a:ext cx="5653605" cy="3181319"/>
        </p:xfrm>
        <a:graphic>
          <a:graphicData uri="http://schemas.openxmlformats.org/drawingml/2006/table">
            <a:tbl>
              <a:tblPr firstRow="1" bandRow="1">
                <a:tableStyleId>{B301B821-A1FF-4177-AEE7-76D212191A09}</a:tableStyleId>
              </a:tblPr>
              <a:tblGrid>
                <a:gridCol w="2455827"/>
                <a:gridCol w="3197778"/>
              </a:tblGrid>
              <a:tr h="438120">
                <a:tc>
                  <a:txBody>
                    <a:bodyPr/>
                    <a:lstStyle/>
                    <a:p>
                      <a:pPr>
                        <a:lnSpc>
                          <a:spcPct val="100000"/>
                        </a:lnSpc>
                      </a:pPr>
                      <a:r>
                        <a:rPr lang="en-GB" sz="1400" strike="noStrike" dirty="0"/>
                        <a:t>Calibration area</a:t>
                      </a:r>
                      <a:endParaRPr dirty="0"/>
                    </a:p>
                  </a:txBody>
                  <a:tcPr/>
                </a:tc>
                <a:tc>
                  <a:txBody>
                    <a:bodyPr/>
                    <a:lstStyle/>
                    <a:p>
                      <a:pPr>
                        <a:lnSpc>
                          <a:spcPct val="100000"/>
                        </a:lnSpc>
                      </a:pPr>
                      <a:r>
                        <a:rPr lang="en-GB" sz="1400" strike="noStrike" dirty="0"/>
                        <a:t>COATJAVA development status</a:t>
                      </a:r>
                      <a:endParaRPr dirty="0"/>
                    </a:p>
                  </a:txBody>
                  <a:tcPr/>
                </a:tc>
              </a:tr>
              <a:tr h="281520">
                <a:tc>
                  <a:txBody>
                    <a:bodyPr/>
                    <a:lstStyle/>
                    <a:p>
                      <a:pPr>
                        <a:lnSpc>
                          <a:spcPct val="100000"/>
                        </a:lnSpc>
                      </a:pPr>
                      <a:r>
                        <a:rPr lang="en-GB" sz="1400" strike="noStrike" dirty="0"/>
                        <a:t>Geometric mean / Log ratio</a:t>
                      </a:r>
                      <a:endParaRPr dirty="0"/>
                    </a:p>
                  </a:txBody>
                  <a:tcPr/>
                </a:tc>
                <a:tc>
                  <a:txBody>
                    <a:bodyPr/>
                    <a:lstStyle/>
                    <a:p>
                      <a:pPr>
                        <a:lnSpc>
                          <a:spcPct val="100000"/>
                        </a:lnSpc>
                      </a:pPr>
                      <a:r>
                        <a:rPr lang="en-GB" sz="1400" strike="noStrike" dirty="0">
                          <a:solidFill>
                            <a:srgbClr val="008000"/>
                          </a:solidFill>
                        </a:rPr>
                        <a:t>In progress</a:t>
                      </a:r>
                      <a:endParaRPr dirty="0">
                        <a:solidFill>
                          <a:srgbClr val="008000"/>
                        </a:solidFill>
                      </a:endParaRPr>
                    </a:p>
                  </a:txBody>
                  <a:tcPr/>
                </a:tc>
              </a:tr>
              <a:tr h="281520">
                <a:tc>
                  <a:txBody>
                    <a:bodyPr/>
                    <a:lstStyle/>
                    <a:p>
                      <a:pPr>
                        <a:lnSpc>
                          <a:spcPct val="100000"/>
                        </a:lnSpc>
                      </a:pPr>
                      <a:r>
                        <a:rPr lang="en-GB" sz="1400" strike="noStrike" dirty="0"/>
                        <a:t>Effective velocity</a:t>
                      </a:r>
                      <a:endParaRPr/>
                    </a:p>
                  </a:txBody>
                  <a:tcPr/>
                </a:tc>
                <a:tc>
                  <a:txBody>
                    <a:bodyPr/>
                    <a:lstStyle/>
                    <a:p>
                      <a:pPr>
                        <a:lnSpc>
                          <a:spcPct val="100000"/>
                        </a:lnSpc>
                      </a:pPr>
                      <a:r>
                        <a:rPr lang="en-GB" sz="1400" strike="noStrike" dirty="0">
                          <a:solidFill>
                            <a:srgbClr val="008000"/>
                          </a:solidFill>
                        </a:rPr>
                        <a:t>In progress</a:t>
                      </a:r>
                      <a:endParaRPr>
                        <a:solidFill>
                          <a:srgbClr val="008000"/>
                        </a:solidFill>
                      </a:endParaRPr>
                    </a:p>
                  </a:txBody>
                  <a:tcPr/>
                </a:tc>
              </a:tr>
              <a:tr h="0">
                <a:tc>
                  <a:txBody>
                    <a:bodyPr/>
                    <a:lstStyle/>
                    <a:p>
                      <a:pPr>
                        <a:lnSpc>
                          <a:spcPct val="100000"/>
                        </a:lnSpc>
                      </a:pPr>
                      <a:r>
                        <a:rPr lang="en-GB" sz="1400" strike="noStrike" dirty="0"/>
                        <a:t>Left-right adjustment</a:t>
                      </a:r>
                      <a:endParaRPr/>
                    </a:p>
                  </a:txBody>
                  <a:tcPr/>
                </a:tc>
                <a:tc>
                  <a:txBody>
                    <a:bodyPr/>
                    <a:lstStyle/>
                    <a:p>
                      <a:pPr>
                        <a:lnSpc>
                          <a:spcPct val="100000"/>
                        </a:lnSpc>
                      </a:pPr>
                      <a:r>
                        <a:rPr lang="en-GB" sz="1400" strike="noStrike" dirty="0">
                          <a:solidFill>
                            <a:srgbClr val="008000"/>
                          </a:solidFill>
                        </a:rPr>
                        <a:t>In progress</a:t>
                      </a:r>
                      <a:endParaRPr>
                        <a:solidFill>
                          <a:srgbClr val="008000"/>
                        </a:solidFill>
                      </a:endParaRPr>
                    </a:p>
                  </a:txBody>
                  <a:tcPr/>
                </a:tc>
              </a:tr>
              <a:tr h="0">
                <a:tc>
                  <a:txBody>
                    <a:bodyPr/>
                    <a:lstStyle/>
                    <a:p>
                      <a:pPr>
                        <a:lnSpc>
                          <a:spcPct val="100000"/>
                        </a:lnSpc>
                      </a:pPr>
                      <a:r>
                        <a:rPr lang="en-GB" sz="1400" strike="noStrike" dirty="0"/>
                        <a:t>Attenuation length</a:t>
                      </a:r>
                      <a:endParaRPr/>
                    </a:p>
                  </a:txBody>
                  <a:tcPr/>
                </a:tc>
                <a:tc>
                  <a:txBody>
                    <a:bodyPr/>
                    <a:lstStyle/>
                    <a:p>
                      <a:pPr>
                        <a:lnSpc>
                          <a:spcPct val="100000"/>
                        </a:lnSpc>
                      </a:pPr>
                      <a:r>
                        <a:rPr lang="en-GB" sz="1400" strike="noStrike" dirty="0">
                          <a:solidFill>
                            <a:srgbClr val="008000"/>
                          </a:solidFill>
                        </a:rPr>
                        <a:t>In progress</a:t>
                      </a:r>
                      <a:endParaRPr dirty="0">
                        <a:solidFill>
                          <a:srgbClr val="008000"/>
                        </a:solidFill>
                      </a:endParaRPr>
                    </a:p>
                  </a:txBody>
                  <a:tcPr/>
                </a:tc>
              </a:tr>
              <a:tr h="0">
                <a:tc>
                  <a:txBody>
                    <a:bodyPr/>
                    <a:lstStyle/>
                    <a:p>
                      <a:pPr>
                        <a:lnSpc>
                          <a:spcPct val="100000"/>
                        </a:lnSpc>
                      </a:pPr>
                      <a:r>
                        <a:rPr lang="en-GB" sz="1400" strike="noStrike" dirty="0"/>
                        <a:t>Time-walk correction</a:t>
                      </a:r>
                      <a:endParaRPr dirty="0"/>
                    </a:p>
                  </a:txBody>
                  <a:tcPr/>
                </a:tc>
                <a:tc>
                  <a:txBody>
                    <a:bodyPr/>
                    <a:lstStyle/>
                    <a:p>
                      <a:pPr>
                        <a:lnSpc>
                          <a:spcPct val="100000"/>
                        </a:lnSpc>
                      </a:pPr>
                      <a:r>
                        <a:rPr lang="en-GB" sz="1400" i="1" strike="noStrike" dirty="0"/>
                        <a:t>Planned</a:t>
                      </a:r>
                      <a:endParaRPr i="1"/>
                    </a:p>
                  </a:txBody>
                  <a:tcPr/>
                </a:tc>
              </a:tr>
              <a:tr h="281520">
                <a:tc>
                  <a:txBody>
                    <a:bodyPr/>
                    <a:lstStyle/>
                    <a:p>
                      <a:pPr>
                        <a:lnSpc>
                          <a:spcPct val="100000"/>
                        </a:lnSpc>
                      </a:pPr>
                      <a:r>
                        <a:rPr lang="en-GB" sz="1400" strike="noStrike" dirty="0"/>
                        <a:t>Counter status</a:t>
                      </a:r>
                      <a:endParaRPr dirty="0"/>
                    </a:p>
                  </a:txBody>
                  <a:tcPr/>
                </a:tc>
                <a:tc>
                  <a:txBody>
                    <a:bodyPr/>
                    <a:lstStyle/>
                    <a:p>
                      <a:pPr>
                        <a:lnSpc>
                          <a:spcPct val="100000"/>
                        </a:lnSpc>
                      </a:pPr>
                      <a:r>
                        <a:rPr lang="en-GB" sz="1400" i="1" strike="noStrike" dirty="0"/>
                        <a:t>Planned</a:t>
                      </a:r>
                      <a:endParaRPr i="1"/>
                    </a:p>
                  </a:txBody>
                  <a:tcPr/>
                </a:tc>
              </a:tr>
              <a:tr h="281520">
                <a:tc>
                  <a:txBody>
                    <a:bodyPr/>
                    <a:lstStyle/>
                    <a:p>
                      <a:pPr>
                        <a:lnSpc>
                          <a:spcPct val="100000"/>
                        </a:lnSpc>
                      </a:pPr>
                      <a:r>
                        <a:rPr lang="en-GB" sz="1400" strike="noStrike" dirty="0"/>
                        <a:t>TDC</a:t>
                      </a:r>
                      <a:endParaRPr/>
                    </a:p>
                  </a:txBody>
                  <a:tcPr/>
                </a:tc>
                <a:tc>
                  <a:txBody>
                    <a:bodyPr/>
                    <a:lstStyle/>
                    <a:p>
                      <a:pPr>
                        <a:lnSpc>
                          <a:spcPct val="100000"/>
                        </a:lnSpc>
                      </a:pPr>
                      <a:r>
                        <a:rPr lang="en-GB" sz="1400" i="1" strike="noStrike" dirty="0"/>
                        <a:t>Planned</a:t>
                      </a:r>
                      <a:endParaRPr i="1"/>
                    </a:p>
                  </a:txBody>
                  <a:tcPr/>
                </a:tc>
              </a:tr>
              <a:tr h="281520">
                <a:tc>
                  <a:txBody>
                    <a:bodyPr/>
                    <a:lstStyle/>
                    <a:p>
                      <a:pPr>
                        <a:lnSpc>
                          <a:spcPct val="100000"/>
                        </a:lnSpc>
                      </a:pPr>
                      <a:r>
                        <a:rPr lang="en-GB" sz="1400" strike="noStrike" dirty="0"/>
                        <a:t>RF offset</a:t>
                      </a:r>
                      <a:endParaRPr/>
                    </a:p>
                  </a:txBody>
                  <a:tcPr/>
                </a:tc>
                <a:tc>
                  <a:txBody>
                    <a:bodyPr/>
                    <a:lstStyle/>
                    <a:p>
                      <a:pPr>
                        <a:lnSpc>
                          <a:spcPct val="100000"/>
                        </a:lnSpc>
                      </a:pPr>
                      <a:r>
                        <a:rPr lang="en-GB" sz="1400" i="1" strike="noStrike" dirty="0"/>
                        <a:t>Planned</a:t>
                      </a:r>
                      <a:endParaRPr i="1"/>
                    </a:p>
                  </a:txBody>
                  <a:tcPr/>
                </a:tc>
              </a:tr>
              <a:tr h="281520">
                <a:tc>
                  <a:txBody>
                    <a:bodyPr/>
                    <a:lstStyle/>
                    <a:p>
                      <a:pPr>
                        <a:lnSpc>
                          <a:spcPct val="100000"/>
                        </a:lnSpc>
                      </a:pPr>
                      <a:r>
                        <a:rPr lang="en-GB" sz="1400" strike="noStrike" dirty="0"/>
                        <a:t>P2P constants</a:t>
                      </a:r>
                      <a:endParaRPr/>
                    </a:p>
                  </a:txBody>
                  <a:tcPr/>
                </a:tc>
                <a:tc>
                  <a:txBody>
                    <a:bodyPr/>
                    <a:lstStyle/>
                    <a:p>
                      <a:pPr>
                        <a:lnSpc>
                          <a:spcPct val="100000"/>
                        </a:lnSpc>
                      </a:pPr>
                      <a:r>
                        <a:rPr lang="en-GB" sz="1400" i="1" strike="noStrike" dirty="0"/>
                        <a:t>Planned</a:t>
                      </a:r>
                      <a:endParaRPr i="1" dirty="0"/>
                    </a:p>
                  </a:txBody>
                  <a:tcPr/>
                </a:tc>
              </a:tr>
            </a:tbl>
          </a:graphicData>
        </a:graphic>
      </p:graphicFrame>
      <p:graphicFrame>
        <p:nvGraphicFramePr>
          <p:cNvPr id="3" name="Diagram 2"/>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20844382"/>
              </p:ext>
            </p:extLst>
          </p:nvPr>
        </p:nvGraphicFramePr>
        <p:xfrm>
          <a:off x="395640" y="1379190"/>
          <a:ext cx="8352720" cy="1800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745699" y="4954914"/>
            <a:ext cx="2243669" cy="584776"/>
          </a:xfrm>
          <a:prstGeom prst="rect">
            <a:avLst/>
          </a:prstGeom>
          <a:noFill/>
        </p:spPr>
        <p:txBody>
          <a:bodyPr wrap="square" rtlCol="0">
            <a:spAutoFit/>
          </a:bodyPr>
          <a:lstStyle/>
          <a:p>
            <a:pPr algn="ctr"/>
            <a:r>
              <a:rPr lang="en-US" sz="1600" i="1" dirty="0" smtClean="0">
                <a:solidFill>
                  <a:srgbClr val="008000"/>
                </a:solidFill>
              </a:rPr>
              <a:t>Developing algorithm in C++/Root framework</a:t>
            </a:r>
            <a:endParaRPr lang="en-US" sz="1600" i="1" dirty="0">
              <a:solidFill>
                <a:srgbClr val="008000"/>
              </a:solidFill>
            </a:endParaRPr>
          </a:p>
        </p:txBody>
      </p:sp>
      <p:sp>
        <p:nvSpPr>
          <p:cNvPr id="7" name="TextBox 6"/>
          <p:cNvSpPr txBox="1"/>
          <p:nvPr/>
        </p:nvSpPr>
        <p:spPr>
          <a:xfrm>
            <a:off x="6392302" y="5054301"/>
            <a:ext cx="485913" cy="369332"/>
          </a:xfrm>
          <a:prstGeom prst="rect">
            <a:avLst/>
          </a:prstGeom>
          <a:noFill/>
        </p:spPr>
        <p:txBody>
          <a:bodyPr wrap="square" rtlCol="0">
            <a:spAutoFit/>
          </a:bodyPr>
          <a:lstStyle/>
          <a:p>
            <a:r>
              <a:rPr lang="en-US" dirty="0" smtClean="0">
                <a:solidFill>
                  <a:srgbClr val="008000"/>
                </a:solidFill>
                <a:latin typeface="Wingdings"/>
                <a:ea typeface="Wingdings"/>
                <a:cs typeface="Wingdings"/>
              </a:rPr>
              <a:t></a:t>
            </a:r>
            <a:endParaRPr lang="en-US" dirty="0">
              <a:solidFill>
                <a:srgbClr val="008000"/>
              </a:solidFill>
            </a:endParaRPr>
          </a:p>
        </p:txBody>
      </p:sp>
      <p:sp>
        <p:nvSpPr>
          <p:cNvPr id="8" name="TextBox 7"/>
          <p:cNvSpPr txBox="1"/>
          <p:nvPr/>
        </p:nvSpPr>
        <p:spPr>
          <a:xfrm>
            <a:off x="6701527" y="5819919"/>
            <a:ext cx="2309927" cy="338554"/>
          </a:xfrm>
          <a:prstGeom prst="rect">
            <a:avLst/>
          </a:prstGeom>
          <a:noFill/>
        </p:spPr>
        <p:txBody>
          <a:bodyPr wrap="square" rtlCol="0">
            <a:spAutoFit/>
          </a:bodyPr>
          <a:lstStyle/>
          <a:p>
            <a:pPr algn="ctr"/>
            <a:r>
              <a:rPr lang="en-US" sz="1600" dirty="0" smtClean="0">
                <a:solidFill>
                  <a:srgbClr val="800000"/>
                </a:solidFill>
              </a:rPr>
              <a:t>Haiyun Lu, Louise Clark</a:t>
            </a:r>
            <a:endParaRPr lang="en-US" sz="1600" dirty="0">
              <a:solidFill>
                <a:srgbClr val="800000"/>
              </a:solidFill>
            </a:endParaRPr>
          </a:p>
        </p:txBody>
      </p:sp>
      <p:sp>
        <p:nvSpPr>
          <p:cNvPr id="9" name="Slide Number Placeholder 14"/>
          <p:cNvSpPr>
            <a:spLocks noGrp="1"/>
          </p:cNvSpPr>
          <p:nvPr>
            <p:ph type="sldNum" sz="quarter" idx="12"/>
          </p:nvPr>
        </p:nvSpPr>
        <p:spPr>
          <a:xfrm>
            <a:off x="6718845" y="6356350"/>
            <a:ext cx="2133600" cy="365125"/>
          </a:xfrm>
        </p:spPr>
        <p:txBody>
          <a:bodyPr/>
          <a:lstStyle/>
          <a:p>
            <a:fld id="{CA0C5673-6350-CD42-82C5-861777D95EA0}"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Shape 1"/>
          <p:cNvSpPr txBox="1"/>
          <p:nvPr/>
        </p:nvSpPr>
        <p:spPr>
          <a:xfrm>
            <a:off x="0" y="94464"/>
            <a:ext cx="9144000" cy="578160"/>
          </a:xfrm>
          <a:prstGeom prst="rect">
            <a:avLst/>
          </a:prstGeom>
          <a:noFill/>
          <a:ln>
            <a:noFill/>
          </a:ln>
        </p:spPr>
        <p:txBody>
          <a:bodyPr anchor="ctr"/>
          <a:lstStyle/>
          <a:p>
            <a:pPr algn="ctr">
              <a:lnSpc>
                <a:spcPct val="100000"/>
              </a:lnSpc>
            </a:pPr>
            <a:r>
              <a:rPr lang="en-US" sz="4000" strike="noStrike" dirty="0">
                <a:solidFill>
                  <a:srgbClr val="000000"/>
                </a:solidFill>
                <a:latin typeface="+mj-lt"/>
              </a:rPr>
              <a:t>FTOF Calibration COATJAVA</a:t>
            </a:r>
            <a:r>
              <a:rPr lang="en-US" sz="4000" strike="noStrike" dirty="0" smtClean="0">
                <a:solidFill>
                  <a:srgbClr val="000000"/>
                </a:solidFill>
                <a:latin typeface="+mj-lt"/>
              </a:rPr>
              <a:t> </a:t>
            </a:r>
            <a:r>
              <a:rPr lang="en-US" sz="4000" dirty="0" smtClean="0">
                <a:solidFill>
                  <a:srgbClr val="000000"/>
                </a:solidFill>
                <a:latin typeface="+mj-lt"/>
              </a:rPr>
              <a:t>Suite</a:t>
            </a:r>
            <a:endParaRPr sz="4000" dirty="0">
              <a:latin typeface="+mj-lt"/>
            </a:endParaRPr>
          </a:p>
        </p:txBody>
      </p:sp>
      <p:pic>
        <p:nvPicPr>
          <p:cNvPr id="45" name="Picture 44"/>
          <p:cNvPicPr/>
          <p:nvPr/>
        </p:nvPicPr>
        <p:blipFill>
          <a:blip r:embed="rId3"/>
          <a:stretch/>
        </p:blipFill>
        <p:spPr>
          <a:xfrm>
            <a:off x="287559" y="1185129"/>
            <a:ext cx="5256000" cy="2808000"/>
          </a:xfrm>
          <a:prstGeom prst="rect">
            <a:avLst/>
          </a:prstGeom>
          <a:ln>
            <a:noFill/>
          </a:ln>
        </p:spPr>
      </p:pic>
      <p:pic>
        <p:nvPicPr>
          <p:cNvPr id="46" name="Picture 45"/>
          <p:cNvPicPr/>
          <p:nvPr/>
        </p:nvPicPr>
        <p:blipFill>
          <a:blip r:embed="rId4"/>
          <a:stretch/>
        </p:blipFill>
        <p:spPr>
          <a:xfrm>
            <a:off x="4895559" y="4032000"/>
            <a:ext cx="4116600" cy="2690640"/>
          </a:xfrm>
          <a:prstGeom prst="rect">
            <a:avLst/>
          </a:prstGeom>
          <a:ln>
            <a:noFill/>
          </a:ln>
        </p:spPr>
      </p:pic>
      <p:pic>
        <p:nvPicPr>
          <p:cNvPr id="47" name="Picture 46"/>
          <p:cNvPicPr/>
          <p:nvPr/>
        </p:nvPicPr>
        <p:blipFill>
          <a:blip r:embed="rId5"/>
          <a:stretch/>
        </p:blipFill>
        <p:spPr>
          <a:xfrm>
            <a:off x="1506879" y="4065129"/>
            <a:ext cx="3316680" cy="711360"/>
          </a:xfrm>
          <a:prstGeom prst="rect">
            <a:avLst/>
          </a:prstGeom>
          <a:ln>
            <a:noFill/>
          </a:ln>
        </p:spPr>
      </p:pic>
      <p:sp>
        <p:nvSpPr>
          <p:cNvPr id="48" name="TextShape 2"/>
          <p:cNvSpPr txBox="1"/>
          <p:nvPr/>
        </p:nvSpPr>
        <p:spPr>
          <a:xfrm>
            <a:off x="287559" y="672624"/>
            <a:ext cx="7772040" cy="493560"/>
          </a:xfrm>
          <a:prstGeom prst="rect">
            <a:avLst/>
          </a:prstGeom>
          <a:noFill/>
          <a:ln>
            <a:noFill/>
          </a:ln>
        </p:spPr>
        <p:txBody>
          <a:bodyPr anchor="ctr"/>
          <a:lstStyle/>
          <a:p>
            <a:pPr marL="111125" indent="-111125">
              <a:lnSpc>
                <a:spcPct val="100000"/>
              </a:lnSpc>
              <a:buFont typeface="Arial"/>
              <a:buChar char="•"/>
            </a:pPr>
            <a:r>
              <a:rPr lang="en-US" strike="noStrike" dirty="0">
                <a:solidFill>
                  <a:srgbClr val="800000"/>
                </a:solidFill>
                <a:latin typeface="Calibri"/>
              </a:rPr>
              <a:t>Development of FTOF calibration plugin for detector monitoring interface</a:t>
            </a:r>
            <a:endParaRPr dirty="0">
              <a:solidFill>
                <a:srgbClr val="800000"/>
              </a:solidFill>
            </a:endParaRPr>
          </a:p>
        </p:txBody>
      </p:sp>
      <p:sp>
        <p:nvSpPr>
          <p:cNvPr id="49" name="TextShape 3"/>
          <p:cNvSpPr txBox="1"/>
          <p:nvPr/>
        </p:nvSpPr>
        <p:spPr>
          <a:xfrm>
            <a:off x="5763519" y="1257129"/>
            <a:ext cx="2876040" cy="720000"/>
          </a:xfrm>
          <a:prstGeom prst="rect">
            <a:avLst/>
          </a:prstGeom>
          <a:noFill/>
          <a:ln w="10080">
            <a:solidFill>
              <a:srgbClr val="004586"/>
            </a:solidFill>
            <a:round/>
          </a:ln>
        </p:spPr>
        <p:txBody>
          <a:bodyPr anchor="ctr"/>
          <a:lstStyle/>
          <a:p>
            <a:pPr algn="ctr">
              <a:lnSpc>
                <a:spcPct val="100000"/>
              </a:lnSpc>
            </a:pPr>
            <a:r>
              <a:rPr lang="en-US" strike="noStrike" dirty="0">
                <a:solidFill>
                  <a:srgbClr val="660066"/>
                </a:solidFill>
                <a:latin typeface="Calibri"/>
              </a:rPr>
              <a:t>View individual plots and table of calibration values</a:t>
            </a:r>
            <a:endParaRPr dirty="0">
              <a:solidFill>
                <a:srgbClr val="660066"/>
              </a:solidFill>
            </a:endParaRPr>
          </a:p>
        </p:txBody>
      </p:sp>
      <p:sp>
        <p:nvSpPr>
          <p:cNvPr id="50" name="TextShape 4"/>
          <p:cNvSpPr txBox="1"/>
          <p:nvPr/>
        </p:nvSpPr>
        <p:spPr>
          <a:xfrm>
            <a:off x="5759559" y="2193129"/>
            <a:ext cx="2876040" cy="720000"/>
          </a:xfrm>
          <a:prstGeom prst="rect">
            <a:avLst/>
          </a:prstGeom>
          <a:noFill/>
          <a:ln w="10080">
            <a:solidFill>
              <a:srgbClr val="004586"/>
            </a:solidFill>
            <a:round/>
          </a:ln>
        </p:spPr>
        <p:txBody>
          <a:bodyPr anchor="ctr"/>
          <a:lstStyle/>
          <a:p>
            <a:pPr algn="ctr">
              <a:lnSpc>
                <a:spcPct val="100000"/>
              </a:lnSpc>
            </a:pPr>
            <a:r>
              <a:rPr lang="en-US" strike="noStrike" dirty="0">
                <a:solidFill>
                  <a:srgbClr val="660066"/>
                </a:solidFill>
                <a:latin typeface="Calibri"/>
              </a:rPr>
              <a:t>Adjust fits</a:t>
            </a:r>
            <a:endParaRPr dirty="0">
              <a:solidFill>
                <a:srgbClr val="660066"/>
              </a:solidFill>
            </a:endParaRPr>
          </a:p>
        </p:txBody>
      </p:sp>
      <p:sp>
        <p:nvSpPr>
          <p:cNvPr id="51" name="TextShape 5"/>
          <p:cNvSpPr txBox="1"/>
          <p:nvPr/>
        </p:nvSpPr>
        <p:spPr>
          <a:xfrm>
            <a:off x="5763519" y="3129129"/>
            <a:ext cx="2876040" cy="720000"/>
          </a:xfrm>
          <a:prstGeom prst="rect">
            <a:avLst/>
          </a:prstGeom>
          <a:noFill/>
          <a:ln w="10080">
            <a:solidFill>
              <a:srgbClr val="004586"/>
            </a:solidFill>
            <a:round/>
          </a:ln>
        </p:spPr>
        <p:txBody>
          <a:bodyPr anchor="ctr"/>
          <a:lstStyle/>
          <a:p>
            <a:pPr algn="ctr">
              <a:lnSpc>
                <a:spcPct val="100000"/>
              </a:lnSpc>
            </a:pPr>
            <a:r>
              <a:rPr lang="en-US" strike="noStrike" dirty="0">
                <a:solidFill>
                  <a:srgbClr val="660066"/>
                </a:solidFill>
                <a:latin typeface="Calibri"/>
              </a:rPr>
              <a:t>View all plots for sector</a:t>
            </a:r>
            <a:endParaRPr dirty="0">
              <a:solidFill>
                <a:srgbClr val="660066"/>
              </a:solidFill>
            </a:endParaRPr>
          </a:p>
        </p:txBody>
      </p:sp>
      <p:sp>
        <p:nvSpPr>
          <p:cNvPr id="52" name="TextShape 6"/>
          <p:cNvSpPr txBox="1"/>
          <p:nvPr/>
        </p:nvSpPr>
        <p:spPr>
          <a:xfrm>
            <a:off x="647559" y="4929129"/>
            <a:ext cx="2876040" cy="720000"/>
          </a:xfrm>
          <a:prstGeom prst="rect">
            <a:avLst/>
          </a:prstGeom>
          <a:noFill/>
          <a:ln w="10080">
            <a:solidFill>
              <a:srgbClr val="004586"/>
            </a:solidFill>
            <a:round/>
          </a:ln>
        </p:spPr>
        <p:txBody>
          <a:bodyPr anchor="ctr"/>
          <a:lstStyle/>
          <a:p>
            <a:pPr algn="ctr">
              <a:lnSpc>
                <a:spcPct val="100000"/>
              </a:lnSpc>
            </a:pPr>
            <a:r>
              <a:rPr lang="en-US" strike="noStrike" dirty="0">
                <a:solidFill>
                  <a:srgbClr val="660066"/>
                </a:solidFill>
                <a:latin typeface="Calibri"/>
              </a:rPr>
              <a:t>Write constants to file</a:t>
            </a:r>
            <a:endParaRPr dirty="0">
              <a:solidFill>
                <a:srgbClr val="660066"/>
              </a:solidFill>
            </a:endParaRPr>
          </a:p>
        </p:txBody>
      </p:sp>
      <p:sp>
        <p:nvSpPr>
          <p:cNvPr id="53" name="TextShape 7"/>
          <p:cNvSpPr txBox="1"/>
          <p:nvPr/>
        </p:nvSpPr>
        <p:spPr>
          <a:xfrm>
            <a:off x="647559" y="5865129"/>
            <a:ext cx="2876040" cy="720000"/>
          </a:xfrm>
          <a:prstGeom prst="rect">
            <a:avLst/>
          </a:prstGeom>
          <a:noFill/>
          <a:ln w="10080">
            <a:solidFill>
              <a:srgbClr val="004586"/>
            </a:solidFill>
            <a:round/>
          </a:ln>
        </p:spPr>
        <p:txBody>
          <a:bodyPr anchor="ctr"/>
          <a:lstStyle/>
          <a:p>
            <a:pPr algn="ctr">
              <a:lnSpc>
                <a:spcPct val="100000"/>
              </a:lnSpc>
            </a:pPr>
            <a:r>
              <a:rPr lang="en-GB" sz="1600" dirty="0" smtClean="0">
                <a:solidFill>
                  <a:srgbClr val="660066"/>
                </a:solidFill>
              </a:rPr>
              <a:t>Color code to indicate success of calibration algorithm (planned)</a:t>
            </a:r>
            <a:endParaRPr sz="1600" dirty="0">
              <a:solidFill>
                <a:srgbClr val="66006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485"/>
            <a:ext cx="9144000" cy="639763"/>
          </a:xfrm>
        </p:spPr>
        <p:txBody>
          <a:bodyPr>
            <a:normAutofit fontScale="90000"/>
          </a:bodyPr>
          <a:lstStyle/>
          <a:p>
            <a:r>
              <a:rPr lang="en-US" dirty="0" smtClean="0"/>
              <a:t>FTOF Software and Documentation</a:t>
            </a:r>
            <a:endParaRPr lang="en-US" dirty="0"/>
          </a:p>
        </p:txBody>
      </p:sp>
      <p:sp>
        <p:nvSpPr>
          <p:cNvPr id="5" name="TextBox 4"/>
          <p:cNvSpPr txBox="1"/>
          <p:nvPr/>
        </p:nvSpPr>
        <p:spPr>
          <a:xfrm>
            <a:off x="381776" y="1137474"/>
            <a:ext cx="8404088" cy="5139869"/>
          </a:xfrm>
          <a:prstGeom prst="rect">
            <a:avLst/>
          </a:prstGeom>
          <a:noFill/>
        </p:spPr>
        <p:txBody>
          <a:bodyPr wrap="square" rtlCol="0">
            <a:spAutoFit/>
          </a:bodyPr>
          <a:lstStyle/>
          <a:p>
            <a:pPr>
              <a:buFont typeface="Arial"/>
              <a:buChar char="•"/>
            </a:pPr>
            <a:r>
              <a:rPr lang="en-US" dirty="0" smtClean="0">
                <a:solidFill>
                  <a:srgbClr val="000090"/>
                </a:solidFill>
              </a:rPr>
              <a:t> Calibration procedures in development for 3+ years:</a:t>
            </a:r>
          </a:p>
          <a:p>
            <a:pPr lvl="1">
              <a:buFont typeface="Arial"/>
              <a:buChar char="•"/>
            </a:pPr>
            <a:r>
              <a:rPr lang="en-US" dirty="0" smtClean="0"/>
              <a:t> Haiyun Lu (ROOT/C++) and Louise Clark (Integrated Java version)</a:t>
            </a:r>
          </a:p>
          <a:p>
            <a:pPr lvl="1">
              <a:buFont typeface="Arial"/>
              <a:buChar char="•"/>
            </a:pPr>
            <a:r>
              <a:rPr lang="en-US" dirty="0" smtClean="0"/>
              <a:t> Daniel Carman and Gagik Gavalian providing orchestration and oversight</a:t>
            </a:r>
          </a:p>
          <a:p>
            <a:pPr lvl="1">
              <a:buFont typeface="Arial"/>
              <a:buChar char="•"/>
            </a:pPr>
            <a:r>
              <a:rPr lang="en-US" dirty="0" smtClean="0"/>
              <a:t> Code designed to complete gain matching calibration (for online HV adjustments) </a:t>
            </a:r>
          </a:p>
          <a:p>
            <a:pPr lvl="1">
              <a:spcAft>
                <a:spcPts val="600"/>
              </a:spcAft>
              <a:buFont typeface="Arial"/>
              <a:buChar char="•"/>
            </a:pPr>
            <a:r>
              <a:rPr lang="en-US" dirty="0" smtClean="0"/>
              <a:t> Code designed to complete timing calibration (offline calibration)</a:t>
            </a:r>
          </a:p>
          <a:p>
            <a:pPr lvl="3">
              <a:buFont typeface="Arial"/>
              <a:buChar char="•"/>
            </a:pPr>
            <a:r>
              <a:rPr lang="en-US" sz="1600" i="1" dirty="0" smtClean="0">
                <a:solidFill>
                  <a:srgbClr val="008000"/>
                </a:solidFill>
              </a:rPr>
              <a:t> Time-walk correction</a:t>
            </a:r>
          </a:p>
          <a:p>
            <a:pPr lvl="3">
              <a:buFont typeface="Arial"/>
              <a:buChar char="•"/>
            </a:pPr>
            <a:r>
              <a:rPr lang="en-US" sz="1600" i="1" dirty="0">
                <a:solidFill>
                  <a:srgbClr val="008000"/>
                </a:solidFill>
              </a:rPr>
              <a:t> </a:t>
            </a:r>
            <a:r>
              <a:rPr lang="en-US" sz="1600" i="1" dirty="0" smtClean="0">
                <a:solidFill>
                  <a:srgbClr val="008000"/>
                </a:solidFill>
              </a:rPr>
              <a:t>Left-right adjustment</a:t>
            </a:r>
          </a:p>
          <a:p>
            <a:pPr lvl="3">
              <a:buFont typeface="Arial"/>
              <a:buChar char="•"/>
            </a:pPr>
            <a:r>
              <a:rPr lang="en-US" sz="1600" i="1" dirty="0" smtClean="0">
                <a:solidFill>
                  <a:srgbClr val="008000"/>
                </a:solidFill>
              </a:rPr>
              <a:t> Energy loss</a:t>
            </a:r>
          </a:p>
          <a:p>
            <a:pPr lvl="3">
              <a:buFont typeface="Arial"/>
              <a:buChar char="•"/>
            </a:pPr>
            <a:r>
              <a:rPr lang="en-US" sz="1600" i="1" dirty="0" smtClean="0">
                <a:solidFill>
                  <a:srgbClr val="008000"/>
                </a:solidFill>
              </a:rPr>
              <a:t> Attenuation length</a:t>
            </a:r>
          </a:p>
          <a:p>
            <a:pPr lvl="1">
              <a:spcBef>
                <a:spcPts val="600"/>
              </a:spcBef>
              <a:buFont typeface="Arial"/>
              <a:buChar char="•"/>
            </a:pPr>
            <a:r>
              <a:rPr lang="en-US" dirty="0" smtClean="0">
                <a:solidFill>
                  <a:srgbClr val="800000"/>
                </a:solidFill>
              </a:rPr>
              <a:t> Work plan includes development of tutorials for training</a:t>
            </a:r>
          </a:p>
          <a:p>
            <a:pPr marL="630238" lvl="1" indent="-173038">
              <a:buFont typeface="Arial"/>
              <a:buChar char="•"/>
              <a:tabLst>
                <a:tab pos="630238" algn="l"/>
              </a:tabLst>
            </a:pPr>
            <a:r>
              <a:rPr lang="en-US" dirty="0" smtClean="0">
                <a:solidFill>
                  <a:srgbClr val="800000"/>
                </a:solidFill>
              </a:rPr>
              <a:t>Software tested on FTOF cosmic data, CLAS g14 data, and will include testing using MC data</a:t>
            </a:r>
          </a:p>
          <a:p>
            <a:pPr>
              <a:spcBef>
                <a:spcPts val="1200"/>
              </a:spcBef>
              <a:buFont typeface="Arial"/>
              <a:buChar char="•"/>
            </a:pPr>
            <a:r>
              <a:rPr lang="en-US" dirty="0" smtClean="0">
                <a:solidFill>
                  <a:srgbClr val="000090"/>
                </a:solidFill>
              </a:rPr>
              <a:t> Documentation for FTOF:</a:t>
            </a:r>
          </a:p>
          <a:p>
            <a:pPr lvl="1">
              <a:buFont typeface="Arial"/>
              <a:buChar char="•"/>
            </a:pPr>
            <a:r>
              <a:rPr lang="en-US" dirty="0" smtClean="0"/>
              <a:t> Geometry document</a:t>
            </a:r>
          </a:p>
          <a:p>
            <a:pPr lvl="1">
              <a:buFont typeface="Arial"/>
              <a:buChar char="•"/>
            </a:pPr>
            <a:r>
              <a:rPr lang="en-US" dirty="0" smtClean="0"/>
              <a:t> Calibration constants document</a:t>
            </a:r>
          </a:p>
          <a:p>
            <a:pPr lvl="1">
              <a:buFont typeface="Arial"/>
              <a:buChar char="•"/>
            </a:pPr>
            <a:r>
              <a:rPr lang="en-US" dirty="0" smtClean="0"/>
              <a:t> Monte Carlo simulation baseline</a:t>
            </a:r>
          </a:p>
          <a:p>
            <a:pPr>
              <a:spcBef>
                <a:spcPts val="1200"/>
              </a:spcBef>
              <a:buFont typeface="Arial"/>
              <a:buChar char="•"/>
            </a:pPr>
            <a:r>
              <a:rPr lang="en-US" dirty="0" smtClean="0">
                <a:solidFill>
                  <a:srgbClr val="800000"/>
                </a:solidFill>
              </a:rPr>
              <a:t> Calibration software on track to be ready (in beta version) by spring 2016</a:t>
            </a:r>
            <a:endParaRPr lang="en-US" dirty="0">
              <a:solidFill>
                <a:srgbClr val="800000"/>
              </a:solidFill>
            </a:endParaRPr>
          </a:p>
        </p:txBody>
      </p:sp>
      <p:sp>
        <p:nvSpPr>
          <p:cNvPr id="6" name="TextBox 5"/>
          <p:cNvSpPr txBox="1"/>
          <p:nvPr/>
        </p:nvSpPr>
        <p:spPr>
          <a:xfrm>
            <a:off x="4120510" y="2590285"/>
            <a:ext cx="2683241" cy="1077218"/>
          </a:xfrm>
          <a:prstGeom prst="rect">
            <a:avLst/>
          </a:prstGeom>
          <a:noFill/>
        </p:spPr>
        <p:txBody>
          <a:bodyPr wrap="square" rtlCol="0">
            <a:spAutoFit/>
          </a:bodyPr>
          <a:lstStyle/>
          <a:p>
            <a:pPr>
              <a:buFont typeface="Arial"/>
              <a:buChar char="•"/>
            </a:pPr>
            <a:r>
              <a:rPr lang="en-US" sz="1600" i="1" dirty="0" smtClean="0">
                <a:solidFill>
                  <a:srgbClr val="008000"/>
                </a:solidFill>
              </a:rPr>
              <a:t> Effective velocity</a:t>
            </a:r>
          </a:p>
          <a:p>
            <a:pPr>
              <a:buFont typeface="Arial"/>
              <a:buChar char="•"/>
            </a:pPr>
            <a:r>
              <a:rPr lang="en-US" sz="1600" i="1" dirty="0" smtClean="0">
                <a:solidFill>
                  <a:srgbClr val="008000"/>
                </a:solidFill>
              </a:rPr>
              <a:t> RF parameters</a:t>
            </a:r>
          </a:p>
          <a:p>
            <a:pPr>
              <a:buFont typeface="Arial"/>
              <a:buChar char="•"/>
            </a:pPr>
            <a:r>
              <a:rPr lang="en-US" sz="1600" i="1" dirty="0" smtClean="0">
                <a:solidFill>
                  <a:srgbClr val="008000"/>
                </a:solidFill>
              </a:rPr>
              <a:t> Counter-to-counter delays</a:t>
            </a:r>
          </a:p>
          <a:p>
            <a:pPr>
              <a:buFont typeface="Arial"/>
              <a:buChar char="•"/>
            </a:pPr>
            <a:r>
              <a:rPr lang="en-US" sz="1600" i="1" dirty="0" smtClean="0">
                <a:solidFill>
                  <a:srgbClr val="008000"/>
                </a:solidFill>
              </a:rPr>
              <a:t> RF offsets</a:t>
            </a:r>
          </a:p>
        </p:txBody>
      </p:sp>
      <p:sp>
        <p:nvSpPr>
          <p:cNvPr id="7" name="Slide Number Placeholder 6"/>
          <p:cNvSpPr>
            <a:spLocks noGrp="1"/>
          </p:cNvSpPr>
          <p:nvPr>
            <p:ph type="sldNum" sz="quarter" idx="12"/>
          </p:nvPr>
        </p:nvSpPr>
        <p:spPr/>
        <p:txBody>
          <a:bodyPr/>
          <a:lstStyle/>
          <a:p>
            <a:fld id="{CA0C5673-6350-CD42-82C5-861777D95EA0}" type="slidenum">
              <a:rPr lang="en-US" smtClean="0"/>
              <a:pPr/>
              <a:t>9</a:t>
            </a:fld>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5398</TotalTime>
  <Words>3718</Words>
  <Application>Microsoft Macintosh PowerPoint</Application>
  <PresentationFormat>On-screen Show (4:3)</PresentationFormat>
  <Paragraphs>557</Paragraphs>
  <Slides>44</Slides>
  <Notes>13</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Office Theme</vt:lpstr>
      <vt:lpstr>CLAS12 Subsystem Calibration Status and Plans (An Overview)</vt:lpstr>
      <vt:lpstr>CLAS12 CALCOM</vt:lpstr>
      <vt:lpstr>Slide 3</vt:lpstr>
      <vt:lpstr>Forward Carriage Commissioning</vt:lpstr>
      <vt:lpstr>EC/PCAL Calibration</vt:lpstr>
      <vt:lpstr>FTOF Status Overview</vt:lpstr>
      <vt:lpstr>Slide 7</vt:lpstr>
      <vt:lpstr>Slide 8</vt:lpstr>
      <vt:lpstr>FTOF Software and Documentation</vt:lpstr>
      <vt:lpstr>Slide 10</vt:lpstr>
      <vt:lpstr>DC Calibration Status</vt:lpstr>
      <vt:lpstr>DC Cosmic Studies: Efficiency</vt:lpstr>
      <vt:lpstr>DC Cosmic Studies: X vs. T Calibration</vt:lpstr>
      <vt:lpstr>Slide 14</vt:lpstr>
      <vt:lpstr>FT Status</vt:lpstr>
      <vt:lpstr>FT-Cal Cosmic Ray Calibration</vt:lpstr>
      <vt:lpstr>FT-Cal Calibration Software</vt:lpstr>
      <vt:lpstr>FT-Hodo Checkout</vt:lpstr>
      <vt:lpstr>FT Calibration Plans</vt:lpstr>
      <vt:lpstr>Slide 20</vt:lpstr>
      <vt:lpstr>Slide 21</vt:lpstr>
      <vt:lpstr>HTCC Calibration</vt:lpstr>
      <vt:lpstr>Slide 23</vt:lpstr>
      <vt:lpstr>HTCC/LTCC Calibration</vt:lpstr>
      <vt:lpstr>Slide 25</vt:lpstr>
      <vt:lpstr>Slide 26</vt:lpstr>
      <vt:lpstr>Slide 27</vt:lpstr>
      <vt:lpstr>Slide 28</vt:lpstr>
      <vt:lpstr>CTOF Gain Matching</vt:lpstr>
      <vt:lpstr>CTOF Resolution vs. Coordinate</vt:lpstr>
      <vt:lpstr>CTOF System Work</vt:lpstr>
      <vt:lpstr>CTOF Software and Documentation</vt:lpstr>
      <vt:lpstr>Slide 33</vt:lpstr>
      <vt:lpstr>SVT Calibration Status</vt:lpstr>
      <vt:lpstr>SVT Calibration Path Forward</vt:lpstr>
      <vt:lpstr>Summary</vt:lpstr>
      <vt:lpstr>Slide 37</vt:lpstr>
      <vt:lpstr>FT-Cal Checkout</vt:lpstr>
      <vt:lpstr>DC12 Cosmic Studies: Time Delays</vt:lpstr>
      <vt:lpstr>Reconstruction</vt:lpstr>
      <vt:lpstr>Forward Carriage Commissioning</vt:lpstr>
      <vt:lpstr>EC/PCAL Simulations</vt:lpstr>
      <vt:lpstr>FTOF Simulations</vt:lpstr>
      <vt:lpstr>DC Cosmic Studies: Status</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Carman</dc:creator>
  <cp:lastModifiedBy>Daniel Carman</cp:lastModifiedBy>
  <cp:revision>38</cp:revision>
  <dcterms:created xsi:type="dcterms:W3CDTF">2015-10-20T10:26:08Z</dcterms:created>
  <dcterms:modified xsi:type="dcterms:W3CDTF">2015-10-20T10:29:08Z</dcterms:modified>
</cp:coreProperties>
</file>