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2" r:id="rId3"/>
    <p:sldId id="258" r:id="rId4"/>
    <p:sldId id="259" r:id="rId5"/>
    <p:sldId id="263" r:id="rId6"/>
    <p:sldId id="280" r:id="rId7"/>
    <p:sldId id="274" r:id="rId8"/>
    <p:sldId id="261" r:id="rId9"/>
    <p:sldId id="275" r:id="rId10"/>
    <p:sldId id="270" r:id="rId11"/>
    <p:sldId id="267" r:id="rId12"/>
    <p:sldId id="278" r:id="rId13"/>
    <p:sldId id="277" r:id="rId14"/>
    <p:sldId id="260" r:id="rId15"/>
    <p:sldId id="279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864" autoAdjust="0"/>
  </p:normalViewPr>
  <p:slideViewPr>
    <p:cSldViewPr snapToGrid="0" snapToObjects="1" showGuides="1">
      <p:cViewPr varScale="1">
        <p:scale>
          <a:sx n="176" d="100"/>
          <a:sy n="176" d="100"/>
        </p:scale>
        <p:origin x="-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11C6F-6E9C-7B4B-920D-CB3F60B80E2C}" type="datetimeFigureOut">
              <a:t>10/20/15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F1709-23BE-AB48-8885-CC5DB6C31F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795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10/20/15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84AD3-48AF-2B4E-9F2A-7D5AC6946D57}" type="datetime1"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CLAS12 Slow Controls - 1st Experiment Workshop - October 20,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58BF1-D6ED-7F41-B2E4-9A47E07DFFE7}" type="datetime1"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CLAS12 Slow Controls - 1st Experiment Workshop - October 20,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AD3A-6D1D-5643-816A-965EB376651D}" type="datetime1"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CLAS12 Slow Controls - 1st Experiment Workshop - October 20,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1743-F755-614A-9787-C34973BB296A}" type="datetime1"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CLAS12 Slow Controls - 1st Experiment Workshop - October 20,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C9DA8-80D6-C648-BCF5-ED7EA4BBA932}" type="datetime1"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CLAS12 Slow Controls - 1st Experiment Workshop - October 20,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20E64-C7F7-7245-A6A0-01512F752968}" type="datetime1"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CLAS12 Slow Controls - 1st Experiment Workshop - October 20, 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EDE-B5A3-E643-8B3D-C49138E42FA3}" type="datetime1">
              <a:t>10/20/15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CLAS12 Slow Controls - 1st Experiment Workshop - October 20, 2015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DE366-EF3C-F849-A199-277829946A83}" type="datetime1">
              <a:t>10/20/15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CLAS12 Slow Controls - 1st Experiment Workshop - October 20,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B3E64-9211-AD44-8110-BCBA5024980F}" type="datetime1">
              <a:t>10/20/15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CLAS12 Slow Controls - 1st Experiment Workshop - October 20,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993C-4FF1-724D-8FD6-FBA2D1CF4F0D}" type="datetime1"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CLAS12 Slow Controls - 1st Experiment Workshop - October 20, 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C3B5-AD84-8543-BA8D-D23ADA28EFFF}" type="datetime1"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CLAS12 Slow Controls - 1st Experiment Workshop - October 20, 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8B5452B8-AD0B-2544-832D-83DDF846294A}" type="datetime1">
              <a:t>10/20/15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web.jlab.org/wiki/index.php/CLAS12_Slow_Controls" TargetMode="External"/><Relationship Id="rId4" Type="http://schemas.openxmlformats.org/officeDocument/2006/relationships/hyperlink" Target="https://github.com/JeffersonLab/clas12-onlin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://controlsystemstudio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CLAS12 Slow Controls</a:t>
            </a:r>
            <a:endParaRPr lang="en-US" dirty="0"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Experiment Readiness Workshop</a:t>
            </a:r>
          </a:p>
          <a:p>
            <a:r>
              <a:rPr lang="en-US" dirty="0">
                <a:latin typeface="Minion Pro"/>
              </a:rPr>
              <a:t>October 20, 2015</a:t>
            </a:r>
          </a:p>
          <a:p>
            <a:endParaRPr lang="en-US" dirty="0"/>
          </a:p>
          <a:p>
            <a:r>
              <a:rPr lang="en-US" dirty="0">
                <a:latin typeface="Minion Pro"/>
              </a:rPr>
              <a:t>N. Baltzell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Hierarchical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7580"/>
            <a:ext cx="8229600" cy="1790003"/>
          </a:xfrm>
        </p:spPr>
        <p:txBody>
          <a:bodyPr>
            <a:normAutofit fontScale="55000" lnSpcReduction="20000"/>
          </a:bodyPr>
          <a:lstStyle/>
          <a:p>
            <a:r>
              <a:rPr lang="en-US"/>
              <a:t>Allow to navigate through a heirarchical menu</a:t>
            </a:r>
          </a:p>
          <a:p>
            <a:pPr lvl="1"/>
            <a:r>
              <a:rPr lang="en-US"/>
              <a:t>and perform actions on all channels below any point in the hierarchy)</a:t>
            </a:r>
          </a:p>
          <a:p>
            <a:pPr lvl="1"/>
            <a:r>
              <a:rPr lang="en-US"/>
              <a:t>e.g. “turn off all HV in sector 1”, “turn on DC region 2”</a:t>
            </a:r>
          </a:p>
          <a:p>
            <a:pPr lvl="1"/>
            <a:r>
              <a:rPr lang="en-US"/>
              <a:t>e.g.  drill down to only HTCC-related items (gas/pressure/temp/HV/LV)</a:t>
            </a:r>
          </a:p>
          <a:p>
            <a:pPr lvl="1"/>
            <a:r>
              <a:rPr lang="en-US"/>
              <a:t>etc …</a:t>
            </a:r>
          </a:p>
          <a:p>
            <a:r>
              <a:rPr lang="en-US"/>
              <a:t>“Detector” based or “Hardware” based</a:t>
            </a:r>
          </a:p>
          <a:p>
            <a:pPr lvl="1"/>
            <a:r>
              <a:rPr lang="en-US"/>
              <a:t>e.g. sector/layer/channel vs crate/slot/channel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4" name="Picture 3" descr="Epicstree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33" y="2572708"/>
            <a:ext cx="5575292" cy="3513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910417"/>
            <a:ext cx="28363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Foundation is in place to generate the hierarchy and propogate commands down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Need to incorporate into our standard GUI system 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999" y="6030289"/>
            <a:ext cx="136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K. Livingston</a:t>
            </a:r>
          </a:p>
        </p:txBody>
      </p:sp>
    </p:spTree>
    <p:extLst>
      <p:ext uri="{BB962C8B-B14F-4D97-AF65-F5344CB8AC3E}">
        <p14:creationId xmlns:p14="http://schemas.microsoft.com/office/powerpoint/2010/main" val="62740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CS-Studio Example (Expert HV)</a:t>
            </a:r>
          </a:p>
        </p:txBody>
      </p:sp>
      <p:pic>
        <p:nvPicPr>
          <p:cNvPr id="4" name="Picture 3" descr="Untitled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7" y="1239190"/>
            <a:ext cx="8297333" cy="4886287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</p:spTree>
    <p:extLst>
      <p:ext uri="{BB962C8B-B14F-4D97-AF65-F5344CB8AC3E}">
        <p14:creationId xmlns:p14="http://schemas.microsoft.com/office/powerpoint/2010/main" val="308946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10-20 at 6.00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57" y="3502460"/>
            <a:ext cx="3436443" cy="1173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6890289" cy="4827906"/>
          </a:xfrm>
        </p:spPr>
        <p:txBody>
          <a:bodyPr>
            <a:normAutofit fontScale="47500" lnSpcReduction="20000"/>
          </a:bodyPr>
          <a:lstStyle/>
          <a:p>
            <a:pPr marL="285750" indent="-285750"/>
            <a:r>
              <a:rPr lang="en-US"/>
              <a:t>Detector specialized GUIs</a:t>
            </a:r>
          </a:p>
          <a:p>
            <a:pPr lvl="1">
              <a:buFont typeface="Arial"/>
              <a:buChar char="•"/>
            </a:pPr>
            <a:r>
              <a:rPr lang="en-US"/>
              <a:t>e.g. DC HV/LV status for all regions/sectors, HTCC gas/voltage/pressure …</a:t>
            </a:r>
          </a:p>
          <a:p>
            <a:pPr lvl="1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How to display HV status for a whole detector </a:t>
            </a:r>
            <a:r>
              <a:rPr lang="en-US" sz="2200"/>
              <a:t>(some w/ 100s/1000s of channels)</a:t>
            </a:r>
            <a:endParaRPr lang="en-US"/>
          </a:p>
          <a:p>
            <a:pPr marL="1200150" lvl="2" indent="-285750"/>
            <a:r>
              <a:rPr lang="en-US"/>
              <a:t>can’t display every channel, need some grouping and boolean logic</a:t>
            </a:r>
          </a:p>
          <a:p>
            <a:pPr marL="1657350" lvl="3" indent="-285750"/>
            <a:r>
              <a:rPr lang="en-US"/>
              <a:t>e.g. green is all on, black is all off, red is any tripped, yellow is mix of on/off</a:t>
            </a:r>
          </a:p>
          <a:p>
            <a:pPr marL="1200150" lvl="2" indent="-285750"/>
            <a:r>
              <a:rPr lang="en-US"/>
              <a:t>should choose a uniform convention for all detectors</a:t>
            </a:r>
          </a:p>
          <a:p>
            <a:pPr lvl="1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Live scaler displays from JLab FADC/DSC boards</a:t>
            </a:r>
          </a:p>
          <a:p>
            <a:pPr lvl="2"/>
            <a:r>
              <a:rPr lang="en-US"/>
              <a:t>can be read through EPICS or directly from hardware</a:t>
            </a:r>
          </a:p>
          <a:p>
            <a:pPr lvl="2"/>
            <a:r>
              <a:rPr lang="en-US"/>
              <a:t>Cole has one for CLAS12 P/ECAL (a 2-D stripchart)</a:t>
            </a:r>
          </a:p>
          <a:p>
            <a:pPr lvl="2"/>
            <a:r>
              <a:rPr lang="en-US"/>
              <a:t>example from HPS’s ECAL</a:t>
            </a:r>
          </a:p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r>
              <a:rPr lang="en-US"/>
              <a:t>Moller polarimeter system</a:t>
            </a:r>
          </a:p>
          <a:p>
            <a:pPr lvl="1">
              <a:buFont typeface="Arial"/>
              <a:buChar char="•"/>
            </a:pPr>
            <a:r>
              <a:rPr lang="en-US"/>
              <a:t>Starting work on this in early 2016, after hardware is fully reestablished</a:t>
            </a:r>
          </a:p>
          <a:p>
            <a:pPr marL="285750" indent="-285750"/>
            <a:endParaRPr lang="en-US"/>
          </a:p>
          <a:p>
            <a:pPr marL="285750" indent="-285750"/>
            <a:r>
              <a:rPr lang="en-US"/>
              <a:t>Incorporating access to the MYA archive in CS-Studio</a:t>
            </a:r>
          </a:p>
          <a:p>
            <a:pPr lvl="1">
              <a:buFont typeface="Arial"/>
              <a:buChar char="•"/>
            </a:pPr>
            <a:r>
              <a:rPr lang="en-US"/>
              <a:t>Just  a nicety – already have MyaViewer, but may not actually be that much work</a:t>
            </a:r>
          </a:p>
          <a:p>
            <a:pPr lvl="1">
              <a:buFont typeface="Arial"/>
              <a:buChar char="•"/>
            </a:pPr>
            <a:r>
              <a:rPr lang="en-US"/>
              <a:t>could be a good student project</a:t>
            </a:r>
          </a:p>
          <a:p>
            <a:pPr lvl="2"/>
            <a:endParaRPr lang="en-US"/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937914"/>
            <a:ext cx="7356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 few of the bigger things that we haven’t started to really tackle yet: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  <p:pic>
        <p:nvPicPr>
          <p:cNvPr id="9" name="Picture 8" descr="IMG_2696.MO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39" y="2123953"/>
            <a:ext cx="2067762" cy="13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Specialized Detector Screens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60875"/>
            <a:ext cx="5698581" cy="4830100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Only a few CLAS12 examples exist so far</a:t>
            </a:r>
          </a:p>
          <a:p>
            <a:endParaRPr lang="en-US"/>
          </a:p>
          <a:p>
            <a:pPr lvl="1"/>
            <a:r>
              <a:rPr lang="en-US"/>
              <a:t>This CTOF HV one is functional</a:t>
            </a:r>
          </a:p>
          <a:p>
            <a:pPr lvl="2"/>
            <a:r>
              <a:rPr lang="en-US"/>
              <a:t>48 channels arranged geometrically “correctly”</a:t>
            </a:r>
          </a:p>
          <a:p>
            <a:pPr lvl="2"/>
            <a:r>
              <a:rPr lang="en-US"/>
              <a:t>color shows HV status</a:t>
            </a:r>
          </a:p>
          <a:p>
            <a:pPr lvl="2"/>
            <a:r>
              <a:rPr lang="en-US"/>
              <a:t>clicking on a channel open its individual controls screen</a:t>
            </a:r>
          </a:p>
          <a:p>
            <a:pPr lvl="2"/>
            <a:endParaRPr lang="en-US"/>
          </a:p>
          <a:p>
            <a:pPr lvl="1"/>
            <a:r>
              <a:rPr lang="en-US"/>
              <a:t>This ECAL/PCAL one is just for show</a:t>
            </a:r>
          </a:p>
          <a:p>
            <a:pPr lvl="2"/>
            <a:r>
              <a:rPr lang="en-US"/>
              <a:t>one way to summarize status for CLAS12 calorimeters</a:t>
            </a:r>
          </a:p>
          <a:p>
            <a:pPr lvl="3"/>
            <a:r>
              <a:rPr lang="en-US"/>
              <a:t>3 triangle sides are U/V/W</a:t>
            </a:r>
          </a:p>
          <a:p>
            <a:pPr lvl="3"/>
            <a:r>
              <a:rPr lang="en-US"/>
              <a:t>3 layers on each triangles’ side are 			PCAL/INNER/OUTER</a:t>
            </a:r>
          </a:p>
          <a:p>
            <a:endParaRPr lang="en-US"/>
          </a:p>
          <a:p>
            <a:r>
              <a:rPr lang="en-US"/>
              <a:t>These can be hand-edited or script-generated</a:t>
            </a:r>
          </a:p>
          <a:p>
            <a:endParaRPr lang="en-US"/>
          </a:p>
          <a:p>
            <a:r>
              <a:rPr lang="en-US"/>
              <a:t>Time soon to start working with detector groups to determine what is needed</a:t>
            </a:r>
          </a:p>
        </p:txBody>
      </p:sp>
      <p:pic>
        <p:nvPicPr>
          <p:cNvPr id="4" name="Picture 3" descr="Screen Shot 2015-10-05 at 12.02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85" y="1010769"/>
            <a:ext cx="2533301" cy="2503082"/>
          </a:xfrm>
          <a:prstGeom prst="rect">
            <a:avLst/>
          </a:prstGeom>
          <a:effectLst>
            <a:glow rad="101600">
              <a:schemeClr val="bg1">
                <a:lumMod val="50000"/>
                <a:alpha val="67000"/>
              </a:schemeClr>
            </a:glow>
          </a:effectLst>
        </p:spPr>
      </p:pic>
      <p:pic>
        <p:nvPicPr>
          <p:cNvPr id="5" name="Picture 4" descr="Screen Shot 2015-10-07 at 16.22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07" y="3719565"/>
            <a:ext cx="2507091" cy="2555615"/>
          </a:xfrm>
          <a:prstGeom prst="rect">
            <a:avLst/>
          </a:prstGeom>
          <a:effectLst>
            <a:glow rad="101600">
              <a:schemeClr val="bg1">
                <a:lumMod val="50000"/>
                <a:alpha val="75000"/>
              </a:schemeClr>
            </a:glow>
          </a:effectLst>
        </p:spPr>
      </p:pic>
      <p:pic>
        <p:nvPicPr>
          <p:cNvPr id="6" name="Picture 5" descr="Screen Shot 2015-10-19 at 11.47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80" y="2961078"/>
            <a:ext cx="2881584" cy="552773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</p:spTree>
    <p:extLst>
      <p:ext uri="{BB962C8B-B14F-4D97-AF65-F5344CB8AC3E}">
        <p14:creationId xmlns:p14="http://schemas.microsoft.com/office/powerpoint/2010/main" val="311101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05717"/>
            <a:ext cx="8442739" cy="2346334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Goal to be ready by end of summer 2016.</a:t>
            </a:r>
          </a:p>
          <a:p>
            <a:r>
              <a:rPr lang="en-US"/>
              <a:t>We have a good understanding of most of the work involved, timelines, and people / FTEs to do it</a:t>
            </a:r>
          </a:p>
          <a:p>
            <a:r>
              <a:rPr lang="en-US"/>
              <a:t>Lots of progress already on the infrastructure, EPICS/OS upgrades, existing hardware support/upgrades, HV/LV apps, porting of old CLAS6 apps</a:t>
            </a:r>
          </a:p>
          <a:p>
            <a:r>
              <a:rPr lang="en-US"/>
              <a:t>Time soon to start ramping up communication with baseline detector groups on their specific controls/monitoring needs</a:t>
            </a:r>
          </a:p>
          <a:p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  <p:pic>
        <p:nvPicPr>
          <p:cNvPr id="7" name="Picture 6" descr="Untitled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53" y="3239981"/>
            <a:ext cx="5160974" cy="313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7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0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639" y="-81668"/>
            <a:ext cx="7167163" cy="1143000"/>
          </a:xfrm>
        </p:spPr>
        <p:txBody>
          <a:bodyPr>
            <a:normAutofit fontScale="90000"/>
          </a:bodyPr>
          <a:lstStyle/>
          <a:p>
            <a:r>
              <a:rPr lang="en-US"/>
              <a:t>HV Controls:  “Hardware”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587" y="1365935"/>
            <a:ext cx="3172871" cy="314025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Based on HV crate/slot/channel</a:t>
            </a:r>
          </a:p>
          <a:p>
            <a:pPr lvl="1"/>
            <a:r>
              <a:rPr lang="en-US"/>
              <a:t>important while diagnosing HV hardware problems</a:t>
            </a:r>
          </a:p>
          <a:p>
            <a:r>
              <a:rPr lang="en-US"/>
              <a:t>Already in use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Screen Shot 2015-10-05 at 11.49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8" b="13743"/>
          <a:stretch/>
        </p:blipFill>
        <p:spPr>
          <a:xfrm>
            <a:off x="3645892" y="1246520"/>
            <a:ext cx="5389017" cy="4388452"/>
          </a:xfrm>
          <a:prstGeom prst="rect">
            <a:avLst/>
          </a:prstGeom>
          <a:effectLst>
            <a:glow rad="101600">
              <a:schemeClr val="bg1">
                <a:lumMod val="50000"/>
                <a:alpha val="75000"/>
              </a:schemeClr>
            </a:glow>
          </a:effectLst>
        </p:spPr>
      </p:pic>
      <p:pic>
        <p:nvPicPr>
          <p:cNvPr id="6" name="Picture 5" descr="Screen Shot 2015-10-08 at 14.52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90" y="2812853"/>
            <a:ext cx="480716" cy="16933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3514" y="860249"/>
            <a:ext cx="1745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Overview screen</a:t>
            </a:r>
          </a:p>
        </p:txBody>
      </p:sp>
    </p:spTree>
    <p:extLst>
      <p:ext uri="{BB962C8B-B14F-4D97-AF65-F5344CB8AC3E}">
        <p14:creationId xmlns:p14="http://schemas.microsoft.com/office/powerpoint/2010/main" val="22415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291" y="-151538"/>
            <a:ext cx="6062133" cy="1143000"/>
          </a:xfrm>
        </p:spPr>
        <p:txBody>
          <a:bodyPr>
            <a:normAutofit fontScale="90000"/>
          </a:bodyPr>
          <a:lstStyle/>
          <a:p>
            <a:r>
              <a:rPr lang="en-US"/>
              <a:t>More HV “Hardware” views</a:t>
            </a:r>
          </a:p>
        </p:txBody>
      </p:sp>
      <p:pic>
        <p:nvPicPr>
          <p:cNvPr id="5" name="Picture 4" descr="Screen Shot 2015-10-09 at 8.37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25" y="1417638"/>
            <a:ext cx="6846357" cy="4095750"/>
          </a:xfrm>
          <a:prstGeom prst="rect">
            <a:avLst/>
          </a:prstGeom>
        </p:spPr>
      </p:pic>
      <p:pic>
        <p:nvPicPr>
          <p:cNvPr id="4" name="Picture 3" descr="Screen Shot 2015-10-05 at 14.15.21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r="-387"/>
          <a:stretch/>
        </p:blipFill>
        <p:spPr>
          <a:xfrm>
            <a:off x="5946972" y="3057526"/>
            <a:ext cx="2747156" cy="2878669"/>
          </a:xfrm>
          <a:prstGeom prst="rect">
            <a:avLst/>
          </a:prstGeom>
          <a:effectLst>
            <a:glow rad="101600">
              <a:schemeClr val="bg1">
                <a:lumMod val="50000"/>
                <a:alpha val="75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3478075" y="1100138"/>
            <a:ext cx="192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Expert Perspective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94992" y="2421778"/>
            <a:ext cx="817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Simple</a:t>
            </a:r>
          </a:p>
          <a:p>
            <a:r>
              <a:rPr lang="en-US"/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1249520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 HV “Expert” views</a:t>
            </a:r>
          </a:p>
        </p:txBody>
      </p:sp>
      <p:pic>
        <p:nvPicPr>
          <p:cNvPr id="4" name="Picture 3" descr="Screen Shot 2015-10-07 at 17.41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3" y="1417109"/>
            <a:ext cx="7903633" cy="4859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4917" y="1079300"/>
            <a:ext cx="523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See status of all channels in one crate simultaneously.</a:t>
            </a:r>
          </a:p>
        </p:txBody>
      </p:sp>
    </p:spTree>
    <p:extLst>
      <p:ext uri="{BB962C8B-B14F-4D97-AF65-F5344CB8AC3E}">
        <p14:creationId xmlns:p14="http://schemas.microsoft.com/office/powerpoint/2010/main" val="40975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</a:t>
            </a:r>
          </a:p>
        </p:txBody>
      </p:sp>
      <p:pic>
        <p:nvPicPr>
          <p:cNvPr id="6" name="Picture 5" descr="Screen Shot 2015-10-05 at 17.28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" t="-139" r="3635" b="368"/>
          <a:stretch/>
        </p:blipFill>
        <p:spPr>
          <a:xfrm>
            <a:off x="1580588" y="3532270"/>
            <a:ext cx="5819712" cy="2761922"/>
          </a:xfrm>
          <a:prstGeom prst="rect">
            <a:avLst/>
          </a:prstGeom>
          <a:effectLst>
            <a:glow rad="101600">
              <a:schemeClr val="bg1">
                <a:lumMod val="50000"/>
                <a:alpha val="75000"/>
              </a:schemeClr>
            </a:glow>
          </a:effec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95352" y="955954"/>
            <a:ext cx="7591448" cy="2704905"/>
          </a:xfrm>
        </p:spPr>
        <p:txBody>
          <a:bodyPr>
            <a:normAutofit fontScale="47500" lnSpcReduction="20000"/>
          </a:bodyPr>
          <a:lstStyle/>
          <a:p>
            <a:r>
              <a:rPr lang="en-US"/>
              <a:t>Main CLAS12 group: </a:t>
            </a:r>
            <a:r>
              <a:rPr lang="en-US" sz="2500"/>
              <a:t>N.Baltzell (Hall-B), K.Livingston, B.McKinnon (Glasgow), W.Moore (JLab)</a:t>
            </a:r>
            <a:endParaRPr lang="en-US"/>
          </a:p>
          <a:p>
            <a:pPr lvl="1"/>
            <a:r>
              <a:rPr lang="en-US"/>
              <a:t>with lots of help &amp; advice from Sergey, Hovanes, Stepan, etc</a:t>
            </a:r>
          </a:p>
          <a:p>
            <a:pPr lvl="1"/>
            <a:r>
              <a:rPr lang="en-US"/>
              <a:t>responsible for majority of CLAS12 slow controls</a:t>
            </a:r>
          </a:p>
          <a:p>
            <a:pPr lvl="2"/>
            <a:r>
              <a:rPr lang="en-US"/>
              <a:t>software infrastructure, EPICS, hardware interfaces, UI</a:t>
            </a:r>
          </a:p>
          <a:p>
            <a:pPr lvl="2"/>
            <a:r>
              <a:rPr lang="en-US"/>
              <a:t>controls/monitoring/alarms for detectors, beamline, DAQ</a:t>
            </a:r>
          </a:p>
          <a:p>
            <a:pPr lvl="3"/>
            <a:r>
              <a:rPr lang="en-US"/>
              <a:t>e.g. HV, LV, Motors, Scalers, Temperatures, Vacuum, Weather, …</a:t>
            </a:r>
          </a:p>
          <a:p>
            <a:r>
              <a:rPr lang="en-US"/>
              <a:t>Wiki page: </a:t>
            </a:r>
            <a:r>
              <a:rPr lang="en-US" sz="2200">
                <a:hlinkClick r:id="rId3"/>
              </a:rPr>
              <a:t>https://clasweb.jlab.org/wiki/index.php/CLAS12_Slow_Controls</a:t>
            </a:r>
            <a:endParaRPr lang="en-US" sz="2200"/>
          </a:p>
          <a:p>
            <a:r>
              <a:rPr lang="en-US"/>
              <a:t>Biweekly meetings and lots of progress since July (Fridays @ 9:00 in F228)</a:t>
            </a:r>
          </a:p>
          <a:p>
            <a:r>
              <a:rPr lang="en-US"/>
              <a:t>Progress charts with timeline and FTE, with goal of end of summer 2016</a:t>
            </a:r>
          </a:p>
          <a:p>
            <a:r>
              <a:rPr lang="en-US"/>
              <a:t>Using github for all online software </a:t>
            </a:r>
            <a:r>
              <a:rPr lang="en-US" sz="2600"/>
              <a:t>(with epics/coda/etc submodules)</a:t>
            </a:r>
            <a:endParaRPr lang="en-US"/>
          </a:p>
          <a:p>
            <a:pPr lvl="1"/>
            <a:r>
              <a:rPr lang="en-US" sz="2200">
                <a:hlinkClick r:id="rId4"/>
              </a:rPr>
              <a:t>https://github.com/JeffersonLab/clas12-online</a:t>
            </a:r>
            <a:endParaRPr lang="en-US" sz="2200"/>
          </a:p>
          <a:p>
            <a:pPr lvl="2"/>
            <a:endParaRPr lang="en-US"/>
          </a:p>
          <a:p>
            <a:pPr lvl="1"/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</p:spTree>
    <p:extLst>
      <p:ext uri="{BB962C8B-B14F-4D97-AF65-F5344CB8AC3E}">
        <p14:creationId xmlns:p14="http://schemas.microsoft.com/office/powerpoint/2010/main" val="352804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Groups Involved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248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JLab</a:t>
            </a:r>
          </a:p>
          <a:p>
            <a:pPr lvl="1"/>
            <a:r>
              <a:rPr lang="en-US"/>
              <a:t>Engineering</a:t>
            </a:r>
          </a:p>
          <a:p>
            <a:pPr lvl="2"/>
            <a:r>
              <a:rPr lang="en-US"/>
              <a:t>Detector Gas and Magnet Cryo  </a:t>
            </a:r>
            <a:r>
              <a:rPr lang="en-US" sz="2000"/>
              <a:t>(D. Butler, J. Ballard, …)</a:t>
            </a:r>
          </a:p>
          <a:p>
            <a:pPr lvl="3"/>
            <a:r>
              <a:rPr lang="en-US"/>
              <a:t>In progress, installing of components in Hall-B in coming few months</a:t>
            </a:r>
          </a:p>
          <a:p>
            <a:pPr lvl="3"/>
            <a:r>
              <a:rPr lang="en-US"/>
              <a:t>Allen-Bradley PLCs and CompactRIO</a:t>
            </a:r>
          </a:p>
          <a:p>
            <a:pPr lvl="3"/>
            <a:r>
              <a:rPr lang="en-US"/>
              <a:t>EPICS interfaces to be developed with/by CLAS12 group</a:t>
            </a:r>
          </a:p>
          <a:p>
            <a:pPr lvl="3"/>
            <a:endParaRPr lang="en-US"/>
          </a:p>
          <a:p>
            <a:pPr lvl="1"/>
            <a:r>
              <a:rPr lang="en-US"/>
              <a:t>Accelerator</a:t>
            </a:r>
          </a:p>
          <a:p>
            <a:pPr lvl="2"/>
            <a:r>
              <a:rPr lang="en-US"/>
              <a:t>SVT  </a:t>
            </a:r>
            <a:r>
              <a:rPr lang="en-US" sz="2000"/>
              <a:t>(S. Witherspoon)</a:t>
            </a:r>
          </a:p>
          <a:p>
            <a:pPr lvl="3"/>
            <a:r>
              <a:rPr lang="en-US" sz="1900"/>
              <a:t>99% Complete, currently a standalone system (with edm frontend)</a:t>
            </a:r>
            <a:endParaRPr lang="en-US" sz="1400"/>
          </a:p>
          <a:p>
            <a:endParaRPr lang="en-US"/>
          </a:p>
          <a:p>
            <a:r>
              <a:rPr lang="en-US"/>
              <a:t>Saclay</a:t>
            </a:r>
          </a:p>
          <a:p>
            <a:pPr lvl="1"/>
            <a:r>
              <a:rPr lang="en-US"/>
              <a:t>Cryo Target </a:t>
            </a:r>
            <a:r>
              <a:rPr lang="en-US" sz="2000"/>
              <a:t>(D. Bouziat, M. Garçon, F. Sabatié)</a:t>
            </a:r>
            <a:endParaRPr lang="en-US" sz="3400"/>
          </a:p>
          <a:p>
            <a:pPr lvl="2"/>
            <a:r>
              <a:rPr lang="en-US"/>
              <a:t>Same system as 6 GeV with refurbished components</a:t>
            </a:r>
          </a:p>
          <a:p>
            <a:pPr lvl="2"/>
            <a:r>
              <a:rPr lang="en-US"/>
              <a:t>Prepared and ready to ship; to be installed in late-2015/early-2016</a:t>
            </a:r>
          </a:p>
          <a:p>
            <a:pPr lvl="2"/>
            <a:r>
              <a:rPr lang="en-US"/>
              <a:t>EPICS support/interface remains to be investigated</a:t>
            </a:r>
          </a:p>
          <a:p>
            <a:pPr lvl="1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</p:spTree>
    <p:extLst>
      <p:ext uri="{BB962C8B-B14F-4D97-AF65-F5344CB8AC3E}">
        <p14:creationId xmlns:p14="http://schemas.microsoft.com/office/powerpoint/2010/main" val="21547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19 at 7.2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702" y="938251"/>
            <a:ext cx="4792155" cy="5060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463" y="1042130"/>
            <a:ext cx="4296281" cy="5086932"/>
          </a:xfrm>
        </p:spPr>
        <p:txBody>
          <a:bodyPr>
            <a:normAutofit fontScale="47500" lnSpcReduction="20000"/>
          </a:bodyPr>
          <a:lstStyle/>
          <a:p>
            <a:r>
              <a:rPr lang="en-US"/>
              <a:t>Based on EPICS</a:t>
            </a:r>
          </a:p>
          <a:p>
            <a:pPr lvl="1"/>
            <a:r>
              <a:rPr lang="en-US"/>
              <a:t>R3.14.12.5, modern release</a:t>
            </a:r>
          </a:p>
          <a:p>
            <a:pPr lvl="1"/>
            <a:r>
              <a:rPr lang="en-US"/>
              <a:t>fully support the various hardware controlller I/O needs in Hall-B</a:t>
            </a:r>
          </a:p>
          <a:p>
            <a:pPr lvl="1"/>
            <a:endParaRPr lang="en-US"/>
          </a:p>
          <a:p>
            <a:r>
              <a:rPr lang="en-US"/>
              <a:t>RHEL7, JLab-supported OS</a:t>
            </a:r>
          </a:p>
          <a:p>
            <a:pPr lvl="1"/>
            <a:r>
              <a:rPr lang="en-US"/>
              <a:t>Choose only 64-bit apps when possible</a:t>
            </a:r>
          </a:p>
          <a:p>
            <a:pPr lvl="1"/>
            <a:endParaRPr lang="en-US"/>
          </a:p>
          <a:p>
            <a:r>
              <a:rPr lang="en-US"/>
              <a:t>C</a:t>
            </a:r>
            <a:r>
              <a:rPr lang="en-US"/>
              <a:t>leaned software tree</a:t>
            </a:r>
          </a:p>
          <a:p>
            <a:pPr lvl="1"/>
            <a:r>
              <a:rPr lang="en-US"/>
              <a:t>Using JeffersonLab/clas12-epics github</a:t>
            </a:r>
          </a:p>
          <a:p>
            <a:pPr lvl="1"/>
            <a:r>
              <a:rPr lang="en-US"/>
              <a:t>Pulling in only the essentials from CLAS6</a:t>
            </a:r>
          </a:p>
          <a:p>
            <a:pPr lvl="1"/>
            <a:r>
              <a:rPr lang="en-US"/>
              <a:t>Maintain consistent build system, environment setup, … </a:t>
            </a:r>
          </a:p>
          <a:p>
            <a:pPr lvl="1"/>
            <a:r>
              <a:rPr lang="en-US"/>
              <a:t>just checkout &amp; build</a:t>
            </a:r>
          </a:p>
          <a:p>
            <a:pPr lvl="1"/>
            <a:endParaRPr lang="en-US"/>
          </a:p>
          <a:p>
            <a:r>
              <a:rPr lang="en-US"/>
              <a:t>Control-System-Studio</a:t>
            </a:r>
          </a:p>
          <a:p>
            <a:pPr lvl="1"/>
            <a:r>
              <a:rPr lang="en-US"/>
              <a:t>frontend UI, replacing the no longer supported &amp; maintained medm/edm</a:t>
            </a:r>
          </a:p>
          <a:p>
            <a:pPr lvl="1"/>
            <a:r>
              <a:rPr lang="en-US"/>
              <a:t>developed &amp; supported by other labs (SNS, DESY) and used by Hall-D</a:t>
            </a:r>
          </a:p>
          <a:p>
            <a:pPr lvl="1"/>
            <a:r>
              <a:rPr lang="en-US"/>
              <a:t>more integrated, unified user interface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Utilize JLab-Accelerator supported tools</a:t>
            </a:r>
          </a:p>
          <a:p>
            <a:pPr lvl="1"/>
            <a:r>
              <a:rPr lang="en-US"/>
              <a:t>Mya archiver and related clients</a:t>
            </a:r>
          </a:p>
          <a:p>
            <a:pPr lvl="1"/>
            <a:r>
              <a:rPr lang="en-US"/>
              <a:t>JTabs for accelerator screens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</p:spTree>
    <p:extLst>
      <p:ext uri="{BB962C8B-B14F-4D97-AF65-F5344CB8AC3E}">
        <p14:creationId xmlns:p14="http://schemas.microsoft.com/office/powerpoint/2010/main" val="152114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7650"/>
            <a:ext cx="8229600" cy="2390304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9 user workstations  </a:t>
            </a:r>
            <a:r>
              <a:rPr lang="en-US" sz="2600" i="1"/>
              <a:t>(clonpc##)</a:t>
            </a:r>
            <a:endParaRPr lang="en-US" i="1"/>
          </a:p>
          <a:p>
            <a:pPr lvl="1"/>
            <a:r>
              <a:rPr lang="en-US"/>
              <a:t>for running clients, GUIs, run_control</a:t>
            </a:r>
          </a:p>
          <a:p>
            <a:pPr lvl="1"/>
            <a:r>
              <a:rPr lang="en-US"/>
              <a:t>each will have 2x2 monitors </a:t>
            </a:r>
            <a:r>
              <a:rPr lang="en-US" sz="2300"/>
              <a:t>(currently still 2x1, need graphics cards)</a:t>
            </a:r>
            <a:endParaRPr lang="en-US"/>
          </a:p>
          <a:p>
            <a:r>
              <a:rPr lang="en-US"/>
              <a:t>8 servers for running IOCs, databases:  </a:t>
            </a:r>
            <a:r>
              <a:rPr lang="en-US" sz="2600" i="1"/>
              <a:t>(clonioc#/clonsl#/clondb#)</a:t>
            </a:r>
            <a:endParaRPr lang="en-US" i="1"/>
          </a:p>
          <a:p>
            <a:r>
              <a:rPr lang="en-US"/>
              <a:t>Tested “all” software on new OS, moving all to 64-bit RHEL7</a:t>
            </a:r>
            <a:endParaRPr lang="en-US" sz="2000"/>
          </a:p>
          <a:p>
            <a:pPr lvl="1"/>
            <a:r>
              <a:rPr lang="en-US"/>
              <a:t>for now leaving a couple on old RHEL5 OS for testing</a:t>
            </a:r>
          </a:p>
        </p:txBody>
      </p:sp>
      <p:pic>
        <p:nvPicPr>
          <p:cNvPr id="6" name="Picture 5" descr="20150423_174923_Pan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3" y="4159901"/>
            <a:ext cx="7879462" cy="1448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4507" y="5637266"/>
            <a:ext cx="430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Hall-B Counting House during HPS 2015 Run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</p:spTree>
    <p:extLst>
      <p:ext uri="{BB962C8B-B14F-4D97-AF65-F5344CB8AC3E}">
        <p14:creationId xmlns:p14="http://schemas.microsoft.com/office/powerpoint/2010/main" val="56115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Inventory</a:t>
            </a:r>
          </a:p>
        </p:txBody>
      </p:sp>
      <p:pic>
        <p:nvPicPr>
          <p:cNvPr id="4" name="Picture 3" descr="hallbsc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8970" r="10332" b="35180"/>
          <a:stretch/>
        </p:blipFill>
        <p:spPr>
          <a:xfrm>
            <a:off x="1512311" y="812346"/>
            <a:ext cx="6136366" cy="55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1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rp_2H02A_2015_05_14_02_17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94" y="3121043"/>
            <a:ext cx="3311971" cy="3265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Pre-CLAS12 Commissioning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16125"/>
            <a:ext cx="5165403" cy="3371691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HPS has effectively commissioned  some aspects of CLAS12 slow controls</a:t>
            </a:r>
          </a:p>
          <a:p>
            <a:pPr lvl="1"/>
            <a:r>
              <a:rPr lang="en-US"/>
              <a:t>counting house workstations</a:t>
            </a:r>
          </a:p>
          <a:p>
            <a:pPr lvl="1"/>
            <a:r>
              <a:rPr lang="en-US"/>
              <a:t>64 bit, RHEL7, EPICS upgrades</a:t>
            </a:r>
          </a:p>
          <a:p>
            <a:pPr lvl="1"/>
            <a:r>
              <a:rPr lang="en-US"/>
              <a:t>Beamline</a:t>
            </a:r>
          </a:p>
          <a:p>
            <a:pPr lvl="2"/>
            <a:r>
              <a:rPr lang="en-US"/>
              <a:t>beam viewers (tagger, fcup)</a:t>
            </a:r>
          </a:p>
          <a:p>
            <a:pPr lvl="2"/>
            <a:r>
              <a:rPr lang="en-US"/>
              <a:t>harp scans</a:t>
            </a:r>
          </a:p>
          <a:p>
            <a:pPr lvl="3"/>
            <a:r>
              <a:rPr lang="en-US"/>
              <a:t>motors, scalers, analysis, archiving</a:t>
            </a:r>
          </a:p>
          <a:p>
            <a:pPr lvl="2"/>
            <a:r>
              <a:rPr lang="en-US"/>
              <a:t>BPMs, BLMs, FSD</a:t>
            </a:r>
          </a:p>
          <a:p>
            <a:pPr lvl="1"/>
            <a:r>
              <a:rPr lang="en-US"/>
              <a:t>MYA archiving &amp; strip charts</a:t>
            </a:r>
          </a:p>
          <a:p>
            <a:pPr lvl="1"/>
            <a:r>
              <a:rPr lang="en-US"/>
              <a:t>Trigger Rates / DAQ Livetime Monitoring</a:t>
            </a:r>
          </a:p>
          <a:p>
            <a:endParaRPr lang="en-US"/>
          </a:p>
        </p:txBody>
      </p:sp>
      <p:pic>
        <p:nvPicPr>
          <p:cNvPr id="4" name="Picture 3" descr="hps_trigger_scalers_2015_05_14_21_20_0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499" y="933664"/>
            <a:ext cx="2968467" cy="2160221"/>
          </a:xfrm>
          <a:prstGeom prst="rect">
            <a:avLst/>
          </a:prstGeom>
          <a:effectLst>
            <a:glow rad="101600">
              <a:schemeClr val="bg1">
                <a:lumMod val="50000"/>
                <a:alpha val="75000"/>
              </a:schemeClr>
            </a:glow>
          </a:effectLst>
        </p:spPr>
      </p:pic>
      <p:pic>
        <p:nvPicPr>
          <p:cNvPr id="6" name="Picture 5" descr="Screen Shot 2015-10-06 at 10.11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1" y="4454326"/>
            <a:ext cx="3773895" cy="1688099"/>
          </a:xfrm>
          <a:prstGeom prst="rect">
            <a:avLst/>
          </a:prstGeom>
          <a:effectLst>
            <a:glow rad="101600">
              <a:schemeClr val="bg1">
                <a:lumMod val="50000"/>
                <a:alpha val="75000"/>
              </a:schemeClr>
            </a:glow>
          </a:effec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</p:spTree>
    <p:extLst>
      <p:ext uri="{BB962C8B-B14F-4D97-AF65-F5344CB8AC3E}">
        <p14:creationId xmlns:p14="http://schemas.microsoft.com/office/powerpoint/2010/main" val="1156972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CS-Studio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492" y="839597"/>
            <a:ext cx="7545181" cy="2429936"/>
          </a:xfrm>
        </p:spPr>
        <p:txBody>
          <a:bodyPr>
            <a:normAutofit fontScale="40000" lnSpcReduction="20000"/>
          </a:bodyPr>
          <a:lstStyle/>
          <a:p>
            <a:r>
              <a:rPr lang="en-US"/>
              <a:t>New more-unified GUI system; dropping old unmaintained medm &amp; edm</a:t>
            </a:r>
          </a:p>
          <a:p>
            <a:pPr lvl="1"/>
            <a:r>
              <a:rPr lang="en-US"/>
              <a:t>Adopted and developed/maintained by some other large labs, and Hall-D</a:t>
            </a:r>
          </a:p>
          <a:p>
            <a:r>
              <a:rPr lang="en-US"/>
              <a:t>Incorporates lots of tools that would otherwise be standalone apps</a:t>
            </a:r>
          </a:p>
          <a:p>
            <a:pPr lvl="1"/>
            <a:r>
              <a:rPr lang="en-US"/>
              <a:t>alarm handler, dynamic graphing/stripcharts, archive access, …</a:t>
            </a:r>
          </a:p>
          <a:p>
            <a:r>
              <a:rPr lang="en-US"/>
              <a:t>Based on java/eclipse, can be run/developed on linux/osx/windows</a:t>
            </a:r>
          </a:p>
          <a:p>
            <a:r>
              <a:rPr lang="en-US"/>
              <a:t>Provides a easy method for web-browser access </a:t>
            </a:r>
            <a:r>
              <a:rPr lang="en-US" sz="2500"/>
              <a:t>(read-only without 2-factor already approved by JLab)</a:t>
            </a:r>
          </a:p>
          <a:p>
            <a:r>
              <a:rPr lang="en-US"/>
              <a:t>Allows integrated scripting to generate repetitious screens on the fly</a:t>
            </a:r>
          </a:p>
          <a:p>
            <a:pPr marL="342900" lvl="2" indent="-342900"/>
            <a:r>
              <a:rPr lang="en-US" sz="3300"/>
              <a:t>tabs, scrolling, panes, make for less disorganized and scattered windows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Some aspects appear like a straight replacement, although much easier in CS-Studio, e.g.: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5" name="Picture 4" descr="Screen Shot 2015-10-19 at 10.13.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5"/>
          <a:stretch/>
        </p:blipFill>
        <p:spPr>
          <a:xfrm>
            <a:off x="951310" y="3184240"/>
            <a:ext cx="3449195" cy="3054096"/>
          </a:xfrm>
          <a:prstGeom prst="rect">
            <a:avLst/>
          </a:prstGeom>
          <a:effectLst>
            <a:glow rad="101600">
              <a:schemeClr val="bg1">
                <a:lumMod val="50000"/>
                <a:alpha val="75000"/>
              </a:schemeClr>
            </a:glow>
          </a:effectLst>
        </p:spPr>
      </p:pic>
      <p:pic>
        <p:nvPicPr>
          <p:cNvPr id="6" name="Picture 5" descr="Screen Shot 2015-10-05 at 14.15.21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r="-387" b="21195"/>
          <a:stretch/>
        </p:blipFill>
        <p:spPr>
          <a:xfrm>
            <a:off x="4680662" y="3184240"/>
            <a:ext cx="3698445" cy="3054096"/>
          </a:xfrm>
          <a:prstGeom prst="rect">
            <a:avLst/>
          </a:prstGeom>
          <a:effectLst>
            <a:glow rad="101600">
              <a:schemeClr val="bg1">
                <a:lumMod val="50000"/>
                <a:alpha val="75000"/>
              </a:schemeClr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6022339" y="315660"/>
            <a:ext cx="2198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hlinkClick r:id="rId4"/>
              </a:rPr>
              <a:t>http://controlsystemstudio.org/</a:t>
            </a:r>
            <a:endParaRPr lang="en-US" sz="1200"/>
          </a:p>
        </p:txBody>
      </p:sp>
      <p:sp>
        <p:nvSpPr>
          <p:cNvPr id="4" name="TextBox 3"/>
          <p:cNvSpPr txBox="1"/>
          <p:nvPr/>
        </p:nvSpPr>
        <p:spPr>
          <a:xfrm>
            <a:off x="2189441" y="2824385"/>
            <a:ext cx="78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medm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2633" y="2825298"/>
            <a:ext cx="108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CS-Studio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</p:spTree>
    <p:extLst>
      <p:ext uri="{BB962C8B-B14F-4D97-AF65-F5344CB8AC3E}">
        <p14:creationId xmlns:p14="http://schemas.microsoft.com/office/powerpoint/2010/main" val="313138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-epics-collaboration-meeting-presentation-on-beast-10-63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14576" r="3154" b="5646"/>
          <a:stretch/>
        </p:blipFill>
        <p:spPr>
          <a:xfrm>
            <a:off x="3957136" y="1525955"/>
            <a:ext cx="4729664" cy="30879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Alarm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6069" y="4613857"/>
            <a:ext cx="190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Example from SNS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66129" y="5602081"/>
            <a:ext cx="7670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/>
              <a:t>Tested at Glasgow, B. McKinnon installing at JLab this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65" y="1220520"/>
            <a:ext cx="3773538" cy="4132415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CS-Studio has builtin alarm system:  BEAST</a:t>
            </a:r>
          </a:p>
          <a:p>
            <a:endParaRPr lang="en-US"/>
          </a:p>
          <a:p>
            <a:pPr lvl="1"/>
            <a:r>
              <a:rPr lang="en-US"/>
              <a:t>Single server with alarms configured in database</a:t>
            </a:r>
          </a:p>
          <a:p>
            <a:pPr lvl="2"/>
            <a:r>
              <a:rPr lang="en-US"/>
              <a:t>server deals with automatic responses (e.g. paging experts)</a:t>
            </a:r>
          </a:p>
          <a:p>
            <a:pPr lvl="2"/>
            <a:endParaRPr lang="en-US"/>
          </a:p>
          <a:p>
            <a:pPr lvl="1"/>
            <a:r>
              <a:rPr lang="en-US"/>
              <a:t>GUI is just a client to display alarms in same framework as rest of slow controls</a:t>
            </a:r>
          </a:p>
          <a:p>
            <a:pPr lvl="1"/>
            <a:endParaRPr lang="en-US"/>
          </a:p>
          <a:p>
            <a:pPr lvl="1"/>
            <a:r>
              <a:rPr lang="en-US" sz="2200"/>
              <a:t>Old CLAS6 </a:t>
            </a:r>
            <a:r>
              <a:rPr lang="en-US" sz="2200" i="1"/>
              <a:t>alh</a:t>
            </a:r>
            <a:r>
              <a:rPr lang="en-US" sz="2200"/>
              <a:t> was a standalone app, every instance of it was another alarm handler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7361" y="6428105"/>
            <a:ext cx="6665837" cy="365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CLAS12 Slow Controls - 1st Experiment Workshop - October 20, 2015</a:t>
            </a:r>
          </a:p>
        </p:txBody>
      </p:sp>
    </p:spTree>
    <p:extLst>
      <p:ext uri="{BB962C8B-B14F-4D97-AF65-F5344CB8AC3E}">
        <p14:creationId xmlns:p14="http://schemas.microsoft.com/office/powerpoint/2010/main" val="405765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JLabPowerPointMain.potx</Template>
  <TotalTime>878</TotalTime>
  <Words>1422</Words>
  <Application>Microsoft Macintosh PowerPoint</Application>
  <PresentationFormat>On-screen Show (4:3)</PresentationFormat>
  <Paragraphs>182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JLabPowerPointMain</vt:lpstr>
      <vt:lpstr>CLAS12 Slow Controls</vt:lpstr>
      <vt:lpstr>Organization</vt:lpstr>
      <vt:lpstr>More Groups Involved</vt:lpstr>
      <vt:lpstr>Software Framework</vt:lpstr>
      <vt:lpstr>Computing Overview</vt:lpstr>
      <vt:lpstr>Inventory</vt:lpstr>
      <vt:lpstr>Pre-CLAS12 Commissioning</vt:lpstr>
      <vt:lpstr>CS-Studio</vt:lpstr>
      <vt:lpstr>Alarm System</vt:lpstr>
      <vt:lpstr>Hierarchical Access</vt:lpstr>
      <vt:lpstr>CS-Studio Example (Expert HV)</vt:lpstr>
      <vt:lpstr>Open Items</vt:lpstr>
      <vt:lpstr>Specialized Detector Screens</vt:lpstr>
      <vt:lpstr>Outlook</vt:lpstr>
      <vt:lpstr>PowerPoint Presentation</vt:lpstr>
      <vt:lpstr>HV Controls:  “Hardware” View</vt:lpstr>
      <vt:lpstr>More HV “Hardware” views</vt:lpstr>
      <vt:lpstr>More  HV “Expert” views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Nathan</cp:lastModifiedBy>
  <cp:revision>239</cp:revision>
  <dcterms:created xsi:type="dcterms:W3CDTF">2014-06-23T12:28:26Z</dcterms:created>
  <dcterms:modified xsi:type="dcterms:W3CDTF">2015-10-20T12:19:35Z</dcterms:modified>
</cp:coreProperties>
</file>