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2" r:id="rId3"/>
    <p:sldId id="273" r:id="rId4"/>
    <p:sldId id="269" r:id="rId5"/>
    <p:sldId id="289" r:id="rId6"/>
    <p:sldId id="282" r:id="rId7"/>
    <p:sldId id="270" r:id="rId8"/>
    <p:sldId id="264" r:id="rId9"/>
    <p:sldId id="258" r:id="rId10"/>
    <p:sldId id="265" r:id="rId11"/>
    <p:sldId id="267" r:id="rId12"/>
    <p:sldId id="268" r:id="rId13"/>
    <p:sldId id="290" r:id="rId14"/>
    <p:sldId id="274" r:id="rId15"/>
    <p:sldId id="285" r:id="rId16"/>
    <p:sldId id="283" r:id="rId17"/>
    <p:sldId id="288" r:id="rId18"/>
    <p:sldId id="277" r:id="rId19"/>
    <p:sldId id="287" r:id="rId20"/>
    <p:sldId id="286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1F35"/>
    <a:srgbClr val="122C4B"/>
    <a:srgbClr val="218071"/>
    <a:srgbClr val="9E009E"/>
    <a:srgbClr val="9A0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9" autoAdjust="0"/>
    <p:restoredTop sz="94660"/>
  </p:normalViewPr>
  <p:slideViewPr>
    <p:cSldViewPr snapToGrid="0" snapToObjects="1">
      <p:cViewPr>
        <p:scale>
          <a:sx n="110" d="100"/>
          <a:sy n="110" d="100"/>
        </p:scale>
        <p:origin x="-14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80D26-852A-034F-AEF2-D3F69A7190DE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55166-3024-D643-9DA7-39CCC1BC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01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6167F-9901-E94E-90D8-56BE8BC0F966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2673E-5CDF-8344-AC7B-9D2C67BCB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14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F7D707-6A33-A34F-A7EC-B6D000702AD5}" type="datetime1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Staff,  October 20,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D7B8-8268-AF4D-8343-78A931DC7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15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8BC42A-5F27-7642-8BF1-62D09E8473EA}" type="datetime1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Staff,  October 20,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D7B8-8268-AF4D-8343-78A931DC7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D3B4E3-5547-1941-B4D1-9700C1816C99}" type="datetime1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Staff,  October 20,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D7B8-8268-AF4D-8343-78A931DC7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7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478E67-81D7-294C-9241-FCF44C49FA83}" type="datetime1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Staff,  October 20,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D7B8-8268-AF4D-8343-78A931DC7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5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C34CC6-9A40-F84E-8393-309ECB1F4813}" type="datetime1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Staff,  October 20,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D7B8-8268-AF4D-8343-78A931DC7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20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C72B01-5D86-804B-983F-D540EFE580FE}" type="datetime1">
              <a:rPr lang="en-US" smtClean="0"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Staff,  October 20,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D7B8-8268-AF4D-8343-78A931DC7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51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8C9F91-2ADC-4845-967F-6005F6491C19}" type="datetime1">
              <a:rPr lang="en-US" smtClean="0"/>
              <a:t>10/21/15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Staff,  October 20,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D7B8-8268-AF4D-8343-78A931DC7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13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E1518D-CD68-8648-AA08-7134900CCAFB}" type="datetime1">
              <a:rPr lang="en-US" smtClean="0"/>
              <a:t>10/21/15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Staff,  October 20,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D7B8-8268-AF4D-8343-78A931DC7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8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251B0F-5B1C-5948-9D24-042C0621138E}" type="datetime1">
              <a:rPr lang="en-US" smtClean="0"/>
              <a:t>10/21/15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Staff,  October 20,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D7B8-8268-AF4D-8343-78A931DC7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1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2BED64-552F-134E-81FA-63B87DC6099E}" type="datetime1">
              <a:rPr lang="en-US" smtClean="0"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Staff,  October 20,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D7B8-8268-AF4D-8343-78A931DC7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5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943DA-6C93-C34D-A536-1E007B800C02}" type="datetime1">
              <a:rPr lang="en-US" smtClean="0"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Staff,  October 20,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D7B8-8268-AF4D-8343-78A931DC7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7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329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CLAS Collaboration,  October 22,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CD7B8-8268-AF4D-8343-78A931DC7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9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4" Type="http://schemas.openxmlformats.org/officeDocument/2006/relationships/image" Target="../media/image16.png"/><Relationship Id="rId5" Type="http://schemas.microsoft.com/office/2007/relationships/hdphoto" Target="../media/hdphoto8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4" Type="http://schemas.openxmlformats.org/officeDocument/2006/relationships/image" Target="../media/image18.jpeg"/><Relationship Id="rId5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microsoft.com/office/2007/relationships/hdphoto" Target="../media/hdphoto1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0.jpeg"/><Relationship Id="rId5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12.jpeg"/><Relationship Id="rId5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660" y="2388215"/>
            <a:ext cx="75734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A0B1C"/>
                </a:solidFill>
                <a:latin typeface="Century Gothic"/>
                <a:cs typeface="Century Gothic"/>
              </a:rPr>
              <a:t>CLAS12 Longitudinally Polarized Target </a:t>
            </a:r>
            <a:r>
              <a:rPr lang="en-US" sz="2800" dirty="0" smtClean="0">
                <a:solidFill>
                  <a:srgbClr val="404040"/>
                </a:solidFill>
                <a:latin typeface="Century Gothic"/>
                <a:cs typeface="Century Gothic"/>
              </a:rPr>
              <a:t>R&amp;D Update</a:t>
            </a:r>
          </a:p>
          <a:p>
            <a:endParaRPr lang="en-US" sz="800" dirty="0">
              <a:latin typeface="Century Gothic"/>
              <a:cs typeface="Century Gothic"/>
            </a:endParaRPr>
          </a:p>
          <a:p>
            <a:r>
              <a:rPr lang="en-US" sz="2000" dirty="0" smtClean="0">
                <a:latin typeface="Century Gothic"/>
                <a:cs typeface="Century Gothic"/>
              </a:rPr>
              <a:t>													</a:t>
            </a:r>
            <a:endParaRPr lang="en-US" sz="2000" dirty="0">
              <a:latin typeface="Century Gothic"/>
              <a:cs typeface="Century Gothic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344653"/>
            <a:ext cx="4872729" cy="0"/>
          </a:xfrm>
          <a:prstGeom prst="line">
            <a:avLst/>
          </a:prstGeom>
          <a:ln w="25400">
            <a:solidFill>
              <a:srgbClr val="9A0B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199" y="6356350"/>
            <a:ext cx="3178175" cy="365125"/>
          </a:xfrm>
        </p:spPr>
        <p:txBody>
          <a:bodyPr/>
          <a:lstStyle/>
          <a:p>
            <a:r>
              <a:rPr lang="en-US" dirty="0" smtClean="0"/>
              <a:t>CLAS Collaboration,  October 20, 2015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33455" y="3544455"/>
            <a:ext cx="2597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04040"/>
                </a:solidFill>
                <a:cs typeface="Century Gothic"/>
              </a:rPr>
              <a:t>Chris Keith</a:t>
            </a:r>
            <a:endParaRPr lang="en-US" sz="2000" dirty="0">
              <a:solidFill>
                <a:srgbClr val="404040"/>
              </a:solidFill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9682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25130" y="1001367"/>
            <a:ext cx="7644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a metal cavity makes a tremendous difference.  The power is much more uniformly distributed, and reflected power continues to be minimal.</a:t>
            </a:r>
            <a:endParaRPr lang="en-US" dirty="0">
              <a:solidFill>
                <a:srgbClr val="9A0B1C"/>
              </a:solidFill>
            </a:endParaRPr>
          </a:p>
        </p:txBody>
      </p:sp>
      <p:pic>
        <p:nvPicPr>
          <p:cNvPr id="2" name="Picture 1" descr="Cav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7" y="2605371"/>
            <a:ext cx="4310962" cy="3001208"/>
          </a:xfrm>
          <a:prstGeom prst="rect">
            <a:avLst/>
          </a:prstGeom>
        </p:spPr>
      </p:pic>
      <p:pic>
        <p:nvPicPr>
          <p:cNvPr id="3" name="Picture 2" descr="FifteenSec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1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09566" y="3121758"/>
            <a:ext cx="2771083" cy="36283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80924" y="3187424"/>
            <a:ext cx="4224177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Radiation pattern after a 15 s exposure, 25 C film (most sensitive).  Note the two “hot spots”.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125" y="2312983"/>
            <a:ext cx="4506359" cy="58477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Wedge-shaped reflector inside a copper cavity, OD ~ 4.5 cm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9370" y="3138580"/>
            <a:ext cx="964776" cy="3663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LC Film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97510" y="3431644"/>
            <a:ext cx="964777" cy="268287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6660" y="182425"/>
            <a:ext cx="757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A0B1C"/>
                </a:solidFill>
                <a:latin typeface="Century Gothic"/>
                <a:cs typeface="Century Gothic"/>
              </a:rPr>
              <a:t>PolTar12: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microwaves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772533"/>
            <a:ext cx="4872729" cy="0"/>
          </a:xfrm>
          <a:prstGeom prst="line">
            <a:avLst/>
          </a:prstGeom>
          <a:ln w="25400">
            <a:solidFill>
              <a:srgbClr val="9A0B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D7B8-8268-AF4D-8343-78A931DC766B}" type="slidenum">
              <a:rPr lang="en-US" smtClean="0"/>
              <a:t>10</a:t>
            </a:fld>
            <a:endParaRPr lang="en-US"/>
          </a:p>
        </p:txBody>
      </p:sp>
      <p:sp>
        <p:nvSpPr>
          <p:cNvPr id="1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199" y="6356350"/>
            <a:ext cx="3178175" cy="365125"/>
          </a:xfrm>
        </p:spPr>
        <p:txBody>
          <a:bodyPr/>
          <a:lstStyle/>
          <a:p>
            <a:r>
              <a:rPr lang="en-US" dirty="0" smtClean="0"/>
              <a:t>CLAS Collaboration,  October 20,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76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15220" y="854835"/>
            <a:ext cx="825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Microwave pattern can be tailored to the desired target geometry.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639" y="3425459"/>
            <a:ext cx="4560490" cy="584776"/>
          </a:xfrm>
          <a:prstGeom prst="rect">
            <a:avLst/>
          </a:prstGeom>
          <a:solidFill>
            <a:srgbClr val="376092"/>
          </a:solidFill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Aluminum cavity w/ hemispherical end cap, diameter ~ 7.5 cm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" name="Picture 1" descr="SphericalEnd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40" y="1440897"/>
            <a:ext cx="4258023" cy="1987206"/>
          </a:xfrm>
          <a:prstGeom prst="rect">
            <a:avLst/>
          </a:prstGeom>
        </p:spPr>
      </p:pic>
      <p:pic>
        <p:nvPicPr>
          <p:cNvPr id="3" name="Picture 2" descr="DoubleSpot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129" y="3294114"/>
            <a:ext cx="3692446" cy="2865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129" y="3056439"/>
            <a:ext cx="3236279" cy="584776"/>
          </a:xfrm>
          <a:prstGeom prst="rect">
            <a:avLst/>
          </a:prstGeom>
          <a:solidFill>
            <a:srgbClr val="376092"/>
          </a:solidFill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60 s exposure on 35 C film (least sensitive)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65272" y="4915321"/>
            <a:ext cx="3886728" cy="584776"/>
          </a:xfrm>
          <a:prstGeom prst="rect">
            <a:avLst/>
          </a:prstGeom>
          <a:solidFill>
            <a:srgbClr val="376092"/>
          </a:solidFill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Approximate size of two 2.5 x 2.0 cm target cells, w/ 2 cm separation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533609" y="4689022"/>
            <a:ext cx="415220" cy="397253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533609" y="4689022"/>
            <a:ext cx="1160173" cy="397253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331147" y="2674208"/>
            <a:ext cx="1966189" cy="36633"/>
          </a:xfrm>
          <a:prstGeom prst="line">
            <a:avLst/>
          </a:prstGeom>
          <a:ln w="6985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297336" y="2576520"/>
            <a:ext cx="439644" cy="12211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6660" y="182425"/>
            <a:ext cx="757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A0B1C"/>
                </a:solidFill>
                <a:latin typeface="Century Gothic"/>
                <a:cs typeface="Century Gothic"/>
              </a:rPr>
              <a:t>PolTar12: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microwaves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772533"/>
            <a:ext cx="4872729" cy="0"/>
          </a:xfrm>
          <a:prstGeom prst="line">
            <a:avLst/>
          </a:prstGeom>
          <a:ln w="25400">
            <a:solidFill>
              <a:srgbClr val="9A0B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D7B8-8268-AF4D-8343-78A931DC766B}" type="slidenum">
              <a:rPr lang="en-US" smtClean="0"/>
              <a:t>11</a:t>
            </a:fld>
            <a:endParaRPr lang="en-US"/>
          </a:p>
        </p:txBody>
      </p:sp>
      <p:sp>
        <p:nvSpPr>
          <p:cNvPr id="1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199" y="6356350"/>
            <a:ext cx="3178175" cy="365125"/>
          </a:xfrm>
        </p:spPr>
        <p:txBody>
          <a:bodyPr/>
          <a:lstStyle/>
          <a:p>
            <a:r>
              <a:rPr lang="en-US" dirty="0" smtClean="0"/>
              <a:t>CLAS Collaboration,  October 20,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08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15220" y="854835"/>
            <a:ext cx="76449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next step is to make more </a:t>
            </a:r>
            <a:r>
              <a:rPr lang="en-US" sz="2000" i="1" dirty="0" smtClean="0"/>
              <a:t>quantitative</a:t>
            </a:r>
            <a:r>
              <a:rPr lang="en-US" sz="2000" dirty="0" smtClean="0"/>
              <a:t> measurements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Use a grid of 8 thermocouples to map the power distribution inside a 6 cm aluminum cavity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Thermocouple junctions are covered by a microwave absorber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Assembly is complete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Tests are underway</a:t>
            </a:r>
          </a:p>
        </p:txBody>
      </p:sp>
      <p:pic>
        <p:nvPicPr>
          <p:cNvPr id="4" name="Picture 3" descr="IMG_20150923_163855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9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67" y="2779142"/>
            <a:ext cx="3956804" cy="2936691"/>
          </a:xfrm>
          <a:prstGeom prst="rect">
            <a:avLst/>
          </a:prstGeom>
        </p:spPr>
      </p:pic>
      <p:pic>
        <p:nvPicPr>
          <p:cNvPr id="5" name="Picture 4" descr="IMG_20150923_164438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71" y="3216912"/>
            <a:ext cx="3956804" cy="29676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660" y="182425"/>
            <a:ext cx="757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A0B1C"/>
                </a:solidFill>
                <a:latin typeface="Century Gothic"/>
                <a:cs typeface="Century Gothic"/>
              </a:rPr>
              <a:t>PolTar12: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microwaves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72533"/>
            <a:ext cx="4872729" cy="0"/>
          </a:xfrm>
          <a:prstGeom prst="line">
            <a:avLst/>
          </a:prstGeom>
          <a:ln w="25400">
            <a:solidFill>
              <a:srgbClr val="9A0B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D7B8-8268-AF4D-8343-78A931DC766B}" type="slidenum">
              <a:rPr lang="en-US" smtClean="0"/>
              <a:t>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199" y="6356350"/>
            <a:ext cx="3178175" cy="365125"/>
          </a:xfrm>
        </p:spPr>
        <p:txBody>
          <a:bodyPr/>
          <a:lstStyle/>
          <a:p>
            <a:r>
              <a:rPr lang="en-US" dirty="0" smtClean="0"/>
              <a:t>CLAS Collaboration,  October 20,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76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6660" y="182425"/>
            <a:ext cx="757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A0B1C"/>
                </a:solidFill>
                <a:latin typeface="Century Gothic"/>
                <a:cs typeface="Century Gothic"/>
              </a:rPr>
              <a:t>PolTar12: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target insert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72533"/>
            <a:ext cx="4872729" cy="0"/>
          </a:xfrm>
          <a:prstGeom prst="line">
            <a:avLst/>
          </a:prstGeom>
          <a:ln w="25400">
            <a:solidFill>
              <a:srgbClr val="9A0B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6661" y="1114940"/>
            <a:ext cx="7560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Ammonia samples are placed into the target cryostat with a </a:t>
            </a:r>
            <a:r>
              <a:rPr lang="en-US" dirty="0" smtClean="0">
                <a:solidFill>
                  <a:srgbClr val="9A0B1C"/>
                </a:solidFill>
                <a:latin typeface="Century Gothic"/>
                <a:cs typeface="Century Gothic"/>
              </a:rPr>
              <a:t>sample insert</a:t>
            </a:r>
            <a:r>
              <a:rPr lang="en-US" dirty="0" smtClean="0">
                <a:latin typeface="Century Gothic"/>
                <a:cs typeface="Century Gothic"/>
              </a:rPr>
              <a:t>.  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It usually contains the microwave and NMR services as well.</a:t>
            </a:r>
            <a:endParaRPr lang="en-US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Staff,  October 20,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D7B8-8268-AF4D-8343-78A931DC766B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 descr="SA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5" y="2120533"/>
            <a:ext cx="5905077" cy="40690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2527" y="5820246"/>
            <a:ext cx="292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The </a:t>
            </a:r>
            <a:r>
              <a:rPr lang="en-US" dirty="0" err="1" smtClean="0">
                <a:solidFill>
                  <a:srgbClr val="800000"/>
                </a:solidFill>
              </a:rPr>
              <a:t>UVa</a:t>
            </a:r>
            <a:r>
              <a:rPr lang="en-US" dirty="0" smtClean="0">
                <a:solidFill>
                  <a:srgbClr val="800000"/>
                </a:solidFill>
              </a:rPr>
              <a:t> polarized target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79039" y="2687056"/>
            <a:ext cx="3068113" cy="1296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mmonia.gif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083" y="3397250"/>
            <a:ext cx="1315771" cy="131577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3612490" y="4465485"/>
            <a:ext cx="2048387" cy="884902"/>
          </a:xfrm>
          <a:prstGeom prst="line">
            <a:avLst/>
          </a:prstGeom>
          <a:ln w="19050">
            <a:solidFill>
              <a:srgbClr val="9E009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612490" y="4465484"/>
            <a:ext cx="2048387" cy="729226"/>
          </a:xfrm>
          <a:prstGeom prst="line">
            <a:avLst/>
          </a:prstGeom>
          <a:ln w="19050">
            <a:solidFill>
              <a:srgbClr val="9E009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25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6660" y="182425"/>
            <a:ext cx="757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A0B1C"/>
                </a:solidFill>
                <a:latin typeface="Century Gothic"/>
                <a:cs typeface="Century Gothic"/>
              </a:rPr>
              <a:t>PolTar12: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target insert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72533"/>
            <a:ext cx="4872729" cy="0"/>
          </a:xfrm>
          <a:prstGeom prst="line">
            <a:avLst/>
          </a:prstGeom>
          <a:ln w="25400">
            <a:solidFill>
              <a:srgbClr val="9A0B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6660" y="1114940"/>
            <a:ext cx="78136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A major obstacle in the design of the CLAS12 polarized target is its overall length, almost 3 meters.  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This will make installation and replacement of the target sample very unwieldy and more subject to damage and frost.  </a:t>
            </a:r>
            <a:endParaRPr lang="en-US" dirty="0" smtClean="0">
              <a:solidFill>
                <a:srgbClr val="9A0B1C"/>
              </a:solidFill>
              <a:latin typeface="Century Gothic"/>
              <a:cs typeface="Century Gothic"/>
            </a:endParaRPr>
          </a:p>
          <a:p>
            <a:endParaRPr lang="en-US" dirty="0">
              <a:solidFill>
                <a:srgbClr val="9A0B1C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James Brock has introduced a new design that has the potential to alleviate this problem.  A proof-of-principle prototype has been constructed and looks very promising.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D7B8-8268-AF4D-8343-78A931DC766B}" type="slidenum">
              <a:rPr lang="en-US" smtClean="0"/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199" y="6356350"/>
            <a:ext cx="3178175" cy="365125"/>
          </a:xfrm>
        </p:spPr>
        <p:txBody>
          <a:bodyPr/>
          <a:lstStyle/>
          <a:p>
            <a:r>
              <a:rPr lang="en-US" dirty="0" smtClean="0"/>
              <a:t>CLAS Collaboration,  October 20,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82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3289166" y="4429887"/>
            <a:ext cx="3441984" cy="9723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301832" y="3854535"/>
            <a:ext cx="3464878" cy="5753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1158034" y="4358767"/>
            <a:ext cx="1592868" cy="52330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" name="AutoShape 9"/>
          <p:cNvSpPr>
            <a:spLocks noChangeArrowheads="1"/>
          </p:cNvSpPr>
          <p:nvPr/>
        </p:nvSpPr>
        <p:spPr bwMode="auto">
          <a:xfrm rot="5400000">
            <a:off x="2308539" y="4447662"/>
            <a:ext cx="1024231" cy="34272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4" name="AutoShape 10"/>
          <p:cNvSpPr>
            <a:spLocks noChangeArrowheads="1"/>
          </p:cNvSpPr>
          <p:nvPr/>
        </p:nvSpPr>
        <p:spPr bwMode="auto">
          <a:xfrm rot="5400000">
            <a:off x="2363011" y="4480590"/>
            <a:ext cx="1567826" cy="30981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  <a:gd name="connsiteX0" fmla="*/ 0 w 18931"/>
              <a:gd name="connsiteY0" fmla="*/ 9941 h 21600"/>
              <a:gd name="connsiteX1" fmla="*/ 2731 w 18931"/>
              <a:gd name="connsiteY1" fmla="*/ 21600 h 21600"/>
              <a:gd name="connsiteX2" fmla="*/ 13531 w 18931"/>
              <a:gd name="connsiteY2" fmla="*/ 21600 h 21600"/>
              <a:gd name="connsiteX3" fmla="*/ 18931 w 18931"/>
              <a:gd name="connsiteY3" fmla="*/ 0 h 21600"/>
              <a:gd name="connsiteX4" fmla="*/ 0 w 18931"/>
              <a:gd name="connsiteY4" fmla="*/ 9941 h 21600"/>
              <a:gd name="connsiteX0" fmla="*/ 0 w 16475"/>
              <a:gd name="connsiteY0" fmla="*/ 0 h 11659"/>
              <a:gd name="connsiteX1" fmla="*/ 2731 w 16475"/>
              <a:gd name="connsiteY1" fmla="*/ 11659 h 11659"/>
              <a:gd name="connsiteX2" fmla="*/ 13531 w 16475"/>
              <a:gd name="connsiteY2" fmla="*/ 11659 h 11659"/>
              <a:gd name="connsiteX3" fmla="*/ 16475 w 16475"/>
              <a:gd name="connsiteY3" fmla="*/ 0 h 11659"/>
              <a:gd name="connsiteX4" fmla="*/ 0 w 16475"/>
              <a:gd name="connsiteY4" fmla="*/ 0 h 1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75" h="11659">
                <a:moveTo>
                  <a:pt x="0" y="0"/>
                </a:moveTo>
                <a:lnTo>
                  <a:pt x="2731" y="11659"/>
                </a:lnTo>
                <a:lnTo>
                  <a:pt x="13531" y="11659"/>
                </a:lnTo>
                <a:lnTo>
                  <a:pt x="164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>
              <a:defRPr/>
            </a:pPr>
            <a:endParaRPr lang="en-US" sz="1200">
              <a:latin typeface="Helvetic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660" y="182425"/>
            <a:ext cx="757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A0B1C"/>
                </a:solidFill>
                <a:latin typeface="Century Gothic"/>
                <a:cs typeface="Century Gothic"/>
              </a:rPr>
              <a:t>PolTar12: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target insert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72533"/>
            <a:ext cx="4872729" cy="0"/>
          </a:xfrm>
          <a:prstGeom prst="line">
            <a:avLst/>
          </a:prstGeom>
          <a:ln w="25400">
            <a:solidFill>
              <a:srgbClr val="9A0B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184133" y="3119369"/>
            <a:ext cx="741439" cy="6436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794250" y="3597590"/>
            <a:ext cx="1972460" cy="7887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794250" y="4826905"/>
            <a:ext cx="1972460" cy="7887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>
            <a:stCxn id="82" idx="2"/>
          </p:cNvCxnSpPr>
          <p:nvPr/>
        </p:nvCxnSpPr>
        <p:spPr>
          <a:xfrm flipV="1">
            <a:off x="4809490" y="3584525"/>
            <a:ext cx="374643" cy="1306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5184133" y="3119368"/>
            <a:ext cx="0" cy="48481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987290" y="3112770"/>
            <a:ext cx="196843" cy="71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5932674" y="3116069"/>
            <a:ext cx="0" cy="48481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5932170" y="3112770"/>
            <a:ext cx="196843" cy="71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>
            <a:off x="1158034" y="4358767"/>
            <a:ext cx="149125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54" idx="0"/>
          </p:cNvCxnSpPr>
          <p:nvPr/>
        </p:nvCxnSpPr>
        <p:spPr>
          <a:xfrm flipV="1">
            <a:off x="2649293" y="3851585"/>
            <a:ext cx="652539" cy="50718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308889" y="3597590"/>
            <a:ext cx="1526001" cy="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2477770" y="3597590"/>
            <a:ext cx="835478" cy="64647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952750" y="4244062"/>
            <a:ext cx="1537745" cy="508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4628128" y="3366770"/>
            <a:ext cx="71120" cy="2308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702810" y="3366771"/>
            <a:ext cx="71120" cy="4877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4773930" y="3366770"/>
            <a:ext cx="71120" cy="2308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>
            <a:endCxn id="85" idx="2"/>
          </p:cNvCxnSpPr>
          <p:nvPr/>
        </p:nvCxnSpPr>
        <p:spPr>
          <a:xfrm flipV="1">
            <a:off x="5925572" y="3584525"/>
            <a:ext cx="805578" cy="163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6766710" y="3353705"/>
            <a:ext cx="71120" cy="10761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695590" y="3353705"/>
            <a:ext cx="71120" cy="2308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/>
          <p:nvPr/>
        </p:nvCxnSpPr>
        <p:spPr>
          <a:xfrm>
            <a:off x="1168194" y="4898024"/>
            <a:ext cx="149125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2659453" y="4898024"/>
            <a:ext cx="629713" cy="50423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endCxn id="93" idx="2"/>
          </p:cNvCxnSpPr>
          <p:nvPr/>
        </p:nvCxnSpPr>
        <p:spPr>
          <a:xfrm>
            <a:off x="3289166" y="5402256"/>
            <a:ext cx="145936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3319049" y="5659199"/>
            <a:ext cx="1526001" cy="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487930" y="5012729"/>
            <a:ext cx="835478" cy="64647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962910" y="5007643"/>
            <a:ext cx="1537745" cy="508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 flipV="1">
            <a:off x="4638288" y="5659201"/>
            <a:ext cx="71120" cy="2308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 flipV="1">
            <a:off x="4712970" y="5402256"/>
            <a:ext cx="71120" cy="4877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 flipV="1">
            <a:off x="4784090" y="5619102"/>
            <a:ext cx="71120" cy="2709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 flipV="1">
            <a:off x="4799330" y="5615700"/>
            <a:ext cx="1921660" cy="340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 flipV="1">
            <a:off x="6766710" y="4826905"/>
            <a:ext cx="71120" cy="10761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 flipV="1">
            <a:off x="6685430" y="5615700"/>
            <a:ext cx="81280" cy="2873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98" name="Straight Connector 97"/>
          <p:cNvCxnSpPr/>
          <p:nvPr/>
        </p:nvCxnSpPr>
        <p:spPr>
          <a:xfrm flipH="1" flipV="1">
            <a:off x="952750" y="4244062"/>
            <a:ext cx="10160" cy="76866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1157014" y="4362473"/>
            <a:ext cx="10160" cy="53555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486661" y="881260"/>
            <a:ext cx="820013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Century Gothic"/>
              </a:rPr>
              <a:t>In the new design a single, removable insert is replaced by </a:t>
            </a:r>
            <a:r>
              <a:rPr lang="en-US" u="sng" dirty="0">
                <a:cs typeface="Century Gothic"/>
              </a:rPr>
              <a:t>two inserts </a:t>
            </a:r>
            <a:r>
              <a:rPr lang="en-US" dirty="0">
                <a:cs typeface="Century Gothic"/>
              </a:rPr>
              <a:t>that </a:t>
            </a:r>
            <a:r>
              <a:rPr lang="en-US" u="sng" dirty="0">
                <a:cs typeface="Century Gothic"/>
              </a:rPr>
              <a:t>remain inside the cryostat</a:t>
            </a:r>
            <a:r>
              <a:rPr lang="en-US" dirty="0">
                <a:cs typeface="Century Gothic"/>
              </a:rPr>
              <a:t>.</a:t>
            </a:r>
          </a:p>
          <a:p>
            <a:endParaRPr lang="en-US" sz="800" dirty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sz="1600" dirty="0" smtClean="0">
                <a:solidFill>
                  <a:srgbClr val="9A0B1C"/>
                </a:solidFill>
                <a:cs typeface="Century Gothic"/>
              </a:rPr>
              <a:t>1. </a:t>
            </a:r>
            <a:r>
              <a:rPr lang="en-US" sz="1600" i="1" dirty="0" smtClean="0">
                <a:solidFill>
                  <a:srgbClr val="9A0B1C"/>
                </a:solidFill>
                <a:cs typeface="Century Gothic"/>
              </a:rPr>
              <a:t>NMR </a:t>
            </a:r>
            <a:r>
              <a:rPr lang="en-US" sz="1600" i="1" dirty="0" smtClean="0">
                <a:solidFill>
                  <a:srgbClr val="9A0B1C"/>
                </a:solidFill>
                <a:latin typeface="Century Gothic"/>
                <a:cs typeface="Century Gothic"/>
              </a:rPr>
              <a:t>&amp; Microwave insert: a hollow tube with NMR cables &amp; coils, microwave waveguide, and a beam entrance window at the warm end.</a:t>
            </a:r>
          </a:p>
          <a:p>
            <a:endParaRPr lang="en-US" sz="300" i="1" dirty="0" smtClean="0">
              <a:solidFill>
                <a:srgbClr val="9A0B1C"/>
              </a:solidFill>
              <a:latin typeface="Century Gothic"/>
              <a:cs typeface="Century Gothic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29471" y="2013866"/>
            <a:ext cx="7173113" cy="1443826"/>
            <a:chOff x="753221" y="4073104"/>
            <a:chExt cx="7173113" cy="1443826"/>
          </a:xfrm>
        </p:grpSpPr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1244553" y="4588637"/>
              <a:ext cx="5800130" cy="3983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4686300" y="4588637"/>
              <a:ext cx="691071" cy="635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753221" y="4073104"/>
              <a:ext cx="7173113" cy="1443826"/>
              <a:chOff x="753221" y="4073104"/>
              <a:chExt cx="7173113" cy="1443826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7136207" y="4913506"/>
                <a:ext cx="0" cy="411018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7148419" y="5304666"/>
                <a:ext cx="260684" cy="3175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Line 24"/>
              <p:cNvSpPr>
                <a:spLocks noChangeShapeType="1"/>
              </p:cNvSpPr>
              <p:nvPr/>
            </p:nvSpPr>
            <p:spPr bwMode="auto">
              <a:xfrm>
                <a:off x="969818" y="4642370"/>
                <a:ext cx="5673723" cy="0"/>
              </a:xfrm>
              <a:prstGeom prst="line">
                <a:avLst/>
              </a:prstGeom>
              <a:noFill/>
              <a:ln w="25400">
                <a:solidFill>
                  <a:schemeClr val="accent4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Line 26"/>
              <p:cNvSpPr>
                <a:spLocks noChangeShapeType="1"/>
              </p:cNvSpPr>
              <p:nvPr/>
            </p:nvSpPr>
            <p:spPr bwMode="auto">
              <a:xfrm>
                <a:off x="6634850" y="4280404"/>
                <a:ext cx="0" cy="358775"/>
              </a:xfrm>
              <a:prstGeom prst="line">
                <a:avLst/>
              </a:prstGeom>
              <a:noFill/>
              <a:ln w="25400">
                <a:solidFill>
                  <a:schemeClr val="accent4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" name="Line 25"/>
              <p:cNvSpPr>
                <a:spLocks noChangeShapeType="1"/>
              </p:cNvSpPr>
              <p:nvPr/>
            </p:nvSpPr>
            <p:spPr bwMode="auto">
              <a:xfrm>
                <a:off x="6623043" y="4293746"/>
                <a:ext cx="431800" cy="0"/>
              </a:xfrm>
              <a:prstGeom prst="line">
                <a:avLst/>
              </a:prstGeom>
              <a:noFill/>
              <a:ln w="25400">
                <a:solidFill>
                  <a:schemeClr val="accent4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" name="Rectangle 69"/>
              <p:cNvSpPr>
                <a:spLocks noChangeArrowheads="1"/>
              </p:cNvSpPr>
              <p:nvPr/>
            </p:nvSpPr>
            <p:spPr bwMode="auto">
              <a:xfrm>
                <a:off x="7054843" y="4073104"/>
                <a:ext cx="576262" cy="4318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7126280" y="4144542"/>
                <a:ext cx="431800" cy="288925"/>
              </a:xfrm>
              <a:custGeom>
                <a:avLst/>
                <a:gdLst>
                  <a:gd name="T0" fmla="*/ 0 w 272"/>
                  <a:gd name="T1" fmla="*/ 0 h 182"/>
                  <a:gd name="T2" fmla="*/ 91 w 272"/>
                  <a:gd name="T3" fmla="*/ 45 h 182"/>
                  <a:gd name="T4" fmla="*/ 136 w 272"/>
                  <a:gd name="T5" fmla="*/ 182 h 182"/>
                  <a:gd name="T6" fmla="*/ 181 w 272"/>
                  <a:gd name="T7" fmla="*/ 45 h 182"/>
                  <a:gd name="T8" fmla="*/ 272 w 272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182">
                    <a:moveTo>
                      <a:pt x="0" y="0"/>
                    </a:moveTo>
                    <a:cubicBezTo>
                      <a:pt x="34" y="7"/>
                      <a:pt x="68" y="15"/>
                      <a:pt x="91" y="45"/>
                    </a:cubicBezTo>
                    <a:cubicBezTo>
                      <a:pt x="114" y="75"/>
                      <a:pt x="121" y="182"/>
                      <a:pt x="136" y="182"/>
                    </a:cubicBezTo>
                    <a:cubicBezTo>
                      <a:pt x="151" y="182"/>
                      <a:pt x="158" y="75"/>
                      <a:pt x="181" y="45"/>
                    </a:cubicBezTo>
                    <a:cubicBezTo>
                      <a:pt x="204" y="15"/>
                      <a:pt x="249" y="7"/>
                      <a:pt x="27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1287230" y="4919069"/>
                <a:ext cx="5861189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73"/>
              <p:cNvSpPr>
                <a:spLocks noChangeArrowheads="1"/>
              </p:cNvSpPr>
              <p:nvPr/>
            </p:nvSpPr>
            <p:spPr bwMode="auto">
              <a:xfrm>
                <a:off x="7350072" y="5085130"/>
                <a:ext cx="576262" cy="4318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7454847" y="5158155"/>
                <a:ext cx="215900" cy="288925"/>
              </a:xfrm>
              <a:custGeom>
                <a:avLst/>
                <a:gdLst>
                  <a:gd name="T0" fmla="*/ 0 w 544"/>
                  <a:gd name="T1" fmla="*/ 91 h 182"/>
                  <a:gd name="T2" fmla="*/ 91 w 544"/>
                  <a:gd name="T3" fmla="*/ 0 h 182"/>
                  <a:gd name="T4" fmla="*/ 181 w 544"/>
                  <a:gd name="T5" fmla="*/ 91 h 182"/>
                  <a:gd name="T6" fmla="*/ 272 w 544"/>
                  <a:gd name="T7" fmla="*/ 182 h 182"/>
                  <a:gd name="T8" fmla="*/ 363 w 544"/>
                  <a:gd name="T9" fmla="*/ 91 h 182"/>
                  <a:gd name="T10" fmla="*/ 454 w 544"/>
                  <a:gd name="T11" fmla="*/ 0 h 182"/>
                  <a:gd name="T12" fmla="*/ 544 w 544"/>
                  <a:gd name="T13" fmla="*/ 9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4" h="182">
                    <a:moveTo>
                      <a:pt x="0" y="91"/>
                    </a:moveTo>
                    <a:cubicBezTo>
                      <a:pt x="30" y="45"/>
                      <a:pt x="61" y="0"/>
                      <a:pt x="91" y="0"/>
                    </a:cubicBezTo>
                    <a:cubicBezTo>
                      <a:pt x="121" y="0"/>
                      <a:pt x="151" y="61"/>
                      <a:pt x="181" y="91"/>
                    </a:cubicBezTo>
                    <a:cubicBezTo>
                      <a:pt x="211" y="121"/>
                      <a:pt x="242" y="182"/>
                      <a:pt x="272" y="182"/>
                    </a:cubicBezTo>
                    <a:cubicBezTo>
                      <a:pt x="302" y="182"/>
                      <a:pt x="333" y="121"/>
                      <a:pt x="363" y="91"/>
                    </a:cubicBezTo>
                    <a:cubicBezTo>
                      <a:pt x="393" y="61"/>
                      <a:pt x="424" y="0"/>
                      <a:pt x="454" y="0"/>
                    </a:cubicBezTo>
                    <a:cubicBezTo>
                      <a:pt x="484" y="0"/>
                      <a:pt x="529" y="76"/>
                      <a:pt x="544" y="9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7602484" y="5158155"/>
                <a:ext cx="215900" cy="288925"/>
              </a:xfrm>
              <a:custGeom>
                <a:avLst/>
                <a:gdLst>
                  <a:gd name="T0" fmla="*/ 0 w 544"/>
                  <a:gd name="T1" fmla="*/ 91 h 182"/>
                  <a:gd name="T2" fmla="*/ 91 w 544"/>
                  <a:gd name="T3" fmla="*/ 0 h 182"/>
                  <a:gd name="T4" fmla="*/ 181 w 544"/>
                  <a:gd name="T5" fmla="*/ 91 h 182"/>
                  <a:gd name="T6" fmla="*/ 272 w 544"/>
                  <a:gd name="T7" fmla="*/ 182 h 182"/>
                  <a:gd name="T8" fmla="*/ 363 w 544"/>
                  <a:gd name="T9" fmla="*/ 91 h 182"/>
                  <a:gd name="T10" fmla="*/ 454 w 544"/>
                  <a:gd name="T11" fmla="*/ 0 h 182"/>
                  <a:gd name="T12" fmla="*/ 544 w 544"/>
                  <a:gd name="T13" fmla="*/ 9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4" h="182">
                    <a:moveTo>
                      <a:pt x="0" y="91"/>
                    </a:moveTo>
                    <a:cubicBezTo>
                      <a:pt x="30" y="45"/>
                      <a:pt x="61" y="0"/>
                      <a:pt x="91" y="0"/>
                    </a:cubicBezTo>
                    <a:cubicBezTo>
                      <a:pt x="121" y="0"/>
                      <a:pt x="151" y="61"/>
                      <a:pt x="181" y="91"/>
                    </a:cubicBezTo>
                    <a:cubicBezTo>
                      <a:pt x="211" y="121"/>
                      <a:pt x="242" y="182"/>
                      <a:pt x="272" y="182"/>
                    </a:cubicBezTo>
                    <a:cubicBezTo>
                      <a:pt x="302" y="182"/>
                      <a:pt x="333" y="121"/>
                      <a:pt x="363" y="91"/>
                    </a:cubicBezTo>
                    <a:cubicBezTo>
                      <a:pt x="393" y="61"/>
                      <a:pt x="424" y="0"/>
                      <a:pt x="454" y="0"/>
                    </a:cubicBezTo>
                    <a:cubicBezTo>
                      <a:pt x="484" y="0"/>
                      <a:pt x="529" y="76"/>
                      <a:pt x="544" y="9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753221" y="4658584"/>
                <a:ext cx="501492" cy="284024"/>
              </a:xfrm>
              <a:prstGeom prst="ellipse">
                <a:avLst/>
              </a:prstGeom>
              <a:noFill/>
              <a:ln w="25400">
                <a:solidFill>
                  <a:schemeClr val="accent4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68" name="Straight Connector 67"/>
          <p:cNvCxnSpPr>
            <a:stCxn id="54" idx="0"/>
            <a:endCxn id="81" idx="2"/>
          </p:cNvCxnSpPr>
          <p:nvPr/>
        </p:nvCxnSpPr>
        <p:spPr>
          <a:xfrm>
            <a:off x="3301832" y="3851585"/>
            <a:ext cx="1436538" cy="29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6" name="Group 145"/>
          <p:cNvGrpSpPr/>
          <p:nvPr/>
        </p:nvGrpSpPr>
        <p:grpSpPr>
          <a:xfrm>
            <a:off x="1446068" y="3861690"/>
            <a:ext cx="3292302" cy="1533754"/>
            <a:chOff x="969818" y="4020440"/>
            <a:chExt cx="3292302" cy="1533754"/>
          </a:xfrm>
        </p:grpSpPr>
        <p:sp>
          <p:nvSpPr>
            <p:cNvPr id="147" name="Rectangle 146"/>
            <p:cNvSpPr/>
            <p:nvPr/>
          </p:nvSpPr>
          <p:spPr>
            <a:xfrm>
              <a:off x="2991205" y="4298024"/>
              <a:ext cx="680160" cy="2518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48" name="Straight Connector 147"/>
            <p:cNvCxnSpPr/>
            <p:nvPr/>
          </p:nvCxnSpPr>
          <p:spPr>
            <a:xfrm flipV="1">
              <a:off x="2836998" y="4027594"/>
              <a:ext cx="10160" cy="517541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V="1">
              <a:off x="2733314" y="4089041"/>
              <a:ext cx="3185" cy="456094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2625840" y="4178478"/>
              <a:ext cx="0" cy="366657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V="1">
              <a:off x="2533324" y="4243683"/>
              <a:ext cx="0" cy="301452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V="1">
              <a:off x="2422664" y="4325321"/>
              <a:ext cx="0" cy="219814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3796551" y="4020440"/>
              <a:ext cx="4359" cy="524695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V="1">
              <a:off x="3950382" y="4020440"/>
              <a:ext cx="4359" cy="524695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4097059" y="4020440"/>
              <a:ext cx="4359" cy="524695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4257761" y="4021930"/>
              <a:ext cx="4359" cy="523205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2847158" y="5024750"/>
              <a:ext cx="0" cy="52229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2736499" y="5024750"/>
              <a:ext cx="0" cy="460843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2625840" y="5024750"/>
              <a:ext cx="0" cy="371406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2533324" y="5024750"/>
              <a:ext cx="0" cy="306201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2422664" y="5024750"/>
              <a:ext cx="0" cy="224562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3800910" y="5024750"/>
              <a:ext cx="0" cy="529444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3954741" y="5024750"/>
              <a:ext cx="0" cy="529444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4101418" y="5024750"/>
              <a:ext cx="0" cy="529444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4257761" y="5024750"/>
              <a:ext cx="4359" cy="527954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969818" y="4545135"/>
              <a:ext cx="1304834" cy="0"/>
            </a:xfrm>
            <a:prstGeom prst="line">
              <a:avLst/>
            </a:prstGeom>
            <a:ln w="9525">
              <a:solidFill>
                <a:srgbClr val="98480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V="1">
              <a:off x="2274652" y="4475702"/>
              <a:ext cx="152400" cy="69433"/>
            </a:xfrm>
            <a:prstGeom prst="line">
              <a:avLst/>
            </a:prstGeom>
            <a:ln w="9525">
              <a:solidFill>
                <a:srgbClr val="98480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" name="Rectangle 169"/>
          <p:cNvSpPr/>
          <p:nvPr/>
        </p:nvSpPr>
        <p:spPr>
          <a:xfrm>
            <a:off x="4990270" y="3033363"/>
            <a:ext cx="1138743" cy="787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3467455" y="4861116"/>
            <a:ext cx="680160" cy="2518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72" name="Group 171"/>
          <p:cNvGrpSpPr/>
          <p:nvPr/>
        </p:nvGrpSpPr>
        <p:grpSpPr>
          <a:xfrm flipV="1">
            <a:off x="4990270" y="5454173"/>
            <a:ext cx="1141723" cy="650241"/>
            <a:chOff x="4511040" y="3271520"/>
            <a:chExt cx="1141723" cy="650241"/>
          </a:xfrm>
        </p:grpSpPr>
        <p:sp>
          <p:nvSpPr>
            <p:cNvPr id="173" name="Rectangle 172"/>
            <p:cNvSpPr/>
            <p:nvPr/>
          </p:nvSpPr>
          <p:spPr>
            <a:xfrm>
              <a:off x="4707883" y="3278119"/>
              <a:ext cx="741439" cy="6436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74" name="Straight Connector 173"/>
            <p:cNvCxnSpPr/>
            <p:nvPr/>
          </p:nvCxnSpPr>
          <p:spPr>
            <a:xfrm flipV="1">
              <a:off x="4707883" y="3278118"/>
              <a:ext cx="0" cy="48481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ectangle 174"/>
            <p:cNvSpPr/>
            <p:nvPr/>
          </p:nvSpPr>
          <p:spPr>
            <a:xfrm>
              <a:off x="4511040" y="3271520"/>
              <a:ext cx="196843" cy="71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76" name="Straight Connector 175"/>
            <p:cNvCxnSpPr/>
            <p:nvPr/>
          </p:nvCxnSpPr>
          <p:spPr>
            <a:xfrm flipV="1">
              <a:off x="5456424" y="3274819"/>
              <a:ext cx="0" cy="48481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Rectangle 176"/>
            <p:cNvSpPr/>
            <p:nvPr/>
          </p:nvSpPr>
          <p:spPr>
            <a:xfrm>
              <a:off x="5455920" y="3271520"/>
              <a:ext cx="196843" cy="71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78" name="Elbow Connector 177"/>
          <p:cNvCxnSpPr>
            <a:stCxn id="173" idx="0"/>
          </p:cNvCxnSpPr>
          <p:nvPr/>
        </p:nvCxnSpPr>
        <p:spPr>
          <a:xfrm rot="16200000" flipH="1">
            <a:off x="5796760" y="5858888"/>
            <a:ext cx="275092" cy="752946"/>
          </a:xfrm>
          <a:prstGeom prst="bentConnector2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6334685" y="6219018"/>
            <a:ext cx="1389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90"/>
                </a:solidFill>
              </a:rPr>
              <a:t>To pumps</a:t>
            </a:r>
            <a:endParaRPr lang="en-US" sz="1400" dirty="0">
              <a:solidFill>
                <a:srgbClr val="000090"/>
              </a:solidFill>
            </a:endParaRPr>
          </a:p>
        </p:txBody>
      </p:sp>
      <p:sp>
        <p:nvSpPr>
          <p:cNvPr id="183" name="Slide Number Placeholder 1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D7B8-8268-AF4D-8343-78A931DC766B}" type="slidenum">
              <a:rPr lang="en-US" smtClean="0"/>
              <a:t>15</a:t>
            </a:fld>
            <a:endParaRPr lang="en-US"/>
          </a:p>
        </p:txBody>
      </p:sp>
      <p:sp>
        <p:nvSpPr>
          <p:cNvPr id="184" name="TextBox 183"/>
          <p:cNvSpPr txBox="1"/>
          <p:nvPr/>
        </p:nvSpPr>
        <p:spPr>
          <a:xfrm>
            <a:off x="631094" y="5177213"/>
            <a:ext cx="1629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</a:rPr>
              <a:t>Outer vac. can</a:t>
            </a:r>
            <a:endParaRPr lang="en-US" sz="1200" dirty="0">
              <a:solidFill>
                <a:srgbClr val="00009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142083" y="5486997"/>
            <a:ext cx="2168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</a:rPr>
              <a:t>Helium pumping tube</a:t>
            </a:r>
            <a:endParaRPr lang="en-US" sz="1200" dirty="0">
              <a:solidFill>
                <a:srgbClr val="00009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2394590" y="5784531"/>
            <a:ext cx="1629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</a:rPr>
              <a:t>1K refrigerator</a:t>
            </a:r>
            <a:endParaRPr lang="en-US" sz="1200" dirty="0">
              <a:solidFill>
                <a:srgbClr val="000090"/>
              </a:solidFill>
            </a:endParaRPr>
          </a:p>
        </p:txBody>
      </p:sp>
      <p:cxnSp>
        <p:nvCxnSpPr>
          <p:cNvPr id="188" name="Straight Connector 187"/>
          <p:cNvCxnSpPr/>
          <p:nvPr/>
        </p:nvCxnSpPr>
        <p:spPr>
          <a:xfrm flipV="1">
            <a:off x="1909543" y="5012730"/>
            <a:ext cx="326571" cy="314113"/>
          </a:xfrm>
          <a:prstGeom prst="line">
            <a:avLst/>
          </a:prstGeom>
          <a:ln w="15875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V="1">
            <a:off x="2261041" y="5012181"/>
            <a:ext cx="559613" cy="504069"/>
          </a:xfrm>
          <a:prstGeom prst="line">
            <a:avLst/>
          </a:prstGeom>
          <a:ln w="15875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flipH="1" flipV="1">
            <a:off x="3209564" y="5237406"/>
            <a:ext cx="225802" cy="617640"/>
          </a:xfrm>
          <a:prstGeom prst="line">
            <a:avLst/>
          </a:prstGeom>
          <a:ln w="15875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flipV="1">
            <a:off x="3435366" y="5326843"/>
            <a:ext cx="841794" cy="528203"/>
          </a:xfrm>
          <a:prstGeom prst="line">
            <a:avLst/>
          </a:prstGeom>
          <a:ln w="15875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9" name="TextBox 198"/>
          <p:cNvSpPr txBox="1"/>
          <p:nvPr/>
        </p:nvSpPr>
        <p:spPr>
          <a:xfrm>
            <a:off x="2091899" y="3557095"/>
            <a:ext cx="1114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0090"/>
                </a:solidFill>
              </a:rPr>
              <a:t>LHe</a:t>
            </a:r>
            <a:r>
              <a:rPr lang="en-US" sz="1200" dirty="0" smtClean="0">
                <a:solidFill>
                  <a:srgbClr val="000090"/>
                </a:solidFill>
              </a:rPr>
              <a:t> fill tube</a:t>
            </a:r>
            <a:endParaRPr lang="en-US" sz="1200" dirty="0">
              <a:solidFill>
                <a:srgbClr val="000090"/>
              </a:solidFill>
            </a:endParaRPr>
          </a:p>
        </p:txBody>
      </p:sp>
      <p:cxnSp>
        <p:nvCxnSpPr>
          <p:cNvPr id="200" name="Straight Connector 199"/>
          <p:cNvCxnSpPr>
            <a:stCxn id="199" idx="2"/>
          </p:cNvCxnSpPr>
          <p:nvPr/>
        </p:nvCxnSpPr>
        <p:spPr>
          <a:xfrm>
            <a:off x="2649293" y="3834094"/>
            <a:ext cx="165106" cy="514153"/>
          </a:xfrm>
          <a:prstGeom prst="line">
            <a:avLst/>
          </a:prstGeom>
          <a:ln w="15875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1625761" y="2151656"/>
            <a:ext cx="1629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</a:rPr>
              <a:t>NMR coil &amp; cable</a:t>
            </a:r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1836975" y="3034214"/>
            <a:ext cx="1629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Waveguide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07" name="Straight Connector 206"/>
          <p:cNvCxnSpPr/>
          <p:nvPr/>
        </p:nvCxnSpPr>
        <p:spPr>
          <a:xfrm flipH="1">
            <a:off x="1564823" y="2401442"/>
            <a:ext cx="308437" cy="161520"/>
          </a:xfrm>
          <a:prstGeom prst="line">
            <a:avLst/>
          </a:prstGeom>
          <a:ln w="15875"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1929448" y="2883370"/>
            <a:ext cx="243159" cy="215547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" name="Rectangle 214"/>
          <p:cNvSpPr/>
          <p:nvPr/>
        </p:nvSpPr>
        <p:spPr>
          <a:xfrm>
            <a:off x="3467455" y="4244062"/>
            <a:ext cx="680160" cy="14232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16" name="Straight Connector 215"/>
          <p:cNvCxnSpPr/>
          <p:nvPr/>
        </p:nvCxnSpPr>
        <p:spPr>
          <a:xfrm flipV="1">
            <a:off x="3435366" y="5112976"/>
            <a:ext cx="188670" cy="742070"/>
          </a:xfrm>
          <a:prstGeom prst="line">
            <a:avLst/>
          </a:prstGeom>
          <a:ln w="15875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3333454" y="5090562"/>
            <a:ext cx="133468" cy="0"/>
          </a:xfrm>
          <a:prstGeom prst="line">
            <a:avLst/>
          </a:prstGeom>
          <a:ln w="9525">
            <a:solidFill>
              <a:srgbClr val="98480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627002" y="3763011"/>
            <a:ext cx="1609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</a:rPr>
              <a:t>Microwave cavity</a:t>
            </a:r>
            <a:endParaRPr lang="en-US" sz="1200" dirty="0">
              <a:solidFill>
                <a:srgbClr val="000090"/>
              </a:solidFill>
            </a:endParaRPr>
          </a:p>
        </p:txBody>
      </p:sp>
      <p:cxnSp>
        <p:nvCxnSpPr>
          <p:cNvPr id="226" name="Straight Connector 225"/>
          <p:cNvCxnSpPr/>
          <p:nvPr/>
        </p:nvCxnSpPr>
        <p:spPr>
          <a:xfrm>
            <a:off x="1101243" y="4003672"/>
            <a:ext cx="165106" cy="355095"/>
          </a:xfrm>
          <a:prstGeom prst="line">
            <a:avLst/>
          </a:prstGeom>
          <a:ln w="15875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67455" y="4855894"/>
            <a:ext cx="68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4K </a:t>
            </a:r>
            <a:r>
              <a:rPr lang="en-US" sz="1100" dirty="0" err="1" smtClean="0">
                <a:solidFill>
                  <a:schemeClr val="bg1"/>
                </a:solidFill>
              </a:rPr>
              <a:t>LHe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982668" y="3233536"/>
            <a:ext cx="1678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</a:rPr>
              <a:t>Helium vapor (gray)</a:t>
            </a:r>
            <a:endParaRPr lang="en-US" sz="1200" dirty="0">
              <a:solidFill>
                <a:srgbClr val="000090"/>
              </a:solidFill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>
            <a:off x="3624036" y="3484348"/>
            <a:ext cx="165106" cy="514153"/>
          </a:xfrm>
          <a:prstGeom prst="line">
            <a:avLst/>
          </a:prstGeom>
          <a:ln w="15875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7826322" y="2484529"/>
            <a:ext cx="1629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Beam</a:t>
            </a:r>
          </a:p>
          <a:p>
            <a:r>
              <a:rPr lang="en-US" sz="1200" dirty="0" smtClean="0"/>
              <a:t>window</a:t>
            </a:r>
            <a:endParaRPr lang="en-US" sz="1200" dirty="0"/>
          </a:p>
        </p:txBody>
      </p:sp>
      <p:cxnSp>
        <p:nvCxnSpPr>
          <p:cNvPr id="119" name="Straight Connector 118"/>
          <p:cNvCxnSpPr/>
          <p:nvPr/>
        </p:nvCxnSpPr>
        <p:spPr>
          <a:xfrm flipH="1">
            <a:off x="7532775" y="2715362"/>
            <a:ext cx="280179" cy="9120"/>
          </a:xfrm>
          <a:prstGeom prst="line">
            <a:avLst/>
          </a:prstGeom>
          <a:ln w="15875"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199" y="6356350"/>
            <a:ext cx="3178175" cy="365125"/>
          </a:xfrm>
        </p:spPr>
        <p:txBody>
          <a:bodyPr/>
          <a:lstStyle/>
          <a:p>
            <a:r>
              <a:rPr lang="en-US" dirty="0" smtClean="0"/>
              <a:t>CLAS Collaboration,  October 20,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C 0.12951 0.00278 0.64722 -0.02037 0.77986 0.0162 C 0.91302 0.05347 0.81111 0.18009 0.79687 0.22245 C 0.78194 0.26458 0.77865 0.26111 0.6934 0.26991 C 0.60833 0.27893 0.40052 0.27454 0.28507 0.27569 C 0.16962 0.27685 0.05955 0.27708 0.00017 0.27731 " pathEditMode="relative" rAng="0" ptsTypes="aaaaaa">
                                      <p:cBhvr>
                                        <p:cTn id="21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42" y="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06" grpId="0"/>
      <p:bldP spid="118" grpId="0"/>
      <p:bldP spid="11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4794250" y="3597590"/>
            <a:ext cx="1972460" cy="7887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794250" y="4826905"/>
            <a:ext cx="1972460" cy="7887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276432" y="4843463"/>
            <a:ext cx="3454718" cy="5587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301832" y="3854535"/>
            <a:ext cx="3464878" cy="5753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1158034" y="4358767"/>
            <a:ext cx="1592868" cy="52330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2" name="AutoShape 9"/>
          <p:cNvSpPr>
            <a:spLocks noChangeArrowheads="1"/>
          </p:cNvSpPr>
          <p:nvPr/>
        </p:nvSpPr>
        <p:spPr bwMode="auto">
          <a:xfrm rot="5400000">
            <a:off x="2308539" y="4447662"/>
            <a:ext cx="1024231" cy="34272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" name="AutoShape 10"/>
          <p:cNvSpPr>
            <a:spLocks noChangeArrowheads="1"/>
          </p:cNvSpPr>
          <p:nvPr/>
        </p:nvSpPr>
        <p:spPr bwMode="auto">
          <a:xfrm rot="5400000">
            <a:off x="2363011" y="4480590"/>
            <a:ext cx="1567826" cy="30981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  <a:gd name="connsiteX0" fmla="*/ 0 w 18931"/>
              <a:gd name="connsiteY0" fmla="*/ 9941 h 21600"/>
              <a:gd name="connsiteX1" fmla="*/ 2731 w 18931"/>
              <a:gd name="connsiteY1" fmla="*/ 21600 h 21600"/>
              <a:gd name="connsiteX2" fmla="*/ 13531 w 18931"/>
              <a:gd name="connsiteY2" fmla="*/ 21600 h 21600"/>
              <a:gd name="connsiteX3" fmla="*/ 18931 w 18931"/>
              <a:gd name="connsiteY3" fmla="*/ 0 h 21600"/>
              <a:gd name="connsiteX4" fmla="*/ 0 w 18931"/>
              <a:gd name="connsiteY4" fmla="*/ 9941 h 21600"/>
              <a:gd name="connsiteX0" fmla="*/ 0 w 16475"/>
              <a:gd name="connsiteY0" fmla="*/ 0 h 11659"/>
              <a:gd name="connsiteX1" fmla="*/ 2731 w 16475"/>
              <a:gd name="connsiteY1" fmla="*/ 11659 h 11659"/>
              <a:gd name="connsiteX2" fmla="*/ 13531 w 16475"/>
              <a:gd name="connsiteY2" fmla="*/ 11659 h 11659"/>
              <a:gd name="connsiteX3" fmla="*/ 16475 w 16475"/>
              <a:gd name="connsiteY3" fmla="*/ 0 h 11659"/>
              <a:gd name="connsiteX4" fmla="*/ 0 w 16475"/>
              <a:gd name="connsiteY4" fmla="*/ 0 h 1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75" h="11659">
                <a:moveTo>
                  <a:pt x="0" y="0"/>
                </a:moveTo>
                <a:lnTo>
                  <a:pt x="2731" y="11659"/>
                </a:lnTo>
                <a:lnTo>
                  <a:pt x="13531" y="11659"/>
                </a:lnTo>
                <a:lnTo>
                  <a:pt x="164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>
              <a:defRPr/>
            </a:pPr>
            <a:endParaRPr lang="en-US" sz="1200">
              <a:latin typeface="Helvetica" charset="0"/>
            </a:endParaRPr>
          </a:p>
        </p:txBody>
      </p:sp>
      <p:cxnSp>
        <p:nvCxnSpPr>
          <p:cNvPr id="54" name="Straight Connector 53"/>
          <p:cNvCxnSpPr>
            <a:stCxn id="81" idx="2"/>
          </p:cNvCxnSpPr>
          <p:nvPr/>
        </p:nvCxnSpPr>
        <p:spPr>
          <a:xfrm flipV="1">
            <a:off x="4809490" y="3584525"/>
            <a:ext cx="374643" cy="1306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987290" y="3112770"/>
            <a:ext cx="1141723" cy="650241"/>
            <a:chOff x="4511040" y="3271520"/>
            <a:chExt cx="1141723" cy="650241"/>
          </a:xfrm>
        </p:grpSpPr>
        <p:sp>
          <p:nvSpPr>
            <p:cNvPr id="46" name="Rectangle 45"/>
            <p:cNvSpPr/>
            <p:nvPr/>
          </p:nvSpPr>
          <p:spPr>
            <a:xfrm>
              <a:off x="4707883" y="3278119"/>
              <a:ext cx="741439" cy="6436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/>
            <p:nvPr/>
          </p:nvCxnSpPr>
          <p:spPr>
            <a:xfrm flipV="1">
              <a:off x="4707883" y="3278118"/>
              <a:ext cx="0" cy="48481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4511040" y="3271520"/>
              <a:ext cx="196843" cy="71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/>
            <p:nvPr/>
          </p:nvCxnSpPr>
          <p:spPr>
            <a:xfrm flipV="1">
              <a:off x="5456424" y="3274819"/>
              <a:ext cx="0" cy="48481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5455920" y="3271520"/>
              <a:ext cx="196843" cy="71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65" name="Straight Connector 64"/>
          <p:cNvCxnSpPr/>
          <p:nvPr/>
        </p:nvCxnSpPr>
        <p:spPr>
          <a:xfrm>
            <a:off x="1158034" y="4358767"/>
            <a:ext cx="149125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53" idx="0"/>
          </p:cNvCxnSpPr>
          <p:nvPr/>
        </p:nvCxnSpPr>
        <p:spPr>
          <a:xfrm flipV="1">
            <a:off x="2649293" y="3851585"/>
            <a:ext cx="652539" cy="50718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3" idx="0"/>
            <a:endCxn id="80" idx="2"/>
          </p:cNvCxnSpPr>
          <p:nvPr/>
        </p:nvCxnSpPr>
        <p:spPr>
          <a:xfrm>
            <a:off x="3301832" y="3851585"/>
            <a:ext cx="1436538" cy="29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308889" y="3597590"/>
            <a:ext cx="1526001" cy="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477770" y="3597590"/>
            <a:ext cx="835478" cy="64647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952750" y="4244062"/>
            <a:ext cx="1537745" cy="508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4628128" y="3366770"/>
            <a:ext cx="71120" cy="2308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4702810" y="3366771"/>
            <a:ext cx="71120" cy="4877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773930" y="3366770"/>
            <a:ext cx="71120" cy="2308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2" name="Straight Connector 81"/>
          <p:cNvCxnSpPr>
            <a:endCxn id="84" idx="2"/>
          </p:cNvCxnSpPr>
          <p:nvPr/>
        </p:nvCxnSpPr>
        <p:spPr>
          <a:xfrm flipV="1">
            <a:off x="5925572" y="3584525"/>
            <a:ext cx="805578" cy="163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6766710" y="3353705"/>
            <a:ext cx="71120" cy="10761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695590" y="3353705"/>
            <a:ext cx="71120" cy="2308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/>
          <p:nvPr/>
        </p:nvCxnSpPr>
        <p:spPr>
          <a:xfrm>
            <a:off x="1168194" y="4898024"/>
            <a:ext cx="149125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2659453" y="4898024"/>
            <a:ext cx="629713" cy="50423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endCxn id="92" idx="2"/>
          </p:cNvCxnSpPr>
          <p:nvPr/>
        </p:nvCxnSpPr>
        <p:spPr>
          <a:xfrm>
            <a:off x="3289166" y="5402256"/>
            <a:ext cx="145936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3319049" y="5659199"/>
            <a:ext cx="1526001" cy="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487930" y="5012729"/>
            <a:ext cx="835478" cy="64647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962910" y="5007643"/>
            <a:ext cx="1537745" cy="508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 flipV="1">
            <a:off x="4638288" y="5659201"/>
            <a:ext cx="71120" cy="2308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 flipV="1">
            <a:off x="4712970" y="5402256"/>
            <a:ext cx="71120" cy="4877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 flipV="1">
            <a:off x="4784090" y="5619102"/>
            <a:ext cx="71120" cy="2709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94" name="Straight Connector 93"/>
          <p:cNvCxnSpPr/>
          <p:nvPr/>
        </p:nvCxnSpPr>
        <p:spPr>
          <a:xfrm flipV="1">
            <a:off x="4799330" y="5615700"/>
            <a:ext cx="1921660" cy="340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 flipV="1">
            <a:off x="6766710" y="4826905"/>
            <a:ext cx="71120" cy="10761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 flipV="1">
            <a:off x="6685430" y="5615700"/>
            <a:ext cx="81280" cy="2873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97" name="Straight Connector 96"/>
          <p:cNvCxnSpPr/>
          <p:nvPr/>
        </p:nvCxnSpPr>
        <p:spPr>
          <a:xfrm flipH="1" flipV="1">
            <a:off x="952750" y="4244062"/>
            <a:ext cx="10160" cy="76866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1157014" y="4362473"/>
            <a:ext cx="10160" cy="53555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1720803" y="4429887"/>
            <a:ext cx="5800130" cy="3983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6660" y="182425"/>
            <a:ext cx="757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A0B1C"/>
                </a:solidFill>
                <a:latin typeface="Century Gothic"/>
                <a:cs typeface="Century Gothic"/>
              </a:rPr>
              <a:t>PolTar12: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target insert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72533"/>
            <a:ext cx="4872729" cy="0"/>
          </a:xfrm>
          <a:prstGeom prst="line">
            <a:avLst/>
          </a:prstGeom>
          <a:ln w="25400">
            <a:solidFill>
              <a:srgbClr val="9A0B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2816668" y="2432955"/>
            <a:ext cx="2109430" cy="320320"/>
            <a:chOff x="3462848" y="2697493"/>
            <a:chExt cx="2109430" cy="320320"/>
          </a:xfrm>
        </p:grpSpPr>
        <p:sp>
          <p:nvSpPr>
            <p:cNvPr id="28" name="Rectangle 27"/>
            <p:cNvSpPr/>
            <p:nvPr/>
          </p:nvSpPr>
          <p:spPr>
            <a:xfrm>
              <a:off x="3983280" y="2769939"/>
              <a:ext cx="1587606" cy="183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5446710" y="2953104"/>
              <a:ext cx="0" cy="5423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3466124" y="3003905"/>
              <a:ext cx="199231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462848" y="2703585"/>
              <a:ext cx="0" cy="31422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435801" y="2697493"/>
              <a:ext cx="0" cy="7244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3993440" y="2707789"/>
              <a:ext cx="1452657" cy="758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3983280" y="2772290"/>
              <a:ext cx="1587606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3984672" y="2955578"/>
              <a:ext cx="1587606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8" idx="1"/>
            </p:cNvCxnSpPr>
            <p:nvPr/>
          </p:nvCxnSpPr>
          <p:spPr>
            <a:xfrm flipV="1">
              <a:off x="3983280" y="2768860"/>
              <a:ext cx="1392" cy="18288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 flipV="1">
            <a:off x="5162550" y="4429887"/>
            <a:ext cx="691071" cy="635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1229471" y="4499834"/>
            <a:ext cx="501492" cy="284024"/>
          </a:xfrm>
          <a:prstGeom prst="ellipse">
            <a:avLst/>
          </a:prstGeom>
          <a:noFill/>
          <a:ln w="25400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486662" y="881260"/>
            <a:ext cx="79112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In the new design a single, removable insert is replaced by </a:t>
            </a:r>
            <a:r>
              <a:rPr lang="en-US" u="sng" dirty="0" smtClean="0">
                <a:latin typeface="Century Gothic"/>
                <a:cs typeface="Century Gothic"/>
              </a:rPr>
              <a:t>two inserts </a:t>
            </a:r>
            <a:r>
              <a:rPr lang="en-US" dirty="0" smtClean="0">
                <a:latin typeface="Century Gothic"/>
                <a:cs typeface="Century Gothic"/>
              </a:rPr>
              <a:t>that </a:t>
            </a:r>
            <a:r>
              <a:rPr lang="en-US" u="sng" dirty="0" smtClean="0">
                <a:latin typeface="Century Gothic"/>
                <a:cs typeface="Century Gothic"/>
              </a:rPr>
              <a:t>remain inside the cryostat</a:t>
            </a:r>
            <a:r>
              <a:rPr lang="en-US" dirty="0" smtClean="0">
                <a:latin typeface="Century Gothic"/>
                <a:cs typeface="Century Gothic"/>
              </a:rPr>
              <a:t>.</a:t>
            </a:r>
          </a:p>
          <a:p>
            <a:endParaRPr lang="en-US" sz="800" dirty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sz="1600" dirty="0" smtClean="0">
                <a:solidFill>
                  <a:srgbClr val="9A0B1C"/>
                </a:solidFill>
                <a:cs typeface="Century Gothic"/>
              </a:rPr>
              <a:t>2.  </a:t>
            </a:r>
            <a:r>
              <a:rPr lang="en-US" sz="1600" i="1" dirty="0" smtClean="0">
                <a:solidFill>
                  <a:srgbClr val="9A0B1C"/>
                </a:solidFill>
                <a:cs typeface="Century Gothic"/>
              </a:rPr>
              <a:t>Sample insert: small container for ammonia sample(s) and liquid helium, with a re-entrant beam window.</a:t>
            </a:r>
          </a:p>
          <a:p>
            <a:endParaRPr lang="en-US" sz="300" dirty="0">
              <a:solidFill>
                <a:srgbClr val="9A0B1C"/>
              </a:solidFill>
              <a:latin typeface="Century Gothic"/>
              <a:cs typeface="Century Gothic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1446068" y="3861690"/>
            <a:ext cx="3292302" cy="1533754"/>
            <a:chOff x="969818" y="4020440"/>
            <a:chExt cx="3292302" cy="1533754"/>
          </a:xfrm>
        </p:grpSpPr>
        <p:sp>
          <p:nvSpPr>
            <p:cNvPr id="127" name="Rectangle 126"/>
            <p:cNvSpPr/>
            <p:nvPr/>
          </p:nvSpPr>
          <p:spPr>
            <a:xfrm>
              <a:off x="2991205" y="4298024"/>
              <a:ext cx="680160" cy="2518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28" name="Straight Connector 127"/>
            <p:cNvCxnSpPr/>
            <p:nvPr/>
          </p:nvCxnSpPr>
          <p:spPr>
            <a:xfrm flipV="1">
              <a:off x="2836998" y="4027594"/>
              <a:ext cx="10160" cy="517541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V="1">
              <a:off x="2733314" y="4089041"/>
              <a:ext cx="3185" cy="456094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V="1">
              <a:off x="2625840" y="4178478"/>
              <a:ext cx="0" cy="366657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2533324" y="4243683"/>
              <a:ext cx="0" cy="301452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2422664" y="4325321"/>
              <a:ext cx="0" cy="219814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3796551" y="4020440"/>
              <a:ext cx="4359" cy="524695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3950382" y="4020440"/>
              <a:ext cx="4359" cy="524695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4097059" y="4020440"/>
              <a:ext cx="4359" cy="524695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V="1">
              <a:off x="4257761" y="4021930"/>
              <a:ext cx="4359" cy="523205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2847158" y="5024750"/>
              <a:ext cx="0" cy="52229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2736499" y="5024750"/>
              <a:ext cx="0" cy="460843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2625840" y="5024750"/>
              <a:ext cx="0" cy="371406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2533324" y="5024750"/>
              <a:ext cx="0" cy="306201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2422664" y="5024750"/>
              <a:ext cx="0" cy="224562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3800910" y="5024750"/>
              <a:ext cx="0" cy="529444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3954741" y="5024750"/>
              <a:ext cx="0" cy="529444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4101418" y="5024750"/>
              <a:ext cx="0" cy="529444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4257761" y="5024750"/>
              <a:ext cx="4359" cy="527954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969818" y="4545135"/>
              <a:ext cx="1304834" cy="0"/>
            </a:xfrm>
            <a:prstGeom prst="line">
              <a:avLst/>
            </a:prstGeom>
            <a:ln w="9525">
              <a:solidFill>
                <a:srgbClr val="98480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V="1">
              <a:off x="2274652" y="4475702"/>
              <a:ext cx="152400" cy="69433"/>
            </a:xfrm>
            <a:prstGeom prst="line">
              <a:avLst/>
            </a:prstGeom>
            <a:ln w="9525">
              <a:solidFill>
                <a:srgbClr val="98480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Rectangle 159"/>
          <p:cNvSpPr/>
          <p:nvPr/>
        </p:nvSpPr>
        <p:spPr>
          <a:xfrm>
            <a:off x="4990270" y="3033363"/>
            <a:ext cx="1138743" cy="787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62" name="Group 161"/>
          <p:cNvGrpSpPr/>
          <p:nvPr/>
        </p:nvGrpSpPr>
        <p:grpSpPr>
          <a:xfrm flipV="1">
            <a:off x="4990270" y="5454173"/>
            <a:ext cx="1141723" cy="650241"/>
            <a:chOff x="4511040" y="3271520"/>
            <a:chExt cx="1141723" cy="650241"/>
          </a:xfrm>
        </p:grpSpPr>
        <p:sp>
          <p:nvSpPr>
            <p:cNvPr id="163" name="Rectangle 162"/>
            <p:cNvSpPr/>
            <p:nvPr/>
          </p:nvSpPr>
          <p:spPr>
            <a:xfrm>
              <a:off x="4707883" y="3278119"/>
              <a:ext cx="741439" cy="6436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64" name="Straight Connector 163"/>
            <p:cNvCxnSpPr/>
            <p:nvPr/>
          </p:nvCxnSpPr>
          <p:spPr>
            <a:xfrm flipV="1">
              <a:off x="4707883" y="3278118"/>
              <a:ext cx="0" cy="48481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Rectangle 164"/>
            <p:cNvSpPr/>
            <p:nvPr/>
          </p:nvSpPr>
          <p:spPr>
            <a:xfrm>
              <a:off x="4511040" y="3271520"/>
              <a:ext cx="196843" cy="71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66" name="Straight Connector 165"/>
            <p:cNvCxnSpPr/>
            <p:nvPr/>
          </p:nvCxnSpPr>
          <p:spPr>
            <a:xfrm flipV="1">
              <a:off x="5456424" y="3274819"/>
              <a:ext cx="0" cy="48481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Rectangle 166"/>
            <p:cNvSpPr/>
            <p:nvPr/>
          </p:nvSpPr>
          <p:spPr>
            <a:xfrm>
              <a:off x="5455920" y="3271520"/>
              <a:ext cx="196843" cy="71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4" name="Elbow Connector 3"/>
          <p:cNvCxnSpPr>
            <a:stCxn id="163" idx="0"/>
          </p:cNvCxnSpPr>
          <p:nvPr/>
        </p:nvCxnSpPr>
        <p:spPr>
          <a:xfrm rot="16200000" flipH="1">
            <a:off x="5796760" y="5858888"/>
            <a:ext cx="275092" cy="752946"/>
          </a:xfrm>
          <a:prstGeom prst="bentConnector2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334685" y="6219018"/>
            <a:ext cx="1389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90"/>
                </a:solidFill>
              </a:rPr>
              <a:t>To pumps</a:t>
            </a:r>
            <a:endParaRPr lang="en-US" sz="1400" dirty="0">
              <a:solidFill>
                <a:srgbClr val="00009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D7B8-8268-AF4D-8343-78A931DC766B}" type="slidenum">
              <a:rPr lang="en-US" smtClean="0"/>
              <a:t>16</a:t>
            </a:fld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3467455" y="4861116"/>
            <a:ext cx="680160" cy="2518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3467455" y="4244062"/>
            <a:ext cx="680160" cy="14232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74" name="Straight Connector 173"/>
          <p:cNvCxnSpPr/>
          <p:nvPr/>
        </p:nvCxnSpPr>
        <p:spPr>
          <a:xfrm>
            <a:off x="3333454" y="5090562"/>
            <a:ext cx="133468" cy="0"/>
          </a:xfrm>
          <a:prstGeom prst="line">
            <a:avLst/>
          </a:prstGeom>
          <a:ln w="9525">
            <a:solidFill>
              <a:srgbClr val="98480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199" y="6356350"/>
            <a:ext cx="3178175" cy="365125"/>
          </a:xfrm>
        </p:spPr>
        <p:txBody>
          <a:bodyPr/>
          <a:lstStyle/>
          <a:p>
            <a:r>
              <a:rPr lang="en-US" dirty="0" smtClean="0"/>
              <a:t>CLAS Collaboration,  October 20,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0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024 C 0.06615 -0.00116 0.31927 -0.00903 0.3993 -0.00602 C 0.47934 -0.00278 0.44983 -0.00787 0.48055 0.01921 C 0.51128 0.04652 0.56805 0.1155 0.58368 0.15601 C 0.5993 0.19652 0.58663 0.23865 0.57448 0.2618 C 0.56233 0.28495 0.56215 0.28865 0.51076 0.29421 C 0.45937 0.29976 0.31684 0.29537 0.2658 0.2956 " pathEditMode="relative" rAng="0" ptsTypes="aaaaaaa">
                                      <p:cBhvr>
                                        <p:cTn id="6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65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952750" y="3112770"/>
            <a:ext cx="5885080" cy="2790316"/>
            <a:chOff x="476500" y="3271520"/>
            <a:chExt cx="5885080" cy="2790316"/>
          </a:xfrm>
        </p:grpSpPr>
        <p:sp>
          <p:nvSpPr>
            <p:cNvPr id="106" name="Rectangle 105"/>
            <p:cNvSpPr/>
            <p:nvPr/>
          </p:nvSpPr>
          <p:spPr>
            <a:xfrm>
              <a:off x="4707883" y="3278119"/>
              <a:ext cx="741439" cy="6436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318000" y="3756340"/>
              <a:ext cx="1972460" cy="7887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318000" y="4985655"/>
              <a:ext cx="1972460" cy="7887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800182" y="5002213"/>
              <a:ext cx="3454718" cy="55879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825582" y="4013285"/>
              <a:ext cx="3464878" cy="5753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681784" y="4517517"/>
              <a:ext cx="1592868" cy="5233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AutoShape 9"/>
            <p:cNvSpPr>
              <a:spLocks noChangeArrowheads="1"/>
            </p:cNvSpPr>
            <p:nvPr/>
          </p:nvSpPr>
          <p:spPr bwMode="auto">
            <a:xfrm rot="5400000">
              <a:off x="1832289" y="4606412"/>
              <a:ext cx="1024231" cy="34272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AutoShape 10"/>
            <p:cNvSpPr>
              <a:spLocks noChangeArrowheads="1"/>
            </p:cNvSpPr>
            <p:nvPr/>
          </p:nvSpPr>
          <p:spPr bwMode="auto">
            <a:xfrm rot="5400000">
              <a:off x="1886761" y="4639340"/>
              <a:ext cx="1567826" cy="30981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  <a:gd name="connsiteX0" fmla="*/ 0 w 18931"/>
                <a:gd name="connsiteY0" fmla="*/ 9941 h 21600"/>
                <a:gd name="connsiteX1" fmla="*/ 2731 w 18931"/>
                <a:gd name="connsiteY1" fmla="*/ 21600 h 21600"/>
                <a:gd name="connsiteX2" fmla="*/ 13531 w 18931"/>
                <a:gd name="connsiteY2" fmla="*/ 21600 h 21600"/>
                <a:gd name="connsiteX3" fmla="*/ 18931 w 18931"/>
                <a:gd name="connsiteY3" fmla="*/ 0 h 21600"/>
                <a:gd name="connsiteX4" fmla="*/ 0 w 18931"/>
                <a:gd name="connsiteY4" fmla="*/ 9941 h 21600"/>
                <a:gd name="connsiteX0" fmla="*/ 0 w 16475"/>
                <a:gd name="connsiteY0" fmla="*/ 0 h 11659"/>
                <a:gd name="connsiteX1" fmla="*/ 2731 w 16475"/>
                <a:gd name="connsiteY1" fmla="*/ 11659 h 11659"/>
                <a:gd name="connsiteX2" fmla="*/ 13531 w 16475"/>
                <a:gd name="connsiteY2" fmla="*/ 11659 h 11659"/>
                <a:gd name="connsiteX3" fmla="*/ 16475 w 16475"/>
                <a:gd name="connsiteY3" fmla="*/ 0 h 11659"/>
                <a:gd name="connsiteX4" fmla="*/ 0 w 16475"/>
                <a:gd name="connsiteY4" fmla="*/ 0 h 1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75" h="11659">
                  <a:moveTo>
                    <a:pt x="0" y="0"/>
                  </a:moveTo>
                  <a:lnTo>
                    <a:pt x="2731" y="11659"/>
                  </a:lnTo>
                  <a:lnTo>
                    <a:pt x="13531" y="11659"/>
                  </a:lnTo>
                  <a:lnTo>
                    <a:pt x="164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en-US" sz="1200">
                <a:latin typeface="Helvetica" charset="0"/>
              </a:endParaRPr>
            </a:p>
          </p:txBody>
        </p:sp>
        <p:cxnSp>
          <p:nvCxnSpPr>
            <p:cNvPr id="114" name="Straight Connector 113"/>
            <p:cNvCxnSpPr>
              <a:stCxn id="127" idx="2"/>
            </p:cNvCxnSpPr>
            <p:nvPr/>
          </p:nvCxnSpPr>
          <p:spPr>
            <a:xfrm flipV="1">
              <a:off x="4333240" y="3743275"/>
              <a:ext cx="374643" cy="1306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4707883" y="3278118"/>
              <a:ext cx="0" cy="48481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ectangle 115"/>
            <p:cNvSpPr/>
            <p:nvPr/>
          </p:nvSpPr>
          <p:spPr>
            <a:xfrm>
              <a:off x="4511040" y="3271520"/>
              <a:ext cx="196843" cy="71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17" name="Straight Connector 116"/>
            <p:cNvCxnSpPr/>
            <p:nvPr/>
          </p:nvCxnSpPr>
          <p:spPr>
            <a:xfrm flipV="1">
              <a:off x="5456424" y="3274819"/>
              <a:ext cx="0" cy="48481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117"/>
            <p:cNvSpPr/>
            <p:nvPr/>
          </p:nvSpPr>
          <p:spPr>
            <a:xfrm>
              <a:off x="5455920" y="3271520"/>
              <a:ext cx="196843" cy="71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681784" y="4517517"/>
              <a:ext cx="1491259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endCxn id="113" idx="0"/>
            </p:cNvCxnSpPr>
            <p:nvPr/>
          </p:nvCxnSpPr>
          <p:spPr>
            <a:xfrm flipV="1">
              <a:off x="2173043" y="4010335"/>
              <a:ext cx="652539" cy="50718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3" idx="0"/>
              <a:endCxn id="126" idx="2"/>
            </p:cNvCxnSpPr>
            <p:nvPr/>
          </p:nvCxnSpPr>
          <p:spPr>
            <a:xfrm>
              <a:off x="2825582" y="4010335"/>
              <a:ext cx="1436538" cy="29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2832639" y="3756340"/>
              <a:ext cx="1526001" cy="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2001520" y="3756340"/>
              <a:ext cx="835478" cy="64647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476500" y="4402812"/>
              <a:ext cx="1537745" cy="5086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124"/>
            <p:cNvSpPr/>
            <p:nvPr/>
          </p:nvSpPr>
          <p:spPr>
            <a:xfrm>
              <a:off x="4151878" y="3525520"/>
              <a:ext cx="71120" cy="2308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226560" y="3525521"/>
              <a:ext cx="71120" cy="4877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297680" y="3525520"/>
              <a:ext cx="71120" cy="2308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28" name="Straight Connector 127"/>
            <p:cNvCxnSpPr>
              <a:endCxn id="130" idx="2"/>
            </p:cNvCxnSpPr>
            <p:nvPr/>
          </p:nvCxnSpPr>
          <p:spPr>
            <a:xfrm flipV="1">
              <a:off x="5449322" y="3743275"/>
              <a:ext cx="805578" cy="163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128"/>
            <p:cNvSpPr/>
            <p:nvPr/>
          </p:nvSpPr>
          <p:spPr>
            <a:xfrm>
              <a:off x="6290460" y="3512455"/>
              <a:ext cx="71120" cy="10761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219340" y="3512455"/>
              <a:ext cx="71120" cy="2308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31" name="Straight Connector 130"/>
            <p:cNvCxnSpPr/>
            <p:nvPr/>
          </p:nvCxnSpPr>
          <p:spPr>
            <a:xfrm>
              <a:off x="691944" y="5056774"/>
              <a:ext cx="1491259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2183203" y="5056774"/>
              <a:ext cx="629713" cy="50423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endCxn id="138" idx="2"/>
            </p:cNvCxnSpPr>
            <p:nvPr/>
          </p:nvCxnSpPr>
          <p:spPr>
            <a:xfrm>
              <a:off x="2812916" y="5561006"/>
              <a:ext cx="1459364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2842799" y="5817949"/>
              <a:ext cx="1526001" cy="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2011680" y="5171479"/>
              <a:ext cx="835478" cy="64647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486660" y="5166393"/>
              <a:ext cx="1537745" cy="5086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ectangle 136"/>
            <p:cNvSpPr/>
            <p:nvPr/>
          </p:nvSpPr>
          <p:spPr>
            <a:xfrm flipV="1">
              <a:off x="4162038" y="5817951"/>
              <a:ext cx="71120" cy="2308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 flipV="1">
              <a:off x="4236720" y="5561006"/>
              <a:ext cx="71120" cy="4877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 flipV="1">
              <a:off x="4307840" y="5777852"/>
              <a:ext cx="71120" cy="270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40" name="Straight Connector 139"/>
            <p:cNvCxnSpPr/>
            <p:nvPr/>
          </p:nvCxnSpPr>
          <p:spPr>
            <a:xfrm flipV="1">
              <a:off x="4323080" y="5774450"/>
              <a:ext cx="1921660" cy="340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tangle 140"/>
            <p:cNvSpPr/>
            <p:nvPr/>
          </p:nvSpPr>
          <p:spPr>
            <a:xfrm flipV="1">
              <a:off x="6290460" y="4985655"/>
              <a:ext cx="71120" cy="10761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 flipV="1">
              <a:off x="6209180" y="5774450"/>
              <a:ext cx="81280" cy="2873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43" name="Straight Connector 142"/>
            <p:cNvCxnSpPr/>
            <p:nvPr/>
          </p:nvCxnSpPr>
          <p:spPr>
            <a:xfrm flipH="1" flipV="1">
              <a:off x="476500" y="4402812"/>
              <a:ext cx="10160" cy="76866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 flipV="1">
              <a:off x="680764" y="4521223"/>
              <a:ext cx="10160" cy="53555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486660" y="182425"/>
            <a:ext cx="757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A0B1C"/>
                </a:solidFill>
                <a:latin typeface="Century Gothic"/>
                <a:cs typeface="Century Gothic"/>
              </a:rPr>
              <a:t>PolTar12: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target insert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72533"/>
            <a:ext cx="4872729" cy="0"/>
          </a:xfrm>
          <a:prstGeom prst="line">
            <a:avLst/>
          </a:prstGeom>
          <a:ln w="25400">
            <a:solidFill>
              <a:srgbClr val="9A0B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6660" y="1114940"/>
            <a:ext cx="729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Century Gothic"/>
              </a:rPr>
              <a:t>Preloaded ammonia “cartridges” are placed into the sample insert in the retracted position via a dedicated loading port.</a:t>
            </a:r>
            <a:endParaRPr lang="en-US" sz="8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1720803" y="4429887"/>
            <a:ext cx="5800130" cy="3983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5294553" y="2667103"/>
            <a:ext cx="440432" cy="144462"/>
          </a:xfrm>
          <a:prstGeom prst="rect">
            <a:avLst/>
          </a:prstGeom>
          <a:solidFill>
            <a:srgbClr val="9E009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5162550" y="4429887"/>
            <a:ext cx="691071" cy="635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1229471" y="4499834"/>
            <a:ext cx="501492" cy="284024"/>
          </a:xfrm>
          <a:prstGeom prst="ellipse">
            <a:avLst/>
          </a:prstGeom>
          <a:noFill/>
          <a:ln w="25400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0" name="Group 169"/>
          <p:cNvGrpSpPr/>
          <p:nvPr/>
        </p:nvGrpSpPr>
        <p:grpSpPr>
          <a:xfrm>
            <a:off x="1446068" y="3861690"/>
            <a:ext cx="3292302" cy="1533754"/>
            <a:chOff x="969818" y="4020440"/>
            <a:chExt cx="3292302" cy="1533754"/>
          </a:xfrm>
        </p:grpSpPr>
        <p:sp>
          <p:nvSpPr>
            <p:cNvPr id="171" name="Rectangle 170"/>
            <p:cNvSpPr/>
            <p:nvPr/>
          </p:nvSpPr>
          <p:spPr>
            <a:xfrm>
              <a:off x="2991205" y="4298024"/>
              <a:ext cx="680160" cy="2518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72" name="Straight Connector 171"/>
            <p:cNvCxnSpPr/>
            <p:nvPr/>
          </p:nvCxnSpPr>
          <p:spPr>
            <a:xfrm flipV="1">
              <a:off x="2836998" y="4027594"/>
              <a:ext cx="10160" cy="517541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V="1">
              <a:off x="2733314" y="4089041"/>
              <a:ext cx="3185" cy="456094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V="1">
              <a:off x="2625840" y="4178478"/>
              <a:ext cx="0" cy="366657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V="1">
              <a:off x="2533324" y="4243683"/>
              <a:ext cx="0" cy="301452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V="1">
              <a:off x="2422664" y="4325321"/>
              <a:ext cx="0" cy="219814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V="1">
              <a:off x="3796551" y="4020440"/>
              <a:ext cx="4359" cy="524695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V="1">
              <a:off x="3950382" y="4020440"/>
              <a:ext cx="4359" cy="524695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flipV="1">
              <a:off x="4097059" y="4020440"/>
              <a:ext cx="4359" cy="524695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V="1">
              <a:off x="4257761" y="4021930"/>
              <a:ext cx="4359" cy="523205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2847158" y="5024750"/>
              <a:ext cx="0" cy="52229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2736499" y="5024750"/>
              <a:ext cx="0" cy="460843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2625840" y="5024750"/>
              <a:ext cx="0" cy="371406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2533324" y="5024750"/>
              <a:ext cx="0" cy="306201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2422664" y="5024750"/>
              <a:ext cx="0" cy="224562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3800910" y="5024750"/>
              <a:ext cx="0" cy="529444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3954741" y="5024750"/>
              <a:ext cx="0" cy="529444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4101418" y="5024750"/>
              <a:ext cx="0" cy="529444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4257761" y="5024750"/>
              <a:ext cx="4359" cy="527954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969818" y="4545135"/>
              <a:ext cx="1304834" cy="0"/>
            </a:xfrm>
            <a:prstGeom prst="line">
              <a:avLst/>
            </a:prstGeom>
            <a:ln w="9525">
              <a:solidFill>
                <a:srgbClr val="98480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V="1">
              <a:off x="2274652" y="4475702"/>
              <a:ext cx="152400" cy="69433"/>
            </a:xfrm>
            <a:prstGeom prst="line">
              <a:avLst/>
            </a:prstGeom>
            <a:ln w="9525">
              <a:solidFill>
                <a:srgbClr val="98480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ectangle 191"/>
          <p:cNvSpPr/>
          <p:nvPr/>
        </p:nvSpPr>
        <p:spPr>
          <a:xfrm>
            <a:off x="4987290" y="3033363"/>
            <a:ext cx="1141723" cy="787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3467455" y="4861116"/>
            <a:ext cx="680160" cy="2518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95" name="Group 194"/>
          <p:cNvGrpSpPr/>
          <p:nvPr/>
        </p:nvGrpSpPr>
        <p:grpSpPr>
          <a:xfrm flipV="1">
            <a:off x="4990270" y="5454173"/>
            <a:ext cx="1141723" cy="650241"/>
            <a:chOff x="4511040" y="3271520"/>
            <a:chExt cx="1141723" cy="650241"/>
          </a:xfrm>
        </p:grpSpPr>
        <p:sp>
          <p:nvSpPr>
            <p:cNvPr id="196" name="Rectangle 195"/>
            <p:cNvSpPr/>
            <p:nvPr/>
          </p:nvSpPr>
          <p:spPr>
            <a:xfrm>
              <a:off x="4707883" y="3278119"/>
              <a:ext cx="741439" cy="6436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97" name="Straight Connector 196"/>
            <p:cNvCxnSpPr/>
            <p:nvPr/>
          </p:nvCxnSpPr>
          <p:spPr>
            <a:xfrm flipV="1">
              <a:off x="4707883" y="3278118"/>
              <a:ext cx="0" cy="48481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Rectangle 197"/>
            <p:cNvSpPr/>
            <p:nvPr/>
          </p:nvSpPr>
          <p:spPr>
            <a:xfrm>
              <a:off x="4511040" y="3271520"/>
              <a:ext cx="196843" cy="71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99" name="Straight Connector 198"/>
            <p:cNvCxnSpPr/>
            <p:nvPr/>
          </p:nvCxnSpPr>
          <p:spPr>
            <a:xfrm flipV="1">
              <a:off x="5456424" y="3274819"/>
              <a:ext cx="0" cy="48481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Rectangle 199"/>
            <p:cNvSpPr/>
            <p:nvPr/>
          </p:nvSpPr>
          <p:spPr>
            <a:xfrm>
              <a:off x="5455920" y="3271520"/>
              <a:ext cx="196843" cy="71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201" name="Elbow Connector 200"/>
          <p:cNvCxnSpPr>
            <a:stCxn id="196" idx="0"/>
          </p:cNvCxnSpPr>
          <p:nvPr/>
        </p:nvCxnSpPr>
        <p:spPr>
          <a:xfrm rot="16200000" flipH="1">
            <a:off x="5796760" y="5858888"/>
            <a:ext cx="275092" cy="752946"/>
          </a:xfrm>
          <a:prstGeom prst="bentConnector2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TextBox 201"/>
          <p:cNvSpPr txBox="1"/>
          <p:nvPr/>
        </p:nvSpPr>
        <p:spPr>
          <a:xfrm>
            <a:off x="6334685" y="6219018"/>
            <a:ext cx="1389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90"/>
                </a:solidFill>
              </a:rPr>
              <a:t>To pumps</a:t>
            </a:r>
            <a:endParaRPr lang="en-US" sz="1400" dirty="0">
              <a:solidFill>
                <a:srgbClr val="00009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43823" y="4461553"/>
            <a:ext cx="2109551" cy="316398"/>
            <a:chOff x="4767573" y="4620303"/>
            <a:chExt cx="2109551" cy="316398"/>
          </a:xfrm>
        </p:grpSpPr>
        <p:grpSp>
          <p:nvGrpSpPr>
            <p:cNvPr id="34" name="Group 33"/>
            <p:cNvGrpSpPr/>
            <p:nvPr/>
          </p:nvGrpSpPr>
          <p:grpSpPr>
            <a:xfrm>
              <a:off x="4770970" y="4620303"/>
              <a:ext cx="2106154" cy="309844"/>
              <a:chOff x="3466124" y="2697493"/>
              <a:chExt cx="2106154" cy="309844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3983280" y="2769939"/>
                <a:ext cx="1587606" cy="1831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5446710" y="2953104"/>
                <a:ext cx="0" cy="542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3466124" y="3003905"/>
                <a:ext cx="19923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435801" y="2697493"/>
                <a:ext cx="0" cy="724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3993440" y="2707789"/>
                <a:ext cx="1452657" cy="75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3983280" y="2772290"/>
                <a:ext cx="1587606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3984672" y="2955578"/>
                <a:ext cx="1587606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2" idx="1"/>
              </p:cNvCxnSpPr>
              <p:nvPr/>
            </p:nvCxnSpPr>
            <p:spPr>
              <a:xfrm flipV="1">
                <a:off x="3983280" y="2768860"/>
                <a:ext cx="1392" cy="18288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6" name="Straight Connector 205"/>
            <p:cNvCxnSpPr/>
            <p:nvPr/>
          </p:nvCxnSpPr>
          <p:spPr>
            <a:xfrm>
              <a:off x="4767573" y="4626381"/>
              <a:ext cx="2592" cy="31032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8" name="Slide Number Placeholder 20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D7B8-8268-AF4D-8343-78A931DC766B}" type="slidenum">
              <a:rPr lang="en-US" smtClean="0"/>
              <a:t>17</a:t>
            </a:fld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493924" y="1875097"/>
            <a:ext cx="729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Century Gothic"/>
              </a:rPr>
              <a:t>The sample is then moved into the center of the microwave cavity and NMR coil.</a:t>
            </a:r>
            <a:endParaRPr lang="en-US" sz="8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467455" y="4861116"/>
            <a:ext cx="680160" cy="2518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3467455" y="4244062"/>
            <a:ext cx="680160" cy="14232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98" name="Straight Connector 97"/>
          <p:cNvCxnSpPr/>
          <p:nvPr/>
        </p:nvCxnSpPr>
        <p:spPr>
          <a:xfrm>
            <a:off x="3333454" y="5090562"/>
            <a:ext cx="133468" cy="0"/>
          </a:xfrm>
          <a:prstGeom prst="line">
            <a:avLst/>
          </a:prstGeom>
          <a:ln w="9525">
            <a:solidFill>
              <a:srgbClr val="98480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199" y="6356350"/>
            <a:ext cx="3178175" cy="365125"/>
          </a:xfrm>
        </p:spPr>
        <p:txBody>
          <a:bodyPr/>
          <a:lstStyle/>
          <a:p>
            <a:r>
              <a:rPr lang="en-US" dirty="0" smtClean="0"/>
              <a:t>CLAS Collaboration,  October 20,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020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11372 -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394 L 1.38889E-6 0.2782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71 -0.00023 L -0.00018 -0.0002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23 L -0.43994 0.00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31" y="9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27824 L -0.44132 0.276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66" y="-11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192" grpId="0" animBg="1"/>
      <p:bldP spid="192" grpId="1" animBg="1"/>
      <p:bldP spid="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30"/>
          <p:cNvGrpSpPr/>
          <p:nvPr/>
        </p:nvGrpSpPr>
        <p:grpSpPr>
          <a:xfrm>
            <a:off x="952750" y="3112770"/>
            <a:ext cx="5885080" cy="2790316"/>
            <a:chOff x="476500" y="3271520"/>
            <a:chExt cx="5885080" cy="2790316"/>
          </a:xfrm>
        </p:grpSpPr>
        <p:sp>
          <p:nvSpPr>
            <p:cNvPr id="132" name="Rectangle 131"/>
            <p:cNvSpPr/>
            <p:nvPr/>
          </p:nvSpPr>
          <p:spPr>
            <a:xfrm>
              <a:off x="4707883" y="3278119"/>
              <a:ext cx="741439" cy="6436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4318000" y="3756340"/>
              <a:ext cx="1972460" cy="7887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318000" y="4985655"/>
              <a:ext cx="1972460" cy="7887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800182" y="5002213"/>
              <a:ext cx="3454718" cy="55879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2825582" y="4013285"/>
              <a:ext cx="3464878" cy="5753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>
              <a:spLocks noChangeArrowheads="1"/>
            </p:cNvSpPr>
            <p:nvPr/>
          </p:nvSpPr>
          <p:spPr bwMode="auto">
            <a:xfrm>
              <a:off x="681784" y="4517517"/>
              <a:ext cx="1592868" cy="5233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" name="AutoShape 9"/>
            <p:cNvSpPr>
              <a:spLocks noChangeArrowheads="1"/>
            </p:cNvSpPr>
            <p:nvPr/>
          </p:nvSpPr>
          <p:spPr bwMode="auto">
            <a:xfrm rot="5400000">
              <a:off x="1832289" y="4606412"/>
              <a:ext cx="1024231" cy="34272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AutoShape 10"/>
            <p:cNvSpPr>
              <a:spLocks noChangeArrowheads="1"/>
            </p:cNvSpPr>
            <p:nvPr/>
          </p:nvSpPr>
          <p:spPr bwMode="auto">
            <a:xfrm rot="5400000">
              <a:off x="1886761" y="4639340"/>
              <a:ext cx="1567826" cy="30981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  <a:gd name="connsiteX0" fmla="*/ 0 w 18931"/>
                <a:gd name="connsiteY0" fmla="*/ 9941 h 21600"/>
                <a:gd name="connsiteX1" fmla="*/ 2731 w 18931"/>
                <a:gd name="connsiteY1" fmla="*/ 21600 h 21600"/>
                <a:gd name="connsiteX2" fmla="*/ 13531 w 18931"/>
                <a:gd name="connsiteY2" fmla="*/ 21600 h 21600"/>
                <a:gd name="connsiteX3" fmla="*/ 18931 w 18931"/>
                <a:gd name="connsiteY3" fmla="*/ 0 h 21600"/>
                <a:gd name="connsiteX4" fmla="*/ 0 w 18931"/>
                <a:gd name="connsiteY4" fmla="*/ 9941 h 21600"/>
                <a:gd name="connsiteX0" fmla="*/ 0 w 16475"/>
                <a:gd name="connsiteY0" fmla="*/ 0 h 11659"/>
                <a:gd name="connsiteX1" fmla="*/ 2731 w 16475"/>
                <a:gd name="connsiteY1" fmla="*/ 11659 h 11659"/>
                <a:gd name="connsiteX2" fmla="*/ 13531 w 16475"/>
                <a:gd name="connsiteY2" fmla="*/ 11659 h 11659"/>
                <a:gd name="connsiteX3" fmla="*/ 16475 w 16475"/>
                <a:gd name="connsiteY3" fmla="*/ 0 h 11659"/>
                <a:gd name="connsiteX4" fmla="*/ 0 w 16475"/>
                <a:gd name="connsiteY4" fmla="*/ 0 h 1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75" h="11659">
                  <a:moveTo>
                    <a:pt x="0" y="0"/>
                  </a:moveTo>
                  <a:lnTo>
                    <a:pt x="2731" y="11659"/>
                  </a:lnTo>
                  <a:lnTo>
                    <a:pt x="13531" y="11659"/>
                  </a:lnTo>
                  <a:lnTo>
                    <a:pt x="164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en-US" sz="1200">
                <a:latin typeface="Helvetica" charset="0"/>
              </a:endParaRPr>
            </a:p>
          </p:txBody>
        </p:sp>
        <p:cxnSp>
          <p:nvCxnSpPr>
            <p:cNvPr id="140" name="Straight Connector 139"/>
            <p:cNvCxnSpPr>
              <a:stCxn id="153" idx="2"/>
            </p:cNvCxnSpPr>
            <p:nvPr/>
          </p:nvCxnSpPr>
          <p:spPr>
            <a:xfrm flipV="1">
              <a:off x="4333240" y="3743275"/>
              <a:ext cx="374643" cy="1306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V="1">
              <a:off x="4707883" y="3278118"/>
              <a:ext cx="0" cy="48481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Rectangle 141"/>
            <p:cNvSpPr/>
            <p:nvPr/>
          </p:nvSpPr>
          <p:spPr>
            <a:xfrm>
              <a:off x="4511040" y="3271520"/>
              <a:ext cx="196843" cy="71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43" name="Straight Connector 142"/>
            <p:cNvCxnSpPr/>
            <p:nvPr/>
          </p:nvCxnSpPr>
          <p:spPr>
            <a:xfrm flipV="1">
              <a:off x="5456424" y="3274819"/>
              <a:ext cx="0" cy="48481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ectangle 143"/>
            <p:cNvSpPr/>
            <p:nvPr/>
          </p:nvSpPr>
          <p:spPr>
            <a:xfrm>
              <a:off x="5455920" y="3271520"/>
              <a:ext cx="196843" cy="71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45" name="Straight Connector 144"/>
            <p:cNvCxnSpPr/>
            <p:nvPr/>
          </p:nvCxnSpPr>
          <p:spPr>
            <a:xfrm>
              <a:off x="681784" y="4517517"/>
              <a:ext cx="1491259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endCxn id="139" idx="0"/>
            </p:cNvCxnSpPr>
            <p:nvPr/>
          </p:nvCxnSpPr>
          <p:spPr>
            <a:xfrm flipV="1">
              <a:off x="2173043" y="4010335"/>
              <a:ext cx="652539" cy="50718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39" idx="0"/>
              <a:endCxn id="152" idx="2"/>
            </p:cNvCxnSpPr>
            <p:nvPr/>
          </p:nvCxnSpPr>
          <p:spPr>
            <a:xfrm>
              <a:off x="2825582" y="4010335"/>
              <a:ext cx="1436538" cy="29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2832639" y="3756340"/>
              <a:ext cx="1526001" cy="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V="1">
              <a:off x="2001520" y="3756340"/>
              <a:ext cx="835478" cy="64647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476500" y="4402812"/>
              <a:ext cx="1537745" cy="5086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ectangle 150"/>
            <p:cNvSpPr/>
            <p:nvPr/>
          </p:nvSpPr>
          <p:spPr>
            <a:xfrm>
              <a:off x="4151878" y="3525520"/>
              <a:ext cx="71120" cy="2308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226560" y="3525521"/>
              <a:ext cx="71120" cy="4877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297680" y="3525520"/>
              <a:ext cx="71120" cy="2308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54" name="Straight Connector 153"/>
            <p:cNvCxnSpPr>
              <a:endCxn id="156" idx="2"/>
            </p:cNvCxnSpPr>
            <p:nvPr/>
          </p:nvCxnSpPr>
          <p:spPr>
            <a:xfrm flipV="1">
              <a:off x="5449322" y="3743275"/>
              <a:ext cx="805578" cy="163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ectangle 154"/>
            <p:cNvSpPr/>
            <p:nvPr/>
          </p:nvSpPr>
          <p:spPr>
            <a:xfrm>
              <a:off x="6290460" y="3512455"/>
              <a:ext cx="71120" cy="10761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219340" y="3512455"/>
              <a:ext cx="71120" cy="2308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57" name="Straight Connector 156"/>
            <p:cNvCxnSpPr/>
            <p:nvPr/>
          </p:nvCxnSpPr>
          <p:spPr>
            <a:xfrm>
              <a:off x="691944" y="5056774"/>
              <a:ext cx="1491259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2183203" y="5056774"/>
              <a:ext cx="629713" cy="50423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endCxn id="164" idx="2"/>
            </p:cNvCxnSpPr>
            <p:nvPr/>
          </p:nvCxnSpPr>
          <p:spPr>
            <a:xfrm>
              <a:off x="2812916" y="5561006"/>
              <a:ext cx="1459364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V="1">
              <a:off x="2842799" y="5817949"/>
              <a:ext cx="1526001" cy="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2011680" y="5171479"/>
              <a:ext cx="835478" cy="64647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486660" y="5166393"/>
              <a:ext cx="1537745" cy="5086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Rectangle 162"/>
            <p:cNvSpPr/>
            <p:nvPr/>
          </p:nvSpPr>
          <p:spPr>
            <a:xfrm flipV="1">
              <a:off x="4162038" y="5817951"/>
              <a:ext cx="71120" cy="2308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 flipV="1">
              <a:off x="4236720" y="5561006"/>
              <a:ext cx="71120" cy="4877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 flipV="1">
              <a:off x="4307840" y="5777852"/>
              <a:ext cx="71120" cy="270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66" name="Straight Connector 165"/>
            <p:cNvCxnSpPr/>
            <p:nvPr/>
          </p:nvCxnSpPr>
          <p:spPr>
            <a:xfrm flipV="1">
              <a:off x="4323080" y="5774450"/>
              <a:ext cx="1921660" cy="340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Rectangle 166"/>
            <p:cNvSpPr/>
            <p:nvPr/>
          </p:nvSpPr>
          <p:spPr>
            <a:xfrm flipV="1">
              <a:off x="6290460" y="4985655"/>
              <a:ext cx="71120" cy="10761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 flipV="1">
              <a:off x="6209180" y="5774450"/>
              <a:ext cx="81280" cy="2873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69" name="Straight Connector 168"/>
            <p:cNvCxnSpPr/>
            <p:nvPr/>
          </p:nvCxnSpPr>
          <p:spPr>
            <a:xfrm flipH="1" flipV="1">
              <a:off x="476500" y="4402812"/>
              <a:ext cx="10160" cy="76866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 flipV="1">
              <a:off x="680764" y="4521223"/>
              <a:ext cx="10160" cy="53555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9" name="Rectangle 238"/>
          <p:cNvSpPr>
            <a:spLocks noChangeArrowheads="1"/>
          </p:cNvSpPr>
          <p:nvPr/>
        </p:nvSpPr>
        <p:spPr bwMode="auto">
          <a:xfrm>
            <a:off x="1723298" y="4429887"/>
            <a:ext cx="5800130" cy="3983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6660" y="182425"/>
            <a:ext cx="757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A0B1C"/>
                </a:solidFill>
                <a:latin typeface="Century Gothic"/>
                <a:cs typeface="Century Gothic"/>
              </a:rPr>
              <a:t>PolTar12: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target insert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72533"/>
            <a:ext cx="4872729" cy="0"/>
          </a:xfrm>
          <a:prstGeom prst="line">
            <a:avLst/>
          </a:prstGeom>
          <a:ln w="25400">
            <a:solidFill>
              <a:srgbClr val="9A0B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86660" y="1114940"/>
            <a:ext cx="729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Century Gothic"/>
              </a:rPr>
              <a:t>The sample insert is fill with 1K </a:t>
            </a:r>
            <a:r>
              <a:rPr lang="en-US" dirty="0" err="1" smtClean="0">
                <a:cs typeface="Century Gothic"/>
              </a:rPr>
              <a:t>LHe</a:t>
            </a:r>
            <a:r>
              <a:rPr lang="en-US" dirty="0" smtClean="0">
                <a:cs typeface="Century Gothic"/>
              </a:rPr>
              <a:t> from the refrigerator and the ammonia is dynamically polarized.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26999" y="4477141"/>
            <a:ext cx="1970841" cy="2885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734410" y="4549587"/>
            <a:ext cx="1587606" cy="1831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3197840" y="4725281"/>
            <a:ext cx="0" cy="5423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217254" y="4776082"/>
            <a:ext cx="199231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186931" y="4469670"/>
            <a:ext cx="0" cy="7244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744570" y="4479966"/>
            <a:ext cx="1452657" cy="758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734410" y="4542903"/>
            <a:ext cx="1587606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220479" y="4469670"/>
            <a:ext cx="2592" cy="31032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735802" y="4726191"/>
            <a:ext cx="1587606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6" name="Group 215"/>
          <p:cNvGrpSpPr/>
          <p:nvPr/>
        </p:nvGrpSpPr>
        <p:grpSpPr>
          <a:xfrm>
            <a:off x="1446068" y="3861690"/>
            <a:ext cx="3292302" cy="1533754"/>
            <a:chOff x="969818" y="4020440"/>
            <a:chExt cx="3292302" cy="1533754"/>
          </a:xfrm>
        </p:grpSpPr>
        <p:sp>
          <p:nvSpPr>
            <p:cNvPr id="187" name="Rectangle 186"/>
            <p:cNvSpPr/>
            <p:nvPr/>
          </p:nvSpPr>
          <p:spPr>
            <a:xfrm>
              <a:off x="2991205" y="4298024"/>
              <a:ext cx="680160" cy="2518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88" name="Straight Connector 187"/>
            <p:cNvCxnSpPr/>
            <p:nvPr/>
          </p:nvCxnSpPr>
          <p:spPr>
            <a:xfrm flipV="1">
              <a:off x="2836998" y="4027594"/>
              <a:ext cx="10160" cy="517541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2733314" y="4089041"/>
              <a:ext cx="3185" cy="456094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2625840" y="4178478"/>
              <a:ext cx="0" cy="366657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V="1">
              <a:off x="2533324" y="4243683"/>
              <a:ext cx="0" cy="301452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V="1">
              <a:off x="2422664" y="4325321"/>
              <a:ext cx="0" cy="219814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V="1">
              <a:off x="3796551" y="4020440"/>
              <a:ext cx="4359" cy="524695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V="1">
              <a:off x="3950382" y="4020440"/>
              <a:ext cx="4359" cy="524695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V="1">
              <a:off x="4097059" y="4020440"/>
              <a:ext cx="4359" cy="524695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V="1">
              <a:off x="4257761" y="4021930"/>
              <a:ext cx="4359" cy="523205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2847158" y="5024750"/>
              <a:ext cx="0" cy="52229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2736499" y="5024750"/>
              <a:ext cx="0" cy="460843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2625840" y="5024750"/>
              <a:ext cx="0" cy="371406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2533324" y="5024750"/>
              <a:ext cx="0" cy="306201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2422664" y="5024750"/>
              <a:ext cx="0" cy="224562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3800910" y="5024750"/>
              <a:ext cx="0" cy="529444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3954741" y="5024750"/>
              <a:ext cx="0" cy="529444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4101418" y="5024750"/>
              <a:ext cx="0" cy="529444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4257761" y="5024750"/>
              <a:ext cx="4359" cy="527954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969818" y="4545135"/>
              <a:ext cx="1304834" cy="0"/>
            </a:xfrm>
            <a:prstGeom prst="line">
              <a:avLst/>
            </a:prstGeom>
            <a:ln w="9525">
              <a:solidFill>
                <a:srgbClr val="98480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V="1">
              <a:off x="2274652" y="4475702"/>
              <a:ext cx="152400" cy="69433"/>
            </a:xfrm>
            <a:prstGeom prst="line">
              <a:avLst/>
            </a:prstGeom>
            <a:ln w="9525">
              <a:solidFill>
                <a:srgbClr val="98480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/>
          <p:cNvCxnSpPr/>
          <p:nvPr/>
        </p:nvCxnSpPr>
        <p:spPr>
          <a:xfrm flipV="1">
            <a:off x="1734410" y="4541037"/>
            <a:ext cx="1392" cy="18288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266187" y="4560091"/>
            <a:ext cx="440432" cy="144462"/>
          </a:xfrm>
          <a:prstGeom prst="rect">
            <a:avLst/>
          </a:prstGeom>
          <a:solidFill>
            <a:srgbClr val="9E009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4990270" y="3033363"/>
            <a:ext cx="1138743" cy="787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4" name="Group 223"/>
          <p:cNvGrpSpPr/>
          <p:nvPr/>
        </p:nvGrpSpPr>
        <p:grpSpPr>
          <a:xfrm flipV="1">
            <a:off x="4990270" y="5454173"/>
            <a:ext cx="1141723" cy="650241"/>
            <a:chOff x="4511040" y="3271520"/>
            <a:chExt cx="1141723" cy="650241"/>
          </a:xfrm>
        </p:grpSpPr>
        <p:sp>
          <p:nvSpPr>
            <p:cNvPr id="225" name="Rectangle 224"/>
            <p:cNvSpPr/>
            <p:nvPr/>
          </p:nvSpPr>
          <p:spPr>
            <a:xfrm>
              <a:off x="4707883" y="3278119"/>
              <a:ext cx="741439" cy="6436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226" name="Straight Connector 225"/>
            <p:cNvCxnSpPr/>
            <p:nvPr/>
          </p:nvCxnSpPr>
          <p:spPr>
            <a:xfrm flipV="1">
              <a:off x="4707883" y="3278118"/>
              <a:ext cx="0" cy="48481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Rectangle 226"/>
            <p:cNvSpPr/>
            <p:nvPr/>
          </p:nvSpPr>
          <p:spPr>
            <a:xfrm>
              <a:off x="4511040" y="3271520"/>
              <a:ext cx="196843" cy="71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228" name="Straight Connector 227"/>
            <p:cNvCxnSpPr/>
            <p:nvPr/>
          </p:nvCxnSpPr>
          <p:spPr>
            <a:xfrm flipV="1">
              <a:off x="5456424" y="3274819"/>
              <a:ext cx="0" cy="48481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Rectangle 228"/>
            <p:cNvSpPr/>
            <p:nvPr/>
          </p:nvSpPr>
          <p:spPr>
            <a:xfrm>
              <a:off x="5455920" y="3271520"/>
              <a:ext cx="196843" cy="71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230" name="Elbow Connector 229"/>
          <p:cNvCxnSpPr>
            <a:stCxn id="225" idx="0"/>
          </p:cNvCxnSpPr>
          <p:nvPr/>
        </p:nvCxnSpPr>
        <p:spPr>
          <a:xfrm rot="16200000" flipH="1">
            <a:off x="5796760" y="5858888"/>
            <a:ext cx="275092" cy="752946"/>
          </a:xfrm>
          <a:prstGeom prst="bentConnector2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1" name="TextBox 230"/>
          <p:cNvSpPr txBox="1"/>
          <p:nvPr/>
        </p:nvSpPr>
        <p:spPr>
          <a:xfrm>
            <a:off x="6334685" y="6219018"/>
            <a:ext cx="1389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90"/>
                </a:solidFill>
              </a:rPr>
              <a:t>To pumps</a:t>
            </a:r>
            <a:endParaRPr lang="en-US" sz="1400" dirty="0">
              <a:solidFill>
                <a:srgbClr val="000090"/>
              </a:solidFill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1229471" y="4499834"/>
            <a:ext cx="501492" cy="284024"/>
          </a:xfrm>
          <a:prstGeom prst="ellipse">
            <a:avLst/>
          </a:prstGeom>
          <a:noFill/>
          <a:ln w="25400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Slide Number Placeholder 2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D7B8-8268-AF4D-8343-78A931DC766B}" type="slidenum">
              <a:rPr lang="en-US" smtClean="0"/>
              <a:t>18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38732" y="2007717"/>
            <a:ext cx="5190281" cy="2795769"/>
            <a:chOff x="938732" y="2007717"/>
            <a:chExt cx="5190281" cy="2795769"/>
          </a:xfrm>
        </p:grpSpPr>
        <p:grpSp>
          <p:nvGrpSpPr>
            <p:cNvPr id="223" name="Group 222"/>
            <p:cNvGrpSpPr/>
            <p:nvPr/>
          </p:nvGrpSpPr>
          <p:grpSpPr>
            <a:xfrm>
              <a:off x="2328884" y="4434154"/>
              <a:ext cx="3800129" cy="369332"/>
              <a:chOff x="1852634" y="4592904"/>
              <a:chExt cx="3800129" cy="369332"/>
            </a:xfrm>
          </p:grpSpPr>
          <p:sp>
            <p:nvSpPr>
              <p:cNvPr id="217" name="Left Arrow 216"/>
              <p:cNvSpPr/>
              <p:nvPr/>
            </p:nvSpPr>
            <p:spPr>
              <a:xfrm>
                <a:off x="1852634" y="4727875"/>
                <a:ext cx="2470446" cy="135427"/>
              </a:xfrm>
              <a:prstGeom prst="lef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8" name="TextBox 217"/>
              <p:cNvSpPr txBox="1"/>
              <p:nvPr/>
            </p:nvSpPr>
            <p:spPr>
              <a:xfrm>
                <a:off x="4427587" y="4592904"/>
                <a:ext cx="1225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FF0000"/>
                    </a:solidFill>
                  </a:rPr>
                  <a:t>Beam</a:t>
                </a:r>
                <a:endParaRPr lang="en-US" i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48" name="TextBox 247"/>
            <p:cNvSpPr txBox="1"/>
            <p:nvPr/>
          </p:nvSpPr>
          <p:spPr>
            <a:xfrm>
              <a:off x="938732" y="2007717"/>
              <a:ext cx="2783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9A0B1C"/>
                  </a:solidFill>
                </a:rPr>
                <a:t>Ready for beam!</a:t>
              </a:r>
              <a:endParaRPr lang="en-US" dirty="0">
                <a:solidFill>
                  <a:srgbClr val="9A0B1C"/>
                </a:solidFill>
              </a:endParaRPr>
            </a:p>
          </p:txBody>
        </p:sp>
      </p:grpSp>
      <p:sp>
        <p:nvSpPr>
          <p:cNvPr id="250" name="Oval 249"/>
          <p:cNvSpPr/>
          <p:nvPr/>
        </p:nvSpPr>
        <p:spPr>
          <a:xfrm flipH="1">
            <a:off x="1421307" y="4402472"/>
            <a:ext cx="36576" cy="6400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3467455" y="4861116"/>
            <a:ext cx="680160" cy="2518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3467455" y="4244062"/>
            <a:ext cx="680160" cy="14232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54" name="Straight Connector 253"/>
          <p:cNvCxnSpPr/>
          <p:nvPr/>
        </p:nvCxnSpPr>
        <p:spPr>
          <a:xfrm>
            <a:off x="3333454" y="5090562"/>
            <a:ext cx="133468" cy="0"/>
          </a:xfrm>
          <a:prstGeom prst="line">
            <a:avLst/>
          </a:prstGeom>
          <a:ln w="9525">
            <a:solidFill>
              <a:srgbClr val="98480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5162550" y="4429887"/>
            <a:ext cx="691071" cy="635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Left Arrow 100"/>
          <p:cNvSpPr/>
          <p:nvPr/>
        </p:nvSpPr>
        <p:spPr>
          <a:xfrm>
            <a:off x="5790755" y="4576710"/>
            <a:ext cx="2269398" cy="127843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2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199" y="6356350"/>
            <a:ext cx="3178175" cy="365125"/>
          </a:xfrm>
        </p:spPr>
        <p:txBody>
          <a:bodyPr/>
          <a:lstStyle/>
          <a:p>
            <a:r>
              <a:rPr lang="en-US" dirty="0" smtClean="0"/>
              <a:t>CLAS Collaboration,  October 20,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883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0" grpId="0" animBg="1"/>
      <p:bldP spid="10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30"/>
          <p:cNvGrpSpPr/>
          <p:nvPr/>
        </p:nvGrpSpPr>
        <p:grpSpPr>
          <a:xfrm>
            <a:off x="952750" y="3112770"/>
            <a:ext cx="5885080" cy="2790316"/>
            <a:chOff x="476500" y="3271520"/>
            <a:chExt cx="5885080" cy="2790316"/>
          </a:xfrm>
        </p:grpSpPr>
        <p:sp>
          <p:nvSpPr>
            <p:cNvPr id="132" name="Rectangle 131"/>
            <p:cNvSpPr/>
            <p:nvPr/>
          </p:nvSpPr>
          <p:spPr>
            <a:xfrm>
              <a:off x="4707883" y="3278119"/>
              <a:ext cx="741439" cy="6436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4318000" y="3756340"/>
              <a:ext cx="1972460" cy="7887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318000" y="4985655"/>
              <a:ext cx="1972460" cy="7887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800182" y="5002213"/>
              <a:ext cx="3454718" cy="55879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2825582" y="4013285"/>
              <a:ext cx="3464878" cy="5753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>
              <a:spLocks noChangeArrowheads="1"/>
            </p:cNvSpPr>
            <p:nvPr/>
          </p:nvSpPr>
          <p:spPr bwMode="auto">
            <a:xfrm>
              <a:off x="681784" y="4517517"/>
              <a:ext cx="1592868" cy="5233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" name="AutoShape 9"/>
            <p:cNvSpPr>
              <a:spLocks noChangeArrowheads="1"/>
            </p:cNvSpPr>
            <p:nvPr/>
          </p:nvSpPr>
          <p:spPr bwMode="auto">
            <a:xfrm rot="5400000">
              <a:off x="1832289" y="4606412"/>
              <a:ext cx="1024231" cy="34272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AutoShape 10"/>
            <p:cNvSpPr>
              <a:spLocks noChangeArrowheads="1"/>
            </p:cNvSpPr>
            <p:nvPr/>
          </p:nvSpPr>
          <p:spPr bwMode="auto">
            <a:xfrm rot="5400000">
              <a:off x="1886761" y="4639340"/>
              <a:ext cx="1567826" cy="30981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  <a:gd name="connsiteX0" fmla="*/ 0 w 18931"/>
                <a:gd name="connsiteY0" fmla="*/ 9941 h 21600"/>
                <a:gd name="connsiteX1" fmla="*/ 2731 w 18931"/>
                <a:gd name="connsiteY1" fmla="*/ 21600 h 21600"/>
                <a:gd name="connsiteX2" fmla="*/ 13531 w 18931"/>
                <a:gd name="connsiteY2" fmla="*/ 21600 h 21600"/>
                <a:gd name="connsiteX3" fmla="*/ 18931 w 18931"/>
                <a:gd name="connsiteY3" fmla="*/ 0 h 21600"/>
                <a:gd name="connsiteX4" fmla="*/ 0 w 18931"/>
                <a:gd name="connsiteY4" fmla="*/ 9941 h 21600"/>
                <a:gd name="connsiteX0" fmla="*/ 0 w 16475"/>
                <a:gd name="connsiteY0" fmla="*/ 0 h 11659"/>
                <a:gd name="connsiteX1" fmla="*/ 2731 w 16475"/>
                <a:gd name="connsiteY1" fmla="*/ 11659 h 11659"/>
                <a:gd name="connsiteX2" fmla="*/ 13531 w 16475"/>
                <a:gd name="connsiteY2" fmla="*/ 11659 h 11659"/>
                <a:gd name="connsiteX3" fmla="*/ 16475 w 16475"/>
                <a:gd name="connsiteY3" fmla="*/ 0 h 11659"/>
                <a:gd name="connsiteX4" fmla="*/ 0 w 16475"/>
                <a:gd name="connsiteY4" fmla="*/ 0 h 1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75" h="11659">
                  <a:moveTo>
                    <a:pt x="0" y="0"/>
                  </a:moveTo>
                  <a:lnTo>
                    <a:pt x="2731" y="11659"/>
                  </a:lnTo>
                  <a:lnTo>
                    <a:pt x="13531" y="11659"/>
                  </a:lnTo>
                  <a:lnTo>
                    <a:pt x="164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en-US" sz="1200">
                <a:latin typeface="Helvetica" charset="0"/>
              </a:endParaRPr>
            </a:p>
          </p:txBody>
        </p:sp>
        <p:cxnSp>
          <p:nvCxnSpPr>
            <p:cNvPr id="140" name="Straight Connector 139"/>
            <p:cNvCxnSpPr>
              <a:stCxn id="153" idx="2"/>
            </p:cNvCxnSpPr>
            <p:nvPr/>
          </p:nvCxnSpPr>
          <p:spPr>
            <a:xfrm flipV="1">
              <a:off x="4333240" y="3743275"/>
              <a:ext cx="374643" cy="1306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V="1">
              <a:off x="4707883" y="3278118"/>
              <a:ext cx="0" cy="48481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Rectangle 141"/>
            <p:cNvSpPr/>
            <p:nvPr/>
          </p:nvSpPr>
          <p:spPr>
            <a:xfrm>
              <a:off x="4511040" y="3271520"/>
              <a:ext cx="196843" cy="71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43" name="Straight Connector 142"/>
            <p:cNvCxnSpPr/>
            <p:nvPr/>
          </p:nvCxnSpPr>
          <p:spPr>
            <a:xfrm flipV="1">
              <a:off x="5456424" y="3274819"/>
              <a:ext cx="0" cy="48481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ectangle 143"/>
            <p:cNvSpPr/>
            <p:nvPr/>
          </p:nvSpPr>
          <p:spPr>
            <a:xfrm>
              <a:off x="5455920" y="3271520"/>
              <a:ext cx="196843" cy="71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45" name="Straight Connector 144"/>
            <p:cNvCxnSpPr/>
            <p:nvPr/>
          </p:nvCxnSpPr>
          <p:spPr>
            <a:xfrm>
              <a:off x="681784" y="4517517"/>
              <a:ext cx="1491259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endCxn id="139" idx="0"/>
            </p:cNvCxnSpPr>
            <p:nvPr/>
          </p:nvCxnSpPr>
          <p:spPr>
            <a:xfrm flipV="1">
              <a:off x="2173043" y="4010335"/>
              <a:ext cx="652539" cy="50718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39" idx="0"/>
              <a:endCxn id="152" idx="2"/>
            </p:cNvCxnSpPr>
            <p:nvPr/>
          </p:nvCxnSpPr>
          <p:spPr>
            <a:xfrm>
              <a:off x="2825582" y="4010335"/>
              <a:ext cx="1436538" cy="29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2832639" y="3756340"/>
              <a:ext cx="1526001" cy="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V="1">
              <a:off x="2001520" y="3756340"/>
              <a:ext cx="835478" cy="64647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476500" y="4402812"/>
              <a:ext cx="1537745" cy="5086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ectangle 150"/>
            <p:cNvSpPr/>
            <p:nvPr/>
          </p:nvSpPr>
          <p:spPr>
            <a:xfrm>
              <a:off x="4151878" y="3525520"/>
              <a:ext cx="71120" cy="2308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226560" y="3525521"/>
              <a:ext cx="71120" cy="4877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297680" y="3525520"/>
              <a:ext cx="71120" cy="2308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54" name="Straight Connector 153"/>
            <p:cNvCxnSpPr>
              <a:endCxn id="156" idx="2"/>
            </p:cNvCxnSpPr>
            <p:nvPr/>
          </p:nvCxnSpPr>
          <p:spPr>
            <a:xfrm flipV="1">
              <a:off x="5449322" y="3743275"/>
              <a:ext cx="805578" cy="163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ectangle 154"/>
            <p:cNvSpPr/>
            <p:nvPr/>
          </p:nvSpPr>
          <p:spPr>
            <a:xfrm>
              <a:off x="6290460" y="3512455"/>
              <a:ext cx="71120" cy="10761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219340" y="3512455"/>
              <a:ext cx="71120" cy="2308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57" name="Straight Connector 156"/>
            <p:cNvCxnSpPr/>
            <p:nvPr/>
          </p:nvCxnSpPr>
          <p:spPr>
            <a:xfrm>
              <a:off x="691944" y="5056774"/>
              <a:ext cx="1491259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2183203" y="5056774"/>
              <a:ext cx="629713" cy="50423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endCxn id="164" idx="2"/>
            </p:cNvCxnSpPr>
            <p:nvPr/>
          </p:nvCxnSpPr>
          <p:spPr>
            <a:xfrm>
              <a:off x="2812916" y="5561006"/>
              <a:ext cx="1459364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V="1">
              <a:off x="2842799" y="5817949"/>
              <a:ext cx="1526001" cy="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2011680" y="5171479"/>
              <a:ext cx="835478" cy="64647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486660" y="5166393"/>
              <a:ext cx="1537745" cy="5086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Rectangle 162"/>
            <p:cNvSpPr/>
            <p:nvPr/>
          </p:nvSpPr>
          <p:spPr>
            <a:xfrm flipV="1">
              <a:off x="4162038" y="5817951"/>
              <a:ext cx="71120" cy="2308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 flipV="1">
              <a:off x="4236720" y="5561006"/>
              <a:ext cx="71120" cy="4877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 flipV="1">
              <a:off x="4307840" y="5777852"/>
              <a:ext cx="71120" cy="270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66" name="Straight Connector 165"/>
            <p:cNvCxnSpPr/>
            <p:nvPr/>
          </p:nvCxnSpPr>
          <p:spPr>
            <a:xfrm flipV="1">
              <a:off x="4323080" y="5774450"/>
              <a:ext cx="1921660" cy="340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Rectangle 166"/>
            <p:cNvSpPr/>
            <p:nvPr/>
          </p:nvSpPr>
          <p:spPr>
            <a:xfrm flipV="1">
              <a:off x="6290460" y="4985655"/>
              <a:ext cx="71120" cy="10761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 flipV="1">
              <a:off x="6209180" y="5774450"/>
              <a:ext cx="81280" cy="2873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69" name="Straight Connector 168"/>
            <p:cNvCxnSpPr/>
            <p:nvPr/>
          </p:nvCxnSpPr>
          <p:spPr>
            <a:xfrm flipH="1" flipV="1">
              <a:off x="476500" y="4402812"/>
              <a:ext cx="10160" cy="76866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 flipV="1">
              <a:off x="680764" y="4521223"/>
              <a:ext cx="10160" cy="53555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9" name="Rectangle 238"/>
          <p:cNvSpPr>
            <a:spLocks noChangeArrowheads="1"/>
          </p:cNvSpPr>
          <p:nvPr/>
        </p:nvSpPr>
        <p:spPr bwMode="auto">
          <a:xfrm>
            <a:off x="1721198" y="4428823"/>
            <a:ext cx="5800130" cy="3983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6660" y="182425"/>
            <a:ext cx="757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A0B1C"/>
                </a:solidFill>
                <a:latin typeface="Century Gothic"/>
                <a:cs typeface="Century Gothic"/>
              </a:rPr>
              <a:t>PolTar12: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target insert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72533"/>
            <a:ext cx="4872729" cy="0"/>
          </a:xfrm>
          <a:prstGeom prst="line">
            <a:avLst/>
          </a:prstGeom>
          <a:ln w="25400">
            <a:solidFill>
              <a:srgbClr val="9A0B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6" name="Group 215"/>
          <p:cNvGrpSpPr/>
          <p:nvPr/>
        </p:nvGrpSpPr>
        <p:grpSpPr>
          <a:xfrm>
            <a:off x="1446068" y="3861690"/>
            <a:ext cx="3292302" cy="1533754"/>
            <a:chOff x="969818" y="4020440"/>
            <a:chExt cx="3292302" cy="1533754"/>
          </a:xfrm>
        </p:grpSpPr>
        <p:sp>
          <p:nvSpPr>
            <p:cNvPr id="187" name="Rectangle 186"/>
            <p:cNvSpPr/>
            <p:nvPr/>
          </p:nvSpPr>
          <p:spPr>
            <a:xfrm>
              <a:off x="2991205" y="4298024"/>
              <a:ext cx="680160" cy="2518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88" name="Straight Connector 187"/>
            <p:cNvCxnSpPr/>
            <p:nvPr/>
          </p:nvCxnSpPr>
          <p:spPr>
            <a:xfrm flipV="1">
              <a:off x="2836998" y="4027594"/>
              <a:ext cx="10160" cy="517541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2733314" y="4089041"/>
              <a:ext cx="3185" cy="456094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2625840" y="4178478"/>
              <a:ext cx="0" cy="366657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V="1">
              <a:off x="2533324" y="4243683"/>
              <a:ext cx="0" cy="301452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V="1">
              <a:off x="2422664" y="4325321"/>
              <a:ext cx="0" cy="219814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V="1">
              <a:off x="3796551" y="4020440"/>
              <a:ext cx="4359" cy="524695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V="1">
              <a:off x="3950382" y="4020440"/>
              <a:ext cx="4359" cy="524695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V="1">
              <a:off x="4097059" y="4020440"/>
              <a:ext cx="4359" cy="524695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V="1">
              <a:off x="4257761" y="4021930"/>
              <a:ext cx="4359" cy="523205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2847158" y="5024750"/>
              <a:ext cx="0" cy="52229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2736499" y="5024750"/>
              <a:ext cx="0" cy="460843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2625840" y="5024750"/>
              <a:ext cx="0" cy="371406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2533324" y="5024750"/>
              <a:ext cx="0" cy="306201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2422664" y="5024750"/>
              <a:ext cx="0" cy="224562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3800910" y="5024750"/>
              <a:ext cx="0" cy="529444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3954741" y="5024750"/>
              <a:ext cx="0" cy="529444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4101418" y="5024750"/>
              <a:ext cx="0" cy="529444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4257761" y="5024750"/>
              <a:ext cx="4359" cy="527954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969818" y="4545135"/>
              <a:ext cx="1304834" cy="0"/>
            </a:xfrm>
            <a:prstGeom prst="line">
              <a:avLst/>
            </a:prstGeom>
            <a:ln w="9525">
              <a:solidFill>
                <a:srgbClr val="98480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V="1">
              <a:off x="2274652" y="4475702"/>
              <a:ext cx="152400" cy="69433"/>
            </a:xfrm>
            <a:prstGeom prst="line">
              <a:avLst/>
            </a:prstGeom>
            <a:ln w="9525">
              <a:solidFill>
                <a:srgbClr val="98480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217254" y="4469670"/>
            <a:ext cx="2106154" cy="310320"/>
            <a:chOff x="741004" y="4628420"/>
            <a:chExt cx="2106154" cy="31032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721590" y="4884031"/>
              <a:ext cx="0" cy="5423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710681" y="4628420"/>
              <a:ext cx="0" cy="7244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750749" y="4635891"/>
              <a:ext cx="1970841" cy="28852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>
              <a:off x="741004" y="4934832"/>
              <a:ext cx="199231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1268320" y="4638716"/>
              <a:ext cx="1452657" cy="758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1258160" y="4701653"/>
              <a:ext cx="1587606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44229" y="4628420"/>
              <a:ext cx="2592" cy="31032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258160" y="4699787"/>
              <a:ext cx="1392" cy="18288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1258160" y="4708337"/>
              <a:ext cx="1587606" cy="183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H="1">
              <a:off x="1259552" y="4884941"/>
              <a:ext cx="1587606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266187" y="4567562"/>
            <a:ext cx="440432" cy="144462"/>
          </a:xfrm>
          <a:prstGeom prst="rect">
            <a:avLst/>
          </a:prstGeom>
          <a:solidFill>
            <a:srgbClr val="9E009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4990270" y="3033363"/>
            <a:ext cx="1138743" cy="787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4" name="Group 223"/>
          <p:cNvGrpSpPr/>
          <p:nvPr/>
        </p:nvGrpSpPr>
        <p:grpSpPr>
          <a:xfrm flipV="1">
            <a:off x="4990270" y="5454173"/>
            <a:ext cx="1141723" cy="650241"/>
            <a:chOff x="4511040" y="3271520"/>
            <a:chExt cx="1141723" cy="650241"/>
          </a:xfrm>
        </p:grpSpPr>
        <p:sp>
          <p:nvSpPr>
            <p:cNvPr id="225" name="Rectangle 224"/>
            <p:cNvSpPr/>
            <p:nvPr/>
          </p:nvSpPr>
          <p:spPr>
            <a:xfrm>
              <a:off x="4707883" y="3278119"/>
              <a:ext cx="741439" cy="6436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226" name="Straight Connector 225"/>
            <p:cNvCxnSpPr/>
            <p:nvPr/>
          </p:nvCxnSpPr>
          <p:spPr>
            <a:xfrm flipV="1">
              <a:off x="4707883" y="3278118"/>
              <a:ext cx="0" cy="48481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Rectangle 226"/>
            <p:cNvSpPr/>
            <p:nvPr/>
          </p:nvSpPr>
          <p:spPr>
            <a:xfrm>
              <a:off x="4511040" y="3271520"/>
              <a:ext cx="196843" cy="71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228" name="Straight Connector 227"/>
            <p:cNvCxnSpPr/>
            <p:nvPr/>
          </p:nvCxnSpPr>
          <p:spPr>
            <a:xfrm flipV="1">
              <a:off x="5456424" y="3274819"/>
              <a:ext cx="0" cy="48481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Rectangle 228"/>
            <p:cNvSpPr/>
            <p:nvPr/>
          </p:nvSpPr>
          <p:spPr>
            <a:xfrm>
              <a:off x="5455920" y="3271520"/>
              <a:ext cx="196843" cy="71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230" name="Elbow Connector 229"/>
          <p:cNvCxnSpPr>
            <a:stCxn id="225" idx="0"/>
          </p:cNvCxnSpPr>
          <p:nvPr/>
        </p:nvCxnSpPr>
        <p:spPr>
          <a:xfrm rot="16200000" flipH="1">
            <a:off x="5796760" y="5858888"/>
            <a:ext cx="275092" cy="752946"/>
          </a:xfrm>
          <a:prstGeom prst="bentConnector2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1" name="TextBox 230"/>
          <p:cNvSpPr txBox="1"/>
          <p:nvPr/>
        </p:nvSpPr>
        <p:spPr>
          <a:xfrm>
            <a:off x="6334685" y="6219018"/>
            <a:ext cx="1389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90"/>
                </a:solidFill>
              </a:rPr>
              <a:t>To pumps</a:t>
            </a:r>
            <a:endParaRPr lang="en-US" sz="1400" dirty="0">
              <a:solidFill>
                <a:srgbClr val="000090"/>
              </a:solidFill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1229471" y="4499834"/>
            <a:ext cx="501492" cy="284024"/>
          </a:xfrm>
          <a:prstGeom prst="ellipse">
            <a:avLst/>
          </a:prstGeom>
          <a:noFill/>
          <a:ln w="25400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Slide Number Placeholder 2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D7B8-8268-AF4D-8343-78A931DC766B}" type="slidenum">
              <a:rPr lang="en-US" smtClean="0"/>
              <a:t>19</a:t>
            </a:fld>
            <a:endParaRPr lang="en-US"/>
          </a:p>
        </p:txBody>
      </p:sp>
      <p:sp>
        <p:nvSpPr>
          <p:cNvPr id="102" name="Rectangle 101"/>
          <p:cNvSpPr>
            <a:spLocks noChangeArrowheads="1"/>
          </p:cNvSpPr>
          <p:nvPr/>
        </p:nvSpPr>
        <p:spPr bwMode="auto">
          <a:xfrm>
            <a:off x="7103591" y="2339128"/>
            <a:ext cx="440432" cy="144462"/>
          </a:xfrm>
          <a:prstGeom prst="rect">
            <a:avLst/>
          </a:prstGeom>
          <a:solidFill>
            <a:srgbClr val="9E009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486660" y="1114940"/>
            <a:ext cx="729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cs typeface="Century Gothic"/>
              </a:rPr>
              <a:t>The sample is unloaded and replaced by a fresh sample in the same manner.</a:t>
            </a:r>
            <a:endParaRPr lang="en-US" dirty="0" smtClean="0">
              <a:cs typeface="Century Gothic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3467455" y="4861116"/>
            <a:ext cx="680160" cy="2518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467455" y="4244062"/>
            <a:ext cx="680160" cy="14232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07" name="Straight Connector 106"/>
          <p:cNvCxnSpPr/>
          <p:nvPr/>
        </p:nvCxnSpPr>
        <p:spPr>
          <a:xfrm>
            <a:off x="3333454" y="5090562"/>
            <a:ext cx="133468" cy="0"/>
          </a:xfrm>
          <a:prstGeom prst="line">
            <a:avLst/>
          </a:prstGeom>
          <a:ln w="9525">
            <a:solidFill>
              <a:srgbClr val="98480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57014" y="2125579"/>
            <a:ext cx="299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Repeat as necessary…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 flipV="1">
            <a:off x="5162550" y="4429887"/>
            <a:ext cx="691071" cy="635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199" y="6356350"/>
            <a:ext cx="3178175" cy="365125"/>
          </a:xfrm>
        </p:spPr>
        <p:txBody>
          <a:bodyPr/>
          <a:lstStyle/>
          <a:p>
            <a:r>
              <a:rPr lang="en-US" dirty="0" smtClean="0"/>
              <a:t>CLAS Collaboration,  October 20,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8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4559 -0.00093 " pathEditMode="relative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4559 -0.00093 " pathEditMode="relative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144E-6 -4.37399E-6 L 0.1104 -0.00092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96 -0.00093 C 0.43455 -0.05857 0.48646 -0.28542 0.38055 -0.34699 C 0.275 -0.40857 -0.07066 -0.36597 -0.18941 -0.37083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53" y="-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17 -0.01111 C 0.16024 -0.00695 -0.07639 -0.04236 -0.14549 0.01366 C -0.21459 0.06967 -0.18334 0.26018 -0.19323 0.325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39 -0.00093 L 3.71637E-6 -0.00093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558 -0.00092 L -0.00017 -0.00092 " pathEditMode="relative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81 0.324 L -0.63756 0.326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8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20" grpId="0" animBg="1"/>
      <p:bldP spid="220" grpId="1" animBg="1"/>
      <p:bldP spid="102" grpId="0" animBg="1"/>
      <p:bldP spid="102" grpId="1" animBg="1"/>
      <p:bldP spid="102" grpId="2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16744" y="4030978"/>
            <a:ext cx="846137" cy="296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737383" y="4680265"/>
            <a:ext cx="1595277" cy="647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de-DE" sz="1600" dirty="0" err="1" smtClean="0">
                <a:latin typeface="Comic Sans MS" charset="0"/>
              </a:rPr>
              <a:t>Polarizing</a:t>
            </a:r>
            <a:endParaRPr lang="de-DE" sz="1600" dirty="0" smtClean="0">
              <a:latin typeface="Comic Sans MS" charset="0"/>
            </a:endParaRPr>
          </a:p>
          <a:p>
            <a:pPr algn="ctr">
              <a:defRPr/>
            </a:pPr>
            <a:r>
              <a:rPr lang="de-DE" sz="1600" dirty="0" smtClean="0">
                <a:latin typeface="Comic Sans MS" charset="0"/>
              </a:rPr>
              <a:t>Magnet</a:t>
            </a:r>
            <a:endParaRPr lang="de-DE" sz="1600" dirty="0">
              <a:latin typeface="Comic Sans MS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1737384" y="3665853"/>
            <a:ext cx="1593515" cy="29686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 rot="10800000">
            <a:off x="1737384" y="4384057"/>
            <a:ext cx="1593515" cy="29779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37383" y="3022915"/>
            <a:ext cx="1596863" cy="647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90"/>
              </a:solidFill>
            </a:endParaRP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 rot="5400000">
            <a:off x="2898575" y="3998434"/>
            <a:ext cx="581025" cy="36036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 rot="5400000">
            <a:off x="3116856" y="3851591"/>
            <a:ext cx="1152525" cy="6477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>
              <a:defRPr/>
            </a:pPr>
            <a:endParaRPr lang="en-US" sz="1200">
              <a:latin typeface="Helvetica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016969" y="3599178"/>
            <a:ext cx="1223962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361206" y="4072253"/>
            <a:ext cx="730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2434231" y="4072253"/>
            <a:ext cx="730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2505669" y="4072253"/>
            <a:ext cx="730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2577106" y="4072253"/>
            <a:ext cx="730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2650131" y="4072253"/>
            <a:ext cx="730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288181" y="4104003"/>
            <a:ext cx="576263" cy="144462"/>
          </a:xfrm>
          <a:prstGeom prst="rect">
            <a:avLst/>
          </a:prstGeom>
          <a:solidFill>
            <a:srgbClr val="9E009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>
            <a:off x="2432644" y="4104003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>
            <a:off x="2504081" y="4104003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>
            <a:off x="2577106" y="4104003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>
            <a:off x="2648544" y="4104003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>
            <a:off x="2721569" y="4104003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>
            <a:off x="2721569" y="4104003"/>
            <a:ext cx="2663825" cy="0"/>
          </a:xfrm>
          <a:prstGeom prst="line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>
            <a:off x="5385394" y="3743640"/>
            <a:ext cx="431800" cy="0"/>
          </a:xfrm>
          <a:prstGeom prst="line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>
            <a:off x="5385394" y="3743640"/>
            <a:ext cx="0" cy="358775"/>
          </a:xfrm>
          <a:prstGeom prst="line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 flipV="1">
            <a:off x="4741928" y="3095940"/>
            <a:ext cx="0" cy="503238"/>
          </a:xfrm>
          <a:prstGeom prst="line">
            <a:avLst/>
          </a:prstGeom>
          <a:noFill/>
          <a:ln w="30480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" name="Line 28"/>
          <p:cNvSpPr>
            <a:spLocks noChangeShapeType="1"/>
          </p:cNvSpPr>
          <p:nvPr/>
        </p:nvSpPr>
        <p:spPr bwMode="auto">
          <a:xfrm>
            <a:off x="4593232" y="3095940"/>
            <a:ext cx="1383448" cy="0"/>
          </a:xfrm>
          <a:prstGeom prst="line">
            <a:avLst/>
          </a:prstGeom>
          <a:noFill/>
          <a:ln w="30480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5817194" y="2807015"/>
            <a:ext cx="576262" cy="5762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" name="Line 30"/>
          <p:cNvSpPr>
            <a:spLocks noChangeShapeType="1"/>
          </p:cNvSpPr>
          <p:nvPr/>
        </p:nvSpPr>
        <p:spPr bwMode="auto">
          <a:xfrm>
            <a:off x="5961656" y="2858142"/>
            <a:ext cx="431800" cy="2159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" name="Line 31"/>
          <p:cNvSpPr>
            <a:spLocks noChangeShapeType="1"/>
          </p:cNvSpPr>
          <p:nvPr/>
        </p:nvSpPr>
        <p:spPr bwMode="auto">
          <a:xfrm flipH="1">
            <a:off x="5961656" y="3117838"/>
            <a:ext cx="431800" cy="2159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6461719" y="2921806"/>
            <a:ext cx="167798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dirty="0" err="1">
                <a:latin typeface="Comic Sans MS" charset="0"/>
              </a:rPr>
              <a:t>Pumping</a:t>
            </a:r>
            <a:r>
              <a:rPr lang="de-DE" sz="1600" dirty="0">
                <a:latin typeface="Comic Sans MS" charset="0"/>
              </a:rPr>
              <a:t> </a:t>
            </a:r>
            <a:r>
              <a:rPr lang="de-DE" sz="1600" dirty="0" err="1">
                <a:latin typeface="Comic Sans MS" charset="0"/>
              </a:rPr>
              <a:t>system</a:t>
            </a:r>
            <a:endParaRPr lang="de-DE" sz="1600" dirty="0">
              <a:latin typeface="Comic Sans MS" charset="0"/>
            </a:endParaRPr>
          </a:p>
        </p:txBody>
      </p:sp>
      <p:sp>
        <p:nvSpPr>
          <p:cNvPr id="40" name="Text Box 33"/>
          <p:cNvSpPr txBox="1">
            <a:spLocks noChangeArrowheads="1"/>
          </p:cNvSpPr>
          <p:nvPr/>
        </p:nvSpPr>
        <p:spPr bwMode="auto">
          <a:xfrm>
            <a:off x="6461719" y="4438792"/>
            <a:ext cx="17256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dirty="0" err="1">
                <a:latin typeface="Comic Sans MS" charset="0"/>
              </a:rPr>
              <a:t>Microwaves</a:t>
            </a:r>
            <a:endParaRPr lang="de-DE" sz="1600" dirty="0">
              <a:latin typeface="Comic Sans MS" charset="0"/>
            </a:endParaRPr>
          </a:p>
          <a:p>
            <a:pPr>
              <a:defRPr/>
            </a:pPr>
            <a:r>
              <a:rPr lang="de-DE" sz="1600" dirty="0">
                <a:latin typeface="Comic Sans MS" charset="0"/>
              </a:rPr>
              <a:t>(140 GHz @ 5T)</a:t>
            </a:r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6461719" y="3602353"/>
            <a:ext cx="6604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dirty="0">
                <a:latin typeface="Comic Sans MS" charset="0"/>
              </a:rPr>
              <a:t>NMR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817194" y="3527740"/>
            <a:ext cx="576262" cy="431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754376" y="4307075"/>
            <a:ext cx="576262" cy="431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5859151" y="4380100"/>
            <a:ext cx="215900" cy="288925"/>
          </a:xfrm>
          <a:custGeom>
            <a:avLst/>
            <a:gdLst>
              <a:gd name="T0" fmla="*/ 0 w 544"/>
              <a:gd name="T1" fmla="*/ 91 h 182"/>
              <a:gd name="T2" fmla="*/ 91 w 544"/>
              <a:gd name="T3" fmla="*/ 0 h 182"/>
              <a:gd name="T4" fmla="*/ 181 w 544"/>
              <a:gd name="T5" fmla="*/ 91 h 182"/>
              <a:gd name="T6" fmla="*/ 272 w 544"/>
              <a:gd name="T7" fmla="*/ 182 h 182"/>
              <a:gd name="T8" fmla="*/ 363 w 544"/>
              <a:gd name="T9" fmla="*/ 91 h 182"/>
              <a:gd name="T10" fmla="*/ 454 w 544"/>
              <a:gd name="T11" fmla="*/ 0 h 182"/>
              <a:gd name="T12" fmla="*/ 544 w 544"/>
              <a:gd name="T13" fmla="*/ 91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" h="182">
                <a:moveTo>
                  <a:pt x="0" y="91"/>
                </a:moveTo>
                <a:cubicBezTo>
                  <a:pt x="30" y="45"/>
                  <a:pt x="61" y="0"/>
                  <a:pt x="91" y="0"/>
                </a:cubicBezTo>
                <a:cubicBezTo>
                  <a:pt x="121" y="0"/>
                  <a:pt x="151" y="61"/>
                  <a:pt x="181" y="91"/>
                </a:cubicBezTo>
                <a:cubicBezTo>
                  <a:pt x="211" y="121"/>
                  <a:pt x="242" y="182"/>
                  <a:pt x="272" y="182"/>
                </a:cubicBezTo>
                <a:cubicBezTo>
                  <a:pt x="302" y="182"/>
                  <a:pt x="333" y="121"/>
                  <a:pt x="363" y="91"/>
                </a:cubicBezTo>
                <a:cubicBezTo>
                  <a:pt x="393" y="61"/>
                  <a:pt x="424" y="0"/>
                  <a:pt x="454" y="0"/>
                </a:cubicBezTo>
                <a:cubicBezTo>
                  <a:pt x="484" y="0"/>
                  <a:pt x="529" y="76"/>
                  <a:pt x="544" y="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6006788" y="4380100"/>
            <a:ext cx="215900" cy="288925"/>
          </a:xfrm>
          <a:custGeom>
            <a:avLst/>
            <a:gdLst>
              <a:gd name="T0" fmla="*/ 0 w 544"/>
              <a:gd name="T1" fmla="*/ 91 h 182"/>
              <a:gd name="T2" fmla="*/ 91 w 544"/>
              <a:gd name="T3" fmla="*/ 0 h 182"/>
              <a:gd name="T4" fmla="*/ 181 w 544"/>
              <a:gd name="T5" fmla="*/ 91 h 182"/>
              <a:gd name="T6" fmla="*/ 272 w 544"/>
              <a:gd name="T7" fmla="*/ 182 h 182"/>
              <a:gd name="T8" fmla="*/ 363 w 544"/>
              <a:gd name="T9" fmla="*/ 91 h 182"/>
              <a:gd name="T10" fmla="*/ 454 w 544"/>
              <a:gd name="T11" fmla="*/ 0 h 182"/>
              <a:gd name="T12" fmla="*/ 544 w 544"/>
              <a:gd name="T13" fmla="*/ 91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" h="182">
                <a:moveTo>
                  <a:pt x="0" y="91"/>
                </a:moveTo>
                <a:cubicBezTo>
                  <a:pt x="30" y="45"/>
                  <a:pt x="61" y="0"/>
                  <a:pt x="91" y="0"/>
                </a:cubicBezTo>
                <a:cubicBezTo>
                  <a:pt x="121" y="0"/>
                  <a:pt x="151" y="61"/>
                  <a:pt x="181" y="91"/>
                </a:cubicBezTo>
                <a:cubicBezTo>
                  <a:pt x="211" y="121"/>
                  <a:pt x="242" y="182"/>
                  <a:pt x="272" y="182"/>
                </a:cubicBezTo>
                <a:cubicBezTo>
                  <a:pt x="302" y="182"/>
                  <a:pt x="333" y="121"/>
                  <a:pt x="363" y="91"/>
                </a:cubicBezTo>
                <a:cubicBezTo>
                  <a:pt x="393" y="61"/>
                  <a:pt x="424" y="0"/>
                  <a:pt x="454" y="0"/>
                </a:cubicBezTo>
                <a:cubicBezTo>
                  <a:pt x="484" y="0"/>
                  <a:pt x="529" y="76"/>
                  <a:pt x="544" y="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5888631" y="3599178"/>
            <a:ext cx="431800" cy="288925"/>
          </a:xfrm>
          <a:custGeom>
            <a:avLst/>
            <a:gdLst>
              <a:gd name="T0" fmla="*/ 0 w 272"/>
              <a:gd name="T1" fmla="*/ 0 h 182"/>
              <a:gd name="T2" fmla="*/ 91 w 272"/>
              <a:gd name="T3" fmla="*/ 45 h 182"/>
              <a:gd name="T4" fmla="*/ 136 w 272"/>
              <a:gd name="T5" fmla="*/ 182 h 182"/>
              <a:gd name="T6" fmla="*/ 181 w 272"/>
              <a:gd name="T7" fmla="*/ 45 h 182"/>
              <a:gd name="T8" fmla="*/ 272 w 272"/>
              <a:gd name="T9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2" h="182">
                <a:moveTo>
                  <a:pt x="0" y="0"/>
                </a:moveTo>
                <a:cubicBezTo>
                  <a:pt x="34" y="7"/>
                  <a:pt x="68" y="15"/>
                  <a:pt x="91" y="45"/>
                </a:cubicBezTo>
                <a:cubicBezTo>
                  <a:pt x="114" y="75"/>
                  <a:pt x="121" y="182"/>
                  <a:pt x="136" y="182"/>
                </a:cubicBezTo>
                <a:cubicBezTo>
                  <a:pt x="151" y="182"/>
                  <a:pt x="158" y="75"/>
                  <a:pt x="181" y="45"/>
                </a:cubicBezTo>
                <a:cubicBezTo>
                  <a:pt x="204" y="15"/>
                  <a:pt x="249" y="7"/>
                  <a:pt x="27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" name="Text Box 53"/>
          <p:cNvSpPr txBox="1">
            <a:spLocks noChangeArrowheads="1"/>
          </p:cNvSpPr>
          <p:nvPr/>
        </p:nvSpPr>
        <p:spPr bwMode="auto">
          <a:xfrm>
            <a:off x="3561356" y="3675378"/>
            <a:ext cx="169386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dirty="0">
                <a:latin typeface="Comic Sans MS" charset="0"/>
              </a:rPr>
              <a:t>1K Refrigerator</a:t>
            </a:r>
          </a:p>
        </p:txBody>
      </p:sp>
      <p:sp>
        <p:nvSpPr>
          <p:cNvPr id="48" name="Bent-Up Arrow 47"/>
          <p:cNvSpPr/>
          <p:nvPr/>
        </p:nvSpPr>
        <p:spPr>
          <a:xfrm flipH="1">
            <a:off x="2245774" y="5355442"/>
            <a:ext cx="854865" cy="516221"/>
          </a:xfrm>
          <a:prstGeom prst="bentUpArrow">
            <a:avLst>
              <a:gd name="adj1" fmla="val 28000"/>
              <a:gd name="adj2" fmla="val 2700000"/>
              <a:gd name="adj3" fmla="val 25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077841" y="5609220"/>
            <a:ext cx="40442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CLAS12 Solenoid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(not to scale)</a:t>
            </a: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0" name="Bent-Up Arrow 49"/>
          <p:cNvSpPr/>
          <p:nvPr/>
        </p:nvSpPr>
        <p:spPr>
          <a:xfrm flipH="1">
            <a:off x="3930392" y="4844714"/>
            <a:ext cx="854865" cy="516221"/>
          </a:xfrm>
          <a:prstGeom prst="bentUpArrow">
            <a:avLst>
              <a:gd name="adj1" fmla="val 28000"/>
              <a:gd name="adj2" fmla="val 27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775768" y="5091679"/>
            <a:ext cx="12009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UVA/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JLab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</a:p>
        </p:txBody>
      </p:sp>
      <p:sp>
        <p:nvSpPr>
          <p:cNvPr id="52" name="Bent-Up Arrow 53"/>
          <p:cNvSpPr/>
          <p:nvPr/>
        </p:nvSpPr>
        <p:spPr>
          <a:xfrm flipH="1" flipV="1">
            <a:off x="5861194" y="2177084"/>
            <a:ext cx="783086" cy="530842"/>
          </a:xfrm>
          <a:custGeom>
            <a:avLst/>
            <a:gdLst>
              <a:gd name="connsiteX0" fmla="*/ 0 w 690264"/>
              <a:gd name="connsiteY0" fmla="*/ 379113 h 526546"/>
              <a:gd name="connsiteX1" fmla="*/ 353275 w 690264"/>
              <a:gd name="connsiteY1" fmla="*/ 379113 h 526546"/>
              <a:gd name="connsiteX2" fmla="*/ 353275 w 690264"/>
              <a:gd name="connsiteY2" fmla="*/ 131637 h 526546"/>
              <a:gd name="connsiteX3" fmla="*/ 163718 w 690264"/>
              <a:gd name="connsiteY3" fmla="*/ 131637 h 526546"/>
              <a:gd name="connsiteX4" fmla="*/ 426991 w 690264"/>
              <a:gd name="connsiteY4" fmla="*/ 0 h 526546"/>
              <a:gd name="connsiteX5" fmla="*/ 690264 w 690264"/>
              <a:gd name="connsiteY5" fmla="*/ 131637 h 526546"/>
              <a:gd name="connsiteX6" fmla="*/ 500707 w 690264"/>
              <a:gd name="connsiteY6" fmla="*/ 131637 h 526546"/>
              <a:gd name="connsiteX7" fmla="*/ 500707 w 690264"/>
              <a:gd name="connsiteY7" fmla="*/ 526546 h 526546"/>
              <a:gd name="connsiteX8" fmla="*/ 0 w 690264"/>
              <a:gd name="connsiteY8" fmla="*/ 526546 h 526546"/>
              <a:gd name="connsiteX9" fmla="*/ 0 w 690264"/>
              <a:gd name="connsiteY9" fmla="*/ 379113 h 526546"/>
              <a:gd name="connsiteX0" fmla="*/ 156882 w 847146"/>
              <a:gd name="connsiteY0" fmla="*/ 379113 h 526546"/>
              <a:gd name="connsiteX1" fmla="*/ 510157 w 847146"/>
              <a:gd name="connsiteY1" fmla="*/ 379113 h 526546"/>
              <a:gd name="connsiteX2" fmla="*/ 510157 w 847146"/>
              <a:gd name="connsiteY2" fmla="*/ 131637 h 526546"/>
              <a:gd name="connsiteX3" fmla="*/ 320600 w 847146"/>
              <a:gd name="connsiteY3" fmla="*/ 131637 h 526546"/>
              <a:gd name="connsiteX4" fmla="*/ 583873 w 847146"/>
              <a:gd name="connsiteY4" fmla="*/ 0 h 526546"/>
              <a:gd name="connsiteX5" fmla="*/ 847146 w 847146"/>
              <a:gd name="connsiteY5" fmla="*/ 131637 h 526546"/>
              <a:gd name="connsiteX6" fmla="*/ 657589 w 847146"/>
              <a:gd name="connsiteY6" fmla="*/ 131637 h 526546"/>
              <a:gd name="connsiteX7" fmla="*/ 657589 w 847146"/>
              <a:gd name="connsiteY7" fmla="*/ 526546 h 526546"/>
              <a:gd name="connsiteX8" fmla="*/ 0 w 847146"/>
              <a:gd name="connsiteY8" fmla="*/ 526546 h 526546"/>
              <a:gd name="connsiteX9" fmla="*/ 156882 w 847146"/>
              <a:gd name="connsiteY9" fmla="*/ 379113 h 526546"/>
              <a:gd name="connsiteX0" fmla="*/ 0 w 862088"/>
              <a:gd name="connsiteY0" fmla="*/ 379113 h 526546"/>
              <a:gd name="connsiteX1" fmla="*/ 525099 w 862088"/>
              <a:gd name="connsiteY1" fmla="*/ 379113 h 526546"/>
              <a:gd name="connsiteX2" fmla="*/ 525099 w 862088"/>
              <a:gd name="connsiteY2" fmla="*/ 131637 h 526546"/>
              <a:gd name="connsiteX3" fmla="*/ 335542 w 862088"/>
              <a:gd name="connsiteY3" fmla="*/ 131637 h 526546"/>
              <a:gd name="connsiteX4" fmla="*/ 598815 w 862088"/>
              <a:gd name="connsiteY4" fmla="*/ 0 h 526546"/>
              <a:gd name="connsiteX5" fmla="*/ 862088 w 862088"/>
              <a:gd name="connsiteY5" fmla="*/ 131637 h 526546"/>
              <a:gd name="connsiteX6" fmla="*/ 672531 w 862088"/>
              <a:gd name="connsiteY6" fmla="*/ 131637 h 526546"/>
              <a:gd name="connsiteX7" fmla="*/ 672531 w 862088"/>
              <a:gd name="connsiteY7" fmla="*/ 526546 h 526546"/>
              <a:gd name="connsiteX8" fmla="*/ 14942 w 862088"/>
              <a:gd name="connsiteY8" fmla="*/ 526546 h 526546"/>
              <a:gd name="connsiteX9" fmla="*/ 0 w 862088"/>
              <a:gd name="connsiteY9" fmla="*/ 379113 h 526546"/>
              <a:gd name="connsiteX0" fmla="*/ 7469 w 847146"/>
              <a:gd name="connsiteY0" fmla="*/ 379113 h 526546"/>
              <a:gd name="connsiteX1" fmla="*/ 510157 w 847146"/>
              <a:gd name="connsiteY1" fmla="*/ 379113 h 526546"/>
              <a:gd name="connsiteX2" fmla="*/ 510157 w 847146"/>
              <a:gd name="connsiteY2" fmla="*/ 131637 h 526546"/>
              <a:gd name="connsiteX3" fmla="*/ 320600 w 847146"/>
              <a:gd name="connsiteY3" fmla="*/ 131637 h 526546"/>
              <a:gd name="connsiteX4" fmla="*/ 583873 w 847146"/>
              <a:gd name="connsiteY4" fmla="*/ 0 h 526546"/>
              <a:gd name="connsiteX5" fmla="*/ 847146 w 847146"/>
              <a:gd name="connsiteY5" fmla="*/ 131637 h 526546"/>
              <a:gd name="connsiteX6" fmla="*/ 657589 w 847146"/>
              <a:gd name="connsiteY6" fmla="*/ 131637 h 526546"/>
              <a:gd name="connsiteX7" fmla="*/ 657589 w 847146"/>
              <a:gd name="connsiteY7" fmla="*/ 526546 h 526546"/>
              <a:gd name="connsiteX8" fmla="*/ 0 w 847146"/>
              <a:gd name="connsiteY8" fmla="*/ 526546 h 526546"/>
              <a:gd name="connsiteX9" fmla="*/ 7469 w 847146"/>
              <a:gd name="connsiteY9" fmla="*/ 379113 h 526546"/>
              <a:gd name="connsiteX0" fmla="*/ 0 w 862088"/>
              <a:gd name="connsiteY0" fmla="*/ 371642 h 526546"/>
              <a:gd name="connsiteX1" fmla="*/ 525099 w 862088"/>
              <a:gd name="connsiteY1" fmla="*/ 379113 h 526546"/>
              <a:gd name="connsiteX2" fmla="*/ 525099 w 862088"/>
              <a:gd name="connsiteY2" fmla="*/ 131637 h 526546"/>
              <a:gd name="connsiteX3" fmla="*/ 335542 w 862088"/>
              <a:gd name="connsiteY3" fmla="*/ 131637 h 526546"/>
              <a:gd name="connsiteX4" fmla="*/ 598815 w 862088"/>
              <a:gd name="connsiteY4" fmla="*/ 0 h 526546"/>
              <a:gd name="connsiteX5" fmla="*/ 862088 w 862088"/>
              <a:gd name="connsiteY5" fmla="*/ 131637 h 526546"/>
              <a:gd name="connsiteX6" fmla="*/ 672531 w 862088"/>
              <a:gd name="connsiteY6" fmla="*/ 131637 h 526546"/>
              <a:gd name="connsiteX7" fmla="*/ 672531 w 862088"/>
              <a:gd name="connsiteY7" fmla="*/ 526546 h 526546"/>
              <a:gd name="connsiteX8" fmla="*/ 14942 w 862088"/>
              <a:gd name="connsiteY8" fmla="*/ 526546 h 526546"/>
              <a:gd name="connsiteX9" fmla="*/ 0 w 862088"/>
              <a:gd name="connsiteY9" fmla="*/ 371642 h 526546"/>
              <a:gd name="connsiteX0" fmla="*/ 7469 w 847146"/>
              <a:gd name="connsiteY0" fmla="*/ 386583 h 526546"/>
              <a:gd name="connsiteX1" fmla="*/ 510157 w 847146"/>
              <a:gd name="connsiteY1" fmla="*/ 379113 h 526546"/>
              <a:gd name="connsiteX2" fmla="*/ 510157 w 847146"/>
              <a:gd name="connsiteY2" fmla="*/ 131637 h 526546"/>
              <a:gd name="connsiteX3" fmla="*/ 320600 w 847146"/>
              <a:gd name="connsiteY3" fmla="*/ 131637 h 526546"/>
              <a:gd name="connsiteX4" fmla="*/ 583873 w 847146"/>
              <a:gd name="connsiteY4" fmla="*/ 0 h 526546"/>
              <a:gd name="connsiteX5" fmla="*/ 847146 w 847146"/>
              <a:gd name="connsiteY5" fmla="*/ 131637 h 526546"/>
              <a:gd name="connsiteX6" fmla="*/ 657589 w 847146"/>
              <a:gd name="connsiteY6" fmla="*/ 131637 h 526546"/>
              <a:gd name="connsiteX7" fmla="*/ 657589 w 847146"/>
              <a:gd name="connsiteY7" fmla="*/ 526546 h 526546"/>
              <a:gd name="connsiteX8" fmla="*/ 0 w 847146"/>
              <a:gd name="connsiteY8" fmla="*/ 526546 h 526546"/>
              <a:gd name="connsiteX9" fmla="*/ 7469 w 847146"/>
              <a:gd name="connsiteY9" fmla="*/ 386583 h 526546"/>
              <a:gd name="connsiteX0" fmla="*/ 0 w 839677"/>
              <a:gd name="connsiteY0" fmla="*/ 386583 h 534017"/>
              <a:gd name="connsiteX1" fmla="*/ 502688 w 839677"/>
              <a:gd name="connsiteY1" fmla="*/ 379113 h 534017"/>
              <a:gd name="connsiteX2" fmla="*/ 502688 w 839677"/>
              <a:gd name="connsiteY2" fmla="*/ 131637 h 534017"/>
              <a:gd name="connsiteX3" fmla="*/ 313131 w 839677"/>
              <a:gd name="connsiteY3" fmla="*/ 131637 h 534017"/>
              <a:gd name="connsiteX4" fmla="*/ 576404 w 839677"/>
              <a:gd name="connsiteY4" fmla="*/ 0 h 534017"/>
              <a:gd name="connsiteX5" fmla="*/ 839677 w 839677"/>
              <a:gd name="connsiteY5" fmla="*/ 131637 h 534017"/>
              <a:gd name="connsiteX6" fmla="*/ 650120 w 839677"/>
              <a:gd name="connsiteY6" fmla="*/ 131637 h 534017"/>
              <a:gd name="connsiteX7" fmla="*/ 650120 w 839677"/>
              <a:gd name="connsiteY7" fmla="*/ 526546 h 534017"/>
              <a:gd name="connsiteX8" fmla="*/ 59767 w 839677"/>
              <a:gd name="connsiteY8" fmla="*/ 534017 h 534017"/>
              <a:gd name="connsiteX9" fmla="*/ 0 w 839677"/>
              <a:gd name="connsiteY9" fmla="*/ 386583 h 534017"/>
              <a:gd name="connsiteX0" fmla="*/ 0 w 787383"/>
              <a:gd name="connsiteY0" fmla="*/ 386583 h 534017"/>
              <a:gd name="connsiteX1" fmla="*/ 450394 w 787383"/>
              <a:gd name="connsiteY1" fmla="*/ 379113 h 534017"/>
              <a:gd name="connsiteX2" fmla="*/ 450394 w 787383"/>
              <a:gd name="connsiteY2" fmla="*/ 131637 h 534017"/>
              <a:gd name="connsiteX3" fmla="*/ 260837 w 787383"/>
              <a:gd name="connsiteY3" fmla="*/ 131637 h 534017"/>
              <a:gd name="connsiteX4" fmla="*/ 524110 w 787383"/>
              <a:gd name="connsiteY4" fmla="*/ 0 h 534017"/>
              <a:gd name="connsiteX5" fmla="*/ 787383 w 787383"/>
              <a:gd name="connsiteY5" fmla="*/ 131637 h 534017"/>
              <a:gd name="connsiteX6" fmla="*/ 597826 w 787383"/>
              <a:gd name="connsiteY6" fmla="*/ 131637 h 534017"/>
              <a:gd name="connsiteX7" fmla="*/ 597826 w 787383"/>
              <a:gd name="connsiteY7" fmla="*/ 526546 h 534017"/>
              <a:gd name="connsiteX8" fmla="*/ 7473 w 787383"/>
              <a:gd name="connsiteY8" fmla="*/ 534017 h 534017"/>
              <a:gd name="connsiteX9" fmla="*/ 0 w 787383"/>
              <a:gd name="connsiteY9" fmla="*/ 386583 h 534017"/>
              <a:gd name="connsiteX0" fmla="*/ 0 w 779912"/>
              <a:gd name="connsiteY0" fmla="*/ 371641 h 534017"/>
              <a:gd name="connsiteX1" fmla="*/ 442923 w 779912"/>
              <a:gd name="connsiteY1" fmla="*/ 379113 h 534017"/>
              <a:gd name="connsiteX2" fmla="*/ 442923 w 779912"/>
              <a:gd name="connsiteY2" fmla="*/ 131637 h 534017"/>
              <a:gd name="connsiteX3" fmla="*/ 253366 w 779912"/>
              <a:gd name="connsiteY3" fmla="*/ 131637 h 534017"/>
              <a:gd name="connsiteX4" fmla="*/ 516639 w 779912"/>
              <a:gd name="connsiteY4" fmla="*/ 0 h 534017"/>
              <a:gd name="connsiteX5" fmla="*/ 779912 w 779912"/>
              <a:gd name="connsiteY5" fmla="*/ 131637 h 534017"/>
              <a:gd name="connsiteX6" fmla="*/ 590355 w 779912"/>
              <a:gd name="connsiteY6" fmla="*/ 131637 h 534017"/>
              <a:gd name="connsiteX7" fmla="*/ 590355 w 779912"/>
              <a:gd name="connsiteY7" fmla="*/ 526546 h 534017"/>
              <a:gd name="connsiteX8" fmla="*/ 2 w 779912"/>
              <a:gd name="connsiteY8" fmla="*/ 534017 h 534017"/>
              <a:gd name="connsiteX9" fmla="*/ 0 w 779912"/>
              <a:gd name="connsiteY9" fmla="*/ 371641 h 534017"/>
              <a:gd name="connsiteX0" fmla="*/ 0 w 787383"/>
              <a:gd name="connsiteY0" fmla="*/ 379112 h 534017"/>
              <a:gd name="connsiteX1" fmla="*/ 450394 w 787383"/>
              <a:gd name="connsiteY1" fmla="*/ 379113 h 534017"/>
              <a:gd name="connsiteX2" fmla="*/ 450394 w 787383"/>
              <a:gd name="connsiteY2" fmla="*/ 131637 h 534017"/>
              <a:gd name="connsiteX3" fmla="*/ 260837 w 787383"/>
              <a:gd name="connsiteY3" fmla="*/ 131637 h 534017"/>
              <a:gd name="connsiteX4" fmla="*/ 524110 w 787383"/>
              <a:gd name="connsiteY4" fmla="*/ 0 h 534017"/>
              <a:gd name="connsiteX5" fmla="*/ 787383 w 787383"/>
              <a:gd name="connsiteY5" fmla="*/ 131637 h 534017"/>
              <a:gd name="connsiteX6" fmla="*/ 597826 w 787383"/>
              <a:gd name="connsiteY6" fmla="*/ 131637 h 534017"/>
              <a:gd name="connsiteX7" fmla="*/ 597826 w 787383"/>
              <a:gd name="connsiteY7" fmla="*/ 526546 h 534017"/>
              <a:gd name="connsiteX8" fmla="*/ 7473 w 787383"/>
              <a:gd name="connsiteY8" fmla="*/ 534017 h 534017"/>
              <a:gd name="connsiteX9" fmla="*/ 0 w 787383"/>
              <a:gd name="connsiteY9" fmla="*/ 379112 h 534017"/>
              <a:gd name="connsiteX0" fmla="*/ 0 w 787383"/>
              <a:gd name="connsiteY0" fmla="*/ 379112 h 534017"/>
              <a:gd name="connsiteX1" fmla="*/ 450394 w 787383"/>
              <a:gd name="connsiteY1" fmla="*/ 379113 h 534017"/>
              <a:gd name="connsiteX2" fmla="*/ 450394 w 787383"/>
              <a:gd name="connsiteY2" fmla="*/ 131637 h 534017"/>
              <a:gd name="connsiteX3" fmla="*/ 260837 w 787383"/>
              <a:gd name="connsiteY3" fmla="*/ 131637 h 534017"/>
              <a:gd name="connsiteX4" fmla="*/ 524110 w 787383"/>
              <a:gd name="connsiteY4" fmla="*/ 0 h 534017"/>
              <a:gd name="connsiteX5" fmla="*/ 787383 w 787383"/>
              <a:gd name="connsiteY5" fmla="*/ 131637 h 534017"/>
              <a:gd name="connsiteX6" fmla="*/ 597826 w 787383"/>
              <a:gd name="connsiteY6" fmla="*/ 131637 h 534017"/>
              <a:gd name="connsiteX7" fmla="*/ 597826 w 787383"/>
              <a:gd name="connsiteY7" fmla="*/ 526546 h 534017"/>
              <a:gd name="connsiteX8" fmla="*/ 7473 w 787383"/>
              <a:gd name="connsiteY8" fmla="*/ 534017 h 534017"/>
              <a:gd name="connsiteX9" fmla="*/ 0 w 787383"/>
              <a:gd name="connsiteY9" fmla="*/ 379112 h 534017"/>
              <a:gd name="connsiteX0" fmla="*/ 0 w 781033"/>
              <a:gd name="connsiteY0" fmla="*/ 375937 h 534017"/>
              <a:gd name="connsiteX1" fmla="*/ 444044 w 781033"/>
              <a:gd name="connsiteY1" fmla="*/ 379113 h 534017"/>
              <a:gd name="connsiteX2" fmla="*/ 444044 w 781033"/>
              <a:gd name="connsiteY2" fmla="*/ 131637 h 534017"/>
              <a:gd name="connsiteX3" fmla="*/ 254487 w 781033"/>
              <a:gd name="connsiteY3" fmla="*/ 131637 h 534017"/>
              <a:gd name="connsiteX4" fmla="*/ 517760 w 781033"/>
              <a:gd name="connsiteY4" fmla="*/ 0 h 534017"/>
              <a:gd name="connsiteX5" fmla="*/ 781033 w 781033"/>
              <a:gd name="connsiteY5" fmla="*/ 131637 h 534017"/>
              <a:gd name="connsiteX6" fmla="*/ 591476 w 781033"/>
              <a:gd name="connsiteY6" fmla="*/ 131637 h 534017"/>
              <a:gd name="connsiteX7" fmla="*/ 591476 w 781033"/>
              <a:gd name="connsiteY7" fmla="*/ 526546 h 534017"/>
              <a:gd name="connsiteX8" fmla="*/ 1123 w 781033"/>
              <a:gd name="connsiteY8" fmla="*/ 534017 h 534017"/>
              <a:gd name="connsiteX9" fmla="*/ 0 w 781033"/>
              <a:gd name="connsiteY9" fmla="*/ 375937 h 534017"/>
              <a:gd name="connsiteX0" fmla="*/ 1088 w 782121"/>
              <a:gd name="connsiteY0" fmla="*/ 375937 h 534017"/>
              <a:gd name="connsiteX1" fmla="*/ 445132 w 782121"/>
              <a:gd name="connsiteY1" fmla="*/ 379113 h 534017"/>
              <a:gd name="connsiteX2" fmla="*/ 445132 w 782121"/>
              <a:gd name="connsiteY2" fmla="*/ 131637 h 534017"/>
              <a:gd name="connsiteX3" fmla="*/ 255575 w 782121"/>
              <a:gd name="connsiteY3" fmla="*/ 131637 h 534017"/>
              <a:gd name="connsiteX4" fmla="*/ 518848 w 782121"/>
              <a:gd name="connsiteY4" fmla="*/ 0 h 534017"/>
              <a:gd name="connsiteX5" fmla="*/ 782121 w 782121"/>
              <a:gd name="connsiteY5" fmla="*/ 131637 h 534017"/>
              <a:gd name="connsiteX6" fmla="*/ 592564 w 782121"/>
              <a:gd name="connsiteY6" fmla="*/ 131637 h 534017"/>
              <a:gd name="connsiteX7" fmla="*/ 592564 w 782121"/>
              <a:gd name="connsiteY7" fmla="*/ 526546 h 534017"/>
              <a:gd name="connsiteX8" fmla="*/ 2211 w 782121"/>
              <a:gd name="connsiteY8" fmla="*/ 534017 h 534017"/>
              <a:gd name="connsiteX9" fmla="*/ 1088 w 782121"/>
              <a:gd name="connsiteY9" fmla="*/ 375937 h 534017"/>
              <a:gd name="connsiteX0" fmla="*/ 0 w 781033"/>
              <a:gd name="connsiteY0" fmla="*/ 375937 h 534017"/>
              <a:gd name="connsiteX1" fmla="*/ 444044 w 781033"/>
              <a:gd name="connsiteY1" fmla="*/ 379113 h 534017"/>
              <a:gd name="connsiteX2" fmla="*/ 444044 w 781033"/>
              <a:gd name="connsiteY2" fmla="*/ 131637 h 534017"/>
              <a:gd name="connsiteX3" fmla="*/ 254487 w 781033"/>
              <a:gd name="connsiteY3" fmla="*/ 131637 h 534017"/>
              <a:gd name="connsiteX4" fmla="*/ 517760 w 781033"/>
              <a:gd name="connsiteY4" fmla="*/ 0 h 534017"/>
              <a:gd name="connsiteX5" fmla="*/ 781033 w 781033"/>
              <a:gd name="connsiteY5" fmla="*/ 131637 h 534017"/>
              <a:gd name="connsiteX6" fmla="*/ 591476 w 781033"/>
              <a:gd name="connsiteY6" fmla="*/ 131637 h 534017"/>
              <a:gd name="connsiteX7" fmla="*/ 591476 w 781033"/>
              <a:gd name="connsiteY7" fmla="*/ 526546 h 534017"/>
              <a:gd name="connsiteX8" fmla="*/ 1123 w 781033"/>
              <a:gd name="connsiteY8" fmla="*/ 534017 h 534017"/>
              <a:gd name="connsiteX9" fmla="*/ 0 w 781033"/>
              <a:gd name="connsiteY9" fmla="*/ 375937 h 534017"/>
              <a:gd name="connsiteX0" fmla="*/ 2052 w 783085"/>
              <a:gd name="connsiteY0" fmla="*/ 375937 h 530842"/>
              <a:gd name="connsiteX1" fmla="*/ 446096 w 783085"/>
              <a:gd name="connsiteY1" fmla="*/ 379113 h 530842"/>
              <a:gd name="connsiteX2" fmla="*/ 446096 w 783085"/>
              <a:gd name="connsiteY2" fmla="*/ 131637 h 530842"/>
              <a:gd name="connsiteX3" fmla="*/ 256539 w 783085"/>
              <a:gd name="connsiteY3" fmla="*/ 131637 h 530842"/>
              <a:gd name="connsiteX4" fmla="*/ 519812 w 783085"/>
              <a:gd name="connsiteY4" fmla="*/ 0 h 530842"/>
              <a:gd name="connsiteX5" fmla="*/ 783085 w 783085"/>
              <a:gd name="connsiteY5" fmla="*/ 131637 h 530842"/>
              <a:gd name="connsiteX6" fmla="*/ 593528 w 783085"/>
              <a:gd name="connsiteY6" fmla="*/ 131637 h 530842"/>
              <a:gd name="connsiteX7" fmla="*/ 593528 w 783085"/>
              <a:gd name="connsiteY7" fmla="*/ 526546 h 530842"/>
              <a:gd name="connsiteX8" fmla="*/ 0 w 783085"/>
              <a:gd name="connsiteY8" fmla="*/ 530842 h 530842"/>
              <a:gd name="connsiteX9" fmla="*/ 2052 w 783085"/>
              <a:gd name="connsiteY9" fmla="*/ 375937 h 530842"/>
              <a:gd name="connsiteX0" fmla="*/ 0 w 787383"/>
              <a:gd name="connsiteY0" fmla="*/ 385462 h 530842"/>
              <a:gd name="connsiteX1" fmla="*/ 450394 w 787383"/>
              <a:gd name="connsiteY1" fmla="*/ 379113 h 530842"/>
              <a:gd name="connsiteX2" fmla="*/ 450394 w 787383"/>
              <a:gd name="connsiteY2" fmla="*/ 131637 h 530842"/>
              <a:gd name="connsiteX3" fmla="*/ 260837 w 787383"/>
              <a:gd name="connsiteY3" fmla="*/ 131637 h 530842"/>
              <a:gd name="connsiteX4" fmla="*/ 524110 w 787383"/>
              <a:gd name="connsiteY4" fmla="*/ 0 h 530842"/>
              <a:gd name="connsiteX5" fmla="*/ 787383 w 787383"/>
              <a:gd name="connsiteY5" fmla="*/ 131637 h 530842"/>
              <a:gd name="connsiteX6" fmla="*/ 597826 w 787383"/>
              <a:gd name="connsiteY6" fmla="*/ 131637 h 530842"/>
              <a:gd name="connsiteX7" fmla="*/ 597826 w 787383"/>
              <a:gd name="connsiteY7" fmla="*/ 526546 h 530842"/>
              <a:gd name="connsiteX8" fmla="*/ 4298 w 787383"/>
              <a:gd name="connsiteY8" fmla="*/ 530842 h 530842"/>
              <a:gd name="connsiteX9" fmla="*/ 0 w 787383"/>
              <a:gd name="connsiteY9" fmla="*/ 385462 h 530842"/>
              <a:gd name="connsiteX0" fmla="*/ 2053 w 783086"/>
              <a:gd name="connsiteY0" fmla="*/ 382287 h 530842"/>
              <a:gd name="connsiteX1" fmla="*/ 446097 w 783086"/>
              <a:gd name="connsiteY1" fmla="*/ 379113 h 530842"/>
              <a:gd name="connsiteX2" fmla="*/ 446097 w 783086"/>
              <a:gd name="connsiteY2" fmla="*/ 131637 h 530842"/>
              <a:gd name="connsiteX3" fmla="*/ 256540 w 783086"/>
              <a:gd name="connsiteY3" fmla="*/ 131637 h 530842"/>
              <a:gd name="connsiteX4" fmla="*/ 519813 w 783086"/>
              <a:gd name="connsiteY4" fmla="*/ 0 h 530842"/>
              <a:gd name="connsiteX5" fmla="*/ 783086 w 783086"/>
              <a:gd name="connsiteY5" fmla="*/ 131637 h 530842"/>
              <a:gd name="connsiteX6" fmla="*/ 593529 w 783086"/>
              <a:gd name="connsiteY6" fmla="*/ 131637 h 530842"/>
              <a:gd name="connsiteX7" fmla="*/ 593529 w 783086"/>
              <a:gd name="connsiteY7" fmla="*/ 526546 h 530842"/>
              <a:gd name="connsiteX8" fmla="*/ 1 w 783086"/>
              <a:gd name="connsiteY8" fmla="*/ 530842 h 530842"/>
              <a:gd name="connsiteX9" fmla="*/ 2053 w 783086"/>
              <a:gd name="connsiteY9" fmla="*/ 382287 h 53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086" h="530842">
                <a:moveTo>
                  <a:pt x="2053" y="382287"/>
                </a:moveTo>
                <a:lnTo>
                  <a:pt x="446097" y="379113"/>
                </a:lnTo>
                <a:lnTo>
                  <a:pt x="446097" y="131637"/>
                </a:lnTo>
                <a:lnTo>
                  <a:pt x="256540" y="131637"/>
                </a:lnTo>
                <a:lnTo>
                  <a:pt x="519813" y="0"/>
                </a:lnTo>
                <a:lnTo>
                  <a:pt x="783086" y="131637"/>
                </a:lnTo>
                <a:lnTo>
                  <a:pt x="593529" y="131637"/>
                </a:lnTo>
                <a:lnTo>
                  <a:pt x="593529" y="526546"/>
                </a:lnTo>
                <a:lnTo>
                  <a:pt x="1" y="530842"/>
                </a:lnTo>
                <a:cubicBezTo>
                  <a:pt x="0" y="476717"/>
                  <a:pt x="2241" y="454342"/>
                  <a:pt x="2053" y="382287"/>
                </a:cubicBez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626008" y="2042961"/>
            <a:ext cx="8187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ODU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4" name="Left Arrow 53"/>
          <p:cNvSpPr/>
          <p:nvPr/>
        </p:nvSpPr>
        <p:spPr>
          <a:xfrm>
            <a:off x="7211062" y="3635710"/>
            <a:ext cx="710981" cy="26987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922043" y="3562569"/>
            <a:ext cx="8187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ODU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95373" y="5069781"/>
            <a:ext cx="69038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CNU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3096383" y="4248465"/>
            <a:ext cx="667135" cy="275065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763518" y="4523530"/>
            <a:ext cx="1983254" cy="63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2846647" y="4248465"/>
            <a:ext cx="260684" cy="3175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59" descr="ammonia.gi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95" y="1889854"/>
            <a:ext cx="1026117" cy="1026117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2243089" y="1616239"/>
            <a:ext cx="1520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ammonia</a:t>
            </a:r>
            <a:endParaRPr lang="en-US" sz="1600" i="1" dirty="0"/>
          </a:p>
        </p:txBody>
      </p:sp>
      <p:sp>
        <p:nvSpPr>
          <p:cNvPr id="63" name="Bent-Up Arrow 62"/>
          <p:cNvSpPr/>
          <p:nvPr/>
        </p:nvSpPr>
        <p:spPr>
          <a:xfrm flipH="1">
            <a:off x="5903205" y="4808893"/>
            <a:ext cx="592168" cy="552042"/>
          </a:xfrm>
          <a:prstGeom prst="bentUpArrow">
            <a:avLst>
              <a:gd name="adj1" fmla="val 28000"/>
              <a:gd name="adj2" fmla="val 27000"/>
              <a:gd name="adj3" fmla="val 25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eft Arrow 46"/>
          <p:cNvSpPr/>
          <p:nvPr/>
        </p:nvSpPr>
        <p:spPr>
          <a:xfrm>
            <a:off x="5320980" y="4120683"/>
            <a:ext cx="1735905" cy="150008"/>
          </a:xfrm>
          <a:custGeom>
            <a:avLst/>
            <a:gdLst>
              <a:gd name="connsiteX0" fmla="*/ 0 w 1735905"/>
              <a:gd name="connsiteY0" fmla="*/ 48017 h 96033"/>
              <a:gd name="connsiteX1" fmla="*/ 48017 w 1735905"/>
              <a:gd name="connsiteY1" fmla="*/ 0 h 96033"/>
              <a:gd name="connsiteX2" fmla="*/ 48017 w 1735905"/>
              <a:gd name="connsiteY2" fmla="*/ 24008 h 96033"/>
              <a:gd name="connsiteX3" fmla="*/ 1735905 w 1735905"/>
              <a:gd name="connsiteY3" fmla="*/ 24008 h 96033"/>
              <a:gd name="connsiteX4" fmla="*/ 1735905 w 1735905"/>
              <a:gd name="connsiteY4" fmla="*/ 72025 h 96033"/>
              <a:gd name="connsiteX5" fmla="*/ 48017 w 1735905"/>
              <a:gd name="connsiteY5" fmla="*/ 72025 h 96033"/>
              <a:gd name="connsiteX6" fmla="*/ 48017 w 1735905"/>
              <a:gd name="connsiteY6" fmla="*/ 96033 h 96033"/>
              <a:gd name="connsiteX7" fmla="*/ 0 w 1735905"/>
              <a:gd name="connsiteY7" fmla="*/ 48017 h 96033"/>
              <a:gd name="connsiteX0" fmla="*/ 0 w 1735905"/>
              <a:gd name="connsiteY0" fmla="*/ 79767 h 127783"/>
              <a:gd name="connsiteX1" fmla="*/ 98817 w 1735905"/>
              <a:gd name="connsiteY1" fmla="*/ 0 h 127783"/>
              <a:gd name="connsiteX2" fmla="*/ 48017 w 1735905"/>
              <a:gd name="connsiteY2" fmla="*/ 55758 h 127783"/>
              <a:gd name="connsiteX3" fmla="*/ 1735905 w 1735905"/>
              <a:gd name="connsiteY3" fmla="*/ 55758 h 127783"/>
              <a:gd name="connsiteX4" fmla="*/ 1735905 w 1735905"/>
              <a:gd name="connsiteY4" fmla="*/ 103775 h 127783"/>
              <a:gd name="connsiteX5" fmla="*/ 48017 w 1735905"/>
              <a:gd name="connsiteY5" fmla="*/ 103775 h 127783"/>
              <a:gd name="connsiteX6" fmla="*/ 48017 w 1735905"/>
              <a:gd name="connsiteY6" fmla="*/ 127783 h 127783"/>
              <a:gd name="connsiteX7" fmla="*/ 0 w 1735905"/>
              <a:gd name="connsiteY7" fmla="*/ 79767 h 127783"/>
              <a:gd name="connsiteX0" fmla="*/ 0 w 1735905"/>
              <a:gd name="connsiteY0" fmla="*/ 79767 h 150008"/>
              <a:gd name="connsiteX1" fmla="*/ 98817 w 1735905"/>
              <a:gd name="connsiteY1" fmla="*/ 0 h 150008"/>
              <a:gd name="connsiteX2" fmla="*/ 48017 w 1735905"/>
              <a:gd name="connsiteY2" fmla="*/ 55758 h 150008"/>
              <a:gd name="connsiteX3" fmla="*/ 1735905 w 1735905"/>
              <a:gd name="connsiteY3" fmla="*/ 55758 h 150008"/>
              <a:gd name="connsiteX4" fmla="*/ 1735905 w 1735905"/>
              <a:gd name="connsiteY4" fmla="*/ 103775 h 150008"/>
              <a:gd name="connsiteX5" fmla="*/ 48017 w 1735905"/>
              <a:gd name="connsiteY5" fmla="*/ 103775 h 150008"/>
              <a:gd name="connsiteX6" fmla="*/ 95642 w 1735905"/>
              <a:gd name="connsiteY6" fmla="*/ 150008 h 150008"/>
              <a:gd name="connsiteX7" fmla="*/ 0 w 1735905"/>
              <a:gd name="connsiteY7" fmla="*/ 79767 h 15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5905" h="150008">
                <a:moveTo>
                  <a:pt x="0" y="79767"/>
                </a:moveTo>
                <a:lnTo>
                  <a:pt x="98817" y="0"/>
                </a:lnTo>
                <a:lnTo>
                  <a:pt x="48017" y="55758"/>
                </a:lnTo>
                <a:lnTo>
                  <a:pt x="1735905" y="55758"/>
                </a:lnTo>
                <a:lnTo>
                  <a:pt x="1735905" y="103775"/>
                </a:lnTo>
                <a:lnTo>
                  <a:pt x="48017" y="103775"/>
                </a:lnTo>
                <a:lnTo>
                  <a:pt x="95642" y="150008"/>
                </a:lnTo>
                <a:lnTo>
                  <a:pt x="0" y="79767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eft Arrow 46"/>
          <p:cNvSpPr/>
          <p:nvPr/>
        </p:nvSpPr>
        <p:spPr>
          <a:xfrm>
            <a:off x="1157751" y="4072254"/>
            <a:ext cx="1011208" cy="176212"/>
          </a:xfrm>
          <a:custGeom>
            <a:avLst/>
            <a:gdLst>
              <a:gd name="connsiteX0" fmla="*/ 0 w 1735905"/>
              <a:gd name="connsiteY0" fmla="*/ 48017 h 96033"/>
              <a:gd name="connsiteX1" fmla="*/ 48017 w 1735905"/>
              <a:gd name="connsiteY1" fmla="*/ 0 h 96033"/>
              <a:gd name="connsiteX2" fmla="*/ 48017 w 1735905"/>
              <a:gd name="connsiteY2" fmla="*/ 24008 h 96033"/>
              <a:gd name="connsiteX3" fmla="*/ 1735905 w 1735905"/>
              <a:gd name="connsiteY3" fmla="*/ 24008 h 96033"/>
              <a:gd name="connsiteX4" fmla="*/ 1735905 w 1735905"/>
              <a:gd name="connsiteY4" fmla="*/ 72025 h 96033"/>
              <a:gd name="connsiteX5" fmla="*/ 48017 w 1735905"/>
              <a:gd name="connsiteY5" fmla="*/ 72025 h 96033"/>
              <a:gd name="connsiteX6" fmla="*/ 48017 w 1735905"/>
              <a:gd name="connsiteY6" fmla="*/ 96033 h 96033"/>
              <a:gd name="connsiteX7" fmla="*/ 0 w 1735905"/>
              <a:gd name="connsiteY7" fmla="*/ 48017 h 96033"/>
              <a:gd name="connsiteX0" fmla="*/ 0 w 1735905"/>
              <a:gd name="connsiteY0" fmla="*/ 79767 h 127783"/>
              <a:gd name="connsiteX1" fmla="*/ 98817 w 1735905"/>
              <a:gd name="connsiteY1" fmla="*/ 0 h 127783"/>
              <a:gd name="connsiteX2" fmla="*/ 48017 w 1735905"/>
              <a:gd name="connsiteY2" fmla="*/ 55758 h 127783"/>
              <a:gd name="connsiteX3" fmla="*/ 1735905 w 1735905"/>
              <a:gd name="connsiteY3" fmla="*/ 55758 h 127783"/>
              <a:gd name="connsiteX4" fmla="*/ 1735905 w 1735905"/>
              <a:gd name="connsiteY4" fmla="*/ 103775 h 127783"/>
              <a:gd name="connsiteX5" fmla="*/ 48017 w 1735905"/>
              <a:gd name="connsiteY5" fmla="*/ 103775 h 127783"/>
              <a:gd name="connsiteX6" fmla="*/ 48017 w 1735905"/>
              <a:gd name="connsiteY6" fmla="*/ 127783 h 127783"/>
              <a:gd name="connsiteX7" fmla="*/ 0 w 1735905"/>
              <a:gd name="connsiteY7" fmla="*/ 79767 h 127783"/>
              <a:gd name="connsiteX0" fmla="*/ 0 w 1735905"/>
              <a:gd name="connsiteY0" fmla="*/ 79767 h 150008"/>
              <a:gd name="connsiteX1" fmla="*/ 98817 w 1735905"/>
              <a:gd name="connsiteY1" fmla="*/ 0 h 150008"/>
              <a:gd name="connsiteX2" fmla="*/ 48017 w 1735905"/>
              <a:gd name="connsiteY2" fmla="*/ 55758 h 150008"/>
              <a:gd name="connsiteX3" fmla="*/ 1735905 w 1735905"/>
              <a:gd name="connsiteY3" fmla="*/ 55758 h 150008"/>
              <a:gd name="connsiteX4" fmla="*/ 1735905 w 1735905"/>
              <a:gd name="connsiteY4" fmla="*/ 103775 h 150008"/>
              <a:gd name="connsiteX5" fmla="*/ 48017 w 1735905"/>
              <a:gd name="connsiteY5" fmla="*/ 103775 h 150008"/>
              <a:gd name="connsiteX6" fmla="*/ 95642 w 1735905"/>
              <a:gd name="connsiteY6" fmla="*/ 150008 h 150008"/>
              <a:gd name="connsiteX7" fmla="*/ 0 w 1735905"/>
              <a:gd name="connsiteY7" fmla="*/ 79767 h 150008"/>
              <a:gd name="connsiteX0" fmla="*/ 0 w 1804316"/>
              <a:gd name="connsiteY0" fmla="*/ 79767 h 150008"/>
              <a:gd name="connsiteX1" fmla="*/ 167228 w 1804316"/>
              <a:gd name="connsiteY1" fmla="*/ 0 h 150008"/>
              <a:gd name="connsiteX2" fmla="*/ 116428 w 1804316"/>
              <a:gd name="connsiteY2" fmla="*/ 55758 h 150008"/>
              <a:gd name="connsiteX3" fmla="*/ 1804316 w 1804316"/>
              <a:gd name="connsiteY3" fmla="*/ 55758 h 150008"/>
              <a:gd name="connsiteX4" fmla="*/ 1804316 w 1804316"/>
              <a:gd name="connsiteY4" fmla="*/ 103775 h 150008"/>
              <a:gd name="connsiteX5" fmla="*/ 116428 w 1804316"/>
              <a:gd name="connsiteY5" fmla="*/ 103775 h 150008"/>
              <a:gd name="connsiteX6" fmla="*/ 164053 w 1804316"/>
              <a:gd name="connsiteY6" fmla="*/ 150008 h 150008"/>
              <a:gd name="connsiteX7" fmla="*/ 0 w 1804316"/>
              <a:gd name="connsiteY7" fmla="*/ 79767 h 15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4316" h="150008">
                <a:moveTo>
                  <a:pt x="0" y="79767"/>
                </a:moveTo>
                <a:lnTo>
                  <a:pt x="167228" y="0"/>
                </a:lnTo>
                <a:lnTo>
                  <a:pt x="116428" y="55758"/>
                </a:lnTo>
                <a:lnTo>
                  <a:pt x="1804316" y="55758"/>
                </a:lnTo>
                <a:lnTo>
                  <a:pt x="1804316" y="103775"/>
                </a:lnTo>
                <a:lnTo>
                  <a:pt x="116428" y="103775"/>
                </a:lnTo>
                <a:lnTo>
                  <a:pt x="164053" y="150008"/>
                </a:lnTo>
                <a:lnTo>
                  <a:pt x="0" y="7976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87811" y="3959658"/>
            <a:ext cx="869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/>
              <a:t>Field</a:t>
            </a:r>
            <a:endParaRPr lang="en-US" sz="1600" i="1" dirty="0"/>
          </a:p>
        </p:txBody>
      </p:sp>
      <p:sp>
        <p:nvSpPr>
          <p:cNvPr id="67" name="TextBox 66"/>
          <p:cNvSpPr txBox="1"/>
          <p:nvPr/>
        </p:nvSpPr>
        <p:spPr>
          <a:xfrm>
            <a:off x="486660" y="182425"/>
            <a:ext cx="757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A0B1C"/>
                </a:solidFill>
                <a:latin typeface="Century Gothic"/>
                <a:cs typeface="Century Gothic"/>
              </a:rPr>
              <a:t>PolTar12: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components for a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dnp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target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0" y="772533"/>
            <a:ext cx="4872729" cy="0"/>
          </a:xfrm>
          <a:prstGeom prst="line">
            <a:avLst/>
          </a:prstGeom>
          <a:ln w="25400">
            <a:solidFill>
              <a:srgbClr val="9A0B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2577106" y="2969443"/>
            <a:ext cx="246743" cy="1081088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F6CD7B8-8268-AF4D-8343-78A931DC766B}" type="slidenum">
              <a:rPr lang="en-US" smtClean="0"/>
              <a:t>2</a:t>
            </a:fld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7023243" y="4013991"/>
            <a:ext cx="869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Beam</a:t>
            </a:r>
            <a:endParaRPr lang="en-US" sz="1600" i="1" dirty="0"/>
          </a:p>
        </p:txBody>
      </p:sp>
      <p:sp>
        <p:nvSpPr>
          <p:cNvPr id="7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199" y="6356350"/>
            <a:ext cx="3178175" cy="365125"/>
          </a:xfrm>
        </p:spPr>
        <p:txBody>
          <a:bodyPr/>
          <a:lstStyle/>
          <a:p>
            <a:r>
              <a:rPr lang="en-US" dirty="0" smtClean="0"/>
              <a:t>CLAS Collaboration,  October 20,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31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86660" y="182425"/>
            <a:ext cx="757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A0B1C"/>
                </a:solidFill>
                <a:latin typeface="Century Gothic"/>
                <a:cs typeface="Century Gothic"/>
              </a:rPr>
              <a:t>PolTar12: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summary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772533"/>
            <a:ext cx="4872729" cy="0"/>
          </a:xfrm>
          <a:prstGeom prst="line">
            <a:avLst/>
          </a:prstGeom>
          <a:ln w="25400">
            <a:solidFill>
              <a:srgbClr val="9A0B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6659" y="961628"/>
            <a:ext cx="775310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A0B1C"/>
                </a:solidFill>
              </a:rPr>
              <a:t>Most recent activity on PolTar12 has been on the microwave &amp; target insert subsystems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Good progress on the microwaves</a:t>
            </a:r>
          </a:p>
          <a:p>
            <a:endParaRPr lang="en-US" sz="700" dirty="0" smtClean="0"/>
          </a:p>
          <a:p>
            <a:r>
              <a:rPr lang="en-US" sz="1600" dirty="0">
                <a:latin typeface="Wingdings"/>
                <a:ea typeface="Wingdings"/>
                <a:cs typeface="Wingdings"/>
                <a:sym typeface="Wingdings"/>
              </a:rPr>
              <a:t>	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>
                <a:sym typeface="Wingdings"/>
              </a:rPr>
              <a:t> 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i="1" dirty="0" smtClean="0"/>
              <a:t>results are very promising for the double-cell design</a:t>
            </a:r>
            <a:endParaRPr lang="en-US" sz="1600" i="1" dirty="0"/>
          </a:p>
          <a:p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New insert design promises to make sample loading and unloading easier</a:t>
            </a:r>
          </a:p>
          <a:p>
            <a:endParaRPr lang="en-US" sz="700" dirty="0" smtClean="0"/>
          </a:p>
          <a:p>
            <a:r>
              <a:rPr lang="en-US" sz="1600" dirty="0">
                <a:latin typeface="Wingdings"/>
                <a:ea typeface="Wingdings"/>
                <a:cs typeface="Wingdings"/>
                <a:sym typeface="Wingdings"/>
              </a:rPr>
              <a:t>	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>
                <a:latin typeface="+mj-lt"/>
                <a:ea typeface="Wingdings"/>
                <a:cs typeface="Wingdings"/>
                <a:sym typeface="Wingdings"/>
              </a:rPr>
              <a:t> </a:t>
            </a:r>
            <a:r>
              <a:rPr lang="en-US" sz="1600" dirty="0" smtClean="0">
                <a:latin typeface="+mj-lt"/>
                <a:ea typeface="Wingdings"/>
                <a:cs typeface="Wingdings"/>
                <a:sym typeface="Wingdings"/>
              </a:rPr>
              <a:t> </a:t>
            </a:r>
            <a:r>
              <a:rPr lang="en-US" sz="1600" i="1" dirty="0" smtClean="0">
                <a:sym typeface="Wingdings"/>
              </a:rPr>
              <a:t>prototype has been constructed &amp; successfully tested</a:t>
            </a:r>
          </a:p>
          <a:p>
            <a:endParaRPr lang="en-US" sz="1600" i="1" dirty="0"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ym typeface="Wingdings"/>
              </a:rPr>
              <a:t>Work will now focus on other subsystems</a:t>
            </a:r>
          </a:p>
          <a:p>
            <a:endParaRPr lang="en-US" sz="700" dirty="0" smtClean="0">
              <a:sym typeface="Wingdings"/>
            </a:endParaRPr>
          </a:p>
          <a:p>
            <a:r>
              <a:rPr lang="en-US" sz="1600" dirty="0">
                <a:sym typeface="Wingdings"/>
              </a:rPr>
              <a:t>	</a:t>
            </a:r>
            <a:r>
              <a:rPr lang="en-US" sz="16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>
                <a:ea typeface="Wingdings"/>
                <a:cs typeface="Wingdings"/>
                <a:sym typeface="Wingdings"/>
              </a:rPr>
              <a:t>  </a:t>
            </a:r>
            <a:r>
              <a:rPr lang="en-US" sz="1600" i="1" dirty="0" smtClean="0">
                <a:sym typeface="Wingdings"/>
              </a:rPr>
              <a:t>NMR system (remote frequency tuning, optimize coil design)</a:t>
            </a:r>
          </a:p>
          <a:p>
            <a:endParaRPr lang="en-US" sz="700" i="1" dirty="0" smtClean="0">
              <a:sym typeface="Wingdings"/>
            </a:endParaRPr>
          </a:p>
          <a:p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	</a:t>
            </a:r>
            <a:r>
              <a:rPr lang="en-US" sz="1600" dirty="0" smtClean="0">
                <a:ea typeface="Wingdings"/>
                <a:cs typeface="Wingdings"/>
                <a:sym typeface="Wingdings"/>
              </a:rPr>
              <a:t>  </a:t>
            </a:r>
            <a:r>
              <a:rPr lang="en-US" sz="1600" i="1" dirty="0" smtClean="0">
                <a:sym typeface="Wingdings"/>
              </a:rPr>
              <a:t>1 K refrigerator (finalize design &amp; engineering)</a:t>
            </a:r>
            <a:endParaRPr lang="en-US" sz="1600" dirty="0" smtClean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D7B8-8268-AF4D-8343-78A931DC766B}" type="slidenum">
              <a:rPr lang="en-US" smtClean="0"/>
              <a:t>20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199" y="6356350"/>
            <a:ext cx="3178175" cy="365125"/>
          </a:xfrm>
        </p:spPr>
        <p:txBody>
          <a:bodyPr/>
          <a:lstStyle/>
          <a:p>
            <a:r>
              <a:rPr lang="en-US" dirty="0" smtClean="0"/>
              <a:t>CLAS Collaboration,  October 20,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32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660" y="182425"/>
            <a:ext cx="757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A0B1C"/>
                </a:solidFill>
                <a:latin typeface="Century Gothic"/>
                <a:cs typeface="Century Gothic"/>
              </a:rPr>
              <a:t>PolTar12: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microwaves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 descr="CPI_Tub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98" y="970400"/>
            <a:ext cx="3162986" cy="2372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76158" y="997373"/>
            <a:ext cx="41580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EIO microwave tube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136.5 ± 2 GHz (4.87 ± .07 tesla)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34 W max power!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No tuning motor</a:t>
            </a:r>
            <a:endParaRPr lang="en-US" sz="1600" dirty="0"/>
          </a:p>
        </p:txBody>
      </p:sp>
      <p:pic>
        <p:nvPicPr>
          <p:cNvPr id="11" name="Picture 10" descr="Sarah_Pow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978" y="4034965"/>
            <a:ext cx="3724769" cy="22348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93978" y="3761537"/>
            <a:ext cx="3724769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17375E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Power v. Frequency (CNU measurements)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56501" y="6073630"/>
            <a:ext cx="14776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FF00"/>
                </a:solidFill>
              </a:rPr>
              <a:t>Graph by Sarah Clark</a:t>
            </a:r>
            <a:endParaRPr lang="en-US" sz="900" dirty="0">
              <a:solidFill>
                <a:srgbClr val="FFFF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72533"/>
            <a:ext cx="4872729" cy="0"/>
          </a:xfrm>
          <a:prstGeom prst="line">
            <a:avLst/>
          </a:prstGeom>
          <a:ln w="25400">
            <a:solidFill>
              <a:srgbClr val="9A0B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F6CD7B8-8268-AF4D-8343-78A931DC766B}" type="slidenum">
              <a:rPr lang="en-US" smtClean="0"/>
              <a:t>21</a:t>
            </a:fld>
            <a:endParaRPr lang="en-US"/>
          </a:p>
        </p:txBody>
      </p:sp>
      <p:sp>
        <p:nvSpPr>
          <p:cNvPr id="1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199" y="6356350"/>
            <a:ext cx="3178175" cy="365125"/>
          </a:xfrm>
        </p:spPr>
        <p:txBody>
          <a:bodyPr/>
          <a:lstStyle/>
          <a:p>
            <a:r>
              <a:rPr lang="en-US" dirty="0" smtClean="0"/>
              <a:t>CLAS Collaboration,  October 20,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888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Line 28"/>
          <p:cNvSpPr>
            <a:spLocks noChangeShapeType="1"/>
          </p:cNvSpPr>
          <p:nvPr/>
        </p:nvSpPr>
        <p:spPr bwMode="auto">
          <a:xfrm>
            <a:off x="4593232" y="3095940"/>
            <a:ext cx="1265919" cy="0"/>
          </a:xfrm>
          <a:prstGeom prst="line">
            <a:avLst/>
          </a:prstGeom>
          <a:noFill/>
          <a:ln w="304800">
            <a:solidFill>
              <a:schemeClr val="accent5">
                <a:lumMod val="20000"/>
                <a:lumOff val="8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16745" y="4026881"/>
            <a:ext cx="841008" cy="296862"/>
          </a:xfrm>
          <a:prstGeom prst="rect">
            <a:avLst/>
          </a:prstGeom>
          <a:solidFill>
            <a:schemeClr val="accent1">
              <a:alpha val="33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737383" y="4680265"/>
            <a:ext cx="1595277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de-DE" sz="1600" dirty="0" err="1" smtClean="0">
                <a:latin typeface="Comic Sans MS" charset="0"/>
              </a:rPr>
              <a:t>Polarizing</a:t>
            </a:r>
            <a:endParaRPr lang="de-DE" sz="1600" dirty="0" smtClean="0">
              <a:latin typeface="Comic Sans MS" charset="0"/>
            </a:endParaRPr>
          </a:p>
          <a:p>
            <a:pPr algn="ctr">
              <a:defRPr/>
            </a:pPr>
            <a:r>
              <a:rPr lang="de-DE" sz="1600" dirty="0" smtClean="0">
                <a:latin typeface="Comic Sans MS" charset="0"/>
              </a:rPr>
              <a:t>Magnet</a:t>
            </a:r>
            <a:endParaRPr lang="de-DE" sz="1600" dirty="0">
              <a:latin typeface="Comic Sans MS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1737384" y="3665853"/>
            <a:ext cx="1593515" cy="29686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 rot="10800000">
            <a:off x="1737384" y="4384057"/>
            <a:ext cx="1593515" cy="29779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37383" y="3022915"/>
            <a:ext cx="1596863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90"/>
              </a:solidFill>
            </a:endParaRP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 rot="5400000">
            <a:off x="2929103" y="4016753"/>
            <a:ext cx="568814" cy="31151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>
              <a:alpha val="33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 rot="5400000">
            <a:off x="3116856" y="3851591"/>
            <a:ext cx="1152525" cy="6477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>
              <a:alpha val="33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>
              <a:defRPr/>
            </a:pPr>
            <a:endParaRPr lang="en-US" sz="1200">
              <a:latin typeface="Helvetica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016969" y="3599178"/>
            <a:ext cx="1223962" cy="1152525"/>
          </a:xfrm>
          <a:prstGeom prst="rect">
            <a:avLst/>
          </a:prstGeom>
          <a:solidFill>
            <a:schemeClr val="accent1">
              <a:alpha val="33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361206" y="4072253"/>
            <a:ext cx="730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2434231" y="4072253"/>
            <a:ext cx="730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2505669" y="4072253"/>
            <a:ext cx="730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2577106" y="4072253"/>
            <a:ext cx="730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2650131" y="4072253"/>
            <a:ext cx="730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288181" y="4104003"/>
            <a:ext cx="576263" cy="144462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>
            <a:off x="2432644" y="4104003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>
            <a:off x="2504081" y="4104003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>
            <a:off x="2577106" y="4104003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>
            <a:off x="2648544" y="4104003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>
            <a:off x="2721569" y="4104003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>
            <a:off x="2723156" y="4084465"/>
            <a:ext cx="2663825" cy="0"/>
          </a:xfrm>
          <a:prstGeom prst="line">
            <a:avLst/>
          </a:prstGeom>
          <a:noFill/>
          <a:ln w="25400">
            <a:solidFill>
              <a:srgbClr val="CCC1D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>
            <a:off x="5378529" y="3743640"/>
            <a:ext cx="431800" cy="0"/>
          </a:xfrm>
          <a:prstGeom prst="line">
            <a:avLst/>
          </a:prstGeom>
          <a:noFill/>
          <a:ln w="25400">
            <a:solidFill>
              <a:srgbClr val="CCC1D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>
            <a:off x="5385394" y="3736775"/>
            <a:ext cx="0" cy="358775"/>
          </a:xfrm>
          <a:prstGeom prst="line">
            <a:avLst/>
          </a:prstGeom>
          <a:noFill/>
          <a:ln w="25400">
            <a:solidFill>
              <a:srgbClr val="CCC1D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 flipV="1">
            <a:off x="4741928" y="3095940"/>
            <a:ext cx="0" cy="503238"/>
          </a:xfrm>
          <a:prstGeom prst="line">
            <a:avLst/>
          </a:prstGeom>
          <a:noFill/>
          <a:ln w="304800">
            <a:solidFill>
              <a:schemeClr val="accent5">
                <a:lumMod val="20000"/>
                <a:lumOff val="8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5830924" y="2807015"/>
            <a:ext cx="576262" cy="576263"/>
          </a:xfrm>
          <a:prstGeom prst="ellipse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  <a:ln w="1905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" name="Line 30"/>
          <p:cNvSpPr>
            <a:spLocks noChangeShapeType="1"/>
          </p:cNvSpPr>
          <p:nvPr/>
        </p:nvSpPr>
        <p:spPr bwMode="auto">
          <a:xfrm>
            <a:off x="5975386" y="2858142"/>
            <a:ext cx="431800" cy="215900"/>
          </a:xfrm>
          <a:prstGeom prst="line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" name="Line 31"/>
          <p:cNvSpPr>
            <a:spLocks noChangeShapeType="1"/>
          </p:cNvSpPr>
          <p:nvPr/>
        </p:nvSpPr>
        <p:spPr bwMode="auto">
          <a:xfrm flipH="1">
            <a:off x="5975386" y="3117838"/>
            <a:ext cx="431800" cy="215900"/>
          </a:xfrm>
          <a:prstGeom prst="line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6461719" y="2921806"/>
            <a:ext cx="167798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dirty="0" err="1">
                <a:solidFill>
                  <a:srgbClr val="BFBFBF"/>
                </a:solidFill>
                <a:latin typeface="Comic Sans MS" charset="0"/>
              </a:rPr>
              <a:t>Pumping</a:t>
            </a:r>
            <a:r>
              <a:rPr lang="de-DE" sz="1600" dirty="0">
                <a:solidFill>
                  <a:srgbClr val="BFBFBF"/>
                </a:solidFill>
                <a:latin typeface="Comic Sans MS" charset="0"/>
              </a:rPr>
              <a:t> </a:t>
            </a:r>
            <a:r>
              <a:rPr lang="de-DE" sz="1600" dirty="0" err="1">
                <a:solidFill>
                  <a:srgbClr val="BFBFBF"/>
                </a:solidFill>
                <a:latin typeface="Comic Sans MS" charset="0"/>
              </a:rPr>
              <a:t>system</a:t>
            </a:r>
            <a:endParaRPr lang="de-DE" sz="1600" dirty="0">
              <a:solidFill>
                <a:srgbClr val="BFBFBF"/>
              </a:solidFill>
              <a:latin typeface="Comic Sans MS" charset="0"/>
            </a:endParaRPr>
          </a:p>
        </p:txBody>
      </p:sp>
      <p:sp>
        <p:nvSpPr>
          <p:cNvPr id="40" name="Text Box 33"/>
          <p:cNvSpPr txBox="1">
            <a:spLocks noChangeArrowheads="1"/>
          </p:cNvSpPr>
          <p:nvPr/>
        </p:nvSpPr>
        <p:spPr bwMode="auto">
          <a:xfrm>
            <a:off x="6461719" y="4438792"/>
            <a:ext cx="17256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dirty="0" err="1">
                <a:latin typeface="Comic Sans MS" charset="0"/>
              </a:rPr>
              <a:t>Microwaves</a:t>
            </a:r>
            <a:endParaRPr lang="de-DE" sz="1600" dirty="0">
              <a:latin typeface="Comic Sans MS" charset="0"/>
            </a:endParaRPr>
          </a:p>
          <a:p>
            <a:pPr>
              <a:defRPr/>
            </a:pPr>
            <a:r>
              <a:rPr lang="de-DE" sz="1600" dirty="0">
                <a:latin typeface="Comic Sans MS" charset="0"/>
              </a:rPr>
              <a:t>(140 GHz @ 5T)</a:t>
            </a:r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6461719" y="3602353"/>
            <a:ext cx="6604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chemeClr val="bg1">
                    <a:lumMod val="75000"/>
                  </a:schemeClr>
                </a:solidFill>
                <a:latin typeface="Comic Sans MS" charset="0"/>
              </a:rPr>
              <a:t>NMR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817194" y="3527740"/>
            <a:ext cx="576262" cy="431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754376" y="4307075"/>
            <a:ext cx="576262" cy="431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5859151" y="4380100"/>
            <a:ext cx="215900" cy="288925"/>
          </a:xfrm>
          <a:custGeom>
            <a:avLst/>
            <a:gdLst>
              <a:gd name="T0" fmla="*/ 0 w 544"/>
              <a:gd name="T1" fmla="*/ 91 h 182"/>
              <a:gd name="T2" fmla="*/ 91 w 544"/>
              <a:gd name="T3" fmla="*/ 0 h 182"/>
              <a:gd name="T4" fmla="*/ 181 w 544"/>
              <a:gd name="T5" fmla="*/ 91 h 182"/>
              <a:gd name="T6" fmla="*/ 272 w 544"/>
              <a:gd name="T7" fmla="*/ 182 h 182"/>
              <a:gd name="T8" fmla="*/ 363 w 544"/>
              <a:gd name="T9" fmla="*/ 91 h 182"/>
              <a:gd name="T10" fmla="*/ 454 w 544"/>
              <a:gd name="T11" fmla="*/ 0 h 182"/>
              <a:gd name="T12" fmla="*/ 544 w 544"/>
              <a:gd name="T13" fmla="*/ 91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" h="182">
                <a:moveTo>
                  <a:pt x="0" y="91"/>
                </a:moveTo>
                <a:cubicBezTo>
                  <a:pt x="30" y="45"/>
                  <a:pt x="61" y="0"/>
                  <a:pt x="91" y="0"/>
                </a:cubicBezTo>
                <a:cubicBezTo>
                  <a:pt x="121" y="0"/>
                  <a:pt x="151" y="61"/>
                  <a:pt x="181" y="91"/>
                </a:cubicBezTo>
                <a:cubicBezTo>
                  <a:pt x="211" y="121"/>
                  <a:pt x="242" y="182"/>
                  <a:pt x="272" y="182"/>
                </a:cubicBezTo>
                <a:cubicBezTo>
                  <a:pt x="302" y="182"/>
                  <a:pt x="333" y="121"/>
                  <a:pt x="363" y="91"/>
                </a:cubicBezTo>
                <a:cubicBezTo>
                  <a:pt x="393" y="61"/>
                  <a:pt x="424" y="0"/>
                  <a:pt x="454" y="0"/>
                </a:cubicBezTo>
                <a:cubicBezTo>
                  <a:pt x="484" y="0"/>
                  <a:pt x="529" y="76"/>
                  <a:pt x="544" y="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6006788" y="4380100"/>
            <a:ext cx="215900" cy="288925"/>
          </a:xfrm>
          <a:custGeom>
            <a:avLst/>
            <a:gdLst>
              <a:gd name="T0" fmla="*/ 0 w 544"/>
              <a:gd name="T1" fmla="*/ 91 h 182"/>
              <a:gd name="T2" fmla="*/ 91 w 544"/>
              <a:gd name="T3" fmla="*/ 0 h 182"/>
              <a:gd name="T4" fmla="*/ 181 w 544"/>
              <a:gd name="T5" fmla="*/ 91 h 182"/>
              <a:gd name="T6" fmla="*/ 272 w 544"/>
              <a:gd name="T7" fmla="*/ 182 h 182"/>
              <a:gd name="T8" fmla="*/ 363 w 544"/>
              <a:gd name="T9" fmla="*/ 91 h 182"/>
              <a:gd name="T10" fmla="*/ 454 w 544"/>
              <a:gd name="T11" fmla="*/ 0 h 182"/>
              <a:gd name="T12" fmla="*/ 544 w 544"/>
              <a:gd name="T13" fmla="*/ 91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" h="182">
                <a:moveTo>
                  <a:pt x="0" y="91"/>
                </a:moveTo>
                <a:cubicBezTo>
                  <a:pt x="30" y="45"/>
                  <a:pt x="61" y="0"/>
                  <a:pt x="91" y="0"/>
                </a:cubicBezTo>
                <a:cubicBezTo>
                  <a:pt x="121" y="0"/>
                  <a:pt x="151" y="61"/>
                  <a:pt x="181" y="91"/>
                </a:cubicBezTo>
                <a:cubicBezTo>
                  <a:pt x="211" y="121"/>
                  <a:pt x="242" y="182"/>
                  <a:pt x="272" y="182"/>
                </a:cubicBezTo>
                <a:cubicBezTo>
                  <a:pt x="302" y="182"/>
                  <a:pt x="333" y="121"/>
                  <a:pt x="363" y="91"/>
                </a:cubicBezTo>
                <a:cubicBezTo>
                  <a:pt x="393" y="61"/>
                  <a:pt x="424" y="0"/>
                  <a:pt x="454" y="0"/>
                </a:cubicBezTo>
                <a:cubicBezTo>
                  <a:pt x="484" y="0"/>
                  <a:pt x="529" y="76"/>
                  <a:pt x="544" y="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5888631" y="3599178"/>
            <a:ext cx="431800" cy="288925"/>
          </a:xfrm>
          <a:custGeom>
            <a:avLst/>
            <a:gdLst>
              <a:gd name="T0" fmla="*/ 0 w 272"/>
              <a:gd name="T1" fmla="*/ 0 h 182"/>
              <a:gd name="T2" fmla="*/ 91 w 272"/>
              <a:gd name="T3" fmla="*/ 45 h 182"/>
              <a:gd name="T4" fmla="*/ 136 w 272"/>
              <a:gd name="T5" fmla="*/ 182 h 182"/>
              <a:gd name="T6" fmla="*/ 181 w 272"/>
              <a:gd name="T7" fmla="*/ 45 h 182"/>
              <a:gd name="T8" fmla="*/ 272 w 272"/>
              <a:gd name="T9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2" h="182">
                <a:moveTo>
                  <a:pt x="0" y="0"/>
                </a:moveTo>
                <a:cubicBezTo>
                  <a:pt x="34" y="7"/>
                  <a:pt x="68" y="15"/>
                  <a:pt x="91" y="45"/>
                </a:cubicBezTo>
                <a:cubicBezTo>
                  <a:pt x="114" y="75"/>
                  <a:pt x="121" y="182"/>
                  <a:pt x="136" y="182"/>
                </a:cubicBezTo>
                <a:cubicBezTo>
                  <a:pt x="151" y="182"/>
                  <a:pt x="158" y="75"/>
                  <a:pt x="181" y="45"/>
                </a:cubicBezTo>
                <a:cubicBezTo>
                  <a:pt x="204" y="15"/>
                  <a:pt x="249" y="7"/>
                  <a:pt x="272" y="0"/>
                </a:cubicBez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" name="Text Box 53"/>
          <p:cNvSpPr txBox="1">
            <a:spLocks noChangeArrowheads="1"/>
          </p:cNvSpPr>
          <p:nvPr/>
        </p:nvSpPr>
        <p:spPr bwMode="auto">
          <a:xfrm>
            <a:off x="3561356" y="3675378"/>
            <a:ext cx="169386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chemeClr val="bg1">
                    <a:lumMod val="75000"/>
                  </a:schemeClr>
                </a:solidFill>
                <a:latin typeface="Comic Sans MS" charset="0"/>
              </a:rPr>
              <a:t>1K Refrigerator</a:t>
            </a:r>
          </a:p>
        </p:txBody>
      </p:sp>
      <p:sp>
        <p:nvSpPr>
          <p:cNvPr id="48" name="Bent-Up Arrow 47"/>
          <p:cNvSpPr/>
          <p:nvPr/>
        </p:nvSpPr>
        <p:spPr>
          <a:xfrm flipH="1">
            <a:off x="2245774" y="5355442"/>
            <a:ext cx="854865" cy="516221"/>
          </a:xfrm>
          <a:prstGeom prst="bentUpArrow">
            <a:avLst>
              <a:gd name="adj1" fmla="val 28000"/>
              <a:gd name="adj2" fmla="val 2700000"/>
              <a:gd name="adj3" fmla="val 25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077841" y="5609220"/>
            <a:ext cx="40442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CLAS12 Solenoid </a:t>
            </a:r>
            <a:r>
              <a:rPr lang="en-US" sz="1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(not to scale)</a:t>
            </a:r>
            <a:endParaRPr lang="en-US" sz="1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0" name="Bent-Up Arrow 49"/>
          <p:cNvSpPr/>
          <p:nvPr/>
        </p:nvSpPr>
        <p:spPr>
          <a:xfrm flipH="1">
            <a:off x="3930392" y="4844714"/>
            <a:ext cx="854865" cy="516221"/>
          </a:xfrm>
          <a:prstGeom prst="bentUpArrow">
            <a:avLst>
              <a:gd name="adj1" fmla="val 28000"/>
              <a:gd name="adj2" fmla="val 27000"/>
              <a:gd name="adj3" fmla="val 25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775768" y="5091679"/>
            <a:ext cx="12009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UVA/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JLab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52" name="Bent-Up Arrow 53"/>
          <p:cNvSpPr/>
          <p:nvPr/>
        </p:nvSpPr>
        <p:spPr>
          <a:xfrm flipH="1" flipV="1">
            <a:off x="5861194" y="2177084"/>
            <a:ext cx="783086" cy="530842"/>
          </a:xfrm>
          <a:custGeom>
            <a:avLst/>
            <a:gdLst>
              <a:gd name="connsiteX0" fmla="*/ 0 w 690264"/>
              <a:gd name="connsiteY0" fmla="*/ 379113 h 526546"/>
              <a:gd name="connsiteX1" fmla="*/ 353275 w 690264"/>
              <a:gd name="connsiteY1" fmla="*/ 379113 h 526546"/>
              <a:gd name="connsiteX2" fmla="*/ 353275 w 690264"/>
              <a:gd name="connsiteY2" fmla="*/ 131637 h 526546"/>
              <a:gd name="connsiteX3" fmla="*/ 163718 w 690264"/>
              <a:gd name="connsiteY3" fmla="*/ 131637 h 526546"/>
              <a:gd name="connsiteX4" fmla="*/ 426991 w 690264"/>
              <a:gd name="connsiteY4" fmla="*/ 0 h 526546"/>
              <a:gd name="connsiteX5" fmla="*/ 690264 w 690264"/>
              <a:gd name="connsiteY5" fmla="*/ 131637 h 526546"/>
              <a:gd name="connsiteX6" fmla="*/ 500707 w 690264"/>
              <a:gd name="connsiteY6" fmla="*/ 131637 h 526546"/>
              <a:gd name="connsiteX7" fmla="*/ 500707 w 690264"/>
              <a:gd name="connsiteY7" fmla="*/ 526546 h 526546"/>
              <a:gd name="connsiteX8" fmla="*/ 0 w 690264"/>
              <a:gd name="connsiteY8" fmla="*/ 526546 h 526546"/>
              <a:gd name="connsiteX9" fmla="*/ 0 w 690264"/>
              <a:gd name="connsiteY9" fmla="*/ 379113 h 526546"/>
              <a:gd name="connsiteX0" fmla="*/ 156882 w 847146"/>
              <a:gd name="connsiteY0" fmla="*/ 379113 h 526546"/>
              <a:gd name="connsiteX1" fmla="*/ 510157 w 847146"/>
              <a:gd name="connsiteY1" fmla="*/ 379113 h 526546"/>
              <a:gd name="connsiteX2" fmla="*/ 510157 w 847146"/>
              <a:gd name="connsiteY2" fmla="*/ 131637 h 526546"/>
              <a:gd name="connsiteX3" fmla="*/ 320600 w 847146"/>
              <a:gd name="connsiteY3" fmla="*/ 131637 h 526546"/>
              <a:gd name="connsiteX4" fmla="*/ 583873 w 847146"/>
              <a:gd name="connsiteY4" fmla="*/ 0 h 526546"/>
              <a:gd name="connsiteX5" fmla="*/ 847146 w 847146"/>
              <a:gd name="connsiteY5" fmla="*/ 131637 h 526546"/>
              <a:gd name="connsiteX6" fmla="*/ 657589 w 847146"/>
              <a:gd name="connsiteY6" fmla="*/ 131637 h 526546"/>
              <a:gd name="connsiteX7" fmla="*/ 657589 w 847146"/>
              <a:gd name="connsiteY7" fmla="*/ 526546 h 526546"/>
              <a:gd name="connsiteX8" fmla="*/ 0 w 847146"/>
              <a:gd name="connsiteY8" fmla="*/ 526546 h 526546"/>
              <a:gd name="connsiteX9" fmla="*/ 156882 w 847146"/>
              <a:gd name="connsiteY9" fmla="*/ 379113 h 526546"/>
              <a:gd name="connsiteX0" fmla="*/ 0 w 862088"/>
              <a:gd name="connsiteY0" fmla="*/ 379113 h 526546"/>
              <a:gd name="connsiteX1" fmla="*/ 525099 w 862088"/>
              <a:gd name="connsiteY1" fmla="*/ 379113 h 526546"/>
              <a:gd name="connsiteX2" fmla="*/ 525099 w 862088"/>
              <a:gd name="connsiteY2" fmla="*/ 131637 h 526546"/>
              <a:gd name="connsiteX3" fmla="*/ 335542 w 862088"/>
              <a:gd name="connsiteY3" fmla="*/ 131637 h 526546"/>
              <a:gd name="connsiteX4" fmla="*/ 598815 w 862088"/>
              <a:gd name="connsiteY4" fmla="*/ 0 h 526546"/>
              <a:gd name="connsiteX5" fmla="*/ 862088 w 862088"/>
              <a:gd name="connsiteY5" fmla="*/ 131637 h 526546"/>
              <a:gd name="connsiteX6" fmla="*/ 672531 w 862088"/>
              <a:gd name="connsiteY6" fmla="*/ 131637 h 526546"/>
              <a:gd name="connsiteX7" fmla="*/ 672531 w 862088"/>
              <a:gd name="connsiteY7" fmla="*/ 526546 h 526546"/>
              <a:gd name="connsiteX8" fmla="*/ 14942 w 862088"/>
              <a:gd name="connsiteY8" fmla="*/ 526546 h 526546"/>
              <a:gd name="connsiteX9" fmla="*/ 0 w 862088"/>
              <a:gd name="connsiteY9" fmla="*/ 379113 h 526546"/>
              <a:gd name="connsiteX0" fmla="*/ 7469 w 847146"/>
              <a:gd name="connsiteY0" fmla="*/ 379113 h 526546"/>
              <a:gd name="connsiteX1" fmla="*/ 510157 w 847146"/>
              <a:gd name="connsiteY1" fmla="*/ 379113 h 526546"/>
              <a:gd name="connsiteX2" fmla="*/ 510157 w 847146"/>
              <a:gd name="connsiteY2" fmla="*/ 131637 h 526546"/>
              <a:gd name="connsiteX3" fmla="*/ 320600 w 847146"/>
              <a:gd name="connsiteY3" fmla="*/ 131637 h 526546"/>
              <a:gd name="connsiteX4" fmla="*/ 583873 w 847146"/>
              <a:gd name="connsiteY4" fmla="*/ 0 h 526546"/>
              <a:gd name="connsiteX5" fmla="*/ 847146 w 847146"/>
              <a:gd name="connsiteY5" fmla="*/ 131637 h 526546"/>
              <a:gd name="connsiteX6" fmla="*/ 657589 w 847146"/>
              <a:gd name="connsiteY6" fmla="*/ 131637 h 526546"/>
              <a:gd name="connsiteX7" fmla="*/ 657589 w 847146"/>
              <a:gd name="connsiteY7" fmla="*/ 526546 h 526546"/>
              <a:gd name="connsiteX8" fmla="*/ 0 w 847146"/>
              <a:gd name="connsiteY8" fmla="*/ 526546 h 526546"/>
              <a:gd name="connsiteX9" fmla="*/ 7469 w 847146"/>
              <a:gd name="connsiteY9" fmla="*/ 379113 h 526546"/>
              <a:gd name="connsiteX0" fmla="*/ 0 w 862088"/>
              <a:gd name="connsiteY0" fmla="*/ 371642 h 526546"/>
              <a:gd name="connsiteX1" fmla="*/ 525099 w 862088"/>
              <a:gd name="connsiteY1" fmla="*/ 379113 h 526546"/>
              <a:gd name="connsiteX2" fmla="*/ 525099 w 862088"/>
              <a:gd name="connsiteY2" fmla="*/ 131637 h 526546"/>
              <a:gd name="connsiteX3" fmla="*/ 335542 w 862088"/>
              <a:gd name="connsiteY3" fmla="*/ 131637 h 526546"/>
              <a:gd name="connsiteX4" fmla="*/ 598815 w 862088"/>
              <a:gd name="connsiteY4" fmla="*/ 0 h 526546"/>
              <a:gd name="connsiteX5" fmla="*/ 862088 w 862088"/>
              <a:gd name="connsiteY5" fmla="*/ 131637 h 526546"/>
              <a:gd name="connsiteX6" fmla="*/ 672531 w 862088"/>
              <a:gd name="connsiteY6" fmla="*/ 131637 h 526546"/>
              <a:gd name="connsiteX7" fmla="*/ 672531 w 862088"/>
              <a:gd name="connsiteY7" fmla="*/ 526546 h 526546"/>
              <a:gd name="connsiteX8" fmla="*/ 14942 w 862088"/>
              <a:gd name="connsiteY8" fmla="*/ 526546 h 526546"/>
              <a:gd name="connsiteX9" fmla="*/ 0 w 862088"/>
              <a:gd name="connsiteY9" fmla="*/ 371642 h 526546"/>
              <a:gd name="connsiteX0" fmla="*/ 7469 w 847146"/>
              <a:gd name="connsiteY0" fmla="*/ 386583 h 526546"/>
              <a:gd name="connsiteX1" fmla="*/ 510157 w 847146"/>
              <a:gd name="connsiteY1" fmla="*/ 379113 h 526546"/>
              <a:gd name="connsiteX2" fmla="*/ 510157 w 847146"/>
              <a:gd name="connsiteY2" fmla="*/ 131637 h 526546"/>
              <a:gd name="connsiteX3" fmla="*/ 320600 w 847146"/>
              <a:gd name="connsiteY3" fmla="*/ 131637 h 526546"/>
              <a:gd name="connsiteX4" fmla="*/ 583873 w 847146"/>
              <a:gd name="connsiteY4" fmla="*/ 0 h 526546"/>
              <a:gd name="connsiteX5" fmla="*/ 847146 w 847146"/>
              <a:gd name="connsiteY5" fmla="*/ 131637 h 526546"/>
              <a:gd name="connsiteX6" fmla="*/ 657589 w 847146"/>
              <a:gd name="connsiteY6" fmla="*/ 131637 h 526546"/>
              <a:gd name="connsiteX7" fmla="*/ 657589 w 847146"/>
              <a:gd name="connsiteY7" fmla="*/ 526546 h 526546"/>
              <a:gd name="connsiteX8" fmla="*/ 0 w 847146"/>
              <a:gd name="connsiteY8" fmla="*/ 526546 h 526546"/>
              <a:gd name="connsiteX9" fmla="*/ 7469 w 847146"/>
              <a:gd name="connsiteY9" fmla="*/ 386583 h 526546"/>
              <a:gd name="connsiteX0" fmla="*/ 0 w 839677"/>
              <a:gd name="connsiteY0" fmla="*/ 386583 h 534017"/>
              <a:gd name="connsiteX1" fmla="*/ 502688 w 839677"/>
              <a:gd name="connsiteY1" fmla="*/ 379113 h 534017"/>
              <a:gd name="connsiteX2" fmla="*/ 502688 w 839677"/>
              <a:gd name="connsiteY2" fmla="*/ 131637 h 534017"/>
              <a:gd name="connsiteX3" fmla="*/ 313131 w 839677"/>
              <a:gd name="connsiteY3" fmla="*/ 131637 h 534017"/>
              <a:gd name="connsiteX4" fmla="*/ 576404 w 839677"/>
              <a:gd name="connsiteY4" fmla="*/ 0 h 534017"/>
              <a:gd name="connsiteX5" fmla="*/ 839677 w 839677"/>
              <a:gd name="connsiteY5" fmla="*/ 131637 h 534017"/>
              <a:gd name="connsiteX6" fmla="*/ 650120 w 839677"/>
              <a:gd name="connsiteY6" fmla="*/ 131637 h 534017"/>
              <a:gd name="connsiteX7" fmla="*/ 650120 w 839677"/>
              <a:gd name="connsiteY7" fmla="*/ 526546 h 534017"/>
              <a:gd name="connsiteX8" fmla="*/ 59767 w 839677"/>
              <a:gd name="connsiteY8" fmla="*/ 534017 h 534017"/>
              <a:gd name="connsiteX9" fmla="*/ 0 w 839677"/>
              <a:gd name="connsiteY9" fmla="*/ 386583 h 534017"/>
              <a:gd name="connsiteX0" fmla="*/ 0 w 787383"/>
              <a:gd name="connsiteY0" fmla="*/ 386583 h 534017"/>
              <a:gd name="connsiteX1" fmla="*/ 450394 w 787383"/>
              <a:gd name="connsiteY1" fmla="*/ 379113 h 534017"/>
              <a:gd name="connsiteX2" fmla="*/ 450394 w 787383"/>
              <a:gd name="connsiteY2" fmla="*/ 131637 h 534017"/>
              <a:gd name="connsiteX3" fmla="*/ 260837 w 787383"/>
              <a:gd name="connsiteY3" fmla="*/ 131637 h 534017"/>
              <a:gd name="connsiteX4" fmla="*/ 524110 w 787383"/>
              <a:gd name="connsiteY4" fmla="*/ 0 h 534017"/>
              <a:gd name="connsiteX5" fmla="*/ 787383 w 787383"/>
              <a:gd name="connsiteY5" fmla="*/ 131637 h 534017"/>
              <a:gd name="connsiteX6" fmla="*/ 597826 w 787383"/>
              <a:gd name="connsiteY6" fmla="*/ 131637 h 534017"/>
              <a:gd name="connsiteX7" fmla="*/ 597826 w 787383"/>
              <a:gd name="connsiteY7" fmla="*/ 526546 h 534017"/>
              <a:gd name="connsiteX8" fmla="*/ 7473 w 787383"/>
              <a:gd name="connsiteY8" fmla="*/ 534017 h 534017"/>
              <a:gd name="connsiteX9" fmla="*/ 0 w 787383"/>
              <a:gd name="connsiteY9" fmla="*/ 386583 h 534017"/>
              <a:gd name="connsiteX0" fmla="*/ 0 w 779912"/>
              <a:gd name="connsiteY0" fmla="*/ 371641 h 534017"/>
              <a:gd name="connsiteX1" fmla="*/ 442923 w 779912"/>
              <a:gd name="connsiteY1" fmla="*/ 379113 h 534017"/>
              <a:gd name="connsiteX2" fmla="*/ 442923 w 779912"/>
              <a:gd name="connsiteY2" fmla="*/ 131637 h 534017"/>
              <a:gd name="connsiteX3" fmla="*/ 253366 w 779912"/>
              <a:gd name="connsiteY3" fmla="*/ 131637 h 534017"/>
              <a:gd name="connsiteX4" fmla="*/ 516639 w 779912"/>
              <a:gd name="connsiteY4" fmla="*/ 0 h 534017"/>
              <a:gd name="connsiteX5" fmla="*/ 779912 w 779912"/>
              <a:gd name="connsiteY5" fmla="*/ 131637 h 534017"/>
              <a:gd name="connsiteX6" fmla="*/ 590355 w 779912"/>
              <a:gd name="connsiteY6" fmla="*/ 131637 h 534017"/>
              <a:gd name="connsiteX7" fmla="*/ 590355 w 779912"/>
              <a:gd name="connsiteY7" fmla="*/ 526546 h 534017"/>
              <a:gd name="connsiteX8" fmla="*/ 2 w 779912"/>
              <a:gd name="connsiteY8" fmla="*/ 534017 h 534017"/>
              <a:gd name="connsiteX9" fmla="*/ 0 w 779912"/>
              <a:gd name="connsiteY9" fmla="*/ 371641 h 534017"/>
              <a:gd name="connsiteX0" fmla="*/ 0 w 787383"/>
              <a:gd name="connsiteY0" fmla="*/ 379112 h 534017"/>
              <a:gd name="connsiteX1" fmla="*/ 450394 w 787383"/>
              <a:gd name="connsiteY1" fmla="*/ 379113 h 534017"/>
              <a:gd name="connsiteX2" fmla="*/ 450394 w 787383"/>
              <a:gd name="connsiteY2" fmla="*/ 131637 h 534017"/>
              <a:gd name="connsiteX3" fmla="*/ 260837 w 787383"/>
              <a:gd name="connsiteY3" fmla="*/ 131637 h 534017"/>
              <a:gd name="connsiteX4" fmla="*/ 524110 w 787383"/>
              <a:gd name="connsiteY4" fmla="*/ 0 h 534017"/>
              <a:gd name="connsiteX5" fmla="*/ 787383 w 787383"/>
              <a:gd name="connsiteY5" fmla="*/ 131637 h 534017"/>
              <a:gd name="connsiteX6" fmla="*/ 597826 w 787383"/>
              <a:gd name="connsiteY6" fmla="*/ 131637 h 534017"/>
              <a:gd name="connsiteX7" fmla="*/ 597826 w 787383"/>
              <a:gd name="connsiteY7" fmla="*/ 526546 h 534017"/>
              <a:gd name="connsiteX8" fmla="*/ 7473 w 787383"/>
              <a:gd name="connsiteY8" fmla="*/ 534017 h 534017"/>
              <a:gd name="connsiteX9" fmla="*/ 0 w 787383"/>
              <a:gd name="connsiteY9" fmla="*/ 379112 h 534017"/>
              <a:gd name="connsiteX0" fmla="*/ 0 w 787383"/>
              <a:gd name="connsiteY0" fmla="*/ 379112 h 534017"/>
              <a:gd name="connsiteX1" fmla="*/ 450394 w 787383"/>
              <a:gd name="connsiteY1" fmla="*/ 379113 h 534017"/>
              <a:gd name="connsiteX2" fmla="*/ 450394 w 787383"/>
              <a:gd name="connsiteY2" fmla="*/ 131637 h 534017"/>
              <a:gd name="connsiteX3" fmla="*/ 260837 w 787383"/>
              <a:gd name="connsiteY3" fmla="*/ 131637 h 534017"/>
              <a:gd name="connsiteX4" fmla="*/ 524110 w 787383"/>
              <a:gd name="connsiteY4" fmla="*/ 0 h 534017"/>
              <a:gd name="connsiteX5" fmla="*/ 787383 w 787383"/>
              <a:gd name="connsiteY5" fmla="*/ 131637 h 534017"/>
              <a:gd name="connsiteX6" fmla="*/ 597826 w 787383"/>
              <a:gd name="connsiteY6" fmla="*/ 131637 h 534017"/>
              <a:gd name="connsiteX7" fmla="*/ 597826 w 787383"/>
              <a:gd name="connsiteY7" fmla="*/ 526546 h 534017"/>
              <a:gd name="connsiteX8" fmla="*/ 7473 w 787383"/>
              <a:gd name="connsiteY8" fmla="*/ 534017 h 534017"/>
              <a:gd name="connsiteX9" fmla="*/ 0 w 787383"/>
              <a:gd name="connsiteY9" fmla="*/ 379112 h 534017"/>
              <a:gd name="connsiteX0" fmla="*/ 0 w 781033"/>
              <a:gd name="connsiteY0" fmla="*/ 375937 h 534017"/>
              <a:gd name="connsiteX1" fmla="*/ 444044 w 781033"/>
              <a:gd name="connsiteY1" fmla="*/ 379113 h 534017"/>
              <a:gd name="connsiteX2" fmla="*/ 444044 w 781033"/>
              <a:gd name="connsiteY2" fmla="*/ 131637 h 534017"/>
              <a:gd name="connsiteX3" fmla="*/ 254487 w 781033"/>
              <a:gd name="connsiteY3" fmla="*/ 131637 h 534017"/>
              <a:gd name="connsiteX4" fmla="*/ 517760 w 781033"/>
              <a:gd name="connsiteY4" fmla="*/ 0 h 534017"/>
              <a:gd name="connsiteX5" fmla="*/ 781033 w 781033"/>
              <a:gd name="connsiteY5" fmla="*/ 131637 h 534017"/>
              <a:gd name="connsiteX6" fmla="*/ 591476 w 781033"/>
              <a:gd name="connsiteY6" fmla="*/ 131637 h 534017"/>
              <a:gd name="connsiteX7" fmla="*/ 591476 w 781033"/>
              <a:gd name="connsiteY7" fmla="*/ 526546 h 534017"/>
              <a:gd name="connsiteX8" fmla="*/ 1123 w 781033"/>
              <a:gd name="connsiteY8" fmla="*/ 534017 h 534017"/>
              <a:gd name="connsiteX9" fmla="*/ 0 w 781033"/>
              <a:gd name="connsiteY9" fmla="*/ 375937 h 534017"/>
              <a:gd name="connsiteX0" fmla="*/ 1088 w 782121"/>
              <a:gd name="connsiteY0" fmla="*/ 375937 h 534017"/>
              <a:gd name="connsiteX1" fmla="*/ 445132 w 782121"/>
              <a:gd name="connsiteY1" fmla="*/ 379113 h 534017"/>
              <a:gd name="connsiteX2" fmla="*/ 445132 w 782121"/>
              <a:gd name="connsiteY2" fmla="*/ 131637 h 534017"/>
              <a:gd name="connsiteX3" fmla="*/ 255575 w 782121"/>
              <a:gd name="connsiteY3" fmla="*/ 131637 h 534017"/>
              <a:gd name="connsiteX4" fmla="*/ 518848 w 782121"/>
              <a:gd name="connsiteY4" fmla="*/ 0 h 534017"/>
              <a:gd name="connsiteX5" fmla="*/ 782121 w 782121"/>
              <a:gd name="connsiteY5" fmla="*/ 131637 h 534017"/>
              <a:gd name="connsiteX6" fmla="*/ 592564 w 782121"/>
              <a:gd name="connsiteY6" fmla="*/ 131637 h 534017"/>
              <a:gd name="connsiteX7" fmla="*/ 592564 w 782121"/>
              <a:gd name="connsiteY7" fmla="*/ 526546 h 534017"/>
              <a:gd name="connsiteX8" fmla="*/ 2211 w 782121"/>
              <a:gd name="connsiteY8" fmla="*/ 534017 h 534017"/>
              <a:gd name="connsiteX9" fmla="*/ 1088 w 782121"/>
              <a:gd name="connsiteY9" fmla="*/ 375937 h 534017"/>
              <a:gd name="connsiteX0" fmla="*/ 0 w 781033"/>
              <a:gd name="connsiteY0" fmla="*/ 375937 h 534017"/>
              <a:gd name="connsiteX1" fmla="*/ 444044 w 781033"/>
              <a:gd name="connsiteY1" fmla="*/ 379113 h 534017"/>
              <a:gd name="connsiteX2" fmla="*/ 444044 w 781033"/>
              <a:gd name="connsiteY2" fmla="*/ 131637 h 534017"/>
              <a:gd name="connsiteX3" fmla="*/ 254487 w 781033"/>
              <a:gd name="connsiteY3" fmla="*/ 131637 h 534017"/>
              <a:gd name="connsiteX4" fmla="*/ 517760 w 781033"/>
              <a:gd name="connsiteY4" fmla="*/ 0 h 534017"/>
              <a:gd name="connsiteX5" fmla="*/ 781033 w 781033"/>
              <a:gd name="connsiteY5" fmla="*/ 131637 h 534017"/>
              <a:gd name="connsiteX6" fmla="*/ 591476 w 781033"/>
              <a:gd name="connsiteY6" fmla="*/ 131637 h 534017"/>
              <a:gd name="connsiteX7" fmla="*/ 591476 w 781033"/>
              <a:gd name="connsiteY7" fmla="*/ 526546 h 534017"/>
              <a:gd name="connsiteX8" fmla="*/ 1123 w 781033"/>
              <a:gd name="connsiteY8" fmla="*/ 534017 h 534017"/>
              <a:gd name="connsiteX9" fmla="*/ 0 w 781033"/>
              <a:gd name="connsiteY9" fmla="*/ 375937 h 534017"/>
              <a:gd name="connsiteX0" fmla="*/ 2052 w 783085"/>
              <a:gd name="connsiteY0" fmla="*/ 375937 h 530842"/>
              <a:gd name="connsiteX1" fmla="*/ 446096 w 783085"/>
              <a:gd name="connsiteY1" fmla="*/ 379113 h 530842"/>
              <a:gd name="connsiteX2" fmla="*/ 446096 w 783085"/>
              <a:gd name="connsiteY2" fmla="*/ 131637 h 530842"/>
              <a:gd name="connsiteX3" fmla="*/ 256539 w 783085"/>
              <a:gd name="connsiteY3" fmla="*/ 131637 h 530842"/>
              <a:gd name="connsiteX4" fmla="*/ 519812 w 783085"/>
              <a:gd name="connsiteY4" fmla="*/ 0 h 530842"/>
              <a:gd name="connsiteX5" fmla="*/ 783085 w 783085"/>
              <a:gd name="connsiteY5" fmla="*/ 131637 h 530842"/>
              <a:gd name="connsiteX6" fmla="*/ 593528 w 783085"/>
              <a:gd name="connsiteY6" fmla="*/ 131637 h 530842"/>
              <a:gd name="connsiteX7" fmla="*/ 593528 w 783085"/>
              <a:gd name="connsiteY7" fmla="*/ 526546 h 530842"/>
              <a:gd name="connsiteX8" fmla="*/ 0 w 783085"/>
              <a:gd name="connsiteY8" fmla="*/ 530842 h 530842"/>
              <a:gd name="connsiteX9" fmla="*/ 2052 w 783085"/>
              <a:gd name="connsiteY9" fmla="*/ 375937 h 530842"/>
              <a:gd name="connsiteX0" fmla="*/ 0 w 787383"/>
              <a:gd name="connsiteY0" fmla="*/ 385462 h 530842"/>
              <a:gd name="connsiteX1" fmla="*/ 450394 w 787383"/>
              <a:gd name="connsiteY1" fmla="*/ 379113 h 530842"/>
              <a:gd name="connsiteX2" fmla="*/ 450394 w 787383"/>
              <a:gd name="connsiteY2" fmla="*/ 131637 h 530842"/>
              <a:gd name="connsiteX3" fmla="*/ 260837 w 787383"/>
              <a:gd name="connsiteY3" fmla="*/ 131637 h 530842"/>
              <a:gd name="connsiteX4" fmla="*/ 524110 w 787383"/>
              <a:gd name="connsiteY4" fmla="*/ 0 h 530842"/>
              <a:gd name="connsiteX5" fmla="*/ 787383 w 787383"/>
              <a:gd name="connsiteY5" fmla="*/ 131637 h 530842"/>
              <a:gd name="connsiteX6" fmla="*/ 597826 w 787383"/>
              <a:gd name="connsiteY6" fmla="*/ 131637 h 530842"/>
              <a:gd name="connsiteX7" fmla="*/ 597826 w 787383"/>
              <a:gd name="connsiteY7" fmla="*/ 526546 h 530842"/>
              <a:gd name="connsiteX8" fmla="*/ 4298 w 787383"/>
              <a:gd name="connsiteY8" fmla="*/ 530842 h 530842"/>
              <a:gd name="connsiteX9" fmla="*/ 0 w 787383"/>
              <a:gd name="connsiteY9" fmla="*/ 385462 h 530842"/>
              <a:gd name="connsiteX0" fmla="*/ 2053 w 783086"/>
              <a:gd name="connsiteY0" fmla="*/ 382287 h 530842"/>
              <a:gd name="connsiteX1" fmla="*/ 446097 w 783086"/>
              <a:gd name="connsiteY1" fmla="*/ 379113 h 530842"/>
              <a:gd name="connsiteX2" fmla="*/ 446097 w 783086"/>
              <a:gd name="connsiteY2" fmla="*/ 131637 h 530842"/>
              <a:gd name="connsiteX3" fmla="*/ 256540 w 783086"/>
              <a:gd name="connsiteY3" fmla="*/ 131637 h 530842"/>
              <a:gd name="connsiteX4" fmla="*/ 519813 w 783086"/>
              <a:gd name="connsiteY4" fmla="*/ 0 h 530842"/>
              <a:gd name="connsiteX5" fmla="*/ 783086 w 783086"/>
              <a:gd name="connsiteY5" fmla="*/ 131637 h 530842"/>
              <a:gd name="connsiteX6" fmla="*/ 593529 w 783086"/>
              <a:gd name="connsiteY6" fmla="*/ 131637 h 530842"/>
              <a:gd name="connsiteX7" fmla="*/ 593529 w 783086"/>
              <a:gd name="connsiteY7" fmla="*/ 526546 h 530842"/>
              <a:gd name="connsiteX8" fmla="*/ 1 w 783086"/>
              <a:gd name="connsiteY8" fmla="*/ 530842 h 530842"/>
              <a:gd name="connsiteX9" fmla="*/ 2053 w 783086"/>
              <a:gd name="connsiteY9" fmla="*/ 382287 h 53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086" h="530842">
                <a:moveTo>
                  <a:pt x="2053" y="382287"/>
                </a:moveTo>
                <a:lnTo>
                  <a:pt x="446097" y="379113"/>
                </a:lnTo>
                <a:lnTo>
                  <a:pt x="446097" y="131637"/>
                </a:lnTo>
                <a:lnTo>
                  <a:pt x="256540" y="131637"/>
                </a:lnTo>
                <a:lnTo>
                  <a:pt x="519813" y="0"/>
                </a:lnTo>
                <a:lnTo>
                  <a:pt x="783086" y="131637"/>
                </a:lnTo>
                <a:lnTo>
                  <a:pt x="593529" y="131637"/>
                </a:lnTo>
                <a:lnTo>
                  <a:pt x="593529" y="526546"/>
                </a:lnTo>
                <a:lnTo>
                  <a:pt x="1" y="530842"/>
                </a:lnTo>
                <a:cubicBezTo>
                  <a:pt x="0" y="476717"/>
                  <a:pt x="2241" y="454342"/>
                  <a:pt x="2053" y="382287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626008" y="2042961"/>
            <a:ext cx="8187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ODU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Left Arrow 53"/>
          <p:cNvSpPr/>
          <p:nvPr/>
        </p:nvSpPr>
        <p:spPr>
          <a:xfrm>
            <a:off x="7211062" y="3635710"/>
            <a:ext cx="710981" cy="269875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922043" y="3562569"/>
            <a:ext cx="8187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ODU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95373" y="5069781"/>
            <a:ext cx="69038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CNU 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3096383" y="4248465"/>
            <a:ext cx="667135" cy="27506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763518" y="4523530"/>
            <a:ext cx="1983254" cy="635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2846647" y="4248465"/>
            <a:ext cx="260684" cy="317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59" descr="ammonia.gif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95" y="1889854"/>
            <a:ext cx="1026117" cy="1026117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2243089" y="1616239"/>
            <a:ext cx="1520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ammonia</a:t>
            </a:r>
            <a:endParaRPr lang="en-US" sz="1600" i="1" dirty="0"/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2577106" y="2969443"/>
            <a:ext cx="246743" cy="1081088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Bent-Up Arrow 62"/>
          <p:cNvSpPr/>
          <p:nvPr/>
        </p:nvSpPr>
        <p:spPr>
          <a:xfrm flipH="1">
            <a:off x="5903205" y="4808893"/>
            <a:ext cx="592168" cy="552042"/>
          </a:xfrm>
          <a:prstGeom prst="bentUpArrow">
            <a:avLst>
              <a:gd name="adj1" fmla="val 28000"/>
              <a:gd name="adj2" fmla="val 27000"/>
              <a:gd name="adj3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eft Arrow 46"/>
          <p:cNvSpPr/>
          <p:nvPr/>
        </p:nvSpPr>
        <p:spPr>
          <a:xfrm>
            <a:off x="5320980" y="4120683"/>
            <a:ext cx="1735905" cy="150008"/>
          </a:xfrm>
          <a:custGeom>
            <a:avLst/>
            <a:gdLst>
              <a:gd name="connsiteX0" fmla="*/ 0 w 1735905"/>
              <a:gd name="connsiteY0" fmla="*/ 48017 h 96033"/>
              <a:gd name="connsiteX1" fmla="*/ 48017 w 1735905"/>
              <a:gd name="connsiteY1" fmla="*/ 0 h 96033"/>
              <a:gd name="connsiteX2" fmla="*/ 48017 w 1735905"/>
              <a:gd name="connsiteY2" fmla="*/ 24008 h 96033"/>
              <a:gd name="connsiteX3" fmla="*/ 1735905 w 1735905"/>
              <a:gd name="connsiteY3" fmla="*/ 24008 h 96033"/>
              <a:gd name="connsiteX4" fmla="*/ 1735905 w 1735905"/>
              <a:gd name="connsiteY4" fmla="*/ 72025 h 96033"/>
              <a:gd name="connsiteX5" fmla="*/ 48017 w 1735905"/>
              <a:gd name="connsiteY5" fmla="*/ 72025 h 96033"/>
              <a:gd name="connsiteX6" fmla="*/ 48017 w 1735905"/>
              <a:gd name="connsiteY6" fmla="*/ 96033 h 96033"/>
              <a:gd name="connsiteX7" fmla="*/ 0 w 1735905"/>
              <a:gd name="connsiteY7" fmla="*/ 48017 h 96033"/>
              <a:gd name="connsiteX0" fmla="*/ 0 w 1735905"/>
              <a:gd name="connsiteY0" fmla="*/ 79767 h 127783"/>
              <a:gd name="connsiteX1" fmla="*/ 98817 w 1735905"/>
              <a:gd name="connsiteY1" fmla="*/ 0 h 127783"/>
              <a:gd name="connsiteX2" fmla="*/ 48017 w 1735905"/>
              <a:gd name="connsiteY2" fmla="*/ 55758 h 127783"/>
              <a:gd name="connsiteX3" fmla="*/ 1735905 w 1735905"/>
              <a:gd name="connsiteY3" fmla="*/ 55758 h 127783"/>
              <a:gd name="connsiteX4" fmla="*/ 1735905 w 1735905"/>
              <a:gd name="connsiteY4" fmla="*/ 103775 h 127783"/>
              <a:gd name="connsiteX5" fmla="*/ 48017 w 1735905"/>
              <a:gd name="connsiteY5" fmla="*/ 103775 h 127783"/>
              <a:gd name="connsiteX6" fmla="*/ 48017 w 1735905"/>
              <a:gd name="connsiteY6" fmla="*/ 127783 h 127783"/>
              <a:gd name="connsiteX7" fmla="*/ 0 w 1735905"/>
              <a:gd name="connsiteY7" fmla="*/ 79767 h 127783"/>
              <a:gd name="connsiteX0" fmla="*/ 0 w 1735905"/>
              <a:gd name="connsiteY0" fmla="*/ 79767 h 150008"/>
              <a:gd name="connsiteX1" fmla="*/ 98817 w 1735905"/>
              <a:gd name="connsiteY1" fmla="*/ 0 h 150008"/>
              <a:gd name="connsiteX2" fmla="*/ 48017 w 1735905"/>
              <a:gd name="connsiteY2" fmla="*/ 55758 h 150008"/>
              <a:gd name="connsiteX3" fmla="*/ 1735905 w 1735905"/>
              <a:gd name="connsiteY3" fmla="*/ 55758 h 150008"/>
              <a:gd name="connsiteX4" fmla="*/ 1735905 w 1735905"/>
              <a:gd name="connsiteY4" fmla="*/ 103775 h 150008"/>
              <a:gd name="connsiteX5" fmla="*/ 48017 w 1735905"/>
              <a:gd name="connsiteY5" fmla="*/ 103775 h 150008"/>
              <a:gd name="connsiteX6" fmla="*/ 95642 w 1735905"/>
              <a:gd name="connsiteY6" fmla="*/ 150008 h 150008"/>
              <a:gd name="connsiteX7" fmla="*/ 0 w 1735905"/>
              <a:gd name="connsiteY7" fmla="*/ 79767 h 15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5905" h="150008">
                <a:moveTo>
                  <a:pt x="0" y="79767"/>
                </a:moveTo>
                <a:lnTo>
                  <a:pt x="98817" y="0"/>
                </a:lnTo>
                <a:lnTo>
                  <a:pt x="48017" y="55758"/>
                </a:lnTo>
                <a:lnTo>
                  <a:pt x="1735905" y="55758"/>
                </a:lnTo>
                <a:lnTo>
                  <a:pt x="1735905" y="103775"/>
                </a:lnTo>
                <a:lnTo>
                  <a:pt x="48017" y="103775"/>
                </a:lnTo>
                <a:lnTo>
                  <a:pt x="95642" y="150008"/>
                </a:lnTo>
                <a:lnTo>
                  <a:pt x="0" y="79767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eft Arrow 46"/>
          <p:cNvSpPr/>
          <p:nvPr/>
        </p:nvSpPr>
        <p:spPr>
          <a:xfrm>
            <a:off x="1157751" y="4072254"/>
            <a:ext cx="1011208" cy="176212"/>
          </a:xfrm>
          <a:custGeom>
            <a:avLst/>
            <a:gdLst>
              <a:gd name="connsiteX0" fmla="*/ 0 w 1735905"/>
              <a:gd name="connsiteY0" fmla="*/ 48017 h 96033"/>
              <a:gd name="connsiteX1" fmla="*/ 48017 w 1735905"/>
              <a:gd name="connsiteY1" fmla="*/ 0 h 96033"/>
              <a:gd name="connsiteX2" fmla="*/ 48017 w 1735905"/>
              <a:gd name="connsiteY2" fmla="*/ 24008 h 96033"/>
              <a:gd name="connsiteX3" fmla="*/ 1735905 w 1735905"/>
              <a:gd name="connsiteY3" fmla="*/ 24008 h 96033"/>
              <a:gd name="connsiteX4" fmla="*/ 1735905 w 1735905"/>
              <a:gd name="connsiteY4" fmla="*/ 72025 h 96033"/>
              <a:gd name="connsiteX5" fmla="*/ 48017 w 1735905"/>
              <a:gd name="connsiteY5" fmla="*/ 72025 h 96033"/>
              <a:gd name="connsiteX6" fmla="*/ 48017 w 1735905"/>
              <a:gd name="connsiteY6" fmla="*/ 96033 h 96033"/>
              <a:gd name="connsiteX7" fmla="*/ 0 w 1735905"/>
              <a:gd name="connsiteY7" fmla="*/ 48017 h 96033"/>
              <a:gd name="connsiteX0" fmla="*/ 0 w 1735905"/>
              <a:gd name="connsiteY0" fmla="*/ 79767 h 127783"/>
              <a:gd name="connsiteX1" fmla="*/ 98817 w 1735905"/>
              <a:gd name="connsiteY1" fmla="*/ 0 h 127783"/>
              <a:gd name="connsiteX2" fmla="*/ 48017 w 1735905"/>
              <a:gd name="connsiteY2" fmla="*/ 55758 h 127783"/>
              <a:gd name="connsiteX3" fmla="*/ 1735905 w 1735905"/>
              <a:gd name="connsiteY3" fmla="*/ 55758 h 127783"/>
              <a:gd name="connsiteX4" fmla="*/ 1735905 w 1735905"/>
              <a:gd name="connsiteY4" fmla="*/ 103775 h 127783"/>
              <a:gd name="connsiteX5" fmla="*/ 48017 w 1735905"/>
              <a:gd name="connsiteY5" fmla="*/ 103775 h 127783"/>
              <a:gd name="connsiteX6" fmla="*/ 48017 w 1735905"/>
              <a:gd name="connsiteY6" fmla="*/ 127783 h 127783"/>
              <a:gd name="connsiteX7" fmla="*/ 0 w 1735905"/>
              <a:gd name="connsiteY7" fmla="*/ 79767 h 127783"/>
              <a:gd name="connsiteX0" fmla="*/ 0 w 1735905"/>
              <a:gd name="connsiteY0" fmla="*/ 79767 h 150008"/>
              <a:gd name="connsiteX1" fmla="*/ 98817 w 1735905"/>
              <a:gd name="connsiteY1" fmla="*/ 0 h 150008"/>
              <a:gd name="connsiteX2" fmla="*/ 48017 w 1735905"/>
              <a:gd name="connsiteY2" fmla="*/ 55758 h 150008"/>
              <a:gd name="connsiteX3" fmla="*/ 1735905 w 1735905"/>
              <a:gd name="connsiteY3" fmla="*/ 55758 h 150008"/>
              <a:gd name="connsiteX4" fmla="*/ 1735905 w 1735905"/>
              <a:gd name="connsiteY4" fmla="*/ 103775 h 150008"/>
              <a:gd name="connsiteX5" fmla="*/ 48017 w 1735905"/>
              <a:gd name="connsiteY5" fmla="*/ 103775 h 150008"/>
              <a:gd name="connsiteX6" fmla="*/ 95642 w 1735905"/>
              <a:gd name="connsiteY6" fmla="*/ 150008 h 150008"/>
              <a:gd name="connsiteX7" fmla="*/ 0 w 1735905"/>
              <a:gd name="connsiteY7" fmla="*/ 79767 h 150008"/>
              <a:gd name="connsiteX0" fmla="*/ 0 w 1804316"/>
              <a:gd name="connsiteY0" fmla="*/ 79767 h 150008"/>
              <a:gd name="connsiteX1" fmla="*/ 167228 w 1804316"/>
              <a:gd name="connsiteY1" fmla="*/ 0 h 150008"/>
              <a:gd name="connsiteX2" fmla="*/ 116428 w 1804316"/>
              <a:gd name="connsiteY2" fmla="*/ 55758 h 150008"/>
              <a:gd name="connsiteX3" fmla="*/ 1804316 w 1804316"/>
              <a:gd name="connsiteY3" fmla="*/ 55758 h 150008"/>
              <a:gd name="connsiteX4" fmla="*/ 1804316 w 1804316"/>
              <a:gd name="connsiteY4" fmla="*/ 103775 h 150008"/>
              <a:gd name="connsiteX5" fmla="*/ 116428 w 1804316"/>
              <a:gd name="connsiteY5" fmla="*/ 103775 h 150008"/>
              <a:gd name="connsiteX6" fmla="*/ 164053 w 1804316"/>
              <a:gd name="connsiteY6" fmla="*/ 150008 h 150008"/>
              <a:gd name="connsiteX7" fmla="*/ 0 w 1804316"/>
              <a:gd name="connsiteY7" fmla="*/ 79767 h 15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4316" h="150008">
                <a:moveTo>
                  <a:pt x="0" y="79767"/>
                </a:moveTo>
                <a:lnTo>
                  <a:pt x="167228" y="0"/>
                </a:lnTo>
                <a:lnTo>
                  <a:pt x="116428" y="55758"/>
                </a:lnTo>
                <a:lnTo>
                  <a:pt x="1804316" y="55758"/>
                </a:lnTo>
                <a:lnTo>
                  <a:pt x="1804316" y="103775"/>
                </a:lnTo>
                <a:lnTo>
                  <a:pt x="116428" y="103775"/>
                </a:lnTo>
                <a:lnTo>
                  <a:pt x="164053" y="150008"/>
                </a:lnTo>
                <a:lnTo>
                  <a:pt x="0" y="79767"/>
                </a:lnTo>
                <a:close/>
              </a:path>
            </a:pathLst>
          </a:custGeom>
          <a:solidFill>
            <a:schemeClr val="accent3">
              <a:lumMod val="50000"/>
              <a:alpha val="2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87811" y="3959658"/>
            <a:ext cx="869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srgbClr val="BFBFBF"/>
                </a:solidFill>
              </a:rPr>
              <a:t>Field</a:t>
            </a:r>
            <a:endParaRPr lang="en-US" sz="1600" i="1" dirty="0">
              <a:solidFill>
                <a:srgbClr val="BFBFBF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86660" y="182425"/>
            <a:ext cx="757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A0B1C"/>
                </a:solidFill>
                <a:latin typeface="Century Gothic"/>
                <a:cs typeface="Century Gothic"/>
              </a:rPr>
              <a:t>PolTar12: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components for a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dnp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target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0" y="772533"/>
            <a:ext cx="4872729" cy="0"/>
          </a:xfrm>
          <a:prstGeom prst="line">
            <a:avLst/>
          </a:prstGeom>
          <a:ln w="25400">
            <a:solidFill>
              <a:srgbClr val="9A0B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763518" y="1655258"/>
            <a:ext cx="2311533" cy="861774"/>
          </a:xfrm>
          <a:prstGeom prst="rect">
            <a:avLst/>
          </a:prstGeom>
          <a:solidFill>
            <a:srgbClr val="9A0B1C"/>
          </a:solidFill>
          <a:ln>
            <a:solidFill>
              <a:srgbClr val="9A0B1C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FFFFFF"/>
                </a:solidFill>
              </a:rPr>
              <a:t>Magnet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FFFFFF"/>
                </a:solidFill>
              </a:rPr>
              <a:t>Microwaves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FFFFFF"/>
                </a:solidFill>
              </a:rPr>
              <a:t>Target Sample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7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F6CD7B8-8268-AF4D-8343-78A931DC766B}" type="slidenum">
              <a:rPr lang="en-US" smtClean="0"/>
              <a:t>3</a:t>
            </a:fld>
            <a:endParaRPr lang="en-US"/>
          </a:p>
        </p:txBody>
      </p:sp>
      <p:sp>
        <p:nvSpPr>
          <p:cNvPr id="72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199" y="6356350"/>
            <a:ext cx="3178175" cy="365125"/>
          </a:xfrm>
        </p:spPr>
        <p:txBody>
          <a:bodyPr/>
          <a:lstStyle/>
          <a:p>
            <a:r>
              <a:rPr lang="en-US" dirty="0" smtClean="0"/>
              <a:t>CLAS Collaboration,  October 20,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7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660" y="182425"/>
            <a:ext cx="757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A0B1C"/>
                </a:solidFill>
                <a:latin typeface="Century Gothic"/>
                <a:cs typeface="Century Gothic"/>
              </a:rPr>
              <a:t>PolTar12: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magnet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753" y="918078"/>
            <a:ext cx="51999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CLAS12 solenoid design specs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5.0 tesla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B/B ≤ 10</a:t>
            </a:r>
            <a:r>
              <a:rPr lang="en-US" sz="1600" baseline="30000" dirty="0">
                <a:solidFill>
                  <a:srgbClr val="000000"/>
                </a:solidFill>
                <a:latin typeface="Arial"/>
                <a:cs typeface="Arial"/>
              </a:rPr>
              <a:t>-4 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0000"/>
                </a:solidFill>
                <a:cs typeface="Century Gothic"/>
              </a:rPr>
              <a:t>(Ø2.5 x 4 cm central </a:t>
            </a:r>
            <a:r>
              <a:rPr lang="en-US" sz="1600" dirty="0" smtClean="0">
                <a:solidFill>
                  <a:srgbClr val="000000"/>
                </a:solidFill>
                <a:cs typeface="Century Gothic"/>
              </a:rPr>
              <a:t>volume)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72533"/>
            <a:ext cx="4872729" cy="0"/>
          </a:xfrm>
          <a:prstGeom prst="line">
            <a:avLst/>
          </a:prstGeom>
          <a:ln w="25400">
            <a:solidFill>
              <a:srgbClr val="9A0B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solenoid_sma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75" y="1791402"/>
            <a:ext cx="2102058" cy="4113705"/>
          </a:xfrm>
          <a:prstGeom prst="rect">
            <a:avLst/>
          </a:prstGeom>
        </p:spPr>
      </p:pic>
      <p:pic>
        <p:nvPicPr>
          <p:cNvPr id="18" name="Picture 17" descr="Seely_Pol_v_Fiel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985" y="1959493"/>
            <a:ext cx="3814331" cy="39301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44217" y="2749958"/>
            <a:ext cx="224630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sz="1400" u="sng" dirty="0" smtClean="0">
                <a:solidFill>
                  <a:srgbClr val="000000"/>
                </a:solidFill>
                <a:latin typeface="Arial"/>
                <a:cs typeface="Arial"/>
              </a:rPr>
              <a:t>B/B = 10</a:t>
            </a:r>
            <a:r>
              <a:rPr lang="en-US" sz="1400" u="sng" baseline="30000" dirty="0" smtClean="0">
                <a:solidFill>
                  <a:srgbClr val="000000"/>
                </a:solidFill>
                <a:latin typeface="Arial"/>
                <a:cs typeface="Arial"/>
              </a:rPr>
              <a:t>-3 </a:t>
            </a:r>
            <a:r>
              <a:rPr lang="en-US" sz="1400" dirty="0" smtClean="0">
                <a:solidFill>
                  <a:srgbClr val="000000"/>
                </a:solidFill>
              </a:rPr>
              <a:t>	</a:t>
            </a:r>
          </a:p>
          <a:p>
            <a:endParaRPr lang="en-US" sz="100" dirty="0" smtClean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Proton reduced ~20% 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Deuteron reduced ~50%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6053795" y="2847048"/>
            <a:ext cx="767403" cy="186128"/>
          </a:xfrm>
          <a:prstGeom prst="leftArrow">
            <a:avLst/>
          </a:prstGeom>
          <a:solidFill>
            <a:srgbClr val="3FCAB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>
            <a:off x="4998487" y="4795001"/>
            <a:ext cx="1822711" cy="186128"/>
          </a:xfrm>
          <a:prstGeom prst="leftArrow">
            <a:avLst/>
          </a:prstGeom>
          <a:solidFill>
            <a:srgbClr val="3FCAB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872557" y="4690143"/>
            <a:ext cx="20929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sz="1400" u="sng" dirty="0" smtClean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lang="en-US" sz="1400" u="sng" dirty="0">
                <a:solidFill>
                  <a:srgbClr val="000000"/>
                </a:solidFill>
                <a:latin typeface="Arial"/>
                <a:cs typeface="Arial"/>
              </a:rPr>
              <a:t>/B </a:t>
            </a:r>
            <a:r>
              <a:rPr lang="en-US" sz="1400" u="sng" dirty="0" smtClean="0">
                <a:solidFill>
                  <a:srgbClr val="000000"/>
                </a:solidFill>
                <a:latin typeface="Arial"/>
                <a:cs typeface="Arial"/>
              </a:rPr>
              <a:t>= </a:t>
            </a:r>
            <a:r>
              <a:rPr lang="en-US" sz="1400" u="sng" dirty="0">
                <a:solidFill>
                  <a:srgbClr val="000000"/>
                </a:solidFill>
                <a:latin typeface="Arial"/>
                <a:cs typeface="Arial"/>
              </a:rPr>
              <a:t>10</a:t>
            </a:r>
            <a:r>
              <a:rPr lang="en-US" sz="1400" u="sng" baseline="30000" dirty="0">
                <a:solidFill>
                  <a:srgbClr val="000000"/>
                </a:solidFill>
                <a:latin typeface="Arial"/>
                <a:cs typeface="Arial"/>
              </a:rPr>
              <a:t>-4 </a:t>
            </a:r>
            <a:endParaRPr lang="en-US" sz="1400" u="sng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negligible effect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21299" y="1842833"/>
            <a:ext cx="3483099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Polarization v. field dependence for </a:t>
            </a:r>
            <a:r>
              <a:rPr lang="en-US" sz="1400" dirty="0" smtClean="0">
                <a:solidFill>
                  <a:srgbClr val="000000"/>
                </a:solidFill>
              </a:rPr>
              <a:t>NH</a:t>
            </a:r>
            <a:r>
              <a:rPr lang="en-US" sz="1400" baseline="-25000" dirty="0" smtClean="0">
                <a:solidFill>
                  <a:srgbClr val="000000"/>
                </a:solidFill>
              </a:rPr>
              <a:t>3</a:t>
            </a:r>
            <a:r>
              <a:rPr lang="en-US" sz="1400" dirty="0" smtClean="0">
                <a:solidFill>
                  <a:srgbClr val="000000"/>
                </a:solidFill>
              </a:rPr>
              <a:t> and ND</a:t>
            </a:r>
            <a:r>
              <a:rPr lang="en-US" sz="1400" baseline="-25000" dirty="0" smtClean="0">
                <a:solidFill>
                  <a:srgbClr val="000000"/>
                </a:solidFill>
              </a:rPr>
              <a:t>3 </a:t>
            </a:r>
            <a:r>
              <a:rPr lang="en-US" sz="1400" dirty="0" smtClean="0">
                <a:solidFill>
                  <a:srgbClr val="000000"/>
                </a:solidFill>
              </a:rPr>
              <a:t>@ 136 GHz    </a:t>
            </a:r>
            <a:r>
              <a:rPr lang="en-US" sz="900" dirty="0" smtClean="0">
                <a:solidFill>
                  <a:srgbClr val="000000"/>
                </a:solidFill>
              </a:rPr>
              <a:t>M. </a:t>
            </a:r>
            <a:r>
              <a:rPr lang="en-US" sz="900" dirty="0" err="1" smtClean="0">
                <a:solidFill>
                  <a:srgbClr val="000000"/>
                </a:solidFill>
              </a:rPr>
              <a:t>Seely</a:t>
            </a:r>
            <a:r>
              <a:rPr lang="en-US" sz="900" dirty="0" smtClean="0">
                <a:solidFill>
                  <a:srgbClr val="000000"/>
                </a:solidFill>
              </a:rPr>
              <a:t>, Yale 1982</a:t>
            </a:r>
            <a:endParaRPr lang="en-US" sz="800" baseline="-250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24794" y="5882241"/>
            <a:ext cx="53497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9A0B1C"/>
                </a:solidFill>
              </a:rPr>
              <a:t>If necessary we can add small shim coils inside the target cryostat to improve the uniformity…</a:t>
            </a:r>
            <a:endParaRPr lang="en-US" sz="1600" i="1" dirty="0">
              <a:solidFill>
                <a:srgbClr val="9A0B1C"/>
              </a:solidFill>
            </a:endParaRPr>
          </a:p>
        </p:txBody>
      </p:sp>
      <p:sp>
        <p:nvSpPr>
          <p:cNvPr id="3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F6CD7B8-8268-AF4D-8343-78A931DC766B}" type="slidenum">
              <a:rPr lang="en-US" smtClean="0"/>
              <a:t>4</a:t>
            </a:fld>
            <a:endParaRPr lang="en-US"/>
          </a:p>
        </p:txBody>
      </p:sp>
      <p:sp>
        <p:nvSpPr>
          <p:cNvPr id="1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199" y="6356350"/>
            <a:ext cx="3178175" cy="365125"/>
          </a:xfrm>
        </p:spPr>
        <p:txBody>
          <a:bodyPr/>
          <a:lstStyle/>
          <a:p>
            <a:r>
              <a:rPr lang="en-US" dirty="0" smtClean="0"/>
              <a:t>CLAS Collaboration,  October 20,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15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ubleCell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25" y="2703526"/>
            <a:ext cx="6527799" cy="1786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660" y="182425"/>
            <a:ext cx="757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A0B1C"/>
                </a:solidFill>
                <a:latin typeface="Century Gothic"/>
                <a:cs typeface="Century Gothic"/>
              </a:rPr>
              <a:t>PolTar12: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magnet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72533"/>
            <a:ext cx="4872729" cy="0"/>
          </a:xfrm>
          <a:prstGeom prst="line">
            <a:avLst/>
          </a:prstGeom>
          <a:ln w="25400">
            <a:solidFill>
              <a:srgbClr val="9A0B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2508" y="941926"/>
            <a:ext cx="7181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Sebastian Kuhn</a:t>
            </a:r>
            <a:r>
              <a:rPr lang="en-US" sz="1600" dirty="0" smtClean="0">
                <a:solidFill>
                  <a:srgbClr val="000000"/>
                </a:solidFill>
                <a:latin typeface="Century Gothic"/>
                <a:cs typeface="Century Gothic"/>
              </a:rPr>
              <a:t>:  </a:t>
            </a:r>
            <a:r>
              <a:rPr lang="en-US" sz="16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We can also use internal, superconducting coils to adjust the polarizing field for </a:t>
            </a:r>
            <a:r>
              <a:rPr lang="en-US" sz="1600" b="1" i="1" dirty="0" smtClean="0">
                <a:solidFill>
                  <a:srgbClr val="9A0B1C"/>
                </a:solidFill>
                <a:latin typeface="Century Gothic"/>
                <a:cs typeface="Century Gothic"/>
              </a:rPr>
              <a:t>two target samples</a:t>
            </a:r>
            <a:r>
              <a:rPr lang="en-US" sz="16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, and </a:t>
            </a:r>
            <a:r>
              <a:rPr lang="en-US" sz="1600" i="1" dirty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16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ake data on </a:t>
            </a:r>
            <a:r>
              <a:rPr lang="en-US" sz="1600" b="1" i="1" dirty="0" smtClean="0">
                <a:solidFill>
                  <a:srgbClr val="9A0B1C"/>
                </a:solidFill>
                <a:latin typeface="Century Gothic"/>
                <a:cs typeface="Century Gothic"/>
              </a:rPr>
              <a:t>both polarizations simultaneously</a:t>
            </a:r>
            <a:r>
              <a:rPr lang="en-US" sz="1600" b="1" i="1" dirty="0" smtClean="0">
                <a:solidFill>
                  <a:srgbClr val="800000"/>
                </a:solidFill>
                <a:latin typeface="Century Gothic"/>
                <a:cs typeface="Century Gothic"/>
              </a:rPr>
              <a:t>.</a:t>
            </a:r>
            <a:endParaRPr lang="en-US" i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77264" y="3394900"/>
            <a:ext cx="113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800000"/>
                </a:solidFill>
              </a:rPr>
              <a:t>Beam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24" name="Left Arrow 23"/>
          <p:cNvSpPr/>
          <p:nvPr/>
        </p:nvSpPr>
        <p:spPr>
          <a:xfrm flipH="1">
            <a:off x="3043667" y="3489999"/>
            <a:ext cx="374315" cy="227264"/>
          </a:xfrm>
          <a:prstGeom prst="leftArrow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Arrow 24"/>
          <p:cNvSpPr/>
          <p:nvPr/>
        </p:nvSpPr>
        <p:spPr>
          <a:xfrm>
            <a:off x="4360927" y="3485805"/>
            <a:ext cx="374315" cy="227264"/>
          </a:xfrm>
          <a:prstGeom prst="leftArrow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820737" y="2509016"/>
            <a:ext cx="387684" cy="534737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192521" y="2501000"/>
            <a:ext cx="387684" cy="534737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3200393" y="2514368"/>
            <a:ext cx="387684" cy="534737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580205" y="2514368"/>
            <a:ext cx="387684" cy="534737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459793" y="2174816"/>
            <a:ext cx="1515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  <a:cs typeface="Raleway Thin"/>
              </a:rPr>
              <a:t>Coil 1 &amp; 1A</a:t>
            </a:r>
            <a:endParaRPr lang="en-US" sz="1600" dirty="0">
              <a:latin typeface="+mj-lt"/>
              <a:cs typeface="Raleway Thi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8209" y="2180168"/>
            <a:ext cx="1515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  <a:cs typeface="Raleway Thin"/>
              </a:rPr>
              <a:t>Coil 2 &amp; 2A</a:t>
            </a:r>
            <a:endParaRPr lang="en-US" sz="1600" dirty="0">
              <a:latin typeface="+mj-lt"/>
              <a:cs typeface="Raleway Thin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3228576" y="3824470"/>
            <a:ext cx="0" cy="77002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586598" y="3824470"/>
            <a:ext cx="0" cy="77002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470604" y="4510734"/>
            <a:ext cx="1515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  <a:cs typeface="Raleway Thin"/>
              </a:rPr>
              <a:t>Target 1</a:t>
            </a:r>
          </a:p>
          <a:p>
            <a:pPr algn="ctr"/>
            <a:r>
              <a:rPr lang="en-US" sz="1400" dirty="0" smtClean="0">
                <a:latin typeface="+mj-lt"/>
                <a:cs typeface="Raleway Thin"/>
              </a:rPr>
              <a:t>(-80 gauss)</a:t>
            </a:r>
            <a:endParaRPr lang="en-US" sz="1400" dirty="0">
              <a:latin typeface="+mj-lt"/>
              <a:cs typeface="Raleway Thi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28593" y="4516086"/>
            <a:ext cx="1515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  <a:cs typeface="Raleway Thin"/>
              </a:rPr>
              <a:t>Target 2</a:t>
            </a:r>
          </a:p>
          <a:p>
            <a:pPr algn="ctr"/>
            <a:r>
              <a:rPr lang="en-US" sz="1400" dirty="0" smtClean="0">
                <a:latin typeface="+mj-lt"/>
                <a:cs typeface="Raleway Thin"/>
              </a:rPr>
              <a:t>(+80 gauss)</a:t>
            </a:r>
            <a:endParaRPr lang="en-US" sz="1400" dirty="0">
              <a:latin typeface="+mj-lt"/>
              <a:cs typeface="Raleway Thin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5207006" y="2521595"/>
            <a:ext cx="635000" cy="687138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207006" y="2211876"/>
            <a:ext cx="1515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  <a:cs typeface="Raleway Thin"/>
              </a:rPr>
              <a:t>1K </a:t>
            </a:r>
            <a:r>
              <a:rPr lang="en-US" sz="1600" dirty="0" err="1" smtClean="0">
                <a:latin typeface="+mj-lt"/>
                <a:cs typeface="Raleway Thin"/>
              </a:rPr>
              <a:t>LHe</a:t>
            </a:r>
            <a:endParaRPr lang="en-US" sz="1600" dirty="0">
              <a:latin typeface="+mj-lt"/>
              <a:cs typeface="Raleway Thin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5628105" y="4720143"/>
            <a:ext cx="989264" cy="13368"/>
          </a:xfrm>
          <a:prstGeom prst="straightConnector1">
            <a:avLst/>
          </a:prstGeom>
          <a:ln w="60325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617370" y="4525317"/>
            <a:ext cx="10962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5 Tesla</a:t>
            </a:r>
            <a:endParaRPr lang="en-US" i="1" dirty="0">
              <a:solidFill>
                <a:schemeClr val="tx2"/>
              </a:solidFill>
            </a:endParaRPr>
          </a:p>
        </p:txBody>
      </p:sp>
      <p:cxnSp>
        <p:nvCxnSpPr>
          <p:cNvPr id="41" name="Straight Connector 40"/>
          <p:cNvCxnSpPr>
            <a:stCxn id="42" idx="0"/>
          </p:cNvCxnSpPr>
          <p:nvPr/>
        </p:nvCxnSpPr>
        <p:spPr>
          <a:xfrm flipV="1">
            <a:off x="3883244" y="3699147"/>
            <a:ext cx="346" cy="1356569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125272" y="5055716"/>
            <a:ext cx="1515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  <a:cs typeface="Raleway Thin"/>
              </a:rPr>
              <a:t>Carbon Foil</a:t>
            </a:r>
            <a:endParaRPr lang="en-US" sz="1400" dirty="0">
              <a:latin typeface="+mj-lt"/>
              <a:cs typeface="Raleway Thin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1767671" y="4233773"/>
            <a:ext cx="438444" cy="511581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989225" y="4733511"/>
            <a:ext cx="1515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  <a:cs typeface="Raleway Thin"/>
              </a:rPr>
              <a:t>Heat shield</a:t>
            </a:r>
            <a:endParaRPr lang="en-US" sz="1600" dirty="0">
              <a:latin typeface="+mj-lt"/>
              <a:cs typeface="Raleway Thi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54660" y="2242458"/>
            <a:ext cx="1515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  <a:cs typeface="Raleway Thin"/>
              </a:rPr>
              <a:t>Vacuum can</a:t>
            </a:r>
            <a:endParaRPr lang="en-US" sz="1600" dirty="0">
              <a:latin typeface="+mj-lt"/>
              <a:cs typeface="Raleway Thin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1241740" y="2536529"/>
            <a:ext cx="177125" cy="21526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34711" y="5811520"/>
            <a:ext cx="818896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Question: Can we uniformly irradiate both samples with one microwave source?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5480323" y="3597551"/>
            <a:ext cx="989264" cy="13368"/>
          </a:xfrm>
          <a:prstGeom prst="straightConnector1">
            <a:avLst/>
          </a:prstGeom>
          <a:ln w="60325">
            <a:solidFill>
              <a:srgbClr val="8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F6CD7B8-8268-AF4D-8343-78A931DC766B}" type="slidenum">
              <a:rPr lang="en-US" smtClean="0"/>
              <a:t>5</a:t>
            </a:fld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6361545" y="2332182"/>
            <a:ext cx="715819" cy="76310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322300" y="2028903"/>
            <a:ext cx="1794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  <a:cs typeface="Raleway Thin"/>
              </a:rPr>
              <a:t>Pumping tube</a:t>
            </a:r>
            <a:endParaRPr lang="en-US" sz="1600" dirty="0">
              <a:latin typeface="+mj-lt"/>
              <a:cs typeface="Raleway Thin"/>
            </a:endParaRPr>
          </a:p>
        </p:txBody>
      </p:sp>
      <p:sp>
        <p:nvSpPr>
          <p:cNvPr id="51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199" y="6356350"/>
            <a:ext cx="3178175" cy="365125"/>
          </a:xfrm>
        </p:spPr>
        <p:txBody>
          <a:bodyPr/>
          <a:lstStyle/>
          <a:p>
            <a:r>
              <a:rPr lang="en-US" dirty="0" smtClean="0"/>
              <a:t>CLAS Collaboration,  October 20,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0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660" y="182425"/>
            <a:ext cx="757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A0B1C"/>
                </a:solidFill>
                <a:latin typeface="Century Gothic"/>
                <a:cs typeface="Century Gothic"/>
              </a:rPr>
              <a:t>PolTar12: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microwaves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72533"/>
            <a:ext cx="4872729" cy="0"/>
          </a:xfrm>
          <a:prstGeom prst="line">
            <a:avLst/>
          </a:prstGeom>
          <a:ln w="25400">
            <a:solidFill>
              <a:srgbClr val="9A0B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Banj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18" y="1534751"/>
            <a:ext cx="4574831" cy="44633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5621" y="977278"/>
            <a:ext cx="6509879" cy="3385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And how can we do it if there is no room for a microwave horn?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F6CD7B8-8268-AF4D-8343-78A931DC766B}" type="slidenum">
              <a:rPr lang="en-US" smtClean="0"/>
              <a:t>6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 rot="7200000">
            <a:off x="3405703" y="2315059"/>
            <a:ext cx="2570624" cy="214065"/>
          </a:xfrm>
          <a:prstGeom prst="rightArrow">
            <a:avLst>
              <a:gd name="adj1" fmla="val 50000"/>
              <a:gd name="adj2" fmla="val 56259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199" y="6356350"/>
            <a:ext cx="3178175" cy="365125"/>
          </a:xfrm>
        </p:spPr>
        <p:txBody>
          <a:bodyPr/>
          <a:lstStyle/>
          <a:p>
            <a:r>
              <a:rPr lang="en-US" dirty="0" smtClean="0"/>
              <a:t>CLAS Collaboration,  October 20,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660" y="182425"/>
            <a:ext cx="757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A0B1C"/>
                </a:solidFill>
                <a:latin typeface="Century Gothic"/>
                <a:cs typeface="Century Gothic"/>
              </a:rPr>
              <a:t>PolTar12: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microwaves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14" name="Picture 13" descr="Layou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6" y="2103396"/>
            <a:ext cx="7026770" cy="10496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03589" y="1401784"/>
            <a:ext cx="2789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A0B1C"/>
                </a:solidFill>
              </a:rPr>
              <a:t>Measure the </a:t>
            </a:r>
          </a:p>
          <a:p>
            <a:r>
              <a:rPr lang="en-US" sz="1400" dirty="0" smtClean="0">
                <a:solidFill>
                  <a:srgbClr val="9A0B1C"/>
                </a:solidFill>
              </a:rPr>
              <a:t>frequency (137 GHz)</a:t>
            </a:r>
            <a:endParaRPr lang="en-US" sz="1400" dirty="0">
              <a:solidFill>
                <a:srgbClr val="9A0B1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6826" y="1175784"/>
            <a:ext cx="2789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A0B1C"/>
                </a:solidFill>
              </a:rPr>
              <a:t>Measure the </a:t>
            </a:r>
          </a:p>
          <a:p>
            <a:r>
              <a:rPr lang="en-US" sz="1400" u="sng" dirty="0" smtClean="0">
                <a:solidFill>
                  <a:srgbClr val="9A0B1C"/>
                </a:solidFill>
              </a:rPr>
              <a:t>REFLECTED</a:t>
            </a:r>
            <a:r>
              <a:rPr lang="en-US" sz="1400" dirty="0">
                <a:solidFill>
                  <a:srgbClr val="9A0B1C"/>
                </a:solidFill>
              </a:rPr>
              <a:t> </a:t>
            </a:r>
            <a:r>
              <a:rPr lang="en-US" sz="1400" dirty="0" smtClean="0">
                <a:solidFill>
                  <a:srgbClr val="9A0B1C"/>
                </a:solidFill>
              </a:rPr>
              <a:t>power</a:t>
            </a:r>
            <a:endParaRPr lang="en-US" sz="1400" dirty="0">
              <a:solidFill>
                <a:srgbClr val="9A0B1C"/>
              </a:solidFill>
            </a:endParaRPr>
          </a:p>
        </p:txBody>
      </p:sp>
      <p:cxnSp>
        <p:nvCxnSpPr>
          <p:cNvPr id="17" name="Elbow Connector 9"/>
          <p:cNvCxnSpPr/>
          <p:nvPr/>
        </p:nvCxnSpPr>
        <p:spPr>
          <a:xfrm>
            <a:off x="2265930" y="1919874"/>
            <a:ext cx="914400" cy="29582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9"/>
          <p:cNvCxnSpPr/>
          <p:nvPr/>
        </p:nvCxnSpPr>
        <p:spPr>
          <a:xfrm>
            <a:off x="4408382" y="1705745"/>
            <a:ext cx="0" cy="39765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9"/>
          <p:cNvCxnSpPr/>
          <p:nvPr/>
        </p:nvCxnSpPr>
        <p:spPr>
          <a:xfrm flipV="1">
            <a:off x="2479580" y="2719375"/>
            <a:ext cx="0" cy="43371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23959" y="3101340"/>
            <a:ext cx="2684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A0B1C"/>
                </a:solidFill>
              </a:rPr>
              <a:t>2 </a:t>
            </a:r>
            <a:r>
              <a:rPr lang="en-US" sz="1400" dirty="0" err="1" smtClean="0">
                <a:solidFill>
                  <a:srgbClr val="9A0B1C"/>
                </a:solidFill>
              </a:rPr>
              <a:t>ft</a:t>
            </a:r>
            <a:r>
              <a:rPr lang="en-US" sz="1400" dirty="0" smtClean="0">
                <a:solidFill>
                  <a:srgbClr val="9A0B1C"/>
                </a:solidFill>
              </a:rPr>
              <a:t> WR-6 rect. waveguide</a:t>
            </a:r>
            <a:endParaRPr lang="en-US" sz="1400" dirty="0">
              <a:solidFill>
                <a:srgbClr val="9A0B1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32914" y="1638872"/>
            <a:ext cx="3711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9A0B1C"/>
                </a:solidFill>
              </a:rPr>
              <a:t> </a:t>
            </a:r>
            <a:r>
              <a:rPr lang="en-US" sz="1400" dirty="0" smtClean="0">
                <a:solidFill>
                  <a:srgbClr val="9A0B1C"/>
                </a:solidFill>
              </a:rPr>
              <a:t>3 </a:t>
            </a:r>
            <a:r>
              <a:rPr lang="en-US" sz="1400" dirty="0" err="1" smtClean="0">
                <a:solidFill>
                  <a:srgbClr val="9A0B1C"/>
                </a:solidFill>
              </a:rPr>
              <a:t>ft</a:t>
            </a:r>
            <a:r>
              <a:rPr lang="en-US" sz="1400" dirty="0" smtClean="0">
                <a:solidFill>
                  <a:srgbClr val="9A0B1C"/>
                </a:solidFill>
              </a:rPr>
              <a:t> oversized circular waveguide</a:t>
            </a:r>
          </a:p>
        </p:txBody>
      </p:sp>
      <p:cxnSp>
        <p:nvCxnSpPr>
          <p:cNvPr id="22" name="Elbow Connector 9"/>
          <p:cNvCxnSpPr/>
          <p:nvPr/>
        </p:nvCxnSpPr>
        <p:spPr>
          <a:xfrm flipH="1">
            <a:off x="5684357" y="1972484"/>
            <a:ext cx="178044" cy="628526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53619" y="3506947"/>
            <a:ext cx="2316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A0B1C"/>
                </a:solidFill>
              </a:rPr>
              <a:t>Various cavities</a:t>
            </a:r>
          </a:p>
          <a:p>
            <a:r>
              <a:rPr lang="en-US" sz="1400" dirty="0" smtClean="0">
                <a:solidFill>
                  <a:srgbClr val="9A0B1C"/>
                </a:solidFill>
              </a:rPr>
              <a:t>(copper, aluminum, </a:t>
            </a:r>
            <a:r>
              <a:rPr lang="en-US" sz="1400" dirty="0" err="1" smtClean="0">
                <a:solidFill>
                  <a:srgbClr val="9A0B1C"/>
                </a:solidFill>
              </a:rPr>
              <a:t>etc</a:t>
            </a:r>
            <a:r>
              <a:rPr lang="en-US" sz="1400" dirty="0" smtClean="0">
                <a:solidFill>
                  <a:srgbClr val="9A0B1C"/>
                </a:solidFill>
              </a:rPr>
              <a:t>)</a:t>
            </a:r>
            <a:endParaRPr lang="en-US" sz="1400" dirty="0">
              <a:solidFill>
                <a:srgbClr val="9A0B1C"/>
              </a:solidFill>
            </a:endParaRPr>
          </a:p>
        </p:txBody>
      </p:sp>
      <p:cxnSp>
        <p:nvCxnSpPr>
          <p:cNvPr id="24" name="Elbow Connector 9"/>
          <p:cNvCxnSpPr/>
          <p:nvPr/>
        </p:nvCxnSpPr>
        <p:spPr>
          <a:xfrm flipV="1">
            <a:off x="7296710" y="2790628"/>
            <a:ext cx="0" cy="67660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9"/>
          <p:cNvCxnSpPr/>
          <p:nvPr/>
        </p:nvCxnSpPr>
        <p:spPr>
          <a:xfrm flipV="1">
            <a:off x="6652050" y="2564379"/>
            <a:ext cx="444326" cy="651196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32915" y="3193467"/>
            <a:ext cx="1770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A0B1C"/>
                </a:solidFill>
              </a:rPr>
              <a:t>Liquid crystal film</a:t>
            </a:r>
            <a:endParaRPr lang="en-US" sz="1400" dirty="0">
              <a:solidFill>
                <a:srgbClr val="9A0B1C"/>
              </a:solidFill>
            </a:endParaRPr>
          </a:p>
        </p:txBody>
      </p:sp>
      <p:pic>
        <p:nvPicPr>
          <p:cNvPr id="27" name="Picture 26" descr="LC_fil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911" y="4036453"/>
            <a:ext cx="2435139" cy="222715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161022" y="4010879"/>
            <a:ext cx="3001687" cy="181588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FFFFFF"/>
              </a:gs>
              <a:gs pos="50000">
                <a:schemeClr val="tx2">
                  <a:lumMod val="75000"/>
                </a:schemeClr>
              </a:gs>
              <a:gs pos="67000">
                <a:srgbClr val="218071"/>
              </a:gs>
              <a:gs pos="75000">
                <a:schemeClr val="accent6">
                  <a:lumMod val="50000"/>
                </a:schemeClr>
              </a:gs>
              <a:gs pos="78000">
                <a:schemeClr val="tx1"/>
              </a:gs>
              <a:gs pos="95000">
                <a:schemeClr val="tx1"/>
              </a:gs>
              <a:gs pos="99000">
                <a:schemeClr val="tx1"/>
              </a:gs>
              <a:gs pos="37000">
                <a:schemeClr val="tx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Liquid crystal film changes color according to temperature.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Three sensitivities: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25 C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30 C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35 C</a:t>
            </a:r>
          </a:p>
          <a:p>
            <a:pPr lvl="1"/>
            <a:endParaRPr lang="en-US" sz="1400" dirty="0" smtClean="0">
              <a:solidFill>
                <a:schemeClr val="bg1"/>
              </a:solidFill>
            </a:endParaRPr>
          </a:p>
        </p:txBody>
      </p:sp>
      <p:cxnSp>
        <p:nvCxnSpPr>
          <p:cNvPr id="29" name="Elbow Connector 9"/>
          <p:cNvCxnSpPr/>
          <p:nvPr/>
        </p:nvCxnSpPr>
        <p:spPr>
          <a:xfrm flipH="1">
            <a:off x="5684357" y="3506947"/>
            <a:ext cx="700038" cy="944737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0" y="772533"/>
            <a:ext cx="4872729" cy="0"/>
          </a:xfrm>
          <a:prstGeom prst="line">
            <a:avLst/>
          </a:prstGeom>
          <a:ln w="25400">
            <a:solidFill>
              <a:srgbClr val="9A0B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297732" y="2527890"/>
            <a:ext cx="1159264" cy="133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F6CD7B8-8268-AF4D-8343-78A931DC766B}" type="slidenum">
              <a:rPr lang="en-US" smtClean="0"/>
              <a:t>7</a:t>
            </a:fld>
            <a:endParaRPr lang="en-US"/>
          </a:p>
        </p:txBody>
      </p:sp>
      <p:sp>
        <p:nvSpPr>
          <p:cNvPr id="3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199" y="6356350"/>
            <a:ext cx="3178175" cy="365125"/>
          </a:xfrm>
        </p:spPr>
        <p:txBody>
          <a:bodyPr/>
          <a:lstStyle/>
          <a:p>
            <a:r>
              <a:rPr lang="en-US" dirty="0" smtClean="0"/>
              <a:t>CLAS Collaboration,  October 20,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3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rnPower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120" y="1593813"/>
            <a:ext cx="3492104" cy="39029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32623" y="1483915"/>
            <a:ext cx="3605311" cy="523220"/>
          </a:xfrm>
          <a:prstGeom prst="rect">
            <a:avLst/>
          </a:prstGeom>
          <a:solidFill>
            <a:srgbClr val="376092"/>
          </a:solidFill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Radiation pattern from a conical horn.  Reflected power ~2 </a:t>
            </a:r>
            <a:r>
              <a:rPr lang="en-US" sz="1400" dirty="0" err="1" smtClean="0">
                <a:solidFill>
                  <a:schemeClr val="bg1"/>
                </a:solidFill>
              </a:rPr>
              <a:t>mW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9" name="Picture 8" descr="BarePower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1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81" y="1464030"/>
            <a:ext cx="2727966" cy="38052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8781" y="1048531"/>
            <a:ext cx="2727966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Radiation pattern from unterminated waveguide.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Reflected power ~2 </a:t>
            </a:r>
            <a:r>
              <a:rPr lang="en-US" sz="1400" dirty="0" err="1" smtClean="0">
                <a:solidFill>
                  <a:schemeClr val="bg1"/>
                </a:solidFill>
              </a:rPr>
              <a:t>mW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660" y="182425"/>
            <a:ext cx="757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A0B1C"/>
                </a:solidFill>
                <a:latin typeface="Century Gothic"/>
                <a:cs typeface="Century Gothic"/>
              </a:rPr>
              <a:t>PolTar12: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microwaves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772533"/>
            <a:ext cx="4872729" cy="0"/>
          </a:xfrm>
          <a:prstGeom prst="line">
            <a:avLst/>
          </a:prstGeom>
          <a:ln w="25400">
            <a:solidFill>
              <a:srgbClr val="9A0B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D7B8-8268-AF4D-8343-78A931DC766B}" type="slidenum">
              <a:rPr lang="en-US" smtClean="0"/>
              <a:t>8</a:t>
            </a:fld>
            <a:endParaRPr lang="en-US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199" y="6356350"/>
            <a:ext cx="3178175" cy="365125"/>
          </a:xfrm>
        </p:spPr>
        <p:txBody>
          <a:bodyPr/>
          <a:lstStyle/>
          <a:p>
            <a:r>
              <a:rPr lang="en-US" dirty="0" smtClean="0"/>
              <a:t>CLAS Collaboration,  October 20,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658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MG_2136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32" y="3014460"/>
            <a:ext cx="4506359" cy="20897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9900" y="1001367"/>
            <a:ext cx="79624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Attempts to make slotted-style antennae in the circular waveguide were unsuccessful.  Very little power transmission, and very large reflected power.</a:t>
            </a:r>
          </a:p>
          <a:p>
            <a:endParaRPr lang="en-US" sz="800" dirty="0"/>
          </a:p>
          <a:p>
            <a:r>
              <a:rPr lang="en-US" dirty="0" smtClean="0">
                <a:solidFill>
                  <a:srgbClr val="9A0B1C"/>
                </a:solidFill>
                <a:latin typeface="Wingdings"/>
                <a:ea typeface="Wingdings"/>
                <a:cs typeface="Wingdings"/>
                <a:sym typeface="Wingdings"/>
              </a:rPr>
              <a:t>	</a:t>
            </a:r>
            <a:r>
              <a:rPr lang="en-US" sz="2000" dirty="0" smtClean="0">
                <a:solidFill>
                  <a:srgbClr val="9A0B1C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smtClean="0">
                <a:solidFill>
                  <a:srgbClr val="9A0B1C"/>
                </a:solidFill>
                <a:sym typeface="Wingdings"/>
              </a:rPr>
              <a:t>  </a:t>
            </a:r>
            <a:r>
              <a:rPr lang="en-US" sz="2000" dirty="0">
                <a:solidFill>
                  <a:srgbClr val="9A0B1C"/>
                </a:solidFill>
                <a:sym typeface="Wingdings"/>
              </a:rPr>
              <a:t>W</a:t>
            </a:r>
            <a:r>
              <a:rPr lang="en-US" sz="2000" dirty="0" smtClean="0">
                <a:solidFill>
                  <a:srgbClr val="9A0B1C"/>
                </a:solidFill>
              </a:rPr>
              <a:t>aveguide “reflectors” worked much better.</a:t>
            </a:r>
            <a:endParaRPr lang="en-US" sz="2000" dirty="0">
              <a:solidFill>
                <a:srgbClr val="9A0B1C"/>
              </a:solidFill>
            </a:endParaRPr>
          </a:p>
        </p:txBody>
      </p:sp>
      <p:pic>
        <p:nvPicPr>
          <p:cNvPr id="16" name="Picture 15" descr="RadiationPattern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43" y="4211064"/>
            <a:ext cx="4273539" cy="23924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07143" y="3831638"/>
            <a:ext cx="4273539" cy="584776"/>
          </a:xfrm>
          <a:prstGeom prst="rect">
            <a:avLst/>
          </a:prstGeom>
          <a:solidFill>
            <a:srgbClr val="376092"/>
          </a:solidFill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Radiation pattern from the wedge.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Reflected power ~ 2 </a:t>
            </a:r>
            <a:r>
              <a:rPr lang="en-US" sz="1600" dirty="0" err="1" smtClean="0">
                <a:solidFill>
                  <a:schemeClr val="bg1"/>
                </a:solidFill>
              </a:rPr>
              <a:t>mW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732" y="2748717"/>
            <a:ext cx="4506359" cy="584776"/>
          </a:xfrm>
          <a:prstGeom prst="rect">
            <a:avLst/>
          </a:prstGeom>
          <a:solidFill>
            <a:srgbClr val="376092"/>
          </a:solidFill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Wedge-shaped reflector soldered into the circular waveguide.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660" y="182425"/>
            <a:ext cx="757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A0B1C"/>
                </a:solidFill>
                <a:latin typeface="Century Gothic"/>
                <a:cs typeface="Century Gothic"/>
              </a:rPr>
              <a:t>PolTar12: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microwaves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772533"/>
            <a:ext cx="4872729" cy="0"/>
          </a:xfrm>
          <a:prstGeom prst="line">
            <a:avLst/>
          </a:prstGeom>
          <a:ln w="25400">
            <a:solidFill>
              <a:srgbClr val="9A0B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105707" y="3133931"/>
            <a:ext cx="2552971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flipH="1">
            <a:off x="6913664" y="3145476"/>
            <a:ext cx="751880" cy="129310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5105707" y="3133931"/>
            <a:ext cx="1801091" cy="1154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105707" y="3286331"/>
            <a:ext cx="255297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873801" y="2724727"/>
            <a:ext cx="2078182" cy="34637"/>
          </a:xfrm>
          <a:prstGeom prst="line">
            <a:avLst/>
          </a:prstGeom>
          <a:ln>
            <a:solidFill>
              <a:srgbClr val="9A0B1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85347" y="2549155"/>
            <a:ext cx="1770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9A0B1C"/>
                </a:solidFill>
              </a:rPr>
              <a:t>LC film</a:t>
            </a:r>
            <a:endParaRPr lang="en-US" sz="1400" dirty="0">
              <a:solidFill>
                <a:srgbClr val="9A0B1C"/>
              </a:solidFill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D7B8-8268-AF4D-8343-78A931DC766B}" type="slidenum">
              <a:rPr lang="en-US" smtClean="0"/>
              <a:t>9</a:t>
            </a:fld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5322660" y="3172525"/>
            <a:ext cx="2078182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400842" y="2549155"/>
            <a:ext cx="1941781" cy="62337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903587" y="3252357"/>
            <a:ext cx="2078182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979224" y="2271896"/>
            <a:ext cx="2052425" cy="97543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094078" y="3216073"/>
            <a:ext cx="2078182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7172260" y="2458357"/>
            <a:ext cx="1941781" cy="75771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199" y="6356350"/>
            <a:ext cx="3178175" cy="365125"/>
          </a:xfrm>
        </p:spPr>
        <p:txBody>
          <a:bodyPr/>
          <a:lstStyle/>
          <a:p>
            <a:r>
              <a:rPr lang="en-US" dirty="0" smtClean="0"/>
              <a:t>CLAS Collaboration,  October 20,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2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35837</TotalTime>
  <Words>1128</Words>
  <Application>Microsoft Macintosh PowerPoint</Application>
  <PresentationFormat>On-screen Show (4:3)</PresentationFormat>
  <Paragraphs>220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Keith</dc:creator>
  <cp:lastModifiedBy>Christopher Keith</cp:lastModifiedBy>
  <cp:revision>253</cp:revision>
  <dcterms:created xsi:type="dcterms:W3CDTF">2015-09-21T17:32:53Z</dcterms:created>
  <dcterms:modified xsi:type="dcterms:W3CDTF">2015-10-21T21:09:20Z</dcterms:modified>
</cp:coreProperties>
</file>