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954" r:id="rId2"/>
    <p:sldId id="989" r:id="rId3"/>
    <p:sldId id="990" r:id="rId4"/>
    <p:sldId id="991" r:id="rId5"/>
    <p:sldId id="945" r:id="rId6"/>
    <p:sldId id="992" r:id="rId7"/>
    <p:sldId id="993" r:id="rId8"/>
    <p:sldId id="936" r:id="rId9"/>
    <p:sldId id="932" r:id="rId10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9900"/>
    <a:srgbClr val="F8F8F8"/>
    <a:srgbClr val="DDDDDD"/>
    <a:srgbClr val="FFFF00"/>
    <a:srgbClr val="FCE6D8"/>
    <a:srgbClr val="0066FF"/>
    <a:srgbClr val="FF3300"/>
    <a:srgbClr val="D0F8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008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A6582C-CDD0-42FF-A687-58DD23FA8A54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9" rIns="96636" bIns="4831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B8FF2C8-D6CA-47F9-B8B0-01942115BE96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>
                <a:latin typeface="Arial" pitchFamily="34" charset="0"/>
                <a:ea typeface="ＭＳ Ｐゴシック" pitchFamily="34" charset="-128"/>
              </a:rPr>
              <a:t>{\cal{F}}_{LU}^{\sin(\phi_1-\phi_2)}=\frac{\mid\vec{P}_{1\perp}\vec{P}_{2\perp}\mid}{m_Nm_2} {\cal{C}}[w_5M_L^{\perp,h}D_1]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B6219-109D-4B53-A2FA-66D1BDED32D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E9D74-9AC4-4A84-9633-5450A9FCE05C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993CE-3A93-4D13-B61C-B133868D7C4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1F722-AEB8-4A60-8282-1DC3B1BCCCD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82F7D-A152-430F-B717-E3CD944C0F8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ED989-CF22-4A2C-B205-4846AD5DDCB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D5D15-6486-4110-839F-651D11D891A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0D52A-3392-42FC-97AD-B6F74191F95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0D8B7-89DB-4F61-A9FC-7EDA94B703F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4852-0441-4DE0-840C-D50B3C603E3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794BA-7D33-466A-A39D-D74B6291D84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73F75-043A-4E68-BB9C-5BD0F6AE553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47247-D419-4B57-9030-022EDC5D26C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43C89-51C4-4F0E-A4B3-F8E4E9BDCE9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TMDe2015, Sep 2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126588-049F-46E3-A317-F2ED9A138A0E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1800" y="6497638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9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35.emf"/><Relationship Id="rId15" Type="http://schemas.openxmlformats.org/officeDocument/2006/relationships/image" Target="../media/image36.emf"/><Relationship Id="rId10" Type="http://schemas.openxmlformats.org/officeDocument/2006/relationships/image" Target="../media/image10.emf"/><Relationship Id="rId4" Type="http://schemas.openxmlformats.org/officeDocument/2006/relationships/image" Target="../media/image34.png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emf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Screen Shot 2015-08-07 at 5.10.03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2563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53"/>
          <p:cNvGrpSpPr>
            <a:grpSpLocks/>
          </p:cNvGrpSpPr>
          <p:nvPr/>
        </p:nvGrpSpPr>
        <p:grpSpPr bwMode="auto">
          <a:xfrm>
            <a:off x="2590800" y="1066800"/>
            <a:ext cx="3524250" cy="1524000"/>
            <a:chOff x="2590800" y="1066800"/>
            <a:chExt cx="3524847" cy="1524000"/>
          </a:xfrm>
        </p:grpSpPr>
        <p:grpSp>
          <p:nvGrpSpPr>
            <p:cNvPr id="15421" name="Group 53"/>
            <p:cNvGrpSpPr>
              <a:grpSpLocks/>
            </p:cNvGrpSpPr>
            <p:nvPr/>
          </p:nvGrpSpPr>
          <p:grpSpPr bwMode="auto">
            <a:xfrm>
              <a:off x="2590800" y="1066800"/>
              <a:ext cx="3429000" cy="1524000"/>
              <a:chOff x="31750" y="4114800"/>
              <a:chExt cx="5397500" cy="1638300"/>
            </a:xfrm>
          </p:grpSpPr>
          <p:pic>
            <p:nvPicPr>
              <p:cNvPr id="15423" name="Picture 11" descr="Screen Shot 2014-06-19 at 8.59.37 PM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750" y="4114800"/>
                <a:ext cx="53975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24" name="Picture 10" descr="latex-image-1.pd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95650" y="4945063"/>
                <a:ext cx="1428750" cy="693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422" name="Picture 52" descr="Screen Shot 2015-08-29 at 10.27.48 A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11302" y="2006104"/>
              <a:ext cx="60434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13500"/>
            <a:ext cx="2895600" cy="244475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TMDe2015, Sep 2</a:t>
            </a:r>
          </a:p>
        </p:txBody>
      </p:sp>
      <p:sp>
        <p:nvSpPr>
          <p:cNvPr id="1536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311900"/>
            <a:ext cx="685800" cy="320675"/>
          </a:xfrm>
          <a:noFill/>
        </p:spPr>
        <p:txBody>
          <a:bodyPr/>
          <a:lstStyle/>
          <a:p>
            <a:fld id="{3778E7B6-9B09-4A08-84FC-3AB52675DCA9}" type="slidenum">
              <a:rPr lang="en-US"/>
              <a:pPr/>
              <a:t>1</a:t>
            </a:fld>
            <a:endParaRPr lang="en-US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88963" y="152400"/>
            <a:ext cx="4718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B2B hadron production  in SIDIS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513" y="762000"/>
            <a:ext cx="2819401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M. </a:t>
            </a:r>
            <a:r>
              <a:rPr lang="en-US" sz="1050" dirty="0" err="1">
                <a:latin typeface="Arial" charset="0"/>
                <a:ea typeface="ＭＳ Ｐゴシック" charset="0"/>
                <a:cs typeface="ＭＳ Ｐゴシック" charset="0"/>
              </a:rPr>
              <a:t>Anselmino</a:t>
            </a: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, V. </a:t>
            </a:r>
            <a:r>
              <a:rPr lang="en-US" sz="1050" dirty="0" err="1">
                <a:latin typeface="Arial" charset="0"/>
                <a:ea typeface="ＭＳ Ｐゴシック" charset="0"/>
                <a:cs typeface="ＭＳ Ｐゴシック" charset="0"/>
              </a:rPr>
              <a:t>Barone</a:t>
            </a: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 and A. </a:t>
            </a:r>
            <a:r>
              <a:rPr lang="en-US" sz="1050" dirty="0" err="1">
                <a:latin typeface="Arial" charset="0"/>
                <a:ea typeface="ＭＳ Ｐゴシック" charset="0"/>
                <a:cs typeface="ＭＳ Ｐゴシック" charset="0"/>
              </a:rPr>
              <a:t>Kotzinian</a:t>
            </a: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, Physics Letters B 713 (2012)</a:t>
            </a: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0" y="5715000"/>
            <a:ext cx="3276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Significant asymmetries observed in b2b proton-pion by CLAS at 6 GeV</a:t>
            </a:r>
          </a:p>
          <a:p>
            <a:endParaRPr lang="en-US" sz="1400"/>
          </a:p>
        </p:txBody>
      </p:sp>
      <p:grpSp>
        <p:nvGrpSpPr>
          <p:cNvPr id="15368" name="Group 17"/>
          <p:cNvGrpSpPr>
            <a:grpSpLocks/>
          </p:cNvGrpSpPr>
          <p:nvPr/>
        </p:nvGrpSpPr>
        <p:grpSpPr bwMode="auto">
          <a:xfrm>
            <a:off x="0" y="1295400"/>
            <a:ext cx="3505200" cy="3641725"/>
            <a:chOff x="1524000" y="1981200"/>
            <a:chExt cx="5325208" cy="5546176"/>
          </a:xfrm>
        </p:grpSpPr>
        <p:sp>
          <p:nvSpPr>
            <p:cNvPr id="19" name="Arc 18"/>
            <p:cNvSpPr>
              <a:spLocks/>
            </p:cNvSpPr>
            <p:nvPr/>
          </p:nvSpPr>
          <p:spPr bwMode="auto">
            <a:xfrm rot="8231355" flipH="1">
              <a:off x="3477541" y="3593799"/>
              <a:ext cx="3371667" cy="3933577"/>
            </a:xfrm>
            <a:custGeom>
              <a:avLst/>
              <a:gdLst>
                <a:gd name="T0" fmla="*/ 2700300 w 3371667"/>
                <a:gd name="T1" fmla="*/ 3537618 h 3933577"/>
                <a:gd name="T2" fmla="*/ 1452441 w 3371667"/>
                <a:gd name="T3" fmla="*/ 3914638 h 39335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71667" h="3933577" stroke="0">
                  <a:moveTo>
                    <a:pt x="2700300" y="3537618"/>
                  </a:moveTo>
                  <a:cubicBezTo>
                    <a:pt x="2343579" y="3851180"/>
                    <a:pt x="1894780" y="3986777"/>
                    <a:pt x="1452441" y="3914638"/>
                  </a:cubicBezTo>
                  <a:lnTo>
                    <a:pt x="1685834" y="1966789"/>
                  </a:lnTo>
                  <a:lnTo>
                    <a:pt x="2700300" y="3537618"/>
                  </a:lnTo>
                  <a:close/>
                </a:path>
                <a:path w="3371667" h="3933577" fill="none">
                  <a:moveTo>
                    <a:pt x="2700300" y="3537618"/>
                  </a:moveTo>
                  <a:cubicBezTo>
                    <a:pt x="2343579" y="3851180"/>
                    <a:pt x="1894780" y="3986777"/>
                    <a:pt x="1452441" y="39146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V="1">
              <a:off x="1675943" y="2058566"/>
              <a:ext cx="1143183" cy="9138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2819126" y="2058566"/>
              <a:ext cx="2819369" cy="11411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H="1" flipV="1">
              <a:off x="1675943" y="2972452"/>
              <a:ext cx="1753363" cy="2514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V="1">
              <a:off x="3429305" y="3199715"/>
              <a:ext cx="2209190" cy="2287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1859238" y="3003883"/>
              <a:ext cx="991240" cy="74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H="1" flipV="1">
              <a:off x="2785361" y="2382536"/>
              <a:ext cx="74764" cy="686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2850478" y="3071578"/>
              <a:ext cx="2590251" cy="1905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V="1">
              <a:off x="3810366" y="1981200"/>
              <a:ext cx="991242" cy="1752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>
              <a:off x="4801608" y="1981200"/>
              <a:ext cx="836887" cy="3819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flipV="1">
              <a:off x="4550783" y="2363195"/>
              <a:ext cx="1087712" cy="1948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 flipH="1" flipV="1">
              <a:off x="1524000" y="3352030"/>
              <a:ext cx="1828128" cy="77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flipH="1" flipV="1">
              <a:off x="1827884" y="4190967"/>
              <a:ext cx="2713252" cy="130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1524000" y="3352030"/>
              <a:ext cx="303884" cy="838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810366" y="3277081"/>
              <a:ext cx="991242" cy="4569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flipH="1" flipV="1">
              <a:off x="2438065" y="3429396"/>
              <a:ext cx="1372301" cy="3046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flipV="1">
              <a:off x="5050021" y="2820138"/>
              <a:ext cx="991242" cy="988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4420547" y="2699254"/>
              <a:ext cx="836887" cy="33605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82238" y="3429396"/>
              <a:ext cx="533004" cy="76157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>
              <a:off x="4420547" y="2708925"/>
              <a:ext cx="836887" cy="3384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>
              <a:off x="1950886" y="3352030"/>
              <a:ext cx="533002" cy="761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 flipV="1">
              <a:off x="3810366" y="2972452"/>
              <a:ext cx="455827" cy="761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3" name="Straight Connector 42"/>
            <p:cNvCxnSpPr>
              <a:cxnSpLocks noChangeShapeType="1"/>
            </p:cNvCxnSpPr>
            <p:nvPr/>
          </p:nvCxnSpPr>
          <p:spPr bwMode="auto">
            <a:xfrm flipH="1" flipV="1">
              <a:off x="2438065" y="3388294"/>
              <a:ext cx="914063" cy="41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H="1" flipV="1">
              <a:off x="4266193" y="2972452"/>
              <a:ext cx="535415" cy="304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903538" y="3076413"/>
              <a:ext cx="921300" cy="662446"/>
            </a:xfrm>
            <a:custGeom>
              <a:avLst/>
              <a:gdLst>
                <a:gd name="T0" fmla="*/ 0 w 920911"/>
                <a:gd name="T1" fmla="*/ 3939 h 661644"/>
                <a:gd name="T2" fmla="*/ 156218 w 920911"/>
                <a:gd name="T3" fmla="*/ 24786 h 661644"/>
                <a:gd name="T4" fmla="*/ 72902 w 920911"/>
                <a:gd name="T5" fmla="*/ 191558 h 661644"/>
                <a:gd name="T6" fmla="*/ 333265 w 920911"/>
                <a:gd name="T7" fmla="*/ 139441 h 661644"/>
                <a:gd name="T8" fmla="*/ 249949 w 920911"/>
                <a:gd name="T9" fmla="*/ 316636 h 661644"/>
                <a:gd name="T10" fmla="*/ 499897 w 920911"/>
                <a:gd name="T11" fmla="*/ 243674 h 661644"/>
                <a:gd name="T12" fmla="*/ 426995 w 920911"/>
                <a:gd name="T13" fmla="*/ 431292 h 661644"/>
                <a:gd name="T14" fmla="*/ 624872 w 920911"/>
                <a:gd name="T15" fmla="*/ 358330 h 661644"/>
                <a:gd name="T16" fmla="*/ 551970 w 920911"/>
                <a:gd name="T17" fmla="*/ 545948 h 661644"/>
                <a:gd name="T18" fmla="*/ 760261 w 920911"/>
                <a:gd name="T19" fmla="*/ 462562 h 661644"/>
                <a:gd name="T20" fmla="*/ 687359 w 920911"/>
                <a:gd name="T21" fmla="*/ 660604 h 661644"/>
                <a:gd name="T22" fmla="*/ 906064 w 920911"/>
                <a:gd name="T23" fmla="*/ 566794 h 661644"/>
                <a:gd name="T24" fmla="*/ 885235 w 920911"/>
                <a:gd name="T25" fmla="*/ 660604 h 6616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0911" h="661644">
                  <a:moveTo>
                    <a:pt x="0" y="3934"/>
                  </a:moveTo>
                  <a:cubicBezTo>
                    <a:pt x="72003" y="-1271"/>
                    <a:pt x="144007" y="-6476"/>
                    <a:pt x="156152" y="24756"/>
                  </a:cubicBezTo>
                  <a:cubicBezTo>
                    <a:pt x="168297" y="55988"/>
                    <a:pt x="43376" y="172240"/>
                    <a:pt x="72871" y="191326"/>
                  </a:cubicBezTo>
                  <a:cubicBezTo>
                    <a:pt x="102366" y="210412"/>
                    <a:pt x="303629" y="118451"/>
                    <a:pt x="333124" y="139272"/>
                  </a:cubicBezTo>
                  <a:cubicBezTo>
                    <a:pt x="362619" y="160093"/>
                    <a:pt x="222083" y="298902"/>
                    <a:pt x="249843" y="316253"/>
                  </a:cubicBezTo>
                  <a:cubicBezTo>
                    <a:pt x="277603" y="333604"/>
                    <a:pt x="470191" y="224293"/>
                    <a:pt x="499686" y="243379"/>
                  </a:cubicBezTo>
                  <a:cubicBezTo>
                    <a:pt x="529181" y="262465"/>
                    <a:pt x="405995" y="411684"/>
                    <a:pt x="426815" y="430770"/>
                  </a:cubicBezTo>
                  <a:cubicBezTo>
                    <a:pt x="447635" y="449856"/>
                    <a:pt x="603788" y="338810"/>
                    <a:pt x="624608" y="357896"/>
                  </a:cubicBezTo>
                  <a:cubicBezTo>
                    <a:pt x="645428" y="376982"/>
                    <a:pt x="529182" y="527936"/>
                    <a:pt x="551737" y="545287"/>
                  </a:cubicBezTo>
                  <a:cubicBezTo>
                    <a:pt x="574292" y="562638"/>
                    <a:pt x="737385" y="442916"/>
                    <a:pt x="759940" y="462002"/>
                  </a:cubicBezTo>
                  <a:cubicBezTo>
                    <a:pt x="782495" y="481088"/>
                    <a:pt x="662779" y="642453"/>
                    <a:pt x="687069" y="659804"/>
                  </a:cubicBezTo>
                  <a:cubicBezTo>
                    <a:pt x="711359" y="677155"/>
                    <a:pt x="872716" y="566108"/>
                    <a:pt x="905681" y="566108"/>
                  </a:cubicBezTo>
                  <a:cubicBezTo>
                    <a:pt x="938646" y="566108"/>
                    <a:pt x="911753" y="612956"/>
                    <a:pt x="884861" y="659804"/>
                  </a:cubicBezTo>
                </a:path>
              </a:pathLst>
            </a:custGeom>
            <a:noFill/>
            <a:ln w="25400" cap="flat" cmpd="sng">
              <a:solidFill>
                <a:srgbClr val="CCBE7F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733190" y="3656658"/>
              <a:ext cx="151943" cy="152314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Arc 46"/>
            <p:cNvSpPr>
              <a:spLocks/>
            </p:cNvSpPr>
            <p:nvPr/>
          </p:nvSpPr>
          <p:spPr bwMode="auto">
            <a:xfrm rot="7685355" flipH="1">
              <a:off x="4165800" y="3401852"/>
              <a:ext cx="1235439" cy="1198653"/>
            </a:xfrm>
            <a:custGeom>
              <a:avLst/>
              <a:gdLst>
                <a:gd name="T0" fmla="*/ 1218307 w 1235439"/>
                <a:gd name="T1" fmla="*/ 459157 h 1198653"/>
                <a:gd name="T2" fmla="*/ 1223325 w 1235439"/>
                <a:gd name="T3" fmla="*/ 717438 h 11986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35439" h="1198653" stroke="0">
                  <a:moveTo>
                    <a:pt x="1218307" y="459157"/>
                  </a:moveTo>
                  <a:cubicBezTo>
                    <a:pt x="1239311" y="543873"/>
                    <a:pt x="1241023" y="632014"/>
                    <a:pt x="1223325" y="717438"/>
                  </a:cubicBezTo>
                  <a:lnTo>
                    <a:pt x="617720" y="599327"/>
                  </a:lnTo>
                  <a:lnTo>
                    <a:pt x="1218307" y="459157"/>
                  </a:lnTo>
                  <a:close/>
                </a:path>
                <a:path w="1235439" h="1198653" fill="none">
                  <a:moveTo>
                    <a:pt x="1218307" y="459157"/>
                  </a:moveTo>
                  <a:cubicBezTo>
                    <a:pt x="1239311" y="543873"/>
                    <a:pt x="1241023" y="632014"/>
                    <a:pt x="1223325" y="7174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15412" name="Picture 47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24121" y="3405516"/>
              <a:ext cx="276479" cy="25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3" name="Picture 48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43200" y="3581400"/>
              <a:ext cx="335871" cy="29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4" name="Picture 49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52800" y="3886200"/>
              <a:ext cx="461241" cy="313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5" name="Picture 50" descr="latex-image-1.pd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05400" y="3200400"/>
              <a:ext cx="279755" cy="28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6" name="Picture 51" descr="latex-image-1.pd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16594" y="2895600"/>
              <a:ext cx="380804" cy="214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7" name="Picture 52" descr="latex-image-1.pd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438399" y="3124200"/>
              <a:ext cx="391383" cy="216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8" name="Picture 53" descr="latex-image-1.pd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002601" y="2971799"/>
              <a:ext cx="331866" cy="23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9" name="Picture 54" descr="latex-image-1.pdf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84569" y="2754972"/>
              <a:ext cx="1905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0" name="Picture 55" descr="latex-image-1.pdf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31247" y="2193533"/>
              <a:ext cx="292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066800" y="3733800"/>
            <a:ext cx="1428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CLAS PRELIMINARY</a:t>
            </a:r>
          </a:p>
        </p:txBody>
      </p:sp>
      <p:pic>
        <p:nvPicPr>
          <p:cNvPr id="15370" name="Picture 42" descr="Screen Shot 2014-06-19 at 12.19.21 PM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00800" y="8382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7620000" y="1066800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5372" name="Picture 56" descr="latex-image-1.pd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2743200"/>
            <a:ext cx="412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934200" y="1371600"/>
            <a:ext cx="457200" cy="457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flipH="1">
            <a:off x="5029200" y="1190625"/>
            <a:ext cx="2579688" cy="561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flipH="1">
            <a:off x="6477000" y="1828800"/>
            <a:ext cx="598488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20000" y="1371600"/>
            <a:ext cx="457200" cy="457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7086600" y="1828800"/>
            <a:ext cx="750888" cy="1828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5378" name="Picture 4" descr="latex-image-1.pd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29200" y="35814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Box 13"/>
          <p:cNvSpPr txBox="1">
            <a:spLocks noChangeArrowheads="1"/>
          </p:cNvSpPr>
          <p:nvPr/>
        </p:nvSpPr>
        <p:spPr bwMode="auto">
          <a:xfrm>
            <a:off x="3733800" y="5410200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PAC2016: Submit a CLAS12 proposal for studies of b2b with polarized and unpolarized targets. </a:t>
            </a:r>
          </a:p>
        </p:txBody>
      </p:sp>
      <p:sp>
        <p:nvSpPr>
          <p:cNvPr id="15380" name="Rectangle 12"/>
          <p:cNvSpPr>
            <a:spLocks noChangeArrowheads="1"/>
          </p:cNvSpPr>
          <p:nvPr/>
        </p:nvSpPr>
        <p:spPr bwMode="auto">
          <a:xfrm>
            <a:off x="3429000" y="4191000"/>
            <a:ext cx="5562600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The single beam and target spin asymmetries appear, at leading twist and low transverse momenta, in the deep inelastic inclusive lepto-production of two hadrons, one in the target fragmentation region and one in the current fragmentation region.</a:t>
            </a:r>
          </a:p>
        </p:txBody>
      </p:sp>
      <p:grpSp>
        <p:nvGrpSpPr>
          <p:cNvPr id="15381" name="Group 69"/>
          <p:cNvGrpSpPr>
            <a:grpSpLocks/>
          </p:cNvGrpSpPr>
          <p:nvPr/>
        </p:nvGrpSpPr>
        <p:grpSpPr bwMode="auto">
          <a:xfrm>
            <a:off x="6019800" y="76200"/>
            <a:ext cx="1371600" cy="685800"/>
            <a:chOff x="0" y="762000"/>
            <a:chExt cx="2438400" cy="1284288"/>
          </a:xfrm>
        </p:grpSpPr>
        <p:pic>
          <p:nvPicPr>
            <p:cNvPr id="15382" name="Picture 4" descr="targetfra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28600" y="990600"/>
              <a:ext cx="1676400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TextBox 4"/>
            <p:cNvSpPr txBox="1">
              <a:spLocks noChangeArrowheads="1"/>
            </p:cNvSpPr>
            <p:nvPr/>
          </p:nvSpPr>
          <p:spPr bwMode="auto">
            <a:xfrm>
              <a:off x="0" y="1676400"/>
              <a:ext cx="4238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P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15384" name="TextBox 19"/>
            <p:cNvSpPr txBox="1">
              <a:spLocks noChangeArrowheads="1"/>
            </p:cNvSpPr>
            <p:nvPr/>
          </p:nvSpPr>
          <p:spPr bwMode="auto">
            <a:xfrm flipH="1">
              <a:off x="1905000" y="762000"/>
              <a:ext cx="533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P</a:t>
              </a:r>
              <a:r>
                <a:rPr lang="en-US" sz="1800" baseline="-2500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b2b distributions: CLAS12 (proton-pion)</a:t>
            </a:r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H. Avakian, JLab,  July 1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80B3B4-E32F-42BA-8345-009F2A53FAFD}" type="slidenum">
              <a:rPr lang="en-US"/>
              <a:pPr/>
              <a:t>2</a:t>
            </a:fld>
            <a:endParaRPr lang="en-US"/>
          </a:p>
        </p:txBody>
      </p:sp>
      <p:pic>
        <p:nvPicPr>
          <p:cNvPr id="17412" name="Picture 6" descr="Screen Shot 2015-06-29 at 6.51.4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8382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Screen Shot 2015-06-29 at 6.53.5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2819400"/>
            <a:ext cx="9144001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Screen Shot 2015-06-29 at 6.56.04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87680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creen Shot 2014-09-04 at 12.18.5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3816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85800" y="228600"/>
            <a:ext cx="697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Target fragmentation region: </a:t>
            </a:r>
            <a:r>
              <a:rPr lang="en-US" sz="2800">
                <a:latin typeface="Symbol" pitchFamily="18" charset="2"/>
              </a:rPr>
              <a:t>L</a:t>
            </a:r>
            <a:r>
              <a:rPr lang="en-US" sz="2800"/>
              <a:t> production  </a:t>
            </a:r>
          </a:p>
        </p:txBody>
      </p:sp>
      <p:pic>
        <p:nvPicPr>
          <p:cNvPr id="18435" name="Picture 12" descr="Screen Shot 2014-06-19 at 8.48.27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14400"/>
            <a:ext cx="21415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5087938" y="1828800"/>
            <a:ext cx="2620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polarization transfer coefficient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5562600" y="43434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60 days of CLAS12</a:t>
            </a:r>
          </a:p>
        </p:txBody>
      </p:sp>
      <p:pic>
        <p:nvPicPr>
          <p:cNvPr id="18438" name="Picture 15" descr="Screen Shot 2014-06-19 at 8.51.37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5334000"/>
            <a:ext cx="3668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523A7B-89A0-4EB2-B679-01520B17E1FE}" type="slidenum">
              <a:rPr lang="en-US"/>
              <a:pPr/>
              <a:t>3</a:t>
            </a:fld>
            <a:endParaRPr lang="en-US"/>
          </a:p>
        </p:txBody>
      </p:sp>
      <p:sp>
        <p:nvSpPr>
          <p:cNvPr id="18440" name="Footer Placeholder 1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TMDe2015, Sep 2</a:t>
            </a:r>
          </a:p>
        </p:txBody>
      </p:sp>
      <p:pic>
        <p:nvPicPr>
          <p:cNvPr id="18441" name="Picture 3" descr="Screen Shot 2014-06-19 at 8.29.29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838200"/>
            <a:ext cx="350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7" descr="Screen Shot 2014-06-19 at 8.34.58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3" y="2209800"/>
            <a:ext cx="35766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152400" y="35814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probability to produce the hadron h </a:t>
            </a:r>
            <a:endParaRPr lang="en-US" sz="1400"/>
          </a:p>
          <a:p>
            <a:r>
              <a:rPr lang="en-US" sz="1400" b="1"/>
              <a:t>when a quark q is struck in a proton target</a:t>
            </a:r>
            <a:endParaRPr lang="en-US" sz="1400"/>
          </a:p>
        </p:txBody>
      </p:sp>
      <p:sp>
        <p:nvSpPr>
          <p:cNvPr id="18444" name="Text Box 28"/>
          <p:cNvSpPr txBox="1">
            <a:spLocks noChangeArrowheads="1"/>
          </p:cNvSpPr>
          <p:nvPr/>
        </p:nvSpPr>
        <p:spPr bwMode="auto">
          <a:xfrm>
            <a:off x="114300" y="4419600"/>
            <a:ext cx="399732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Measurements of fracture functions opens a new avenue in studies of the structure of the nucleon in general and correlations between current and target fragmentation in particular</a:t>
            </a:r>
          </a:p>
        </p:txBody>
      </p:sp>
      <p:sp>
        <p:nvSpPr>
          <p:cNvPr id="18445" name="Text Box 28"/>
          <p:cNvSpPr txBox="1">
            <a:spLocks noChangeArrowheads="1"/>
          </p:cNvSpPr>
          <p:nvPr/>
        </p:nvSpPr>
        <p:spPr bwMode="auto">
          <a:xfrm>
            <a:off x="4572000" y="5181600"/>
            <a:ext cx="4495800" cy="1169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400"/>
              <a:t>Large acceptance of CLAS12 and EIC provide a unique possibility to study the nucleon structure in target fragmentation region</a:t>
            </a:r>
          </a:p>
          <a:p>
            <a:pPr eaLnBrk="0" hangingPunct="0">
              <a:buFontTx/>
              <a:buChar char="•"/>
            </a:pPr>
            <a:r>
              <a:rPr lang="en-US" sz="1400"/>
              <a:t>First measurements already performed using the CLAS data at 6 GeV.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562600" y="3962400"/>
            <a:ext cx="2633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E12-06-112A/E12-09-008A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Predictions for CLAS12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TMDe2015, Sep 2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A65817-9F59-44D8-AEB2-176AF7260738}" type="slidenum">
              <a:rPr lang="en-US"/>
              <a:pPr/>
              <a:t>4</a:t>
            </a:fld>
            <a:endParaRPr lang="en-US"/>
          </a:p>
        </p:txBody>
      </p:sp>
      <p:pic>
        <p:nvPicPr>
          <p:cNvPr id="19460" name="Picture 7" descr="Screen Shot 2015-10-02 at 10.23.48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066800"/>
            <a:ext cx="32004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 descr="Screen Shot 2015-10-20 at 7.28.3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441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Screen Shot 2015-10-20 at 7.29.40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400"/>
            <a:ext cx="4862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Screen Shot 2015-10-20 at 7.31.19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238" y="3048000"/>
            <a:ext cx="4525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Screen Shot 2015-10-20 at 7.34.01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0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381000" y="6096000"/>
            <a:ext cx="868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proton and deuteron targets provide good valence quark-flavour sensitivity to disentangle </a:t>
            </a:r>
            <a:r>
              <a:rPr lang="en-US" sz="1400" b="1"/>
              <a:t>Muv </a:t>
            </a:r>
            <a:r>
              <a:rPr lang="en-US" sz="1400"/>
              <a:t>from </a:t>
            </a:r>
            <a:r>
              <a:rPr lang="en-US" sz="1400" b="1"/>
              <a:t>Mdv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TMDe2015, Sep 2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52CFBF-079D-43C9-BB9B-DF8DDFCE4668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Support slides….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b2b SSAs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H. Avakian, JLab,  Aug 17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745F37-47A1-4AE0-9164-A461C930CB1C}" type="slidenum">
              <a:rPr lang="en-US"/>
              <a:pPr/>
              <a:t>6</a:t>
            </a:fld>
            <a:endParaRPr lang="en-US"/>
          </a:p>
        </p:txBody>
      </p:sp>
      <p:pic>
        <p:nvPicPr>
          <p:cNvPr id="22532" name="Picture 6" descr="Screen Shot 2015-08-14 at 11.30.06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276600"/>
            <a:ext cx="4876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Screen Shot 2015-08-14 at 11.30.55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19200"/>
            <a:ext cx="4041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Screen Shot 2015-08-14 at 11.31.56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5238" y="3733800"/>
            <a:ext cx="40465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38200"/>
            <a:ext cx="19161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6" name="Group 17"/>
          <p:cNvGrpSpPr>
            <a:grpSpLocks/>
          </p:cNvGrpSpPr>
          <p:nvPr/>
        </p:nvGrpSpPr>
        <p:grpSpPr bwMode="auto">
          <a:xfrm>
            <a:off x="76200" y="1143000"/>
            <a:ext cx="3505200" cy="3641725"/>
            <a:chOff x="1524000" y="1981200"/>
            <a:chExt cx="5325208" cy="5546176"/>
          </a:xfrm>
        </p:grpSpPr>
        <p:sp>
          <p:nvSpPr>
            <p:cNvPr id="13" name="Arc 12"/>
            <p:cNvSpPr>
              <a:spLocks/>
            </p:cNvSpPr>
            <p:nvPr/>
          </p:nvSpPr>
          <p:spPr bwMode="auto">
            <a:xfrm rot="8231355" flipH="1">
              <a:off x="3477541" y="3593799"/>
              <a:ext cx="3371667" cy="3933577"/>
            </a:xfrm>
            <a:custGeom>
              <a:avLst/>
              <a:gdLst>
                <a:gd name="T0" fmla="*/ 2700300 w 3371667"/>
                <a:gd name="T1" fmla="*/ 3537618 h 3933577"/>
                <a:gd name="T2" fmla="*/ 1452441 w 3371667"/>
                <a:gd name="T3" fmla="*/ 3914638 h 39335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71667" h="3933577" stroke="0">
                  <a:moveTo>
                    <a:pt x="2700300" y="3537618"/>
                  </a:moveTo>
                  <a:cubicBezTo>
                    <a:pt x="2343579" y="3851180"/>
                    <a:pt x="1894780" y="3986777"/>
                    <a:pt x="1452441" y="3914638"/>
                  </a:cubicBezTo>
                  <a:lnTo>
                    <a:pt x="1685834" y="1966789"/>
                  </a:lnTo>
                  <a:lnTo>
                    <a:pt x="2700300" y="3537618"/>
                  </a:lnTo>
                  <a:close/>
                </a:path>
                <a:path w="3371667" h="3933577" fill="none">
                  <a:moveTo>
                    <a:pt x="2700300" y="3537618"/>
                  </a:moveTo>
                  <a:cubicBezTo>
                    <a:pt x="2343579" y="3851180"/>
                    <a:pt x="1894780" y="3986777"/>
                    <a:pt x="1452441" y="39146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V="1">
              <a:off x="1675943" y="2058566"/>
              <a:ext cx="1143183" cy="9138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2819126" y="2058566"/>
              <a:ext cx="2819369" cy="11411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1675943" y="2972452"/>
              <a:ext cx="1753363" cy="2514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3429305" y="3199715"/>
              <a:ext cx="2209190" cy="2287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1859238" y="3003883"/>
              <a:ext cx="991240" cy="74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H="1" flipV="1">
              <a:off x="2785361" y="2382536"/>
              <a:ext cx="74764" cy="686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2850478" y="3071578"/>
              <a:ext cx="2590251" cy="1905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V="1">
              <a:off x="3810366" y="1981200"/>
              <a:ext cx="991242" cy="1752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4801608" y="1981200"/>
              <a:ext cx="836887" cy="3819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V="1">
              <a:off x="4550783" y="2363195"/>
              <a:ext cx="1087712" cy="1948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flipH="1" flipV="1">
              <a:off x="1524000" y="3352030"/>
              <a:ext cx="1828128" cy="77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1827884" y="4190967"/>
              <a:ext cx="2713252" cy="1305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1524000" y="3352030"/>
              <a:ext cx="303884" cy="838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3810366" y="3277081"/>
              <a:ext cx="991242" cy="4569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flipH="1" flipV="1">
              <a:off x="2438065" y="3429396"/>
              <a:ext cx="1372301" cy="3046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flipV="1">
              <a:off x="5050021" y="2820138"/>
              <a:ext cx="991242" cy="988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4420547" y="2699254"/>
              <a:ext cx="836887" cy="33605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82238" y="3429396"/>
              <a:ext cx="533004" cy="76157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4420547" y="2708925"/>
              <a:ext cx="836887" cy="3384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1950886" y="3352030"/>
              <a:ext cx="533002" cy="7615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flipV="1">
              <a:off x="3810366" y="2972452"/>
              <a:ext cx="455827" cy="7615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H="1" flipV="1">
              <a:off x="2438065" y="3388294"/>
              <a:ext cx="914063" cy="41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flipH="1" flipV="1">
              <a:off x="4266193" y="2972452"/>
              <a:ext cx="535415" cy="304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903538" y="3076413"/>
              <a:ext cx="921300" cy="662446"/>
            </a:xfrm>
            <a:custGeom>
              <a:avLst/>
              <a:gdLst>
                <a:gd name="T0" fmla="*/ 0 w 920911"/>
                <a:gd name="T1" fmla="*/ 3939 h 661644"/>
                <a:gd name="T2" fmla="*/ 156218 w 920911"/>
                <a:gd name="T3" fmla="*/ 24786 h 661644"/>
                <a:gd name="T4" fmla="*/ 72902 w 920911"/>
                <a:gd name="T5" fmla="*/ 191558 h 661644"/>
                <a:gd name="T6" fmla="*/ 333265 w 920911"/>
                <a:gd name="T7" fmla="*/ 139441 h 661644"/>
                <a:gd name="T8" fmla="*/ 249949 w 920911"/>
                <a:gd name="T9" fmla="*/ 316636 h 661644"/>
                <a:gd name="T10" fmla="*/ 499897 w 920911"/>
                <a:gd name="T11" fmla="*/ 243674 h 661644"/>
                <a:gd name="T12" fmla="*/ 426995 w 920911"/>
                <a:gd name="T13" fmla="*/ 431292 h 661644"/>
                <a:gd name="T14" fmla="*/ 624872 w 920911"/>
                <a:gd name="T15" fmla="*/ 358330 h 661644"/>
                <a:gd name="T16" fmla="*/ 551970 w 920911"/>
                <a:gd name="T17" fmla="*/ 545948 h 661644"/>
                <a:gd name="T18" fmla="*/ 760261 w 920911"/>
                <a:gd name="T19" fmla="*/ 462562 h 661644"/>
                <a:gd name="T20" fmla="*/ 687359 w 920911"/>
                <a:gd name="T21" fmla="*/ 660604 h 661644"/>
                <a:gd name="T22" fmla="*/ 906064 w 920911"/>
                <a:gd name="T23" fmla="*/ 566794 h 661644"/>
                <a:gd name="T24" fmla="*/ 885235 w 920911"/>
                <a:gd name="T25" fmla="*/ 660604 h 6616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0911" h="661644">
                  <a:moveTo>
                    <a:pt x="0" y="3934"/>
                  </a:moveTo>
                  <a:cubicBezTo>
                    <a:pt x="72003" y="-1271"/>
                    <a:pt x="144007" y="-6476"/>
                    <a:pt x="156152" y="24756"/>
                  </a:cubicBezTo>
                  <a:cubicBezTo>
                    <a:pt x="168297" y="55988"/>
                    <a:pt x="43376" y="172240"/>
                    <a:pt x="72871" y="191326"/>
                  </a:cubicBezTo>
                  <a:cubicBezTo>
                    <a:pt x="102366" y="210412"/>
                    <a:pt x="303629" y="118451"/>
                    <a:pt x="333124" y="139272"/>
                  </a:cubicBezTo>
                  <a:cubicBezTo>
                    <a:pt x="362619" y="160093"/>
                    <a:pt x="222083" y="298902"/>
                    <a:pt x="249843" y="316253"/>
                  </a:cubicBezTo>
                  <a:cubicBezTo>
                    <a:pt x="277603" y="333604"/>
                    <a:pt x="470191" y="224293"/>
                    <a:pt x="499686" y="243379"/>
                  </a:cubicBezTo>
                  <a:cubicBezTo>
                    <a:pt x="529181" y="262465"/>
                    <a:pt x="405995" y="411684"/>
                    <a:pt x="426815" y="430770"/>
                  </a:cubicBezTo>
                  <a:cubicBezTo>
                    <a:pt x="447635" y="449856"/>
                    <a:pt x="603788" y="338810"/>
                    <a:pt x="624608" y="357896"/>
                  </a:cubicBezTo>
                  <a:cubicBezTo>
                    <a:pt x="645428" y="376982"/>
                    <a:pt x="529182" y="527936"/>
                    <a:pt x="551737" y="545287"/>
                  </a:cubicBezTo>
                  <a:cubicBezTo>
                    <a:pt x="574292" y="562638"/>
                    <a:pt x="737385" y="442916"/>
                    <a:pt x="759940" y="462002"/>
                  </a:cubicBezTo>
                  <a:cubicBezTo>
                    <a:pt x="782495" y="481088"/>
                    <a:pt x="662779" y="642453"/>
                    <a:pt x="687069" y="659804"/>
                  </a:cubicBezTo>
                  <a:cubicBezTo>
                    <a:pt x="711359" y="677155"/>
                    <a:pt x="872716" y="566108"/>
                    <a:pt x="905681" y="566108"/>
                  </a:cubicBezTo>
                  <a:cubicBezTo>
                    <a:pt x="938646" y="566108"/>
                    <a:pt x="911753" y="612956"/>
                    <a:pt x="884861" y="659804"/>
                  </a:cubicBezTo>
                </a:path>
              </a:pathLst>
            </a:custGeom>
            <a:noFill/>
            <a:ln w="25400" cap="flat" cmpd="sng">
              <a:solidFill>
                <a:srgbClr val="CCBE7F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733190" y="3656658"/>
              <a:ext cx="151943" cy="152314"/>
            </a:xfrm>
            <a:prstGeom prst="ellipse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Arc 38"/>
            <p:cNvSpPr>
              <a:spLocks/>
            </p:cNvSpPr>
            <p:nvPr/>
          </p:nvSpPr>
          <p:spPr bwMode="auto">
            <a:xfrm rot="7685355" flipH="1">
              <a:off x="4165800" y="3401852"/>
              <a:ext cx="1235439" cy="1198653"/>
            </a:xfrm>
            <a:custGeom>
              <a:avLst/>
              <a:gdLst>
                <a:gd name="T0" fmla="*/ 1218307 w 1235439"/>
                <a:gd name="T1" fmla="*/ 459157 h 1198653"/>
                <a:gd name="T2" fmla="*/ 1223325 w 1235439"/>
                <a:gd name="T3" fmla="*/ 717438 h 11986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35439" h="1198653" stroke="0">
                  <a:moveTo>
                    <a:pt x="1218307" y="459157"/>
                  </a:moveTo>
                  <a:cubicBezTo>
                    <a:pt x="1239311" y="543873"/>
                    <a:pt x="1241023" y="632014"/>
                    <a:pt x="1223325" y="717438"/>
                  </a:cubicBezTo>
                  <a:lnTo>
                    <a:pt x="617720" y="599327"/>
                  </a:lnTo>
                  <a:lnTo>
                    <a:pt x="1218307" y="459157"/>
                  </a:lnTo>
                  <a:close/>
                </a:path>
                <a:path w="1235439" h="1198653" fill="none">
                  <a:moveTo>
                    <a:pt x="1218307" y="459157"/>
                  </a:moveTo>
                  <a:cubicBezTo>
                    <a:pt x="1239311" y="543873"/>
                    <a:pt x="1241023" y="632014"/>
                    <a:pt x="1223325" y="7174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2565" name="Picture 47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24121" y="3405516"/>
              <a:ext cx="276479" cy="25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48" descr="latex-image-1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43200" y="3581400"/>
              <a:ext cx="335871" cy="29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7" name="Picture 49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2800" y="3886200"/>
              <a:ext cx="461241" cy="313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8" name="Picture 50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05400" y="3200400"/>
              <a:ext cx="279755" cy="28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9" name="Picture 51" descr="latex-image-1.pd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16594" y="2895600"/>
              <a:ext cx="380804" cy="214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0" name="Picture 52" descr="latex-image-1.pd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38399" y="3124200"/>
              <a:ext cx="391383" cy="216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1" name="Picture 53" descr="latex-image-1.pd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02601" y="2971799"/>
              <a:ext cx="331866" cy="23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2" name="Picture 54" descr="latex-image-1.pd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84569" y="2754972"/>
              <a:ext cx="1905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3" name="Picture 55" descr="latex-image-1.pdf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31247" y="2193533"/>
              <a:ext cx="2921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7" name="Picture 48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5400000">
            <a:off x="4545013" y="1344612"/>
            <a:ext cx="990600" cy="434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b2b SSAs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H. Avakian, JLab,  Aug 17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795D0F-49EF-4BE9-AB49-D5173A5BABDD}" type="slidenum">
              <a:rPr lang="en-US"/>
              <a:pPr/>
              <a:t>7</a:t>
            </a:fld>
            <a:endParaRPr lang="en-US"/>
          </a:p>
        </p:txBody>
      </p:sp>
      <p:pic>
        <p:nvPicPr>
          <p:cNvPr id="23556" name="Picture 5" descr="Screen Shot 2015-07-17 at 6.37.1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Screen shot 2012-05-31 at 5.36.3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239000" cy="56356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SSAs in exclusive pseudoscalar meson production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65900"/>
            <a:ext cx="3352800" cy="244475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TMDe2015, Sep 2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ABE353-FA01-4BBE-9286-C49F1B45C7E5}" type="slidenum">
              <a:rPr lang="en-US"/>
              <a:pPr/>
              <a:t>8</a:t>
            </a:fld>
            <a:endParaRPr lang="en-US"/>
          </a:p>
        </p:txBody>
      </p:sp>
      <p:sp>
        <p:nvSpPr>
          <p:cNvPr id="24581" name="Rectangle 15"/>
          <p:cNvSpPr>
            <a:spLocks noChangeArrowheads="1"/>
          </p:cNvSpPr>
          <p:nvPr/>
        </p:nvSpPr>
        <p:spPr bwMode="auto">
          <a:xfrm>
            <a:off x="3429000" y="32766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Goloskokov&amp;Kroll</a:t>
            </a:r>
          </a:p>
        </p:txBody>
      </p:sp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3352800" y="358140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Goldstein, Hernandez, &amp; Liuti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" y="2971800"/>
            <a:ext cx="8915400" cy="3462338"/>
            <a:chOff x="76200" y="2971800"/>
            <a:chExt cx="8915400" cy="3462338"/>
          </a:xfrm>
        </p:grpSpPr>
        <p:sp>
          <p:nvSpPr>
            <p:cNvPr id="24595" name="Rectangle 12"/>
            <p:cNvSpPr>
              <a:spLocks noChangeArrowheads="1"/>
            </p:cNvSpPr>
            <p:nvPr/>
          </p:nvSpPr>
          <p:spPr bwMode="auto">
            <a:xfrm>
              <a:off x="6553200" y="2995612"/>
              <a:ext cx="2209800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K</a:t>
              </a:r>
              <a:r>
                <a:rPr lang="en-US" sz="1400">
                  <a:latin typeface="Symbol" pitchFamily="18" charset="2"/>
                </a:rPr>
                <a:t>S </a:t>
              </a:r>
              <a:r>
                <a:rPr lang="en-US" sz="1400"/>
                <a:t>asymmetries are predicted to be large and with opposite sign to K</a:t>
              </a:r>
              <a:r>
                <a:rPr lang="en-US" sz="1400">
                  <a:latin typeface="Symbol" pitchFamily="18" charset="2"/>
                </a:rPr>
                <a:t>L</a:t>
              </a:r>
              <a:endParaRPr lang="en-US" sz="1400"/>
            </a:p>
          </p:txBody>
        </p:sp>
        <p:pic>
          <p:nvPicPr>
            <p:cNvPr id="24596" name="Picture 14" descr="Screen Shot 2014-06-19 at 9.45.23 AM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3886200"/>
              <a:ext cx="5638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TextBox 8"/>
            <p:cNvSpPr txBox="1">
              <a:spLocks noChangeArrowheads="1"/>
            </p:cNvSpPr>
            <p:nvPr/>
          </p:nvSpPr>
          <p:spPr bwMode="auto">
            <a:xfrm>
              <a:off x="76200" y="6096000"/>
              <a:ext cx="8915400" cy="3381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Exclusive production of K</a:t>
              </a:r>
              <a:r>
                <a:rPr lang="en-US" sz="1600">
                  <a:latin typeface="Symbol" pitchFamily="18" charset="2"/>
                </a:rPr>
                <a:t>L</a:t>
              </a:r>
              <a:r>
                <a:rPr lang="en-US" sz="1600"/>
                <a:t> and K</a:t>
              </a:r>
              <a:r>
                <a:rPr lang="en-US" sz="1600">
                  <a:latin typeface="Symbol" pitchFamily="18" charset="2"/>
                </a:rPr>
                <a:t>S </a:t>
              </a:r>
              <a:r>
                <a:rPr lang="en-US" sz="1600"/>
                <a:t>provide access to different combinations of chiral-odd GPDs </a:t>
              </a:r>
              <a:endParaRPr lang="en-US" sz="1600">
                <a:latin typeface="Symbol" pitchFamily="18" charset="2"/>
              </a:endParaRPr>
            </a:p>
          </p:txBody>
        </p:sp>
        <p:pic>
          <p:nvPicPr>
            <p:cNvPr id="24598" name="Picture 17" descr="Screen Shot 2014-06-19 at 10.05.28 AM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" y="4495800"/>
              <a:ext cx="2743200" cy="128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9" name="TextBox 8"/>
            <p:cNvSpPr txBox="1">
              <a:spLocks noChangeArrowheads="1"/>
            </p:cNvSpPr>
            <p:nvPr/>
          </p:nvSpPr>
          <p:spPr bwMode="auto">
            <a:xfrm>
              <a:off x="76200" y="2971800"/>
              <a:ext cx="2819400" cy="1323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Beam and target asymmetries in exclusive production of K</a:t>
              </a:r>
              <a:r>
                <a:rPr lang="en-US" sz="1600">
                  <a:latin typeface="Symbol" pitchFamily="18" charset="2"/>
                </a:rPr>
                <a:t>L</a:t>
              </a:r>
              <a:r>
                <a:rPr lang="en-US" sz="1600"/>
                <a:t> and K</a:t>
              </a:r>
              <a:r>
                <a:rPr lang="en-US" sz="1600">
                  <a:latin typeface="Symbol" pitchFamily="18" charset="2"/>
                </a:rPr>
                <a:t>S </a:t>
              </a:r>
              <a:r>
                <a:rPr lang="en-US" sz="1600"/>
                <a:t>are very sensitive to chiral-odd GPDs.</a:t>
              </a:r>
              <a:endParaRPr lang="en-US" sz="1600">
                <a:latin typeface="Symbol" pitchFamily="18" charset="2"/>
              </a:endParaRPr>
            </a:p>
          </p:txBody>
        </p:sp>
        <p:sp>
          <p:nvSpPr>
            <p:cNvPr id="24600" name="Rectangle 1"/>
            <p:cNvSpPr>
              <a:spLocks noChangeArrowheads="1"/>
            </p:cNvSpPr>
            <p:nvPr/>
          </p:nvSpPr>
          <p:spPr bwMode="auto">
            <a:xfrm>
              <a:off x="76200" y="5788223"/>
              <a:ext cx="16244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Times New Roman" pitchFamily="18" charset="0"/>
                  <a:cs typeface="Times New Roman" pitchFamily="18" charset="0"/>
                </a:rPr>
                <a:t>Proposal for PAC44 </a:t>
              </a:r>
            </a:p>
          </p:txBody>
        </p:sp>
      </p:grpSp>
      <p:pic>
        <p:nvPicPr>
          <p:cNvPr id="24584" name="Picture 34" descr="screenshot_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838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838200"/>
            <a:ext cx="1143000" cy="19812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11288" y="838200"/>
            <a:ext cx="8382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2438400" y="838200"/>
            <a:ext cx="6456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transverse x-section dominates, providing access to chiral-odd GPDs</a:t>
            </a:r>
          </a:p>
        </p:txBody>
      </p:sp>
      <p:pic>
        <p:nvPicPr>
          <p:cNvPr id="24588" name="Picture 5" descr="Screen Shot 2015-05-23 at 5.04.59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0525" y="1143000"/>
            <a:ext cx="3013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7" descr="Screen Shot 2015-05-23 at 5.06.46 A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3325" y="1149350"/>
            <a:ext cx="3270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3" descr="Screen Shot 2015-05-23 at 5.22.37 AM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1143000"/>
            <a:ext cx="28194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447800" y="2438400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1828800" y="2362200"/>
            <a:ext cx="1371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4593" name="Picture 25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3048000"/>
            <a:ext cx="7286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TextBox 26"/>
          <p:cNvSpPr txBox="1">
            <a:spLocks noChangeArrowheads="1"/>
          </p:cNvSpPr>
          <p:nvPr/>
        </p:nvSpPr>
        <p:spPr bwMode="auto">
          <a:xfrm>
            <a:off x="3886200" y="3048000"/>
            <a:ext cx="1296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0.5                1.0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Screen Shot 2015-03-13 at 6.25.2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00400"/>
            <a:ext cx="3124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685800" y="228600"/>
            <a:ext cx="834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Controlling the flavor content with target-current correlations</a:t>
            </a:r>
          </a:p>
        </p:txBody>
      </p:sp>
      <p:sp>
        <p:nvSpPr>
          <p:cNvPr id="26627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AB0A4E-7815-40DA-A87F-D6CDB95C9A0E}" type="slidenum">
              <a:rPr lang="en-US"/>
              <a:pPr/>
              <a:t>9</a:t>
            </a:fld>
            <a:endParaRPr lang="en-US"/>
          </a:p>
        </p:txBody>
      </p:sp>
      <p:sp>
        <p:nvSpPr>
          <p:cNvPr id="26628" name="Footer Placeholder 1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TMDe2015, Sep 2</a:t>
            </a:r>
          </a:p>
        </p:txBody>
      </p:sp>
      <p:sp>
        <p:nvSpPr>
          <p:cNvPr id="26629" name="Text Box 28"/>
          <p:cNvSpPr txBox="1">
            <a:spLocks noChangeArrowheads="1"/>
          </p:cNvSpPr>
          <p:nvPr/>
        </p:nvSpPr>
        <p:spPr bwMode="auto">
          <a:xfrm>
            <a:off x="1524000" y="5969000"/>
            <a:ext cx="6511925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400"/>
              <a:t>Large acceptance of CLAS12 (and EIC) provide a unique possibility to detect simultaneously hadrons in the forward and backward regions</a:t>
            </a: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7354888" y="1279525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6491288" y="1290638"/>
            <a:ext cx="900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 flipV="1">
            <a:off x="7391400" y="1069975"/>
            <a:ext cx="1066800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7391400" y="1290638"/>
            <a:ext cx="1122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516688" y="746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60033"/>
                </a:solidFill>
                <a:cs typeface="Arial" pitchFamily="34" charset="0"/>
              </a:rPr>
              <a:t>e </a:t>
            </a:r>
            <a:endParaRPr lang="ru-RU" i="1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164513" y="746125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60033"/>
                </a:solidFill>
                <a:cs typeface="Arial" pitchFamily="34" charset="0"/>
              </a:rPr>
              <a:t>e</a:t>
            </a:r>
            <a:r>
              <a:rPr lang="ja-JP" altLang="en-US" i="1">
                <a:solidFill>
                  <a:srgbClr val="660033"/>
                </a:solidFill>
                <a:cs typeface="Arial" pitchFamily="34" charset="0"/>
              </a:rPr>
              <a:t>’</a:t>
            </a:r>
            <a:endParaRPr lang="ru-RU" i="1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345488" y="1355725"/>
            <a:ext cx="34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  <a:cs typeface="Arial" pitchFamily="34" charset="0"/>
              </a:rPr>
              <a:t>p</a:t>
            </a:r>
            <a:endParaRPr lang="el-GR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6637" name="Line 20"/>
          <p:cNvSpPr>
            <a:spLocks noChangeShapeType="1"/>
          </p:cNvSpPr>
          <p:nvPr/>
        </p:nvSpPr>
        <p:spPr bwMode="auto">
          <a:xfrm>
            <a:off x="7315200" y="1290638"/>
            <a:ext cx="1182688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8421688" y="1660525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660033"/>
                </a:solidFill>
                <a:cs typeface="Arial" pitchFamily="34" charset="0"/>
              </a:rPr>
              <a:t>π</a:t>
            </a:r>
          </a:p>
        </p:txBody>
      </p:sp>
      <p:sp>
        <p:nvSpPr>
          <p:cNvPr id="26639" name="TextBox 19"/>
          <p:cNvSpPr txBox="1">
            <a:spLocks noChangeArrowheads="1"/>
          </p:cNvSpPr>
          <p:nvPr/>
        </p:nvSpPr>
        <p:spPr bwMode="auto">
          <a:xfrm>
            <a:off x="8653463" y="120332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6640" name="Line 7"/>
          <p:cNvSpPr>
            <a:spLocks noChangeShapeType="1"/>
          </p:cNvSpPr>
          <p:nvPr/>
        </p:nvSpPr>
        <p:spPr bwMode="auto">
          <a:xfrm>
            <a:off x="7391400" y="1290638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Text Box 12"/>
          <p:cNvSpPr txBox="1">
            <a:spLocks noChangeArrowheads="1"/>
          </p:cNvSpPr>
          <p:nvPr/>
        </p:nvSpPr>
        <p:spPr bwMode="auto">
          <a:xfrm>
            <a:off x="8305800" y="2052638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33"/>
                </a:solidFill>
                <a:cs typeface="Arial" pitchFamily="34" charset="0"/>
              </a:rPr>
              <a:t>K</a:t>
            </a:r>
            <a:endParaRPr lang="el-GR">
              <a:solidFill>
                <a:srgbClr val="660033"/>
              </a:solidFill>
              <a:cs typeface="Arial" pitchFamily="34" charset="0"/>
            </a:endParaRPr>
          </a:p>
        </p:txBody>
      </p:sp>
      <p:pic>
        <p:nvPicPr>
          <p:cNvPr id="26642" name="Picture 1" descr="Screen Shot 2015-03-13 at 5.28.45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" descr="Screen Shot 2015-03-13 at 5.27.19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14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4" descr="Screen Shot 2015-03-13 at 6.12.56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3200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1" descr="Screen Shot 2014-09-04 at 12.18.52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276600"/>
            <a:ext cx="2809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6" name="TextBox 6"/>
          <p:cNvSpPr txBox="1">
            <a:spLocks noChangeArrowheads="1"/>
          </p:cNvSpPr>
          <p:nvPr/>
        </p:nvSpPr>
        <p:spPr bwMode="auto">
          <a:xfrm>
            <a:off x="8153400" y="5562600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r>
              <a:rPr lang="en-US" sz="1800" baseline="-250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\gs\gs8.14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722"/>
  <p:tag name="DEFAULTHEIGHT" val="302"/>
</p:tagLst>
</file>

<file path=ppt/theme/theme1.xml><?xml version="1.0" encoding="utf-8"?>
<a:theme xmlns:a="http://schemas.openxmlformats.org/drawingml/2006/main" name="harut">
  <a:themeElements>
    <a:clrScheme name="har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r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ar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harut</Template>
  <TotalTime>58137</TotalTime>
  <Words>416</Words>
  <Application>Microsoft Office PowerPoint</Application>
  <PresentationFormat>Affichage à l'écran (4:3)</PresentationFormat>
  <Paragraphs>63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ＭＳ Ｐゴシック</vt:lpstr>
      <vt:lpstr>Symbol</vt:lpstr>
      <vt:lpstr>Times New Roman</vt:lpstr>
      <vt:lpstr>harut</vt:lpstr>
      <vt:lpstr>Diapositive 1</vt:lpstr>
      <vt:lpstr>b2b distributions: CLAS12 (proton-pion)</vt:lpstr>
      <vt:lpstr>Diapositive 3</vt:lpstr>
      <vt:lpstr>Predictions for CLAS12</vt:lpstr>
      <vt:lpstr>Support slides….</vt:lpstr>
      <vt:lpstr>b2b SSAs</vt:lpstr>
      <vt:lpstr>b2b SSAs</vt:lpstr>
      <vt:lpstr>SSAs in exclusive pseudoscalar meson production</vt:lpstr>
      <vt:lpstr>Diapositive 9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avakian</dc:creator>
  <cp:lastModifiedBy>$niccolai</cp:lastModifiedBy>
  <cp:revision>754</cp:revision>
  <cp:lastPrinted>2015-02-14T00:03:48Z</cp:lastPrinted>
  <dcterms:created xsi:type="dcterms:W3CDTF">2015-10-21T12:55:33Z</dcterms:created>
  <dcterms:modified xsi:type="dcterms:W3CDTF">2015-10-22T14:38:09Z</dcterms:modified>
</cp:coreProperties>
</file>