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70" r:id="rId6"/>
    <p:sldId id="263" r:id="rId7"/>
    <p:sldId id="264" r:id="rId8"/>
    <p:sldId id="275" r:id="rId9"/>
    <p:sldId id="272" r:id="rId10"/>
    <p:sldId id="273" r:id="rId11"/>
    <p:sldId id="266" r:id="rId12"/>
    <p:sldId id="27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CD"/>
    <a:srgbClr val="FFAD00"/>
    <a:srgbClr val="D1C2A1"/>
    <a:srgbClr val="F6F2C7"/>
    <a:srgbClr val="A3262A"/>
    <a:srgbClr val="E3D9B9"/>
    <a:srgbClr val="E9CE78"/>
    <a:srgbClr val="FFF3D0"/>
    <a:srgbClr val="FFE595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5" autoAdjust="0"/>
    <p:restoredTop sz="8636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120" y="-296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7.xml"/><Relationship Id="rId7" Type="http://schemas.openxmlformats.org/officeDocument/2006/relationships/slide" Target="slides/slide9.xml"/><Relationship Id="rId8" Type="http://schemas.openxmlformats.org/officeDocument/2006/relationships/slide" Target="slides/slide11.xml"/><Relationship Id="rId9" Type="http://schemas.openxmlformats.org/officeDocument/2006/relationships/slide" Target="slides/slide12.xml"/><Relationship Id="rId10" Type="http://schemas.openxmlformats.org/officeDocument/2006/relationships/slide" Target="slides/slide13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D194B2-D72D-9D44-8144-9D5F58F5D0B9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229600" cy="39793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Jul 6 2015			JLab/BNL</a:t>
            </a:r>
            <a:r>
              <a:rPr lang="en-US" baseline="0" dirty="0" smtClean="0"/>
              <a:t> ER@CEBAF: BBU (T. Satogata)			</a:t>
            </a:r>
            <a:r>
              <a:rPr lang="en-US" dirty="0" smtClean="0"/>
              <a:t>p. </a:t>
            </a:r>
            <a:fld id="{B58F48A6-A3E1-4848-9AC3-B43F560BE4FE}" type="slidenum">
              <a:rPr lang="en-US" smtClean="0"/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5109F8C-9F4D-5945-807D-33CC9F4EE4DF}" type="datetimeFigureOut">
              <a:rPr lang="en-US" smtClean="0"/>
              <a:pPr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sa.jlab.org/publications/CASA_PhDs/Sereno_Dissertat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sa.jlab.org/publications/CASA_PhDs/Sereno_Dissertatio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sa.jlab.org/publications/CASA_PhDs/Sereno_Dissertation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elconf.web.cern.ch/accelconf/e08/papers/wepp087.pdf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ogbooks.jlab.org/entry/3250844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BBU Measurements for ER@CEBAF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218734"/>
          </a:xfrm>
        </p:spPr>
        <p:txBody>
          <a:bodyPr>
            <a:normAutofit/>
          </a:bodyPr>
          <a:lstStyle/>
          <a:p>
            <a:r>
              <a:rPr lang="en-US" dirty="0" smtClean="0"/>
              <a:t>Objectives for experimental proposal (from Francois):</a:t>
            </a:r>
          </a:p>
          <a:p>
            <a:pPr lvl="1"/>
            <a:r>
              <a:rPr lang="en-US" dirty="0" smtClean="0"/>
              <a:t>Estimate BBU thresholds from measurements below breakup during ER study</a:t>
            </a:r>
          </a:p>
          <a:p>
            <a:pPr lvl="1"/>
            <a:r>
              <a:rPr lang="en-US" dirty="0" smtClean="0"/>
              <a:t>Push ER@CEBAF to BBU and compare to estimates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Scope of this presentation</a:t>
            </a:r>
          </a:p>
          <a:p>
            <a:pPr lvl="1"/>
            <a:r>
              <a:rPr lang="en-US" dirty="0" smtClean="0"/>
              <a:t>CEBAF BBU history</a:t>
            </a:r>
          </a:p>
          <a:p>
            <a:pPr lvl="2"/>
            <a:r>
              <a:rPr lang="en-US" dirty="0" smtClean="0"/>
              <a:t>Theses: </a:t>
            </a:r>
            <a:r>
              <a:rPr lang="en-US" dirty="0" err="1" smtClean="0"/>
              <a:t>Sereno</a:t>
            </a:r>
            <a:r>
              <a:rPr lang="en-US" dirty="0" smtClean="0"/>
              <a:t> (1994), Tennant (2006), Shin (2013)</a:t>
            </a:r>
          </a:p>
          <a:p>
            <a:pPr lvl="2"/>
            <a:r>
              <a:rPr lang="en-US" dirty="0" smtClean="0"/>
              <a:t>2008 Observed </a:t>
            </a:r>
            <a:r>
              <a:rPr lang="en-US" dirty="0" err="1" smtClean="0"/>
              <a:t>multipass</a:t>
            </a:r>
            <a:r>
              <a:rPr lang="en-US" dirty="0" smtClean="0"/>
              <a:t> BBU (</a:t>
            </a:r>
            <a:r>
              <a:rPr lang="en-US" dirty="0" err="1" smtClean="0"/>
              <a:t>Renascance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C100 cavity HOM spectral survey</a:t>
            </a:r>
          </a:p>
          <a:p>
            <a:pPr lvl="1"/>
            <a:r>
              <a:rPr lang="en-US" dirty="0" smtClean="0"/>
              <a:t>Methods to measure below threshold</a:t>
            </a:r>
          </a:p>
          <a:p>
            <a:pPr lvl="1"/>
            <a:r>
              <a:rPr lang="en-US" dirty="0" smtClean="0"/>
              <a:t>Pushing towards BBU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8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72"/>
            <a:ext cx="9144000" cy="60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Below</a:t>
            </a:r>
            <a:r>
              <a:rPr lang="en-US" baseline="0" dirty="0" smtClean="0"/>
              <a:t>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9"/>
            <a:ext cx="8229600" cy="2874288"/>
          </a:xfrm>
        </p:spPr>
        <p:txBody>
          <a:bodyPr/>
          <a:lstStyle/>
          <a:p>
            <a:r>
              <a:rPr lang="en-US" dirty="0" smtClean="0"/>
              <a:t>Shin thesis also extrapolated BBU threshold current from direct NWA scans of individual HOM peaks while varying beam current</a:t>
            </a:r>
          </a:p>
          <a:p>
            <a:pPr lvl="1"/>
            <a:r>
              <a:rPr lang="en-US" dirty="0" smtClean="0"/>
              <a:t>But large uncertainties when far below threshold current</a:t>
            </a:r>
          </a:p>
          <a:p>
            <a:pPr lvl="1"/>
            <a:r>
              <a:rPr lang="en-US" dirty="0" smtClean="0"/>
              <a:t>Also done in Tennant thesis for FEL Upgrade Driver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9" y="3003800"/>
            <a:ext cx="4373104" cy="3201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565" y="3132464"/>
            <a:ext cx="4475924" cy="32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Below</a:t>
            </a:r>
            <a:r>
              <a:rPr lang="en-US" baseline="0" dirty="0" smtClean="0"/>
              <a:t>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9"/>
            <a:ext cx="8229600" cy="2874288"/>
          </a:xfrm>
        </p:spPr>
        <p:txBody>
          <a:bodyPr/>
          <a:lstStyle/>
          <a:p>
            <a:r>
              <a:rPr lang="en-US" dirty="0" smtClean="0"/>
              <a:t>Much of the CEBAF BBU thesis work focused on ways to measure BBU thresholds without actually generating BBU</a:t>
            </a:r>
          </a:p>
          <a:p>
            <a:r>
              <a:rPr lang="en-US" dirty="0" smtClean="0"/>
              <a:t>E.g. Tennant thesis: measuring dipole modes and polarizations – measure HOM voltage </a:t>
            </a:r>
            <a:r>
              <a:rPr lang="en-US" dirty="0" err="1" smtClean="0"/>
              <a:t>vs</a:t>
            </a:r>
            <a:r>
              <a:rPr lang="en-US" dirty="0" smtClean="0"/>
              <a:t> position scan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87" y="2650250"/>
            <a:ext cx="7236129" cy="36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Characterizing BBU</a:t>
            </a:r>
          </a:p>
          <a:p>
            <a:pPr lvl="1"/>
            <a:r>
              <a:rPr lang="en-US" dirty="0" smtClean="0"/>
              <a:t>Existing thesis work and characterization has covered BBU code verification, HOM survey techniques to maturity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Driving BBU: Elevating beam current</a:t>
            </a:r>
          </a:p>
          <a:p>
            <a:pPr lvl="1"/>
            <a:r>
              <a:rPr lang="en-US" dirty="0" smtClean="0"/>
              <a:t>Higher current gun? But likely limits on, e.g., dump power</a:t>
            </a:r>
          </a:p>
          <a:p>
            <a:pPr lvl="1"/>
            <a:r>
              <a:rPr lang="en-US" dirty="0" smtClean="0"/>
              <a:t>Suitability of CSR LDRD proposed gun?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Driving BBU: Elevating HOM impedances</a:t>
            </a:r>
          </a:p>
          <a:p>
            <a:pPr lvl="1"/>
            <a:r>
              <a:rPr lang="en-US" dirty="0" smtClean="0"/>
              <a:t>Detune 1L25-6 with stub tuners?</a:t>
            </a:r>
          </a:p>
          <a:p>
            <a:pPr lvl="1"/>
            <a:r>
              <a:rPr lang="en-US" dirty="0" smtClean="0"/>
              <a:t>Short HOM ports?</a:t>
            </a:r>
          </a:p>
          <a:p>
            <a:pPr lvl="1"/>
            <a:r>
              <a:rPr lang="en-US" dirty="0" smtClean="0"/>
              <a:t>Direct driving of HOM through HOM port?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3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Nick </a:t>
            </a:r>
            <a:r>
              <a:rPr lang="en-US" baseline="0" dirty="0" err="1" smtClean="0"/>
              <a:t>Sereno</a:t>
            </a:r>
            <a:r>
              <a:rPr lang="en-US" baseline="0" dirty="0" smtClean="0"/>
              <a:t> Thesis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1994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hlinkClick r:id="rId2"/>
              </a:rPr>
              <a:t>http://casa.jlab.org/publications/CASA_PhDs/</a:t>
            </a:r>
            <a:r>
              <a:rPr lang="en-US" sz="1900" dirty="0" smtClean="0">
                <a:hlinkClick r:id="rId2"/>
              </a:rPr>
              <a:t>Sereno_Dissertation.pdf</a:t>
            </a:r>
            <a:endParaRPr lang="en-US" sz="1900" dirty="0" smtClean="0"/>
          </a:p>
          <a:p>
            <a:r>
              <a:rPr lang="en-US" dirty="0" smtClean="0"/>
              <a:t>Experimental Studies of Multipass Beam Breakup and Energy Recovery using the CEBAF Injector Linac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CEBAF injector: 5.6 MeV to 42.8 MeV single-pass</a:t>
            </a:r>
          </a:p>
          <a:p>
            <a:pPr lvl="1"/>
            <a:r>
              <a:rPr lang="en-US" dirty="0" smtClean="0"/>
              <a:t>Designed/built/modeled injector </a:t>
            </a:r>
            <a:r>
              <a:rPr lang="en-US" dirty="0" err="1" smtClean="0"/>
              <a:t>recirculator</a:t>
            </a:r>
            <a:r>
              <a:rPr lang="en-US" dirty="0" smtClean="0"/>
              <a:t> optics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imulated/calculated BBU thresholds for CEBAF</a:t>
            </a:r>
          </a:p>
          <a:p>
            <a:pPr lvl="1"/>
            <a:r>
              <a:rPr lang="en-US" dirty="0" err="1" smtClean="0"/>
              <a:t>Recirculated</a:t>
            </a:r>
            <a:r>
              <a:rPr lang="en-US" dirty="0" smtClean="0"/>
              <a:t> &gt;200 </a:t>
            </a:r>
            <a:r>
              <a:rPr lang="en-US" dirty="0" err="1" smtClean="0"/>
              <a:t>uA</a:t>
            </a:r>
            <a:r>
              <a:rPr lang="en-US" dirty="0" smtClean="0"/>
              <a:t> to 80.1 MeV (2-pass)</a:t>
            </a:r>
          </a:p>
          <a:p>
            <a:pPr lvl="1"/>
            <a:r>
              <a:rPr lang="en-US" dirty="0" smtClean="0"/>
              <a:t>ERL: 30 </a:t>
            </a:r>
            <a:r>
              <a:rPr lang="en-US" dirty="0" err="1" smtClean="0"/>
              <a:t>uA</a:t>
            </a:r>
            <a:r>
              <a:rPr lang="en-US" dirty="0"/>
              <a:t> </a:t>
            </a:r>
            <a:r>
              <a:rPr lang="en-US" dirty="0" smtClean="0"/>
              <a:t> 5.6 MeV to 42.8 MeV and back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Measured HOM spectra with </a:t>
            </a:r>
            <a:r>
              <a:rPr lang="en-US" dirty="0" err="1" smtClean="0"/>
              <a:t>stripline</a:t>
            </a:r>
            <a:r>
              <a:rPr lang="en-US" dirty="0" smtClean="0"/>
              <a:t> kicks, HOM pickups</a:t>
            </a:r>
          </a:p>
          <a:p>
            <a:pPr lvl="1"/>
            <a:r>
              <a:rPr lang="en-US" dirty="0" smtClean="0"/>
              <a:t>Indirect BBU thresholds (no BBU experimentally observed)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 Tennant Thesis (2006)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hlinkClick r:id="rId2"/>
              </a:rPr>
              <a:t>http://casa.jlab.org/publications/CASA_PhDs</a:t>
            </a:r>
            <a:r>
              <a:rPr lang="en-US" sz="1900" dirty="0" smtClean="0">
                <a:hlinkClick r:id="rId2"/>
              </a:rPr>
              <a:t>/Tennant_Dissertation.pdf</a:t>
            </a:r>
            <a:endParaRPr lang="en-US" sz="1900" dirty="0"/>
          </a:p>
          <a:p>
            <a:r>
              <a:rPr lang="en-US" dirty="0"/>
              <a:t>1 GeV Demonstration of Energy Recovery at CEBAF and Studies of the Multibunch, Multipass Beam Breakup Instability in the 10 kW FEL Upgrade </a:t>
            </a:r>
            <a:r>
              <a:rPr lang="en-US" dirty="0" smtClean="0"/>
              <a:t>Driver</a:t>
            </a:r>
          </a:p>
          <a:p>
            <a:endParaRPr lang="en-US" dirty="0" smtClean="0"/>
          </a:p>
          <a:p>
            <a:r>
              <a:rPr lang="en-US" dirty="0" smtClean="0"/>
              <a:t>1 GeV CEBAF ER</a:t>
            </a:r>
          </a:p>
          <a:p>
            <a:pPr lvl="1"/>
            <a:r>
              <a:rPr lang="en-US" dirty="0" smtClean="0"/>
              <a:t>Participated in study, beam measurements</a:t>
            </a:r>
          </a:p>
          <a:p>
            <a:pPr lvl="1"/>
            <a:r>
              <a:rPr lang="en-US" dirty="0" smtClean="0"/>
              <a:t>Injector/max energy ratio: 1/51</a:t>
            </a:r>
          </a:p>
          <a:p>
            <a:r>
              <a:rPr lang="en-US" dirty="0" smtClean="0"/>
              <a:t>BBU in FEL Upgrade Driver</a:t>
            </a:r>
          </a:p>
          <a:p>
            <a:pPr lvl="1"/>
            <a:r>
              <a:rPr lang="en-US" dirty="0" smtClean="0"/>
              <a:t>Benchmarked TDBBU codes, agreement o(10%)</a:t>
            </a:r>
          </a:p>
          <a:p>
            <a:pPr lvl="1"/>
            <a:r>
              <a:rPr lang="en-US" dirty="0" smtClean="0"/>
              <a:t>Isolated HOM frequency model validated</a:t>
            </a:r>
          </a:p>
          <a:p>
            <a:pPr lvl="1"/>
            <a:r>
              <a:rPr lang="en-US" dirty="0" smtClean="0"/>
              <a:t>Several (single-recirculation) BBU mitigation methods suggested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Ilkyoung</a:t>
            </a:r>
            <a:r>
              <a:rPr lang="en-US" baseline="0" dirty="0" smtClean="0"/>
              <a:t> Shin Thesis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>
                <a:hlinkClick r:id="rId2"/>
              </a:rPr>
              <a:t>http://casa.jlab.org/publications/CASA_PhDs/</a:t>
            </a:r>
            <a:r>
              <a:rPr lang="en-US" sz="1900" dirty="0" smtClean="0">
                <a:hlinkClick r:id="rId2"/>
              </a:rPr>
              <a:t>Shin_Dissertation.pdf</a:t>
            </a:r>
            <a:endParaRPr lang="en-US" dirty="0" smtClean="0"/>
          </a:p>
          <a:p>
            <a:r>
              <a:rPr lang="en-US" dirty="0"/>
              <a:t>Multipass Beam Breakup Study at Jefferson Lab for the 12 GeV CEBAF </a:t>
            </a:r>
            <a:r>
              <a:rPr lang="en-US" dirty="0" smtClean="0"/>
              <a:t>Upgrade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12 GeV upgrade BBU analysis/experiment</a:t>
            </a:r>
          </a:p>
          <a:p>
            <a:pPr lvl="1"/>
            <a:r>
              <a:rPr lang="en-US" dirty="0" smtClean="0">
                <a:effectLst/>
              </a:rPr>
              <a:t>C100 HOM survey/analysis (C100-1 and C100-2)</a:t>
            </a:r>
          </a:p>
          <a:p>
            <a:pPr lvl="1"/>
            <a:r>
              <a:rPr lang="en-US" dirty="0" smtClean="0"/>
              <a:t>Injector upgrade cumulative BBU analysis</a:t>
            </a:r>
          </a:p>
          <a:p>
            <a:pPr lvl="1"/>
            <a:r>
              <a:rPr lang="en-US" dirty="0" smtClean="0">
                <a:effectLst/>
              </a:rPr>
              <a:t>Experimental evaluation of C100 HOM power</a:t>
            </a:r>
          </a:p>
          <a:p>
            <a:pPr lvl="2"/>
            <a:r>
              <a:rPr lang="en-US" dirty="0" smtClean="0"/>
              <a:t>Direct HOM excitation with HOM couplers</a:t>
            </a:r>
          </a:p>
          <a:p>
            <a:pPr lvl="2"/>
            <a:r>
              <a:rPr lang="en-US" dirty="0" smtClean="0"/>
              <a:t>Derived BBU threshold in frequency domain</a:t>
            </a:r>
          </a:p>
          <a:p>
            <a:pPr lvl="2"/>
            <a:r>
              <a:rPr lang="en-US" dirty="0" smtClean="0"/>
              <a:t>2 passes through C100 cavities only</a:t>
            </a:r>
            <a:endParaRPr lang="en-US" dirty="0"/>
          </a:p>
          <a:p>
            <a:pPr lvl="1"/>
            <a:r>
              <a:rPr lang="en-US" dirty="0"/>
              <a:t>Indirect BBU thresholds (no BBU experimentally observed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0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Multipass (3-pass) BBU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7"/>
            <a:ext cx="8229600" cy="3539171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https://accelconf.web.cern.ch/accelconf/e08/papers/wepp087.</a:t>
            </a:r>
            <a:r>
              <a:rPr lang="en-US" sz="2000" dirty="0" smtClean="0">
                <a:hlinkClick r:id="rId2"/>
              </a:rPr>
              <a:t>pdf</a:t>
            </a:r>
            <a:r>
              <a:rPr lang="en-US" sz="2000" dirty="0" smtClean="0"/>
              <a:t> </a:t>
            </a:r>
            <a:r>
              <a:rPr lang="en-US" sz="2000" dirty="0" err="1"/>
              <a:t>Kazimi</a:t>
            </a:r>
            <a:r>
              <a:rPr lang="en-US" sz="2000" dirty="0"/>
              <a:t> et al EPAC’08</a:t>
            </a:r>
          </a:p>
          <a:p>
            <a:r>
              <a:rPr lang="en-US" dirty="0" smtClean="0"/>
              <a:t>BBU observed as low as 40 </a:t>
            </a:r>
            <a:r>
              <a:rPr lang="en-US" dirty="0" err="1" smtClean="0"/>
              <a:t>uA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vs</a:t>
            </a:r>
            <a:r>
              <a:rPr lang="en-US" dirty="0" smtClean="0"/>
              <a:t> design 20 mA)</a:t>
            </a:r>
          </a:p>
          <a:p>
            <a:pPr lvl="1"/>
            <a:r>
              <a:rPr lang="en-US" dirty="0" err="1" smtClean="0"/>
              <a:t>Renascance</a:t>
            </a:r>
            <a:r>
              <a:rPr lang="en-US" dirty="0" smtClean="0"/>
              <a:t> cryomodule installed in NL04 Aug 2007</a:t>
            </a:r>
          </a:p>
          <a:p>
            <a:pPr lvl="1"/>
            <a:r>
              <a:rPr lang="en-US" dirty="0" smtClean="0"/>
              <a:t>NL4-5 cavity shortened in fabrication</a:t>
            </a:r>
          </a:p>
          <a:p>
            <a:pPr lvl="2"/>
            <a:r>
              <a:rPr lang="en-US" dirty="0" smtClean="0"/>
              <a:t>Shifted/tilted dipole HOMs away from HOM couplers</a:t>
            </a:r>
          </a:p>
          <a:p>
            <a:pPr lvl="2"/>
            <a:r>
              <a:rPr lang="en-US" dirty="0" smtClean="0"/>
              <a:t>Problematic due to low-energy location of cryomodule/</a:t>
            </a:r>
            <a:r>
              <a:rPr lang="en-US" dirty="0"/>
              <a:t>c</a:t>
            </a:r>
            <a:r>
              <a:rPr lang="en-US" dirty="0" smtClean="0"/>
              <a:t>avity</a:t>
            </a:r>
          </a:p>
          <a:p>
            <a:pPr lvl="1"/>
            <a:r>
              <a:rPr lang="en-US" dirty="0" smtClean="0"/>
              <a:t>Recirculation optics modified to explore/mitigate problem</a:t>
            </a:r>
          </a:p>
          <a:p>
            <a:pPr lvl="2"/>
            <a:r>
              <a:rPr lang="en-US" dirty="0" smtClean="0"/>
              <a:t>Included evaluation of effects of higher-pass (</a:t>
            </a:r>
            <a:r>
              <a:rPr lang="en-US" dirty="0" err="1" smtClean="0"/>
              <a:t>multipass</a:t>
            </a:r>
            <a:r>
              <a:rPr lang="en-US" dirty="0" smtClean="0"/>
              <a:t>) optics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94661"/>
            <a:ext cx="5943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Multipass BBU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6124"/>
            <a:ext cx="5042351" cy="2760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5145"/>
            <a:ext cx="5378900" cy="213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8900" y="3815144"/>
            <a:ext cx="360634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BPM spectrum at end of NL</a:t>
            </a:r>
          </a:p>
          <a:p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Left: bunch frequency harmonics only below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Right: bunch frequency harmonics plus 2.149 GHz sidebands above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458" y="968352"/>
            <a:ext cx="360634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SLM in arc 2</a:t>
            </a:r>
          </a:p>
          <a:p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Left: below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</a:rPr>
              <a:t>Right: very close to </a:t>
            </a:r>
            <a:r>
              <a:rPr lang="en-US" sz="2000" dirty="0" err="1" smtClean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Cavities (overview)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79" y="3298664"/>
            <a:ext cx="9404173" cy="2995340"/>
          </a:xfrm>
        </p:spPr>
        <p:txBody>
          <a:bodyPr>
            <a:normAutofit/>
          </a:bodyPr>
          <a:lstStyle/>
          <a:p>
            <a:r>
              <a:rPr lang="en-US" dirty="0" smtClean="0"/>
              <a:t>External HOM loads: cryomodule HOM ports accessible</a:t>
            </a:r>
          </a:p>
          <a:p>
            <a:r>
              <a:rPr lang="en-US" dirty="0" smtClean="0"/>
              <a:t>Cryomodule HOM surveys: network analyzer S</a:t>
            </a:r>
            <a:r>
              <a:rPr lang="en-US" baseline="-25000" dirty="0" smtClean="0"/>
              <a:t>12</a:t>
            </a:r>
            <a:r>
              <a:rPr lang="en-US" dirty="0" smtClean="0"/>
              <a:t> port to port</a:t>
            </a:r>
          </a:p>
          <a:p>
            <a:r>
              <a:rPr lang="en-US" dirty="0" smtClean="0"/>
              <a:t>C100-1/2 explored on bench, 2-pass beam studies (Shin thesis)</a:t>
            </a:r>
          </a:p>
          <a:p>
            <a:r>
              <a:rPr lang="en-US" dirty="0" smtClean="0"/>
              <a:t>All C100s: HOMSC14 workshop paper attached to </a:t>
            </a:r>
            <a:r>
              <a:rPr lang="en-US" dirty="0" err="1" smtClean="0"/>
              <a:t>InDiCo</a:t>
            </a:r>
            <a:endParaRPr lang="en-US" dirty="0" smtClean="0"/>
          </a:p>
          <a:p>
            <a:pPr lvl="1"/>
            <a:r>
              <a:rPr lang="en-US" dirty="0" smtClean="0"/>
              <a:t>Cavity 6 TM111 pi/7 V only mode to </a:t>
            </a:r>
            <a:r>
              <a:rPr lang="en-US" smtClean="0"/>
              <a:t>exceed HOM </a:t>
            </a:r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Reduced with coaxial </a:t>
            </a:r>
            <a:r>
              <a:rPr lang="en-US" dirty="0"/>
              <a:t>stub </a:t>
            </a:r>
            <a:r>
              <a:rPr lang="en-US" dirty="0" smtClean="0"/>
              <a:t>tuners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://logbooks.jlab.org/entry/</a:t>
            </a:r>
            <a:r>
              <a:rPr lang="en-US" dirty="0" smtClean="0">
                <a:hlinkClick r:id="rId2"/>
              </a:rPr>
              <a:t>3250844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9" y="856812"/>
            <a:ext cx="6574230" cy="2175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8650" y="2655849"/>
            <a:ext cx="1649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7-cell 1499 MHz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3318" y="1042680"/>
            <a:ext cx="24475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TM010: 1474-1497 MHz</a:t>
            </a: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TE111: 1850-2050 MHz</a:t>
            </a: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TM110: 2050-2250 MHz</a:t>
            </a: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TM111: 2850-3000 MHz</a:t>
            </a:r>
          </a:p>
        </p:txBody>
      </p:sp>
    </p:spTree>
    <p:extLst>
      <p:ext uri="{BB962C8B-B14F-4D97-AF65-F5344CB8AC3E}">
        <p14:creationId xmlns:p14="http://schemas.microsoft.com/office/powerpoint/2010/main" val="19092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C100 HOM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12" y="786828"/>
            <a:ext cx="723345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5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876864" y="4648199"/>
            <a:ext cx="8001000" cy="1759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C100-1/2 HOM survey and beam-based beam breakup tests (Nov 2011)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- All consistent with design predictions, BBU thresholds &gt;5 mA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- No BBU observed in any beam studies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- Large BBU threshold extrapolated with nominal 180 </a:t>
            </a:r>
            <a:r>
              <a:rPr lang="en-US" sz="1600" dirty="0" err="1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uA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beam to Hall C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- Low-frequency TM111 modes of most concern, but well within threshold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  - Validates approach of HOM survey/analysis of all C100s in CMTF</a:t>
            </a:r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66" t="5132" r="1666" b="5062"/>
          <a:stretch/>
        </p:blipFill>
        <p:spPr>
          <a:xfrm>
            <a:off x="152400" y="228600"/>
            <a:ext cx="88392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66" t="4260" r="1666" b="31846"/>
          <a:stretch/>
        </p:blipFill>
        <p:spPr>
          <a:xfrm>
            <a:off x="152400" y="2689280"/>
            <a:ext cx="88392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8194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400 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uA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 baseline impedance threshold=1e10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326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400 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uA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 baseline impedance threshold=1e10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05933" y="364067"/>
            <a:ext cx="8040314" cy="93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914400" y="2852383"/>
            <a:ext cx="8040314" cy="93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6934200" y="457200"/>
            <a:ext cx="9906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34200" y="2971800"/>
            <a:ext cx="9906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37401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C100-1 (SL24)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126603"/>
            <a:ext cx="119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C100-2 (SL25)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6669" y="713600"/>
            <a:ext cx="9059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RI-004 early</a:t>
            </a:r>
          </a:p>
          <a:p>
            <a:r>
              <a: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production</a:t>
            </a:r>
            <a:endParaRPr lang="en-US" sz="1000" dirty="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1000" y="838200"/>
            <a:ext cx="262467" cy="8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234268" y="1007531"/>
            <a:ext cx="211665" cy="8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0656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869</Words>
  <Application>Microsoft Macintosh PowerPoint</Application>
  <PresentationFormat>On-screen Show (4:3)</PresentationFormat>
  <Paragraphs>117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</vt:lpstr>
      <vt:lpstr>BBU Measurements for ER@CEBAF</vt:lpstr>
      <vt:lpstr>Nick Sereno Thesis (1994)</vt:lpstr>
      <vt:lpstr>Chris Tennant Thesis (2006)</vt:lpstr>
      <vt:lpstr>Ilkyoung Shin Thesis (2013)</vt:lpstr>
      <vt:lpstr>2008 Multipass (3-pass) BBU</vt:lpstr>
      <vt:lpstr>2008 Multipass BBU</vt:lpstr>
      <vt:lpstr>C100 Cavities (overview)</vt:lpstr>
      <vt:lpstr>C100 HOM Spectrum</vt:lpstr>
      <vt:lpstr>PowerPoint Presentation</vt:lpstr>
      <vt:lpstr>PowerPoint Presentation</vt:lpstr>
      <vt:lpstr>Measurements Below Threshold</vt:lpstr>
      <vt:lpstr>Measurements Below Threshold</vt:lpstr>
      <vt:lpstr>Discussion Ideas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Todd Satogata</cp:lastModifiedBy>
  <cp:revision>690</cp:revision>
  <cp:lastPrinted>2015-05-13T17:05:32Z</cp:lastPrinted>
  <dcterms:created xsi:type="dcterms:W3CDTF">2014-06-23T12:28:26Z</dcterms:created>
  <dcterms:modified xsi:type="dcterms:W3CDTF">2015-07-08T18:42:29Z</dcterms:modified>
</cp:coreProperties>
</file>