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58" r:id="rId4"/>
    <p:sldId id="260" r:id="rId5"/>
    <p:sldId id="262" r:id="rId6"/>
    <p:sldId id="263" r:id="rId7"/>
    <p:sldId id="264" r:id="rId8"/>
    <p:sldId id="265" r:id="rId9"/>
    <p:sldId id="25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dim Ptitsy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4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4-28T15:56:07.483" idx="1">
    <p:pos x="10" y="10"/>
    <p:text>Why eRHIC Lumi=3.3 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77C3A-0A3C-4310-BDDE-F069E2AD832C}" type="datetimeFigureOut">
              <a:rPr lang="en-US" smtClean="0"/>
              <a:t>7/5/2015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6D78F-641F-4757-A77C-639A0F39F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0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896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0766" indent="-281064" defTabSz="911896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4255" indent="-224851" defTabSz="911896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3957" indent="-224851" defTabSz="911896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3659" indent="-224851" defTabSz="911896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3361" indent="-224851" algn="ctr" defTabSz="91189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3062" indent="-224851" algn="ctr" defTabSz="91189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2764" indent="-224851" algn="ctr" defTabSz="91189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2466" indent="-224851" algn="ctr" defTabSz="91189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4630407-F123-A049-8292-79D7D0141B7A}" type="slidenum">
              <a:rPr lang="en-US" sz="1200" b="0">
                <a:latin typeface="Calibri" charset="0"/>
              </a:rPr>
              <a:pPr eaLnBrk="1" hangingPunct="1"/>
              <a:t>2</a:t>
            </a:fld>
            <a:endParaRPr lang="en-US" sz="1200" b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358DFF-2903-4E38-9493-99B19EB8CC28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358DFF-2903-4E38-9493-99B19EB8CC28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71E8-EE48-43D6-83F7-AF0DBC722CAA}" type="datetimeFigureOut">
              <a:rPr lang="en-US" smtClean="0"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E9D6-FF8B-41D7-BD56-E03AAE464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7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71E8-EE48-43D6-83F7-AF0DBC722CAA}" type="datetimeFigureOut">
              <a:rPr lang="en-US" smtClean="0"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E9D6-FF8B-41D7-BD56-E03AAE464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8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71E8-EE48-43D6-83F7-AF0DBC722CAA}" type="datetimeFigureOut">
              <a:rPr lang="en-US" smtClean="0"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E9D6-FF8B-41D7-BD56-E03AAE464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40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B5421A63-5361-40FB-9807-2CAEC35EA3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44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71E8-EE48-43D6-83F7-AF0DBC722CAA}" type="datetimeFigureOut">
              <a:rPr lang="en-US" smtClean="0"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E9D6-FF8B-41D7-BD56-E03AAE464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8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71E8-EE48-43D6-83F7-AF0DBC722CAA}" type="datetimeFigureOut">
              <a:rPr lang="en-US" smtClean="0"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E9D6-FF8B-41D7-BD56-E03AAE464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2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71E8-EE48-43D6-83F7-AF0DBC722CAA}" type="datetimeFigureOut">
              <a:rPr lang="en-US" smtClean="0"/>
              <a:t>7/5/2015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E9D6-FF8B-41D7-BD56-E03AAE464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4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71E8-EE48-43D6-83F7-AF0DBC722CAA}" type="datetimeFigureOut">
              <a:rPr lang="en-US" smtClean="0"/>
              <a:t>7/5/2015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E9D6-FF8B-41D7-BD56-E03AAE464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6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71E8-EE48-43D6-83F7-AF0DBC722CAA}" type="datetimeFigureOut">
              <a:rPr lang="en-US" smtClean="0"/>
              <a:t>7/5/2015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E9D6-FF8B-41D7-BD56-E03AAE464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66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71E8-EE48-43D6-83F7-AF0DBC722CAA}" type="datetimeFigureOut">
              <a:rPr lang="en-US" smtClean="0"/>
              <a:t>7/5/2015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E9D6-FF8B-41D7-BD56-E03AAE464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0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71E8-EE48-43D6-83F7-AF0DBC722CAA}" type="datetimeFigureOut">
              <a:rPr lang="en-US" smtClean="0"/>
              <a:t>7/5/2015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E9D6-FF8B-41D7-BD56-E03AAE464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3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71E8-EE48-43D6-83F7-AF0DBC722CAA}" type="datetimeFigureOut">
              <a:rPr lang="en-US" smtClean="0"/>
              <a:t>7/5/2015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E9D6-FF8B-41D7-BD56-E03AAE464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14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371E8-EE48-43D6-83F7-AF0DBC722CAA}" type="datetimeFigureOut">
              <a:rPr lang="en-US" smtClean="0"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4E9D6-FF8B-41D7-BD56-E03AAE464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5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A brief Introduction of </a:t>
            </a:r>
            <a:r>
              <a:rPr lang="en-US" dirty="0" err="1" smtClean="0">
                <a:latin typeface="Comic Sans MS" panose="030F0702030302020204" pitchFamily="66" charset="0"/>
              </a:rPr>
              <a:t>eRHIC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N. </a:t>
            </a:r>
            <a:r>
              <a:rPr lang="en-US" dirty="0" smtClean="0"/>
              <a:t>Tsoupas, </a:t>
            </a:r>
            <a:r>
              <a:rPr lang="en-US" smtClean="0"/>
              <a:t>F Meot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81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191000"/>
            <a:ext cx="8677275" cy="137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800" dirty="0"/>
              <a:t>Center-of-mass energy range: </a:t>
            </a:r>
            <a:r>
              <a:rPr lang="en-US" sz="1800" dirty="0" smtClean="0"/>
              <a:t>20 </a:t>
            </a:r>
            <a:r>
              <a:rPr lang="en-US" sz="1800" dirty="0"/>
              <a:t>– 145 GeV</a:t>
            </a:r>
          </a:p>
          <a:p>
            <a:pPr eaLnBrk="1" hangingPunct="1">
              <a:defRPr/>
            </a:pPr>
            <a:r>
              <a:rPr lang="en-US" sz="1800" dirty="0">
                <a:solidFill>
                  <a:srgbClr val="000000"/>
                </a:solidFill>
              </a:rPr>
              <a:t>Full electron polarization </a:t>
            </a:r>
            <a:r>
              <a:rPr lang="en-US" sz="1800" dirty="0" smtClean="0">
                <a:solidFill>
                  <a:srgbClr val="000000"/>
                </a:solidFill>
              </a:rPr>
              <a:t>at all energies</a:t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Full </a:t>
            </a:r>
            <a:r>
              <a:rPr lang="en-US" sz="1800" dirty="0">
                <a:solidFill>
                  <a:srgbClr val="000000"/>
                </a:solidFill>
              </a:rPr>
              <a:t>proton </a:t>
            </a:r>
            <a:r>
              <a:rPr lang="en-US" sz="1800" dirty="0" smtClean="0">
                <a:solidFill>
                  <a:srgbClr val="000000"/>
                </a:solidFill>
              </a:rPr>
              <a:t>and He-3 polarization </a:t>
            </a:r>
            <a:r>
              <a:rPr lang="en-US" sz="1800" dirty="0">
                <a:solidFill>
                  <a:srgbClr val="000000"/>
                </a:solidFill>
              </a:rPr>
              <a:t>with six Siberian </a:t>
            </a:r>
            <a:r>
              <a:rPr lang="en-US" sz="1800" dirty="0" smtClean="0">
                <a:solidFill>
                  <a:srgbClr val="000000"/>
                </a:solidFill>
              </a:rPr>
              <a:t>snakes</a:t>
            </a:r>
            <a:endParaRPr lang="en-US" sz="18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sz="1800" dirty="0"/>
              <a:t>Any polarization direction in electron-hadron </a:t>
            </a:r>
            <a:r>
              <a:rPr lang="en-US" sz="1800" dirty="0" smtClean="0"/>
              <a:t>collisions:</a:t>
            </a:r>
            <a:endParaRPr lang="en-US" sz="1800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678737" cy="719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dirty="0" smtClean="0">
                <a:latin typeface="Helvetica" charset="0"/>
                <a:ea typeface="ＭＳ Ｐゴシック" charset="0"/>
              </a:rPr>
              <a:t>eRHIC</a:t>
            </a:r>
            <a:r>
              <a:rPr lang="en-US" dirty="0">
                <a:latin typeface="Helvetica" charset="0"/>
                <a:ea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</a:rPr>
              <a:t>at BNL</a:t>
            </a:r>
            <a:endParaRPr sz="2000" b="0" dirty="0">
              <a:solidFill>
                <a:srgbClr val="000000"/>
              </a:solidFill>
              <a:latin typeface="Helvetica" charset="0"/>
              <a:ea typeface="ＭＳ Ｐゴシック" charset="0"/>
            </a:endParaRPr>
          </a:p>
        </p:txBody>
      </p:sp>
      <p:sp>
        <p:nvSpPr>
          <p:cNvPr id="15363" name="Oval 4"/>
          <p:cNvSpPr>
            <a:spLocks noChangeAspect="1" noChangeArrowheads="1"/>
          </p:cNvSpPr>
          <p:nvPr/>
        </p:nvSpPr>
        <p:spPr bwMode="auto">
          <a:xfrm>
            <a:off x="2857500" y="2844800"/>
            <a:ext cx="284163" cy="304800"/>
          </a:xfrm>
          <a:prstGeom prst="ellipse">
            <a:avLst/>
          </a:prstGeom>
          <a:solidFill>
            <a:srgbClr val="84AC8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latin typeface="Helvetica" charset="0"/>
                <a:cs typeface="Helvetica" charset="0"/>
              </a:rPr>
              <a:t>e</a:t>
            </a:r>
            <a:r>
              <a:rPr lang="en-US" sz="1800" baseline="30000">
                <a:latin typeface="Helvetica" charset="0"/>
                <a:cs typeface="Helvetica" charset="0"/>
              </a:rPr>
              <a:t>-</a:t>
            </a:r>
          </a:p>
        </p:txBody>
      </p:sp>
      <p:grpSp>
        <p:nvGrpSpPr>
          <p:cNvPr id="15364" name="Group 169"/>
          <p:cNvGrpSpPr>
            <a:grpSpLocks/>
          </p:cNvGrpSpPr>
          <p:nvPr/>
        </p:nvGrpSpPr>
        <p:grpSpPr bwMode="auto">
          <a:xfrm>
            <a:off x="5572125" y="1676400"/>
            <a:ext cx="927100" cy="2819400"/>
            <a:chOff x="3264" y="1536"/>
            <a:chExt cx="624" cy="1776"/>
          </a:xfrm>
        </p:grpSpPr>
        <p:sp>
          <p:nvSpPr>
            <p:cNvPr id="15430" name="Oval 7"/>
            <p:cNvSpPr>
              <a:spLocks noChangeAspect="1" noChangeArrowheads="1"/>
            </p:cNvSpPr>
            <p:nvPr/>
          </p:nvSpPr>
          <p:spPr bwMode="auto">
            <a:xfrm>
              <a:off x="3456" y="1536"/>
              <a:ext cx="240" cy="240"/>
            </a:xfrm>
            <a:prstGeom prst="ellipse">
              <a:avLst/>
            </a:prstGeom>
            <a:solidFill>
              <a:srgbClr val="2C07B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latin typeface="Helvetica" charset="0"/>
                  <a:cs typeface="Helvetica" charset="0"/>
                </a:rPr>
                <a:t>p</a:t>
              </a:r>
            </a:p>
          </p:txBody>
        </p:sp>
        <p:grpSp>
          <p:nvGrpSpPr>
            <p:cNvPr id="15431" name="Group 8"/>
            <p:cNvGrpSpPr>
              <a:grpSpLocks/>
            </p:cNvGrpSpPr>
            <p:nvPr/>
          </p:nvGrpSpPr>
          <p:grpSpPr bwMode="auto">
            <a:xfrm>
              <a:off x="3264" y="2064"/>
              <a:ext cx="624" cy="576"/>
              <a:chOff x="3264" y="2064"/>
              <a:chExt cx="624" cy="576"/>
            </a:xfrm>
          </p:grpSpPr>
          <p:sp>
            <p:nvSpPr>
              <p:cNvPr id="15436" name="Oval 9"/>
              <p:cNvSpPr>
                <a:spLocks noChangeAspect="1" noChangeArrowheads="1"/>
              </p:cNvSpPr>
              <p:nvPr/>
            </p:nvSpPr>
            <p:spPr bwMode="auto">
              <a:xfrm>
                <a:off x="3360" y="2064"/>
                <a:ext cx="240" cy="240"/>
              </a:xfrm>
              <a:prstGeom prst="ellipse">
                <a:avLst/>
              </a:prstGeom>
              <a:solidFill>
                <a:srgbClr val="2C07B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15437" name="Oval 10"/>
              <p:cNvSpPr>
                <a:spLocks noChangeAspect="1" noChangeArrowheads="1"/>
              </p:cNvSpPr>
              <p:nvPr/>
            </p:nvSpPr>
            <p:spPr bwMode="auto">
              <a:xfrm>
                <a:off x="3648" y="2400"/>
                <a:ext cx="240" cy="240"/>
              </a:xfrm>
              <a:prstGeom prst="ellipse">
                <a:avLst/>
              </a:prstGeom>
              <a:solidFill>
                <a:srgbClr val="B6063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15438" name="Oval 11"/>
              <p:cNvSpPr>
                <a:spLocks noChangeAspect="1" noChangeArrowheads="1"/>
              </p:cNvSpPr>
              <p:nvPr/>
            </p:nvSpPr>
            <p:spPr bwMode="auto">
              <a:xfrm>
                <a:off x="3648" y="2112"/>
                <a:ext cx="240" cy="240"/>
              </a:xfrm>
              <a:prstGeom prst="ellipse">
                <a:avLst/>
              </a:prstGeom>
              <a:solidFill>
                <a:srgbClr val="2C07B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15439" name="Oval 12"/>
              <p:cNvSpPr>
                <a:spLocks noChangeAspect="1" noChangeArrowheads="1"/>
              </p:cNvSpPr>
              <p:nvPr/>
            </p:nvSpPr>
            <p:spPr bwMode="auto">
              <a:xfrm>
                <a:off x="3504" y="2400"/>
                <a:ext cx="240" cy="240"/>
              </a:xfrm>
              <a:prstGeom prst="ellipse">
                <a:avLst/>
              </a:prstGeom>
              <a:solidFill>
                <a:srgbClr val="2C07B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15440" name="Oval 13"/>
              <p:cNvSpPr>
                <a:spLocks noChangeAspect="1" noChangeArrowheads="1"/>
              </p:cNvSpPr>
              <p:nvPr/>
            </p:nvSpPr>
            <p:spPr bwMode="auto">
              <a:xfrm>
                <a:off x="3360" y="2400"/>
                <a:ext cx="240" cy="240"/>
              </a:xfrm>
              <a:prstGeom prst="ellipse">
                <a:avLst/>
              </a:prstGeom>
              <a:solidFill>
                <a:srgbClr val="B6063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15441" name="Oval 14"/>
              <p:cNvSpPr>
                <a:spLocks noChangeAspect="1" noChangeArrowheads="1"/>
              </p:cNvSpPr>
              <p:nvPr/>
            </p:nvSpPr>
            <p:spPr bwMode="auto">
              <a:xfrm>
                <a:off x="3264" y="2304"/>
                <a:ext cx="240" cy="240"/>
              </a:xfrm>
              <a:prstGeom prst="ellipse">
                <a:avLst/>
              </a:prstGeom>
              <a:solidFill>
                <a:srgbClr val="2C07B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15442" name="Oval 15"/>
              <p:cNvSpPr>
                <a:spLocks noChangeAspect="1" noChangeArrowheads="1"/>
              </p:cNvSpPr>
              <p:nvPr/>
            </p:nvSpPr>
            <p:spPr bwMode="auto">
              <a:xfrm>
                <a:off x="3264" y="2160"/>
                <a:ext cx="240" cy="240"/>
              </a:xfrm>
              <a:prstGeom prst="ellipse">
                <a:avLst/>
              </a:prstGeom>
              <a:solidFill>
                <a:srgbClr val="B6063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15443" name="Oval 16"/>
              <p:cNvSpPr>
                <a:spLocks noChangeAspect="1" noChangeArrowheads="1"/>
              </p:cNvSpPr>
              <p:nvPr/>
            </p:nvSpPr>
            <p:spPr bwMode="auto">
              <a:xfrm>
                <a:off x="3552" y="2064"/>
                <a:ext cx="240" cy="240"/>
              </a:xfrm>
              <a:prstGeom prst="ellipse">
                <a:avLst/>
              </a:prstGeom>
              <a:solidFill>
                <a:srgbClr val="B6063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15444" name="Oval 17"/>
              <p:cNvSpPr>
                <a:spLocks noChangeAspect="1" noChangeArrowheads="1"/>
              </p:cNvSpPr>
              <p:nvPr/>
            </p:nvSpPr>
            <p:spPr bwMode="auto">
              <a:xfrm>
                <a:off x="3648" y="2256"/>
                <a:ext cx="240" cy="240"/>
              </a:xfrm>
              <a:prstGeom prst="ellipse">
                <a:avLst/>
              </a:prstGeom>
              <a:solidFill>
                <a:srgbClr val="2C07B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15445" name="Oval 18"/>
              <p:cNvSpPr>
                <a:spLocks noChangeAspect="1" noChangeArrowheads="1"/>
              </p:cNvSpPr>
              <p:nvPr/>
            </p:nvSpPr>
            <p:spPr bwMode="auto">
              <a:xfrm>
                <a:off x="3456" y="2208"/>
                <a:ext cx="240" cy="240"/>
              </a:xfrm>
              <a:prstGeom prst="ellipse">
                <a:avLst/>
              </a:prstGeom>
              <a:solidFill>
                <a:srgbClr val="B6063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latin typeface="Helvetica" charset="0"/>
                  <a:cs typeface="Helvetica" charset="0"/>
                </a:endParaRPr>
              </a:p>
            </p:txBody>
          </p:sp>
        </p:grpSp>
        <p:grpSp>
          <p:nvGrpSpPr>
            <p:cNvPr id="15432" name="Group 19"/>
            <p:cNvGrpSpPr>
              <a:grpSpLocks/>
            </p:cNvGrpSpPr>
            <p:nvPr/>
          </p:nvGrpSpPr>
          <p:grpSpPr bwMode="auto">
            <a:xfrm>
              <a:off x="3360" y="2880"/>
              <a:ext cx="384" cy="432"/>
              <a:chOff x="3504" y="2784"/>
              <a:chExt cx="384" cy="432"/>
            </a:xfrm>
          </p:grpSpPr>
          <p:sp>
            <p:nvSpPr>
              <p:cNvPr id="15433" name="Oval 20"/>
              <p:cNvSpPr>
                <a:spLocks noChangeAspect="1" noChangeArrowheads="1"/>
              </p:cNvSpPr>
              <p:nvPr/>
            </p:nvSpPr>
            <p:spPr bwMode="auto">
              <a:xfrm>
                <a:off x="3504" y="2928"/>
                <a:ext cx="240" cy="240"/>
              </a:xfrm>
              <a:prstGeom prst="ellipse">
                <a:avLst/>
              </a:prstGeom>
              <a:solidFill>
                <a:srgbClr val="2C07B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15434" name="Oval 21"/>
              <p:cNvSpPr>
                <a:spLocks noChangeAspect="1" noChangeArrowheads="1"/>
              </p:cNvSpPr>
              <p:nvPr/>
            </p:nvSpPr>
            <p:spPr bwMode="auto">
              <a:xfrm>
                <a:off x="3648" y="2976"/>
                <a:ext cx="240" cy="240"/>
              </a:xfrm>
              <a:prstGeom prst="ellipse">
                <a:avLst/>
              </a:prstGeom>
              <a:solidFill>
                <a:srgbClr val="B6063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15435" name="Oval 22"/>
              <p:cNvSpPr>
                <a:spLocks noChangeAspect="1" noChangeArrowheads="1"/>
              </p:cNvSpPr>
              <p:nvPr/>
            </p:nvSpPr>
            <p:spPr bwMode="auto">
              <a:xfrm>
                <a:off x="3600" y="2784"/>
                <a:ext cx="240" cy="240"/>
              </a:xfrm>
              <a:prstGeom prst="ellipse">
                <a:avLst/>
              </a:prstGeom>
              <a:solidFill>
                <a:srgbClr val="2C07B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latin typeface="Helvetica" charset="0"/>
                  <a:cs typeface="Helvetica" charset="0"/>
                </a:endParaRPr>
              </a:p>
            </p:txBody>
          </p:sp>
        </p:grpSp>
      </p:grpSp>
      <p:sp>
        <p:nvSpPr>
          <p:cNvPr id="18494" name="Text Box 23"/>
          <p:cNvSpPr txBox="1">
            <a:spLocks noChangeArrowheads="1"/>
          </p:cNvSpPr>
          <p:nvPr/>
        </p:nvSpPr>
        <p:spPr bwMode="auto">
          <a:xfrm>
            <a:off x="0" y="2782888"/>
            <a:ext cx="2743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b="0" dirty="0" smtClean="0">
                <a:solidFill>
                  <a:srgbClr val="0000FF"/>
                </a:solidFill>
                <a:latin typeface="Helvetica"/>
                <a:ea typeface="+mn-ea"/>
                <a:cs typeface="Helvetica"/>
              </a:rPr>
              <a:t>80</a:t>
            </a:r>
            <a:r>
              <a:rPr lang="en-US" sz="1800" b="0" dirty="0">
                <a:solidFill>
                  <a:srgbClr val="0000FF"/>
                </a:solidFill>
                <a:latin typeface="Helvetica"/>
                <a:ea typeface="+mn-ea"/>
                <a:cs typeface="Helvetica"/>
              </a:rPr>
              <a:t>% </a:t>
            </a:r>
            <a:r>
              <a:rPr lang="en-US" sz="1800" b="0" dirty="0" smtClean="0">
                <a:solidFill>
                  <a:srgbClr val="0000FF"/>
                </a:solidFill>
                <a:latin typeface="Helvetica"/>
                <a:ea typeface="+mn-ea"/>
                <a:cs typeface="Helvetica"/>
              </a:rPr>
              <a:t>polarized electrons:</a:t>
            </a:r>
            <a:br>
              <a:rPr lang="en-US" sz="1800" b="0" dirty="0" smtClean="0">
                <a:solidFill>
                  <a:srgbClr val="0000FF"/>
                </a:solidFill>
                <a:latin typeface="Helvetica"/>
                <a:ea typeface="+mn-ea"/>
                <a:cs typeface="Helvetica"/>
              </a:rPr>
            </a:br>
            <a:r>
              <a:rPr lang="en-US" sz="1800" b="0" dirty="0" smtClean="0">
                <a:solidFill>
                  <a:srgbClr val="0000FF"/>
                </a:solidFill>
                <a:latin typeface="Helvetica"/>
                <a:ea typeface="+mn-ea"/>
                <a:cs typeface="Helvetica"/>
              </a:rPr>
              <a:t>1.3 – 21.2 GeV</a:t>
            </a:r>
            <a:endParaRPr lang="en-US" sz="1800" b="0" dirty="0">
              <a:solidFill>
                <a:srgbClr val="0000FF"/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18495" name="Text Box 24"/>
          <p:cNvSpPr txBox="1">
            <a:spLocks noChangeArrowheads="1"/>
          </p:cNvSpPr>
          <p:nvPr/>
        </p:nvSpPr>
        <p:spPr bwMode="auto">
          <a:xfrm>
            <a:off x="6629400" y="3759200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b="0" dirty="0">
                <a:solidFill>
                  <a:srgbClr val="0000FF"/>
                </a:solidFill>
                <a:latin typeface="Helvetica"/>
                <a:ea typeface="+mn-ea"/>
                <a:cs typeface="Helvetica"/>
              </a:rPr>
              <a:t>Pol. light ions (</a:t>
            </a:r>
            <a:r>
              <a:rPr lang="en-US" sz="1800" b="0" dirty="0" smtClean="0">
                <a:solidFill>
                  <a:srgbClr val="0000FF"/>
                </a:solidFill>
                <a:latin typeface="Helvetica"/>
                <a:ea typeface="+mn-ea"/>
                <a:cs typeface="Helvetica"/>
              </a:rPr>
              <a:t>He-3</a:t>
            </a:r>
            <a:r>
              <a:rPr lang="en-US" sz="1800" b="0" dirty="0">
                <a:solidFill>
                  <a:srgbClr val="0000FF"/>
                </a:solidFill>
                <a:latin typeface="Helvetica"/>
                <a:ea typeface="+mn-ea"/>
                <a:cs typeface="Helvetica"/>
              </a:rPr>
              <a:t>) </a:t>
            </a:r>
            <a:br>
              <a:rPr lang="en-US" sz="1800" b="0" dirty="0">
                <a:solidFill>
                  <a:srgbClr val="0000FF"/>
                </a:solidFill>
                <a:latin typeface="Helvetica"/>
                <a:ea typeface="+mn-ea"/>
                <a:cs typeface="Helvetica"/>
              </a:rPr>
            </a:br>
            <a:r>
              <a:rPr lang="en-US" sz="1800" b="0" dirty="0" smtClean="0">
                <a:solidFill>
                  <a:srgbClr val="0000FF"/>
                </a:solidFill>
                <a:latin typeface="Helvetica"/>
                <a:ea typeface="+mn-ea"/>
                <a:cs typeface="Helvetica"/>
              </a:rPr>
              <a:t>17 - 167 (184*</a:t>
            </a:r>
            <a:r>
              <a:rPr lang="en-US" sz="1800" b="0" dirty="0">
                <a:solidFill>
                  <a:srgbClr val="0000FF"/>
                </a:solidFill>
                <a:latin typeface="Helvetica"/>
                <a:ea typeface="+mn-ea"/>
                <a:cs typeface="Helvetica"/>
              </a:rPr>
              <a:t>) GeV/u</a:t>
            </a:r>
          </a:p>
        </p:txBody>
      </p:sp>
      <p:sp>
        <p:nvSpPr>
          <p:cNvPr id="18496" name="Text Box 25"/>
          <p:cNvSpPr txBox="1">
            <a:spLocks noChangeArrowheads="1"/>
          </p:cNvSpPr>
          <p:nvPr/>
        </p:nvSpPr>
        <p:spPr bwMode="auto">
          <a:xfrm>
            <a:off x="6629400" y="2616200"/>
            <a:ext cx="24018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b="0" dirty="0">
                <a:solidFill>
                  <a:srgbClr val="0000FF"/>
                </a:solidFill>
                <a:latin typeface="Helvetica"/>
                <a:ea typeface="+mn-ea"/>
                <a:cs typeface="Helvetica"/>
              </a:rPr>
              <a:t>Light ions (d</a:t>
            </a:r>
            <a:r>
              <a:rPr lang="en-US" sz="1800" b="0" dirty="0" smtClean="0">
                <a:solidFill>
                  <a:srgbClr val="0000FF"/>
                </a:solidFill>
                <a:latin typeface="Helvetica"/>
                <a:ea typeface="+mn-ea"/>
                <a:cs typeface="Helvetica"/>
              </a:rPr>
              <a:t>, Si, Cu</a:t>
            </a:r>
            <a:r>
              <a:rPr lang="en-US" sz="1800" b="0" dirty="0">
                <a:solidFill>
                  <a:srgbClr val="0000FF"/>
                </a:solidFill>
                <a:latin typeface="Helvetica"/>
                <a:ea typeface="+mn-ea"/>
                <a:cs typeface="Helvetica"/>
              </a:rPr>
              <a:t>)</a:t>
            </a:r>
          </a:p>
          <a:p>
            <a:pPr algn="l">
              <a:defRPr/>
            </a:pPr>
            <a:r>
              <a:rPr lang="en-US" sz="1800" b="0" dirty="0">
                <a:solidFill>
                  <a:srgbClr val="0000FF"/>
                </a:solidFill>
                <a:latin typeface="Helvetica"/>
                <a:ea typeface="+mn-ea"/>
                <a:cs typeface="Helvetica"/>
              </a:rPr>
              <a:t>Heavy ions (Au</a:t>
            </a:r>
            <a:r>
              <a:rPr lang="en-US" sz="1800" b="0" dirty="0" smtClean="0">
                <a:solidFill>
                  <a:srgbClr val="0000FF"/>
                </a:solidFill>
                <a:latin typeface="Helvetica"/>
                <a:ea typeface="+mn-ea"/>
                <a:cs typeface="Helvetica"/>
              </a:rPr>
              <a:t>, U</a:t>
            </a:r>
            <a:r>
              <a:rPr lang="en-US" sz="1800" b="0" dirty="0">
                <a:solidFill>
                  <a:srgbClr val="0000FF"/>
                </a:solidFill>
                <a:latin typeface="Helvetica"/>
                <a:ea typeface="+mn-ea"/>
                <a:cs typeface="Helvetica"/>
              </a:rPr>
              <a:t>)</a:t>
            </a:r>
          </a:p>
          <a:p>
            <a:pPr algn="l">
              <a:defRPr/>
            </a:pPr>
            <a:r>
              <a:rPr lang="en-US" sz="1800" b="0" dirty="0">
                <a:solidFill>
                  <a:srgbClr val="0000FF"/>
                </a:solidFill>
                <a:latin typeface="Helvetica"/>
                <a:ea typeface="+mn-ea"/>
                <a:cs typeface="Helvetica"/>
              </a:rPr>
              <a:t>1</a:t>
            </a:r>
            <a:r>
              <a:rPr lang="en-US" sz="1800" b="0" dirty="0" smtClean="0">
                <a:solidFill>
                  <a:srgbClr val="0000FF"/>
                </a:solidFill>
                <a:latin typeface="Helvetica"/>
                <a:ea typeface="+mn-ea"/>
                <a:cs typeface="Helvetica"/>
              </a:rPr>
              <a:t>0 </a:t>
            </a:r>
            <a:r>
              <a:rPr lang="en-US" sz="1800" b="0" dirty="0">
                <a:solidFill>
                  <a:srgbClr val="0000FF"/>
                </a:solidFill>
                <a:latin typeface="Helvetica"/>
                <a:ea typeface="+mn-ea"/>
                <a:cs typeface="Helvetica"/>
              </a:rPr>
              <a:t>- 100 (</a:t>
            </a:r>
            <a:r>
              <a:rPr lang="en-US" sz="1800" b="0" dirty="0" smtClean="0">
                <a:solidFill>
                  <a:srgbClr val="0000FF"/>
                </a:solidFill>
                <a:latin typeface="Helvetica"/>
                <a:ea typeface="+mn-ea"/>
                <a:cs typeface="Helvetica"/>
              </a:rPr>
              <a:t>110</a:t>
            </a:r>
            <a:r>
              <a:rPr lang="en-US" sz="1800" b="0" dirty="0">
                <a:solidFill>
                  <a:srgbClr val="0000FF"/>
                </a:solidFill>
                <a:latin typeface="Helvetica"/>
                <a:ea typeface="+mn-ea"/>
                <a:cs typeface="Helvetica"/>
              </a:rPr>
              <a:t>*) GeV/u</a:t>
            </a:r>
          </a:p>
        </p:txBody>
      </p:sp>
      <p:sp>
        <p:nvSpPr>
          <p:cNvPr id="18497" name="Text Box 26"/>
          <p:cNvSpPr txBox="1">
            <a:spLocks noChangeArrowheads="1"/>
          </p:cNvSpPr>
          <p:nvPr/>
        </p:nvSpPr>
        <p:spPr bwMode="auto">
          <a:xfrm>
            <a:off x="6629400" y="1587500"/>
            <a:ext cx="2643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b="0" dirty="0">
                <a:solidFill>
                  <a:srgbClr val="0000FF"/>
                </a:solidFill>
                <a:latin typeface="Helvetica"/>
                <a:ea typeface="+mn-ea"/>
                <a:cs typeface="Helvetica"/>
              </a:rPr>
              <a:t>70% polarized protons </a:t>
            </a:r>
          </a:p>
          <a:p>
            <a:pPr algn="l">
              <a:defRPr/>
            </a:pPr>
            <a:r>
              <a:rPr lang="en-US" sz="1800" b="0" dirty="0" smtClean="0">
                <a:solidFill>
                  <a:srgbClr val="0000FF"/>
                </a:solidFill>
                <a:latin typeface="Helvetica"/>
                <a:ea typeface="+mn-ea"/>
                <a:cs typeface="Helvetica"/>
              </a:rPr>
              <a:t>25 </a:t>
            </a:r>
            <a:r>
              <a:rPr lang="en-US" sz="1800" b="0" dirty="0">
                <a:solidFill>
                  <a:srgbClr val="0000FF"/>
                </a:solidFill>
                <a:latin typeface="Helvetica"/>
                <a:ea typeface="+mn-ea"/>
                <a:cs typeface="Helvetica"/>
              </a:rPr>
              <a:t>- 250 </a:t>
            </a:r>
            <a:r>
              <a:rPr lang="en-US" sz="1800" b="0" dirty="0" smtClean="0">
                <a:solidFill>
                  <a:srgbClr val="0000FF"/>
                </a:solidFill>
                <a:latin typeface="Helvetica"/>
                <a:ea typeface="+mn-ea"/>
                <a:cs typeface="Helvetica"/>
              </a:rPr>
              <a:t>(275*</a:t>
            </a:r>
            <a:r>
              <a:rPr lang="en-US" sz="1800" b="0" dirty="0">
                <a:solidFill>
                  <a:srgbClr val="0000FF"/>
                </a:solidFill>
                <a:latin typeface="Helvetica"/>
                <a:ea typeface="+mn-ea"/>
                <a:cs typeface="Helvetica"/>
              </a:rPr>
              <a:t>) GeV</a:t>
            </a:r>
          </a:p>
        </p:txBody>
      </p:sp>
      <p:sp>
        <p:nvSpPr>
          <p:cNvPr id="15369" name="AutoShape 27"/>
          <p:cNvSpPr>
            <a:spLocks/>
          </p:cNvSpPr>
          <p:nvPr/>
        </p:nvSpPr>
        <p:spPr bwMode="auto">
          <a:xfrm>
            <a:off x="3200400" y="2387600"/>
            <a:ext cx="46038" cy="1143000"/>
          </a:xfrm>
          <a:prstGeom prst="rightBrace">
            <a:avLst>
              <a:gd name="adj1" fmla="val 156780"/>
              <a:gd name="adj2" fmla="val 500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latin typeface="Helvetica" charset="0"/>
              <a:cs typeface="Helvetica" charset="0"/>
            </a:endParaRPr>
          </a:p>
        </p:txBody>
      </p:sp>
      <p:sp>
        <p:nvSpPr>
          <p:cNvPr id="15370" name="AutoShape 28"/>
          <p:cNvSpPr>
            <a:spLocks/>
          </p:cNvSpPr>
          <p:nvPr/>
        </p:nvSpPr>
        <p:spPr bwMode="auto">
          <a:xfrm>
            <a:off x="5430838" y="1447800"/>
            <a:ext cx="71437" cy="2971800"/>
          </a:xfrm>
          <a:prstGeom prst="leftBrace">
            <a:avLst>
              <a:gd name="adj1" fmla="val 324136"/>
              <a:gd name="adj2" fmla="val 500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latin typeface="Helvetica" charset="0"/>
              <a:cs typeface="Helvetica" charset="0"/>
            </a:endParaRPr>
          </a:p>
        </p:txBody>
      </p:sp>
      <p:sp>
        <p:nvSpPr>
          <p:cNvPr id="15371" name="Line 29"/>
          <p:cNvSpPr>
            <a:spLocks noChangeShapeType="1"/>
          </p:cNvSpPr>
          <p:nvPr/>
        </p:nvSpPr>
        <p:spPr bwMode="auto">
          <a:xfrm>
            <a:off x="3340100" y="2962275"/>
            <a:ext cx="665163" cy="95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2" name="Line 30"/>
          <p:cNvSpPr>
            <a:spLocks noChangeShapeType="1"/>
          </p:cNvSpPr>
          <p:nvPr/>
        </p:nvSpPr>
        <p:spPr bwMode="auto">
          <a:xfrm flipH="1">
            <a:off x="4503738" y="2971800"/>
            <a:ext cx="7842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3" name="Line 31"/>
          <p:cNvSpPr>
            <a:spLocks noChangeShapeType="1"/>
          </p:cNvSpPr>
          <p:nvPr/>
        </p:nvSpPr>
        <p:spPr bwMode="auto">
          <a:xfrm flipV="1">
            <a:off x="2743200" y="2844800"/>
            <a:ext cx="0" cy="304800"/>
          </a:xfrm>
          <a:prstGeom prst="line">
            <a:avLst/>
          </a:prstGeom>
          <a:noFill/>
          <a:ln w="28575">
            <a:solidFill>
              <a:srgbClr val="F7360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4" name="Line 33"/>
          <p:cNvSpPr>
            <a:spLocks noChangeShapeType="1"/>
          </p:cNvSpPr>
          <p:nvPr/>
        </p:nvSpPr>
        <p:spPr bwMode="auto">
          <a:xfrm flipV="1">
            <a:off x="6284913" y="1676400"/>
            <a:ext cx="0" cy="304800"/>
          </a:xfrm>
          <a:prstGeom prst="line">
            <a:avLst/>
          </a:prstGeom>
          <a:noFill/>
          <a:ln w="28575">
            <a:solidFill>
              <a:srgbClr val="F7360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5" name="Line 34"/>
          <p:cNvSpPr>
            <a:spLocks noChangeShapeType="1"/>
          </p:cNvSpPr>
          <p:nvPr/>
        </p:nvSpPr>
        <p:spPr bwMode="auto">
          <a:xfrm flipV="1">
            <a:off x="6356350" y="3962400"/>
            <a:ext cx="0" cy="304800"/>
          </a:xfrm>
          <a:prstGeom prst="line">
            <a:avLst/>
          </a:prstGeom>
          <a:noFill/>
          <a:ln w="28575">
            <a:solidFill>
              <a:srgbClr val="F7360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6" name="AutoShape 37"/>
          <p:cNvSpPr>
            <a:spLocks noChangeArrowheads="1"/>
          </p:cNvSpPr>
          <p:nvPr/>
        </p:nvSpPr>
        <p:spPr bwMode="auto">
          <a:xfrm>
            <a:off x="4005263" y="2667000"/>
            <a:ext cx="498475" cy="609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Helvetica" charset="0"/>
              <a:cs typeface="Helvetica" charset="0"/>
            </a:endParaRPr>
          </a:p>
        </p:txBody>
      </p:sp>
      <p:grpSp>
        <p:nvGrpSpPr>
          <p:cNvPr id="15377" name="Group 203"/>
          <p:cNvGrpSpPr>
            <a:grpSpLocks/>
          </p:cNvGrpSpPr>
          <p:nvPr/>
        </p:nvGrpSpPr>
        <p:grpSpPr bwMode="auto">
          <a:xfrm flipH="1">
            <a:off x="633413" y="5222875"/>
            <a:ext cx="7888287" cy="1182688"/>
            <a:chOff x="263385" y="1120049"/>
            <a:chExt cx="8760615" cy="1373200"/>
          </a:xfrm>
        </p:grpSpPr>
        <p:sp>
          <p:nvSpPr>
            <p:cNvPr id="205" name="Oval 204"/>
            <p:cNvSpPr/>
            <p:nvPr/>
          </p:nvSpPr>
          <p:spPr>
            <a:xfrm>
              <a:off x="263385" y="1671173"/>
              <a:ext cx="410791" cy="14561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>
                <a:latin typeface="Helvetica"/>
                <a:cs typeface="Helvetica"/>
              </a:endParaRPr>
            </a:p>
          </p:txBody>
        </p:sp>
        <p:sp>
          <p:nvSpPr>
            <p:cNvPr id="206" name="Oval 205"/>
            <p:cNvSpPr/>
            <p:nvPr/>
          </p:nvSpPr>
          <p:spPr>
            <a:xfrm>
              <a:off x="787011" y="1667486"/>
              <a:ext cx="410792" cy="14561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>
                <a:latin typeface="Helvetica"/>
                <a:cs typeface="Helvetica"/>
              </a:endParaRPr>
            </a:p>
          </p:txBody>
        </p:sp>
        <p:sp>
          <p:nvSpPr>
            <p:cNvPr id="207" name="Oval 206"/>
            <p:cNvSpPr/>
            <p:nvPr/>
          </p:nvSpPr>
          <p:spPr>
            <a:xfrm>
              <a:off x="1360005" y="1673015"/>
              <a:ext cx="409029" cy="145615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>
                <a:latin typeface="Helvetica"/>
                <a:cs typeface="Helvetica"/>
              </a:endParaRPr>
            </a:p>
          </p:txBody>
        </p:sp>
        <p:sp>
          <p:nvSpPr>
            <p:cNvPr id="208" name="Oval 207"/>
            <p:cNvSpPr/>
            <p:nvPr/>
          </p:nvSpPr>
          <p:spPr>
            <a:xfrm>
              <a:off x="1892447" y="1680388"/>
              <a:ext cx="410791" cy="145615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>
                <a:latin typeface="Helvetica"/>
                <a:cs typeface="Helvetica"/>
              </a:endParaRPr>
            </a:p>
          </p:txBody>
        </p:sp>
        <p:cxnSp>
          <p:nvCxnSpPr>
            <p:cNvPr id="209" name="Straight Arrow Connector 208"/>
            <p:cNvCxnSpPr/>
            <p:nvPr/>
          </p:nvCxnSpPr>
          <p:spPr>
            <a:xfrm>
              <a:off x="302172" y="1591913"/>
              <a:ext cx="322638" cy="184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/>
            <p:nvPr/>
          </p:nvCxnSpPr>
          <p:spPr>
            <a:xfrm>
              <a:off x="1432289" y="1588227"/>
              <a:ext cx="322639" cy="184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/>
            <p:nvPr/>
          </p:nvCxnSpPr>
          <p:spPr>
            <a:xfrm flipH="1">
              <a:off x="816984" y="1588227"/>
              <a:ext cx="320876" cy="184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/>
            <p:cNvCxnSpPr/>
            <p:nvPr/>
          </p:nvCxnSpPr>
          <p:spPr>
            <a:xfrm flipH="1">
              <a:off x="1925944" y="1575325"/>
              <a:ext cx="322639" cy="18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Oval 212"/>
            <p:cNvSpPr/>
            <p:nvPr/>
          </p:nvSpPr>
          <p:spPr>
            <a:xfrm>
              <a:off x="4857904" y="1907105"/>
              <a:ext cx="410791" cy="145614"/>
            </a:xfrm>
            <a:prstGeom prst="ellipse">
              <a:avLst/>
            </a:prstGeom>
            <a:solidFill>
              <a:srgbClr val="1513D7"/>
            </a:solidFill>
            <a:ln>
              <a:solidFill>
                <a:srgbClr val="1513D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>
                <a:latin typeface="Helvetica"/>
                <a:cs typeface="Helvetica"/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5381530" y="1903418"/>
              <a:ext cx="410792" cy="145614"/>
            </a:xfrm>
            <a:prstGeom prst="ellipse">
              <a:avLst/>
            </a:prstGeom>
            <a:solidFill>
              <a:srgbClr val="1513D7"/>
            </a:solidFill>
            <a:ln>
              <a:solidFill>
                <a:srgbClr val="1513D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>
                <a:latin typeface="Helvetica"/>
                <a:cs typeface="Helvetica"/>
              </a:endParaRPr>
            </a:p>
          </p:txBody>
        </p:sp>
        <p:sp>
          <p:nvSpPr>
            <p:cNvPr id="215" name="Oval 214"/>
            <p:cNvSpPr/>
            <p:nvPr/>
          </p:nvSpPr>
          <p:spPr>
            <a:xfrm>
              <a:off x="7008830" y="1899732"/>
              <a:ext cx="410791" cy="145614"/>
            </a:xfrm>
            <a:prstGeom prst="ellipse">
              <a:avLst/>
            </a:prstGeom>
            <a:solidFill>
              <a:srgbClr val="1513D7"/>
            </a:solidFill>
            <a:ln>
              <a:solidFill>
                <a:srgbClr val="1513D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>
                <a:latin typeface="Helvetica"/>
                <a:cs typeface="Helvetica"/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7543035" y="1905261"/>
              <a:ext cx="410792" cy="147458"/>
            </a:xfrm>
            <a:prstGeom prst="ellipse">
              <a:avLst/>
            </a:prstGeom>
            <a:solidFill>
              <a:srgbClr val="1513D7"/>
            </a:solidFill>
            <a:ln>
              <a:solidFill>
                <a:srgbClr val="1513D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>
                <a:latin typeface="Helvetica"/>
                <a:cs typeface="Helvetica"/>
              </a:endParaRPr>
            </a:p>
          </p:txBody>
        </p:sp>
        <p:cxnSp>
          <p:nvCxnSpPr>
            <p:cNvPr id="217" name="Straight Arrow Connector 216"/>
            <p:cNvCxnSpPr/>
            <p:nvPr/>
          </p:nvCxnSpPr>
          <p:spPr>
            <a:xfrm>
              <a:off x="7613557" y="1818630"/>
              <a:ext cx="322639" cy="1843"/>
            </a:xfrm>
            <a:prstGeom prst="straightConnector1">
              <a:avLst/>
            </a:prstGeom>
            <a:ln>
              <a:solidFill>
                <a:srgbClr val="1513D7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/>
            <p:nvPr/>
          </p:nvCxnSpPr>
          <p:spPr>
            <a:xfrm>
              <a:off x="7081114" y="1814944"/>
              <a:ext cx="322639" cy="1843"/>
            </a:xfrm>
            <a:prstGeom prst="straightConnector1">
              <a:avLst/>
            </a:prstGeom>
            <a:ln>
              <a:solidFill>
                <a:srgbClr val="1513D7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/>
            <p:cNvCxnSpPr/>
            <p:nvPr/>
          </p:nvCxnSpPr>
          <p:spPr>
            <a:xfrm flipH="1">
              <a:off x="4845562" y="1814944"/>
              <a:ext cx="320876" cy="1843"/>
            </a:xfrm>
            <a:prstGeom prst="straightConnector1">
              <a:avLst/>
            </a:prstGeom>
            <a:ln>
              <a:solidFill>
                <a:srgbClr val="1513D7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/>
            <p:nvPr/>
          </p:nvCxnSpPr>
          <p:spPr>
            <a:xfrm flipH="1">
              <a:off x="5416791" y="1820473"/>
              <a:ext cx="322639" cy="1844"/>
            </a:xfrm>
            <a:prstGeom prst="straightConnector1">
              <a:avLst/>
            </a:prstGeom>
            <a:ln>
              <a:solidFill>
                <a:srgbClr val="1513D7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Oval 220"/>
            <p:cNvSpPr/>
            <p:nvPr/>
          </p:nvSpPr>
          <p:spPr>
            <a:xfrm>
              <a:off x="5949234" y="1921851"/>
              <a:ext cx="409029" cy="147458"/>
            </a:xfrm>
            <a:prstGeom prst="ellipse">
              <a:avLst/>
            </a:prstGeom>
            <a:solidFill>
              <a:srgbClr val="1513D7"/>
            </a:solidFill>
            <a:ln>
              <a:solidFill>
                <a:srgbClr val="1513D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>
                <a:latin typeface="Helvetica"/>
                <a:cs typeface="Helvetica"/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6472861" y="1918164"/>
              <a:ext cx="409029" cy="147458"/>
            </a:xfrm>
            <a:prstGeom prst="ellipse">
              <a:avLst/>
            </a:prstGeom>
            <a:solidFill>
              <a:srgbClr val="1513D7"/>
            </a:solidFill>
            <a:ln>
              <a:solidFill>
                <a:srgbClr val="1513D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>
                <a:latin typeface="Helvetica"/>
                <a:cs typeface="Helvetica"/>
              </a:endParaRPr>
            </a:p>
          </p:txBody>
        </p:sp>
        <p:cxnSp>
          <p:nvCxnSpPr>
            <p:cNvPr id="223" name="Straight Arrow Connector 222"/>
            <p:cNvCxnSpPr/>
            <p:nvPr/>
          </p:nvCxnSpPr>
          <p:spPr>
            <a:xfrm flipH="1">
              <a:off x="5935129" y="1831532"/>
              <a:ext cx="322639" cy="0"/>
            </a:xfrm>
            <a:prstGeom prst="straightConnector1">
              <a:avLst/>
            </a:prstGeom>
            <a:ln>
              <a:solidFill>
                <a:srgbClr val="1513D7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/>
            <p:cNvCxnSpPr/>
            <p:nvPr/>
          </p:nvCxnSpPr>
          <p:spPr>
            <a:xfrm flipH="1">
              <a:off x="6508122" y="1837062"/>
              <a:ext cx="320876" cy="1843"/>
            </a:xfrm>
            <a:prstGeom prst="straightConnector1">
              <a:avLst/>
            </a:prstGeom>
            <a:ln>
              <a:solidFill>
                <a:srgbClr val="1513D7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8080767" y="1914478"/>
              <a:ext cx="409029" cy="147458"/>
            </a:xfrm>
            <a:prstGeom prst="ellipse">
              <a:avLst/>
            </a:prstGeom>
            <a:solidFill>
              <a:srgbClr val="1513D7"/>
            </a:solidFill>
            <a:ln>
              <a:solidFill>
                <a:srgbClr val="1513D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>
                <a:latin typeface="Helvetica"/>
                <a:cs typeface="Helvetica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8613209" y="1921851"/>
              <a:ext cx="410791" cy="145614"/>
            </a:xfrm>
            <a:prstGeom prst="ellipse">
              <a:avLst/>
            </a:prstGeom>
            <a:solidFill>
              <a:srgbClr val="1513D7"/>
            </a:solidFill>
            <a:ln>
              <a:solidFill>
                <a:srgbClr val="1513D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>
                <a:latin typeface="Helvetica"/>
                <a:cs typeface="Helvetica"/>
              </a:endParaRPr>
            </a:p>
          </p:txBody>
        </p:sp>
        <p:cxnSp>
          <p:nvCxnSpPr>
            <p:cNvPr id="227" name="Straight Arrow Connector 226"/>
            <p:cNvCxnSpPr/>
            <p:nvPr/>
          </p:nvCxnSpPr>
          <p:spPr>
            <a:xfrm>
              <a:off x="8683731" y="1835219"/>
              <a:ext cx="322638" cy="1844"/>
            </a:xfrm>
            <a:prstGeom prst="straightConnector1">
              <a:avLst/>
            </a:prstGeom>
            <a:ln>
              <a:solidFill>
                <a:srgbClr val="1513D7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/>
            <p:nvPr/>
          </p:nvCxnSpPr>
          <p:spPr>
            <a:xfrm>
              <a:off x="8153051" y="1831532"/>
              <a:ext cx="322639" cy="0"/>
            </a:xfrm>
            <a:prstGeom prst="straightConnector1">
              <a:avLst/>
            </a:prstGeom>
            <a:ln>
              <a:solidFill>
                <a:srgbClr val="1513D7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Oval 228"/>
            <p:cNvSpPr/>
            <p:nvPr/>
          </p:nvSpPr>
          <p:spPr>
            <a:xfrm>
              <a:off x="2391391" y="1663800"/>
              <a:ext cx="410792" cy="14561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>
                <a:latin typeface="Helvetica"/>
                <a:cs typeface="Helvetica"/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2915018" y="1660113"/>
              <a:ext cx="410791" cy="14561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>
                <a:latin typeface="Helvetica"/>
                <a:cs typeface="Helvetica"/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3488010" y="1665642"/>
              <a:ext cx="410792" cy="145615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>
                <a:latin typeface="Helvetica"/>
                <a:cs typeface="Helvetica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4020453" y="1671173"/>
              <a:ext cx="410792" cy="14745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>
                <a:latin typeface="Helvetica"/>
                <a:cs typeface="Helvetica"/>
              </a:endParaRPr>
            </a:p>
          </p:txBody>
        </p:sp>
        <p:cxnSp>
          <p:nvCxnSpPr>
            <p:cNvPr id="233" name="Straight Arrow Connector 232"/>
            <p:cNvCxnSpPr/>
            <p:nvPr/>
          </p:nvCxnSpPr>
          <p:spPr>
            <a:xfrm>
              <a:off x="2430178" y="1584541"/>
              <a:ext cx="322639" cy="184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/>
            <p:cNvCxnSpPr/>
            <p:nvPr/>
          </p:nvCxnSpPr>
          <p:spPr>
            <a:xfrm>
              <a:off x="3560296" y="1580854"/>
              <a:ext cx="322638" cy="184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/>
            <p:cNvCxnSpPr/>
            <p:nvPr/>
          </p:nvCxnSpPr>
          <p:spPr>
            <a:xfrm flipH="1">
              <a:off x="2944990" y="1580854"/>
              <a:ext cx="322639" cy="184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 flipH="1">
              <a:off x="4053951" y="1567952"/>
              <a:ext cx="322638" cy="18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412" name="TextBox 236"/>
            <p:cNvSpPr txBox="1">
              <a:spLocks noChangeArrowheads="1"/>
            </p:cNvSpPr>
            <p:nvPr/>
          </p:nvSpPr>
          <p:spPr bwMode="auto">
            <a:xfrm>
              <a:off x="1520044" y="1120049"/>
              <a:ext cx="1447570" cy="42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protons</a:t>
              </a:r>
            </a:p>
          </p:txBody>
        </p:sp>
        <p:sp>
          <p:nvSpPr>
            <p:cNvPr id="15413" name="TextBox 237"/>
            <p:cNvSpPr txBox="1">
              <a:spLocks noChangeArrowheads="1"/>
            </p:cNvSpPr>
            <p:nvPr/>
          </p:nvSpPr>
          <p:spPr bwMode="auto">
            <a:xfrm>
              <a:off x="5792557" y="1312459"/>
              <a:ext cx="1750441" cy="42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90"/>
                  </a:solidFill>
                  <a:latin typeface="Helvetica" charset="0"/>
                  <a:cs typeface="Helvetica" charset="0"/>
                </a:rPr>
                <a:t>electrons</a:t>
              </a:r>
            </a:p>
          </p:txBody>
        </p:sp>
        <p:sp>
          <p:nvSpPr>
            <p:cNvPr id="239" name="Oval 238"/>
            <p:cNvSpPr/>
            <p:nvPr/>
          </p:nvSpPr>
          <p:spPr>
            <a:xfrm>
              <a:off x="316277" y="2084054"/>
              <a:ext cx="409029" cy="14561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>
                <a:latin typeface="Helvetica"/>
                <a:cs typeface="Helvetica"/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839903" y="2078524"/>
              <a:ext cx="409029" cy="14745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>
                <a:latin typeface="Helvetica"/>
                <a:cs typeface="Helvetica"/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1411133" y="2085897"/>
              <a:ext cx="410792" cy="145615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>
                <a:latin typeface="Helvetica"/>
                <a:cs typeface="Helvetica"/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1945339" y="2091427"/>
              <a:ext cx="410791" cy="14745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>
                <a:latin typeface="Helvetica"/>
                <a:cs typeface="Helvetica"/>
              </a:endParaRPr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 rot="16200000">
              <a:off x="355101" y="2004835"/>
              <a:ext cx="322563" cy="176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/>
            <p:nvPr/>
          </p:nvCxnSpPr>
          <p:spPr>
            <a:xfrm rot="16200000" flipH="1">
              <a:off x="889306" y="2331086"/>
              <a:ext cx="322564" cy="176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Oval 244"/>
            <p:cNvSpPr/>
            <p:nvPr/>
          </p:nvSpPr>
          <p:spPr>
            <a:xfrm>
              <a:off x="2444282" y="2074837"/>
              <a:ext cx="410792" cy="14745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>
                <a:latin typeface="Helvetica"/>
                <a:cs typeface="Helvetica"/>
              </a:endParaRPr>
            </a:p>
          </p:txBody>
        </p:sp>
        <p:sp>
          <p:nvSpPr>
            <p:cNvPr id="246" name="Oval 245"/>
            <p:cNvSpPr/>
            <p:nvPr/>
          </p:nvSpPr>
          <p:spPr>
            <a:xfrm>
              <a:off x="2967910" y="2071151"/>
              <a:ext cx="410791" cy="14745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>
                <a:latin typeface="Helvetica"/>
                <a:cs typeface="Helvetica"/>
              </a:endParaRPr>
            </a:p>
          </p:txBody>
        </p:sp>
        <p:sp>
          <p:nvSpPr>
            <p:cNvPr id="247" name="Oval 246"/>
            <p:cNvSpPr/>
            <p:nvPr/>
          </p:nvSpPr>
          <p:spPr>
            <a:xfrm>
              <a:off x="3540902" y="2078524"/>
              <a:ext cx="409029" cy="145615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>
                <a:latin typeface="Helvetica"/>
                <a:cs typeface="Helvetica"/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4073344" y="2084054"/>
              <a:ext cx="410792" cy="14745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>
                <a:latin typeface="Helvetica"/>
                <a:cs typeface="Helvetica"/>
              </a:endParaRPr>
            </a:p>
          </p:txBody>
        </p:sp>
        <p:cxnSp>
          <p:nvCxnSpPr>
            <p:cNvPr id="249" name="Straight Arrow Connector 248"/>
            <p:cNvCxnSpPr/>
            <p:nvPr/>
          </p:nvCxnSpPr>
          <p:spPr>
            <a:xfrm rot="16200000">
              <a:off x="1446431" y="1977187"/>
              <a:ext cx="322564" cy="176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249"/>
            <p:cNvCxnSpPr/>
            <p:nvPr/>
          </p:nvCxnSpPr>
          <p:spPr>
            <a:xfrm rot="16200000">
              <a:off x="2469003" y="1999306"/>
              <a:ext cx="322564" cy="176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Arrow Connector 250"/>
            <p:cNvCxnSpPr/>
            <p:nvPr/>
          </p:nvCxnSpPr>
          <p:spPr>
            <a:xfrm rot="16200000">
              <a:off x="3560334" y="2010365"/>
              <a:ext cx="322564" cy="176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/>
            <p:cNvCxnSpPr/>
            <p:nvPr/>
          </p:nvCxnSpPr>
          <p:spPr>
            <a:xfrm rot="16200000" flipH="1">
              <a:off x="2002716" y="2313575"/>
              <a:ext cx="320720" cy="176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/>
            <p:cNvCxnSpPr/>
            <p:nvPr/>
          </p:nvCxnSpPr>
          <p:spPr>
            <a:xfrm rot="16200000" flipH="1">
              <a:off x="3011143" y="2274827"/>
              <a:ext cx="32256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/>
            <p:cNvCxnSpPr/>
            <p:nvPr/>
          </p:nvCxnSpPr>
          <p:spPr>
            <a:xfrm rot="16200000" flipH="1">
              <a:off x="4110407" y="2283162"/>
              <a:ext cx="322564" cy="176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78" name="Rectangle 2"/>
          <p:cNvSpPr>
            <a:spLocks noChangeArrowheads="1"/>
          </p:cNvSpPr>
          <p:nvPr/>
        </p:nvSpPr>
        <p:spPr bwMode="auto">
          <a:xfrm>
            <a:off x="2682875" y="6510338"/>
            <a:ext cx="3946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Helvetica" charset="0"/>
                <a:cs typeface="Helvetica" charset="0"/>
              </a:rPr>
              <a:t>* It is possible to increase RHIC ring energy by 10%</a:t>
            </a:r>
          </a:p>
          <a:p>
            <a:endParaRPr lang="en-US" sz="1200">
              <a:latin typeface="Helvetica" charset="0"/>
              <a:cs typeface="Helvetica" charset="0"/>
            </a:endParaRPr>
          </a:p>
        </p:txBody>
      </p:sp>
      <p:sp>
        <p:nvSpPr>
          <p:cNvPr id="15379" name="TextBox 1"/>
          <p:cNvSpPr txBox="1">
            <a:spLocks noChangeArrowheads="1"/>
          </p:cNvSpPr>
          <p:nvPr/>
        </p:nvSpPr>
        <p:spPr bwMode="auto">
          <a:xfrm>
            <a:off x="3292475" y="1816100"/>
            <a:ext cx="2079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Helvetica" charset="0"/>
              </a:rPr>
              <a:t>Luminosity:</a:t>
            </a:r>
          </a:p>
          <a:p>
            <a:r>
              <a:rPr lang="en-US" sz="1800" b="0">
                <a:solidFill>
                  <a:srgbClr val="000000"/>
                </a:solidFill>
                <a:latin typeface="Helvetica" charset="0"/>
              </a:rPr>
              <a:t>10</a:t>
            </a:r>
            <a:r>
              <a:rPr lang="en-US" sz="1800" b="0" baseline="30000">
                <a:solidFill>
                  <a:srgbClr val="000000"/>
                </a:solidFill>
                <a:latin typeface="Helvetica" charset="0"/>
              </a:rPr>
              <a:t>33</a:t>
            </a:r>
            <a:r>
              <a:rPr lang="en-US" sz="1800" b="0">
                <a:solidFill>
                  <a:srgbClr val="000000"/>
                </a:solidFill>
                <a:latin typeface="Helvetica" charset="0"/>
              </a:rPr>
              <a:t> – 10</a:t>
            </a:r>
            <a:r>
              <a:rPr lang="en-US" sz="1800" b="0" baseline="30000">
                <a:solidFill>
                  <a:srgbClr val="000000"/>
                </a:solidFill>
                <a:latin typeface="Helvetica" charset="0"/>
              </a:rPr>
              <a:t>34 </a:t>
            </a:r>
            <a:r>
              <a:rPr lang="en-US" sz="1800" b="0">
                <a:solidFill>
                  <a:srgbClr val="000000"/>
                </a:solidFill>
                <a:latin typeface="Helvetica" charset="0"/>
              </a:rPr>
              <a:t>cm</a:t>
            </a:r>
            <a:r>
              <a:rPr lang="en-US" sz="1800" b="0" baseline="30000">
                <a:solidFill>
                  <a:srgbClr val="000000"/>
                </a:solidFill>
                <a:latin typeface="Helvetica" charset="0"/>
              </a:rPr>
              <a:t>-2 </a:t>
            </a:r>
            <a:r>
              <a:rPr lang="en-US" sz="1800" b="0">
                <a:solidFill>
                  <a:srgbClr val="000000"/>
                </a:solidFill>
                <a:latin typeface="Helvetica" charset="0"/>
              </a:rPr>
              <a:t>s</a:t>
            </a:r>
            <a:r>
              <a:rPr lang="en-US" sz="1800" b="0" baseline="30000">
                <a:solidFill>
                  <a:srgbClr val="000000"/>
                </a:solidFill>
                <a:latin typeface="Helvetica" charset="0"/>
              </a:rPr>
              <a:t>-1</a:t>
            </a:r>
            <a:endParaRPr lang="en-US" sz="1800" b="0"/>
          </a:p>
        </p:txBody>
      </p:sp>
      <p:sp>
        <p:nvSpPr>
          <p:cNvPr id="2" name="Rectangle 1"/>
          <p:cNvSpPr/>
          <p:nvPr/>
        </p:nvSpPr>
        <p:spPr>
          <a:xfrm>
            <a:off x="228600" y="9144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Add an electron accelerator to the existing $2.5B RHIC </a:t>
            </a:r>
            <a:br>
              <a:rPr lang="en-US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</a:br>
            <a:r>
              <a:rPr lang="en-US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including existing RHIC tunnel, detector buildings and </a:t>
            </a:r>
            <a:r>
              <a:rPr lang="en-US" dirty="0" err="1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cryo</a:t>
            </a:r>
            <a:r>
              <a:rPr lang="en-US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 facility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555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14300" y="271463"/>
            <a:ext cx="8915400" cy="7191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Helvetica" charset="0"/>
                <a:ea typeface="ＭＳ Ｐゴシック" charset="0"/>
              </a:rPr>
              <a:t>ERL-based </a:t>
            </a:r>
            <a:r>
              <a:rPr dirty="0" smtClean="0">
                <a:latin typeface="Helvetica" charset="0"/>
                <a:ea typeface="ＭＳ Ｐゴシック" charset="0"/>
              </a:rPr>
              <a:t>eRHIC </a:t>
            </a:r>
            <a:endParaRPr sz="2000" b="0" dirty="0">
              <a:solidFill>
                <a:srgbClr val="000000"/>
              </a:solidFill>
              <a:latin typeface="Helvetica" charset="0"/>
              <a:ea typeface="ＭＳ Ｐゴシック" charset="0"/>
            </a:endParaRPr>
          </a:p>
        </p:txBody>
      </p:sp>
      <p:pic>
        <p:nvPicPr>
          <p:cNvPr id="17417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t="2100" r="4314" b="3335"/>
          <a:stretch/>
        </p:blipFill>
        <p:spPr bwMode="auto">
          <a:xfrm>
            <a:off x="-1" y="914400"/>
            <a:ext cx="664116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waj_tunnel_xsec15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" t="13556" r="1038" b="12311"/>
          <a:stretch/>
        </p:blipFill>
        <p:spPr>
          <a:xfrm>
            <a:off x="5029200" y="3569504"/>
            <a:ext cx="4109278" cy="2488396"/>
          </a:xfrm>
          <a:prstGeom prst="snip2SameRect">
            <a:avLst>
              <a:gd name="adj1" fmla="val 50000"/>
              <a:gd name="adj2" fmla="val 0"/>
            </a:avLst>
          </a:prstGeom>
        </p:spPr>
      </p:pic>
      <p:pic>
        <p:nvPicPr>
          <p:cNvPr id="8" name="Picture 1" descr="eRHIC design report Dec 2014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" t="3740" r="2283" b="2307"/>
          <a:stretch>
            <a:fillRect/>
          </a:stretch>
        </p:blipFill>
        <p:spPr bwMode="auto">
          <a:xfrm>
            <a:off x="7267204" y="914400"/>
            <a:ext cx="1876796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7315200" y="2857500"/>
            <a:ext cx="1828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1600" b="0" dirty="0" smtClean="0">
                <a:solidFill>
                  <a:srgbClr val="000000"/>
                </a:solidFill>
                <a:latin typeface="Helvetica" charset="0"/>
                <a:cs typeface="Helvetica" charset="0"/>
              </a:rPr>
              <a:t>arXiv:1409.1633</a:t>
            </a:r>
            <a:endParaRPr lang="en-US" sz="1600" b="0" dirty="0">
              <a:solidFill>
                <a:srgbClr val="000000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410200"/>
            <a:ext cx="492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 charset="0"/>
              </a:rPr>
              <a:t>Novel FFAG lattice allows 16 beam re-circulations using only two beam transport loops </a:t>
            </a:r>
          </a:p>
        </p:txBody>
      </p:sp>
    </p:spTree>
    <p:extLst>
      <p:ext uri="{BB962C8B-B14F-4D97-AF65-F5344CB8AC3E}">
        <p14:creationId xmlns:p14="http://schemas.microsoft.com/office/powerpoint/2010/main" val="267656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dirty="0" smtClean="0"/>
              <a:t>Parameter Table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640331"/>
              </p:ext>
            </p:extLst>
          </p:nvPr>
        </p:nvGraphicFramePr>
        <p:xfrm>
          <a:off x="1752600" y="1219200"/>
          <a:ext cx="5569434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8278"/>
                <a:gridCol w="1155578"/>
                <a:gridCol w="1155578"/>
              </a:tblGrid>
              <a:tr h="354786">
                <a:tc rowSpan="2"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Parameters</a:t>
                      </a:r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eRHIC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478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5478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Energy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(</a:t>
                      </a:r>
                      <a:r>
                        <a:rPr lang="en-US" altLang="zh-CN" dirty="0" err="1" smtClean="0"/>
                        <a:t>GeV</a:t>
                      </a:r>
                      <a:r>
                        <a:rPr lang="en-US" altLang="zh-CN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250</a:t>
                      </a:r>
                      <a:endParaRPr lang="en-US" dirty="0"/>
                    </a:p>
                  </a:txBody>
                  <a:tcPr/>
                </a:tc>
              </a:tr>
              <a:tr h="35478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effectLst/>
                        </a:rPr>
                        <a:t>Bunch spacing (ns) 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106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478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effectLst/>
                        </a:rPr>
                        <a:t>Intensity, 10</a:t>
                      </a:r>
                      <a:r>
                        <a:rPr lang="en-US" baseline="30000" dirty="0" smtClean="0">
                          <a:effectLst/>
                        </a:rPr>
                        <a:t>11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3.0</a:t>
                      </a:r>
                      <a:endParaRPr lang="en-US" dirty="0"/>
                    </a:p>
                  </a:txBody>
                  <a:tcPr/>
                </a:tc>
              </a:tr>
              <a:tr h="35478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effectLst/>
                        </a:rPr>
                        <a:t>Current (mA)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415</a:t>
                      </a:r>
                      <a:endParaRPr lang="en-US" dirty="0"/>
                    </a:p>
                  </a:txBody>
                  <a:tcPr/>
                </a:tc>
              </a:tr>
              <a:tr h="354786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effectLst/>
                        </a:rPr>
                        <a:t>rms</a:t>
                      </a:r>
                      <a:r>
                        <a:rPr lang="en-US" dirty="0" smtClean="0">
                          <a:effectLst/>
                        </a:rPr>
                        <a:t> norm. emit. (mm-</a:t>
                      </a:r>
                      <a:r>
                        <a:rPr lang="en-US" dirty="0" err="1" smtClean="0">
                          <a:effectLst/>
                        </a:rPr>
                        <a:t>mrad</a:t>
                      </a:r>
                      <a:r>
                        <a:rPr lang="en-US" dirty="0" smtClean="0">
                          <a:effectLst/>
                        </a:rPr>
                        <a:t>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0.2</a:t>
                      </a:r>
                      <a:endParaRPr lang="en-US" dirty="0"/>
                    </a:p>
                  </a:txBody>
                  <a:tcPr/>
                </a:tc>
              </a:tr>
              <a:tr h="354786"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>
                          <a:effectLst/>
                        </a:rPr>
                        <a:t>β </a:t>
                      </a:r>
                      <a:r>
                        <a:rPr lang="el-GR" baseline="-25000" dirty="0" smtClean="0">
                          <a:effectLst/>
                        </a:rPr>
                        <a:t>x/y</a:t>
                      </a:r>
                      <a:r>
                        <a:rPr lang="el-GR" dirty="0" smtClean="0">
                          <a:effectLst/>
                        </a:rPr>
                        <a:t> </a:t>
                      </a:r>
                      <a:r>
                        <a:rPr lang="el-GR" baseline="30000" dirty="0" smtClean="0">
                          <a:effectLst/>
                        </a:rPr>
                        <a:t>*</a:t>
                      </a:r>
                      <a:r>
                        <a:rPr lang="el-GR" dirty="0" smtClean="0">
                          <a:effectLst/>
                        </a:rPr>
                        <a:t> (cm)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54786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effectLst/>
                        </a:rPr>
                        <a:t>rms</a:t>
                      </a:r>
                      <a:r>
                        <a:rPr lang="en-US" dirty="0" smtClean="0">
                          <a:effectLst/>
                        </a:rPr>
                        <a:t> bunch length (cm)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5478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effectLst/>
                        </a:rPr>
                        <a:t>IP </a:t>
                      </a:r>
                      <a:r>
                        <a:rPr lang="en-US" dirty="0" err="1" smtClean="0">
                          <a:effectLst/>
                        </a:rPr>
                        <a:t>rms</a:t>
                      </a:r>
                      <a:r>
                        <a:rPr lang="en-US" dirty="0" smtClean="0">
                          <a:effectLst/>
                        </a:rPr>
                        <a:t> spot size (</a:t>
                      </a:r>
                      <a:r>
                        <a:rPr lang="el-GR" dirty="0" smtClean="0">
                          <a:effectLst/>
                        </a:rPr>
                        <a:t>μ </a:t>
                      </a:r>
                      <a:r>
                        <a:rPr lang="en-US" dirty="0" smtClean="0">
                          <a:effectLst/>
                        </a:rPr>
                        <a:t>m) 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6.1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478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effectLst/>
                        </a:rPr>
                        <a:t>Polarization, 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70</a:t>
                      </a:r>
                      <a:endParaRPr lang="en-US" dirty="0"/>
                    </a:p>
                  </a:txBody>
                  <a:tcPr/>
                </a:tc>
              </a:tr>
              <a:tr h="35478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Luminosity</a:t>
                      </a:r>
                      <a:r>
                        <a:rPr lang="en-US" dirty="0" smtClean="0">
                          <a:effectLst/>
                        </a:rPr>
                        <a:t>, 10</a:t>
                      </a:r>
                      <a:r>
                        <a:rPr lang="en-US" baseline="30000" dirty="0" smtClean="0">
                          <a:effectLst/>
                        </a:rPr>
                        <a:t>33</a:t>
                      </a:r>
                      <a:r>
                        <a:rPr lang="en-US" dirty="0" smtClean="0">
                          <a:effectLst/>
                        </a:rPr>
                        <a:t>cm</a:t>
                      </a:r>
                      <a:r>
                        <a:rPr lang="en-US" baseline="30000" dirty="0" smtClean="0">
                          <a:effectLst/>
                        </a:rPr>
                        <a:t>-2</a:t>
                      </a:r>
                      <a:r>
                        <a:rPr lang="en-US" dirty="0" smtClean="0">
                          <a:effectLst/>
                        </a:rPr>
                        <a:t>s</a:t>
                      </a:r>
                      <a:r>
                        <a:rPr lang="en-US" baseline="30000" dirty="0" smtClean="0">
                          <a:effectLst/>
                        </a:rPr>
                        <a:t>-1 </a:t>
                      </a:r>
                      <a:endParaRPr lang="en-US" baseline="30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ERL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587A-E493-7843-BBF1-6FD6A7479668}" type="slidenum">
              <a:rPr lang="en-US" smtClean="0"/>
              <a:t>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5/22/12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8425" y="67254"/>
            <a:ext cx="8750199" cy="6397046"/>
            <a:chOff x="188425" y="67254"/>
            <a:chExt cx="8750199" cy="6397046"/>
          </a:xfrm>
        </p:grpSpPr>
        <p:pic>
          <p:nvPicPr>
            <p:cNvPr id="3" name="Picture 2" descr="Screen Shot 2015-06-22 at 1.48.33 PM.p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9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79" y="324364"/>
              <a:ext cx="7632539" cy="5250463"/>
            </a:xfrm>
            <a:prstGeom prst="rect">
              <a:avLst/>
            </a:prstGeom>
          </p:spPr>
        </p:pic>
        <p:cxnSp>
          <p:nvCxnSpPr>
            <p:cNvPr id="4" name="Straight Arrow Connector 3"/>
            <p:cNvCxnSpPr/>
            <p:nvPr/>
          </p:nvCxnSpPr>
          <p:spPr>
            <a:xfrm>
              <a:off x="1147307" y="467087"/>
              <a:ext cx="6772617" cy="13294"/>
            </a:xfrm>
            <a:prstGeom prst="straightConnector1">
              <a:avLst/>
            </a:prstGeom>
            <a:ln w="6350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cxnSpLocks noChangeAspect="1"/>
            </p:cNvCxnSpPr>
            <p:nvPr/>
          </p:nvCxnSpPr>
          <p:spPr>
            <a:xfrm>
              <a:off x="8105631" y="2911180"/>
              <a:ext cx="0" cy="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7894748" y="210545"/>
              <a:ext cx="25176" cy="6195894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749035" y="106511"/>
              <a:ext cx="50230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</a:t>
              </a:r>
              <a:r>
                <a:rPr lang="en-US" sz="1600" dirty="0" smtClean="0"/>
                <a:t>ow energy cell (N</a:t>
              </a:r>
              <a:r>
                <a:rPr lang="en-US" sz="1600" dirty="0"/>
                <a:t>=</a:t>
              </a:r>
              <a:r>
                <a:rPr lang="en-US" sz="1600" dirty="0" smtClean="0"/>
                <a:t>160.1888 cells per arc), L</a:t>
              </a:r>
              <a:r>
                <a:rPr lang="en-US" sz="1600" baseline="-25000" dirty="0" smtClean="0"/>
                <a:t>CELL</a:t>
              </a:r>
              <a:r>
                <a:rPr lang="en-US" sz="1600" dirty="0" smtClean="0"/>
                <a:t>=2.2242 m</a:t>
              </a:r>
              <a:endParaRPr lang="en-US" sz="16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3273895" y="1584979"/>
              <a:ext cx="22813" cy="4733984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795437" y="5392832"/>
              <a:ext cx="15929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θ</a:t>
              </a:r>
              <a:r>
                <a:rPr lang="en-US" sz="1400" baseline="-25000" dirty="0" smtClean="0">
                  <a:solidFill>
                    <a:srgbClr val="0000FF"/>
                  </a:solidFill>
                </a:rPr>
                <a:t>D</a:t>
              </a:r>
              <a:r>
                <a:rPr lang="en-US" sz="1400" dirty="0">
                  <a:solidFill>
                    <a:srgbClr val="0000FF"/>
                  </a:solidFill>
                </a:rPr>
                <a:t>= </a:t>
              </a:r>
              <a:r>
                <a:rPr lang="en-US" sz="1400" dirty="0" smtClean="0">
                  <a:solidFill>
                    <a:srgbClr val="0000FF"/>
                  </a:solidFill>
                </a:rPr>
                <a:t>2.910343 mrad 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25478" y="474579"/>
              <a:ext cx="134905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B</a:t>
              </a:r>
              <a:r>
                <a:rPr lang="en-US" sz="1400" baseline="-25000" dirty="0" smtClean="0">
                  <a:solidFill>
                    <a:srgbClr val="0000FF"/>
                  </a:solidFill>
                </a:rPr>
                <a:t>D </a:t>
              </a:r>
              <a:r>
                <a:rPr lang="en-US" sz="1400" dirty="0">
                  <a:solidFill>
                    <a:srgbClr val="0000FF"/>
                  </a:solidFill>
                </a:rPr>
                <a:t>=</a:t>
              </a:r>
              <a:r>
                <a:rPr lang="en-US" sz="1400" dirty="0" smtClean="0">
                  <a:solidFill>
                    <a:srgbClr val="0000FF"/>
                  </a:solidFill>
                </a:rPr>
                <a:t>0.05941, </a:t>
              </a:r>
            </a:p>
            <a:p>
              <a:r>
                <a:rPr lang="en-US" sz="1400" b="1" dirty="0" smtClean="0">
                  <a:solidFill>
                    <a:srgbClr val="0000FF"/>
                  </a:solidFill>
                </a:rPr>
                <a:t>G</a:t>
              </a:r>
              <a:r>
                <a:rPr lang="en-US" sz="1400" b="1" baseline="-25000" dirty="0" smtClean="0">
                  <a:solidFill>
                    <a:srgbClr val="0000FF"/>
                  </a:solidFill>
                </a:rPr>
                <a:t>d </a:t>
              </a:r>
              <a:r>
                <a:rPr lang="en-US" sz="1400" b="1" dirty="0" smtClean="0">
                  <a:solidFill>
                    <a:srgbClr val="0000FF"/>
                  </a:solidFill>
                </a:rPr>
                <a:t>= -10.6 T/m</a:t>
              </a:r>
            </a:p>
            <a:p>
              <a:r>
                <a:rPr lang="en-US" sz="1400" dirty="0" smtClean="0">
                  <a:solidFill>
                    <a:srgbClr val="0000FF"/>
                  </a:solidFill>
                </a:rPr>
                <a:t>x</a:t>
              </a:r>
              <a:r>
                <a:rPr lang="en-US" sz="1400" baseline="-25000" dirty="0" smtClean="0">
                  <a:solidFill>
                    <a:srgbClr val="0000FF"/>
                  </a:solidFill>
                </a:rPr>
                <a:t>Doffset</a:t>
              </a:r>
              <a:r>
                <a:rPr lang="en-US" sz="1400" dirty="0" smtClean="0">
                  <a:solidFill>
                    <a:srgbClr val="0000FF"/>
                  </a:solidFill>
                </a:rPr>
                <a:t>=+5.6 mm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84997" y="5666181"/>
              <a:ext cx="13103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ρ</a:t>
              </a:r>
              <a:r>
                <a:rPr lang="en-US" sz="1400" baseline="-25000" dirty="0" smtClean="0">
                  <a:solidFill>
                    <a:srgbClr val="0000FF"/>
                  </a:solidFill>
                </a:rPr>
                <a:t>D</a:t>
              </a:r>
              <a:r>
                <a:rPr lang="en-US" sz="1400" dirty="0">
                  <a:solidFill>
                    <a:srgbClr val="0000FF"/>
                  </a:solidFill>
                </a:rPr>
                <a:t>= 279.048</a:t>
              </a:r>
              <a:r>
                <a:rPr lang="en-US" sz="1400" dirty="0" smtClean="0">
                  <a:solidFill>
                    <a:srgbClr val="0000FF"/>
                  </a:solidFill>
                </a:rPr>
                <a:t> m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5854" y="765456"/>
              <a:ext cx="793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x(mm)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flipH="1">
              <a:off x="1143903" y="5392832"/>
              <a:ext cx="16189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θ</a:t>
              </a:r>
              <a:r>
                <a:rPr lang="en-US" sz="1400" baseline="-25000" dirty="0" smtClean="0">
                  <a:solidFill>
                    <a:srgbClr val="FF0000"/>
                  </a:solidFill>
                </a:rPr>
                <a:t>F/2</a:t>
              </a:r>
              <a:r>
                <a:rPr lang="en-US" sz="1400" dirty="0" smtClean="0">
                  <a:solidFill>
                    <a:srgbClr val="FF0000"/>
                  </a:solidFill>
                </a:rPr>
                <a:t>=2.9103/2 mrad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94748" y="4256844"/>
              <a:ext cx="10438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CB05FF"/>
                  </a:solidFill>
                </a:rPr>
                <a:t>1.334   GeV</a:t>
              </a:r>
              <a:endParaRPr lang="en-US" sz="1400" b="1" dirty="0">
                <a:solidFill>
                  <a:srgbClr val="CB05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94748" y="4434653"/>
              <a:ext cx="9925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6600"/>
                  </a:solidFill>
                </a:rPr>
                <a:t>2.656  GeV</a:t>
              </a:r>
              <a:endParaRPr lang="en-US" sz="1400" b="1" dirty="0">
                <a:solidFill>
                  <a:srgbClr val="FF66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19361" y="2699590"/>
              <a:ext cx="9541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5.300 GeV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35397" y="5649611"/>
              <a:ext cx="13248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ρ</a:t>
              </a:r>
              <a:r>
                <a:rPr lang="en-US" sz="1400" baseline="-25000" dirty="0">
                  <a:solidFill>
                    <a:srgbClr val="FF0000"/>
                  </a:solidFill>
                </a:rPr>
                <a:t>F</a:t>
              </a:r>
              <a:r>
                <a:rPr lang="en-US" sz="1400" dirty="0">
                  <a:solidFill>
                    <a:srgbClr val="FF0000"/>
                  </a:solidFill>
                </a:rPr>
                <a:t>= </a:t>
              </a:r>
              <a:r>
                <a:rPr lang="en-US" sz="1400" dirty="0" smtClean="0">
                  <a:solidFill>
                    <a:srgbClr val="FF0000"/>
                  </a:solidFill>
                </a:rPr>
                <a:t>279.048  m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63246" y="749730"/>
              <a:ext cx="23736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B</a:t>
              </a:r>
              <a:r>
                <a:rPr lang="en-US" sz="1400" baseline="-25000" dirty="0">
                  <a:solidFill>
                    <a:srgbClr val="FF0000"/>
                  </a:solidFill>
                </a:rPr>
                <a:t>f</a:t>
              </a:r>
              <a:r>
                <a:rPr lang="en-US" sz="1400" dirty="0" smtClean="0">
                  <a:solidFill>
                    <a:srgbClr val="FF0000"/>
                  </a:solidFill>
                </a:rPr>
                <a:t>= </a:t>
              </a:r>
              <a:r>
                <a:rPr lang="en-US" sz="1400" dirty="0">
                  <a:solidFill>
                    <a:srgbClr val="FF0000"/>
                  </a:solidFill>
                </a:rPr>
                <a:t>  </a:t>
              </a:r>
              <a:r>
                <a:rPr lang="en-US" sz="1400" dirty="0" smtClean="0">
                  <a:solidFill>
                    <a:srgbClr val="FF0000"/>
                  </a:solidFill>
                </a:rPr>
                <a:t>0.05941 T, </a:t>
              </a:r>
            </a:p>
            <a:p>
              <a:r>
                <a:rPr lang="en-US" sz="1400" b="1" dirty="0" smtClean="0">
                  <a:solidFill>
                    <a:srgbClr val="FF0000"/>
                  </a:solidFill>
                </a:rPr>
                <a:t>G</a:t>
              </a:r>
              <a:r>
                <a:rPr lang="en-US" sz="1400" b="1" baseline="-25000" dirty="0">
                  <a:solidFill>
                    <a:srgbClr val="FF0000"/>
                  </a:solidFill>
                </a:rPr>
                <a:t>f</a:t>
              </a:r>
              <a:r>
                <a:rPr lang="en-US" sz="1400" b="1" dirty="0">
                  <a:solidFill>
                    <a:srgbClr val="FF0000"/>
                  </a:solidFill>
                </a:rPr>
                <a:t>= 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10.6 T/m  </a:t>
              </a:r>
              <a:r>
                <a:rPr lang="en-US" sz="1400" dirty="0" smtClean="0">
                  <a:solidFill>
                    <a:srgbClr val="FF0000"/>
                  </a:solidFill>
                </a:rPr>
                <a:t>x</a:t>
              </a:r>
              <a:r>
                <a:rPr lang="en-US" sz="1400" baseline="-25000" dirty="0" smtClean="0">
                  <a:solidFill>
                    <a:srgbClr val="FF0000"/>
                  </a:solidFill>
                </a:rPr>
                <a:t>Foffset</a:t>
              </a:r>
              <a:r>
                <a:rPr lang="en-US" sz="1400" dirty="0" smtClean="0">
                  <a:solidFill>
                    <a:srgbClr val="FF0000"/>
                  </a:solidFill>
                </a:rPr>
                <a:t>= -5.6 mm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6088" y="3856104"/>
              <a:ext cx="9541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2CDA"/>
                  </a:solidFill>
                </a:rPr>
                <a:t>3.978 GeV</a:t>
              </a:r>
              <a:endParaRPr lang="en-US" sz="1400" b="1" dirty="0">
                <a:solidFill>
                  <a:srgbClr val="FF2CDA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63373" y="5897413"/>
              <a:ext cx="7681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 </a:t>
              </a:r>
              <a:r>
                <a:rPr lang="en-US" sz="1400" dirty="0"/>
                <a:t> </a:t>
              </a:r>
              <a:r>
                <a:rPr lang="en-US" sz="1400" dirty="0" smtClean="0"/>
                <a:t>0.30 m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2703360" y="2478385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0.4</a:t>
              </a:r>
              <a:endParaRPr lang="en-US" sz="14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5746750" y="6187997"/>
              <a:ext cx="908759" cy="14018"/>
            </a:xfrm>
            <a:prstGeom prst="straightConnector1">
              <a:avLst/>
            </a:prstGeom>
            <a:ln w="6350" cmpd="sng">
              <a:solidFill>
                <a:srgbClr val="00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561794" y="5893659"/>
              <a:ext cx="6869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0.30 </a:t>
              </a:r>
              <a:r>
                <a:rPr lang="en-US" sz="1400" dirty="0"/>
                <a:t>m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465447" y="2854819"/>
              <a:ext cx="852900" cy="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352078" y="4554421"/>
              <a:ext cx="946340" cy="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1128405" y="67254"/>
              <a:ext cx="18902" cy="6339185"/>
            </a:xfrm>
            <a:prstGeom prst="line">
              <a:avLst/>
            </a:prstGeom>
            <a:ln w="12700" cmpd="sng">
              <a:solidFill>
                <a:srgbClr val="000000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136244" y="537138"/>
              <a:ext cx="2198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B</a:t>
              </a:r>
              <a:r>
                <a:rPr lang="en-US" sz="1400" baseline="-25000" dirty="0" smtClean="0">
                  <a:solidFill>
                    <a:srgbClr val="0000FF"/>
                  </a:solidFill>
                </a:rPr>
                <a:t>Dmax,min</a:t>
              </a:r>
              <a:r>
                <a:rPr lang="en-US" sz="1400" dirty="0" smtClean="0">
                  <a:solidFill>
                    <a:srgbClr val="0000FF"/>
                  </a:solidFill>
                </a:rPr>
                <a:t>=</a:t>
              </a:r>
              <a:r>
                <a:rPr lang="en-US" sz="1400" dirty="0">
                  <a:solidFill>
                    <a:srgbClr val="0000FF"/>
                  </a:solidFill>
                </a:rPr>
                <a:t>[</a:t>
              </a:r>
              <a:r>
                <a:rPr lang="en-US" sz="1400" dirty="0" smtClean="0">
                  <a:solidFill>
                    <a:srgbClr val="0000FF"/>
                  </a:solidFill>
                </a:rPr>
                <a:t>0.0047, 0.2442] T</a:t>
              </a:r>
              <a:endParaRPr lang="en-US" sz="1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17368" y="474579"/>
              <a:ext cx="22621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B</a:t>
              </a:r>
              <a:r>
                <a:rPr lang="en-US" sz="1400" baseline="-25000" dirty="0" smtClean="0">
                  <a:solidFill>
                    <a:srgbClr val="FF0000"/>
                  </a:solidFill>
                </a:rPr>
                <a:t>Fmax</a:t>
              </a:r>
              <a:r>
                <a:rPr lang="en-US" sz="1400" baseline="-25000" dirty="0">
                  <a:solidFill>
                    <a:srgbClr val="FF0000"/>
                  </a:solidFill>
                </a:rPr>
                <a:t>,</a:t>
              </a:r>
              <a:r>
                <a:rPr lang="en-US" sz="1400" baseline="-25000" dirty="0" smtClean="0">
                  <a:solidFill>
                    <a:srgbClr val="FF0000"/>
                  </a:solidFill>
                </a:rPr>
                <a:t>min </a:t>
              </a:r>
              <a:r>
                <a:rPr lang="en-US" sz="1400" dirty="0" smtClean="0">
                  <a:solidFill>
                    <a:srgbClr val="FF0000"/>
                  </a:solidFill>
                </a:rPr>
                <a:t>=</a:t>
              </a:r>
              <a:r>
                <a:rPr lang="en-US" sz="1400" dirty="0">
                  <a:solidFill>
                    <a:srgbClr val="FF0000"/>
                  </a:solidFill>
                </a:rPr>
                <a:t>[</a:t>
              </a:r>
              <a:r>
                <a:rPr lang="en-US" sz="1400" dirty="0" smtClean="0">
                  <a:solidFill>
                    <a:srgbClr val="FF0000"/>
                  </a:solidFill>
                </a:rPr>
                <a:t>0.1211, -0.1744] T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92154" y="5899860"/>
              <a:ext cx="8689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0.8121 m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2399395" y="2840460"/>
              <a:ext cx="3587397" cy="277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3581675" y="2899484"/>
              <a:ext cx="0" cy="315240"/>
            </a:xfrm>
            <a:prstGeom prst="straightConnector1">
              <a:avLst/>
            </a:prstGeom>
            <a:ln w="9525" cmpd="sng">
              <a:solidFill>
                <a:srgbClr val="0000FF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65447" y="3590355"/>
              <a:ext cx="0" cy="974266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465447" y="2831274"/>
              <a:ext cx="0" cy="759081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rot="16200000">
              <a:off x="400430" y="2865726"/>
              <a:ext cx="4146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5.8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299316" y="3818558"/>
              <a:ext cx="6515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-22.06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1071828" y="2904830"/>
              <a:ext cx="2565699" cy="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2841921" y="4280341"/>
              <a:ext cx="871212" cy="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751790" y="2858030"/>
              <a:ext cx="0" cy="340634"/>
            </a:xfrm>
            <a:prstGeom prst="straightConnector1">
              <a:avLst/>
            </a:prstGeom>
            <a:ln w="6350" cmpd="sng"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753588" y="3214087"/>
              <a:ext cx="0" cy="1340334"/>
            </a:xfrm>
            <a:prstGeom prst="straightConnector1">
              <a:avLst/>
            </a:prstGeom>
            <a:ln w="6350" cmpd="sng"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36542" y="3590355"/>
              <a:ext cx="2244149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2100254" y="3208469"/>
              <a:ext cx="0" cy="366358"/>
            </a:xfrm>
            <a:prstGeom prst="straightConnector1">
              <a:avLst/>
            </a:prstGeom>
            <a:ln w="6350" cmpd="sng"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536296" y="3234857"/>
              <a:ext cx="46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-5.6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16200000">
              <a:off x="19345" y="3876194"/>
              <a:ext cx="6489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ea typeface="Lucida Grande"/>
                  <a:cs typeface="Lucida Grande"/>
                </a:rPr>
                <a:t>-16.46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>
              <a:off x="3037314" y="2904830"/>
              <a:ext cx="2732" cy="1375511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 flipV="1">
              <a:off x="4317278" y="2831275"/>
              <a:ext cx="0" cy="383620"/>
            </a:xfrm>
            <a:prstGeom prst="straightConnector1">
              <a:avLst/>
            </a:prstGeom>
            <a:ln w="9525" cmpd="sng">
              <a:solidFill>
                <a:srgbClr val="0000FF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4352203" y="2890887"/>
              <a:ext cx="7394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5.6 mm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3578819" y="3212170"/>
              <a:ext cx="0" cy="1069486"/>
            </a:xfrm>
            <a:prstGeom prst="straightConnector1">
              <a:avLst/>
            </a:prstGeom>
            <a:ln w="9525" cmpd="sng">
              <a:solidFill>
                <a:srgbClr val="0000FF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 rot="16200000">
              <a:off x="3148814" y="3657189"/>
              <a:ext cx="55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-17.4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634580" y="2962443"/>
              <a:ext cx="13388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ECEN=4.97 GeV</a:t>
              </a:r>
              <a:endParaRPr lang="en-US" sz="14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 rot="16200000">
              <a:off x="3194917" y="2885135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5.2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H="1" flipV="1">
              <a:off x="615771" y="3207304"/>
              <a:ext cx="2408081" cy="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2377131" y="1584979"/>
              <a:ext cx="2267" cy="4747722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2377131" y="6181110"/>
              <a:ext cx="896764" cy="3712"/>
            </a:xfrm>
            <a:prstGeom prst="straightConnector1">
              <a:avLst/>
            </a:prstGeom>
            <a:ln w="6350" cmpd="sng">
              <a:solidFill>
                <a:srgbClr val="00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5743575" y="1585847"/>
              <a:ext cx="26147" cy="4878453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6658684" y="1585847"/>
              <a:ext cx="17171" cy="4746854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1124084" y="5895551"/>
              <a:ext cx="11510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   </a:t>
              </a:r>
              <a:r>
                <a:rPr lang="en-US" sz="1400" dirty="0" smtClean="0">
                  <a:solidFill>
                    <a:srgbClr val="FF0000"/>
                  </a:solidFill>
                </a:rPr>
                <a:t>0.8121/2 m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739119" y="5904983"/>
              <a:ext cx="10698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 </a:t>
              </a:r>
              <a:r>
                <a:rPr lang="en-US" sz="1400" dirty="0" smtClean="0">
                  <a:solidFill>
                    <a:srgbClr val="FF0000"/>
                  </a:solidFill>
                </a:rPr>
                <a:t>0.8121/2 m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3040046" y="2840737"/>
              <a:ext cx="0" cy="60073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headEnd type="diamond"/>
              <a:tailEnd type="diamon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 rot="16200000">
              <a:off x="2630622" y="3600716"/>
              <a:ext cx="505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</a:t>
              </a:r>
              <a:r>
                <a:rPr lang="en-US" sz="1400" b="1" dirty="0" smtClean="0"/>
                <a:t>2.6</a:t>
              </a:r>
              <a:endParaRPr lang="en-US" sz="1400" b="1" dirty="0"/>
            </a:p>
          </p:txBody>
        </p:sp>
        <p:sp>
          <p:nvSpPr>
            <p:cNvPr id="60" name="TextBox 59"/>
            <p:cNvSpPr txBox="1"/>
            <p:nvPr/>
          </p:nvSpPr>
          <p:spPr>
            <a:xfrm flipH="1">
              <a:off x="6528740" y="5413341"/>
              <a:ext cx="17553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θ</a:t>
              </a:r>
              <a:r>
                <a:rPr lang="en-US" sz="1400" baseline="-25000" dirty="0" smtClean="0">
                  <a:solidFill>
                    <a:srgbClr val="FF0000"/>
                  </a:solidFill>
                </a:rPr>
                <a:t>F/2</a:t>
              </a:r>
              <a:r>
                <a:rPr lang="en-US" sz="1400" dirty="0" smtClean="0">
                  <a:solidFill>
                    <a:srgbClr val="FF0000"/>
                  </a:solidFill>
                </a:rPr>
                <a:t>=2.9103/2.0 mrad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612700" y="5683242"/>
              <a:ext cx="13248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ρ</a:t>
              </a:r>
              <a:r>
                <a:rPr lang="en-US" sz="1400" baseline="-25000" dirty="0">
                  <a:solidFill>
                    <a:srgbClr val="FF0000"/>
                  </a:solidFill>
                </a:rPr>
                <a:t>F</a:t>
              </a:r>
              <a:r>
                <a:rPr lang="en-US" sz="1400" dirty="0">
                  <a:solidFill>
                    <a:srgbClr val="FF0000"/>
                  </a:solidFill>
                </a:rPr>
                <a:t>= </a:t>
              </a:r>
              <a:r>
                <a:rPr lang="en-US" sz="1400" dirty="0" smtClean="0">
                  <a:solidFill>
                    <a:srgbClr val="FF0000"/>
                  </a:solidFill>
                </a:rPr>
                <a:t>279.048 m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 rot="16200000">
              <a:off x="44796" y="3046625"/>
              <a:ext cx="5950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ea typeface="Lucida Grande"/>
                  <a:cs typeface="Lucida Grande"/>
                </a:rPr>
                <a:t>11.14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67276" y="3528820"/>
              <a:ext cx="1351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Quad center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497424" y="2491981"/>
              <a:ext cx="1351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Quad center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477585" y="1580958"/>
              <a:ext cx="326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D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613566" y="1585847"/>
              <a:ext cx="4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F/2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942420" y="1584979"/>
              <a:ext cx="4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F/2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68" name="Group 67"/>
            <p:cNvGrpSpPr>
              <a:grpSpLocks/>
            </p:cNvGrpSpPr>
            <p:nvPr/>
          </p:nvGrpSpPr>
          <p:grpSpPr>
            <a:xfrm>
              <a:off x="1047816" y="2488328"/>
              <a:ext cx="95478" cy="2845423"/>
              <a:chOff x="40041" y="728202"/>
              <a:chExt cx="140740" cy="3847897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40041" y="728202"/>
                <a:ext cx="140740" cy="3847897"/>
                <a:chOff x="1038147" y="1884075"/>
                <a:chExt cx="157391" cy="4739151"/>
              </a:xfrm>
            </p:grpSpPr>
            <p:grpSp>
              <p:nvGrpSpPr>
                <p:cNvPr id="77" name="Group 76"/>
                <p:cNvGrpSpPr>
                  <a:grpSpLocks/>
                </p:cNvGrpSpPr>
                <p:nvPr/>
              </p:nvGrpSpPr>
              <p:grpSpPr>
                <a:xfrm>
                  <a:off x="1038147" y="1884075"/>
                  <a:ext cx="154181" cy="2704367"/>
                  <a:chOff x="601410" y="720386"/>
                  <a:chExt cx="207783" cy="5155249"/>
                </a:xfrm>
              </p:grpSpPr>
              <p:cxnSp>
                <p:nvCxnSpPr>
                  <p:cNvPr id="100" name="Straight Connector 99"/>
                  <p:cNvCxnSpPr/>
                  <p:nvPr/>
                </p:nvCxnSpPr>
                <p:spPr>
                  <a:xfrm flipV="1">
                    <a:off x="801723" y="720386"/>
                    <a:ext cx="0" cy="5155249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 flipH="1">
                    <a:off x="623635" y="4938372"/>
                    <a:ext cx="181613" cy="0"/>
                  </a:xfrm>
                  <a:prstGeom prst="line">
                    <a:avLst/>
                  </a:prstGeom>
                  <a:ln w="2857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 flipH="1">
                    <a:off x="651392" y="4745993"/>
                    <a:ext cx="154181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/>
                  <p:nvPr/>
                </p:nvCxnSpPr>
                <p:spPr>
                  <a:xfrm flipH="1">
                    <a:off x="651392" y="4552317"/>
                    <a:ext cx="154181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flipH="1">
                    <a:off x="649035" y="4358643"/>
                    <a:ext cx="154181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 flipH="1">
                    <a:off x="649035" y="4163400"/>
                    <a:ext cx="154181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flipH="1">
                    <a:off x="640918" y="3969725"/>
                    <a:ext cx="154181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 flipH="1">
                    <a:off x="651392" y="3776049"/>
                    <a:ext cx="154181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flipH="1">
                    <a:off x="649035" y="3582376"/>
                    <a:ext cx="154181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 flipH="1">
                    <a:off x="649035" y="3388700"/>
                    <a:ext cx="154181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 flipH="1">
                    <a:off x="652210" y="3195025"/>
                    <a:ext cx="154181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/>
                  <p:nvPr/>
                </p:nvCxnSpPr>
                <p:spPr>
                  <a:xfrm flipH="1">
                    <a:off x="614110" y="3001349"/>
                    <a:ext cx="190757" cy="0"/>
                  </a:xfrm>
                  <a:prstGeom prst="line">
                    <a:avLst/>
                  </a:prstGeom>
                  <a:ln w="2857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Connector 111"/>
                  <p:cNvCxnSpPr/>
                  <p:nvPr/>
                </p:nvCxnSpPr>
                <p:spPr>
                  <a:xfrm flipH="1">
                    <a:off x="649035" y="2807675"/>
                    <a:ext cx="154181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/>
                  <p:cNvCxnSpPr/>
                  <p:nvPr/>
                </p:nvCxnSpPr>
                <p:spPr>
                  <a:xfrm flipH="1">
                    <a:off x="652210" y="2614000"/>
                    <a:ext cx="154181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Connector 113"/>
                  <p:cNvCxnSpPr/>
                  <p:nvPr/>
                </p:nvCxnSpPr>
                <p:spPr>
                  <a:xfrm flipH="1">
                    <a:off x="651392" y="2419355"/>
                    <a:ext cx="154181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/>
                  <p:cNvCxnSpPr/>
                  <p:nvPr/>
                </p:nvCxnSpPr>
                <p:spPr>
                  <a:xfrm flipH="1">
                    <a:off x="649035" y="2225680"/>
                    <a:ext cx="154181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 flipH="1">
                    <a:off x="601410" y="2030677"/>
                    <a:ext cx="199901" cy="0"/>
                  </a:xfrm>
                  <a:prstGeom prst="line">
                    <a:avLst/>
                  </a:prstGeom>
                  <a:ln w="2857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/>
                  <p:cNvCxnSpPr/>
                  <p:nvPr/>
                </p:nvCxnSpPr>
                <p:spPr>
                  <a:xfrm flipH="1">
                    <a:off x="650429" y="1837002"/>
                    <a:ext cx="154181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117"/>
                  <p:cNvCxnSpPr/>
                  <p:nvPr/>
                </p:nvCxnSpPr>
                <p:spPr>
                  <a:xfrm flipH="1">
                    <a:off x="651392" y="1643326"/>
                    <a:ext cx="154181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Connector 118"/>
                  <p:cNvCxnSpPr/>
                  <p:nvPr/>
                </p:nvCxnSpPr>
                <p:spPr>
                  <a:xfrm flipH="1">
                    <a:off x="655012" y="1449653"/>
                    <a:ext cx="154181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/>
                  <p:cNvCxnSpPr/>
                  <p:nvPr/>
                </p:nvCxnSpPr>
                <p:spPr>
                  <a:xfrm flipH="1">
                    <a:off x="655012" y="1252801"/>
                    <a:ext cx="154181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8" name="Group 77"/>
                <p:cNvGrpSpPr>
                  <a:grpSpLocks/>
                </p:cNvGrpSpPr>
                <p:nvPr/>
              </p:nvGrpSpPr>
              <p:grpSpPr>
                <a:xfrm>
                  <a:off x="1041357" y="3918859"/>
                  <a:ext cx="154181" cy="2704367"/>
                  <a:chOff x="601410" y="720386"/>
                  <a:chExt cx="207783" cy="5155249"/>
                </a:xfrm>
              </p:grpSpPr>
              <p:cxnSp>
                <p:nvCxnSpPr>
                  <p:cNvPr id="79" name="Straight Connector 78"/>
                  <p:cNvCxnSpPr/>
                  <p:nvPr/>
                </p:nvCxnSpPr>
                <p:spPr>
                  <a:xfrm flipV="1">
                    <a:off x="801723" y="720386"/>
                    <a:ext cx="0" cy="5155249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 flipH="1">
                    <a:off x="623635" y="4938372"/>
                    <a:ext cx="181613" cy="0"/>
                  </a:xfrm>
                  <a:prstGeom prst="line">
                    <a:avLst/>
                  </a:prstGeom>
                  <a:ln w="2857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 flipH="1">
                    <a:off x="651392" y="4745993"/>
                    <a:ext cx="154181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 flipH="1">
                    <a:off x="651392" y="4552317"/>
                    <a:ext cx="154181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/>
                  <p:cNvCxnSpPr/>
                  <p:nvPr/>
                </p:nvCxnSpPr>
                <p:spPr>
                  <a:xfrm flipH="1">
                    <a:off x="649035" y="4358643"/>
                    <a:ext cx="154181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/>
                  <p:cNvCxnSpPr/>
                  <p:nvPr/>
                </p:nvCxnSpPr>
                <p:spPr>
                  <a:xfrm flipH="1">
                    <a:off x="649035" y="4163400"/>
                    <a:ext cx="154181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 flipH="1">
                    <a:off x="619524" y="3969725"/>
                    <a:ext cx="178826" cy="0"/>
                  </a:xfrm>
                  <a:prstGeom prst="line">
                    <a:avLst/>
                  </a:prstGeom>
                  <a:ln w="2857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 flipH="1">
                    <a:off x="651392" y="3776049"/>
                    <a:ext cx="154181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/>
                  <p:cNvCxnSpPr/>
                  <p:nvPr/>
                </p:nvCxnSpPr>
                <p:spPr>
                  <a:xfrm flipH="1">
                    <a:off x="649035" y="3582376"/>
                    <a:ext cx="154181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flipH="1">
                    <a:off x="649035" y="3388700"/>
                    <a:ext cx="154181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 flipH="1">
                    <a:off x="652210" y="3195025"/>
                    <a:ext cx="154181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flipH="1">
                    <a:off x="614110" y="3001349"/>
                    <a:ext cx="190757" cy="0"/>
                  </a:xfrm>
                  <a:prstGeom prst="line">
                    <a:avLst/>
                  </a:prstGeom>
                  <a:ln w="2857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flipH="1">
                    <a:off x="649035" y="2807675"/>
                    <a:ext cx="154181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flipH="1">
                    <a:off x="652210" y="2614000"/>
                    <a:ext cx="154181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flipH="1">
                    <a:off x="651392" y="2419355"/>
                    <a:ext cx="154181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flipH="1">
                    <a:off x="649035" y="2225680"/>
                    <a:ext cx="154181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/>
                  <p:cNvCxnSpPr/>
                  <p:nvPr/>
                </p:nvCxnSpPr>
                <p:spPr>
                  <a:xfrm flipH="1">
                    <a:off x="601410" y="2030677"/>
                    <a:ext cx="199901" cy="0"/>
                  </a:xfrm>
                  <a:prstGeom prst="line">
                    <a:avLst/>
                  </a:prstGeom>
                  <a:ln w="2857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 flipH="1">
                    <a:off x="650429" y="1837002"/>
                    <a:ext cx="154181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/>
                  <p:nvPr/>
                </p:nvCxnSpPr>
                <p:spPr>
                  <a:xfrm flipH="1">
                    <a:off x="651392" y="1643326"/>
                    <a:ext cx="154181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 flipH="1">
                    <a:off x="655012" y="1449653"/>
                    <a:ext cx="154181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/>
                  <p:cNvCxnSpPr/>
                  <p:nvPr/>
                </p:nvCxnSpPr>
                <p:spPr>
                  <a:xfrm flipH="1">
                    <a:off x="655012" y="1252801"/>
                    <a:ext cx="154181" cy="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76" name="Straight Connector 75"/>
              <p:cNvCxnSpPr/>
              <p:nvPr/>
            </p:nvCxnSpPr>
            <p:spPr>
              <a:xfrm flipH="1">
                <a:off x="51338" y="2113231"/>
                <a:ext cx="120505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traight Arrow Connector 68"/>
            <p:cNvCxnSpPr/>
            <p:nvPr/>
          </p:nvCxnSpPr>
          <p:spPr>
            <a:xfrm>
              <a:off x="2509829" y="2840460"/>
              <a:ext cx="0" cy="749895"/>
            </a:xfrm>
            <a:prstGeom prst="straightConnector1">
              <a:avLst/>
            </a:prstGeom>
            <a:ln w="6350" cmpd="sng"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2287641" y="3050030"/>
              <a:ext cx="55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-11.2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13612" y="3032969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</a:t>
              </a:r>
              <a:endParaRPr lang="en-US" sz="14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17056" y="3647820"/>
              <a:ext cx="4216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-10</a:t>
              </a:r>
              <a:endParaRPr lang="en-US" sz="14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17150" y="4250271"/>
              <a:ext cx="4216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-20</a:t>
              </a:r>
              <a:endParaRPr lang="en-US" sz="14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17519" y="4876272"/>
              <a:ext cx="4216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-30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98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6-22 at 2.58.38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54" y="1669048"/>
            <a:ext cx="7207904" cy="436197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8807" y="6520305"/>
            <a:ext cx="3763212" cy="365125"/>
          </a:xfrm>
        </p:spPr>
        <p:txBody>
          <a:bodyPr/>
          <a:lstStyle/>
          <a:p>
            <a:r>
              <a:rPr lang="en-US" dirty="0" smtClean="0"/>
              <a:t>Dejan Trbojevic-June 17- 2015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2F56-B3BD-3044-832D-49A5B51FA3F7}" type="slidenum">
              <a:rPr lang="en-US" smtClean="0"/>
              <a:t>6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91331" y="507891"/>
            <a:ext cx="6516792" cy="13294"/>
          </a:xfrm>
          <a:prstGeom prst="straightConnector1">
            <a:avLst/>
          </a:prstGeom>
          <a:ln w="6350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664279" y="454420"/>
            <a:ext cx="43844" cy="5921627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98839" y="87943"/>
            <a:ext cx="4465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 </a:t>
            </a:r>
            <a:r>
              <a:rPr lang="en-US" b="1" dirty="0"/>
              <a:t>= </a:t>
            </a:r>
            <a:r>
              <a:rPr lang="en-US" b="1" dirty="0" smtClean="0"/>
              <a:t>3.33638  m</a:t>
            </a:r>
            <a:r>
              <a:rPr lang="en-US" sz="1600" dirty="0" smtClean="0"/>
              <a:t>,  106.79 arc cells, </a:t>
            </a:r>
            <a:r>
              <a:rPr lang="en-US" sz="2000" b="1" dirty="0" smtClean="0">
                <a:latin typeface="Symbol" charset="2"/>
                <a:cs typeface="Symbol" charset="2"/>
              </a:rPr>
              <a:t>x</a:t>
            </a:r>
            <a:r>
              <a:rPr lang="en-US" sz="2000" b="1" baseline="-25000" dirty="0" smtClean="0">
                <a:cs typeface="Symbol" charset="2"/>
              </a:rPr>
              <a:t>TOTAL</a:t>
            </a:r>
            <a:r>
              <a:rPr lang="en-US" sz="2000" b="1" dirty="0" smtClean="0"/>
              <a:t>=</a:t>
            </a:r>
            <a:r>
              <a:rPr lang="en-US" sz="2000" b="1" dirty="0" smtClean="0">
                <a:solidFill>
                  <a:srgbClr val="FF0000"/>
                </a:solidFill>
              </a:rPr>
              <a:t>-305.4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497012" y="2064484"/>
            <a:ext cx="18488" cy="4110187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 noChangeAspect="1"/>
          </p:cNvCxnSpPr>
          <p:nvPr/>
        </p:nvCxnSpPr>
        <p:spPr>
          <a:xfrm flipH="1">
            <a:off x="5835427" y="2080323"/>
            <a:ext cx="32884" cy="4207044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553732" y="5720525"/>
            <a:ext cx="1057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1.847/2</a:t>
            </a:r>
            <a:r>
              <a:rPr lang="en-US" sz="1600" dirty="0" smtClean="0">
                <a:solidFill>
                  <a:srgbClr val="FF0000"/>
                </a:solidFill>
              </a:rPr>
              <a:t> m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57" name="Straight Connector 56"/>
          <p:cNvCxnSpPr>
            <a:cxnSpLocks noChangeAspect="1"/>
          </p:cNvCxnSpPr>
          <p:nvPr/>
        </p:nvCxnSpPr>
        <p:spPr>
          <a:xfrm flipH="1">
            <a:off x="3003901" y="2058557"/>
            <a:ext cx="17716" cy="4227352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392682" y="5488881"/>
            <a:ext cx="1747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θ</a:t>
            </a:r>
            <a:r>
              <a:rPr lang="en-US" sz="1600" baseline="-25000" dirty="0" smtClean="0">
                <a:solidFill>
                  <a:srgbClr val="0000FF"/>
                </a:solidFill>
              </a:rPr>
              <a:t>D</a:t>
            </a:r>
            <a:r>
              <a:rPr lang="en-US" sz="1600" dirty="0" smtClean="0">
                <a:solidFill>
                  <a:srgbClr val="0000FF"/>
                </a:solidFill>
              </a:rPr>
              <a:t>=3.312967 mrad 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497379" y="495563"/>
            <a:ext cx="1747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B</a:t>
            </a:r>
            <a:r>
              <a:rPr lang="en-US" sz="1600" b="1" baseline="-25000" dirty="0" smtClean="0">
                <a:solidFill>
                  <a:srgbClr val="0000FF"/>
                </a:solidFill>
              </a:rPr>
              <a:t>Do </a:t>
            </a:r>
            <a:r>
              <a:rPr lang="en-US" sz="1600" b="1" dirty="0" smtClean="0">
                <a:solidFill>
                  <a:srgbClr val="0000FF"/>
                </a:solidFill>
              </a:rPr>
              <a:t>= 0.161451 T, </a:t>
            </a:r>
          </a:p>
          <a:p>
            <a:r>
              <a:rPr lang="en-US" sz="1600" b="1" dirty="0" smtClean="0">
                <a:solidFill>
                  <a:srgbClr val="0000FF"/>
                </a:solidFill>
              </a:rPr>
              <a:t>G</a:t>
            </a:r>
            <a:r>
              <a:rPr lang="en-US" sz="1600" b="1" baseline="-25000" dirty="0">
                <a:solidFill>
                  <a:srgbClr val="0000FF"/>
                </a:solidFill>
              </a:rPr>
              <a:t>D</a:t>
            </a:r>
            <a:r>
              <a:rPr lang="en-US" sz="1600" b="1" baseline="-25000" dirty="0" smtClean="0">
                <a:solidFill>
                  <a:srgbClr val="0000FF"/>
                </a:solidFill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= -28.87 T/m</a:t>
            </a:r>
          </a:p>
          <a:p>
            <a:r>
              <a:rPr lang="en-US" sz="1600" b="1" dirty="0" smtClean="0">
                <a:solidFill>
                  <a:srgbClr val="0000FF"/>
                </a:solidFill>
              </a:rPr>
              <a:t>x</a:t>
            </a:r>
            <a:r>
              <a:rPr lang="en-US" sz="1600" b="1" baseline="-25000" dirty="0" smtClean="0">
                <a:solidFill>
                  <a:srgbClr val="0000FF"/>
                </a:solidFill>
              </a:rPr>
              <a:t>Doffset</a:t>
            </a:r>
            <a:r>
              <a:rPr lang="en-US" sz="1600" b="1" dirty="0" smtClean="0">
                <a:solidFill>
                  <a:srgbClr val="0000FF"/>
                </a:solidFill>
              </a:rPr>
              <a:t>=+5.895 mm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40993" y="5954683"/>
            <a:ext cx="1559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ρ</a:t>
            </a:r>
            <a:r>
              <a:rPr lang="en-US" sz="1600" b="1" baseline="-25000" dirty="0" smtClean="0">
                <a:solidFill>
                  <a:srgbClr val="0000FF"/>
                </a:solidFill>
              </a:rPr>
              <a:t>D</a:t>
            </a:r>
            <a:r>
              <a:rPr lang="en-US" sz="1600" b="1" dirty="0" smtClean="0">
                <a:solidFill>
                  <a:srgbClr val="0000FF"/>
                </a:solidFill>
              </a:rPr>
              <a:t>=340.8968  </a:t>
            </a:r>
            <a:r>
              <a:rPr lang="en-US" sz="1600" dirty="0" smtClean="0">
                <a:solidFill>
                  <a:srgbClr val="0000FF"/>
                </a:solidFill>
              </a:rPr>
              <a:t>m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66" y="323225"/>
            <a:ext cx="79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x(mm)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 flipH="1">
            <a:off x="1198889" y="5521814"/>
            <a:ext cx="1805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θ</a:t>
            </a:r>
            <a:r>
              <a:rPr lang="en-US" sz="1600" baseline="-25000" dirty="0">
                <a:solidFill>
                  <a:srgbClr val="FF0000"/>
                </a:solidFill>
              </a:rPr>
              <a:t>F</a:t>
            </a:r>
            <a:r>
              <a:rPr lang="en-US" sz="1600" dirty="0" smtClean="0">
                <a:solidFill>
                  <a:srgbClr val="FF0000"/>
                </a:solidFill>
              </a:rPr>
              <a:t>=5.41806/2 mrad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377368" y="5936066"/>
            <a:ext cx="1478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ρ</a:t>
            </a:r>
            <a:r>
              <a:rPr lang="en-US" sz="1600" b="1" baseline="-25000" dirty="0">
                <a:solidFill>
                  <a:srgbClr val="FF0000"/>
                </a:solidFill>
              </a:rPr>
              <a:t>F</a:t>
            </a:r>
            <a:r>
              <a:rPr lang="en-US" sz="1600" b="1" dirty="0">
                <a:solidFill>
                  <a:srgbClr val="FF0000"/>
                </a:solidFill>
              </a:rPr>
              <a:t>=340.8968 </a:t>
            </a:r>
            <a:r>
              <a:rPr lang="en-US" sz="1600" dirty="0" smtClean="0">
                <a:solidFill>
                  <a:srgbClr val="FF0000"/>
                </a:solidFill>
              </a:rPr>
              <a:t>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195538" y="527219"/>
            <a:ext cx="1568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B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Fo</a:t>
            </a:r>
            <a:r>
              <a:rPr lang="en-US" sz="1600" b="1" dirty="0" smtClean="0">
                <a:solidFill>
                  <a:srgbClr val="FF0000"/>
                </a:solidFill>
              </a:rPr>
              <a:t>= 0.161451 T,  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G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F</a:t>
            </a:r>
            <a:r>
              <a:rPr lang="en-US" sz="1600" b="1" dirty="0" smtClean="0">
                <a:solidFill>
                  <a:srgbClr val="FF0000"/>
                </a:solidFill>
              </a:rPr>
              <a:t>= 20.6 T/m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x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Foffset</a:t>
            </a:r>
            <a:r>
              <a:rPr lang="en-US" sz="1600" b="1" dirty="0" smtClean="0">
                <a:solidFill>
                  <a:srgbClr val="FF0000"/>
                </a:solidFill>
              </a:rPr>
              <a:t>= -8.4 mm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0" name="Arc 49"/>
          <p:cNvSpPr>
            <a:spLocks noChangeAspect="1"/>
          </p:cNvSpPr>
          <p:nvPr/>
        </p:nvSpPr>
        <p:spPr>
          <a:xfrm>
            <a:off x="-273113500" y="5992169"/>
            <a:ext cx="548612359" cy="548649152"/>
          </a:xfrm>
          <a:prstGeom prst="arc">
            <a:avLst>
              <a:gd name="adj1" fmla="val 16199978"/>
              <a:gd name="adj2" fmla="val 16222664"/>
            </a:avLst>
          </a:prstGeom>
          <a:ln w="6350" cmpd="sng">
            <a:solidFill>
              <a:srgbClr val="0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/>
          <p:cNvSpPr>
            <a:spLocks noChangeAspect="1"/>
          </p:cNvSpPr>
          <p:nvPr/>
        </p:nvSpPr>
        <p:spPr>
          <a:xfrm>
            <a:off x="-273118912" y="5992169"/>
            <a:ext cx="548612359" cy="548649152"/>
          </a:xfrm>
          <a:prstGeom prst="arc">
            <a:avLst>
              <a:gd name="adj1" fmla="val 16227205"/>
              <a:gd name="adj2" fmla="val 16253849"/>
            </a:avLst>
          </a:prstGeom>
          <a:ln w="6350" cmpd="sng">
            <a:solidFill>
              <a:srgbClr val="0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163272" y="5644272"/>
            <a:ext cx="7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600" dirty="0" smtClean="0"/>
              <a:t>18 cm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3504100" y="3058299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11.6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61" name="Straight Arrow Connector 60"/>
          <p:cNvCxnSpPr>
            <a:stCxn id="51" idx="2"/>
            <a:endCxn id="116" idx="0"/>
          </p:cNvCxnSpPr>
          <p:nvPr/>
        </p:nvCxnSpPr>
        <p:spPr>
          <a:xfrm>
            <a:off x="5484123" y="6025827"/>
            <a:ext cx="351863" cy="4424"/>
          </a:xfrm>
          <a:prstGeom prst="straightConnector1">
            <a:avLst/>
          </a:prstGeom>
          <a:ln w="6350" cmpd="sng">
            <a:solidFill>
              <a:srgbClr val="0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90332" y="5616129"/>
            <a:ext cx="689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18 cm</a:t>
            </a:r>
            <a:endParaRPr lang="en-US" sz="1600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295261" y="2665749"/>
            <a:ext cx="95667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238858" y="4813179"/>
            <a:ext cx="1885192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88730" y="67254"/>
            <a:ext cx="614" cy="6339185"/>
          </a:xfrm>
          <a:prstGeom prst="line">
            <a:avLst/>
          </a:prstGeom>
          <a:ln w="6350" cmpd="sng">
            <a:solidFill>
              <a:srgbClr val="0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08916" y="1289094"/>
            <a:ext cx="2368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B</a:t>
            </a:r>
            <a:r>
              <a:rPr lang="en-US" sz="1600" b="1" baseline="-25000" dirty="0" smtClean="0">
                <a:solidFill>
                  <a:srgbClr val="0000FF"/>
                </a:solidFill>
              </a:rPr>
              <a:t>Dmax,min</a:t>
            </a:r>
            <a:r>
              <a:rPr lang="en-US" sz="1600" b="1" dirty="0" smtClean="0">
                <a:solidFill>
                  <a:srgbClr val="0000FF"/>
                </a:solidFill>
              </a:rPr>
              <a:t>=[-0.179, 0.482] T</a:t>
            </a:r>
            <a:endParaRPr lang="en-US" sz="1600" b="1" baseline="-25000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16463" y="1261201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B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Fmax</a:t>
            </a:r>
            <a:r>
              <a:rPr lang="en-US" sz="1600" b="1" baseline="-25000" dirty="0">
                <a:solidFill>
                  <a:srgbClr val="FF0000"/>
                </a:solidFill>
              </a:rPr>
              <a:t>,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min </a:t>
            </a:r>
            <a:r>
              <a:rPr lang="en-US" sz="1600" b="1" dirty="0" smtClean="0">
                <a:solidFill>
                  <a:srgbClr val="FF0000"/>
                </a:solidFill>
              </a:rPr>
              <a:t>=[</a:t>
            </a:r>
            <a:r>
              <a:rPr lang="en-US" b="1" dirty="0" smtClean="0">
                <a:solidFill>
                  <a:srgbClr val="FF0000"/>
                </a:solidFill>
              </a:rPr>
              <a:t>0.442</a:t>
            </a:r>
            <a:r>
              <a:rPr lang="en-US" sz="1600" b="1" dirty="0" smtClean="0">
                <a:solidFill>
                  <a:srgbClr val="FF0000"/>
                </a:solidFill>
              </a:rPr>
              <a:t>, -0.187] 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691706" y="5725013"/>
            <a:ext cx="966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1.1294 m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140" name="Straight Connector 139"/>
          <p:cNvCxnSpPr/>
          <p:nvPr/>
        </p:nvCxnSpPr>
        <p:spPr>
          <a:xfrm flipH="1">
            <a:off x="238859" y="4173953"/>
            <a:ext cx="2735846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1174858" y="3154629"/>
            <a:ext cx="4297586" cy="0"/>
          </a:xfrm>
          <a:prstGeom prst="line">
            <a:avLst/>
          </a:prstGeom>
          <a:ln w="28575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 flipV="1">
            <a:off x="3032203" y="4392571"/>
            <a:ext cx="720957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3032203" y="2797856"/>
            <a:ext cx="756944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V="1">
            <a:off x="4053268" y="3151723"/>
            <a:ext cx="0" cy="458733"/>
          </a:xfrm>
          <a:prstGeom prst="straightConnector1">
            <a:avLst/>
          </a:prstGeom>
          <a:ln w="6350" cmpd="sng">
            <a:solidFill>
              <a:srgbClr val="0000FF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028611" y="3212504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+5.59 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147" name="Straight Arrow Connector 146"/>
          <p:cNvCxnSpPr/>
          <p:nvPr/>
        </p:nvCxnSpPr>
        <p:spPr>
          <a:xfrm flipV="1">
            <a:off x="3608916" y="2797856"/>
            <a:ext cx="0" cy="795345"/>
          </a:xfrm>
          <a:prstGeom prst="straightConnector1">
            <a:avLst/>
          </a:prstGeom>
          <a:ln w="6350" cmpd="sng">
            <a:solidFill>
              <a:srgbClr val="0000FF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3539066" y="3742281"/>
            <a:ext cx="557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-10.8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150" name="Straight Arrow Connector 149"/>
          <p:cNvCxnSpPr/>
          <p:nvPr/>
        </p:nvCxnSpPr>
        <p:spPr>
          <a:xfrm flipV="1">
            <a:off x="668351" y="2665749"/>
            <a:ext cx="1546" cy="918389"/>
          </a:xfrm>
          <a:prstGeom prst="straightConnector1">
            <a:avLst/>
          </a:prstGeom>
          <a:ln w="6350" cmpd="sng"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509835" y="3586716"/>
            <a:ext cx="246487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908168" y="3584136"/>
            <a:ext cx="0" cy="584705"/>
          </a:xfrm>
          <a:prstGeom prst="straightConnector1">
            <a:avLst/>
          </a:prstGeom>
          <a:ln w="6350" cmpd="sng"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flipV="1">
            <a:off x="359961" y="2665749"/>
            <a:ext cx="809" cy="1493948"/>
          </a:xfrm>
          <a:prstGeom prst="straightConnector1">
            <a:avLst/>
          </a:prstGeom>
          <a:ln w="6350" cmpd="sng">
            <a:solidFill>
              <a:srgbClr val="0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657744" y="3736831"/>
            <a:ext cx="46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-7.8 </a:t>
            </a:r>
            <a:endParaRPr lang="en-US" sz="1400" dirty="0"/>
          </a:p>
        </p:txBody>
      </p:sp>
      <p:sp>
        <p:nvSpPr>
          <p:cNvPr id="161" name="TextBox 160"/>
          <p:cNvSpPr txBox="1"/>
          <p:nvPr/>
        </p:nvSpPr>
        <p:spPr>
          <a:xfrm>
            <a:off x="107775" y="3159188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21.4</a:t>
            </a:r>
            <a:endParaRPr lang="en-US" sz="1400" dirty="0"/>
          </a:p>
        </p:txBody>
      </p:sp>
      <p:cxnSp>
        <p:nvCxnSpPr>
          <p:cNvPr id="163" name="Straight Arrow Connector 162"/>
          <p:cNvCxnSpPr/>
          <p:nvPr/>
        </p:nvCxnSpPr>
        <p:spPr>
          <a:xfrm flipH="1" flipV="1">
            <a:off x="360770" y="4176908"/>
            <a:ext cx="0" cy="626196"/>
          </a:xfrm>
          <a:prstGeom prst="straightConnector1">
            <a:avLst/>
          </a:prstGeom>
          <a:ln w="6350" cmpd="sng">
            <a:solidFill>
              <a:srgbClr val="0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 flipH="1" flipV="1">
            <a:off x="669897" y="3583542"/>
            <a:ext cx="1" cy="1224656"/>
          </a:xfrm>
          <a:prstGeom prst="straightConnector1">
            <a:avLst/>
          </a:prstGeom>
          <a:ln w="6350" cmpd="sng"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75024" y="4385189"/>
            <a:ext cx="46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-9.1</a:t>
            </a:r>
            <a:endParaRPr lang="en-US" sz="1400" dirty="0"/>
          </a:p>
        </p:txBody>
      </p:sp>
      <p:sp>
        <p:nvSpPr>
          <p:cNvPr id="168" name="TextBox 167"/>
          <p:cNvSpPr txBox="1"/>
          <p:nvPr/>
        </p:nvSpPr>
        <p:spPr>
          <a:xfrm>
            <a:off x="1406844" y="3844105"/>
            <a:ext cx="1351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Quad center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6295322" y="2747404"/>
            <a:ext cx="1351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Quad center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26617" y="2902549"/>
            <a:ext cx="50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13.5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48380" y="4272376"/>
            <a:ext cx="669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-16.8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37" name="Straight Connector 136"/>
          <p:cNvCxnSpPr/>
          <p:nvPr/>
        </p:nvCxnSpPr>
        <p:spPr>
          <a:xfrm flipV="1">
            <a:off x="1186626" y="2694038"/>
            <a:ext cx="250" cy="2896698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 flipV="1">
            <a:off x="3608916" y="3587242"/>
            <a:ext cx="0" cy="806355"/>
          </a:xfrm>
          <a:prstGeom prst="straightConnector1">
            <a:avLst/>
          </a:prstGeom>
          <a:ln w="6350" cmpd="sng">
            <a:solidFill>
              <a:srgbClr val="0000FF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flipV="1">
            <a:off x="3388406" y="3149610"/>
            <a:ext cx="0" cy="1237322"/>
          </a:xfrm>
          <a:prstGeom prst="straightConnector1">
            <a:avLst/>
          </a:prstGeom>
          <a:ln w="6350" cmpd="sng">
            <a:solidFill>
              <a:srgbClr val="00009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50976" y="3628628"/>
            <a:ext cx="557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-16.7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964" y="2640225"/>
            <a:ext cx="392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</a:t>
            </a:r>
            <a:endParaRPr lang="en-US" sz="1600" dirty="0"/>
          </a:p>
        </p:txBody>
      </p:sp>
      <p:sp>
        <p:nvSpPr>
          <p:cNvPr id="125" name="TextBox 124"/>
          <p:cNvSpPr txBox="1"/>
          <p:nvPr/>
        </p:nvSpPr>
        <p:spPr>
          <a:xfrm>
            <a:off x="731089" y="4194539"/>
            <a:ext cx="455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-10</a:t>
            </a:r>
            <a:endParaRPr lang="en-US" sz="1600" dirty="0"/>
          </a:p>
        </p:txBody>
      </p:sp>
      <p:sp>
        <p:nvSpPr>
          <p:cNvPr id="126" name="TextBox 125"/>
          <p:cNvSpPr txBox="1"/>
          <p:nvPr/>
        </p:nvSpPr>
        <p:spPr>
          <a:xfrm>
            <a:off x="728697" y="4965064"/>
            <a:ext cx="455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-20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914293" y="1953501"/>
            <a:ext cx="652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QF/2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87142" y="197316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085832" y="1893435"/>
            <a:ext cx="652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QF/2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 flipH="1">
            <a:off x="3360181" y="2063020"/>
            <a:ext cx="9142" cy="4249555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Arc 115"/>
          <p:cNvSpPr>
            <a:spLocks noChangeAspect="1"/>
          </p:cNvSpPr>
          <p:nvPr/>
        </p:nvSpPr>
        <p:spPr>
          <a:xfrm>
            <a:off x="-273116596" y="5990893"/>
            <a:ext cx="548612359" cy="548649152"/>
          </a:xfrm>
          <a:prstGeom prst="arc">
            <a:avLst>
              <a:gd name="adj1" fmla="val 16258230"/>
              <a:gd name="adj2" fmla="val 16281222"/>
            </a:avLst>
          </a:prstGeom>
          <a:ln w="6350" cmpd="sng">
            <a:solidFill>
              <a:srgbClr val="0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5974396" y="6004263"/>
            <a:ext cx="1478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ρ</a:t>
            </a:r>
            <a:r>
              <a:rPr lang="en-US" sz="1600" b="1" baseline="-25000" dirty="0">
                <a:solidFill>
                  <a:srgbClr val="FF0000"/>
                </a:solidFill>
              </a:rPr>
              <a:t>F</a:t>
            </a:r>
            <a:r>
              <a:rPr lang="en-US" sz="1600" b="1" dirty="0">
                <a:solidFill>
                  <a:srgbClr val="FF0000"/>
                </a:solidFill>
              </a:rPr>
              <a:t>=340.8968 </a:t>
            </a:r>
            <a:r>
              <a:rPr lang="en-US" sz="1600" dirty="0" smtClean="0">
                <a:solidFill>
                  <a:srgbClr val="FF0000"/>
                </a:solidFill>
              </a:rPr>
              <a:t>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254692" y="5746810"/>
            <a:ext cx="1057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1.847/2</a:t>
            </a:r>
            <a:r>
              <a:rPr lang="en-US" sz="1600" dirty="0" smtClean="0">
                <a:solidFill>
                  <a:srgbClr val="FF0000"/>
                </a:solidFill>
              </a:rPr>
              <a:t> 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 flipH="1">
            <a:off x="5858543" y="5512757"/>
            <a:ext cx="1805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θ</a:t>
            </a:r>
            <a:r>
              <a:rPr lang="en-US" sz="1600" baseline="-25000" dirty="0">
                <a:solidFill>
                  <a:srgbClr val="FF0000"/>
                </a:solidFill>
              </a:rPr>
              <a:t>F</a:t>
            </a:r>
            <a:r>
              <a:rPr lang="en-US" sz="1600" dirty="0" smtClean="0">
                <a:solidFill>
                  <a:srgbClr val="FF0000"/>
                </a:solidFill>
              </a:rPr>
              <a:t>=5.41806/2 mrad</a:t>
            </a:r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>
          <a:xfrm>
            <a:off x="1098281" y="1951334"/>
            <a:ext cx="95478" cy="3503791"/>
            <a:chOff x="40041" y="728202"/>
            <a:chExt cx="140740" cy="3847897"/>
          </a:xfrm>
        </p:grpSpPr>
        <p:grpSp>
          <p:nvGrpSpPr>
            <p:cNvPr id="96" name="Group 95"/>
            <p:cNvGrpSpPr/>
            <p:nvPr/>
          </p:nvGrpSpPr>
          <p:grpSpPr>
            <a:xfrm>
              <a:off x="40041" y="728202"/>
              <a:ext cx="140740" cy="3847897"/>
              <a:chOff x="1038147" y="1884075"/>
              <a:chExt cx="157391" cy="4739151"/>
            </a:xfrm>
          </p:grpSpPr>
          <p:grpSp>
            <p:nvGrpSpPr>
              <p:cNvPr id="26" name="Group 25"/>
              <p:cNvGrpSpPr>
                <a:grpSpLocks/>
              </p:cNvGrpSpPr>
              <p:nvPr/>
            </p:nvGrpSpPr>
            <p:grpSpPr>
              <a:xfrm>
                <a:off x="1038147" y="1884075"/>
                <a:ext cx="154181" cy="2704367"/>
                <a:chOff x="601410" y="720386"/>
                <a:chExt cx="207783" cy="5155249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flipV="1">
                  <a:off x="801723" y="720386"/>
                  <a:ext cx="0" cy="5155249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H="1">
                  <a:off x="623635" y="4938372"/>
                  <a:ext cx="181613" cy="0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flipH="1">
                  <a:off x="651392" y="4745993"/>
                  <a:ext cx="154181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flipH="1">
                  <a:off x="651392" y="4552317"/>
                  <a:ext cx="154181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flipH="1">
                  <a:off x="649035" y="4358643"/>
                  <a:ext cx="154181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flipH="1">
                  <a:off x="649035" y="4163400"/>
                  <a:ext cx="154181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flipH="1">
                  <a:off x="640918" y="3969725"/>
                  <a:ext cx="154181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flipH="1">
                  <a:off x="651392" y="3776049"/>
                  <a:ext cx="154181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flipH="1">
                  <a:off x="649035" y="3582376"/>
                  <a:ext cx="154181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flipH="1">
                  <a:off x="649035" y="3388700"/>
                  <a:ext cx="154181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flipH="1">
                  <a:off x="652210" y="3195025"/>
                  <a:ext cx="154181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flipH="1">
                  <a:off x="614110" y="3001349"/>
                  <a:ext cx="190757" cy="0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flipH="1">
                  <a:off x="649035" y="2807675"/>
                  <a:ext cx="154181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flipH="1">
                  <a:off x="652210" y="2614000"/>
                  <a:ext cx="154181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flipH="1">
                  <a:off x="651392" y="2419355"/>
                  <a:ext cx="154181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flipH="1">
                  <a:off x="649035" y="2225680"/>
                  <a:ext cx="154181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flipH="1">
                  <a:off x="601410" y="2030677"/>
                  <a:ext cx="199901" cy="0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H="1">
                  <a:off x="650429" y="1837002"/>
                  <a:ext cx="154181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flipH="1">
                  <a:off x="651392" y="1643326"/>
                  <a:ext cx="154181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flipH="1">
                  <a:off x="655012" y="1449653"/>
                  <a:ext cx="154181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H="1">
                  <a:off x="655012" y="1252801"/>
                  <a:ext cx="154181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/>
              <p:cNvGrpSpPr>
                <a:grpSpLocks/>
              </p:cNvGrpSpPr>
              <p:nvPr/>
            </p:nvGrpSpPr>
            <p:grpSpPr>
              <a:xfrm>
                <a:off x="1041357" y="3918859"/>
                <a:ext cx="154181" cy="2704367"/>
                <a:chOff x="601410" y="720386"/>
                <a:chExt cx="207783" cy="5155249"/>
              </a:xfrm>
            </p:grpSpPr>
            <p:cxnSp>
              <p:nvCxnSpPr>
                <p:cNvPr id="128" name="Straight Connector 127"/>
                <p:cNvCxnSpPr/>
                <p:nvPr/>
              </p:nvCxnSpPr>
              <p:spPr>
                <a:xfrm flipV="1">
                  <a:off x="801723" y="720386"/>
                  <a:ext cx="0" cy="5155249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flipH="1">
                  <a:off x="623635" y="4938372"/>
                  <a:ext cx="181613" cy="0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flipH="1">
                  <a:off x="651392" y="4745993"/>
                  <a:ext cx="154181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flipH="1">
                  <a:off x="651392" y="4552317"/>
                  <a:ext cx="154181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flipH="1">
                  <a:off x="649035" y="4358643"/>
                  <a:ext cx="154181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flipH="1">
                  <a:off x="649035" y="4163400"/>
                  <a:ext cx="154181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flipH="1">
                  <a:off x="619524" y="3969725"/>
                  <a:ext cx="178826" cy="0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flipH="1">
                  <a:off x="651392" y="3776049"/>
                  <a:ext cx="154181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flipH="1">
                  <a:off x="649035" y="3582376"/>
                  <a:ext cx="154181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 flipH="1">
                  <a:off x="649035" y="3388700"/>
                  <a:ext cx="154181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 flipH="1">
                  <a:off x="652210" y="3195025"/>
                  <a:ext cx="154181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 flipH="1">
                  <a:off x="614110" y="3001349"/>
                  <a:ext cx="190757" cy="0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 flipH="1">
                  <a:off x="649035" y="2807675"/>
                  <a:ext cx="154181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 flipH="1">
                  <a:off x="652210" y="2614000"/>
                  <a:ext cx="154181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flipH="1">
                  <a:off x="651392" y="2419355"/>
                  <a:ext cx="154181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 flipH="1">
                  <a:off x="649035" y="2225680"/>
                  <a:ext cx="154181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flipH="1">
                  <a:off x="601410" y="2030677"/>
                  <a:ext cx="199901" cy="0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 flipH="1">
                  <a:off x="650429" y="1837002"/>
                  <a:ext cx="154181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 flipH="1">
                  <a:off x="651392" y="1643326"/>
                  <a:ext cx="154181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 flipH="1">
                  <a:off x="655012" y="1449653"/>
                  <a:ext cx="154181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 flipH="1">
                  <a:off x="655012" y="1252801"/>
                  <a:ext cx="154181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1" name="Straight Connector 120"/>
            <p:cNvCxnSpPr/>
            <p:nvPr/>
          </p:nvCxnSpPr>
          <p:spPr>
            <a:xfrm flipH="1">
              <a:off x="51338" y="2113231"/>
              <a:ext cx="120505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TextBox 137"/>
          <p:cNvSpPr txBox="1"/>
          <p:nvPr/>
        </p:nvSpPr>
        <p:spPr>
          <a:xfrm>
            <a:off x="4045231" y="2754667"/>
            <a:ext cx="1351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Quad center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39" name="Straight Arrow Connector 138"/>
          <p:cNvCxnSpPr/>
          <p:nvPr/>
        </p:nvCxnSpPr>
        <p:spPr>
          <a:xfrm flipV="1">
            <a:off x="3383115" y="2797856"/>
            <a:ext cx="0" cy="344560"/>
          </a:xfrm>
          <a:prstGeom prst="straightConnector1">
            <a:avLst/>
          </a:prstGeom>
          <a:ln w="6350" cmpd="sng">
            <a:solidFill>
              <a:srgbClr val="00009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2977184" y="2771124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6.2 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860057" y="3278934"/>
            <a:ext cx="288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48" name="TextBox 147"/>
          <p:cNvSpPr txBox="1"/>
          <p:nvPr/>
        </p:nvSpPr>
        <p:spPr>
          <a:xfrm>
            <a:off x="7718534" y="3812181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3366FF"/>
                </a:solidFill>
              </a:rPr>
              <a:t>14.55 GeV</a:t>
            </a:r>
            <a:endParaRPr lang="en-US" sz="1400" b="1" dirty="0">
              <a:solidFill>
                <a:srgbClr val="3366FF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7720767" y="3569964"/>
            <a:ext cx="95410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15.88 GeV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7708123" y="3330161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3366FF"/>
                </a:solidFill>
              </a:rPr>
              <a:t>17.20 GeV</a:t>
            </a:r>
            <a:endParaRPr lang="en-US" sz="1400" b="1" dirty="0">
              <a:solidFill>
                <a:srgbClr val="3366FF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7708123" y="3063560"/>
            <a:ext cx="954107" cy="338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6600"/>
                </a:solidFill>
              </a:rPr>
              <a:t>18.52 GeV</a:t>
            </a:r>
            <a:endParaRPr lang="en-US" sz="1400" b="1" dirty="0">
              <a:solidFill>
                <a:srgbClr val="FF660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7713885" y="3991090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5EBA"/>
                </a:solidFill>
              </a:rPr>
              <a:t>13.23 GeV</a:t>
            </a:r>
            <a:endParaRPr lang="en-US" sz="1400" b="1" dirty="0">
              <a:solidFill>
                <a:srgbClr val="FF5EBA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7730028" y="4186335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B05FF"/>
                </a:solidFill>
              </a:rPr>
              <a:t>11.91 GeV</a:t>
            </a:r>
            <a:endParaRPr lang="en-US" sz="1400" b="1" dirty="0">
              <a:solidFill>
                <a:srgbClr val="CB05FF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7708123" y="4361517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52CEE5"/>
                </a:solidFill>
              </a:rPr>
              <a:t>10.59 GeV</a:t>
            </a:r>
            <a:endParaRPr lang="en-US" sz="1400" b="1" dirty="0">
              <a:solidFill>
                <a:srgbClr val="52CEE5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7702486" y="2767702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19.84 GeV</a:t>
            </a:r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7786978" y="4769590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3811B3"/>
                </a:solidFill>
              </a:rPr>
              <a:t>6.62 GeV</a:t>
            </a:r>
            <a:endParaRPr lang="en-US" sz="1400" b="1" dirty="0">
              <a:solidFill>
                <a:srgbClr val="3811B3"/>
              </a:solidFill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7797891" y="4644206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129F"/>
                </a:solidFill>
              </a:rPr>
              <a:t>7.94 GeV</a:t>
            </a:r>
            <a:endParaRPr lang="en-US" sz="1400" b="1" dirty="0">
              <a:solidFill>
                <a:srgbClr val="FF129F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7702486" y="2491930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21.16 GeV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7799286" y="4503514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6600"/>
                </a:solidFill>
              </a:rPr>
              <a:t>9.27 GeV</a:t>
            </a:r>
            <a:endParaRPr lang="en-US" sz="1400" b="1" dirty="0">
              <a:solidFill>
                <a:srgbClr val="FF66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572315" y="-1871394"/>
            <a:ext cx="4294565" cy="156966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2400" b="1" dirty="0" smtClean="0"/>
              <a:t>Synchrotron Radiation</a:t>
            </a:r>
          </a:p>
          <a:p>
            <a:r>
              <a:rPr lang="en-US" sz="2400" b="1" dirty="0" smtClean="0"/>
              <a:t> </a:t>
            </a:r>
            <a:r>
              <a:rPr lang="en-US" sz="2400" b="1" dirty="0"/>
              <a:t>for 16 </a:t>
            </a:r>
            <a:r>
              <a:rPr lang="en-US" sz="2400" b="1" dirty="0" smtClean="0"/>
              <a:t>mA</a:t>
            </a:r>
            <a:r>
              <a:rPr lang="en-US" sz="2400" b="1" dirty="0" smtClean="0">
                <a:sym typeface="Wingdings"/>
              </a:rPr>
              <a:t>  21.2 GeV </a:t>
            </a:r>
            <a:r>
              <a:rPr lang="en-US" sz="2400" b="1" dirty="0" smtClean="0">
                <a:solidFill>
                  <a:srgbClr val="FF0000"/>
                </a:solidFill>
                <a:sym typeface="Wingdings"/>
              </a:rPr>
              <a:t>11.45 MW</a:t>
            </a:r>
          </a:p>
          <a:p>
            <a:r>
              <a:rPr lang="en-US" sz="2400" b="1" dirty="0">
                <a:sym typeface="Wingdings"/>
              </a:rPr>
              <a:t> </a:t>
            </a:r>
            <a:r>
              <a:rPr lang="en-US" sz="2400" b="1" dirty="0" smtClean="0">
                <a:sym typeface="Wingdings"/>
              </a:rPr>
              <a:t>for  10mA  15.9 GeV </a:t>
            </a:r>
            <a:r>
              <a:rPr lang="en-US" sz="2400" b="1" dirty="0" smtClean="0">
                <a:solidFill>
                  <a:srgbClr val="FF0000"/>
                </a:solidFill>
                <a:sym typeface="Wingdings"/>
              </a:rPr>
              <a:t>7.16 MW</a:t>
            </a:r>
          </a:p>
          <a:p>
            <a:r>
              <a:rPr lang="en-US" sz="2400" b="1" dirty="0" smtClean="0">
                <a:solidFill>
                  <a:srgbClr val="FF0000"/>
                </a:solidFill>
                <a:sym typeface="Wingdings"/>
              </a:rPr>
              <a:t>For 10 mA @ 15.9 GeV 2.65 MW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10" y="6162033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baseline="-25000" dirty="0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=B</a:t>
            </a:r>
            <a:r>
              <a:rPr lang="en-US" baseline="-25000" dirty="0" smtClean="0">
                <a:solidFill>
                  <a:srgbClr val="FF0000"/>
                </a:solidFill>
              </a:rPr>
              <a:t>Fo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+ G</a:t>
            </a:r>
            <a:r>
              <a:rPr lang="en-US" baseline="-25000" dirty="0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>
                <a:solidFill>
                  <a:srgbClr val="FF0000"/>
                </a:solidFill>
                <a:ea typeface="Wingdings"/>
                <a:cs typeface="Wingdings"/>
                <a:sym typeface="Wingdings"/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447687" y="6159626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</a:t>
            </a:r>
            <a:r>
              <a:rPr lang="en-US" baseline="-25000" dirty="0">
                <a:solidFill>
                  <a:srgbClr val="0000FF"/>
                </a:solidFill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=B</a:t>
            </a:r>
            <a:r>
              <a:rPr lang="en-US" baseline="-25000" dirty="0">
                <a:solidFill>
                  <a:srgbClr val="0000FF"/>
                </a:solidFill>
              </a:rPr>
              <a:t>D</a:t>
            </a:r>
            <a:r>
              <a:rPr lang="en-US" baseline="-25000" dirty="0" smtClean="0">
                <a:solidFill>
                  <a:srgbClr val="0000FF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 + G</a:t>
            </a:r>
            <a:r>
              <a:rPr lang="en-US" baseline="-25000" dirty="0">
                <a:solidFill>
                  <a:srgbClr val="0000FF"/>
                </a:solidFill>
              </a:rPr>
              <a:t>D</a:t>
            </a:r>
            <a:r>
              <a:rPr lang="en-US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>
                <a:solidFill>
                  <a:srgbClr val="0000FF"/>
                </a:solidFill>
                <a:ea typeface="Wingdings"/>
                <a:cs typeface="Wingdings"/>
                <a:sym typeface="Wingdings"/>
              </a:rPr>
              <a:t>x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050976" y="2378072"/>
            <a:ext cx="13644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B</a:t>
            </a:r>
            <a:r>
              <a:rPr lang="en-US" sz="1600" b="1" baseline="-25000" dirty="0" smtClean="0">
                <a:solidFill>
                  <a:srgbClr val="0000FF"/>
                </a:solidFill>
              </a:rPr>
              <a:t>Dmin </a:t>
            </a:r>
            <a:r>
              <a:rPr lang="en-US" sz="1600" b="1" dirty="0">
                <a:solidFill>
                  <a:srgbClr val="0000FF"/>
                </a:solidFill>
              </a:rPr>
              <a:t>= </a:t>
            </a:r>
            <a:r>
              <a:rPr lang="en-US" sz="1600" b="1" dirty="0" smtClean="0">
                <a:solidFill>
                  <a:srgbClr val="0000FF"/>
                </a:solidFill>
              </a:rPr>
              <a:t>-0.18 </a:t>
            </a:r>
            <a:r>
              <a:rPr lang="en-US" sz="1600" b="1" dirty="0">
                <a:solidFill>
                  <a:srgbClr val="0000FF"/>
                </a:solidFill>
              </a:rPr>
              <a:t>T</a:t>
            </a:r>
            <a:endParaRPr lang="en-US" sz="1600" dirty="0"/>
          </a:p>
        </p:txBody>
      </p:sp>
      <p:sp>
        <p:nvSpPr>
          <p:cNvPr id="157" name="Rectangle 156"/>
          <p:cNvSpPr/>
          <p:nvPr/>
        </p:nvSpPr>
        <p:spPr>
          <a:xfrm>
            <a:off x="3004625" y="4413312"/>
            <a:ext cx="14285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B</a:t>
            </a:r>
            <a:r>
              <a:rPr lang="en-US" sz="1600" b="1" baseline="-25000" dirty="0" smtClean="0">
                <a:solidFill>
                  <a:srgbClr val="0000FF"/>
                </a:solidFill>
              </a:rPr>
              <a:t>Dmax </a:t>
            </a:r>
            <a:r>
              <a:rPr lang="en-US" sz="1600" b="1" dirty="0">
                <a:solidFill>
                  <a:srgbClr val="0000FF"/>
                </a:solidFill>
              </a:rPr>
              <a:t>= </a:t>
            </a:r>
            <a:r>
              <a:rPr lang="en-US" sz="1600" b="1" dirty="0" smtClean="0">
                <a:solidFill>
                  <a:srgbClr val="0000FF"/>
                </a:solidFill>
              </a:rPr>
              <a:t>0.482 </a:t>
            </a:r>
            <a:r>
              <a:rPr lang="en-US" sz="1600" b="1" dirty="0">
                <a:solidFill>
                  <a:srgbClr val="0000FF"/>
                </a:solidFill>
              </a:rPr>
              <a:t>T</a:t>
            </a:r>
            <a:endParaRPr lang="en-US" sz="1600" dirty="0"/>
          </a:p>
        </p:txBody>
      </p:sp>
      <p:sp>
        <p:nvSpPr>
          <p:cNvPr id="159" name="Rectangle 158"/>
          <p:cNvSpPr/>
          <p:nvPr/>
        </p:nvSpPr>
        <p:spPr>
          <a:xfrm>
            <a:off x="1202009" y="2301671"/>
            <a:ext cx="14029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B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Fmax </a:t>
            </a:r>
            <a:r>
              <a:rPr lang="en-US" sz="1600" b="1" dirty="0">
                <a:solidFill>
                  <a:srgbClr val="FF0000"/>
                </a:solidFill>
              </a:rPr>
              <a:t>= </a:t>
            </a:r>
            <a:r>
              <a:rPr lang="en-US" sz="1600" b="1" dirty="0" smtClean="0">
                <a:solidFill>
                  <a:srgbClr val="FF0000"/>
                </a:solidFill>
              </a:rPr>
              <a:t>0.442 </a:t>
            </a:r>
            <a:r>
              <a:rPr lang="en-US" sz="1600" b="1" dirty="0">
                <a:solidFill>
                  <a:srgbClr val="FF0000"/>
                </a:solidFill>
              </a:rPr>
              <a:t>T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1317791" y="4782706"/>
            <a:ext cx="12938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B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Fmin </a:t>
            </a:r>
            <a:r>
              <a:rPr lang="en-US" sz="1600" b="1" dirty="0">
                <a:solidFill>
                  <a:srgbClr val="FF0000"/>
                </a:solidFill>
              </a:rPr>
              <a:t>= </a:t>
            </a:r>
            <a:r>
              <a:rPr lang="en-US" sz="1600" b="1" dirty="0" smtClean="0">
                <a:solidFill>
                  <a:srgbClr val="FF0000"/>
                </a:solidFill>
              </a:rPr>
              <a:t>-0.187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8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081" y="3156811"/>
            <a:ext cx="3304800" cy="235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subTitle"/>
          </p:nvPr>
        </p:nvSpPr>
        <p:spPr>
          <a:xfrm>
            <a:off x="249121" y="835288"/>
            <a:ext cx="8792640" cy="6387071"/>
          </a:xfrm>
          <a:ln/>
        </p:spPr>
        <p:txBody>
          <a:bodyPr tIns="16001"/>
          <a:lstStyle/>
          <a:p>
            <a:pPr algn="l">
              <a:spcBef>
                <a:spcPts val="1089"/>
              </a:spcBef>
              <a:spcAft>
                <a:spcPts val="907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altLang="en-US" sz="1800" b="1" dirty="0">
                <a:solidFill>
                  <a:srgbClr val="0000FF"/>
                </a:solidFill>
                <a:ea typeface="Cambria" pitchFamily="16" charset="0"/>
                <a:cs typeface="Cambria" pitchFamily="16" charset="0"/>
              </a:rPr>
              <a:t> </a:t>
            </a:r>
          </a:p>
          <a:p>
            <a:pPr algn="l">
              <a:spcBef>
                <a:spcPts val="1089"/>
              </a:spcBef>
              <a:spcAft>
                <a:spcPts val="907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altLang="en-US" sz="2000" b="1" dirty="0">
                <a:solidFill>
                  <a:srgbClr val="0000FF"/>
                </a:solidFill>
                <a:ea typeface="Cambria" pitchFamily="16" charset="0"/>
                <a:cs typeface="Cambria" pitchFamily="16" charset="0"/>
              </a:rPr>
              <a:t> </a:t>
            </a:r>
            <a:r>
              <a:rPr lang="en-US" altLang="en-US" sz="2000" b="1" dirty="0">
                <a:ea typeface="Cambria" pitchFamily="16" charset="0"/>
                <a:cs typeface="Cambria" pitchFamily="16" charset="0"/>
              </a:rPr>
              <a:t>A full-scale construction and beam experiment based on an FFAG arc, using </a:t>
            </a:r>
            <a:r>
              <a:rPr lang="en-US" altLang="en-US" sz="2000" b="1" dirty="0" err="1">
                <a:ea typeface="Cambria" pitchFamily="16" charset="0"/>
                <a:cs typeface="Cambria" pitchFamily="16" charset="0"/>
              </a:rPr>
              <a:t>eRHIC</a:t>
            </a:r>
            <a:r>
              <a:rPr lang="en-US" altLang="en-US" sz="2000" b="1" dirty="0">
                <a:ea typeface="Cambria" pitchFamily="16" charset="0"/>
                <a:cs typeface="Cambria" pitchFamily="16" charset="0"/>
              </a:rPr>
              <a:t> style permanent magnets, placed in CEBAF arc 9 area </a:t>
            </a:r>
          </a:p>
          <a:p>
            <a:pPr algn="l">
              <a:spcBef>
                <a:spcPts val="1089"/>
              </a:spcBef>
              <a:spcAft>
                <a:spcPts val="907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altLang="en-US" sz="2000" b="1" dirty="0">
                <a:solidFill>
                  <a:srgbClr val="0000FF"/>
                </a:solidFill>
                <a:ea typeface="Cambria" pitchFamily="16" charset="0"/>
                <a:cs typeface="Cambria" pitchFamily="16" charset="0"/>
              </a:rPr>
              <a:t> Including :  </a:t>
            </a:r>
          </a:p>
          <a:p>
            <a:pPr algn="l">
              <a:spcBef>
                <a:spcPts val="1089"/>
              </a:spcBef>
              <a:spcAft>
                <a:spcPts val="907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altLang="en-US" sz="2000" b="1" dirty="0">
                <a:ea typeface="Cambria" pitchFamily="16" charset="0"/>
                <a:cs typeface="Cambria" pitchFamily="16" charset="0"/>
              </a:rPr>
              <a:t>	</a:t>
            </a:r>
            <a:r>
              <a:rPr lang="en-US" altLang="en-US" sz="1800" b="1" dirty="0">
                <a:solidFill>
                  <a:srgbClr val="0000FF"/>
                </a:solidFill>
                <a:ea typeface="Cambria" pitchFamily="16" charset="0"/>
                <a:cs typeface="Cambria" pitchFamily="16" charset="0"/>
              </a:rPr>
              <a:t>- Multiple-pass in the FFAG arc  </a:t>
            </a:r>
          </a:p>
          <a:p>
            <a:pPr algn="l">
              <a:spcBef>
                <a:spcPts val="1089"/>
              </a:spcBef>
              <a:spcAft>
                <a:spcPts val="907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altLang="en-US" sz="1800" b="1" dirty="0">
                <a:ea typeface="Cambria" pitchFamily="16" charset="0"/>
                <a:cs typeface="Cambria" pitchFamily="16" charset="0"/>
              </a:rPr>
              <a:t>	- possibility of </a:t>
            </a:r>
            <a:r>
              <a:rPr lang="en-US" altLang="en-US" sz="1800" b="1" dirty="0" err="1">
                <a:ea typeface="Cambria" pitchFamily="16" charset="0"/>
                <a:cs typeface="Cambria" pitchFamily="16" charset="0"/>
              </a:rPr>
              <a:t>eRHIC</a:t>
            </a:r>
            <a:r>
              <a:rPr lang="en-US" altLang="en-US" sz="1800" b="1" dirty="0">
                <a:ea typeface="Cambria" pitchFamily="16" charset="0"/>
                <a:cs typeface="Cambria" pitchFamily="16" charset="0"/>
              </a:rPr>
              <a:t> instrumentation and diagnostics R&amp;D                                       (including, </a:t>
            </a:r>
            <a:r>
              <a:rPr lang="en-US" altLang="en-US" sz="1800" b="1" i="1" dirty="0">
                <a:ea typeface="Cambria" pitchFamily="16" charset="0"/>
                <a:cs typeface="Cambria" pitchFamily="16" charset="0"/>
              </a:rPr>
              <a:t>e.g.</a:t>
            </a:r>
            <a:r>
              <a:rPr lang="en-US" altLang="en-US" sz="1800" b="1" dirty="0">
                <a:ea typeface="Cambria" pitchFamily="16" charset="0"/>
                <a:cs typeface="Cambria" pitchFamily="16" charset="0"/>
              </a:rPr>
              <a:t>, beam position and TOF measurements,                                             full-scale chromatic effects)</a:t>
            </a:r>
          </a:p>
          <a:p>
            <a:pPr algn="l">
              <a:spcBef>
                <a:spcPts val="1089"/>
              </a:spcBef>
              <a:spcAft>
                <a:spcPts val="907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altLang="en-US" sz="1800" b="1" dirty="0">
                <a:solidFill>
                  <a:srgbClr val="0000FF"/>
                </a:solidFill>
                <a:ea typeface="Cambria" pitchFamily="16" charset="0"/>
                <a:cs typeface="Cambria" pitchFamily="16" charset="0"/>
              </a:rPr>
              <a:t>	- multiple-pass ER, RF systems response</a:t>
            </a:r>
          </a:p>
          <a:p>
            <a:pPr algn="l">
              <a:spcBef>
                <a:spcPts val="1089"/>
              </a:spcBef>
              <a:spcAft>
                <a:spcPts val="907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altLang="en-US" sz="1800" b="1" dirty="0">
                <a:solidFill>
                  <a:srgbClr val="0000FF"/>
                </a:solidFill>
                <a:ea typeface="Cambria" pitchFamily="16" charset="0"/>
                <a:cs typeface="Cambria" pitchFamily="16" charset="0"/>
              </a:rPr>
              <a:t>	</a:t>
            </a:r>
            <a:r>
              <a:rPr lang="en-US" altLang="en-US" sz="1800" b="1" dirty="0">
                <a:ea typeface="Cambria" pitchFamily="16" charset="0"/>
                <a:cs typeface="Cambria" pitchFamily="16" charset="0"/>
              </a:rPr>
              <a:t>- SR effects on beam emittance </a:t>
            </a:r>
          </a:p>
          <a:p>
            <a:pPr algn="l">
              <a:spcBef>
                <a:spcPts val="1089"/>
              </a:spcBef>
              <a:spcAft>
                <a:spcPts val="907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altLang="en-US" sz="1800" b="1" dirty="0">
                <a:solidFill>
                  <a:srgbClr val="0000FF"/>
                </a:solidFill>
                <a:ea typeface="Cambria" pitchFamily="16" charset="0"/>
                <a:cs typeface="Cambria" pitchFamily="16" charset="0"/>
              </a:rPr>
              <a:t>	- and on transport of polarization</a:t>
            </a:r>
          </a:p>
          <a:p>
            <a:pPr algn="l">
              <a:spcBef>
                <a:spcPts val="1089"/>
              </a:spcBef>
              <a:spcAft>
                <a:spcPts val="907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altLang="en-US" sz="2000" b="1" dirty="0"/>
              <a:t> It would allow teams to form and acquire experience</a:t>
            </a:r>
          </a:p>
          <a:p>
            <a:pPr algn="l">
              <a:spcBef>
                <a:spcPts val="1089"/>
              </a:spcBef>
              <a:spcAft>
                <a:spcPts val="907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altLang="en-US" sz="2000" b="1" dirty="0"/>
              <a:t> Cost estimate : under discussion with </a:t>
            </a:r>
            <a:r>
              <a:rPr lang="en-US" altLang="en-US" sz="2000" b="1" dirty="0" err="1"/>
              <a:t>JLab</a:t>
            </a:r>
            <a:r>
              <a:rPr lang="en-US" altLang="en-US" sz="2000" b="1" dirty="0"/>
              <a:t> (</a:t>
            </a:r>
            <a:r>
              <a:rPr lang="en-US" altLang="en-US" sz="2000" b="1" i="1" dirty="0"/>
              <a:t>cf.</a:t>
            </a:r>
            <a:r>
              <a:rPr lang="en-US" altLang="en-US" sz="2000" b="1" dirty="0"/>
              <a:t> backup slide)</a:t>
            </a:r>
          </a:p>
          <a:p>
            <a:pPr algn="l">
              <a:spcBef>
                <a:spcPts val="1089"/>
              </a:spcBef>
              <a:spcAft>
                <a:spcPts val="907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US" altLang="en-US" sz="1600" b="1" dirty="0">
              <a:solidFill>
                <a:srgbClr val="000080"/>
              </a:solidFill>
              <a:ea typeface="Cambria" pitchFamily="16" charset="0"/>
              <a:cs typeface="Cambria" pitchFamily="16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00161" y="165618"/>
            <a:ext cx="8676000" cy="132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9621" rIns="81639" bIns="40820"/>
          <a:lstStyle>
            <a:lvl1pPr>
              <a:tabLst>
                <a:tab pos="1828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1828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1828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1828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1828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28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28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28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28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/>
            <a:r>
              <a:rPr lang="en-US" altLang="en-US" sz="3300" b="1">
                <a:ea typeface="Cambria" pitchFamily="16" charset="0"/>
                <a:cs typeface="Cambria" pitchFamily="16" charset="0"/>
              </a:rPr>
              <a:t>Fallback options (2/2)</a:t>
            </a:r>
          </a:p>
          <a:p>
            <a:pPr algn="ctr"/>
            <a:endParaRPr lang="en-US" altLang="en-US" sz="700" b="1">
              <a:ea typeface="Cambria" pitchFamily="16" charset="0"/>
              <a:cs typeface="Cambria" pitchFamily="16" charset="0"/>
            </a:endParaRPr>
          </a:p>
          <a:p>
            <a:pPr algn="ctr"/>
            <a:r>
              <a:rPr lang="en-US" altLang="en-US" sz="2400" b="1">
                <a:solidFill>
                  <a:srgbClr val="000080"/>
                </a:solidFill>
                <a:ea typeface="Cambria" pitchFamily="16" charset="0"/>
                <a:cs typeface="Cambria" pitchFamily="16" charset="0"/>
              </a:rPr>
              <a:t>A more global viewpoint,  an “all-in-one” option :</a:t>
            </a:r>
          </a:p>
          <a:p>
            <a:pPr algn="ctr"/>
            <a:r>
              <a:rPr lang="en-US" altLang="en-US" sz="2400" b="1">
                <a:solidFill>
                  <a:srgbClr val="000080"/>
                </a:solidFill>
                <a:ea typeface="Cambria" pitchFamily="16" charset="0"/>
                <a:cs typeface="Cambria" pitchFamily="16" charset="0"/>
              </a:rPr>
              <a:t>"Pre-commissioning of eRHIC multi-pass FFAG-optics ER"</a:t>
            </a:r>
          </a:p>
        </p:txBody>
      </p:sp>
    </p:spTree>
    <p:extLst>
      <p:ext uri="{BB962C8B-B14F-4D97-AF65-F5344CB8AC3E}">
        <p14:creationId xmlns:p14="http://schemas.microsoft.com/office/powerpoint/2010/main" val="21688413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081" y="3156811"/>
            <a:ext cx="3304800" cy="235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subTitle"/>
          </p:nvPr>
        </p:nvSpPr>
        <p:spPr>
          <a:xfrm>
            <a:off x="170727" y="1838446"/>
            <a:ext cx="7828079" cy="4953000"/>
          </a:xfrm>
          <a:ln/>
        </p:spPr>
        <p:txBody>
          <a:bodyPr tIns="16001">
            <a:normAutofit fontScale="92500" lnSpcReduction="20000"/>
          </a:bodyPr>
          <a:lstStyle/>
          <a:p>
            <a:pPr algn="l">
              <a:spcBef>
                <a:spcPts val="1089"/>
              </a:spcBef>
              <a:spcAft>
                <a:spcPts val="907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altLang="en-US" sz="2000" b="1" dirty="0" smtClean="0">
                <a:ea typeface="Cambria" pitchFamily="16" charset="0"/>
                <a:cs typeface="Cambria" pitchFamily="16" charset="0"/>
              </a:rPr>
              <a:t>A </a:t>
            </a:r>
            <a:r>
              <a:rPr lang="en-US" altLang="en-US" sz="2000" b="1" dirty="0">
                <a:ea typeface="Cambria" pitchFamily="16" charset="0"/>
                <a:cs typeface="Cambria" pitchFamily="16" charset="0"/>
              </a:rPr>
              <a:t>full-scale construction and beam experiment based on an FFAG arc, using </a:t>
            </a:r>
            <a:r>
              <a:rPr lang="en-US" altLang="en-US" sz="2000" b="1" dirty="0" err="1">
                <a:ea typeface="Cambria" pitchFamily="16" charset="0"/>
                <a:cs typeface="Cambria" pitchFamily="16" charset="0"/>
              </a:rPr>
              <a:t>eRHIC</a:t>
            </a:r>
            <a:r>
              <a:rPr lang="en-US" altLang="en-US" sz="2000" b="1" dirty="0">
                <a:ea typeface="Cambria" pitchFamily="16" charset="0"/>
                <a:cs typeface="Cambria" pitchFamily="16" charset="0"/>
              </a:rPr>
              <a:t> style permanent magnets, placed in CEBAF arc 9 area </a:t>
            </a:r>
          </a:p>
          <a:p>
            <a:pPr algn="l">
              <a:spcBef>
                <a:spcPts val="1089"/>
              </a:spcBef>
              <a:spcAft>
                <a:spcPts val="907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altLang="en-US" sz="2000" b="1" dirty="0">
                <a:solidFill>
                  <a:srgbClr val="0000FF"/>
                </a:solidFill>
                <a:ea typeface="Cambria" pitchFamily="16" charset="0"/>
                <a:cs typeface="Cambria" pitchFamily="16" charset="0"/>
              </a:rPr>
              <a:t> Including :  </a:t>
            </a:r>
          </a:p>
          <a:p>
            <a:pPr algn="l">
              <a:spcBef>
                <a:spcPts val="1089"/>
              </a:spcBef>
              <a:spcAft>
                <a:spcPts val="907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altLang="en-US" sz="2000" b="1" dirty="0">
                <a:ea typeface="Cambria" pitchFamily="16" charset="0"/>
                <a:cs typeface="Cambria" pitchFamily="16" charset="0"/>
              </a:rPr>
              <a:t>	</a:t>
            </a:r>
            <a:r>
              <a:rPr lang="en-US" altLang="en-US" sz="1800" b="1" dirty="0">
                <a:solidFill>
                  <a:srgbClr val="0000FF"/>
                </a:solidFill>
                <a:ea typeface="Cambria" pitchFamily="16" charset="0"/>
                <a:cs typeface="Cambria" pitchFamily="16" charset="0"/>
              </a:rPr>
              <a:t>- Multiple-pass in the FFAG arc  </a:t>
            </a:r>
          </a:p>
          <a:p>
            <a:pPr algn="l">
              <a:spcBef>
                <a:spcPts val="1089"/>
              </a:spcBef>
              <a:spcAft>
                <a:spcPts val="907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altLang="en-US" sz="1800" b="1" dirty="0">
                <a:ea typeface="Cambria" pitchFamily="16" charset="0"/>
                <a:cs typeface="Cambria" pitchFamily="16" charset="0"/>
              </a:rPr>
              <a:t>	- possibility of </a:t>
            </a:r>
            <a:r>
              <a:rPr lang="en-US" altLang="en-US" sz="1800" b="1" dirty="0" err="1">
                <a:ea typeface="Cambria" pitchFamily="16" charset="0"/>
                <a:cs typeface="Cambria" pitchFamily="16" charset="0"/>
              </a:rPr>
              <a:t>eRHIC</a:t>
            </a:r>
            <a:r>
              <a:rPr lang="en-US" altLang="en-US" sz="1800" b="1" dirty="0">
                <a:ea typeface="Cambria" pitchFamily="16" charset="0"/>
                <a:cs typeface="Cambria" pitchFamily="16" charset="0"/>
              </a:rPr>
              <a:t> instrumentation and diagnostics R&amp;D                                       (including, </a:t>
            </a:r>
            <a:r>
              <a:rPr lang="en-US" altLang="en-US" sz="1800" b="1" i="1" dirty="0">
                <a:ea typeface="Cambria" pitchFamily="16" charset="0"/>
                <a:cs typeface="Cambria" pitchFamily="16" charset="0"/>
              </a:rPr>
              <a:t>e.g.</a:t>
            </a:r>
            <a:r>
              <a:rPr lang="en-US" altLang="en-US" sz="1800" b="1" dirty="0">
                <a:ea typeface="Cambria" pitchFamily="16" charset="0"/>
                <a:cs typeface="Cambria" pitchFamily="16" charset="0"/>
              </a:rPr>
              <a:t>, beam position and TOF measurements,                                             full-scale chromatic effects)</a:t>
            </a:r>
          </a:p>
          <a:p>
            <a:pPr algn="l">
              <a:spcBef>
                <a:spcPts val="1089"/>
              </a:spcBef>
              <a:spcAft>
                <a:spcPts val="907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altLang="en-US" sz="1800" b="1" dirty="0">
                <a:solidFill>
                  <a:srgbClr val="0000FF"/>
                </a:solidFill>
                <a:ea typeface="Cambria" pitchFamily="16" charset="0"/>
                <a:cs typeface="Cambria" pitchFamily="16" charset="0"/>
              </a:rPr>
              <a:t>	- multiple-pass ER, RF systems response</a:t>
            </a:r>
          </a:p>
          <a:p>
            <a:pPr algn="l">
              <a:spcBef>
                <a:spcPts val="1089"/>
              </a:spcBef>
              <a:spcAft>
                <a:spcPts val="907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altLang="en-US" sz="1800" b="1" dirty="0">
                <a:solidFill>
                  <a:srgbClr val="0000FF"/>
                </a:solidFill>
                <a:ea typeface="Cambria" pitchFamily="16" charset="0"/>
                <a:cs typeface="Cambria" pitchFamily="16" charset="0"/>
              </a:rPr>
              <a:t>	</a:t>
            </a:r>
            <a:r>
              <a:rPr lang="en-US" altLang="en-US" sz="1800" b="1" dirty="0">
                <a:ea typeface="Cambria" pitchFamily="16" charset="0"/>
                <a:cs typeface="Cambria" pitchFamily="16" charset="0"/>
              </a:rPr>
              <a:t>- SR effects on beam emittance </a:t>
            </a:r>
          </a:p>
          <a:p>
            <a:pPr algn="l">
              <a:spcBef>
                <a:spcPts val="1089"/>
              </a:spcBef>
              <a:spcAft>
                <a:spcPts val="907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altLang="en-US" sz="1800" b="1" dirty="0">
                <a:solidFill>
                  <a:srgbClr val="0000FF"/>
                </a:solidFill>
                <a:ea typeface="Cambria" pitchFamily="16" charset="0"/>
                <a:cs typeface="Cambria" pitchFamily="16" charset="0"/>
              </a:rPr>
              <a:t>	- and on transport of polarization</a:t>
            </a:r>
          </a:p>
          <a:p>
            <a:pPr algn="l">
              <a:spcBef>
                <a:spcPts val="1089"/>
              </a:spcBef>
              <a:spcAft>
                <a:spcPts val="907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altLang="en-US" sz="2000" b="1" dirty="0"/>
              <a:t> It would allow teams to form and acquire experience</a:t>
            </a:r>
          </a:p>
          <a:p>
            <a:pPr algn="l">
              <a:spcBef>
                <a:spcPts val="1089"/>
              </a:spcBef>
              <a:spcAft>
                <a:spcPts val="907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altLang="en-US" sz="2000" b="1" dirty="0"/>
              <a:t> Cost estimate : under discussion with </a:t>
            </a:r>
            <a:r>
              <a:rPr lang="en-US" altLang="en-US" sz="2000" b="1" dirty="0" err="1"/>
              <a:t>JLab</a:t>
            </a:r>
            <a:r>
              <a:rPr lang="en-US" altLang="en-US" sz="2000" b="1" dirty="0"/>
              <a:t> (</a:t>
            </a:r>
            <a:r>
              <a:rPr lang="en-US" altLang="en-US" sz="2000" b="1" i="1" dirty="0"/>
              <a:t>cf.</a:t>
            </a:r>
            <a:r>
              <a:rPr lang="en-US" altLang="en-US" sz="2000" b="1" dirty="0"/>
              <a:t> backup slide</a:t>
            </a:r>
            <a:r>
              <a:rPr lang="en-US" altLang="en-US" sz="2000" b="1" dirty="0" smtClean="0"/>
              <a:t>)</a:t>
            </a:r>
            <a:endParaRPr lang="en-US" altLang="en-US" sz="2000" b="1" dirty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2400" y="76200"/>
            <a:ext cx="8676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9621" rIns="81639" bIns="40820"/>
          <a:lstStyle>
            <a:lvl1pPr>
              <a:tabLst>
                <a:tab pos="1828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1828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1828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1828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1828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28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28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28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28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/>
            <a:r>
              <a:rPr lang="en-US" altLang="en-US" sz="3300" b="1" dirty="0">
                <a:ea typeface="Cambria" pitchFamily="16" charset="0"/>
                <a:cs typeface="Cambria" pitchFamily="16" charset="0"/>
              </a:rPr>
              <a:t>Fallback options (2/2)</a:t>
            </a:r>
          </a:p>
          <a:p>
            <a:pPr algn="ctr"/>
            <a:endParaRPr lang="en-US" altLang="en-US" sz="700" b="1" dirty="0">
              <a:ea typeface="Cambria" pitchFamily="16" charset="0"/>
              <a:cs typeface="Cambria" pitchFamily="16" charset="0"/>
            </a:endParaRPr>
          </a:p>
          <a:p>
            <a:pPr algn="ctr"/>
            <a:r>
              <a:rPr lang="en-US" altLang="en-US" sz="2400" b="1" dirty="0">
                <a:solidFill>
                  <a:srgbClr val="000080"/>
                </a:solidFill>
                <a:ea typeface="Cambria" pitchFamily="16" charset="0"/>
                <a:cs typeface="Cambria" pitchFamily="16" charset="0"/>
              </a:rPr>
              <a:t>A more global viewpoint,  an “all-in-one” option :</a:t>
            </a:r>
          </a:p>
          <a:p>
            <a:pPr algn="ctr"/>
            <a:r>
              <a:rPr lang="en-US" altLang="en-US" sz="2400" b="1" dirty="0">
                <a:solidFill>
                  <a:srgbClr val="000080"/>
                </a:solidFill>
                <a:ea typeface="Cambria" pitchFamily="16" charset="0"/>
                <a:cs typeface="Cambria" pitchFamily="16" charset="0"/>
              </a:rPr>
              <a:t>"Pre-commissioning of </a:t>
            </a:r>
            <a:r>
              <a:rPr lang="en-US" altLang="en-US" sz="2400" b="1" dirty="0" err="1">
                <a:solidFill>
                  <a:srgbClr val="000080"/>
                </a:solidFill>
                <a:ea typeface="Cambria" pitchFamily="16" charset="0"/>
                <a:cs typeface="Cambria" pitchFamily="16" charset="0"/>
              </a:rPr>
              <a:t>eRHIC</a:t>
            </a:r>
            <a:r>
              <a:rPr lang="en-US" altLang="en-US" sz="2400" b="1" dirty="0">
                <a:solidFill>
                  <a:srgbClr val="000080"/>
                </a:solidFill>
                <a:ea typeface="Cambria" pitchFamily="16" charset="0"/>
                <a:cs typeface="Cambria" pitchFamily="16" charset="0"/>
              </a:rPr>
              <a:t> multi-pass FFAG-optics ER"</a:t>
            </a:r>
          </a:p>
        </p:txBody>
      </p:sp>
    </p:spTree>
    <p:extLst>
      <p:ext uri="{BB962C8B-B14F-4D97-AF65-F5344CB8AC3E}">
        <p14:creationId xmlns:p14="http://schemas.microsoft.com/office/powerpoint/2010/main" val="2497702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2362200"/>
            <a:ext cx="5029200" cy="15123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The End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8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610</Words>
  <Application>Microsoft Office PowerPoint</Application>
  <PresentationFormat>On-screen Show (4:3)</PresentationFormat>
  <Paragraphs>200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 brief Introduction of eRHIC</vt:lpstr>
      <vt:lpstr>eRHIC at BNL</vt:lpstr>
      <vt:lpstr>ERL-based eRHIC </vt:lpstr>
      <vt:lpstr>Parameter Table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brief Introduction of eRHIC</dc:title>
  <dc:creator>Tsoupas, Nicholaos</dc:creator>
  <cp:lastModifiedBy>Tsoupas, Nicholaos</cp:lastModifiedBy>
  <cp:revision>5</cp:revision>
  <dcterms:created xsi:type="dcterms:W3CDTF">2015-07-03T00:10:11Z</dcterms:created>
  <dcterms:modified xsi:type="dcterms:W3CDTF">2015-07-05T21:45:09Z</dcterms:modified>
</cp:coreProperties>
</file>