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.xml.rels" ContentType="application/vnd.openxmlformats-package.relationships+xml"/>
  <Override PartName="/ppt/slides/_rels/slide16.xml.rels" ContentType="application/vnd.openxmlformats-package.relationships+xml"/>
  <Override PartName="/ppt/slides/_rels/slide2.xml.rels" ContentType="application/vnd.openxmlformats-package.relationships+xml"/>
  <Override PartName="/ppt/slides/_rels/slide17.xml.rels" ContentType="application/vnd.openxmlformats-package.relationships+xml"/>
  <Override PartName="/ppt/slides/_rels/slide3.xml.rels" ContentType="application/vnd.openxmlformats-package.relationships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_rels/presentation.xml.rels" ContentType="application/vnd.openxmlformats-package.relationships+xml"/>
  <Override PartName="/ppt/media/image13.jpeg" ContentType="image/jpeg"/>
  <Override PartName="/ppt/media/image8.jpeg" ContentType="image/jpeg"/>
  <Override PartName="/ppt/media/image11.jpeg" ContentType="image/jpeg"/>
  <Override PartName="/ppt/media/image12.jpeg" ContentType="image/jpeg"/>
  <Override PartName="/ppt/media/image9.jpeg" ContentType="image/jpeg"/>
  <Override PartName="/ppt/media/image7.jpeg" ContentType="image/jpeg"/>
  <Override PartName="/ppt/media/image10.jpeg" ContentType="image/jpeg"/>
  <Override PartName="/ppt/media/image18.png" ContentType="image/png"/>
  <Override PartName="/ppt/media/image6.jpeg" ContentType="image/jpeg"/>
  <Override PartName="/ppt/media/image1.png" ContentType="image/png"/>
  <Override PartName="/ppt/media/image5.jpeg" ContentType="image/jpeg"/>
  <Override PartName="/ppt/media/image4.jpeg" ContentType="image/jpeg"/>
  <Override PartName="/ppt/media/image25.jpeg" ContentType="image/jpeg"/>
  <Override PartName="/ppt/media/image24.png" ContentType="image/png"/>
  <Override PartName="/ppt/media/image23.png" ContentType="image/png"/>
  <Override PartName="/ppt/media/image22.png" ContentType="image/png"/>
  <Override PartName="/ppt/media/image20.jpeg" ContentType="image/jpeg"/>
  <Override PartName="/ppt/media/image2.png" ContentType="image/png"/>
  <Override PartName="/ppt/media/image19.jpeg" ContentType="image/jpeg"/>
  <Override PartName="/ppt/media/image21.jpeg" ContentType="image/jpeg"/>
  <Override PartName="/ppt/media/image17.png" ContentType="image/png"/>
  <Override PartName="/ppt/media/image16.png" ContentType="image/png"/>
  <Override PartName="/ppt/media/image15.jpeg" ContentType="image/jpeg"/>
  <Override PartName="/ppt/media/image14.png" ContentType="image/png"/>
  <Override PartName="/ppt/media/image3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C23DFB0-AC57-47FA-ACA4-B8692CA9C0D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243EDACD-580A-46D5-BF4B-AD686863C23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5D4FDEA-9918-4345-9392-A0AF76ADCA2D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4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5B08861-9EC2-4CDA-B3C8-2D2A86FAFA2D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5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slideLayout" Target="../slideLayouts/slideLayout2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2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2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png"/><Relationship Id="rId3" Type="http://schemas.openxmlformats.org/officeDocument/2006/relationships/slideLayout" Target="../slideLayouts/slideLayout2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5.jpeg"/><Relationship Id="rId2" Type="http://schemas.openxmlformats.org/officeDocument/2006/relationships/slideLayout" Target="../slideLayouts/slideLayout2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image" Target="../media/image5.jpeg"/><Relationship Id="rId3" Type="http://schemas.openxmlformats.org/officeDocument/2006/relationships/image" Target="../media/image6.jpe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0.jpeg"/><Relationship Id="rId2" Type="http://schemas.openxmlformats.org/officeDocument/2006/relationships/image" Target="../media/image11.jpeg"/><Relationship Id="rId3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image" Target="../media/image13.jpeg"/><Relationship Id="rId3" Type="http://schemas.openxmlformats.org/officeDocument/2006/relationships/slideLayout" Target="../slideLayouts/slideLayout2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Sept 2 meeting updates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Explains past work and updates on box design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399240" y="273600"/>
            <a:ext cx="502560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Film 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524952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Gafchromatic LD-V1 from Ashland Specialties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Low dosage film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Most sensitive version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Has 122 micron polyester layer protecting active layer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We did not successfully delaminate the film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5266440" y="4334760"/>
            <a:ext cx="4695840" cy="775080"/>
          </a:xfrm>
          <a:prstGeom prst="rect">
            <a:avLst/>
          </a:prstGeom>
          <a:ln w="0">
            <a:noFill/>
          </a:ln>
        </p:spPr>
      </p:pic>
      <p:pic>
        <p:nvPicPr>
          <p:cNvPr id="46" name="" descr=""/>
          <p:cNvPicPr/>
          <p:nvPr/>
        </p:nvPicPr>
        <p:blipFill>
          <a:blip r:embed="rId2"/>
          <a:stretch/>
        </p:blipFill>
        <p:spPr>
          <a:xfrm>
            <a:off x="6160680" y="702360"/>
            <a:ext cx="3414600" cy="3165120"/>
          </a:xfrm>
          <a:prstGeom prst="rect">
            <a:avLst/>
          </a:prstGeom>
          <a:ln w="0">
            <a:noFill/>
          </a:ln>
        </p:spPr>
      </p:pic>
      <p:pic>
        <p:nvPicPr>
          <p:cNvPr id="47" name="" descr=""/>
          <p:cNvPicPr/>
          <p:nvPr/>
        </p:nvPicPr>
        <p:blipFill>
          <a:blip r:embed="rId3"/>
          <a:stretch/>
        </p:blipFill>
        <p:spPr>
          <a:xfrm>
            <a:off x="5321160" y="4037760"/>
            <a:ext cx="4605840" cy="352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546120" y="201240"/>
            <a:ext cx="58042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2 trials with live plants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36669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No registration on film either time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Wetness of film on one of the trials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" name="" descr=""/>
          <p:cNvPicPr/>
          <p:nvPr/>
        </p:nvPicPr>
        <p:blipFill>
          <a:blip r:embed="rId1"/>
          <a:stretch/>
        </p:blipFill>
        <p:spPr>
          <a:xfrm>
            <a:off x="6472080" y="2947320"/>
            <a:ext cx="3453120" cy="2600280"/>
          </a:xfrm>
          <a:prstGeom prst="rect">
            <a:avLst/>
          </a:prstGeom>
          <a:ln w="0">
            <a:noFill/>
          </a:ln>
        </p:spPr>
      </p:pic>
      <p:pic>
        <p:nvPicPr>
          <p:cNvPr id="51" name="" descr=""/>
          <p:cNvPicPr/>
          <p:nvPr/>
        </p:nvPicPr>
        <p:blipFill>
          <a:blip r:embed="rId2"/>
          <a:stretch/>
        </p:blipFill>
        <p:spPr>
          <a:xfrm>
            <a:off x="6440760" y="226080"/>
            <a:ext cx="3496320" cy="2633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Potential issues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881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333" lnSpcReduction="10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Compromised protective layer or condensation within that layer?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Carbon budget: is enough 14C reaching the surface of these roots to be registered in the time frame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Biggest issue: Film sensitivity – this film was not designed for dosages this low even though this is the most sensitive version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Solution: High sensitivity water resistant phosphor screens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504000" y="1624680"/>
            <a:ext cx="398052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Phoshpor crystals store radiation energy and reemit it when exposed to a laser scanner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Higher sensitivity and high resolution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" name="" descr=""/>
          <p:cNvPicPr/>
          <p:nvPr/>
        </p:nvPicPr>
        <p:blipFill>
          <a:blip r:embed="rId1"/>
          <a:srcRect l="6862" t="0" r="0" b="18484"/>
          <a:stretch/>
        </p:blipFill>
        <p:spPr>
          <a:xfrm>
            <a:off x="5253480" y="1624680"/>
            <a:ext cx="4323240" cy="28497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Phosphor screen testing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506772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93333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Were able to register radiation during a 10 hr exposure to 25 micro curies soaked into a cotton radiation swipe with conventional saran wrap (~15 microns).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" name="" descr=""/>
          <p:cNvPicPr/>
          <p:nvPr/>
        </p:nvPicPr>
        <p:blipFill>
          <a:blip r:embed="rId1"/>
          <a:stretch/>
        </p:blipFill>
        <p:spPr>
          <a:xfrm>
            <a:off x="6900480" y="1857600"/>
            <a:ext cx="2063520" cy="2493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2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Previously proposed work with phosphor screen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534240" y="1584360"/>
            <a:ext cx="5694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Continue the exposure testing to get a sense of the necessary exposure times for registering roots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Do a plant test with cut down version of phosphor screen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-2081880" y="1252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Current Progress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36720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9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Redesigned Rhizo-box for our current project dimensions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Redesigned gasket bevel so soil will come to the edge of the box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" name="" descr=""/>
          <p:cNvPicPr/>
          <p:nvPr/>
        </p:nvPicPr>
        <p:blipFill>
          <a:blip r:embed="rId1"/>
          <a:stretch/>
        </p:blipFill>
        <p:spPr>
          <a:xfrm>
            <a:off x="5112000" y="256680"/>
            <a:ext cx="4310280" cy="2857680"/>
          </a:xfrm>
          <a:prstGeom prst="rect">
            <a:avLst/>
          </a:prstGeom>
          <a:ln w="0">
            <a:noFill/>
          </a:ln>
        </p:spPr>
      </p:pic>
      <p:pic>
        <p:nvPicPr>
          <p:cNvPr id="65" name="" descr=""/>
          <p:cNvPicPr/>
          <p:nvPr/>
        </p:nvPicPr>
        <p:blipFill>
          <a:blip r:embed="rId2"/>
          <a:stretch/>
        </p:blipFill>
        <p:spPr>
          <a:xfrm>
            <a:off x="4320000" y="3178440"/>
            <a:ext cx="2576160" cy="217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Current Progress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0532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Preliminary print to check fitment of door and gasket size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" descr=""/>
          <p:cNvPicPr/>
          <p:nvPr/>
        </p:nvPicPr>
        <p:blipFill>
          <a:blip r:embed="rId1"/>
          <a:srcRect l="0" t="23100" r="0" b="27789"/>
          <a:stretch/>
        </p:blipFill>
        <p:spPr>
          <a:xfrm rot="10788000">
            <a:off x="5262840" y="1482480"/>
            <a:ext cx="4267800" cy="2783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Upcoming work on box</a:t>
            </a: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	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8402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Cut gasket to fit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Slope upper wall of the window so that roots don’t have to fight right angle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Check seal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Upcoming work on setup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Finish transfer of 14C to UCSC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Test single pixel diodes for sensitivity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Previous 14C work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504000" y="1294920"/>
            <a:ext cx="514332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3888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Goal: to compare hotspots of activity in 11C PET labeling to 14C Hotspots on film. 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14C adds resolution and corroborates 11C result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Additional spatial information from added resolution informs interpretation of PET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5976000" y="1506600"/>
            <a:ext cx="3589560" cy="2702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" descr=""/>
          <p:cNvPicPr/>
          <p:nvPr/>
        </p:nvPicPr>
        <p:blipFill>
          <a:blip r:embed="rId1"/>
          <a:stretch/>
        </p:blipFill>
        <p:spPr>
          <a:xfrm>
            <a:off x="374040" y="259560"/>
            <a:ext cx="9510840" cy="51166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 descr=""/>
          <p:cNvPicPr/>
          <p:nvPr/>
        </p:nvPicPr>
        <p:blipFill>
          <a:blip r:embed="rId1"/>
          <a:stretch/>
        </p:blipFill>
        <p:spPr>
          <a:xfrm>
            <a:off x="207000" y="504000"/>
            <a:ext cx="9610200" cy="4764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-2282040" y="30204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Box iterations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39754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4999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Eventually landed on a design with a gasket within a groove that is pressed in by the door.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Used a piece of aluminum foil as a spacer so the film would not compress soil surface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Foam tipped tubing provides aeration to soil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"/>
          <p:cNvSpPr/>
          <p:nvPr/>
        </p:nvSpPr>
        <p:spPr>
          <a:xfrm>
            <a:off x="-1531440" y="1258920"/>
            <a:ext cx="979920" cy="23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en-US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" name="" descr=""/>
          <p:cNvPicPr/>
          <p:nvPr/>
        </p:nvPicPr>
        <p:blipFill>
          <a:blip r:embed="rId1"/>
          <a:stretch/>
        </p:blipFill>
        <p:spPr>
          <a:xfrm>
            <a:off x="4975560" y="47520"/>
            <a:ext cx="1819440" cy="1356120"/>
          </a:xfrm>
          <a:prstGeom prst="rect">
            <a:avLst/>
          </a:prstGeom>
          <a:ln w="0">
            <a:noFill/>
          </a:ln>
        </p:spPr>
      </p:pic>
      <p:pic>
        <p:nvPicPr>
          <p:cNvPr id="24" name="" descr=""/>
          <p:cNvPicPr/>
          <p:nvPr/>
        </p:nvPicPr>
        <p:blipFill>
          <a:blip r:embed="rId2"/>
          <a:stretch/>
        </p:blipFill>
        <p:spPr>
          <a:xfrm>
            <a:off x="4984920" y="1512000"/>
            <a:ext cx="2419920" cy="1822680"/>
          </a:xfrm>
          <a:prstGeom prst="rect">
            <a:avLst/>
          </a:prstGeom>
          <a:ln w="0">
            <a:noFill/>
          </a:ln>
        </p:spPr>
      </p:pic>
      <p:pic>
        <p:nvPicPr>
          <p:cNvPr id="25" name="" descr=""/>
          <p:cNvPicPr/>
          <p:nvPr/>
        </p:nvPicPr>
        <p:blipFill>
          <a:blip r:embed="rId3"/>
          <a:stretch/>
        </p:blipFill>
        <p:spPr>
          <a:xfrm>
            <a:off x="7518600" y="218520"/>
            <a:ext cx="2401560" cy="1808640"/>
          </a:xfrm>
          <a:prstGeom prst="rect">
            <a:avLst/>
          </a:prstGeom>
          <a:ln w="0">
            <a:noFill/>
          </a:ln>
        </p:spPr>
      </p:pic>
      <p:pic>
        <p:nvPicPr>
          <p:cNvPr id="26" name="" descr=""/>
          <p:cNvPicPr/>
          <p:nvPr/>
        </p:nvPicPr>
        <p:blipFill>
          <a:blip r:embed="rId4"/>
          <a:srcRect l="3020" t="35705" r="-6625" b="0"/>
          <a:stretch/>
        </p:blipFill>
        <p:spPr>
          <a:xfrm rot="21589200">
            <a:off x="7672680" y="2161800"/>
            <a:ext cx="2206800" cy="1818000"/>
          </a:xfrm>
          <a:prstGeom prst="rect">
            <a:avLst/>
          </a:prstGeom>
          <a:ln w="0">
            <a:noFill/>
          </a:ln>
        </p:spPr>
      </p:pic>
      <p:pic>
        <p:nvPicPr>
          <p:cNvPr id="27" name="" descr=""/>
          <p:cNvPicPr/>
          <p:nvPr/>
        </p:nvPicPr>
        <p:blipFill>
          <a:blip r:embed="rId5"/>
          <a:srcRect l="28560" t="54193" r="19674" b="8704"/>
          <a:stretch/>
        </p:blipFill>
        <p:spPr>
          <a:xfrm>
            <a:off x="5272560" y="3385800"/>
            <a:ext cx="2208960" cy="2102760"/>
          </a:xfrm>
          <a:prstGeom prst="rect">
            <a:avLst/>
          </a:prstGeom>
          <a:ln w="0">
            <a:noFill/>
          </a:ln>
        </p:spPr>
      </p:pic>
      <p:pic>
        <p:nvPicPr>
          <p:cNvPr id="28" name="" descr=""/>
          <p:cNvPicPr/>
          <p:nvPr/>
        </p:nvPicPr>
        <p:blipFill>
          <a:blip r:embed="rId6"/>
          <a:srcRect l="12458" t="25917" r="23459" b="31800"/>
          <a:stretch/>
        </p:blipFill>
        <p:spPr>
          <a:xfrm>
            <a:off x="7835400" y="4156560"/>
            <a:ext cx="1675080" cy="1467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Labeling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112400"/>
            <a:ext cx="3181680" cy="4191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5000" lnSpcReduction="10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Placed rhizobox into an empty 11C labeling pot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Sealed soil surface from air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Plastic acts as shielding during pulse labeling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Downside: was difficult to get box into pot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" name="" descr=""/>
          <p:cNvPicPr/>
          <p:nvPr/>
        </p:nvPicPr>
        <p:blipFill>
          <a:blip r:embed="rId1"/>
          <a:srcRect l="0" t="5947" r="0" b="17446"/>
          <a:stretch/>
        </p:blipFill>
        <p:spPr>
          <a:xfrm>
            <a:off x="3889800" y="1668600"/>
            <a:ext cx="2941920" cy="2993040"/>
          </a:xfrm>
          <a:prstGeom prst="rect">
            <a:avLst/>
          </a:prstGeom>
          <a:ln w="0">
            <a:noFill/>
          </a:ln>
        </p:spPr>
      </p:pic>
      <p:pic>
        <p:nvPicPr>
          <p:cNvPr id="32" name="" descr=""/>
          <p:cNvPicPr/>
          <p:nvPr/>
        </p:nvPicPr>
        <p:blipFill>
          <a:blip r:embed="rId2"/>
          <a:srcRect l="30343" t="12719" r="25360" b="17268"/>
          <a:stretch/>
        </p:blipFill>
        <p:spPr>
          <a:xfrm>
            <a:off x="7518600" y="950760"/>
            <a:ext cx="1890360" cy="3968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Labeling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372276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7222" lnSpcReduction="10000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I designed an adapter for our existing circular labeling chamber but it was difficult to get a good seal.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Could be revived and perfected.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" name="" descr=""/>
          <p:cNvPicPr/>
          <p:nvPr/>
        </p:nvPicPr>
        <p:blipFill>
          <a:blip r:embed="rId1"/>
          <a:srcRect l="19798" t="11300" r="7593" b="32961"/>
          <a:stretch/>
        </p:blipFill>
        <p:spPr>
          <a:xfrm>
            <a:off x="4227120" y="1577880"/>
            <a:ext cx="2597760" cy="2648520"/>
          </a:xfrm>
          <a:prstGeom prst="rect">
            <a:avLst/>
          </a:prstGeom>
          <a:ln w="0">
            <a:noFill/>
          </a:ln>
        </p:spPr>
      </p:pic>
      <p:pic>
        <p:nvPicPr>
          <p:cNvPr id="36" name="" descr=""/>
          <p:cNvPicPr/>
          <p:nvPr/>
        </p:nvPicPr>
        <p:blipFill>
          <a:blip r:embed="rId2"/>
          <a:srcRect l="15652" t="18073" r="10669" b="29394"/>
          <a:stretch/>
        </p:blipFill>
        <p:spPr>
          <a:xfrm>
            <a:off x="7113960" y="1600200"/>
            <a:ext cx="2773440" cy="2626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Proposed Labeling Approach 1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27392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777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Design a chamber for the aboveground portions of the plant that fits exactly onto the top of the labeling box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Downside: This would not leave room for larger leaves- may have to taper.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" name="" descr=""/>
          <p:cNvPicPr/>
          <p:nvPr/>
        </p:nvPicPr>
        <p:blipFill>
          <a:blip r:embed="rId1"/>
          <a:stretch/>
        </p:blipFill>
        <p:spPr>
          <a:xfrm>
            <a:off x="6351480" y="1172520"/>
            <a:ext cx="1591560" cy="4149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Proposed Labeling Approach 2 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407520" y="1291320"/>
            <a:ext cx="370800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777"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Use larger labeling chamber as we are not constrained by PET detector aperture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Downside: Larger volume = longer assimilation time = less sharp pulse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rcRect l="8763" t="31182" r="0" b="23698"/>
          <a:stretch/>
        </p:blipFill>
        <p:spPr>
          <a:xfrm>
            <a:off x="4501080" y="1347480"/>
            <a:ext cx="5447880" cy="3576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780</TotalTime>
  <Application>LibreOffice/24.2.7.2$Linux_X86_64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2026-09-01T18:17:10Z</dcterms:created>
  <dc:creator/>
  <dc:description/>
  <dc:language>en-US</dc:language>
  <cp:lastModifiedBy/>
  <dcterms:modified xsi:type="dcterms:W3CDTF">2026-09-02T15:10:54Z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