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ung Joon Lee" userId="ef5e3f0e-aefd-4366-8bcd-423350da165b" providerId="ADAL" clId="{AE8E0A62-CA8B-49AA-81D0-79F7DCF271DF}"/>
    <pc:docChg chg="custSel addSld modSld">
      <pc:chgData name="Seung Joon Lee" userId="ef5e3f0e-aefd-4366-8bcd-423350da165b" providerId="ADAL" clId="{AE8E0A62-CA8B-49AA-81D0-79F7DCF271DF}" dt="2026-09-30T16:55:15.670" v="37" actId="20577"/>
      <pc:docMkLst>
        <pc:docMk/>
      </pc:docMkLst>
      <pc:sldChg chg="new">
        <pc:chgData name="Seung Joon Lee" userId="ef5e3f0e-aefd-4366-8bcd-423350da165b" providerId="ADAL" clId="{AE8E0A62-CA8B-49AA-81D0-79F7DCF271DF}" dt="2026-09-24T13:03:36.476" v="0" actId="680"/>
        <pc:sldMkLst>
          <pc:docMk/>
          <pc:sldMk cId="176424454" sldId="256"/>
        </pc:sldMkLst>
      </pc:sldChg>
      <pc:sldChg chg="modSp new mod">
        <pc:chgData name="Seung Joon Lee" userId="ef5e3f0e-aefd-4366-8bcd-423350da165b" providerId="ADAL" clId="{AE8E0A62-CA8B-49AA-81D0-79F7DCF271DF}" dt="2026-09-30T16:55:15.670" v="37" actId="20577"/>
        <pc:sldMkLst>
          <pc:docMk/>
          <pc:sldMk cId="4269582972" sldId="257"/>
        </pc:sldMkLst>
        <pc:spChg chg="mod">
          <ac:chgData name="Seung Joon Lee" userId="ef5e3f0e-aefd-4366-8bcd-423350da165b" providerId="ADAL" clId="{AE8E0A62-CA8B-49AA-81D0-79F7DCF271DF}" dt="2026-09-30T16:55:15.670" v="37" actId="20577"/>
          <ac:spMkLst>
            <pc:docMk/>
            <pc:sldMk cId="4269582972" sldId="257"/>
            <ac:spMk id="3" creationId="{8DCB8E6A-10F4-6913-FC4A-F815CBC75AA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BB01E-6748-4892-AB6B-3A4FE20DC16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3496F-493F-49AD-B891-052519A77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64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EF5D0-3C09-481C-9C31-4FEFE8CB1A6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BEFBF-D924-46AF-83D2-FFBA7A18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2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54C7-604C-6A77-6B1A-3B9D1E104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2795E-2F36-B83D-D2DE-256878453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4143B-36B8-D51F-49B5-1F67F1EC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67AFD-EA81-14E6-F932-6E0262F0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972C8-AF76-7026-9ECF-7120C6CD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94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2E283-CAC1-B3C7-494C-450AE414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1D69F-1D90-A138-7E26-CE73823D5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3D897-CA62-273E-3066-ECC9379D2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2A422-8126-98F6-8305-677758D5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8C734-918A-F252-F88A-16EC48DC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0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398F6-B63C-B015-820B-C8C98CC3C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B14AC-B258-E6FE-7B2D-E021414D1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3368B-337D-D09C-7C0B-9B935C99D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EA9EE-485A-51A0-B536-AD62E579B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AA56F-4654-71D0-079F-C0E8784A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3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1896-8AE6-5F8F-7D58-1898967C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D589D-3814-DFA3-E9B5-13A8E7BA7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69470-2D42-3574-1AC6-A9C9D130D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E0FF0C-2BFF-CDC0-E03C-34E0D751F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D49B8-F56E-FEB0-B35B-4603F20A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B58B7-D381-6167-477D-9FC189AC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4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3F8F9-9A63-425A-9C8F-61CB9278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64432-B1E6-3788-2B57-28F87F308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EA61-5F6B-22A2-5314-919200904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D9570-E11C-F2BD-3104-8E1476F02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8E1A03-6B9E-0BA9-A4BD-51B685A6A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157C89-3C30-87A7-F052-EF966DE15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E2E25-EE9D-A435-3FCC-97947D58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F05095-2D9D-08F6-2975-393BD122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8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1C52-F7B1-A62A-FC63-66D39A40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5E53D-FDCE-A8A8-ACAD-5DEB112F8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16E65-F6E7-E9C9-5564-76883EEA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7659C-F399-49C8-5D43-C41C21E8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8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24FD5-2590-8FF5-E8B5-309568975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6840F-76D7-7270-A964-392423C6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0948D-C18A-D23A-7681-D956694E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8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B11E4-91C9-0C0D-3F0C-5B08DCFF8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0EF90-116A-F7E1-4556-3DAC4DB3D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9A651-3BCD-D7F6-7125-2B381AC3F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759DC-EFCB-90C0-A333-97AADB01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E396B-19E2-BD32-611E-C87A71AA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44483-4AAE-48A5-1DDD-BE69C70BA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7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2750-240F-3F3B-06D3-4CB342B52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6207FE-A0C8-8B1E-FDB0-A7980EFED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4D32D-7641-245C-AB8A-9D814F702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99BD5-B196-6835-1B62-963FC79C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9A0A5-C446-DB1F-0D56-A26A80BF4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FFC20-0C13-686D-0AC7-EF18E324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6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204B-7C24-B210-1151-5E5634D1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2524D-0FF7-79D8-2910-CBAB5715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ED4DE-A9C3-D5A0-E6DA-39DDADB96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D3676-580D-FB97-9CED-DE461E421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1C5C1-1BB3-173A-4801-944811690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1EE632-63FD-1C15-83E2-1D294D2649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C26490-9D03-E1D1-CB2B-4A86E1C95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574B7-C940-0BC7-9DEC-F0C129D7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C10D4-2E0E-E657-E080-6AE43B3B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2FA6C-41D6-8AE4-1D03-BAF9CDAA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1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67B754-F4E6-D83B-AC22-55F0EE016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382FF-E65E-C844-964D-644832FBE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2548C-5E88-7838-0BB4-ED03C369E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2F97DA-4509-4F7B-A0E1-0CD1580456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EF2BE-EF9E-25EF-0F9E-DA1E5FE9D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887AE-7BAD-4EDB-7B39-EF24B47B0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342054-84A3-4903-8AD7-9699802D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2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AC311-E6F0-EB34-6CB1-362B2E2DBB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RhizoBeta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Bi-Weekly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80C22-3A4D-67CF-EC5A-471C49DA16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9/30/2026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Seungjoon Lee</a:t>
            </a:r>
          </a:p>
        </p:txBody>
      </p:sp>
    </p:spTree>
    <p:extLst>
      <p:ext uri="{BB962C8B-B14F-4D97-AF65-F5344CB8AC3E}">
        <p14:creationId xmlns:p14="http://schemas.microsoft.com/office/powerpoint/2010/main" val="176424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E5584-1431-2181-D856-DA12B205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from Jlab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B8E6A-10F4-6913-FC4A-F815CBC75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Subcontract UCSC/MSU</a:t>
            </a:r>
          </a:p>
          <a:p>
            <a:r>
              <a:rPr lang="en-US" dirty="0"/>
              <a:t>In progress for hiring postdoc.</a:t>
            </a:r>
          </a:p>
          <a:p>
            <a:r>
              <a:rPr lang="en-US" dirty="0"/>
              <a:t>Ready to purchase beta sources</a:t>
            </a:r>
          </a:p>
          <a:p>
            <a:pPr lvl="1"/>
            <a:r>
              <a:rPr lang="en-US" dirty="0"/>
              <a:t>C-14 (156</a:t>
            </a:r>
            <a:r>
              <a:rPr lang="en-US" baseline="-25000" dirty="0"/>
              <a:t>max</a:t>
            </a:r>
            <a:r>
              <a:rPr lang="en-US" dirty="0"/>
              <a:t> – 50</a:t>
            </a:r>
            <a:r>
              <a:rPr lang="en-US" baseline="-25000" dirty="0"/>
              <a:t>ave</a:t>
            </a:r>
            <a:r>
              <a:rPr lang="en-US" dirty="0"/>
              <a:t> keV)</a:t>
            </a:r>
          </a:p>
          <a:p>
            <a:pPr lvl="1"/>
            <a:r>
              <a:rPr lang="en-US" dirty="0"/>
              <a:t>Pm-147 (225</a:t>
            </a:r>
            <a:r>
              <a:rPr lang="en-US" baseline="-25000" dirty="0"/>
              <a:t>max</a:t>
            </a:r>
            <a:r>
              <a:rPr lang="en-US" dirty="0"/>
              <a:t> – 62</a:t>
            </a:r>
            <a:r>
              <a:rPr lang="en-US" baseline="-25000" dirty="0"/>
              <a:t>ave</a:t>
            </a:r>
            <a:r>
              <a:rPr lang="en-US" dirty="0"/>
              <a:t> keV)</a:t>
            </a:r>
          </a:p>
          <a:p>
            <a:pPr lvl="1"/>
            <a:r>
              <a:rPr lang="en-US" dirty="0"/>
              <a:t>Na-22 (545</a:t>
            </a:r>
            <a:r>
              <a:rPr lang="en-US" baseline="-25000" dirty="0"/>
              <a:t>max</a:t>
            </a:r>
            <a:r>
              <a:rPr lang="en-US" dirty="0"/>
              <a:t> – 215</a:t>
            </a:r>
            <a:r>
              <a:rPr lang="en-US" baseline="-25000" dirty="0"/>
              <a:t>ave</a:t>
            </a:r>
            <a:r>
              <a:rPr lang="en-US" dirty="0"/>
              <a:t> keV)</a:t>
            </a:r>
          </a:p>
          <a:p>
            <a:pPr lvl="1"/>
            <a:r>
              <a:rPr lang="en-US" dirty="0"/>
              <a:t>Tl-204 (763</a:t>
            </a:r>
            <a:r>
              <a:rPr lang="en-US" baseline="-25000" dirty="0"/>
              <a:t>max</a:t>
            </a:r>
            <a:r>
              <a:rPr lang="en-US" dirty="0"/>
              <a:t> – 237</a:t>
            </a:r>
            <a:r>
              <a:rPr lang="en-US" baseline="-25000" dirty="0"/>
              <a:t>ave</a:t>
            </a:r>
            <a:r>
              <a:rPr lang="en-US" dirty="0"/>
              <a:t> keV)</a:t>
            </a:r>
          </a:p>
          <a:p>
            <a:r>
              <a:rPr lang="en-US" dirty="0"/>
              <a:t>Ready to purchase Gold cathode (3 micron </a:t>
            </a:r>
            <a:r>
              <a:rPr lang="en-US" dirty="0" err="1"/>
              <a:t>Kapton</a:t>
            </a:r>
            <a:r>
              <a:rPr lang="en-US" dirty="0"/>
              <a:t>)</a:t>
            </a:r>
          </a:p>
          <a:p>
            <a:r>
              <a:rPr lang="en-US" dirty="0"/>
              <a:t>In progress to get quote for MPGD PCB from CERN</a:t>
            </a:r>
          </a:p>
          <a:p>
            <a:r>
              <a:rPr lang="en-US" dirty="0"/>
              <a:t>In progress to design prototype from existing MPGD</a:t>
            </a:r>
          </a:p>
          <a:p>
            <a:r>
              <a:rPr lang="en-US" dirty="0"/>
              <a:t>DAQ system update from Eric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8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MPGD with gold cathode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046" y="4521962"/>
            <a:ext cx="10515600" cy="208919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Custom top cover (yellow) with gold cathode layer</a:t>
            </a:r>
          </a:p>
          <a:p>
            <a:r>
              <a:rPr lang="en-US" dirty="0"/>
              <a:t>HV from the top</a:t>
            </a:r>
          </a:p>
          <a:p>
            <a:r>
              <a:rPr lang="en-US" dirty="0"/>
              <a:t>Cannot adjust drift gap -&gt; Custom gas frame (grey)</a:t>
            </a:r>
          </a:p>
          <a:p>
            <a:r>
              <a:rPr lang="en-US" dirty="0"/>
              <a:t>Hard be coupled with rhizotron -&gt; New design for rhizotron</a:t>
            </a:r>
          </a:p>
          <a:p>
            <a:r>
              <a:rPr lang="en-US" dirty="0"/>
              <a:t>This will be baseline test to optimize/</a:t>
            </a:r>
            <a:r>
              <a:rPr lang="en-US" dirty="0" err="1"/>
              <a:t>charactierize</a:t>
            </a:r>
            <a:r>
              <a:rPr lang="en-US" dirty="0"/>
              <a:t> detector for each beta energy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8D29AA-4ECC-4C4A-4CD7-377B49693174}"/>
              </a:ext>
            </a:extLst>
          </p:cNvPr>
          <p:cNvSpPr/>
          <p:nvPr/>
        </p:nvSpPr>
        <p:spPr>
          <a:xfrm>
            <a:off x="1242359" y="4130185"/>
            <a:ext cx="10001693" cy="14176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A95CBF-D9EF-1553-0DC7-6F47BC0133B5}"/>
              </a:ext>
            </a:extLst>
          </p:cNvPr>
          <p:cNvSpPr/>
          <p:nvPr/>
        </p:nvSpPr>
        <p:spPr>
          <a:xfrm>
            <a:off x="2238273" y="2213782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F3DDB-7478-2869-EF00-4407D44B5BEC}"/>
              </a:ext>
            </a:extLst>
          </p:cNvPr>
          <p:cNvSpPr/>
          <p:nvPr/>
        </p:nvSpPr>
        <p:spPr>
          <a:xfrm>
            <a:off x="2238274" y="2468965"/>
            <a:ext cx="490870" cy="166122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00716-BD58-E066-712E-290633A1447E}"/>
              </a:ext>
            </a:extLst>
          </p:cNvPr>
          <p:cNvSpPr/>
          <p:nvPr/>
        </p:nvSpPr>
        <p:spPr>
          <a:xfrm>
            <a:off x="9106908" y="2490235"/>
            <a:ext cx="471378" cy="16222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A0D142-1ABF-7725-FA62-32A131307E0A}"/>
              </a:ext>
            </a:extLst>
          </p:cNvPr>
          <p:cNvSpPr/>
          <p:nvPr/>
        </p:nvSpPr>
        <p:spPr>
          <a:xfrm>
            <a:off x="8270478" y="2217329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C9CB42-1147-11CB-06DC-5F455B583D78}"/>
              </a:ext>
            </a:extLst>
          </p:cNvPr>
          <p:cNvCxnSpPr>
            <a:cxnSpLocks/>
          </p:cNvCxnSpPr>
          <p:nvPr/>
        </p:nvCxnSpPr>
        <p:spPr>
          <a:xfrm>
            <a:off x="3120776" y="3146488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14198C-AE72-AA90-D7D1-C99D627A98B6}"/>
              </a:ext>
            </a:extLst>
          </p:cNvPr>
          <p:cNvCxnSpPr>
            <a:cxnSpLocks/>
          </p:cNvCxnSpPr>
          <p:nvPr/>
        </p:nvCxnSpPr>
        <p:spPr>
          <a:xfrm>
            <a:off x="3120776" y="3478892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0A349C-AAF3-05A4-1427-BD2F6DA91F18}"/>
              </a:ext>
            </a:extLst>
          </p:cNvPr>
          <p:cNvCxnSpPr>
            <a:cxnSpLocks/>
          </p:cNvCxnSpPr>
          <p:nvPr/>
        </p:nvCxnSpPr>
        <p:spPr>
          <a:xfrm>
            <a:off x="3120776" y="3776604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4E5F782-FD52-0541-B56B-DC17C3874EED}"/>
              </a:ext>
            </a:extLst>
          </p:cNvPr>
          <p:cNvSpPr/>
          <p:nvPr/>
        </p:nvSpPr>
        <p:spPr>
          <a:xfrm>
            <a:off x="3212927" y="3034196"/>
            <a:ext cx="113409" cy="107826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7EBC11-5683-3CE9-5F8B-1E1576E5C19C}"/>
              </a:ext>
            </a:extLst>
          </p:cNvPr>
          <p:cNvSpPr/>
          <p:nvPr/>
        </p:nvSpPr>
        <p:spPr>
          <a:xfrm>
            <a:off x="8578826" y="3034196"/>
            <a:ext cx="113409" cy="10959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19AE43-3441-BB01-78F5-108F12BED564}"/>
              </a:ext>
            </a:extLst>
          </p:cNvPr>
          <p:cNvSpPr/>
          <p:nvPr/>
        </p:nvSpPr>
        <p:spPr>
          <a:xfrm>
            <a:off x="1634881" y="3649012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D2DEA7-D948-1B5D-01C0-8885960C1171}"/>
              </a:ext>
            </a:extLst>
          </p:cNvPr>
          <p:cNvSpPr/>
          <p:nvPr/>
        </p:nvSpPr>
        <p:spPr>
          <a:xfrm>
            <a:off x="9106906" y="3711034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21ED20-24C4-575F-E2E6-D8F2ACCBF928}"/>
              </a:ext>
            </a:extLst>
          </p:cNvPr>
          <p:cNvSpPr/>
          <p:nvPr/>
        </p:nvSpPr>
        <p:spPr>
          <a:xfrm>
            <a:off x="2911171" y="2767371"/>
            <a:ext cx="6013709" cy="47192"/>
          </a:xfrm>
          <a:prstGeom prst="rect">
            <a:avLst/>
          </a:prstGeom>
          <a:solidFill>
            <a:srgbClr val="FFC000"/>
          </a:solidFill>
          <a:ln cmpd="dbl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B53686E-E808-432C-0A7A-7982ADAACACE}"/>
              </a:ext>
            </a:extLst>
          </p:cNvPr>
          <p:cNvCxnSpPr/>
          <p:nvPr/>
        </p:nvCxnSpPr>
        <p:spPr>
          <a:xfrm>
            <a:off x="10311915" y="3860516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C12B873-4FE6-8161-D14D-C1EFA72E9F7E}"/>
              </a:ext>
            </a:extLst>
          </p:cNvPr>
          <p:cNvSpPr txBox="1"/>
          <p:nvPr/>
        </p:nvSpPr>
        <p:spPr>
          <a:xfrm>
            <a:off x="417448" y="3582190"/>
            <a:ext cx="107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/>
                </a:solidFill>
              </a:rPr>
              <a:t>Ar</a:t>
            </a:r>
            <a:r>
              <a:rPr lang="en-US" dirty="0">
                <a:solidFill>
                  <a:schemeClr val="accent5"/>
                </a:solidFill>
              </a:rPr>
              <a:t>/CO2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3D6918-3F06-1381-2258-E79168F4F62C}"/>
              </a:ext>
            </a:extLst>
          </p:cNvPr>
          <p:cNvCxnSpPr/>
          <p:nvPr/>
        </p:nvCxnSpPr>
        <p:spPr>
          <a:xfrm>
            <a:off x="1352228" y="3766855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3C2F08E-7225-BA0A-8F7F-EF1A9BA900CB}"/>
              </a:ext>
            </a:extLst>
          </p:cNvPr>
          <p:cNvSpPr txBox="1"/>
          <p:nvPr/>
        </p:nvSpPr>
        <p:spPr>
          <a:xfrm>
            <a:off x="5532313" y="2725770"/>
            <a:ext cx="2655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Cathode (2~5 um)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C84C2F-EC93-BFBF-4D15-D0A3B0D476B4}"/>
              </a:ext>
            </a:extLst>
          </p:cNvPr>
          <p:cNvSpPr txBox="1"/>
          <p:nvPr/>
        </p:nvSpPr>
        <p:spPr>
          <a:xfrm>
            <a:off x="3474310" y="3467002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GEMs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1579C4-DB03-8E6F-03A5-1BD6B6CE154D}"/>
              </a:ext>
            </a:extLst>
          </p:cNvPr>
          <p:cNvSpPr/>
          <p:nvPr/>
        </p:nvSpPr>
        <p:spPr>
          <a:xfrm>
            <a:off x="2911171" y="2737057"/>
            <a:ext cx="6013709" cy="467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407252" y="2428355"/>
            <a:ext cx="107324" cy="1024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9288935" y="2428354"/>
            <a:ext cx="107324" cy="1024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A95CBF-D9EF-1553-0DC7-6F47BC0133B5}"/>
              </a:ext>
            </a:extLst>
          </p:cNvPr>
          <p:cNvSpPr/>
          <p:nvPr/>
        </p:nvSpPr>
        <p:spPr>
          <a:xfrm>
            <a:off x="2911171" y="2473588"/>
            <a:ext cx="634910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0A95CBF-D9EF-1553-0DC7-6F47BC0133B5}"/>
              </a:ext>
            </a:extLst>
          </p:cNvPr>
          <p:cNvSpPr/>
          <p:nvPr/>
        </p:nvSpPr>
        <p:spPr>
          <a:xfrm>
            <a:off x="8272689" y="2472846"/>
            <a:ext cx="652192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974501" y="2009104"/>
            <a:ext cx="2318198" cy="834017"/>
          </a:xfrm>
          <a:custGeom>
            <a:avLst/>
            <a:gdLst>
              <a:gd name="connsiteX0" fmla="*/ 0 w 2318198"/>
              <a:gd name="connsiteY0" fmla="*/ 55809 h 834017"/>
              <a:gd name="connsiteX1" fmla="*/ 38637 w 2318198"/>
              <a:gd name="connsiteY1" fmla="*/ 42930 h 834017"/>
              <a:gd name="connsiteX2" fmla="*/ 60102 w 2318198"/>
              <a:gd name="connsiteY2" fmla="*/ 38637 h 834017"/>
              <a:gd name="connsiteX3" fmla="*/ 85860 w 2318198"/>
              <a:gd name="connsiteY3" fmla="*/ 30051 h 834017"/>
              <a:gd name="connsiteX4" fmla="*/ 98738 w 2318198"/>
              <a:gd name="connsiteY4" fmla="*/ 25758 h 834017"/>
              <a:gd name="connsiteX5" fmla="*/ 154547 w 2318198"/>
              <a:gd name="connsiteY5" fmla="*/ 17172 h 834017"/>
              <a:gd name="connsiteX6" fmla="*/ 214648 w 2318198"/>
              <a:gd name="connsiteY6" fmla="*/ 8586 h 834017"/>
              <a:gd name="connsiteX7" fmla="*/ 309093 w 2318198"/>
              <a:gd name="connsiteY7" fmla="*/ 0 h 834017"/>
              <a:gd name="connsiteX8" fmla="*/ 377781 w 2318198"/>
              <a:gd name="connsiteY8" fmla="*/ 8586 h 834017"/>
              <a:gd name="connsiteX9" fmla="*/ 416417 w 2318198"/>
              <a:gd name="connsiteY9" fmla="*/ 25758 h 834017"/>
              <a:gd name="connsiteX10" fmla="*/ 442175 w 2318198"/>
              <a:gd name="connsiteY10" fmla="*/ 42930 h 834017"/>
              <a:gd name="connsiteX11" fmla="*/ 476519 w 2318198"/>
              <a:gd name="connsiteY11" fmla="*/ 55809 h 834017"/>
              <a:gd name="connsiteX12" fmla="*/ 493691 w 2318198"/>
              <a:gd name="connsiteY12" fmla="*/ 60101 h 834017"/>
              <a:gd name="connsiteX13" fmla="*/ 510862 w 2318198"/>
              <a:gd name="connsiteY13" fmla="*/ 68687 h 834017"/>
              <a:gd name="connsiteX14" fmla="*/ 540913 w 2318198"/>
              <a:gd name="connsiteY14" fmla="*/ 77273 h 834017"/>
              <a:gd name="connsiteX15" fmla="*/ 553792 w 2318198"/>
              <a:gd name="connsiteY15" fmla="*/ 85859 h 834017"/>
              <a:gd name="connsiteX16" fmla="*/ 566671 w 2318198"/>
              <a:gd name="connsiteY16" fmla="*/ 90152 h 834017"/>
              <a:gd name="connsiteX17" fmla="*/ 777026 w 2318198"/>
              <a:gd name="connsiteY17" fmla="*/ 85859 h 834017"/>
              <a:gd name="connsiteX18" fmla="*/ 807076 w 2318198"/>
              <a:gd name="connsiteY18" fmla="*/ 81566 h 834017"/>
              <a:gd name="connsiteX19" fmla="*/ 828541 w 2318198"/>
              <a:gd name="connsiteY19" fmla="*/ 77273 h 834017"/>
              <a:gd name="connsiteX20" fmla="*/ 867178 w 2318198"/>
              <a:gd name="connsiteY20" fmla="*/ 72980 h 834017"/>
              <a:gd name="connsiteX21" fmla="*/ 1038896 w 2318198"/>
              <a:gd name="connsiteY21" fmla="*/ 77273 h 834017"/>
              <a:gd name="connsiteX22" fmla="*/ 1090412 w 2318198"/>
              <a:gd name="connsiteY22" fmla="*/ 103031 h 834017"/>
              <a:gd name="connsiteX23" fmla="*/ 1116169 w 2318198"/>
              <a:gd name="connsiteY23" fmla="*/ 115910 h 834017"/>
              <a:gd name="connsiteX24" fmla="*/ 1146220 w 2318198"/>
              <a:gd name="connsiteY24" fmla="*/ 128789 h 834017"/>
              <a:gd name="connsiteX25" fmla="*/ 1159099 w 2318198"/>
              <a:gd name="connsiteY25" fmla="*/ 137375 h 834017"/>
              <a:gd name="connsiteX26" fmla="*/ 1193443 w 2318198"/>
              <a:gd name="connsiteY26" fmla="*/ 145961 h 834017"/>
              <a:gd name="connsiteX27" fmla="*/ 1287888 w 2318198"/>
              <a:gd name="connsiteY27" fmla="*/ 154547 h 834017"/>
              <a:gd name="connsiteX28" fmla="*/ 1330817 w 2318198"/>
              <a:gd name="connsiteY28" fmla="*/ 158839 h 834017"/>
              <a:gd name="connsiteX29" fmla="*/ 1386626 w 2318198"/>
              <a:gd name="connsiteY29" fmla="*/ 163132 h 834017"/>
              <a:gd name="connsiteX30" fmla="*/ 1438141 w 2318198"/>
              <a:gd name="connsiteY30" fmla="*/ 171718 h 834017"/>
              <a:gd name="connsiteX31" fmla="*/ 1459606 w 2318198"/>
              <a:gd name="connsiteY31" fmla="*/ 176011 h 834017"/>
              <a:gd name="connsiteX32" fmla="*/ 1880316 w 2318198"/>
              <a:gd name="connsiteY32" fmla="*/ 180304 h 834017"/>
              <a:gd name="connsiteX33" fmla="*/ 1931831 w 2318198"/>
              <a:gd name="connsiteY33" fmla="*/ 184597 h 834017"/>
              <a:gd name="connsiteX34" fmla="*/ 2155065 w 2318198"/>
              <a:gd name="connsiteY34" fmla="*/ 197476 h 834017"/>
              <a:gd name="connsiteX35" fmla="*/ 2167944 w 2318198"/>
              <a:gd name="connsiteY35" fmla="*/ 236113 h 834017"/>
              <a:gd name="connsiteX36" fmla="*/ 2172237 w 2318198"/>
              <a:gd name="connsiteY36" fmla="*/ 248992 h 834017"/>
              <a:gd name="connsiteX37" fmla="*/ 2180823 w 2318198"/>
              <a:gd name="connsiteY37" fmla="*/ 283335 h 834017"/>
              <a:gd name="connsiteX38" fmla="*/ 2185116 w 2318198"/>
              <a:gd name="connsiteY38" fmla="*/ 317679 h 834017"/>
              <a:gd name="connsiteX39" fmla="*/ 2189409 w 2318198"/>
              <a:gd name="connsiteY39" fmla="*/ 347730 h 834017"/>
              <a:gd name="connsiteX40" fmla="*/ 2193702 w 2318198"/>
              <a:gd name="connsiteY40" fmla="*/ 442175 h 834017"/>
              <a:gd name="connsiteX41" fmla="*/ 2197995 w 2318198"/>
              <a:gd name="connsiteY41" fmla="*/ 467932 h 834017"/>
              <a:gd name="connsiteX42" fmla="*/ 2206581 w 2318198"/>
              <a:gd name="connsiteY42" fmla="*/ 540913 h 834017"/>
              <a:gd name="connsiteX43" fmla="*/ 2210874 w 2318198"/>
              <a:gd name="connsiteY43" fmla="*/ 562378 h 834017"/>
              <a:gd name="connsiteX44" fmla="*/ 2215167 w 2318198"/>
              <a:gd name="connsiteY44" fmla="*/ 725510 h 834017"/>
              <a:gd name="connsiteX45" fmla="*/ 2219460 w 2318198"/>
              <a:gd name="connsiteY45" fmla="*/ 759854 h 834017"/>
              <a:gd name="connsiteX46" fmla="*/ 2223753 w 2318198"/>
              <a:gd name="connsiteY46" fmla="*/ 798490 h 834017"/>
              <a:gd name="connsiteX47" fmla="*/ 2236631 w 2318198"/>
              <a:gd name="connsiteY47" fmla="*/ 824248 h 834017"/>
              <a:gd name="connsiteX48" fmla="*/ 2318198 w 2318198"/>
              <a:gd name="connsiteY48" fmla="*/ 832834 h 83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18198" h="834017">
                <a:moveTo>
                  <a:pt x="0" y="55809"/>
                </a:moveTo>
                <a:cubicBezTo>
                  <a:pt x="61516" y="43506"/>
                  <a:pt x="-14684" y="60704"/>
                  <a:pt x="38637" y="42930"/>
                </a:cubicBezTo>
                <a:cubicBezTo>
                  <a:pt x="45559" y="40623"/>
                  <a:pt x="53062" y="40557"/>
                  <a:pt x="60102" y="38637"/>
                </a:cubicBezTo>
                <a:cubicBezTo>
                  <a:pt x="68834" y="36256"/>
                  <a:pt x="77274" y="32913"/>
                  <a:pt x="85860" y="30051"/>
                </a:cubicBezTo>
                <a:cubicBezTo>
                  <a:pt x="90153" y="28620"/>
                  <a:pt x="94348" y="26855"/>
                  <a:pt x="98738" y="25758"/>
                </a:cubicBezTo>
                <a:cubicBezTo>
                  <a:pt x="134485" y="16821"/>
                  <a:pt x="96860" y="25413"/>
                  <a:pt x="154547" y="17172"/>
                </a:cubicBezTo>
                <a:cubicBezTo>
                  <a:pt x="223052" y="7386"/>
                  <a:pt x="107788" y="18927"/>
                  <a:pt x="214648" y="8586"/>
                </a:cubicBezTo>
                <a:lnTo>
                  <a:pt x="309093" y="0"/>
                </a:lnTo>
                <a:cubicBezTo>
                  <a:pt x="333495" y="2034"/>
                  <a:pt x="355189" y="1055"/>
                  <a:pt x="377781" y="8586"/>
                </a:cubicBezTo>
                <a:cubicBezTo>
                  <a:pt x="387468" y="11815"/>
                  <a:pt x="407068" y="20149"/>
                  <a:pt x="416417" y="25758"/>
                </a:cubicBezTo>
                <a:cubicBezTo>
                  <a:pt x="425266" y="31067"/>
                  <a:pt x="432164" y="40427"/>
                  <a:pt x="442175" y="42930"/>
                </a:cubicBezTo>
                <a:cubicBezTo>
                  <a:pt x="486262" y="53952"/>
                  <a:pt x="431610" y="38969"/>
                  <a:pt x="476519" y="55809"/>
                </a:cubicBezTo>
                <a:cubicBezTo>
                  <a:pt x="482043" y="57881"/>
                  <a:pt x="487967" y="58670"/>
                  <a:pt x="493691" y="60101"/>
                </a:cubicBezTo>
                <a:cubicBezTo>
                  <a:pt x="499415" y="62963"/>
                  <a:pt x="504980" y="66166"/>
                  <a:pt x="510862" y="68687"/>
                </a:cubicBezTo>
                <a:cubicBezTo>
                  <a:pt x="519484" y="72382"/>
                  <a:pt x="532200" y="75095"/>
                  <a:pt x="540913" y="77273"/>
                </a:cubicBezTo>
                <a:cubicBezTo>
                  <a:pt x="545206" y="80135"/>
                  <a:pt x="549177" y="83552"/>
                  <a:pt x="553792" y="85859"/>
                </a:cubicBezTo>
                <a:cubicBezTo>
                  <a:pt x="557839" y="87883"/>
                  <a:pt x="562146" y="90152"/>
                  <a:pt x="566671" y="90152"/>
                </a:cubicBezTo>
                <a:cubicBezTo>
                  <a:pt x="636804" y="90152"/>
                  <a:pt x="706908" y="87290"/>
                  <a:pt x="777026" y="85859"/>
                </a:cubicBezTo>
                <a:cubicBezTo>
                  <a:pt x="787043" y="84428"/>
                  <a:pt x="797095" y="83229"/>
                  <a:pt x="807076" y="81566"/>
                </a:cubicBezTo>
                <a:cubicBezTo>
                  <a:pt x="814273" y="80366"/>
                  <a:pt x="821318" y="78305"/>
                  <a:pt x="828541" y="77273"/>
                </a:cubicBezTo>
                <a:cubicBezTo>
                  <a:pt x="841369" y="75440"/>
                  <a:pt x="854299" y="74411"/>
                  <a:pt x="867178" y="72980"/>
                </a:cubicBezTo>
                <a:cubicBezTo>
                  <a:pt x="924417" y="74411"/>
                  <a:pt x="981760" y="73547"/>
                  <a:pt x="1038896" y="77273"/>
                </a:cubicBezTo>
                <a:cubicBezTo>
                  <a:pt x="1058597" y="78558"/>
                  <a:pt x="1075191" y="92884"/>
                  <a:pt x="1090412" y="103031"/>
                </a:cubicBezTo>
                <a:cubicBezTo>
                  <a:pt x="1127323" y="127638"/>
                  <a:pt x="1080622" y="98136"/>
                  <a:pt x="1116169" y="115910"/>
                </a:cubicBezTo>
                <a:cubicBezTo>
                  <a:pt x="1145814" y="130733"/>
                  <a:pt x="1110484" y="119855"/>
                  <a:pt x="1146220" y="128789"/>
                </a:cubicBezTo>
                <a:cubicBezTo>
                  <a:pt x="1150513" y="131651"/>
                  <a:pt x="1154250" y="135612"/>
                  <a:pt x="1159099" y="137375"/>
                </a:cubicBezTo>
                <a:cubicBezTo>
                  <a:pt x="1170189" y="141408"/>
                  <a:pt x="1181761" y="144292"/>
                  <a:pt x="1193443" y="145961"/>
                </a:cubicBezTo>
                <a:cubicBezTo>
                  <a:pt x="1252215" y="154357"/>
                  <a:pt x="1197609" y="147325"/>
                  <a:pt x="1287888" y="154547"/>
                </a:cubicBezTo>
                <a:cubicBezTo>
                  <a:pt x="1302223" y="155694"/>
                  <a:pt x="1316490" y="157593"/>
                  <a:pt x="1330817" y="158839"/>
                </a:cubicBezTo>
                <a:cubicBezTo>
                  <a:pt x="1349405" y="160455"/>
                  <a:pt x="1368023" y="161701"/>
                  <a:pt x="1386626" y="163132"/>
                </a:cubicBezTo>
                <a:cubicBezTo>
                  <a:pt x="1403798" y="165994"/>
                  <a:pt x="1421071" y="168304"/>
                  <a:pt x="1438141" y="171718"/>
                </a:cubicBezTo>
                <a:cubicBezTo>
                  <a:pt x="1445296" y="173149"/>
                  <a:pt x="1452311" y="175869"/>
                  <a:pt x="1459606" y="176011"/>
                </a:cubicBezTo>
                <a:lnTo>
                  <a:pt x="1880316" y="180304"/>
                </a:lnTo>
                <a:cubicBezTo>
                  <a:pt x="1897488" y="181735"/>
                  <a:pt x="1914609" y="184032"/>
                  <a:pt x="1931831" y="184597"/>
                </a:cubicBezTo>
                <a:cubicBezTo>
                  <a:pt x="2151553" y="191801"/>
                  <a:pt x="2083522" y="149781"/>
                  <a:pt x="2155065" y="197476"/>
                </a:cubicBezTo>
                <a:lnTo>
                  <a:pt x="2167944" y="236113"/>
                </a:lnTo>
                <a:cubicBezTo>
                  <a:pt x="2169375" y="240406"/>
                  <a:pt x="2171349" y="244555"/>
                  <a:pt x="2172237" y="248992"/>
                </a:cubicBezTo>
                <a:cubicBezTo>
                  <a:pt x="2177418" y="274893"/>
                  <a:pt x="2174223" y="263534"/>
                  <a:pt x="2180823" y="283335"/>
                </a:cubicBezTo>
                <a:cubicBezTo>
                  <a:pt x="2182254" y="294783"/>
                  <a:pt x="2183591" y="306243"/>
                  <a:pt x="2185116" y="317679"/>
                </a:cubicBezTo>
                <a:cubicBezTo>
                  <a:pt x="2186453" y="327709"/>
                  <a:pt x="2188713" y="337635"/>
                  <a:pt x="2189409" y="347730"/>
                </a:cubicBezTo>
                <a:cubicBezTo>
                  <a:pt x="2191577" y="379169"/>
                  <a:pt x="2191457" y="410741"/>
                  <a:pt x="2193702" y="442175"/>
                </a:cubicBezTo>
                <a:cubicBezTo>
                  <a:pt x="2194322" y="450857"/>
                  <a:pt x="2196845" y="459304"/>
                  <a:pt x="2197995" y="467932"/>
                </a:cubicBezTo>
                <a:cubicBezTo>
                  <a:pt x="2201972" y="497763"/>
                  <a:pt x="2202096" y="511760"/>
                  <a:pt x="2206581" y="540913"/>
                </a:cubicBezTo>
                <a:cubicBezTo>
                  <a:pt x="2207691" y="548125"/>
                  <a:pt x="2209443" y="555223"/>
                  <a:pt x="2210874" y="562378"/>
                </a:cubicBezTo>
                <a:cubicBezTo>
                  <a:pt x="2212305" y="616755"/>
                  <a:pt x="2212804" y="671165"/>
                  <a:pt x="2215167" y="725510"/>
                </a:cubicBezTo>
                <a:cubicBezTo>
                  <a:pt x="2215668" y="737036"/>
                  <a:pt x="2218112" y="748396"/>
                  <a:pt x="2219460" y="759854"/>
                </a:cubicBezTo>
                <a:cubicBezTo>
                  <a:pt x="2220974" y="772723"/>
                  <a:pt x="2221623" y="785708"/>
                  <a:pt x="2223753" y="798490"/>
                </a:cubicBezTo>
                <a:cubicBezTo>
                  <a:pt x="2224787" y="804693"/>
                  <a:pt x="2231110" y="820797"/>
                  <a:pt x="2236631" y="824248"/>
                </a:cubicBezTo>
                <a:cubicBezTo>
                  <a:pt x="2259781" y="838717"/>
                  <a:pt x="2294975" y="832834"/>
                  <a:pt x="2318198" y="832834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C84C2F-EC93-BFBF-4D15-D0A3B0D476B4}"/>
              </a:ext>
            </a:extLst>
          </p:cNvPr>
          <p:cNvSpPr txBox="1"/>
          <p:nvPr/>
        </p:nvSpPr>
        <p:spPr>
          <a:xfrm>
            <a:off x="516410" y="1878653"/>
            <a:ext cx="5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HV</a:t>
            </a:r>
          </a:p>
        </p:txBody>
      </p:sp>
    </p:spTree>
    <p:extLst>
      <p:ext uri="{BB962C8B-B14F-4D97-AF65-F5344CB8AC3E}">
        <p14:creationId xmlns:p14="http://schemas.microsoft.com/office/powerpoint/2010/main" val="345970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54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6b74de-0581-4e94-90c0-1abf621544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1B1D514388CB41A0EEF7AB490ED85B" ma:contentTypeVersion="16" ma:contentTypeDescription="Create a new document." ma:contentTypeScope="" ma:versionID="41cb0ac29c79759cd54072048559fd9b">
  <xsd:schema xmlns:xsd="http://www.w3.org/2001/XMLSchema" xmlns:xs="http://www.w3.org/2001/XMLSchema" xmlns:p="http://schemas.microsoft.com/office/2006/metadata/properties" xmlns:ns3="426b74de-0581-4e94-90c0-1abf6215444e" xmlns:ns4="dcff909e-542d-4672-8557-4ef8d9009dce" targetNamespace="http://schemas.microsoft.com/office/2006/metadata/properties" ma:root="true" ma:fieldsID="c98235d9c946a7ce55a2603f9e9f62be" ns3:_="" ns4:_="">
    <xsd:import namespace="426b74de-0581-4e94-90c0-1abf6215444e"/>
    <xsd:import namespace="dcff909e-542d-4672-8557-4ef8d9009d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b74de-0581-4e94-90c0-1abf62154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f909e-542d-4672-8557-4ef8d9009dc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B13014-794A-4FF6-BC87-8019EA42D99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dcff909e-542d-4672-8557-4ef8d9009dce"/>
    <ds:schemaRef ds:uri="426b74de-0581-4e94-90c0-1abf6215444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71D791-4FD5-46E2-B6BE-89594B57EC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4D58AB-8722-4C55-999A-3559C52963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b74de-0581-4e94-90c0-1abf6215444e"/>
    <ds:schemaRef ds:uri="dcff909e-542d-4672-8557-4ef8d9009d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4d7ee1f-4fb3-4f06-9037-2b5b522042ab}" enabled="0" method="" siteId="{b4d7ee1f-4fb3-4f06-9037-2b5b522042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150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 Theme</vt:lpstr>
      <vt:lpstr>RhizoBeta Bi-Weekly Meeting</vt:lpstr>
      <vt:lpstr>Update from Jlab</vt:lpstr>
      <vt:lpstr>Design of MPGD with gold cathode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RhizoBeta Bi-Weekly Meeting</dc:title>
  <dc:creator>Seung Joon Lee</dc:creator>
  <cp:lastModifiedBy>Seung Joon Lee</cp:lastModifiedBy>
  <cp:revision>8</cp:revision>
  <dcterms:created xsi:type="dcterms:W3CDTF">2026-09-24T13:03:34Z</dcterms:created>
  <dcterms:modified xsi:type="dcterms:W3CDTF">2026-09-30T16:55:19Z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0x010100C41B1D514388CB41A0EEF7AB490ED85B</vt:lpwstr>
  </property>
</Properties>
</file>