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70" r:id="rId1"/>
  </p:sldMasterIdLst>
  <p:notesMasterIdLst>
    <p:notesMasterId r:id="rId10"/>
  </p:notesMasterIdLst>
  <p:sldIdLst>
    <p:sldId id="289" r:id="rId2"/>
    <p:sldId id="268" r:id="rId3"/>
    <p:sldId id="280" r:id="rId4"/>
    <p:sldId id="290" r:id="rId5"/>
    <p:sldId id="291" r:id="rId6"/>
    <p:sldId id="292" r:id="rId7"/>
    <p:sldId id="293" r:id="rId8"/>
    <p:sldId id="272" r:id="rId9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D17E31-92C5-3357-9048-18A135592F94}" name="Carroll Jones" initials="CJ" userId="S::jonesc@jlab.org::d18766f7-5ab8-48e6-9461-59eb3f4c139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D5DD"/>
    <a:srgbClr val="5C72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59" autoAdjust="0"/>
    <p:restoredTop sz="76575"/>
  </p:normalViewPr>
  <p:slideViewPr>
    <p:cSldViewPr snapToGrid="0">
      <p:cViewPr varScale="1">
        <p:scale>
          <a:sx n="73" d="100"/>
          <a:sy n="73" d="100"/>
        </p:scale>
        <p:origin x="117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DDC30C42-F1EA-EA44-9613-5E7947EE8325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 b="0" i="0">
                <a:latin typeface="Arial" panose="020B0604020202020204" pitchFamily="34" charset="0"/>
              </a:defRPr>
            </a:lvl1pPr>
          </a:lstStyle>
          <a:p>
            <a:fld id="{493BBF43-A868-D94C-A9CC-39C296714D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674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6C7AA-86AD-BEB3-BF4C-54F9FAF3F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A6DA5A-5942-5391-17F4-CC5604FF4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894558-4C39-B51D-662D-EBC000912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6D029-F3FF-09D9-212B-90FD668CE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894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None/>
            </a:pPr>
            <a:endParaRPr lang="en-US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98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21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223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290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364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BBF43-A868-D94C-A9CC-39C296714D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635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BF14DA4-6BD3-41D0-ED7B-F5CF63D8E0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87975" y="0"/>
            <a:ext cx="680402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795D8-36C7-9AC6-7BB0-2FA187F49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17" y="2125014"/>
            <a:ext cx="6297984" cy="919032"/>
          </a:xfrm>
        </p:spPr>
        <p:txBody>
          <a:bodyPr anchor="b">
            <a:noAutofit/>
          </a:bodyPr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76DAF6-7FAD-3329-1F2F-26D428433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416" y="3047266"/>
            <a:ext cx="6559241" cy="529861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5E06F63-AE6B-E540-C04D-8905B2EFD5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96963" y="4244658"/>
            <a:ext cx="5999008" cy="529861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BCBF152-3CD9-3B8D-5C6A-83D9FE6F56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6963" y="4775200"/>
            <a:ext cx="5999162" cy="501650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4607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1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665018"/>
            <a:ext cx="5945204" cy="4488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25B193-7653-FA58-7C69-56865C4DF7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A65267B-D68D-AD5F-98C2-6810944CC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D2211A-9B16-224E-FFC5-4225BAB41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Footer Placeholder 5">
            <a:extLst>
              <a:ext uri="{FF2B5EF4-FFF2-40B4-BE49-F238E27FC236}">
                <a16:creationId xmlns:a16="http://schemas.microsoft.com/office/drawing/2014/main" id="{AA5FB620-142D-2BE0-8116-9FAAA7F6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85A35A3C-EFCE-E977-5D10-513BA05CD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FD481F92-CD79-AD15-7CA5-87C78AC69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CAADF119-FBE4-4B30-887E-7063E5FE77D4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B17564-960C-4BE2-AE3B-9E042530BC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38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FC8732-2197-B9C7-FC84-CA5395C650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9465704-2370-60F7-6005-D0288DFD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11044707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0A29258-15C1-6FB2-52AC-108985A07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1319201"/>
            <a:ext cx="5682288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E85E37D-8958-2DEE-18A0-03962A83466E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110467" y="1322610"/>
            <a:ext cx="5682289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6FBE509B-CE41-57EF-59C3-275E43C03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944E86B8-08A1-6B0A-9E8F-1A2C02525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111C8-7DEA-F7D8-15DA-EC66E6103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8ABF4FA7-1E5E-4092-8A64-2F16A7152577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72F205-0884-4182-ADD8-D44EB48258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5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Slate Two Phot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BE5B-D462-52DE-1421-03616B30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549107"/>
            <a:ext cx="5945204" cy="27639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92B06-2663-62EC-E8B1-7567E866D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59AD2392-E6B3-D73D-424E-42A0157E1C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331" y="-12193"/>
            <a:ext cx="1474015" cy="574180"/>
          </a:xfrm>
          <a:prstGeom prst="rect">
            <a:avLst/>
          </a:prstGeom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2C1D150-46A5-C3E3-0093-1693429B2A6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46796" y="3446653"/>
            <a:ext cx="5945204" cy="27639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DF46FADE-5392-BCFC-BAD6-D700EFBD7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B37EFF6-260E-A1F5-FF79-F0ABEF7A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71D8BB-52A9-22B5-DB17-DA5C230724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84D608DB-8471-438C-96F2-BF69B78E0782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D19EE4BA-CD94-40C8-BA88-88F35B10B1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331" y="-12193"/>
            <a:ext cx="1474015" cy="5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032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Grey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665018"/>
            <a:ext cx="5945204" cy="4488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A65267B-D68D-AD5F-98C2-6810944CC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0D2211A-9B16-224E-FFC5-4225BAB41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03C67-DC6F-088A-9EA9-D734508F8D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77E5CE1A-809C-DEBF-5077-24C3A3D4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6A59512F-10DA-5515-E4C4-B98127B24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FEC5F-8621-2ECE-218F-2628960DE6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A52F8196-A714-4021-8525-BBF3DB1CC2B9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CFCA19-01CD-4B66-B389-82A12968C5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60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estion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41ED-F47F-85C7-0527-8C9FCCC7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67" y="2759119"/>
            <a:ext cx="10053033" cy="880970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830D66-7C16-31AC-766A-71753A606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7059" y="6170055"/>
            <a:ext cx="1728303" cy="49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02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Slide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41ED-F47F-85C7-0527-8C9FCCC7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66" y="1891183"/>
            <a:ext cx="10053033" cy="1325563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3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s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41ED-F47F-85C7-0527-8C9FCCC7A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766" y="1891183"/>
            <a:ext cx="10053033" cy="1325563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3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2 Photo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BE5B-D462-52DE-1421-03616B30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549107"/>
            <a:ext cx="5945204" cy="2763982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92B06-2663-62EC-E8B1-7567E866D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8DF632-CAE9-022C-6607-B217F56D5C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2C1D150-46A5-C3E3-0093-1693429B2A6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46796" y="3446653"/>
            <a:ext cx="5945204" cy="2763982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A6C8BEAD-C13B-93F9-6676-CE56FFBEEB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EDB80F63-0339-4821-9425-EEBDE7EE0A50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9B986840-5762-4DAF-7AD9-5F837D062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1E2F678D-103F-49D4-B531-CA075474F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0371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721D4D-BA71-46BF-9E11-753BC33668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02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Top Phot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8195"/>
            <a:ext cx="12192000" cy="34208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92B06-2663-62EC-E8B1-7567E866D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5924" y="3666870"/>
            <a:ext cx="5642016" cy="2414481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18A1B46-8C31-1942-9CDD-F244EA45E1A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103516" y="3666870"/>
            <a:ext cx="5642016" cy="2414481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2D036AA-9340-745D-7ECF-2C66965EE7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531951"/>
            <a:ext cx="6094412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  Click to edit Master title style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E2354D38-C6CF-E355-ADC2-9780C4F40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24DF5B5C-0FB6-281B-79D1-3AAEEBC73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E744EEC-877B-6658-1AF3-402C4637D6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9AD7FFB5-2B44-4A61-A840-20A8B411001D}" type="datetime1">
              <a:rPr lang="en-US" smtClean="0"/>
              <a:t>8/20/2026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5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1 Phot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6796" y="665018"/>
            <a:ext cx="5945204" cy="44888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8DF632-CAE9-022C-6607-B217F56D5C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69CE8BE-367E-106F-0A1A-D4403D3C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0AC1C4-21D9-DD3B-28D1-1E97E488E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A4AF7EA1-AC10-6B34-7D70-18A57ABFF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B83816E-8201-5044-F359-AFD3FCE2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CE785-B03D-6A9D-B2E7-6E9D526B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41AFAF23-1F56-4840-A737-495C4921DE94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869AEF-C002-4444-8791-56AEEFBFD8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8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Circular Phot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20496" y="531951"/>
            <a:ext cx="5971504" cy="56786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8DF632-CAE9-022C-6607-B217F56D5C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69CE8BE-367E-106F-0A1A-D4403D3CF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5785319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A0AC1C4-21D9-DD3B-28D1-1E97E488E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3" y="1319201"/>
            <a:ext cx="5785319" cy="4891433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EF6ADE35-BF0E-DF23-D913-1DAA8CCD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BB898288-99FE-E6BE-FBE5-A3D4DE28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36C01-DAC5-C8E5-E590-A408A6BB45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8063D29F-10D7-4725-BF37-BCBE1D282228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F161EE-76CC-45E3-AC2B-F55638E71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91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No Photos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5C33B-E0CB-3D46-9D0E-81845337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E25E4-5B52-F70B-5E1A-F65D7D46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58F0D3-C01F-3256-0218-65AF71F759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3F0606B-4EF8-C644-338C-2B63D06C1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11044707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3B0BD89-A704-0E29-46BD-5C54BB397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1319201"/>
            <a:ext cx="11044706" cy="489143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C31EC031-12D9-ECFF-D858-559CF0816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65A77A9B-52E9-4C6D-837D-58A3F8540DC7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176E9F-8359-4E77-8769-BF761EF6ED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09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 - 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F1912-9CBC-18CD-A6E2-D8584EE6F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4062" y="1424693"/>
            <a:ext cx="5798137" cy="3804129"/>
          </a:xfrm>
        </p:spPr>
        <p:txBody>
          <a:bodyPr anchor="t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78444A-CE1E-BF31-5D75-39569219C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406" y="1424694"/>
            <a:ext cx="5018982" cy="4422313"/>
          </a:xfrm>
        </p:spPr>
        <p:txBody>
          <a:bodyPr anchor="t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FC8732-2197-B9C7-FC84-CA5395C650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D9F4886-7D05-5680-AF1E-08F998596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093" y="531951"/>
            <a:ext cx="11044707" cy="678664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C475642F-9965-9846-0682-55C7C6944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7914D833-6B3E-46B1-EDE5-A7FD64C91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0EA70E93-BE46-91B7-C94B-CF452506D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74AC1CC6-0B45-432C-B9F8-F3C20CF98313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C10AA7-5409-41F3-BC4E-22F426FB6B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83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ody Slide - 1 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BE5B-D462-52DE-1421-03616B30B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584" y="674221"/>
            <a:ext cx="6057364" cy="716698"/>
          </a:xfrm>
        </p:spPr>
        <p:txBody>
          <a:bodyPr anchor="t"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7D567A-C123-96A9-1DD3-17C276C7D0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659082"/>
            <a:ext cx="5550795" cy="34492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92B06-2663-62EC-E8B1-7567E866D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79584" y="1560773"/>
            <a:ext cx="6057364" cy="465909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25B193-7653-FA58-7C69-56865C4DF7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1BBB6AD-F5E7-2C7D-F208-959FE1C64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30592"/>
            <a:ext cx="4114800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E6658A98-A780-C524-1137-D3BF53A5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4000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7D1BE87E-F0DE-A44C-894B-E142BEB21E4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91057C-FA10-F5DE-B4C8-C3931D750C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1726" y="6330592"/>
            <a:ext cx="2743200" cy="365125"/>
          </a:xfrm>
          <a:prstGeom prst="rect">
            <a:avLst/>
          </a:prstGeom>
        </p:spPr>
        <p:txBody>
          <a:bodyPr anchor="ctr"/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fld id="{480ED2E1-3D77-48DC-8AFF-0FC8EA98F3DB}" type="datetime1">
              <a:rPr lang="en-US" smtClean="0"/>
              <a:t>8/20/2026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C835BB-5A9A-4887-AD28-9C7DC0F81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3982" y="80668"/>
            <a:ext cx="1355836" cy="4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4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D8159-AD9B-885B-18F2-9B7C42B9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5885B-F131-1373-A6B2-E992A159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C86D55-AA86-4418-BC5F-C51768C25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4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3F9866-9D6A-4E48-8AAE-F0F10B4380F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144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50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18706-BE92-5674-8ED0-33DF2CC72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4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F4A7F67A-F711-D40B-01C6-A6770706EF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2A7D87-594F-52B2-2EA3-D41B34B42A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663937" cy="68600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AC87CA-8223-4766-DC0C-EF69FC2823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416" y="2125014"/>
            <a:ext cx="8155761" cy="919032"/>
          </a:xfrm>
        </p:spPr>
        <p:txBody>
          <a:bodyPr>
            <a:noAutofit/>
          </a:bodyPr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7C2221-BF13-0BB7-7CAB-FCDFA3F40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416" y="3047266"/>
            <a:ext cx="8155761" cy="529861"/>
          </a:xfrm>
        </p:spPr>
        <p:txBody>
          <a:bodyPr>
            <a:noAutofit/>
          </a:bodyPr>
          <a:lstStyle/>
          <a:p>
            <a:r>
              <a:rPr lang="en-US" dirty="0"/>
              <a:t>Scope of Work – Facilities &amp; Operations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1FD6E6E-8348-06B4-85C7-15104B0D7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dirty="0"/>
              <a:t>August 20, 2026</a:t>
            </a:r>
          </a:p>
          <a:p>
            <a:endParaRPr lang="en-US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CEEBFA1-2D11-2C9E-5C4A-9C08BAE97D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David Fazenbaker</a:t>
            </a:r>
          </a:p>
          <a:p>
            <a:r>
              <a:rPr lang="en-US" sz="1800" i="1" dirty="0"/>
              <a:t>Facilities Operations Manager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4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FA356A-1588-8476-3268-E01ADF374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28DA69-7434-32C2-8419-F4CADF24D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Facilities &amp; Operations has a fairly broad scope of work planned for this SAM period. For simplicity, items have been grouped into the following four general areas of focus: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Preventive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Controls &amp; System Reliability Improvements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Accelerator Infrastructure Projects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Safety and Site Improvements</a:t>
            </a:r>
          </a:p>
          <a:p>
            <a:endParaRPr lang="en-US" dirty="0"/>
          </a:p>
          <a:p>
            <a:r>
              <a:rPr lang="en-US" dirty="0"/>
              <a:t>Will also cover work planning and controls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BCAA5-3A88-9547-8743-D2FAF823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99CB3-9FCD-49FF-8FB4-E81C3135B8AD}" type="datetime1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1ACA85-45F7-27CF-FA3D-4DB9BDF75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B54941F-BD1F-4BB3-A492-CD071C146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Placeholder 11">
            <a:extLst>
              <a:ext uri="{FF2B5EF4-FFF2-40B4-BE49-F238E27FC236}">
                <a16:creationId xmlns:a16="http://schemas.microsoft.com/office/drawing/2014/main" id="{6CFA2526-3E51-35B7-2827-8A86516E8B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6796" y="531951"/>
            <a:ext cx="5945204" cy="448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72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A8304D-0AD8-38CC-8003-044839CF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6EA8B-4A3D-A33C-8004-D71E3F88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66A27E-06A2-4B8C-2C35-38C61B891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Maintenance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05881A-6838-B9BD-A9E8-8937C2542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4800" y="1849253"/>
            <a:ext cx="11578106" cy="4327400"/>
          </a:xfrm>
        </p:spPr>
        <p:txBody>
          <a:bodyPr numCol="2">
            <a:noAutofit/>
          </a:bodyPr>
          <a:lstStyle/>
          <a:p>
            <a:r>
              <a:rPr lang="en-US" b="1" dirty="0"/>
              <a:t>Electrical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Panelboard PMs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Switchboard PMs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Switchgear PMs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Substation PMs</a:t>
            </a:r>
          </a:p>
          <a:p>
            <a:endParaRPr lang="en-US" dirty="0"/>
          </a:p>
          <a:p>
            <a:r>
              <a:rPr lang="en-US" b="1" dirty="0"/>
              <a:t>Process Cooling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Chillers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Cooling Towers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LCW – filters, pumps, resin bottles, etc.</a:t>
            </a:r>
          </a:p>
          <a:p>
            <a:r>
              <a:rPr lang="en-US" b="1" dirty="0"/>
              <a:t>HVAC / Mechanical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AHUs, CRACs, CRAHs, IUs, RTUs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Air Compressors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Smoke Removal Fans</a:t>
            </a:r>
          </a:p>
          <a:p>
            <a:endParaRPr lang="en-US" dirty="0"/>
          </a:p>
          <a:p>
            <a:r>
              <a:rPr lang="en-US" b="1" dirty="0"/>
              <a:t>Condition / Reliability Maintenance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Vibration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Controls Calibrations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Pressure Relief Valves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465575-77F8-7957-C1BC-DA92BAAD3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3932-812C-4B1C-BE9A-E9B883C3E7D5}" type="datetime1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FC5A4550-E8AC-E85F-485C-680711946E80}"/>
              </a:ext>
            </a:extLst>
          </p:cNvPr>
          <p:cNvSpPr txBox="1">
            <a:spLocks/>
          </p:cNvSpPr>
          <p:nvPr/>
        </p:nvSpPr>
        <p:spPr>
          <a:xfrm>
            <a:off x="309094" y="1319202"/>
            <a:ext cx="11044706" cy="421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/>
              <a:t>Focus</a:t>
            </a:r>
            <a:r>
              <a:rPr lang="en-US" i="1" dirty="0"/>
              <a:t>: Complete outage-dependent preventive maintenance</a:t>
            </a:r>
          </a:p>
        </p:txBody>
      </p:sp>
    </p:spTree>
    <p:extLst>
      <p:ext uri="{BB962C8B-B14F-4D97-AF65-F5344CB8AC3E}">
        <p14:creationId xmlns:p14="http://schemas.microsoft.com/office/powerpoint/2010/main" val="1400045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0C756B0-D6B4-A1A6-3E4E-0B8AB7287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708B53-AB9E-B8F4-FE3F-CAD0F782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633AA5-EEB3-1528-B402-54EE8D1C7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Controls &amp; System Reliability Improvements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92265A-037F-0E6F-E984-23810E24C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/>
              <a:t>Focus: </a:t>
            </a:r>
            <a:r>
              <a:rPr lang="en-US" i="1" dirty="0"/>
              <a:t>Modernize aging controls, expand system monitoring, and improve the reliability of critical accelerator and facility support systems</a:t>
            </a:r>
          </a:p>
          <a:p>
            <a:endParaRPr lang="en-US" b="1" dirty="0"/>
          </a:p>
          <a:p>
            <a:r>
              <a:rPr lang="en-US" b="1" dirty="0"/>
              <a:t>Controls Modernization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ym typeface="Wingdings" panose="05000000000000000000" pitchFamily="2" charset="2"/>
              </a:rPr>
              <a:t>Bldg</a:t>
            </a:r>
            <a:r>
              <a:rPr lang="en-US" dirty="0">
                <a:sym typeface="Wingdings" panose="05000000000000000000" pitchFamily="2" charset="2"/>
              </a:rPr>
              <a:t> 92 LCW Flow Analyzer Replacements (2) and Control Door Modifications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Honeywell Virtual Server Upgrade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N Access LCW Makeup System </a:t>
            </a:r>
            <a:r>
              <a:rPr lang="en-US" dirty="0" err="1">
                <a:sym typeface="Wingdings" panose="05000000000000000000" pitchFamily="2" charset="2"/>
              </a:rPr>
              <a:t>Deox</a:t>
            </a:r>
            <a:r>
              <a:rPr lang="en-US" dirty="0">
                <a:sym typeface="Wingdings" panose="05000000000000000000" pitchFamily="2" charset="2"/>
              </a:rPr>
              <a:t> Contactors and Makeup Pump Interlock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N/S Access LON </a:t>
            </a:r>
            <a:r>
              <a:rPr lang="en-US" dirty="0">
                <a:sym typeface="Wingdings" panose="05000000000000000000" pitchFamily="2" charset="2"/>
              </a:rPr>
              <a:t> BACnet Conversion </a:t>
            </a:r>
            <a:r>
              <a:rPr lang="en-US" i="1" dirty="0">
                <a:sym typeface="Wingdings" panose="05000000000000000000" pitchFamily="2" charset="2"/>
              </a:rPr>
              <a:t>(pending available funds)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b="1" dirty="0">
                <a:sym typeface="Wingdings" panose="05000000000000000000" pitchFamily="2" charset="2"/>
              </a:rPr>
              <a:t>Enhanced 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LCW pH Monitoring – East/West Arc LCW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LCW System Makeup Water Monitoring / Alarms Available to EPICS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Injector Service Building Rack Temperature Sensors </a:t>
            </a:r>
            <a:r>
              <a:rPr lang="en-US" i="1" dirty="0">
                <a:sym typeface="Wingdings" panose="05000000000000000000" pitchFamily="2" charset="2"/>
              </a:rPr>
              <a:t>(pending available funds)</a:t>
            </a:r>
            <a:endParaRPr lang="en-US" b="1" i="1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6FA072E-2215-9E51-08C1-4427289DE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7A9B-52E9-4C6D-837D-58A3F8540DC7}" type="datetime1">
              <a:rPr lang="en-US" smtClean="0"/>
              <a:t>8/20/2026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6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108572-FFA0-2530-3FFC-75F061F0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612D34-5091-EF1A-EDEF-18ED617C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75D6CB-EEBE-9C93-A597-BB82B4B8F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Accelerator Infrastructure Projects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F00F8-33FB-D6C4-6981-219624E17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2291508"/>
            <a:ext cx="11044706" cy="3919126"/>
          </a:xfrm>
        </p:spPr>
        <p:txBody>
          <a:bodyPr numCol="2"/>
          <a:lstStyle/>
          <a:p>
            <a:r>
              <a:rPr lang="en-US" b="1" dirty="0"/>
              <a:t>CEBAF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70C0"/>
                </a:solidFill>
              </a:rPr>
              <a:t>LCW System Investigation / Corrective Actions</a:t>
            </a:r>
            <a:endParaRPr lang="en-US" b="1" i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Underground Crack Repairs / Water Mitigation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Hall A Dome Shielding Improvements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Hall A, B, and C Flood Door Seals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Hall D Chilled Water Variable Frequency Drive (VFD) Replacements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Tunnel Contain and Drain Improvements</a:t>
            </a:r>
          </a:p>
          <a:p>
            <a:r>
              <a:rPr lang="en-US" b="1" dirty="0"/>
              <a:t>LERF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Underground Duct and Berm Repairs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Egress Stair Improvements</a:t>
            </a:r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019D801-FFB9-F5D4-11C9-1E86A99DC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7A9B-52E9-4C6D-837D-58A3F8540DC7}" type="datetime1">
              <a:rPr lang="en-US" smtClean="0"/>
              <a:t>8/20/2026</a:t>
            </a:fld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5E43120-285D-9EE8-461E-EE48148F09C5}"/>
              </a:ext>
            </a:extLst>
          </p:cNvPr>
          <p:cNvSpPr txBox="1">
            <a:spLocks/>
          </p:cNvSpPr>
          <p:nvPr/>
        </p:nvSpPr>
        <p:spPr>
          <a:xfrm>
            <a:off x="309094" y="1319201"/>
            <a:ext cx="11044706" cy="6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/>
              <a:t>Focus</a:t>
            </a:r>
            <a:r>
              <a:rPr lang="en-US" i="1" dirty="0"/>
              <a:t>: Take advantage of SAM access conditions to complete projects that address infrastructure deficiencies and improve accelerator operations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F893A2-A4B8-641F-E15A-DDE2C216F1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569086"/>
            <a:ext cx="5257800" cy="264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94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6FC3E4-8CBE-8FA0-8FA4-2A0D993F5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0B3720-D10A-07E1-7302-C5714E5F2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0DFACE-B6DD-3E62-D498-9C9BEB99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and Site Improvements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1F86C-40B0-4B44-F1FE-CD0FDDAC3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i="1" dirty="0"/>
              <a:t>Focus</a:t>
            </a:r>
            <a:r>
              <a:rPr lang="en-US" i="1" dirty="0"/>
              <a:t>: Address identified personnel safety, access, and site-condition improvements</a:t>
            </a:r>
          </a:p>
          <a:p>
            <a:endParaRPr lang="en-US" dirty="0"/>
          </a:p>
          <a:p>
            <a:r>
              <a:rPr lang="en-US" b="1" dirty="0"/>
              <a:t>Safety and Site Improvements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Campus Sidewalk Repairs and Improvements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Hall C Dome Stair Replacement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Hall D Service Building Retaining Wall Guardrails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Pavement Markings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Sitewide Material Condition Improvements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FC5145A-D8AA-3F09-B540-9A32F236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7A9B-52E9-4C6D-837D-58A3F8540DC7}" type="datetime1">
              <a:rPr lang="en-US" smtClean="0"/>
              <a:t>8/20/2026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81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FBB40E-B363-7599-2250-CF6FEEA08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Scheduled Accelerator Maintenance Kick-Off Meeting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9FEA9C-4A6D-62E7-2CB9-DA8EC0A9C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BE87E-F0DE-A44C-894B-E142BEB21E4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BD5D41-06B2-308D-75DC-7A82332C5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Planning and Controls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D3338C-92A7-CFA6-87CD-0D1148BD4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9094" y="1319202"/>
            <a:ext cx="11044706" cy="4850370"/>
          </a:xfrm>
        </p:spPr>
        <p:txBody>
          <a:bodyPr>
            <a:normAutofit lnSpcReduction="10000"/>
          </a:bodyPr>
          <a:lstStyle/>
          <a:p>
            <a:r>
              <a:rPr lang="en-US" b="1" i="1" dirty="0"/>
              <a:t>Focus</a:t>
            </a:r>
            <a:r>
              <a:rPr lang="en-US" i="1" dirty="0"/>
              <a:t>: Methodically plan, review, communicate, and approve work before execution while maintaining flexibility as SAM plans mature</a:t>
            </a:r>
          </a:p>
          <a:p>
            <a:endParaRPr lang="en-US" dirty="0"/>
          </a:p>
          <a:p>
            <a:r>
              <a:rPr lang="en-US" b="1" dirty="0"/>
              <a:t>Work Planning, Controls, and Integration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F&amp;O work planned and tracked in Maximo, including scope, ownership, status, and scheduled execution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Integration with other directorates' work-control processes (ATLis, </a:t>
            </a:r>
            <a:r>
              <a:rPr lang="en-US" dirty="0" err="1"/>
              <a:t>CTLis</a:t>
            </a:r>
            <a:r>
              <a:rPr lang="en-US" dirty="0"/>
              <a:t>, Outage Management System) and required approvals, coordination, and sequencing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Required safety controls established before execution (</a:t>
            </a:r>
            <a:r>
              <a:rPr lang="en-US" dirty="0" err="1"/>
              <a:t>ePAS</a:t>
            </a:r>
            <a:r>
              <a:rPr lang="en-US" dirty="0"/>
              <a:t> PTWs for in-house work and AHAs, safety plans, and contract-required controls for subcontracted work)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Continuous communication with operations staff from affected directorates throughout planning and execution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Work activities and schedules adjusted as SAM plans mature to accommodate changing operational priorities, system conditions, and other planned 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1C8C802-7CF0-ECD6-3268-CA4E4F684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7A9B-52E9-4C6D-837D-58A3F8540DC7}" type="datetime1">
              <a:rPr lang="en-US" smtClean="0"/>
              <a:t>8/20/2026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9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8124D7-0699-6425-B7CA-43028B2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9BB996-4A9C-EA60-8BD1-573393ACF33D}"/>
              </a:ext>
            </a:extLst>
          </p:cNvPr>
          <p:cNvSpPr/>
          <p:nvPr/>
        </p:nvSpPr>
        <p:spPr>
          <a:xfrm>
            <a:off x="0" y="0"/>
            <a:ext cx="1943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84077"/>
      </p:ext>
    </p:extLst>
  </p:cSld>
  <p:clrMapOvr>
    <a:masterClrMapping/>
  </p:clrMapOvr>
</p:sld>
</file>

<file path=ppt/theme/theme1.xml><?xml version="1.0" encoding="utf-8"?>
<a:theme xmlns:a="http://schemas.openxmlformats.org/drawingml/2006/main" name="Jefferson Lab Theme 1">
  <a:themeElements>
    <a:clrScheme name="JLab Color Theme 1">
      <a:dk1>
        <a:srgbClr val="000000"/>
      </a:dk1>
      <a:lt1>
        <a:srgbClr val="FFFFFF"/>
      </a:lt1>
      <a:dk2>
        <a:srgbClr val="1C5068"/>
      </a:dk2>
      <a:lt2>
        <a:srgbClr val="8397A9"/>
      </a:lt2>
      <a:accent1>
        <a:srgbClr val="C31230"/>
      </a:accent1>
      <a:accent2>
        <a:srgbClr val="10A1AF"/>
      </a:accent2>
      <a:accent3>
        <a:srgbClr val="5E5E5E"/>
      </a:accent3>
      <a:accent4>
        <a:srgbClr val="821282"/>
      </a:accent4>
      <a:accent5>
        <a:srgbClr val="385723"/>
      </a:accent5>
      <a:accent6>
        <a:srgbClr val="BF9000"/>
      </a:accent6>
      <a:hlink>
        <a:srgbClr val="1C5068"/>
      </a:hlink>
      <a:folHlink>
        <a:srgbClr val="10A1A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ffersonLabTemplate_JG_2503" id="{3B269B79-482B-CB48-8F1B-DE1E93D1D15C}" vid="{F7CB5D91-9C74-4C48-B8C9-8E1FE7F854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JeffersonLabTemplate_JG_2503(2)</Template>
  <TotalTime>481</TotalTime>
  <Words>542</Words>
  <Application>Microsoft Office PowerPoint</Application>
  <PresentationFormat>Widescreen</PresentationFormat>
  <Paragraphs>103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Wingdings</vt:lpstr>
      <vt:lpstr>Arial</vt:lpstr>
      <vt:lpstr>Jefferson Lab Theme 1</vt:lpstr>
      <vt:lpstr>Scheduled Accelerator Maintenance Kick-Off Meeting</vt:lpstr>
      <vt:lpstr>Overview</vt:lpstr>
      <vt:lpstr>Preventive Maintenance</vt:lpstr>
      <vt:lpstr>Controls &amp; System Reliability Improvements</vt:lpstr>
      <vt:lpstr>Accelerator Infrastructure Projects</vt:lpstr>
      <vt:lpstr>Safety and Site Improvements</vt:lpstr>
      <vt:lpstr>Work Planning and Controls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Tysor</dc:creator>
  <cp:lastModifiedBy>David Fazenbaker</cp:lastModifiedBy>
  <cp:revision>19</cp:revision>
  <cp:lastPrinted>2024-11-21T18:51:38Z</cp:lastPrinted>
  <dcterms:created xsi:type="dcterms:W3CDTF">2026-08-11T12:33:12Z</dcterms:created>
  <dcterms:modified xsi:type="dcterms:W3CDTF">2026-08-20T11:49:40Z</dcterms:modified>
</cp:coreProperties>
</file>