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68F_440BD76B.xml" ContentType="application/vnd.ms-powerpoint.comment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70" r:id="rId4"/>
  </p:sldMasterIdLst>
  <p:notesMasterIdLst>
    <p:notesMasterId r:id="rId31"/>
  </p:notesMasterIdLst>
  <p:sldIdLst>
    <p:sldId id="289" r:id="rId5"/>
    <p:sldId id="268" r:id="rId6"/>
    <p:sldId id="271" r:id="rId7"/>
    <p:sldId id="5780" r:id="rId8"/>
    <p:sldId id="5781" r:id="rId9"/>
    <p:sldId id="5788" r:id="rId10"/>
    <p:sldId id="5787" r:id="rId11"/>
    <p:sldId id="295" r:id="rId12"/>
    <p:sldId id="290" r:id="rId13"/>
    <p:sldId id="257" r:id="rId14"/>
    <p:sldId id="260" r:id="rId15"/>
    <p:sldId id="261" r:id="rId16"/>
    <p:sldId id="5775" r:id="rId17"/>
    <p:sldId id="5777" r:id="rId18"/>
    <p:sldId id="5783" r:id="rId19"/>
    <p:sldId id="5784" r:id="rId20"/>
    <p:sldId id="5789" r:id="rId21"/>
    <p:sldId id="5779" r:id="rId22"/>
    <p:sldId id="5785" r:id="rId23"/>
    <p:sldId id="331" r:id="rId24"/>
    <p:sldId id="263" r:id="rId25"/>
    <p:sldId id="264" r:id="rId26"/>
    <p:sldId id="291" r:id="rId27"/>
    <p:sldId id="318" r:id="rId28"/>
    <p:sldId id="330" r:id="rId29"/>
    <p:sldId id="5792"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Calibri Light" panose="020F0302020204030204" pitchFamily="34" charset="0"/>
      <p:regular r:id="rId36"/>
      <p: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9A3434B-4BA6-423D-938D-6FB3E2D0B50F}">
          <p14:sldIdLst>
            <p14:sldId id="289"/>
            <p14:sldId id="268"/>
            <p14:sldId id="271"/>
            <p14:sldId id="5780"/>
            <p14:sldId id="5781"/>
          </p14:sldIdLst>
        </p14:section>
        <p14:section name="ES&amp;H - Jennifer Williams" id="{524DAE12-1FEB-4FE6-B340-C1C4BF94B488}">
          <p14:sldIdLst>
            <p14:sldId id="5788"/>
            <p14:sldId id="5787"/>
            <p14:sldId id="295"/>
          </p14:sldIdLst>
        </p14:section>
        <p14:section name="ePAS - Lanitra Butler" id="{2879433B-788B-491F-9CB2-87B89157FB3E}">
          <p14:sldIdLst>
            <p14:sldId id="290"/>
          </p14:sldIdLst>
        </p14:section>
        <p14:section name="RadCon - Adam Stavola" id="{E02A7C58-B6AC-46BE-8CFA-78E69F87C13E}">
          <p14:sldIdLst>
            <p14:sldId id="257"/>
            <p14:sldId id="260"/>
            <p14:sldId id="261"/>
          </p14:sldIdLst>
        </p14:section>
        <p14:section name="CC- Christine Clarke" id="{DA42FE59-C72F-4DCD-B9CC-F5F8C2B601BE}">
          <p14:sldIdLst>
            <p14:sldId id="5775"/>
            <p14:sldId id="5777"/>
            <p14:sldId id="5783"/>
            <p14:sldId id="5784"/>
            <p14:sldId id="5789"/>
            <p14:sldId id="5779"/>
          </p14:sldIdLst>
        </p14:section>
        <p14:section name="Supervisor Tasking" id="{CDA7162A-6039-4DF9-940A-08FFC3B7979D}">
          <p14:sldIdLst>
            <p14:sldId id="5785"/>
            <p14:sldId id="331"/>
            <p14:sldId id="263"/>
            <p14:sldId id="264"/>
            <p14:sldId id="291"/>
            <p14:sldId id="318"/>
            <p14:sldId id="330"/>
            <p14:sldId id="579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641316-422A-4EAA-1821-AB50B700EDB2}" name="John Riesbeck" initials="JR" userId="S::riesbeck@jlab.org::ba164f26-b5a4-4459-a545-87993960e936" providerId="AD"/>
  <p188:author id="{60AE533B-D618-445C-F626-F47A6E0E573D}" name="Krishna Padiyar" initials="KP" userId="S::padiyar@jlab.org::bc8680d5-5521-4b7d-98a9-30db98127a76" providerId="AD"/>
  <p188:author id="{B473AA43-E095-43AE-B421-197F9DB336B6}" name="Adam Stavola" initials="AS" userId="S::astav@jlab.org::c3d3403e-b5f4-4c5e-8210-201d57f824ce" providerId="AD"/>
  <p188:author id="{BDD1DBA7-50A3-888A-6C17-16B54529103A}" name="Nicole Reyes" initials="NR" userId="S::nreyes@jlab.org::038da853-693b-406f-9dd0-ea3484d4ddde" providerId="AD"/>
  <p188:author id="{C42661BA-B72E-B267-C715-CA1FBB222E76}" name="Paul Gubanc" initials="PG" userId="S::gubanc@jlab.org::619bc993-9002-4243-a4ae-5fb737578e56" providerId="AD"/>
  <p188:author id="{5A774BD2-05DE-3775-D31C-0D717016EEFA}" name="Christine Clarke" initials="CC" userId="S::clarke@jlab.org::3c7bb569-ede1-4d84-b9ba-75f98c60a80e" providerId="AD"/>
  <p188:author id="{FB9F3AE6-81A3-E0D2-9B75-829EBC078436}" name="Jennifer Williams" initials="JW" userId="S::jennifer@jlab.org::2155dfff-2d00-488a-9f21-29173728454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7285"/>
    <a:srgbClr val="428C11"/>
    <a:srgbClr val="CDD5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4B3027-3726-204B-8A22-839A2B6EF904}" v="116" dt="2026-08-19T21:04:02.698"/>
    <p1510:client id="{04A220F3-EEE7-7593-E938-1129636B45A3}" v="16" dt="2026-08-19T19:35:07.345"/>
    <p1510:client id="{10B02EF1-C9B4-D6F6-246E-20E74B86876C}" v="174" dt="2026-08-19T19:17:51.689"/>
    <p1510:client id="{14F75FBE-3FA1-CB5C-91B5-8A095DE8737B}" v="7" dt="2026-08-20T12:42:04.765"/>
    <p1510:client id="{48C70CF7-BAF3-4AFB-BF4F-203F416A4016}" v="678" dt="2026-08-19T22:12:32.697"/>
    <p1510:client id="{2A79438D-C5FC-C9CF-7B6E-C54BB4EF7092}" v="94" dt="2026-08-19T20:37:48.220"/>
    <p1510:client id="{519D3621-9CB9-7B4C-0218-62F9067EE5E3}" v="352" dt="2026-08-19T18:35:10.898"/>
    <p1510:client id="{66E3E75A-C01A-806D-53DF-58148D01B5B6}" v="27" dt="2026-08-20T12:27:52.855"/>
    <p1510:client id="{8986348A-17E2-0358-A0BD-4FAE135BE18A}" v="419" dt="2026-08-19T21:35:41.870"/>
    <p1510:client id="{C3C398CC-9901-F5B9-96F5-87A18DDD0735}" v="203" dt="2026-08-20T11:24:51.810"/>
    <p1510:client id="{B1DFE2B0-FE28-42A0-9A2F-D1CCB30C71A0}" v="160" dt="2026-08-19T21:05:34.944"/>
    <p1510:client id="{B2CB4498-0664-7247-2AF2-582BE22DFF85}" v="54" dt="2026-08-20T12:51:14.742"/>
    <p1510:client id="{B6E755EE-0154-87DF-60CC-229B503B46D8}" v="401" dt="2026-08-19T17:17:00.767"/>
    <p1510:client id="{B8C3A58D-10D7-4E4E-A538-721F20CF988E}" v="389" dt="2026-08-20T13:16:30.110"/>
    <p1510:client id="{FF8A1891-0CE8-DABB-F512-4730899CF21F}" v="35" dt="2026-08-20T12:36:37.3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4" d="100"/>
          <a:sy n="104" d="100"/>
        </p:scale>
        <p:origin x="834" y="96"/>
      </p:cViewPr>
      <p:guideLst/>
    </p:cSldViewPr>
  </p:slideViewPr>
  <p:notesTextViewPr>
    <p:cViewPr>
      <p:scale>
        <a:sx n="1" d="1"/>
        <a:sy n="1" d="1"/>
      </p:scale>
      <p:origin x="0" y="0"/>
    </p:cViewPr>
  </p:notesTextViewPr>
  <p:sorterViewPr>
    <p:cViewPr>
      <p:scale>
        <a:sx n="100" d="100"/>
        <a:sy n="100" d="100"/>
      </p:scale>
      <p:origin x="0" y="-741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3.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presProps" Target="presProps.xml"/></Relationships>
</file>

<file path=ppt/comments/modernComment_168F_440BD76B.xml><?xml version="1.0" encoding="utf-8"?>
<p188:cmLst xmlns:a="http://schemas.openxmlformats.org/drawingml/2006/main" xmlns:r="http://schemas.openxmlformats.org/officeDocument/2006/relationships" xmlns:p188="http://schemas.microsoft.com/office/powerpoint/2018/8/main">
  <p188:cm id="{49BA7FDF-B026-466D-9B92-E84CEF9A0B39}" authorId="{C42661BA-B72E-B267-C715-CA1FBB222E76}" status="resolved" created="2026-08-16T15:41:02.688" complete="100000">
    <pc:sldMkLst xmlns:pc="http://schemas.microsoft.com/office/powerpoint/2013/main/command">
      <pc:docMk/>
      <pc:sldMk cId="1141626731" sldId="5775"/>
    </pc:sldMkLst>
    <p188:txBody>
      <a:bodyPr/>
      <a:lstStyle/>
      <a:p>
        <a:r>
          <a:rPr lang="en-US"/>
          <a:t>Christine - please consider strengthening mention of berms, structures, dig permits and penetration permits.  Also who to contact with any questions.</a:t>
        </a:r>
      </a:p>
    </p188:txBody>
  </p188:cm>
</p188:cmLst>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C1CBF-0517-0647-99AA-3A5D32739CA0}" type="doc">
      <dgm:prSet loTypeId="urn:microsoft.com/office/officeart/2005/8/layout/hProcess9" loCatId="" qsTypeId="urn:microsoft.com/office/officeart/2005/8/quickstyle/simple3#1" qsCatId="simple" csTypeId="urn:microsoft.com/office/officeart/2005/8/colors/accent0_3#1" csCatId="mainScheme" phldr="1"/>
      <dgm:spPr/>
      <dgm:t>
        <a:bodyPr/>
        <a:lstStyle/>
        <a:p>
          <a:endParaRPr lang="en-US"/>
        </a:p>
      </dgm:t>
    </dgm:pt>
    <dgm:pt modelId="{6445DB9B-CB6C-B440-B247-5D01B0912766}">
      <dgm:prSet phldrT="[Text]"/>
      <dgm:spPr/>
      <dgm:t>
        <a:bodyPr/>
        <a:lstStyle/>
        <a:p>
          <a:r>
            <a:rPr lang="en-US"/>
            <a:t>Request RCD approval</a:t>
          </a:r>
        </a:p>
      </dgm:t>
    </dgm:pt>
    <dgm:pt modelId="{2AA4308C-01B7-0444-B51E-53EEE469F2F6}" type="parTrans" cxnId="{7F037229-B99A-B442-B301-2A1D782158C1}">
      <dgm:prSet/>
      <dgm:spPr/>
      <dgm:t>
        <a:bodyPr/>
        <a:lstStyle/>
        <a:p>
          <a:endParaRPr lang="en-US"/>
        </a:p>
      </dgm:t>
    </dgm:pt>
    <dgm:pt modelId="{71A5148A-818E-7D42-A184-64231D970774}" type="sibTrans" cxnId="{7F037229-B99A-B442-B301-2A1D782158C1}">
      <dgm:prSet/>
      <dgm:spPr/>
      <dgm:t>
        <a:bodyPr/>
        <a:lstStyle/>
        <a:p>
          <a:endParaRPr lang="en-US"/>
        </a:p>
      </dgm:t>
    </dgm:pt>
    <dgm:pt modelId="{16BCB767-1ECD-4443-A64D-8162F4EC3CE2}">
      <dgm:prSet phldrT="[Text]"/>
      <dgm:spPr/>
      <dgm:t>
        <a:bodyPr/>
        <a:lstStyle/>
        <a:p>
          <a:r>
            <a:rPr lang="en-US"/>
            <a:t>RCD Authorization Granted</a:t>
          </a:r>
        </a:p>
      </dgm:t>
    </dgm:pt>
    <dgm:pt modelId="{8FFB34C3-83D6-D64E-9708-3001C0300C2C}" type="parTrans" cxnId="{308DC628-1F9D-B848-B60B-262596C2E18E}">
      <dgm:prSet/>
      <dgm:spPr/>
      <dgm:t>
        <a:bodyPr/>
        <a:lstStyle/>
        <a:p>
          <a:endParaRPr lang="en-US"/>
        </a:p>
      </dgm:t>
    </dgm:pt>
    <dgm:pt modelId="{F4D1D602-2082-F845-9A03-79FEC5F0E9F2}" type="sibTrans" cxnId="{308DC628-1F9D-B848-B60B-262596C2E18E}">
      <dgm:prSet/>
      <dgm:spPr/>
      <dgm:t>
        <a:bodyPr/>
        <a:lstStyle/>
        <a:p>
          <a:endParaRPr lang="en-US"/>
        </a:p>
      </dgm:t>
    </dgm:pt>
    <dgm:pt modelId="{5299336A-7023-894F-9590-9473E81405D6}">
      <dgm:prSet phldrT="[Text]"/>
      <dgm:spPr/>
      <dgm:t>
        <a:bodyPr/>
        <a:lstStyle/>
        <a:p>
          <a:r>
            <a:rPr lang="en-US"/>
            <a:t>Perform work</a:t>
          </a:r>
        </a:p>
      </dgm:t>
    </dgm:pt>
    <dgm:pt modelId="{1661EA37-02E5-3C48-AA94-8791A52C0275}" type="parTrans" cxnId="{D0BB3087-DAEE-8F46-B572-61CA4A87D182}">
      <dgm:prSet/>
      <dgm:spPr/>
      <dgm:t>
        <a:bodyPr/>
        <a:lstStyle/>
        <a:p>
          <a:endParaRPr lang="en-US"/>
        </a:p>
      </dgm:t>
    </dgm:pt>
    <dgm:pt modelId="{A75D20C0-3CF2-3847-85F7-80C2B85396C4}" type="sibTrans" cxnId="{D0BB3087-DAEE-8F46-B572-61CA4A87D182}">
      <dgm:prSet/>
      <dgm:spPr/>
      <dgm:t>
        <a:bodyPr/>
        <a:lstStyle/>
        <a:p>
          <a:endParaRPr lang="en-US"/>
        </a:p>
      </dgm:t>
    </dgm:pt>
    <dgm:pt modelId="{C34904B1-16BC-AB48-99A9-9D7CECA18956}">
      <dgm:prSet phldrT="[Text]"/>
      <dgm:spPr/>
      <dgm:t>
        <a:bodyPr/>
        <a:lstStyle/>
        <a:p>
          <a:pPr rtl="0"/>
          <a:r>
            <a:rPr lang="en-US"/>
            <a:t>Verification</a:t>
          </a:r>
          <a:r>
            <a:rPr lang="en-US">
              <a:latin typeface="Calibri Light" panose="020F0302020204030204"/>
            </a:rPr>
            <a:t> w/RCD</a:t>
          </a:r>
          <a:endParaRPr lang="en-US"/>
        </a:p>
      </dgm:t>
    </dgm:pt>
    <dgm:pt modelId="{43617455-737A-CD4D-B204-7250289A8384}" type="parTrans" cxnId="{DF35CE85-FBBB-C34D-9346-106C3A1BAEF5}">
      <dgm:prSet/>
      <dgm:spPr/>
      <dgm:t>
        <a:bodyPr/>
        <a:lstStyle/>
        <a:p>
          <a:endParaRPr lang="en-US"/>
        </a:p>
      </dgm:t>
    </dgm:pt>
    <dgm:pt modelId="{AB778863-6AB2-B149-B5C4-040DB26D9939}" type="sibTrans" cxnId="{DF35CE85-FBBB-C34D-9346-106C3A1BAEF5}">
      <dgm:prSet/>
      <dgm:spPr/>
      <dgm:t>
        <a:bodyPr/>
        <a:lstStyle/>
        <a:p>
          <a:endParaRPr lang="en-US"/>
        </a:p>
      </dgm:t>
    </dgm:pt>
    <dgm:pt modelId="{C145040E-0084-3347-B9AC-81552909BABB}" type="pres">
      <dgm:prSet presAssocID="{597C1CBF-0517-0647-99AA-3A5D32739CA0}" presName="CompostProcess" presStyleCnt="0">
        <dgm:presLayoutVars>
          <dgm:dir/>
          <dgm:resizeHandles val="exact"/>
        </dgm:presLayoutVars>
      </dgm:prSet>
      <dgm:spPr/>
    </dgm:pt>
    <dgm:pt modelId="{01EA1D08-74C1-6843-8FBB-407DF3863A6E}" type="pres">
      <dgm:prSet presAssocID="{597C1CBF-0517-0647-99AA-3A5D32739CA0}" presName="arrow" presStyleLbl="bgShp" presStyleIdx="0" presStyleCnt="1"/>
      <dgm:spPr/>
    </dgm:pt>
    <dgm:pt modelId="{78BAEC0A-20A1-4F40-B45D-09E4F1B7F859}" type="pres">
      <dgm:prSet presAssocID="{597C1CBF-0517-0647-99AA-3A5D32739CA0}" presName="linearProcess" presStyleCnt="0"/>
      <dgm:spPr/>
    </dgm:pt>
    <dgm:pt modelId="{63E6F060-253B-F741-99C7-A3079FFA1AC8}" type="pres">
      <dgm:prSet presAssocID="{6445DB9B-CB6C-B440-B247-5D01B0912766}" presName="textNode" presStyleLbl="node1" presStyleIdx="0" presStyleCnt="4">
        <dgm:presLayoutVars>
          <dgm:bulletEnabled val="1"/>
        </dgm:presLayoutVars>
      </dgm:prSet>
      <dgm:spPr/>
    </dgm:pt>
    <dgm:pt modelId="{B4C30C50-B712-0C4F-8CE6-29AEB79F8BE3}" type="pres">
      <dgm:prSet presAssocID="{71A5148A-818E-7D42-A184-64231D970774}" presName="sibTrans" presStyleCnt="0"/>
      <dgm:spPr/>
    </dgm:pt>
    <dgm:pt modelId="{F936C0DB-9074-B44E-AD1E-82BED943CE6A}" type="pres">
      <dgm:prSet presAssocID="{16BCB767-1ECD-4443-A64D-8162F4EC3CE2}" presName="textNode" presStyleLbl="node1" presStyleIdx="1" presStyleCnt="4">
        <dgm:presLayoutVars>
          <dgm:bulletEnabled val="1"/>
        </dgm:presLayoutVars>
      </dgm:prSet>
      <dgm:spPr/>
    </dgm:pt>
    <dgm:pt modelId="{C2276C8C-DACE-134F-9E94-10BA28E9665D}" type="pres">
      <dgm:prSet presAssocID="{F4D1D602-2082-F845-9A03-79FEC5F0E9F2}" presName="sibTrans" presStyleCnt="0"/>
      <dgm:spPr/>
    </dgm:pt>
    <dgm:pt modelId="{63D62FE7-1272-5743-8360-FA50DE112E73}" type="pres">
      <dgm:prSet presAssocID="{5299336A-7023-894F-9590-9473E81405D6}" presName="textNode" presStyleLbl="node1" presStyleIdx="2" presStyleCnt="4">
        <dgm:presLayoutVars>
          <dgm:bulletEnabled val="1"/>
        </dgm:presLayoutVars>
      </dgm:prSet>
      <dgm:spPr/>
    </dgm:pt>
    <dgm:pt modelId="{0A6B1456-F91E-EA45-BC8D-0C4FED881404}" type="pres">
      <dgm:prSet presAssocID="{A75D20C0-3CF2-3847-85F7-80C2B85396C4}" presName="sibTrans" presStyleCnt="0"/>
      <dgm:spPr/>
    </dgm:pt>
    <dgm:pt modelId="{8951796C-ACE1-7047-A87D-716D8DD6D24B}" type="pres">
      <dgm:prSet presAssocID="{C34904B1-16BC-AB48-99A9-9D7CECA18956}" presName="textNode" presStyleLbl="node1" presStyleIdx="3" presStyleCnt="4">
        <dgm:presLayoutVars>
          <dgm:bulletEnabled val="1"/>
        </dgm:presLayoutVars>
      </dgm:prSet>
      <dgm:spPr/>
    </dgm:pt>
  </dgm:ptLst>
  <dgm:cxnLst>
    <dgm:cxn modelId="{1BCB7609-EEB6-3640-B59C-07E5EE36855B}" type="presOf" srcId="{597C1CBF-0517-0647-99AA-3A5D32739CA0}" destId="{C145040E-0084-3347-B9AC-81552909BABB}" srcOrd="0" destOrd="0" presId="urn:microsoft.com/office/officeart/2005/8/layout/hProcess9"/>
    <dgm:cxn modelId="{308DC628-1F9D-B848-B60B-262596C2E18E}" srcId="{597C1CBF-0517-0647-99AA-3A5D32739CA0}" destId="{16BCB767-1ECD-4443-A64D-8162F4EC3CE2}" srcOrd="1" destOrd="0" parTransId="{8FFB34C3-83D6-D64E-9708-3001C0300C2C}" sibTransId="{F4D1D602-2082-F845-9A03-79FEC5F0E9F2}"/>
    <dgm:cxn modelId="{7F037229-B99A-B442-B301-2A1D782158C1}" srcId="{597C1CBF-0517-0647-99AA-3A5D32739CA0}" destId="{6445DB9B-CB6C-B440-B247-5D01B0912766}" srcOrd="0" destOrd="0" parTransId="{2AA4308C-01B7-0444-B51E-53EEE469F2F6}" sibTransId="{71A5148A-818E-7D42-A184-64231D970774}"/>
    <dgm:cxn modelId="{002F0A7F-BE18-BE44-A6A8-5CEA35368E19}" type="presOf" srcId="{5299336A-7023-894F-9590-9473E81405D6}" destId="{63D62FE7-1272-5743-8360-FA50DE112E73}" srcOrd="0" destOrd="0" presId="urn:microsoft.com/office/officeart/2005/8/layout/hProcess9"/>
    <dgm:cxn modelId="{DF35CE85-FBBB-C34D-9346-106C3A1BAEF5}" srcId="{597C1CBF-0517-0647-99AA-3A5D32739CA0}" destId="{C34904B1-16BC-AB48-99A9-9D7CECA18956}" srcOrd="3" destOrd="0" parTransId="{43617455-737A-CD4D-B204-7250289A8384}" sibTransId="{AB778863-6AB2-B149-B5C4-040DB26D9939}"/>
    <dgm:cxn modelId="{D0BB3087-DAEE-8F46-B572-61CA4A87D182}" srcId="{597C1CBF-0517-0647-99AA-3A5D32739CA0}" destId="{5299336A-7023-894F-9590-9473E81405D6}" srcOrd="2" destOrd="0" parTransId="{1661EA37-02E5-3C48-AA94-8791A52C0275}" sibTransId="{A75D20C0-3CF2-3847-85F7-80C2B85396C4}"/>
    <dgm:cxn modelId="{6FD37289-702B-1043-A5A3-95820E052055}" type="presOf" srcId="{C34904B1-16BC-AB48-99A9-9D7CECA18956}" destId="{8951796C-ACE1-7047-A87D-716D8DD6D24B}" srcOrd="0" destOrd="0" presId="urn:microsoft.com/office/officeart/2005/8/layout/hProcess9"/>
    <dgm:cxn modelId="{0330729A-B1A0-8241-977F-3C2B0E70B2DD}" type="presOf" srcId="{16BCB767-1ECD-4443-A64D-8162F4EC3CE2}" destId="{F936C0DB-9074-B44E-AD1E-82BED943CE6A}" srcOrd="0" destOrd="0" presId="urn:microsoft.com/office/officeart/2005/8/layout/hProcess9"/>
    <dgm:cxn modelId="{6656B4D7-CF1C-7546-911B-3846EAB4B152}" type="presOf" srcId="{6445DB9B-CB6C-B440-B247-5D01B0912766}" destId="{63E6F060-253B-F741-99C7-A3079FFA1AC8}" srcOrd="0" destOrd="0" presId="urn:microsoft.com/office/officeart/2005/8/layout/hProcess9"/>
    <dgm:cxn modelId="{6296016C-47FD-C948-82C5-A97ABAB00B49}" type="presParOf" srcId="{C145040E-0084-3347-B9AC-81552909BABB}" destId="{01EA1D08-74C1-6843-8FBB-407DF3863A6E}" srcOrd="0" destOrd="0" presId="urn:microsoft.com/office/officeart/2005/8/layout/hProcess9"/>
    <dgm:cxn modelId="{9837F953-B27D-1246-A4A0-32494EB0573A}" type="presParOf" srcId="{C145040E-0084-3347-B9AC-81552909BABB}" destId="{78BAEC0A-20A1-4F40-B45D-09E4F1B7F859}" srcOrd="1" destOrd="0" presId="urn:microsoft.com/office/officeart/2005/8/layout/hProcess9"/>
    <dgm:cxn modelId="{89F060DF-A5AD-C443-A73A-A6A0AA66DE66}" type="presParOf" srcId="{78BAEC0A-20A1-4F40-B45D-09E4F1B7F859}" destId="{63E6F060-253B-F741-99C7-A3079FFA1AC8}" srcOrd="0" destOrd="0" presId="urn:microsoft.com/office/officeart/2005/8/layout/hProcess9"/>
    <dgm:cxn modelId="{84462056-AC5B-B549-82DA-A6A677C391DD}" type="presParOf" srcId="{78BAEC0A-20A1-4F40-B45D-09E4F1B7F859}" destId="{B4C30C50-B712-0C4F-8CE6-29AEB79F8BE3}" srcOrd="1" destOrd="0" presId="urn:microsoft.com/office/officeart/2005/8/layout/hProcess9"/>
    <dgm:cxn modelId="{B34FF169-B4A0-D74B-9855-D101FD7F3AC2}" type="presParOf" srcId="{78BAEC0A-20A1-4F40-B45D-09E4F1B7F859}" destId="{F936C0DB-9074-B44E-AD1E-82BED943CE6A}" srcOrd="2" destOrd="0" presId="urn:microsoft.com/office/officeart/2005/8/layout/hProcess9"/>
    <dgm:cxn modelId="{C3D9DB93-D2CC-D84E-9328-9917132AB6B2}" type="presParOf" srcId="{78BAEC0A-20A1-4F40-B45D-09E4F1B7F859}" destId="{C2276C8C-DACE-134F-9E94-10BA28E9665D}" srcOrd="3" destOrd="0" presId="urn:microsoft.com/office/officeart/2005/8/layout/hProcess9"/>
    <dgm:cxn modelId="{5AF287FF-27A9-E740-9C1B-E9E3E83CF7D4}" type="presParOf" srcId="{78BAEC0A-20A1-4F40-B45D-09E4F1B7F859}" destId="{63D62FE7-1272-5743-8360-FA50DE112E73}" srcOrd="4" destOrd="0" presId="urn:microsoft.com/office/officeart/2005/8/layout/hProcess9"/>
    <dgm:cxn modelId="{7E35F480-9702-394B-9B88-514DDCA25C7E}" type="presParOf" srcId="{78BAEC0A-20A1-4F40-B45D-09E4F1B7F859}" destId="{0A6B1456-F91E-EA45-BC8D-0C4FED881404}" srcOrd="5" destOrd="0" presId="urn:microsoft.com/office/officeart/2005/8/layout/hProcess9"/>
    <dgm:cxn modelId="{FD69B5FF-FA3C-0B4C-B55D-F896631D2815}" type="presParOf" srcId="{78BAEC0A-20A1-4F40-B45D-09E4F1B7F859}" destId="{8951796C-ACE1-7047-A87D-716D8DD6D24B}"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A1D08-74C1-6843-8FBB-407DF3863A6E}">
      <dsp:nvSpPr>
        <dsp:cNvPr id="0" name=""/>
        <dsp:cNvSpPr/>
      </dsp:nvSpPr>
      <dsp:spPr>
        <a:xfrm>
          <a:off x="609599" y="0"/>
          <a:ext cx="6908800" cy="5418667"/>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63E6F060-253B-F741-99C7-A3079FFA1AC8}">
      <dsp:nvSpPr>
        <dsp:cNvPr id="0" name=""/>
        <dsp:cNvSpPr/>
      </dsp:nvSpPr>
      <dsp:spPr>
        <a:xfrm>
          <a:off x="4067" y="1625600"/>
          <a:ext cx="1956593" cy="2167466"/>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Request RCD approval</a:t>
          </a:r>
        </a:p>
      </dsp:txBody>
      <dsp:txXfrm>
        <a:off x="99580" y="1721113"/>
        <a:ext cx="1765567" cy="1976440"/>
      </dsp:txXfrm>
    </dsp:sp>
    <dsp:sp modelId="{F936C0DB-9074-B44E-AD1E-82BED943CE6A}">
      <dsp:nvSpPr>
        <dsp:cNvPr id="0" name=""/>
        <dsp:cNvSpPr/>
      </dsp:nvSpPr>
      <dsp:spPr>
        <a:xfrm>
          <a:off x="2058491" y="1625600"/>
          <a:ext cx="1956593" cy="2167466"/>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RCD Authorization Granted</a:t>
          </a:r>
        </a:p>
      </dsp:txBody>
      <dsp:txXfrm>
        <a:off x="2154004" y="1721113"/>
        <a:ext cx="1765567" cy="1976440"/>
      </dsp:txXfrm>
    </dsp:sp>
    <dsp:sp modelId="{63D62FE7-1272-5743-8360-FA50DE112E73}">
      <dsp:nvSpPr>
        <dsp:cNvPr id="0" name=""/>
        <dsp:cNvSpPr/>
      </dsp:nvSpPr>
      <dsp:spPr>
        <a:xfrm>
          <a:off x="4112914" y="1625600"/>
          <a:ext cx="1956593" cy="2167466"/>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Perform work</a:t>
          </a:r>
        </a:p>
      </dsp:txBody>
      <dsp:txXfrm>
        <a:off x="4208427" y="1721113"/>
        <a:ext cx="1765567" cy="1976440"/>
      </dsp:txXfrm>
    </dsp:sp>
    <dsp:sp modelId="{8951796C-ACE1-7047-A87D-716D8DD6D24B}">
      <dsp:nvSpPr>
        <dsp:cNvPr id="0" name=""/>
        <dsp:cNvSpPr/>
      </dsp:nvSpPr>
      <dsp:spPr>
        <a:xfrm>
          <a:off x="6167338" y="1625600"/>
          <a:ext cx="1956593" cy="2167466"/>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Verification</a:t>
          </a:r>
          <a:r>
            <a:rPr lang="en-US" sz="2200" kern="1200">
              <a:latin typeface="Calibri Light" panose="020F0302020204030204"/>
            </a:rPr>
            <a:t> w/RCD</a:t>
          </a:r>
          <a:endParaRPr lang="en-US" sz="2200" kern="1200"/>
        </a:p>
      </dsp:txBody>
      <dsp:txXfrm>
        <a:off x="6262851" y="1721113"/>
        <a:ext cx="1765567" cy="19764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DDC30C42-F1EA-EA44-9613-5E7947EE8325}" type="datetimeFigureOut">
              <a:rPr lang="en-US" smtClean="0"/>
              <a:pPr/>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93BBF43-A868-D94C-A9CC-39C296714D2B}" type="slidenum">
              <a:rPr lang="en-US" smtClean="0"/>
              <a:pPr/>
              <a:t>‹#›</a:t>
            </a:fld>
            <a:endParaRPr lang="en-US"/>
          </a:p>
        </p:txBody>
      </p:sp>
    </p:spTree>
    <p:extLst>
      <p:ext uri="{BB962C8B-B14F-4D97-AF65-F5344CB8AC3E}">
        <p14:creationId xmlns:p14="http://schemas.microsoft.com/office/powerpoint/2010/main" val="3855674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C7AA-86AD-BEB3-BF4C-54F9FAF3F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6DA5A-5942-5391-17F4-CC5604FF4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94558-4C39-B51D-662D-EBC000912F26}"/>
              </a:ext>
            </a:extLst>
          </p:cNvPr>
          <p:cNvSpPr>
            <a:spLocks noGrp="1"/>
          </p:cNvSpPr>
          <p:nvPr>
            <p:ph type="body" idx="1"/>
          </p:nvPr>
        </p:nvSpPr>
        <p:spPr/>
        <p:txBody>
          <a:bodyPr/>
          <a:lstStyle/>
          <a:p>
            <a:r>
              <a:rPr lang="en-US" b="0" i="0" u="none" strike="noStrike">
                <a:solidFill>
                  <a:srgbClr val="000000"/>
                </a:solidFill>
                <a:effectLst/>
                <a:latin typeface="Arial" panose="020B0604020202020204" pitchFamily="34" charset="0"/>
                <a:cs typeface="Arial" panose="020B0604020202020204" pitchFamily="34" charset="0"/>
              </a:rPr>
              <a:t>Tip: Keep titles under 60 characters for readability</a:t>
            </a:r>
          </a:p>
          <a:p>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F6D029-F3FF-09D9-212B-90FD668CEB01}"/>
              </a:ext>
            </a:extLst>
          </p:cNvPr>
          <p:cNvSpPr>
            <a:spLocks noGrp="1"/>
          </p:cNvSpPr>
          <p:nvPr>
            <p:ph type="sldNum" sz="quarter" idx="5"/>
          </p:nvPr>
        </p:nvSpPr>
        <p:spPr/>
        <p:txBody>
          <a:bodyPr/>
          <a:lstStyle/>
          <a:p>
            <a:fld id="{493BBF43-A868-D94C-A9CC-39C296714D2B}" type="slidenum">
              <a:rPr lang="en-US" smtClean="0"/>
              <a:t>1</a:t>
            </a:fld>
            <a:endParaRPr lang="en-US"/>
          </a:p>
        </p:txBody>
      </p:sp>
    </p:spTree>
    <p:extLst>
      <p:ext uri="{BB962C8B-B14F-4D97-AF65-F5344CB8AC3E}">
        <p14:creationId xmlns:p14="http://schemas.microsoft.com/office/powerpoint/2010/main" val="266189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pPr algn="l">
              <a:buFont typeface="Arial" panose="020B0604020202020204" pitchFamily="34" charset="0"/>
              <a:buNone/>
            </a:pPr>
            <a:endParaRPr lang="en-US" b="0" i="0" u="none" strike="noStrike">
              <a:solidFill>
                <a:srgbClr val="000000"/>
              </a:solidFill>
              <a:effectLst/>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493BBF43-A868-D94C-A9CC-39C296714D2B}" type="slidenum">
              <a:rPr lang="en-US" smtClean="0"/>
              <a:t>2</a:t>
            </a:fld>
            <a:endParaRPr lang="en-US"/>
          </a:p>
        </p:txBody>
      </p:sp>
    </p:spTree>
    <p:extLst>
      <p:ext uri="{BB962C8B-B14F-4D97-AF65-F5344CB8AC3E}">
        <p14:creationId xmlns:p14="http://schemas.microsoft.com/office/powerpoint/2010/main" val="1642298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493BBF43-A868-D94C-A9CC-39C296714D2B}" type="slidenum">
              <a:rPr lang="en-US" smtClean="0"/>
              <a:t>3</a:t>
            </a:fld>
            <a:endParaRPr lang="en-US"/>
          </a:p>
        </p:txBody>
      </p:sp>
    </p:spTree>
    <p:extLst>
      <p:ext uri="{BB962C8B-B14F-4D97-AF65-F5344CB8AC3E}">
        <p14:creationId xmlns:p14="http://schemas.microsoft.com/office/powerpoint/2010/main" val="2548975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B0C9B-1642-2510-F075-ECCBC550E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F6021C-5AA9-5899-E3B7-6C8DBAEC3F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C11B4-0A4F-F343-369D-1A4D78FDFA93}"/>
              </a:ext>
            </a:extLst>
          </p:cNvPr>
          <p:cNvSpPr>
            <a:spLocks noGrp="1"/>
          </p:cNvSpPr>
          <p:nvPr>
            <p:ph type="body" idx="1"/>
          </p:nvPr>
        </p:nvSpPr>
        <p:spPr/>
        <p:txBody>
          <a:bodyPr/>
          <a:lstStyle/>
          <a:p>
            <a:pPr marL="228600" indent="-228600">
              <a:spcAft>
                <a:spcPts val="600"/>
              </a:spcAft>
              <a:buFont typeface="Arial,Sans-Serif"/>
              <a:buChar char="•"/>
            </a:pPr>
            <a:r>
              <a:rPr lang="en-US"/>
              <a:t>Fatalities, injuries (other than first aid) and unplanned emergencies, shutdowns, or evacuations. </a:t>
            </a:r>
          </a:p>
          <a:p>
            <a:pPr marL="228600" indent="-228600">
              <a:spcAft>
                <a:spcPts val="600"/>
              </a:spcAft>
              <a:buFont typeface="Arial,Sans-Serif"/>
              <a:buChar char="•"/>
            </a:pPr>
            <a:r>
              <a:rPr lang="en-US"/>
              <a:t>All formal Stop Work Orders, whether TJNAF, subcontractor or TJSO initiated.</a:t>
            </a:r>
          </a:p>
          <a:p>
            <a:pPr marL="228600" indent="-228600">
              <a:spcAft>
                <a:spcPts val="600"/>
              </a:spcAft>
              <a:buFont typeface="Arial,Sans-Serif"/>
              <a:buChar char="•"/>
            </a:pPr>
            <a:r>
              <a:rPr lang="en-US"/>
              <a:t>Unplanned activation of a Safety System, whether personnel or equipment related.</a:t>
            </a:r>
          </a:p>
          <a:p>
            <a:pPr marL="228600" indent="-228600">
              <a:spcAft>
                <a:spcPts val="600"/>
              </a:spcAft>
              <a:buFont typeface="Arial,Sans-Serif"/>
              <a:buChar char="•"/>
            </a:pPr>
            <a:r>
              <a:rPr lang="en-US"/>
              <a:t>Fires, explosions, electrical shocks or any potential worker exposure to hazardous energy.</a:t>
            </a:r>
          </a:p>
          <a:p>
            <a:pPr marL="228600" indent="-228600">
              <a:spcAft>
                <a:spcPts val="600"/>
              </a:spcAft>
              <a:buFont typeface="Arial,Sans-Serif"/>
              <a:buChar char="•"/>
            </a:pPr>
            <a:r>
              <a:rPr lang="en-US"/>
              <a:t>Exposure to chemical or physical stressor(s) above threshold limit values (TLV) and/or permissible exposure limits (PEL).</a:t>
            </a:r>
          </a:p>
          <a:p>
            <a:pPr marL="228600" indent="-228600">
              <a:spcAft>
                <a:spcPts val="600"/>
              </a:spcAft>
              <a:buFont typeface="Arial,Sans-Serif"/>
              <a:buChar char="•"/>
            </a:pPr>
            <a:r>
              <a:rPr lang="en-US"/>
              <a:t>Radiation levels exceeding posted criteria, spread of radioactive contamination beyond control boundaries, or loss of control of radioactive materials that exceed applicable DOE limits.</a:t>
            </a:r>
          </a:p>
          <a:p>
            <a:pPr marL="228600" indent="-228600">
              <a:spcAft>
                <a:spcPts val="600"/>
              </a:spcAft>
              <a:buFont typeface="Arial,Sans-Serif"/>
              <a:buChar char="•"/>
            </a:pPr>
            <a:r>
              <a:rPr lang="en-US"/>
              <a:t>Radiation barrier breach or unauthorized entry.</a:t>
            </a:r>
          </a:p>
          <a:p>
            <a:pPr marL="228600" indent="-228600">
              <a:spcAft>
                <a:spcPts val="600"/>
              </a:spcAft>
              <a:buFont typeface="Arial,Sans-Serif"/>
              <a:buChar char="•"/>
            </a:pPr>
            <a:r>
              <a:rPr lang="en-US"/>
              <a:t>Personnel radiation exposure or contamination that exceeds applicable DOE limits.</a:t>
            </a:r>
          </a:p>
          <a:p>
            <a:pPr marL="228600" indent="-228600">
              <a:spcAft>
                <a:spcPts val="600"/>
              </a:spcAft>
              <a:buFont typeface="Arial,Sans-Serif"/>
              <a:buChar char="•"/>
            </a:pPr>
            <a:r>
              <a:rPr lang="en-US"/>
              <a:t>Any radiological event or condition determined to be an infraction of any applicable statutory requirement or DOE Order, or exceeds a condition established by permit</a:t>
            </a:r>
          </a:p>
          <a:p>
            <a:pPr marL="228600" indent="-228600">
              <a:spcAft>
                <a:spcPts val="600"/>
              </a:spcAft>
              <a:buFont typeface="Arial,Sans-Serif"/>
              <a:buChar char="•"/>
            </a:pPr>
            <a:r>
              <a:rPr lang="en-US"/>
              <a:t>Significant property damage.</a:t>
            </a:r>
          </a:p>
          <a:p>
            <a:pPr marL="228600" indent="-228600">
              <a:spcAft>
                <a:spcPts val="600"/>
              </a:spcAft>
              <a:buFont typeface="Arial,Sans-Serif"/>
              <a:buChar char="•"/>
            </a:pPr>
            <a:r>
              <a:rPr lang="en-US"/>
              <a:t>Unexpected discovery of hazardous energy, including pressurized or electrical systems.</a:t>
            </a:r>
          </a:p>
          <a:p>
            <a:pPr marL="228600" indent="-228600">
              <a:spcAft>
                <a:spcPts val="600"/>
              </a:spcAft>
              <a:buFont typeface="Arial,Sans-Serif"/>
              <a:buChar char="•"/>
            </a:pPr>
            <a:r>
              <a:rPr lang="en-US"/>
              <a:t>Discovery of an unreviewed safety issue (USI) or potential inadequacy of a documented safety procedure.</a:t>
            </a:r>
          </a:p>
          <a:p>
            <a:pPr marL="228600" indent="-228600">
              <a:spcAft>
                <a:spcPts val="600"/>
              </a:spcAft>
              <a:buFont typeface="Arial,Sans-Serif"/>
              <a:buChar char="•"/>
            </a:pPr>
            <a:r>
              <a:rPr lang="en-US"/>
              <a:t>Discovery of reduced effectiveness in a safety system that poses potential for immediate harm or mission interruption and requires prompt mitigative action. (e.g., Personnel Safety System, Fire Protection System, etc.).</a:t>
            </a:r>
          </a:p>
          <a:p>
            <a:pPr marL="228600" indent="-228600">
              <a:spcAft>
                <a:spcPts val="600"/>
              </a:spcAft>
              <a:buFont typeface="Arial,Sans-Serif"/>
              <a:buChar char="•"/>
            </a:pPr>
            <a:r>
              <a:rPr lang="en-US"/>
              <a:t>Discovery of suspect or counterfeit material.</a:t>
            </a:r>
          </a:p>
          <a:p>
            <a:pPr marL="228600" indent="-228600">
              <a:spcAft>
                <a:spcPts val="600"/>
              </a:spcAft>
              <a:buFont typeface="Arial,Sans-Serif"/>
              <a:buChar char="•"/>
            </a:pPr>
            <a:r>
              <a:rPr lang="en-US"/>
              <a:t>Environmental release of hazardous material, including during off site transportation.</a:t>
            </a:r>
          </a:p>
          <a:p>
            <a:pPr marL="228600" indent="-228600">
              <a:spcAft>
                <a:spcPts val="600"/>
              </a:spcAft>
              <a:buFont typeface="Arial,Sans-Serif"/>
              <a:buChar char="•"/>
            </a:pPr>
            <a:r>
              <a:rPr lang="en-US"/>
              <a:t>Any DOE or regulatory body-initiated non-compliance notification.</a:t>
            </a:r>
          </a:p>
          <a:p>
            <a:pPr marL="228600" indent="-228600">
              <a:spcAft>
                <a:spcPts val="600"/>
              </a:spcAft>
              <a:buFont typeface="Arial,Sans-Serif"/>
              <a:buChar char="•"/>
            </a:pPr>
            <a:r>
              <a:rPr lang="en-US"/>
              <a:t>Management concerns, near misses, and/or an incident that may damage credibility of the Department of Energy.</a:t>
            </a:r>
          </a:p>
          <a:p>
            <a:pPr algn="l">
              <a:buFontTx/>
              <a:buNone/>
            </a:pPr>
            <a:endParaRPr lang="en-US">
              <a:cs typeface="Arial"/>
            </a:endParaRPr>
          </a:p>
        </p:txBody>
      </p:sp>
      <p:sp>
        <p:nvSpPr>
          <p:cNvPr id="4" name="Slide Number Placeholder 3">
            <a:extLst>
              <a:ext uri="{FF2B5EF4-FFF2-40B4-BE49-F238E27FC236}">
                <a16:creationId xmlns:a16="http://schemas.microsoft.com/office/drawing/2014/main" id="{4485A165-4E0D-954B-0AB4-974124B107FA}"/>
              </a:ext>
            </a:extLst>
          </p:cNvPr>
          <p:cNvSpPr>
            <a:spLocks noGrp="1"/>
          </p:cNvSpPr>
          <p:nvPr>
            <p:ph type="sldNum" sz="quarter" idx="5"/>
          </p:nvPr>
        </p:nvSpPr>
        <p:spPr/>
        <p:txBody>
          <a:bodyPr/>
          <a:lstStyle/>
          <a:p>
            <a:fld id="{493BBF43-A868-D94C-A9CC-39C296714D2B}" type="slidenum">
              <a:rPr lang="en-US" smtClean="0"/>
              <a:t>4</a:t>
            </a:fld>
            <a:endParaRPr lang="en-US"/>
          </a:p>
        </p:txBody>
      </p:sp>
    </p:spTree>
    <p:extLst>
      <p:ext uri="{BB962C8B-B14F-4D97-AF65-F5344CB8AC3E}">
        <p14:creationId xmlns:p14="http://schemas.microsoft.com/office/powerpoint/2010/main" val="126048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383EE-2FB1-A798-7F2F-21627095AD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C28CE-07C2-AF79-7722-A1C4F83E1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F7F0BA-3729-69EB-53BC-C75C11F50E58}"/>
              </a:ext>
            </a:extLst>
          </p:cNvPr>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F00960C3-BDCE-8C17-5E06-377E4B26A9E0}"/>
              </a:ext>
            </a:extLst>
          </p:cNvPr>
          <p:cNvSpPr>
            <a:spLocks noGrp="1"/>
          </p:cNvSpPr>
          <p:nvPr>
            <p:ph type="sldNum" sz="quarter" idx="5"/>
          </p:nvPr>
        </p:nvSpPr>
        <p:spPr/>
        <p:txBody>
          <a:bodyPr/>
          <a:lstStyle/>
          <a:p>
            <a:fld id="{493BBF43-A868-D94C-A9CC-39C296714D2B}" type="slidenum">
              <a:rPr lang="en-US" smtClean="0"/>
              <a:t>5</a:t>
            </a:fld>
            <a:endParaRPr lang="en-US"/>
          </a:p>
        </p:txBody>
      </p:sp>
    </p:spTree>
    <p:extLst>
      <p:ext uri="{BB962C8B-B14F-4D97-AF65-F5344CB8AC3E}">
        <p14:creationId xmlns:p14="http://schemas.microsoft.com/office/powerpoint/2010/main" val="2406098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02DD5-9B5C-8E4C-4698-CDF7E1DE3F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A81BC-770E-2CC6-AFB2-41640569A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FDEAA4-E816-E253-BA42-F181C6B311B7}"/>
              </a:ext>
            </a:extLst>
          </p:cNvPr>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4FFBEA1D-8BA3-A779-16B7-72AA76F437B3}"/>
              </a:ext>
            </a:extLst>
          </p:cNvPr>
          <p:cNvSpPr>
            <a:spLocks noGrp="1"/>
          </p:cNvSpPr>
          <p:nvPr>
            <p:ph type="sldNum" sz="quarter" idx="5"/>
          </p:nvPr>
        </p:nvSpPr>
        <p:spPr/>
        <p:txBody>
          <a:bodyPr/>
          <a:lstStyle/>
          <a:p>
            <a:fld id="{493BBF43-A868-D94C-A9CC-39C296714D2B}" type="slidenum">
              <a:rPr lang="en-US" smtClean="0"/>
              <a:t>8</a:t>
            </a:fld>
            <a:endParaRPr lang="en-US"/>
          </a:p>
        </p:txBody>
      </p:sp>
    </p:spTree>
    <p:extLst>
      <p:ext uri="{BB962C8B-B14F-4D97-AF65-F5344CB8AC3E}">
        <p14:creationId xmlns:p14="http://schemas.microsoft.com/office/powerpoint/2010/main" val="274585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CDFDB-F88D-6EC6-8BA8-37757190A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E96336-B65A-0757-2D7B-438ED03C11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4F8FB-D549-BCC6-D2BA-EBA037B395B1}"/>
              </a:ext>
            </a:extLst>
          </p:cNvPr>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A7F0CD36-81E2-D2A4-CEBB-A9315B9D3E79}"/>
              </a:ext>
            </a:extLst>
          </p:cNvPr>
          <p:cNvSpPr>
            <a:spLocks noGrp="1"/>
          </p:cNvSpPr>
          <p:nvPr>
            <p:ph type="sldNum" sz="quarter" idx="5"/>
          </p:nvPr>
        </p:nvSpPr>
        <p:spPr/>
        <p:txBody>
          <a:bodyPr/>
          <a:lstStyle/>
          <a:p>
            <a:fld id="{493BBF43-A868-D94C-A9CC-39C296714D2B}" type="slidenum">
              <a:rPr lang="en-US" smtClean="0"/>
              <a:t>9</a:t>
            </a:fld>
            <a:endParaRPr lang="en-US"/>
          </a:p>
        </p:txBody>
      </p:sp>
    </p:spTree>
    <p:extLst>
      <p:ext uri="{BB962C8B-B14F-4D97-AF65-F5344CB8AC3E}">
        <p14:creationId xmlns:p14="http://schemas.microsoft.com/office/powerpoint/2010/main" val="3581500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FC585-16C3-ECA4-011E-F5B2A31B4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09DAF1-2F9B-62B7-0456-857D6859A9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C3330-6721-D3E0-C1E7-369CF538FF46}"/>
              </a:ext>
            </a:extLst>
          </p:cNvPr>
          <p:cNvSpPr>
            <a:spLocks noGrp="1"/>
          </p:cNvSpPr>
          <p:nvPr>
            <p:ph type="body" idx="1"/>
          </p:nvPr>
        </p:nvSpPr>
        <p:spPr/>
        <p:txBody>
          <a:bodyPr/>
          <a:lstStyle/>
          <a:p>
            <a:pPr algn="l">
              <a:buFont typeface="Arial" panose="020B0604020202020204" pitchFamily="34" charset="0"/>
              <a:buNone/>
            </a:pPr>
            <a:r>
              <a:rPr lang="en-US" b="0" i="0" u="none" strike="noStrike">
                <a:solidFill>
                  <a:srgbClr val="000000"/>
                </a:solidFill>
                <a:effectLst/>
                <a:latin typeface="Arial" panose="020B0604020202020204" pitchFamily="34" charset="0"/>
                <a:cs typeface="Arial" panose="020B0604020202020204" pitchFamily="34" charset="0"/>
              </a:rPr>
              <a:t>Guidelines: 6-8 bullets per slide; Use sentence fragments for bullets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a:p>
            <a:pPr algn="l">
              <a:buFont typeface="Arial" panose="020B0604020202020204" pitchFamily="34" charset="0"/>
              <a:buNone/>
            </a:pPr>
            <a:endParaRPr lang="en-US" b="0" i="0" u="none" strike="noStrike">
              <a:solidFill>
                <a:srgbClr val="000000"/>
              </a:solidFill>
              <a:effectLst/>
              <a:latin typeface="Arial" panose="020B06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6775F92D-36B1-B86E-C183-1123769C9031}"/>
              </a:ext>
            </a:extLst>
          </p:cNvPr>
          <p:cNvSpPr>
            <a:spLocks noGrp="1"/>
          </p:cNvSpPr>
          <p:nvPr>
            <p:ph type="sldNum" sz="quarter" idx="5"/>
          </p:nvPr>
        </p:nvSpPr>
        <p:spPr/>
        <p:txBody>
          <a:bodyPr/>
          <a:lstStyle/>
          <a:p>
            <a:fld id="{493BBF43-A868-D94C-A9CC-39C296714D2B}" type="slidenum">
              <a:rPr lang="en-US" smtClean="0"/>
              <a:t>23</a:t>
            </a:fld>
            <a:endParaRPr lang="en-US"/>
          </a:p>
        </p:txBody>
      </p:sp>
    </p:spTree>
    <p:extLst>
      <p:ext uri="{BB962C8B-B14F-4D97-AF65-F5344CB8AC3E}">
        <p14:creationId xmlns:p14="http://schemas.microsoft.com/office/powerpoint/2010/main" val="2872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BF14DA4-6BD3-41D0-ED7B-F5CF63D8E02B}"/>
              </a:ext>
            </a:extLst>
          </p:cNvPr>
          <p:cNvSpPr>
            <a:spLocks noGrp="1"/>
          </p:cNvSpPr>
          <p:nvPr>
            <p:ph type="pic" sz="quarter" idx="12"/>
          </p:nvPr>
        </p:nvSpPr>
        <p:spPr>
          <a:xfrm>
            <a:off x="5387975" y="0"/>
            <a:ext cx="6804025" cy="6858000"/>
          </a:xfrm>
        </p:spPr>
        <p:txBody>
          <a:bodyPr/>
          <a:lstStyle/>
          <a:p>
            <a:r>
              <a:rPr lang="en-US"/>
              <a:t>Click icon to add picture</a:t>
            </a:r>
          </a:p>
        </p:txBody>
      </p:sp>
      <p:sp>
        <p:nvSpPr>
          <p:cNvPr id="2" name="Title 1">
            <a:extLst>
              <a:ext uri="{FF2B5EF4-FFF2-40B4-BE49-F238E27FC236}">
                <a16:creationId xmlns:a16="http://schemas.microsoft.com/office/drawing/2014/main" id="{8C9795D8-36C7-9AC6-7BB0-2FA187F49B59}"/>
              </a:ext>
            </a:extLst>
          </p:cNvPr>
          <p:cNvSpPr>
            <a:spLocks noGrp="1"/>
          </p:cNvSpPr>
          <p:nvPr>
            <p:ph type="ctrTitle"/>
          </p:nvPr>
        </p:nvSpPr>
        <p:spPr>
          <a:xfrm>
            <a:off x="331417" y="2125014"/>
            <a:ext cx="6297984" cy="919032"/>
          </a:xfrm>
        </p:spPr>
        <p:txBody>
          <a:bodyPr anchor="b">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5A76DAF6-7FAD-3329-1F2F-26D428433E30}"/>
              </a:ext>
            </a:extLst>
          </p:cNvPr>
          <p:cNvSpPr>
            <a:spLocks noGrp="1"/>
          </p:cNvSpPr>
          <p:nvPr>
            <p:ph type="subTitle" idx="1"/>
          </p:nvPr>
        </p:nvSpPr>
        <p:spPr>
          <a:xfrm>
            <a:off x="331416" y="3047266"/>
            <a:ext cx="6559241" cy="529861"/>
          </a:xfrm>
        </p:spPr>
        <p:txBody>
          <a:bodyPr>
            <a:no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2">
            <a:extLst>
              <a:ext uri="{FF2B5EF4-FFF2-40B4-BE49-F238E27FC236}">
                <a16:creationId xmlns:a16="http://schemas.microsoft.com/office/drawing/2014/main" id="{25E06F63-AE6B-E540-C04D-8905B2EFD5BF}"/>
              </a:ext>
            </a:extLst>
          </p:cNvPr>
          <p:cNvSpPr>
            <a:spLocks noGrp="1"/>
          </p:cNvSpPr>
          <p:nvPr>
            <p:ph type="body" sz="quarter" idx="10"/>
          </p:nvPr>
        </p:nvSpPr>
        <p:spPr>
          <a:xfrm>
            <a:off x="1096963" y="4244658"/>
            <a:ext cx="5999008" cy="529861"/>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
        <p:nvSpPr>
          <p:cNvPr id="16" name="Text Placeholder 15">
            <a:extLst>
              <a:ext uri="{FF2B5EF4-FFF2-40B4-BE49-F238E27FC236}">
                <a16:creationId xmlns:a16="http://schemas.microsoft.com/office/drawing/2014/main" id="{2BCBF152-3CD9-3B8D-5C6A-83D9FE6F56E6}"/>
              </a:ext>
            </a:extLst>
          </p:cNvPr>
          <p:cNvSpPr>
            <a:spLocks noGrp="1"/>
          </p:cNvSpPr>
          <p:nvPr>
            <p:ph type="body" sz="quarter" idx="11"/>
          </p:nvPr>
        </p:nvSpPr>
        <p:spPr>
          <a:xfrm>
            <a:off x="1096963" y="4775200"/>
            <a:ext cx="5999162" cy="501650"/>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Tree>
    <p:extLst>
      <p:ext uri="{BB962C8B-B14F-4D97-AF65-F5344CB8AC3E}">
        <p14:creationId xmlns:p14="http://schemas.microsoft.com/office/powerpoint/2010/main" val="3194607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dy Slide - 1 Right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tx2"/>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Footer Placeholder 5">
            <a:extLst>
              <a:ext uri="{FF2B5EF4-FFF2-40B4-BE49-F238E27FC236}">
                <a16:creationId xmlns:a16="http://schemas.microsoft.com/office/drawing/2014/main" id="{AA5FB620-142D-2BE0-8116-9FAAA7F693F3}"/>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18" name="Slide Number Placeholder 6">
            <a:extLst>
              <a:ext uri="{FF2B5EF4-FFF2-40B4-BE49-F238E27FC236}">
                <a16:creationId xmlns:a16="http://schemas.microsoft.com/office/drawing/2014/main" id="{85A35A3C-EFCE-E977-5D10-513BA05CDEAB}"/>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2" name="Date Placeholder 4">
            <a:extLst>
              <a:ext uri="{FF2B5EF4-FFF2-40B4-BE49-F238E27FC236}">
                <a16:creationId xmlns:a16="http://schemas.microsoft.com/office/drawing/2014/main" id="{FD481F92-CD79-AD15-7CA5-87C78AC695BF}"/>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3" name="Picture 12">
            <a:extLst>
              <a:ext uri="{FF2B5EF4-FFF2-40B4-BE49-F238E27FC236}">
                <a16:creationId xmlns:a16="http://schemas.microsoft.com/office/drawing/2014/main" id="{EDB17564-960C-4BE2-AE3B-9E042530BC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869138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ody Slide - No Photo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Title 1">
            <a:extLst>
              <a:ext uri="{FF2B5EF4-FFF2-40B4-BE49-F238E27FC236}">
                <a16:creationId xmlns:a16="http://schemas.microsoft.com/office/drawing/2014/main" id="{99465704-2370-60F7-6005-D0288DFD87A0}"/>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12" name="Text Placeholder 3">
            <a:extLst>
              <a:ext uri="{FF2B5EF4-FFF2-40B4-BE49-F238E27FC236}">
                <a16:creationId xmlns:a16="http://schemas.microsoft.com/office/drawing/2014/main" id="{D0A29258-15C1-6FB2-52AC-108985A071C8}"/>
              </a:ext>
            </a:extLst>
          </p:cNvPr>
          <p:cNvSpPr>
            <a:spLocks noGrp="1"/>
          </p:cNvSpPr>
          <p:nvPr>
            <p:ph type="body" sz="half" idx="2"/>
          </p:nvPr>
        </p:nvSpPr>
        <p:spPr>
          <a:xfrm>
            <a:off x="309094" y="1319201"/>
            <a:ext cx="5682288"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a:extLst>
              <a:ext uri="{FF2B5EF4-FFF2-40B4-BE49-F238E27FC236}">
                <a16:creationId xmlns:a16="http://schemas.microsoft.com/office/drawing/2014/main" id="{7E85E37D-8958-2DEE-18A0-03962A83466E}"/>
              </a:ext>
            </a:extLst>
          </p:cNvPr>
          <p:cNvSpPr>
            <a:spLocks noGrp="1"/>
          </p:cNvSpPr>
          <p:nvPr>
            <p:ph type="body" sz="half" idx="13"/>
          </p:nvPr>
        </p:nvSpPr>
        <p:spPr>
          <a:xfrm>
            <a:off x="6110467" y="1322610"/>
            <a:ext cx="5682289"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Footer Placeholder 5">
            <a:extLst>
              <a:ext uri="{FF2B5EF4-FFF2-40B4-BE49-F238E27FC236}">
                <a16:creationId xmlns:a16="http://schemas.microsoft.com/office/drawing/2014/main" id="{6FBE509B-CE41-57EF-59C3-275E43C033A4}"/>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4" name="Slide Number Placeholder 6">
            <a:extLst>
              <a:ext uri="{FF2B5EF4-FFF2-40B4-BE49-F238E27FC236}">
                <a16:creationId xmlns:a16="http://schemas.microsoft.com/office/drawing/2014/main" id="{944E86B8-08A1-6B0A-9E8F-1A2C0252563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1AE111C8-7DEA-F7D8-15DA-EC66E6103A5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4" name="Picture 13">
            <a:extLst>
              <a:ext uri="{FF2B5EF4-FFF2-40B4-BE49-F238E27FC236}">
                <a16:creationId xmlns:a16="http://schemas.microsoft.com/office/drawing/2014/main" id="{1D72F205-0884-4182-ADD8-D44EB48258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91145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ody Slide - Slate Two Photo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Logo, company name&#10;&#10;Description automatically generated">
            <a:extLst>
              <a:ext uri="{FF2B5EF4-FFF2-40B4-BE49-F238E27FC236}">
                <a16:creationId xmlns:a16="http://schemas.microsoft.com/office/drawing/2014/main" id="{59AD2392-E6B3-D73D-424E-42A0157E1C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Footer Placeholder 5">
            <a:extLst>
              <a:ext uri="{FF2B5EF4-FFF2-40B4-BE49-F238E27FC236}">
                <a16:creationId xmlns:a16="http://schemas.microsoft.com/office/drawing/2014/main" id="{DF46FADE-5392-BCFC-BAD6-D700EFBD77D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solidFill>
                  <a:schemeClr val="bg1"/>
                </a:solidFill>
                <a:latin typeface="Arial" panose="020B0604020202020204" pitchFamily="34" charset="0"/>
              </a:defRPr>
            </a:lvl1pPr>
          </a:lstStyle>
          <a:p>
            <a:r>
              <a:rPr lang="en-US"/>
              <a:t>ES&amp;H Pre-SAM Safety Briefing</a:t>
            </a:r>
          </a:p>
        </p:txBody>
      </p:sp>
      <p:sp>
        <p:nvSpPr>
          <p:cNvPr id="12" name="Slide Number Placeholder 6">
            <a:extLst>
              <a:ext uri="{FF2B5EF4-FFF2-40B4-BE49-F238E27FC236}">
                <a16:creationId xmlns:a16="http://schemas.microsoft.com/office/drawing/2014/main" id="{4B37EFF6-260E-A1F5-FF79-F0ABEF7A2E0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solidFill>
                  <a:schemeClr val="bg1"/>
                </a:solidFill>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A871D8BB-52A9-22B5-DB17-DA5C2307245D}"/>
              </a:ext>
            </a:extLst>
          </p:cNvPr>
          <p:cNvSpPr>
            <a:spLocks noGrp="1"/>
          </p:cNvSpPr>
          <p:nvPr>
            <p:ph type="dt" sz="half" idx="10"/>
          </p:nvPr>
        </p:nvSpPr>
        <p:spPr>
          <a:xfrm>
            <a:off x="311726" y="6330592"/>
            <a:ext cx="2743200" cy="365125"/>
          </a:xfrm>
          <a:prstGeom prst="rect">
            <a:avLst/>
          </a:prstGeom>
        </p:spPr>
        <p:txBody>
          <a:bodyPr anchor="ctr"/>
          <a:lstStyle>
            <a:lvl1pPr>
              <a:defRPr sz="1000">
                <a:solidFill>
                  <a:schemeClr val="bg1"/>
                </a:solidFill>
                <a:latin typeface="Arial" panose="020B0604020202020204" pitchFamily="34" charset="0"/>
              </a:defRPr>
            </a:lvl1pPr>
          </a:lstStyle>
          <a:p>
            <a:r>
              <a:rPr lang="en-US"/>
              <a:t>August 20, 2026</a:t>
            </a:r>
          </a:p>
        </p:txBody>
      </p:sp>
      <p:pic>
        <p:nvPicPr>
          <p:cNvPr id="13" name="Picture 12" descr="Logo, company name&#10;&#10;Description automatically generated">
            <a:extLst>
              <a:ext uri="{FF2B5EF4-FFF2-40B4-BE49-F238E27FC236}">
                <a16:creationId xmlns:a16="http://schemas.microsoft.com/office/drawing/2014/main" id="{D19EE4BA-CD94-40C8-BA88-88F35B10B1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Tree>
    <p:extLst>
      <p:ext uri="{BB962C8B-B14F-4D97-AF65-F5344CB8AC3E}">
        <p14:creationId xmlns:p14="http://schemas.microsoft.com/office/powerpoint/2010/main" val="517032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ody Slide - Grey ">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4" name="Picture 3">
            <a:extLst>
              <a:ext uri="{FF2B5EF4-FFF2-40B4-BE49-F238E27FC236}">
                <a16:creationId xmlns:a16="http://schemas.microsoft.com/office/drawing/2014/main" id="{0B903C67-DC6F-088A-9EA9-D734508F8D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8" name="Footer Placeholder 5">
            <a:extLst>
              <a:ext uri="{FF2B5EF4-FFF2-40B4-BE49-F238E27FC236}">
                <a16:creationId xmlns:a16="http://schemas.microsoft.com/office/drawing/2014/main" id="{77E5CE1A-809C-DEBF-5077-24C3A3D42D8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9" name="Slide Number Placeholder 6">
            <a:extLst>
              <a:ext uri="{FF2B5EF4-FFF2-40B4-BE49-F238E27FC236}">
                <a16:creationId xmlns:a16="http://schemas.microsoft.com/office/drawing/2014/main" id="{6A59512F-10DA-5515-E4C4-B98127B2485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E38FEC5F-8621-2ECE-218F-2628960DE6C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CFCFCA19-01CD-4B66-B389-82A12968C5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054860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es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7" y="2759119"/>
            <a:ext cx="10053033" cy="880970"/>
          </a:xfrm>
        </p:spPr>
        <p:txBody>
          <a:bodyPr>
            <a:noAutofit/>
          </a:bodyPr>
          <a:lstStyle>
            <a:lvl1pPr algn="ctr">
              <a:defRPr/>
            </a:lvl1pPr>
          </a:lstStyle>
          <a:p>
            <a:r>
              <a:rPr lang="en-US"/>
              <a:t>Click to edit Master title style</a:t>
            </a:r>
          </a:p>
        </p:txBody>
      </p:sp>
      <p:pic>
        <p:nvPicPr>
          <p:cNvPr id="4" name="Picture 3">
            <a:extLst>
              <a:ext uri="{FF2B5EF4-FFF2-40B4-BE49-F238E27FC236}">
                <a16:creationId xmlns:a16="http://schemas.microsoft.com/office/drawing/2014/main" id="{3A830D66-7C16-31AC-766A-71753A6062A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277059" y="6170055"/>
            <a:ext cx="1728303" cy="495265"/>
          </a:xfrm>
          <a:prstGeom prst="rect">
            <a:avLst/>
          </a:prstGeom>
        </p:spPr>
      </p:pic>
    </p:spTree>
    <p:extLst>
      <p:ext uri="{BB962C8B-B14F-4D97-AF65-F5344CB8AC3E}">
        <p14:creationId xmlns:p14="http://schemas.microsoft.com/office/powerpoint/2010/main" val="4026302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tro Slide">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272737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13CE7A-DBBD-5E4D-B681-F97F3C71777F}"/>
              </a:ext>
            </a:extLst>
          </p:cNvPr>
          <p:cNvSpPr>
            <a:spLocks noGrp="1"/>
          </p:cNvSpPr>
          <p:nvPr>
            <p:ph type="dt" sz="half" idx="10"/>
          </p:nvPr>
        </p:nvSpPr>
        <p:spPr/>
        <p:txBody>
          <a:bodyPr/>
          <a:lstStyle/>
          <a:p>
            <a:r>
              <a:rPr lang="en-US"/>
              <a:t>August 20, 2026</a:t>
            </a:r>
          </a:p>
        </p:txBody>
      </p:sp>
      <p:sp>
        <p:nvSpPr>
          <p:cNvPr id="3" name="Footer Placeholder 2">
            <a:extLst>
              <a:ext uri="{FF2B5EF4-FFF2-40B4-BE49-F238E27FC236}">
                <a16:creationId xmlns:a16="http://schemas.microsoft.com/office/drawing/2014/main" id="{FCA61182-2F9A-0F45-8317-CF9F933E3B69}"/>
              </a:ext>
            </a:extLst>
          </p:cNvPr>
          <p:cNvSpPr>
            <a:spLocks noGrp="1"/>
          </p:cNvSpPr>
          <p:nvPr>
            <p:ph type="ftr" sz="quarter" idx="11"/>
          </p:nvPr>
        </p:nvSpPr>
        <p:spPr/>
        <p:txBody>
          <a:bodyPr/>
          <a:lstStyle/>
          <a:p>
            <a:r>
              <a:rPr lang="en-US"/>
              <a:t>ES&amp;H Pre-SAM Safety Briefing</a:t>
            </a:r>
          </a:p>
        </p:txBody>
      </p:sp>
      <p:sp>
        <p:nvSpPr>
          <p:cNvPr id="4" name="Slide Number Placeholder 3">
            <a:extLst>
              <a:ext uri="{FF2B5EF4-FFF2-40B4-BE49-F238E27FC236}">
                <a16:creationId xmlns:a16="http://schemas.microsoft.com/office/drawing/2014/main" id="{BBB4CA1C-C5B6-7749-80B8-613326107F62}"/>
              </a:ext>
            </a:extLst>
          </p:cNvPr>
          <p:cNvSpPr>
            <a:spLocks noGrp="1"/>
          </p:cNvSpPr>
          <p:nvPr>
            <p:ph type="sldNum" sz="quarter" idx="12"/>
          </p:nvPr>
        </p:nvSpPr>
        <p:spPr/>
        <p:txBody>
          <a:bodyPr/>
          <a:lstStyle/>
          <a:p>
            <a:fld id="{8AE13A42-DE07-B049-B215-F41F99FC9BB1}" type="slidenum">
              <a:rPr lang="en-US" smtClean="0"/>
              <a:t>‹#›</a:t>
            </a:fld>
            <a:endParaRPr lang="en-US"/>
          </a:p>
        </p:txBody>
      </p:sp>
    </p:spTree>
    <p:extLst>
      <p:ext uri="{BB962C8B-B14F-4D97-AF65-F5344CB8AC3E}">
        <p14:creationId xmlns:p14="http://schemas.microsoft.com/office/powerpoint/2010/main" val="1958201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8EEBB-48BB-3E4A-A74A-739397F397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1CD902-0304-C042-8932-99FDF46CF7F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B3DC83-CF0B-084A-9B0F-1700D97CD52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78E79D-5367-3746-8F62-6D728D4E66CD}"/>
              </a:ext>
            </a:extLst>
          </p:cNvPr>
          <p:cNvSpPr>
            <a:spLocks noGrp="1"/>
          </p:cNvSpPr>
          <p:nvPr>
            <p:ph type="dt" sz="half" idx="10"/>
          </p:nvPr>
        </p:nvSpPr>
        <p:spPr/>
        <p:txBody>
          <a:bodyPr/>
          <a:lstStyle/>
          <a:p>
            <a:r>
              <a:rPr lang="en-US"/>
              <a:t>August 20, 2026</a:t>
            </a:r>
          </a:p>
        </p:txBody>
      </p:sp>
      <p:sp>
        <p:nvSpPr>
          <p:cNvPr id="6" name="Footer Placeholder 5">
            <a:extLst>
              <a:ext uri="{FF2B5EF4-FFF2-40B4-BE49-F238E27FC236}">
                <a16:creationId xmlns:a16="http://schemas.microsoft.com/office/drawing/2014/main" id="{2A4262A0-CC58-1E4D-BB47-90FFCE8E61A1}"/>
              </a:ext>
            </a:extLst>
          </p:cNvPr>
          <p:cNvSpPr>
            <a:spLocks noGrp="1"/>
          </p:cNvSpPr>
          <p:nvPr>
            <p:ph type="ftr" sz="quarter" idx="11"/>
          </p:nvPr>
        </p:nvSpPr>
        <p:spPr/>
        <p:txBody>
          <a:bodyPr/>
          <a:lstStyle/>
          <a:p>
            <a:r>
              <a:rPr lang="en-US"/>
              <a:t>ES&amp;H Pre-SAM Safety Briefing</a:t>
            </a:r>
          </a:p>
        </p:txBody>
      </p:sp>
      <p:sp>
        <p:nvSpPr>
          <p:cNvPr id="7" name="Slide Number Placeholder 6">
            <a:extLst>
              <a:ext uri="{FF2B5EF4-FFF2-40B4-BE49-F238E27FC236}">
                <a16:creationId xmlns:a16="http://schemas.microsoft.com/office/drawing/2014/main" id="{44B974C3-FE71-B24A-AF20-DBEE8159B371}"/>
              </a:ext>
            </a:extLst>
          </p:cNvPr>
          <p:cNvSpPr>
            <a:spLocks noGrp="1"/>
          </p:cNvSpPr>
          <p:nvPr>
            <p:ph type="sldNum" sz="quarter" idx="12"/>
          </p:nvPr>
        </p:nvSpPr>
        <p:spPr/>
        <p:txBody>
          <a:bodyPr/>
          <a:lstStyle/>
          <a:p>
            <a:fld id="{8AE13A42-DE07-B049-B215-F41F99FC9BB1}" type="slidenum">
              <a:rPr lang="en-US" smtClean="0"/>
              <a:t>‹#›</a:t>
            </a:fld>
            <a:endParaRPr lang="en-US"/>
          </a:p>
        </p:txBody>
      </p:sp>
    </p:spTree>
    <p:extLst>
      <p:ext uri="{BB962C8B-B14F-4D97-AF65-F5344CB8AC3E}">
        <p14:creationId xmlns:p14="http://schemas.microsoft.com/office/powerpoint/2010/main" val="1353777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D571-DBDF-8C4D-824A-CE6CBB25C5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E209C7-5B30-D040-9F2D-ECBA84A4D25D}"/>
              </a:ext>
            </a:extLst>
          </p:cNvPr>
          <p:cNvSpPr>
            <a:spLocks noGrp="1"/>
          </p:cNvSpPr>
          <p:nvPr>
            <p:ph type="dt" sz="half" idx="10"/>
          </p:nvPr>
        </p:nvSpPr>
        <p:spPr/>
        <p:txBody>
          <a:bodyPr/>
          <a:lstStyle/>
          <a:p>
            <a:r>
              <a:rPr lang="en-US"/>
              <a:t>August 20, 2026</a:t>
            </a:r>
          </a:p>
        </p:txBody>
      </p:sp>
      <p:sp>
        <p:nvSpPr>
          <p:cNvPr id="4" name="Footer Placeholder 3">
            <a:extLst>
              <a:ext uri="{FF2B5EF4-FFF2-40B4-BE49-F238E27FC236}">
                <a16:creationId xmlns:a16="http://schemas.microsoft.com/office/drawing/2014/main" id="{61FE050F-C0FC-9546-976D-CF55516B4B5C}"/>
              </a:ext>
            </a:extLst>
          </p:cNvPr>
          <p:cNvSpPr>
            <a:spLocks noGrp="1"/>
          </p:cNvSpPr>
          <p:nvPr>
            <p:ph type="ftr" sz="quarter" idx="11"/>
          </p:nvPr>
        </p:nvSpPr>
        <p:spPr/>
        <p:txBody>
          <a:bodyPr/>
          <a:lstStyle/>
          <a:p>
            <a:r>
              <a:rPr lang="en-US"/>
              <a:t>ES&amp;H Pre-SAM Safety Briefing</a:t>
            </a:r>
          </a:p>
        </p:txBody>
      </p:sp>
      <p:sp>
        <p:nvSpPr>
          <p:cNvPr id="5" name="Slide Number Placeholder 4">
            <a:extLst>
              <a:ext uri="{FF2B5EF4-FFF2-40B4-BE49-F238E27FC236}">
                <a16:creationId xmlns:a16="http://schemas.microsoft.com/office/drawing/2014/main" id="{8C588E99-A7D1-A445-A391-F4B39A78B32C}"/>
              </a:ext>
            </a:extLst>
          </p:cNvPr>
          <p:cNvSpPr>
            <a:spLocks noGrp="1"/>
          </p:cNvSpPr>
          <p:nvPr>
            <p:ph type="sldNum" sz="quarter" idx="12"/>
          </p:nvPr>
        </p:nvSpPr>
        <p:spPr/>
        <p:txBody>
          <a:bodyPr/>
          <a:lstStyle/>
          <a:p>
            <a:fld id="{8AE13A42-DE07-B049-B215-F41F99FC9BB1}" type="slidenum">
              <a:rPr lang="en-US" smtClean="0"/>
              <a:t>‹#›</a:t>
            </a:fld>
            <a:endParaRPr lang="en-US"/>
          </a:p>
        </p:txBody>
      </p:sp>
    </p:spTree>
    <p:extLst>
      <p:ext uri="{BB962C8B-B14F-4D97-AF65-F5344CB8AC3E}">
        <p14:creationId xmlns:p14="http://schemas.microsoft.com/office/powerpoint/2010/main" val="3531471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48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US"/>
              <a:t>ES&amp;H Pre-SAM Safety Briefing</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en-US"/>
              <a:t>August 20, 2026</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0854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ransitions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3573632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ody Slide - 2 Photo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Date Placeholder 4">
            <a:extLst>
              <a:ext uri="{FF2B5EF4-FFF2-40B4-BE49-F238E27FC236}">
                <a16:creationId xmlns:a16="http://schemas.microsoft.com/office/drawing/2014/main" id="{A6C8BEAD-C13B-93F9-6676-CE56FFBEEBF2}"/>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sp>
        <p:nvSpPr>
          <p:cNvPr id="11" name="Footer Placeholder 5">
            <a:extLst>
              <a:ext uri="{FF2B5EF4-FFF2-40B4-BE49-F238E27FC236}">
                <a16:creationId xmlns:a16="http://schemas.microsoft.com/office/drawing/2014/main" id="{9B986840-5762-4DAF-7AD9-5F837D0622D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13" name="Slide Number Placeholder 6">
            <a:extLst>
              <a:ext uri="{FF2B5EF4-FFF2-40B4-BE49-F238E27FC236}">
                <a16:creationId xmlns:a16="http://schemas.microsoft.com/office/drawing/2014/main" id="{1E2F678D-103F-49D4-B531-CA075474F3D0}"/>
              </a:ext>
            </a:extLst>
          </p:cNvPr>
          <p:cNvSpPr>
            <a:spLocks noGrp="1"/>
          </p:cNvSpPr>
          <p:nvPr>
            <p:ph type="sldNum" sz="quarter" idx="12"/>
          </p:nvPr>
        </p:nvSpPr>
        <p:spPr>
          <a:xfrm>
            <a:off x="9140371"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12" name="Picture 11">
            <a:extLst>
              <a:ext uri="{FF2B5EF4-FFF2-40B4-BE49-F238E27FC236}">
                <a16:creationId xmlns:a16="http://schemas.microsoft.com/office/drawing/2014/main" id="{FB721D4D-BA71-46BF-9E11-753BC33668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40320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ody Slide - Top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0" y="8195"/>
            <a:ext cx="12192000" cy="34208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35924"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a:extLst>
              <a:ext uri="{FF2B5EF4-FFF2-40B4-BE49-F238E27FC236}">
                <a16:creationId xmlns:a16="http://schemas.microsoft.com/office/drawing/2014/main" id="{718A1B46-8C31-1942-9CDD-F244EA45E1A6}"/>
              </a:ext>
            </a:extLst>
          </p:cNvPr>
          <p:cNvSpPr>
            <a:spLocks noGrp="1"/>
          </p:cNvSpPr>
          <p:nvPr>
            <p:ph type="body" sz="half" idx="13"/>
          </p:nvPr>
        </p:nvSpPr>
        <p:spPr>
          <a:xfrm>
            <a:off x="6103516"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itle 1">
            <a:extLst>
              <a:ext uri="{FF2B5EF4-FFF2-40B4-BE49-F238E27FC236}">
                <a16:creationId xmlns:a16="http://schemas.microsoft.com/office/drawing/2014/main" id="{E2D036AA-9340-745D-7ECF-2C66965EE75A}"/>
              </a:ext>
            </a:extLst>
          </p:cNvPr>
          <p:cNvSpPr>
            <a:spLocks noGrp="1"/>
          </p:cNvSpPr>
          <p:nvPr>
            <p:ph type="title" hasCustomPrompt="1"/>
          </p:nvPr>
        </p:nvSpPr>
        <p:spPr>
          <a:xfrm>
            <a:off x="1" y="531951"/>
            <a:ext cx="6094412" cy="678664"/>
          </a:xfrm>
        </p:spPr>
        <p:txBody>
          <a:bodyPr anchor="b">
            <a:noAutofit/>
          </a:bodyPr>
          <a:lstStyle>
            <a:lvl1pPr>
              <a:defRPr sz="3200">
                <a:solidFill>
                  <a:schemeClr val="bg1"/>
                </a:solidFill>
              </a:defRPr>
            </a:lvl1pPr>
          </a:lstStyle>
          <a:p>
            <a:r>
              <a:rPr lang="en-US"/>
              <a:t>  Click to edit Master title style</a:t>
            </a:r>
          </a:p>
        </p:txBody>
      </p:sp>
      <p:sp>
        <p:nvSpPr>
          <p:cNvPr id="8" name="Footer Placeholder 5">
            <a:extLst>
              <a:ext uri="{FF2B5EF4-FFF2-40B4-BE49-F238E27FC236}">
                <a16:creationId xmlns:a16="http://schemas.microsoft.com/office/drawing/2014/main" id="{E2354D38-C6CF-E355-ADC2-9780C4F402F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10" name="Slide Number Placeholder 6">
            <a:extLst>
              <a:ext uri="{FF2B5EF4-FFF2-40B4-BE49-F238E27FC236}">
                <a16:creationId xmlns:a16="http://schemas.microsoft.com/office/drawing/2014/main" id="{24DF5B5C-0FB6-281B-79D1-3AAEEBC738BC}"/>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CE744EEC-877B-6658-1AF3-402C4637D614}"/>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spTree>
    <p:extLst>
      <p:ext uri="{BB962C8B-B14F-4D97-AF65-F5344CB8AC3E}">
        <p14:creationId xmlns:p14="http://schemas.microsoft.com/office/powerpoint/2010/main" val="286951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ody Slide -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A4AF7EA1-AC10-6B34-7D70-18A57ABFF35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11" name="Slide Number Placeholder 6">
            <a:extLst>
              <a:ext uri="{FF2B5EF4-FFF2-40B4-BE49-F238E27FC236}">
                <a16:creationId xmlns:a16="http://schemas.microsoft.com/office/drawing/2014/main" id="{0B83816E-8201-5044-F359-AFD3FCE21AA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9E8CE785-B03D-6A9D-B2E7-6E9D526B228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66869AEF-C002-4444-8791-56AEEFBFD8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82348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dy Slide - Circular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20496" y="531951"/>
            <a:ext cx="5971504" cy="56786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EF6ADE35-BF0E-DF23-D913-1DAA8CCD67A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11" name="Slide Number Placeholder 6">
            <a:extLst>
              <a:ext uri="{FF2B5EF4-FFF2-40B4-BE49-F238E27FC236}">
                <a16:creationId xmlns:a16="http://schemas.microsoft.com/office/drawing/2014/main" id="{BB898288-99FE-E6BE-FBE5-A3D4DE28F29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7F636C01-DAC5-C8E5-E590-A408A6BB4550}"/>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86F161EE-76CC-45E3-AC2B-F55638E717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5778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ody Slide - No Photos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625C33B-E0CB-3D46-9D0E-81845337739C}"/>
              </a:ext>
            </a:extLst>
          </p:cNvPr>
          <p:cNvSpPr>
            <a:spLocks noGrp="1"/>
          </p:cNvSpPr>
          <p:nvPr>
            <p:ph type="ftr" sz="quarter" idx="11"/>
          </p:nvPr>
        </p:nvSpPr>
        <p:spPr>
          <a:xfrm>
            <a:off x="4038600" y="6330592"/>
            <a:ext cx="4114800" cy="365125"/>
          </a:xfrm>
          <a:prstGeom prst="rect">
            <a:avLst/>
          </a:prstGeom>
        </p:spPr>
        <p:txBody>
          <a:bodyPr anchor="ctr" anchorCtr="0"/>
          <a:lstStyle>
            <a:lvl1pPr algn="ctr">
              <a:defRPr sz="1000">
                <a:latin typeface="Arial" panose="020B0604020202020204" pitchFamily="34" charset="0"/>
              </a:defRPr>
            </a:lvl1pPr>
          </a:lstStyle>
          <a:p>
            <a:r>
              <a:rPr lang="en-US"/>
              <a:t>ES&amp;H Pre-SAM Safety Briefing</a:t>
            </a:r>
          </a:p>
        </p:txBody>
      </p:sp>
      <p:sp>
        <p:nvSpPr>
          <p:cNvPr id="7" name="Slide Number Placeholder 6">
            <a:extLst>
              <a:ext uri="{FF2B5EF4-FFF2-40B4-BE49-F238E27FC236}">
                <a16:creationId xmlns:a16="http://schemas.microsoft.com/office/drawing/2014/main" id="{A94E25E4-5B52-F70B-5E1A-F65D7D46186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8" name="Picture 7">
            <a:extLst>
              <a:ext uri="{FF2B5EF4-FFF2-40B4-BE49-F238E27FC236}">
                <a16:creationId xmlns:a16="http://schemas.microsoft.com/office/drawing/2014/main" id="{5058F0D3-C01F-3256-0218-65AF71F759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73F0606B-4EF8-C644-338C-2B63D06C1FA4}"/>
              </a:ext>
            </a:extLst>
          </p:cNvPr>
          <p:cNvSpPr>
            <a:spLocks noGrp="1"/>
          </p:cNvSpPr>
          <p:nvPr>
            <p:ph type="title"/>
          </p:nvPr>
        </p:nvSpPr>
        <p:spPr>
          <a:xfrm>
            <a:off x="309093" y="531951"/>
            <a:ext cx="11044707" cy="678664"/>
          </a:xfrm>
        </p:spPr>
        <p:txBody>
          <a:bodyPr anchor="b">
            <a:noAutofit/>
          </a:bodyPr>
          <a:lstStyle>
            <a:lvl1pPr>
              <a:defRPr sz="3200">
                <a:solidFill>
                  <a:schemeClr val="accent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73B0BD89-A704-0E29-46BD-5C54BB3971DB}"/>
              </a:ext>
            </a:extLst>
          </p:cNvPr>
          <p:cNvSpPr>
            <a:spLocks noGrp="1"/>
          </p:cNvSpPr>
          <p:nvPr>
            <p:ph type="body" sz="half" idx="2"/>
          </p:nvPr>
        </p:nvSpPr>
        <p:spPr>
          <a:xfrm>
            <a:off x="309094" y="1319201"/>
            <a:ext cx="11044706" cy="4891433"/>
          </a:xfrm>
        </p:spPr>
        <p:txBody>
          <a:bodyPr>
            <a:no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Date Placeholder 4">
            <a:extLst>
              <a:ext uri="{FF2B5EF4-FFF2-40B4-BE49-F238E27FC236}">
                <a16:creationId xmlns:a16="http://schemas.microsoft.com/office/drawing/2014/main" id="{C31EC031-12D9-ECFF-D858-559CF0816D2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1" name="Picture 10">
            <a:extLst>
              <a:ext uri="{FF2B5EF4-FFF2-40B4-BE49-F238E27FC236}">
                <a16:creationId xmlns:a16="http://schemas.microsoft.com/office/drawing/2014/main" id="{3E176E9F-8359-4E77-8769-BF761EF6EDE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700409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 Chart ">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1F1912-9CBC-18CD-A6E2-D8584EE6F30A}"/>
              </a:ext>
            </a:extLst>
          </p:cNvPr>
          <p:cNvSpPr>
            <a:spLocks noGrp="1"/>
          </p:cNvSpPr>
          <p:nvPr>
            <p:ph sz="half" idx="2"/>
          </p:nvPr>
        </p:nvSpPr>
        <p:spPr>
          <a:xfrm>
            <a:off x="374062" y="1424693"/>
            <a:ext cx="5798137" cy="3804129"/>
          </a:xfrm>
        </p:spPr>
        <p:txBody>
          <a:bodyPr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78444A-CE1E-BF31-5D75-39569219C363}"/>
              </a:ext>
            </a:extLst>
          </p:cNvPr>
          <p:cNvSpPr>
            <a:spLocks noGrp="1"/>
          </p:cNvSpPr>
          <p:nvPr>
            <p:ph type="body" sz="quarter" idx="3"/>
          </p:nvPr>
        </p:nvSpPr>
        <p:spPr>
          <a:xfrm>
            <a:off x="6336406" y="1424694"/>
            <a:ext cx="5018982" cy="4422313"/>
          </a:xfrm>
        </p:spPr>
        <p:txBody>
          <a:bodyPr anchor="t">
            <a:noAutofit/>
          </a:bodyPr>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3" name="Title 1">
            <a:extLst>
              <a:ext uri="{FF2B5EF4-FFF2-40B4-BE49-F238E27FC236}">
                <a16:creationId xmlns:a16="http://schemas.microsoft.com/office/drawing/2014/main" id="{0D9F4886-7D05-5680-AF1E-08F9985969FE}"/>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3" name="Footer Placeholder 5">
            <a:extLst>
              <a:ext uri="{FF2B5EF4-FFF2-40B4-BE49-F238E27FC236}">
                <a16:creationId xmlns:a16="http://schemas.microsoft.com/office/drawing/2014/main" id="{C475642F-9965-9846-0682-55C7C6944A0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6" name="Slide Number Placeholder 6">
            <a:extLst>
              <a:ext uri="{FF2B5EF4-FFF2-40B4-BE49-F238E27FC236}">
                <a16:creationId xmlns:a16="http://schemas.microsoft.com/office/drawing/2014/main" id="{7914D833-6B3E-46B1-EDE5-A7FD64C91958}"/>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0EA70E93-BE46-91B7-C94B-CF452506D78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18C10AA7-5409-41F3-BC4E-22F426FB6B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86783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ody Slide - 1 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5679584" y="674221"/>
            <a:ext cx="6057364" cy="716698"/>
          </a:xfrm>
        </p:spPr>
        <p:txBody>
          <a:bodyPr anchor="t">
            <a:noAutofit/>
          </a:bodyPr>
          <a:lstStyle>
            <a:lvl1pPr>
              <a:defRPr sz="3200">
                <a:solidFill>
                  <a:schemeClr val="tx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1" y="659082"/>
            <a:ext cx="5550795" cy="34492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5679584" y="1560773"/>
            <a:ext cx="6057364" cy="465909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Footer Placeholder 5">
            <a:extLst>
              <a:ext uri="{FF2B5EF4-FFF2-40B4-BE49-F238E27FC236}">
                <a16:creationId xmlns:a16="http://schemas.microsoft.com/office/drawing/2014/main" id="{B1BBB6AD-F5E7-2C7D-F208-959FE1C6444F}"/>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ES&amp;H Pre-SAM Safety Briefing</a:t>
            </a:r>
          </a:p>
        </p:txBody>
      </p:sp>
      <p:sp>
        <p:nvSpPr>
          <p:cNvPr id="12" name="Slide Number Placeholder 6">
            <a:extLst>
              <a:ext uri="{FF2B5EF4-FFF2-40B4-BE49-F238E27FC236}">
                <a16:creationId xmlns:a16="http://schemas.microsoft.com/office/drawing/2014/main" id="{E6658A98-A780-C524-1137-D3BF53A55A60}"/>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8791057C-FA10-F5DE-B4C8-C3931D750C81}"/>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3" name="Picture 12">
            <a:extLst>
              <a:ext uri="{FF2B5EF4-FFF2-40B4-BE49-F238E27FC236}">
                <a16:creationId xmlns:a16="http://schemas.microsoft.com/office/drawing/2014/main" id="{C1C835BB-5A9A-4887-AD28-9C7DC0F81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64364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D8159-AD9B-885B-18F2-9B7C42B96B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15885B-F131-1373-A6B2-E992A159B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EC86D55-AA86-4418-BC5F-C51768C252B9}"/>
              </a:ext>
            </a:extLst>
          </p:cNvPr>
          <p:cNvSpPr>
            <a:spLocks noGrp="1"/>
          </p:cNvSpPr>
          <p:nvPr>
            <p:ph type="sldNum" sz="quarter" idx="4"/>
          </p:nvPr>
        </p:nvSpPr>
        <p:spPr>
          <a:xfrm>
            <a:off x="9144000" y="6356350"/>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fld id="{753F9866-9D6A-4E48-8AAE-F0F10B4380FA}" type="slidenum">
              <a:rPr lang="en-US" smtClean="0"/>
              <a:pPr/>
              <a:t>‹#›</a:t>
            </a:fld>
            <a:endParaRPr lang="en-US"/>
          </a:p>
        </p:txBody>
      </p:sp>
    </p:spTree>
    <p:extLst>
      <p:ext uri="{BB962C8B-B14F-4D97-AF65-F5344CB8AC3E}">
        <p14:creationId xmlns:p14="http://schemas.microsoft.com/office/powerpoint/2010/main" val="287614414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50" r:id="rId15"/>
    <p:sldLayoutId id="2147483685" r:id="rId16"/>
    <p:sldLayoutId id="2147483686" r:id="rId17"/>
    <p:sldLayoutId id="2147483687" r:id="rId18"/>
    <p:sldLayoutId id="2147483688" r:id="rId19"/>
  </p:sldLayoutIdLst>
  <p:hf hdr="0"/>
  <p:txStyles>
    <p:title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hyperlink" Target="https://jlab.org/ram-move" TargetMode="External"/><Relationship Id="rId3" Type="http://schemas.openxmlformats.org/officeDocument/2006/relationships/diagramLayout" Target="../diagrams/layout1.xml"/><Relationship Id="rId7" Type="http://schemas.openxmlformats.org/officeDocument/2006/relationships/image" Target="../media/image24.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clarke@jalb.org" TargetMode="External"/><Relationship Id="rId2" Type="http://schemas.openxmlformats.org/officeDocument/2006/relationships/hyperlink" Target="https://www.jlab.org/div_dept/train/SAF705kd/ASE%20Credited%20Controls%20and%20USI%20Training%20Materials.pdf" TargetMode="External"/><Relationship Id="rId1" Type="http://schemas.openxmlformats.org/officeDocument/2006/relationships/slideLayout" Target="../slideLayouts/slideLayout6.xml"/><Relationship Id="rId6" Type="http://schemas.microsoft.com/office/2018/10/relationships/comments" Target="../comments/modernComment_168F_440BD76B.xml"/><Relationship Id="rId5" Type="http://schemas.openxmlformats.org/officeDocument/2006/relationships/hyperlink" Target="mailto:nevilleo@jlab.org" TargetMode="External"/><Relationship Id="rId4" Type="http://schemas.openxmlformats.org/officeDocument/2006/relationships/hyperlink" Target="mailto:fanning@jlab.or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1.jpeg"/><Relationship Id="rId3" Type="http://schemas.microsoft.com/office/2007/relationships/hdphoto" Target="../media/hdphoto1.wdp"/><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jpe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2" Type="http://schemas.openxmlformats.org/officeDocument/2006/relationships/hyperlink" Target="mailto:sjsmith@jlab.org"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sjsmith@jlab.or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mailto:sjsmith@jlab.or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jlabdoc.jlab.org/docushare/dsweb/Get/Document-16338/*.pdf"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8706-BE92-5674-8ED0-33DF2CC72419}"/>
            </a:ext>
          </a:extLst>
        </p:cNvPr>
        <p:cNvGrpSpPr/>
        <p:nvPr/>
      </p:nvGrpSpPr>
      <p:grpSpPr>
        <a:xfrm>
          <a:off x="0" y="0"/>
          <a:ext cx="0" cy="0"/>
          <a:chOff x="0" y="0"/>
          <a:chExt cx="0" cy="0"/>
        </a:xfrm>
      </p:grpSpPr>
      <p:pic>
        <p:nvPicPr>
          <p:cNvPr id="35" name="Picture Placeholder 34" descr="A close-up of a machine&#10;&#10;Description automatically generated with low confidence">
            <a:extLst>
              <a:ext uri="{FF2B5EF4-FFF2-40B4-BE49-F238E27FC236}">
                <a16:creationId xmlns:a16="http://schemas.microsoft.com/office/drawing/2014/main" id="{F4A7F67A-F711-D40B-01C6-A6770706EF7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pic>
        <p:nvPicPr>
          <p:cNvPr id="13" name="Picture 12">
            <a:extLst>
              <a:ext uri="{FF2B5EF4-FFF2-40B4-BE49-F238E27FC236}">
                <a16:creationId xmlns:a16="http://schemas.microsoft.com/office/drawing/2014/main" id="{4D2A7D87-594F-52B2-2EA3-D41B34B42A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0"/>
            <a:ext cx="8663937" cy="6860009"/>
          </a:xfrm>
          <a:prstGeom prst="rect">
            <a:avLst/>
          </a:prstGeom>
        </p:spPr>
      </p:pic>
      <p:sp>
        <p:nvSpPr>
          <p:cNvPr id="2" name="Title 1">
            <a:extLst>
              <a:ext uri="{FF2B5EF4-FFF2-40B4-BE49-F238E27FC236}">
                <a16:creationId xmlns:a16="http://schemas.microsoft.com/office/drawing/2014/main" id="{7AAC87CA-8223-4766-DC0C-EF69FC2823DF}"/>
              </a:ext>
            </a:extLst>
          </p:cNvPr>
          <p:cNvSpPr>
            <a:spLocks noGrp="1"/>
          </p:cNvSpPr>
          <p:nvPr>
            <p:ph type="ctrTitle"/>
          </p:nvPr>
        </p:nvSpPr>
        <p:spPr>
          <a:xfrm>
            <a:off x="331416" y="1764906"/>
            <a:ext cx="8155761" cy="1462896"/>
          </a:xfrm>
        </p:spPr>
        <p:txBody>
          <a:bodyPr>
            <a:noAutofit/>
          </a:bodyPr>
          <a:lstStyle/>
          <a:p>
            <a:r>
              <a:rPr lang="en-US"/>
              <a:t>ES&amp;H Essentials for </a:t>
            </a:r>
            <a:br>
              <a:rPr lang="en-US"/>
            </a:br>
            <a:r>
              <a:rPr lang="en-US"/>
              <a:t>Safe Operations</a:t>
            </a:r>
          </a:p>
        </p:txBody>
      </p:sp>
      <p:sp>
        <p:nvSpPr>
          <p:cNvPr id="3" name="Subtitle 2">
            <a:extLst>
              <a:ext uri="{FF2B5EF4-FFF2-40B4-BE49-F238E27FC236}">
                <a16:creationId xmlns:a16="http://schemas.microsoft.com/office/drawing/2014/main" id="{AB7C2221-BF13-0BB7-7CAB-FCDFA3F405DB}"/>
              </a:ext>
            </a:extLst>
          </p:cNvPr>
          <p:cNvSpPr>
            <a:spLocks noGrp="1"/>
          </p:cNvSpPr>
          <p:nvPr>
            <p:ph type="subTitle" idx="1"/>
          </p:nvPr>
        </p:nvSpPr>
        <p:spPr>
          <a:xfrm>
            <a:off x="331416" y="3228142"/>
            <a:ext cx="8155761" cy="529861"/>
          </a:xfrm>
        </p:spPr>
        <p:txBody>
          <a:bodyPr vert="horz" lIns="91440" tIns="45720" rIns="91440" bIns="45720" rtlCol="0" anchor="t">
            <a:noAutofit/>
          </a:bodyPr>
          <a:lstStyle/>
          <a:p>
            <a:r>
              <a:rPr lang="en-US">
                <a:latin typeface="Arial"/>
                <a:cs typeface="Arial"/>
              </a:rPr>
              <a:t>2026 SAM Kickoff Meeting</a:t>
            </a:r>
          </a:p>
        </p:txBody>
      </p:sp>
      <p:sp>
        <p:nvSpPr>
          <p:cNvPr id="30" name="Text Placeholder 29">
            <a:extLst>
              <a:ext uri="{FF2B5EF4-FFF2-40B4-BE49-F238E27FC236}">
                <a16:creationId xmlns:a16="http://schemas.microsoft.com/office/drawing/2014/main" id="{B1FD6E6E-8348-06B4-85C7-15104B0D78ED}"/>
              </a:ext>
            </a:extLst>
          </p:cNvPr>
          <p:cNvSpPr>
            <a:spLocks noGrp="1"/>
          </p:cNvSpPr>
          <p:nvPr>
            <p:ph type="body" sz="quarter" idx="10"/>
          </p:nvPr>
        </p:nvSpPr>
        <p:spPr>
          <a:xfrm>
            <a:off x="652463" y="4488075"/>
            <a:ext cx="5999008" cy="529861"/>
          </a:xfrm>
        </p:spPr>
        <p:txBody>
          <a:bodyPr/>
          <a:lstStyle/>
          <a:p>
            <a:r>
              <a:rPr lang="en-US" sz="2400"/>
              <a:t>August 20, 2026</a:t>
            </a:r>
          </a:p>
          <a:p>
            <a:endParaRPr lang="en-US"/>
          </a:p>
        </p:txBody>
      </p:sp>
    </p:spTree>
    <p:extLst>
      <p:ext uri="{BB962C8B-B14F-4D97-AF65-F5344CB8AC3E}">
        <p14:creationId xmlns:p14="http://schemas.microsoft.com/office/powerpoint/2010/main" val="19938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ight Arrow 16">
            <a:extLst>
              <a:ext uri="{FF2B5EF4-FFF2-40B4-BE49-F238E27FC236}">
                <a16:creationId xmlns:a16="http://schemas.microsoft.com/office/drawing/2014/main" id="{0D6BB134-DB60-0849-B297-1CED7CF87758}"/>
              </a:ext>
            </a:extLst>
          </p:cNvPr>
          <p:cNvSpPr/>
          <p:nvPr/>
        </p:nvSpPr>
        <p:spPr>
          <a:xfrm>
            <a:off x="1766821" y="3074374"/>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871690D-4417-8144-9A8B-E5EDE1EEA70F}"/>
              </a:ext>
            </a:extLst>
          </p:cNvPr>
          <p:cNvSpPr txBox="1"/>
          <p:nvPr/>
        </p:nvSpPr>
        <p:spPr>
          <a:xfrm>
            <a:off x="2822807" y="4767133"/>
            <a:ext cx="1882681" cy="923330"/>
          </a:xfrm>
          <a:prstGeom prst="rect">
            <a:avLst/>
          </a:prstGeom>
          <a:noFill/>
          <a:ln>
            <a:noFill/>
          </a:ln>
        </p:spPr>
        <p:txBody>
          <a:bodyPr wrap="square" rtlCol="0">
            <a:spAutoFit/>
          </a:bodyPr>
          <a:lstStyle/>
          <a:p>
            <a:r>
              <a:rPr lang="en-US" b="1"/>
              <a:t>Completely</a:t>
            </a:r>
            <a:r>
              <a:rPr lang="en-US"/>
              <a:t> fill tag and place item on survey rack</a:t>
            </a:r>
          </a:p>
        </p:txBody>
      </p:sp>
      <p:sp>
        <p:nvSpPr>
          <p:cNvPr id="8" name="Right Arrow 7">
            <a:extLst>
              <a:ext uri="{FF2B5EF4-FFF2-40B4-BE49-F238E27FC236}">
                <a16:creationId xmlns:a16="http://schemas.microsoft.com/office/drawing/2014/main" id="{7692097A-1FC8-A543-A9F7-B706CDAA9535}"/>
              </a:ext>
            </a:extLst>
          </p:cNvPr>
          <p:cNvSpPr/>
          <p:nvPr/>
        </p:nvSpPr>
        <p:spPr>
          <a:xfrm>
            <a:off x="4401548" y="30743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4747236-AECF-B646-8A36-5D65AB3A5F6D}"/>
              </a:ext>
            </a:extLst>
          </p:cNvPr>
          <p:cNvPicPr>
            <a:picLocks noChangeAspect="1"/>
          </p:cNvPicPr>
          <p:nvPr/>
        </p:nvPicPr>
        <p:blipFill>
          <a:blip r:embed="rId2"/>
          <a:stretch>
            <a:fillRect/>
          </a:stretch>
        </p:blipFill>
        <p:spPr>
          <a:xfrm>
            <a:off x="6950857" y="3452997"/>
            <a:ext cx="1882681" cy="2788210"/>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31CBE8F2-EFF5-E749-B2FD-63C707B06EA2}"/>
              </a:ext>
            </a:extLst>
          </p:cNvPr>
          <p:cNvPicPr>
            <a:picLocks noChangeAspect="1"/>
          </p:cNvPicPr>
          <p:nvPr/>
        </p:nvPicPr>
        <p:blipFill>
          <a:blip r:embed="rId3"/>
          <a:stretch>
            <a:fillRect/>
          </a:stretch>
        </p:blipFill>
        <p:spPr>
          <a:xfrm>
            <a:off x="2822808" y="1866247"/>
            <a:ext cx="1823866" cy="2701105"/>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56A80B6-CE86-BE45-9950-81B7933C43F9}"/>
              </a:ext>
            </a:extLst>
          </p:cNvPr>
          <p:cNvPicPr>
            <a:picLocks noChangeAspect="1"/>
          </p:cNvPicPr>
          <p:nvPr/>
        </p:nvPicPr>
        <p:blipFill rotWithShape="1">
          <a:blip r:embed="rId4"/>
          <a:srcRect b="20363"/>
          <a:stretch/>
        </p:blipFill>
        <p:spPr>
          <a:xfrm>
            <a:off x="6950856" y="435134"/>
            <a:ext cx="1882681" cy="2881556"/>
          </a:xfrm>
          <a:prstGeom prst="rect">
            <a:avLst/>
          </a:prstGeom>
          <a:ln>
            <a:noFill/>
          </a:ln>
          <a:effectLst>
            <a:outerShdw blurRad="292100" dist="139700" dir="2700000" algn="tl" rotWithShape="0">
              <a:srgbClr val="333333">
                <a:alpha val="65000"/>
              </a:srgbClr>
            </a:outerShdw>
          </a:effectLst>
        </p:spPr>
      </p:pic>
      <p:sp>
        <p:nvSpPr>
          <p:cNvPr id="5" name="Right Arrow 4">
            <a:extLst>
              <a:ext uri="{FF2B5EF4-FFF2-40B4-BE49-F238E27FC236}">
                <a16:creationId xmlns:a16="http://schemas.microsoft.com/office/drawing/2014/main" id="{80AF461E-FD6F-0949-AC14-5072AA54B9BF}"/>
              </a:ext>
            </a:extLst>
          </p:cNvPr>
          <p:cNvSpPr/>
          <p:nvPr/>
        </p:nvSpPr>
        <p:spPr>
          <a:xfrm rot="19325415">
            <a:off x="6012521" y="2392817"/>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a:extLst>
              <a:ext uri="{FF2B5EF4-FFF2-40B4-BE49-F238E27FC236}">
                <a16:creationId xmlns:a16="http://schemas.microsoft.com/office/drawing/2014/main" id="{9D2E4427-DEF2-174E-8C2A-3E259493C8FA}"/>
              </a:ext>
            </a:extLst>
          </p:cNvPr>
          <p:cNvSpPr/>
          <p:nvPr/>
        </p:nvSpPr>
        <p:spPr>
          <a:xfrm rot="2138920">
            <a:off x="6020888" y="3653652"/>
            <a:ext cx="978408" cy="484632"/>
          </a:xfrm>
          <a:prstGeom prst="rightArrow">
            <a:avLst/>
          </a:prstGeom>
          <a:solidFill>
            <a:srgbClr val="428C11"/>
          </a:solidFill>
          <a:ln>
            <a:solidFill>
              <a:srgbClr val="428C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6053F40-E460-294E-94B3-E163F77B6919}"/>
              </a:ext>
            </a:extLst>
          </p:cNvPr>
          <p:cNvPicPr>
            <a:picLocks noChangeAspect="1"/>
          </p:cNvPicPr>
          <p:nvPr/>
        </p:nvPicPr>
        <p:blipFill rotWithShape="1">
          <a:blip r:embed="rId5"/>
          <a:srcRect b="4618"/>
          <a:stretch/>
        </p:blipFill>
        <p:spPr>
          <a:xfrm>
            <a:off x="5413904" y="2815738"/>
            <a:ext cx="1023159" cy="95372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a:extLst>
              <a:ext uri="{FF2B5EF4-FFF2-40B4-BE49-F238E27FC236}">
                <a16:creationId xmlns:a16="http://schemas.microsoft.com/office/drawing/2014/main" id="{280F1A6E-3116-F842-8529-666C6084ACFB}"/>
              </a:ext>
            </a:extLst>
          </p:cNvPr>
          <p:cNvSpPr txBox="1"/>
          <p:nvPr/>
        </p:nvSpPr>
        <p:spPr>
          <a:xfrm>
            <a:off x="5702200" y="2046162"/>
            <a:ext cx="446566" cy="923330"/>
          </a:xfrm>
          <a:prstGeom prst="rect">
            <a:avLst/>
          </a:prstGeom>
          <a:noFill/>
        </p:spPr>
        <p:txBody>
          <a:bodyPr wrap="square" rtlCol="0">
            <a:spAutoFit/>
          </a:bodyPr>
          <a:lstStyle/>
          <a:p>
            <a:r>
              <a:rPr lang="en-US" sz="5400" b="1">
                <a:ln>
                  <a:solidFill>
                    <a:schemeClr val="bg1"/>
                  </a:solidFill>
                </a:ln>
                <a:solidFill>
                  <a:srgbClr val="000000"/>
                </a:solidFill>
              </a:rPr>
              <a:t>?</a:t>
            </a:r>
          </a:p>
        </p:txBody>
      </p:sp>
      <p:sp>
        <p:nvSpPr>
          <p:cNvPr id="11" name="TextBox 10">
            <a:extLst>
              <a:ext uri="{FF2B5EF4-FFF2-40B4-BE49-F238E27FC236}">
                <a16:creationId xmlns:a16="http://schemas.microsoft.com/office/drawing/2014/main" id="{28705B3A-FE38-C445-9028-710DA3431CF7}"/>
              </a:ext>
            </a:extLst>
          </p:cNvPr>
          <p:cNvSpPr txBox="1"/>
          <p:nvPr/>
        </p:nvSpPr>
        <p:spPr>
          <a:xfrm>
            <a:off x="108750" y="2553936"/>
            <a:ext cx="1892561" cy="1754326"/>
          </a:xfrm>
          <a:prstGeom prst="rect">
            <a:avLst/>
          </a:prstGeom>
          <a:solidFill>
            <a:schemeClr val="bg1"/>
          </a:solidFill>
        </p:spPr>
        <p:txBody>
          <a:bodyPr wrap="square" rtlCol="0">
            <a:spAutoFit/>
          </a:bodyPr>
          <a:lstStyle/>
          <a:p>
            <a:r>
              <a:rPr lang="en-US"/>
              <a:t>Material present during beam/RF operations within:</a:t>
            </a:r>
          </a:p>
          <a:p>
            <a:pPr marL="180975" indent="-180975">
              <a:buFont typeface="Arial" panose="020B0604020202020204" pitchFamily="34" charset="0"/>
              <a:buChar char="•"/>
            </a:pPr>
            <a:r>
              <a:rPr lang="en-US"/>
              <a:t>CEBAF (includes Halls)</a:t>
            </a:r>
          </a:p>
          <a:p>
            <a:pPr marL="180975" indent="-180975">
              <a:buFont typeface="Arial" panose="020B0604020202020204" pitchFamily="34" charset="0"/>
              <a:buChar char="•"/>
            </a:pPr>
            <a:r>
              <a:rPr lang="en-US"/>
              <a:t>LERF</a:t>
            </a:r>
          </a:p>
        </p:txBody>
      </p:sp>
      <p:sp>
        <p:nvSpPr>
          <p:cNvPr id="12" name="TextBox 11">
            <a:extLst>
              <a:ext uri="{FF2B5EF4-FFF2-40B4-BE49-F238E27FC236}">
                <a16:creationId xmlns:a16="http://schemas.microsoft.com/office/drawing/2014/main" id="{B55D1F6E-35F6-2B4A-94EB-3481BABC9853}"/>
              </a:ext>
            </a:extLst>
          </p:cNvPr>
          <p:cNvSpPr txBox="1"/>
          <p:nvPr/>
        </p:nvSpPr>
        <p:spPr>
          <a:xfrm>
            <a:off x="9245750" y="1227450"/>
            <a:ext cx="2222425" cy="1754326"/>
          </a:xfrm>
          <a:prstGeom prst="rect">
            <a:avLst/>
          </a:prstGeom>
          <a:noFill/>
        </p:spPr>
        <p:txBody>
          <a:bodyPr wrap="square" lIns="91440" tIns="45720" rIns="91440" bIns="45720" rtlCol="0" anchor="t">
            <a:spAutoFit/>
          </a:bodyPr>
          <a:lstStyle/>
          <a:p>
            <a:r>
              <a:rPr lang="en-US" b="1"/>
              <a:t>Activated</a:t>
            </a:r>
          </a:p>
          <a:p>
            <a:r>
              <a:rPr lang="en-US"/>
              <a:t>Material requires RCD Authorization for movement</a:t>
            </a:r>
            <a:br>
              <a:rPr lang="en-US">
                <a:ea typeface="Calibri"/>
                <a:cs typeface="Calibri"/>
              </a:rPr>
            </a:br>
            <a:br>
              <a:rPr lang="en-US">
                <a:ea typeface="Calibri"/>
                <a:cs typeface="Calibri"/>
              </a:rPr>
            </a:br>
            <a:r>
              <a:rPr lang="en-US"/>
              <a:t>ServiceNow Request</a:t>
            </a:r>
            <a:endParaRPr lang="en-US">
              <a:ea typeface="Calibri"/>
              <a:cs typeface="Calibri"/>
            </a:endParaRPr>
          </a:p>
        </p:txBody>
      </p:sp>
      <p:sp>
        <p:nvSpPr>
          <p:cNvPr id="13" name="TextBox 12">
            <a:extLst>
              <a:ext uri="{FF2B5EF4-FFF2-40B4-BE49-F238E27FC236}">
                <a16:creationId xmlns:a16="http://schemas.microsoft.com/office/drawing/2014/main" id="{668F1746-0836-4644-A844-B3425B1B3211}"/>
              </a:ext>
            </a:extLst>
          </p:cNvPr>
          <p:cNvSpPr txBox="1"/>
          <p:nvPr/>
        </p:nvSpPr>
        <p:spPr>
          <a:xfrm>
            <a:off x="9245750" y="3969939"/>
            <a:ext cx="1988820" cy="1754326"/>
          </a:xfrm>
          <a:prstGeom prst="rect">
            <a:avLst/>
          </a:prstGeom>
          <a:noFill/>
        </p:spPr>
        <p:txBody>
          <a:bodyPr wrap="square" rtlCol="0">
            <a:spAutoFit/>
          </a:bodyPr>
          <a:lstStyle/>
          <a:p>
            <a:r>
              <a:rPr lang="en-US" b="1"/>
              <a:t>Released</a:t>
            </a:r>
          </a:p>
          <a:p>
            <a:r>
              <a:rPr lang="en-US"/>
              <a:t>Material removed from the enclosure and tag shall be removed </a:t>
            </a:r>
          </a:p>
          <a:p>
            <a:endParaRPr lang="en-US"/>
          </a:p>
        </p:txBody>
      </p:sp>
      <p:sp>
        <p:nvSpPr>
          <p:cNvPr id="16" name="Date Placeholder 15">
            <a:extLst>
              <a:ext uri="{FF2B5EF4-FFF2-40B4-BE49-F238E27FC236}">
                <a16:creationId xmlns:a16="http://schemas.microsoft.com/office/drawing/2014/main" id="{392A80F9-675B-C995-F8C4-2427E98B56AE}"/>
              </a:ext>
            </a:extLst>
          </p:cNvPr>
          <p:cNvSpPr>
            <a:spLocks noGrp="1"/>
          </p:cNvSpPr>
          <p:nvPr>
            <p:ph type="dt" sz="half" idx="10"/>
          </p:nvPr>
        </p:nvSpPr>
        <p:spPr/>
        <p:txBody>
          <a:bodyPr/>
          <a:lstStyle/>
          <a:p>
            <a:r>
              <a:rPr lang="en-US"/>
              <a:t>August 20, 2026</a:t>
            </a:r>
          </a:p>
        </p:txBody>
      </p:sp>
      <p:sp>
        <p:nvSpPr>
          <p:cNvPr id="19" name="Slide Number Placeholder 18">
            <a:extLst>
              <a:ext uri="{FF2B5EF4-FFF2-40B4-BE49-F238E27FC236}">
                <a16:creationId xmlns:a16="http://schemas.microsoft.com/office/drawing/2014/main" id="{C782761D-D3B4-0549-8E44-1A3DD8BCA990}"/>
              </a:ext>
            </a:extLst>
          </p:cNvPr>
          <p:cNvSpPr>
            <a:spLocks noGrp="1"/>
          </p:cNvSpPr>
          <p:nvPr>
            <p:ph type="sldNum" sz="quarter" idx="12"/>
          </p:nvPr>
        </p:nvSpPr>
        <p:spPr/>
        <p:txBody>
          <a:bodyPr/>
          <a:lstStyle/>
          <a:p>
            <a:fld id="{7D1BE87E-F0DE-A44C-894B-E142BEB21E42}" type="slidenum">
              <a:rPr lang="en-US" smtClean="0"/>
              <a:pPr/>
              <a:t>10</a:t>
            </a:fld>
            <a:endParaRPr lang="en-US"/>
          </a:p>
        </p:txBody>
      </p:sp>
      <p:sp>
        <p:nvSpPr>
          <p:cNvPr id="7" name="TextBox 6">
            <a:extLst>
              <a:ext uri="{FF2B5EF4-FFF2-40B4-BE49-F238E27FC236}">
                <a16:creationId xmlns:a16="http://schemas.microsoft.com/office/drawing/2014/main" id="{8ABDA16C-E6C8-8D9B-564A-0452587728B8}"/>
              </a:ext>
            </a:extLst>
          </p:cNvPr>
          <p:cNvSpPr txBox="1"/>
          <p:nvPr/>
        </p:nvSpPr>
        <p:spPr>
          <a:xfrm>
            <a:off x="311726" y="435134"/>
            <a:ext cx="5677021" cy="867930"/>
          </a:xfrm>
          <a:prstGeom prst="rect">
            <a:avLst/>
          </a:prstGeom>
          <a:noFill/>
        </p:spPr>
        <p:txBody>
          <a:bodyPr wrap="square" rtlCol="0">
            <a:spAutoFit/>
          </a:bodyPr>
          <a:lstStyle/>
          <a:p>
            <a:pPr>
              <a:lnSpc>
                <a:spcPct val="90000"/>
              </a:lnSpc>
              <a:spcBef>
                <a:spcPct val="0"/>
              </a:spcBef>
            </a:pPr>
            <a:r>
              <a:rPr lang="en-US" sz="2800" b="1">
                <a:latin typeface="Arial" panose="020B0604020202020204" pitchFamily="34" charset="0"/>
                <a:ea typeface="+mj-ea"/>
                <a:cs typeface="Arial" panose="020B0604020202020204" pitchFamily="34" charset="0"/>
              </a:rPr>
              <a:t>Bringing material outside of the accelerator </a:t>
            </a:r>
          </a:p>
        </p:txBody>
      </p:sp>
      <p:cxnSp>
        <p:nvCxnSpPr>
          <p:cNvPr id="15" name="Straight Connector 14">
            <a:extLst>
              <a:ext uri="{FF2B5EF4-FFF2-40B4-BE49-F238E27FC236}">
                <a16:creationId xmlns:a16="http://schemas.microsoft.com/office/drawing/2014/main" id="{427AF56D-C34E-EF30-A6DB-A67FD57FCBED}"/>
              </a:ext>
            </a:extLst>
          </p:cNvPr>
          <p:cNvCxnSpPr>
            <a:cxnSpLocks/>
          </p:cNvCxnSpPr>
          <p:nvPr/>
        </p:nvCxnSpPr>
        <p:spPr>
          <a:xfrm>
            <a:off x="400318" y="1360111"/>
            <a:ext cx="574844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Footer Placeholder 19">
            <a:extLst>
              <a:ext uri="{FF2B5EF4-FFF2-40B4-BE49-F238E27FC236}">
                <a16:creationId xmlns:a16="http://schemas.microsoft.com/office/drawing/2014/main" id="{3FA72B05-5DCE-8B42-6826-8F90707AD836}"/>
              </a:ext>
            </a:extLst>
          </p:cNvPr>
          <p:cNvSpPr>
            <a:spLocks noGrp="1"/>
          </p:cNvSpPr>
          <p:nvPr>
            <p:ph type="ftr" sz="quarter" idx="11"/>
          </p:nvPr>
        </p:nvSpPr>
        <p:spPr/>
        <p:txBody>
          <a:bodyPr/>
          <a:lstStyle/>
          <a:p>
            <a:r>
              <a:rPr lang="en-US"/>
              <a:t>ES&amp;H Pre-SAM Safety Briefing</a:t>
            </a:r>
          </a:p>
        </p:txBody>
      </p:sp>
    </p:spTree>
    <p:extLst>
      <p:ext uri="{BB962C8B-B14F-4D97-AF65-F5344CB8AC3E}">
        <p14:creationId xmlns:p14="http://schemas.microsoft.com/office/powerpoint/2010/main" val="749918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4C18B4BF-FAC7-3A46-BE67-A51C59EF6214}"/>
              </a:ext>
            </a:extLst>
          </p:cNvPr>
          <p:cNvCxnSpPr>
            <a:cxnSpLocks/>
          </p:cNvCxnSpPr>
          <p:nvPr/>
        </p:nvCxnSpPr>
        <p:spPr>
          <a:xfrm>
            <a:off x="5817870" y="279100"/>
            <a:ext cx="0" cy="5960185"/>
          </a:xfrm>
          <a:prstGeom prst="line">
            <a:avLst/>
          </a:prstGeom>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5054F19D-1B44-5642-AFFD-65FFE9FDFD58}"/>
              </a:ext>
            </a:extLst>
          </p:cNvPr>
          <p:cNvSpPr txBox="1">
            <a:spLocks/>
          </p:cNvSpPr>
          <p:nvPr/>
        </p:nvSpPr>
        <p:spPr>
          <a:xfrm>
            <a:off x="151561" y="1463806"/>
            <a:ext cx="4177030" cy="1543050"/>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Wingdings" pitchFamily="2" charset="2"/>
              <a:buChar char="ü"/>
            </a:pPr>
            <a:r>
              <a:rPr lang="en-US">
                <a:latin typeface="Arial"/>
                <a:cs typeface="Arial"/>
              </a:rPr>
              <a:t>Disassemble*</a:t>
            </a:r>
            <a:endParaRPr lang="en-US">
              <a:latin typeface="Arial" panose="020B0604020202020204" pitchFamily="34" charset="0"/>
              <a:cs typeface="Arial" panose="020B0604020202020204" pitchFamily="34" charset="0"/>
            </a:endParaRPr>
          </a:p>
          <a:p>
            <a:pPr marL="571500" indent="-571500">
              <a:buFont typeface="Wingdings" pitchFamily="2" charset="2"/>
              <a:buChar char="ü"/>
            </a:pPr>
            <a:r>
              <a:rPr lang="en-US">
                <a:latin typeface="Arial"/>
                <a:cs typeface="Arial"/>
              </a:rPr>
              <a:t>Machining</a:t>
            </a:r>
          </a:p>
          <a:p>
            <a:pPr marL="571500" indent="-571500">
              <a:buFont typeface="Wingdings" pitchFamily="2" charset="2"/>
              <a:buChar char="ü"/>
            </a:pPr>
            <a:r>
              <a:rPr lang="en-US">
                <a:latin typeface="Arial"/>
                <a:cs typeface="Arial"/>
              </a:rPr>
              <a:t>Moving</a:t>
            </a:r>
          </a:p>
        </p:txBody>
      </p:sp>
      <p:graphicFrame>
        <p:nvGraphicFramePr>
          <p:cNvPr id="13" name="Diagram 12">
            <a:extLst>
              <a:ext uri="{FF2B5EF4-FFF2-40B4-BE49-F238E27FC236}">
                <a16:creationId xmlns:a16="http://schemas.microsoft.com/office/drawing/2014/main" id="{C1C249E8-066B-754D-9839-69946B619219}"/>
              </a:ext>
            </a:extLst>
          </p:cNvPr>
          <p:cNvGraphicFramePr/>
          <p:nvPr>
            <p:extLst>
              <p:ext uri="{D42A27DB-BD31-4B8C-83A1-F6EECF244321}">
                <p14:modId xmlns:p14="http://schemas.microsoft.com/office/powerpoint/2010/main" val="3647497323"/>
              </p:ext>
            </p:extLst>
          </p:nvPr>
        </p:nvGraphicFramePr>
        <p:xfrm>
          <a:off x="2768362" y="128751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Picture 13">
            <a:extLst>
              <a:ext uri="{FF2B5EF4-FFF2-40B4-BE49-F238E27FC236}">
                <a16:creationId xmlns:a16="http://schemas.microsoft.com/office/drawing/2014/main" id="{ED3C59D6-54E1-D942-ACDF-A86020406C15}"/>
              </a:ext>
            </a:extLst>
          </p:cNvPr>
          <p:cNvPicPr/>
          <p:nvPr/>
        </p:nvPicPr>
        <p:blipFill rotWithShape="1">
          <a:blip r:embed="rId7"/>
          <a:srcRect b="18900"/>
          <a:stretch/>
        </p:blipFill>
        <p:spPr bwMode="auto">
          <a:xfrm>
            <a:off x="5208032" y="480826"/>
            <a:ext cx="1219676" cy="1965960"/>
          </a:xfrm>
          <a:prstGeom prst="rect">
            <a:avLst/>
          </a:prstGeom>
          <a:ln>
            <a:solidFill>
              <a:schemeClr val="tx1"/>
            </a:solidFill>
          </a:ln>
          <a:extLst>
            <a:ext uri="{53640926-AAD7-44D8-BBD7-CCE9431645EC}">
              <a14:shadowObscured xmlns:a14="http://schemas.microsoft.com/office/drawing/2010/main"/>
            </a:ext>
          </a:extLst>
        </p:spPr>
      </p:pic>
      <p:sp>
        <p:nvSpPr>
          <p:cNvPr id="17" name="Rectangle 16">
            <a:extLst>
              <a:ext uri="{FF2B5EF4-FFF2-40B4-BE49-F238E27FC236}">
                <a16:creationId xmlns:a16="http://schemas.microsoft.com/office/drawing/2014/main" id="{D42376D4-ACAA-A24B-9F4F-C71F47400EE8}"/>
              </a:ext>
            </a:extLst>
          </p:cNvPr>
          <p:cNvSpPr/>
          <p:nvPr/>
        </p:nvSpPr>
        <p:spPr>
          <a:xfrm>
            <a:off x="4803551" y="2811780"/>
            <a:ext cx="1981676" cy="2363417"/>
          </a:xfrm>
          <a:prstGeom prst="rect">
            <a:avLst/>
          </a:prstGeom>
          <a:noFill/>
          <a:ln>
            <a:solidFill>
              <a:srgbClr val="8B31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5F7C4428-6C40-5B42-9BFA-48C45673BF5F}"/>
              </a:ext>
            </a:extLst>
          </p:cNvPr>
          <p:cNvSpPr>
            <a:spLocks noGrp="1"/>
          </p:cNvSpPr>
          <p:nvPr>
            <p:ph type="title"/>
          </p:nvPr>
        </p:nvSpPr>
        <p:spPr/>
        <p:txBody>
          <a:bodyPr/>
          <a:lstStyle/>
          <a:p>
            <a:r>
              <a:rPr lang="en-US">
                <a:solidFill>
                  <a:schemeClr val="tx1"/>
                </a:solidFill>
              </a:rPr>
              <a:t>RAM Workflow</a:t>
            </a:r>
          </a:p>
        </p:txBody>
      </p:sp>
      <p:cxnSp>
        <p:nvCxnSpPr>
          <p:cNvPr id="3" name="Straight Connector 2">
            <a:extLst>
              <a:ext uri="{FF2B5EF4-FFF2-40B4-BE49-F238E27FC236}">
                <a16:creationId xmlns:a16="http://schemas.microsoft.com/office/drawing/2014/main" id="{7CAF9097-721B-6D29-2672-E88674D4085C}"/>
              </a:ext>
            </a:extLst>
          </p:cNvPr>
          <p:cNvCxnSpPr>
            <a:cxnSpLocks/>
          </p:cNvCxnSpPr>
          <p:nvPr/>
        </p:nvCxnSpPr>
        <p:spPr>
          <a:xfrm>
            <a:off x="368568" y="1221888"/>
            <a:ext cx="3015235"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44833BE4-A406-16BD-E33F-55F0D8B1A19E}"/>
              </a:ext>
            </a:extLst>
          </p:cNvPr>
          <p:cNvSpPr>
            <a:spLocks noGrp="1"/>
          </p:cNvSpPr>
          <p:nvPr>
            <p:ph type="dt" sz="half" idx="10"/>
          </p:nvPr>
        </p:nvSpPr>
        <p:spPr/>
        <p:txBody>
          <a:bodyPr/>
          <a:lstStyle/>
          <a:p>
            <a:r>
              <a:rPr lang="en-US"/>
              <a:t>August 20, 2026</a:t>
            </a:r>
          </a:p>
        </p:txBody>
      </p:sp>
      <p:sp>
        <p:nvSpPr>
          <p:cNvPr id="7" name="Slide Number Placeholder 6">
            <a:extLst>
              <a:ext uri="{FF2B5EF4-FFF2-40B4-BE49-F238E27FC236}">
                <a16:creationId xmlns:a16="http://schemas.microsoft.com/office/drawing/2014/main" id="{DE901151-9EDB-CEA3-0194-500AE3C20FC6}"/>
              </a:ext>
            </a:extLst>
          </p:cNvPr>
          <p:cNvSpPr>
            <a:spLocks noGrp="1"/>
          </p:cNvSpPr>
          <p:nvPr>
            <p:ph type="sldNum" sz="quarter" idx="12"/>
          </p:nvPr>
        </p:nvSpPr>
        <p:spPr/>
        <p:txBody>
          <a:bodyPr/>
          <a:lstStyle/>
          <a:p>
            <a:fld id="{7D1BE87E-F0DE-A44C-894B-E142BEB21E42}" type="slidenum">
              <a:rPr lang="en-US" smtClean="0"/>
              <a:pPr/>
              <a:t>11</a:t>
            </a:fld>
            <a:endParaRPr lang="en-US"/>
          </a:p>
        </p:txBody>
      </p:sp>
      <p:sp>
        <p:nvSpPr>
          <p:cNvPr id="30" name="TextBox 29">
            <a:extLst>
              <a:ext uri="{FF2B5EF4-FFF2-40B4-BE49-F238E27FC236}">
                <a16:creationId xmlns:a16="http://schemas.microsoft.com/office/drawing/2014/main" id="{E675CE63-BFA5-2015-00BA-1B6C5E97A44E}"/>
              </a:ext>
            </a:extLst>
          </p:cNvPr>
          <p:cNvSpPr txBox="1"/>
          <p:nvPr/>
        </p:nvSpPr>
        <p:spPr>
          <a:xfrm>
            <a:off x="354933" y="5396797"/>
            <a:ext cx="444861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0975" indent="-180975"/>
            <a:r>
              <a:rPr lang="en-US">
                <a:ea typeface="Calibri"/>
                <a:cs typeface="Calibri"/>
              </a:rPr>
              <a:t>* Be mindful of equipment with potential for contamination (e.g. water, filters, equipment racks)</a:t>
            </a:r>
          </a:p>
        </p:txBody>
      </p:sp>
      <p:sp>
        <p:nvSpPr>
          <p:cNvPr id="2" name="Footer Placeholder 1">
            <a:extLst>
              <a:ext uri="{FF2B5EF4-FFF2-40B4-BE49-F238E27FC236}">
                <a16:creationId xmlns:a16="http://schemas.microsoft.com/office/drawing/2014/main" id="{0AEB108E-3CF2-793B-760D-8B9C03082C9E}"/>
              </a:ext>
            </a:extLst>
          </p:cNvPr>
          <p:cNvSpPr>
            <a:spLocks noGrp="1"/>
          </p:cNvSpPr>
          <p:nvPr>
            <p:ph type="ftr" sz="quarter" idx="11"/>
          </p:nvPr>
        </p:nvSpPr>
        <p:spPr/>
        <p:txBody>
          <a:bodyPr/>
          <a:lstStyle/>
          <a:p>
            <a:r>
              <a:rPr lang="en-US"/>
              <a:t>ES&amp;H Pre-SAM Safety Briefing</a:t>
            </a:r>
          </a:p>
        </p:txBody>
      </p:sp>
      <p:sp>
        <p:nvSpPr>
          <p:cNvPr id="4" name="TextBox 3">
            <a:extLst>
              <a:ext uri="{FF2B5EF4-FFF2-40B4-BE49-F238E27FC236}">
                <a16:creationId xmlns:a16="http://schemas.microsoft.com/office/drawing/2014/main" id="{92E952AA-CB72-0F85-08A1-A816077C2387}"/>
              </a:ext>
            </a:extLst>
          </p:cNvPr>
          <p:cNvSpPr txBox="1"/>
          <p:nvPr/>
        </p:nvSpPr>
        <p:spPr>
          <a:xfrm>
            <a:off x="6374131" y="433589"/>
            <a:ext cx="4494457" cy="1200329"/>
          </a:xfrm>
          <a:prstGeom prst="rect">
            <a:avLst/>
          </a:prstGeom>
          <a:noFill/>
        </p:spPr>
        <p:txBody>
          <a:bodyPr wrap="square" rtlCol="0">
            <a:spAutoFit/>
          </a:bodyPr>
          <a:lstStyle/>
          <a:p>
            <a:r>
              <a:rPr lang="en-US" sz="2400">
                <a:hlinkClick r:id="rId8"/>
              </a:rPr>
              <a:t>ServiceNow for RAM Movements</a:t>
            </a:r>
          </a:p>
          <a:p>
            <a:r>
              <a:rPr lang="en-US" sz="2400">
                <a:hlinkClick r:id="rId8"/>
              </a:rPr>
              <a:t>https://jlab.org/ram-move</a:t>
            </a:r>
            <a:endParaRPr lang="en-US" sz="2400"/>
          </a:p>
          <a:p>
            <a:endParaRPr lang="en-US" sz="2400"/>
          </a:p>
        </p:txBody>
      </p:sp>
    </p:spTree>
    <p:extLst>
      <p:ext uri="{BB962C8B-B14F-4D97-AF65-F5344CB8AC3E}">
        <p14:creationId xmlns:p14="http://schemas.microsoft.com/office/powerpoint/2010/main" val="4016150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98869-FDDF-964F-B78F-BDE3C48E6551}"/>
              </a:ext>
            </a:extLst>
          </p:cNvPr>
          <p:cNvSpPr>
            <a:spLocks noGrp="1"/>
          </p:cNvSpPr>
          <p:nvPr>
            <p:ph type="title"/>
          </p:nvPr>
        </p:nvSpPr>
        <p:spPr/>
        <p:txBody>
          <a:bodyPr/>
          <a:lstStyle/>
          <a:p>
            <a:r>
              <a:rPr lang="en-US">
                <a:solidFill>
                  <a:schemeClr val="tx1"/>
                </a:solidFill>
              </a:rPr>
              <a:t>Rad Boundaries</a:t>
            </a:r>
          </a:p>
        </p:txBody>
      </p:sp>
      <p:sp>
        <p:nvSpPr>
          <p:cNvPr id="3" name="TextBox 2">
            <a:extLst>
              <a:ext uri="{FF2B5EF4-FFF2-40B4-BE49-F238E27FC236}">
                <a16:creationId xmlns:a16="http://schemas.microsoft.com/office/drawing/2014/main" id="{FD309E2A-CE20-C341-B155-8812FEE6B7E6}"/>
              </a:ext>
            </a:extLst>
          </p:cNvPr>
          <p:cNvSpPr txBox="1"/>
          <p:nvPr/>
        </p:nvSpPr>
        <p:spPr>
          <a:xfrm>
            <a:off x="1984753" y="1823538"/>
            <a:ext cx="8222493" cy="3812571"/>
          </a:xfrm>
          <a:prstGeom prst="rect">
            <a:avLst/>
          </a:prstGeom>
          <a:noFill/>
          <a:ln w="76200">
            <a:solidFill>
              <a:srgbClr val="7030A0"/>
            </a:solidFill>
          </a:ln>
          <a:scene3d>
            <a:camera prst="orthographicFront"/>
            <a:lightRig rig="threePt" dir="t"/>
          </a:scene3d>
          <a:sp3d>
            <a:bevelT/>
          </a:sp3d>
        </p:spPr>
        <p:txBody>
          <a:bodyPr wrap="square" lIns="91440" tIns="45720" rIns="91440" bIns="45720" rtlCol="0" anchor="t">
            <a:spAutoFit/>
          </a:bodyPr>
          <a:lstStyle/>
          <a:p>
            <a:pPr algn="ctr"/>
            <a:r>
              <a:rPr lang="en-US" sz="8000" b="1">
                <a:ln w="28575">
                  <a:solidFill>
                    <a:srgbClr val="7030A0"/>
                  </a:solidFill>
                </a:ln>
                <a:solidFill>
                  <a:srgbClr val="FFFF00"/>
                </a:solidFill>
              </a:rPr>
              <a:t>Pay Attention </a:t>
            </a:r>
            <a:br>
              <a:rPr lang="en-US" sz="8000" b="1">
                <a:ln w="28575">
                  <a:solidFill>
                    <a:srgbClr val="7030A0"/>
                  </a:solidFill>
                </a:ln>
                <a:solidFill>
                  <a:srgbClr val="FFFF00"/>
                </a:solidFill>
              </a:rPr>
            </a:br>
            <a:r>
              <a:rPr lang="en-US" sz="8000" b="1">
                <a:ln w="28575">
                  <a:solidFill>
                    <a:srgbClr val="7030A0"/>
                  </a:solidFill>
                </a:ln>
                <a:solidFill>
                  <a:srgbClr val="FFFF00"/>
                </a:solidFill>
              </a:rPr>
              <a:t>&amp;</a:t>
            </a:r>
            <a:br>
              <a:rPr lang="en-US" sz="8000" b="1">
                <a:ln w="28575">
                  <a:solidFill>
                    <a:srgbClr val="7030A0"/>
                  </a:solidFill>
                </a:ln>
                <a:solidFill>
                  <a:srgbClr val="FFFF00"/>
                </a:solidFill>
              </a:rPr>
            </a:br>
            <a:r>
              <a:rPr lang="en-US" sz="8000" b="1">
                <a:ln w="28575">
                  <a:solidFill>
                    <a:srgbClr val="7030A0"/>
                  </a:solidFill>
                </a:ln>
                <a:solidFill>
                  <a:srgbClr val="FFFF00"/>
                </a:solidFill>
              </a:rPr>
              <a:t>DO NOT RELOCATE</a:t>
            </a:r>
            <a:endParaRPr lang="en-US"/>
          </a:p>
        </p:txBody>
      </p:sp>
      <p:cxnSp>
        <p:nvCxnSpPr>
          <p:cNvPr id="5" name="Straight Connector 4">
            <a:extLst>
              <a:ext uri="{FF2B5EF4-FFF2-40B4-BE49-F238E27FC236}">
                <a16:creationId xmlns:a16="http://schemas.microsoft.com/office/drawing/2014/main" id="{5B7D2E24-804E-C985-F675-3586AD8EF18D}"/>
              </a:ext>
            </a:extLst>
          </p:cNvPr>
          <p:cNvCxnSpPr>
            <a:cxnSpLocks/>
          </p:cNvCxnSpPr>
          <p:nvPr/>
        </p:nvCxnSpPr>
        <p:spPr>
          <a:xfrm>
            <a:off x="400318" y="1221888"/>
            <a:ext cx="330210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8B70211-45C5-F99A-D2D4-ADF3D196694B}"/>
              </a:ext>
            </a:extLst>
          </p:cNvPr>
          <p:cNvSpPr>
            <a:spLocks noGrp="1"/>
          </p:cNvSpPr>
          <p:nvPr>
            <p:ph type="dt" sz="half" idx="10"/>
          </p:nvPr>
        </p:nvSpPr>
        <p:spPr/>
        <p:txBody>
          <a:bodyPr/>
          <a:lstStyle/>
          <a:p>
            <a:r>
              <a:rPr lang="en-US"/>
              <a:t>August 20, 2026</a:t>
            </a:r>
          </a:p>
        </p:txBody>
      </p:sp>
      <p:sp>
        <p:nvSpPr>
          <p:cNvPr id="9" name="Slide Number Placeholder 8">
            <a:extLst>
              <a:ext uri="{FF2B5EF4-FFF2-40B4-BE49-F238E27FC236}">
                <a16:creationId xmlns:a16="http://schemas.microsoft.com/office/drawing/2014/main" id="{F37E402B-1747-D5E8-5910-D2330CA7219C}"/>
              </a:ext>
            </a:extLst>
          </p:cNvPr>
          <p:cNvSpPr>
            <a:spLocks noGrp="1"/>
          </p:cNvSpPr>
          <p:nvPr>
            <p:ph type="sldNum" sz="quarter" idx="12"/>
          </p:nvPr>
        </p:nvSpPr>
        <p:spPr/>
        <p:txBody>
          <a:bodyPr/>
          <a:lstStyle/>
          <a:p>
            <a:fld id="{7D1BE87E-F0DE-A44C-894B-E142BEB21E42}" type="slidenum">
              <a:rPr lang="en-US" smtClean="0"/>
              <a:pPr/>
              <a:t>12</a:t>
            </a:fld>
            <a:endParaRPr lang="en-US"/>
          </a:p>
        </p:txBody>
      </p:sp>
      <p:sp>
        <p:nvSpPr>
          <p:cNvPr id="4" name="Footer Placeholder 3">
            <a:extLst>
              <a:ext uri="{FF2B5EF4-FFF2-40B4-BE49-F238E27FC236}">
                <a16:creationId xmlns:a16="http://schemas.microsoft.com/office/drawing/2014/main" id="{097E6F3B-B705-44B0-585A-AFF56B3A56D9}"/>
              </a:ext>
            </a:extLst>
          </p:cNvPr>
          <p:cNvSpPr>
            <a:spLocks noGrp="1"/>
          </p:cNvSpPr>
          <p:nvPr>
            <p:ph type="ftr" sz="quarter" idx="11"/>
          </p:nvPr>
        </p:nvSpPr>
        <p:spPr/>
        <p:txBody>
          <a:bodyPr/>
          <a:lstStyle/>
          <a:p>
            <a:r>
              <a:rPr lang="en-US"/>
              <a:t>ES&amp;H Pre-SAM Safety Briefing</a:t>
            </a:r>
          </a:p>
        </p:txBody>
      </p:sp>
    </p:spTree>
    <p:extLst>
      <p:ext uri="{BB962C8B-B14F-4D97-AF65-F5344CB8AC3E}">
        <p14:creationId xmlns:p14="http://schemas.microsoft.com/office/powerpoint/2010/main" val="407446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A930B-A21C-29D5-2E91-231B9FB8D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78490-67BE-F47C-9DC1-013B6B0EF9DC}"/>
              </a:ext>
            </a:extLst>
          </p:cNvPr>
          <p:cNvSpPr>
            <a:spLocks noGrp="1"/>
          </p:cNvSpPr>
          <p:nvPr>
            <p:ph type="title"/>
          </p:nvPr>
        </p:nvSpPr>
        <p:spPr>
          <a:xfrm>
            <a:off x="309093" y="627791"/>
            <a:ext cx="6018152" cy="562247"/>
          </a:xfrm>
        </p:spPr>
        <p:txBody>
          <a:bodyPr/>
          <a:lstStyle/>
          <a:p>
            <a:r>
              <a:rPr lang="en-US">
                <a:latin typeface="Arial"/>
                <a:cs typeface="Arial"/>
              </a:rPr>
              <a:t>Credited Controls</a:t>
            </a:r>
            <a:endParaRPr lang="en-US"/>
          </a:p>
        </p:txBody>
      </p:sp>
      <p:sp>
        <p:nvSpPr>
          <p:cNvPr id="6" name="Text Placeholder 5">
            <a:extLst>
              <a:ext uri="{FF2B5EF4-FFF2-40B4-BE49-F238E27FC236}">
                <a16:creationId xmlns:a16="http://schemas.microsoft.com/office/drawing/2014/main" id="{98E7DD54-0753-DA75-ABE0-6AF43E80C85E}"/>
              </a:ext>
            </a:extLst>
          </p:cNvPr>
          <p:cNvSpPr>
            <a:spLocks noGrp="1"/>
          </p:cNvSpPr>
          <p:nvPr>
            <p:ph type="body" sz="half" idx="2"/>
          </p:nvPr>
        </p:nvSpPr>
        <p:spPr>
          <a:xfrm>
            <a:off x="309093" y="1425861"/>
            <a:ext cx="11504955" cy="4615991"/>
          </a:xfrm>
        </p:spPr>
        <p:txBody>
          <a:bodyPr vert="horz" lIns="91440" tIns="45720" rIns="91440" bIns="45720" rtlCol="0" anchor="t">
            <a:noAutofit/>
          </a:bodyPr>
          <a:lstStyle/>
          <a:p>
            <a:pPr marL="171450" indent="-171450">
              <a:buChar char="•"/>
            </a:pPr>
            <a:r>
              <a:rPr lang="en-US" sz="2400">
                <a:solidFill>
                  <a:srgbClr val="242424"/>
                </a:solidFill>
                <a:latin typeface="Arial"/>
                <a:ea typeface="Calibri"/>
                <a:cs typeface="Calibri"/>
              </a:rPr>
              <a:t>SAF705 training is required to work with Credited Controls </a:t>
            </a:r>
            <a:endParaRPr lang="en-US" sz="2400"/>
          </a:p>
          <a:p>
            <a:pPr marL="628650" lvl="1" indent="-171450">
              <a:buChar char="•"/>
            </a:pPr>
            <a:r>
              <a:rPr lang="en-US" sz="2000">
                <a:solidFill>
                  <a:srgbClr val="242424"/>
                </a:solidFill>
                <a:latin typeface="Arial"/>
                <a:ea typeface="Calibri"/>
                <a:cs typeface="Calibri"/>
                <a:hlinkClick r:id="rId2"/>
              </a:rPr>
              <a:t>link</a:t>
            </a:r>
            <a:r>
              <a:rPr lang="en-US" sz="2000">
                <a:solidFill>
                  <a:srgbClr val="242424"/>
                </a:solidFill>
                <a:latin typeface="Arial"/>
                <a:ea typeface="Calibri"/>
                <a:cs typeface="Calibri"/>
              </a:rPr>
              <a:t> to course content for offline review (updated July 2026)</a:t>
            </a:r>
          </a:p>
          <a:p>
            <a:pPr marL="628650" lvl="1" indent="-171450">
              <a:spcAft>
                <a:spcPts val="1200"/>
              </a:spcAft>
              <a:buChar char="•"/>
            </a:pPr>
            <a:r>
              <a:rPr lang="en-US" sz="2000">
                <a:solidFill>
                  <a:srgbClr val="242424"/>
                </a:solidFill>
                <a:latin typeface="Arial"/>
                <a:ea typeface="Calibri"/>
                <a:cs typeface="Calibri"/>
              </a:rPr>
              <a:t>Contact Christine Clarke </a:t>
            </a:r>
            <a:r>
              <a:rPr lang="en-US" sz="2000">
                <a:solidFill>
                  <a:srgbClr val="242424"/>
                </a:solidFill>
                <a:latin typeface="Arial"/>
                <a:ea typeface="Calibri"/>
                <a:cs typeface="Calibri"/>
                <a:hlinkClick r:id="rId3"/>
              </a:rPr>
              <a:t>clarke@jalb.org</a:t>
            </a:r>
            <a:r>
              <a:rPr lang="en-US" sz="2000">
                <a:solidFill>
                  <a:srgbClr val="242424"/>
                </a:solidFill>
                <a:latin typeface="Arial"/>
                <a:ea typeface="Calibri"/>
                <a:cs typeface="Calibri"/>
              </a:rPr>
              <a:t> and Harry Fanning </a:t>
            </a:r>
            <a:r>
              <a:rPr lang="en-US" sz="2000">
                <a:solidFill>
                  <a:srgbClr val="242424"/>
                </a:solidFill>
                <a:latin typeface="Arial"/>
                <a:ea typeface="Calibri"/>
                <a:cs typeface="Calibri"/>
                <a:hlinkClick r:id="rId4"/>
              </a:rPr>
              <a:t>fanning@jlab.org</a:t>
            </a:r>
            <a:r>
              <a:rPr lang="en-US" sz="2000">
                <a:solidFill>
                  <a:srgbClr val="242424"/>
                </a:solidFill>
                <a:latin typeface="Arial"/>
                <a:ea typeface="Calibri"/>
                <a:cs typeface="Calibri"/>
              </a:rPr>
              <a:t> </a:t>
            </a:r>
          </a:p>
          <a:p>
            <a:pPr marL="171450" indent="-171450">
              <a:buChar char="•"/>
            </a:pPr>
            <a:r>
              <a:rPr lang="en-US" sz="2400">
                <a:latin typeface="Arial"/>
                <a:ea typeface="Calibri"/>
                <a:cs typeface="Calibri"/>
              </a:rPr>
              <a:t>If you are not sure if your work could impact a Credited Control</a:t>
            </a:r>
          </a:p>
          <a:p>
            <a:pPr marL="628650" lvl="1" indent="-171450">
              <a:buChar char="•"/>
            </a:pPr>
            <a:r>
              <a:rPr lang="en-US" sz="2000">
                <a:solidFill>
                  <a:srgbClr val="242424"/>
                </a:solidFill>
                <a:latin typeface="Arial"/>
                <a:ea typeface="Calibri"/>
                <a:cs typeface="Calibri"/>
              </a:rPr>
              <a:t>Contact your supervisor or the appropriate Division Safety Officer (DSO) </a:t>
            </a:r>
          </a:p>
          <a:p>
            <a:pPr marL="1085850" lvl="2" indent="-171450">
              <a:buChar char="•"/>
            </a:pPr>
            <a:r>
              <a:rPr lang="en-US" sz="1800">
                <a:solidFill>
                  <a:srgbClr val="242424"/>
                </a:solidFill>
                <a:latin typeface="Arial"/>
                <a:ea typeface="Calibri"/>
                <a:cs typeface="Calibri"/>
              </a:rPr>
              <a:t>CEBAF Accelerator, UITF, LERF, CMTF, VTA: Harry Fanning </a:t>
            </a:r>
            <a:r>
              <a:rPr lang="en-US" sz="1800">
                <a:solidFill>
                  <a:srgbClr val="242424"/>
                </a:solidFill>
                <a:latin typeface="Arial"/>
                <a:ea typeface="Calibri"/>
                <a:cs typeface="Calibri"/>
                <a:hlinkClick r:id="rId4">
                  <a:extLst>
                    <a:ext uri="{A12FA001-AC4F-418D-AE19-62706E023703}">
                      <ahyp:hlinkClr xmlns:ahyp="http://schemas.microsoft.com/office/drawing/2018/hyperlinkcolor" val="tx"/>
                    </a:ext>
                  </a:extLst>
                </a:hlinkClick>
              </a:rPr>
              <a:t>fanning@jlab.org</a:t>
            </a:r>
            <a:r>
              <a:rPr lang="en-US" sz="1800">
                <a:solidFill>
                  <a:srgbClr val="242424"/>
                </a:solidFill>
                <a:latin typeface="Arial"/>
                <a:ea typeface="Calibri"/>
                <a:cs typeface="Calibri"/>
              </a:rPr>
              <a:t> </a:t>
            </a:r>
          </a:p>
          <a:p>
            <a:pPr marL="1085850" lvl="2" indent="-171450">
              <a:spcAft>
                <a:spcPts val="1200"/>
              </a:spcAft>
              <a:buChar char="•"/>
            </a:pPr>
            <a:r>
              <a:rPr lang="en-US" sz="1800">
                <a:solidFill>
                  <a:srgbClr val="242424"/>
                </a:solidFill>
                <a:latin typeface="Arial"/>
                <a:ea typeface="Calibri"/>
                <a:cs typeface="Calibri"/>
              </a:rPr>
              <a:t>CEBAF Halls: Neville O'Sullivan </a:t>
            </a:r>
            <a:r>
              <a:rPr lang="en-US" sz="1800">
                <a:solidFill>
                  <a:srgbClr val="242424"/>
                </a:solidFill>
                <a:latin typeface="Arial"/>
                <a:ea typeface="Calibri"/>
                <a:cs typeface="Calibri"/>
                <a:hlinkClick r:id="rId5">
                  <a:extLst>
                    <a:ext uri="{A12FA001-AC4F-418D-AE19-62706E023703}">
                      <ahyp:hlinkClr xmlns:ahyp="http://schemas.microsoft.com/office/drawing/2018/hyperlinkcolor" val="tx"/>
                    </a:ext>
                  </a:extLst>
                </a:hlinkClick>
              </a:rPr>
              <a:t>nevilleo@jlab.org</a:t>
            </a:r>
            <a:r>
              <a:rPr lang="en-US" sz="1800">
                <a:solidFill>
                  <a:srgbClr val="242424"/>
                </a:solidFill>
                <a:latin typeface="Arial"/>
                <a:ea typeface="Calibri"/>
                <a:cs typeface="Calibri"/>
              </a:rPr>
              <a:t> </a:t>
            </a:r>
            <a:endParaRPr lang="en-US" sz="1800">
              <a:latin typeface="Arial"/>
              <a:ea typeface="Calibri"/>
              <a:cs typeface="Calibri"/>
            </a:endParaRPr>
          </a:p>
          <a:p>
            <a:pPr marL="171450" indent="-171450">
              <a:buChar char="•"/>
            </a:pPr>
            <a:r>
              <a:rPr lang="en-US" sz="2400">
                <a:latin typeface="Arial"/>
              </a:rPr>
              <a:t>If you are in the middle of work when you realize that the work impacts a Credited Control, stop and </a:t>
            </a:r>
            <a:r>
              <a:rPr lang="en-US" sz="2400">
                <a:latin typeface="Arial"/>
                <a:ea typeface="Calibri"/>
                <a:cs typeface="Calibri"/>
              </a:rPr>
              <a:t>contact your supervisor and the appropriate Division Safety Officer (DSO)</a:t>
            </a:r>
            <a:endParaRPr lang="en-US" sz="2400">
              <a:latin typeface="Arial"/>
            </a:endParaRPr>
          </a:p>
        </p:txBody>
      </p:sp>
      <p:cxnSp>
        <p:nvCxnSpPr>
          <p:cNvPr id="4" name="Straight Connector 3">
            <a:extLst>
              <a:ext uri="{FF2B5EF4-FFF2-40B4-BE49-F238E27FC236}">
                <a16:creationId xmlns:a16="http://schemas.microsoft.com/office/drawing/2014/main" id="{C56858A7-DC02-AA96-B199-AE4FAEAD8E05}"/>
              </a:ext>
            </a:extLst>
          </p:cNvPr>
          <p:cNvCxnSpPr>
            <a:cxnSpLocks/>
          </p:cNvCxnSpPr>
          <p:nvPr/>
        </p:nvCxnSpPr>
        <p:spPr>
          <a:xfrm>
            <a:off x="309093" y="1192914"/>
            <a:ext cx="372245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49BC019C-6C8E-9C10-7D9E-C80CC347E63B}"/>
              </a:ext>
            </a:extLst>
          </p:cNvPr>
          <p:cNvSpPr>
            <a:spLocks noGrp="1"/>
          </p:cNvSpPr>
          <p:nvPr>
            <p:ph type="dt" sz="half" idx="10"/>
          </p:nvPr>
        </p:nvSpPr>
        <p:spPr/>
        <p:txBody>
          <a:bodyPr/>
          <a:lstStyle/>
          <a:p>
            <a:r>
              <a:rPr lang="en-US"/>
              <a:t>August 20, 2026</a:t>
            </a:r>
          </a:p>
        </p:txBody>
      </p:sp>
      <p:sp>
        <p:nvSpPr>
          <p:cNvPr id="7" name="Slide Number Placeholder 6">
            <a:extLst>
              <a:ext uri="{FF2B5EF4-FFF2-40B4-BE49-F238E27FC236}">
                <a16:creationId xmlns:a16="http://schemas.microsoft.com/office/drawing/2014/main" id="{6A133305-099F-DD1B-5FDE-54F1DFDDDDA8}"/>
              </a:ext>
            </a:extLst>
          </p:cNvPr>
          <p:cNvSpPr>
            <a:spLocks noGrp="1"/>
          </p:cNvSpPr>
          <p:nvPr>
            <p:ph type="sldNum" sz="quarter" idx="12"/>
          </p:nvPr>
        </p:nvSpPr>
        <p:spPr/>
        <p:txBody>
          <a:bodyPr/>
          <a:lstStyle/>
          <a:p>
            <a:fld id="{7D1BE87E-F0DE-A44C-894B-E142BEB21E42}" type="slidenum">
              <a:rPr lang="en-US" smtClean="0"/>
              <a:pPr/>
              <a:t>13</a:t>
            </a:fld>
            <a:endParaRPr lang="en-US"/>
          </a:p>
        </p:txBody>
      </p:sp>
      <p:sp>
        <p:nvSpPr>
          <p:cNvPr id="8" name="Footer Placeholder 7">
            <a:extLst>
              <a:ext uri="{FF2B5EF4-FFF2-40B4-BE49-F238E27FC236}">
                <a16:creationId xmlns:a16="http://schemas.microsoft.com/office/drawing/2014/main" id="{4824FF80-5906-04F5-A625-AB8D3ACDBB70}"/>
              </a:ext>
            </a:extLst>
          </p:cNvPr>
          <p:cNvSpPr>
            <a:spLocks noGrp="1"/>
          </p:cNvSpPr>
          <p:nvPr>
            <p:ph type="ftr" sz="quarter" idx="11"/>
          </p:nvPr>
        </p:nvSpPr>
        <p:spPr/>
        <p:txBody>
          <a:bodyPr/>
          <a:lstStyle/>
          <a:p>
            <a:r>
              <a:rPr lang="en-US"/>
              <a:t>ES&amp;H Pre-SAM Safety Briefing</a:t>
            </a:r>
          </a:p>
        </p:txBody>
      </p:sp>
    </p:spTree>
    <p:extLst>
      <p:ext uri="{BB962C8B-B14F-4D97-AF65-F5344CB8AC3E}">
        <p14:creationId xmlns:p14="http://schemas.microsoft.com/office/powerpoint/2010/main" val="1141626731"/>
      </p:ext>
    </p:extLst>
  </p:cSld>
  <p:clrMapOvr>
    <a:masterClrMapping/>
  </p:clrMapOvr>
  <p:extLst>
    <p:ext uri="{6950BFC3-D8DA-4A85-94F7-54DA5524770B}">
      <p188:commentRel xmlns:p188="http://schemas.microsoft.com/office/powerpoint/2018/8/main" xmlns="" r:id="rId6"/>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a:extLst>
              <a:ext uri="{FF2B5EF4-FFF2-40B4-BE49-F238E27FC236}">
                <a16:creationId xmlns:a16="http://schemas.microsoft.com/office/drawing/2014/main" id="{711F01B7-1471-403D-9854-2E85A49E21C7}"/>
              </a:ext>
            </a:extLst>
          </p:cNvPr>
          <p:cNvSpPr>
            <a:spLocks noGrp="1"/>
          </p:cNvSpPr>
          <p:nvPr>
            <p:ph type="title"/>
          </p:nvPr>
        </p:nvSpPr>
        <p:spPr/>
        <p:txBody>
          <a:bodyPr/>
          <a:lstStyle/>
          <a:p>
            <a:r>
              <a:rPr lang="en-US" sz="3200">
                <a:solidFill>
                  <a:schemeClr val="tx1"/>
                </a:solidFill>
              </a:rPr>
              <a:t>How do I recognize Credited Controls?</a:t>
            </a:r>
          </a:p>
        </p:txBody>
      </p:sp>
      <p:sp>
        <p:nvSpPr>
          <p:cNvPr id="6" name="Date Placeholder 5">
            <a:extLst>
              <a:ext uri="{FF2B5EF4-FFF2-40B4-BE49-F238E27FC236}">
                <a16:creationId xmlns:a16="http://schemas.microsoft.com/office/drawing/2014/main" id="{CBAFD4FF-3C47-1590-53DA-7C021968BC17}"/>
              </a:ext>
            </a:extLst>
          </p:cNvPr>
          <p:cNvSpPr>
            <a:spLocks noGrp="1"/>
          </p:cNvSpPr>
          <p:nvPr>
            <p:ph type="dt" sz="half" idx="10"/>
          </p:nvPr>
        </p:nvSpPr>
        <p:spPr/>
        <p:txBody>
          <a:bodyPr/>
          <a:lstStyle/>
          <a:p>
            <a:r>
              <a:rPr lang="en-US"/>
              <a:t>August 20, 2026</a:t>
            </a:r>
          </a:p>
        </p:txBody>
      </p:sp>
      <p:sp>
        <p:nvSpPr>
          <p:cNvPr id="9" name="Slide Number Placeholder 8">
            <a:extLst>
              <a:ext uri="{FF2B5EF4-FFF2-40B4-BE49-F238E27FC236}">
                <a16:creationId xmlns:a16="http://schemas.microsoft.com/office/drawing/2014/main" id="{41BF21F2-9887-AC09-1386-C54E1A435B61}"/>
              </a:ext>
            </a:extLst>
          </p:cNvPr>
          <p:cNvSpPr>
            <a:spLocks noGrp="1"/>
          </p:cNvSpPr>
          <p:nvPr>
            <p:ph type="sldNum" sz="quarter" idx="12"/>
          </p:nvPr>
        </p:nvSpPr>
        <p:spPr/>
        <p:txBody>
          <a:bodyPr/>
          <a:lstStyle/>
          <a:p>
            <a:fld id="{7D1BE87E-F0DE-A44C-894B-E142BEB21E42}" type="slidenum">
              <a:rPr lang="en-US" smtClean="0"/>
              <a:pPr/>
              <a:t>14</a:t>
            </a:fld>
            <a:endParaRPr lang="en-US"/>
          </a:p>
        </p:txBody>
      </p:sp>
      <p:sp>
        <p:nvSpPr>
          <p:cNvPr id="2" name="Footer Placeholder 1">
            <a:extLst>
              <a:ext uri="{FF2B5EF4-FFF2-40B4-BE49-F238E27FC236}">
                <a16:creationId xmlns:a16="http://schemas.microsoft.com/office/drawing/2014/main" id="{131AE40A-C6BF-1493-792A-514598577996}"/>
              </a:ext>
            </a:extLst>
          </p:cNvPr>
          <p:cNvSpPr>
            <a:spLocks noGrp="1"/>
          </p:cNvSpPr>
          <p:nvPr>
            <p:ph type="ftr" sz="quarter" idx="11"/>
          </p:nvPr>
        </p:nvSpPr>
        <p:spPr/>
        <p:txBody>
          <a:bodyPr/>
          <a:lstStyle/>
          <a:p>
            <a:r>
              <a:rPr lang="en-US"/>
              <a:t>ES&amp;H Pre-SAM Safety Briefing</a:t>
            </a:r>
          </a:p>
        </p:txBody>
      </p:sp>
      <p:pic>
        <p:nvPicPr>
          <p:cNvPr id="5" name="Picture 4">
            <a:extLst>
              <a:ext uri="{FF2B5EF4-FFF2-40B4-BE49-F238E27FC236}">
                <a16:creationId xmlns:a16="http://schemas.microsoft.com/office/drawing/2014/main" id="{B7F2BE1B-F2C3-1982-394F-491A7D719DD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rcRect l="21856" r="1"/>
          <a:stretch>
            <a:fillRect/>
          </a:stretch>
        </p:blipFill>
        <p:spPr>
          <a:xfrm>
            <a:off x="2361110" y="2043548"/>
            <a:ext cx="1677490" cy="2026628"/>
          </a:xfrm>
          <a:prstGeom prst="rect">
            <a:avLst/>
          </a:prstGeom>
          <a:ln>
            <a:noFill/>
          </a:ln>
          <a:effectLst/>
        </p:spPr>
      </p:pic>
      <p:pic>
        <p:nvPicPr>
          <p:cNvPr id="7" name="Picture 6">
            <a:extLst>
              <a:ext uri="{FF2B5EF4-FFF2-40B4-BE49-F238E27FC236}">
                <a16:creationId xmlns:a16="http://schemas.microsoft.com/office/drawing/2014/main" id="{793E3E48-C927-EF89-B1DB-4EA89693CD1E}"/>
              </a:ext>
            </a:extLst>
          </p:cNvPr>
          <p:cNvPicPr>
            <a:picLocks noChangeAspect="1"/>
          </p:cNvPicPr>
          <p:nvPr/>
        </p:nvPicPr>
        <p:blipFill>
          <a:blip r:embed="rId4"/>
          <a:stretch>
            <a:fillRect/>
          </a:stretch>
        </p:blipFill>
        <p:spPr>
          <a:xfrm>
            <a:off x="4167823" y="2055282"/>
            <a:ext cx="1716546" cy="1956318"/>
          </a:xfrm>
          <a:prstGeom prst="rect">
            <a:avLst/>
          </a:prstGeom>
          <a:ln>
            <a:noFill/>
          </a:ln>
          <a:effectLst/>
        </p:spPr>
      </p:pic>
      <p:pic>
        <p:nvPicPr>
          <p:cNvPr id="10" name="Picture 9">
            <a:extLst>
              <a:ext uri="{FF2B5EF4-FFF2-40B4-BE49-F238E27FC236}">
                <a16:creationId xmlns:a16="http://schemas.microsoft.com/office/drawing/2014/main" id="{7F688367-1790-7A2C-2036-3A29FF5DBB1C}"/>
              </a:ext>
            </a:extLst>
          </p:cNvPr>
          <p:cNvPicPr>
            <a:picLocks noChangeAspect="1"/>
          </p:cNvPicPr>
          <p:nvPr/>
        </p:nvPicPr>
        <p:blipFill>
          <a:blip r:embed="rId5"/>
          <a:srcRect l="-3972" t="-1" r="-1" b="-3972"/>
          <a:stretch>
            <a:fillRect/>
          </a:stretch>
        </p:blipFill>
        <p:spPr>
          <a:xfrm>
            <a:off x="400318" y="2036895"/>
            <a:ext cx="1831569" cy="2095738"/>
          </a:xfrm>
          <a:prstGeom prst="rect">
            <a:avLst/>
          </a:prstGeom>
          <a:ln>
            <a:noFill/>
          </a:ln>
          <a:effectLst/>
        </p:spPr>
      </p:pic>
      <p:pic>
        <p:nvPicPr>
          <p:cNvPr id="12" name="Picture 11">
            <a:extLst>
              <a:ext uri="{FF2B5EF4-FFF2-40B4-BE49-F238E27FC236}">
                <a16:creationId xmlns:a16="http://schemas.microsoft.com/office/drawing/2014/main" id="{93B6FEA6-83AB-2087-7941-8BBACDE20561}"/>
              </a:ext>
            </a:extLst>
          </p:cNvPr>
          <p:cNvPicPr>
            <a:picLocks noChangeAspect="1"/>
          </p:cNvPicPr>
          <p:nvPr/>
        </p:nvPicPr>
        <p:blipFill>
          <a:blip r:embed="rId6" cstate="print">
            <a:extLst>
              <a:ext uri="{28A0092B-C50C-407E-A947-70E740481C1C}">
                <a14:useLocalDpi xmlns:a14="http://schemas.microsoft.com/office/drawing/2010/main" val="0"/>
              </a:ext>
            </a:extLst>
          </a:blip>
          <a:srcRect t="5066" r="4699" b="8186"/>
          <a:stretch>
            <a:fillRect/>
          </a:stretch>
        </p:blipFill>
        <p:spPr>
          <a:xfrm>
            <a:off x="2361110" y="4173934"/>
            <a:ext cx="1735294" cy="2106060"/>
          </a:xfrm>
          <a:prstGeom prst="rect">
            <a:avLst/>
          </a:prstGeom>
          <a:ln>
            <a:noFill/>
          </a:ln>
          <a:effectLst/>
        </p:spPr>
      </p:pic>
      <p:pic>
        <p:nvPicPr>
          <p:cNvPr id="17" name="Picture 16">
            <a:extLst>
              <a:ext uri="{FF2B5EF4-FFF2-40B4-BE49-F238E27FC236}">
                <a16:creationId xmlns:a16="http://schemas.microsoft.com/office/drawing/2014/main" id="{E2A2D212-0C16-A974-E10D-951F3AC8AADE}"/>
              </a:ext>
            </a:extLst>
          </p:cNvPr>
          <p:cNvPicPr>
            <a:picLocks noChangeAspect="1"/>
          </p:cNvPicPr>
          <p:nvPr/>
        </p:nvPicPr>
        <p:blipFill>
          <a:blip r:embed="rId7">
            <a:extLst>
              <a:ext uri="{28A0092B-C50C-407E-A947-70E740481C1C}">
                <a14:useLocalDpi xmlns:a14="http://schemas.microsoft.com/office/drawing/2010/main" val="0"/>
              </a:ext>
            </a:extLst>
          </a:blip>
          <a:srcRect l="11408" t="15265" r="13430" b="7381"/>
          <a:stretch>
            <a:fillRect/>
          </a:stretch>
        </p:blipFill>
        <p:spPr>
          <a:xfrm>
            <a:off x="6032841" y="4173934"/>
            <a:ext cx="1519034" cy="2085829"/>
          </a:xfrm>
          <a:prstGeom prst="rect">
            <a:avLst/>
          </a:prstGeom>
          <a:ln>
            <a:noFill/>
          </a:ln>
          <a:effectLst/>
        </p:spPr>
      </p:pic>
      <p:pic>
        <p:nvPicPr>
          <p:cNvPr id="19" name="Picture 18">
            <a:extLst>
              <a:ext uri="{FF2B5EF4-FFF2-40B4-BE49-F238E27FC236}">
                <a16:creationId xmlns:a16="http://schemas.microsoft.com/office/drawing/2014/main" id="{77D72E46-64A0-65FF-4E24-48E125BC5A75}"/>
              </a:ext>
            </a:extLst>
          </p:cNvPr>
          <p:cNvPicPr>
            <a:picLocks noChangeAspect="1"/>
          </p:cNvPicPr>
          <p:nvPr/>
        </p:nvPicPr>
        <p:blipFill>
          <a:blip r:embed="rId8" cstate="print">
            <a:extLst>
              <a:ext uri="{28A0092B-C50C-407E-A947-70E740481C1C}">
                <a14:useLocalDpi xmlns:a14="http://schemas.microsoft.com/office/drawing/2010/main" val="0"/>
              </a:ext>
            </a:extLst>
          </a:blip>
          <a:srcRect t="9152"/>
          <a:stretch>
            <a:fillRect/>
          </a:stretch>
        </p:blipFill>
        <p:spPr>
          <a:xfrm>
            <a:off x="4167822" y="4186154"/>
            <a:ext cx="1728153" cy="2093328"/>
          </a:xfrm>
          <a:prstGeom prst="rect">
            <a:avLst/>
          </a:prstGeom>
          <a:ln>
            <a:noFill/>
          </a:ln>
          <a:effectLst/>
        </p:spPr>
      </p:pic>
      <p:pic>
        <p:nvPicPr>
          <p:cNvPr id="20" name="Picture 19">
            <a:extLst>
              <a:ext uri="{FF2B5EF4-FFF2-40B4-BE49-F238E27FC236}">
                <a16:creationId xmlns:a16="http://schemas.microsoft.com/office/drawing/2014/main" id="{03A7828B-E9B6-9E35-AC66-8527FB9E73D8}"/>
              </a:ext>
            </a:extLst>
          </p:cNvPr>
          <p:cNvPicPr>
            <a:picLocks noChangeAspect="1"/>
          </p:cNvPicPr>
          <p:nvPr/>
        </p:nvPicPr>
        <p:blipFill>
          <a:blip r:embed="rId9" cstate="print">
            <a:extLst>
              <a:ext uri="{28A0092B-C50C-407E-A947-70E740481C1C}">
                <a14:useLocalDpi xmlns:a14="http://schemas.microsoft.com/office/drawing/2010/main" val="0"/>
              </a:ext>
            </a:extLst>
          </a:blip>
          <a:srcRect b="13253"/>
          <a:stretch>
            <a:fillRect/>
          </a:stretch>
        </p:blipFill>
        <p:spPr>
          <a:xfrm>
            <a:off x="436474" y="4183743"/>
            <a:ext cx="1811938" cy="2095739"/>
          </a:xfrm>
          <a:prstGeom prst="rect">
            <a:avLst/>
          </a:prstGeom>
          <a:ln>
            <a:noFill/>
          </a:ln>
          <a:effectLst/>
        </p:spPr>
      </p:pic>
      <p:sp>
        <p:nvSpPr>
          <p:cNvPr id="21" name="object 4">
            <a:extLst>
              <a:ext uri="{FF2B5EF4-FFF2-40B4-BE49-F238E27FC236}">
                <a16:creationId xmlns:a16="http://schemas.microsoft.com/office/drawing/2014/main" id="{C95E0B92-3E0F-A751-EBE0-8EFD20405C78}"/>
              </a:ext>
            </a:extLst>
          </p:cNvPr>
          <p:cNvSpPr txBox="1"/>
          <p:nvPr/>
        </p:nvSpPr>
        <p:spPr>
          <a:xfrm>
            <a:off x="404724" y="1503918"/>
            <a:ext cx="5245523" cy="382156"/>
          </a:xfrm>
          <a:prstGeom prst="rect">
            <a:avLst/>
          </a:prstGeom>
        </p:spPr>
        <p:txBody>
          <a:bodyPr vert="horz" wrap="square" lIns="0" tIns="12700" rIns="0" bIns="0" rtlCol="0" anchor="t">
            <a:spAutoFit/>
          </a:bodyPr>
          <a:lstStyle/>
          <a:p>
            <a:pPr marL="228600" indent="-215900">
              <a:lnSpc>
                <a:spcPct val="100000"/>
              </a:lnSpc>
              <a:spcBef>
                <a:spcPts val="100"/>
              </a:spcBef>
              <a:buFont typeface="Wingdings"/>
              <a:buChar char=""/>
            </a:pPr>
            <a:r>
              <a:rPr lang="en-US" sz="2400">
                <a:latin typeface="Calibri"/>
                <a:ea typeface="Calibri"/>
                <a:cs typeface="Calibri"/>
              </a:rPr>
              <a:t>PSS</a:t>
            </a:r>
            <a:r>
              <a:rPr lang="en-US" sz="2400" spc="-70">
                <a:latin typeface="Calibri"/>
                <a:ea typeface="Calibri"/>
                <a:cs typeface="Calibri"/>
              </a:rPr>
              <a:t> </a:t>
            </a:r>
            <a:r>
              <a:rPr lang="en-US" sz="2400">
                <a:latin typeface="Calibri"/>
                <a:ea typeface="Calibri"/>
                <a:cs typeface="Calibri"/>
              </a:rPr>
              <a:t>Components</a:t>
            </a:r>
            <a:r>
              <a:rPr lang="en-US" sz="2400" spc="-60">
                <a:latin typeface="Calibri"/>
                <a:ea typeface="Calibri"/>
                <a:cs typeface="Calibri"/>
              </a:rPr>
              <a:t> </a:t>
            </a:r>
            <a:r>
              <a:rPr lang="en-US" sz="2400">
                <a:latin typeface="Calibri"/>
                <a:ea typeface="Calibri"/>
                <a:cs typeface="Calibri"/>
              </a:rPr>
              <a:t>are</a:t>
            </a:r>
            <a:r>
              <a:rPr lang="en-US" sz="2400" spc="-65">
                <a:latin typeface="Calibri"/>
                <a:ea typeface="Calibri"/>
                <a:cs typeface="Calibri"/>
              </a:rPr>
              <a:t> </a:t>
            </a:r>
            <a:r>
              <a:rPr lang="en-US" sz="2400">
                <a:latin typeface="Calibri"/>
                <a:ea typeface="Calibri"/>
                <a:cs typeface="Calibri"/>
              </a:rPr>
              <a:t>labeled</a:t>
            </a:r>
            <a:r>
              <a:rPr lang="en-US" sz="2400" spc="-55">
                <a:latin typeface="Calibri"/>
                <a:ea typeface="Calibri"/>
                <a:cs typeface="Calibri"/>
              </a:rPr>
              <a:t> </a:t>
            </a:r>
            <a:r>
              <a:rPr lang="en-US" sz="2400" spc="-20">
                <a:latin typeface="Calibri"/>
                <a:ea typeface="Calibri"/>
                <a:cs typeface="Calibri"/>
              </a:rPr>
              <a:t>with</a:t>
            </a:r>
            <a:endParaRPr lang="en-US" sz="2400">
              <a:latin typeface="Calibri"/>
              <a:ea typeface="Calibri"/>
              <a:cs typeface="Calibri"/>
            </a:endParaRPr>
          </a:p>
        </p:txBody>
      </p:sp>
      <p:sp>
        <p:nvSpPr>
          <p:cNvPr id="22" name="object 5">
            <a:extLst>
              <a:ext uri="{FF2B5EF4-FFF2-40B4-BE49-F238E27FC236}">
                <a16:creationId xmlns:a16="http://schemas.microsoft.com/office/drawing/2014/main" id="{A46D0C30-7A61-6594-4743-F52BB0F1BE3E}"/>
              </a:ext>
            </a:extLst>
          </p:cNvPr>
          <p:cNvSpPr txBox="1"/>
          <p:nvPr/>
        </p:nvSpPr>
        <p:spPr>
          <a:xfrm>
            <a:off x="4844126" y="1524028"/>
            <a:ext cx="2101638" cy="359073"/>
          </a:xfrm>
          <a:prstGeom prst="rect">
            <a:avLst/>
          </a:prstGeom>
          <a:solidFill>
            <a:srgbClr val="FFFF00"/>
          </a:solidFill>
        </p:spPr>
        <p:txBody>
          <a:bodyPr vert="horz" wrap="square" lIns="0" tIns="0" rIns="0" bIns="0" rtlCol="0" anchor="t">
            <a:spAutoFit/>
          </a:bodyPr>
          <a:lstStyle/>
          <a:p>
            <a:pPr algn="ctr">
              <a:lnSpc>
                <a:spcPts val="2770"/>
              </a:lnSpc>
            </a:pPr>
            <a:r>
              <a:rPr lang="en-US" sz="2400">
                <a:latin typeface="Arial"/>
                <a:cs typeface="Arial"/>
              </a:rPr>
              <a:t>yellow</a:t>
            </a:r>
            <a:r>
              <a:rPr lang="en-US" sz="2400" spc="-75">
                <a:latin typeface="Arial"/>
                <a:cs typeface="Arial"/>
              </a:rPr>
              <a:t> </a:t>
            </a:r>
            <a:r>
              <a:rPr lang="en-US" sz="2400" spc="-10">
                <a:latin typeface="Arial"/>
                <a:cs typeface="Arial"/>
              </a:rPr>
              <a:t>stickers</a:t>
            </a:r>
            <a:endParaRPr lang="en-US" sz="2400">
              <a:latin typeface="Arial"/>
              <a:cs typeface="Arial"/>
            </a:endParaRPr>
          </a:p>
        </p:txBody>
      </p:sp>
      <p:sp>
        <p:nvSpPr>
          <p:cNvPr id="23" name="object 6">
            <a:extLst>
              <a:ext uri="{FF2B5EF4-FFF2-40B4-BE49-F238E27FC236}">
                <a16:creationId xmlns:a16="http://schemas.microsoft.com/office/drawing/2014/main" id="{D3439E2D-2254-8A5C-8770-0885C81CB54F}"/>
              </a:ext>
            </a:extLst>
          </p:cNvPr>
          <p:cNvSpPr txBox="1"/>
          <p:nvPr/>
        </p:nvSpPr>
        <p:spPr>
          <a:xfrm>
            <a:off x="6097038" y="2101026"/>
            <a:ext cx="5790162" cy="1916233"/>
          </a:xfrm>
          <a:prstGeom prst="rect">
            <a:avLst/>
          </a:prstGeom>
        </p:spPr>
        <p:txBody>
          <a:bodyPr vert="horz" wrap="square" lIns="0" tIns="12700" rIns="0" bIns="0" rtlCol="0">
            <a:spAutoFit/>
          </a:bodyPr>
          <a:lstStyle/>
          <a:p>
            <a:pPr marL="228600" marR="208915" indent="-215900">
              <a:lnSpc>
                <a:spcPct val="100000"/>
              </a:lnSpc>
              <a:spcBef>
                <a:spcPts val="1800"/>
              </a:spcBef>
              <a:buFont typeface="Arial"/>
              <a:buChar char="•"/>
            </a:pPr>
            <a:r>
              <a:rPr lang="en-US">
                <a:latin typeface="Calibri"/>
                <a:cs typeface="Calibri"/>
              </a:rPr>
              <a:t>Note that the door in the picture AND its interlock hardware COMBINED are the Credited Control</a:t>
            </a:r>
          </a:p>
          <a:p>
            <a:pPr marL="228600" marR="208915" indent="-215900">
              <a:lnSpc>
                <a:spcPct val="100000"/>
              </a:lnSpc>
              <a:spcBef>
                <a:spcPts val="1800"/>
              </a:spcBef>
              <a:buFont typeface="Arial"/>
              <a:buChar char="•"/>
            </a:pPr>
            <a:r>
              <a:rPr lang="en-US">
                <a:latin typeface="Calibri"/>
                <a:cs typeface="Calibri"/>
              </a:rPr>
              <a:t>I</a:t>
            </a:r>
            <a:r>
              <a:rPr>
                <a:latin typeface="Calibri"/>
                <a:cs typeface="Calibri"/>
              </a:rPr>
              <a:t>f</a:t>
            </a:r>
            <a:r>
              <a:rPr spc="-55">
                <a:latin typeface="Calibri"/>
                <a:cs typeface="Calibri"/>
              </a:rPr>
              <a:t> </a:t>
            </a:r>
            <a:r>
              <a:rPr>
                <a:latin typeface="Calibri"/>
                <a:cs typeface="Calibri"/>
              </a:rPr>
              <a:t>you</a:t>
            </a:r>
            <a:r>
              <a:rPr spc="-65">
                <a:latin typeface="Calibri"/>
                <a:cs typeface="Calibri"/>
              </a:rPr>
              <a:t> </a:t>
            </a:r>
            <a:r>
              <a:rPr>
                <a:latin typeface="Calibri"/>
                <a:cs typeface="Calibri"/>
              </a:rPr>
              <a:t>remove</a:t>
            </a:r>
            <a:r>
              <a:rPr spc="-55">
                <a:latin typeface="Calibri"/>
                <a:cs typeface="Calibri"/>
              </a:rPr>
              <a:t> </a:t>
            </a:r>
            <a:r>
              <a:rPr>
                <a:latin typeface="Calibri"/>
                <a:cs typeface="Calibri"/>
              </a:rPr>
              <a:t>the</a:t>
            </a:r>
            <a:r>
              <a:rPr spc="-50">
                <a:latin typeface="Calibri"/>
                <a:cs typeface="Calibri"/>
              </a:rPr>
              <a:t> </a:t>
            </a:r>
            <a:r>
              <a:rPr>
                <a:latin typeface="Calibri"/>
                <a:cs typeface="Calibri"/>
              </a:rPr>
              <a:t>door</a:t>
            </a:r>
            <a:r>
              <a:rPr spc="-50">
                <a:latin typeface="Calibri"/>
                <a:cs typeface="Calibri"/>
              </a:rPr>
              <a:t> </a:t>
            </a:r>
            <a:r>
              <a:rPr>
                <a:latin typeface="Calibri"/>
                <a:cs typeface="Calibri"/>
              </a:rPr>
              <a:t>without</a:t>
            </a:r>
            <a:r>
              <a:rPr spc="-55">
                <a:latin typeface="Calibri"/>
                <a:cs typeface="Calibri"/>
              </a:rPr>
              <a:t> </a:t>
            </a:r>
            <a:r>
              <a:rPr spc="-10">
                <a:latin typeface="Calibri"/>
                <a:cs typeface="Calibri"/>
              </a:rPr>
              <a:t>obtaining</a:t>
            </a:r>
            <a:r>
              <a:rPr spc="-70">
                <a:latin typeface="Calibri"/>
                <a:cs typeface="Calibri"/>
              </a:rPr>
              <a:t> </a:t>
            </a:r>
            <a:r>
              <a:rPr>
                <a:latin typeface="Calibri"/>
                <a:cs typeface="Calibri"/>
              </a:rPr>
              <a:t>SSG</a:t>
            </a:r>
            <a:r>
              <a:rPr spc="-65">
                <a:latin typeface="Calibri"/>
                <a:cs typeface="Calibri"/>
              </a:rPr>
              <a:t> </a:t>
            </a:r>
            <a:r>
              <a:rPr>
                <a:latin typeface="Calibri"/>
                <a:cs typeface="Calibri"/>
              </a:rPr>
              <a:t>permission</a:t>
            </a:r>
            <a:r>
              <a:rPr spc="-60">
                <a:latin typeface="Calibri"/>
                <a:cs typeface="Calibri"/>
              </a:rPr>
              <a:t> </a:t>
            </a:r>
            <a:r>
              <a:rPr b="1">
                <a:latin typeface="Calibri"/>
                <a:cs typeface="Calibri"/>
              </a:rPr>
              <a:t>EVEN</a:t>
            </a:r>
            <a:r>
              <a:rPr b="1" spc="-60">
                <a:latin typeface="Calibri"/>
                <a:cs typeface="Calibri"/>
              </a:rPr>
              <a:t> </a:t>
            </a:r>
            <a:r>
              <a:rPr b="1" spc="-25">
                <a:latin typeface="Calibri"/>
                <a:cs typeface="Calibri"/>
              </a:rPr>
              <a:t>IF </a:t>
            </a:r>
            <a:r>
              <a:rPr b="1">
                <a:latin typeface="Calibri"/>
                <a:cs typeface="Calibri"/>
              </a:rPr>
              <a:t>YOU</a:t>
            </a:r>
            <a:r>
              <a:rPr b="1" spc="-65">
                <a:latin typeface="Calibri"/>
                <a:cs typeface="Calibri"/>
              </a:rPr>
              <a:t> </a:t>
            </a:r>
            <a:r>
              <a:rPr b="1">
                <a:latin typeface="Calibri"/>
                <a:cs typeface="Calibri"/>
              </a:rPr>
              <a:t>DON’T</a:t>
            </a:r>
            <a:r>
              <a:rPr b="1" spc="-55">
                <a:latin typeface="Calibri"/>
                <a:cs typeface="Calibri"/>
              </a:rPr>
              <a:t> </a:t>
            </a:r>
            <a:r>
              <a:rPr b="1">
                <a:latin typeface="Calibri"/>
                <a:cs typeface="Calibri"/>
              </a:rPr>
              <a:t>MODIFY</a:t>
            </a:r>
            <a:r>
              <a:rPr b="1" spc="-55">
                <a:latin typeface="Calibri"/>
                <a:cs typeface="Calibri"/>
              </a:rPr>
              <a:t> </a:t>
            </a:r>
            <a:r>
              <a:rPr b="1">
                <a:latin typeface="Calibri"/>
                <a:cs typeface="Calibri"/>
              </a:rPr>
              <a:t>THE</a:t>
            </a:r>
            <a:r>
              <a:rPr b="1" spc="-55">
                <a:latin typeface="Calibri"/>
                <a:cs typeface="Calibri"/>
              </a:rPr>
              <a:t> </a:t>
            </a:r>
            <a:r>
              <a:rPr b="1">
                <a:latin typeface="Calibri"/>
                <a:cs typeface="Calibri"/>
              </a:rPr>
              <a:t>PSS</a:t>
            </a:r>
            <a:r>
              <a:rPr b="1" spc="-50">
                <a:latin typeface="Calibri"/>
                <a:cs typeface="Calibri"/>
              </a:rPr>
              <a:t> </a:t>
            </a:r>
            <a:r>
              <a:rPr b="1">
                <a:latin typeface="Calibri"/>
                <a:cs typeface="Calibri"/>
              </a:rPr>
              <a:t>Interlock</a:t>
            </a:r>
            <a:r>
              <a:rPr b="1" spc="-65">
                <a:latin typeface="Calibri"/>
                <a:cs typeface="Calibri"/>
              </a:rPr>
              <a:t> </a:t>
            </a:r>
            <a:r>
              <a:rPr b="1">
                <a:latin typeface="Calibri"/>
                <a:cs typeface="Calibri"/>
              </a:rPr>
              <a:t>Sensors,</a:t>
            </a:r>
            <a:r>
              <a:rPr b="1" spc="-65">
                <a:latin typeface="Calibri"/>
                <a:cs typeface="Calibri"/>
              </a:rPr>
              <a:t> </a:t>
            </a:r>
            <a:r>
              <a:rPr b="1">
                <a:latin typeface="Calibri"/>
                <a:cs typeface="Calibri"/>
              </a:rPr>
              <a:t>it</a:t>
            </a:r>
            <a:r>
              <a:rPr b="1" spc="-60">
                <a:latin typeface="Calibri"/>
                <a:cs typeface="Calibri"/>
              </a:rPr>
              <a:t> </a:t>
            </a:r>
            <a:r>
              <a:rPr b="1">
                <a:latin typeface="Calibri"/>
                <a:cs typeface="Calibri"/>
              </a:rPr>
              <a:t>is</a:t>
            </a:r>
            <a:r>
              <a:rPr b="1" spc="-50">
                <a:latin typeface="Calibri"/>
                <a:cs typeface="Calibri"/>
              </a:rPr>
              <a:t> </a:t>
            </a:r>
            <a:r>
              <a:rPr b="1">
                <a:latin typeface="Calibri"/>
                <a:cs typeface="Calibri"/>
              </a:rPr>
              <a:t>still</a:t>
            </a:r>
            <a:r>
              <a:rPr b="1" spc="-50">
                <a:latin typeface="Calibri"/>
                <a:cs typeface="Calibri"/>
              </a:rPr>
              <a:t> </a:t>
            </a:r>
            <a:r>
              <a:rPr b="1" spc="-10">
                <a:latin typeface="Calibri"/>
                <a:cs typeface="Calibri"/>
              </a:rPr>
              <a:t>UNAUTHORIZED </a:t>
            </a:r>
            <a:r>
              <a:rPr b="1">
                <a:latin typeface="Calibri"/>
                <a:cs typeface="Calibri"/>
              </a:rPr>
              <a:t>modification</a:t>
            </a:r>
            <a:r>
              <a:rPr b="1" spc="-70">
                <a:latin typeface="Calibri"/>
                <a:cs typeface="Calibri"/>
              </a:rPr>
              <a:t> </a:t>
            </a:r>
            <a:r>
              <a:rPr b="1">
                <a:latin typeface="Calibri"/>
                <a:cs typeface="Calibri"/>
              </a:rPr>
              <a:t>to</a:t>
            </a:r>
            <a:r>
              <a:rPr b="1" spc="-50">
                <a:latin typeface="Calibri"/>
                <a:cs typeface="Calibri"/>
              </a:rPr>
              <a:t> </a:t>
            </a:r>
            <a:r>
              <a:rPr b="1">
                <a:latin typeface="Calibri"/>
                <a:cs typeface="Calibri"/>
              </a:rPr>
              <a:t>the</a:t>
            </a:r>
            <a:r>
              <a:rPr b="1" spc="-40">
                <a:latin typeface="Calibri"/>
                <a:cs typeface="Calibri"/>
              </a:rPr>
              <a:t> </a:t>
            </a:r>
            <a:r>
              <a:rPr b="1" spc="-10">
                <a:latin typeface="Calibri"/>
                <a:cs typeface="Calibri"/>
              </a:rPr>
              <a:t>Credited</a:t>
            </a:r>
            <a:r>
              <a:rPr b="1" spc="-60">
                <a:latin typeface="Calibri"/>
                <a:cs typeface="Calibri"/>
              </a:rPr>
              <a:t> </a:t>
            </a:r>
            <a:r>
              <a:rPr b="1" spc="-10">
                <a:latin typeface="Calibri"/>
                <a:cs typeface="Calibri"/>
              </a:rPr>
              <a:t>Control</a:t>
            </a:r>
            <a:endParaRPr>
              <a:latin typeface="Calibri"/>
              <a:cs typeface="Calibri"/>
            </a:endParaRPr>
          </a:p>
        </p:txBody>
      </p:sp>
      <p:sp>
        <p:nvSpPr>
          <p:cNvPr id="24" name="TextBox 23">
            <a:extLst>
              <a:ext uri="{FF2B5EF4-FFF2-40B4-BE49-F238E27FC236}">
                <a16:creationId xmlns:a16="http://schemas.microsoft.com/office/drawing/2014/main" id="{F08AE70F-CB21-3823-2EEA-57464287B074}"/>
              </a:ext>
            </a:extLst>
          </p:cNvPr>
          <p:cNvSpPr txBox="1"/>
          <p:nvPr/>
        </p:nvSpPr>
        <p:spPr>
          <a:xfrm>
            <a:off x="7815385" y="4877218"/>
            <a:ext cx="3940140" cy="646331"/>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a:t>If you see something that looks amiss, contact the Safety System Group (SSG)</a:t>
            </a:r>
          </a:p>
        </p:txBody>
      </p:sp>
      <p:cxnSp>
        <p:nvCxnSpPr>
          <p:cNvPr id="26" name="Straight Connector 25">
            <a:extLst>
              <a:ext uri="{FF2B5EF4-FFF2-40B4-BE49-F238E27FC236}">
                <a16:creationId xmlns:a16="http://schemas.microsoft.com/office/drawing/2014/main" id="{983EE083-6545-85AD-0757-BE76E6B5E9A3}"/>
              </a:ext>
            </a:extLst>
          </p:cNvPr>
          <p:cNvCxnSpPr>
            <a:cxnSpLocks/>
          </p:cNvCxnSpPr>
          <p:nvPr/>
        </p:nvCxnSpPr>
        <p:spPr>
          <a:xfrm>
            <a:off x="361754" y="1213303"/>
            <a:ext cx="775308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136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522F52-D733-3716-3E14-D80026DAFB43}"/>
              </a:ext>
            </a:extLst>
          </p:cNvPr>
          <p:cNvSpPr>
            <a:spLocks noGrp="1"/>
          </p:cNvSpPr>
          <p:nvPr>
            <p:ph type="ftr" sz="quarter" idx="11"/>
          </p:nvPr>
        </p:nvSpPr>
        <p:spPr/>
        <p:txBody>
          <a:bodyPr/>
          <a:lstStyle/>
          <a:p>
            <a:r>
              <a:rPr lang="en-US"/>
              <a:t>ES&amp;H Pre-SAM Safety Briefing</a:t>
            </a:r>
          </a:p>
        </p:txBody>
      </p:sp>
      <p:sp>
        <p:nvSpPr>
          <p:cNvPr id="3" name="Slide Number Placeholder 2">
            <a:extLst>
              <a:ext uri="{FF2B5EF4-FFF2-40B4-BE49-F238E27FC236}">
                <a16:creationId xmlns:a16="http://schemas.microsoft.com/office/drawing/2014/main" id="{4A1491BC-4642-7D7A-494A-B604BBFDD183}"/>
              </a:ext>
            </a:extLst>
          </p:cNvPr>
          <p:cNvSpPr>
            <a:spLocks noGrp="1"/>
          </p:cNvSpPr>
          <p:nvPr>
            <p:ph type="sldNum" sz="quarter" idx="12"/>
          </p:nvPr>
        </p:nvSpPr>
        <p:spPr/>
        <p:txBody>
          <a:bodyPr/>
          <a:lstStyle/>
          <a:p>
            <a:fld id="{7D1BE87E-F0DE-A44C-894B-E142BEB21E42}" type="slidenum">
              <a:rPr lang="en-US" smtClean="0"/>
              <a:pPr/>
              <a:t>15</a:t>
            </a:fld>
            <a:endParaRPr lang="en-US"/>
          </a:p>
        </p:txBody>
      </p:sp>
      <p:sp>
        <p:nvSpPr>
          <p:cNvPr id="6" name="Date Placeholder 5">
            <a:extLst>
              <a:ext uri="{FF2B5EF4-FFF2-40B4-BE49-F238E27FC236}">
                <a16:creationId xmlns:a16="http://schemas.microsoft.com/office/drawing/2014/main" id="{330D1F13-D657-7C12-A5D2-302B1326E42C}"/>
              </a:ext>
            </a:extLst>
          </p:cNvPr>
          <p:cNvSpPr>
            <a:spLocks noGrp="1"/>
          </p:cNvSpPr>
          <p:nvPr>
            <p:ph type="dt" sz="half" idx="10"/>
          </p:nvPr>
        </p:nvSpPr>
        <p:spPr/>
        <p:txBody>
          <a:bodyPr/>
          <a:lstStyle/>
          <a:p>
            <a:r>
              <a:rPr lang="en-US"/>
              <a:t>August 20, 2026</a:t>
            </a:r>
          </a:p>
        </p:txBody>
      </p:sp>
      <p:sp>
        <p:nvSpPr>
          <p:cNvPr id="9" name="Title 12">
            <a:extLst>
              <a:ext uri="{FF2B5EF4-FFF2-40B4-BE49-F238E27FC236}">
                <a16:creationId xmlns:a16="http://schemas.microsoft.com/office/drawing/2014/main" id="{8EFAB939-656E-1247-7FF8-ED0D0031EFD7}"/>
              </a:ext>
            </a:extLst>
          </p:cNvPr>
          <p:cNvSpPr>
            <a:spLocks noGrp="1"/>
          </p:cNvSpPr>
          <p:nvPr>
            <p:ph type="title"/>
          </p:nvPr>
        </p:nvSpPr>
        <p:spPr>
          <a:xfrm>
            <a:off x="309093" y="531951"/>
            <a:ext cx="11044707" cy="678664"/>
          </a:xfrm>
        </p:spPr>
        <p:txBody>
          <a:bodyPr/>
          <a:lstStyle/>
          <a:p>
            <a:r>
              <a:rPr lang="en-US" sz="3200">
                <a:solidFill>
                  <a:schemeClr val="tx1"/>
                </a:solidFill>
              </a:rPr>
              <a:t>How do I recognize Credited Controls?</a:t>
            </a:r>
          </a:p>
        </p:txBody>
      </p:sp>
      <p:cxnSp>
        <p:nvCxnSpPr>
          <p:cNvPr id="10" name="Straight Connector 9">
            <a:extLst>
              <a:ext uri="{FF2B5EF4-FFF2-40B4-BE49-F238E27FC236}">
                <a16:creationId xmlns:a16="http://schemas.microsoft.com/office/drawing/2014/main" id="{16D64FB2-1CAC-4049-033F-B00D63CB5491}"/>
              </a:ext>
            </a:extLst>
          </p:cNvPr>
          <p:cNvCxnSpPr>
            <a:cxnSpLocks/>
          </p:cNvCxnSpPr>
          <p:nvPr/>
        </p:nvCxnSpPr>
        <p:spPr>
          <a:xfrm>
            <a:off x="305069" y="1243054"/>
            <a:ext cx="783936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4812A3F-70C2-6005-E9F9-59A09148DDE6}"/>
              </a:ext>
            </a:extLst>
          </p:cNvPr>
          <p:cNvPicPr>
            <a:picLocks noChangeAspect="1"/>
          </p:cNvPicPr>
          <p:nvPr/>
        </p:nvPicPr>
        <p:blipFill>
          <a:blip r:embed="rId2" cstate="print">
            <a:extLst>
              <a:ext uri="{28A0092B-C50C-407E-A947-70E740481C1C}">
                <a14:useLocalDpi xmlns:a14="http://schemas.microsoft.com/office/drawing/2010/main" val="0"/>
              </a:ext>
            </a:extLst>
          </a:blip>
          <a:srcRect l="8446" t="22206" r="25982" b="17700"/>
          <a:stretch>
            <a:fillRect/>
          </a:stretch>
        </p:blipFill>
        <p:spPr>
          <a:xfrm>
            <a:off x="6215694" y="2101716"/>
            <a:ext cx="1699582" cy="2076809"/>
          </a:xfrm>
          <a:prstGeom prst="rect">
            <a:avLst/>
          </a:prstGeom>
          <a:ln>
            <a:noFill/>
          </a:ln>
          <a:effectLst/>
        </p:spPr>
      </p:pic>
      <p:pic>
        <p:nvPicPr>
          <p:cNvPr id="14" name="Picture 13">
            <a:extLst>
              <a:ext uri="{FF2B5EF4-FFF2-40B4-BE49-F238E27FC236}">
                <a16:creationId xmlns:a16="http://schemas.microsoft.com/office/drawing/2014/main" id="{D50B72E7-9C78-F0C5-28F9-2369B73E5349}"/>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4714" r="39780" b="5586"/>
          <a:stretch>
            <a:fillRect/>
          </a:stretch>
        </p:blipFill>
        <p:spPr>
          <a:xfrm>
            <a:off x="529158" y="3911302"/>
            <a:ext cx="1892784" cy="2414747"/>
          </a:xfrm>
          <a:prstGeom prst="rect">
            <a:avLst/>
          </a:prstGeom>
          <a:ln>
            <a:noFill/>
          </a:ln>
          <a:effectLst/>
        </p:spPr>
      </p:pic>
      <p:pic>
        <p:nvPicPr>
          <p:cNvPr id="16" name="Picture 15">
            <a:extLst>
              <a:ext uri="{FF2B5EF4-FFF2-40B4-BE49-F238E27FC236}">
                <a16:creationId xmlns:a16="http://schemas.microsoft.com/office/drawing/2014/main" id="{03CED54C-BF22-6104-C32E-C624410503E0}"/>
              </a:ext>
            </a:extLst>
          </p:cNvPr>
          <p:cNvPicPr>
            <a:picLocks noChangeAspect="1"/>
          </p:cNvPicPr>
          <p:nvPr/>
        </p:nvPicPr>
        <p:blipFill>
          <a:blip r:embed="rId5"/>
          <a:stretch>
            <a:fillRect/>
          </a:stretch>
        </p:blipFill>
        <p:spPr>
          <a:xfrm>
            <a:off x="3841136" y="2103684"/>
            <a:ext cx="2135172" cy="2090701"/>
          </a:xfrm>
          <a:prstGeom prst="rect">
            <a:avLst/>
          </a:prstGeom>
          <a:ln>
            <a:noFill/>
          </a:ln>
          <a:effectLst/>
        </p:spPr>
      </p:pic>
      <p:sp>
        <p:nvSpPr>
          <p:cNvPr id="18" name="object 4">
            <a:extLst>
              <a:ext uri="{FF2B5EF4-FFF2-40B4-BE49-F238E27FC236}">
                <a16:creationId xmlns:a16="http://schemas.microsoft.com/office/drawing/2014/main" id="{8F27E0B7-6D52-BEF7-BA8B-7CCFDDBAFDD8}"/>
              </a:ext>
            </a:extLst>
          </p:cNvPr>
          <p:cNvSpPr txBox="1"/>
          <p:nvPr/>
        </p:nvSpPr>
        <p:spPr>
          <a:xfrm>
            <a:off x="291032" y="1417622"/>
            <a:ext cx="9757535" cy="382156"/>
          </a:xfrm>
          <a:prstGeom prst="rect">
            <a:avLst/>
          </a:prstGeom>
        </p:spPr>
        <p:txBody>
          <a:bodyPr vert="horz" wrap="square" lIns="0" tIns="12700" rIns="0" bIns="0" rtlCol="0">
            <a:spAutoFit/>
          </a:bodyPr>
          <a:lstStyle/>
          <a:p>
            <a:pPr marL="228600" indent="-215900">
              <a:lnSpc>
                <a:spcPct val="100000"/>
              </a:lnSpc>
              <a:spcBef>
                <a:spcPts val="100"/>
              </a:spcBef>
              <a:buFont typeface="Wingdings"/>
              <a:buChar char=""/>
            </a:pPr>
            <a:r>
              <a:rPr lang="en-US" sz="2400" spc="-70">
                <a:latin typeface="Calibri"/>
                <a:cs typeface="Calibri"/>
              </a:rPr>
              <a:t>RadCon, F&amp;O and </a:t>
            </a:r>
            <a:r>
              <a:rPr lang="en-US" sz="2400" spc="-70" err="1">
                <a:latin typeface="Calibri"/>
                <a:cs typeface="Calibri"/>
              </a:rPr>
              <a:t>Cryo</a:t>
            </a:r>
            <a:r>
              <a:rPr lang="en-US" sz="2400" spc="-70">
                <a:latin typeface="Calibri"/>
                <a:cs typeface="Calibri"/>
              </a:rPr>
              <a:t>/Engineering managed credited controls </a:t>
            </a:r>
            <a:r>
              <a:rPr sz="2400">
                <a:latin typeface="Calibri"/>
                <a:cs typeface="Calibri"/>
              </a:rPr>
              <a:t>are</a:t>
            </a:r>
            <a:r>
              <a:rPr sz="2400" spc="-65">
                <a:latin typeface="Calibri"/>
                <a:cs typeface="Calibri"/>
              </a:rPr>
              <a:t> </a:t>
            </a:r>
            <a:r>
              <a:rPr sz="2400">
                <a:latin typeface="Calibri"/>
                <a:cs typeface="Calibri"/>
              </a:rPr>
              <a:t>labeled</a:t>
            </a:r>
            <a:r>
              <a:rPr sz="2400" spc="-55">
                <a:latin typeface="Calibri"/>
                <a:cs typeface="Calibri"/>
              </a:rPr>
              <a:t> </a:t>
            </a:r>
            <a:r>
              <a:rPr sz="2400" spc="-20">
                <a:latin typeface="Calibri"/>
                <a:cs typeface="Calibri"/>
              </a:rPr>
              <a:t>with</a:t>
            </a:r>
            <a:endParaRPr lang="en-US" sz="2400">
              <a:latin typeface="Calibri"/>
              <a:cs typeface="Calibri"/>
            </a:endParaRPr>
          </a:p>
        </p:txBody>
      </p:sp>
      <p:sp>
        <p:nvSpPr>
          <p:cNvPr id="20" name="object 5">
            <a:extLst>
              <a:ext uri="{FF2B5EF4-FFF2-40B4-BE49-F238E27FC236}">
                <a16:creationId xmlns:a16="http://schemas.microsoft.com/office/drawing/2014/main" id="{F3AF09D6-E0CD-22FD-5186-C9B2A9F041BD}"/>
              </a:ext>
            </a:extLst>
          </p:cNvPr>
          <p:cNvSpPr txBox="1"/>
          <p:nvPr/>
        </p:nvSpPr>
        <p:spPr>
          <a:xfrm>
            <a:off x="9957031" y="1249627"/>
            <a:ext cx="2051655" cy="718145"/>
          </a:xfrm>
          <a:prstGeom prst="rect">
            <a:avLst/>
          </a:prstGeom>
          <a:solidFill>
            <a:srgbClr val="FF9900"/>
          </a:solidFill>
        </p:spPr>
        <p:txBody>
          <a:bodyPr vert="horz" wrap="square" lIns="0" tIns="0" rIns="0" bIns="0" rtlCol="0">
            <a:spAutoFit/>
          </a:bodyPr>
          <a:lstStyle/>
          <a:p>
            <a:pPr algn="ctr">
              <a:lnSpc>
                <a:spcPts val="2770"/>
              </a:lnSpc>
            </a:pPr>
            <a:r>
              <a:rPr lang="en-US" sz="2400" spc="-75">
                <a:solidFill>
                  <a:schemeClr val="bg1"/>
                </a:solidFill>
                <a:latin typeface="Calibri"/>
                <a:cs typeface="Calibri"/>
              </a:rPr>
              <a:t>White and </a:t>
            </a:r>
            <a:r>
              <a:rPr lang="en-US" sz="2400" spc="-75">
                <a:latin typeface="Calibri"/>
                <a:cs typeface="Calibri"/>
              </a:rPr>
              <a:t>Orange labels</a:t>
            </a:r>
            <a:endParaRPr lang="en-US" sz="2400">
              <a:latin typeface="Calibri"/>
              <a:cs typeface="Calibri"/>
            </a:endParaRPr>
          </a:p>
        </p:txBody>
      </p:sp>
      <p:pic>
        <p:nvPicPr>
          <p:cNvPr id="22" name="Picture 21">
            <a:extLst>
              <a:ext uri="{FF2B5EF4-FFF2-40B4-BE49-F238E27FC236}">
                <a16:creationId xmlns:a16="http://schemas.microsoft.com/office/drawing/2014/main" id="{1AE2021B-36EF-EAC0-3F61-3C43860550EA}"/>
              </a:ext>
            </a:extLst>
          </p:cNvPr>
          <p:cNvPicPr>
            <a:picLocks noChangeAspect="1"/>
          </p:cNvPicPr>
          <p:nvPr/>
        </p:nvPicPr>
        <p:blipFill>
          <a:blip r:embed="rId6" cstate="print">
            <a:extLst>
              <a:ext uri="{28A0092B-C50C-407E-A947-70E740481C1C}">
                <a14:useLocalDpi xmlns:a14="http://schemas.microsoft.com/office/drawing/2010/main" val="0"/>
              </a:ext>
            </a:extLst>
          </a:blip>
          <a:srcRect t="4177" b="4177"/>
          <a:stretch/>
        </p:blipFill>
        <p:spPr>
          <a:xfrm>
            <a:off x="8129165" y="2081792"/>
            <a:ext cx="1699582" cy="2076809"/>
          </a:xfrm>
          <a:prstGeom prst="rect">
            <a:avLst/>
          </a:prstGeom>
          <a:ln>
            <a:noFill/>
          </a:ln>
          <a:effectLst/>
        </p:spPr>
      </p:pic>
      <p:sp>
        <p:nvSpPr>
          <p:cNvPr id="24" name="TextBox 23">
            <a:extLst>
              <a:ext uri="{FF2B5EF4-FFF2-40B4-BE49-F238E27FC236}">
                <a16:creationId xmlns:a16="http://schemas.microsoft.com/office/drawing/2014/main" id="{5F9DE8BA-4A74-E2BB-35C9-B97268AEC2A9}"/>
              </a:ext>
            </a:extLst>
          </p:cNvPr>
          <p:cNvSpPr txBox="1"/>
          <p:nvPr/>
        </p:nvSpPr>
        <p:spPr>
          <a:xfrm>
            <a:off x="529158" y="2751227"/>
            <a:ext cx="3052242" cy="662682"/>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a:t>If you see something that looks amiss, contact RadCon</a:t>
            </a:r>
          </a:p>
        </p:txBody>
      </p:sp>
      <p:sp>
        <p:nvSpPr>
          <p:cNvPr id="26" name="TextBox 25">
            <a:extLst>
              <a:ext uri="{FF2B5EF4-FFF2-40B4-BE49-F238E27FC236}">
                <a16:creationId xmlns:a16="http://schemas.microsoft.com/office/drawing/2014/main" id="{DAB3840A-F3EF-4305-F16E-D50EFF106577}"/>
              </a:ext>
            </a:extLst>
          </p:cNvPr>
          <p:cNvSpPr txBox="1"/>
          <p:nvPr/>
        </p:nvSpPr>
        <p:spPr>
          <a:xfrm>
            <a:off x="4403141" y="5087860"/>
            <a:ext cx="2619343" cy="646331"/>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a:t>If you see something that looks amiss, contact F&amp;O</a:t>
            </a:r>
          </a:p>
        </p:txBody>
      </p:sp>
      <p:pic>
        <p:nvPicPr>
          <p:cNvPr id="28" name="Picture 27">
            <a:extLst>
              <a:ext uri="{FF2B5EF4-FFF2-40B4-BE49-F238E27FC236}">
                <a16:creationId xmlns:a16="http://schemas.microsoft.com/office/drawing/2014/main" id="{E729FB37-5368-42FC-A90C-75EE1D047E3D}"/>
              </a:ext>
            </a:extLst>
          </p:cNvPr>
          <p:cNvPicPr>
            <a:picLocks noChangeAspect="1"/>
          </p:cNvPicPr>
          <p:nvPr/>
        </p:nvPicPr>
        <p:blipFill>
          <a:blip r:embed="rId7">
            <a:extLst>
              <a:ext uri="{28A0092B-C50C-407E-A947-70E740481C1C}">
                <a14:useLocalDpi xmlns:a14="http://schemas.microsoft.com/office/drawing/2010/main" val="0"/>
              </a:ext>
            </a:extLst>
          </a:blip>
          <a:srcRect t="6744" b="6744"/>
          <a:stretch/>
        </p:blipFill>
        <p:spPr>
          <a:xfrm>
            <a:off x="7341314" y="4343661"/>
            <a:ext cx="1624171" cy="1984660"/>
          </a:xfrm>
          <a:prstGeom prst="rect">
            <a:avLst/>
          </a:prstGeom>
          <a:ln>
            <a:noFill/>
          </a:ln>
          <a:effectLst/>
        </p:spPr>
      </p:pic>
      <p:sp>
        <p:nvSpPr>
          <p:cNvPr id="30" name="TextBox 29">
            <a:extLst>
              <a:ext uri="{FF2B5EF4-FFF2-40B4-BE49-F238E27FC236}">
                <a16:creationId xmlns:a16="http://schemas.microsoft.com/office/drawing/2014/main" id="{F66804B3-ACF7-F081-E990-AD717A55D9B7}"/>
              </a:ext>
            </a:extLst>
          </p:cNvPr>
          <p:cNvSpPr txBox="1"/>
          <p:nvPr/>
        </p:nvSpPr>
        <p:spPr>
          <a:xfrm>
            <a:off x="9144000" y="5085386"/>
            <a:ext cx="2589383" cy="92333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a:t>If you see something that looks amiss, contact CRYO</a:t>
            </a:r>
          </a:p>
        </p:txBody>
      </p:sp>
      <p:pic>
        <p:nvPicPr>
          <p:cNvPr id="35" name="Picture 34">
            <a:extLst>
              <a:ext uri="{FF2B5EF4-FFF2-40B4-BE49-F238E27FC236}">
                <a16:creationId xmlns:a16="http://schemas.microsoft.com/office/drawing/2014/main" id="{E57FD493-384C-CA1E-B459-6D52719E36ED}"/>
              </a:ext>
            </a:extLst>
          </p:cNvPr>
          <p:cNvPicPr>
            <a:picLocks noChangeAspect="1"/>
          </p:cNvPicPr>
          <p:nvPr/>
        </p:nvPicPr>
        <p:blipFill>
          <a:blip r:embed="rId8"/>
          <a:srcRect l="9082" r="9082"/>
          <a:stretch/>
        </p:blipFill>
        <p:spPr>
          <a:xfrm>
            <a:off x="2600456" y="4343661"/>
            <a:ext cx="1624171" cy="1984660"/>
          </a:xfrm>
          <a:prstGeom prst="rect">
            <a:avLst/>
          </a:prstGeom>
          <a:ln>
            <a:noFill/>
          </a:ln>
          <a:effectLst/>
        </p:spPr>
      </p:pic>
    </p:spTree>
    <p:extLst>
      <p:ext uri="{BB962C8B-B14F-4D97-AF65-F5344CB8AC3E}">
        <p14:creationId xmlns:p14="http://schemas.microsoft.com/office/powerpoint/2010/main" val="1408596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74D4B-3352-CDDC-29BE-51E4186755E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16F2913-A783-B549-0612-371C05348652}"/>
              </a:ext>
            </a:extLst>
          </p:cNvPr>
          <p:cNvSpPr>
            <a:spLocks noGrp="1"/>
          </p:cNvSpPr>
          <p:nvPr>
            <p:ph type="ftr" sz="quarter" idx="11"/>
          </p:nvPr>
        </p:nvSpPr>
        <p:spPr/>
        <p:txBody>
          <a:bodyPr/>
          <a:lstStyle/>
          <a:p>
            <a:r>
              <a:rPr lang="en-US"/>
              <a:t>ES&amp;H Pre-SAM Safety Briefing</a:t>
            </a:r>
          </a:p>
        </p:txBody>
      </p:sp>
      <p:sp>
        <p:nvSpPr>
          <p:cNvPr id="3" name="Slide Number Placeholder 2">
            <a:extLst>
              <a:ext uri="{FF2B5EF4-FFF2-40B4-BE49-F238E27FC236}">
                <a16:creationId xmlns:a16="http://schemas.microsoft.com/office/drawing/2014/main" id="{C531D8FD-7904-883A-973E-DA297908E30C}"/>
              </a:ext>
            </a:extLst>
          </p:cNvPr>
          <p:cNvSpPr>
            <a:spLocks noGrp="1"/>
          </p:cNvSpPr>
          <p:nvPr>
            <p:ph type="sldNum" sz="quarter" idx="12"/>
          </p:nvPr>
        </p:nvSpPr>
        <p:spPr/>
        <p:txBody>
          <a:bodyPr/>
          <a:lstStyle/>
          <a:p>
            <a:fld id="{7D1BE87E-F0DE-A44C-894B-E142BEB21E42}" type="slidenum">
              <a:rPr lang="en-US" smtClean="0"/>
              <a:pPr/>
              <a:t>16</a:t>
            </a:fld>
            <a:endParaRPr lang="en-US"/>
          </a:p>
        </p:txBody>
      </p:sp>
      <p:sp>
        <p:nvSpPr>
          <p:cNvPr id="6" name="Date Placeholder 5">
            <a:extLst>
              <a:ext uri="{FF2B5EF4-FFF2-40B4-BE49-F238E27FC236}">
                <a16:creationId xmlns:a16="http://schemas.microsoft.com/office/drawing/2014/main" id="{B60A661A-6799-DF56-AEDC-C95CFD76BD01}"/>
              </a:ext>
            </a:extLst>
          </p:cNvPr>
          <p:cNvSpPr>
            <a:spLocks noGrp="1"/>
          </p:cNvSpPr>
          <p:nvPr>
            <p:ph type="dt" sz="half" idx="10"/>
          </p:nvPr>
        </p:nvSpPr>
        <p:spPr/>
        <p:txBody>
          <a:bodyPr/>
          <a:lstStyle/>
          <a:p>
            <a:r>
              <a:rPr lang="en-US"/>
              <a:t>August 20, 2026</a:t>
            </a:r>
          </a:p>
        </p:txBody>
      </p:sp>
      <p:sp>
        <p:nvSpPr>
          <p:cNvPr id="9" name="Title 12">
            <a:extLst>
              <a:ext uri="{FF2B5EF4-FFF2-40B4-BE49-F238E27FC236}">
                <a16:creationId xmlns:a16="http://schemas.microsoft.com/office/drawing/2014/main" id="{82F93EE5-1B03-06B0-1F74-064C78D7A6E5}"/>
              </a:ext>
            </a:extLst>
          </p:cNvPr>
          <p:cNvSpPr>
            <a:spLocks noGrp="1"/>
          </p:cNvSpPr>
          <p:nvPr>
            <p:ph type="title"/>
          </p:nvPr>
        </p:nvSpPr>
        <p:spPr>
          <a:xfrm>
            <a:off x="309093" y="531951"/>
            <a:ext cx="11044707" cy="678664"/>
          </a:xfrm>
        </p:spPr>
        <p:txBody>
          <a:bodyPr/>
          <a:lstStyle/>
          <a:p>
            <a:r>
              <a:rPr lang="en-US" sz="3200">
                <a:solidFill>
                  <a:schemeClr val="tx1"/>
                </a:solidFill>
              </a:rPr>
              <a:t>How do I recognize Credited Controls?</a:t>
            </a:r>
          </a:p>
        </p:txBody>
      </p:sp>
      <p:cxnSp>
        <p:nvCxnSpPr>
          <p:cNvPr id="10" name="Straight Connector 9">
            <a:extLst>
              <a:ext uri="{FF2B5EF4-FFF2-40B4-BE49-F238E27FC236}">
                <a16:creationId xmlns:a16="http://schemas.microsoft.com/office/drawing/2014/main" id="{88F6D845-E4C1-6033-9C5C-E768F419BE62}"/>
              </a:ext>
            </a:extLst>
          </p:cNvPr>
          <p:cNvCxnSpPr>
            <a:cxnSpLocks/>
          </p:cNvCxnSpPr>
          <p:nvPr/>
        </p:nvCxnSpPr>
        <p:spPr>
          <a:xfrm>
            <a:off x="371743" y="1221888"/>
            <a:ext cx="775308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object 4">
            <a:extLst>
              <a:ext uri="{FF2B5EF4-FFF2-40B4-BE49-F238E27FC236}">
                <a16:creationId xmlns:a16="http://schemas.microsoft.com/office/drawing/2014/main" id="{E0CBBC16-C19B-7A95-0A7E-1B373DA2BDD3}"/>
              </a:ext>
            </a:extLst>
          </p:cNvPr>
          <p:cNvSpPr txBox="1"/>
          <p:nvPr/>
        </p:nvSpPr>
        <p:spPr>
          <a:xfrm>
            <a:off x="375766" y="1422253"/>
            <a:ext cx="11130166" cy="382156"/>
          </a:xfrm>
          <a:prstGeom prst="rect">
            <a:avLst/>
          </a:prstGeom>
        </p:spPr>
        <p:txBody>
          <a:bodyPr vert="horz" wrap="square" lIns="0" tIns="12700" rIns="0" bIns="0" rtlCol="0">
            <a:spAutoFit/>
          </a:bodyPr>
          <a:lstStyle/>
          <a:p>
            <a:pPr marL="228600" indent="-215900">
              <a:lnSpc>
                <a:spcPct val="100000"/>
              </a:lnSpc>
              <a:spcBef>
                <a:spcPts val="100"/>
              </a:spcBef>
              <a:buFont typeface="Wingdings"/>
              <a:buChar char=""/>
            </a:pPr>
            <a:r>
              <a:rPr lang="en-US" sz="2400" spc="-70">
                <a:latin typeface="Calibri"/>
                <a:cs typeface="Calibri"/>
              </a:rPr>
              <a:t>Permanent shielding is identified through the dig and penetration permits process by Facilities</a:t>
            </a:r>
            <a:endParaRPr lang="en-US" sz="2400">
              <a:latin typeface="Calibri"/>
              <a:cs typeface="Calibri"/>
            </a:endParaRPr>
          </a:p>
        </p:txBody>
      </p:sp>
      <p:pic>
        <p:nvPicPr>
          <p:cNvPr id="8" name="Picture 7">
            <a:extLst>
              <a:ext uri="{FF2B5EF4-FFF2-40B4-BE49-F238E27FC236}">
                <a16:creationId xmlns:a16="http://schemas.microsoft.com/office/drawing/2014/main" id="{549529B7-573F-1FCD-67E0-F9BA6481704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98929" y="2111296"/>
            <a:ext cx="5496159" cy="1832053"/>
          </a:xfrm>
          <a:prstGeom prst="rect">
            <a:avLst/>
          </a:prstGeom>
        </p:spPr>
      </p:pic>
      <p:pic>
        <p:nvPicPr>
          <p:cNvPr id="13" name="Picture 12">
            <a:extLst>
              <a:ext uri="{FF2B5EF4-FFF2-40B4-BE49-F238E27FC236}">
                <a16:creationId xmlns:a16="http://schemas.microsoft.com/office/drawing/2014/main" id="{D33C19ED-430C-43B6-50F3-F68F9E4798D3}"/>
              </a:ext>
            </a:extLst>
          </p:cNvPr>
          <p:cNvPicPr>
            <a:picLocks noChangeAspect="1"/>
          </p:cNvPicPr>
          <p:nvPr/>
        </p:nvPicPr>
        <p:blipFill>
          <a:blip r:embed="rId3" cstate="print">
            <a:extLst>
              <a:ext uri="{28A0092B-C50C-407E-A947-70E740481C1C}">
                <a14:useLocalDpi xmlns:a14="http://schemas.microsoft.com/office/drawing/2010/main" val="0"/>
              </a:ext>
            </a:extLst>
          </a:blip>
          <a:srcRect l="20696" t="21031" r="-275"/>
          <a:stretch>
            <a:fillRect/>
          </a:stretch>
        </p:blipFill>
        <p:spPr>
          <a:xfrm>
            <a:off x="309093" y="1986331"/>
            <a:ext cx="3178069" cy="2101994"/>
          </a:xfrm>
          <a:prstGeom prst="rect">
            <a:avLst/>
          </a:prstGeom>
          <a:ln>
            <a:noFill/>
          </a:ln>
          <a:effectLst/>
        </p:spPr>
      </p:pic>
      <p:pic>
        <p:nvPicPr>
          <p:cNvPr id="17" name="Picture 16">
            <a:extLst>
              <a:ext uri="{FF2B5EF4-FFF2-40B4-BE49-F238E27FC236}">
                <a16:creationId xmlns:a16="http://schemas.microsoft.com/office/drawing/2014/main" id="{2EFA3074-CB57-DCBF-240D-7F12786C41E9}"/>
              </a:ext>
            </a:extLst>
          </p:cNvPr>
          <p:cNvPicPr>
            <a:picLocks noChangeAspect="1"/>
          </p:cNvPicPr>
          <p:nvPr/>
        </p:nvPicPr>
        <p:blipFill>
          <a:blip r:embed="rId4" cstate="print">
            <a:extLst>
              <a:ext uri="{28A0092B-C50C-407E-A947-70E740481C1C}">
                <a14:useLocalDpi xmlns:a14="http://schemas.microsoft.com/office/drawing/2010/main" val="0"/>
              </a:ext>
            </a:extLst>
          </a:blip>
          <a:srcRect l="7725" t="19861" r="36087" b="1171"/>
          <a:stretch>
            <a:fillRect/>
          </a:stretch>
        </p:blipFill>
        <p:spPr>
          <a:xfrm>
            <a:off x="3698929" y="4161193"/>
            <a:ext cx="2337170" cy="2098918"/>
          </a:xfrm>
          <a:prstGeom prst="rect">
            <a:avLst/>
          </a:prstGeom>
          <a:ln>
            <a:noFill/>
          </a:ln>
          <a:effectLst/>
        </p:spPr>
      </p:pic>
      <p:pic>
        <p:nvPicPr>
          <p:cNvPr id="21" name="Picture 20">
            <a:extLst>
              <a:ext uri="{FF2B5EF4-FFF2-40B4-BE49-F238E27FC236}">
                <a16:creationId xmlns:a16="http://schemas.microsoft.com/office/drawing/2014/main" id="{611EB10C-6015-AA40-467F-E629C13EFA1F}"/>
              </a:ext>
            </a:extLst>
          </p:cNvPr>
          <p:cNvPicPr>
            <a:picLocks noChangeAspect="1"/>
          </p:cNvPicPr>
          <p:nvPr/>
        </p:nvPicPr>
        <p:blipFill>
          <a:blip r:embed="rId5" cstate="print">
            <a:extLst>
              <a:ext uri="{28A0092B-C50C-407E-A947-70E740481C1C}">
                <a14:useLocalDpi xmlns:a14="http://schemas.microsoft.com/office/drawing/2010/main" val="0"/>
              </a:ext>
            </a:extLst>
          </a:blip>
          <a:srcRect l="12876" t="10630" r="-292" b="1193"/>
          <a:stretch>
            <a:fillRect/>
          </a:stretch>
        </p:blipFill>
        <p:spPr>
          <a:xfrm>
            <a:off x="311725" y="4159999"/>
            <a:ext cx="3169197" cy="2098918"/>
          </a:xfrm>
          <a:prstGeom prst="rect">
            <a:avLst/>
          </a:prstGeom>
          <a:ln>
            <a:noFill/>
          </a:ln>
          <a:effectLst/>
        </p:spPr>
      </p:pic>
      <p:pic>
        <p:nvPicPr>
          <p:cNvPr id="25" name="Picture 24">
            <a:extLst>
              <a:ext uri="{FF2B5EF4-FFF2-40B4-BE49-F238E27FC236}">
                <a16:creationId xmlns:a16="http://schemas.microsoft.com/office/drawing/2014/main" id="{7BABEC84-681C-DFBE-F111-060F946503B8}"/>
              </a:ext>
            </a:extLst>
          </p:cNvPr>
          <p:cNvPicPr>
            <a:picLocks noChangeAspect="1"/>
          </p:cNvPicPr>
          <p:nvPr/>
        </p:nvPicPr>
        <p:blipFill>
          <a:blip r:embed="rId6">
            <a:extLst>
              <a:ext uri="{28A0092B-C50C-407E-A947-70E740481C1C}">
                <a14:useLocalDpi xmlns:a14="http://schemas.microsoft.com/office/drawing/2010/main" val="0"/>
              </a:ext>
            </a:extLst>
          </a:blip>
          <a:srcRect l="38772" r="22406"/>
          <a:stretch>
            <a:fillRect/>
          </a:stretch>
        </p:blipFill>
        <p:spPr>
          <a:xfrm>
            <a:off x="6252301" y="4167098"/>
            <a:ext cx="3171002" cy="2085912"/>
          </a:xfrm>
          <a:prstGeom prst="rect">
            <a:avLst/>
          </a:prstGeom>
          <a:ln>
            <a:noFill/>
          </a:ln>
          <a:effectLst/>
        </p:spPr>
      </p:pic>
      <p:sp>
        <p:nvSpPr>
          <p:cNvPr id="29" name="TextBox 28">
            <a:extLst>
              <a:ext uri="{FF2B5EF4-FFF2-40B4-BE49-F238E27FC236}">
                <a16:creationId xmlns:a16="http://schemas.microsoft.com/office/drawing/2014/main" id="{199B99DE-F034-1602-DA50-7D20C7120E6D}"/>
              </a:ext>
            </a:extLst>
          </p:cNvPr>
          <p:cNvSpPr txBox="1"/>
          <p:nvPr/>
        </p:nvSpPr>
        <p:spPr>
          <a:xfrm>
            <a:off x="9330274" y="2229237"/>
            <a:ext cx="2743200" cy="646331"/>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a:t>If you see something that looks amiss*, contact F&amp;O</a:t>
            </a:r>
          </a:p>
        </p:txBody>
      </p:sp>
      <p:pic>
        <p:nvPicPr>
          <p:cNvPr id="4" name="Picture 3">
            <a:extLst>
              <a:ext uri="{FF2B5EF4-FFF2-40B4-BE49-F238E27FC236}">
                <a16:creationId xmlns:a16="http://schemas.microsoft.com/office/drawing/2014/main" id="{181CF0E6-DE0D-ED79-A265-636152E216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39505" y="3148096"/>
            <a:ext cx="2332196" cy="2332196"/>
          </a:xfrm>
          <a:prstGeom prst="rect">
            <a:avLst/>
          </a:prstGeom>
        </p:spPr>
      </p:pic>
      <p:sp>
        <p:nvSpPr>
          <p:cNvPr id="11" name="TextBox 10">
            <a:extLst>
              <a:ext uri="{FF2B5EF4-FFF2-40B4-BE49-F238E27FC236}">
                <a16:creationId xmlns:a16="http://schemas.microsoft.com/office/drawing/2014/main" id="{6FA6963C-0E9E-B15B-33FE-2728CDAEF181}"/>
              </a:ext>
            </a:extLst>
          </p:cNvPr>
          <p:cNvSpPr txBox="1"/>
          <p:nvPr/>
        </p:nvSpPr>
        <p:spPr>
          <a:xfrm>
            <a:off x="9639505" y="5480292"/>
            <a:ext cx="2332196" cy="353943"/>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700"/>
              <a:t>* e.g. ground hog holes</a:t>
            </a:r>
          </a:p>
        </p:txBody>
      </p:sp>
    </p:spTree>
    <p:extLst>
      <p:ext uri="{BB962C8B-B14F-4D97-AF65-F5344CB8AC3E}">
        <p14:creationId xmlns:p14="http://schemas.microsoft.com/office/powerpoint/2010/main" val="4238112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B07C-4AF2-13C1-D39B-E49D998937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F8B665-B155-2495-4051-69D1F1FA17F7}"/>
              </a:ext>
            </a:extLst>
          </p:cNvPr>
          <p:cNvSpPr>
            <a:spLocks noGrp="1"/>
          </p:cNvSpPr>
          <p:nvPr>
            <p:ph type="title"/>
          </p:nvPr>
        </p:nvSpPr>
        <p:spPr>
          <a:xfrm>
            <a:off x="340760" y="131752"/>
            <a:ext cx="10207850" cy="724845"/>
          </a:xfrm>
        </p:spPr>
        <p:txBody>
          <a:bodyPr/>
          <a:lstStyle/>
          <a:p>
            <a:r>
              <a:rPr lang="en-US">
                <a:latin typeface="Arial"/>
                <a:cs typeface="Arial"/>
              </a:rPr>
              <a:t>Supervisors: Pause to Review SAM </a:t>
            </a:r>
            <a:r>
              <a:rPr lang="en-US" i="1">
                <a:latin typeface="Arial"/>
                <a:cs typeface="Arial"/>
              </a:rPr>
              <a:t>Repeat Issues</a:t>
            </a:r>
            <a:endParaRPr lang="en-US" i="1"/>
          </a:p>
        </p:txBody>
      </p:sp>
      <p:sp>
        <p:nvSpPr>
          <p:cNvPr id="4" name="Text Placeholder 3">
            <a:extLst>
              <a:ext uri="{FF2B5EF4-FFF2-40B4-BE49-F238E27FC236}">
                <a16:creationId xmlns:a16="http://schemas.microsoft.com/office/drawing/2014/main" id="{39E65FC5-BBE5-3DF9-00E1-7C5C28995A42}"/>
              </a:ext>
            </a:extLst>
          </p:cNvPr>
          <p:cNvSpPr>
            <a:spLocks noGrp="1"/>
          </p:cNvSpPr>
          <p:nvPr>
            <p:ph type="body" sz="half" idx="2"/>
          </p:nvPr>
        </p:nvSpPr>
        <p:spPr>
          <a:xfrm>
            <a:off x="340760" y="1002958"/>
            <a:ext cx="11595754" cy="4541326"/>
          </a:xfrm>
        </p:spPr>
        <p:txBody>
          <a:bodyPr vert="horz" lIns="91440" tIns="45720" rIns="91440" bIns="45720" rtlCol="0" anchor="t">
            <a:noAutofit/>
          </a:bodyPr>
          <a:lstStyle/>
          <a:p>
            <a:r>
              <a:rPr lang="en-US">
                <a:latin typeface="Arial"/>
                <a:cs typeface="Arial"/>
              </a:rPr>
              <a:t>We tend to rush the first few days of SAMs, which causes people to prioritize schedule above all else. </a:t>
            </a:r>
            <a:endParaRPr lang="en-US"/>
          </a:p>
          <a:p>
            <a:pPr>
              <a:spcAft>
                <a:spcPts val="1200"/>
              </a:spcAft>
            </a:pPr>
            <a:r>
              <a:rPr lang="en-US">
                <a:latin typeface="Arial"/>
                <a:cs typeface="Arial"/>
              </a:rPr>
              <a:t>Following this meeting, supervisors will be provided with a review packet.</a:t>
            </a:r>
          </a:p>
          <a:p>
            <a:r>
              <a:rPr lang="en-US" u="sng">
                <a:latin typeface="Arial"/>
                <a:cs typeface="Arial"/>
              </a:rPr>
              <a:t>Supervisors, pause with your teams</a:t>
            </a:r>
            <a:r>
              <a:rPr lang="en-US">
                <a:latin typeface="Arial"/>
                <a:cs typeface="Arial"/>
              </a:rPr>
              <a:t> to review issues that we typically face at the start of a SAM: </a:t>
            </a:r>
            <a:endParaRPr lang="en-US"/>
          </a:p>
          <a:p>
            <a:pPr marL="800100" lvl="1" indent="-342900">
              <a:buChar char="•"/>
            </a:pPr>
            <a:r>
              <a:rPr lang="en-US" sz="1800">
                <a:latin typeface="Arial"/>
                <a:cs typeface="Arial"/>
              </a:rPr>
              <a:t>Review the packet with your teams and how the lessons learned can apply to your work</a:t>
            </a:r>
            <a:endParaRPr lang="en-US" sz="1800"/>
          </a:p>
          <a:p>
            <a:pPr marL="800100" lvl="1" indent="-342900">
              <a:buChar char="•"/>
            </a:pPr>
            <a:r>
              <a:rPr lang="en-US" sz="1800">
                <a:latin typeface="Arial"/>
                <a:cs typeface="Arial"/>
              </a:rPr>
              <a:t>Evaluate scheduled work and ensure it can be accomplished safely in the allotted time</a:t>
            </a:r>
            <a:endParaRPr lang="en-US" sz="1800"/>
          </a:p>
          <a:p>
            <a:pPr marL="1257300" lvl="2" indent="-342900">
              <a:spcAft>
                <a:spcPts val="1200"/>
              </a:spcAft>
              <a:buChar char="•"/>
            </a:pPr>
            <a:r>
              <a:rPr lang="en-US" sz="1600">
                <a:latin typeface="Arial"/>
                <a:cs typeface="Arial"/>
              </a:rPr>
              <a:t>If the work cannot be accomplished or you have questions/concerns, escalate to your Supervisor and ALD</a:t>
            </a:r>
          </a:p>
          <a:p>
            <a:pPr>
              <a:spcAft>
                <a:spcPts val="1200"/>
              </a:spcAft>
            </a:pPr>
            <a:r>
              <a:rPr lang="en-US" sz="2200">
                <a:latin typeface="Arial"/>
                <a:cs typeface="Arial"/>
              </a:rPr>
              <a:t>After supervisors have reviewed with their team, send an email confirming completion of this task to your Director and Associate Lab Director, as applicable, with copy to Steve Smith, Director, Contractor Assurance &amp; Quality (</a:t>
            </a:r>
            <a:r>
              <a:rPr lang="en-US" sz="2200">
                <a:latin typeface="Arial"/>
                <a:cs typeface="Arial"/>
                <a:hlinkClick r:id="rId2"/>
              </a:rPr>
              <a:t>sjsmith@jlab.org</a:t>
            </a:r>
            <a:r>
              <a:rPr lang="en-US" sz="2200">
                <a:latin typeface="Arial"/>
                <a:cs typeface="Arial"/>
              </a:rPr>
              <a:t>).</a:t>
            </a:r>
          </a:p>
          <a:p>
            <a:pPr>
              <a:spcAft>
                <a:spcPts val="1200"/>
              </a:spcAft>
            </a:pPr>
            <a:r>
              <a:rPr lang="en-US" sz="2200">
                <a:latin typeface="Arial"/>
                <a:cs typeface="Arial"/>
              </a:rPr>
              <a:t>Once the email has been sent, follow normal processes to begin work.</a:t>
            </a:r>
          </a:p>
          <a:p>
            <a:r>
              <a:rPr lang="en-US" sz="2100">
                <a:latin typeface="Arial"/>
                <a:cs typeface="Arial"/>
              </a:rPr>
              <a:t>Complete the team pause NLT 8/31/26.</a:t>
            </a:r>
          </a:p>
          <a:p>
            <a:endParaRPr lang="en-US"/>
          </a:p>
        </p:txBody>
      </p:sp>
      <p:sp>
        <p:nvSpPr>
          <p:cNvPr id="5" name="Footer Placeholder 4">
            <a:extLst>
              <a:ext uri="{FF2B5EF4-FFF2-40B4-BE49-F238E27FC236}">
                <a16:creationId xmlns:a16="http://schemas.microsoft.com/office/drawing/2014/main" id="{A5FD5BDB-018B-E027-B320-74D1441E0F57}"/>
              </a:ext>
            </a:extLst>
          </p:cNvPr>
          <p:cNvSpPr>
            <a:spLocks noGrp="1"/>
          </p:cNvSpPr>
          <p:nvPr>
            <p:ph type="ftr" sz="quarter" idx="11"/>
          </p:nvPr>
        </p:nvSpPr>
        <p:spPr/>
        <p:txBody>
          <a:bodyPr/>
          <a:lstStyle/>
          <a:p>
            <a:r>
              <a:rPr lang="en-US"/>
              <a:t>ES&amp;H Pre-SAM Safety Briefing</a:t>
            </a:r>
          </a:p>
        </p:txBody>
      </p:sp>
      <p:sp>
        <p:nvSpPr>
          <p:cNvPr id="6" name="Slide Number Placeholder 5">
            <a:extLst>
              <a:ext uri="{FF2B5EF4-FFF2-40B4-BE49-F238E27FC236}">
                <a16:creationId xmlns:a16="http://schemas.microsoft.com/office/drawing/2014/main" id="{46DEDCF9-413E-742E-538E-8D6DCF37BC8F}"/>
              </a:ext>
            </a:extLst>
          </p:cNvPr>
          <p:cNvSpPr>
            <a:spLocks noGrp="1"/>
          </p:cNvSpPr>
          <p:nvPr>
            <p:ph type="sldNum" sz="quarter" idx="12"/>
          </p:nvPr>
        </p:nvSpPr>
        <p:spPr/>
        <p:txBody>
          <a:bodyPr/>
          <a:lstStyle/>
          <a:p>
            <a:fld id="{7D1BE87E-F0DE-A44C-894B-E142BEB21E42}" type="slidenum">
              <a:rPr lang="en-US" smtClean="0"/>
              <a:pPr/>
              <a:t>17</a:t>
            </a:fld>
            <a:endParaRPr lang="en-US"/>
          </a:p>
        </p:txBody>
      </p:sp>
      <p:sp>
        <p:nvSpPr>
          <p:cNvPr id="7" name="Date Placeholder 6">
            <a:extLst>
              <a:ext uri="{FF2B5EF4-FFF2-40B4-BE49-F238E27FC236}">
                <a16:creationId xmlns:a16="http://schemas.microsoft.com/office/drawing/2014/main" id="{CE1E7E0B-C9F3-C1A2-81CE-8DF42EB3F0CC}"/>
              </a:ext>
            </a:extLst>
          </p:cNvPr>
          <p:cNvSpPr>
            <a:spLocks noGrp="1"/>
          </p:cNvSpPr>
          <p:nvPr>
            <p:ph type="dt" sz="half" idx="10"/>
          </p:nvPr>
        </p:nvSpPr>
        <p:spPr/>
        <p:txBody>
          <a:bodyPr/>
          <a:lstStyle/>
          <a:p>
            <a:r>
              <a:rPr lang="en-US"/>
              <a:t>August 20, 2026</a:t>
            </a:r>
          </a:p>
        </p:txBody>
      </p:sp>
    </p:spTree>
    <p:extLst>
      <p:ext uri="{BB962C8B-B14F-4D97-AF65-F5344CB8AC3E}">
        <p14:creationId xmlns:p14="http://schemas.microsoft.com/office/powerpoint/2010/main" val="2527293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3FA406-5FDA-7B74-3979-1AA6A151A0DB}"/>
              </a:ext>
            </a:extLst>
          </p:cNvPr>
          <p:cNvSpPr>
            <a:spLocks noGrp="1"/>
          </p:cNvSpPr>
          <p:nvPr>
            <p:ph type="title"/>
          </p:nvPr>
        </p:nvSpPr>
        <p:spPr>
          <a:xfrm>
            <a:off x="1069483" y="2376211"/>
            <a:ext cx="10053033" cy="2105577"/>
          </a:xfrm>
        </p:spPr>
        <p:txBody>
          <a:bodyPr/>
          <a:lstStyle/>
          <a:p>
            <a:pPr algn="ctr"/>
            <a:r>
              <a:rPr lang="en-US">
                <a:latin typeface="Arial"/>
                <a:cs typeface="Arial"/>
              </a:rPr>
              <a:t>QUESTIONS?</a:t>
            </a:r>
            <a:br>
              <a:rPr lang="en-US">
                <a:latin typeface="Arial"/>
                <a:cs typeface="Arial"/>
              </a:rPr>
            </a:br>
            <a:br>
              <a:rPr lang="en-US">
                <a:latin typeface="Arial"/>
                <a:cs typeface="Arial"/>
              </a:rPr>
            </a:br>
            <a:r>
              <a:rPr lang="en-US" sz="4000">
                <a:latin typeface="Arial"/>
                <a:cs typeface="Arial"/>
              </a:rPr>
              <a:t>Thank you for your time &amp; attention!</a:t>
            </a:r>
            <a:endParaRPr lang="en-US"/>
          </a:p>
        </p:txBody>
      </p:sp>
    </p:spTree>
    <p:extLst>
      <p:ext uri="{BB962C8B-B14F-4D97-AF65-F5344CB8AC3E}">
        <p14:creationId xmlns:p14="http://schemas.microsoft.com/office/powerpoint/2010/main" val="2841479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7C57BF-9B7E-0E81-645F-0EE1CED4D84A}"/>
              </a:ext>
            </a:extLst>
          </p:cNvPr>
          <p:cNvSpPr>
            <a:spLocks noGrp="1"/>
          </p:cNvSpPr>
          <p:nvPr>
            <p:ph type="title"/>
          </p:nvPr>
        </p:nvSpPr>
        <p:spPr>
          <a:xfrm>
            <a:off x="340760" y="-56274"/>
            <a:ext cx="9780669" cy="678664"/>
          </a:xfrm>
        </p:spPr>
        <p:txBody>
          <a:bodyPr/>
          <a:lstStyle/>
          <a:p>
            <a:r>
              <a:rPr lang="en-US">
                <a:latin typeface="Arial"/>
                <a:cs typeface="Arial"/>
              </a:rPr>
              <a:t>Supervisor </a:t>
            </a:r>
            <a:r>
              <a:rPr lang="en-US" i="1">
                <a:latin typeface="Arial"/>
                <a:cs typeface="Arial"/>
              </a:rPr>
              <a:t>Supplemental Notes</a:t>
            </a:r>
            <a:endParaRPr lang="en-US" i="1"/>
          </a:p>
        </p:txBody>
      </p:sp>
      <p:sp>
        <p:nvSpPr>
          <p:cNvPr id="4" name="Text Placeholder 3">
            <a:extLst>
              <a:ext uri="{FF2B5EF4-FFF2-40B4-BE49-F238E27FC236}">
                <a16:creationId xmlns:a16="http://schemas.microsoft.com/office/drawing/2014/main" id="{FFF80DFF-1079-3904-8409-161041580956}"/>
              </a:ext>
            </a:extLst>
          </p:cNvPr>
          <p:cNvSpPr>
            <a:spLocks noGrp="1"/>
          </p:cNvSpPr>
          <p:nvPr>
            <p:ph type="body" sz="half" idx="2"/>
          </p:nvPr>
        </p:nvSpPr>
        <p:spPr>
          <a:xfrm>
            <a:off x="340760" y="913893"/>
            <a:ext cx="11595754" cy="4541326"/>
          </a:xfrm>
        </p:spPr>
        <p:txBody>
          <a:bodyPr vert="horz" lIns="91440" tIns="45720" rIns="91440" bIns="45720" rtlCol="0" anchor="t">
            <a:noAutofit/>
          </a:bodyPr>
          <a:lstStyle/>
          <a:p>
            <a:r>
              <a:rPr lang="en-US">
                <a:latin typeface="Arial"/>
                <a:cs typeface="Arial"/>
              </a:rPr>
              <a:t>Detailed notes on safety incidents that we typically face at the start of a SAM</a:t>
            </a:r>
            <a:endParaRPr lang="en-US"/>
          </a:p>
          <a:p>
            <a:endParaRPr lang="en-US">
              <a:latin typeface="Arial"/>
              <a:cs typeface="Arial"/>
            </a:endParaRPr>
          </a:p>
          <a:p>
            <a:r>
              <a:rPr lang="en-US" sz="2100" u="sng">
                <a:latin typeface="Arial"/>
                <a:cs typeface="Arial"/>
              </a:rPr>
              <a:t>Supervisors, pause with your teams</a:t>
            </a:r>
            <a:r>
              <a:rPr lang="en-US" sz="2100">
                <a:latin typeface="Arial"/>
                <a:cs typeface="Arial"/>
              </a:rPr>
              <a:t> to review issues that we typically face at the start of a SAM: </a:t>
            </a:r>
          </a:p>
          <a:p>
            <a:pPr marL="800100" lvl="1" indent="-342900">
              <a:buFont typeface="Arial,Sans-Serif"/>
              <a:buChar char="•"/>
            </a:pPr>
            <a:r>
              <a:rPr lang="en-US" sz="1900">
                <a:latin typeface="Arial"/>
                <a:cs typeface="Arial"/>
              </a:rPr>
              <a:t>Review the packet with your teams and how the lessons learned can apply to your work</a:t>
            </a:r>
            <a:endParaRPr lang="en-US" sz="1900"/>
          </a:p>
          <a:p>
            <a:pPr marL="800100" lvl="1" indent="-342900">
              <a:buFont typeface="Arial,Sans-Serif"/>
              <a:buChar char="•"/>
            </a:pPr>
            <a:r>
              <a:rPr lang="en-US" sz="1900">
                <a:latin typeface="Arial"/>
                <a:cs typeface="Arial"/>
              </a:rPr>
              <a:t>Evaluate scheduled work and ensure it can be accomplished safely in the allotted time</a:t>
            </a:r>
            <a:endParaRPr lang="en-US" sz="1900"/>
          </a:p>
          <a:p>
            <a:pPr marL="1257300" lvl="2" indent="-342900">
              <a:spcAft>
                <a:spcPts val="1200"/>
              </a:spcAft>
              <a:buFont typeface="Arial,Sans-Serif"/>
              <a:buChar char="•"/>
            </a:pPr>
            <a:r>
              <a:rPr lang="en-US" sz="1700">
                <a:latin typeface="Arial"/>
                <a:cs typeface="Arial"/>
              </a:rPr>
              <a:t>If the work cannot be accomplished or you have questions/concerns, escalate to your Supervisor and ALD</a:t>
            </a:r>
          </a:p>
          <a:p>
            <a:pPr>
              <a:spcAft>
                <a:spcPts val="1200"/>
              </a:spcAft>
            </a:pPr>
            <a:r>
              <a:rPr lang="en-US" sz="2400">
                <a:latin typeface="Arial"/>
                <a:cs typeface="Arial"/>
              </a:rPr>
              <a:t>After supervisors have reviewed with their team, send an email confirming completion of this task to your Director and Associate Lab Director, as applicable, with copy to Steve Smith, Director, Contractor Assurance &amp; Quality (</a:t>
            </a:r>
            <a:r>
              <a:rPr lang="en-US" sz="2400">
                <a:latin typeface="Arial"/>
                <a:cs typeface="Arial"/>
                <a:hlinkClick r:id="rId2"/>
              </a:rPr>
              <a:t>sjsmith@jlab.org</a:t>
            </a:r>
            <a:r>
              <a:rPr lang="en-US" sz="2400">
                <a:latin typeface="Arial"/>
                <a:cs typeface="Arial"/>
              </a:rPr>
              <a:t>).</a:t>
            </a:r>
          </a:p>
          <a:p>
            <a:pPr>
              <a:spcAft>
                <a:spcPts val="1200"/>
              </a:spcAft>
            </a:pPr>
            <a:r>
              <a:rPr lang="en-US" sz="2400">
                <a:latin typeface="Arial"/>
                <a:cs typeface="Arial"/>
              </a:rPr>
              <a:t>Once the email has been sent, follow normal processes to begin work.</a:t>
            </a:r>
          </a:p>
          <a:p>
            <a:r>
              <a:rPr lang="en-US" sz="2200">
                <a:latin typeface="Arial"/>
                <a:cs typeface="Arial"/>
              </a:rPr>
              <a:t>Complete the team pause NLT 8/31/26.</a:t>
            </a:r>
          </a:p>
          <a:p>
            <a:endParaRPr lang="en-US"/>
          </a:p>
        </p:txBody>
      </p:sp>
      <p:sp>
        <p:nvSpPr>
          <p:cNvPr id="5" name="Footer Placeholder 4">
            <a:extLst>
              <a:ext uri="{FF2B5EF4-FFF2-40B4-BE49-F238E27FC236}">
                <a16:creationId xmlns:a16="http://schemas.microsoft.com/office/drawing/2014/main" id="{D39A7770-F595-6065-C847-06D3F495A2BF}"/>
              </a:ext>
            </a:extLst>
          </p:cNvPr>
          <p:cNvSpPr>
            <a:spLocks noGrp="1"/>
          </p:cNvSpPr>
          <p:nvPr>
            <p:ph type="ftr" sz="quarter" idx="11"/>
          </p:nvPr>
        </p:nvSpPr>
        <p:spPr/>
        <p:txBody>
          <a:bodyPr/>
          <a:lstStyle/>
          <a:p>
            <a:r>
              <a:rPr lang="en-US"/>
              <a:t>ES&amp;H Pre-SAM Safety Briefing</a:t>
            </a:r>
          </a:p>
        </p:txBody>
      </p:sp>
      <p:sp>
        <p:nvSpPr>
          <p:cNvPr id="6" name="Slide Number Placeholder 5">
            <a:extLst>
              <a:ext uri="{FF2B5EF4-FFF2-40B4-BE49-F238E27FC236}">
                <a16:creationId xmlns:a16="http://schemas.microsoft.com/office/drawing/2014/main" id="{744BD435-B856-2C9F-1AD9-67DC9969A4B7}"/>
              </a:ext>
            </a:extLst>
          </p:cNvPr>
          <p:cNvSpPr>
            <a:spLocks noGrp="1"/>
          </p:cNvSpPr>
          <p:nvPr>
            <p:ph type="sldNum" sz="quarter" idx="12"/>
          </p:nvPr>
        </p:nvSpPr>
        <p:spPr/>
        <p:txBody>
          <a:bodyPr/>
          <a:lstStyle/>
          <a:p>
            <a:fld id="{7D1BE87E-F0DE-A44C-894B-E142BEB21E42}" type="slidenum">
              <a:rPr lang="en-US" smtClean="0"/>
              <a:pPr/>
              <a:t>19</a:t>
            </a:fld>
            <a:endParaRPr lang="en-US"/>
          </a:p>
        </p:txBody>
      </p:sp>
      <p:sp>
        <p:nvSpPr>
          <p:cNvPr id="7" name="Date Placeholder 6">
            <a:extLst>
              <a:ext uri="{FF2B5EF4-FFF2-40B4-BE49-F238E27FC236}">
                <a16:creationId xmlns:a16="http://schemas.microsoft.com/office/drawing/2014/main" id="{77463EFB-C851-EDD8-D47F-F5B0584BF7BC}"/>
              </a:ext>
            </a:extLst>
          </p:cNvPr>
          <p:cNvSpPr>
            <a:spLocks noGrp="1"/>
          </p:cNvSpPr>
          <p:nvPr>
            <p:ph type="dt" sz="half" idx="10"/>
          </p:nvPr>
        </p:nvSpPr>
        <p:spPr/>
        <p:txBody>
          <a:bodyPr/>
          <a:lstStyle/>
          <a:p>
            <a:r>
              <a:rPr lang="en-US"/>
              <a:t>August 20, 2026</a:t>
            </a:r>
          </a:p>
        </p:txBody>
      </p:sp>
    </p:spTree>
    <p:extLst>
      <p:ext uri="{BB962C8B-B14F-4D97-AF65-F5344CB8AC3E}">
        <p14:creationId xmlns:p14="http://schemas.microsoft.com/office/powerpoint/2010/main" val="4195262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FA356A-1588-8476-3268-E01ADF374A27}"/>
              </a:ext>
            </a:extLst>
          </p:cNvPr>
          <p:cNvSpPr>
            <a:spLocks noGrp="1"/>
          </p:cNvSpPr>
          <p:nvPr>
            <p:ph type="title"/>
          </p:nvPr>
        </p:nvSpPr>
        <p:spPr>
          <a:xfrm>
            <a:off x="457260" y="531951"/>
            <a:ext cx="5785319" cy="678664"/>
          </a:xfrm>
        </p:spPr>
        <p:txBody>
          <a:bodyPr/>
          <a:lstStyle/>
          <a:p>
            <a:r>
              <a:rPr lang="en-US">
                <a:solidFill>
                  <a:schemeClr val="tx1"/>
                </a:solidFill>
                <a:latin typeface="Arial"/>
                <a:cs typeface="Arial"/>
              </a:rPr>
              <a:t>Topics</a:t>
            </a:r>
          </a:p>
        </p:txBody>
      </p:sp>
      <p:sp>
        <p:nvSpPr>
          <p:cNvPr id="2" name="Content Placeholder 1">
            <a:extLst>
              <a:ext uri="{FF2B5EF4-FFF2-40B4-BE49-F238E27FC236}">
                <a16:creationId xmlns:a16="http://schemas.microsoft.com/office/drawing/2014/main" id="{3D28DA69-7434-32C2-8419-F4CADF24D848}"/>
              </a:ext>
            </a:extLst>
          </p:cNvPr>
          <p:cNvSpPr>
            <a:spLocks noGrp="1"/>
          </p:cNvSpPr>
          <p:nvPr>
            <p:ph type="body" sz="half" idx="2"/>
          </p:nvPr>
        </p:nvSpPr>
        <p:spPr>
          <a:xfrm>
            <a:off x="457259" y="1414451"/>
            <a:ext cx="11205823" cy="4796183"/>
          </a:xfrm>
        </p:spPr>
        <p:txBody>
          <a:bodyPr vert="horz" lIns="91440" tIns="45720" rIns="91440" bIns="45720" rtlCol="0" anchor="t">
            <a:noAutofit/>
          </a:bodyPr>
          <a:lstStyle/>
          <a:p>
            <a:pPr marL="342900" indent="-342900">
              <a:buFont typeface="Arial" panose="020B0604020202020204" pitchFamily="34" charset="0"/>
              <a:buChar char="•"/>
            </a:pPr>
            <a:r>
              <a:rPr lang="en-US" sz="2400">
                <a:latin typeface="Arial"/>
                <a:cs typeface="Arial"/>
              </a:rPr>
              <a:t>Historical Context &amp; Reporting Reminders</a:t>
            </a:r>
            <a:endParaRPr lang="en-US" sz="2400"/>
          </a:p>
          <a:p>
            <a:pPr marL="342900" indent="-342900">
              <a:buFont typeface="Arial" panose="020B0604020202020204" pitchFamily="34" charset="0"/>
              <a:buChar char="•"/>
            </a:pPr>
            <a:r>
              <a:rPr lang="en-US" sz="2400">
                <a:latin typeface="Arial"/>
                <a:cs typeface="Arial"/>
              </a:rPr>
              <a:t>Exposed Magnet Leads</a:t>
            </a:r>
            <a:endParaRPr lang="en-US" sz="2400"/>
          </a:p>
          <a:p>
            <a:pPr marL="342900" indent="-342900">
              <a:buFont typeface="Arial" panose="020B0604020202020204" pitchFamily="34" charset="0"/>
              <a:buChar char="•"/>
            </a:pPr>
            <a:r>
              <a:rPr lang="en-US" sz="2400">
                <a:latin typeface="Arial"/>
                <a:cs typeface="Arial"/>
              </a:rPr>
              <a:t>ODH reminders</a:t>
            </a:r>
          </a:p>
          <a:p>
            <a:pPr marL="342900" indent="-342900">
              <a:buFont typeface="Arial" panose="020B0604020202020204" pitchFamily="34" charset="0"/>
              <a:buChar char="•"/>
            </a:pPr>
            <a:r>
              <a:rPr lang="en-US" sz="2400" err="1">
                <a:latin typeface="Arial"/>
                <a:cs typeface="Arial"/>
              </a:rPr>
              <a:t>ePAS</a:t>
            </a:r>
            <a:r>
              <a:rPr lang="en-US" sz="2400">
                <a:latin typeface="Arial"/>
                <a:cs typeface="Arial"/>
              </a:rPr>
              <a:t> revision update and after-hours support</a:t>
            </a:r>
          </a:p>
          <a:p>
            <a:pPr marL="342900" indent="-342900">
              <a:buFont typeface="Arial" panose="020B0604020202020204" pitchFamily="34" charset="0"/>
              <a:buChar char="•"/>
            </a:pPr>
            <a:r>
              <a:rPr lang="en-US" sz="2400">
                <a:latin typeface="Arial"/>
                <a:cs typeface="Arial"/>
              </a:rPr>
              <a:t>Radiological Concerns</a:t>
            </a:r>
          </a:p>
          <a:p>
            <a:pPr marL="342900" indent="-342900">
              <a:buFont typeface="Arial" panose="020B0604020202020204" pitchFamily="34" charset="0"/>
              <a:buChar char="•"/>
            </a:pPr>
            <a:r>
              <a:rPr lang="en-US" sz="2400">
                <a:latin typeface="Arial"/>
                <a:cs typeface="Arial"/>
              </a:rPr>
              <a:t>Working on Accelerator Credited Controls</a:t>
            </a:r>
          </a:p>
          <a:p>
            <a:pPr marL="342900" indent="-342900">
              <a:buFont typeface="Arial" panose="020B0604020202020204" pitchFamily="34" charset="0"/>
              <a:buChar char="•"/>
            </a:pPr>
            <a:r>
              <a:rPr lang="en-US" sz="2400">
                <a:latin typeface="Arial"/>
                <a:cs typeface="Arial"/>
              </a:rPr>
              <a:t>Q&amp;A</a:t>
            </a:r>
          </a:p>
        </p:txBody>
      </p:sp>
      <p:sp>
        <p:nvSpPr>
          <p:cNvPr id="5" name="Date Placeholder 4">
            <a:extLst>
              <a:ext uri="{FF2B5EF4-FFF2-40B4-BE49-F238E27FC236}">
                <a16:creationId xmlns:a16="http://schemas.microsoft.com/office/drawing/2014/main" id="{D2ABCAA5-3A88-9547-8743-D2FAF82385D5}"/>
              </a:ext>
            </a:extLst>
          </p:cNvPr>
          <p:cNvSpPr>
            <a:spLocks noGrp="1"/>
          </p:cNvSpPr>
          <p:nvPr>
            <p:ph type="dt" sz="half" idx="10"/>
          </p:nvPr>
        </p:nvSpPr>
        <p:spPr/>
        <p:txBody>
          <a:bodyPr/>
          <a:lstStyle/>
          <a:p>
            <a:r>
              <a:rPr lang="en-US"/>
              <a:t>August 20, 2026</a:t>
            </a:r>
          </a:p>
        </p:txBody>
      </p:sp>
      <p:sp>
        <p:nvSpPr>
          <p:cNvPr id="10" name="Slide Number Placeholder 6">
            <a:extLst>
              <a:ext uri="{FF2B5EF4-FFF2-40B4-BE49-F238E27FC236}">
                <a16:creationId xmlns:a16="http://schemas.microsoft.com/office/drawing/2014/main" id="{8B54941F-BD1F-4BB3-A492-CD071C1464AF}"/>
              </a:ext>
            </a:extLst>
          </p:cNvPr>
          <p:cNvSpPr>
            <a:spLocks noGrp="1"/>
          </p:cNvSpPr>
          <p:nvPr>
            <p:ph type="sldNum" sz="quarter" idx="12"/>
          </p:nvPr>
        </p:nvSpPr>
        <p:spPr/>
        <p:txBody>
          <a:bodyPr/>
          <a:lstStyle/>
          <a:p>
            <a:fld id="{7D1BE87E-F0DE-A44C-894B-E142BEB21E42}" type="slidenum">
              <a:rPr lang="en-US" smtClean="0"/>
              <a:pPr/>
              <a:t>2</a:t>
            </a:fld>
            <a:endParaRPr lang="en-US"/>
          </a:p>
        </p:txBody>
      </p:sp>
      <p:sp>
        <p:nvSpPr>
          <p:cNvPr id="3" name="Footer Placeholder 2">
            <a:extLst>
              <a:ext uri="{FF2B5EF4-FFF2-40B4-BE49-F238E27FC236}">
                <a16:creationId xmlns:a16="http://schemas.microsoft.com/office/drawing/2014/main" id="{F57B3DA2-6E21-B8D9-38B1-51F9654755C1}"/>
              </a:ext>
            </a:extLst>
          </p:cNvPr>
          <p:cNvSpPr>
            <a:spLocks noGrp="1"/>
          </p:cNvSpPr>
          <p:nvPr>
            <p:ph type="ftr" sz="quarter" idx="11"/>
          </p:nvPr>
        </p:nvSpPr>
        <p:spPr/>
        <p:txBody>
          <a:bodyPr/>
          <a:lstStyle/>
          <a:p>
            <a:r>
              <a:rPr lang="en-US"/>
              <a:t>ES&amp;H Pre-SAM Safety Briefing</a:t>
            </a:r>
          </a:p>
        </p:txBody>
      </p:sp>
      <p:cxnSp>
        <p:nvCxnSpPr>
          <p:cNvPr id="7" name="Straight Connector 6">
            <a:extLst>
              <a:ext uri="{FF2B5EF4-FFF2-40B4-BE49-F238E27FC236}">
                <a16:creationId xmlns:a16="http://schemas.microsoft.com/office/drawing/2014/main" id="{BAF0A203-C13C-923F-0698-579A0425C5BD}"/>
              </a:ext>
            </a:extLst>
          </p:cNvPr>
          <p:cNvCxnSpPr/>
          <p:nvPr/>
        </p:nvCxnSpPr>
        <p:spPr>
          <a:xfrm>
            <a:off x="495568" y="1264220"/>
            <a:ext cx="1448648" cy="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672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C328E3-AEE6-107A-E902-7787FCA50BA9}"/>
              </a:ext>
            </a:extLst>
          </p:cNvPr>
          <p:cNvSpPr>
            <a:spLocks noGrp="1"/>
          </p:cNvSpPr>
          <p:nvPr>
            <p:ph type="title"/>
          </p:nvPr>
        </p:nvSpPr>
        <p:spPr>
          <a:xfrm>
            <a:off x="375684" y="70871"/>
            <a:ext cx="8454897" cy="678664"/>
          </a:xfrm>
        </p:spPr>
        <p:txBody>
          <a:bodyPr/>
          <a:lstStyle/>
          <a:p>
            <a:r>
              <a:rPr lang="en-US" sz="2000">
                <a:solidFill>
                  <a:schemeClr val="tx1"/>
                </a:solidFill>
              </a:rPr>
              <a:t>Notable Event: ACC-24-0521 Improper Execution of LOTO Procedures Warrants a LOTO Pause (Management Concern)</a:t>
            </a:r>
          </a:p>
        </p:txBody>
      </p:sp>
      <p:sp>
        <p:nvSpPr>
          <p:cNvPr id="5" name="Text Placeholder 4">
            <a:extLst>
              <a:ext uri="{FF2B5EF4-FFF2-40B4-BE49-F238E27FC236}">
                <a16:creationId xmlns:a16="http://schemas.microsoft.com/office/drawing/2014/main" id="{1151BD2D-FF2B-2EAB-55E0-A3E8D794771E}"/>
              </a:ext>
            </a:extLst>
          </p:cNvPr>
          <p:cNvSpPr>
            <a:spLocks noGrp="1"/>
          </p:cNvSpPr>
          <p:nvPr>
            <p:ph type="body" sz="half" idx="2"/>
          </p:nvPr>
        </p:nvSpPr>
        <p:spPr>
          <a:xfrm>
            <a:off x="390074" y="1042997"/>
            <a:ext cx="11411851" cy="4643686"/>
          </a:xfrm>
        </p:spPr>
        <p:txBody>
          <a:bodyPr vert="horz" lIns="91440" tIns="45720" rIns="91440" bIns="45720" rtlCol="0" anchor="t">
            <a:noAutofit/>
          </a:bodyPr>
          <a:lstStyle/>
          <a:p>
            <a:r>
              <a:rPr lang="en-US" sz="1600" b="1">
                <a:latin typeface="Arial"/>
                <a:cs typeface="Arial"/>
              </a:rPr>
              <a:t>BLUF: </a:t>
            </a:r>
            <a:r>
              <a:rPr lang="en-US" sz="1600">
                <a:latin typeface="Arial"/>
                <a:cs typeface="Arial"/>
              </a:rPr>
              <a:t>During the </a:t>
            </a:r>
            <a:r>
              <a:rPr lang="en-US" sz="1600" err="1">
                <a:latin typeface="Arial"/>
                <a:cs typeface="Arial"/>
              </a:rPr>
              <a:t>PROActive</a:t>
            </a:r>
            <a:r>
              <a:rPr lang="en-US" sz="1600">
                <a:latin typeface="Arial"/>
                <a:cs typeface="Arial"/>
              </a:rPr>
              <a:t> Review from 5/20/2024 - 5/24/2024, the review team observed numerous instances where Hazardous Energy Control (HEC) activities were not performed to requirements. These observations included issues with proper use and condition of PPE, procedures not referenced or not available at the work site, no use of </a:t>
            </a:r>
            <a:r>
              <a:rPr lang="en-US" sz="1600" err="1">
                <a:latin typeface="Arial"/>
                <a:cs typeface="Arial"/>
              </a:rPr>
              <a:t>ePAS</a:t>
            </a:r>
            <a:r>
              <a:rPr lang="en-US" sz="1600">
                <a:latin typeface="Arial"/>
                <a:cs typeface="Arial"/>
              </a:rPr>
              <a:t> isolation checklists, inconsistent labeling for arc flash, inconsistent rigor of pre-job briefs, and inconsistent use of </a:t>
            </a:r>
            <a:r>
              <a:rPr lang="en-US" sz="1600" err="1">
                <a:latin typeface="Arial"/>
                <a:cs typeface="Arial"/>
              </a:rPr>
              <a:t>ePAS</a:t>
            </a:r>
            <a:r>
              <a:rPr lang="en-US" sz="1600">
                <a:latin typeface="Arial"/>
                <a:cs typeface="Arial"/>
              </a:rPr>
              <a:t> versus legacy OSPs.</a:t>
            </a:r>
          </a:p>
          <a:p>
            <a:r>
              <a:rPr lang="en-US" sz="1600" b="1"/>
              <a:t>HPI Aspects:</a:t>
            </a:r>
          </a:p>
          <a:p>
            <a:r>
              <a:rPr lang="en-US" sz="1600">
                <a:latin typeface="Arial"/>
                <a:cs typeface="Arial"/>
              </a:rPr>
              <a:t>Observation stress/distractions, lack of proficiency with </a:t>
            </a:r>
            <a:r>
              <a:rPr lang="en-US" sz="1600" err="1">
                <a:latin typeface="Arial"/>
                <a:cs typeface="Arial"/>
              </a:rPr>
              <a:t>ePAS</a:t>
            </a:r>
            <a:r>
              <a:rPr lang="en-US" sz="1600">
                <a:latin typeface="Arial"/>
                <a:cs typeface="Arial"/>
              </a:rPr>
              <a:t>, habit patterns, inaccurate risk perception, mental shortcuts/biases, lack of or unclear standards.</a:t>
            </a:r>
          </a:p>
          <a:p>
            <a:r>
              <a:rPr lang="en-US" sz="1600">
                <a:latin typeface="Arial"/>
                <a:cs typeface="Arial"/>
              </a:rPr>
              <a:t>Possible that LTA Change Management has left the QEW's uncomfortable and still unfamiliar with the use of </a:t>
            </a:r>
            <a:r>
              <a:rPr lang="en-US" sz="1600" err="1">
                <a:latin typeface="Arial"/>
                <a:cs typeface="Arial"/>
              </a:rPr>
              <a:t>ePAS</a:t>
            </a:r>
            <a:r>
              <a:rPr lang="en-US" sz="1600">
                <a:latin typeface="Arial"/>
                <a:cs typeface="Arial"/>
              </a:rPr>
              <a:t>. Front-line leadership behaviors regarding the quality standards for pre-job briefs may indicate cultural weaknesses.</a:t>
            </a:r>
          </a:p>
          <a:p>
            <a:r>
              <a:rPr lang="en-US" sz="1600" b="1">
                <a:latin typeface="Arial"/>
                <a:cs typeface="Arial"/>
              </a:rPr>
              <a:t>Root Cause: </a:t>
            </a:r>
            <a:r>
              <a:rPr lang="en-US" sz="1600">
                <a:latin typeface="Arial"/>
                <a:cs typeface="Arial"/>
              </a:rPr>
              <a:t>Supervisory oversight, and specifically the quality of the Pre-Job Brief, is Less Than Adequate</a:t>
            </a:r>
          </a:p>
          <a:p>
            <a:r>
              <a:rPr lang="en-US" sz="1600" b="1">
                <a:latin typeface="Arial"/>
                <a:cs typeface="Arial"/>
              </a:rPr>
              <a:t>Extend of Condition (EOC): </a:t>
            </a:r>
            <a:r>
              <a:rPr lang="en-US" sz="1600">
                <a:latin typeface="Arial"/>
                <a:cs typeface="Arial"/>
              </a:rPr>
              <a:t>All work requiring the use of HEC (LOTO) has been paused. A LOTO restart plan involving the reevaluation of LOTO proficiency is being developed.</a:t>
            </a:r>
          </a:p>
          <a:p>
            <a:r>
              <a:rPr lang="en-US" sz="1600" b="1">
                <a:latin typeface="Arial"/>
                <a:cs typeface="Arial"/>
              </a:rPr>
              <a:t>Corrective Actions: </a:t>
            </a:r>
          </a:p>
          <a:p>
            <a:pPr marL="171450" indent="-171450">
              <a:buChar char="•"/>
            </a:pPr>
            <a:r>
              <a:rPr lang="en-US" sz="1600">
                <a:latin typeface="Arial"/>
                <a:cs typeface="Arial"/>
              </a:rPr>
              <a:t>Develop Pre-Job Brief and train the organization on "what good looks like".</a:t>
            </a:r>
          </a:p>
          <a:p>
            <a:pPr marL="171450" indent="-171450">
              <a:buChar char="•"/>
            </a:pPr>
            <a:r>
              <a:rPr lang="en-US" sz="1600">
                <a:latin typeface="Arial"/>
                <a:cs typeface="Arial"/>
              </a:rPr>
              <a:t>Under the direction of the lab's Electrical Authority Having Jurisdiction (EAHJ), all personnel involved in LOTO work and their supervisors will undergo a practical assessment and validation of their knowledge and proficiency with LOTO protocols. </a:t>
            </a:r>
          </a:p>
          <a:p>
            <a:pPr marL="171450" indent="-171450">
              <a:buChar char="•"/>
            </a:pPr>
            <a:endParaRPr lang="en-US"/>
          </a:p>
        </p:txBody>
      </p:sp>
      <p:sp>
        <p:nvSpPr>
          <p:cNvPr id="8" name="object 11">
            <a:extLst>
              <a:ext uri="{FF2B5EF4-FFF2-40B4-BE49-F238E27FC236}">
                <a16:creationId xmlns:a16="http://schemas.microsoft.com/office/drawing/2014/main" id="{8E7FBCAB-B5AB-679D-8DEE-C70947F6A42E}"/>
              </a:ext>
            </a:extLst>
          </p:cNvPr>
          <p:cNvSpPr/>
          <p:nvPr/>
        </p:nvSpPr>
        <p:spPr>
          <a:xfrm>
            <a:off x="375684" y="803870"/>
            <a:ext cx="9144000" cy="0"/>
          </a:xfrm>
          <a:custGeom>
            <a:avLst/>
            <a:gdLst/>
            <a:ahLst/>
            <a:cxnLst/>
            <a:rect l="l" t="t" r="r" b="b"/>
            <a:pathLst>
              <a:path w="8658860" h="15240">
                <a:moveTo>
                  <a:pt x="0" y="0"/>
                </a:moveTo>
                <a:lnTo>
                  <a:pt x="8658758" y="14795"/>
                </a:lnTo>
              </a:path>
            </a:pathLst>
          </a:custGeom>
          <a:ln w="38100">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3257768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8" cy="6857999"/>
          </a:xfrm>
          <a:prstGeom prst="rect">
            <a:avLst/>
          </a:prstGeom>
        </p:spPr>
      </p:pic>
      <p:pic>
        <p:nvPicPr>
          <p:cNvPr id="6" name="object 6"/>
          <p:cNvPicPr/>
          <p:nvPr/>
        </p:nvPicPr>
        <p:blipFill>
          <a:blip r:embed="rId3" cstate="print"/>
          <a:stretch>
            <a:fillRect/>
          </a:stretch>
        </p:blipFill>
        <p:spPr>
          <a:xfrm>
            <a:off x="9293344" y="466824"/>
            <a:ext cx="2793491" cy="2964179"/>
          </a:xfrm>
          <a:prstGeom prst="rect">
            <a:avLst/>
          </a:prstGeom>
        </p:spPr>
      </p:pic>
      <p:pic>
        <p:nvPicPr>
          <p:cNvPr id="7" name="object 7"/>
          <p:cNvPicPr/>
          <p:nvPr/>
        </p:nvPicPr>
        <p:blipFill>
          <a:blip r:embed="rId4" cstate="print"/>
          <a:stretch>
            <a:fillRect/>
          </a:stretch>
        </p:blipFill>
        <p:spPr>
          <a:xfrm>
            <a:off x="7593080" y="3686526"/>
            <a:ext cx="4483595" cy="2077211"/>
          </a:xfrm>
          <a:prstGeom prst="rect">
            <a:avLst/>
          </a:prstGeom>
        </p:spPr>
      </p:pic>
      <p:sp>
        <p:nvSpPr>
          <p:cNvPr id="8" name="object 8"/>
          <p:cNvSpPr txBox="1"/>
          <p:nvPr/>
        </p:nvSpPr>
        <p:spPr>
          <a:xfrm>
            <a:off x="397724" y="871834"/>
            <a:ext cx="9272749" cy="5938164"/>
          </a:xfrm>
          <a:prstGeom prst="rect">
            <a:avLst/>
          </a:prstGeom>
        </p:spPr>
        <p:txBody>
          <a:bodyPr vert="horz" wrap="square" lIns="0" tIns="13335" rIns="0" bIns="0" rtlCol="0">
            <a:spAutoFit/>
          </a:bodyPr>
          <a:lstStyle/>
          <a:p>
            <a:pPr marL="41275" marR="511175">
              <a:lnSpc>
                <a:spcPct val="100000"/>
              </a:lnSpc>
              <a:spcBef>
                <a:spcPts val="105"/>
              </a:spcBef>
            </a:pPr>
            <a:r>
              <a:rPr sz="1400" spc="20" dirty="0">
                <a:latin typeface="Arial"/>
                <a:cs typeface="Arial"/>
              </a:rPr>
              <a:t>A</a:t>
            </a:r>
            <a:r>
              <a:rPr sz="1400" dirty="0">
                <a:latin typeface="Arial"/>
                <a:cs typeface="Arial"/>
              </a:rPr>
              <a:t> </a:t>
            </a:r>
            <a:r>
              <a:rPr sz="1400" spc="20" dirty="0">
                <a:latin typeface="Arial"/>
                <a:cs typeface="Arial"/>
              </a:rPr>
              <a:t>Jefferson</a:t>
            </a:r>
            <a:r>
              <a:rPr sz="1400" spc="-45" dirty="0">
                <a:latin typeface="Arial"/>
                <a:cs typeface="Arial"/>
              </a:rPr>
              <a:t> </a:t>
            </a:r>
            <a:r>
              <a:rPr sz="1400" spc="70" dirty="0">
                <a:latin typeface="Arial"/>
                <a:cs typeface="Arial"/>
              </a:rPr>
              <a:t>Lab</a:t>
            </a:r>
            <a:r>
              <a:rPr sz="1400" spc="20" dirty="0">
                <a:latin typeface="Arial"/>
                <a:cs typeface="Arial"/>
              </a:rPr>
              <a:t> employee</a:t>
            </a:r>
            <a:r>
              <a:rPr sz="1400" spc="-20" dirty="0">
                <a:latin typeface="Arial"/>
                <a:cs typeface="Arial"/>
              </a:rPr>
              <a:t> </a:t>
            </a:r>
            <a:r>
              <a:rPr sz="1400" spc="60" dirty="0">
                <a:latin typeface="Arial"/>
                <a:cs typeface="Arial"/>
              </a:rPr>
              <a:t>used</a:t>
            </a:r>
            <a:r>
              <a:rPr sz="1400" spc="-10" dirty="0">
                <a:latin typeface="Arial"/>
                <a:cs typeface="Arial"/>
              </a:rPr>
              <a:t> </a:t>
            </a:r>
            <a:r>
              <a:rPr sz="1400" spc="65" dirty="0">
                <a:latin typeface="Arial"/>
                <a:cs typeface="Arial"/>
              </a:rPr>
              <a:t>a</a:t>
            </a:r>
            <a:r>
              <a:rPr sz="1400" spc="-5" dirty="0">
                <a:latin typeface="Arial"/>
                <a:cs typeface="Arial"/>
              </a:rPr>
              <a:t> </a:t>
            </a:r>
            <a:r>
              <a:rPr sz="1400" spc="20" dirty="0">
                <a:latin typeface="Arial"/>
                <a:cs typeface="Arial"/>
              </a:rPr>
              <a:t>pipe</a:t>
            </a:r>
            <a:r>
              <a:rPr sz="1400" spc="-5" dirty="0">
                <a:latin typeface="Arial"/>
                <a:cs typeface="Arial"/>
              </a:rPr>
              <a:t> </a:t>
            </a:r>
            <a:r>
              <a:rPr sz="1400" spc="20" dirty="0">
                <a:latin typeface="Arial"/>
                <a:cs typeface="Arial"/>
              </a:rPr>
              <a:t>cutter</a:t>
            </a:r>
            <a:r>
              <a:rPr sz="1400" spc="-15" dirty="0">
                <a:latin typeface="Arial"/>
                <a:cs typeface="Arial"/>
              </a:rPr>
              <a:t> </a:t>
            </a:r>
            <a:r>
              <a:rPr sz="1400" spc="20" dirty="0">
                <a:latin typeface="Arial"/>
                <a:cs typeface="Arial"/>
              </a:rPr>
              <a:t>to</a:t>
            </a:r>
            <a:r>
              <a:rPr sz="1400" spc="10" dirty="0">
                <a:latin typeface="Arial"/>
                <a:cs typeface="Arial"/>
              </a:rPr>
              <a:t> </a:t>
            </a:r>
            <a:r>
              <a:rPr sz="1400" spc="50" dirty="0">
                <a:latin typeface="Arial"/>
                <a:cs typeface="Arial"/>
              </a:rPr>
              <a:t>cut</a:t>
            </a:r>
            <a:r>
              <a:rPr sz="1400" dirty="0">
                <a:latin typeface="Arial"/>
                <a:cs typeface="Arial"/>
              </a:rPr>
              <a:t> </a:t>
            </a:r>
            <a:r>
              <a:rPr sz="1400" spc="20" dirty="0">
                <a:latin typeface="Arial"/>
                <a:cs typeface="Arial"/>
              </a:rPr>
              <a:t>into </a:t>
            </a:r>
            <a:r>
              <a:rPr sz="1400" spc="65" dirty="0">
                <a:latin typeface="Arial"/>
                <a:cs typeface="Arial"/>
              </a:rPr>
              <a:t>a</a:t>
            </a:r>
            <a:r>
              <a:rPr sz="1400" dirty="0">
                <a:latin typeface="Arial"/>
                <a:cs typeface="Arial"/>
              </a:rPr>
              <a:t> </a:t>
            </a:r>
            <a:r>
              <a:rPr sz="1400" spc="20" dirty="0">
                <a:latin typeface="Arial"/>
                <a:cs typeface="Arial"/>
              </a:rPr>
              <a:t>conduit</a:t>
            </a:r>
            <a:r>
              <a:rPr sz="1400" dirty="0">
                <a:latin typeface="Arial"/>
                <a:cs typeface="Arial"/>
              </a:rPr>
              <a:t> </a:t>
            </a:r>
            <a:r>
              <a:rPr sz="1400" spc="20" dirty="0">
                <a:latin typeface="Arial"/>
                <a:cs typeface="Arial"/>
              </a:rPr>
              <a:t>believed</a:t>
            </a:r>
            <a:r>
              <a:rPr sz="1400" spc="-20" dirty="0">
                <a:latin typeface="Arial"/>
                <a:cs typeface="Arial"/>
              </a:rPr>
              <a:t> </a:t>
            </a:r>
            <a:r>
              <a:rPr sz="1400" spc="20" dirty="0">
                <a:latin typeface="Arial"/>
                <a:cs typeface="Arial"/>
              </a:rPr>
              <a:t>to</a:t>
            </a:r>
            <a:r>
              <a:rPr sz="1400" spc="10" dirty="0">
                <a:latin typeface="Arial"/>
                <a:cs typeface="Arial"/>
              </a:rPr>
              <a:t> </a:t>
            </a:r>
            <a:r>
              <a:rPr sz="1400" spc="20" dirty="0">
                <a:latin typeface="Arial"/>
                <a:cs typeface="Arial"/>
              </a:rPr>
              <a:t>be</a:t>
            </a:r>
            <a:r>
              <a:rPr sz="1400" spc="-10" dirty="0">
                <a:latin typeface="Arial"/>
                <a:cs typeface="Arial"/>
              </a:rPr>
              <a:t> </a:t>
            </a:r>
            <a:r>
              <a:rPr sz="1400" spc="20" dirty="0">
                <a:latin typeface="Arial"/>
                <a:cs typeface="Arial"/>
              </a:rPr>
              <a:t>empty</a:t>
            </a:r>
            <a:r>
              <a:rPr sz="1400" spc="-25" dirty="0">
                <a:latin typeface="Arial"/>
                <a:cs typeface="Arial"/>
              </a:rPr>
              <a:t> </a:t>
            </a:r>
            <a:r>
              <a:rPr sz="1400" spc="20" dirty="0">
                <a:latin typeface="Arial"/>
                <a:cs typeface="Arial"/>
              </a:rPr>
              <a:t>(subcontractor</a:t>
            </a:r>
            <a:r>
              <a:rPr sz="1400" spc="-10" dirty="0">
                <a:latin typeface="Arial"/>
                <a:cs typeface="Arial"/>
              </a:rPr>
              <a:t> </a:t>
            </a:r>
            <a:r>
              <a:rPr sz="1400" spc="-25" dirty="0">
                <a:latin typeface="Arial"/>
                <a:cs typeface="Arial"/>
              </a:rPr>
              <a:t>had </a:t>
            </a:r>
            <a:r>
              <a:rPr sz="1400" spc="20" dirty="0">
                <a:latin typeface="Arial"/>
                <a:cs typeface="Arial"/>
              </a:rPr>
              <a:t>removed</a:t>
            </a:r>
            <a:r>
              <a:rPr sz="1400" spc="-20" dirty="0">
                <a:latin typeface="Arial"/>
                <a:cs typeface="Arial"/>
              </a:rPr>
              <a:t> </a:t>
            </a:r>
            <a:r>
              <a:rPr sz="1400" spc="20" dirty="0">
                <a:latin typeface="Arial"/>
                <a:cs typeface="Arial"/>
              </a:rPr>
              <a:t>electrical</a:t>
            </a:r>
            <a:r>
              <a:rPr sz="1400" dirty="0">
                <a:latin typeface="Arial"/>
                <a:cs typeface="Arial"/>
              </a:rPr>
              <a:t> </a:t>
            </a:r>
            <a:r>
              <a:rPr sz="1400" spc="50" dirty="0">
                <a:latin typeface="Arial"/>
                <a:cs typeface="Arial"/>
              </a:rPr>
              <a:t>components</a:t>
            </a:r>
            <a:r>
              <a:rPr sz="1400" spc="-20" dirty="0">
                <a:latin typeface="Arial"/>
                <a:cs typeface="Arial"/>
              </a:rPr>
              <a:t> </a:t>
            </a:r>
            <a:r>
              <a:rPr sz="1400" spc="20" dirty="0">
                <a:latin typeface="Arial"/>
                <a:cs typeface="Arial"/>
              </a:rPr>
              <a:t>from</a:t>
            </a:r>
            <a:r>
              <a:rPr sz="1400" spc="5" dirty="0">
                <a:latin typeface="Arial"/>
                <a:cs typeface="Arial"/>
              </a:rPr>
              <a:t> </a:t>
            </a:r>
            <a:r>
              <a:rPr sz="1400" spc="20" dirty="0">
                <a:latin typeface="Arial"/>
                <a:cs typeface="Arial"/>
              </a:rPr>
              <a:t>conduit </a:t>
            </a:r>
            <a:r>
              <a:rPr sz="1400" spc="10" dirty="0">
                <a:latin typeface="Arial"/>
                <a:cs typeface="Arial"/>
              </a:rPr>
              <a:t>that</a:t>
            </a:r>
            <a:r>
              <a:rPr sz="1400" spc="5" dirty="0">
                <a:latin typeface="Arial"/>
                <a:cs typeface="Arial"/>
              </a:rPr>
              <a:t> </a:t>
            </a:r>
            <a:r>
              <a:rPr sz="1400" spc="65" dirty="0">
                <a:latin typeface="Arial"/>
                <a:cs typeface="Arial"/>
              </a:rPr>
              <a:t>was</a:t>
            </a:r>
            <a:r>
              <a:rPr sz="1400" spc="-5" dirty="0">
                <a:latin typeface="Arial"/>
                <a:cs typeface="Arial"/>
              </a:rPr>
              <a:t> </a:t>
            </a:r>
            <a:r>
              <a:rPr sz="1400" spc="20" dirty="0">
                <a:latin typeface="Arial"/>
                <a:cs typeface="Arial"/>
              </a:rPr>
              <a:t>to</a:t>
            </a:r>
            <a:r>
              <a:rPr sz="1400" spc="10" dirty="0">
                <a:latin typeface="Arial"/>
                <a:cs typeface="Arial"/>
              </a:rPr>
              <a:t> </a:t>
            </a:r>
            <a:r>
              <a:rPr sz="1400" spc="20" dirty="0">
                <a:latin typeface="Arial"/>
                <a:cs typeface="Arial"/>
              </a:rPr>
              <a:t>be</a:t>
            </a:r>
            <a:r>
              <a:rPr sz="1400" spc="-5" dirty="0">
                <a:latin typeface="Arial"/>
                <a:cs typeface="Arial"/>
              </a:rPr>
              <a:t> </a:t>
            </a:r>
            <a:r>
              <a:rPr sz="1400" spc="10" dirty="0">
                <a:latin typeface="Arial"/>
                <a:cs typeface="Arial"/>
              </a:rPr>
              <a:t>removed)</a:t>
            </a:r>
            <a:r>
              <a:rPr sz="1400" spc="-25" dirty="0">
                <a:latin typeface="Arial"/>
                <a:cs typeface="Arial"/>
              </a:rPr>
              <a:t> </a:t>
            </a:r>
            <a:r>
              <a:rPr sz="1400" spc="20" dirty="0">
                <a:latin typeface="Arial"/>
                <a:cs typeface="Arial"/>
              </a:rPr>
              <a:t>but</a:t>
            </a:r>
            <a:r>
              <a:rPr sz="1400" spc="5" dirty="0">
                <a:latin typeface="Arial"/>
                <a:cs typeface="Arial"/>
              </a:rPr>
              <a:t> </a:t>
            </a:r>
            <a:r>
              <a:rPr sz="1400" spc="45" dirty="0">
                <a:latin typeface="Arial"/>
                <a:cs typeface="Arial"/>
              </a:rPr>
              <a:t>accidently</a:t>
            </a:r>
            <a:r>
              <a:rPr sz="1400" spc="15" dirty="0">
                <a:latin typeface="Arial"/>
                <a:cs typeface="Arial"/>
              </a:rPr>
              <a:t> </a:t>
            </a:r>
            <a:r>
              <a:rPr sz="1400" spc="50" dirty="0">
                <a:latin typeface="Arial"/>
                <a:cs typeface="Arial"/>
              </a:rPr>
              <a:t>cut</a:t>
            </a:r>
            <a:r>
              <a:rPr sz="1400" spc="5" dirty="0">
                <a:latin typeface="Arial"/>
                <a:cs typeface="Arial"/>
              </a:rPr>
              <a:t> </a:t>
            </a:r>
            <a:r>
              <a:rPr sz="1400" spc="20" dirty="0">
                <a:latin typeface="Arial"/>
                <a:cs typeface="Arial"/>
              </a:rPr>
              <a:t>into</a:t>
            </a:r>
            <a:r>
              <a:rPr sz="1400" spc="25" dirty="0">
                <a:latin typeface="Arial"/>
                <a:cs typeface="Arial"/>
              </a:rPr>
              <a:t> </a:t>
            </a:r>
            <a:r>
              <a:rPr sz="1400" spc="20" dirty="0">
                <a:latin typeface="Arial"/>
                <a:cs typeface="Arial"/>
              </a:rPr>
              <a:t>conduit</a:t>
            </a:r>
            <a:r>
              <a:rPr sz="1400" spc="5" dirty="0">
                <a:latin typeface="Arial"/>
                <a:cs typeface="Arial"/>
              </a:rPr>
              <a:t> </a:t>
            </a:r>
            <a:r>
              <a:rPr sz="1400" spc="-10" dirty="0">
                <a:latin typeface="Arial"/>
                <a:cs typeface="Arial"/>
              </a:rPr>
              <a:t>containing </a:t>
            </a:r>
            <a:r>
              <a:rPr sz="1400" spc="10" dirty="0">
                <a:latin typeface="Arial"/>
                <a:cs typeface="Arial"/>
              </a:rPr>
              <a:t>wiring</a:t>
            </a:r>
            <a:r>
              <a:rPr sz="1400" spc="-10" dirty="0">
                <a:latin typeface="Arial"/>
                <a:cs typeface="Arial"/>
              </a:rPr>
              <a:t> </a:t>
            </a:r>
            <a:r>
              <a:rPr sz="1400" spc="20" dirty="0">
                <a:latin typeface="Arial"/>
                <a:cs typeface="Arial"/>
              </a:rPr>
              <a:t>to</a:t>
            </a:r>
            <a:r>
              <a:rPr sz="1400" spc="-20" dirty="0">
                <a:latin typeface="Arial"/>
                <a:cs typeface="Arial"/>
              </a:rPr>
              <a:t> </a:t>
            </a:r>
            <a:r>
              <a:rPr sz="1400" spc="20" dirty="0">
                <a:latin typeface="Arial"/>
                <a:cs typeface="Arial"/>
              </a:rPr>
              <a:t>energized</a:t>
            </a:r>
            <a:r>
              <a:rPr sz="1400" spc="-30" dirty="0">
                <a:latin typeface="Arial"/>
                <a:cs typeface="Arial"/>
              </a:rPr>
              <a:t> </a:t>
            </a:r>
            <a:r>
              <a:rPr sz="1400" spc="45" dirty="0">
                <a:latin typeface="Arial"/>
                <a:cs typeface="Arial"/>
              </a:rPr>
              <a:t>circuits.</a:t>
            </a:r>
            <a:r>
              <a:rPr sz="1400" spc="-5" dirty="0">
                <a:latin typeface="Arial"/>
                <a:cs typeface="Arial"/>
              </a:rPr>
              <a:t> </a:t>
            </a:r>
            <a:r>
              <a:rPr sz="1400" spc="20" dirty="0">
                <a:latin typeface="Arial"/>
                <a:cs typeface="Arial"/>
              </a:rPr>
              <a:t>The</a:t>
            </a:r>
            <a:r>
              <a:rPr sz="1400" spc="-5" dirty="0">
                <a:latin typeface="Arial"/>
                <a:cs typeface="Arial"/>
              </a:rPr>
              <a:t> </a:t>
            </a:r>
            <a:r>
              <a:rPr sz="1400" spc="20" dirty="0">
                <a:latin typeface="Arial"/>
                <a:cs typeface="Arial"/>
              </a:rPr>
              <a:t>work</a:t>
            </a:r>
            <a:r>
              <a:rPr sz="1400" spc="-10" dirty="0">
                <a:latin typeface="Arial"/>
                <a:cs typeface="Arial"/>
              </a:rPr>
              <a:t> </a:t>
            </a:r>
            <a:r>
              <a:rPr sz="1400" spc="65" dirty="0">
                <a:latin typeface="Arial"/>
                <a:cs typeface="Arial"/>
              </a:rPr>
              <a:t>was</a:t>
            </a:r>
            <a:r>
              <a:rPr sz="1400" spc="-20" dirty="0">
                <a:latin typeface="Arial"/>
                <a:cs typeface="Arial"/>
              </a:rPr>
              <a:t> </a:t>
            </a:r>
            <a:r>
              <a:rPr sz="1400" spc="20" dirty="0">
                <a:latin typeface="Arial"/>
                <a:cs typeface="Arial"/>
              </a:rPr>
              <a:t>immediately</a:t>
            </a:r>
            <a:r>
              <a:rPr sz="1400" spc="-15" dirty="0">
                <a:latin typeface="Arial"/>
                <a:cs typeface="Arial"/>
              </a:rPr>
              <a:t> </a:t>
            </a:r>
            <a:r>
              <a:rPr sz="1400" spc="60" dirty="0">
                <a:latin typeface="Arial"/>
                <a:cs typeface="Arial"/>
              </a:rPr>
              <a:t>paused</a:t>
            </a:r>
            <a:r>
              <a:rPr sz="1400" spc="-20" dirty="0">
                <a:latin typeface="Arial"/>
                <a:cs typeface="Arial"/>
              </a:rPr>
              <a:t> </a:t>
            </a:r>
            <a:r>
              <a:rPr sz="1400" spc="20" dirty="0">
                <a:latin typeface="Arial"/>
                <a:cs typeface="Arial"/>
              </a:rPr>
              <a:t>when</a:t>
            </a:r>
            <a:r>
              <a:rPr sz="1400" spc="-5" dirty="0">
                <a:latin typeface="Arial"/>
                <a:cs typeface="Arial"/>
              </a:rPr>
              <a:t> </a:t>
            </a:r>
            <a:r>
              <a:rPr sz="1400" spc="20" dirty="0">
                <a:latin typeface="Arial"/>
                <a:cs typeface="Arial"/>
              </a:rPr>
              <a:t>the</a:t>
            </a:r>
            <a:r>
              <a:rPr sz="1400" spc="-20" dirty="0">
                <a:latin typeface="Arial"/>
                <a:cs typeface="Arial"/>
              </a:rPr>
              <a:t> </a:t>
            </a:r>
            <a:r>
              <a:rPr sz="1400" spc="20" dirty="0">
                <a:latin typeface="Arial"/>
                <a:cs typeface="Arial"/>
              </a:rPr>
              <a:t>employee</a:t>
            </a:r>
            <a:r>
              <a:rPr sz="1400" spc="-30" dirty="0">
                <a:latin typeface="Arial"/>
                <a:cs typeface="Arial"/>
              </a:rPr>
              <a:t> </a:t>
            </a:r>
            <a:r>
              <a:rPr sz="1400" spc="20" dirty="0">
                <a:latin typeface="Arial"/>
                <a:cs typeface="Arial"/>
              </a:rPr>
              <a:t>observed</a:t>
            </a:r>
            <a:r>
              <a:rPr sz="1400" spc="-60" dirty="0">
                <a:latin typeface="Arial"/>
                <a:cs typeface="Arial"/>
              </a:rPr>
              <a:t> </a:t>
            </a:r>
            <a:r>
              <a:rPr sz="1400" spc="65" dirty="0">
                <a:latin typeface="Arial"/>
                <a:cs typeface="Arial"/>
              </a:rPr>
              <a:t>a</a:t>
            </a:r>
            <a:r>
              <a:rPr sz="1400" dirty="0">
                <a:latin typeface="Arial"/>
                <a:cs typeface="Arial"/>
              </a:rPr>
              <a:t> </a:t>
            </a:r>
            <a:r>
              <a:rPr sz="1400" spc="20" dirty="0">
                <a:latin typeface="Arial"/>
                <a:cs typeface="Arial"/>
              </a:rPr>
              <a:t>120</a:t>
            </a:r>
            <a:r>
              <a:rPr sz="1400" spc="-5" dirty="0">
                <a:latin typeface="Arial"/>
                <a:cs typeface="Arial"/>
              </a:rPr>
              <a:t> </a:t>
            </a:r>
            <a:r>
              <a:rPr sz="1400" spc="50" dirty="0">
                <a:latin typeface="Arial"/>
                <a:cs typeface="Arial"/>
              </a:rPr>
              <a:t>VAC</a:t>
            </a:r>
            <a:r>
              <a:rPr sz="1400" spc="-10" dirty="0">
                <a:latin typeface="Arial"/>
                <a:cs typeface="Arial"/>
              </a:rPr>
              <a:t> </a:t>
            </a:r>
            <a:r>
              <a:rPr sz="1400" spc="40" dirty="0">
                <a:latin typeface="Arial"/>
                <a:cs typeface="Arial"/>
              </a:rPr>
              <a:t>spark.</a:t>
            </a:r>
            <a:endParaRPr sz="1400" dirty="0">
              <a:latin typeface="Arial"/>
              <a:cs typeface="Arial"/>
            </a:endParaRPr>
          </a:p>
          <a:p>
            <a:pPr marL="41275" marR="902969">
              <a:lnSpc>
                <a:spcPct val="100000"/>
              </a:lnSpc>
              <a:spcBef>
                <a:spcPts val="994"/>
              </a:spcBef>
            </a:pPr>
            <a:r>
              <a:rPr sz="1400" spc="20" dirty="0">
                <a:latin typeface="Arial"/>
                <a:cs typeface="Arial"/>
              </a:rPr>
              <a:t>The</a:t>
            </a:r>
            <a:r>
              <a:rPr sz="1400" spc="5" dirty="0">
                <a:latin typeface="Arial"/>
                <a:cs typeface="Arial"/>
              </a:rPr>
              <a:t> </a:t>
            </a:r>
            <a:r>
              <a:rPr sz="1400" spc="20" dirty="0">
                <a:latin typeface="Arial"/>
                <a:cs typeface="Arial"/>
              </a:rPr>
              <a:t>employee</a:t>
            </a:r>
            <a:r>
              <a:rPr sz="1400" spc="-20" dirty="0">
                <a:latin typeface="Arial"/>
                <a:cs typeface="Arial"/>
              </a:rPr>
              <a:t> </a:t>
            </a:r>
            <a:r>
              <a:rPr sz="1400" spc="20" dirty="0">
                <a:latin typeface="Arial"/>
                <a:cs typeface="Arial"/>
              </a:rPr>
              <a:t>promptly</a:t>
            </a:r>
            <a:r>
              <a:rPr sz="1400" spc="-25" dirty="0">
                <a:latin typeface="Arial"/>
                <a:cs typeface="Arial"/>
              </a:rPr>
              <a:t> </a:t>
            </a:r>
            <a:r>
              <a:rPr sz="1400" spc="10" dirty="0">
                <a:latin typeface="Arial"/>
                <a:cs typeface="Arial"/>
              </a:rPr>
              <a:t>reported</a:t>
            </a:r>
            <a:r>
              <a:rPr sz="1400" spc="-20" dirty="0">
                <a:latin typeface="Arial"/>
                <a:cs typeface="Arial"/>
              </a:rPr>
              <a:t> </a:t>
            </a:r>
            <a:r>
              <a:rPr sz="1400" spc="20" dirty="0">
                <a:latin typeface="Arial"/>
                <a:cs typeface="Arial"/>
              </a:rPr>
              <a:t>the</a:t>
            </a:r>
            <a:r>
              <a:rPr sz="1400" spc="-10" dirty="0">
                <a:latin typeface="Arial"/>
                <a:cs typeface="Arial"/>
              </a:rPr>
              <a:t> </a:t>
            </a:r>
            <a:r>
              <a:rPr sz="1400" spc="65" dirty="0">
                <a:latin typeface="Arial"/>
                <a:cs typeface="Arial"/>
              </a:rPr>
              <a:t>issue</a:t>
            </a:r>
            <a:r>
              <a:rPr sz="1400" spc="-10" dirty="0">
                <a:latin typeface="Arial"/>
                <a:cs typeface="Arial"/>
              </a:rPr>
              <a:t> </a:t>
            </a:r>
            <a:r>
              <a:rPr sz="1400" spc="20" dirty="0">
                <a:latin typeface="Arial"/>
                <a:cs typeface="Arial"/>
              </a:rPr>
              <a:t>and</a:t>
            </a:r>
            <a:r>
              <a:rPr sz="1400" spc="5" dirty="0">
                <a:latin typeface="Arial"/>
                <a:cs typeface="Arial"/>
              </a:rPr>
              <a:t> </a:t>
            </a:r>
            <a:r>
              <a:rPr sz="1400" spc="65" dirty="0">
                <a:latin typeface="Arial"/>
                <a:cs typeface="Arial"/>
              </a:rPr>
              <a:t>was</a:t>
            </a:r>
            <a:r>
              <a:rPr sz="1400" spc="5" dirty="0">
                <a:latin typeface="Arial"/>
                <a:cs typeface="Arial"/>
              </a:rPr>
              <a:t> </a:t>
            </a:r>
            <a:r>
              <a:rPr sz="1400" spc="20" dirty="0">
                <a:latin typeface="Arial"/>
                <a:cs typeface="Arial"/>
              </a:rPr>
              <a:t>escorted</a:t>
            </a:r>
            <a:r>
              <a:rPr sz="1400" spc="-35" dirty="0">
                <a:latin typeface="Arial"/>
                <a:cs typeface="Arial"/>
              </a:rPr>
              <a:t> </a:t>
            </a:r>
            <a:r>
              <a:rPr sz="1400" spc="20" dirty="0">
                <a:latin typeface="Arial"/>
                <a:cs typeface="Arial"/>
              </a:rPr>
              <a:t>to</a:t>
            </a:r>
            <a:r>
              <a:rPr sz="1400" spc="10" dirty="0">
                <a:latin typeface="Arial"/>
                <a:cs typeface="Arial"/>
              </a:rPr>
              <a:t> </a:t>
            </a:r>
            <a:r>
              <a:rPr sz="1400" spc="20" dirty="0">
                <a:latin typeface="Arial"/>
                <a:cs typeface="Arial"/>
              </a:rPr>
              <a:t>the</a:t>
            </a:r>
            <a:r>
              <a:rPr sz="1400" spc="-10" dirty="0">
                <a:latin typeface="Arial"/>
                <a:cs typeface="Arial"/>
              </a:rPr>
              <a:t> </a:t>
            </a:r>
            <a:r>
              <a:rPr sz="1400" spc="20" dirty="0">
                <a:latin typeface="Arial"/>
                <a:cs typeface="Arial"/>
              </a:rPr>
              <a:t>onsite</a:t>
            </a:r>
            <a:r>
              <a:rPr sz="1400" spc="-10" dirty="0">
                <a:latin typeface="Arial"/>
                <a:cs typeface="Arial"/>
              </a:rPr>
              <a:t> </a:t>
            </a:r>
            <a:r>
              <a:rPr sz="1400" spc="45" dirty="0">
                <a:latin typeface="Arial"/>
                <a:cs typeface="Arial"/>
              </a:rPr>
              <a:t>occupational</a:t>
            </a:r>
            <a:r>
              <a:rPr sz="1400" spc="25" dirty="0">
                <a:latin typeface="Arial"/>
                <a:cs typeface="Arial"/>
              </a:rPr>
              <a:t> </a:t>
            </a:r>
            <a:r>
              <a:rPr sz="1400" spc="45" dirty="0">
                <a:latin typeface="Arial"/>
                <a:cs typeface="Arial"/>
              </a:rPr>
              <a:t>medicine</a:t>
            </a:r>
            <a:r>
              <a:rPr sz="1400" spc="5" dirty="0">
                <a:latin typeface="Arial"/>
                <a:cs typeface="Arial"/>
              </a:rPr>
              <a:t> </a:t>
            </a:r>
            <a:r>
              <a:rPr sz="1400" spc="55" dirty="0">
                <a:latin typeface="Arial"/>
                <a:cs typeface="Arial"/>
              </a:rPr>
              <a:t>clinic</a:t>
            </a:r>
            <a:r>
              <a:rPr sz="1400" spc="25" dirty="0">
                <a:latin typeface="Arial"/>
                <a:cs typeface="Arial"/>
              </a:rPr>
              <a:t> </a:t>
            </a:r>
            <a:r>
              <a:rPr sz="1400" spc="-25" dirty="0">
                <a:latin typeface="Arial"/>
                <a:cs typeface="Arial"/>
              </a:rPr>
              <a:t>for </a:t>
            </a:r>
            <a:r>
              <a:rPr sz="1400" spc="20" dirty="0">
                <a:latin typeface="Arial"/>
                <a:cs typeface="Arial"/>
              </a:rPr>
              <a:t>evaluation.</a:t>
            </a:r>
            <a:r>
              <a:rPr sz="1400" spc="15" dirty="0">
                <a:latin typeface="Arial"/>
                <a:cs typeface="Arial"/>
              </a:rPr>
              <a:t> </a:t>
            </a:r>
            <a:r>
              <a:rPr sz="1400" spc="10" dirty="0">
                <a:latin typeface="Arial"/>
                <a:cs typeface="Arial"/>
              </a:rPr>
              <a:t>It</a:t>
            </a:r>
            <a:r>
              <a:rPr sz="1400" spc="5" dirty="0">
                <a:latin typeface="Arial"/>
                <a:cs typeface="Arial"/>
              </a:rPr>
              <a:t> </a:t>
            </a:r>
            <a:r>
              <a:rPr sz="1400" spc="65" dirty="0">
                <a:latin typeface="Arial"/>
                <a:cs typeface="Arial"/>
              </a:rPr>
              <a:t>was</a:t>
            </a:r>
            <a:r>
              <a:rPr sz="1400" dirty="0">
                <a:latin typeface="Arial"/>
                <a:cs typeface="Arial"/>
              </a:rPr>
              <a:t> </a:t>
            </a:r>
            <a:r>
              <a:rPr sz="1400" spc="20" dirty="0">
                <a:latin typeface="Arial"/>
                <a:cs typeface="Arial"/>
              </a:rPr>
              <a:t>determined</a:t>
            </a:r>
            <a:r>
              <a:rPr sz="1400" spc="-15" dirty="0">
                <a:latin typeface="Arial"/>
                <a:cs typeface="Arial"/>
              </a:rPr>
              <a:t> </a:t>
            </a:r>
            <a:r>
              <a:rPr sz="1400" spc="10" dirty="0">
                <a:latin typeface="Arial"/>
                <a:cs typeface="Arial"/>
              </a:rPr>
              <a:t>that </a:t>
            </a:r>
            <a:r>
              <a:rPr sz="1400" spc="20" dirty="0">
                <a:latin typeface="Arial"/>
                <a:cs typeface="Arial"/>
              </a:rPr>
              <a:t>the</a:t>
            </a:r>
            <a:r>
              <a:rPr sz="1400" spc="15" dirty="0">
                <a:latin typeface="Arial"/>
                <a:cs typeface="Arial"/>
              </a:rPr>
              <a:t> </a:t>
            </a:r>
            <a:r>
              <a:rPr sz="1400" spc="20" dirty="0">
                <a:latin typeface="Arial"/>
                <a:cs typeface="Arial"/>
              </a:rPr>
              <a:t>employee</a:t>
            </a:r>
            <a:r>
              <a:rPr sz="1400" spc="-30" dirty="0">
                <a:latin typeface="Arial"/>
                <a:cs typeface="Arial"/>
              </a:rPr>
              <a:t> </a:t>
            </a:r>
            <a:r>
              <a:rPr sz="1400" spc="65" dirty="0">
                <a:latin typeface="Arial"/>
                <a:cs typeface="Arial"/>
              </a:rPr>
              <a:t>was</a:t>
            </a:r>
            <a:r>
              <a:rPr sz="1400" spc="10" dirty="0">
                <a:latin typeface="Arial"/>
                <a:cs typeface="Arial"/>
              </a:rPr>
              <a:t> </a:t>
            </a:r>
            <a:r>
              <a:rPr sz="1400" spc="20" dirty="0">
                <a:latin typeface="Arial"/>
                <a:cs typeface="Arial"/>
              </a:rPr>
              <a:t>not</a:t>
            </a:r>
            <a:r>
              <a:rPr sz="1400" spc="-5" dirty="0">
                <a:latin typeface="Arial"/>
                <a:cs typeface="Arial"/>
              </a:rPr>
              <a:t> </a:t>
            </a:r>
            <a:r>
              <a:rPr sz="1400" spc="20" dirty="0">
                <a:latin typeface="Arial"/>
                <a:cs typeface="Arial"/>
              </a:rPr>
              <a:t>exposed</a:t>
            </a:r>
            <a:r>
              <a:rPr sz="1400" spc="-10" dirty="0">
                <a:latin typeface="Arial"/>
                <a:cs typeface="Arial"/>
              </a:rPr>
              <a:t> </a:t>
            </a:r>
            <a:r>
              <a:rPr sz="1400" spc="20" dirty="0">
                <a:latin typeface="Arial"/>
                <a:cs typeface="Arial"/>
              </a:rPr>
              <a:t>to</a:t>
            </a:r>
            <a:r>
              <a:rPr sz="1400" spc="-5" dirty="0">
                <a:latin typeface="Arial"/>
                <a:cs typeface="Arial"/>
              </a:rPr>
              <a:t> </a:t>
            </a:r>
            <a:r>
              <a:rPr sz="1400" spc="20" dirty="0">
                <a:latin typeface="Arial"/>
                <a:cs typeface="Arial"/>
              </a:rPr>
              <a:t>any</a:t>
            </a:r>
            <a:r>
              <a:rPr sz="1400" spc="40" dirty="0">
                <a:latin typeface="Arial"/>
                <a:cs typeface="Arial"/>
              </a:rPr>
              <a:t> </a:t>
            </a:r>
            <a:r>
              <a:rPr sz="1400" spc="20" dirty="0">
                <a:latin typeface="Arial"/>
                <a:cs typeface="Arial"/>
              </a:rPr>
              <a:t>electrical</a:t>
            </a:r>
            <a:r>
              <a:rPr sz="1400" spc="5" dirty="0">
                <a:latin typeface="Arial"/>
                <a:cs typeface="Arial"/>
              </a:rPr>
              <a:t> </a:t>
            </a:r>
            <a:r>
              <a:rPr sz="1400" spc="10" dirty="0">
                <a:latin typeface="Arial"/>
                <a:cs typeface="Arial"/>
              </a:rPr>
              <a:t>energy</a:t>
            </a:r>
            <a:r>
              <a:rPr sz="1400" spc="-20" dirty="0">
                <a:latin typeface="Arial"/>
                <a:cs typeface="Arial"/>
              </a:rPr>
              <a:t> </a:t>
            </a:r>
            <a:r>
              <a:rPr sz="1400" spc="20" dirty="0">
                <a:latin typeface="Arial"/>
                <a:cs typeface="Arial"/>
              </a:rPr>
              <a:t>and</a:t>
            </a:r>
            <a:r>
              <a:rPr sz="1400" spc="25" dirty="0">
                <a:latin typeface="Arial"/>
                <a:cs typeface="Arial"/>
              </a:rPr>
              <a:t> </a:t>
            </a:r>
            <a:r>
              <a:rPr sz="1400" spc="45" dirty="0">
                <a:latin typeface="Arial"/>
                <a:cs typeface="Arial"/>
              </a:rPr>
              <a:t>sustained</a:t>
            </a:r>
            <a:r>
              <a:rPr sz="1400" dirty="0">
                <a:latin typeface="Arial"/>
                <a:cs typeface="Arial"/>
              </a:rPr>
              <a:t> </a:t>
            </a:r>
            <a:r>
              <a:rPr sz="1400" spc="-25" dirty="0">
                <a:latin typeface="Arial"/>
                <a:cs typeface="Arial"/>
              </a:rPr>
              <a:t>no </a:t>
            </a:r>
            <a:r>
              <a:rPr sz="1400" spc="-10" dirty="0">
                <a:latin typeface="Arial"/>
                <a:cs typeface="Arial"/>
              </a:rPr>
              <a:t>injuries.</a:t>
            </a:r>
            <a:endParaRPr sz="1400" dirty="0">
              <a:latin typeface="Arial"/>
              <a:cs typeface="Arial"/>
            </a:endParaRPr>
          </a:p>
          <a:p>
            <a:pPr>
              <a:lnSpc>
                <a:spcPct val="100000"/>
              </a:lnSpc>
              <a:spcBef>
                <a:spcPts val="585"/>
              </a:spcBef>
            </a:pPr>
            <a:r>
              <a:rPr sz="1600" b="1" u="sng" dirty="0">
                <a:latin typeface="Arial"/>
                <a:cs typeface="Arial"/>
              </a:rPr>
              <a:t>Pertinent Facts:</a:t>
            </a:r>
          </a:p>
          <a:p>
            <a:pPr marL="195580" marR="2113280" indent="-182880">
              <a:lnSpc>
                <a:spcPct val="100000"/>
              </a:lnSpc>
              <a:spcBef>
                <a:spcPts val="300"/>
              </a:spcBef>
              <a:buFont typeface="Arial"/>
              <a:buChar char="•"/>
              <a:tabLst>
                <a:tab pos="195580" algn="l"/>
              </a:tabLst>
            </a:pPr>
            <a:r>
              <a:rPr sz="1400" spc="10" dirty="0">
                <a:latin typeface="Arial"/>
                <a:cs typeface="Arial"/>
              </a:rPr>
              <a:t>The</a:t>
            </a:r>
            <a:r>
              <a:rPr sz="1400" spc="30" dirty="0">
                <a:latin typeface="Arial"/>
                <a:cs typeface="Arial"/>
              </a:rPr>
              <a:t> </a:t>
            </a:r>
            <a:r>
              <a:rPr sz="1400" spc="10" dirty="0">
                <a:latin typeface="Arial"/>
                <a:cs typeface="Arial"/>
              </a:rPr>
              <a:t>work</a:t>
            </a:r>
            <a:r>
              <a:rPr sz="1400" spc="30" dirty="0">
                <a:latin typeface="Arial"/>
                <a:cs typeface="Arial"/>
              </a:rPr>
              <a:t> </a:t>
            </a:r>
            <a:r>
              <a:rPr sz="1400" spc="65" dirty="0">
                <a:latin typeface="Arial"/>
                <a:cs typeface="Arial"/>
              </a:rPr>
              <a:t>was</a:t>
            </a:r>
            <a:r>
              <a:rPr sz="1400" spc="30" dirty="0">
                <a:latin typeface="Arial"/>
                <a:cs typeface="Arial"/>
              </a:rPr>
              <a:t> </a:t>
            </a:r>
            <a:r>
              <a:rPr sz="1400" spc="10" dirty="0">
                <a:latin typeface="Arial"/>
                <a:cs typeface="Arial"/>
              </a:rPr>
              <a:t>supported</a:t>
            </a:r>
            <a:r>
              <a:rPr sz="1400" spc="-10" dirty="0">
                <a:latin typeface="Arial"/>
                <a:cs typeface="Arial"/>
              </a:rPr>
              <a:t> </a:t>
            </a:r>
            <a:r>
              <a:rPr sz="1400" spc="10" dirty="0">
                <a:latin typeface="Arial"/>
                <a:cs typeface="Arial"/>
              </a:rPr>
              <a:t>by</a:t>
            </a:r>
            <a:r>
              <a:rPr sz="1400" spc="20" dirty="0">
                <a:latin typeface="Arial"/>
                <a:cs typeface="Arial"/>
              </a:rPr>
              <a:t> </a:t>
            </a:r>
            <a:r>
              <a:rPr sz="1400" spc="10" dirty="0">
                <a:latin typeface="Arial"/>
                <a:cs typeface="Arial"/>
              </a:rPr>
              <a:t>an</a:t>
            </a:r>
            <a:r>
              <a:rPr sz="1400" spc="35" dirty="0">
                <a:latin typeface="Arial"/>
                <a:cs typeface="Arial"/>
              </a:rPr>
              <a:t> </a:t>
            </a:r>
            <a:r>
              <a:rPr sz="1400" spc="50" dirty="0" err="1">
                <a:latin typeface="Arial"/>
                <a:cs typeface="Arial"/>
              </a:rPr>
              <a:t>ePAS</a:t>
            </a:r>
            <a:r>
              <a:rPr sz="1400" spc="10" dirty="0">
                <a:latin typeface="Arial"/>
                <a:cs typeface="Arial"/>
              </a:rPr>
              <a:t> PTW</a:t>
            </a:r>
            <a:r>
              <a:rPr sz="1400" spc="20" dirty="0">
                <a:latin typeface="Arial"/>
                <a:cs typeface="Arial"/>
              </a:rPr>
              <a:t> </a:t>
            </a:r>
            <a:r>
              <a:rPr sz="1400" spc="10" dirty="0">
                <a:latin typeface="Arial"/>
                <a:cs typeface="Arial"/>
              </a:rPr>
              <a:t>with</a:t>
            </a:r>
            <a:r>
              <a:rPr sz="1400" spc="25" dirty="0">
                <a:latin typeface="Arial"/>
                <a:cs typeface="Arial"/>
              </a:rPr>
              <a:t> </a:t>
            </a:r>
            <a:r>
              <a:rPr sz="1400" spc="10" dirty="0">
                <a:latin typeface="Arial"/>
                <a:cs typeface="Arial"/>
              </a:rPr>
              <a:t>prior job</a:t>
            </a:r>
            <a:r>
              <a:rPr sz="1400" spc="15" dirty="0">
                <a:latin typeface="Arial"/>
                <a:cs typeface="Arial"/>
              </a:rPr>
              <a:t> </a:t>
            </a:r>
            <a:r>
              <a:rPr sz="1400" spc="10" dirty="0">
                <a:latin typeface="Arial"/>
                <a:cs typeface="Arial"/>
              </a:rPr>
              <a:t>walkdowns.</a:t>
            </a:r>
            <a:r>
              <a:rPr sz="1400" spc="375" dirty="0">
                <a:latin typeface="Arial"/>
                <a:cs typeface="Arial"/>
              </a:rPr>
              <a:t> </a:t>
            </a:r>
            <a:r>
              <a:rPr sz="1400" spc="10" dirty="0">
                <a:latin typeface="Arial"/>
                <a:cs typeface="Arial"/>
              </a:rPr>
              <a:t>The</a:t>
            </a:r>
            <a:r>
              <a:rPr sz="1400" spc="35" dirty="0">
                <a:latin typeface="Arial"/>
                <a:cs typeface="Arial"/>
              </a:rPr>
              <a:t> </a:t>
            </a:r>
            <a:r>
              <a:rPr sz="1400" spc="10" dirty="0">
                <a:latin typeface="Arial"/>
                <a:cs typeface="Arial"/>
              </a:rPr>
              <a:t>planned</a:t>
            </a:r>
            <a:r>
              <a:rPr sz="1400" spc="45" dirty="0">
                <a:latin typeface="Arial"/>
                <a:cs typeface="Arial"/>
              </a:rPr>
              <a:t> </a:t>
            </a:r>
            <a:r>
              <a:rPr sz="1400" spc="65" dirty="0">
                <a:latin typeface="Arial"/>
                <a:cs typeface="Arial"/>
              </a:rPr>
              <a:t>scope </a:t>
            </a:r>
            <a:r>
              <a:rPr sz="1400" spc="20" dirty="0">
                <a:latin typeface="Arial"/>
                <a:cs typeface="Arial"/>
              </a:rPr>
              <a:t>removed</a:t>
            </a:r>
            <a:r>
              <a:rPr sz="1400" spc="-10" dirty="0">
                <a:latin typeface="Arial"/>
                <a:cs typeface="Arial"/>
              </a:rPr>
              <a:t> </a:t>
            </a:r>
            <a:r>
              <a:rPr sz="1400" spc="20" dirty="0">
                <a:latin typeface="Arial"/>
                <a:cs typeface="Arial"/>
              </a:rPr>
              <a:t>electrical</a:t>
            </a:r>
            <a:r>
              <a:rPr sz="1400" spc="5" dirty="0">
                <a:latin typeface="Arial"/>
                <a:cs typeface="Arial"/>
              </a:rPr>
              <a:t> </a:t>
            </a:r>
            <a:r>
              <a:rPr sz="1400" spc="20" dirty="0">
                <a:latin typeface="Arial"/>
                <a:cs typeface="Arial"/>
              </a:rPr>
              <a:t>hazards</a:t>
            </a:r>
            <a:r>
              <a:rPr sz="1400" spc="35" dirty="0">
                <a:latin typeface="Arial"/>
                <a:cs typeface="Arial"/>
              </a:rPr>
              <a:t> </a:t>
            </a:r>
            <a:r>
              <a:rPr sz="1400" spc="10" dirty="0">
                <a:latin typeface="Arial"/>
                <a:cs typeface="Arial"/>
              </a:rPr>
              <a:t>before</a:t>
            </a:r>
            <a:r>
              <a:rPr sz="1400" spc="-10" dirty="0">
                <a:latin typeface="Arial"/>
                <a:cs typeface="Arial"/>
              </a:rPr>
              <a:t> </a:t>
            </a:r>
            <a:r>
              <a:rPr sz="1400" spc="55" dirty="0">
                <a:latin typeface="Arial"/>
                <a:cs typeface="Arial"/>
              </a:rPr>
              <a:t>mechanical</a:t>
            </a:r>
            <a:r>
              <a:rPr sz="1400" spc="50" dirty="0">
                <a:latin typeface="Arial"/>
                <a:cs typeface="Arial"/>
              </a:rPr>
              <a:t> </a:t>
            </a:r>
            <a:r>
              <a:rPr sz="1400" spc="20" dirty="0">
                <a:latin typeface="Arial"/>
                <a:cs typeface="Arial"/>
              </a:rPr>
              <a:t>work</a:t>
            </a:r>
            <a:r>
              <a:rPr sz="1400" spc="15" dirty="0">
                <a:latin typeface="Arial"/>
                <a:cs typeface="Arial"/>
              </a:rPr>
              <a:t> </a:t>
            </a:r>
            <a:r>
              <a:rPr sz="1400" spc="10" dirty="0">
                <a:latin typeface="Arial"/>
                <a:cs typeface="Arial"/>
              </a:rPr>
              <a:t>(the</a:t>
            </a:r>
            <a:r>
              <a:rPr sz="1400" spc="20" dirty="0">
                <a:latin typeface="Arial"/>
                <a:cs typeface="Arial"/>
              </a:rPr>
              <a:t> removal</a:t>
            </a:r>
            <a:r>
              <a:rPr sz="1400" spc="-10" dirty="0">
                <a:latin typeface="Arial"/>
                <a:cs typeface="Arial"/>
              </a:rPr>
              <a:t> </a:t>
            </a:r>
            <a:r>
              <a:rPr sz="1400" spc="20" dirty="0">
                <a:latin typeface="Arial"/>
                <a:cs typeface="Arial"/>
              </a:rPr>
              <a:t>of</a:t>
            </a:r>
            <a:r>
              <a:rPr sz="1400" spc="10" dirty="0">
                <a:latin typeface="Arial"/>
                <a:cs typeface="Arial"/>
              </a:rPr>
              <a:t> </a:t>
            </a:r>
            <a:r>
              <a:rPr sz="1400" spc="20" dirty="0">
                <a:latin typeface="Arial"/>
                <a:cs typeface="Arial"/>
              </a:rPr>
              <a:t>the</a:t>
            </a:r>
            <a:r>
              <a:rPr sz="1400" dirty="0">
                <a:latin typeface="Arial"/>
                <a:cs typeface="Arial"/>
              </a:rPr>
              <a:t> </a:t>
            </a:r>
            <a:r>
              <a:rPr sz="1400" spc="50" dirty="0">
                <a:latin typeface="Arial"/>
                <a:cs typeface="Arial"/>
              </a:rPr>
              <a:t>decommissioned </a:t>
            </a:r>
            <a:r>
              <a:rPr sz="1400" dirty="0">
                <a:latin typeface="Arial"/>
                <a:cs typeface="Arial"/>
              </a:rPr>
              <a:t>conduit)</a:t>
            </a:r>
            <a:r>
              <a:rPr sz="1400" spc="235" dirty="0">
                <a:latin typeface="Arial"/>
                <a:cs typeface="Arial"/>
              </a:rPr>
              <a:t> </a:t>
            </a:r>
            <a:r>
              <a:rPr sz="1400" spc="55" dirty="0">
                <a:latin typeface="Arial"/>
                <a:cs typeface="Arial"/>
              </a:rPr>
              <a:t>commenced.</a:t>
            </a:r>
            <a:endParaRPr sz="1400" dirty="0">
              <a:latin typeface="Arial"/>
              <a:cs typeface="Arial"/>
            </a:endParaRPr>
          </a:p>
          <a:p>
            <a:pPr marL="194945" marR="2482850" indent="-182880">
              <a:lnSpc>
                <a:spcPct val="100000"/>
              </a:lnSpc>
              <a:spcBef>
                <a:spcPts val="300"/>
              </a:spcBef>
              <a:buFont typeface="Arial"/>
              <a:buChar char="•"/>
              <a:tabLst>
                <a:tab pos="194945" algn="l"/>
              </a:tabLst>
            </a:pPr>
            <a:r>
              <a:rPr sz="1400" dirty="0">
                <a:latin typeface="Arial"/>
                <a:cs typeface="Arial"/>
              </a:rPr>
              <a:t>The</a:t>
            </a:r>
            <a:r>
              <a:rPr sz="1400" spc="100" dirty="0">
                <a:latin typeface="Arial"/>
                <a:cs typeface="Arial"/>
              </a:rPr>
              <a:t> </a:t>
            </a:r>
            <a:r>
              <a:rPr sz="1400" spc="50" dirty="0">
                <a:latin typeface="Arial"/>
                <a:cs typeface="Arial"/>
              </a:rPr>
              <a:t>task</a:t>
            </a:r>
            <a:r>
              <a:rPr sz="1400" spc="80" dirty="0">
                <a:latin typeface="Arial"/>
                <a:cs typeface="Arial"/>
              </a:rPr>
              <a:t> </a:t>
            </a:r>
            <a:r>
              <a:rPr sz="1400" spc="65" dirty="0">
                <a:latin typeface="Arial"/>
                <a:cs typeface="Arial"/>
              </a:rPr>
              <a:t>was</a:t>
            </a:r>
            <a:r>
              <a:rPr sz="1400" spc="95" dirty="0">
                <a:latin typeface="Arial"/>
                <a:cs typeface="Arial"/>
              </a:rPr>
              <a:t> </a:t>
            </a:r>
            <a:r>
              <a:rPr sz="1400" spc="45" dirty="0">
                <a:latin typeface="Arial"/>
                <a:cs typeface="Arial"/>
              </a:rPr>
              <a:t>considered</a:t>
            </a:r>
            <a:r>
              <a:rPr sz="1400" spc="70" dirty="0">
                <a:latin typeface="Arial"/>
                <a:cs typeface="Arial"/>
              </a:rPr>
              <a:t> </a:t>
            </a:r>
            <a:r>
              <a:rPr sz="1400" spc="55" dirty="0">
                <a:latin typeface="Arial"/>
                <a:cs typeface="Arial"/>
              </a:rPr>
              <a:t>mechanical</a:t>
            </a:r>
            <a:r>
              <a:rPr sz="1400" spc="140" dirty="0">
                <a:latin typeface="Arial"/>
                <a:cs typeface="Arial"/>
              </a:rPr>
              <a:t> </a:t>
            </a:r>
            <a:r>
              <a:rPr sz="1400" dirty="0">
                <a:latin typeface="Arial"/>
                <a:cs typeface="Arial"/>
              </a:rPr>
              <a:t>de-installation</a:t>
            </a:r>
            <a:r>
              <a:rPr sz="1400" spc="65" dirty="0">
                <a:latin typeface="Arial"/>
                <a:cs typeface="Arial"/>
              </a:rPr>
              <a:t> </a:t>
            </a:r>
            <a:r>
              <a:rPr sz="1400" dirty="0">
                <a:latin typeface="Arial"/>
                <a:cs typeface="Arial"/>
              </a:rPr>
              <a:t>rather</a:t>
            </a:r>
            <a:r>
              <a:rPr sz="1400" spc="75" dirty="0">
                <a:latin typeface="Arial"/>
                <a:cs typeface="Arial"/>
              </a:rPr>
              <a:t> </a:t>
            </a:r>
            <a:r>
              <a:rPr sz="1400" dirty="0">
                <a:latin typeface="Arial"/>
                <a:cs typeface="Arial"/>
              </a:rPr>
              <a:t>than</a:t>
            </a:r>
            <a:r>
              <a:rPr sz="1400" spc="100" dirty="0">
                <a:latin typeface="Arial"/>
                <a:cs typeface="Arial"/>
              </a:rPr>
              <a:t> </a:t>
            </a:r>
            <a:r>
              <a:rPr sz="1400" dirty="0">
                <a:latin typeface="Arial"/>
                <a:cs typeface="Arial"/>
              </a:rPr>
              <a:t>electrical</a:t>
            </a:r>
            <a:r>
              <a:rPr sz="1400" spc="90" dirty="0">
                <a:latin typeface="Arial"/>
                <a:cs typeface="Arial"/>
              </a:rPr>
              <a:t> </a:t>
            </a:r>
            <a:r>
              <a:rPr sz="1400" dirty="0">
                <a:latin typeface="Arial"/>
                <a:cs typeface="Arial"/>
              </a:rPr>
              <a:t>work,</a:t>
            </a:r>
            <a:r>
              <a:rPr sz="1400" spc="90" dirty="0">
                <a:latin typeface="Arial"/>
                <a:cs typeface="Arial"/>
              </a:rPr>
              <a:t> </a:t>
            </a:r>
            <a:r>
              <a:rPr sz="1400" spc="-20" dirty="0">
                <a:latin typeface="Arial"/>
                <a:cs typeface="Arial"/>
              </a:rPr>
              <a:t>with </a:t>
            </a:r>
            <a:r>
              <a:rPr sz="1400" spc="20" dirty="0">
                <a:latin typeface="Arial"/>
                <a:cs typeface="Arial"/>
              </a:rPr>
              <a:t>earlier</a:t>
            </a:r>
            <a:r>
              <a:rPr sz="1400" spc="-20" dirty="0">
                <a:latin typeface="Arial"/>
                <a:cs typeface="Arial"/>
              </a:rPr>
              <a:t> </a:t>
            </a:r>
            <a:r>
              <a:rPr sz="1400" spc="20" dirty="0">
                <a:latin typeface="Arial"/>
                <a:cs typeface="Arial"/>
              </a:rPr>
              <a:t>work</a:t>
            </a:r>
            <a:r>
              <a:rPr sz="1400" spc="-10" dirty="0">
                <a:latin typeface="Arial"/>
                <a:cs typeface="Arial"/>
              </a:rPr>
              <a:t> </a:t>
            </a:r>
            <a:r>
              <a:rPr sz="1400" spc="75" dirty="0">
                <a:latin typeface="Arial"/>
                <a:cs typeface="Arial"/>
              </a:rPr>
              <a:t>scope</a:t>
            </a:r>
            <a:r>
              <a:rPr sz="1400" spc="-10" dirty="0">
                <a:latin typeface="Arial"/>
                <a:cs typeface="Arial"/>
              </a:rPr>
              <a:t> </a:t>
            </a:r>
            <a:r>
              <a:rPr sz="1400" spc="55" dirty="0">
                <a:latin typeface="Arial"/>
                <a:cs typeface="Arial"/>
              </a:rPr>
              <a:t>focused</a:t>
            </a:r>
            <a:r>
              <a:rPr sz="1400" spc="-10" dirty="0">
                <a:latin typeface="Arial"/>
                <a:cs typeface="Arial"/>
              </a:rPr>
              <a:t> </a:t>
            </a:r>
            <a:r>
              <a:rPr sz="1400" spc="20" dirty="0">
                <a:latin typeface="Arial"/>
                <a:cs typeface="Arial"/>
              </a:rPr>
              <a:t>on</a:t>
            </a:r>
            <a:r>
              <a:rPr sz="1400" spc="-5" dirty="0">
                <a:latin typeface="Arial"/>
                <a:cs typeface="Arial"/>
              </a:rPr>
              <a:t> </a:t>
            </a:r>
            <a:r>
              <a:rPr sz="1400" spc="20" dirty="0">
                <a:latin typeface="Arial"/>
                <a:cs typeface="Arial"/>
              </a:rPr>
              <a:t>removing</a:t>
            </a:r>
            <a:r>
              <a:rPr sz="1400" spc="-10" dirty="0">
                <a:latin typeface="Arial"/>
                <a:cs typeface="Arial"/>
              </a:rPr>
              <a:t> </a:t>
            </a:r>
            <a:r>
              <a:rPr sz="1400" spc="20" dirty="0">
                <a:latin typeface="Arial"/>
                <a:cs typeface="Arial"/>
              </a:rPr>
              <a:t>electrical</a:t>
            </a:r>
            <a:r>
              <a:rPr sz="1400" spc="-5" dirty="0">
                <a:latin typeface="Arial"/>
                <a:cs typeface="Arial"/>
              </a:rPr>
              <a:t> </a:t>
            </a:r>
            <a:r>
              <a:rPr sz="1400" spc="20" dirty="0">
                <a:latin typeface="Arial"/>
                <a:cs typeface="Arial"/>
              </a:rPr>
              <a:t>hazards</a:t>
            </a:r>
            <a:r>
              <a:rPr sz="1400" spc="15" dirty="0">
                <a:latin typeface="Arial"/>
                <a:cs typeface="Arial"/>
              </a:rPr>
              <a:t> </a:t>
            </a:r>
            <a:r>
              <a:rPr sz="1400" spc="20" dirty="0">
                <a:latin typeface="Arial"/>
                <a:cs typeface="Arial"/>
              </a:rPr>
              <a:t>at</a:t>
            </a:r>
            <a:r>
              <a:rPr sz="1400" dirty="0">
                <a:latin typeface="Arial"/>
                <a:cs typeface="Arial"/>
              </a:rPr>
              <a:t> </a:t>
            </a:r>
            <a:r>
              <a:rPr sz="1400" spc="20" dirty="0">
                <a:latin typeface="Arial"/>
                <a:cs typeface="Arial"/>
              </a:rPr>
              <a:t>the</a:t>
            </a:r>
            <a:r>
              <a:rPr sz="1400" spc="-10" dirty="0">
                <a:latin typeface="Arial"/>
                <a:cs typeface="Arial"/>
              </a:rPr>
              <a:t> </a:t>
            </a:r>
            <a:r>
              <a:rPr sz="1400" spc="50" dirty="0">
                <a:latin typeface="Arial"/>
                <a:cs typeface="Arial"/>
              </a:rPr>
              <a:t>source</a:t>
            </a:r>
            <a:r>
              <a:rPr sz="1400" spc="-10" dirty="0">
                <a:latin typeface="Arial"/>
                <a:cs typeface="Arial"/>
              </a:rPr>
              <a:t> </a:t>
            </a:r>
            <a:r>
              <a:rPr sz="1400" spc="20" dirty="0">
                <a:latin typeface="Arial"/>
                <a:cs typeface="Arial"/>
              </a:rPr>
              <a:t>to</a:t>
            </a:r>
            <a:r>
              <a:rPr sz="1400" spc="5" dirty="0">
                <a:latin typeface="Arial"/>
                <a:cs typeface="Arial"/>
              </a:rPr>
              <a:t> </a:t>
            </a:r>
            <a:r>
              <a:rPr sz="1400" spc="-10" dirty="0">
                <a:latin typeface="Arial"/>
                <a:cs typeface="Arial"/>
              </a:rPr>
              <a:t>allow </a:t>
            </a:r>
            <a:r>
              <a:rPr sz="1400" spc="55" dirty="0">
                <a:latin typeface="Arial"/>
                <a:cs typeface="Arial"/>
              </a:rPr>
              <a:t>mechanical</a:t>
            </a:r>
            <a:r>
              <a:rPr sz="1400" spc="50" dirty="0">
                <a:latin typeface="Arial"/>
                <a:cs typeface="Arial"/>
              </a:rPr>
              <a:t> technicians</a:t>
            </a:r>
            <a:r>
              <a:rPr sz="1400" spc="45" dirty="0">
                <a:latin typeface="Arial"/>
                <a:cs typeface="Arial"/>
              </a:rPr>
              <a:t> </a:t>
            </a:r>
            <a:r>
              <a:rPr sz="1400" spc="10" dirty="0">
                <a:latin typeface="Arial"/>
                <a:cs typeface="Arial"/>
              </a:rPr>
              <a:t>to</a:t>
            </a:r>
            <a:r>
              <a:rPr sz="1400" spc="25" dirty="0">
                <a:latin typeface="Arial"/>
                <a:cs typeface="Arial"/>
              </a:rPr>
              <a:t> </a:t>
            </a:r>
            <a:r>
              <a:rPr sz="1400" spc="10" dirty="0">
                <a:latin typeface="Arial"/>
                <a:cs typeface="Arial"/>
              </a:rPr>
              <a:t>proceed</a:t>
            </a:r>
            <a:r>
              <a:rPr sz="1400" spc="-5" dirty="0">
                <a:latin typeface="Arial"/>
                <a:cs typeface="Arial"/>
              </a:rPr>
              <a:t> </a:t>
            </a:r>
            <a:r>
              <a:rPr sz="1400" spc="10" dirty="0">
                <a:latin typeface="Arial"/>
                <a:cs typeface="Arial"/>
              </a:rPr>
              <a:t>without</a:t>
            </a:r>
            <a:r>
              <a:rPr sz="1400" spc="15" dirty="0">
                <a:latin typeface="Arial"/>
                <a:cs typeface="Arial"/>
              </a:rPr>
              <a:t> </a:t>
            </a:r>
            <a:r>
              <a:rPr sz="1400" spc="-10" dirty="0">
                <a:latin typeface="Arial"/>
                <a:cs typeface="Arial"/>
              </a:rPr>
              <a:t>lockout/tagout.</a:t>
            </a:r>
            <a:endParaRPr sz="1400" dirty="0">
              <a:latin typeface="Arial"/>
              <a:cs typeface="Arial"/>
            </a:endParaRPr>
          </a:p>
          <a:p>
            <a:pPr marL="194945" marR="2106295" indent="-182880">
              <a:lnSpc>
                <a:spcPct val="100000"/>
              </a:lnSpc>
              <a:spcBef>
                <a:spcPts val="300"/>
              </a:spcBef>
              <a:buFont typeface="Arial"/>
              <a:buChar char="•"/>
              <a:tabLst>
                <a:tab pos="194945" algn="l"/>
              </a:tabLst>
            </a:pPr>
            <a:r>
              <a:rPr sz="1400" spc="20" dirty="0">
                <a:latin typeface="Arial"/>
                <a:cs typeface="Arial"/>
              </a:rPr>
              <a:t>Previous</a:t>
            </a:r>
            <a:r>
              <a:rPr sz="1400" spc="15" dirty="0">
                <a:latin typeface="Arial"/>
                <a:cs typeface="Arial"/>
              </a:rPr>
              <a:t> </a:t>
            </a:r>
            <a:r>
              <a:rPr sz="1400" spc="20" dirty="0">
                <a:latin typeface="Arial"/>
                <a:cs typeface="Arial"/>
              </a:rPr>
              <a:t>electrical</a:t>
            </a:r>
            <a:r>
              <a:rPr sz="1400" spc="35" dirty="0">
                <a:latin typeface="Arial"/>
                <a:cs typeface="Arial"/>
              </a:rPr>
              <a:t> </a:t>
            </a:r>
            <a:r>
              <a:rPr sz="1400" spc="50" dirty="0">
                <a:latin typeface="Arial"/>
                <a:cs typeface="Arial"/>
              </a:rPr>
              <a:t>decommissioning</a:t>
            </a:r>
            <a:r>
              <a:rPr sz="1400" spc="20" dirty="0">
                <a:latin typeface="Arial"/>
                <a:cs typeface="Arial"/>
              </a:rPr>
              <a:t> by</a:t>
            </a:r>
            <a:r>
              <a:rPr sz="1400" spc="25" dirty="0">
                <a:latin typeface="Arial"/>
                <a:cs typeface="Arial"/>
              </a:rPr>
              <a:t> </a:t>
            </a:r>
            <a:r>
              <a:rPr sz="1400" spc="20" dirty="0">
                <a:latin typeface="Arial"/>
                <a:cs typeface="Arial"/>
              </a:rPr>
              <a:t>the</a:t>
            </a:r>
            <a:r>
              <a:rPr sz="1400" spc="50" dirty="0">
                <a:latin typeface="Arial"/>
                <a:cs typeface="Arial"/>
              </a:rPr>
              <a:t> </a:t>
            </a:r>
            <a:r>
              <a:rPr sz="1400" spc="20" dirty="0">
                <a:latin typeface="Arial"/>
                <a:cs typeface="Arial"/>
              </a:rPr>
              <a:t>subcontractor</a:t>
            </a:r>
            <a:r>
              <a:rPr sz="1400" spc="10" dirty="0">
                <a:latin typeface="Arial"/>
                <a:cs typeface="Arial"/>
              </a:rPr>
              <a:t> </a:t>
            </a:r>
            <a:r>
              <a:rPr sz="1400" spc="20" dirty="0">
                <a:latin typeface="Arial"/>
                <a:cs typeface="Arial"/>
              </a:rPr>
              <a:t>did</a:t>
            </a:r>
            <a:r>
              <a:rPr sz="1400" spc="50" dirty="0">
                <a:latin typeface="Arial"/>
                <a:cs typeface="Arial"/>
              </a:rPr>
              <a:t> </a:t>
            </a:r>
            <a:r>
              <a:rPr sz="1400" spc="20" dirty="0">
                <a:latin typeface="Arial"/>
                <a:cs typeface="Arial"/>
              </a:rPr>
              <a:t>not</a:t>
            </a:r>
            <a:r>
              <a:rPr sz="1400" spc="25" dirty="0">
                <a:latin typeface="Arial"/>
                <a:cs typeface="Arial"/>
              </a:rPr>
              <a:t> </a:t>
            </a:r>
            <a:r>
              <a:rPr sz="1400" spc="45" dirty="0">
                <a:latin typeface="Arial"/>
                <a:cs typeface="Arial"/>
              </a:rPr>
              <a:t>include</a:t>
            </a:r>
            <a:r>
              <a:rPr sz="1400" spc="65" dirty="0">
                <a:latin typeface="Arial"/>
                <a:cs typeface="Arial"/>
              </a:rPr>
              <a:t> </a:t>
            </a:r>
            <a:r>
              <a:rPr sz="1400" spc="-10" dirty="0">
                <a:latin typeface="Arial"/>
                <a:cs typeface="Arial"/>
              </a:rPr>
              <a:t>conduit</a:t>
            </a:r>
            <a:r>
              <a:rPr sz="1400" spc="20" dirty="0">
                <a:latin typeface="Arial"/>
                <a:cs typeface="Arial"/>
              </a:rPr>
              <a:t> labeling,</a:t>
            </a:r>
            <a:r>
              <a:rPr sz="1400" spc="15" dirty="0">
                <a:latin typeface="Arial"/>
                <a:cs typeface="Arial"/>
              </a:rPr>
              <a:t> </a:t>
            </a:r>
            <a:r>
              <a:rPr sz="1400" spc="20" dirty="0">
                <a:latin typeface="Arial"/>
                <a:cs typeface="Arial"/>
              </a:rPr>
              <a:t>and</a:t>
            </a:r>
            <a:r>
              <a:rPr sz="1400" spc="45" dirty="0">
                <a:latin typeface="Arial"/>
                <a:cs typeface="Arial"/>
              </a:rPr>
              <a:t> </a:t>
            </a:r>
            <a:r>
              <a:rPr sz="1400" spc="20" dirty="0">
                <a:latin typeface="Arial"/>
                <a:cs typeface="Arial"/>
              </a:rPr>
              <a:t>the</a:t>
            </a:r>
            <a:r>
              <a:rPr sz="1400" spc="10" dirty="0">
                <a:latin typeface="Arial"/>
                <a:cs typeface="Arial"/>
              </a:rPr>
              <a:t> </a:t>
            </a:r>
            <a:r>
              <a:rPr sz="1400" spc="20" dirty="0">
                <a:latin typeface="Arial"/>
                <a:cs typeface="Arial"/>
              </a:rPr>
              <a:t>team</a:t>
            </a:r>
            <a:r>
              <a:rPr sz="1400" spc="25" dirty="0">
                <a:latin typeface="Arial"/>
                <a:cs typeface="Arial"/>
              </a:rPr>
              <a:t> </a:t>
            </a:r>
            <a:r>
              <a:rPr sz="1400" spc="20" dirty="0">
                <a:latin typeface="Arial"/>
                <a:cs typeface="Arial"/>
              </a:rPr>
              <a:t>acknowledged</a:t>
            </a:r>
            <a:r>
              <a:rPr sz="1400" spc="30" dirty="0">
                <a:latin typeface="Arial"/>
                <a:cs typeface="Arial"/>
              </a:rPr>
              <a:t> </a:t>
            </a:r>
            <a:r>
              <a:rPr sz="1400" spc="10" dirty="0">
                <a:latin typeface="Arial"/>
                <a:cs typeface="Arial"/>
              </a:rPr>
              <a:t>that</a:t>
            </a:r>
            <a:r>
              <a:rPr sz="1400" spc="25" dirty="0">
                <a:latin typeface="Arial"/>
                <a:cs typeface="Arial"/>
              </a:rPr>
              <a:t> </a:t>
            </a:r>
            <a:r>
              <a:rPr sz="1400" spc="20" dirty="0">
                <a:latin typeface="Arial"/>
                <a:cs typeface="Arial"/>
              </a:rPr>
              <a:t>marking</a:t>
            </a:r>
            <a:r>
              <a:rPr sz="1400" spc="30" dirty="0">
                <a:latin typeface="Arial"/>
                <a:cs typeface="Arial"/>
              </a:rPr>
              <a:t> </a:t>
            </a:r>
            <a:r>
              <a:rPr sz="1400" spc="20" dirty="0">
                <a:latin typeface="Arial"/>
                <a:cs typeface="Arial"/>
              </a:rPr>
              <a:t>long</a:t>
            </a:r>
            <a:r>
              <a:rPr sz="1400" spc="10" dirty="0">
                <a:latin typeface="Arial"/>
                <a:cs typeface="Arial"/>
              </a:rPr>
              <a:t> </a:t>
            </a:r>
            <a:r>
              <a:rPr sz="1400" spc="20" dirty="0">
                <a:latin typeface="Arial"/>
                <a:cs typeface="Arial"/>
              </a:rPr>
              <a:t>runs</a:t>
            </a:r>
            <a:r>
              <a:rPr sz="1400" spc="25" dirty="0">
                <a:latin typeface="Arial"/>
                <a:cs typeface="Arial"/>
              </a:rPr>
              <a:t> </a:t>
            </a:r>
            <a:r>
              <a:rPr sz="1400" spc="65" dirty="0">
                <a:latin typeface="Arial"/>
                <a:cs typeface="Arial"/>
              </a:rPr>
              <a:t>was</a:t>
            </a:r>
            <a:r>
              <a:rPr sz="1400" spc="25" dirty="0">
                <a:latin typeface="Arial"/>
                <a:cs typeface="Arial"/>
              </a:rPr>
              <a:t> </a:t>
            </a:r>
            <a:r>
              <a:rPr sz="1400" spc="20" dirty="0">
                <a:latin typeface="Arial"/>
                <a:cs typeface="Arial"/>
              </a:rPr>
              <a:t>not </a:t>
            </a:r>
            <a:r>
              <a:rPr sz="1400" spc="65" dirty="0">
                <a:latin typeface="Arial"/>
                <a:cs typeface="Arial"/>
              </a:rPr>
              <a:t>a</a:t>
            </a:r>
            <a:r>
              <a:rPr sz="1400" spc="20" dirty="0">
                <a:latin typeface="Arial"/>
                <a:cs typeface="Arial"/>
              </a:rPr>
              <a:t> standard</a:t>
            </a:r>
            <a:r>
              <a:rPr sz="1400" spc="30" dirty="0">
                <a:latin typeface="Arial"/>
                <a:cs typeface="Arial"/>
              </a:rPr>
              <a:t> </a:t>
            </a:r>
            <a:r>
              <a:rPr sz="1400" spc="-10" dirty="0">
                <a:latin typeface="Arial"/>
                <a:cs typeface="Arial"/>
              </a:rPr>
              <a:t>practice. </a:t>
            </a:r>
            <a:r>
              <a:rPr sz="1400" spc="20" dirty="0">
                <a:latin typeface="Arial"/>
                <a:cs typeface="Arial"/>
              </a:rPr>
              <a:t>The</a:t>
            </a:r>
            <a:r>
              <a:rPr sz="1400" spc="25" dirty="0">
                <a:latin typeface="Arial"/>
                <a:cs typeface="Arial"/>
              </a:rPr>
              <a:t> </a:t>
            </a:r>
            <a:r>
              <a:rPr sz="1400" spc="20" dirty="0">
                <a:latin typeface="Arial"/>
                <a:cs typeface="Arial"/>
              </a:rPr>
              <a:t>employee</a:t>
            </a:r>
            <a:r>
              <a:rPr sz="1400" spc="-5" dirty="0">
                <a:latin typeface="Arial"/>
                <a:cs typeface="Arial"/>
              </a:rPr>
              <a:t> </a:t>
            </a:r>
            <a:r>
              <a:rPr sz="1400" spc="60" dirty="0">
                <a:latin typeface="Arial"/>
                <a:cs typeface="Arial"/>
              </a:rPr>
              <a:t>used</a:t>
            </a:r>
            <a:r>
              <a:rPr sz="1400" spc="5" dirty="0">
                <a:latin typeface="Arial"/>
                <a:cs typeface="Arial"/>
              </a:rPr>
              <a:t> </a:t>
            </a:r>
            <a:r>
              <a:rPr sz="1400" spc="20" dirty="0">
                <a:latin typeface="Arial"/>
                <a:cs typeface="Arial"/>
              </a:rPr>
              <a:t>only visual</a:t>
            </a:r>
            <a:r>
              <a:rPr sz="1400" spc="25" dirty="0">
                <a:latin typeface="Arial"/>
                <a:cs typeface="Arial"/>
              </a:rPr>
              <a:t> </a:t>
            </a:r>
            <a:r>
              <a:rPr sz="1400" spc="20" dirty="0">
                <a:latin typeface="Arial"/>
                <a:cs typeface="Arial"/>
              </a:rPr>
              <a:t>tracing</a:t>
            </a:r>
            <a:r>
              <a:rPr sz="1400" spc="25" dirty="0">
                <a:latin typeface="Arial"/>
                <a:cs typeface="Arial"/>
              </a:rPr>
              <a:t> </a:t>
            </a:r>
            <a:r>
              <a:rPr sz="1400" spc="20" dirty="0">
                <a:latin typeface="Arial"/>
                <a:cs typeface="Arial"/>
              </a:rPr>
              <a:t>of</a:t>
            </a:r>
            <a:r>
              <a:rPr sz="1400" dirty="0">
                <a:latin typeface="Arial"/>
                <a:cs typeface="Arial"/>
              </a:rPr>
              <a:t> </a:t>
            </a:r>
            <a:r>
              <a:rPr sz="1400" spc="20" dirty="0">
                <a:latin typeface="Arial"/>
                <a:cs typeface="Arial"/>
              </a:rPr>
              <a:t>the</a:t>
            </a:r>
            <a:r>
              <a:rPr sz="1400" spc="25" dirty="0">
                <a:latin typeface="Arial"/>
                <a:cs typeface="Arial"/>
              </a:rPr>
              <a:t> </a:t>
            </a:r>
            <a:r>
              <a:rPr sz="1400" spc="20" dirty="0">
                <a:latin typeface="Arial"/>
                <a:cs typeface="Arial"/>
              </a:rPr>
              <a:t>conduit runs from the</a:t>
            </a:r>
            <a:r>
              <a:rPr sz="1400" spc="25" dirty="0">
                <a:latin typeface="Arial"/>
                <a:cs typeface="Arial"/>
              </a:rPr>
              <a:t> </a:t>
            </a:r>
            <a:r>
              <a:rPr sz="1400" spc="20" dirty="0">
                <a:latin typeface="Arial"/>
                <a:cs typeface="Arial"/>
              </a:rPr>
              <a:t>open</a:t>
            </a:r>
            <a:r>
              <a:rPr sz="1400" spc="-5" dirty="0">
                <a:latin typeface="Arial"/>
                <a:cs typeface="Arial"/>
              </a:rPr>
              <a:t> </a:t>
            </a:r>
            <a:r>
              <a:rPr sz="1400" spc="20" dirty="0">
                <a:latin typeface="Arial"/>
                <a:cs typeface="Arial"/>
              </a:rPr>
              <a:t>electrical</a:t>
            </a:r>
            <a:r>
              <a:rPr sz="1400" spc="15" dirty="0">
                <a:latin typeface="Arial"/>
                <a:cs typeface="Arial"/>
              </a:rPr>
              <a:t> </a:t>
            </a:r>
            <a:r>
              <a:rPr sz="1400" spc="-10" dirty="0">
                <a:latin typeface="Arial"/>
                <a:cs typeface="Arial"/>
              </a:rPr>
              <a:t>boxes.</a:t>
            </a:r>
            <a:endParaRPr sz="1400" dirty="0">
              <a:latin typeface="Arial"/>
              <a:cs typeface="Arial"/>
            </a:endParaRPr>
          </a:p>
          <a:p>
            <a:pPr>
              <a:spcBef>
                <a:spcPts val="585"/>
              </a:spcBef>
            </a:pPr>
            <a:r>
              <a:rPr sz="1600" b="1" u="sng" dirty="0">
                <a:latin typeface="Arial"/>
                <a:cs typeface="Arial"/>
              </a:rPr>
              <a:t>Apparent Causes:</a:t>
            </a:r>
          </a:p>
          <a:p>
            <a:pPr marL="363855" lvl="1" indent="-286385">
              <a:lnSpc>
                <a:spcPct val="100000"/>
              </a:lnSpc>
              <a:spcBef>
                <a:spcPts val="585"/>
              </a:spcBef>
              <a:buFont typeface="Arial"/>
              <a:buChar char="•"/>
              <a:tabLst>
                <a:tab pos="363855" algn="l"/>
              </a:tabLst>
            </a:pPr>
            <a:r>
              <a:rPr sz="1400" spc="95" dirty="0">
                <a:latin typeface="Arial"/>
                <a:cs typeface="Arial"/>
              </a:rPr>
              <a:t>WPC</a:t>
            </a:r>
            <a:r>
              <a:rPr sz="1400" spc="60" dirty="0">
                <a:latin typeface="Arial"/>
                <a:cs typeface="Arial"/>
              </a:rPr>
              <a:t> </a:t>
            </a:r>
            <a:r>
              <a:rPr sz="1400" dirty="0">
                <a:latin typeface="Arial"/>
                <a:cs typeface="Arial"/>
              </a:rPr>
              <a:t>did</a:t>
            </a:r>
            <a:r>
              <a:rPr sz="1400" spc="50" dirty="0">
                <a:latin typeface="Arial"/>
                <a:cs typeface="Arial"/>
              </a:rPr>
              <a:t> </a:t>
            </a:r>
            <a:r>
              <a:rPr sz="1400" dirty="0">
                <a:latin typeface="Arial"/>
                <a:cs typeface="Arial"/>
              </a:rPr>
              <a:t>not</a:t>
            </a:r>
            <a:r>
              <a:rPr sz="1400" spc="65" dirty="0">
                <a:latin typeface="Arial"/>
                <a:cs typeface="Arial"/>
              </a:rPr>
              <a:t> </a:t>
            </a:r>
            <a:r>
              <a:rPr sz="1400" spc="55" dirty="0">
                <a:latin typeface="Arial"/>
                <a:cs typeface="Arial"/>
              </a:rPr>
              <a:t>address</a:t>
            </a:r>
            <a:r>
              <a:rPr sz="1400" spc="30" dirty="0">
                <a:latin typeface="Arial"/>
                <a:cs typeface="Arial"/>
              </a:rPr>
              <a:t> </a:t>
            </a:r>
            <a:r>
              <a:rPr sz="1400" dirty="0">
                <a:latin typeface="Arial"/>
                <a:cs typeface="Arial"/>
              </a:rPr>
              <a:t>conduit</a:t>
            </a:r>
            <a:r>
              <a:rPr sz="1400" spc="60" dirty="0">
                <a:latin typeface="Arial"/>
                <a:cs typeface="Arial"/>
              </a:rPr>
              <a:t> </a:t>
            </a:r>
            <a:r>
              <a:rPr sz="1400" spc="-10" dirty="0">
                <a:latin typeface="Arial"/>
                <a:cs typeface="Arial"/>
              </a:rPr>
              <a:t>identification</a:t>
            </a:r>
            <a:endParaRPr sz="1400" dirty="0">
              <a:latin typeface="Arial"/>
              <a:cs typeface="Arial"/>
            </a:endParaRPr>
          </a:p>
          <a:p>
            <a:pPr marL="363855" lvl="1" indent="-286385">
              <a:lnSpc>
                <a:spcPct val="100000"/>
              </a:lnSpc>
              <a:buFont typeface="Arial"/>
              <a:buChar char="•"/>
              <a:tabLst>
                <a:tab pos="363855" algn="l"/>
              </a:tabLst>
            </a:pPr>
            <a:r>
              <a:rPr sz="1400" dirty="0">
                <a:latin typeface="Arial"/>
                <a:cs typeface="Arial"/>
              </a:rPr>
              <a:t>Hazard</a:t>
            </a:r>
            <a:r>
              <a:rPr sz="1400" spc="100" dirty="0">
                <a:latin typeface="Arial"/>
                <a:cs typeface="Arial"/>
              </a:rPr>
              <a:t> </a:t>
            </a:r>
            <a:r>
              <a:rPr sz="1400" dirty="0">
                <a:latin typeface="Arial"/>
                <a:cs typeface="Arial"/>
              </a:rPr>
              <a:t>of</a:t>
            </a:r>
            <a:r>
              <a:rPr sz="1400" spc="85" dirty="0">
                <a:latin typeface="Arial"/>
                <a:cs typeface="Arial"/>
              </a:rPr>
              <a:t> </a:t>
            </a:r>
            <a:r>
              <a:rPr sz="1400" dirty="0">
                <a:latin typeface="Arial"/>
                <a:cs typeface="Arial"/>
              </a:rPr>
              <a:t>cutting</a:t>
            </a:r>
            <a:r>
              <a:rPr sz="1400" spc="100" dirty="0">
                <a:latin typeface="Arial"/>
                <a:cs typeface="Arial"/>
              </a:rPr>
              <a:t> </a:t>
            </a:r>
            <a:r>
              <a:rPr sz="1400" dirty="0">
                <a:latin typeface="Arial"/>
                <a:cs typeface="Arial"/>
              </a:rPr>
              <a:t>into</a:t>
            </a:r>
            <a:r>
              <a:rPr sz="1400" spc="100" dirty="0">
                <a:latin typeface="Arial"/>
                <a:cs typeface="Arial"/>
              </a:rPr>
              <a:t> </a:t>
            </a:r>
            <a:r>
              <a:rPr sz="1400" dirty="0">
                <a:latin typeface="Arial"/>
                <a:cs typeface="Arial"/>
              </a:rPr>
              <a:t>wrong</a:t>
            </a:r>
            <a:r>
              <a:rPr sz="1400" spc="105" dirty="0">
                <a:latin typeface="Arial"/>
                <a:cs typeface="Arial"/>
              </a:rPr>
              <a:t> </a:t>
            </a:r>
            <a:r>
              <a:rPr sz="1400" dirty="0">
                <a:latin typeface="Arial"/>
                <a:cs typeface="Arial"/>
              </a:rPr>
              <a:t>conduit</a:t>
            </a:r>
            <a:r>
              <a:rPr sz="1400" spc="114" dirty="0">
                <a:latin typeface="Arial"/>
                <a:cs typeface="Arial"/>
              </a:rPr>
              <a:t> </a:t>
            </a:r>
            <a:r>
              <a:rPr sz="1400" dirty="0">
                <a:latin typeface="Arial"/>
                <a:cs typeface="Arial"/>
              </a:rPr>
              <a:t>not</a:t>
            </a:r>
            <a:r>
              <a:rPr sz="1400" spc="75" dirty="0">
                <a:latin typeface="Arial"/>
                <a:cs typeface="Arial"/>
              </a:rPr>
              <a:t> </a:t>
            </a:r>
            <a:r>
              <a:rPr sz="1400" spc="-10" dirty="0">
                <a:latin typeface="Arial"/>
                <a:cs typeface="Arial"/>
              </a:rPr>
              <a:t>mitigated</a:t>
            </a:r>
            <a:endParaRPr sz="1400" dirty="0">
              <a:latin typeface="Arial"/>
              <a:cs typeface="Arial"/>
            </a:endParaRPr>
          </a:p>
          <a:p>
            <a:pPr marL="363855" lvl="1" indent="-286385">
              <a:lnSpc>
                <a:spcPct val="100000"/>
              </a:lnSpc>
              <a:spcBef>
                <a:spcPts val="5"/>
              </a:spcBef>
              <a:buFont typeface="Arial"/>
              <a:buChar char="•"/>
              <a:tabLst>
                <a:tab pos="363855" algn="l"/>
              </a:tabLst>
            </a:pPr>
            <a:r>
              <a:rPr sz="1400" spc="100" dirty="0">
                <a:latin typeface="Arial"/>
                <a:cs typeface="Arial"/>
              </a:rPr>
              <a:t>Loss</a:t>
            </a:r>
            <a:r>
              <a:rPr sz="1400" spc="60" dirty="0">
                <a:latin typeface="Arial"/>
                <a:cs typeface="Arial"/>
              </a:rPr>
              <a:t> </a:t>
            </a:r>
            <a:r>
              <a:rPr sz="1400" dirty="0">
                <a:latin typeface="Arial"/>
                <a:cs typeface="Arial"/>
              </a:rPr>
              <a:t>of</a:t>
            </a:r>
            <a:r>
              <a:rPr sz="1400" spc="70" dirty="0">
                <a:latin typeface="Arial"/>
                <a:cs typeface="Arial"/>
              </a:rPr>
              <a:t> </a:t>
            </a:r>
            <a:r>
              <a:rPr sz="1400" dirty="0">
                <a:latin typeface="Arial"/>
                <a:cs typeface="Arial"/>
              </a:rPr>
              <a:t>visual</a:t>
            </a:r>
            <a:r>
              <a:rPr sz="1400" spc="65" dirty="0">
                <a:latin typeface="Arial"/>
                <a:cs typeface="Arial"/>
              </a:rPr>
              <a:t> </a:t>
            </a:r>
            <a:r>
              <a:rPr sz="1400" spc="-10" dirty="0">
                <a:latin typeface="Arial"/>
                <a:cs typeface="Arial"/>
              </a:rPr>
              <a:t>tracing</a:t>
            </a:r>
            <a:endParaRPr lang="en-US" sz="1400" dirty="0">
              <a:latin typeface="Arial"/>
              <a:cs typeface="Arial"/>
            </a:endParaRPr>
          </a:p>
          <a:p>
            <a:pPr marL="77470">
              <a:lnSpc>
                <a:spcPct val="100000"/>
              </a:lnSpc>
              <a:spcBef>
                <a:spcPts val="1680"/>
              </a:spcBef>
            </a:pPr>
            <a:r>
              <a:rPr lang="en-US" sz="1400" dirty="0">
                <a:latin typeface="Arial"/>
                <a:cs typeface="Arial"/>
              </a:rPr>
              <a:t>NOTE:</a:t>
            </a:r>
            <a:r>
              <a:rPr lang="en-US" sz="1400" spc="75" dirty="0">
                <a:latin typeface="Arial"/>
                <a:cs typeface="Arial"/>
              </a:rPr>
              <a:t> </a:t>
            </a:r>
            <a:r>
              <a:rPr lang="en-US" sz="1400" dirty="0">
                <a:latin typeface="Arial"/>
                <a:cs typeface="Arial"/>
              </a:rPr>
              <a:t>Likely</a:t>
            </a:r>
            <a:r>
              <a:rPr lang="en-US" sz="1400" spc="100" dirty="0">
                <a:latin typeface="Arial"/>
                <a:cs typeface="Arial"/>
              </a:rPr>
              <a:t> </a:t>
            </a:r>
            <a:r>
              <a:rPr lang="en-US" sz="1400" spc="50" dirty="0">
                <a:latin typeface="Arial"/>
                <a:cs typeface="Arial"/>
              </a:rPr>
              <a:t>should</a:t>
            </a:r>
            <a:r>
              <a:rPr lang="en-US" sz="1400" spc="114" dirty="0">
                <a:latin typeface="Arial"/>
                <a:cs typeface="Arial"/>
              </a:rPr>
              <a:t> </a:t>
            </a:r>
            <a:r>
              <a:rPr lang="en-US" sz="1400" dirty="0">
                <a:latin typeface="Arial"/>
                <a:cs typeface="Arial"/>
              </a:rPr>
              <a:t>have</a:t>
            </a:r>
            <a:r>
              <a:rPr lang="en-US" sz="1400" spc="125" dirty="0">
                <a:latin typeface="Arial"/>
                <a:cs typeface="Arial"/>
              </a:rPr>
              <a:t> </a:t>
            </a:r>
            <a:r>
              <a:rPr lang="en-US" sz="1400" dirty="0">
                <a:latin typeface="Arial"/>
                <a:cs typeface="Arial"/>
              </a:rPr>
              <a:t>been</a:t>
            </a:r>
            <a:r>
              <a:rPr lang="en-US" sz="1400" spc="75" dirty="0">
                <a:latin typeface="Arial"/>
                <a:cs typeface="Arial"/>
              </a:rPr>
              <a:t> </a:t>
            </a:r>
            <a:r>
              <a:rPr lang="en-US" sz="1400" dirty="0">
                <a:latin typeface="Arial"/>
                <a:cs typeface="Arial"/>
              </a:rPr>
              <a:t>one</a:t>
            </a:r>
            <a:r>
              <a:rPr lang="en-US" sz="1400" spc="90" dirty="0">
                <a:latin typeface="Arial"/>
                <a:cs typeface="Arial"/>
              </a:rPr>
              <a:t> </a:t>
            </a:r>
            <a:r>
              <a:rPr lang="en-US" sz="1400" dirty="0">
                <a:latin typeface="Arial"/>
                <a:cs typeface="Arial"/>
              </a:rPr>
              <a:t>job</a:t>
            </a:r>
            <a:r>
              <a:rPr lang="en-US" sz="1400" spc="114" dirty="0">
                <a:latin typeface="Arial"/>
                <a:cs typeface="Arial"/>
              </a:rPr>
              <a:t> </a:t>
            </a:r>
            <a:r>
              <a:rPr lang="en-US" sz="1400" dirty="0">
                <a:latin typeface="Arial"/>
                <a:cs typeface="Arial"/>
              </a:rPr>
              <a:t>instead</a:t>
            </a:r>
            <a:r>
              <a:rPr lang="en-US" sz="1400" spc="90" dirty="0">
                <a:latin typeface="Arial"/>
                <a:cs typeface="Arial"/>
              </a:rPr>
              <a:t> </a:t>
            </a:r>
            <a:r>
              <a:rPr lang="en-US" sz="1400" dirty="0">
                <a:latin typeface="Arial"/>
                <a:cs typeface="Arial"/>
              </a:rPr>
              <a:t>of</a:t>
            </a:r>
            <a:r>
              <a:rPr lang="en-US" sz="1400" spc="95" dirty="0">
                <a:latin typeface="Arial"/>
                <a:cs typeface="Arial"/>
              </a:rPr>
              <a:t> </a:t>
            </a:r>
            <a:r>
              <a:rPr lang="en-US" sz="1400" dirty="0">
                <a:latin typeface="Arial"/>
                <a:cs typeface="Arial"/>
              </a:rPr>
              <a:t>being</a:t>
            </a:r>
            <a:r>
              <a:rPr lang="en-US" sz="1400" spc="90" dirty="0">
                <a:latin typeface="Arial"/>
                <a:cs typeface="Arial"/>
              </a:rPr>
              <a:t> </a:t>
            </a:r>
            <a:r>
              <a:rPr lang="en-US" sz="1400" dirty="0">
                <a:latin typeface="Arial"/>
                <a:cs typeface="Arial"/>
              </a:rPr>
              <a:t>done</a:t>
            </a:r>
            <a:r>
              <a:rPr lang="en-US" sz="1400" spc="90" dirty="0">
                <a:latin typeface="Arial"/>
                <a:cs typeface="Arial"/>
              </a:rPr>
              <a:t> </a:t>
            </a:r>
            <a:r>
              <a:rPr lang="en-US" sz="1400" dirty="0">
                <a:latin typeface="Arial"/>
                <a:cs typeface="Arial"/>
              </a:rPr>
              <a:t>by</a:t>
            </a:r>
            <a:r>
              <a:rPr lang="en-US" sz="1400" spc="105" dirty="0">
                <a:latin typeface="Arial"/>
                <a:cs typeface="Arial"/>
              </a:rPr>
              <a:t> </a:t>
            </a:r>
            <a:r>
              <a:rPr lang="en-US" sz="1400" dirty="0">
                <a:latin typeface="Arial"/>
                <a:cs typeface="Arial"/>
              </a:rPr>
              <a:t>separate</a:t>
            </a:r>
            <a:r>
              <a:rPr lang="en-US" sz="1400" spc="75" dirty="0">
                <a:latin typeface="Arial"/>
                <a:cs typeface="Arial"/>
              </a:rPr>
              <a:t> </a:t>
            </a:r>
            <a:r>
              <a:rPr lang="en-US" sz="1400" spc="55" dirty="0">
                <a:latin typeface="Arial"/>
                <a:cs typeface="Arial"/>
              </a:rPr>
              <a:t>teams</a:t>
            </a:r>
            <a:r>
              <a:rPr lang="en-US" sz="1400" spc="90" dirty="0">
                <a:latin typeface="Arial"/>
                <a:cs typeface="Arial"/>
              </a:rPr>
              <a:t> </a:t>
            </a:r>
            <a:r>
              <a:rPr lang="en-US" sz="1400" dirty="0">
                <a:latin typeface="Arial"/>
                <a:cs typeface="Arial"/>
              </a:rPr>
              <a:t>for</a:t>
            </a:r>
            <a:r>
              <a:rPr lang="en-US" sz="1400" spc="80" dirty="0">
                <a:latin typeface="Arial"/>
                <a:cs typeface="Arial"/>
              </a:rPr>
              <a:t> </a:t>
            </a:r>
            <a:r>
              <a:rPr lang="en-US" sz="1400" dirty="0">
                <a:latin typeface="Arial"/>
                <a:cs typeface="Arial"/>
              </a:rPr>
              <a:t>the</a:t>
            </a:r>
            <a:r>
              <a:rPr lang="en-US" sz="1400" spc="90" dirty="0">
                <a:latin typeface="Arial"/>
                <a:cs typeface="Arial"/>
              </a:rPr>
              <a:t> </a:t>
            </a:r>
            <a:r>
              <a:rPr lang="en-US" sz="1400" dirty="0">
                <a:latin typeface="Arial"/>
                <a:cs typeface="Arial"/>
              </a:rPr>
              <a:t>electrical</a:t>
            </a:r>
            <a:r>
              <a:rPr lang="en-US" sz="1400" spc="114" dirty="0">
                <a:latin typeface="Arial"/>
                <a:cs typeface="Arial"/>
              </a:rPr>
              <a:t> </a:t>
            </a:r>
            <a:r>
              <a:rPr lang="en-US" sz="1400" dirty="0">
                <a:latin typeface="Arial"/>
                <a:cs typeface="Arial"/>
              </a:rPr>
              <a:t>and</a:t>
            </a:r>
            <a:r>
              <a:rPr lang="en-US" sz="1400" spc="110" dirty="0">
                <a:latin typeface="Arial"/>
                <a:cs typeface="Arial"/>
              </a:rPr>
              <a:t> </a:t>
            </a:r>
            <a:r>
              <a:rPr lang="en-US" sz="1400" dirty="0">
                <a:latin typeface="Arial"/>
                <a:cs typeface="Arial"/>
              </a:rPr>
              <a:t>conduit</a:t>
            </a:r>
            <a:r>
              <a:rPr lang="en-US" sz="1400" spc="130" dirty="0">
                <a:latin typeface="Arial"/>
                <a:cs typeface="Arial"/>
              </a:rPr>
              <a:t> </a:t>
            </a:r>
            <a:r>
              <a:rPr lang="en-US" sz="1400" spc="-10" dirty="0">
                <a:latin typeface="Arial"/>
                <a:cs typeface="Arial"/>
              </a:rPr>
              <a:t>removal.</a:t>
            </a:r>
            <a:endParaRPr lang="en-US" sz="1400" dirty="0">
              <a:latin typeface="Arial"/>
              <a:cs typeface="Arial"/>
            </a:endParaRPr>
          </a:p>
        </p:txBody>
      </p:sp>
      <p:sp>
        <p:nvSpPr>
          <p:cNvPr id="9" name="object 9" descr="$PPTXTitle"/>
          <p:cNvSpPr txBox="1">
            <a:spLocks noGrp="1"/>
          </p:cNvSpPr>
          <p:nvPr>
            <p:ph type="title"/>
          </p:nvPr>
        </p:nvSpPr>
        <p:spPr>
          <a:xfrm>
            <a:off x="407884" y="95493"/>
            <a:ext cx="7706751" cy="678664"/>
          </a:xfrm>
          <a:prstGeom prst="rect">
            <a:avLst/>
          </a:prstGeom>
        </p:spPr>
        <p:txBody>
          <a:bodyPr vert="horz" wrap="square" lIns="0" tIns="12700" rIns="0" bIns="0" rtlCol="0">
            <a:spAutoFit/>
          </a:bodyPr>
          <a:lstStyle/>
          <a:p>
            <a:pPr marL="12700">
              <a:spcBef>
                <a:spcPts val="100"/>
              </a:spcBef>
            </a:pPr>
            <a:r>
              <a:rPr sz="2400" spc="120">
                <a:solidFill>
                  <a:schemeClr val="tx1"/>
                </a:solidFill>
                <a:latin typeface="Calibri"/>
                <a:cs typeface="Calibri"/>
              </a:rPr>
              <a:t>PHY-</a:t>
            </a:r>
            <a:r>
              <a:rPr sz="2400">
                <a:solidFill>
                  <a:schemeClr val="tx1"/>
                </a:solidFill>
                <a:latin typeface="Calibri"/>
                <a:cs typeface="Calibri"/>
              </a:rPr>
              <a:t>25-</a:t>
            </a:r>
            <a:r>
              <a:rPr sz="2400" spc="55">
                <a:solidFill>
                  <a:schemeClr val="tx1"/>
                </a:solidFill>
                <a:latin typeface="Calibri"/>
                <a:cs typeface="Calibri"/>
              </a:rPr>
              <a:t>1219:</a:t>
            </a:r>
            <a:r>
              <a:rPr sz="2400" spc="-5">
                <a:solidFill>
                  <a:schemeClr val="tx1"/>
                </a:solidFill>
                <a:latin typeface="Calibri"/>
                <a:cs typeface="Calibri"/>
              </a:rPr>
              <a:t> </a:t>
            </a:r>
            <a:r>
              <a:rPr sz="2400" spc="125">
                <a:solidFill>
                  <a:schemeClr val="tx1"/>
                </a:solidFill>
                <a:latin typeface="Calibri"/>
                <a:cs typeface="Calibri"/>
              </a:rPr>
              <a:t>Accidental</a:t>
            </a:r>
            <a:r>
              <a:rPr sz="2400" spc="-60">
                <a:solidFill>
                  <a:schemeClr val="tx1"/>
                </a:solidFill>
                <a:latin typeface="Calibri"/>
                <a:cs typeface="Calibri"/>
              </a:rPr>
              <a:t> </a:t>
            </a:r>
            <a:r>
              <a:rPr sz="2400" spc="165">
                <a:solidFill>
                  <a:schemeClr val="tx1"/>
                </a:solidFill>
                <a:latin typeface="Calibri"/>
                <a:cs typeface="Calibri"/>
              </a:rPr>
              <a:t>Cut</a:t>
            </a:r>
            <a:r>
              <a:rPr sz="2400" spc="-15">
                <a:solidFill>
                  <a:schemeClr val="tx1"/>
                </a:solidFill>
                <a:latin typeface="Calibri"/>
                <a:cs typeface="Calibri"/>
              </a:rPr>
              <a:t> </a:t>
            </a:r>
            <a:r>
              <a:rPr sz="2400" spc="55">
                <a:solidFill>
                  <a:schemeClr val="tx1"/>
                </a:solidFill>
                <a:latin typeface="Calibri"/>
                <a:cs typeface="Calibri"/>
              </a:rPr>
              <a:t>of</a:t>
            </a:r>
            <a:r>
              <a:rPr sz="2400" spc="-40">
                <a:solidFill>
                  <a:schemeClr val="tx1"/>
                </a:solidFill>
                <a:latin typeface="Calibri"/>
                <a:cs typeface="Calibri"/>
              </a:rPr>
              <a:t> </a:t>
            </a:r>
            <a:r>
              <a:rPr sz="2400" spc="135">
                <a:solidFill>
                  <a:schemeClr val="tx1"/>
                </a:solidFill>
                <a:latin typeface="Calibri"/>
                <a:cs typeface="Calibri"/>
              </a:rPr>
              <a:t>Electrical</a:t>
            </a:r>
            <a:r>
              <a:rPr sz="2400" spc="-40">
                <a:solidFill>
                  <a:schemeClr val="tx1"/>
                </a:solidFill>
                <a:latin typeface="Calibri"/>
                <a:cs typeface="Calibri"/>
              </a:rPr>
              <a:t> </a:t>
            </a:r>
            <a:r>
              <a:rPr sz="2400" spc="105">
                <a:solidFill>
                  <a:schemeClr val="tx1"/>
                </a:solidFill>
                <a:latin typeface="Calibri"/>
                <a:cs typeface="Calibri"/>
              </a:rPr>
              <a:t>Conduit</a:t>
            </a:r>
            <a:r>
              <a:rPr lang="en-US" sz="2400" spc="105">
                <a:solidFill>
                  <a:schemeClr val="tx1"/>
                </a:solidFill>
                <a:latin typeface="Calibri"/>
                <a:cs typeface="Calibri"/>
              </a:rPr>
              <a:t> </a:t>
            </a:r>
            <a:r>
              <a:rPr lang="en-US" sz="2400" spc="85">
                <a:solidFill>
                  <a:schemeClr val="tx1"/>
                </a:solidFill>
                <a:latin typeface="Calibri"/>
                <a:cs typeface="Calibri"/>
              </a:rPr>
              <a:t>During</a:t>
            </a:r>
            <a:r>
              <a:rPr lang="en-US" sz="2400" spc="-35">
                <a:solidFill>
                  <a:schemeClr val="tx1"/>
                </a:solidFill>
                <a:latin typeface="Calibri"/>
                <a:cs typeface="Calibri"/>
              </a:rPr>
              <a:t> </a:t>
            </a:r>
            <a:r>
              <a:rPr lang="en-US" sz="2400" spc="145">
                <a:solidFill>
                  <a:schemeClr val="tx1"/>
                </a:solidFill>
                <a:latin typeface="Calibri"/>
                <a:cs typeface="Calibri"/>
              </a:rPr>
              <a:t>Hall</a:t>
            </a:r>
            <a:r>
              <a:rPr lang="en-US" sz="2400" spc="-35">
                <a:solidFill>
                  <a:schemeClr val="tx1"/>
                </a:solidFill>
                <a:latin typeface="Calibri"/>
                <a:cs typeface="Calibri"/>
              </a:rPr>
              <a:t> </a:t>
            </a:r>
            <a:r>
              <a:rPr lang="en-US" sz="2400">
                <a:solidFill>
                  <a:schemeClr val="tx1"/>
                </a:solidFill>
                <a:latin typeface="Calibri"/>
                <a:cs typeface="Calibri"/>
              </a:rPr>
              <a:t>A</a:t>
            </a:r>
            <a:r>
              <a:rPr lang="en-US" sz="2400" spc="-30">
                <a:solidFill>
                  <a:schemeClr val="tx1"/>
                </a:solidFill>
                <a:latin typeface="Calibri"/>
                <a:cs typeface="Calibri"/>
              </a:rPr>
              <a:t> </a:t>
            </a:r>
            <a:r>
              <a:rPr lang="en-US" sz="2400" spc="95">
                <a:solidFill>
                  <a:schemeClr val="tx1"/>
                </a:solidFill>
                <a:latin typeface="Calibri"/>
                <a:cs typeface="Calibri"/>
              </a:rPr>
              <a:t>Deinstallation</a:t>
            </a:r>
            <a:r>
              <a:rPr lang="en-US" sz="2400" spc="-45">
                <a:solidFill>
                  <a:schemeClr val="tx1"/>
                </a:solidFill>
                <a:latin typeface="Calibri"/>
                <a:cs typeface="Calibri"/>
              </a:rPr>
              <a:t> </a:t>
            </a:r>
            <a:r>
              <a:rPr lang="en-US" sz="2400" spc="80">
                <a:solidFill>
                  <a:schemeClr val="tx1"/>
                </a:solidFill>
                <a:latin typeface="Calibri"/>
                <a:cs typeface="Calibri"/>
              </a:rPr>
              <a:t>Activities</a:t>
            </a:r>
            <a:endParaRPr sz="2400">
              <a:solidFill>
                <a:schemeClr val="tx1"/>
              </a:solidFill>
              <a:latin typeface="Calibri"/>
              <a:cs typeface="Calibri"/>
            </a:endParaRPr>
          </a:p>
        </p:txBody>
      </p:sp>
      <p:sp>
        <p:nvSpPr>
          <p:cNvPr id="11" name="object 11"/>
          <p:cNvSpPr/>
          <p:nvPr/>
        </p:nvSpPr>
        <p:spPr>
          <a:xfrm>
            <a:off x="395477" y="826768"/>
            <a:ext cx="8229600" cy="45719"/>
          </a:xfrm>
          <a:custGeom>
            <a:avLst/>
            <a:gdLst/>
            <a:ahLst/>
            <a:cxnLst/>
            <a:rect l="l" t="t" r="r" b="b"/>
            <a:pathLst>
              <a:path w="8658860" h="15240">
                <a:moveTo>
                  <a:pt x="0" y="0"/>
                </a:moveTo>
                <a:lnTo>
                  <a:pt x="8658758" y="14795"/>
                </a:lnTo>
              </a:path>
            </a:pathLst>
          </a:custGeom>
          <a:ln w="38100">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880018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09094" y="265560"/>
            <a:ext cx="9358782" cy="791883"/>
          </a:xfrm>
          <a:prstGeom prst="rect">
            <a:avLst/>
          </a:prstGeom>
        </p:spPr>
        <p:txBody>
          <a:bodyPr vert="horz" wrap="square" lIns="0" tIns="52705" rIns="0" bIns="0" rtlCol="0">
            <a:spAutoFit/>
          </a:bodyPr>
          <a:lstStyle/>
          <a:p>
            <a:pPr marL="12700" marR="5080">
              <a:lnSpc>
                <a:spcPct val="100000"/>
              </a:lnSpc>
              <a:spcBef>
                <a:spcPts val="0"/>
              </a:spcBef>
            </a:pPr>
            <a:r>
              <a:rPr sz="2400" spc="215">
                <a:solidFill>
                  <a:schemeClr val="tx1"/>
                </a:solidFill>
                <a:latin typeface="Calibri"/>
                <a:cs typeface="Calibri"/>
              </a:rPr>
              <a:t>CEBAF-</a:t>
            </a:r>
            <a:r>
              <a:rPr sz="2400" spc="95">
                <a:solidFill>
                  <a:schemeClr val="tx1"/>
                </a:solidFill>
                <a:latin typeface="Calibri"/>
                <a:cs typeface="Calibri"/>
              </a:rPr>
              <a:t>26-</a:t>
            </a:r>
            <a:r>
              <a:rPr sz="2400" spc="85">
                <a:solidFill>
                  <a:schemeClr val="tx1"/>
                </a:solidFill>
                <a:latin typeface="Calibri"/>
                <a:cs typeface="Calibri"/>
              </a:rPr>
              <a:t>0608:</a:t>
            </a:r>
            <a:r>
              <a:rPr sz="2400" spc="-10">
                <a:solidFill>
                  <a:schemeClr val="tx1"/>
                </a:solidFill>
                <a:latin typeface="Calibri"/>
                <a:cs typeface="Calibri"/>
              </a:rPr>
              <a:t> </a:t>
            </a:r>
            <a:r>
              <a:rPr sz="2400" spc="110">
                <a:solidFill>
                  <a:schemeClr val="tx1"/>
                </a:solidFill>
                <a:latin typeface="Calibri"/>
                <a:cs typeface="Calibri"/>
              </a:rPr>
              <a:t>Potential</a:t>
            </a:r>
            <a:r>
              <a:rPr sz="2400" spc="5">
                <a:solidFill>
                  <a:schemeClr val="tx1"/>
                </a:solidFill>
                <a:latin typeface="Calibri"/>
                <a:cs typeface="Calibri"/>
              </a:rPr>
              <a:t> </a:t>
            </a:r>
            <a:r>
              <a:rPr sz="2400" spc="114">
                <a:solidFill>
                  <a:schemeClr val="tx1"/>
                </a:solidFill>
                <a:latin typeface="Calibri"/>
                <a:cs typeface="Calibri"/>
              </a:rPr>
              <a:t>Improper</a:t>
            </a:r>
            <a:r>
              <a:rPr sz="2400" spc="25">
                <a:solidFill>
                  <a:schemeClr val="tx1"/>
                </a:solidFill>
                <a:latin typeface="Calibri"/>
                <a:cs typeface="Calibri"/>
              </a:rPr>
              <a:t> </a:t>
            </a:r>
            <a:r>
              <a:rPr sz="2400" spc="125">
                <a:solidFill>
                  <a:schemeClr val="tx1"/>
                </a:solidFill>
                <a:latin typeface="Calibri"/>
                <a:cs typeface="Calibri"/>
              </a:rPr>
              <a:t>Application</a:t>
            </a:r>
            <a:r>
              <a:rPr sz="2400" spc="-30">
                <a:solidFill>
                  <a:schemeClr val="tx1"/>
                </a:solidFill>
                <a:latin typeface="Calibri"/>
                <a:cs typeface="Calibri"/>
              </a:rPr>
              <a:t> </a:t>
            </a:r>
            <a:r>
              <a:rPr sz="2400" spc="110">
                <a:solidFill>
                  <a:schemeClr val="tx1"/>
                </a:solidFill>
                <a:latin typeface="Calibri"/>
                <a:cs typeface="Calibri"/>
              </a:rPr>
              <a:t>of</a:t>
            </a:r>
            <a:r>
              <a:rPr sz="2400" spc="-25">
                <a:solidFill>
                  <a:schemeClr val="tx1"/>
                </a:solidFill>
                <a:latin typeface="Calibri"/>
                <a:cs typeface="Calibri"/>
              </a:rPr>
              <a:t> </a:t>
            </a:r>
            <a:r>
              <a:rPr sz="2400" spc="160">
                <a:solidFill>
                  <a:schemeClr val="tx1"/>
                </a:solidFill>
                <a:latin typeface="Calibri"/>
                <a:cs typeface="Calibri"/>
              </a:rPr>
              <a:t>Plug-</a:t>
            </a:r>
            <a:r>
              <a:rPr sz="2400" spc="145">
                <a:solidFill>
                  <a:schemeClr val="tx1"/>
                </a:solidFill>
                <a:latin typeface="Calibri"/>
                <a:cs typeface="Calibri"/>
              </a:rPr>
              <a:t>and-</a:t>
            </a:r>
            <a:r>
              <a:rPr sz="2400" spc="175">
                <a:solidFill>
                  <a:schemeClr val="tx1"/>
                </a:solidFill>
                <a:latin typeface="Calibri"/>
                <a:cs typeface="Calibri"/>
              </a:rPr>
              <a:t>Cord </a:t>
            </a:r>
            <a:r>
              <a:rPr sz="2400" spc="150">
                <a:solidFill>
                  <a:schemeClr val="tx1"/>
                </a:solidFill>
                <a:latin typeface="Calibri"/>
                <a:cs typeface="Calibri"/>
              </a:rPr>
              <a:t>Exception</a:t>
            </a:r>
            <a:r>
              <a:rPr sz="2400" spc="-40">
                <a:solidFill>
                  <a:schemeClr val="tx1"/>
                </a:solidFill>
                <a:latin typeface="Calibri"/>
                <a:cs typeface="Calibri"/>
              </a:rPr>
              <a:t> </a:t>
            </a:r>
            <a:r>
              <a:rPr sz="2400" spc="130">
                <a:solidFill>
                  <a:schemeClr val="tx1"/>
                </a:solidFill>
                <a:latin typeface="Calibri"/>
                <a:cs typeface="Calibri"/>
              </a:rPr>
              <a:t>During</a:t>
            </a:r>
            <a:r>
              <a:rPr sz="2400">
                <a:solidFill>
                  <a:schemeClr val="tx1"/>
                </a:solidFill>
                <a:latin typeface="Calibri"/>
                <a:cs typeface="Calibri"/>
              </a:rPr>
              <a:t> </a:t>
            </a:r>
            <a:r>
              <a:rPr sz="2400" spc="110">
                <a:solidFill>
                  <a:schemeClr val="tx1"/>
                </a:solidFill>
                <a:latin typeface="Calibri"/>
                <a:cs typeface="Calibri"/>
              </a:rPr>
              <a:t>Troubleshooting</a:t>
            </a:r>
            <a:r>
              <a:rPr sz="2400" spc="-70">
                <a:solidFill>
                  <a:schemeClr val="tx1"/>
                </a:solidFill>
                <a:latin typeface="Calibri"/>
                <a:cs typeface="Calibri"/>
              </a:rPr>
              <a:t> </a:t>
            </a:r>
            <a:r>
              <a:rPr sz="2400" spc="120">
                <a:solidFill>
                  <a:schemeClr val="tx1"/>
                </a:solidFill>
                <a:latin typeface="Calibri"/>
                <a:cs typeface="Calibri"/>
              </a:rPr>
              <a:t>Activities</a:t>
            </a:r>
            <a:endParaRPr sz="2400">
              <a:solidFill>
                <a:schemeClr val="tx1"/>
              </a:solidFill>
              <a:latin typeface="Calibri"/>
              <a:cs typeface="Calibri"/>
            </a:endParaRPr>
          </a:p>
        </p:txBody>
      </p:sp>
      <p:sp>
        <p:nvSpPr>
          <p:cNvPr id="3" name="object 3"/>
          <p:cNvSpPr txBox="1"/>
          <p:nvPr/>
        </p:nvSpPr>
        <p:spPr>
          <a:xfrm>
            <a:off x="153336" y="1509536"/>
            <a:ext cx="11864966" cy="4098814"/>
          </a:xfrm>
          <a:prstGeom prst="rect">
            <a:avLst/>
          </a:prstGeom>
        </p:spPr>
        <p:txBody>
          <a:bodyPr vert="horz" wrap="square" lIns="0" tIns="12700" rIns="0" bIns="0" rtlCol="0" anchor="t">
            <a:spAutoFit/>
          </a:bodyPr>
          <a:lstStyle/>
          <a:p>
            <a:pPr marL="12700" marR="141605">
              <a:lnSpc>
                <a:spcPct val="100600"/>
              </a:lnSpc>
              <a:spcBef>
                <a:spcPts val="1275"/>
              </a:spcBef>
            </a:pPr>
            <a:r>
              <a:rPr sz="1400" spc="80">
                <a:latin typeface="Arial"/>
                <a:cs typeface="Arial"/>
              </a:rPr>
              <a:t>On</a:t>
            </a:r>
            <a:r>
              <a:rPr sz="1400" spc="50">
                <a:latin typeface="Arial"/>
                <a:cs typeface="Arial"/>
              </a:rPr>
              <a:t> </a:t>
            </a:r>
            <a:r>
              <a:rPr sz="1400" spc="10">
                <a:latin typeface="Arial"/>
                <a:cs typeface="Arial"/>
              </a:rPr>
              <a:t>the</a:t>
            </a:r>
            <a:r>
              <a:rPr sz="1400" spc="110">
                <a:latin typeface="Arial"/>
                <a:cs typeface="Arial"/>
              </a:rPr>
              <a:t> </a:t>
            </a:r>
            <a:r>
              <a:rPr sz="1400" spc="10">
                <a:latin typeface="Arial"/>
                <a:cs typeface="Arial"/>
              </a:rPr>
              <a:t>morning</a:t>
            </a:r>
            <a:r>
              <a:rPr sz="1400" spc="-25">
                <a:latin typeface="Arial"/>
                <a:cs typeface="Arial"/>
              </a:rPr>
              <a:t> </a:t>
            </a:r>
            <a:r>
              <a:rPr sz="1400" spc="10">
                <a:latin typeface="Arial"/>
                <a:cs typeface="Arial"/>
              </a:rPr>
              <a:t>of</a:t>
            </a:r>
            <a:r>
              <a:rPr sz="1400" spc="30">
                <a:latin typeface="Arial"/>
                <a:cs typeface="Arial"/>
              </a:rPr>
              <a:t> </a:t>
            </a:r>
            <a:r>
              <a:rPr sz="1400">
                <a:latin typeface="Arial"/>
                <a:cs typeface="Arial"/>
              </a:rPr>
              <a:t>Monday,</a:t>
            </a:r>
            <a:r>
              <a:rPr sz="1400" spc="60">
                <a:latin typeface="Arial"/>
                <a:cs typeface="Arial"/>
              </a:rPr>
              <a:t> </a:t>
            </a:r>
            <a:r>
              <a:rPr sz="1400" spc="10">
                <a:latin typeface="Arial"/>
                <a:cs typeface="Arial"/>
              </a:rPr>
              <a:t>June</a:t>
            </a:r>
            <a:r>
              <a:rPr sz="1400" spc="110">
                <a:latin typeface="Arial"/>
                <a:cs typeface="Arial"/>
              </a:rPr>
              <a:t> </a:t>
            </a:r>
            <a:r>
              <a:rPr sz="1400" spc="10">
                <a:latin typeface="Arial"/>
                <a:cs typeface="Arial"/>
              </a:rPr>
              <a:t>8,</a:t>
            </a:r>
            <a:r>
              <a:rPr sz="1400" spc="60">
                <a:latin typeface="Arial"/>
                <a:cs typeface="Arial"/>
              </a:rPr>
              <a:t> </a:t>
            </a:r>
            <a:r>
              <a:rPr sz="1400" spc="10">
                <a:latin typeface="Arial"/>
                <a:cs typeface="Arial"/>
              </a:rPr>
              <a:t>2026,</a:t>
            </a:r>
            <a:r>
              <a:rPr sz="1400" spc="55">
                <a:latin typeface="Arial"/>
                <a:cs typeface="Arial"/>
              </a:rPr>
              <a:t> </a:t>
            </a:r>
            <a:r>
              <a:rPr sz="1400" spc="10">
                <a:latin typeface="Arial"/>
                <a:cs typeface="Arial"/>
              </a:rPr>
              <a:t>workers</a:t>
            </a:r>
            <a:r>
              <a:rPr sz="1400" spc="-20">
                <a:latin typeface="Arial"/>
                <a:cs typeface="Arial"/>
              </a:rPr>
              <a:t> </a:t>
            </a:r>
            <a:r>
              <a:rPr sz="1400" spc="10">
                <a:latin typeface="Arial"/>
                <a:cs typeface="Arial"/>
              </a:rPr>
              <a:t>performed</a:t>
            </a:r>
            <a:r>
              <a:rPr sz="1400" spc="30">
                <a:latin typeface="Arial"/>
                <a:cs typeface="Arial"/>
              </a:rPr>
              <a:t> </a:t>
            </a:r>
            <a:r>
              <a:rPr sz="1400" spc="10">
                <a:latin typeface="Arial"/>
                <a:cs typeface="Arial"/>
              </a:rPr>
              <a:t>troubleshooting</a:t>
            </a:r>
            <a:r>
              <a:rPr sz="1400" spc="85">
                <a:latin typeface="Arial"/>
                <a:cs typeface="Arial"/>
              </a:rPr>
              <a:t> </a:t>
            </a:r>
            <a:r>
              <a:rPr sz="1400" spc="10">
                <a:latin typeface="Arial"/>
                <a:cs typeface="Arial"/>
              </a:rPr>
              <a:t>activities</a:t>
            </a:r>
            <a:r>
              <a:rPr sz="1400" spc="85">
                <a:latin typeface="Arial"/>
                <a:cs typeface="Arial"/>
              </a:rPr>
              <a:t> </a:t>
            </a:r>
            <a:r>
              <a:rPr sz="1400" spc="60">
                <a:latin typeface="Arial"/>
                <a:cs typeface="Arial"/>
              </a:rPr>
              <a:t>on</a:t>
            </a:r>
            <a:r>
              <a:rPr sz="1400" spc="50">
                <a:latin typeface="Arial"/>
                <a:cs typeface="Arial"/>
              </a:rPr>
              <a:t> </a:t>
            </a:r>
            <a:r>
              <a:rPr sz="1400" spc="80">
                <a:latin typeface="Arial"/>
                <a:cs typeface="Arial"/>
              </a:rPr>
              <a:t>a</a:t>
            </a:r>
            <a:r>
              <a:rPr sz="1400" spc="95">
                <a:latin typeface="Arial"/>
                <a:cs typeface="Arial"/>
              </a:rPr>
              <a:t> </a:t>
            </a:r>
            <a:r>
              <a:rPr sz="1400" spc="10">
                <a:latin typeface="Arial"/>
                <a:cs typeface="Arial"/>
              </a:rPr>
              <a:t>plug-and-cord</a:t>
            </a:r>
            <a:r>
              <a:rPr sz="1400" spc="35">
                <a:latin typeface="Arial"/>
                <a:cs typeface="Arial"/>
              </a:rPr>
              <a:t> </a:t>
            </a:r>
            <a:r>
              <a:rPr sz="1400" spc="55">
                <a:latin typeface="Arial"/>
                <a:cs typeface="Arial"/>
              </a:rPr>
              <a:t>connected</a:t>
            </a:r>
            <a:r>
              <a:rPr sz="1400" spc="30">
                <a:latin typeface="Arial"/>
                <a:cs typeface="Arial"/>
              </a:rPr>
              <a:t> </a:t>
            </a:r>
            <a:r>
              <a:rPr sz="1400" spc="10">
                <a:latin typeface="Arial"/>
                <a:cs typeface="Arial"/>
              </a:rPr>
              <a:t>equipment</a:t>
            </a:r>
            <a:r>
              <a:rPr sz="1400" spc="95">
                <a:latin typeface="Arial"/>
                <a:cs typeface="Arial"/>
              </a:rPr>
              <a:t> </a:t>
            </a:r>
            <a:r>
              <a:rPr sz="1400" spc="10">
                <a:latin typeface="Arial"/>
                <a:cs typeface="Arial"/>
              </a:rPr>
              <a:t>(supply)</a:t>
            </a:r>
            <a:r>
              <a:rPr sz="1400" spc="45">
                <a:latin typeface="Arial"/>
                <a:cs typeface="Arial"/>
              </a:rPr>
              <a:t> </a:t>
            </a:r>
            <a:r>
              <a:rPr sz="1400" spc="10">
                <a:latin typeface="Arial"/>
                <a:cs typeface="Arial"/>
              </a:rPr>
              <a:t>in</a:t>
            </a:r>
            <a:r>
              <a:rPr sz="1400" spc="50">
                <a:latin typeface="Arial"/>
                <a:cs typeface="Arial"/>
              </a:rPr>
              <a:t> </a:t>
            </a:r>
            <a:r>
              <a:rPr sz="1400" spc="-25">
                <a:latin typeface="Arial"/>
                <a:cs typeface="Arial"/>
              </a:rPr>
              <a:t>the </a:t>
            </a:r>
            <a:r>
              <a:rPr sz="1400" spc="10">
                <a:latin typeface="Arial"/>
                <a:cs typeface="Arial"/>
              </a:rPr>
              <a:t>Injector Service</a:t>
            </a:r>
            <a:r>
              <a:rPr sz="1400" spc="50">
                <a:latin typeface="Arial"/>
                <a:cs typeface="Arial"/>
              </a:rPr>
              <a:t> </a:t>
            </a:r>
            <a:r>
              <a:rPr sz="1400" spc="10">
                <a:latin typeface="Arial"/>
                <a:cs typeface="Arial"/>
              </a:rPr>
              <a:t>Building</a:t>
            </a:r>
            <a:r>
              <a:rPr sz="1400" spc="30">
                <a:latin typeface="Arial"/>
                <a:cs typeface="Arial"/>
              </a:rPr>
              <a:t> </a:t>
            </a:r>
            <a:r>
              <a:rPr sz="1400" spc="10">
                <a:latin typeface="Arial"/>
                <a:cs typeface="Arial"/>
              </a:rPr>
              <a:t>under</a:t>
            </a:r>
            <a:r>
              <a:rPr sz="1400" spc="20">
                <a:latin typeface="Arial"/>
                <a:cs typeface="Arial"/>
              </a:rPr>
              <a:t> </a:t>
            </a:r>
            <a:r>
              <a:rPr sz="1400" spc="55">
                <a:latin typeface="Arial"/>
                <a:cs typeface="Arial"/>
              </a:rPr>
              <a:t>an</a:t>
            </a:r>
            <a:r>
              <a:rPr sz="1400" spc="95">
                <a:latin typeface="Arial"/>
                <a:cs typeface="Arial"/>
              </a:rPr>
              <a:t> </a:t>
            </a:r>
            <a:r>
              <a:rPr sz="1400" spc="10">
                <a:latin typeface="Arial"/>
                <a:cs typeface="Arial"/>
              </a:rPr>
              <a:t>approved</a:t>
            </a:r>
            <a:r>
              <a:rPr sz="1400" spc="-20">
                <a:latin typeface="Arial"/>
                <a:cs typeface="Arial"/>
              </a:rPr>
              <a:t> </a:t>
            </a:r>
            <a:r>
              <a:rPr sz="1400" spc="55" err="1">
                <a:latin typeface="Arial"/>
                <a:cs typeface="Arial"/>
              </a:rPr>
              <a:t>ePAS</a:t>
            </a:r>
            <a:r>
              <a:rPr sz="1400" spc="-25">
                <a:latin typeface="Arial"/>
                <a:cs typeface="Arial"/>
              </a:rPr>
              <a:t> </a:t>
            </a:r>
            <a:r>
              <a:rPr sz="1400" spc="10">
                <a:latin typeface="Arial"/>
                <a:cs typeface="Arial"/>
              </a:rPr>
              <a:t>work</a:t>
            </a:r>
            <a:r>
              <a:rPr sz="1400" spc="25">
                <a:latin typeface="Arial"/>
                <a:cs typeface="Arial"/>
              </a:rPr>
              <a:t> </a:t>
            </a:r>
            <a:r>
              <a:rPr sz="1400" spc="55">
                <a:latin typeface="Arial"/>
                <a:cs typeface="Arial"/>
              </a:rPr>
              <a:t>package</a:t>
            </a:r>
            <a:r>
              <a:rPr sz="1400" spc="50">
                <a:latin typeface="Arial"/>
                <a:cs typeface="Arial"/>
              </a:rPr>
              <a:t> </a:t>
            </a:r>
            <a:r>
              <a:rPr sz="1400" spc="10">
                <a:latin typeface="Arial"/>
                <a:cs typeface="Arial"/>
              </a:rPr>
              <a:t>and</a:t>
            </a:r>
            <a:r>
              <a:rPr sz="1400" spc="-10">
                <a:latin typeface="Arial"/>
                <a:cs typeface="Arial"/>
              </a:rPr>
              <a:t> </a:t>
            </a:r>
            <a:r>
              <a:rPr sz="1400" spc="10">
                <a:latin typeface="Arial"/>
                <a:cs typeface="Arial"/>
              </a:rPr>
              <a:t>Permit</a:t>
            </a:r>
            <a:r>
              <a:rPr sz="1400" spc="40">
                <a:latin typeface="Arial"/>
                <a:cs typeface="Arial"/>
              </a:rPr>
              <a:t> </a:t>
            </a:r>
            <a:r>
              <a:rPr sz="1400" spc="10">
                <a:latin typeface="Arial"/>
                <a:cs typeface="Arial"/>
              </a:rPr>
              <a:t>to</a:t>
            </a:r>
            <a:r>
              <a:rPr sz="1400">
                <a:latin typeface="Arial"/>
                <a:cs typeface="Arial"/>
              </a:rPr>
              <a:t> </a:t>
            </a:r>
            <a:r>
              <a:rPr sz="1400" spc="10">
                <a:latin typeface="Arial"/>
                <a:cs typeface="Arial"/>
              </a:rPr>
              <a:t>Work.</a:t>
            </a:r>
            <a:r>
              <a:rPr sz="1400" spc="5">
                <a:latin typeface="Arial"/>
                <a:cs typeface="Arial"/>
              </a:rPr>
              <a:t> </a:t>
            </a:r>
            <a:r>
              <a:rPr sz="1400" spc="10">
                <a:latin typeface="Arial"/>
                <a:cs typeface="Arial"/>
              </a:rPr>
              <a:t>The</a:t>
            </a:r>
            <a:r>
              <a:rPr sz="1400" spc="50">
                <a:latin typeface="Arial"/>
                <a:cs typeface="Arial"/>
              </a:rPr>
              <a:t> </a:t>
            </a:r>
            <a:r>
              <a:rPr sz="1400" spc="10">
                <a:latin typeface="Arial"/>
                <a:cs typeface="Arial"/>
              </a:rPr>
              <a:t>equipment</a:t>
            </a:r>
            <a:r>
              <a:rPr sz="1400" spc="40">
                <a:latin typeface="Arial"/>
                <a:cs typeface="Arial"/>
              </a:rPr>
              <a:t> </a:t>
            </a:r>
            <a:r>
              <a:rPr sz="1400" spc="55">
                <a:latin typeface="Arial"/>
                <a:cs typeface="Arial"/>
              </a:rPr>
              <a:t>was</a:t>
            </a:r>
            <a:r>
              <a:rPr sz="1400" spc="25">
                <a:latin typeface="Arial"/>
                <a:cs typeface="Arial"/>
              </a:rPr>
              <a:t> </a:t>
            </a:r>
            <a:r>
              <a:rPr sz="1400" spc="50">
                <a:latin typeface="Arial"/>
                <a:cs typeface="Arial"/>
              </a:rPr>
              <a:t>disconnected</a:t>
            </a:r>
            <a:r>
              <a:rPr sz="1400" spc="80">
                <a:latin typeface="Arial"/>
                <a:cs typeface="Arial"/>
              </a:rPr>
              <a:t> </a:t>
            </a:r>
            <a:r>
              <a:rPr sz="1400" spc="10">
                <a:latin typeface="Arial"/>
                <a:cs typeface="Arial"/>
              </a:rPr>
              <a:t>from</a:t>
            </a:r>
            <a:r>
              <a:rPr sz="1400" spc="-60">
                <a:latin typeface="Arial"/>
                <a:cs typeface="Arial"/>
              </a:rPr>
              <a:t> </a:t>
            </a:r>
            <a:r>
              <a:rPr sz="1400" spc="50">
                <a:latin typeface="Arial"/>
                <a:cs typeface="Arial"/>
              </a:rPr>
              <a:t>its</a:t>
            </a:r>
            <a:r>
              <a:rPr sz="1400" spc="25">
                <a:latin typeface="Arial"/>
                <a:cs typeface="Arial"/>
              </a:rPr>
              <a:t> </a:t>
            </a:r>
            <a:r>
              <a:rPr sz="1400" spc="10">
                <a:latin typeface="Arial"/>
                <a:cs typeface="Arial"/>
              </a:rPr>
              <a:t>power</a:t>
            </a:r>
            <a:r>
              <a:rPr sz="1400">
                <a:latin typeface="Arial"/>
                <a:cs typeface="Arial"/>
              </a:rPr>
              <a:t> </a:t>
            </a:r>
            <a:r>
              <a:rPr sz="1400" spc="60">
                <a:latin typeface="Arial"/>
                <a:cs typeface="Arial"/>
              </a:rPr>
              <a:t>source</a:t>
            </a:r>
            <a:r>
              <a:rPr sz="1400" spc="-45">
                <a:latin typeface="Arial"/>
                <a:cs typeface="Arial"/>
              </a:rPr>
              <a:t> </a:t>
            </a:r>
            <a:r>
              <a:rPr sz="1400" spc="40">
                <a:latin typeface="Arial"/>
                <a:cs typeface="Arial"/>
              </a:rPr>
              <a:t>and </a:t>
            </a:r>
            <a:r>
              <a:rPr sz="1400">
                <a:latin typeface="Arial"/>
                <a:cs typeface="Arial"/>
              </a:rPr>
              <a:t>the</a:t>
            </a:r>
            <a:r>
              <a:rPr sz="1400" spc="30">
                <a:latin typeface="Arial"/>
                <a:cs typeface="Arial"/>
              </a:rPr>
              <a:t> </a:t>
            </a:r>
            <a:r>
              <a:rPr sz="1400">
                <a:latin typeface="Arial"/>
                <a:cs typeface="Arial"/>
              </a:rPr>
              <a:t>plug-</a:t>
            </a:r>
            <a:r>
              <a:rPr sz="1400" spc="50">
                <a:latin typeface="Arial"/>
                <a:cs typeface="Arial"/>
              </a:rPr>
              <a:t>and-</a:t>
            </a:r>
            <a:r>
              <a:rPr sz="1400">
                <a:latin typeface="Arial"/>
                <a:cs typeface="Arial"/>
              </a:rPr>
              <a:t>cord</a:t>
            </a:r>
            <a:r>
              <a:rPr sz="1400" spc="-25">
                <a:latin typeface="Arial"/>
                <a:cs typeface="Arial"/>
              </a:rPr>
              <a:t> </a:t>
            </a:r>
            <a:r>
              <a:rPr sz="1400" spc="55">
                <a:latin typeface="Arial"/>
                <a:cs typeface="Arial"/>
              </a:rPr>
              <a:t>secured</a:t>
            </a:r>
            <a:r>
              <a:rPr sz="1400" spc="65">
                <a:latin typeface="Arial"/>
                <a:cs typeface="Arial"/>
              </a:rPr>
              <a:t> </a:t>
            </a:r>
            <a:r>
              <a:rPr sz="1400">
                <a:latin typeface="Arial"/>
                <a:cs typeface="Arial"/>
              </a:rPr>
              <a:t>with</a:t>
            </a:r>
            <a:r>
              <a:rPr sz="1400" spc="-10">
                <a:latin typeface="Arial"/>
                <a:cs typeface="Arial"/>
              </a:rPr>
              <a:t> </a:t>
            </a:r>
            <a:r>
              <a:rPr sz="1400" spc="80">
                <a:latin typeface="Arial"/>
                <a:cs typeface="Arial"/>
              </a:rPr>
              <a:t>a</a:t>
            </a:r>
            <a:r>
              <a:rPr sz="1400" spc="25">
                <a:latin typeface="Arial"/>
                <a:cs typeface="Arial"/>
              </a:rPr>
              <a:t> </a:t>
            </a:r>
            <a:r>
              <a:rPr sz="1400" spc="60">
                <a:latin typeface="Arial"/>
                <a:cs typeface="Arial"/>
              </a:rPr>
              <a:t>clamshell</a:t>
            </a:r>
            <a:r>
              <a:rPr sz="1400" spc="40">
                <a:latin typeface="Arial"/>
                <a:cs typeface="Arial"/>
              </a:rPr>
              <a:t> </a:t>
            </a:r>
            <a:r>
              <a:rPr sz="1400" spc="65">
                <a:latin typeface="Arial"/>
                <a:cs typeface="Arial"/>
              </a:rPr>
              <a:t>lock</a:t>
            </a:r>
            <a:r>
              <a:rPr sz="1400" spc="10">
                <a:latin typeface="Arial"/>
                <a:cs typeface="Arial"/>
              </a:rPr>
              <a:t> </a:t>
            </a:r>
            <a:r>
              <a:rPr sz="1400">
                <a:latin typeface="Arial"/>
                <a:cs typeface="Arial"/>
              </a:rPr>
              <a:t>prior</a:t>
            </a:r>
            <a:r>
              <a:rPr sz="1400" spc="5">
                <a:latin typeface="Arial"/>
                <a:cs typeface="Arial"/>
              </a:rPr>
              <a:t> </a:t>
            </a:r>
            <a:r>
              <a:rPr sz="1400">
                <a:latin typeface="Arial"/>
                <a:cs typeface="Arial"/>
              </a:rPr>
              <a:t>to</a:t>
            </a:r>
            <a:r>
              <a:rPr sz="1400" spc="75">
                <a:latin typeface="Arial"/>
                <a:cs typeface="Arial"/>
              </a:rPr>
              <a:t> </a:t>
            </a:r>
            <a:r>
              <a:rPr sz="1400" spc="-10">
                <a:latin typeface="Arial"/>
                <a:cs typeface="Arial"/>
              </a:rPr>
              <a:t>troubleshooting.</a:t>
            </a:r>
            <a:endParaRPr sz="1400">
              <a:latin typeface="Arial"/>
              <a:cs typeface="Arial"/>
            </a:endParaRPr>
          </a:p>
          <a:p>
            <a:pPr marL="12700" marR="191135">
              <a:lnSpc>
                <a:spcPct val="100200"/>
              </a:lnSpc>
              <a:spcBef>
                <a:spcPts val="1020"/>
              </a:spcBef>
            </a:pPr>
            <a:r>
              <a:rPr sz="1400">
                <a:latin typeface="Arial"/>
                <a:cs typeface="Arial"/>
              </a:rPr>
              <a:t>During</a:t>
            </a:r>
            <a:r>
              <a:rPr sz="1400" spc="90">
                <a:latin typeface="Arial"/>
                <a:cs typeface="Arial"/>
              </a:rPr>
              <a:t> </a:t>
            </a:r>
            <a:r>
              <a:rPr sz="1400" spc="55">
                <a:latin typeface="Arial"/>
                <a:cs typeface="Arial"/>
              </a:rPr>
              <a:t>an</a:t>
            </a:r>
            <a:r>
              <a:rPr sz="1400" spc="60">
                <a:latin typeface="Arial"/>
                <a:cs typeface="Arial"/>
              </a:rPr>
              <a:t> </a:t>
            </a:r>
            <a:r>
              <a:rPr sz="1400">
                <a:latin typeface="Arial"/>
                <a:cs typeface="Arial"/>
              </a:rPr>
              <a:t>observation</a:t>
            </a:r>
            <a:r>
              <a:rPr sz="1400" spc="55">
                <a:latin typeface="Arial"/>
                <a:cs typeface="Arial"/>
              </a:rPr>
              <a:t> </a:t>
            </a:r>
            <a:r>
              <a:rPr sz="1400">
                <a:latin typeface="Arial"/>
                <a:cs typeface="Arial"/>
              </a:rPr>
              <a:t>of</a:t>
            </a:r>
            <a:r>
              <a:rPr sz="1400" spc="140">
                <a:latin typeface="Arial"/>
                <a:cs typeface="Arial"/>
              </a:rPr>
              <a:t> </a:t>
            </a:r>
            <a:r>
              <a:rPr sz="1400">
                <a:latin typeface="Arial"/>
                <a:cs typeface="Arial"/>
              </a:rPr>
              <a:t>the</a:t>
            </a:r>
            <a:r>
              <a:rPr sz="1400" spc="114">
                <a:latin typeface="Arial"/>
                <a:cs typeface="Arial"/>
              </a:rPr>
              <a:t> </a:t>
            </a:r>
            <a:r>
              <a:rPr sz="1400">
                <a:latin typeface="Arial"/>
                <a:cs typeface="Arial"/>
              </a:rPr>
              <a:t>work</a:t>
            </a:r>
            <a:r>
              <a:rPr sz="1400" spc="85">
                <a:latin typeface="Arial"/>
                <a:cs typeface="Arial"/>
              </a:rPr>
              <a:t> </a:t>
            </a:r>
            <a:r>
              <a:rPr sz="1400">
                <a:latin typeface="Arial"/>
                <a:cs typeface="Arial"/>
              </a:rPr>
              <a:t>activity,</a:t>
            </a:r>
            <a:r>
              <a:rPr sz="1400" spc="60">
                <a:latin typeface="Arial"/>
                <a:cs typeface="Arial"/>
              </a:rPr>
              <a:t> </a:t>
            </a:r>
            <a:r>
              <a:rPr sz="1400">
                <a:latin typeface="Arial"/>
                <a:cs typeface="Arial"/>
              </a:rPr>
              <a:t>the</a:t>
            </a:r>
            <a:r>
              <a:rPr sz="1400" spc="114">
                <a:latin typeface="Arial"/>
                <a:cs typeface="Arial"/>
              </a:rPr>
              <a:t> </a:t>
            </a:r>
            <a:r>
              <a:rPr sz="1400">
                <a:latin typeface="Arial"/>
                <a:cs typeface="Arial"/>
              </a:rPr>
              <a:t>presence</a:t>
            </a:r>
            <a:r>
              <a:rPr sz="1400" spc="110">
                <a:latin typeface="Arial"/>
                <a:cs typeface="Arial"/>
              </a:rPr>
              <a:t> </a:t>
            </a:r>
            <a:r>
              <a:rPr sz="1400">
                <a:latin typeface="Arial"/>
                <a:cs typeface="Arial"/>
              </a:rPr>
              <a:t>of</a:t>
            </a:r>
            <a:r>
              <a:rPr sz="1400" spc="145">
                <a:latin typeface="Arial"/>
                <a:cs typeface="Arial"/>
              </a:rPr>
              <a:t> </a:t>
            </a:r>
            <a:r>
              <a:rPr sz="1400">
                <a:latin typeface="Arial"/>
                <a:cs typeface="Arial"/>
              </a:rPr>
              <a:t>the</a:t>
            </a:r>
            <a:r>
              <a:rPr sz="1400" spc="110">
                <a:latin typeface="Arial"/>
                <a:cs typeface="Arial"/>
              </a:rPr>
              <a:t> </a:t>
            </a:r>
            <a:r>
              <a:rPr sz="1400" spc="55">
                <a:latin typeface="Arial"/>
                <a:cs typeface="Arial"/>
              </a:rPr>
              <a:t>clamshell</a:t>
            </a:r>
            <a:r>
              <a:rPr sz="1400" spc="120">
                <a:latin typeface="Arial"/>
                <a:cs typeface="Arial"/>
              </a:rPr>
              <a:t> </a:t>
            </a:r>
            <a:r>
              <a:rPr sz="1400">
                <a:latin typeface="Arial"/>
                <a:cs typeface="Arial"/>
              </a:rPr>
              <a:t>device</a:t>
            </a:r>
            <a:r>
              <a:rPr sz="1400" spc="215">
                <a:latin typeface="Arial"/>
                <a:cs typeface="Arial"/>
              </a:rPr>
              <a:t> </a:t>
            </a:r>
            <a:r>
              <a:rPr sz="1400">
                <a:latin typeface="Arial"/>
                <a:cs typeface="Arial"/>
              </a:rPr>
              <a:t>raised</a:t>
            </a:r>
            <a:r>
              <a:rPr sz="1400" spc="35">
                <a:latin typeface="Arial"/>
                <a:cs typeface="Arial"/>
              </a:rPr>
              <a:t> </a:t>
            </a:r>
            <a:r>
              <a:rPr sz="1400" spc="45">
                <a:latin typeface="Arial"/>
                <a:cs typeface="Arial"/>
              </a:rPr>
              <a:t>questions</a:t>
            </a:r>
            <a:r>
              <a:rPr sz="1400" spc="85">
                <a:latin typeface="Arial"/>
                <a:cs typeface="Arial"/>
              </a:rPr>
              <a:t> </a:t>
            </a:r>
            <a:r>
              <a:rPr sz="1400">
                <a:latin typeface="Arial"/>
                <a:cs typeface="Arial"/>
              </a:rPr>
              <a:t>regarding</a:t>
            </a:r>
            <a:r>
              <a:rPr sz="1400" spc="90">
                <a:latin typeface="Arial"/>
                <a:cs typeface="Arial"/>
              </a:rPr>
              <a:t> </a:t>
            </a:r>
            <a:r>
              <a:rPr sz="1400">
                <a:latin typeface="Arial"/>
                <a:cs typeface="Arial"/>
              </a:rPr>
              <a:t>the</a:t>
            </a:r>
            <a:r>
              <a:rPr sz="1400" spc="110">
                <a:latin typeface="Arial"/>
                <a:cs typeface="Arial"/>
              </a:rPr>
              <a:t> </a:t>
            </a:r>
            <a:r>
              <a:rPr sz="1400">
                <a:latin typeface="Arial"/>
                <a:cs typeface="Arial"/>
              </a:rPr>
              <a:t>applicability</a:t>
            </a:r>
            <a:r>
              <a:rPr sz="1400" spc="50">
                <a:latin typeface="Arial"/>
                <a:cs typeface="Arial"/>
              </a:rPr>
              <a:t> </a:t>
            </a:r>
            <a:r>
              <a:rPr sz="1400">
                <a:latin typeface="Arial"/>
                <a:cs typeface="Arial"/>
              </a:rPr>
              <a:t>of</a:t>
            </a:r>
            <a:r>
              <a:rPr sz="1400" spc="120">
                <a:latin typeface="Arial"/>
                <a:cs typeface="Arial"/>
              </a:rPr>
              <a:t> </a:t>
            </a:r>
            <a:r>
              <a:rPr sz="1400">
                <a:latin typeface="Arial"/>
                <a:cs typeface="Arial"/>
              </a:rPr>
              <a:t>the</a:t>
            </a:r>
            <a:r>
              <a:rPr sz="1400" spc="114">
                <a:latin typeface="Arial"/>
                <a:cs typeface="Arial"/>
              </a:rPr>
              <a:t> </a:t>
            </a:r>
            <a:r>
              <a:rPr sz="1400">
                <a:latin typeface="Arial"/>
                <a:cs typeface="Arial"/>
              </a:rPr>
              <a:t>plug-</a:t>
            </a:r>
            <a:r>
              <a:rPr sz="1400" spc="75">
                <a:latin typeface="Arial"/>
                <a:cs typeface="Arial"/>
              </a:rPr>
              <a:t> </a:t>
            </a:r>
            <a:r>
              <a:rPr sz="1400">
                <a:latin typeface="Arial"/>
                <a:cs typeface="Arial"/>
              </a:rPr>
              <a:t>and-</a:t>
            </a:r>
            <a:r>
              <a:rPr sz="1400" spc="-20">
                <a:latin typeface="Arial"/>
                <a:cs typeface="Arial"/>
              </a:rPr>
              <a:t>cord </a:t>
            </a:r>
            <a:r>
              <a:rPr sz="1400" spc="10">
                <a:latin typeface="Arial"/>
                <a:cs typeface="Arial"/>
              </a:rPr>
              <a:t>exception</a:t>
            </a:r>
            <a:r>
              <a:rPr sz="1400">
                <a:latin typeface="Arial"/>
                <a:cs typeface="Arial"/>
              </a:rPr>
              <a:t> </a:t>
            </a:r>
            <a:r>
              <a:rPr sz="1400" spc="10">
                <a:latin typeface="Arial"/>
                <a:cs typeface="Arial"/>
              </a:rPr>
              <a:t>to</a:t>
            </a:r>
            <a:r>
              <a:rPr sz="1400">
                <a:latin typeface="Arial"/>
                <a:cs typeface="Arial"/>
              </a:rPr>
              <a:t> </a:t>
            </a:r>
            <a:r>
              <a:rPr sz="1400" spc="10">
                <a:latin typeface="Arial"/>
                <a:cs typeface="Arial"/>
              </a:rPr>
              <a:t>Lockout/Tagout</a:t>
            </a:r>
            <a:r>
              <a:rPr sz="1400" spc="-55">
                <a:latin typeface="Arial"/>
                <a:cs typeface="Arial"/>
              </a:rPr>
              <a:t> </a:t>
            </a:r>
            <a:r>
              <a:rPr sz="1400" spc="10">
                <a:latin typeface="Arial"/>
                <a:cs typeface="Arial"/>
              </a:rPr>
              <a:t>(LOTO)</a:t>
            </a:r>
            <a:r>
              <a:rPr sz="1400" spc="-5">
                <a:latin typeface="Arial"/>
                <a:cs typeface="Arial"/>
              </a:rPr>
              <a:t> </a:t>
            </a:r>
            <a:r>
              <a:rPr sz="1400" spc="10">
                <a:latin typeface="Arial"/>
                <a:cs typeface="Arial"/>
              </a:rPr>
              <a:t>requirements,</a:t>
            </a:r>
            <a:r>
              <a:rPr sz="1400" spc="5">
                <a:latin typeface="Arial"/>
                <a:cs typeface="Arial"/>
              </a:rPr>
              <a:t> </a:t>
            </a:r>
            <a:r>
              <a:rPr sz="1400" spc="10">
                <a:latin typeface="Arial"/>
                <a:cs typeface="Arial"/>
              </a:rPr>
              <a:t>with</a:t>
            </a:r>
            <a:r>
              <a:rPr sz="1400" spc="95">
                <a:latin typeface="Arial"/>
                <a:cs typeface="Arial"/>
              </a:rPr>
              <a:t> </a:t>
            </a:r>
            <a:r>
              <a:rPr sz="1400" spc="10">
                <a:latin typeface="Arial"/>
                <a:cs typeface="Arial"/>
              </a:rPr>
              <a:t>the</a:t>
            </a:r>
            <a:r>
              <a:rPr sz="1400" spc="50">
                <a:latin typeface="Arial"/>
                <a:cs typeface="Arial"/>
              </a:rPr>
              <a:t> </a:t>
            </a:r>
            <a:r>
              <a:rPr sz="1400" spc="10">
                <a:latin typeface="Arial"/>
                <a:cs typeface="Arial"/>
              </a:rPr>
              <a:t>immediate</a:t>
            </a:r>
            <a:r>
              <a:rPr sz="1400" spc="-45">
                <a:latin typeface="Arial"/>
                <a:cs typeface="Arial"/>
              </a:rPr>
              <a:t> </a:t>
            </a:r>
            <a:r>
              <a:rPr sz="1400" spc="60">
                <a:latin typeface="Arial"/>
                <a:cs typeface="Arial"/>
              </a:rPr>
              <a:t>concern</a:t>
            </a:r>
            <a:r>
              <a:rPr sz="1400" spc="5">
                <a:latin typeface="Arial"/>
                <a:cs typeface="Arial"/>
              </a:rPr>
              <a:t> </a:t>
            </a:r>
            <a:r>
              <a:rPr sz="1400" spc="10">
                <a:latin typeface="Arial"/>
                <a:cs typeface="Arial"/>
              </a:rPr>
              <a:t>that</a:t>
            </a:r>
            <a:r>
              <a:rPr sz="1400" spc="35">
                <a:latin typeface="Arial"/>
                <a:cs typeface="Arial"/>
              </a:rPr>
              <a:t> </a:t>
            </a:r>
            <a:r>
              <a:rPr sz="1400" spc="10">
                <a:latin typeface="Arial"/>
                <a:cs typeface="Arial"/>
              </a:rPr>
              <a:t>multiple</a:t>
            </a:r>
            <a:r>
              <a:rPr sz="1400" spc="50">
                <a:latin typeface="Arial"/>
                <a:cs typeface="Arial"/>
              </a:rPr>
              <a:t> </a:t>
            </a:r>
            <a:r>
              <a:rPr sz="1400" spc="10">
                <a:latin typeface="Arial"/>
                <a:cs typeface="Arial"/>
              </a:rPr>
              <a:t>workers</a:t>
            </a:r>
            <a:r>
              <a:rPr sz="1400" spc="25">
                <a:latin typeface="Arial"/>
                <a:cs typeface="Arial"/>
              </a:rPr>
              <a:t> </a:t>
            </a:r>
            <a:r>
              <a:rPr sz="1400" spc="10">
                <a:latin typeface="Arial"/>
                <a:cs typeface="Arial"/>
              </a:rPr>
              <a:t>were</a:t>
            </a:r>
            <a:r>
              <a:rPr sz="1400" spc="55">
                <a:latin typeface="Arial"/>
                <a:cs typeface="Arial"/>
              </a:rPr>
              <a:t> </a:t>
            </a:r>
            <a:r>
              <a:rPr sz="1400" spc="10">
                <a:latin typeface="Arial"/>
                <a:cs typeface="Arial"/>
              </a:rPr>
              <a:t>involved</a:t>
            </a:r>
            <a:r>
              <a:rPr sz="1400" spc="-20">
                <a:latin typeface="Arial"/>
                <a:cs typeface="Arial"/>
              </a:rPr>
              <a:t> </a:t>
            </a:r>
            <a:r>
              <a:rPr sz="1400" spc="10">
                <a:latin typeface="Arial"/>
                <a:cs typeface="Arial"/>
              </a:rPr>
              <a:t>in</a:t>
            </a:r>
            <a:r>
              <a:rPr sz="1400">
                <a:latin typeface="Arial"/>
                <a:cs typeface="Arial"/>
              </a:rPr>
              <a:t> </a:t>
            </a:r>
            <a:r>
              <a:rPr sz="1400" spc="10">
                <a:latin typeface="Arial"/>
                <a:cs typeface="Arial"/>
              </a:rPr>
              <a:t>the</a:t>
            </a:r>
            <a:r>
              <a:rPr sz="1400" spc="50">
                <a:latin typeface="Arial"/>
                <a:cs typeface="Arial"/>
              </a:rPr>
              <a:t> task.</a:t>
            </a:r>
            <a:r>
              <a:rPr sz="1400" spc="170">
                <a:latin typeface="Arial"/>
                <a:cs typeface="Arial"/>
              </a:rPr>
              <a:t> </a:t>
            </a:r>
            <a:r>
              <a:rPr sz="1400" spc="10">
                <a:latin typeface="Arial"/>
                <a:cs typeface="Arial"/>
              </a:rPr>
              <a:t>A</a:t>
            </a:r>
            <a:r>
              <a:rPr sz="1400" spc="30">
                <a:latin typeface="Arial"/>
                <a:cs typeface="Arial"/>
              </a:rPr>
              <a:t> </a:t>
            </a:r>
            <a:r>
              <a:rPr sz="1400" spc="35">
                <a:latin typeface="Arial"/>
                <a:cs typeface="Arial"/>
              </a:rPr>
              <a:t>subsequent </a:t>
            </a:r>
            <a:r>
              <a:rPr sz="1400" spc="10">
                <a:latin typeface="Arial"/>
                <a:cs typeface="Arial"/>
              </a:rPr>
              <a:t>review</a:t>
            </a:r>
            <a:r>
              <a:rPr sz="1400" spc="-20">
                <a:latin typeface="Arial"/>
                <a:cs typeface="Arial"/>
              </a:rPr>
              <a:t> </a:t>
            </a:r>
            <a:r>
              <a:rPr sz="1400" spc="10">
                <a:latin typeface="Arial"/>
                <a:cs typeface="Arial"/>
              </a:rPr>
              <a:t>determined</a:t>
            </a:r>
            <a:r>
              <a:rPr sz="1400" spc="-20">
                <a:latin typeface="Arial"/>
                <a:cs typeface="Arial"/>
              </a:rPr>
              <a:t> </a:t>
            </a:r>
            <a:r>
              <a:rPr sz="1400" spc="10">
                <a:latin typeface="Arial"/>
                <a:cs typeface="Arial"/>
              </a:rPr>
              <a:t>that</a:t>
            </a:r>
            <a:r>
              <a:rPr sz="1400" spc="40">
                <a:latin typeface="Arial"/>
                <a:cs typeface="Arial"/>
              </a:rPr>
              <a:t> </a:t>
            </a:r>
            <a:r>
              <a:rPr sz="1400" spc="10">
                <a:latin typeface="Arial"/>
                <a:cs typeface="Arial"/>
              </a:rPr>
              <a:t>workers</a:t>
            </a:r>
            <a:r>
              <a:rPr sz="1400" spc="25">
                <a:latin typeface="Arial"/>
                <a:cs typeface="Arial"/>
              </a:rPr>
              <a:t> </a:t>
            </a:r>
            <a:r>
              <a:rPr sz="1400" spc="10">
                <a:latin typeface="Arial"/>
                <a:cs typeface="Arial"/>
              </a:rPr>
              <a:t>followed</a:t>
            </a:r>
            <a:r>
              <a:rPr sz="1400" spc="-20">
                <a:latin typeface="Arial"/>
                <a:cs typeface="Arial"/>
              </a:rPr>
              <a:t> </a:t>
            </a:r>
            <a:r>
              <a:rPr sz="1400" spc="10">
                <a:latin typeface="Arial"/>
                <a:cs typeface="Arial"/>
              </a:rPr>
              <a:t>the</a:t>
            </a:r>
            <a:r>
              <a:rPr sz="1400" spc="-40">
                <a:latin typeface="Arial"/>
                <a:cs typeface="Arial"/>
              </a:rPr>
              <a:t> </a:t>
            </a:r>
            <a:r>
              <a:rPr sz="1400" spc="10">
                <a:latin typeface="Arial"/>
                <a:cs typeface="Arial"/>
              </a:rPr>
              <a:t>controls</a:t>
            </a:r>
            <a:r>
              <a:rPr sz="1400" spc="30">
                <a:latin typeface="Arial"/>
                <a:cs typeface="Arial"/>
              </a:rPr>
              <a:t> </a:t>
            </a:r>
            <a:r>
              <a:rPr sz="1400" spc="10">
                <a:latin typeface="Arial"/>
                <a:cs typeface="Arial"/>
              </a:rPr>
              <a:t>identified</a:t>
            </a:r>
            <a:r>
              <a:rPr sz="1400" spc="80">
                <a:latin typeface="Arial"/>
                <a:cs typeface="Arial"/>
              </a:rPr>
              <a:t> </a:t>
            </a:r>
            <a:r>
              <a:rPr sz="1400" spc="10">
                <a:latin typeface="Arial"/>
                <a:cs typeface="Arial"/>
              </a:rPr>
              <a:t>in</a:t>
            </a:r>
            <a:r>
              <a:rPr sz="1400" spc="5">
                <a:latin typeface="Arial"/>
                <a:cs typeface="Arial"/>
              </a:rPr>
              <a:t> </a:t>
            </a:r>
            <a:r>
              <a:rPr sz="1400" spc="10">
                <a:latin typeface="Arial"/>
                <a:cs typeface="Arial"/>
              </a:rPr>
              <a:t>the</a:t>
            </a:r>
            <a:r>
              <a:rPr sz="1400" spc="-40">
                <a:latin typeface="Arial"/>
                <a:cs typeface="Arial"/>
              </a:rPr>
              <a:t> </a:t>
            </a:r>
            <a:r>
              <a:rPr sz="1400" spc="10">
                <a:latin typeface="Arial"/>
                <a:cs typeface="Arial"/>
              </a:rPr>
              <a:t>approved</a:t>
            </a:r>
            <a:r>
              <a:rPr sz="1400" spc="-20">
                <a:latin typeface="Arial"/>
                <a:cs typeface="Arial"/>
              </a:rPr>
              <a:t> </a:t>
            </a:r>
            <a:r>
              <a:rPr sz="1400" spc="10">
                <a:latin typeface="Arial"/>
                <a:cs typeface="Arial"/>
              </a:rPr>
              <a:t>Permit</a:t>
            </a:r>
            <a:r>
              <a:rPr sz="1400" spc="-55">
                <a:latin typeface="Arial"/>
                <a:cs typeface="Arial"/>
              </a:rPr>
              <a:t> </a:t>
            </a:r>
            <a:r>
              <a:rPr sz="1400" spc="10">
                <a:latin typeface="Arial"/>
                <a:cs typeface="Arial"/>
              </a:rPr>
              <a:t>to</a:t>
            </a:r>
            <a:r>
              <a:rPr sz="1400" spc="95">
                <a:latin typeface="Arial"/>
                <a:cs typeface="Arial"/>
              </a:rPr>
              <a:t> </a:t>
            </a:r>
            <a:r>
              <a:rPr sz="1400">
                <a:latin typeface="Arial"/>
                <a:cs typeface="Arial"/>
              </a:rPr>
              <a:t>Work(</a:t>
            </a:r>
            <a:r>
              <a:rPr sz="1400" spc="85">
                <a:latin typeface="Arial"/>
                <a:cs typeface="Arial"/>
              </a:rPr>
              <a:t> </a:t>
            </a:r>
            <a:r>
              <a:rPr sz="1400" spc="10">
                <a:latin typeface="Arial"/>
                <a:cs typeface="Arial"/>
              </a:rPr>
              <a:t>PTW); which</a:t>
            </a:r>
            <a:r>
              <a:rPr sz="1400" spc="5">
                <a:latin typeface="Arial"/>
                <a:cs typeface="Arial"/>
              </a:rPr>
              <a:t> </a:t>
            </a:r>
            <a:r>
              <a:rPr sz="1400" spc="80">
                <a:latin typeface="Arial"/>
                <a:cs typeface="Arial"/>
              </a:rPr>
              <a:t>was</a:t>
            </a:r>
            <a:r>
              <a:rPr sz="1400" spc="-60">
                <a:latin typeface="Arial"/>
                <a:cs typeface="Arial"/>
              </a:rPr>
              <a:t> </a:t>
            </a:r>
            <a:r>
              <a:rPr sz="1400" spc="10">
                <a:latin typeface="Arial"/>
                <a:cs typeface="Arial"/>
              </a:rPr>
              <a:t>entered</a:t>
            </a:r>
            <a:r>
              <a:rPr sz="1400" spc="-20">
                <a:latin typeface="Arial"/>
                <a:cs typeface="Arial"/>
              </a:rPr>
              <a:t> </a:t>
            </a:r>
            <a:r>
              <a:rPr sz="1400" spc="105">
                <a:latin typeface="Arial"/>
                <a:cs typeface="Arial"/>
              </a:rPr>
              <a:t>as</a:t>
            </a:r>
            <a:r>
              <a:rPr sz="1400" spc="25">
                <a:latin typeface="Arial"/>
                <a:cs typeface="Arial"/>
              </a:rPr>
              <a:t> </a:t>
            </a:r>
            <a:r>
              <a:rPr sz="1400" spc="80">
                <a:latin typeface="Arial"/>
                <a:cs typeface="Arial"/>
              </a:rPr>
              <a:t>a</a:t>
            </a:r>
            <a:r>
              <a:rPr sz="1400" spc="204">
                <a:latin typeface="Arial"/>
                <a:cs typeface="Arial"/>
              </a:rPr>
              <a:t> </a:t>
            </a:r>
            <a:r>
              <a:rPr sz="1400" spc="10">
                <a:latin typeface="Arial"/>
                <a:cs typeface="Arial"/>
              </a:rPr>
              <a:t>plug-and</a:t>
            </a:r>
            <a:r>
              <a:rPr sz="1400" spc="80">
                <a:latin typeface="Arial"/>
                <a:cs typeface="Arial"/>
              </a:rPr>
              <a:t> </a:t>
            </a:r>
            <a:r>
              <a:rPr sz="1400" spc="-10">
                <a:latin typeface="Arial"/>
                <a:cs typeface="Arial"/>
              </a:rPr>
              <a:t>cord, </a:t>
            </a:r>
            <a:r>
              <a:rPr sz="1400">
                <a:latin typeface="Arial"/>
                <a:cs typeface="Arial"/>
              </a:rPr>
              <a:t>however,</a:t>
            </a:r>
            <a:r>
              <a:rPr sz="1400" spc="125">
                <a:latin typeface="Arial"/>
                <a:cs typeface="Arial"/>
              </a:rPr>
              <a:t> </a:t>
            </a:r>
            <a:r>
              <a:rPr sz="1400" spc="10">
                <a:latin typeface="Arial"/>
                <a:cs typeface="Arial"/>
              </a:rPr>
              <a:t>the</a:t>
            </a:r>
            <a:r>
              <a:rPr sz="1400" spc="70">
                <a:latin typeface="Arial"/>
                <a:cs typeface="Arial"/>
              </a:rPr>
              <a:t> </a:t>
            </a:r>
            <a:r>
              <a:rPr sz="1400" spc="10">
                <a:latin typeface="Arial"/>
                <a:cs typeface="Arial"/>
              </a:rPr>
              <a:t>plug-and-cord</a:t>
            </a:r>
            <a:r>
              <a:rPr sz="1400" spc="15">
                <a:latin typeface="Arial"/>
                <a:cs typeface="Arial"/>
              </a:rPr>
              <a:t> </a:t>
            </a:r>
            <a:r>
              <a:rPr sz="1400" spc="10">
                <a:latin typeface="Arial"/>
                <a:cs typeface="Arial"/>
              </a:rPr>
              <a:t>exception</a:t>
            </a:r>
            <a:r>
              <a:rPr sz="1400" spc="35">
                <a:latin typeface="Arial"/>
                <a:cs typeface="Arial"/>
              </a:rPr>
              <a:t> </a:t>
            </a:r>
            <a:r>
              <a:rPr sz="1400" spc="50">
                <a:latin typeface="Arial"/>
                <a:cs typeface="Arial"/>
              </a:rPr>
              <a:t>may</a:t>
            </a:r>
            <a:r>
              <a:rPr sz="1400" spc="20">
                <a:latin typeface="Arial"/>
                <a:cs typeface="Arial"/>
              </a:rPr>
              <a:t> </a:t>
            </a:r>
            <a:r>
              <a:rPr sz="1400" spc="10">
                <a:latin typeface="Arial"/>
                <a:cs typeface="Arial"/>
              </a:rPr>
              <a:t>not</a:t>
            </a:r>
            <a:r>
              <a:rPr sz="1400" spc="65">
                <a:latin typeface="Arial"/>
                <a:cs typeface="Arial"/>
              </a:rPr>
              <a:t> </a:t>
            </a:r>
            <a:r>
              <a:rPr sz="1400" spc="10">
                <a:latin typeface="Arial"/>
                <a:cs typeface="Arial"/>
              </a:rPr>
              <a:t>have</a:t>
            </a:r>
            <a:r>
              <a:rPr sz="1400" spc="-20">
                <a:latin typeface="Arial"/>
                <a:cs typeface="Arial"/>
              </a:rPr>
              <a:t> </a:t>
            </a:r>
            <a:r>
              <a:rPr sz="1400" spc="45">
                <a:latin typeface="Arial"/>
                <a:cs typeface="Arial"/>
              </a:rPr>
              <a:t>technically</a:t>
            </a:r>
            <a:r>
              <a:rPr sz="1400" spc="120">
                <a:latin typeface="Arial"/>
                <a:cs typeface="Arial"/>
              </a:rPr>
              <a:t> </a:t>
            </a:r>
            <a:r>
              <a:rPr sz="1400" spc="10">
                <a:latin typeface="Arial"/>
                <a:cs typeface="Arial"/>
              </a:rPr>
              <a:t>applied</a:t>
            </a:r>
            <a:r>
              <a:rPr sz="1400" spc="15">
                <a:latin typeface="Arial"/>
                <a:cs typeface="Arial"/>
              </a:rPr>
              <a:t> </a:t>
            </a:r>
            <a:r>
              <a:rPr sz="1400" spc="10">
                <a:latin typeface="Arial"/>
                <a:cs typeface="Arial"/>
              </a:rPr>
              <a:t>due</a:t>
            </a:r>
            <a:r>
              <a:rPr sz="1400" spc="75">
                <a:latin typeface="Arial"/>
                <a:cs typeface="Arial"/>
              </a:rPr>
              <a:t> </a:t>
            </a:r>
            <a:r>
              <a:rPr sz="1400" spc="10">
                <a:latin typeface="Arial"/>
                <a:cs typeface="Arial"/>
              </a:rPr>
              <a:t>to</a:t>
            </a:r>
            <a:r>
              <a:rPr sz="1400" spc="25">
                <a:latin typeface="Arial"/>
                <a:cs typeface="Arial"/>
              </a:rPr>
              <a:t> </a:t>
            </a:r>
            <a:r>
              <a:rPr sz="1400" spc="10">
                <a:latin typeface="Arial"/>
                <a:cs typeface="Arial"/>
              </a:rPr>
              <a:t>the</a:t>
            </a:r>
            <a:r>
              <a:rPr sz="1400" spc="75">
                <a:latin typeface="Arial"/>
                <a:cs typeface="Arial"/>
              </a:rPr>
              <a:t> </a:t>
            </a:r>
            <a:r>
              <a:rPr sz="1400" spc="10">
                <a:latin typeface="Arial"/>
                <a:cs typeface="Arial"/>
              </a:rPr>
              <a:t>exclusive-control</a:t>
            </a:r>
            <a:r>
              <a:rPr sz="1400" spc="-20">
                <a:latin typeface="Arial"/>
                <a:cs typeface="Arial"/>
              </a:rPr>
              <a:t> </a:t>
            </a:r>
            <a:r>
              <a:rPr sz="1400" spc="10">
                <a:latin typeface="Arial"/>
                <a:cs typeface="Arial"/>
              </a:rPr>
              <a:t>requirement</a:t>
            </a:r>
            <a:r>
              <a:rPr sz="1400" spc="-40">
                <a:latin typeface="Arial"/>
                <a:cs typeface="Arial"/>
              </a:rPr>
              <a:t> </a:t>
            </a:r>
            <a:r>
              <a:rPr sz="1400" spc="65">
                <a:latin typeface="Arial"/>
                <a:cs typeface="Arial"/>
              </a:rPr>
              <a:t>and</a:t>
            </a:r>
            <a:r>
              <a:rPr sz="1400" spc="10">
                <a:latin typeface="Arial"/>
                <a:cs typeface="Arial"/>
              </a:rPr>
              <a:t> the</a:t>
            </a:r>
            <a:r>
              <a:rPr sz="1400" spc="70">
                <a:latin typeface="Arial"/>
                <a:cs typeface="Arial"/>
              </a:rPr>
              <a:t> </a:t>
            </a:r>
            <a:r>
              <a:rPr sz="1400" spc="10">
                <a:latin typeface="Arial"/>
                <a:cs typeface="Arial"/>
              </a:rPr>
              <a:t>fact</a:t>
            </a:r>
            <a:r>
              <a:rPr sz="1400" spc="60">
                <a:latin typeface="Arial"/>
                <a:cs typeface="Arial"/>
              </a:rPr>
              <a:t> </a:t>
            </a:r>
            <a:r>
              <a:rPr sz="1400" spc="10">
                <a:latin typeface="Arial"/>
                <a:cs typeface="Arial"/>
              </a:rPr>
              <a:t>there</a:t>
            </a:r>
            <a:r>
              <a:rPr sz="1400" spc="75">
                <a:latin typeface="Arial"/>
                <a:cs typeface="Arial"/>
              </a:rPr>
              <a:t> </a:t>
            </a:r>
            <a:r>
              <a:rPr sz="1400" spc="55">
                <a:latin typeface="Arial"/>
                <a:cs typeface="Arial"/>
              </a:rPr>
              <a:t>was</a:t>
            </a:r>
            <a:r>
              <a:rPr sz="1400" spc="45">
                <a:latin typeface="Arial"/>
                <a:cs typeface="Arial"/>
              </a:rPr>
              <a:t> </a:t>
            </a:r>
            <a:r>
              <a:rPr sz="1400" spc="80">
                <a:latin typeface="Arial"/>
                <a:cs typeface="Arial"/>
              </a:rPr>
              <a:t>a</a:t>
            </a:r>
            <a:r>
              <a:rPr sz="1400" spc="60">
                <a:latin typeface="Arial"/>
                <a:cs typeface="Arial"/>
              </a:rPr>
              <a:t> </a:t>
            </a:r>
            <a:r>
              <a:rPr sz="1400" spc="-25">
                <a:latin typeface="Arial"/>
                <a:cs typeface="Arial"/>
              </a:rPr>
              <a:t>2nd </a:t>
            </a:r>
            <a:r>
              <a:rPr sz="1400">
                <a:latin typeface="Arial"/>
                <a:cs typeface="Arial"/>
              </a:rPr>
              <a:t>worker</a:t>
            </a:r>
            <a:r>
              <a:rPr sz="1400" spc="40">
                <a:latin typeface="Arial"/>
                <a:cs typeface="Arial"/>
              </a:rPr>
              <a:t> </a:t>
            </a:r>
            <a:r>
              <a:rPr sz="1400">
                <a:latin typeface="Arial"/>
                <a:cs typeface="Arial"/>
              </a:rPr>
              <a:t>present.</a:t>
            </a:r>
            <a:r>
              <a:rPr sz="1400" spc="45">
                <a:latin typeface="Arial"/>
                <a:cs typeface="Arial"/>
              </a:rPr>
              <a:t> </a:t>
            </a:r>
            <a:r>
              <a:rPr sz="1400" spc="85">
                <a:latin typeface="Arial"/>
                <a:cs typeface="Arial"/>
              </a:rPr>
              <a:t>Once</a:t>
            </a:r>
            <a:r>
              <a:rPr sz="1400" spc="80">
                <a:latin typeface="Arial"/>
                <a:cs typeface="Arial"/>
              </a:rPr>
              <a:t> </a:t>
            </a:r>
            <a:r>
              <a:rPr sz="1400">
                <a:latin typeface="Arial"/>
                <a:cs typeface="Arial"/>
              </a:rPr>
              <a:t>the</a:t>
            </a:r>
            <a:r>
              <a:rPr sz="1400" spc="75">
                <a:latin typeface="Arial"/>
                <a:cs typeface="Arial"/>
              </a:rPr>
              <a:t> </a:t>
            </a:r>
            <a:r>
              <a:rPr sz="1400">
                <a:latin typeface="Arial"/>
                <a:cs typeface="Arial"/>
              </a:rPr>
              <a:t>2nd</a:t>
            </a:r>
            <a:r>
              <a:rPr sz="1400" spc="10">
                <a:latin typeface="Arial"/>
                <a:cs typeface="Arial"/>
              </a:rPr>
              <a:t> </a:t>
            </a:r>
            <a:r>
              <a:rPr sz="1400">
                <a:latin typeface="Arial"/>
                <a:cs typeface="Arial"/>
              </a:rPr>
              <a:t>worker</a:t>
            </a:r>
            <a:r>
              <a:rPr sz="1400" spc="45">
                <a:latin typeface="Arial"/>
                <a:cs typeface="Arial"/>
              </a:rPr>
              <a:t> </a:t>
            </a:r>
            <a:r>
              <a:rPr sz="1400">
                <a:latin typeface="Arial"/>
                <a:cs typeface="Arial"/>
              </a:rPr>
              <a:t>entered</a:t>
            </a:r>
            <a:r>
              <a:rPr sz="1400" spc="110">
                <a:latin typeface="Arial"/>
                <a:cs typeface="Arial"/>
              </a:rPr>
              <a:t> </a:t>
            </a:r>
            <a:r>
              <a:rPr sz="1400">
                <a:latin typeface="Arial"/>
                <a:cs typeface="Arial"/>
              </a:rPr>
              <a:t>the</a:t>
            </a:r>
            <a:r>
              <a:rPr sz="1400" spc="75">
                <a:latin typeface="Arial"/>
                <a:cs typeface="Arial"/>
              </a:rPr>
              <a:t> </a:t>
            </a:r>
            <a:r>
              <a:rPr sz="1400">
                <a:latin typeface="Arial"/>
                <a:cs typeface="Arial"/>
              </a:rPr>
              <a:t>workspace,</a:t>
            </a:r>
            <a:r>
              <a:rPr sz="1400" spc="40">
                <a:latin typeface="Arial"/>
                <a:cs typeface="Arial"/>
              </a:rPr>
              <a:t> </a:t>
            </a:r>
            <a:r>
              <a:rPr sz="1400">
                <a:latin typeface="Arial"/>
                <a:cs typeface="Arial"/>
              </a:rPr>
              <a:t>they</a:t>
            </a:r>
            <a:r>
              <a:rPr sz="1400" spc="114">
                <a:latin typeface="Arial"/>
                <a:cs typeface="Arial"/>
              </a:rPr>
              <a:t> </a:t>
            </a:r>
            <a:r>
              <a:rPr sz="1400">
                <a:latin typeface="Arial"/>
                <a:cs typeface="Arial"/>
              </a:rPr>
              <a:t>applied</a:t>
            </a:r>
            <a:r>
              <a:rPr sz="1400" spc="15">
                <a:latin typeface="Arial"/>
                <a:cs typeface="Arial"/>
              </a:rPr>
              <a:t> </a:t>
            </a:r>
            <a:r>
              <a:rPr sz="1400">
                <a:latin typeface="Arial"/>
                <a:cs typeface="Arial"/>
              </a:rPr>
              <a:t>their</a:t>
            </a:r>
            <a:r>
              <a:rPr sz="1400" spc="-85">
                <a:latin typeface="Arial"/>
                <a:cs typeface="Arial"/>
              </a:rPr>
              <a:t> </a:t>
            </a:r>
            <a:r>
              <a:rPr sz="1400">
                <a:latin typeface="Arial"/>
                <a:cs typeface="Arial"/>
              </a:rPr>
              <a:t>own</a:t>
            </a:r>
            <a:r>
              <a:rPr sz="1400" spc="30">
                <a:latin typeface="Arial"/>
                <a:cs typeface="Arial"/>
              </a:rPr>
              <a:t> </a:t>
            </a:r>
            <a:r>
              <a:rPr sz="1400" spc="65">
                <a:latin typeface="Arial"/>
                <a:cs typeface="Arial"/>
              </a:rPr>
              <a:t>lock</a:t>
            </a:r>
            <a:r>
              <a:rPr sz="1400" spc="60">
                <a:latin typeface="Arial"/>
                <a:cs typeface="Arial"/>
              </a:rPr>
              <a:t> </a:t>
            </a:r>
            <a:r>
              <a:rPr sz="1400">
                <a:latin typeface="Arial"/>
                <a:cs typeface="Arial"/>
              </a:rPr>
              <a:t>to</a:t>
            </a:r>
            <a:r>
              <a:rPr sz="1400" spc="30">
                <a:latin typeface="Arial"/>
                <a:cs typeface="Arial"/>
              </a:rPr>
              <a:t> </a:t>
            </a:r>
            <a:r>
              <a:rPr sz="1400">
                <a:latin typeface="Arial"/>
                <a:cs typeface="Arial"/>
              </a:rPr>
              <a:t>the</a:t>
            </a:r>
            <a:r>
              <a:rPr sz="1400" spc="60">
                <a:latin typeface="Arial"/>
                <a:cs typeface="Arial"/>
              </a:rPr>
              <a:t> </a:t>
            </a:r>
            <a:r>
              <a:rPr sz="1400" spc="65">
                <a:latin typeface="Arial"/>
                <a:cs typeface="Arial"/>
              </a:rPr>
              <a:t>clamshell</a:t>
            </a:r>
            <a:r>
              <a:rPr sz="1400" spc="35">
                <a:latin typeface="Arial"/>
                <a:cs typeface="Arial"/>
              </a:rPr>
              <a:t> </a:t>
            </a:r>
            <a:r>
              <a:rPr sz="1400">
                <a:latin typeface="Arial"/>
                <a:cs typeface="Arial"/>
              </a:rPr>
              <a:t>on</a:t>
            </a:r>
            <a:r>
              <a:rPr sz="1400" spc="80">
                <a:latin typeface="Arial"/>
                <a:cs typeface="Arial"/>
              </a:rPr>
              <a:t> </a:t>
            </a:r>
            <a:r>
              <a:rPr sz="1400">
                <a:latin typeface="Arial"/>
                <a:cs typeface="Arial"/>
              </a:rPr>
              <a:t>the</a:t>
            </a:r>
            <a:r>
              <a:rPr sz="1400" spc="80">
                <a:latin typeface="Arial"/>
                <a:cs typeface="Arial"/>
              </a:rPr>
              <a:t> </a:t>
            </a:r>
            <a:r>
              <a:rPr sz="1400">
                <a:latin typeface="Arial"/>
                <a:cs typeface="Arial"/>
              </a:rPr>
              <a:t>cord</a:t>
            </a:r>
            <a:r>
              <a:rPr sz="1400" spc="15">
                <a:latin typeface="Arial"/>
                <a:cs typeface="Arial"/>
              </a:rPr>
              <a:t> </a:t>
            </a:r>
            <a:r>
              <a:rPr sz="1400">
                <a:latin typeface="Arial"/>
                <a:cs typeface="Arial"/>
              </a:rPr>
              <a:t>in</a:t>
            </a:r>
            <a:r>
              <a:rPr sz="1400" spc="40">
                <a:latin typeface="Arial"/>
                <a:cs typeface="Arial"/>
              </a:rPr>
              <a:t> </a:t>
            </a:r>
            <a:r>
              <a:rPr sz="1400" spc="55">
                <a:latin typeface="Arial"/>
                <a:cs typeface="Arial"/>
              </a:rPr>
              <a:t>an</a:t>
            </a:r>
            <a:r>
              <a:rPr sz="1400" spc="35">
                <a:latin typeface="Arial"/>
                <a:cs typeface="Arial"/>
              </a:rPr>
              <a:t> </a:t>
            </a:r>
            <a:r>
              <a:rPr sz="1400">
                <a:latin typeface="Arial"/>
                <a:cs typeface="Arial"/>
              </a:rPr>
              <a:t>order</a:t>
            </a:r>
            <a:r>
              <a:rPr sz="1400" spc="45">
                <a:latin typeface="Arial"/>
                <a:cs typeface="Arial"/>
              </a:rPr>
              <a:t> </a:t>
            </a:r>
            <a:r>
              <a:rPr sz="1400">
                <a:latin typeface="Arial"/>
                <a:cs typeface="Arial"/>
              </a:rPr>
              <a:t>to</a:t>
            </a:r>
            <a:r>
              <a:rPr sz="1400" spc="30">
                <a:latin typeface="Arial"/>
                <a:cs typeface="Arial"/>
              </a:rPr>
              <a:t> </a:t>
            </a:r>
            <a:r>
              <a:rPr sz="1400">
                <a:latin typeface="Arial"/>
                <a:cs typeface="Arial"/>
              </a:rPr>
              <a:t>control</a:t>
            </a:r>
            <a:r>
              <a:rPr sz="1400" spc="-10">
                <a:latin typeface="Arial"/>
                <a:cs typeface="Arial"/>
              </a:rPr>
              <a:t> </a:t>
            </a:r>
            <a:r>
              <a:rPr sz="1400" spc="-25">
                <a:latin typeface="Arial"/>
                <a:cs typeface="Arial"/>
              </a:rPr>
              <a:t>the </a:t>
            </a:r>
            <a:r>
              <a:rPr sz="1400">
                <a:latin typeface="Arial"/>
                <a:cs typeface="Arial"/>
              </a:rPr>
              <a:t>equipment's</a:t>
            </a:r>
            <a:r>
              <a:rPr sz="1400" spc="20">
                <a:latin typeface="Arial"/>
                <a:cs typeface="Arial"/>
              </a:rPr>
              <a:t> </a:t>
            </a:r>
            <a:r>
              <a:rPr sz="1400">
                <a:latin typeface="Arial"/>
                <a:cs typeface="Arial"/>
              </a:rPr>
              <a:t>cord.</a:t>
            </a:r>
            <a:r>
              <a:rPr sz="1400" spc="160">
                <a:latin typeface="Arial"/>
                <a:cs typeface="Arial"/>
              </a:rPr>
              <a:t>  </a:t>
            </a:r>
            <a:r>
              <a:rPr sz="1400">
                <a:latin typeface="Arial"/>
                <a:cs typeface="Arial"/>
              </a:rPr>
              <a:t>This</a:t>
            </a:r>
            <a:r>
              <a:rPr sz="1400" spc="140">
                <a:latin typeface="Arial"/>
                <a:cs typeface="Arial"/>
              </a:rPr>
              <a:t> </a:t>
            </a:r>
            <a:r>
              <a:rPr sz="1400">
                <a:latin typeface="Arial"/>
                <a:cs typeface="Arial"/>
              </a:rPr>
              <a:t>action</a:t>
            </a:r>
            <a:r>
              <a:rPr sz="1400" spc="229">
                <a:latin typeface="Arial"/>
                <a:cs typeface="Arial"/>
              </a:rPr>
              <a:t> </a:t>
            </a:r>
            <a:r>
              <a:rPr sz="1400">
                <a:latin typeface="Arial"/>
                <a:cs typeface="Arial"/>
              </a:rPr>
              <a:t>matched</a:t>
            </a:r>
            <a:r>
              <a:rPr sz="1400" spc="210">
                <a:latin typeface="Arial"/>
                <a:cs typeface="Arial"/>
              </a:rPr>
              <a:t> </a:t>
            </a:r>
            <a:r>
              <a:rPr sz="1400">
                <a:latin typeface="Arial"/>
                <a:cs typeface="Arial"/>
              </a:rPr>
              <a:t>the</a:t>
            </a:r>
            <a:r>
              <a:rPr sz="1400" spc="175">
                <a:latin typeface="Arial"/>
                <a:cs typeface="Arial"/>
              </a:rPr>
              <a:t> </a:t>
            </a:r>
            <a:r>
              <a:rPr sz="1400">
                <a:latin typeface="Arial"/>
                <a:cs typeface="Arial"/>
              </a:rPr>
              <a:t>workers'</a:t>
            </a:r>
            <a:r>
              <a:rPr sz="1400" spc="45">
                <a:latin typeface="Arial"/>
                <a:cs typeface="Arial"/>
              </a:rPr>
              <a:t> </a:t>
            </a:r>
            <a:r>
              <a:rPr sz="1400">
                <a:latin typeface="Arial"/>
                <a:cs typeface="Arial"/>
              </a:rPr>
              <a:t>understanding</a:t>
            </a:r>
            <a:r>
              <a:rPr sz="1400" spc="150">
                <a:latin typeface="Arial"/>
                <a:cs typeface="Arial"/>
              </a:rPr>
              <a:t> </a:t>
            </a:r>
            <a:r>
              <a:rPr sz="1400">
                <a:latin typeface="Arial"/>
                <a:cs typeface="Arial"/>
              </a:rPr>
              <a:t>of</a:t>
            </a:r>
            <a:r>
              <a:rPr sz="1400" spc="210">
                <a:latin typeface="Arial"/>
                <a:cs typeface="Arial"/>
              </a:rPr>
              <a:t> </a:t>
            </a:r>
            <a:r>
              <a:rPr sz="1400">
                <a:latin typeface="Arial"/>
                <a:cs typeface="Arial"/>
              </a:rPr>
              <a:t>how</a:t>
            </a:r>
            <a:r>
              <a:rPr sz="1400" spc="80">
                <a:latin typeface="Arial"/>
                <a:cs typeface="Arial"/>
              </a:rPr>
              <a:t> </a:t>
            </a:r>
            <a:r>
              <a:rPr sz="1400">
                <a:latin typeface="Arial"/>
                <a:cs typeface="Arial"/>
              </a:rPr>
              <a:t>to</a:t>
            </a:r>
            <a:r>
              <a:rPr sz="1400" spc="229">
                <a:latin typeface="Arial"/>
                <a:cs typeface="Arial"/>
              </a:rPr>
              <a:t> </a:t>
            </a:r>
            <a:r>
              <a:rPr sz="1400">
                <a:latin typeface="Arial"/>
                <a:cs typeface="Arial"/>
              </a:rPr>
              <a:t>achieve</a:t>
            </a:r>
            <a:r>
              <a:rPr sz="1400" spc="175">
                <a:latin typeface="Arial"/>
                <a:cs typeface="Arial"/>
              </a:rPr>
              <a:t> </a:t>
            </a:r>
            <a:r>
              <a:rPr sz="1400" spc="45">
                <a:latin typeface="Arial"/>
                <a:cs typeface="Arial"/>
              </a:rPr>
              <a:t>exclusive</a:t>
            </a:r>
            <a:r>
              <a:rPr sz="1400" spc="50">
                <a:latin typeface="Arial"/>
                <a:cs typeface="Arial"/>
              </a:rPr>
              <a:t> </a:t>
            </a:r>
            <a:r>
              <a:rPr sz="1400">
                <a:latin typeface="Arial"/>
                <a:cs typeface="Arial"/>
              </a:rPr>
              <a:t>control</a:t>
            </a:r>
            <a:r>
              <a:rPr sz="1400" spc="180">
                <a:latin typeface="Arial"/>
                <a:cs typeface="Arial"/>
              </a:rPr>
              <a:t> </a:t>
            </a:r>
            <a:r>
              <a:rPr sz="1400">
                <a:latin typeface="Arial"/>
                <a:cs typeface="Arial"/>
              </a:rPr>
              <a:t>during</a:t>
            </a:r>
            <a:r>
              <a:rPr sz="1400" spc="150">
                <a:latin typeface="Arial"/>
                <a:cs typeface="Arial"/>
              </a:rPr>
              <a:t> </a:t>
            </a:r>
            <a:r>
              <a:rPr sz="1400">
                <a:latin typeface="Arial"/>
                <a:cs typeface="Arial"/>
              </a:rPr>
              <a:t>plug-and-cord</a:t>
            </a:r>
            <a:r>
              <a:rPr sz="1400" spc="90">
                <a:latin typeface="Arial"/>
                <a:cs typeface="Arial"/>
              </a:rPr>
              <a:t> </a:t>
            </a:r>
            <a:r>
              <a:rPr sz="1400" spc="-10">
                <a:latin typeface="Arial"/>
                <a:cs typeface="Arial"/>
              </a:rPr>
              <a:t>work.</a:t>
            </a:r>
            <a:endParaRPr sz="1400">
              <a:latin typeface="Arial"/>
              <a:cs typeface="Arial"/>
            </a:endParaRPr>
          </a:p>
          <a:p>
            <a:pPr marL="12700" marR="5080">
              <a:lnSpc>
                <a:spcPct val="100600"/>
              </a:lnSpc>
              <a:spcBef>
                <a:spcPts val="935"/>
              </a:spcBef>
            </a:pPr>
            <a:r>
              <a:rPr sz="1400">
                <a:latin typeface="Arial"/>
                <a:cs typeface="Arial"/>
              </a:rPr>
              <a:t>The</a:t>
            </a:r>
            <a:r>
              <a:rPr sz="1400" spc="85">
                <a:latin typeface="Arial"/>
                <a:cs typeface="Arial"/>
              </a:rPr>
              <a:t> </a:t>
            </a:r>
            <a:r>
              <a:rPr sz="1400">
                <a:latin typeface="Arial"/>
                <a:cs typeface="Arial"/>
              </a:rPr>
              <a:t>employees</a:t>
            </a:r>
            <a:r>
              <a:rPr sz="1400" spc="55">
                <a:latin typeface="Arial"/>
                <a:cs typeface="Arial"/>
              </a:rPr>
              <a:t> </a:t>
            </a:r>
            <a:r>
              <a:rPr sz="1400">
                <a:latin typeface="Arial"/>
                <a:cs typeface="Arial"/>
              </a:rPr>
              <a:t>were</a:t>
            </a:r>
            <a:r>
              <a:rPr sz="1400" spc="85">
                <a:latin typeface="Arial"/>
                <a:cs typeface="Arial"/>
              </a:rPr>
              <a:t> </a:t>
            </a:r>
            <a:r>
              <a:rPr sz="1400">
                <a:latin typeface="Arial"/>
                <a:cs typeface="Arial"/>
              </a:rPr>
              <a:t>not</a:t>
            </a:r>
            <a:r>
              <a:rPr sz="1400" spc="-30">
                <a:latin typeface="Arial"/>
                <a:cs typeface="Arial"/>
              </a:rPr>
              <a:t> </a:t>
            </a:r>
            <a:r>
              <a:rPr sz="1400">
                <a:latin typeface="Arial"/>
                <a:cs typeface="Arial"/>
              </a:rPr>
              <a:t>exposed</a:t>
            </a:r>
            <a:r>
              <a:rPr sz="1400" spc="15">
                <a:latin typeface="Arial"/>
                <a:cs typeface="Arial"/>
              </a:rPr>
              <a:t> </a:t>
            </a:r>
            <a:r>
              <a:rPr sz="1400">
                <a:latin typeface="Arial"/>
                <a:cs typeface="Arial"/>
              </a:rPr>
              <a:t>to</a:t>
            </a:r>
            <a:r>
              <a:rPr sz="1400" spc="35">
                <a:latin typeface="Arial"/>
                <a:cs typeface="Arial"/>
              </a:rPr>
              <a:t> </a:t>
            </a:r>
            <a:r>
              <a:rPr sz="1400">
                <a:latin typeface="Arial"/>
                <a:cs typeface="Arial"/>
              </a:rPr>
              <a:t>uncontrolled</a:t>
            </a:r>
            <a:r>
              <a:rPr sz="1400" spc="120">
                <a:latin typeface="Arial"/>
                <a:cs typeface="Arial"/>
              </a:rPr>
              <a:t> </a:t>
            </a:r>
            <a:r>
              <a:rPr sz="1400">
                <a:latin typeface="Arial"/>
                <a:cs typeface="Arial"/>
              </a:rPr>
              <a:t>hazardous</a:t>
            </a:r>
            <a:r>
              <a:rPr sz="1400" spc="60">
                <a:latin typeface="Arial"/>
                <a:cs typeface="Arial"/>
              </a:rPr>
              <a:t> </a:t>
            </a:r>
            <a:r>
              <a:rPr sz="1400">
                <a:latin typeface="Arial"/>
                <a:cs typeface="Arial"/>
              </a:rPr>
              <a:t>energy,</a:t>
            </a:r>
            <a:r>
              <a:rPr sz="1400" spc="140">
                <a:latin typeface="Arial"/>
                <a:cs typeface="Arial"/>
              </a:rPr>
              <a:t> </a:t>
            </a:r>
            <a:r>
              <a:rPr sz="1400">
                <a:latin typeface="Arial"/>
                <a:cs typeface="Arial"/>
              </a:rPr>
              <a:t>there</a:t>
            </a:r>
            <a:r>
              <a:rPr sz="1400" spc="-15">
                <a:latin typeface="Arial"/>
                <a:cs typeface="Arial"/>
              </a:rPr>
              <a:t> </a:t>
            </a:r>
            <a:r>
              <a:rPr sz="1400" spc="80">
                <a:latin typeface="Arial"/>
                <a:cs typeface="Arial"/>
              </a:rPr>
              <a:t>was</a:t>
            </a:r>
            <a:r>
              <a:rPr sz="1400" spc="55">
                <a:latin typeface="Arial"/>
                <a:cs typeface="Arial"/>
              </a:rPr>
              <a:t> </a:t>
            </a:r>
            <a:r>
              <a:rPr sz="1400">
                <a:latin typeface="Arial"/>
                <a:cs typeface="Arial"/>
              </a:rPr>
              <a:t>not</a:t>
            </a:r>
            <a:r>
              <a:rPr sz="1400" spc="75">
                <a:latin typeface="Arial"/>
                <a:cs typeface="Arial"/>
              </a:rPr>
              <a:t> </a:t>
            </a:r>
            <a:r>
              <a:rPr sz="1400" spc="80">
                <a:latin typeface="Arial"/>
                <a:cs typeface="Arial"/>
              </a:rPr>
              <a:t>a</a:t>
            </a:r>
            <a:r>
              <a:rPr sz="1400" spc="70">
                <a:latin typeface="Arial"/>
                <a:cs typeface="Arial"/>
              </a:rPr>
              <a:t> </a:t>
            </a:r>
            <a:r>
              <a:rPr sz="1400" spc="50">
                <a:latin typeface="Arial"/>
                <a:cs typeface="Arial"/>
              </a:rPr>
              <a:t>hazardous</a:t>
            </a:r>
            <a:r>
              <a:rPr sz="1400" spc="-35">
                <a:latin typeface="Arial"/>
                <a:cs typeface="Arial"/>
              </a:rPr>
              <a:t> </a:t>
            </a:r>
            <a:r>
              <a:rPr sz="1400">
                <a:latin typeface="Arial"/>
                <a:cs typeface="Arial"/>
              </a:rPr>
              <a:t>energy</a:t>
            </a:r>
            <a:r>
              <a:rPr sz="1400" spc="125">
                <a:latin typeface="Arial"/>
                <a:cs typeface="Arial"/>
              </a:rPr>
              <a:t> </a:t>
            </a:r>
            <a:r>
              <a:rPr sz="1400">
                <a:latin typeface="Arial"/>
                <a:cs typeface="Arial"/>
              </a:rPr>
              <a:t>release,</a:t>
            </a:r>
            <a:r>
              <a:rPr sz="1400" spc="140">
                <a:latin typeface="Arial"/>
                <a:cs typeface="Arial"/>
              </a:rPr>
              <a:t> </a:t>
            </a:r>
            <a:r>
              <a:rPr sz="1400">
                <a:latin typeface="Arial"/>
                <a:cs typeface="Arial"/>
              </a:rPr>
              <a:t>and</a:t>
            </a:r>
            <a:r>
              <a:rPr sz="1400" spc="20">
                <a:latin typeface="Arial"/>
                <a:cs typeface="Arial"/>
              </a:rPr>
              <a:t> </a:t>
            </a:r>
            <a:r>
              <a:rPr sz="1400" spc="60">
                <a:latin typeface="Arial"/>
                <a:cs typeface="Arial"/>
              </a:rPr>
              <a:t>no</a:t>
            </a:r>
            <a:r>
              <a:rPr sz="1400" spc="30">
                <a:latin typeface="Arial"/>
                <a:cs typeface="Arial"/>
              </a:rPr>
              <a:t> </a:t>
            </a:r>
            <a:r>
              <a:rPr sz="1400">
                <a:latin typeface="Arial"/>
                <a:cs typeface="Arial"/>
              </a:rPr>
              <a:t>injury,</a:t>
            </a:r>
            <a:r>
              <a:rPr sz="1400" spc="35">
                <a:latin typeface="Arial"/>
                <a:cs typeface="Arial"/>
              </a:rPr>
              <a:t> </a:t>
            </a:r>
            <a:r>
              <a:rPr sz="1400" spc="65">
                <a:latin typeface="Arial"/>
                <a:cs typeface="Arial"/>
              </a:rPr>
              <a:t>near</a:t>
            </a:r>
            <a:r>
              <a:rPr sz="1400" spc="45">
                <a:latin typeface="Arial"/>
                <a:cs typeface="Arial"/>
              </a:rPr>
              <a:t> </a:t>
            </a:r>
            <a:r>
              <a:rPr sz="1400" spc="70">
                <a:latin typeface="Arial"/>
                <a:cs typeface="Arial"/>
              </a:rPr>
              <a:t>miss,</a:t>
            </a:r>
            <a:r>
              <a:rPr sz="1400" spc="40">
                <a:latin typeface="Arial"/>
                <a:cs typeface="Arial"/>
              </a:rPr>
              <a:t> </a:t>
            </a:r>
            <a:r>
              <a:rPr sz="1400" spc="-10">
                <a:latin typeface="Arial"/>
                <a:cs typeface="Arial"/>
              </a:rPr>
              <a:t>equipment </a:t>
            </a:r>
            <a:r>
              <a:rPr sz="1400">
                <a:latin typeface="Arial"/>
                <a:cs typeface="Arial"/>
              </a:rPr>
              <a:t>damage,</a:t>
            </a:r>
            <a:r>
              <a:rPr sz="1400" spc="80">
                <a:latin typeface="Arial"/>
                <a:cs typeface="Arial"/>
              </a:rPr>
              <a:t> </a:t>
            </a:r>
            <a:r>
              <a:rPr sz="1400">
                <a:latin typeface="Arial"/>
                <a:cs typeface="Arial"/>
              </a:rPr>
              <a:t>or</a:t>
            </a:r>
            <a:r>
              <a:rPr sz="1400" spc="85">
                <a:latin typeface="Arial"/>
                <a:cs typeface="Arial"/>
              </a:rPr>
              <a:t> </a:t>
            </a:r>
            <a:r>
              <a:rPr sz="1400">
                <a:latin typeface="Arial"/>
                <a:cs typeface="Arial"/>
              </a:rPr>
              <a:t>operational</a:t>
            </a:r>
            <a:r>
              <a:rPr sz="1400" spc="140">
                <a:latin typeface="Arial"/>
                <a:cs typeface="Arial"/>
              </a:rPr>
              <a:t> </a:t>
            </a:r>
            <a:r>
              <a:rPr sz="1400" spc="55">
                <a:latin typeface="Arial"/>
                <a:cs typeface="Arial"/>
              </a:rPr>
              <a:t>impact</a:t>
            </a:r>
            <a:r>
              <a:rPr sz="1400" spc="120">
                <a:latin typeface="Arial"/>
                <a:cs typeface="Arial"/>
              </a:rPr>
              <a:t> </a:t>
            </a:r>
            <a:r>
              <a:rPr sz="1400">
                <a:latin typeface="Arial"/>
                <a:cs typeface="Arial"/>
              </a:rPr>
              <a:t>resulted</a:t>
            </a:r>
            <a:r>
              <a:rPr sz="1400" spc="50">
                <a:latin typeface="Arial"/>
                <a:cs typeface="Arial"/>
              </a:rPr>
              <a:t> </a:t>
            </a:r>
            <a:r>
              <a:rPr sz="1400">
                <a:latin typeface="Arial"/>
                <a:cs typeface="Arial"/>
              </a:rPr>
              <a:t>from</a:t>
            </a:r>
            <a:r>
              <a:rPr sz="1400" spc="105">
                <a:latin typeface="Arial"/>
                <a:cs typeface="Arial"/>
              </a:rPr>
              <a:t> </a:t>
            </a:r>
            <a:r>
              <a:rPr sz="1400">
                <a:latin typeface="Arial"/>
                <a:cs typeface="Arial"/>
              </a:rPr>
              <a:t>this</a:t>
            </a:r>
            <a:r>
              <a:rPr sz="1400" spc="100">
                <a:latin typeface="Arial"/>
                <a:cs typeface="Arial"/>
              </a:rPr>
              <a:t> </a:t>
            </a:r>
            <a:r>
              <a:rPr sz="1400">
                <a:latin typeface="Arial"/>
                <a:cs typeface="Arial"/>
              </a:rPr>
              <a:t>activity.</a:t>
            </a:r>
            <a:r>
              <a:rPr sz="1400" spc="80">
                <a:latin typeface="Arial"/>
                <a:cs typeface="Arial"/>
              </a:rPr>
              <a:t> </a:t>
            </a:r>
            <a:r>
              <a:rPr sz="1400">
                <a:latin typeface="Arial"/>
                <a:cs typeface="Arial"/>
              </a:rPr>
              <a:t>The</a:t>
            </a:r>
            <a:r>
              <a:rPr sz="1400" spc="135">
                <a:latin typeface="Arial"/>
                <a:cs typeface="Arial"/>
              </a:rPr>
              <a:t> </a:t>
            </a:r>
            <a:r>
              <a:rPr sz="1400">
                <a:latin typeface="Arial"/>
                <a:cs typeface="Arial"/>
              </a:rPr>
              <a:t>fact</a:t>
            </a:r>
            <a:r>
              <a:rPr sz="1400" spc="120">
                <a:latin typeface="Arial"/>
                <a:cs typeface="Arial"/>
              </a:rPr>
              <a:t> </a:t>
            </a:r>
            <a:r>
              <a:rPr sz="1400">
                <a:latin typeface="Arial"/>
                <a:cs typeface="Arial"/>
              </a:rPr>
              <a:t>finding</a:t>
            </a:r>
            <a:r>
              <a:rPr sz="1400" spc="110">
                <a:latin typeface="Arial"/>
                <a:cs typeface="Arial"/>
              </a:rPr>
              <a:t> </a:t>
            </a:r>
            <a:r>
              <a:rPr sz="1400">
                <a:latin typeface="Arial"/>
                <a:cs typeface="Arial"/>
              </a:rPr>
              <a:t>discovered</a:t>
            </a:r>
            <a:r>
              <a:rPr sz="1400" spc="170">
                <a:latin typeface="Arial"/>
                <a:cs typeface="Arial"/>
              </a:rPr>
              <a:t> </a:t>
            </a:r>
            <a:r>
              <a:rPr sz="1400">
                <a:latin typeface="Arial"/>
                <a:cs typeface="Arial"/>
              </a:rPr>
              <a:t>that</a:t>
            </a:r>
            <a:r>
              <a:rPr sz="1400" spc="120">
                <a:latin typeface="Arial"/>
                <a:cs typeface="Arial"/>
              </a:rPr>
              <a:t> </a:t>
            </a:r>
            <a:r>
              <a:rPr sz="1400">
                <a:latin typeface="Arial"/>
                <a:cs typeface="Arial"/>
              </a:rPr>
              <a:t>the</a:t>
            </a:r>
            <a:r>
              <a:rPr sz="1400" spc="135">
                <a:latin typeface="Arial"/>
                <a:cs typeface="Arial"/>
              </a:rPr>
              <a:t> </a:t>
            </a:r>
            <a:r>
              <a:rPr sz="1400" spc="65">
                <a:latin typeface="Arial"/>
                <a:cs typeface="Arial"/>
              </a:rPr>
              <a:t>issue</a:t>
            </a:r>
            <a:r>
              <a:rPr sz="1400" spc="20">
                <a:latin typeface="Arial"/>
                <a:cs typeface="Arial"/>
              </a:rPr>
              <a:t> </a:t>
            </a:r>
            <a:r>
              <a:rPr sz="1400">
                <a:latin typeface="Arial"/>
                <a:cs typeface="Arial"/>
              </a:rPr>
              <a:t>involved</a:t>
            </a:r>
            <a:r>
              <a:rPr sz="1400" spc="50">
                <a:latin typeface="Arial"/>
                <a:cs typeface="Arial"/>
              </a:rPr>
              <a:t> </a:t>
            </a:r>
            <a:r>
              <a:rPr sz="1400" spc="55">
                <a:latin typeface="Arial"/>
                <a:cs typeface="Arial"/>
              </a:rPr>
              <a:t>an</a:t>
            </a:r>
            <a:r>
              <a:rPr sz="1400" spc="80">
                <a:latin typeface="Arial"/>
                <a:cs typeface="Arial"/>
              </a:rPr>
              <a:t> </a:t>
            </a:r>
            <a:r>
              <a:rPr sz="1400">
                <a:latin typeface="Arial"/>
                <a:cs typeface="Arial"/>
              </a:rPr>
              <a:t>incorrect</a:t>
            </a:r>
            <a:r>
              <a:rPr sz="1400" spc="110">
                <a:latin typeface="Arial"/>
                <a:cs typeface="Arial"/>
              </a:rPr>
              <a:t> </a:t>
            </a:r>
            <a:r>
              <a:rPr sz="1400">
                <a:latin typeface="Arial"/>
                <a:cs typeface="Arial"/>
              </a:rPr>
              <a:t>procedural</a:t>
            </a:r>
            <a:r>
              <a:rPr sz="1400" spc="140">
                <a:latin typeface="Arial"/>
                <a:cs typeface="Arial"/>
              </a:rPr>
              <a:t> </a:t>
            </a:r>
            <a:r>
              <a:rPr sz="1400" spc="-10">
                <a:latin typeface="Arial"/>
                <a:cs typeface="Arial"/>
              </a:rPr>
              <a:t>interpretation </a:t>
            </a:r>
            <a:r>
              <a:rPr sz="1400" spc="10">
                <a:latin typeface="Arial"/>
                <a:cs typeface="Arial"/>
              </a:rPr>
              <a:t>and</a:t>
            </a:r>
            <a:r>
              <a:rPr sz="1400" spc="75">
                <a:latin typeface="Arial"/>
                <a:cs typeface="Arial"/>
              </a:rPr>
              <a:t> </a:t>
            </a:r>
            <a:r>
              <a:rPr sz="1400" spc="10">
                <a:latin typeface="Arial"/>
                <a:cs typeface="Arial"/>
              </a:rPr>
              <a:t>policy</a:t>
            </a:r>
            <a:r>
              <a:rPr sz="1400" spc="-10">
                <a:latin typeface="Arial"/>
                <a:cs typeface="Arial"/>
              </a:rPr>
              <a:t> </a:t>
            </a:r>
            <a:r>
              <a:rPr sz="1400" spc="10">
                <a:latin typeface="Arial"/>
                <a:cs typeface="Arial"/>
              </a:rPr>
              <a:t>alignment</a:t>
            </a:r>
            <a:r>
              <a:rPr sz="1400" spc="30">
                <a:latin typeface="Arial"/>
                <a:cs typeface="Arial"/>
              </a:rPr>
              <a:t> </a:t>
            </a:r>
            <a:r>
              <a:rPr sz="1400" spc="50">
                <a:latin typeface="Arial"/>
                <a:cs typeface="Arial"/>
              </a:rPr>
              <a:t>concern</a:t>
            </a:r>
            <a:r>
              <a:rPr sz="1400">
                <a:latin typeface="Arial"/>
                <a:cs typeface="Arial"/>
              </a:rPr>
              <a:t> </a:t>
            </a:r>
            <a:r>
              <a:rPr sz="1400" spc="10">
                <a:latin typeface="Arial"/>
                <a:cs typeface="Arial"/>
              </a:rPr>
              <a:t>rather</a:t>
            </a:r>
            <a:r>
              <a:rPr sz="1400" spc="5">
                <a:latin typeface="Arial"/>
                <a:cs typeface="Arial"/>
              </a:rPr>
              <a:t> </a:t>
            </a:r>
            <a:r>
              <a:rPr sz="1400" spc="10">
                <a:latin typeface="Arial"/>
                <a:cs typeface="Arial"/>
              </a:rPr>
              <a:t>than</a:t>
            </a:r>
            <a:r>
              <a:rPr sz="1400" spc="-5">
                <a:latin typeface="Arial"/>
                <a:cs typeface="Arial"/>
              </a:rPr>
              <a:t> </a:t>
            </a:r>
            <a:r>
              <a:rPr sz="1400" spc="80">
                <a:latin typeface="Arial"/>
                <a:cs typeface="Arial"/>
              </a:rPr>
              <a:t>a</a:t>
            </a:r>
            <a:r>
              <a:rPr sz="1400" spc="35">
                <a:latin typeface="Arial"/>
                <a:cs typeface="Arial"/>
              </a:rPr>
              <a:t> </a:t>
            </a:r>
            <a:r>
              <a:rPr sz="1400" spc="50">
                <a:latin typeface="Arial"/>
                <a:cs typeface="Arial"/>
              </a:rPr>
              <a:t>hazardous</a:t>
            </a:r>
            <a:r>
              <a:rPr sz="1400" spc="20">
                <a:latin typeface="Arial"/>
                <a:cs typeface="Arial"/>
              </a:rPr>
              <a:t> </a:t>
            </a:r>
            <a:r>
              <a:rPr sz="1400" spc="10">
                <a:latin typeface="Arial"/>
                <a:cs typeface="Arial"/>
              </a:rPr>
              <a:t>energy</a:t>
            </a:r>
            <a:r>
              <a:rPr sz="1400" spc="-10">
                <a:latin typeface="Arial"/>
                <a:cs typeface="Arial"/>
              </a:rPr>
              <a:t> event.</a:t>
            </a:r>
            <a:endParaRPr sz="1400">
              <a:latin typeface="Arial"/>
              <a:cs typeface="Arial"/>
            </a:endParaRPr>
          </a:p>
          <a:p>
            <a:pPr marL="12700">
              <a:spcBef>
                <a:spcPts val="1025"/>
              </a:spcBef>
            </a:pPr>
            <a:r>
              <a:rPr lang="en-US" sz="1550" u="sng">
                <a:uFill>
                  <a:solidFill>
                    <a:srgbClr val="000000"/>
                  </a:solidFill>
                </a:uFill>
                <a:latin typeface="Arial"/>
                <a:cs typeface="Arial"/>
              </a:rPr>
              <a:t>Corrective Actions (in process):</a:t>
            </a:r>
            <a:r>
              <a:rPr sz="1550" u="none" spc="25">
                <a:latin typeface="Arial"/>
                <a:cs typeface="Arial"/>
              </a:rPr>
              <a:t> </a:t>
            </a:r>
          </a:p>
          <a:p>
            <a:pPr marL="12700" marR="191135" indent="-285750">
              <a:lnSpc>
                <a:spcPct val="100200"/>
              </a:lnSpc>
              <a:buFont typeface="Arial"/>
              <a:buChar char="•"/>
            </a:pPr>
            <a:r>
              <a:rPr lang="en-US" sz="1400">
                <a:latin typeface="Arial"/>
                <a:cs typeface="Arial"/>
              </a:rPr>
              <a:t>Review and revision to policy and procedures regarding the cord-and-plug exception to electrical LOTO (HEC).</a:t>
            </a:r>
          </a:p>
          <a:p>
            <a:pPr marL="12700" marR="191135" indent="-285750">
              <a:lnSpc>
                <a:spcPct val="100200"/>
              </a:lnSpc>
              <a:buFont typeface="Arial,Sans-Serif"/>
              <a:buChar char="•"/>
            </a:pPr>
            <a:r>
              <a:rPr lang="en-US" sz="1500">
                <a:latin typeface="Arial"/>
                <a:cs typeface="Arial"/>
              </a:rPr>
              <a:t>Review and update the </a:t>
            </a:r>
            <a:r>
              <a:rPr lang="en-US" sz="1500" err="1">
                <a:latin typeface="Arial"/>
                <a:cs typeface="Arial"/>
              </a:rPr>
              <a:t>ePAS</a:t>
            </a:r>
            <a:r>
              <a:rPr lang="en-US" sz="1500">
                <a:latin typeface="Arial"/>
                <a:cs typeface="Arial"/>
              </a:rPr>
              <a:t> Work Planning and Control application to ensure alignment with current interpretation of LOTO policy.</a:t>
            </a:r>
          </a:p>
          <a:p>
            <a:pPr marL="12700" marR="191135" indent="-285750">
              <a:lnSpc>
                <a:spcPct val="100200"/>
              </a:lnSpc>
              <a:buFont typeface="Arial"/>
              <a:buChar char="•"/>
            </a:pPr>
            <a:r>
              <a:rPr lang="en-US" sz="1400">
                <a:latin typeface="Arial"/>
                <a:cs typeface="Arial"/>
              </a:rPr>
              <a:t>Develop guidance defining evaluation criteria for non-hazardous stored energy as it pertains to the cord-and-plug exception to LOTO in ESH Manual Chapter 6110.</a:t>
            </a:r>
            <a:endParaRPr lang="en-US">
              <a:latin typeface="Arial"/>
              <a:ea typeface="Calibri" panose="020F0502020204030204"/>
              <a:cs typeface="Arial"/>
            </a:endParaRPr>
          </a:p>
        </p:txBody>
      </p:sp>
      <p:sp>
        <p:nvSpPr>
          <p:cNvPr id="9" name="object 11">
            <a:extLst>
              <a:ext uri="{FF2B5EF4-FFF2-40B4-BE49-F238E27FC236}">
                <a16:creationId xmlns:a16="http://schemas.microsoft.com/office/drawing/2014/main" id="{3E6F03EE-5E16-A494-858A-47436FF21372}"/>
              </a:ext>
            </a:extLst>
          </p:cNvPr>
          <p:cNvSpPr/>
          <p:nvPr/>
        </p:nvSpPr>
        <p:spPr>
          <a:xfrm>
            <a:off x="309094" y="1173691"/>
            <a:ext cx="9482606" cy="0"/>
          </a:xfrm>
          <a:custGeom>
            <a:avLst/>
            <a:gdLst/>
            <a:ahLst/>
            <a:cxnLst/>
            <a:rect l="l" t="t" r="r" b="b"/>
            <a:pathLst>
              <a:path w="8658860" h="15240">
                <a:moveTo>
                  <a:pt x="0" y="0"/>
                </a:moveTo>
                <a:lnTo>
                  <a:pt x="8658758" y="14795"/>
                </a:lnTo>
              </a:path>
            </a:pathLst>
          </a:custGeom>
          <a:ln w="38100">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73248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C0382-A40B-8E3E-DC9A-363110A3F2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45002A-9EE4-2207-706A-159386DA1B77}"/>
              </a:ext>
            </a:extLst>
          </p:cNvPr>
          <p:cNvSpPr>
            <a:spLocks noGrp="1"/>
          </p:cNvSpPr>
          <p:nvPr>
            <p:ph type="title"/>
          </p:nvPr>
        </p:nvSpPr>
        <p:spPr>
          <a:xfrm>
            <a:off x="308429" y="83520"/>
            <a:ext cx="6879358" cy="678664"/>
          </a:xfrm>
        </p:spPr>
        <p:txBody>
          <a:bodyPr/>
          <a:lstStyle/>
          <a:p>
            <a:r>
              <a:rPr lang="en-US">
                <a:solidFill>
                  <a:schemeClr val="tx1"/>
                </a:solidFill>
                <a:latin typeface="+mn-lt"/>
              </a:rPr>
              <a:t>RAM Moved without Survey/Tags</a:t>
            </a:r>
          </a:p>
        </p:txBody>
      </p:sp>
      <p:sp>
        <p:nvSpPr>
          <p:cNvPr id="2" name="Content Placeholder 1">
            <a:extLst>
              <a:ext uri="{FF2B5EF4-FFF2-40B4-BE49-F238E27FC236}">
                <a16:creationId xmlns:a16="http://schemas.microsoft.com/office/drawing/2014/main" id="{112FB022-68A6-4572-33BB-AE0A7F98643B}"/>
              </a:ext>
            </a:extLst>
          </p:cNvPr>
          <p:cNvSpPr>
            <a:spLocks noGrp="1"/>
          </p:cNvSpPr>
          <p:nvPr>
            <p:ph type="body" sz="half" idx="2"/>
          </p:nvPr>
        </p:nvSpPr>
        <p:spPr>
          <a:xfrm>
            <a:off x="307766" y="984755"/>
            <a:ext cx="8400340" cy="1586960"/>
          </a:xfrm>
        </p:spPr>
        <p:txBody>
          <a:bodyPr/>
          <a:lstStyle/>
          <a:p>
            <a:r>
              <a:rPr lang="en-US" sz="1600">
                <a:latin typeface="Arial"/>
                <a:cs typeface="Arial"/>
              </a:rPr>
              <a:t>On the afternoon of 8/28, wire baskets containing dismantled cabling were moved by Hall A personnel from Hall A to Tent 4. The radiological survey of the baskets, planned to be performed at the top of the Hall A truck ramp, did not occur. The baskets were loaded onto a truck and taken from Hall A directly to Tent 4 where they were found the next day, without survey tags, by RadCon. </a:t>
            </a:r>
          </a:p>
        </p:txBody>
      </p:sp>
      <p:sp>
        <p:nvSpPr>
          <p:cNvPr id="10" name="Slide Number Placeholder 6">
            <a:extLst>
              <a:ext uri="{FF2B5EF4-FFF2-40B4-BE49-F238E27FC236}">
                <a16:creationId xmlns:a16="http://schemas.microsoft.com/office/drawing/2014/main" id="{B7F7C750-4292-DE39-D7D4-DE5E2E6E5C68}"/>
              </a:ext>
            </a:extLst>
          </p:cNvPr>
          <p:cNvSpPr>
            <a:spLocks noGrp="1"/>
          </p:cNvSpPr>
          <p:nvPr>
            <p:ph type="sldNum" sz="quarter" idx="12"/>
          </p:nvPr>
        </p:nvSpPr>
        <p:spPr/>
        <p:txBody>
          <a:bodyPr/>
          <a:lstStyle/>
          <a:p>
            <a:fld id="{7D1BE87E-F0DE-A44C-894B-E142BEB21E42}" type="slidenum">
              <a:rPr lang="en-US" smtClean="0"/>
              <a:pPr/>
              <a:t>23</a:t>
            </a:fld>
            <a:endParaRPr lang="en-US"/>
          </a:p>
        </p:txBody>
      </p:sp>
      <p:sp>
        <p:nvSpPr>
          <p:cNvPr id="14" name="TextBox 13">
            <a:extLst>
              <a:ext uri="{FF2B5EF4-FFF2-40B4-BE49-F238E27FC236}">
                <a16:creationId xmlns:a16="http://schemas.microsoft.com/office/drawing/2014/main" id="{D6265BB0-7CD9-A3DB-6652-96B23323A709}"/>
              </a:ext>
            </a:extLst>
          </p:cNvPr>
          <p:cNvSpPr txBox="1"/>
          <p:nvPr/>
        </p:nvSpPr>
        <p:spPr>
          <a:xfrm>
            <a:off x="308429" y="2223100"/>
            <a:ext cx="8540296" cy="2800767"/>
          </a:xfrm>
          <a:prstGeom prst="rect">
            <a:avLst/>
          </a:prstGeom>
          <a:noFill/>
        </p:spPr>
        <p:txBody>
          <a:bodyPr wrap="square" rtlCol="0">
            <a:spAutoFit/>
          </a:bodyPr>
          <a:lstStyle/>
          <a:p>
            <a:r>
              <a:rPr lang="en-US" sz="1600" b="1" u="sng">
                <a:latin typeface="Arial"/>
                <a:cs typeface="Arial"/>
              </a:rPr>
              <a:t>Facts</a:t>
            </a:r>
            <a:r>
              <a:rPr lang="en-US" sz="1600" b="1">
                <a:latin typeface="Arial"/>
                <a:cs typeface="Arial"/>
              </a:rPr>
              <a:t>:</a:t>
            </a:r>
          </a:p>
          <a:p>
            <a:pPr marL="285750" indent="-285750">
              <a:buFont typeface="Arial" panose="020B0604020202020204" pitchFamily="34" charset="0"/>
              <a:buChar char="•"/>
            </a:pPr>
            <a:r>
              <a:rPr lang="en-US" sz="1600">
                <a:latin typeface="Arial"/>
                <a:cs typeface="Arial"/>
              </a:rPr>
              <a:t>Decision to survey the baskets at the top of the truck ramp made earlier that morning in a toolbox/pre-job meeting by the cross-functional participants (Hall A and RadCon).  </a:t>
            </a:r>
          </a:p>
          <a:p>
            <a:pPr marL="285750" indent="-285750">
              <a:buFont typeface="Arial" panose="020B0604020202020204" pitchFamily="34" charset="0"/>
              <a:buChar char="•"/>
            </a:pPr>
            <a:r>
              <a:rPr lang="en-US" sz="1600">
                <a:latin typeface="Arial"/>
                <a:cs typeface="Arial"/>
              </a:rPr>
              <a:t>Work lead for the materials move arrived late to the pre-job meeting - he was coordinating other task discussions with other Hall A personnel.</a:t>
            </a:r>
          </a:p>
          <a:p>
            <a:pPr marL="285750" indent="-285750">
              <a:buFont typeface="Arial" panose="020B0604020202020204" pitchFamily="34" charset="0"/>
              <a:buChar char="•"/>
            </a:pPr>
            <a:r>
              <a:rPr lang="en-US" sz="1600">
                <a:latin typeface="Arial"/>
                <a:cs typeface="Arial"/>
              </a:rPr>
              <a:t>During the prior 3-days, work lead was involved with the movement of large shielding blocks from Hall A to the Cannon Laydown Yard where they were met by RadCon personnel and surveyed at the destination.</a:t>
            </a:r>
          </a:p>
          <a:p>
            <a:pPr marL="285750" indent="-285750">
              <a:buFont typeface="Arial" panose="020B0604020202020204" pitchFamily="34" charset="0"/>
              <a:buChar char="•"/>
            </a:pPr>
            <a:r>
              <a:rPr lang="en-US" sz="1600">
                <a:latin typeface="Arial"/>
                <a:cs typeface="Arial"/>
              </a:rPr>
              <a:t>Supervisor knew work lead had arrived late to the pre-job brief, but while observing the loading of the baskets at top of truck ramp, did not inquire whether they had been surveyed.</a:t>
            </a:r>
          </a:p>
        </p:txBody>
      </p:sp>
      <p:pic>
        <p:nvPicPr>
          <p:cNvPr id="3" name="Picture 2">
            <a:extLst>
              <a:ext uri="{FF2B5EF4-FFF2-40B4-BE49-F238E27FC236}">
                <a16:creationId xmlns:a16="http://schemas.microsoft.com/office/drawing/2014/main" id="{F0C541B7-E1B4-F61E-ACE0-6D4030C0DBC4}"/>
              </a:ext>
            </a:extLst>
          </p:cNvPr>
          <p:cNvPicPr>
            <a:picLocks noChangeAspect="1"/>
          </p:cNvPicPr>
          <p:nvPr/>
        </p:nvPicPr>
        <p:blipFill>
          <a:blip r:embed="rId3"/>
          <a:stretch>
            <a:fillRect/>
          </a:stretch>
        </p:blipFill>
        <p:spPr>
          <a:xfrm>
            <a:off x="8979938" y="789087"/>
            <a:ext cx="3064066" cy="2381687"/>
          </a:xfrm>
          <a:prstGeom prst="rect">
            <a:avLst/>
          </a:prstGeom>
        </p:spPr>
      </p:pic>
      <p:pic>
        <p:nvPicPr>
          <p:cNvPr id="7" name="Picture 6">
            <a:extLst>
              <a:ext uri="{FF2B5EF4-FFF2-40B4-BE49-F238E27FC236}">
                <a16:creationId xmlns:a16="http://schemas.microsoft.com/office/drawing/2014/main" id="{01A91B96-CB8B-41F8-693E-BD94B565454B}"/>
              </a:ext>
            </a:extLst>
          </p:cNvPr>
          <p:cNvPicPr>
            <a:picLocks noChangeAspect="1"/>
          </p:cNvPicPr>
          <p:nvPr/>
        </p:nvPicPr>
        <p:blipFill>
          <a:blip r:embed="rId4"/>
          <a:stretch>
            <a:fillRect/>
          </a:stretch>
        </p:blipFill>
        <p:spPr>
          <a:xfrm>
            <a:off x="9522260" y="3289522"/>
            <a:ext cx="2521744" cy="3362325"/>
          </a:xfrm>
          <a:prstGeom prst="rect">
            <a:avLst/>
          </a:prstGeom>
        </p:spPr>
      </p:pic>
      <p:sp>
        <p:nvSpPr>
          <p:cNvPr id="9" name="TextBox 8">
            <a:extLst>
              <a:ext uri="{FF2B5EF4-FFF2-40B4-BE49-F238E27FC236}">
                <a16:creationId xmlns:a16="http://schemas.microsoft.com/office/drawing/2014/main" id="{B5F79A31-2591-0458-70D8-772F11C0D621}"/>
              </a:ext>
            </a:extLst>
          </p:cNvPr>
          <p:cNvSpPr txBox="1"/>
          <p:nvPr/>
        </p:nvSpPr>
        <p:spPr>
          <a:xfrm>
            <a:off x="308429" y="5017942"/>
            <a:ext cx="8831942" cy="1323439"/>
          </a:xfrm>
          <a:prstGeom prst="rect">
            <a:avLst/>
          </a:prstGeom>
          <a:noFill/>
        </p:spPr>
        <p:txBody>
          <a:bodyPr wrap="square" lIns="91440" tIns="45720" rIns="91440" bIns="45720" rtlCol="0" anchor="t">
            <a:spAutoFit/>
          </a:bodyPr>
          <a:lstStyle/>
          <a:p>
            <a:pPr>
              <a:spcBef>
                <a:spcPts val="600"/>
              </a:spcBef>
            </a:pPr>
            <a:r>
              <a:rPr lang="en-US" sz="1600" b="1" u="sng">
                <a:latin typeface="Arial"/>
                <a:cs typeface="Arial"/>
              </a:rPr>
              <a:t>HP Considerations</a:t>
            </a:r>
            <a:r>
              <a:rPr lang="en-US" sz="1600" b="1">
                <a:latin typeface="Arial"/>
                <a:cs typeface="Arial"/>
              </a:rPr>
              <a:t>:</a:t>
            </a:r>
          </a:p>
          <a:p>
            <a:pPr marL="285750" indent="-285750">
              <a:buFont typeface="Arial" panose="020B0604020202020204" pitchFamily="34" charset="0"/>
              <a:buChar char="•"/>
            </a:pPr>
            <a:r>
              <a:rPr lang="en-US" sz="1600">
                <a:latin typeface="Arial"/>
                <a:cs typeface="Arial"/>
              </a:rPr>
              <a:t>Having missed the details of where the baskets would be surveyed, the work lead </a:t>
            </a:r>
            <a:r>
              <a:rPr lang="en-US" sz="1600" i="1">
                <a:latin typeface="Arial"/>
                <a:cs typeface="Arial"/>
              </a:rPr>
              <a:t>assumed</a:t>
            </a:r>
            <a:r>
              <a:rPr lang="en-US" sz="1600">
                <a:latin typeface="Arial"/>
                <a:cs typeface="Arial"/>
              </a:rPr>
              <a:t> they would be surveyed once delivered to the destination.</a:t>
            </a:r>
          </a:p>
          <a:p>
            <a:pPr marL="285750" indent="-285750">
              <a:buFont typeface="Arial" panose="020B0604020202020204" pitchFamily="34" charset="0"/>
              <a:buChar char="•"/>
            </a:pPr>
            <a:r>
              <a:rPr lang="en-US" sz="1600">
                <a:latin typeface="Arial"/>
                <a:cs typeface="Arial"/>
              </a:rPr>
              <a:t>Perceived Time Pressure / Production Overemphasis.</a:t>
            </a:r>
          </a:p>
          <a:p>
            <a:pPr marL="285750" indent="-285750">
              <a:buFont typeface="Arial" panose="020B0604020202020204" pitchFamily="34" charset="0"/>
              <a:buChar char="•"/>
            </a:pPr>
            <a:r>
              <a:rPr lang="en-US" sz="1600">
                <a:latin typeface="Arial"/>
                <a:cs typeface="Arial"/>
              </a:rPr>
              <a:t>Failed Barriers: </a:t>
            </a:r>
            <a:r>
              <a:rPr lang="en-US" sz="1600" i="1">
                <a:latin typeface="Arial"/>
                <a:cs typeface="Arial"/>
              </a:rPr>
              <a:t>Training, Communications</a:t>
            </a:r>
            <a:r>
              <a:rPr lang="en-US" sz="1600">
                <a:latin typeface="Arial"/>
                <a:cs typeface="Arial"/>
              </a:rPr>
              <a:t>, </a:t>
            </a:r>
            <a:r>
              <a:rPr lang="en-US" sz="1600" i="1">
                <a:latin typeface="Arial"/>
                <a:cs typeface="Arial"/>
              </a:rPr>
              <a:t>Supervisor Involvement</a:t>
            </a:r>
            <a:r>
              <a:rPr lang="en-US" sz="1600">
                <a:latin typeface="Arial"/>
                <a:cs typeface="Arial"/>
              </a:rPr>
              <a:t>.</a:t>
            </a:r>
          </a:p>
        </p:txBody>
      </p:sp>
      <p:sp>
        <p:nvSpPr>
          <p:cNvPr id="11" name="object 11">
            <a:extLst>
              <a:ext uri="{FF2B5EF4-FFF2-40B4-BE49-F238E27FC236}">
                <a16:creationId xmlns:a16="http://schemas.microsoft.com/office/drawing/2014/main" id="{BF936157-4872-C7E2-DA94-A398F8FBA7FF}"/>
              </a:ext>
            </a:extLst>
          </p:cNvPr>
          <p:cNvSpPr/>
          <p:nvPr/>
        </p:nvSpPr>
        <p:spPr>
          <a:xfrm flipV="1">
            <a:off x="308429" y="762184"/>
            <a:ext cx="6082846" cy="0"/>
          </a:xfrm>
          <a:custGeom>
            <a:avLst/>
            <a:gdLst/>
            <a:ahLst/>
            <a:cxnLst/>
            <a:rect l="l" t="t" r="r" b="b"/>
            <a:pathLst>
              <a:path w="8658860" h="15240">
                <a:moveTo>
                  <a:pt x="0" y="0"/>
                </a:moveTo>
                <a:lnTo>
                  <a:pt x="8658758" y="14795"/>
                </a:lnTo>
              </a:path>
            </a:pathLst>
          </a:custGeom>
          <a:ln w="38100">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4273889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094" y="480643"/>
            <a:ext cx="10188693" cy="519962"/>
          </a:xfrm>
        </p:spPr>
        <p:txBody>
          <a:bodyPr>
            <a:normAutofit/>
          </a:bodyPr>
          <a:lstStyle/>
          <a:p>
            <a:r>
              <a:rPr lang="en-US" sz="2400">
                <a:solidFill>
                  <a:schemeClr val="tx1"/>
                </a:solidFill>
              </a:rPr>
              <a:t>PHYS – RAM Control – Potential RAM placed in Non-Controlled Area</a:t>
            </a:r>
          </a:p>
        </p:txBody>
      </p:sp>
      <p:sp>
        <p:nvSpPr>
          <p:cNvPr id="3" name="Content Placeholder 2"/>
          <p:cNvSpPr>
            <a:spLocks noGrp="1"/>
          </p:cNvSpPr>
          <p:nvPr>
            <p:ph type="body" sz="half" idx="2"/>
          </p:nvPr>
        </p:nvSpPr>
        <p:spPr>
          <a:xfrm>
            <a:off x="309093" y="1387422"/>
            <a:ext cx="8585525" cy="4891433"/>
          </a:xfrm>
        </p:spPr>
        <p:txBody>
          <a:bodyPr vert="horz" lIns="91440" tIns="45720" rIns="91440" bIns="45720" rtlCol="0" anchor="t">
            <a:normAutofit fontScale="92500" lnSpcReduction="10000"/>
          </a:bodyPr>
          <a:lstStyle/>
          <a:p>
            <a:pPr>
              <a:spcBef>
                <a:spcPts val="600"/>
              </a:spcBef>
            </a:pPr>
            <a:r>
              <a:rPr lang="en-US" sz="1600">
                <a:latin typeface="Arial"/>
                <a:cs typeface="Arial"/>
              </a:rPr>
              <a:t>RAM Control – Photomultiplier Tubes (PMTs) marked with RAM stickers and stored in box with RAM Tag were relocated to desk in building 52 and left unattended.</a:t>
            </a:r>
          </a:p>
          <a:p>
            <a:pPr marL="0" indent="0">
              <a:spcBef>
                <a:spcPts val="1200"/>
              </a:spcBef>
              <a:buNone/>
            </a:pPr>
            <a:r>
              <a:rPr lang="en-US" sz="1600" b="1">
                <a:latin typeface="Arial"/>
                <a:cs typeface="Arial"/>
              </a:rPr>
              <a:t>Issue:  </a:t>
            </a:r>
            <a:endParaRPr lang="en-US" sz="1400">
              <a:solidFill>
                <a:srgbClr val="5B6065"/>
              </a:solidFill>
              <a:latin typeface="Arial"/>
              <a:cs typeface="Arial"/>
            </a:endParaRPr>
          </a:p>
          <a:p>
            <a:pPr marL="0" indent="0">
              <a:spcBef>
                <a:spcPts val="600"/>
              </a:spcBef>
              <a:buNone/>
            </a:pPr>
            <a:r>
              <a:rPr lang="en-US" sz="1600">
                <a:latin typeface="Arial"/>
                <a:cs typeface="Arial"/>
              </a:rPr>
              <a:t>The organization's tolerance for unapproved, handwritten labeling to communicate information and instructions to personnel, as well as materials not being stored in a manner for easy visibility, poses potential radiological safety risks and communication barriers. Moreover, the organization does not require boxes to be closed in RAM storage areas. </a:t>
            </a:r>
          </a:p>
          <a:p>
            <a:pPr marL="457200" lvl="1" indent="0">
              <a:spcBef>
                <a:spcPts val="600"/>
              </a:spcBef>
              <a:buNone/>
            </a:pPr>
            <a:r>
              <a:rPr lang="en-US" sz="1600" b="1">
                <a:latin typeface="Arial"/>
                <a:cs typeface="Arial"/>
              </a:rPr>
              <a:t>Corrective Action:</a:t>
            </a:r>
          </a:p>
          <a:p>
            <a:pPr marL="457200" lvl="1" indent="0">
              <a:spcBef>
                <a:spcPts val="600"/>
              </a:spcBef>
              <a:buNone/>
            </a:pPr>
            <a:r>
              <a:rPr lang="en-US" sz="1600">
                <a:latin typeface="Arial"/>
                <a:cs typeface="Arial"/>
              </a:rPr>
              <a:t>Assess the current label and storage requirements within the Radioactive Material Control Procedure, HPP-OPS-014, as well as any corresponding manuals and training materials, to ensure that the labeling and storage of RAM are standardized to be clear, legible, and easily visible. Revise, as necessary.</a:t>
            </a:r>
          </a:p>
          <a:p>
            <a:pPr>
              <a:lnSpc>
                <a:spcPct val="90000"/>
              </a:lnSpc>
              <a:spcBef>
                <a:spcPts val="1200"/>
              </a:spcBef>
              <a:defRPr/>
            </a:pPr>
            <a:r>
              <a:rPr kumimoji="0" lang="en-US" sz="1600" b="1" i="0" u="none" strike="noStrike" kern="1200" cap="none" spc="0" normalizeH="0" baseline="0" noProof="0">
                <a:ln>
                  <a:noFill/>
                </a:ln>
                <a:solidFill>
                  <a:srgbClr val="000000"/>
                </a:solidFill>
                <a:effectLst/>
                <a:uLnTx/>
                <a:uFillTx/>
                <a:latin typeface="Arial"/>
                <a:cs typeface="Arial"/>
              </a:rPr>
              <a:t>Issue:</a:t>
            </a:r>
            <a:r>
              <a:rPr lang="en-US" sz="1600" b="1">
                <a:latin typeface="Arial"/>
                <a:cs typeface="Arial"/>
              </a:rPr>
              <a:t> </a:t>
            </a:r>
            <a:endParaRPr lang="en-US" sz="1400" b="1">
              <a:latin typeface="Arial"/>
              <a:cs typeface="Arial"/>
            </a:endParaRPr>
          </a:p>
          <a:p>
            <a:pPr>
              <a:lnSpc>
                <a:spcPct val="90000"/>
              </a:lnSpc>
              <a:spcBef>
                <a:spcPts val="1200"/>
              </a:spcBef>
              <a:defRPr/>
            </a:pPr>
            <a:r>
              <a:rPr lang="en-US" sz="1600">
                <a:latin typeface="Arial"/>
                <a:cs typeface="Arial"/>
              </a:rPr>
              <a:t>The Shipping Authorization Form used to request the final release survey by </a:t>
            </a:r>
            <a:r>
              <a:rPr lang="en-US" sz="1600" err="1">
                <a:latin typeface="Arial"/>
                <a:cs typeface="Arial"/>
              </a:rPr>
              <a:t>RadCon</a:t>
            </a:r>
            <a:r>
              <a:rPr lang="en-US" sz="1600">
                <a:latin typeface="Arial"/>
                <a:cs typeface="Arial"/>
              </a:rPr>
              <a:t> did not include a location field. The absence of this field led to delayed communication of radiological survey requirements, as the RCT had to initially request the location of the items via email.</a:t>
            </a:r>
            <a:endParaRPr lang="en-US" sz="1400" b="1">
              <a:latin typeface="Arial"/>
              <a:cs typeface="Arial"/>
            </a:endParaRPr>
          </a:p>
          <a:p>
            <a:pPr marL="457200" lvl="1" indent="0">
              <a:spcBef>
                <a:spcPts val="600"/>
              </a:spcBef>
              <a:buNone/>
            </a:pPr>
            <a:r>
              <a:rPr lang="en-US" sz="1600" b="1">
                <a:latin typeface="Arial"/>
                <a:cs typeface="Arial"/>
              </a:rPr>
              <a:t>Corrective Action:</a:t>
            </a:r>
          </a:p>
          <a:p>
            <a:pPr marL="457200" lvl="1" indent="0">
              <a:spcBef>
                <a:spcPts val="600"/>
              </a:spcBef>
              <a:buNone/>
            </a:pPr>
            <a:r>
              <a:rPr lang="en-US" sz="1600">
                <a:latin typeface="Arial"/>
                <a:cs typeface="Arial"/>
              </a:rPr>
              <a:t>Revise the Shipping Authorization Form to include an item location field for enhanced communications for all stakeholders.</a:t>
            </a:r>
          </a:p>
          <a:p>
            <a:pPr marL="0" indent="0">
              <a:spcBef>
                <a:spcPts val="600"/>
              </a:spcBef>
              <a:buNone/>
            </a:pPr>
            <a:endParaRPr lang="en-US" sz="1600">
              <a:latin typeface="Aptos" panose="020B0004020202020204" pitchFamily="34" charset="0"/>
            </a:endParaRPr>
          </a:p>
        </p:txBody>
      </p:sp>
      <p:pic>
        <p:nvPicPr>
          <p:cNvPr id="8" name="Picture 7">
            <a:extLst>
              <a:ext uri="{FF2B5EF4-FFF2-40B4-BE49-F238E27FC236}">
                <a16:creationId xmlns:a16="http://schemas.microsoft.com/office/drawing/2014/main" id="{5AC9F4D9-DE2C-244C-A443-4AB8C7544500}"/>
              </a:ext>
            </a:extLst>
          </p:cNvPr>
          <p:cNvPicPr>
            <a:picLocks noChangeAspect="1"/>
          </p:cNvPicPr>
          <p:nvPr/>
        </p:nvPicPr>
        <p:blipFill>
          <a:blip r:embed="rId2"/>
          <a:stretch>
            <a:fillRect/>
          </a:stretch>
        </p:blipFill>
        <p:spPr>
          <a:xfrm>
            <a:off x="9131668" y="1253944"/>
            <a:ext cx="2732235" cy="1536757"/>
          </a:xfrm>
          <a:prstGeom prst="rect">
            <a:avLst/>
          </a:prstGeom>
          <a:ln>
            <a:noFill/>
          </a:ln>
          <a:effectLst/>
        </p:spPr>
      </p:pic>
      <p:pic>
        <p:nvPicPr>
          <p:cNvPr id="10" name="Picture 9">
            <a:extLst>
              <a:ext uri="{FF2B5EF4-FFF2-40B4-BE49-F238E27FC236}">
                <a16:creationId xmlns:a16="http://schemas.microsoft.com/office/drawing/2014/main" id="{98A87BCE-2BFC-5B45-BF33-37B6D346940D}"/>
              </a:ext>
            </a:extLst>
          </p:cNvPr>
          <p:cNvPicPr>
            <a:picLocks noChangeAspect="1"/>
          </p:cNvPicPr>
          <p:nvPr/>
        </p:nvPicPr>
        <p:blipFill>
          <a:blip r:embed="rId3"/>
          <a:stretch>
            <a:fillRect/>
          </a:stretch>
        </p:blipFill>
        <p:spPr>
          <a:xfrm>
            <a:off x="8894618" y="4931397"/>
            <a:ext cx="3054088" cy="1717785"/>
          </a:xfrm>
          <a:prstGeom prst="rect">
            <a:avLst/>
          </a:prstGeom>
          <a:ln>
            <a:noFill/>
          </a:ln>
          <a:effectLst/>
        </p:spPr>
      </p:pic>
      <p:pic>
        <p:nvPicPr>
          <p:cNvPr id="11" name="Picture 10">
            <a:extLst>
              <a:ext uri="{FF2B5EF4-FFF2-40B4-BE49-F238E27FC236}">
                <a16:creationId xmlns:a16="http://schemas.microsoft.com/office/drawing/2014/main" id="{4EE253EA-E439-244F-9B30-65AEC6E101B7}"/>
              </a:ext>
            </a:extLst>
          </p:cNvPr>
          <p:cNvPicPr>
            <a:picLocks noChangeAspect="1"/>
          </p:cNvPicPr>
          <p:nvPr/>
        </p:nvPicPr>
        <p:blipFill rotWithShape="1">
          <a:blip r:embed="rId4"/>
          <a:srcRect l="18698" t="38335" r="50401"/>
          <a:stretch/>
        </p:blipFill>
        <p:spPr>
          <a:xfrm>
            <a:off x="10095951" y="2856636"/>
            <a:ext cx="1786956" cy="2008826"/>
          </a:xfrm>
          <a:prstGeom prst="rect">
            <a:avLst/>
          </a:prstGeom>
          <a:ln>
            <a:noFill/>
          </a:ln>
          <a:effectLst/>
        </p:spPr>
      </p:pic>
      <p:sp>
        <p:nvSpPr>
          <p:cNvPr id="6" name="object 11">
            <a:extLst>
              <a:ext uri="{FF2B5EF4-FFF2-40B4-BE49-F238E27FC236}">
                <a16:creationId xmlns:a16="http://schemas.microsoft.com/office/drawing/2014/main" id="{E35775AC-86FD-555D-BF31-E40ACB420F1E}"/>
              </a:ext>
            </a:extLst>
          </p:cNvPr>
          <p:cNvSpPr/>
          <p:nvPr/>
        </p:nvSpPr>
        <p:spPr>
          <a:xfrm>
            <a:off x="309093" y="1038514"/>
            <a:ext cx="10188693" cy="0"/>
          </a:xfrm>
          <a:custGeom>
            <a:avLst/>
            <a:gdLst/>
            <a:ahLst/>
            <a:cxnLst/>
            <a:rect l="l" t="t" r="r" b="b"/>
            <a:pathLst>
              <a:path w="8658860" h="15240">
                <a:moveTo>
                  <a:pt x="0" y="0"/>
                </a:moveTo>
                <a:lnTo>
                  <a:pt x="8658758" y="14795"/>
                </a:lnTo>
              </a:path>
            </a:pathLst>
          </a:custGeom>
          <a:ln w="38100">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2063753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094" y="499097"/>
            <a:ext cx="8573650" cy="474345"/>
          </a:xfrm>
        </p:spPr>
        <p:txBody>
          <a:bodyPr/>
          <a:lstStyle/>
          <a:p>
            <a:r>
              <a:rPr lang="en-US" sz="2400">
                <a:solidFill>
                  <a:schemeClr val="tx1"/>
                </a:solidFill>
              </a:rPr>
              <a:t>ENG – RAM Control – Flushing Solution in Unposted Area</a:t>
            </a:r>
          </a:p>
        </p:txBody>
      </p:sp>
      <p:sp>
        <p:nvSpPr>
          <p:cNvPr id="3" name="Content Placeholder 2"/>
          <p:cNvSpPr>
            <a:spLocks noGrp="1"/>
          </p:cNvSpPr>
          <p:nvPr>
            <p:ph type="body" sz="half" idx="2"/>
          </p:nvPr>
        </p:nvSpPr>
        <p:spPr>
          <a:xfrm>
            <a:off x="309094" y="1224199"/>
            <a:ext cx="11293098" cy="4891433"/>
          </a:xfrm>
        </p:spPr>
        <p:txBody>
          <a:bodyPr vert="horz" lIns="91440" tIns="45720" rIns="91440" bIns="45720" rtlCol="0" anchor="t">
            <a:noAutofit/>
          </a:bodyPr>
          <a:lstStyle/>
          <a:p>
            <a:pPr>
              <a:spcBef>
                <a:spcPts val="600"/>
              </a:spcBef>
            </a:pPr>
            <a:r>
              <a:rPr lang="en-US" sz="1600">
                <a:latin typeface="Arial"/>
                <a:cs typeface="Arial"/>
              </a:rPr>
              <a:t>Flushing fluid used to flush power supplies in service buildings was reused within Hall D.  Following use in Hall D, the fluid was placed in storage barrel and relocated to an unposted area. The barrel should have been placed in a RAM Storage Area.</a:t>
            </a:r>
          </a:p>
          <a:p>
            <a:pPr marL="0" indent="0">
              <a:spcBef>
                <a:spcPts val="1200"/>
              </a:spcBef>
              <a:buNone/>
            </a:pPr>
            <a:r>
              <a:rPr lang="en-US" sz="1600" b="1">
                <a:latin typeface="Arial"/>
                <a:cs typeface="Arial"/>
              </a:rPr>
              <a:t>Issue: </a:t>
            </a:r>
            <a:endParaRPr lang="en-US" sz="1400" b="0" i="0">
              <a:effectLst/>
              <a:latin typeface="Arial"/>
              <a:cs typeface="Arial"/>
            </a:endParaRPr>
          </a:p>
          <a:p>
            <a:pPr marL="0" indent="0">
              <a:spcBef>
                <a:spcPts val="600"/>
              </a:spcBef>
              <a:buNone/>
            </a:pPr>
            <a:r>
              <a:rPr lang="en-US" sz="1600">
                <a:latin typeface="Arial"/>
                <a:cs typeface="Arial"/>
              </a:rPr>
              <a:t>Due to the repeated routine involving the flushing of “surface-level” systems over the last several weeks, the work crew lost situational awareness and did recognize that the flushing of the Hall D power supply required management of the spent fluid as RAM.</a:t>
            </a:r>
          </a:p>
          <a:p>
            <a:pPr marL="457200" lvl="1" indent="0">
              <a:spcBef>
                <a:spcPts val="600"/>
              </a:spcBef>
              <a:buNone/>
            </a:pPr>
            <a:r>
              <a:rPr lang="en-US" sz="1400" b="1">
                <a:latin typeface="Arial"/>
                <a:cs typeface="Arial"/>
              </a:rPr>
              <a:t>Corrective Action:</a:t>
            </a:r>
          </a:p>
          <a:p>
            <a:pPr lvl="1">
              <a:spcBef>
                <a:spcPts val="600"/>
              </a:spcBef>
            </a:pPr>
            <a:r>
              <a:rPr lang="en-US" sz="1600">
                <a:latin typeface="Arial"/>
                <a:cs typeface="Arial"/>
              </a:rPr>
              <a:t>To the extent feasible, when the Divisions require </a:t>
            </a:r>
            <a:r>
              <a:rPr lang="en-US" sz="1600" err="1">
                <a:latin typeface="Arial"/>
                <a:cs typeface="Arial"/>
              </a:rPr>
              <a:t>RadCon</a:t>
            </a:r>
            <a:r>
              <a:rPr lang="en-US" sz="1600">
                <a:latin typeface="Arial"/>
                <a:cs typeface="Arial"/>
              </a:rPr>
              <a:t> SME support beyond inclusion in </a:t>
            </a:r>
            <a:r>
              <a:rPr lang="en-US" sz="1600" err="1">
                <a:latin typeface="Arial"/>
                <a:cs typeface="Arial"/>
              </a:rPr>
              <a:t>ePAS</a:t>
            </a:r>
            <a:r>
              <a:rPr lang="en-US" sz="1600">
                <a:latin typeface="Arial"/>
                <a:cs typeface="Arial"/>
              </a:rPr>
              <a:t> review/approval, evaluate a means for these requests to be processed through a database tool, such as use of ServiceNow.</a:t>
            </a:r>
            <a:endParaRPr lang="en-US" sz="1600">
              <a:solidFill>
                <a:srgbClr val="000000"/>
              </a:solidFill>
              <a:latin typeface="Arial"/>
              <a:cs typeface="Arial"/>
            </a:endParaRPr>
          </a:p>
          <a:p>
            <a:pPr>
              <a:lnSpc>
                <a:spcPct val="90000"/>
              </a:lnSpc>
              <a:spcBef>
                <a:spcPts val="1200"/>
              </a:spcBef>
            </a:pPr>
            <a:r>
              <a:rPr kumimoji="0" lang="en-US" sz="1600" b="1" i="0" u="none" strike="noStrike" kern="1200" cap="none" spc="0" normalizeH="0" baseline="0" noProof="0">
                <a:ln>
                  <a:noFill/>
                </a:ln>
                <a:solidFill>
                  <a:srgbClr val="000000"/>
                </a:solidFill>
                <a:effectLst/>
                <a:uLnTx/>
                <a:uFillTx/>
                <a:latin typeface="Arial"/>
                <a:cs typeface="Arial"/>
              </a:rPr>
              <a:t>Issue: </a:t>
            </a:r>
            <a:endParaRPr lang="en-US" sz="1400" b="0" i="0" u="none" strike="noStrike" kern="1200" cap="none" spc="0" normalizeH="0" baseline="0" noProof="0">
              <a:ln>
                <a:noFill/>
              </a:ln>
              <a:solidFill>
                <a:srgbClr val="5B6065"/>
              </a:solidFill>
              <a:effectLst/>
              <a:uLnTx/>
              <a:uFillTx/>
              <a:latin typeface="Arial"/>
              <a:cs typeface="Arial"/>
            </a:endParaRPr>
          </a:p>
          <a:p>
            <a:pPr marL="0" indent="0">
              <a:spcBef>
                <a:spcPts val="1200"/>
              </a:spcBef>
              <a:buNone/>
            </a:pPr>
            <a:r>
              <a:rPr lang="en-US" sz="1600">
                <a:solidFill>
                  <a:srgbClr val="000000"/>
                </a:solidFill>
                <a:latin typeface="Arial"/>
                <a:cs typeface="Arial"/>
              </a:rPr>
              <a:t>T</a:t>
            </a:r>
            <a:r>
              <a:rPr kumimoji="0" lang="en-US" sz="1600" i="0" u="none" strike="noStrike" kern="1200" cap="none" spc="0" normalizeH="0" baseline="0" noProof="0">
                <a:ln>
                  <a:noFill/>
                </a:ln>
                <a:solidFill>
                  <a:srgbClr val="000000"/>
                </a:solidFill>
                <a:effectLst/>
                <a:uLnTx/>
                <a:uFillTx/>
                <a:latin typeface="Arial"/>
                <a:cs typeface="Arial"/>
              </a:rPr>
              <a:t>he Pre-Job Brief discussion did not include any reminder or call-out that the planned flushing of Hall D would be the first “below surface” flushing of the SAD and would therefore require adherence to RAM protocols for the spent fluid.</a:t>
            </a:r>
            <a:endParaRPr lang="en-US" sz="1600" i="0" u="none" strike="noStrike" kern="1200" cap="none" spc="0" normalizeH="0" baseline="0" noProof="0">
              <a:ln>
                <a:noFill/>
              </a:ln>
              <a:solidFill>
                <a:srgbClr val="000000"/>
              </a:solidFill>
              <a:effectLst/>
              <a:uLnTx/>
              <a:uFillTx/>
              <a:latin typeface="Arial"/>
              <a:cs typeface="Arial"/>
            </a:endParaRPr>
          </a:p>
          <a:p>
            <a:pPr marL="457200" lvl="1" indent="0">
              <a:spcBef>
                <a:spcPts val="1200"/>
              </a:spcBef>
              <a:buNone/>
            </a:pPr>
            <a:r>
              <a:rPr lang="en-US" sz="1400" b="1">
                <a:latin typeface="Arial"/>
                <a:cs typeface="Arial"/>
              </a:rPr>
              <a:t>Corrective Action:</a:t>
            </a:r>
          </a:p>
          <a:p>
            <a:pPr lvl="1">
              <a:spcBef>
                <a:spcPts val="1200"/>
              </a:spcBef>
            </a:pPr>
            <a:r>
              <a:rPr lang="en-US" sz="1600">
                <a:latin typeface="Arial"/>
                <a:cs typeface="Arial"/>
              </a:rPr>
              <a:t>Institutionalize an approach to conducting a QUALITY Pre-Job Brief.</a:t>
            </a:r>
          </a:p>
        </p:txBody>
      </p:sp>
      <p:sp>
        <p:nvSpPr>
          <p:cNvPr id="5" name="object 11">
            <a:extLst>
              <a:ext uri="{FF2B5EF4-FFF2-40B4-BE49-F238E27FC236}">
                <a16:creationId xmlns:a16="http://schemas.microsoft.com/office/drawing/2014/main" id="{66F50234-CD10-1DF9-DA20-6FF53E40A0C9}"/>
              </a:ext>
            </a:extLst>
          </p:cNvPr>
          <p:cNvSpPr/>
          <p:nvPr/>
        </p:nvSpPr>
        <p:spPr>
          <a:xfrm flipV="1">
            <a:off x="309094" y="984983"/>
            <a:ext cx="8573650" cy="0"/>
          </a:xfrm>
          <a:custGeom>
            <a:avLst/>
            <a:gdLst/>
            <a:ahLst/>
            <a:cxnLst/>
            <a:rect l="l" t="t" r="r" b="b"/>
            <a:pathLst>
              <a:path w="8658860" h="15240">
                <a:moveTo>
                  <a:pt x="0" y="0"/>
                </a:moveTo>
                <a:lnTo>
                  <a:pt x="8658758" y="14795"/>
                </a:lnTo>
              </a:path>
            </a:pathLst>
          </a:custGeom>
          <a:ln w="38100">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887188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288DF-44B6-A9ED-09FC-A0B56C75CE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D9D124-88C1-5AAC-5691-B50D791F3846}"/>
              </a:ext>
            </a:extLst>
          </p:cNvPr>
          <p:cNvSpPr>
            <a:spLocks noGrp="1"/>
          </p:cNvSpPr>
          <p:nvPr>
            <p:ph type="title"/>
          </p:nvPr>
        </p:nvSpPr>
        <p:spPr>
          <a:xfrm>
            <a:off x="340760" y="131752"/>
            <a:ext cx="10207850" cy="724845"/>
          </a:xfrm>
        </p:spPr>
        <p:txBody>
          <a:bodyPr/>
          <a:lstStyle/>
          <a:p>
            <a:r>
              <a:rPr lang="en-US">
                <a:latin typeface="Arial"/>
                <a:cs typeface="Arial"/>
              </a:rPr>
              <a:t>Supervisors: Pause to Review SAM </a:t>
            </a:r>
            <a:r>
              <a:rPr lang="en-US" i="1">
                <a:latin typeface="Arial"/>
                <a:cs typeface="Arial"/>
              </a:rPr>
              <a:t>Repeat Issues</a:t>
            </a:r>
            <a:endParaRPr lang="en-US" i="1"/>
          </a:p>
        </p:txBody>
      </p:sp>
      <p:sp>
        <p:nvSpPr>
          <p:cNvPr id="4" name="Text Placeholder 3">
            <a:extLst>
              <a:ext uri="{FF2B5EF4-FFF2-40B4-BE49-F238E27FC236}">
                <a16:creationId xmlns:a16="http://schemas.microsoft.com/office/drawing/2014/main" id="{1E773D24-2286-C6C3-AB50-8385391E313E}"/>
              </a:ext>
            </a:extLst>
          </p:cNvPr>
          <p:cNvSpPr>
            <a:spLocks noGrp="1"/>
          </p:cNvSpPr>
          <p:nvPr>
            <p:ph type="body" sz="half" idx="2"/>
          </p:nvPr>
        </p:nvSpPr>
        <p:spPr>
          <a:xfrm>
            <a:off x="340760" y="1002958"/>
            <a:ext cx="11595754" cy="4541326"/>
          </a:xfrm>
        </p:spPr>
        <p:txBody>
          <a:bodyPr vert="horz" lIns="91440" tIns="45720" rIns="91440" bIns="45720" rtlCol="0" anchor="t">
            <a:noAutofit/>
          </a:bodyPr>
          <a:lstStyle/>
          <a:p>
            <a:r>
              <a:rPr lang="en-US">
                <a:latin typeface="Arial"/>
                <a:cs typeface="Arial"/>
              </a:rPr>
              <a:t>We tend to rush the first few days of SAMs, which causes people to prioritize schedule above all else. </a:t>
            </a:r>
            <a:endParaRPr lang="en-US"/>
          </a:p>
          <a:p>
            <a:pPr>
              <a:spcAft>
                <a:spcPts val="1200"/>
              </a:spcAft>
            </a:pPr>
            <a:r>
              <a:rPr lang="en-US">
                <a:latin typeface="Arial"/>
                <a:cs typeface="Arial"/>
              </a:rPr>
              <a:t>Following this meeting, supervisors will be provided with a review packet.</a:t>
            </a:r>
          </a:p>
          <a:p>
            <a:r>
              <a:rPr lang="en-US" u="sng">
                <a:latin typeface="Arial"/>
                <a:cs typeface="Arial"/>
              </a:rPr>
              <a:t>Supervisors, pause with your teams</a:t>
            </a:r>
            <a:r>
              <a:rPr lang="en-US">
                <a:latin typeface="Arial"/>
                <a:cs typeface="Arial"/>
              </a:rPr>
              <a:t> to review issues that we typically face at the start of a SAM: </a:t>
            </a:r>
            <a:endParaRPr lang="en-US"/>
          </a:p>
          <a:p>
            <a:pPr marL="800100" lvl="1" indent="-342900">
              <a:buChar char="•"/>
            </a:pPr>
            <a:r>
              <a:rPr lang="en-US" sz="1800">
                <a:latin typeface="Arial"/>
                <a:cs typeface="Arial"/>
              </a:rPr>
              <a:t>Review the packet with your teams and how the lessons learned can apply to your work</a:t>
            </a:r>
            <a:endParaRPr lang="en-US" sz="1800"/>
          </a:p>
          <a:p>
            <a:pPr marL="800100" lvl="1" indent="-342900">
              <a:buChar char="•"/>
            </a:pPr>
            <a:r>
              <a:rPr lang="en-US" sz="1800">
                <a:latin typeface="Arial"/>
                <a:cs typeface="Arial"/>
              </a:rPr>
              <a:t>Evaluate scheduled work and ensure it can be accomplished safely in the allotted time</a:t>
            </a:r>
            <a:endParaRPr lang="en-US" sz="1800"/>
          </a:p>
          <a:p>
            <a:pPr marL="1257300" lvl="2" indent="-342900">
              <a:spcAft>
                <a:spcPts val="1200"/>
              </a:spcAft>
              <a:buChar char="•"/>
            </a:pPr>
            <a:r>
              <a:rPr lang="en-US" sz="1600">
                <a:latin typeface="Arial"/>
                <a:cs typeface="Arial"/>
              </a:rPr>
              <a:t>If the work cannot be accomplished or you have questions/concerns, escalate to your Supervisor and ALD</a:t>
            </a:r>
          </a:p>
          <a:p>
            <a:pPr>
              <a:spcAft>
                <a:spcPts val="1200"/>
              </a:spcAft>
            </a:pPr>
            <a:r>
              <a:rPr lang="en-US" sz="2200">
                <a:latin typeface="Arial"/>
                <a:cs typeface="Arial"/>
              </a:rPr>
              <a:t>After supervisors have reviewed with their team, send an email confirming completion of this task to your Director and Associate Lab Director, as applicable, with copy to Steve Smith, Director, Contractor Assurance &amp; Quality (</a:t>
            </a:r>
            <a:r>
              <a:rPr lang="en-US" sz="2200">
                <a:latin typeface="Arial"/>
                <a:cs typeface="Arial"/>
                <a:hlinkClick r:id="rId2"/>
              </a:rPr>
              <a:t>sjsmith@jlab.org</a:t>
            </a:r>
            <a:r>
              <a:rPr lang="en-US" sz="2200">
                <a:latin typeface="Arial"/>
                <a:cs typeface="Arial"/>
              </a:rPr>
              <a:t>)</a:t>
            </a:r>
          </a:p>
          <a:p>
            <a:pPr>
              <a:spcAft>
                <a:spcPts val="1200"/>
              </a:spcAft>
            </a:pPr>
            <a:r>
              <a:rPr lang="en-US" sz="2200">
                <a:latin typeface="Arial"/>
                <a:cs typeface="Arial"/>
              </a:rPr>
              <a:t>Once the email has been sent, follow normal processes to begin work.</a:t>
            </a:r>
          </a:p>
          <a:p>
            <a:r>
              <a:rPr lang="en-US" sz="2100">
                <a:latin typeface="Arial"/>
                <a:cs typeface="Arial"/>
              </a:rPr>
              <a:t>Complete the team pause NLT 8/31/26.</a:t>
            </a:r>
          </a:p>
          <a:p>
            <a:endParaRPr lang="en-US"/>
          </a:p>
        </p:txBody>
      </p:sp>
      <p:sp>
        <p:nvSpPr>
          <p:cNvPr id="5" name="Footer Placeholder 4">
            <a:extLst>
              <a:ext uri="{FF2B5EF4-FFF2-40B4-BE49-F238E27FC236}">
                <a16:creationId xmlns:a16="http://schemas.microsoft.com/office/drawing/2014/main" id="{27F544CB-6A64-0643-2E46-9936E9066BC7}"/>
              </a:ext>
            </a:extLst>
          </p:cNvPr>
          <p:cNvSpPr>
            <a:spLocks noGrp="1"/>
          </p:cNvSpPr>
          <p:nvPr>
            <p:ph type="ftr" sz="quarter" idx="11"/>
          </p:nvPr>
        </p:nvSpPr>
        <p:spPr/>
        <p:txBody>
          <a:bodyPr/>
          <a:lstStyle/>
          <a:p>
            <a:r>
              <a:rPr lang="en-US"/>
              <a:t>ES&amp;H Pre-SAM Safety Briefing</a:t>
            </a:r>
          </a:p>
        </p:txBody>
      </p:sp>
      <p:sp>
        <p:nvSpPr>
          <p:cNvPr id="6" name="Slide Number Placeholder 5">
            <a:extLst>
              <a:ext uri="{FF2B5EF4-FFF2-40B4-BE49-F238E27FC236}">
                <a16:creationId xmlns:a16="http://schemas.microsoft.com/office/drawing/2014/main" id="{0546B863-EBDA-BEFF-0C06-33A92F1CDBCD}"/>
              </a:ext>
            </a:extLst>
          </p:cNvPr>
          <p:cNvSpPr>
            <a:spLocks noGrp="1"/>
          </p:cNvSpPr>
          <p:nvPr>
            <p:ph type="sldNum" sz="quarter" idx="12"/>
          </p:nvPr>
        </p:nvSpPr>
        <p:spPr/>
        <p:txBody>
          <a:bodyPr/>
          <a:lstStyle/>
          <a:p>
            <a:fld id="{7D1BE87E-F0DE-A44C-894B-E142BEB21E42}" type="slidenum">
              <a:rPr lang="en-US" smtClean="0"/>
              <a:pPr/>
              <a:t>26</a:t>
            </a:fld>
            <a:endParaRPr lang="en-US"/>
          </a:p>
        </p:txBody>
      </p:sp>
      <p:sp>
        <p:nvSpPr>
          <p:cNvPr id="7" name="Date Placeholder 6">
            <a:extLst>
              <a:ext uri="{FF2B5EF4-FFF2-40B4-BE49-F238E27FC236}">
                <a16:creationId xmlns:a16="http://schemas.microsoft.com/office/drawing/2014/main" id="{2EE38D09-8AB9-E95C-AE41-62B1C9BF87C9}"/>
              </a:ext>
            </a:extLst>
          </p:cNvPr>
          <p:cNvSpPr>
            <a:spLocks noGrp="1"/>
          </p:cNvSpPr>
          <p:nvPr>
            <p:ph type="dt" sz="half" idx="10"/>
          </p:nvPr>
        </p:nvSpPr>
        <p:spPr/>
        <p:txBody>
          <a:bodyPr/>
          <a:lstStyle/>
          <a:p>
            <a:r>
              <a:rPr lang="en-US"/>
              <a:t>August 20, 2026</a:t>
            </a:r>
          </a:p>
        </p:txBody>
      </p:sp>
    </p:spTree>
    <p:extLst>
      <p:ext uri="{BB962C8B-B14F-4D97-AF65-F5344CB8AC3E}">
        <p14:creationId xmlns:p14="http://schemas.microsoft.com/office/powerpoint/2010/main" val="636987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432667-59CC-5A5A-E46C-64DDFE48B8DD}"/>
              </a:ext>
            </a:extLst>
          </p:cNvPr>
          <p:cNvSpPr>
            <a:spLocks noGrp="1"/>
          </p:cNvSpPr>
          <p:nvPr>
            <p:ph type="title"/>
          </p:nvPr>
        </p:nvSpPr>
        <p:spPr>
          <a:xfrm>
            <a:off x="309093" y="331221"/>
            <a:ext cx="5785319" cy="678664"/>
          </a:xfrm>
        </p:spPr>
        <p:txBody>
          <a:bodyPr/>
          <a:lstStyle/>
          <a:p>
            <a:r>
              <a:rPr lang="en-US"/>
              <a:t>Historical Context</a:t>
            </a:r>
          </a:p>
        </p:txBody>
      </p:sp>
      <p:sp>
        <p:nvSpPr>
          <p:cNvPr id="7" name="Text Placeholder 6">
            <a:extLst>
              <a:ext uri="{FF2B5EF4-FFF2-40B4-BE49-F238E27FC236}">
                <a16:creationId xmlns:a16="http://schemas.microsoft.com/office/drawing/2014/main" id="{89904FE0-EAF7-6BC6-5E19-4A85F783710E}"/>
              </a:ext>
            </a:extLst>
          </p:cNvPr>
          <p:cNvSpPr>
            <a:spLocks noGrp="1"/>
          </p:cNvSpPr>
          <p:nvPr>
            <p:ph type="body" sz="half" idx="2"/>
          </p:nvPr>
        </p:nvSpPr>
        <p:spPr>
          <a:xfrm>
            <a:off x="305358" y="1240029"/>
            <a:ext cx="11578107" cy="5048395"/>
          </a:xfrm>
        </p:spPr>
        <p:txBody>
          <a:bodyPr vert="horz" lIns="91440" tIns="45720" rIns="91440" bIns="45720" rtlCol="0" anchor="t">
            <a:noAutofit/>
          </a:bodyPr>
          <a:lstStyle/>
          <a:p>
            <a:pPr marL="342900" indent="-342900">
              <a:buFont typeface="Arial" panose="020B0604020202020204" pitchFamily="34" charset="0"/>
              <a:buChar char="•"/>
            </a:pPr>
            <a:r>
              <a:rPr lang="en-US">
                <a:latin typeface="Arial"/>
                <a:cs typeface="Arial"/>
              </a:rPr>
              <a:t>May 2024 Safety Pause – triggered by Pre-Job and LOTO observations</a:t>
            </a:r>
            <a:endParaRPr lang="en-US"/>
          </a:p>
          <a:p>
            <a:pPr marL="342900" indent="-342900">
              <a:buFont typeface="Arial" panose="020B0604020202020204" pitchFamily="34" charset="0"/>
              <a:buChar char="•"/>
            </a:pPr>
            <a:r>
              <a:rPr lang="en-US">
                <a:latin typeface="Arial"/>
                <a:cs typeface="Arial"/>
              </a:rPr>
              <a:t>Fall 2025 SAM – started with 3 RadCon-related events in one week</a:t>
            </a:r>
            <a:endParaRPr lang="en-US"/>
          </a:p>
          <a:p>
            <a:pPr marL="342900" indent="-342900">
              <a:buFont typeface="Arial" panose="020B0604020202020204" pitchFamily="34" charset="0"/>
              <a:buChar char="•"/>
            </a:pPr>
            <a:r>
              <a:rPr lang="en-US">
                <a:latin typeface="Arial"/>
                <a:cs typeface="Arial"/>
              </a:rPr>
              <a:t>Recent Injury &amp; Hazardous Energy/LOTO-related events</a:t>
            </a:r>
            <a:endParaRPr lang="en-US"/>
          </a:p>
          <a:p>
            <a:pPr marL="800100" lvl="1" indent="-342900">
              <a:buFont typeface="Arial" panose="020B0604020202020204" pitchFamily="34" charset="0"/>
              <a:buChar char="•"/>
            </a:pPr>
            <a:r>
              <a:rPr lang="en-US" sz="1800">
                <a:latin typeface="Arial"/>
                <a:cs typeface="Arial"/>
              </a:rPr>
              <a:t>Oct/Nov 2025 – worker exposures to induced voltage on LED bulbs</a:t>
            </a:r>
            <a:endParaRPr lang="en-US" sz="1800"/>
          </a:p>
          <a:p>
            <a:pPr marL="800100" lvl="1" indent="-342900">
              <a:buFont typeface="Arial" panose="020B0604020202020204" pitchFamily="34" charset="0"/>
              <a:buChar char="•"/>
            </a:pPr>
            <a:r>
              <a:rPr lang="en-US" sz="1800">
                <a:latin typeface="Arial"/>
                <a:cs typeface="Arial"/>
              </a:rPr>
              <a:t>Dec 2025 – technician doing demolition work cut into a conduit carrying live conductors</a:t>
            </a:r>
            <a:endParaRPr lang="en-US" sz="1800"/>
          </a:p>
          <a:p>
            <a:pPr marL="800100" lvl="1" indent="-342900">
              <a:buFont typeface="Arial" panose="020B0604020202020204" pitchFamily="34" charset="0"/>
              <a:buChar char="•"/>
            </a:pPr>
            <a:r>
              <a:rPr lang="en-US" sz="1800">
                <a:latin typeface="Arial"/>
                <a:cs typeface="Arial"/>
              </a:rPr>
              <a:t>Jan 2026 – burnt hand from space heater cord with an internal short </a:t>
            </a:r>
          </a:p>
          <a:p>
            <a:pPr marL="800100" lvl="1" indent="-342900">
              <a:buFont typeface="Arial" panose="020B0604020202020204" pitchFamily="34" charset="0"/>
              <a:buChar char="•"/>
            </a:pPr>
            <a:r>
              <a:rPr lang="en-US" sz="1800">
                <a:latin typeface="Arial"/>
                <a:cs typeface="Arial"/>
              </a:rPr>
              <a:t>April 2026 – 4 separate minor hand injuries from pinching, crushing, cutting</a:t>
            </a:r>
          </a:p>
          <a:p>
            <a:pPr marL="800100" lvl="1" indent="-342900">
              <a:buFont typeface="Arial" panose="020B0604020202020204" pitchFamily="34" charset="0"/>
              <a:buChar char="•"/>
            </a:pPr>
            <a:r>
              <a:rPr lang="en-US" sz="1800">
                <a:latin typeface="Arial"/>
                <a:cs typeface="Arial"/>
              </a:rPr>
              <a:t>April 2026 – student finger tingle from an ungrounded power supply cart</a:t>
            </a:r>
          </a:p>
          <a:p>
            <a:pPr marL="800100" lvl="1" indent="-342900">
              <a:buFont typeface="Arial" panose="020B0604020202020204" pitchFamily="34" charset="0"/>
              <a:buChar char="•"/>
            </a:pPr>
            <a:r>
              <a:rPr lang="en-US" sz="1800">
                <a:latin typeface="Arial"/>
                <a:cs typeface="Arial"/>
              </a:rPr>
              <a:t>June 2026 – confusing guidance regarding application of "plug and cord" exception</a:t>
            </a:r>
          </a:p>
          <a:p>
            <a:pPr marL="800100" lvl="1" indent="-342900">
              <a:buFont typeface="Arial" panose="020B0604020202020204" pitchFamily="34" charset="0"/>
              <a:buChar char="•"/>
            </a:pPr>
            <a:r>
              <a:rPr lang="en-US" sz="1800">
                <a:latin typeface="Arial"/>
                <a:cs typeface="Arial"/>
              </a:rPr>
              <a:t>July 2026 – ARC subcontractor cut into energized conduit not detected in concrete floor</a:t>
            </a:r>
            <a:endParaRPr lang="en-US" sz="1800"/>
          </a:p>
          <a:p>
            <a:pPr marL="800100" lvl="1" indent="-342900">
              <a:spcAft>
                <a:spcPts val="2400"/>
              </a:spcAft>
              <a:buChar char="•"/>
            </a:pPr>
            <a:r>
              <a:rPr lang="en-US" sz="1800">
                <a:latin typeface="Arial"/>
                <a:cs typeface="Arial"/>
              </a:rPr>
              <a:t>Aug 2026 – ARC subcontractor worker falls from scaffold and injures knee</a:t>
            </a:r>
          </a:p>
          <a:p>
            <a:pPr algn="ctr">
              <a:spcBef>
                <a:spcPts val="0"/>
              </a:spcBef>
            </a:pPr>
            <a:r>
              <a:rPr lang="en-US" b="1">
                <a:latin typeface="Arial"/>
                <a:cs typeface="Arial"/>
              </a:rPr>
              <a:t>We've had multiple events which could have been worse. </a:t>
            </a:r>
            <a:endParaRPr lang="en-US"/>
          </a:p>
          <a:p>
            <a:pPr algn="ctr">
              <a:spcBef>
                <a:spcPts val="0"/>
              </a:spcBef>
            </a:pPr>
            <a:r>
              <a:rPr lang="en-US" b="1">
                <a:latin typeface="Arial"/>
                <a:cs typeface="Arial"/>
              </a:rPr>
              <a:t>Let’s get the 2026 SAM off to a well-controlled start.</a:t>
            </a:r>
            <a:endParaRPr lang="en-US"/>
          </a:p>
        </p:txBody>
      </p:sp>
      <p:sp>
        <p:nvSpPr>
          <p:cNvPr id="6" name="Slide Number Placeholder 5">
            <a:extLst>
              <a:ext uri="{FF2B5EF4-FFF2-40B4-BE49-F238E27FC236}">
                <a16:creationId xmlns:a16="http://schemas.microsoft.com/office/drawing/2014/main" id="{36C2FA8B-99E2-3E54-A913-0FA979C15A42}"/>
              </a:ext>
            </a:extLst>
          </p:cNvPr>
          <p:cNvSpPr>
            <a:spLocks noGrp="1"/>
          </p:cNvSpPr>
          <p:nvPr>
            <p:ph type="sldNum" sz="quarter" idx="12"/>
          </p:nvPr>
        </p:nvSpPr>
        <p:spPr/>
        <p:txBody>
          <a:bodyPr/>
          <a:lstStyle/>
          <a:p>
            <a:fld id="{7D1BE87E-F0DE-A44C-894B-E142BEB21E42}" type="slidenum">
              <a:rPr lang="en-US" smtClean="0"/>
              <a:pPr/>
              <a:t>3</a:t>
            </a:fld>
            <a:endParaRPr lang="en-US"/>
          </a:p>
        </p:txBody>
      </p:sp>
      <p:sp>
        <p:nvSpPr>
          <p:cNvPr id="3" name="Date Placeholder 2">
            <a:extLst>
              <a:ext uri="{FF2B5EF4-FFF2-40B4-BE49-F238E27FC236}">
                <a16:creationId xmlns:a16="http://schemas.microsoft.com/office/drawing/2014/main" id="{35CC6041-47C3-7EFF-98D5-3676A11F65A8}"/>
              </a:ext>
            </a:extLst>
          </p:cNvPr>
          <p:cNvSpPr>
            <a:spLocks noGrp="1"/>
          </p:cNvSpPr>
          <p:nvPr>
            <p:ph type="dt" sz="half" idx="10"/>
          </p:nvPr>
        </p:nvSpPr>
        <p:spPr/>
        <p:txBody>
          <a:bodyPr/>
          <a:lstStyle/>
          <a:p>
            <a:r>
              <a:rPr lang="en-US"/>
              <a:t>August 20, 2026</a:t>
            </a:r>
          </a:p>
        </p:txBody>
      </p:sp>
      <p:cxnSp>
        <p:nvCxnSpPr>
          <p:cNvPr id="16" name="Straight Connector 15">
            <a:extLst>
              <a:ext uri="{FF2B5EF4-FFF2-40B4-BE49-F238E27FC236}">
                <a16:creationId xmlns:a16="http://schemas.microsoft.com/office/drawing/2014/main" id="{F917EA61-14BF-4430-709D-972F4DC17118}"/>
              </a:ext>
            </a:extLst>
          </p:cNvPr>
          <p:cNvCxnSpPr>
            <a:cxnSpLocks/>
          </p:cNvCxnSpPr>
          <p:nvPr/>
        </p:nvCxnSpPr>
        <p:spPr>
          <a:xfrm>
            <a:off x="312276" y="1052050"/>
            <a:ext cx="3831099"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F027657F-B42F-DF8D-F4AA-1026BD0D58B8}"/>
              </a:ext>
            </a:extLst>
          </p:cNvPr>
          <p:cNvSpPr>
            <a:spLocks noGrp="1"/>
          </p:cNvSpPr>
          <p:nvPr>
            <p:ph type="ftr" sz="quarter" idx="11"/>
          </p:nvPr>
        </p:nvSpPr>
        <p:spPr/>
        <p:txBody>
          <a:bodyPr/>
          <a:lstStyle/>
          <a:p>
            <a:r>
              <a:rPr lang="en-US"/>
              <a:t>ES&amp;H Pre-SAM Safety Briefing</a:t>
            </a:r>
          </a:p>
        </p:txBody>
      </p:sp>
    </p:spTree>
    <p:extLst>
      <p:ext uri="{BB962C8B-B14F-4D97-AF65-F5344CB8AC3E}">
        <p14:creationId xmlns:p14="http://schemas.microsoft.com/office/powerpoint/2010/main" val="1318808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AA50-5496-358E-BBA6-B22F46F502D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DB48970-5319-5F3A-47EB-BAC08C4A183F}"/>
              </a:ext>
            </a:extLst>
          </p:cNvPr>
          <p:cNvSpPr>
            <a:spLocks noGrp="1"/>
          </p:cNvSpPr>
          <p:nvPr>
            <p:ph type="title"/>
          </p:nvPr>
        </p:nvSpPr>
        <p:spPr>
          <a:xfrm>
            <a:off x="336802" y="540968"/>
            <a:ext cx="9677292" cy="521789"/>
          </a:xfrm>
        </p:spPr>
        <p:txBody>
          <a:bodyPr/>
          <a:lstStyle/>
          <a:p>
            <a:r>
              <a:rPr lang="en-US" sz="2800">
                <a:latin typeface="Arial"/>
                <a:cs typeface="Arial"/>
              </a:rPr>
              <a:t>What is an "Unplanned Incident" (per ESH Manual 5200)</a:t>
            </a:r>
            <a:endParaRPr lang="en-US" sz="2800"/>
          </a:p>
        </p:txBody>
      </p:sp>
      <p:sp>
        <p:nvSpPr>
          <p:cNvPr id="7" name="Text Placeholder 6">
            <a:extLst>
              <a:ext uri="{FF2B5EF4-FFF2-40B4-BE49-F238E27FC236}">
                <a16:creationId xmlns:a16="http://schemas.microsoft.com/office/drawing/2014/main" id="{5776DCE2-2AC1-4F95-3996-0F2BC8AFFDFF}"/>
              </a:ext>
            </a:extLst>
          </p:cNvPr>
          <p:cNvSpPr>
            <a:spLocks noGrp="1"/>
          </p:cNvSpPr>
          <p:nvPr>
            <p:ph type="body" sz="half" idx="2"/>
          </p:nvPr>
        </p:nvSpPr>
        <p:spPr>
          <a:xfrm>
            <a:off x="340204" y="1308408"/>
            <a:ext cx="11663765" cy="4730052"/>
          </a:xfrm>
        </p:spPr>
        <p:txBody>
          <a:bodyPr vert="horz" lIns="91440" tIns="45720" rIns="91440" bIns="45720" rtlCol="0" anchor="t">
            <a:noAutofit/>
          </a:bodyPr>
          <a:lstStyle/>
          <a:p>
            <a:pPr marL="228600" indent="-228600">
              <a:spcBef>
                <a:spcPts val="0"/>
              </a:spcBef>
              <a:spcAft>
                <a:spcPts val="600"/>
              </a:spcAft>
              <a:buChar char="•"/>
            </a:pPr>
            <a:r>
              <a:rPr lang="en-US" sz="2400">
                <a:latin typeface="Arial"/>
                <a:ea typeface="Calibri"/>
                <a:cs typeface="Arial"/>
              </a:rPr>
              <a:t>ES&amp;H Manual Chapter </a:t>
            </a:r>
            <a:r>
              <a:rPr lang="en-US" sz="2400">
                <a:latin typeface="Arial"/>
                <a:ea typeface="Calibri"/>
                <a:cs typeface="Arial"/>
                <a:hlinkClick r:id="rId3"/>
              </a:rPr>
              <a:t>5200</a:t>
            </a:r>
            <a:r>
              <a:rPr lang="en-US" sz="2400">
                <a:latin typeface="Arial"/>
                <a:ea typeface="Calibri"/>
                <a:cs typeface="Arial"/>
              </a:rPr>
              <a:t> provides examples of unplanned incidents</a:t>
            </a:r>
          </a:p>
          <a:p>
            <a:pPr marL="228600" indent="-228600">
              <a:spcBef>
                <a:spcPts val="0"/>
              </a:spcBef>
              <a:spcAft>
                <a:spcPts val="600"/>
              </a:spcAft>
              <a:buChar char="•"/>
            </a:pPr>
            <a:r>
              <a:rPr lang="en-US" sz="2400">
                <a:latin typeface="Arial"/>
                <a:ea typeface="Calibri"/>
                <a:cs typeface="Arial"/>
              </a:rPr>
              <a:t>The list is not intended to be all-inclusive </a:t>
            </a:r>
          </a:p>
          <a:p>
            <a:pPr marL="228600" indent="-228600">
              <a:spcBef>
                <a:spcPts val="0"/>
              </a:spcBef>
              <a:spcAft>
                <a:spcPts val="600"/>
              </a:spcAft>
              <a:buChar char="•"/>
            </a:pPr>
            <a:r>
              <a:rPr lang="en-US" sz="2400">
                <a:latin typeface="Arial"/>
                <a:ea typeface="Calibri"/>
                <a:cs typeface="Arial"/>
              </a:rPr>
              <a:t>We develop work plans, when work does not go as planned and there is an unplanned incident – REPORT</a:t>
            </a:r>
          </a:p>
          <a:p>
            <a:pPr marL="228600" indent="-228600">
              <a:spcBef>
                <a:spcPts val="0"/>
              </a:spcBef>
              <a:spcAft>
                <a:spcPts val="600"/>
              </a:spcAft>
              <a:buFont typeface="Arial" panose="020B0604020202020204" pitchFamily="34" charset="0"/>
              <a:buChar char="•"/>
            </a:pPr>
            <a:r>
              <a:rPr lang="en-US" sz="2400">
                <a:latin typeface="Arial"/>
                <a:ea typeface="Calibri"/>
                <a:cs typeface="Arial"/>
              </a:rPr>
              <a:t>If in doubt whether an incident needs to be reported – REPORT</a:t>
            </a:r>
          </a:p>
        </p:txBody>
      </p:sp>
      <p:sp>
        <p:nvSpPr>
          <p:cNvPr id="6" name="Slide Number Placeholder 5">
            <a:extLst>
              <a:ext uri="{FF2B5EF4-FFF2-40B4-BE49-F238E27FC236}">
                <a16:creationId xmlns:a16="http://schemas.microsoft.com/office/drawing/2014/main" id="{053051F2-BBAA-37E6-C448-0034AD8CE125}"/>
              </a:ext>
            </a:extLst>
          </p:cNvPr>
          <p:cNvSpPr>
            <a:spLocks noGrp="1"/>
          </p:cNvSpPr>
          <p:nvPr>
            <p:ph type="sldNum" sz="quarter" idx="12"/>
          </p:nvPr>
        </p:nvSpPr>
        <p:spPr/>
        <p:txBody>
          <a:bodyPr/>
          <a:lstStyle/>
          <a:p>
            <a:fld id="{7D1BE87E-F0DE-A44C-894B-E142BEB21E42}" type="slidenum">
              <a:rPr lang="en-US" smtClean="0"/>
              <a:pPr/>
              <a:t>4</a:t>
            </a:fld>
            <a:endParaRPr lang="en-US"/>
          </a:p>
        </p:txBody>
      </p:sp>
      <p:sp>
        <p:nvSpPr>
          <p:cNvPr id="3" name="Date Placeholder 2">
            <a:extLst>
              <a:ext uri="{FF2B5EF4-FFF2-40B4-BE49-F238E27FC236}">
                <a16:creationId xmlns:a16="http://schemas.microsoft.com/office/drawing/2014/main" id="{EAD5D037-F049-E523-9145-417A509B8EB4}"/>
              </a:ext>
            </a:extLst>
          </p:cNvPr>
          <p:cNvSpPr>
            <a:spLocks noGrp="1"/>
          </p:cNvSpPr>
          <p:nvPr>
            <p:ph type="dt" sz="half" idx="10"/>
          </p:nvPr>
        </p:nvSpPr>
        <p:spPr/>
        <p:txBody>
          <a:bodyPr/>
          <a:lstStyle/>
          <a:p>
            <a:r>
              <a:rPr lang="en-US"/>
              <a:t>August 20, 2026</a:t>
            </a:r>
          </a:p>
        </p:txBody>
      </p:sp>
      <p:cxnSp>
        <p:nvCxnSpPr>
          <p:cNvPr id="16" name="Straight Connector 15">
            <a:extLst>
              <a:ext uri="{FF2B5EF4-FFF2-40B4-BE49-F238E27FC236}">
                <a16:creationId xmlns:a16="http://schemas.microsoft.com/office/drawing/2014/main" id="{99211BFC-DE76-937B-C2EB-D6795BE6338C}"/>
              </a:ext>
            </a:extLst>
          </p:cNvPr>
          <p:cNvCxnSpPr>
            <a:cxnSpLocks/>
          </p:cNvCxnSpPr>
          <p:nvPr/>
        </p:nvCxnSpPr>
        <p:spPr>
          <a:xfrm>
            <a:off x="336802" y="1119677"/>
            <a:ext cx="967729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52DE3DFF-7ECC-FABC-E8FF-5DD31670765D}"/>
              </a:ext>
            </a:extLst>
          </p:cNvPr>
          <p:cNvSpPr>
            <a:spLocks noGrp="1"/>
          </p:cNvSpPr>
          <p:nvPr>
            <p:ph type="ftr" sz="quarter" idx="11"/>
          </p:nvPr>
        </p:nvSpPr>
        <p:spPr/>
        <p:txBody>
          <a:bodyPr/>
          <a:lstStyle/>
          <a:p>
            <a:r>
              <a:rPr lang="en-US"/>
              <a:t>ES&amp;H Pre-SAM Safety Briefing</a:t>
            </a:r>
          </a:p>
        </p:txBody>
      </p:sp>
      <p:pic>
        <p:nvPicPr>
          <p:cNvPr id="9" name="Picture 8" descr="Table&#10;&#10;AI-generated content may be incorrect.">
            <a:extLst>
              <a:ext uri="{FF2B5EF4-FFF2-40B4-BE49-F238E27FC236}">
                <a16:creationId xmlns:a16="http://schemas.microsoft.com/office/drawing/2014/main" id="{CAA11E90-E2CA-AD93-60A8-F64BBA7E3F46}"/>
              </a:ext>
            </a:extLst>
          </p:cNvPr>
          <p:cNvPicPr>
            <a:picLocks noChangeAspect="1"/>
          </p:cNvPicPr>
          <p:nvPr/>
        </p:nvPicPr>
        <p:blipFill>
          <a:blip r:embed="rId4"/>
          <a:stretch>
            <a:fillRect/>
          </a:stretch>
        </p:blipFill>
        <p:spPr>
          <a:xfrm>
            <a:off x="334844" y="4396021"/>
            <a:ext cx="5407496" cy="1734845"/>
          </a:xfrm>
          <a:prstGeom prst="rect">
            <a:avLst/>
          </a:prstGeom>
        </p:spPr>
      </p:pic>
      <p:pic>
        <p:nvPicPr>
          <p:cNvPr id="10" name="Picture 9" descr="Graphical user interface, text, application&#10;&#10;AI-generated content may be incorrect.">
            <a:extLst>
              <a:ext uri="{FF2B5EF4-FFF2-40B4-BE49-F238E27FC236}">
                <a16:creationId xmlns:a16="http://schemas.microsoft.com/office/drawing/2014/main" id="{2364BA86-2CA5-EF18-ADB2-46AB13B28556}"/>
              </a:ext>
            </a:extLst>
          </p:cNvPr>
          <p:cNvPicPr>
            <a:picLocks noChangeAspect="1"/>
          </p:cNvPicPr>
          <p:nvPr/>
        </p:nvPicPr>
        <p:blipFill>
          <a:blip r:embed="rId5"/>
          <a:stretch>
            <a:fillRect/>
          </a:stretch>
        </p:blipFill>
        <p:spPr>
          <a:xfrm>
            <a:off x="5926549" y="4470753"/>
            <a:ext cx="6077421" cy="1585384"/>
          </a:xfrm>
          <a:prstGeom prst="rect">
            <a:avLst/>
          </a:prstGeom>
        </p:spPr>
      </p:pic>
    </p:spTree>
    <p:extLst>
      <p:ext uri="{BB962C8B-B14F-4D97-AF65-F5344CB8AC3E}">
        <p14:creationId xmlns:p14="http://schemas.microsoft.com/office/powerpoint/2010/main" val="3806125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87228-3E71-75CA-E72D-CFE670172E7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4135DE3-13F8-1865-BE3D-03DE2F87A403}"/>
              </a:ext>
            </a:extLst>
          </p:cNvPr>
          <p:cNvSpPr>
            <a:spLocks noGrp="1"/>
          </p:cNvSpPr>
          <p:nvPr>
            <p:ph type="title"/>
          </p:nvPr>
        </p:nvSpPr>
        <p:spPr>
          <a:xfrm>
            <a:off x="226955" y="469218"/>
            <a:ext cx="11284419" cy="532614"/>
          </a:xfrm>
        </p:spPr>
        <p:txBody>
          <a:bodyPr/>
          <a:lstStyle/>
          <a:p>
            <a:r>
              <a:rPr lang="en-US" sz="2800">
                <a:latin typeface="Arial"/>
                <a:cs typeface="Arial"/>
              </a:rPr>
              <a:t>Unplanned Incident Reporting (per ESH Manual 5200)</a:t>
            </a:r>
            <a:endParaRPr lang="en-US" sz="2800"/>
          </a:p>
        </p:txBody>
      </p:sp>
      <p:sp>
        <p:nvSpPr>
          <p:cNvPr id="7" name="Text Placeholder 6">
            <a:extLst>
              <a:ext uri="{FF2B5EF4-FFF2-40B4-BE49-F238E27FC236}">
                <a16:creationId xmlns:a16="http://schemas.microsoft.com/office/drawing/2014/main" id="{2514546B-007E-C6C9-AB78-182CB3055F61}"/>
              </a:ext>
            </a:extLst>
          </p:cNvPr>
          <p:cNvSpPr>
            <a:spLocks noGrp="1"/>
          </p:cNvSpPr>
          <p:nvPr>
            <p:ph type="body" sz="half" idx="2"/>
          </p:nvPr>
        </p:nvSpPr>
        <p:spPr>
          <a:xfrm>
            <a:off x="309093" y="1198365"/>
            <a:ext cx="7834906" cy="5041568"/>
          </a:xfrm>
        </p:spPr>
        <p:txBody>
          <a:bodyPr vert="horz" lIns="91440" tIns="45720" rIns="91440" bIns="45720" rtlCol="0" anchor="t">
            <a:noAutofit/>
          </a:bodyPr>
          <a:lstStyle/>
          <a:p>
            <a:r>
              <a:rPr lang="en-US" sz="2400" b="1">
                <a:latin typeface="Arial"/>
                <a:cs typeface="Arial"/>
              </a:rPr>
              <a:t>EVERYONE</a:t>
            </a:r>
            <a:endParaRPr lang="en-US" sz="2400" b="1"/>
          </a:p>
          <a:p>
            <a:pPr marL="342900" indent="-342900">
              <a:buFont typeface="Arial,Sans-Serif" panose="020B0604020202020204" pitchFamily="34" charset="0"/>
              <a:buChar char="•"/>
            </a:pPr>
            <a:r>
              <a:rPr lang="en-US">
                <a:latin typeface="Arial"/>
                <a:cs typeface="Arial"/>
              </a:rPr>
              <a:t>Injury: Report to Occupational Medicine or Call 911 if critical</a:t>
            </a:r>
          </a:p>
          <a:p>
            <a:pPr marL="342900" indent="-342900">
              <a:buChar char="•"/>
            </a:pPr>
            <a:r>
              <a:rPr lang="en-US">
                <a:latin typeface="Arial"/>
                <a:cs typeface="Arial"/>
              </a:rPr>
              <a:t>Place the area in a safe condition</a:t>
            </a:r>
            <a:endParaRPr lang="en-US"/>
          </a:p>
          <a:p>
            <a:pPr marL="342900" indent="-342900">
              <a:buChar char="•"/>
            </a:pPr>
            <a:r>
              <a:rPr lang="en-US">
                <a:latin typeface="Arial"/>
                <a:cs typeface="Arial"/>
              </a:rPr>
              <a:t>Notify supervisor, sponsor, or technical representative </a:t>
            </a:r>
            <a:r>
              <a:rPr lang="en-US" u="sng">
                <a:latin typeface="Arial"/>
                <a:cs typeface="Arial"/>
              </a:rPr>
              <a:t>and Security</a:t>
            </a:r>
          </a:p>
          <a:p>
            <a:pPr>
              <a:spcBef>
                <a:spcPts val="0"/>
              </a:spcBef>
            </a:pPr>
            <a:endParaRPr lang="en-US" sz="1200"/>
          </a:p>
          <a:p>
            <a:r>
              <a:rPr lang="en-US" sz="2400" b="1">
                <a:latin typeface="Arial"/>
                <a:cs typeface="Arial"/>
              </a:rPr>
              <a:t>SUPERVISORS &amp; MANAGERS</a:t>
            </a:r>
          </a:p>
          <a:p>
            <a:pPr marL="342900" indent="-342900">
              <a:buChar char="•"/>
            </a:pPr>
            <a:r>
              <a:rPr lang="en-US">
                <a:latin typeface="Arial"/>
                <a:cs typeface="Arial"/>
              </a:rPr>
              <a:t>Ensure the area is safe </a:t>
            </a:r>
            <a:r>
              <a:rPr lang="en-US" u="sng">
                <a:latin typeface="Arial"/>
                <a:cs typeface="Arial"/>
              </a:rPr>
              <a:t>and</a:t>
            </a:r>
            <a:r>
              <a:rPr lang="en-US">
                <a:latin typeface="Arial"/>
                <a:cs typeface="Arial"/>
              </a:rPr>
              <a:t> secure the scene from being disturbed.</a:t>
            </a:r>
          </a:p>
          <a:p>
            <a:pPr marL="342900" indent="-342900">
              <a:buChar char="•"/>
            </a:pPr>
            <a:r>
              <a:rPr lang="en-US">
                <a:latin typeface="Arial"/>
                <a:cs typeface="Arial"/>
              </a:rPr>
              <a:t>Notify the following people and provide key details:</a:t>
            </a:r>
            <a:endParaRPr lang="en-US"/>
          </a:p>
          <a:p>
            <a:pPr marL="800100" lvl="1" indent="-342900">
              <a:buAutoNum type="arabicPeriod"/>
            </a:pPr>
            <a:r>
              <a:rPr lang="en-US" sz="2000">
                <a:latin typeface="Arial"/>
                <a:cs typeface="Arial"/>
              </a:rPr>
              <a:t>Your ALD/Division Director</a:t>
            </a:r>
          </a:p>
          <a:p>
            <a:pPr marL="800100" lvl="1" indent="-342900">
              <a:buAutoNum type="arabicPeriod"/>
            </a:pPr>
            <a:r>
              <a:rPr lang="en-US" sz="2000">
                <a:latin typeface="Arial"/>
                <a:cs typeface="Arial"/>
              </a:rPr>
              <a:t>ES&amp;H Reporting Officer (757-876-1750)</a:t>
            </a:r>
            <a:endParaRPr lang="en-US" sz="2000"/>
          </a:p>
          <a:p>
            <a:pPr marL="800100" lvl="1" indent="-342900">
              <a:buAutoNum type="arabicPeriod"/>
            </a:pPr>
            <a:r>
              <a:rPr lang="en-US" sz="2000">
                <a:latin typeface="Arial"/>
                <a:cs typeface="Arial"/>
              </a:rPr>
              <a:t>Division Safety Officer</a:t>
            </a:r>
            <a:endParaRPr lang="en-US" sz="2000"/>
          </a:p>
        </p:txBody>
      </p:sp>
      <p:sp>
        <p:nvSpPr>
          <p:cNvPr id="6" name="Slide Number Placeholder 5">
            <a:extLst>
              <a:ext uri="{FF2B5EF4-FFF2-40B4-BE49-F238E27FC236}">
                <a16:creationId xmlns:a16="http://schemas.microsoft.com/office/drawing/2014/main" id="{29FABFFE-9015-A2F7-8BF7-265E363ADFEF}"/>
              </a:ext>
            </a:extLst>
          </p:cNvPr>
          <p:cNvSpPr>
            <a:spLocks noGrp="1"/>
          </p:cNvSpPr>
          <p:nvPr>
            <p:ph type="sldNum" sz="quarter" idx="12"/>
          </p:nvPr>
        </p:nvSpPr>
        <p:spPr/>
        <p:txBody>
          <a:bodyPr/>
          <a:lstStyle/>
          <a:p>
            <a:fld id="{7D1BE87E-F0DE-A44C-894B-E142BEB21E42}" type="slidenum">
              <a:rPr lang="en-US" smtClean="0"/>
              <a:pPr/>
              <a:t>5</a:t>
            </a:fld>
            <a:endParaRPr lang="en-US"/>
          </a:p>
        </p:txBody>
      </p:sp>
      <p:sp>
        <p:nvSpPr>
          <p:cNvPr id="3" name="Date Placeholder 2">
            <a:extLst>
              <a:ext uri="{FF2B5EF4-FFF2-40B4-BE49-F238E27FC236}">
                <a16:creationId xmlns:a16="http://schemas.microsoft.com/office/drawing/2014/main" id="{1EDC17BD-D28E-8E35-FEC7-4063DF6876E0}"/>
              </a:ext>
            </a:extLst>
          </p:cNvPr>
          <p:cNvSpPr>
            <a:spLocks noGrp="1"/>
          </p:cNvSpPr>
          <p:nvPr>
            <p:ph type="dt" sz="half" idx="10"/>
          </p:nvPr>
        </p:nvSpPr>
        <p:spPr/>
        <p:txBody>
          <a:bodyPr/>
          <a:lstStyle/>
          <a:p>
            <a:r>
              <a:rPr lang="en-US"/>
              <a:t>August 20, 2026</a:t>
            </a:r>
          </a:p>
        </p:txBody>
      </p:sp>
      <p:cxnSp>
        <p:nvCxnSpPr>
          <p:cNvPr id="16" name="Straight Connector 15">
            <a:extLst>
              <a:ext uri="{FF2B5EF4-FFF2-40B4-BE49-F238E27FC236}">
                <a16:creationId xmlns:a16="http://schemas.microsoft.com/office/drawing/2014/main" id="{9AFD1E2D-F3F1-8577-4213-69DF24C76F61}"/>
              </a:ext>
            </a:extLst>
          </p:cNvPr>
          <p:cNvCxnSpPr>
            <a:cxnSpLocks/>
          </p:cNvCxnSpPr>
          <p:nvPr/>
        </p:nvCxnSpPr>
        <p:spPr>
          <a:xfrm>
            <a:off x="309093" y="1064691"/>
            <a:ext cx="912806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5400E2FC-960A-DDB3-33B2-E828E65371A5}"/>
              </a:ext>
            </a:extLst>
          </p:cNvPr>
          <p:cNvSpPr>
            <a:spLocks noGrp="1"/>
          </p:cNvSpPr>
          <p:nvPr>
            <p:ph type="ftr" sz="quarter" idx="11"/>
          </p:nvPr>
        </p:nvSpPr>
        <p:spPr/>
        <p:txBody>
          <a:bodyPr/>
          <a:lstStyle/>
          <a:p>
            <a:r>
              <a:rPr lang="en-US"/>
              <a:t>ES&amp;H Pre-SAM Safety Briefing</a:t>
            </a:r>
          </a:p>
        </p:txBody>
      </p:sp>
      <p:pic>
        <p:nvPicPr>
          <p:cNvPr id="4" name="Picture 3" descr="Diagram&#10;&#10;AI-generated content may be incorrect.">
            <a:extLst>
              <a:ext uri="{FF2B5EF4-FFF2-40B4-BE49-F238E27FC236}">
                <a16:creationId xmlns:a16="http://schemas.microsoft.com/office/drawing/2014/main" id="{CE8C53C4-18A5-3D87-9A87-A708BE697D10}"/>
              </a:ext>
            </a:extLst>
          </p:cNvPr>
          <p:cNvPicPr>
            <a:picLocks noChangeAspect="1"/>
          </p:cNvPicPr>
          <p:nvPr/>
        </p:nvPicPr>
        <p:blipFill>
          <a:blip r:embed="rId3"/>
          <a:stretch>
            <a:fillRect/>
          </a:stretch>
        </p:blipFill>
        <p:spPr>
          <a:xfrm>
            <a:off x="7688709" y="1904191"/>
            <a:ext cx="4071671" cy="3062697"/>
          </a:xfrm>
          <a:prstGeom prst="rect">
            <a:avLst/>
          </a:prstGeom>
        </p:spPr>
      </p:pic>
      <p:sp>
        <p:nvSpPr>
          <p:cNvPr id="2" name="TextBox 1">
            <a:extLst>
              <a:ext uri="{FF2B5EF4-FFF2-40B4-BE49-F238E27FC236}">
                <a16:creationId xmlns:a16="http://schemas.microsoft.com/office/drawing/2014/main" id="{C0977788-ADDF-618E-F586-C5C98C508D83}"/>
              </a:ext>
            </a:extLst>
          </p:cNvPr>
          <p:cNvSpPr txBox="1"/>
          <p:nvPr/>
        </p:nvSpPr>
        <p:spPr>
          <a:xfrm>
            <a:off x="7807117" y="5059355"/>
            <a:ext cx="38218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 Pamphlet located at First Aid Cabinets</a:t>
            </a:r>
            <a:endParaRPr lang="en-US"/>
          </a:p>
        </p:txBody>
      </p:sp>
    </p:spTree>
    <p:extLst>
      <p:ext uri="{BB962C8B-B14F-4D97-AF65-F5344CB8AC3E}">
        <p14:creationId xmlns:p14="http://schemas.microsoft.com/office/powerpoint/2010/main" val="3177844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52DD480-1EC5-9125-0412-F191F785CD17}"/>
              </a:ext>
            </a:extLst>
          </p:cNvPr>
          <p:cNvSpPr>
            <a:spLocks noGrp="1"/>
          </p:cNvSpPr>
          <p:nvPr>
            <p:ph type="body" sz="half" idx="2"/>
          </p:nvPr>
        </p:nvSpPr>
        <p:spPr>
          <a:xfrm>
            <a:off x="276231" y="887578"/>
            <a:ext cx="11402180" cy="3415214"/>
          </a:xfrm>
        </p:spPr>
        <p:txBody>
          <a:bodyPr vert="horz" lIns="91440" tIns="45720" rIns="91440" bIns="45720" rtlCol="0" anchor="t">
            <a:noAutofit/>
          </a:bodyPr>
          <a:lstStyle/>
          <a:p>
            <a:r>
              <a:rPr lang="en-US" sz="1800">
                <a:latin typeface="Arial"/>
                <a:cs typeface="Arial"/>
              </a:rPr>
              <a:t>Before the last SAM, we talked about exposed leads on the large dipole magnets in the CEBAF tunnel and the safety requirements to work on those magnets</a:t>
            </a:r>
            <a:endParaRPr lang="en-US" sz="1800"/>
          </a:p>
          <a:p>
            <a:pPr marL="342900" indent="-228600">
              <a:buChar char="•"/>
            </a:pPr>
            <a:r>
              <a:rPr lang="en-US" sz="1800">
                <a:latin typeface="Arial"/>
                <a:cs typeface="Arial"/>
              </a:rPr>
              <a:t>Continuously improving to ensure OSHA &amp; NFPA70E compliance</a:t>
            </a:r>
            <a:endParaRPr lang="en-US" sz="1800"/>
          </a:p>
          <a:p>
            <a:pPr marL="342900" indent="-228600">
              <a:buChar char="•"/>
            </a:pPr>
            <a:r>
              <a:rPr lang="en-US" sz="1800">
                <a:latin typeface="Arial"/>
                <a:cs typeface="Arial"/>
              </a:rPr>
              <a:t>Working towards installation of engineering controls (i.e., terminal guards) to isolate the electrical hazard, but will not be ready at the start of the SAM</a:t>
            </a:r>
            <a:endParaRPr lang="en-US" sz="1800"/>
          </a:p>
          <a:p>
            <a:pPr marL="342900" indent="-228600">
              <a:buChar char="•"/>
            </a:pPr>
            <a:r>
              <a:rPr lang="en-US" sz="1800">
                <a:latin typeface="Arial"/>
                <a:cs typeface="Arial"/>
              </a:rPr>
              <a:t>AES, ACC Ops, CA&amp;Q, and ES&amp;H have developed a </a:t>
            </a:r>
            <a:r>
              <a:rPr lang="en-US" sz="1800" b="1" i="1">
                <a:latin typeface="Arial"/>
                <a:cs typeface="Arial"/>
              </a:rPr>
              <a:t>draft </a:t>
            </a:r>
            <a:r>
              <a:rPr lang="en-US" sz="1800" b="1">
                <a:latin typeface="Arial"/>
                <a:cs typeface="Arial"/>
              </a:rPr>
              <a:t>air-gapping process</a:t>
            </a:r>
            <a:r>
              <a:rPr lang="en-US" sz="1800">
                <a:latin typeface="Arial"/>
                <a:cs typeface="Arial"/>
              </a:rPr>
              <a:t> to provide an electrically safe work condition during the SAM</a:t>
            </a:r>
            <a:endParaRPr lang="en-US" sz="1800"/>
          </a:p>
          <a:p>
            <a:pPr marL="342900" indent="-228600">
              <a:spcBef>
                <a:spcPts val="600"/>
              </a:spcBef>
              <a:buChar char="•"/>
            </a:pPr>
            <a:r>
              <a:rPr lang="en-US" sz="1800">
                <a:latin typeface="Arial"/>
                <a:cs typeface="Arial"/>
              </a:rPr>
              <a:t>Until the process is approved &amp; </a:t>
            </a:r>
            <a:r>
              <a:rPr lang="en-US" sz="1800" err="1">
                <a:latin typeface="Arial"/>
                <a:cs typeface="Arial"/>
              </a:rPr>
              <a:t>implemente</a:t>
            </a:r>
            <a:r>
              <a:rPr lang="en-US" sz="1800">
                <a:latin typeface="Arial"/>
                <a:cs typeface="Arial"/>
              </a:rPr>
              <a:t>d, the tunnel will remain in a locked state.</a:t>
            </a:r>
            <a:endParaRPr lang="en-US" sz="1800"/>
          </a:p>
          <a:p>
            <a:pPr algn="ctr">
              <a:spcBef>
                <a:spcPts val="600"/>
              </a:spcBef>
            </a:pPr>
            <a:r>
              <a:rPr lang="en-US" sz="1800" b="1">
                <a:solidFill>
                  <a:srgbClr val="FF0000"/>
                </a:solidFill>
                <a:latin typeface="Arial"/>
                <a:cs typeface="Arial"/>
              </a:rPr>
              <a:t>Next step: Seek Lab Leadership approval of the process and inform TJSO of our approach.</a:t>
            </a:r>
            <a:endParaRPr lang="en-US" sz="1800">
              <a:solidFill>
                <a:srgbClr val="000000"/>
              </a:solidFill>
              <a:latin typeface="Arial"/>
              <a:cs typeface="Arial"/>
            </a:endParaRPr>
          </a:p>
          <a:p>
            <a:pPr algn="ctr">
              <a:spcBef>
                <a:spcPts val="0"/>
              </a:spcBef>
            </a:pPr>
            <a:r>
              <a:rPr lang="en-US" sz="1800" b="1">
                <a:solidFill>
                  <a:srgbClr val="FF0000"/>
                </a:solidFill>
                <a:latin typeface="Arial"/>
                <a:cs typeface="Arial"/>
              </a:rPr>
              <a:t>Dedicated information will be provided to you when we proceed.</a:t>
            </a:r>
            <a:endParaRPr lang="en-US" sz="1800">
              <a:latin typeface="Arial"/>
              <a:cs typeface="Arial"/>
            </a:endParaRPr>
          </a:p>
          <a:p>
            <a:pPr>
              <a:spcAft>
                <a:spcPts val="1200"/>
              </a:spcAft>
            </a:pPr>
            <a:endParaRPr lang="en-US" sz="1800">
              <a:latin typeface="Arial"/>
              <a:cs typeface="Arial"/>
            </a:endParaRPr>
          </a:p>
        </p:txBody>
      </p:sp>
      <p:sp>
        <p:nvSpPr>
          <p:cNvPr id="5" name="Footer Placeholder 4">
            <a:extLst>
              <a:ext uri="{FF2B5EF4-FFF2-40B4-BE49-F238E27FC236}">
                <a16:creationId xmlns:a16="http://schemas.microsoft.com/office/drawing/2014/main" id="{F0FF70F6-DD45-745F-2B1E-66A0D9487EB7}"/>
              </a:ext>
            </a:extLst>
          </p:cNvPr>
          <p:cNvSpPr>
            <a:spLocks noGrp="1"/>
          </p:cNvSpPr>
          <p:nvPr>
            <p:ph type="ftr" sz="quarter" idx="11"/>
          </p:nvPr>
        </p:nvSpPr>
        <p:spPr/>
        <p:txBody>
          <a:bodyPr/>
          <a:lstStyle/>
          <a:p>
            <a:r>
              <a:rPr lang="en-US"/>
              <a:t>ES&amp;H Pre-SAM Safety Briefing</a:t>
            </a:r>
          </a:p>
        </p:txBody>
      </p:sp>
      <p:sp>
        <p:nvSpPr>
          <p:cNvPr id="6" name="Slide Number Placeholder 5">
            <a:extLst>
              <a:ext uri="{FF2B5EF4-FFF2-40B4-BE49-F238E27FC236}">
                <a16:creationId xmlns:a16="http://schemas.microsoft.com/office/drawing/2014/main" id="{2A7352DD-C4CD-5761-EF60-4389568E1CA7}"/>
              </a:ext>
            </a:extLst>
          </p:cNvPr>
          <p:cNvSpPr>
            <a:spLocks noGrp="1"/>
          </p:cNvSpPr>
          <p:nvPr>
            <p:ph type="sldNum" sz="quarter" idx="12"/>
          </p:nvPr>
        </p:nvSpPr>
        <p:spPr/>
        <p:txBody>
          <a:bodyPr/>
          <a:lstStyle/>
          <a:p>
            <a:fld id="{7D1BE87E-F0DE-A44C-894B-E142BEB21E42}" type="slidenum">
              <a:rPr lang="en-US" smtClean="0"/>
              <a:pPr/>
              <a:t>6</a:t>
            </a:fld>
            <a:endParaRPr lang="en-US"/>
          </a:p>
        </p:txBody>
      </p:sp>
      <p:sp>
        <p:nvSpPr>
          <p:cNvPr id="7" name="Date Placeholder 6">
            <a:extLst>
              <a:ext uri="{FF2B5EF4-FFF2-40B4-BE49-F238E27FC236}">
                <a16:creationId xmlns:a16="http://schemas.microsoft.com/office/drawing/2014/main" id="{473D28CF-D738-DBE2-A02C-6BC100FAE9AB}"/>
              </a:ext>
            </a:extLst>
          </p:cNvPr>
          <p:cNvSpPr>
            <a:spLocks noGrp="1"/>
          </p:cNvSpPr>
          <p:nvPr>
            <p:ph type="dt" sz="half" idx="10"/>
          </p:nvPr>
        </p:nvSpPr>
        <p:spPr/>
        <p:txBody>
          <a:bodyPr/>
          <a:lstStyle/>
          <a:p>
            <a:r>
              <a:rPr lang="en-US"/>
              <a:t>August 20, 2026</a:t>
            </a:r>
          </a:p>
        </p:txBody>
      </p:sp>
      <p:sp>
        <p:nvSpPr>
          <p:cNvPr id="9" name="Title 4">
            <a:extLst>
              <a:ext uri="{FF2B5EF4-FFF2-40B4-BE49-F238E27FC236}">
                <a16:creationId xmlns:a16="http://schemas.microsoft.com/office/drawing/2014/main" id="{2F290D15-D2AB-44EF-E9C7-D25A8E72075F}"/>
              </a:ext>
            </a:extLst>
          </p:cNvPr>
          <p:cNvSpPr txBox="1">
            <a:spLocks/>
          </p:cNvSpPr>
          <p:nvPr/>
        </p:nvSpPr>
        <p:spPr>
          <a:xfrm>
            <a:off x="275219" y="267058"/>
            <a:ext cx="7071812" cy="52137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baseline="0">
                <a:solidFill>
                  <a:schemeClr val="tx1"/>
                </a:solidFill>
                <a:latin typeface="Arial" panose="020B0604020202020204" pitchFamily="34" charset="0"/>
                <a:ea typeface="+mj-ea"/>
                <a:cs typeface="Arial" panose="020B0604020202020204" pitchFamily="34" charset="0"/>
              </a:defRPr>
            </a:lvl1pPr>
          </a:lstStyle>
          <a:p>
            <a:r>
              <a:rPr lang="en-US" sz="2800">
                <a:latin typeface="Arial"/>
                <a:cs typeface="Arial"/>
              </a:rPr>
              <a:t>Exposed Large Dipole Magnet Leads</a:t>
            </a:r>
          </a:p>
        </p:txBody>
      </p:sp>
      <p:cxnSp>
        <p:nvCxnSpPr>
          <p:cNvPr id="11" name="Straight Connector 10">
            <a:extLst>
              <a:ext uri="{FF2B5EF4-FFF2-40B4-BE49-F238E27FC236}">
                <a16:creationId xmlns:a16="http://schemas.microsoft.com/office/drawing/2014/main" id="{1924943A-A1C4-2EF4-C810-5E5BB79080DC}"/>
              </a:ext>
            </a:extLst>
          </p:cNvPr>
          <p:cNvCxnSpPr>
            <a:cxnSpLocks/>
          </p:cNvCxnSpPr>
          <p:nvPr/>
        </p:nvCxnSpPr>
        <p:spPr>
          <a:xfrm flipV="1">
            <a:off x="279976" y="823866"/>
            <a:ext cx="6456130" cy="1608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A921D668-1FF5-A142-16C9-04D16F8A18A1}"/>
              </a:ext>
            </a:extLst>
          </p:cNvPr>
          <p:cNvGrpSpPr/>
          <p:nvPr/>
        </p:nvGrpSpPr>
        <p:grpSpPr>
          <a:xfrm>
            <a:off x="1462571" y="4309007"/>
            <a:ext cx="2033165" cy="2027554"/>
            <a:chOff x="577285" y="2614453"/>
            <a:chExt cx="2569387" cy="2780146"/>
          </a:xfrm>
        </p:grpSpPr>
        <p:pic>
          <p:nvPicPr>
            <p:cNvPr id="3" name="Picture 2">
              <a:extLst>
                <a:ext uri="{FF2B5EF4-FFF2-40B4-BE49-F238E27FC236}">
                  <a16:creationId xmlns:a16="http://schemas.microsoft.com/office/drawing/2014/main" id="{00F22828-309E-4D84-B981-891493964CBB}"/>
                </a:ext>
              </a:extLst>
            </p:cNvPr>
            <p:cNvPicPr>
              <a:picLocks noChangeAspect="1"/>
            </p:cNvPicPr>
            <p:nvPr/>
          </p:nvPicPr>
          <p:blipFill rotWithShape="1">
            <a:blip r:embed="rId2"/>
            <a:srcRect l="25723" t="12110" r="2952"/>
            <a:stretch/>
          </p:blipFill>
          <p:spPr>
            <a:xfrm rot="5400000">
              <a:off x="471906" y="2719832"/>
              <a:ext cx="2780146" cy="2569387"/>
            </a:xfrm>
            <a:prstGeom prst="rect">
              <a:avLst/>
            </a:prstGeom>
          </p:spPr>
        </p:pic>
        <p:sp>
          <p:nvSpPr>
            <p:cNvPr id="8" name="Rectangle: Rounded Corners 7">
              <a:extLst>
                <a:ext uri="{FF2B5EF4-FFF2-40B4-BE49-F238E27FC236}">
                  <a16:creationId xmlns:a16="http://schemas.microsoft.com/office/drawing/2014/main" id="{65C222E7-2137-4689-A3ED-347F58293C7E}"/>
                </a:ext>
              </a:extLst>
            </p:cNvPr>
            <p:cNvSpPr/>
            <p:nvPr/>
          </p:nvSpPr>
          <p:spPr>
            <a:xfrm>
              <a:off x="1769281" y="2742319"/>
              <a:ext cx="975233" cy="877455"/>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F87AD9C8-2B5A-D3FB-6F87-C0C43B806D15}"/>
              </a:ext>
            </a:extLst>
          </p:cNvPr>
          <p:cNvGrpSpPr/>
          <p:nvPr/>
        </p:nvGrpSpPr>
        <p:grpSpPr>
          <a:xfrm>
            <a:off x="4503695" y="4304192"/>
            <a:ext cx="2631937" cy="2027553"/>
            <a:chOff x="3558463" y="2654034"/>
            <a:chExt cx="3657344" cy="2780145"/>
          </a:xfrm>
        </p:grpSpPr>
        <p:pic>
          <p:nvPicPr>
            <p:cNvPr id="15" name="Picture 14" descr="A picture containing miller&#10;&#10;AI-generated content may be incorrect.">
              <a:extLst>
                <a:ext uri="{FF2B5EF4-FFF2-40B4-BE49-F238E27FC236}">
                  <a16:creationId xmlns:a16="http://schemas.microsoft.com/office/drawing/2014/main" id="{BD070F4E-731B-D14B-8F46-E719F3548FE8}"/>
                </a:ext>
              </a:extLst>
            </p:cNvPr>
            <p:cNvPicPr>
              <a:picLocks noChangeAspect="1"/>
            </p:cNvPicPr>
            <p:nvPr/>
          </p:nvPicPr>
          <p:blipFill rotWithShape="1">
            <a:blip r:embed="rId3"/>
            <a:srcRect l="21164" t="28022" r="15693" b="16355"/>
            <a:stretch/>
          </p:blipFill>
          <p:spPr>
            <a:xfrm>
              <a:off x="3558463" y="2654034"/>
              <a:ext cx="3657344" cy="2780145"/>
            </a:xfrm>
            <a:prstGeom prst="rect">
              <a:avLst/>
            </a:prstGeom>
          </p:spPr>
        </p:pic>
        <p:sp>
          <p:nvSpPr>
            <p:cNvPr id="13" name="Rectangle: Rounded Corners 12">
              <a:extLst>
                <a:ext uri="{FF2B5EF4-FFF2-40B4-BE49-F238E27FC236}">
                  <a16:creationId xmlns:a16="http://schemas.microsoft.com/office/drawing/2014/main" id="{A4991045-6DC3-495B-9C8A-F9BCFA8B3C71}"/>
                </a:ext>
              </a:extLst>
            </p:cNvPr>
            <p:cNvSpPr/>
            <p:nvPr/>
          </p:nvSpPr>
          <p:spPr>
            <a:xfrm>
              <a:off x="4497007" y="2779703"/>
              <a:ext cx="1497226" cy="1006104"/>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A8CB871C-65F0-CB5D-2927-D017CD09BD8D}"/>
              </a:ext>
            </a:extLst>
          </p:cNvPr>
          <p:cNvGrpSpPr/>
          <p:nvPr/>
        </p:nvGrpSpPr>
        <p:grpSpPr>
          <a:xfrm>
            <a:off x="7869438" y="4304190"/>
            <a:ext cx="2471501" cy="2027555"/>
            <a:chOff x="7600834" y="2544515"/>
            <a:chExt cx="3816760" cy="2850082"/>
          </a:xfrm>
        </p:grpSpPr>
        <p:pic>
          <p:nvPicPr>
            <p:cNvPr id="14" name="Picture 13" descr="A picture containing text, cable, connector&#10;&#10;AI-generated content may be incorrect.">
              <a:extLst>
                <a:ext uri="{FF2B5EF4-FFF2-40B4-BE49-F238E27FC236}">
                  <a16:creationId xmlns:a16="http://schemas.microsoft.com/office/drawing/2014/main" id="{B95FA0E7-B0F6-655F-0EE7-5B8262BA004F}"/>
                </a:ext>
              </a:extLst>
            </p:cNvPr>
            <p:cNvPicPr>
              <a:picLocks noChangeAspect="1"/>
            </p:cNvPicPr>
            <p:nvPr/>
          </p:nvPicPr>
          <p:blipFill>
            <a:blip r:embed="rId4"/>
            <a:srcRect l="26407" r="18037" b="783"/>
            <a:stretch>
              <a:fillRect/>
            </a:stretch>
          </p:blipFill>
          <p:spPr>
            <a:xfrm rot="5400000">
              <a:off x="8084173" y="2061176"/>
              <a:ext cx="2850082" cy="3816760"/>
            </a:xfrm>
            <a:prstGeom prst="rect">
              <a:avLst/>
            </a:prstGeom>
          </p:spPr>
        </p:pic>
        <p:sp>
          <p:nvSpPr>
            <p:cNvPr id="16" name="Rectangle: Rounded Corners 15">
              <a:extLst>
                <a:ext uri="{FF2B5EF4-FFF2-40B4-BE49-F238E27FC236}">
                  <a16:creationId xmlns:a16="http://schemas.microsoft.com/office/drawing/2014/main" id="{1E2ADBF6-49BA-464D-97E1-FAE373CBD718}"/>
                </a:ext>
              </a:extLst>
            </p:cNvPr>
            <p:cNvSpPr/>
            <p:nvPr/>
          </p:nvSpPr>
          <p:spPr>
            <a:xfrm>
              <a:off x="8281581" y="2809392"/>
              <a:ext cx="1853635" cy="1266922"/>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08867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3823A4-0029-6816-75A8-21C650F73E50}"/>
              </a:ext>
            </a:extLst>
          </p:cNvPr>
          <p:cNvSpPr>
            <a:spLocks noGrp="1"/>
          </p:cNvSpPr>
          <p:nvPr>
            <p:ph type="body" sz="half" idx="2"/>
          </p:nvPr>
        </p:nvSpPr>
        <p:spPr>
          <a:xfrm>
            <a:off x="376753" y="1194267"/>
            <a:ext cx="11177071" cy="1682665"/>
          </a:xfrm>
        </p:spPr>
        <p:txBody>
          <a:bodyPr vert="horz" lIns="91440" tIns="45720" rIns="91440" bIns="45720" rtlCol="0" anchor="t">
            <a:noAutofit/>
          </a:bodyPr>
          <a:lstStyle/>
          <a:p>
            <a:r>
              <a:rPr lang="en-US" sz="2100" b="1">
                <a:latin typeface="Arial"/>
                <a:cs typeface="Arial"/>
              </a:rPr>
              <a:t>Quads, correctors (e.g., trim magnets) &amp; Experimental Hall dipoles </a:t>
            </a:r>
            <a:endParaRPr lang="en-US"/>
          </a:p>
          <a:p>
            <a:r>
              <a:rPr lang="en-US" sz="2100" b="1" u="sng">
                <a:latin typeface="Arial"/>
                <a:cs typeface="Arial"/>
              </a:rPr>
              <a:t>ARE NOT included in AIR-GAPPING process</a:t>
            </a:r>
            <a:endParaRPr lang="en-US"/>
          </a:p>
          <a:p>
            <a:pPr marL="342900" indent="-342900">
              <a:buChar char="•"/>
            </a:pPr>
            <a:r>
              <a:rPr lang="en-US" sz="2100">
                <a:latin typeface="Arial"/>
                <a:cs typeface="Arial"/>
              </a:rPr>
              <a:t>These magnets have covers installed on electrical terminals</a:t>
            </a:r>
            <a:endParaRPr lang="en-US"/>
          </a:p>
          <a:p>
            <a:pPr marL="342900" indent="-342900">
              <a:buChar char="•"/>
            </a:pPr>
            <a:r>
              <a:rPr lang="en-US" sz="2100">
                <a:latin typeface="Arial"/>
                <a:cs typeface="Arial"/>
              </a:rPr>
              <a:t>Removing covers requires LOTO Training Competency &amp; contacting system owner</a:t>
            </a:r>
            <a:endParaRPr lang="en-US"/>
          </a:p>
          <a:p>
            <a:pPr>
              <a:spcBef>
                <a:spcPts val="600"/>
              </a:spcBef>
            </a:pPr>
            <a:endParaRPr lang="en-US" sz="2100" b="1" u="sng"/>
          </a:p>
          <a:p>
            <a:endParaRPr lang="en-US"/>
          </a:p>
        </p:txBody>
      </p:sp>
      <p:sp>
        <p:nvSpPr>
          <p:cNvPr id="5" name="Footer Placeholder 4">
            <a:extLst>
              <a:ext uri="{FF2B5EF4-FFF2-40B4-BE49-F238E27FC236}">
                <a16:creationId xmlns:a16="http://schemas.microsoft.com/office/drawing/2014/main" id="{77BA9B3E-45BB-5941-4BDA-615F0D28B6F4}"/>
              </a:ext>
            </a:extLst>
          </p:cNvPr>
          <p:cNvSpPr>
            <a:spLocks noGrp="1"/>
          </p:cNvSpPr>
          <p:nvPr>
            <p:ph type="ftr" sz="quarter" idx="11"/>
          </p:nvPr>
        </p:nvSpPr>
        <p:spPr/>
        <p:txBody>
          <a:bodyPr/>
          <a:lstStyle/>
          <a:p>
            <a:r>
              <a:rPr lang="en-US"/>
              <a:t>ES&amp;H Pre-SAM Safety Briefing</a:t>
            </a:r>
          </a:p>
        </p:txBody>
      </p:sp>
      <p:sp>
        <p:nvSpPr>
          <p:cNvPr id="6" name="Slide Number Placeholder 5">
            <a:extLst>
              <a:ext uri="{FF2B5EF4-FFF2-40B4-BE49-F238E27FC236}">
                <a16:creationId xmlns:a16="http://schemas.microsoft.com/office/drawing/2014/main" id="{621ED032-E5FE-70F4-53B0-1ACA64518178}"/>
              </a:ext>
            </a:extLst>
          </p:cNvPr>
          <p:cNvSpPr>
            <a:spLocks noGrp="1"/>
          </p:cNvSpPr>
          <p:nvPr>
            <p:ph type="sldNum" sz="quarter" idx="12"/>
          </p:nvPr>
        </p:nvSpPr>
        <p:spPr/>
        <p:txBody>
          <a:bodyPr/>
          <a:lstStyle/>
          <a:p>
            <a:fld id="{7D1BE87E-F0DE-A44C-894B-E142BEB21E42}" type="slidenum">
              <a:rPr lang="en-US" smtClean="0"/>
              <a:pPr/>
              <a:t>7</a:t>
            </a:fld>
            <a:endParaRPr lang="en-US"/>
          </a:p>
        </p:txBody>
      </p:sp>
      <p:sp>
        <p:nvSpPr>
          <p:cNvPr id="7" name="Date Placeholder 6">
            <a:extLst>
              <a:ext uri="{FF2B5EF4-FFF2-40B4-BE49-F238E27FC236}">
                <a16:creationId xmlns:a16="http://schemas.microsoft.com/office/drawing/2014/main" id="{6F7DEE82-A5AE-A877-C747-FEC6A99116F6}"/>
              </a:ext>
            </a:extLst>
          </p:cNvPr>
          <p:cNvSpPr>
            <a:spLocks noGrp="1"/>
          </p:cNvSpPr>
          <p:nvPr>
            <p:ph type="dt" sz="half" idx="10"/>
          </p:nvPr>
        </p:nvSpPr>
        <p:spPr/>
        <p:txBody>
          <a:bodyPr/>
          <a:lstStyle/>
          <a:p>
            <a:r>
              <a:rPr lang="en-US"/>
              <a:t>August 20, 2026</a:t>
            </a:r>
          </a:p>
        </p:txBody>
      </p:sp>
      <p:sp>
        <p:nvSpPr>
          <p:cNvPr id="9" name="Title 4">
            <a:extLst>
              <a:ext uri="{FF2B5EF4-FFF2-40B4-BE49-F238E27FC236}">
                <a16:creationId xmlns:a16="http://schemas.microsoft.com/office/drawing/2014/main" id="{8F97B297-6C2E-67C1-A2CA-7E3369943A7C}"/>
              </a:ext>
            </a:extLst>
          </p:cNvPr>
          <p:cNvSpPr txBox="1">
            <a:spLocks/>
          </p:cNvSpPr>
          <p:nvPr/>
        </p:nvSpPr>
        <p:spPr>
          <a:xfrm>
            <a:off x="376753" y="413521"/>
            <a:ext cx="5785319" cy="57706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baseline="0">
                <a:solidFill>
                  <a:schemeClr val="tx1"/>
                </a:solidFill>
                <a:latin typeface="Arial" panose="020B0604020202020204" pitchFamily="34" charset="0"/>
                <a:ea typeface="+mj-ea"/>
                <a:cs typeface="Arial" panose="020B0604020202020204" pitchFamily="34" charset="0"/>
              </a:defRPr>
            </a:lvl1pPr>
          </a:lstStyle>
          <a:p>
            <a:r>
              <a:rPr lang="en-US" sz="2800">
                <a:latin typeface="Arial"/>
                <a:cs typeface="Arial"/>
              </a:rPr>
              <a:t>Other Magnets in CEBAF</a:t>
            </a:r>
          </a:p>
        </p:txBody>
      </p:sp>
      <p:cxnSp>
        <p:nvCxnSpPr>
          <p:cNvPr id="11" name="Straight Connector 10">
            <a:extLst>
              <a:ext uri="{FF2B5EF4-FFF2-40B4-BE49-F238E27FC236}">
                <a16:creationId xmlns:a16="http://schemas.microsoft.com/office/drawing/2014/main" id="{3E338843-AFE4-B5A1-CA84-280033A6E1AD}"/>
              </a:ext>
            </a:extLst>
          </p:cNvPr>
          <p:cNvCxnSpPr>
            <a:cxnSpLocks/>
          </p:cNvCxnSpPr>
          <p:nvPr/>
        </p:nvCxnSpPr>
        <p:spPr>
          <a:xfrm>
            <a:off x="376754" y="1051087"/>
            <a:ext cx="451377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FFB126F-E218-4E71-89F5-616914CEF15E}"/>
              </a:ext>
            </a:extLst>
          </p:cNvPr>
          <p:cNvPicPr/>
          <p:nvPr/>
        </p:nvPicPr>
        <p:blipFill>
          <a:blip r:embed="rId2" cstate="print"/>
          <a:srcRect l="11211" t="18222" r="35786" b="23067"/>
          <a:stretch>
            <a:fillRect/>
          </a:stretch>
        </p:blipFill>
        <p:spPr bwMode="auto">
          <a:xfrm>
            <a:off x="597848" y="3565291"/>
            <a:ext cx="2209424" cy="1893227"/>
          </a:xfrm>
          <a:prstGeom prst="rect">
            <a:avLst/>
          </a:prstGeom>
          <a:noFill/>
          <a:ln w="9525">
            <a:noFill/>
            <a:miter lim="800000"/>
            <a:headEnd/>
            <a:tailEnd/>
          </a:ln>
        </p:spPr>
      </p:pic>
      <p:pic>
        <p:nvPicPr>
          <p:cNvPr id="13" name="Picture 12">
            <a:extLst>
              <a:ext uri="{FF2B5EF4-FFF2-40B4-BE49-F238E27FC236}">
                <a16:creationId xmlns:a16="http://schemas.microsoft.com/office/drawing/2014/main" id="{05318D53-A082-4801-AE30-29B4AA346354}"/>
              </a:ext>
            </a:extLst>
          </p:cNvPr>
          <p:cNvPicPr/>
          <p:nvPr/>
        </p:nvPicPr>
        <p:blipFill>
          <a:blip r:embed="rId3" cstate="print"/>
          <a:srcRect l="55026" t="31055" r="9327" b="23067"/>
          <a:stretch>
            <a:fillRect/>
          </a:stretch>
        </p:blipFill>
        <p:spPr bwMode="auto">
          <a:xfrm>
            <a:off x="9617651" y="3486123"/>
            <a:ext cx="2026704" cy="2058045"/>
          </a:xfrm>
          <a:prstGeom prst="rect">
            <a:avLst/>
          </a:prstGeom>
          <a:noFill/>
          <a:ln w="9525">
            <a:noFill/>
            <a:miter lim="800000"/>
            <a:headEnd/>
            <a:tailEnd/>
          </a:ln>
        </p:spPr>
      </p:pic>
      <p:pic>
        <p:nvPicPr>
          <p:cNvPr id="2" name="Picture 1" descr="A picture containing boat, cluttered&#10;&#10;AI-generated content may be incorrect.">
            <a:extLst>
              <a:ext uri="{FF2B5EF4-FFF2-40B4-BE49-F238E27FC236}">
                <a16:creationId xmlns:a16="http://schemas.microsoft.com/office/drawing/2014/main" id="{7C50E8EF-88D5-F6E2-E468-A390E6419C89}"/>
              </a:ext>
            </a:extLst>
          </p:cNvPr>
          <p:cNvPicPr>
            <a:picLocks noChangeAspect="1"/>
          </p:cNvPicPr>
          <p:nvPr/>
        </p:nvPicPr>
        <p:blipFill>
          <a:blip r:embed="rId4"/>
          <a:stretch>
            <a:fillRect/>
          </a:stretch>
        </p:blipFill>
        <p:spPr>
          <a:xfrm>
            <a:off x="3118632" y="3190194"/>
            <a:ext cx="6083384" cy="2634963"/>
          </a:xfrm>
          <a:prstGeom prst="rect">
            <a:avLst/>
          </a:prstGeom>
        </p:spPr>
      </p:pic>
    </p:spTree>
    <p:extLst>
      <p:ext uri="{BB962C8B-B14F-4D97-AF65-F5344CB8AC3E}">
        <p14:creationId xmlns:p14="http://schemas.microsoft.com/office/powerpoint/2010/main" val="192641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DF06E-0881-B41B-C216-73DBDC5BA70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33B6EF8-45C8-6301-68CD-BBD5BEAB6BE4}"/>
              </a:ext>
            </a:extLst>
          </p:cNvPr>
          <p:cNvSpPr>
            <a:spLocks noGrp="1"/>
          </p:cNvSpPr>
          <p:nvPr>
            <p:ph type="title"/>
          </p:nvPr>
        </p:nvSpPr>
        <p:spPr/>
        <p:txBody>
          <a:bodyPr/>
          <a:lstStyle/>
          <a:p>
            <a:r>
              <a:rPr lang="en-US" sz="2800">
                <a:latin typeface="Arial"/>
                <a:cs typeface="Arial"/>
              </a:rPr>
              <a:t>ODH Reminders</a:t>
            </a:r>
            <a:endParaRPr lang="en-US" sz="2800"/>
          </a:p>
        </p:txBody>
      </p:sp>
      <p:sp>
        <p:nvSpPr>
          <p:cNvPr id="8" name="Text Placeholder 7">
            <a:extLst>
              <a:ext uri="{FF2B5EF4-FFF2-40B4-BE49-F238E27FC236}">
                <a16:creationId xmlns:a16="http://schemas.microsoft.com/office/drawing/2014/main" id="{44CDCA91-0D42-40B7-930D-82D8AC2687A2}"/>
              </a:ext>
            </a:extLst>
          </p:cNvPr>
          <p:cNvSpPr>
            <a:spLocks noGrp="1"/>
          </p:cNvSpPr>
          <p:nvPr>
            <p:ph type="body" sz="half" idx="2"/>
          </p:nvPr>
        </p:nvSpPr>
        <p:spPr>
          <a:xfrm>
            <a:off x="309094" y="1319201"/>
            <a:ext cx="5293848" cy="4891433"/>
          </a:xfrm>
        </p:spPr>
        <p:txBody>
          <a:bodyPr vert="horz" lIns="91440" tIns="45720" rIns="91440" bIns="45720" rtlCol="0" anchor="t">
            <a:noAutofit/>
          </a:bodyPr>
          <a:lstStyle/>
          <a:p>
            <a:r>
              <a:rPr lang="en-US">
                <a:latin typeface="Arial"/>
                <a:cs typeface="Arial"/>
              </a:rPr>
              <a:t>SAM activities resulting in temporary reclassification:</a:t>
            </a:r>
          </a:p>
          <a:p>
            <a:pPr marL="800100" lvl="1" indent="-342900">
              <a:buFont typeface="Arial" panose="020B0604020202020204" pitchFamily="34" charset="0"/>
              <a:buChar char="•"/>
            </a:pPr>
            <a:r>
              <a:rPr lang="en-US" sz="1800">
                <a:latin typeface="Arial"/>
                <a:cs typeface="Arial"/>
              </a:rPr>
              <a:t>Open penetrations in North/South </a:t>
            </a:r>
            <a:r>
              <a:rPr lang="en-US" sz="1800" err="1">
                <a:latin typeface="Arial"/>
                <a:cs typeface="Arial"/>
              </a:rPr>
              <a:t>Linacs</a:t>
            </a:r>
            <a:endParaRPr lang="en-US" sz="1800">
              <a:latin typeface="Arial"/>
              <a:cs typeface="Arial"/>
            </a:endParaRPr>
          </a:p>
          <a:p>
            <a:pPr marL="800100" lvl="1" indent="-342900">
              <a:buFont typeface="Arial" panose="020B0604020202020204" pitchFamily="34" charset="0"/>
              <a:buChar char="•"/>
            </a:pPr>
            <a:r>
              <a:rPr lang="en-US" sz="1800">
                <a:latin typeface="Arial"/>
                <a:cs typeface="Arial"/>
              </a:rPr>
              <a:t>Maintenance of oxygen monitoring units </a:t>
            </a:r>
          </a:p>
          <a:p>
            <a:pPr>
              <a:spcBef>
                <a:spcPts val="600"/>
              </a:spcBef>
              <a:spcAft>
                <a:spcPts val="600"/>
              </a:spcAft>
            </a:pPr>
            <a:r>
              <a:rPr lang="en-US">
                <a:latin typeface="Arial"/>
                <a:cs typeface="Arial"/>
              </a:rPr>
              <a:t>	</a:t>
            </a:r>
            <a:r>
              <a:rPr lang="en-US" sz="1600">
                <a:latin typeface="Arial"/>
                <a:cs typeface="Arial"/>
              </a:rPr>
              <a:t>(if backup not in-place)</a:t>
            </a:r>
          </a:p>
          <a:p>
            <a:pPr marL="800100" lvl="1" indent="-342900">
              <a:buFont typeface="Arial" panose="020B0604020202020204" pitchFamily="34" charset="0"/>
              <a:buChar char="•"/>
            </a:pPr>
            <a:r>
              <a:rPr lang="en-US" sz="1800">
                <a:latin typeface="Arial"/>
                <a:cs typeface="Arial"/>
              </a:rPr>
              <a:t>Manipulating RT Valves</a:t>
            </a:r>
          </a:p>
          <a:p>
            <a:pPr>
              <a:spcBef>
                <a:spcPts val="2400"/>
              </a:spcBef>
            </a:pPr>
            <a:r>
              <a:rPr lang="en-US">
                <a:latin typeface="Arial"/>
                <a:cs typeface="Arial"/>
              </a:rPr>
              <a:t>Activities have a work control document, authorizes reclassification</a:t>
            </a:r>
          </a:p>
          <a:p>
            <a:pPr>
              <a:spcBef>
                <a:spcPts val="2400"/>
              </a:spcBef>
            </a:pPr>
            <a:r>
              <a:rPr lang="en-US">
                <a:latin typeface="Arial"/>
                <a:cs typeface="Arial"/>
              </a:rPr>
              <a:t>System Owner/Group changing the condition is responsible for the ODH posting</a:t>
            </a:r>
          </a:p>
          <a:p>
            <a:pPr marL="800100" lvl="1" indent="-342900">
              <a:buFont typeface="Arial" panose="020B0604020202020204" pitchFamily="34" charset="0"/>
              <a:buChar char="•"/>
            </a:pPr>
            <a:r>
              <a:rPr lang="en-US" sz="1800">
                <a:latin typeface="Arial"/>
                <a:cs typeface="Arial"/>
              </a:rPr>
              <a:t>notify impacted workers</a:t>
            </a:r>
          </a:p>
          <a:p>
            <a:pPr marL="800100" lvl="1" indent="-342900">
              <a:buFont typeface="Arial" panose="020B0604020202020204" pitchFamily="34" charset="0"/>
              <a:buChar char="•"/>
            </a:pPr>
            <a:r>
              <a:rPr lang="en-US" sz="1800">
                <a:latin typeface="Arial"/>
                <a:cs typeface="Arial"/>
              </a:rPr>
              <a:t>draw attention to the posting change</a:t>
            </a:r>
          </a:p>
          <a:p>
            <a:endParaRPr lang="en-US"/>
          </a:p>
        </p:txBody>
      </p:sp>
      <p:sp>
        <p:nvSpPr>
          <p:cNvPr id="6" name="Slide Number Placeholder 5">
            <a:extLst>
              <a:ext uri="{FF2B5EF4-FFF2-40B4-BE49-F238E27FC236}">
                <a16:creationId xmlns:a16="http://schemas.microsoft.com/office/drawing/2014/main" id="{B9ACC048-3F54-8A15-215D-743A2B3CF37C}"/>
              </a:ext>
            </a:extLst>
          </p:cNvPr>
          <p:cNvSpPr>
            <a:spLocks noGrp="1"/>
          </p:cNvSpPr>
          <p:nvPr>
            <p:ph type="sldNum" sz="quarter" idx="12"/>
          </p:nvPr>
        </p:nvSpPr>
        <p:spPr/>
        <p:txBody>
          <a:bodyPr/>
          <a:lstStyle/>
          <a:p>
            <a:fld id="{7D1BE87E-F0DE-A44C-894B-E142BEB21E42}" type="slidenum">
              <a:rPr lang="en-US" smtClean="0"/>
              <a:pPr/>
              <a:t>8</a:t>
            </a:fld>
            <a:endParaRPr lang="en-US"/>
          </a:p>
        </p:txBody>
      </p:sp>
      <p:sp>
        <p:nvSpPr>
          <p:cNvPr id="3" name="Date Placeholder 2">
            <a:extLst>
              <a:ext uri="{FF2B5EF4-FFF2-40B4-BE49-F238E27FC236}">
                <a16:creationId xmlns:a16="http://schemas.microsoft.com/office/drawing/2014/main" id="{414F6137-150C-439C-3D52-5FBD60768865}"/>
              </a:ext>
            </a:extLst>
          </p:cNvPr>
          <p:cNvSpPr>
            <a:spLocks noGrp="1"/>
          </p:cNvSpPr>
          <p:nvPr>
            <p:ph type="dt" sz="half" idx="10"/>
          </p:nvPr>
        </p:nvSpPr>
        <p:spPr/>
        <p:txBody>
          <a:bodyPr/>
          <a:lstStyle/>
          <a:p>
            <a:r>
              <a:rPr lang="en-US"/>
              <a:t>August 20, 2026</a:t>
            </a:r>
          </a:p>
        </p:txBody>
      </p:sp>
      <p:cxnSp>
        <p:nvCxnSpPr>
          <p:cNvPr id="16" name="Straight Connector 15">
            <a:extLst>
              <a:ext uri="{FF2B5EF4-FFF2-40B4-BE49-F238E27FC236}">
                <a16:creationId xmlns:a16="http://schemas.microsoft.com/office/drawing/2014/main" id="{3A512172-26B8-4D64-FED4-EC59CA225353}"/>
              </a:ext>
            </a:extLst>
          </p:cNvPr>
          <p:cNvCxnSpPr>
            <a:cxnSpLocks/>
          </p:cNvCxnSpPr>
          <p:nvPr/>
        </p:nvCxnSpPr>
        <p:spPr>
          <a:xfrm flipV="1">
            <a:off x="368568" y="1210615"/>
            <a:ext cx="2952482" cy="1127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2" name="Picture Placeholder 1">
            <a:extLst>
              <a:ext uri="{FF2B5EF4-FFF2-40B4-BE49-F238E27FC236}">
                <a16:creationId xmlns:a16="http://schemas.microsoft.com/office/drawing/2014/main" id="{F77C219F-E4C1-E85A-3BF8-3789F43EA8A6}"/>
              </a:ext>
            </a:extLst>
          </p:cNvPr>
          <p:cNvPicPr>
            <a:picLocks noGrp="1" noChangeAspect="1"/>
          </p:cNvPicPr>
          <p:nvPr>
            <p:ph type="pic" idx="1"/>
          </p:nvPr>
        </p:nvPicPr>
        <p:blipFill>
          <a:blip r:embed="rId3"/>
          <a:srcRect t="15773" b="15773"/>
          <a:stretch>
            <a:fillRect/>
          </a:stretch>
        </p:blipFill>
        <p:spPr>
          <a:xfrm>
            <a:off x="6040034" y="3428999"/>
            <a:ext cx="2607721" cy="2611803"/>
          </a:xfrm>
          <a:prstGeom prst="rect">
            <a:avLst/>
          </a:prstGeom>
        </p:spPr>
      </p:pic>
      <p:pic>
        <p:nvPicPr>
          <p:cNvPr id="9" name="Picture 8">
            <a:extLst>
              <a:ext uri="{FF2B5EF4-FFF2-40B4-BE49-F238E27FC236}">
                <a16:creationId xmlns:a16="http://schemas.microsoft.com/office/drawing/2014/main" id="{E2F6A0ED-15A2-3496-0E8C-01CD4CD69AA6}"/>
              </a:ext>
            </a:extLst>
          </p:cNvPr>
          <p:cNvPicPr>
            <a:picLocks noChangeAspect="1"/>
          </p:cNvPicPr>
          <p:nvPr/>
        </p:nvPicPr>
        <p:blipFill rotWithShape="1">
          <a:blip r:embed="rId4"/>
          <a:srcRect l="16375" t="18726" r="16109" b="35590"/>
          <a:stretch/>
        </p:blipFill>
        <p:spPr>
          <a:xfrm>
            <a:off x="5823584" y="396011"/>
            <a:ext cx="3040623" cy="2743200"/>
          </a:xfrm>
          <a:prstGeom prst="rect">
            <a:avLst/>
          </a:prstGeom>
        </p:spPr>
      </p:pic>
      <p:pic>
        <p:nvPicPr>
          <p:cNvPr id="10" name="Picture 9">
            <a:extLst>
              <a:ext uri="{FF2B5EF4-FFF2-40B4-BE49-F238E27FC236}">
                <a16:creationId xmlns:a16="http://schemas.microsoft.com/office/drawing/2014/main" id="{FCB4DBB7-7941-E8BC-3B7F-FAB89E5AEA41}"/>
              </a:ext>
            </a:extLst>
          </p:cNvPr>
          <p:cNvPicPr>
            <a:picLocks noChangeAspect="1"/>
          </p:cNvPicPr>
          <p:nvPr/>
        </p:nvPicPr>
        <p:blipFill>
          <a:blip r:embed="rId5"/>
          <a:stretch>
            <a:fillRect/>
          </a:stretch>
        </p:blipFill>
        <p:spPr>
          <a:xfrm>
            <a:off x="8924426" y="2251732"/>
            <a:ext cx="2824639" cy="2354535"/>
          </a:xfrm>
          <a:prstGeom prst="rect">
            <a:avLst/>
          </a:prstGeom>
        </p:spPr>
      </p:pic>
      <p:sp>
        <p:nvSpPr>
          <p:cNvPr id="7" name="Footer Placeholder 6">
            <a:extLst>
              <a:ext uri="{FF2B5EF4-FFF2-40B4-BE49-F238E27FC236}">
                <a16:creationId xmlns:a16="http://schemas.microsoft.com/office/drawing/2014/main" id="{14151023-C2E7-B5F8-58AB-48EC1503A90F}"/>
              </a:ext>
            </a:extLst>
          </p:cNvPr>
          <p:cNvSpPr>
            <a:spLocks noGrp="1"/>
          </p:cNvSpPr>
          <p:nvPr>
            <p:ph type="ftr" sz="quarter" idx="11"/>
          </p:nvPr>
        </p:nvSpPr>
        <p:spPr/>
        <p:txBody>
          <a:bodyPr/>
          <a:lstStyle/>
          <a:p>
            <a:r>
              <a:rPr lang="en-US"/>
              <a:t>ES&amp;H Pre-SAM Safety Briefing</a:t>
            </a:r>
          </a:p>
        </p:txBody>
      </p:sp>
    </p:spTree>
    <p:extLst>
      <p:ext uri="{BB962C8B-B14F-4D97-AF65-F5344CB8AC3E}">
        <p14:creationId xmlns:p14="http://schemas.microsoft.com/office/powerpoint/2010/main" val="18041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BFA4E-7C74-B6EA-2A58-EC1FCB55CF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05DAE09-12B5-5C02-0BA0-BBD41D706F74}"/>
              </a:ext>
            </a:extLst>
          </p:cNvPr>
          <p:cNvSpPr>
            <a:spLocks noGrp="1"/>
          </p:cNvSpPr>
          <p:nvPr>
            <p:ph type="title"/>
          </p:nvPr>
        </p:nvSpPr>
        <p:spPr>
          <a:xfrm>
            <a:off x="298510" y="595450"/>
            <a:ext cx="5785319" cy="572831"/>
          </a:xfrm>
        </p:spPr>
        <p:txBody>
          <a:bodyPr/>
          <a:lstStyle/>
          <a:p>
            <a:r>
              <a:rPr lang="en-US" err="1">
                <a:latin typeface="Arial"/>
                <a:cs typeface="Arial"/>
              </a:rPr>
              <a:t>ePAS</a:t>
            </a:r>
            <a:r>
              <a:rPr lang="en-US">
                <a:latin typeface="Arial"/>
                <a:cs typeface="Arial"/>
              </a:rPr>
              <a:t> System Transitioning</a:t>
            </a:r>
            <a:endParaRPr lang="en-US"/>
          </a:p>
        </p:txBody>
      </p:sp>
      <p:sp>
        <p:nvSpPr>
          <p:cNvPr id="7" name="Text Placeholder 6">
            <a:extLst>
              <a:ext uri="{FF2B5EF4-FFF2-40B4-BE49-F238E27FC236}">
                <a16:creationId xmlns:a16="http://schemas.microsoft.com/office/drawing/2014/main" id="{7D7156E3-0393-59E8-BCEF-ADBCF3B691F4}"/>
              </a:ext>
            </a:extLst>
          </p:cNvPr>
          <p:cNvSpPr>
            <a:spLocks noGrp="1"/>
          </p:cNvSpPr>
          <p:nvPr>
            <p:ph type="body" sz="half" idx="2"/>
          </p:nvPr>
        </p:nvSpPr>
        <p:spPr>
          <a:xfrm>
            <a:off x="425510" y="1434717"/>
            <a:ext cx="11588690" cy="4733584"/>
          </a:xfrm>
        </p:spPr>
        <p:txBody>
          <a:bodyPr vert="horz" lIns="91440" tIns="45720" rIns="91440" bIns="45720" rtlCol="0" anchor="t">
            <a:noAutofit/>
          </a:bodyPr>
          <a:lstStyle/>
          <a:p>
            <a:r>
              <a:rPr lang="en-US" sz="2400" b="1">
                <a:latin typeface="Arial"/>
                <a:cs typeface="Arial"/>
              </a:rPr>
              <a:t>Version 5 </a:t>
            </a:r>
          </a:p>
          <a:p>
            <a:pPr marL="342900" indent="-342900">
              <a:buFont typeface="Arial" panose="020B0604020202020204" pitchFamily="34" charset="0"/>
              <a:buChar char="•"/>
            </a:pPr>
            <a:r>
              <a:rPr lang="en-US">
                <a:solidFill>
                  <a:srgbClr val="000000"/>
                </a:solidFill>
                <a:latin typeface="Arial"/>
                <a:cs typeface="Arial"/>
              </a:rPr>
              <a:t>Task Hazard Analysis (THA) improvement of work categories</a:t>
            </a:r>
          </a:p>
          <a:p>
            <a:pPr marL="342900" indent="-342900">
              <a:buFont typeface="Arial" panose="020B0604020202020204" pitchFamily="34" charset="0"/>
              <a:buChar char="•"/>
            </a:pPr>
            <a:r>
              <a:rPr lang="en-US">
                <a:latin typeface="Arial"/>
                <a:cs typeface="Arial"/>
              </a:rPr>
              <a:t>Users Training scheduled for October 19-30</a:t>
            </a:r>
            <a:endParaRPr lang="en-US" b="1">
              <a:latin typeface="Arial"/>
              <a:cs typeface="Arial"/>
            </a:endParaRPr>
          </a:p>
          <a:p>
            <a:pPr marL="342900" indent="-342900">
              <a:buFont typeface="Arial" panose="020B0604020202020204" pitchFamily="34" charset="0"/>
              <a:buChar char="•"/>
            </a:pPr>
            <a:r>
              <a:rPr lang="en-US">
                <a:latin typeface="Arial"/>
                <a:cs typeface="Arial"/>
              </a:rPr>
              <a:t>Proposed Go-Live: First week of November</a:t>
            </a:r>
          </a:p>
          <a:p>
            <a:pPr marL="800100" lvl="1" indent="-342900">
              <a:buChar char="•"/>
            </a:pPr>
            <a:r>
              <a:rPr lang="en-US" sz="1600">
                <a:latin typeface="Arial"/>
                <a:cs typeface="Arial"/>
              </a:rPr>
              <a:t>Strategically chosen based on SAM – coordinated with Acc Ops</a:t>
            </a:r>
          </a:p>
          <a:p>
            <a:endParaRPr lang="en-US" b="1">
              <a:latin typeface="Arial"/>
              <a:cs typeface="Arial"/>
            </a:endParaRPr>
          </a:p>
          <a:p>
            <a:r>
              <a:rPr lang="en-US" sz="2400" b="1">
                <a:latin typeface="Arial"/>
                <a:cs typeface="Arial"/>
              </a:rPr>
              <a:t>ePAS Support Availability</a:t>
            </a:r>
            <a:endParaRPr lang="en-US" sz="2400"/>
          </a:p>
          <a:p>
            <a:pPr marL="342900" indent="-342900">
              <a:buFont typeface="Arial" panose="020B0604020202020204" pitchFamily="34" charset="0"/>
              <a:buChar char="•"/>
            </a:pPr>
            <a:r>
              <a:rPr lang="en-US">
                <a:latin typeface="Arial"/>
                <a:cs typeface="Arial"/>
              </a:rPr>
              <a:t>Support provided during daytime and after hours</a:t>
            </a:r>
          </a:p>
        </p:txBody>
      </p:sp>
      <p:sp>
        <p:nvSpPr>
          <p:cNvPr id="6" name="Slide Number Placeholder 5">
            <a:extLst>
              <a:ext uri="{FF2B5EF4-FFF2-40B4-BE49-F238E27FC236}">
                <a16:creationId xmlns:a16="http://schemas.microsoft.com/office/drawing/2014/main" id="{9BBFA2F5-0A86-F721-158D-EB37995E1AF7}"/>
              </a:ext>
            </a:extLst>
          </p:cNvPr>
          <p:cNvSpPr>
            <a:spLocks noGrp="1"/>
          </p:cNvSpPr>
          <p:nvPr>
            <p:ph type="sldNum" sz="quarter" idx="12"/>
          </p:nvPr>
        </p:nvSpPr>
        <p:spPr/>
        <p:txBody>
          <a:bodyPr/>
          <a:lstStyle/>
          <a:p>
            <a:fld id="{7D1BE87E-F0DE-A44C-894B-E142BEB21E42}" type="slidenum">
              <a:rPr lang="en-US" smtClean="0"/>
              <a:pPr/>
              <a:t>9</a:t>
            </a:fld>
            <a:endParaRPr lang="en-US"/>
          </a:p>
        </p:txBody>
      </p:sp>
      <p:sp>
        <p:nvSpPr>
          <p:cNvPr id="3" name="Date Placeholder 2">
            <a:extLst>
              <a:ext uri="{FF2B5EF4-FFF2-40B4-BE49-F238E27FC236}">
                <a16:creationId xmlns:a16="http://schemas.microsoft.com/office/drawing/2014/main" id="{759F0B70-986E-ECAF-6672-5B23281D827E}"/>
              </a:ext>
            </a:extLst>
          </p:cNvPr>
          <p:cNvSpPr>
            <a:spLocks noGrp="1"/>
          </p:cNvSpPr>
          <p:nvPr>
            <p:ph type="dt" sz="half" idx="10"/>
          </p:nvPr>
        </p:nvSpPr>
        <p:spPr/>
        <p:txBody>
          <a:bodyPr/>
          <a:lstStyle/>
          <a:p>
            <a:r>
              <a:rPr lang="en-US"/>
              <a:t>August 20, 2026</a:t>
            </a:r>
          </a:p>
        </p:txBody>
      </p:sp>
      <p:cxnSp>
        <p:nvCxnSpPr>
          <p:cNvPr id="16" name="Straight Connector 15">
            <a:extLst>
              <a:ext uri="{FF2B5EF4-FFF2-40B4-BE49-F238E27FC236}">
                <a16:creationId xmlns:a16="http://schemas.microsoft.com/office/drawing/2014/main" id="{1C1CBDE7-C528-16AB-AAA1-DF59DDBE0D84}"/>
              </a:ext>
            </a:extLst>
          </p:cNvPr>
          <p:cNvCxnSpPr>
            <a:cxnSpLocks/>
          </p:cNvCxnSpPr>
          <p:nvPr/>
        </p:nvCxnSpPr>
        <p:spPr>
          <a:xfrm>
            <a:off x="294485" y="1221888"/>
            <a:ext cx="546708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descr="Table&#10;&#10;AI-generated content may be incorrect.">
            <a:extLst>
              <a:ext uri="{FF2B5EF4-FFF2-40B4-BE49-F238E27FC236}">
                <a16:creationId xmlns:a16="http://schemas.microsoft.com/office/drawing/2014/main" id="{2C0B4A5E-5AA2-7576-1C25-8A42A4570BA3}"/>
              </a:ext>
            </a:extLst>
          </p:cNvPr>
          <p:cNvPicPr>
            <a:picLocks noChangeAspect="1"/>
          </p:cNvPicPr>
          <p:nvPr/>
        </p:nvPicPr>
        <p:blipFill>
          <a:blip r:embed="rId3"/>
          <a:stretch>
            <a:fillRect/>
          </a:stretch>
        </p:blipFill>
        <p:spPr>
          <a:xfrm>
            <a:off x="7453524" y="2536931"/>
            <a:ext cx="4276725" cy="3095625"/>
          </a:xfrm>
          <a:prstGeom prst="rect">
            <a:avLst/>
          </a:prstGeom>
          <a:ln>
            <a:solidFill>
              <a:schemeClr val="tx1"/>
            </a:solidFill>
          </a:ln>
        </p:spPr>
      </p:pic>
      <p:sp>
        <p:nvSpPr>
          <p:cNvPr id="2" name="Footer Placeholder 1">
            <a:extLst>
              <a:ext uri="{FF2B5EF4-FFF2-40B4-BE49-F238E27FC236}">
                <a16:creationId xmlns:a16="http://schemas.microsoft.com/office/drawing/2014/main" id="{B8F51E3D-C302-99DA-0650-6CAE67996D67}"/>
              </a:ext>
            </a:extLst>
          </p:cNvPr>
          <p:cNvSpPr>
            <a:spLocks noGrp="1"/>
          </p:cNvSpPr>
          <p:nvPr>
            <p:ph type="ftr" sz="quarter" idx="11"/>
          </p:nvPr>
        </p:nvSpPr>
        <p:spPr/>
        <p:txBody>
          <a:bodyPr/>
          <a:lstStyle/>
          <a:p>
            <a:r>
              <a:rPr lang="en-US"/>
              <a:t>ES&amp;H Pre-SAM Safety Briefing</a:t>
            </a:r>
          </a:p>
        </p:txBody>
      </p:sp>
    </p:spTree>
    <p:extLst>
      <p:ext uri="{BB962C8B-B14F-4D97-AF65-F5344CB8AC3E}">
        <p14:creationId xmlns:p14="http://schemas.microsoft.com/office/powerpoint/2010/main" val="3299298518"/>
      </p:ext>
    </p:extLst>
  </p:cSld>
  <p:clrMapOvr>
    <a:masterClrMapping/>
  </p:clrMapOvr>
</p:sld>
</file>

<file path=ppt/theme/theme1.xml><?xml version="1.0" encoding="utf-8"?>
<a:theme xmlns:a="http://schemas.openxmlformats.org/drawingml/2006/main" name="Jefferson Lab Theme 1">
  <a:themeElements>
    <a:clrScheme name="JLab Color Theme 1">
      <a:dk1>
        <a:srgbClr val="000000"/>
      </a:dk1>
      <a:lt1>
        <a:srgbClr val="FFFFFF"/>
      </a:lt1>
      <a:dk2>
        <a:srgbClr val="1C5068"/>
      </a:dk2>
      <a:lt2>
        <a:srgbClr val="8397A9"/>
      </a:lt2>
      <a:accent1>
        <a:srgbClr val="C31230"/>
      </a:accent1>
      <a:accent2>
        <a:srgbClr val="10A1AF"/>
      </a:accent2>
      <a:accent3>
        <a:srgbClr val="5E5E5E"/>
      </a:accent3>
      <a:accent4>
        <a:srgbClr val="821282"/>
      </a:accent4>
      <a:accent5>
        <a:srgbClr val="385723"/>
      </a:accent5>
      <a:accent6>
        <a:srgbClr val="BF9000"/>
      </a:accent6>
      <a:hlink>
        <a:srgbClr val="1C5068"/>
      </a:hlink>
      <a:folHlink>
        <a:srgbClr val="10A1A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effersonLabTemplate_JG_2503" id="{3B269B79-482B-CB48-8F1B-DE1E93D1D15C}" vid="{F7CB5D91-9C74-4C48-B8C9-8E1FE7F854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e2cc623-3391-4133-91c3-025e6164d354" xsi:nil="true"/>
    <lcf76f155ced4ddcb4097134ff3c332f xmlns="a52fc409-4760-4bfd-99a2-6bc3d790682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29B7B487FBAE45BCB8DED56D70C65C" ma:contentTypeVersion="15" ma:contentTypeDescription="Create a new document." ma:contentTypeScope="" ma:versionID="4a348d87deeb3c671ffaecabbb09ed10">
  <xsd:schema xmlns:xsd="http://www.w3.org/2001/XMLSchema" xmlns:xs="http://www.w3.org/2001/XMLSchema" xmlns:p="http://schemas.microsoft.com/office/2006/metadata/properties" xmlns:ns2="a52fc409-4760-4bfd-99a2-6bc3d790682f" xmlns:ns3="7e2cc623-3391-4133-91c3-025e6164d354" targetNamespace="http://schemas.microsoft.com/office/2006/metadata/properties" ma:root="true" ma:fieldsID="2f716f424d7a8cf751c1d90644af49e1" ns2:_="" ns3:_="">
    <xsd:import namespace="a52fc409-4760-4bfd-99a2-6bc3d790682f"/>
    <xsd:import namespace="7e2cc623-3391-4133-91c3-025e6164d35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2fc409-4760-4bfd-99a2-6bc3d79068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4b97cb4-2f5e-48a1-816a-9019d04dc3c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2cc623-3391-4133-91c3-025e6164d35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c3d5c2b-0dd3-4259-90e8-03c7a48ed004}" ma:internalName="TaxCatchAll" ma:showField="CatchAllData" ma:web="7e2cc623-3391-4133-91c3-025e6164d3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1B74C5-E1AA-4227-92C3-5E432A6FD134}">
  <ds:schemaRefs>
    <ds:schemaRef ds:uri="http://schemas.microsoft.com/sharepoint/v3/contenttype/forms"/>
  </ds:schemaRefs>
</ds:datastoreItem>
</file>

<file path=customXml/itemProps2.xml><?xml version="1.0" encoding="utf-8"?>
<ds:datastoreItem xmlns:ds="http://schemas.openxmlformats.org/officeDocument/2006/customXml" ds:itemID="{F4E63725-42A6-432D-BD06-B4982160D9E9}">
  <ds:schemaRefs>
    <ds:schemaRef ds:uri="7e2cc623-3391-4133-91c3-025e6164d354"/>
    <ds:schemaRef ds:uri="http://schemas.microsoft.com/office/2006/documentManagement/types"/>
    <ds:schemaRef ds:uri="http://schemas.microsoft.com/office/2006/metadata/properties"/>
    <ds:schemaRef ds:uri="http://purl.org/dc/dcmitype/"/>
    <ds:schemaRef ds:uri="http://www.w3.org/XML/1998/namespace"/>
    <ds:schemaRef ds:uri="http://purl.org/dc/elements/1.1/"/>
    <ds:schemaRef ds:uri="a52fc409-4760-4bfd-99a2-6bc3d790682f"/>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41F38B4-49A6-4F65-BE3A-D5DD20A7AB37}">
  <ds:schemaRefs>
    <ds:schemaRef ds:uri="7e2cc623-3391-4133-91c3-025e6164d354"/>
    <ds:schemaRef ds:uri="a52fc409-4760-4bfd-99a2-6bc3d79068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b4d7ee1f-4fb3-4f06-9037-2b5b522042ab}" enabled="0" method="" siteId="{b4d7ee1f-4fb3-4f06-9037-2b5b522042ab}" removed="1"/>
</clbl:labelList>
</file>

<file path=docProps/app.xml><?xml version="1.0" encoding="utf-8"?>
<Properties xmlns="http://schemas.openxmlformats.org/officeDocument/2006/extended-properties" xmlns:vt="http://schemas.openxmlformats.org/officeDocument/2006/docPropsVTypes">
  <Template>JeffersonLabTemplate_JG_2503</Template>
  <TotalTime>23</TotalTime>
  <Words>3874</Words>
  <Application>Microsoft Office PowerPoint</Application>
  <PresentationFormat>Widescreen</PresentationFormat>
  <Paragraphs>309</Paragraphs>
  <Slides>26</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Arial,Sans-Serif</vt:lpstr>
      <vt:lpstr>Arial</vt:lpstr>
      <vt:lpstr>Calibri Light</vt:lpstr>
      <vt:lpstr>Wingdings</vt:lpstr>
      <vt:lpstr>Calibri</vt:lpstr>
      <vt:lpstr>Aptos</vt:lpstr>
      <vt:lpstr>Jefferson Lab Theme 1</vt:lpstr>
      <vt:lpstr>ES&amp;H Essentials for  Safe Operations</vt:lpstr>
      <vt:lpstr>Topics</vt:lpstr>
      <vt:lpstr>Historical Context</vt:lpstr>
      <vt:lpstr>What is an "Unplanned Incident" (per ESH Manual 5200)</vt:lpstr>
      <vt:lpstr>Unplanned Incident Reporting (per ESH Manual 5200)</vt:lpstr>
      <vt:lpstr>PowerPoint Presentation</vt:lpstr>
      <vt:lpstr>PowerPoint Presentation</vt:lpstr>
      <vt:lpstr>ODH Reminders</vt:lpstr>
      <vt:lpstr>ePAS System Transitioning</vt:lpstr>
      <vt:lpstr>PowerPoint Presentation</vt:lpstr>
      <vt:lpstr>RAM Workflow</vt:lpstr>
      <vt:lpstr>Rad Boundaries</vt:lpstr>
      <vt:lpstr>Credited Controls</vt:lpstr>
      <vt:lpstr>How do I recognize Credited Controls?</vt:lpstr>
      <vt:lpstr>How do I recognize Credited Controls?</vt:lpstr>
      <vt:lpstr>How do I recognize Credited Controls?</vt:lpstr>
      <vt:lpstr>Supervisors: Pause to Review SAM Repeat Issues</vt:lpstr>
      <vt:lpstr>QUESTIONS?  Thank you for your time &amp; attention!</vt:lpstr>
      <vt:lpstr>Supervisor Supplemental Notes</vt:lpstr>
      <vt:lpstr>Notable Event: ACC-24-0521 Improper Execution of LOTO Procedures Warrants a LOTO Pause (Management Concern)</vt:lpstr>
      <vt:lpstr>PHY-25-1219: Accidental Cut of Electrical Conduit During Hall A Deinstallation Activities</vt:lpstr>
      <vt:lpstr>CEBAF-26-0608: Potential Improper Application of Plug-and-Cord Exception During Troubleshooting Activities</vt:lpstr>
      <vt:lpstr>RAM Moved without Survey/Tags</vt:lpstr>
      <vt:lpstr>PHYS – RAM Control – Potential RAM placed in Non-Controlled Area</vt:lpstr>
      <vt:lpstr>ENG – RAM Control – Flushing Solution in Unposted Area</vt:lpstr>
      <vt:lpstr>Supervisors: Pause to Review SAM Repeat Issues</vt:lpstr>
    </vt:vector>
  </TitlesOfParts>
  <Company>Jefferson Lab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ES&amp;H Essentials for  Safe Operations</dc:title>
  <dc:creator>Nicole Reyes</dc:creator>
  <cp:lastModifiedBy>Jennifer Williams</cp:lastModifiedBy>
  <cp:revision>4</cp:revision>
  <cp:lastPrinted>2024-11-21T18:51:38Z</cp:lastPrinted>
  <dcterms:created xsi:type="dcterms:W3CDTF">2025-08-22T13:08:45Z</dcterms:created>
  <dcterms:modified xsi:type="dcterms:W3CDTF">2026-08-20T13:49:13Z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0x0101000129B7B487FBAE45BCB8DED56D70C65C</vt:lpwstr>
  </property>
  <property fmtid="{D5CDD505-2E9C-101B-9397-08002B2CF9AE}" pid="3" name="MediaServiceImageTags">
    <vt:lpwstr/>
  </property>
</Properties>
</file>