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varScale="1">
        <p:scale>
          <a:sx n="103" d="100"/>
          <a:sy n="103" d="100"/>
        </p:scale>
        <p:origin x="132" y="11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6B070-86B3-73B5-6B6C-8610269429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175793-4B4D-C9BC-17F9-BE3DBDF2FD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2E2D6E-6824-8D14-BA88-BF6CD89940BF}"/>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5" name="Footer Placeholder 4">
            <a:extLst>
              <a:ext uri="{FF2B5EF4-FFF2-40B4-BE49-F238E27FC236}">
                <a16:creationId xmlns:a16="http://schemas.microsoft.com/office/drawing/2014/main" id="{265B5F98-61BD-25C2-BF71-36E0ADF9F8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BFB3CC-3090-2AF7-67B1-D274E6E66CB3}"/>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355013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5712-6681-0BC2-E6F1-86492F1C54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A0B309-C146-63D0-608E-8AE9942F1D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FE0AB0-8134-0A77-B467-08DEC9447AC0}"/>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5" name="Footer Placeholder 4">
            <a:extLst>
              <a:ext uri="{FF2B5EF4-FFF2-40B4-BE49-F238E27FC236}">
                <a16:creationId xmlns:a16="http://schemas.microsoft.com/office/drawing/2014/main" id="{467E4F68-832F-1DDD-05A0-9C78AA37AD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A77ACA-6C70-929A-D24E-FE41720D1781}"/>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3722073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50E219-51FC-982E-5691-CDD76E371D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9864B9-CD11-E254-4470-3E2BB92083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82A35-5455-67D5-60BE-6A00B862A063}"/>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5" name="Footer Placeholder 4">
            <a:extLst>
              <a:ext uri="{FF2B5EF4-FFF2-40B4-BE49-F238E27FC236}">
                <a16:creationId xmlns:a16="http://schemas.microsoft.com/office/drawing/2014/main" id="{7C0B9ECB-CE3C-BFBF-97BE-87B73EFBBD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08859-92F7-D6DD-E228-61DE1C05E562}"/>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948720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ody Slide - 1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27D567A-C123-96A9-1DD3-17C276C7D015}"/>
              </a:ext>
            </a:extLst>
          </p:cNvPr>
          <p:cNvSpPr>
            <a:spLocks noGrp="1"/>
          </p:cNvSpPr>
          <p:nvPr>
            <p:ph type="pic" idx="1"/>
          </p:nvPr>
        </p:nvSpPr>
        <p:spPr>
          <a:xfrm>
            <a:off x="6246796" y="665018"/>
            <a:ext cx="5945204" cy="44888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8" name="Picture 7">
            <a:extLst>
              <a:ext uri="{FF2B5EF4-FFF2-40B4-BE49-F238E27FC236}">
                <a16:creationId xmlns:a16="http://schemas.microsoft.com/office/drawing/2014/main" id="{1F8DF632-CAE9-022C-6607-B217F56D5C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713982" y="80668"/>
            <a:ext cx="1355836" cy="423699"/>
          </a:xfrm>
          <a:prstGeom prst="rect">
            <a:avLst/>
          </a:prstGeom>
        </p:spPr>
      </p:pic>
      <p:sp>
        <p:nvSpPr>
          <p:cNvPr id="9" name="Title 1">
            <a:extLst>
              <a:ext uri="{FF2B5EF4-FFF2-40B4-BE49-F238E27FC236}">
                <a16:creationId xmlns:a16="http://schemas.microsoft.com/office/drawing/2014/main" id="{F69CE8BE-367E-106F-0A1A-D4403D3CF398}"/>
              </a:ext>
            </a:extLst>
          </p:cNvPr>
          <p:cNvSpPr>
            <a:spLocks noGrp="1"/>
          </p:cNvSpPr>
          <p:nvPr>
            <p:ph type="title"/>
          </p:nvPr>
        </p:nvSpPr>
        <p:spPr>
          <a:xfrm>
            <a:off x="309093" y="531951"/>
            <a:ext cx="5785319" cy="678664"/>
          </a:xfrm>
        </p:spPr>
        <p:txBody>
          <a:bodyPr anchor="b">
            <a:noAutofit/>
          </a:bodyPr>
          <a:lstStyle>
            <a:lvl1pPr>
              <a:defRPr sz="3200">
                <a:solidFill>
                  <a:schemeClr val="tx1"/>
                </a:solidFill>
              </a:defRPr>
            </a:lvl1pPr>
          </a:lstStyle>
          <a:p>
            <a:r>
              <a:rPr lang="en-US"/>
              <a:t>Click to edit Master title style</a:t>
            </a:r>
          </a:p>
        </p:txBody>
      </p:sp>
      <p:sp>
        <p:nvSpPr>
          <p:cNvPr id="10" name="Text Placeholder 3">
            <a:extLst>
              <a:ext uri="{FF2B5EF4-FFF2-40B4-BE49-F238E27FC236}">
                <a16:creationId xmlns:a16="http://schemas.microsoft.com/office/drawing/2014/main" id="{EA0AC1C4-21D9-DD3B-28D1-1E97E488E1A8}"/>
              </a:ext>
            </a:extLst>
          </p:cNvPr>
          <p:cNvSpPr>
            <a:spLocks noGrp="1"/>
          </p:cNvSpPr>
          <p:nvPr>
            <p:ph type="body" sz="half" idx="2"/>
          </p:nvPr>
        </p:nvSpPr>
        <p:spPr>
          <a:xfrm>
            <a:off x="309093" y="1319201"/>
            <a:ext cx="5785319" cy="4891433"/>
          </a:xfrm>
        </p:spPr>
        <p:txBody>
          <a:bodyPr>
            <a:no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Footer Placeholder 5">
            <a:extLst>
              <a:ext uri="{FF2B5EF4-FFF2-40B4-BE49-F238E27FC236}">
                <a16:creationId xmlns:a16="http://schemas.microsoft.com/office/drawing/2014/main" id="{A4AF7EA1-AC10-6B34-7D70-18A57ABFF35E}"/>
              </a:ext>
            </a:extLst>
          </p:cNvPr>
          <p:cNvSpPr>
            <a:spLocks noGrp="1"/>
          </p:cNvSpPr>
          <p:nvPr>
            <p:ph type="ftr" sz="quarter" idx="11"/>
          </p:nvPr>
        </p:nvSpPr>
        <p:spPr>
          <a:xfrm>
            <a:off x="4038600" y="6330592"/>
            <a:ext cx="4114800" cy="365125"/>
          </a:xfrm>
          <a:prstGeom prst="rect">
            <a:avLst/>
          </a:prstGeom>
        </p:spPr>
        <p:txBody>
          <a:bodyPr anchor="ctr"/>
          <a:lstStyle>
            <a:lvl1pPr algn="ctr">
              <a:defRPr sz="1000">
                <a:latin typeface="Arial" panose="020B0604020202020204" pitchFamily="34" charset="0"/>
              </a:defRPr>
            </a:lvl1pPr>
          </a:lstStyle>
          <a:p>
            <a:endParaRPr lang="en-US"/>
          </a:p>
        </p:txBody>
      </p:sp>
      <p:sp>
        <p:nvSpPr>
          <p:cNvPr id="11" name="Slide Number Placeholder 6">
            <a:extLst>
              <a:ext uri="{FF2B5EF4-FFF2-40B4-BE49-F238E27FC236}">
                <a16:creationId xmlns:a16="http://schemas.microsoft.com/office/drawing/2014/main" id="{0B83816E-8201-5044-F359-AFD3FCE21AAF}"/>
              </a:ext>
            </a:extLst>
          </p:cNvPr>
          <p:cNvSpPr>
            <a:spLocks noGrp="1"/>
          </p:cNvSpPr>
          <p:nvPr>
            <p:ph type="sldNum" sz="quarter" idx="12"/>
          </p:nvPr>
        </p:nvSpPr>
        <p:spPr>
          <a:xfrm>
            <a:off x="9144000" y="6330592"/>
            <a:ext cx="2743200" cy="365125"/>
          </a:xfrm>
          <a:prstGeom prst="rect">
            <a:avLst/>
          </a:prstGeom>
        </p:spPr>
        <p:txBody>
          <a:bodyPr anchor="ctr"/>
          <a:lstStyle>
            <a:lvl1pPr algn="r">
              <a:defRPr sz="1000">
                <a:latin typeface="Arial" panose="020B0604020202020204" pitchFamily="34" charset="0"/>
              </a:defRPr>
            </a:lvl1pPr>
          </a:lstStyle>
          <a:p>
            <a:fld id="{7D1BE87E-F0DE-A44C-894B-E142BEB21E42}" type="slidenum">
              <a:rPr lang="en-US" smtClean="0"/>
              <a:pPr/>
              <a:t>‹#›</a:t>
            </a:fld>
            <a:endParaRPr lang="en-US"/>
          </a:p>
        </p:txBody>
      </p:sp>
      <p:sp>
        <p:nvSpPr>
          <p:cNvPr id="5" name="Date Placeholder 4">
            <a:extLst>
              <a:ext uri="{FF2B5EF4-FFF2-40B4-BE49-F238E27FC236}">
                <a16:creationId xmlns:a16="http://schemas.microsoft.com/office/drawing/2014/main" id="{9E8CE785-B03D-6A9D-B2E7-6E9D526B228A}"/>
              </a:ext>
            </a:extLst>
          </p:cNvPr>
          <p:cNvSpPr>
            <a:spLocks noGrp="1"/>
          </p:cNvSpPr>
          <p:nvPr>
            <p:ph type="dt" sz="half" idx="10"/>
          </p:nvPr>
        </p:nvSpPr>
        <p:spPr>
          <a:xfrm>
            <a:off x="311726" y="6330592"/>
            <a:ext cx="2743200" cy="365125"/>
          </a:xfrm>
          <a:prstGeom prst="rect">
            <a:avLst/>
          </a:prstGeom>
        </p:spPr>
        <p:txBody>
          <a:bodyPr anchor="ctr"/>
          <a:lstStyle>
            <a:lvl1pPr>
              <a:defRPr sz="1000">
                <a:latin typeface="Arial" panose="020B0604020202020204" pitchFamily="34" charset="0"/>
              </a:defRPr>
            </a:lvl1pPr>
          </a:lstStyle>
          <a:p>
            <a:fld id="{41AFAF23-1F56-4840-A737-495C4921DE94}" type="datetime1">
              <a:rPr lang="en-US" smtClean="0"/>
              <a:t>8/18/2026</a:t>
            </a:fld>
            <a:endParaRPr lang="en-US"/>
          </a:p>
        </p:txBody>
      </p:sp>
    </p:spTree>
    <p:extLst>
      <p:ext uri="{BB962C8B-B14F-4D97-AF65-F5344CB8AC3E}">
        <p14:creationId xmlns:p14="http://schemas.microsoft.com/office/powerpoint/2010/main" val="80218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71842-F6D0-5128-FE26-D808C8335D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C2D481-7D65-3023-80A9-8D00AE17C5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F0371-C3B6-41C7-2C6D-FEB8F6978557}"/>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5" name="Footer Placeholder 4">
            <a:extLst>
              <a:ext uri="{FF2B5EF4-FFF2-40B4-BE49-F238E27FC236}">
                <a16:creationId xmlns:a16="http://schemas.microsoft.com/office/drawing/2014/main" id="{5C6FC21E-F82F-2124-46EB-1B77C71791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F687B-0516-9755-8656-26576CACFC7D}"/>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72786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8E865-22FC-3C06-AF25-44B1F5158C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C120C4-4FAA-4DFE-505A-A2C01264D51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47C6D0-2C8A-5851-FBEB-285339184907}"/>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5" name="Footer Placeholder 4">
            <a:extLst>
              <a:ext uri="{FF2B5EF4-FFF2-40B4-BE49-F238E27FC236}">
                <a16:creationId xmlns:a16="http://schemas.microsoft.com/office/drawing/2014/main" id="{44D4E7BA-FFDD-5345-D1C7-5AFA1D93C2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9C665-CD71-5F2C-AC60-9EAE3CD81152}"/>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387472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59239-0D34-89E2-329B-18F68D6F79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D21643-5980-CB44-D267-37B77B96CB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7AEB0F-27CF-9191-1FC4-F4636A5AA6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BE6C0D-D335-E49B-B2B9-93A9BA51AFB8}"/>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6" name="Footer Placeholder 5">
            <a:extLst>
              <a:ext uri="{FF2B5EF4-FFF2-40B4-BE49-F238E27FC236}">
                <a16:creationId xmlns:a16="http://schemas.microsoft.com/office/drawing/2014/main" id="{F16059B1-7EBE-DE01-E0BA-80411BFDAF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6C253A-6D67-C90F-88F0-2BA2F6962AC1}"/>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219784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2239-57C2-A662-6C8A-B31C213638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7FFF39-B2B8-8467-9823-8EF6B7711D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7E86B7-95BC-DCAE-397A-030F3FF248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D8B716-C008-C844-0761-4FCC3E1AFE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B5E9C0-873F-EFB6-91BA-B6F0FB9AF6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3D82AE-2AFB-6325-9B54-2C55AF9C96C8}"/>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8" name="Footer Placeholder 7">
            <a:extLst>
              <a:ext uri="{FF2B5EF4-FFF2-40B4-BE49-F238E27FC236}">
                <a16:creationId xmlns:a16="http://schemas.microsoft.com/office/drawing/2014/main" id="{3DBDB9ED-5A2C-9879-A684-5087F697E0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2C2451-AAC8-1C9D-DB99-AF61048EDFBC}"/>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3054025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26408-CB86-0996-593F-A2BDA8A540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691801-D2AC-F5EA-214F-3659D8200A46}"/>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4" name="Footer Placeholder 3">
            <a:extLst>
              <a:ext uri="{FF2B5EF4-FFF2-40B4-BE49-F238E27FC236}">
                <a16:creationId xmlns:a16="http://schemas.microsoft.com/office/drawing/2014/main" id="{F27F3CE8-3C7B-8F2D-8DB4-6E2E787A23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75B63E-4F4C-BE42-840B-31D61041DA15}"/>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34138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F1BD1F-5A4A-FAAB-5CF9-6E3D51177F4B}"/>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3" name="Footer Placeholder 2">
            <a:extLst>
              <a:ext uri="{FF2B5EF4-FFF2-40B4-BE49-F238E27FC236}">
                <a16:creationId xmlns:a16="http://schemas.microsoft.com/office/drawing/2014/main" id="{8792014D-93B2-F4E3-328D-6E75C48C27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669BA2-2882-9BD6-4264-B0A2207F02BA}"/>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742688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2EE81-9D7D-7C10-BA94-4DAE54D971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428ECE-3521-3274-A827-C68D49BF99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6909A9-72D8-DC09-AD33-D27A25E3D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28520F-0DD3-C828-397B-CA617B5289C1}"/>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6" name="Footer Placeholder 5">
            <a:extLst>
              <a:ext uri="{FF2B5EF4-FFF2-40B4-BE49-F238E27FC236}">
                <a16:creationId xmlns:a16="http://schemas.microsoft.com/office/drawing/2014/main" id="{D503AF67-DAE8-B0A1-BD02-166A5B174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7F92E0-8138-0D57-271C-E9CD2F5259F4}"/>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856087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9E4AC-6FA7-E41C-C66D-8C70D3F153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74D783-AF47-EC16-9FCF-B5D06BA2BA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9C9D30-16D0-A05B-B083-A0BCF70622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CA36F8-1C8D-BBA6-9BC1-8163D6B8685D}"/>
              </a:ext>
            </a:extLst>
          </p:cNvPr>
          <p:cNvSpPr>
            <a:spLocks noGrp="1"/>
          </p:cNvSpPr>
          <p:nvPr>
            <p:ph type="dt" sz="half" idx="10"/>
          </p:nvPr>
        </p:nvSpPr>
        <p:spPr/>
        <p:txBody>
          <a:bodyPr/>
          <a:lstStyle/>
          <a:p>
            <a:fld id="{E8BE33F0-1B27-46A5-BFD0-56E163DD07E7}" type="datetimeFigureOut">
              <a:rPr lang="en-US" smtClean="0"/>
              <a:t>8/18/2026</a:t>
            </a:fld>
            <a:endParaRPr lang="en-US"/>
          </a:p>
        </p:txBody>
      </p:sp>
      <p:sp>
        <p:nvSpPr>
          <p:cNvPr id="6" name="Footer Placeholder 5">
            <a:extLst>
              <a:ext uri="{FF2B5EF4-FFF2-40B4-BE49-F238E27FC236}">
                <a16:creationId xmlns:a16="http://schemas.microsoft.com/office/drawing/2014/main" id="{3C69693E-7AB8-FED0-E604-DB5F693B89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17E96D-AB57-6DD8-EE57-B16C27BD7F83}"/>
              </a:ext>
            </a:extLst>
          </p:cNvPr>
          <p:cNvSpPr>
            <a:spLocks noGrp="1"/>
          </p:cNvSpPr>
          <p:nvPr>
            <p:ph type="sldNum" sz="quarter" idx="12"/>
          </p:nvPr>
        </p:nvSpPr>
        <p:spPr/>
        <p:txBody>
          <a:bodyPr/>
          <a:lstStyle/>
          <a:p>
            <a:fld id="{013901FD-13BE-4150-9E98-26A61CA7F49E}" type="slidenum">
              <a:rPr lang="en-US" smtClean="0"/>
              <a:t>‹#›</a:t>
            </a:fld>
            <a:endParaRPr lang="en-US"/>
          </a:p>
        </p:txBody>
      </p:sp>
    </p:spTree>
    <p:extLst>
      <p:ext uri="{BB962C8B-B14F-4D97-AF65-F5344CB8AC3E}">
        <p14:creationId xmlns:p14="http://schemas.microsoft.com/office/powerpoint/2010/main" val="123530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53DB00-4ACA-7629-06C2-1983E4D69E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80C020-85A6-A8FE-DE18-3AA9DB77AA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DBAE99-AFED-79E1-6073-412DED933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BE33F0-1B27-46A5-BFD0-56E163DD07E7}" type="datetimeFigureOut">
              <a:rPr lang="en-US" smtClean="0"/>
              <a:t>8/18/2026</a:t>
            </a:fld>
            <a:endParaRPr lang="en-US"/>
          </a:p>
        </p:txBody>
      </p:sp>
      <p:sp>
        <p:nvSpPr>
          <p:cNvPr id="5" name="Footer Placeholder 4">
            <a:extLst>
              <a:ext uri="{FF2B5EF4-FFF2-40B4-BE49-F238E27FC236}">
                <a16:creationId xmlns:a16="http://schemas.microsoft.com/office/drawing/2014/main" id="{E12953DE-AF71-23D7-59D9-6C84C13892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05CFAAB-FBA5-312F-6673-9ADD4F3443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3901FD-13BE-4150-9E98-26A61CA7F49E}" type="slidenum">
              <a:rPr lang="en-US" smtClean="0"/>
              <a:t>‹#›</a:t>
            </a:fld>
            <a:endParaRPr lang="en-US"/>
          </a:p>
        </p:txBody>
      </p:sp>
    </p:spTree>
    <p:extLst>
      <p:ext uri="{BB962C8B-B14F-4D97-AF65-F5344CB8AC3E}">
        <p14:creationId xmlns:p14="http://schemas.microsoft.com/office/powerpoint/2010/main" val="18032398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A8E19-0DB9-EB2E-CDEA-16ADD2050A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954D0B9-E4D2-7816-DB41-1220343C87A1}"/>
              </a:ext>
            </a:extLst>
          </p:cNvPr>
          <p:cNvSpPr>
            <a:spLocks noGrp="1"/>
          </p:cNvSpPr>
          <p:nvPr>
            <p:ph type="title"/>
          </p:nvPr>
        </p:nvSpPr>
        <p:spPr>
          <a:xfrm>
            <a:off x="244635" y="357165"/>
            <a:ext cx="9803082" cy="555916"/>
          </a:xfrm>
        </p:spPr>
        <p:txBody>
          <a:bodyPr/>
          <a:lstStyle/>
          <a:p>
            <a:r>
              <a:rPr lang="en-US" dirty="0">
                <a:solidFill>
                  <a:schemeClr val="tx2">
                    <a:lumMod val="75000"/>
                  </a:schemeClr>
                </a:solidFill>
                <a:latin typeface="Aptos" panose="020B0004020202020204" pitchFamily="34" charset="0"/>
              </a:rPr>
              <a:t>Subcontractor injury from fall at the ARC</a:t>
            </a:r>
            <a:endParaRPr lang="en-US" dirty="0">
              <a:latin typeface="Aptos" panose="020B0004020202020204" pitchFamily="34" charset="0"/>
            </a:endParaRPr>
          </a:p>
        </p:txBody>
      </p:sp>
      <p:sp>
        <p:nvSpPr>
          <p:cNvPr id="4" name="Text Placeholder 3">
            <a:extLst>
              <a:ext uri="{FF2B5EF4-FFF2-40B4-BE49-F238E27FC236}">
                <a16:creationId xmlns:a16="http://schemas.microsoft.com/office/drawing/2014/main" id="{6621EABD-10D2-D0A4-9609-85D822FFD502}"/>
              </a:ext>
            </a:extLst>
          </p:cNvPr>
          <p:cNvSpPr>
            <a:spLocks noGrp="1"/>
          </p:cNvSpPr>
          <p:nvPr>
            <p:ph type="body" sz="half" idx="2"/>
          </p:nvPr>
        </p:nvSpPr>
        <p:spPr>
          <a:xfrm>
            <a:off x="244635" y="1005880"/>
            <a:ext cx="8507479" cy="4924990"/>
          </a:xfrm>
        </p:spPr>
        <p:txBody>
          <a:bodyPr vert="horz" lIns="91440" tIns="45720" rIns="91440" bIns="45720" rtlCol="0" anchor="t">
            <a:noAutofit/>
          </a:bodyPr>
          <a:lstStyle/>
          <a:p>
            <a:r>
              <a:rPr lang="en-US" b="1" dirty="0">
                <a:latin typeface="Aptos" panose="020B0004020202020204" pitchFamily="34" charset="0"/>
                <a:cs typeface="Arial"/>
              </a:rPr>
              <a:t>Incident Summary: </a:t>
            </a:r>
            <a:endParaRPr lang="en-US" dirty="0">
              <a:latin typeface="Aptos" panose="020B0004020202020204" pitchFamily="34" charset="0"/>
            </a:endParaRPr>
          </a:p>
          <a:p>
            <a:r>
              <a:rPr lang="en-US" sz="1400" dirty="0">
                <a:latin typeface="Aptos"/>
                <a:cs typeface="Arial"/>
              </a:rPr>
              <a:t>On 17 August, while installing a ceiling track for a partition wall, a worker tipped the baker scaffold, which had a platform height of approximately 67 inches, and fell to the floor. </a:t>
            </a:r>
          </a:p>
          <a:p>
            <a:r>
              <a:rPr lang="en-US" sz="1400" dirty="0">
                <a:latin typeface="Aptos"/>
                <a:cs typeface="Arial"/>
              </a:rPr>
              <a:t>Work in the immediate area was paused, 911 was called, and the incident was formally reported. </a:t>
            </a:r>
          </a:p>
          <a:p>
            <a:r>
              <a:rPr lang="en-US" sz="1400" dirty="0">
                <a:latin typeface="Aptos"/>
                <a:cs typeface="Arial"/>
              </a:rPr>
              <a:t>The worker sustained a fractured knee and a minor laceration to the head. He remained awake and conscious and was transported by ambulance to Riverside Hospital, where he was admitted overnight. Surgery to repair the right knee was scheduled for the following day. </a:t>
            </a:r>
          </a:p>
          <a:p>
            <a:r>
              <a:rPr lang="en-US" sz="1400" dirty="0">
                <a:latin typeface="Aptos"/>
                <a:cs typeface="Arial"/>
              </a:rPr>
              <a:t>Facts we know:</a:t>
            </a:r>
          </a:p>
          <a:p>
            <a:pPr marL="742950" lvl="1" indent="-285750">
              <a:buFont typeface="Arial" panose="020B0604020202020204" pitchFamily="34" charset="0"/>
              <a:buChar char="•"/>
            </a:pPr>
            <a:r>
              <a:rPr lang="en-US" dirty="0">
                <a:latin typeface="Aptos"/>
                <a:cs typeface="Arial"/>
              </a:rPr>
              <a:t>The subcontractor’s foreman provided a pre-job briefing to ensure the worker understood the applicable work requirements and hazards.</a:t>
            </a:r>
          </a:p>
          <a:p>
            <a:pPr marL="742950" lvl="1" indent="-285750">
              <a:buFont typeface="Arial" panose="020B0604020202020204" pitchFamily="34" charset="0"/>
              <a:buChar char="•"/>
            </a:pPr>
            <a:r>
              <a:rPr lang="en-US" dirty="0">
                <a:latin typeface="Aptos"/>
                <a:cs typeface="Arial"/>
              </a:rPr>
              <a:t>An Activity Hazard Analysis (AHA) was reviewed and signed by the employee</a:t>
            </a:r>
          </a:p>
          <a:p>
            <a:pPr marL="742950" lvl="1" indent="-285750">
              <a:buFont typeface="Arial" panose="020B0604020202020204" pitchFamily="34" charset="0"/>
              <a:buChar char="•"/>
            </a:pPr>
            <a:r>
              <a:rPr lang="en-US" dirty="0">
                <a:latin typeface="Aptos"/>
                <a:cs typeface="Arial"/>
              </a:rPr>
              <a:t>The employee was wearing required PPE</a:t>
            </a:r>
          </a:p>
          <a:p>
            <a:pPr marL="742950" lvl="1" indent="-285750">
              <a:buFont typeface="Arial" panose="020B0604020202020204" pitchFamily="34" charset="0"/>
              <a:buChar char="•"/>
            </a:pPr>
            <a:r>
              <a:rPr lang="en-US" dirty="0">
                <a:latin typeface="Aptos"/>
                <a:cs typeface="Arial"/>
              </a:rPr>
              <a:t>The daily inspection of the baker scaffold completed by the competent person</a:t>
            </a:r>
          </a:p>
          <a:p>
            <a:pPr marL="742950" lvl="1" indent="-285750">
              <a:buFont typeface="Arial" panose="020B0604020202020204" pitchFamily="34" charset="0"/>
              <a:buChar char="•"/>
            </a:pPr>
            <a:r>
              <a:rPr lang="en-US" dirty="0">
                <a:latin typeface="Aptos"/>
                <a:cs typeface="Arial"/>
              </a:rPr>
              <a:t>Post inspection of the scaffold found it to be functioning per specification</a:t>
            </a:r>
          </a:p>
          <a:p>
            <a:r>
              <a:rPr lang="en-US" sz="1400" dirty="0">
                <a:latin typeface="Aptos"/>
                <a:cs typeface="Arial"/>
              </a:rPr>
              <a:t>An investigation is underway to understand how the scaffolding tipped.</a:t>
            </a:r>
          </a:p>
          <a:p>
            <a:r>
              <a:rPr lang="en-US" sz="1400" dirty="0">
                <a:latin typeface="Aptos"/>
                <a:cs typeface="Arial"/>
              </a:rPr>
              <a:t>A causal analysis will be performed and corrective actions developed.</a:t>
            </a:r>
          </a:p>
        </p:txBody>
      </p:sp>
      <p:sp>
        <p:nvSpPr>
          <p:cNvPr id="6" name="TextBox 5">
            <a:extLst>
              <a:ext uri="{FF2B5EF4-FFF2-40B4-BE49-F238E27FC236}">
                <a16:creationId xmlns:a16="http://schemas.microsoft.com/office/drawing/2014/main" id="{6B5F4023-6FA8-72D8-040A-85E29101F8C1}"/>
              </a:ext>
            </a:extLst>
          </p:cNvPr>
          <p:cNvSpPr txBox="1"/>
          <p:nvPr/>
        </p:nvSpPr>
        <p:spPr>
          <a:xfrm>
            <a:off x="244635" y="5467399"/>
            <a:ext cx="805027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highlight>
                  <a:srgbClr val="00FF00"/>
                </a:highlight>
                <a:latin typeface="Aptos"/>
                <a:ea typeface="Calibri"/>
                <a:cs typeface="Calibri"/>
              </a:rPr>
              <a:t>Extent of Condition</a:t>
            </a:r>
            <a:endParaRPr lang="en-US" dirty="0">
              <a:latin typeface="Aptos"/>
            </a:endParaRPr>
          </a:p>
          <a:p>
            <a:r>
              <a:rPr lang="en-US" sz="1400" dirty="0">
                <a:latin typeface="Aptos"/>
                <a:ea typeface="Calibri"/>
                <a:cs typeface="Segoe UI"/>
              </a:rPr>
              <a:t>Use of baker scaffolding at the ARC remains paused pending completion of the investigation and staff retraining.</a:t>
            </a:r>
            <a:endParaRPr lang="en-US" sz="1600" b="1" dirty="0">
              <a:highlight>
                <a:srgbClr val="00FF00"/>
              </a:highlight>
              <a:latin typeface="Aptos"/>
              <a:ea typeface="Calibri"/>
              <a:cs typeface="Calibri"/>
            </a:endParaRPr>
          </a:p>
        </p:txBody>
      </p:sp>
      <p:pic>
        <p:nvPicPr>
          <p:cNvPr id="8" name="Picture 7">
            <a:extLst>
              <a:ext uri="{FF2B5EF4-FFF2-40B4-BE49-F238E27FC236}">
                <a16:creationId xmlns:a16="http://schemas.microsoft.com/office/drawing/2014/main" id="{49D3688F-10A4-7E07-C37C-0930678E7222}"/>
              </a:ext>
            </a:extLst>
          </p:cNvPr>
          <p:cNvPicPr>
            <a:picLocks noChangeAspect="1"/>
          </p:cNvPicPr>
          <p:nvPr/>
        </p:nvPicPr>
        <p:blipFill>
          <a:blip r:embed="rId2"/>
          <a:stretch>
            <a:fillRect/>
          </a:stretch>
        </p:blipFill>
        <p:spPr>
          <a:xfrm>
            <a:off x="8948057" y="1693765"/>
            <a:ext cx="2602852" cy="3470469"/>
          </a:xfrm>
          <a:prstGeom prst="rect">
            <a:avLst/>
          </a:prstGeom>
        </p:spPr>
      </p:pic>
    </p:spTree>
    <p:extLst>
      <p:ext uri="{BB962C8B-B14F-4D97-AF65-F5344CB8AC3E}">
        <p14:creationId xmlns:p14="http://schemas.microsoft.com/office/powerpoint/2010/main" val="982914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TotalTime>
  <Words>223</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Subcontractor injury from fall at the ARC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Kent Hammack</dc:creator>
  <cp:lastModifiedBy>Kent Hammack</cp:lastModifiedBy>
  <cp:revision>6</cp:revision>
  <dcterms:created xsi:type="dcterms:W3CDTF">2026-08-18T14:01:20Z</dcterms:created>
  <dcterms:modified xsi:type="dcterms:W3CDTF">2026-08-18T15:28:16Z</dcterms:modified>
</cp:coreProperties>
</file>