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61" r:id="rId4"/>
    <p:sldId id="264" r:id="rId5"/>
    <p:sldId id="266" r:id="rId6"/>
    <p:sldId id="268" r:id="rId7"/>
    <p:sldId id="270" r:id="rId8"/>
    <p:sldId id="271" r:id="rId9"/>
    <p:sldId id="274" r:id="rId10"/>
    <p:sldId id="275" r:id="rId11"/>
    <p:sldId id="278" r:id="rId12"/>
    <p:sldId id="276" r:id="rId13"/>
    <p:sldId id="277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342" y="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9550" y="847725"/>
            <a:ext cx="8734425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4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315200" y="662940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/>
              <a:t>RK, 2010</a:t>
            </a:r>
            <a:endParaRPr 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31522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9550" y="847725"/>
            <a:ext cx="8734425" cy="54197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25"/>
            <a:ext cx="3008313" cy="939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1326"/>
            <a:ext cx="3008313" cy="46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714750" y="771525"/>
            <a:ext cx="527685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205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422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3878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9550" y="866775"/>
            <a:ext cx="8734425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7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" y="104775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626"/>
            <a:ext cx="9144000" cy="4206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09549" y="904875"/>
            <a:ext cx="8734425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FF6600"/>
        </a:buClr>
        <a:buSzTx/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9550" y="104775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2238375" y="64651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238375" y="6465124"/>
            <a:ext cx="203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09551" y="885825"/>
            <a:ext cx="8734424" cy="54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FF6600"/>
        </a:buClr>
        <a:buSzTx/>
        <a:buFontTx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1"/>
            <a:ext cx="9144000" cy="541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5" y="939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AIP and Large 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Arne </a:t>
            </a:r>
            <a:r>
              <a:rPr lang="en-US" dirty="0" err="1" smtClean="0">
                <a:solidFill>
                  <a:schemeClr val="bg1"/>
                </a:solidFill>
              </a:rPr>
              <a:t>Freyberger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2015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StayTreat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non-AIP projects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C50 refurbishment</a:t>
            </a:r>
          </a:p>
          <a:p>
            <a:r>
              <a:rPr lang="en-US" dirty="0" smtClean="0"/>
              <a:t>Hall-C dump maintenance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8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Need to attach names/teams to the long term AIP projects.</a:t>
            </a:r>
          </a:p>
          <a:p>
            <a:pPr lvl="1"/>
            <a:r>
              <a:rPr lang="en-US" dirty="0" smtClean="0"/>
              <a:t>Empowered to work through funding shortfalls.</a:t>
            </a:r>
          </a:p>
          <a:p>
            <a:pPr lvl="1"/>
            <a:r>
              <a:rPr lang="en-US" dirty="0" smtClean="0"/>
              <a:t>Maintain project momentum</a:t>
            </a:r>
          </a:p>
          <a:p>
            <a:r>
              <a:rPr lang="en-US" dirty="0" smtClean="0"/>
              <a:t>Project list subject to change</a:t>
            </a:r>
          </a:p>
          <a:p>
            <a:pPr lvl="1"/>
            <a:r>
              <a:rPr lang="en-US" dirty="0" smtClean="0"/>
              <a:t>C75 project…..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6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3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3926"/>
            <a:ext cx="8229600" cy="52022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Different designs for the SC Booster was studied. The best results were found with 2+7 quarter design.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-105339" y="3245838"/>
            <a:ext cx="9130602" cy="2260113"/>
            <a:chOff x="7670242" y="26993224"/>
            <a:chExt cx="23161450" cy="5878284"/>
          </a:xfrm>
        </p:grpSpPr>
        <p:sp>
          <p:nvSpPr>
            <p:cNvPr id="5" name="Rectangle 4"/>
            <p:cNvSpPr/>
            <p:nvPr/>
          </p:nvSpPr>
          <p:spPr>
            <a:xfrm>
              <a:off x="7670242" y="26993224"/>
              <a:ext cx="23161450" cy="5878284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45052" y="27690058"/>
              <a:ext cx="22088475" cy="500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153213" y="30473455"/>
              <a:ext cx="2243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DC Gun</a:t>
              </a:r>
              <a:endParaRPr lang="en-US" sz="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87371" y="30523683"/>
              <a:ext cx="2243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Solenoid</a:t>
              </a:r>
              <a:endParaRPr lang="en-US" sz="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64617" y="27151565"/>
              <a:ext cx="37181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Pre-</a:t>
              </a:r>
              <a:r>
                <a:rPr lang="en-US" sz="800" dirty="0" err="1" smtClean="0"/>
                <a:t>Buncher</a:t>
              </a:r>
              <a:r>
                <a:rPr lang="en-US" sz="800" dirty="0" smtClean="0"/>
                <a:t> Cavity</a:t>
              </a:r>
              <a:endParaRPr lang="en-US" sz="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23749" y="30442194"/>
              <a:ext cx="2243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 smtClean="0"/>
                <a:t>Buncher</a:t>
              </a:r>
              <a:endParaRPr lang="en-US" sz="800" dirty="0" smtClean="0"/>
            </a:p>
            <a:p>
              <a:pPr algn="ctr"/>
              <a:r>
                <a:rPr lang="en-US" sz="800" dirty="0" smtClean="0"/>
                <a:t>Cavity</a:t>
              </a:r>
              <a:endParaRPr lang="en-US" sz="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66166" y="27143131"/>
              <a:ext cx="2243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Chopper</a:t>
              </a:r>
              <a:endParaRPr 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709564" y="30401449"/>
              <a:ext cx="2243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Capture Cavity</a:t>
              </a:r>
              <a:endParaRPr lang="en-US" sz="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245026" y="30523683"/>
              <a:ext cx="2243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Aperture</a:t>
              </a: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082175" y="27113982"/>
              <a:ext cx="34160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SC Booster Cavity</a:t>
              </a:r>
              <a:endParaRPr lang="en-US" sz="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11807731" y="28156329"/>
              <a:ext cx="569338" cy="116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V="1">
              <a:off x="8471042" y="30229074"/>
              <a:ext cx="780006" cy="3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14419774" y="27812876"/>
              <a:ext cx="733406" cy="456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5236668" y="27807897"/>
              <a:ext cx="753779" cy="483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V="1">
              <a:off x="10123745" y="30080560"/>
              <a:ext cx="822535" cy="2131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10497336" y="30129393"/>
              <a:ext cx="797070" cy="237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10750763" y="30112250"/>
              <a:ext cx="1026224" cy="1259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V="1">
              <a:off x="12509953" y="30166830"/>
              <a:ext cx="655312" cy="1330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V="1">
              <a:off x="13117445" y="30243819"/>
              <a:ext cx="718976" cy="42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0"/>
            </p:cNvCxnSpPr>
            <p:nvPr/>
          </p:nvCxnSpPr>
          <p:spPr>
            <a:xfrm rot="16200000" flipV="1">
              <a:off x="16903509" y="30100165"/>
              <a:ext cx="658706" cy="25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19386414" y="30025041"/>
              <a:ext cx="834419" cy="25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338052" y="31718300"/>
              <a:ext cx="62387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INJECTOR LAYOUT</a:t>
              </a:r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798954" y="28510521"/>
              <a:ext cx="1664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Old</a:t>
              </a:r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810677" y="31054429"/>
              <a:ext cx="1664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New</a:t>
              </a:r>
              <a:endParaRPr lang="en-US" sz="800" dirty="0"/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set 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34290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spread gets large with decreasing current. A result of the over bunching before entering the 2 cell in the unit.</a:t>
            </a:r>
          </a:p>
          <a:p>
            <a:endParaRPr lang="en-US" dirty="0" smtClean="0"/>
          </a:p>
          <a:p>
            <a:r>
              <a:rPr lang="en-US" dirty="0" smtClean="0"/>
              <a:t>Yellow- Red – Magenta – Green - Blue</a:t>
            </a:r>
          </a:p>
          <a:p>
            <a:r>
              <a:rPr lang="en-US" dirty="0" smtClean="0"/>
              <a:t>1 - 10 - 50 – 100 – 200uA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2" y="1433512"/>
            <a:ext cx="5043488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95400"/>
            <a:ext cx="49275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447800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Limits:</a:t>
            </a:r>
          </a:p>
          <a:p>
            <a:endParaRPr lang="en-US" dirty="0" smtClean="0"/>
          </a:p>
          <a:p>
            <a:r>
              <a:rPr lang="en-US" dirty="0" smtClean="0"/>
              <a:t>Set points chosen randomly +/-2% around the nominal condition.</a:t>
            </a:r>
          </a:p>
          <a:p>
            <a:endParaRPr lang="en-US" dirty="0" smtClean="0"/>
          </a:p>
          <a:p>
            <a:r>
              <a:rPr lang="en-US" dirty="0" smtClean="0"/>
              <a:t>Phase in unit +/- 5%</a:t>
            </a:r>
          </a:p>
          <a:p>
            <a:endParaRPr lang="en-US" dirty="0" smtClean="0"/>
          </a:p>
          <a:p>
            <a:r>
              <a:rPr lang="en-US" dirty="0" smtClean="0"/>
              <a:t>Range:</a:t>
            </a:r>
          </a:p>
          <a:p>
            <a:endParaRPr lang="en-US" dirty="0" smtClean="0"/>
          </a:p>
          <a:p>
            <a:r>
              <a:rPr lang="en-US" dirty="0" smtClean="0"/>
              <a:t>Bunch length and transverse emittance still within budget</a:t>
            </a:r>
          </a:p>
          <a:p>
            <a:endParaRPr lang="en-US" dirty="0" smtClean="0"/>
          </a:p>
          <a:p>
            <a:r>
              <a:rPr lang="en-US" dirty="0" smtClean="0"/>
              <a:t>Energy spread and mean energy also reasonable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2362200"/>
            <a:ext cx="54864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39000" y="2666999"/>
            <a:ext cx="54864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 flipV="1">
            <a:off x="7924800" y="5562600"/>
            <a:ext cx="45719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 flipV="1">
            <a:off x="5029200" y="5486400"/>
            <a:ext cx="45719" cy="152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Improvement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Accelerator Improvement Projects (AIP):  </a:t>
            </a:r>
          </a:p>
          <a:p>
            <a:r>
              <a:rPr lang="en-US" dirty="0" smtClean="0"/>
              <a:t>Large greater than $500k projects</a:t>
            </a:r>
          </a:p>
          <a:p>
            <a:pPr lvl="1"/>
            <a:r>
              <a:rPr lang="en-US" dirty="0" smtClean="0"/>
              <a:t>Can span multiple years</a:t>
            </a:r>
          </a:p>
          <a:p>
            <a:r>
              <a:rPr lang="en-US" dirty="0" smtClean="0"/>
              <a:t>Assigned a special B&amp;R code, but more or less funded by moving funds from </a:t>
            </a:r>
            <a:r>
              <a:rPr lang="en-US" dirty="0" err="1" smtClean="0"/>
              <a:t>Accel</a:t>
            </a:r>
            <a:r>
              <a:rPr lang="en-US" dirty="0" smtClean="0"/>
              <a:t> OPS B&amp;R into AIP account.</a:t>
            </a:r>
          </a:p>
          <a:p>
            <a:r>
              <a:rPr lang="en-US" dirty="0" smtClean="0"/>
              <a:t>Tracked at a high level (DOE), included in the annual budget briefing and S&amp;T reviews.</a:t>
            </a:r>
          </a:p>
          <a:p>
            <a:r>
              <a:rPr lang="en-US" dirty="0" smtClean="0"/>
              <a:t>Must be an improvement, not maintenance. </a:t>
            </a:r>
          </a:p>
          <a:p>
            <a:pPr lvl="1"/>
            <a:r>
              <a:rPr lang="en-US" dirty="0" smtClean="0"/>
              <a:t>C50 program is not an AIP project.</a:t>
            </a:r>
          </a:p>
          <a:p>
            <a:pPr lvl="1"/>
            <a:r>
              <a:rPr lang="en-US" dirty="0" smtClean="0"/>
              <a:t>High power dump maintenance is not an AIP project.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AIP FY13-FY15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339" y="1512401"/>
            <a:ext cx="431905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AIP work completed FY15</a:t>
            </a:r>
          </a:p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Dogleg Upgrade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-- Restores CEBAF path length adjustment to pre-12GeV upgrade range.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FY13-FY15 </a:t>
            </a:r>
          </a:p>
          <a:p>
            <a:pPr lvl="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26" y="3841783"/>
            <a:ext cx="82303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AIP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 completed FY14</a:t>
            </a:r>
          </a:p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Injector Upgrade (R100)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Install, commission and operate R100, 100MeV capable cryomodule, effectively doubling the Injector energy gain for compatibility with 12GeV CEBAF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AIP work completed FY13</a:t>
            </a:r>
          </a:p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Injector Upgrade (Gun portion)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Install 200keV capable DC gun, operate for physics at 130keV FY12-FY13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1" y="1079735"/>
            <a:ext cx="1987827" cy="26504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0" dirty="0" smtClean="0"/>
              <a:t>AIP</a:t>
            </a:r>
            <a:endParaRPr lang="en-US" sz="42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73290"/>
              </p:ext>
            </p:extLst>
          </p:nvPr>
        </p:nvGraphicFramePr>
        <p:xfrm>
          <a:off x="470650" y="868709"/>
          <a:ext cx="8189253" cy="287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85"/>
                <a:gridCol w="806824"/>
                <a:gridCol w="793376"/>
                <a:gridCol w="766483"/>
                <a:gridCol w="766482"/>
                <a:gridCol w="820271"/>
                <a:gridCol w="833717"/>
                <a:gridCol w="806824"/>
                <a:gridCol w="712691"/>
              </a:tblGrid>
              <a:tr h="37651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FY21</a:t>
                      </a:r>
                      <a:endParaRPr lang="en-US" sz="1600" dirty="0"/>
                    </a:p>
                  </a:txBody>
                  <a:tcPr/>
                </a:tc>
              </a:tr>
              <a:tr h="3968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Dogleg Upgrade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639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968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 Energy Injector – 1/4 Cryomodule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968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 Energy</a:t>
                      </a:r>
                      <a:r>
                        <a:rPr lang="en-US" sz="1200" baseline="0" dirty="0" smtClean="0"/>
                        <a:t> Injector – Integration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759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877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968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C50 RF Power &amp; Controls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796</a:t>
                      </a:r>
                      <a:endParaRPr lang="en-US" sz="1200" dirty="0"/>
                    </a:p>
                  </a:txBody>
                  <a:tcPr/>
                </a:tc>
              </a:tr>
              <a:tr h="3968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Global Timing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283</a:t>
                      </a:r>
                      <a:endParaRPr lang="en-US" sz="1200" dirty="0"/>
                    </a:p>
                  </a:txBody>
                  <a:tcPr/>
                </a:tc>
              </a:tr>
              <a:tr h="3968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6D Beam Diagnostics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9551" y="3747089"/>
            <a:ext cx="6207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AIP work planned for FY15 –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FY19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/>
          </a:p>
          <a:p>
            <a:pPr lvl="0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Injector Upgrade –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Upgrade the CEBAF Injector for 12GeV parity program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1200" dirty="0"/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Build ¼ Cryomodule –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Establish uncoupled transport in the injector. 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FY11-FY16</a:t>
            </a:r>
          </a:p>
          <a:p>
            <a:endParaRPr lang="en-US" sz="1200" dirty="0"/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Integration –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Commission the new ¼ cryomodule in the Upgrade Injector Test Facility (UITF).  Upgrade CEBAF Injector components in the warm RF region to support 200keV operation.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Install the commissioned new ¼ cryomodule.   Commission the complete upgraded injector, from the 200keV gun operation through the new ¼ cryomodule and R100.  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FY15-FY19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57213" y="0"/>
            <a:ext cx="7772400" cy="723900"/>
          </a:xfrm>
        </p:spPr>
        <p:txBody>
          <a:bodyPr/>
          <a:lstStyle/>
          <a:p>
            <a:r>
              <a:rPr lang="en-US" sz="3200" dirty="0" smtClean="0"/>
              <a:t>The goals of the CEBAF Injector upgrade</a:t>
            </a: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187325" y="1312863"/>
            <a:ext cx="8662988" cy="4521200"/>
            <a:chOff x="187325" y="1313645"/>
            <a:chExt cx="8662988" cy="4520485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38138" y="2609045"/>
              <a:ext cx="8512175" cy="1968500"/>
              <a:chOff x="199" y="2000"/>
              <a:chExt cx="5362" cy="1240"/>
            </a:xfrm>
          </p:grpSpPr>
          <p:sp>
            <p:nvSpPr>
              <p:cNvPr id="308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9" y="2000"/>
                <a:ext cx="5362" cy="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3090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41" y="2158"/>
                <a:ext cx="12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1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67" y="2106"/>
                <a:ext cx="15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2" name="Freeform 7"/>
              <p:cNvSpPr>
                <a:spLocks/>
              </p:cNvSpPr>
              <p:nvPr/>
            </p:nvSpPr>
            <p:spPr bwMode="auto">
              <a:xfrm>
                <a:off x="4877" y="2116"/>
                <a:ext cx="132" cy="124"/>
              </a:xfrm>
              <a:custGeom>
                <a:avLst/>
                <a:gdLst>
                  <a:gd name="T0" fmla="*/ 92 w 132"/>
                  <a:gd name="T1" fmla="*/ 124 h 124"/>
                  <a:gd name="T2" fmla="*/ 0 w 132"/>
                  <a:gd name="T3" fmla="*/ 72 h 124"/>
                  <a:gd name="T4" fmla="*/ 42 w 132"/>
                  <a:gd name="T5" fmla="*/ 0 h 124"/>
                  <a:gd name="T6" fmla="*/ 132 w 132"/>
                  <a:gd name="T7" fmla="*/ 50 h 124"/>
                  <a:gd name="T8" fmla="*/ 92 w 132"/>
                  <a:gd name="T9" fmla="*/ 124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24"/>
                  <a:gd name="T17" fmla="*/ 132 w 132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24">
                    <a:moveTo>
                      <a:pt x="92" y="124"/>
                    </a:moveTo>
                    <a:lnTo>
                      <a:pt x="0" y="72"/>
                    </a:lnTo>
                    <a:lnTo>
                      <a:pt x="42" y="0"/>
                    </a:lnTo>
                    <a:lnTo>
                      <a:pt x="132" y="50"/>
                    </a:lnTo>
                    <a:lnTo>
                      <a:pt x="92" y="124"/>
                    </a:lnTo>
                    <a:close/>
                  </a:path>
                </a:pathLst>
              </a:custGeom>
              <a:noFill/>
              <a:ln w="2">
                <a:solidFill>
                  <a:srgbClr val="33A0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3" name="Rectangle 8"/>
              <p:cNvSpPr>
                <a:spLocks noChangeArrowheads="1"/>
              </p:cNvSpPr>
              <p:nvPr/>
            </p:nvSpPr>
            <p:spPr bwMode="auto">
              <a:xfrm>
                <a:off x="1425" y="2190"/>
                <a:ext cx="37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dirty="0">
                    <a:solidFill>
                      <a:srgbClr val="000000"/>
                    </a:solidFill>
                    <a:latin typeface="Helvetica" pitchFamily="34" charset="0"/>
                  </a:rPr>
                  <a:t>Chopper</a:t>
                </a:r>
                <a:endParaRPr lang="en-US" dirty="0"/>
              </a:p>
            </p:txBody>
          </p:sp>
          <p:sp>
            <p:nvSpPr>
              <p:cNvPr id="3094" name="Freeform 9"/>
              <p:cNvSpPr>
                <a:spLocks/>
              </p:cNvSpPr>
              <p:nvPr/>
            </p:nvSpPr>
            <p:spPr bwMode="auto">
              <a:xfrm>
                <a:off x="337" y="2308"/>
                <a:ext cx="384" cy="296"/>
              </a:xfrm>
              <a:custGeom>
                <a:avLst/>
                <a:gdLst>
                  <a:gd name="T0" fmla="*/ 384 w 384"/>
                  <a:gd name="T1" fmla="*/ 296 h 296"/>
                  <a:gd name="T2" fmla="*/ 0 w 384"/>
                  <a:gd name="T3" fmla="*/ 0 h 296"/>
                  <a:gd name="T4" fmla="*/ 384 w 384"/>
                  <a:gd name="T5" fmla="*/ 296 h 2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96"/>
                  <a:gd name="T11" fmla="*/ 384 w 384"/>
                  <a:gd name="T12" fmla="*/ 296 h 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96">
                    <a:moveTo>
                      <a:pt x="384" y="296"/>
                    </a:moveTo>
                    <a:lnTo>
                      <a:pt x="0" y="0"/>
                    </a:lnTo>
                    <a:lnTo>
                      <a:pt x="384" y="2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5" name="Line 10"/>
              <p:cNvSpPr>
                <a:spLocks noChangeShapeType="1"/>
              </p:cNvSpPr>
              <p:nvPr/>
            </p:nvSpPr>
            <p:spPr bwMode="auto">
              <a:xfrm flipH="1" flipV="1">
                <a:off x="337" y="2308"/>
                <a:ext cx="384" cy="29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6" name="Freeform 11"/>
              <p:cNvSpPr>
                <a:spLocks/>
              </p:cNvSpPr>
              <p:nvPr/>
            </p:nvSpPr>
            <p:spPr bwMode="auto">
              <a:xfrm>
                <a:off x="1601" y="2318"/>
                <a:ext cx="3952" cy="290"/>
              </a:xfrm>
              <a:custGeom>
                <a:avLst/>
                <a:gdLst>
                  <a:gd name="T0" fmla="*/ 3952 w 3952"/>
                  <a:gd name="T1" fmla="*/ 290 h 290"/>
                  <a:gd name="T2" fmla="*/ 3792 w 3952"/>
                  <a:gd name="T3" fmla="*/ 290 h 290"/>
                  <a:gd name="T4" fmla="*/ 3646 w 3952"/>
                  <a:gd name="T5" fmla="*/ 0 h 290"/>
                  <a:gd name="T6" fmla="*/ 3264 w 3952"/>
                  <a:gd name="T7" fmla="*/ 0 h 290"/>
                  <a:gd name="T8" fmla="*/ 3108 w 3952"/>
                  <a:gd name="T9" fmla="*/ 286 h 290"/>
                  <a:gd name="T10" fmla="*/ 0 w 3952"/>
                  <a:gd name="T11" fmla="*/ 286 h 290"/>
                  <a:gd name="T12" fmla="*/ 3952 w 3952"/>
                  <a:gd name="T13" fmla="*/ 290 h 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2"/>
                  <a:gd name="T22" fmla="*/ 0 h 290"/>
                  <a:gd name="T23" fmla="*/ 3952 w 3952"/>
                  <a:gd name="T24" fmla="*/ 290 h 2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2" h="290">
                    <a:moveTo>
                      <a:pt x="3952" y="290"/>
                    </a:moveTo>
                    <a:lnTo>
                      <a:pt x="3792" y="290"/>
                    </a:lnTo>
                    <a:lnTo>
                      <a:pt x="3646" y="0"/>
                    </a:lnTo>
                    <a:lnTo>
                      <a:pt x="3264" y="0"/>
                    </a:lnTo>
                    <a:lnTo>
                      <a:pt x="3108" y="286"/>
                    </a:lnTo>
                    <a:lnTo>
                      <a:pt x="0" y="286"/>
                    </a:lnTo>
                    <a:lnTo>
                      <a:pt x="3952" y="2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1601" y="2318"/>
                <a:ext cx="3952" cy="290"/>
              </a:xfrm>
              <a:custGeom>
                <a:avLst/>
                <a:gdLst>
                  <a:gd name="T0" fmla="*/ 3952 w 3952"/>
                  <a:gd name="T1" fmla="*/ 290 h 290"/>
                  <a:gd name="T2" fmla="*/ 3792 w 3952"/>
                  <a:gd name="T3" fmla="*/ 290 h 290"/>
                  <a:gd name="T4" fmla="*/ 3646 w 3952"/>
                  <a:gd name="T5" fmla="*/ 0 h 290"/>
                  <a:gd name="T6" fmla="*/ 3264 w 3952"/>
                  <a:gd name="T7" fmla="*/ 0 h 290"/>
                  <a:gd name="T8" fmla="*/ 3108 w 3952"/>
                  <a:gd name="T9" fmla="*/ 286 h 290"/>
                  <a:gd name="T10" fmla="*/ 0 w 3952"/>
                  <a:gd name="T11" fmla="*/ 286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52"/>
                  <a:gd name="T19" fmla="*/ 0 h 290"/>
                  <a:gd name="T20" fmla="*/ 3952 w 3952"/>
                  <a:gd name="T21" fmla="*/ 290 h 2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52" h="290">
                    <a:moveTo>
                      <a:pt x="3952" y="290"/>
                    </a:moveTo>
                    <a:lnTo>
                      <a:pt x="3792" y="290"/>
                    </a:lnTo>
                    <a:lnTo>
                      <a:pt x="3646" y="0"/>
                    </a:lnTo>
                    <a:lnTo>
                      <a:pt x="3264" y="0"/>
                    </a:lnTo>
                    <a:lnTo>
                      <a:pt x="3108" y="286"/>
                    </a:lnTo>
                    <a:lnTo>
                      <a:pt x="0" y="28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8" name="Line 13"/>
              <p:cNvSpPr>
                <a:spLocks noChangeShapeType="1"/>
              </p:cNvSpPr>
              <p:nvPr/>
            </p:nvSpPr>
            <p:spPr bwMode="auto">
              <a:xfrm>
                <a:off x="271" y="2604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9" name="Line 14"/>
              <p:cNvSpPr>
                <a:spLocks noChangeShapeType="1"/>
              </p:cNvSpPr>
              <p:nvPr/>
            </p:nvSpPr>
            <p:spPr bwMode="auto">
              <a:xfrm>
                <a:off x="271" y="2604"/>
                <a:ext cx="1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0" name="Freeform 15"/>
              <p:cNvSpPr>
                <a:spLocks/>
              </p:cNvSpPr>
              <p:nvPr/>
            </p:nvSpPr>
            <p:spPr bwMode="auto">
              <a:xfrm>
                <a:off x="337" y="2604"/>
                <a:ext cx="384" cy="296"/>
              </a:xfrm>
              <a:custGeom>
                <a:avLst/>
                <a:gdLst>
                  <a:gd name="T0" fmla="*/ 384 w 384"/>
                  <a:gd name="T1" fmla="*/ 0 h 296"/>
                  <a:gd name="T2" fmla="*/ 0 w 384"/>
                  <a:gd name="T3" fmla="*/ 296 h 296"/>
                  <a:gd name="T4" fmla="*/ 384 w 384"/>
                  <a:gd name="T5" fmla="*/ 0 h 2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96"/>
                  <a:gd name="T11" fmla="*/ 384 w 384"/>
                  <a:gd name="T12" fmla="*/ 296 h 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96">
                    <a:moveTo>
                      <a:pt x="384" y="0"/>
                    </a:moveTo>
                    <a:lnTo>
                      <a:pt x="0" y="29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1" name="Line 16"/>
              <p:cNvSpPr>
                <a:spLocks noChangeShapeType="1"/>
              </p:cNvSpPr>
              <p:nvPr/>
            </p:nvSpPr>
            <p:spPr bwMode="auto">
              <a:xfrm flipH="1">
                <a:off x="337" y="2604"/>
                <a:ext cx="384" cy="29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2" name="Freeform 17"/>
              <p:cNvSpPr>
                <a:spLocks/>
              </p:cNvSpPr>
              <p:nvPr/>
            </p:nvSpPr>
            <p:spPr bwMode="auto">
              <a:xfrm>
                <a:off x="203" y="2180"/>
                <a:ext cx="258" cy="250"/>
              </a:xfrm>
              <a:custGeom>
                <a:avLst/>
                <a:gdLst>
                  <a:gd name="T0" fmla="*/ 158 w 258"/>
                  <a:gd name="T1" fmla="*/ 250 h 250"/>
                  <a:gd name="T2" fmla="*/ 0 w 258"/>
                  <a:gd name="T3" fmla="*/ 132 h 250"/>
                  <a:gd name="T4" fmla="*/ 100 w 258"/>
                  <a:gd name="T5" fmla="*/ 0 h 250"/>
                  <a:gd name="T6" fmla="*/ 258 w 258"/>
                  <a:gd name="T7" fmla="*/ 118 h 250"/>
                  <a:gd name="T8" fmla="*/ 158 w 258"/>
                  <a:gd name="T9" fmla="*/ 25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250"/>
                  <a:gd name="T17" fmla="*/ 258 w 258"/>
                  <a:gd name="T18" fmla="*/ 250 h 2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250">
                    <a:moveTo>
                      <a:pt x="158" y="250"/>
                    </a:moveTo>
                    <a:lnTo>
                      <a:pt x="0" y="132"/>
                    </a:lnTo>
                    <a:lnTo>
                      <a:pt x="100" y="0"/>
                    </a:lnTo>
                    <a:lnTo>
                      <a:pt x="258" y="118"/>
                    </a:lnTo>
                    <a:lnTo>
                      <a:pt x="158" y="250"/>
                    </a:lnTo>
                    <a:close/>
                  </a:path>
                </a:pathLst>
              </a:custGeom>
              <a:solidFill>
                <a:srgbClr val="33A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3" name="Freeform 18"/>
              <p:cNvSpPr>
                <a:spLocks/>
              </p:cNvSpPr>
              <p:nvPr/>
            </p:nvSpPr>
            <p:spPr bwMode="auto">
              <a:xfrm>
                <a:off x="203" y="2778"/>
                <a:ext cx="258" cy="252"/>
              </a:xfrm>
              <a:custGeom>
                <a:avLst/>
                <a:gdLst>
                  <a:gd name="T0" fmla="*/ 158 w 258"/>
                  <a:gd name="T1" fmla="*/ 0 h 252"/>
                  <a:gd name="T2" fmla="*/ 0 w 258"/>
                  <a:gd name="T3" fmla="*/ 118 h 252"/>
                  <a:gd name="T4" fmla="*/ 100 w 258"/>
                  <a:gd name="T5" fmla="*/ 252 h 252"/>
                  <a:gd name="T6" fmla="*/ 258 w 258"/>
                  <a:gd name="T7" fmla="*/ 134 h 252"/>
                  <a:gd name="T8" fmla="*/ 158 w 258"/>
                  <a:gd name="T9" fmla="*/ 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252"/>
                  <a:gd name="T17" fmla="*/ 258 w 258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252">
                    <a:moveTo>
                      <a:pt x="158" y="0"/>
                    </a:moveTo>
                    <a:lnTo>
                      <a:pt x="0" y="118"/>
                    </a:lnTo>
                    <a:lnTo>
                      <a:pt x="100" y="252"/>
                    </a:lnTo>
                    <a:lnTo>
                      <a:pt x="258" y="13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33A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4" name="Freeform 19"/>
              <p:cNvSpPr>
                <a:spLocks/>
              </p:cNvSpPr>
              <p:nvPr/>
            </p:nvSpPr>
            <p:spPr bwMode="auto">
              <a:xfrm>
                <a:off x="1551" y="2396"/>
                <a:ext cx="100" cy="418"/>
              </a:xfrm>
              <a:custGeom>
                <a:avLst/>
                <a:gdLst>
                  <a:gd name="T0" fmla="*/ 100 w 100"/>
                  <a:gd name="T1" fmla="*/ 208 h 418"/>
                  <a:gd name="T2" fmla="*/ 100 w 100"/>
                  <a:gd name="T3" fmla="*/ 208 h 418"/>
                  <a:gd name="T4" fmla="*/ 98 w 100"/>
                  <a:gd name="T5" fmla="*/ 250 h 418"/>
                  <a:gd name="T6" fmla="*/ 96 w 100"/>
                  <a:gd name="T7" fmla="*/ 290 h 418"/>
                  <a:gd name="T8" fmla="*/ 90 w 100"/>
                  <a:gd name="T9" fmla="*/ 326 h 418"/>
                  <a:gd name="T10" fmla="*/ 84 w 100"/>
                  <a:gd name="T11" fmla="*/ 356 h 418"/>
                  <a:gd name="T12" fmla="*/ 78 w 100"/>
                  <a:gd name="T13" fmla="*/ 382 h 418"/>
                  <a:gd name="T14" fmla="*/ 70 w 100"/>
                  <a:gd name="T15" fmla="*/ 400 h 418"/>
                  <a:gd name="T16" fmla="*/ 64 w 100"/>
                  <a:gd name="T17" fmla="*/ 408 h 418"/>
                  <a:gd name="T18" fmla="*/ 60 w 100"/>
                  <a:gd name="T19" fmla="*/ 412 h 418"/>
                  <a:gd name="T20" fmla="*/ 56 w 100"/>
                  <a:gd name="T21" fmla="*/ 416 h 418"/>
                  <a:gd name="T22" fmla="*/ 50 w 100"/>
                  <a:gd name="T23" fmla="*/ 418 h 418"/>
                  <a:gd name="T24" fmla="*/ 50 w 100"/>
                  <a:gd name="T25" fmla="*/ 418 h 418"/>
                  <a:gd name="T26" fmla="*/ 44 w 100"/>
                  <a:gd name="T27" fmla="*/ 416 h 418"/>
                  <a:gd name="T28" fmla="*/ 40 w 100"/>
                  <a:gd name="T29" fmla="*/ 412 h 418"/>
                  <a:gd name="T30" fmla="*/ 36 w 100"/>
                  <a:gd name="T31" fmla="*/ 408 h 418"/>
                  <a:gd name="T32" fmla="*/ 30 w 100"/>
                  <a:gd name="T33" fmla="*/ 400 h 418"/>
                  <a:gd name="T34" fmla="*/ 22 w 100"/>
                  <a:gd name="T35" fmla="*/ 382 h 418"/>
                  <a:gd name="T36" fmla="*/ 16 w 100"/>
                  <a:gd name="T37" fmla="*/ 356 h 418"/>
                  <a:gd name="T38" fmla="*/ 10 w 100"/>
                  <a:gd name="T39" fmla="*/ 326 h 418"/>
                  <a:gd name="T40" fmla="*/ 4 w 100"/>
                  <a:gd name="T41" fmla="*/ 290 h 418"/>
                  <a:gd name="T42" fmla="*/ 2 w 100"/>
                  <a:gd name="T43" fmla="*/ 250 h 418"/>
                  <a:gd name="T44" fmla="*/ 0 w 100"/>
                  <a:gd name="T45" fmla="*/ 208 h 418"/>
                  <a:gd name="T46" fmla="*/ 0 w 100"/>
                  <a:gd name="T47" fmla="*/ 208 h 418"/>
                  <a:gd name="T48" fmla="*/ 2 w 100"/>
                  <a:gd name="T49" fmla="*/ 166 h 418"/>
                  <a:gd name="T50" fmla="*/ 4 w 100"/>
                  <a:gd name="T51" fmla="*/ 128 h 418"/>
                  <a:gd name="T52" fmla="*/ 10 w 100"/>
                  <a:gd name="T53" fmla="*/ 92 h 418"/>
                  <a:gd name="T54" fmla="*/ 16 w 100"/>
                  <a:gd name="T55" fmla="*/ 60 h 418"/>
                  <a:gd name="T56" fmla="*/ 22 w 100"/>
                  <a:gd name="T57" fmla="*/ 36 h 418"/>
                  <a:gd name="T58" fmla="*/ 30 w 100"/>
                  <a:gd name="T59" fmla="*/ 16 h 418"/>
                  <a:gd name="T60" fmla="*/ 36 w 100"/>
                  <a:gd name="T61" fmla="*/ 10 h 418"/>
                  <a:gd name="T62" fmla="*/ 40 w 100"/>
                  <a:gd name="T63" fmla="*/ 4 h 418"/>
                  <a:gd name="T64" fmla="*/ 44 w 100"/>
                  <a:gd name="T65" fmla="*/ 0 h 418"/>
                  <a:gd name="T66" fmla="*/ 50 w 100"/>
                  <a:gd name="T67" fmla="*/ 0 h 418"/>
                  <a:gd name="T68" fmla="*/ 50 w 100"/>
                  <a:gd name="T69" fmla="*/ 0 h 418"/>
                  <a:gd name="T70" fmla="*/ 56 w 100"/>
                  <a:gd name="T71" fmla="*/ 0 h 418"/>
                  <a:gd name="T72" fmla="*/ 60 w 100"/>
                  <a:gd name="T73" fmla="*/ 4 h 418"/>
                  <a:gd name="T74" fmla="*/ 64 w 100"/>
                  <a:gd name="T75" fmla="*/ 10 h 418"/>
                  <a:gd name="T76" fmla="*/ 70 w 100"/>
                  <a:gd name="T77" fmla="*/ 16 h 418"/>
                  <a:gd name="T78" fmla="*/ 78 w 100"/>
                  <a:gd name="T79" fmla="*/ 36 h 418"/>
                  <a:gd name="T80" fmla="*/ 84 w 100"/>
                  <a:gd name="T81" fmla="*/ 60 h 418"/>
                  <a:gd name="T82" fmla="*/ 90 w 100"/>
                  <a:gd name="T83" fmla="*/ 92 h 418"/>
                  <a:gd name="T84" fmla="*/ 96 w 100"/>
                  <a:gd name="T85" fmla="*/ 128 h 418"/>
                  <a:gd name="T86" fmla="*/ 98 w 100"/>
                  <a:gd name="T87" fmla="*/ 166 h 418"/>
                  <a:gd name="T88" fmla="*/ 100 w 100"/>
                  <a:gd name="T89" fmla="*/ 208 h 418"/>
                  <a:gd name="T90" fmla="*/ 100 w 100"/>
                  <a:gd name="T91" fmla="*/ 208 h 4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0"/>
                  <a:gd name="T139" fmla="*/ 0 h 418"/>
                  <a:gd name="T140" fmla="*/ 100 w 100"/>
                  <a:gd name="T141" fmla="*/ 418 h 4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0" h="418">
                    <a:moveTo>
                      <a:pt x="100" y="208"/>
                    </a:moveTo>
                    <a:lnTo>
                      <a:pt x="100" y="208"/>
                    </a:lnTo>
                    <a:lnTo>
                      <a:pt x="98" y="250"/>
                    </a:lnTo>
                    <a:lnTo>
                      <a:pt x="96" y="290"/>
                    </a:lnTo>
                    <a:lnTo>
                      <a:pt x="90" y="326"/>
                    </a:lnTo>
                    <a:lnTo>
                      <a:pt x="84" y="356"/>
                    </a:lnTo>
                    <a:lnTo>
                      <a:pt x="78" y="382"/>
                    </a:lnTo>
                    <a:lnTo>
                      <a:pt x="70" y="400"/>
                    </a:lnTo>
                    <a:lnTo>
                      <a:pt x="64" y="408"/>
                    </a:lnTo>
                    <a:lnTo>
                      <a:pt x="60" y="412"/>
                    </a:lnTo>
                    <a:lnTo>
                      <a:pt x="56" y="416"/>
                    </a:lnTo>
                    <a:lnTo>
                      <a:pt x="50" y="418"/>
                    </a:lnTo>
                    <a:lnTo>
                      <a:pt x="44" y="416"/>
                    </a:lnTo>
                    <a:lnTo>
                      <a:pt x="40" y="412"/>
                    </a:lnTo>
                    <a:lnTo>
                      <a:pt x="36" y="408"/>
                    </a:lnTo>
                    <a:lnTo>
                      <a:pt x="30" y="400"/>
                    </a:lnTo>
                    <a:lnTo>
                      <a:pt x="22" y="382"/>
                    </a:lnTo>
                    <a:lnTo>
                      <a:pt x="16" y="356"/>
                    </a:lnTo>
                    <a:lnTo>
                      <a:pt x="10" y="326"/>
                    </a:lnTo>
                    <a:lnTo>
                      <a:pt x="4" y="290"/>
                    </a:lnTo>
                    <a:lnTo>
                      <a:pt x="2" y="250"/>
                    </a:lnTo>
                    <a:lnTo>
                      <a:pt x="0" y="208"/>
                    </a:lnTo>
                    <a:lnTo>
                      <a:pt x="2" y="166"/>
                    </a:lnTo>
                    <a:lnTo>
                      <a:pt x="4" y="128"/>
                    </a:lnTo>
                    <a:lnTo>
                      <a:pt x="10" y="92"/>
                    </a:lnTo>
                    <a:lnTo>
                      <a:pt x="16" y="60"/>
                    </a:lnTo>
                    <a:lnTo>
                      <a:pt x="22" y="36"/>
                    </a:lnTo>
                    <a:lnTo>
                      <a:pt x="30" y="16"/>
                    </a:lnTo>
                    <a:lnTo>
                      <a:pt x="36" y="10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0" y="4"/>
                    </a:lnTo>
                    <a:lnTo>
                      <a:pt x="64" y="10"/>
                    </a:lnTo>
                    <a:lnTo>
                      <a:pt x="70" y="16"/>
                    </a:lnTo>
                    <a:lnTo>
                      <a:pt x="78" y="36"/>
                    </a:lnTo>
                    <a:lnTo>
                      <a:pt x="84" y="60"/>
                    </a:lnTo>
                    <a:lnTo>
                      <a:pt x="90" y="92"/>
                    </a:lnTo>
                    <a:lnTo>
                      <a:pt x="96" y="128"/>
                    </a:lnTo>
                    <a:lnTo>
                      <a:pt x="98" y="166"/>
                    </a:lnTo>
                    <a:lnTo>
                      <a:pt x="100" y="208"/>
                    </a:lnTo>
                    <a:close/>
                  </a:path>
                </a:pathLst>
              </a:custGeom>
              <a:solidFill>
                <a:srgbClr val="33A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5" name="Freeform 20"/>
              <p:cNvSpPr>
                <a:spLocks/>
              </p:cNvSpPr>
              <p:nvPr/>
            </p:nvSpPr>
            <p:spPr bwMode="auto">
              <a:xfrm>
                <a:off x="1593" y="2420"/>
                <a:ext cx="18" cy="52"/>
              </a:xfrm>
              <a:custGeom>
                <a:avLst/>
                <a:gdLst>
                  <a:gd name="T0" fmla="*/ 18 w 18"/>
                  <a:gd name="T1" fmla="*/ 26 h 52"/>
                  <a:gd name="T2" fmla="*/ 18 w 18"/>
                  <a:gd name="T3" fmla="*/ 26 h 52"/>
                  <a:gd name="T4" fmla="*/ 16 w 18"/>
                  <a:gd name="T5" fmla="*/ 36 h 52"/>
                  <a:gd name="T6" fmla="*/ 14 w 18"/>
                  <a:gd name="T7" fmla="*/ 44 h 52"/>
                  <a:gd name="T8" fmla="*/ 12 w 18"/>
                  <a:gd name="T9" fmla="*/ 50 h 52"/>
                  <a:gd name="T10" fmla="*/ 8 w 18"/>
                  <a:gd name="T11" fmla="*/ 52 h 52"/>
                  <a:gd name="T12" fmla="*/ 8 w 18"/>
                  <a:gd name="T13" fmla="*/ 52 h 52"/>
                  <a:gd name="T14" fmla="*/ 4 w 18"/>
                  <a:gd name="T15" fmla="*/ 50 h 52"/>
                  <a:gd name="T16" fmla="*/ 2 w 18"/>
                  <a:gd name="T17" fmla="*/ 44 h 52"/>
                  <a:gd name="T18" fmla="*/ 0 w 18"/>
                  <a:gd name="T19" fmla="*/ 36 h 52"/>
                  <a:gd name="T20" fmla="*/ 0 w 18"/>
                  <a:gd name="T21" fmla="*/ 26 h 52"/>
                  <a:gd name="T22" fmla="*/ 0 w 18"/>
                  <a:gd name="T23" fmla="*/ 26 h 52"/>
                  <a:gd name="T24" fmla="*/ 0 w 18"/>
                  <a:gd name="T25" fmla="*/ 16 h 52"/>
                  <a:gd name="T26" fmla="*/ 2 w 18"/>
                  <a:gd name="T27" fmla="*/ 8 h 52"/>
                  <a:gd name="T28" fmla="*/ 4 w 18"/>
                  <a:gd name="T29" fmla="*/ 2 h 52"/>
                  <a:gd name="T30" fmla="*/ 8 w 18"/>
                  <a:gd name="T31" fmla="*/ 0 h 52"/>
                  <a:gd name="T32" fmla="*/ 8 w 18"/>
                  <a:gd name="T33" fmla="*/ 0 h 52"/>
                  <a:gd name="T34" fmla="*/ 12 w 18"/>
                  <a:gd name="T35" fmla="*/ 2 h 52"/>
                  <a:gd name="T36" fmla="*/ 14 w 18"/>
                  <a:gd name="T37" fmla="*/ 8 h 52"/>
                  <a:gd name="T38" fmla="*/ 16 w 18"/>
                  <a:gd name="T39" fmla="*/ 16 h 52"/>
                  <a:gd name="T40" fmla="*/ 18 w 18"/>
                  <a:gd name="T41" fmla="*/ 26 h 52"/>
                  <a:gd name="T42" fmla="*/ 18 w 18"/>
                  <a:gd name="T43" fmla="*/ 26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52"/>
                  <a:gd name="T68" fmla="*/ 18 w 18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52">
                    <a:moveTo>
                      <a:pt x="18" y="26"/>
                    </a:move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4" y="8"/>
                    </a:lnTo>
                    <a:lnTo>
                      <a:pt x="16" y="16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6" name="Freeform 21"/>
              <p:cNvSpPr>
                <a:spLocks/>
              </p:cNvSpPr>
              <p:nvPr/>
            </p:nvSpPr>
            <p:spPr bwMode="auto">
              <a:xfrm>
                <a:off x="1565" y="2654"/>
                <a:ext cx="18" cy="52"/>
              </a:xfrm>
              <a:custGeom>
                <a:avLst/>
                <a:gdLst>
                  <a:gd name="T0" fmla="*/ 18 w 18"/>
                  <a:gd name="T1" fmla="*/ 26 h 52"/>
                  <a:gd name="T2" fmla="*/ 18 w 18"/>
                  <a:gd name="T3" fmla="*/ 26 h 52"/>
                  <a:gd name="T4" fmla="*/ 18 w 18"/>
                  <a:gd name="T5" fmla="*/ 36 h 52"/>
                  <a:gd name="T6" fmla="*/ 16 w 18"/>
                  <a:gd name="T7" fmla="*/ 44 h 52"/>
                  <a:gd name="T8" fmla="*/ 12 w 18"/>
                  <a:gd name="T9" fmla="*/ 50 h 52"/>
                  <a:gd name="T10" fmla="*/ 10 w 18"/>
                  <a:gd name="T11" fmla="*/ 52 h 52"/>
                  <a:gd name="T12" fmla="*/ 10 w 18"/>
                  <a:gd name="T13" fmla="*/ 52 h 52"/>
                  <a:gd name="T14" fmla="*/ 6 w 18"/>
                  <a:gd name="T15" fmla="*/ 50 h 52"/>
                  <a:gd name="T16" fmla="*/ 2 w 18"/>
                  <a:gd name="T17" fmla="*/ 44 h 52"/>
                  <a:gd name="T18" fmla="*/ 0 w 18"/>
                  <a:gd name="T19" fmla="*/ 36 h 52"/>
                  <a:gd name="T20" fmla="*/ 0 w 18"/>
                  <a:gd name="T21" fmla="*/ 26 h 52"/>
                  <a:gd name="T22" fmla="*/ 0 w 18"/>
                  <a:gd name="T23" fmla="*/ 26 h 52"/>
                  <a:gd name="T24" fmla="*/ 0 w 18"/>
                  <a:gd name="T25" fmla="*/ 16 h 52"/>
                  <a:gd name="T26" fmla="*/ 2 w 18"/>
                  <a:gd name="T27" fmla="*/ 8 h 52"/>
                  <a:gd name="T28" fmla="*/ 6 w 18"/>
                  <a:gd name="T29" fmla="*/ 2 h 52"/>
                  <a:gd name="T30" fmla="*/ 10 w 18"/>
                  <a:gd name="T31" fmla="*/ 0 h 52"/>
                  <a:gd name="T32" fmla="*/ 10 w 18"/>
                  <a:gd name="T33" fmla="*/ 0 h 52"/>
                  <a:gd name="T34" fmla="*/ 12 w 18"/>
                  <a:gd name="T35" fmla="*/ 2 h 52"/>
                  <a:gd name="T36" fmla="*/ 16 w 18"/>
                  <a:gd name="T37" fmla="*/ 8 h 52"/>
                  <a:gd name="T38" fmla="*/ 18 w 18"/>
                  <a:gd name="T39" fmla="*/ 16 h 52"/>
                  <a:gd name="T40" fmla="*/ 18 w 18"/>
                  <a:gd name="T41" fmla="*/ 26 h 52"/>
                  <a:gd name="T42" fmla="*/ 18 w 18"/>
                  <a:gd name="T43" fmla="*/ 26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52"/>
                  <a:gd name="T68" fmla="*/ 18 w 18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52">
                    <a:moveTo>
                      <a:pt x="18" y="26"/>
                    </a:moveTo>
                    <a:lnTo>
                      <a:pt x="18" y="26"/>
                    </a:lnTo>
                    <a:lnTo>
                      <a:pt x="18" y="36"/>
                    </a:lnTo>
                    <a:lnTo>
                      <a:pt x="16" y="44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18" y="16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7" name="Freeform 22"/>
              <p:cNvSpPr>
                <a:spLocks/>
              </p:cNvSpPr>
              <p:nvPr/>
            </p:nvSpPr>
            <p:spPr bwMode="auto">
              <a:xfrm>
                <a:off x="1619" y="2654"/>
                <a:ext cx="18" cy="52"/>
              </a:xfrm>
              <a:custGeom>
                <a:avLst/>
                <a:gdLst>
                  <a:gd name="T0" fmla="*/ 18 w 18"/>
                  <a:gd name="T1" fmla="*/ 26 h 52"/>
                  <a:gd name="T2" fmla="*/ 18 w 18"/>
                  <a:gd name="T3" fmla="*/ 26 h 52"/>
                  <a:gd name="T4" fmla="*/ 18 w 18"/>
                  <a:gd name="T5" fmla="*/ 36 h 52"/>
                  <a:gd name="T6" fmla="*/ 16 w 18"/>
                  <a:gd name="T7" fmla="*/ 44 h 52"/>
                  <a:gd name="T8" fmla="*/ 12 w 18"/>
                  <a:gd name="T9" fmla="*/ 50 h 52"/>
                  <a:gd name="T10" fmla="*/ 8 w 18"/>
                  <a:gd name="T11" fmla="*/ 52 h 52"/>
                  <a:gd name="T12" fmla="*/ 8 w 18"/>
                  <a:gd name="T13" fmla="*/ 52 h 52"/>
                  <a:gd name="T14" fmla="*/ 6 w 18"/>
                  <a:gd name="T15" fmla="*/ 50 h 52"/>
                  <a:gd name="T16" fmla="*/ 2 w 18"/>
                  <a:gd name="T17" fmla="*/ 44 h 52"/>
                  <a:gd name="T18" fmla="*/ 0 w 18"/>
                  <a:gd name="T19" fmla="*/ 36 h 52"/>
                  <a:gd name="T20" fmla="*/ 0 w 18"/>
                  <a:gd name="T21" fmla="*/ 26 h 52"/>
                  <a:gd name="T22" fmla="*/ 0 w 18"/>
                  <a:gd name="T23" fmla="*/ 26 h 52"/>
                  <a:gd name="T24" fmla="*/ 0 w 18"/>
                  <a:gd name="T25" fmla="*/ 16 h 52"/>
                  <a:gd name="T26" fmla="*/ 2 w 18"/>
                  <a:gd name="T27" fmla="*/ 8 h 52"/>
                  <a:gd name="T28" fmla="*/ 6 w 18"/>
                  <a:gd name="T29" fmla="*/ 2 h 52"/>
                  <a:gd name="T30" fmla="*/ 8 w 18"/>
                  <a:gd name="T31" fmla="*/ 0 h 52"/>
                  <a:gd name="T32" fmla="*/ 8 w 18"/>
                  <a:gd name="T33" fmla="*/ 0 h 52"/>
                  <a:gd name="T34" fmla="*/ 12 w 18"/>
                  <a:gd name="T35" fmla="*/ 2 h 52"/>
                  <a:gd name="T36" fmla="*/ 16 w 18"/>
                  <a:gd name="T37" fmla="*/ 8 h 52"/>
                  <a:gd name="T38" fmla="*/ 18 w 18"/>
                  <a:gd name="T39" fmla="*/ 16 h 52"/>
                  <a:gd name="T40" fmla="*/ 18 w 18"/>
                  <a:gd name="T41" fmla="*/ 26 h 52"/>
                  <a:gd name="T42" fmla="*/ 18 w 18"/>
                  <a:gd name="T43" fmla="*/ 26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52"/>
                  <a:gd name="T68" fmla="*/ 18 w 18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52">
                    <a:moveTo>
                      <a:pt x="18" y="26"/>
                    </a:moveTo>
                    <a:lnTo>
                      <a:pt x="18" y="26"/>
                    </a:lnTo>
                    <a:lnTo>
                      <a:pt x="18" y="36"/>
                    </a:lnTo>
                    <a:lnTo>
                      <a:pt x="16" y="44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18" y="16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3108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53" y="2357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9" name="Picture 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01" y="2362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0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33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1" name="Picture 2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93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2" name="Picture 2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53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3" name="Picture 2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93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4" name="Picture 2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353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5" name="Picture 3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313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6" name="Picture 3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113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7" name="Picture 3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273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8" name="Picture 3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825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9" name="Picture 3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785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0" name="Picture 35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745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1" name="Picture 36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985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2" name="Picture 37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945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3" name="Picture 38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905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4" name="Picture 39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705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5" name="Picture 40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865" y="2366"/>
                <a:ext cx="54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26" name="Rectangle 41"/>
              <p:cNvSpPr>
                <a:spLocks noChangeArrowheads="1"/>
              </p:cNvSpPr>
              <p:nvPr/>
            </p:nvSpPr>
            <p:spPr bwMode="auto">
              <a:xfrm>
                <a:off x="1667" y="2322"/>
                <a:ext cx="36" cy="560"/>
              </a:xfrm>
              <a:prstGeom prst="rect">
                <a:avLst/>
              </a:prstGeom>
              <a:solidFill>
                <a:srgbClr val="FE9F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27" name="Freeform 42"/>
              <p:cNvSpPr>
                <a:spLocks/>
              </p:cNvSpPr>
              <p:nvPr/>
            </p:nvSpPr>
            <p:spPr bwMode="auto">
              <a:xfrm>
                <a:off x="715" y="2604"/>
                <a:ext cx="886" cy="1"/>
              </a:xfrm>
              <a:custGeom>
                <a:avLst/>
                <a:gdLst>
                  <a:gd name="T0" fmla="*/ 886 w 886"/>
                  <a:gd name="T1" fmla="*/ 0 h 1"/>
                  <a:gd name="T2" fmla="*/ 0 w 886"/>
                  <a:gd name="T3" fmla="*/ 0 h 1"/>
                  <a:gd name="T4" fmla="*/ 886 w 88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86"/>
                  <a:gd name="T10" fmla="*/ 0 h 1"/>
                  <a:gd name="T11" fmla="*/ 886 w 88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6" h="1">
                    <a:moveTo>
                      <a:pt x="886" y="0"/>
                    </a:moveTo>
                    <a:lnTo>
                      <a:pt x="0" y="0"/>
                    </a:lnTo>
                    <a:lnTo>
                      <a:pt x="8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28" name="Line 43"/>
              <p:cNvSpPr>
                <a:spLocks noChangeShapeType="1"/>
              </p:cNvSpPr>
              <p:nvPr/>
            </p:nvSpPr>
            <p:spPr bwMode="auto">
              <a:xfrm flipH="1">
                <a:off x="715" y="2604"/>
                <a:ext cx="886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29" name="Rectangle 44"/>
              <p:cNvSpPr>
                <a:spLocks noChangeArrowheads="1"/>
              </p:cNvSpPr>
              <p:nvPr/>
            </p:nvSpPr>
            <p:spPr bwMode="auto">
              <a:xfrm>
                <a:off x="1501" y="2322"/>
                <a:ext cx="34" cy="560"/>
              </a:xfrm>
              <a:prstGeom prst="rect">
                <a:avLst/>
              </a:prstGeom>
              <a:solidFill>
                <a:srgbClr val="FE9F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0" name="Freeform 45"/>
              <p:cNvSpPr>
                <a:spLocks/>
              </p:cNvSpPr>
              <p:nvPr/>
            </p:nvSpPr>
            <p:spPr bwMode="auto">
              <a:xfrm>
                <a:off x="1149" y="2604"/>
                <a:ext cx="62" cy="92"/>
              </a:xfrm>
              <a:custGeom>
                <a:avLst/>
                <a:gdLst>
                  <a:gd name="T0" fmla="*/ 0 w 62"/>
                  <a:gd name="T1" fmla="*/ 92 h 92"/>
                  <a:gd name="T2" fmla="*/ 32 w 62"/>
                  <a:gd name="T3" fmla="*/ 0 h 92"/>
                  <a:gd name="T4" fmla="*/ 62 w 62"/>
                  <a:gd name="T5" fmla="*/ 92 h 92"/>
                  <a:gd name="T6" fmla="*/ 0 w 62"/>
                  <a:gd name="T7" fmla="*/ 92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92"/>
                  <a:gd name="T14" fmla="*/ 62 w 62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92">
                    <a:moveTo>
                      <a:pt x="0" y="92"/>
                    </a:moveTo>
                    <a:lnTo>
                      <a:pt x="32" y="0"/>
                    </a:lnTo>
                    <a:lnTo>
                      <a:pt x="62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CB6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1" name="Freeform 46"/>
              <p:cNvSpPr>
                <a:spLocks/>
              </p:cNvSpPr>
              <p:nvPr/>
            </p:nvSpPr>
            <p:spPr bwMode="auto">
              <a:xfrm>
                <a:off x="1149" y="2508"/>
                <a:ext cx="62" cy="92"/>
              </a:xfrm>
              <a:custGeom>
                <a:avLst/>
                <a:gdLst>
                  <a:gd name="T0" fmla="*/ 0 w 62"/>
                  <a:gd name="T1" fmla="*/ 0 h 92"/>
                  <a:gd name="T2" fmla="*/ 32 w 62"/>
                  <a:gd name="T3" fmla="*/ 92 h 92"/>
                  <a:gd name="T4" fmla="*/ 62 w 62"/>
                  <a:gd name="T5" fmla="*/ 0 h 92"/>
                  <a:gd name="T6" fmla="*/ 0 w 62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92"/>
                  <a:gd name="T14" fmla="*/ 62 w 62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92">
                    <a:moveTo>
                      <a:pt x="0" y="0"/>
                    </a:moveTo>
                    <a:lnTo>
                      <a:pt x="32" y="92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B6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2" name="Freeform 47"/>
              <p:cNvSpPr>
                <a:spLocks/>
              </p:cNvSpPr>
              <p:nvPr/>
            </p:nvSpPr>
            <p:spPr bwMode="auto">
              <a:xfrm>
                <a:off x="1327" y="2604"/>
                <a:ext cx="60" cy="92"/>
              </a:xfrm>
              <a:custGeom>
                <a:avLst/>
                <a:gdLst>
                  <a:gd name="T0" fmla="*/ 0 w 60"/>
                  <a:gd name="T1" fmla="*/ 92 h 92"/>
                  <a:gd name="T2" fmla="*/ 30 w 60"/>
                  <a:gd name="T3" fmla="*/ 0 h 92"/>
                  <a:gd name="T4" fmla="*/ 60 w 60"/>
                  <a:gd name="T5" fmla="*/ 92 h 92"/>
                  <a:gd name="T6" fmla="*/ 0 w 60"/>
                  <a:gd name="T7" fmla="*/ 92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92"/>
                  <a:gd name="T14" fmla="*/ 60 w 60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92">
                    <a:moveTo>
                      <a:pt x="0" y="92"/>
                    </a:moveTo>
                    <a:lnTo>
                      <a:pt x="30" y="0"/>
                    </a:lnTo>
                    <a:lnTo>
                      <a:pt x="60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CB6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3" name="Freeform 48"/>
              <p:cNvSpPr>
                <a:spLocks/>
              </p:cNvSpPr>
              <p:nvPr/>
            </p:nvSpPr>
            <p:spPr bwMode="auto">
              <a:xfrm>
                <a:off x="1327" y="2508"/>
                <a:ext cx="60" cy="92"/>
              </a:xfrm>
              <a:custGeom>
                <a:avLst/>
                <a:gdLst>
                  <a:gd name="T0" fmla="*/ 0 w 60"/>
                  <a:gd name="T1" fmla="*/ 0 h 92"/>
                  <a:gd name="T2" fmla="*/ 30 w 60"/>
                  <a:gd name="T3" fmla="*/ 92 h 92"/>
                  <a:gd name="T4" fmla="*/ 60 w 60"/>
                  <a:gd name="T5" fmla="*/ 0 h 92"/>
                  <a:gd name="T6" fmla="*/ 0 w 60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92"/>
                  <a:gd name="T14" fmla="*/ 60 w 60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92">
                    <a:moveTo>
                      <a:pt x="0" y="0"/>
                    </a:moveTo>
                    <a:lnTo>
                      <a:pt x="30" y="9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B6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4" name="Freeform 49"/>
              <p:cNvSpPr>
                <a:spLocks/>
              </p:cNvSpPr>
              <p:nvPr/>
            </p:nvSpPr>
            <p:spPr bwMode="auto">
              <a:xfrm>
                <a:off x="1017" y="2534"/>
                <a:ext cx="60" cy="132"/>
              </a:xfrm>
              <a:custGeom>
                <a:avLst/>
                <a:gdLst>
                  <a:gd name="T0" fmla="*/ 0 w 60"/>
                  <a:gd name="T1" fmla="*/ 132 h 132"/>
                  <a:gd name="T2" fmla="*/ 60 w 60"/>
                  <a:gd name="T3" fmla="*/ 66 h 132"/>
                  <a:gd name="T4" fmla="*/ 0 w 6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32"/>
                  <a:gd name="T11" fmla="*/ 60 w 6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32">
                    <a:moveTo>
                      <a:pt x="0" y="132"/>
                    </a:moveTo>
                    <a:lnTo>
                      <a:pt x="60" y="66"/>
                    </a:lnTo>
                    <a:lnTo>
                      <a:pt x="0" y="0"/>
                    </a:lnTo>
                  </a:path>
                </a:pathLst>
              </a:custGeom>
              <a:noFill/>
              <a:ln w="1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5" name="Freeform 50"/>
              <p:cNvSpPr>
                <a:spLocks/>
              </p:cNvSpPr>
              <p:nvPr/>
            </p:nvSpPr>
            <p:spPr bwMode="auto">
              <a:xfrm>
                <a:off x="2047" y="2536"/>
                <a:ext cx="60" cy="132"/>
              </a:xfrm>
              <a:custGeom>
                <a:avLst/>
                <a:gdLst>
                  <a:gd name="T0" fmla="*/ 0 w 60"/>
                  <a:gd name="T1" fmla="*/ 132 h 132"/>
                  <a:gd name="T2" fmla="*/ 60 w 60"/>
                  <a:gd name="T3" fmla="*/ 66 h 132"/>
                  <a:gd name="T4" fmla="*/ 0 w 6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32"/>
                  <a:gd name="T11" fmla="*/ 60 w 6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32">
                    <a:moveTo>
                      <a:pt x="0" y="132"/>
                    </a:moveTo>
                    <a:lnTo>
                      <a:pt x="60" y="66"/>
                    </a:lnTo>
                    <a:lnTo>
                      <a:pt x="0" y="0"/>
                    </a:lnTo>
                  </a:path>
                </a:pathLst>
              </a:custGeom>
              <a:noFill/>
              <a:ln w="1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6" name="Rectangle 51"/>
              <p:cNvSpPr>
                <a:spLocks noChangeArrowheads="1"/>
              </p:cNvSpPr>
              <p:nvPr/>
            </p:nvSpPr>
            <p:spPr bwMode="auto">
              <a:xfrm>
                <a:off x="905" y="2496"/>
                <a:ext cx="52" cy="180"/>
              </a:xfrm>
              <a:prstGeom prst="rect">
                <a:avLst/>
              </a:prstGeom>
              <a:solidFill>
                <a:srgbClr val="F2D000"/>
              </a:solidFill>
              <a:ln w="2">
                <a:solidFill>
                  <a:srgbClr val="AD9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7" name="Rectangle 52"/>
              <p:cNvSpPr>
                <a:spLocks noChangeArrowheads="1"/>
              </p:cNvSpPr>
              <p:nvPr/>
            </p:nvSpPr>
            <p:spPr bwMode="auto">
              <a:xfrm>
                <a:off x="1861" y="2496"/>
                <a:ext cx="72" cy="212"/>
              </a:xfrm>
              <a:prstGeom prst="rect">
                <a:avLst/>
              </a:prstGeom>
              <a:solidFill>
                <a:srgbClr val="F2D000"/>
              </a:solidFill>
              <a:ln w="2">
                <a:solidFill>
                  <a:srgbClr val="AD9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8" name="Rectangle 53"/>
              <p:cNvSpPr>
                <a:spLocks noChangeArrowheads="1"/>
              </p:cNvSpPr>
              <p:nvPr/>
            </p:nvSpPr>
            <p:spPr bwMode="auto">
              <a:xfrm>
                <a:off x="2197" y="2496"/>
                <a:ext cx="226" cy="212"/>
              </a:xfrm>
              <a:prstGeom prst="rect">
                <a:avLst/>
              </a:prstGeom>
              <a:solidFill>
                <a:srgbClr val="F2D000"/>
              </a:solidFill>
              <a:ln w="2">
                <a:solidFill>
                  <a:srgbClr val="AD9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9" name="Rectangle 54"/>
              <p:cNvSpPr>
                <a:spLocks noChangeArrowheads="1"/>
              </p:cNvSpPr>
              <p:nvPr/>
            </p:nvSpPr>
            <p:spPr bwMode="auto">
              <a:xfrm rot="-5400000">
                <a:off x="942" y="2778"/>
                <a:ext cx="258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dirty="0" err="1">
                    <a:solidFill>
                      <a:srgbClr val="000000"/>
                    </a:solidFill>
                    <a:latin typeface="Helvetica" pitchFamily="34" charset="0"/>
                  </a:rPr>
                  <a:t>PCup</a:t>
                </a:r>
                <a:endParaRPr lang="en-US"/>
              </a:p>
            </p:txBody>
          </p:sp>
          <p:sp>
            <p:nvSpPr>
              <p:cNvPr id="3140" name="Rectangle 55"/>
              <p:cNvSpPr>
                <a:spLocks noChangeArrowheads="1"/>
              </p:cNvSpPr>
              <p:nvPr/>
            </p:nvSpPr>
            <p:spPr bwMode="auto">
              <a:xfrm>
                <a:off x="1963" y="2734"/>
                <a:ext cx="25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FC#1</a:t>
                </a:r>
                <a:endParaRPr lang="en-US"/>
              </a:p>
            </p:txBody>
          </p:sp>
          <p:sp>
            <p:nvSpPr>
              <p:cNvPr id="3141" name="Freeform 56"/>
              <p:cNvSpPr>
                <a:spLocks/>
              </p:cNvSpPr>
              <p:nvPr/>
            </p:nvSpPr>
            <p:spPr bwMode="auto">
              <a:xfrm>
                <a:off x="3539" y="2536"/>
                <a:ext cx="60" cy="132"/>
              </a:xfrm>
              <a:custGeom>
                <a:avLst/>
                <a:gdLst>
                  <a:gd name="T0" fmla="*/ 0 w 60"/>
                  <a:gd name="T1" fmla="*/ 132 h 132"/>
                  <a:gd name="T2" fmla="*/ 60 w 60"/>
                  <a:gd name="T3" fmla="*/ 66 h 132"/>
                  <a:gd name="T4" fmla="*/ 0 w 6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32"/>
                  <a:gd name="T11" fmla="*/ 60 w 6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32">
                    <a:moveTo>
                      <a:pt x="0" y="132"/>
                    </a:moveTo>
                    <a:lnTo>
                      <a:pt x="60" y="66"/>
                    </a:lnTo>
                    <a:lnTo>
                      <a:pt x="0" y="0"/>
                    </a:lnTo>
                  </a:path>
                </a:pathLst>
              </a:custGeom>
              <a:noFill/>
              <a:ln w="1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Rectangle 57"/>
              <p:cNvSpPr>
                <a:spLocks noChangeArrowheads="1"/>
              </p:cNvSpPr>
              <p:nvPr/>
            </p:nvSpPr>
            <p:spPr bwMode="auto">
              <a:xfrm>
                <a:off x="3449" y="2734"/>
                <a:ext cx="25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FC#2</a:t>
                </a:r>
                <a:endParaRPr lang="en-US"/>
              </a:p>
            </p:txBody>
          </p:sp>
          <p:sp>
            <p:nvSpPr>
              <p:cNvPr id="3143" name="Rectangle 58"/>
              <p:cNvSpPr>
                <a:spLocks noChangeArrowheads="1"/>
              </p:cNvSpPr>
              <p:nvPr/>
            </p:nvSpPr>
            <p:spPr bwMode="auto">
              <a:xfrm rot="-5400000">
                <a:off x="1022" y="2860"/>
                <a:ext cx="50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Apertures</a:t>
                </a:r>
              </a:p>
            </p:txBody>
          </p:sp>
          <p:sp>
            <p:nvSpPr>
              <p:cNvPr id="3144" name="Rectangle 60"/>
              <p:cNvSpPr>
                <a:spLocks noChangeArrowheads="1"/>
              </p:cNvSpPr>
              <p:nvPr/>
            </p:nvSpPr>
            <p:spPr bwMode="auto">
              <a:xfrm>
                <a:off x="1743" y="2344"/>
                <a:ext cx="36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Buncher</a:t>
                </a:r>
                <a:endParaRPr lang="en-US"/>
              </a:p>
            </p:txBody>
          </p:sp>
          <p:sp>
            <p:nvSpPr>
              <p:cNvPr id="3145" name="Rectangle 61"/>
              <p:cNvSpPr>
                <a:spLocks noChangeArrowheads="1"/>
              </p:cNvSpPr>
              <p:nvPr/>
            </p:nvSpPr>
            <p:spPr bwMode="auto">
              <a:xfrm>
                <a:off x="2151" y="2344"/>
                <a:ext cx="35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Capture</a:t>
                </a:r>
                <a:endParaRPr lang="en-US"/>
              </a:p>
            </p:txBody>
          </p:sp>
          <p:sp>
            <p:nvSpPr>
              <p:cNvPr id="3146" name="Rectangle 62"/>
              <p:cNvSpPr>
                <a:spLocks noChangeArrowheads="1"/>
              </p:cNvSpPr>
              <p:nvPr/>
            </p:nvSpPr>
            <p:spPr bwMode="auto">
              <a:xfrm>
                <a:off x="2690" y="2654"/>
                <a:ext cx="52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Bunchlength</a:t>
                </a:r>
                <a:endParaRPr lang="en-US"/>
              </a:p>
            </p:txBody>
          </p:sp>
          <p:sp>
            <p:nvSpPr>
              <p:cNvPr id="3147" name="Rectangle 63"/>
              <p:cNvSpPr>
                <a:spLocks noChangeArrowheads="1"/>
              </p:cNvSpPr>
              <p:nvPr/>
            </p:nvSpPr>
            <p:spPr bwMode="auto">
              <a:xfrm>
                <a:off x="2873" y="2770"/>
                <a:ext cx="28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Cavity</a:t>
                </a:r>
                <a:endParaRPr lang="en-US"/>
              </a:p>
            </p:txBody>
          </p:sp>
          <p:sp>
            <p:nvSpPr>
              <p:cNvPr id="3148" name="Rectangle 64"/>
              <p:cNvSpPr>
                <a:spLocks noChangeArrowheads="1"/>
              </p:cNvSpPr>
              <p:nvPr/>
            </p:nvSpPr>
            <p:spPr bwMode="auto">
              <a:xfrm>
                <a:off x="3143" y="2250"/>
                <a:ext cx="33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  <a:latin typeface="Helvetica" pitchFamily="34" charset="0"/>
                  </a:rPr>
                  <a:t>Cryounit</a:t>
                </a:r>
                <a:endParaRPr lang="en-US" dirty="0"/>
              </a:p>
            </p:txBody>
          </p:sp>
          <p:sp>
            <p:nvSpPr>
              <p:cNvPr id="3149" name="Rectangle 65"/>
              <p:cNvSpPr>
                <a:spLocks noChangeArrowheads="1"/>
              </p:cNvSpPr>
              <p:nvPr/>
            </p:nvSpPr>
            <p:spPr bwMode="auto">
              <a:xfrm>
                <a:off x="3815" y="2250"/>
                <a:ext cx="55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Cryomodules</a:t>
                </a:r>
                <a:endParaRPr lang="en-US"/>
              </a:p>
            </p:txBody>
          </p:sp>
          <p:sp>
            <p:nvSpPr>
              <p:cNvPr id="3150" name="Rectangle 66"/>
              <p:cNvSpPr>
                <a:spLocks noChangeArrowheads="1"/>
              </p:cNvSpPr>
              <p:nvPr/>
            </p:nvSpPr>
            <p:spPr bwMode="auto">
              <a:xfrm>
                <a:off x="4437" y="2002"/>
                <a:ext cx="103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Synchrotron Light Monitor</a:t>
                </a:r>
                <a:endParaRPr lang="en-US"/>
              </a:p>
            </p:txBody>
          </p:sp>
          <p:sp>
            <p:nvSpPr>
              <p:cNvPr id="3151" name="Rectangle 67"/>
              <p:cNvSpPr>
                <a:spLocks noChangeArrowheads="1"/>
              </p:cNvSpPr>
              <p:nvPr/>
            </p:nvSpPr>
            <p:spPr bwMode="auto">
              <a:xfrm>
                <a:off x="2637" y="3120"/>
                <a:ext cx="618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dirty="0">
                    <a:solidFill>
                      <a:srgbClr val="000000"/>
                    </a:solidFill>
                    <a:latin typeface="Helvetica" pitchFamily="34" charset="0"/>
                  </a:rPr>
                  <a:t>500 keV Dump</a:t>
                </a:r>
                <a:endParaRPr lang="en-US" dirty="0"/>
              </a:p>
            </p:txBody>
          </p:sp>
          <p:sp>
            <p:nvSpPr>
              <p:cNvPr id="3152" name="Rectangle 68"/>
              <p:cNvSpPr>
                <a:spLocks noChangeArrowheads="1"/>
              </p:cNvSpPr>
              <p:nvPr/>
            </p:nvSpPr>
            <p:spPr bwMode="auto">
              <a:xfrm>
                <a:off x="3553" y="2006"/>
                <a:ext cx="55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5 MeV Dump</a:t>
                </a:r>
                <a:endParaRPr lang="en-US"/>
              </a:p>
            </p:txBody>
          </p:sp>
          <p:sp>
            <p:nvSpPr>
              <p:cNvPr id="3153" name="Rectangle 69"/>
              <p:cNvSpPr>
                <a:spLocks noChangeArrowheads="1"/>
              </p:cNvSpPr>
              <p:nvPr/>
            </p:nvSpPr>
            <p:spPr bwMode="auto">
              <a:xfrm>
                <a:off x="4723" y="2638"/>
                <a:ext cx="70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Injection Chicane</a:t>
                </a:r>
                <a:endParaRPr lang="en-US"/>
              </a:p>
            </p:txBody>
          </p:sp>
          <p:sp>
            <p:nvSpPr>
              <p:cNvPr id="3154" name="Rectangle 70"/>
              <p:cNvSpPr>
                <a:spLocks noChangeArrowheads="1"/>
              </p:cNvSpPr>
              <p:nvPr/>
            </p:nvSpPr>
            <p:spPr bwMode="auto">
              <a:xfrm>
                <a:off x="4343" y="3120"/>
                <a:ext cx="115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45 MeV Dump/Spectrometer</a:t>
                </a:r>
                <a:endParaRPr lang="en-US"/>
              </a:p>
            </p:txBody>
          </p:sp>
          <p:sp>
            <p:nvSpPr>
              <p:cNvPr id="3155" name="Rectangle 71"/>
              <p:cNvSpPr>
                <a:spLocks noChangeArrowheads="1"/>
              </p:cNvSpPr>
              <p:nvPr/>
            </p:nvSpPr>
            <p:spPr bwMode="auto">
              <a:xfrm rot="-5400000">
                <a:off x="712" y="2881"/>
                <a:ext cx="49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Prebuncher</a:t>
                </a:r>
                <a:endParaRPr lang="en-US"/>
              </a:p>
            </p:txBody>
          </p:sp>
          <p:sp>
            <p:nvSpPr>
              <p:cNvPr id="3156" name="Rectangle 72"/>
              <p:cNvSpPr>
                <a:spLocks noChangeArrowheads="1"/>
              </p:cNvSpPr>
              <p:nvPr/>
            </p:nvSpPr>
            <p:spPr bwMode="auto">
              <a:xfrm>
                <a:off x="203" y="2432"/>
                <a:ext cx="298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Gun#2</a:t>
                </a:r>
                <a:endParaRPr lang="en-US"/>
              </a:p>
            </p:txBody>
          </p:sp>
          <p:sp>
            <p:nvSpPr>
              <p:cNvPr id="3157" name="Rectangle 73"/>
              <p:cNvSpPr>
                <a:spLocks noChangeArrowheads="1"/>
              </p:cNvSpPr>
              <p:nvPr/>
            </p:nvSpPr>
            <p:spPr bwMode="auto">
              <a:xfrm>
                <a:off x="221" y="3048"/>
                <a:ext cx="298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Helvetica" pitchFamily="34" charset="0"/>
                  </a:rPr>
                  <a:t>Gun#3</a:t>
                </a:r>
                <a:endParaRPr lang="en-US"/>
              </a:p>
            </p:txBody>
          </p:sp>
          <p:sp>
            <p:nvSpPr>
              <p:cNvPr id="3158" name="Line 74"/>
              <p:cNvSpPr>
                <a:spLocks noChangeShapeType="1"/>
              </p:cNvSpPr>
              <p:nvPr/>
            </p:nvSpPr>
            <p:spPr bwMode="auto">
              <a:xfrm>
                <a:off x="2529" y="2608"/>
                <a:ext cx="422" cy="42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Freeform 75"/>
              <p:cNvSpPr>
                <a:spLocks/>
              </p:cNvSpPr>
              <p:nvPr/>
            </p:nvSpPr>
            <p:spPr bwMode="auto">
              <a:xfrm>
                <a:off x="2879" y="2954"/>
                <a:ext cx="112" cy="110"/>
              </a:xfrm>
              <a:custGeom>
                <a:avLst/>
                <a:gdLst>
                  <a:gd name="T0" fmla="*/ 112 w 112"/>
                  <a:gd name="T1" fmla="*/ 60 h 110"/>
                  <a:gd name="T2" fmla="*/ 68 w 112"/>
                  <a:gd name="T3" fmla="*/ 110 h 110"/>
                  <a:gd name="T4" fmla="*/ 0 w 112"/>
                  <a:gd name="T5" fmla="*/ 48 h 110"/>
                  <a:gd name="T6" fmla="*/ 44 w 112"/>
                  <a:gd name="T7" fmla="*/ 0 h 110"/>
                  <a:gd name="T8" fmla="*/ 112 w 112"/>
                  <a:gd name="T9" fmla="*/ 6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10"/>
                  <a:gd name="T17" fmla="*/ 112 w 112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10">
                    <a:moveTo>
                      <a:pt x="112" y="60"/>
                    </a:moveTo>
                    <a:lnTo>
                      <a:pt x="68" y="110"/>
                    </a:lnTo>
                    <a:lnTo>
                      <a:pt x="0" y="48"/>
                    </a:lnTo>
                    <a:lnTo>
                      <a:pt x="44" y="0"/>
                    </a:lnTo>
                    <a:lnTo>
                      <a:pt x="112" y="6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Line 76"/>
              <p:cNvSpPr>
                <a:spLocks noChangeShapeType="1"/>
              </p:cNvSpPr>
              <p:nvPr/>
            </p:nvSpPr>
            <p:spPr bwMode="auto">
              <a:xfrm flipV="1">
                <a:off x="3391" y="2180"/>
                <a:ext cx="422" cy="42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Freeform 77"/>
              <p:cNvSpPr>
                <a:spLocks/>
              </p:cNvSpPr>
              <p:nvPr/>
            </p:nvSpPr>
            <p:spPr bwMode="auto">
              <a:xfrm>
                <a:off x="3687" y="2134"/>
                <a:ext cx="176" cy="174"/>
              </a:xfrm>
              <a:custGeom>
                <a:avLst/>
                <a:gdLst>
                  <a:gd name="T0" fmla="*/ 176 w 176"/>
                  <a:gd name="T1" fmla="*/ 78 h 174"/>
                  <a:gd name="T2" fmla="*/ 106 w 176"/>
                  <a:gd name="T3" fmla="*/ 0 h 174"/>
                  <a:gd name="T4" fmla="*/ 0 w 176"/>
                  <a:gd name="T5" fmla="*/ 98 h 174"/>
                  <a:gd name="T6" fmla="*/ 70 w 176"/>
                  <a:gd name="T7" fmla="*/ 174 h 174"/>
                  <a:gd name="T8" fmla="*/ 176 w 176"/>
                  <a:gd name="T9" fmla="*/ 78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74"/>
                  <a:gd name="T17" fmla="*/ 176 w 176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74">
                    <a:moveTo>
                      <a:pt x="176" y="78"/>
                    </a:moveTo>
                    <a:lnTo>
                      <a:pt x="106" y="0"/>
                    </a:lnTo>
                    <a:lnTo>
                      <a:pt x="0" y="98"/>
                    </a:lnTo>
                    <a:lnTo>
                      <a:pt x="70" y="174"/>
                    </a:lnTo>
                    <a:lnTo>
                      <a:pt x="176" y="7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Line 78"/>
              <p:cNvSpPr>
                <a:spLocks noChangeShapeType="1"/>
              </p:cNvSpPr>
              <p:nvPr/>
            </p:nvSpPr>
            <p:spPr bwMode="auto">
              <a:xfrm>
                <a:off x="4539" y="2608"/>
                <a:ext cx="422" cy="42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79"/>
              <p:cNvSpPr>
                <a:spLocks/>
              </p:cNvSpPr>
              <p:nvPr/>
            </p:nvSpPr>
            <p:spPr bwMode="auto">
              <a:xfrm>
                <a:off x="4823" y="2878"/>
                <a:ext cx="230" cy="228"/>
              </a:xfrm>
              <a:custGeom>
                <a:avLst/>
                <a:gdLst>
                  <a:gd name="T0" fmla="*/ 230 w 230"/>
                  <a:gd name="T1" fmla="*/ 128 h 228"/>
                  <a:gd name="T2" fmla="*/ 140 w 230"/>
                  <a:gd name="T3" fmla="*/ 228 h 228"/>
                  <a:gd name="T4" fmla="*/ 0 w 230"/>
                  <a:gd name="T5" fmla="*/ 100 h 228"/>
                  <a:gd name="T6" fmla="*/ 90 w 230"/>
                  <a:gd name="T7" fmla="*/ 0 h 228"/>
                  <a:gd name="T8" fmla="*/ 230 w 230"/>
                  <a:gd name="T9" fmla="*/ 128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"/>
                  <a:gd name="T16" fmla="*/ 0 h 228"/>
                  <a:gd name="T17" fmla="*/ 230 w 230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" h="228">
                    <a:moveTo>
                      <a:pt x="230" y="128"/>
                    </a:moveTo>
                    <a:lnTo>
                      <a:pt x="140" y="228"/>
                    </a:lnTo>
                    <a:lnTo>
                      <a:pt x="0" y="100"/>
                    </a:lnTo>
                    <a:lnTo>
                      <a:pt x="90" y="0"/>
                    </a:lnTo>
                    <a:lnTo>
                      <a:pt x="230" y="12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Rectangle 80"/>
              <p:cNvSpPr>
                <a:spLocks noChangeArrowheads="1"/>
              </p:cNvSpPr>
              <p:nvPr/>
            </p:nvSpPr>
            <p:spPr bwMode="auto">
              <a:xfrm>
                <a:off x="2747" y="2536"/>
                <a:ext cx="80" cy="114"/>
              </a:xfrm>
              <a:prstGeom prst="rect">
                <a:avLst/>
              </a:prstGeom>
              <a:solidFill>
                <a:srgbClr val="8117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7" name="Rectangle 80"/>
            <p:cNvSpPr>
              <a:spLocks noChangeArrowheads="1"/>
            </p:cNvSpPr>
            <p:nvPr/>
          </p:nvSpPr>
          <p:spPr bwMode="auto">
            <a:xfrm>
              <a:off x="1265238" y="3466295"/>
              <a:ext cx="127000" cy="18097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Rectangle 58"/>
            <p:cNvSpPr>
              <a:spLocks noChangeArrowheads="1"/>
            </p:cNvSpPr>
            <p:nvPr/>
          </p:nvSpPr>
          <p:spPr bwMode="auto">
            <a:xfrm rot="-5400000">
              <a:off x="908049" y="4028271"/>
              <a:ext cx="798513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Helvetica" pitchFamily="34" charset="0"/>
                </a:rPr>
                <a:t>Wien Filter</a:t>
              </a:r>
            </a:p>
          </p:txBody>
        </p:sp>
        <p:sp>
          <p:nvSpPr>
            <p:cNvPr id="3079" name="Rounded Rectangle 85"/>
            <p:cNvSpPr>
              <a:spLocks noChangeArrowheads="1"/>
            </p:cNvSpPr>
            <p:nvPr/>
          </p:nvSpPr>
          <p:spPr bwMode="auto">
            <a:xfrm>
              <a:off x="3367088" y="1495425"/>
              <a:ext cx="2368549" cy="1113620"/>
            </a:xfrm>
            <a:prstGeom prst="roundRect">
              <a:avLst>
                <a:gd name="adj" fmla="val 16667"/>
              </a:avLst>
            </a:prstGeom>
            <a:noFill/>
            <a:ln w="22225" algn="ctr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r>
                <a:rPr lang="en-US" sz="1200" b="0" dirty="0">
                  <a:solidFill>
                    <a:srgbClr val="FF0000"/>
                  </a:solidFill>
                  <a:latin typeface="Arial" charset="0"/>
                </a:rPr>
                <a:t>New </a:t>
              </a:r>
              <a:r>
                <a:rPr lang="en-US" sz="1200" b="0" dirty="0" smtClean="0">
                  <a:solidFill>
                    <a:srgbClr val="FF0000"/>
                  </a:solidFill>
                  <a:latin typeface="Arial" charset="0"/>
                </a:rPr>
                <a:t>Cryounit </a:t>
              </a:r>
              <a:r>
                <a:rPr lang="en-US" sz="1200" b="0" dirty="0">
                  <a:solidFill>
                    <a:srgbClr val="FF0000"/>
                  </a:solidFill>
                  <a:latin typeface="Arial" charset="0"/>
                </a:rPr>
                <a:t>with new SRF design</a:t>
              </a:r>
            </a:p>
            <a:p>
              <a:pPr algn="l"/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Eliminates the x/y coupling and improves and simplifies the Parity Quality beam setup.</a:t>
              </a:r>
            </a:p>
          </p:txBody>
        </p:sp>
        <p:sp>
          <p:nvSpPr>
            <p:cNvPr id="3080" name="Rounded Rectangle 88"/>
            <p:cNvSpPr>
              <a:spLocks noChangeArrowheads="1"/>
            </p:cNvSpPr>
            <p:nvPr/>
          </p:nvSpPr>
          <p:spPr bwMode="auto">
            <a:xfrm>
              <a:off x="1050928" y="4753200"/>
              <a:ext cx="2154236" cy="1080930"/>
            </a:xfrm>
            <a:prstGeom prst="roundRect">
              <a:avLst>
                <a:gd name="adj" fmla="val 16667"/>
              </a:avLst>
            </a:prstGeom>
            <a:noFill/>
            <a:ln w="22225" algn="ctr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r>
                <a:rPr lang="en-US" sz="1200" b="0">
                  <a:solidFill>
                    <a:srgbClr val="FF0000"/>
                  </a:solidFill>
                  <a:latin typeface="Arial" charset="0"/>
                </a:rPr>
                <a:t>Add a second 90 deg Wien Filter</a:t>
              </a:r>
            </a:p>
            <a:p>
              <a:pPr algn="l"/>
              <a:r>
                <a:rPr lang="en-US" sz="1200" b="0">
                  <a:solidFill>
                    <a:srgbClr val="0000FF"/>
                  </a:solidFill>
                  <a:latin typeface="Arial" charset="0"/>
                </a:rPr>
                <a:t>Enables 180 deg electron spin flip as required by Parity Quality experiments </a:t>
              </a:r>
            </a:p>
          </p:txBody>
        </p:sp>
        <p:sp>
          <p:nvSpPr>
            <p:cNvPr id="3081" name="Rounded Rectangle 89"/>
            <p:cNvSpPr>
              <a:spLocks noChangeArrowheads="1"/>
            </p:cNvSpPr>
            <p:nvPr/>
          </p:nvSpPr>
          <p:spPr bwMode="auto">
            <a:xfrm>
              <a:off x="3622674" y="4753200"/>
              <a:ext cx="2620963" cy="913504"/>
            </a:xfrm>
            <a:prstGeom prst="roundRect">
              <a:avLst>
                <a:gd name="adj" fmla="val 16667"/>
              </a:avLst>
            </a:prstGeom>
            <a:noFill/>
            <a:ln w="22225" algn="ctr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r>
                <a:rPr lang="en-US" sz="1200" b="0" dirty="0">
                  <a:solidFill>
                    <a:srgbClr val="FF0000"/>
                  </a:solidFill>
                  <a:latin typeface="Arial" charset="0"/>
                </a:rPr>
                <a:t>Integrate Capture into </a:t>
              </a:r>
              <a:r>
                <a:rPr lang="en-US" sz="1200" b="0" dirty="0" smtClean="0">
                  <a:solidFill>
                    <a:srgbClr val="FF0000"/>
                  </a:solidFill>
                  <a:latin typeface="Arial" charset="0"/>
                </a:rPr>
                <a:t>the Cryounit</a:t>
              </a:r>
              <a:endParaRPr lang="en-US" sz="1200" b="0" dirty="0">
                <a:solidFill>
                  <a:srgbClr val="FF0000"/>
                </a:solidFill>
                <a:latin typeface="Arial" charset="0"/>
              </a:endParaRPr>
            </a:p>
            <a:p>
              <a:pPr algn="l"/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Simplifies the acceleration process and lowers the RF power.</a:t>
              </a:r>
            </a:p>
          </p:txBody>
        </p:sp>
        <p:sp>
          <p:nvSpPr>
            <p:cNvPr id="3082" name="Rounded Rectangle 90"/>
            <p:cNvSpPr>
              <a:spLocks noChangeArrowheads="1"/>
            </p:cNvSpPr>
            <p:nvPr/>
          </p:nvSpPr>
          <p:spPr bwMode="auto">
            <a:xfrm>
              <a:off x="6307138" y="1313645"/>
              <a:ext cx="2530475" cy="1095420"/>
            </a:xfrm>
            <a:prstGeom prst="roundRect">
              <a:avLst>
                <a:gd name="adj" fmla="val 16667"/>
              </a:avLst>
            </a:prstGeom>
            <a:noFill/>
            <a:ln w="22225" algn="ctr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r>
                <a:rPr lang="en-US" sz="1200" b="0">
                  <a:solidFill>
                    <a:srgbClr val="FF0000"/>
                  </a:solidFill>
                  <a:latin typeface="Arial" charset="0"/>
                </a:rPr>
                <a:t>Increase the injector final energy  from 45 MeV to 123 MeV by upgrading  the Cryomodules</a:t>
              </a:r>
            </a:p>
            <a:p>
              <a:pPr algn="l"/>
              <a:r>
                <a:rPr lang="en-US" sz="1200" b="0">
                  <a:solidFill>
                    <a:srgbClr val="0000FF"/>
                  </a:solidFill>
                  <a:latin typeface="Arial" charset="0"/>
                </a:rPr>
                <a:t>To achieve the 12 GeV injector energy requirement</a:t>
              </a:r>
            </a:p>
          </p:txBody>
        </p:sp>
        <p:sp>
          <p:nvSpPr>
            <p:cNvPr id="3083" name="Rounded Rectangle 95"/>
            <p:cNvSpPr>
              <a:spLocks noChangeArrowheads="1"/>
            </p:cNvSpPr>
            <p:nvPr/>
          </p:nvSpPr>
          <p:spPr bwMode="auto">
            <a:xfrm>
              <a:off x="187325" y="1495425"/>
              <a:ext cx="2036763" cy="1313645"/>
            </a:xfrm>
            <a:prstGeom prst="roundRect">
              <a:avLst>
                <a:gd name="adj" fmla="val 16667"/>
              </a:avLst>
            </a:prstGeom>
            <a:noFill/>
            <a:ln w="22225" algn="ctr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r>
                <a:rPr lang="en-US" sz="1200" b="0" dirty="0">
                  <a:solidFill>
                    <a:srgbClr val="FF0000"/>
                  </a:solidFill>
                  <a:latin typeface="Arial" charset="0"/>
                </a:rPr>
                <a:t>Increase Gun Voltage from 100 keV to 200 keV</a:t>
              </a:r>
            </a:p>
            <a:p>
              <a:pPr algn="l"/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Lowers the space charge effect to achieve higher beam current in  the early injector</a:t>
              </a:r>
            </a:p>
          </p:txBody>
        </p:sp>
        <p:cxnSp>
          <p:nvCxnSpPr>
            <p:cNvPr id="3084" name="Straight Arrow Connector 97"/>
            <p:cNvCxnSpPr>
              <a:cxnSpLocks noChangeShapeType="1"/>
              <a:stCxn id="3079" idx="2"/>
            </p:cNvCxnSpPr>
            <p:nvPr/>
          </p:nvCxnSpPr>
          <p:spPr bwMode="auto">
            <a:xfrm rot="16200000" flipH="1">
              <a:off x="4591050" y="2569358"/>
              <a:ext cx="381000" cy="460374"/>
            </a:xfrm>
            <a:prstGeom prst="straightConnector1">
              <a:avLst/>
            </a:prstGeom>
            <a:noFill/>
            <a:ln w="22225" algn="ctr">
              <a:solidFill>
                <a:srgbClr val="00CCFF"/>
              </a:solidFill>
              <a:round/>
              <a:headEnd/>
              <a:tailEnd type="arrow" w="med" len="med"/>
            </a:ln>
          </p:spPr>
        </p:cxnSp>
        <p:cxnSp>
          <p:nvCxnSpPr>
            <p:cNvPr id="3085" name="Straight Arrow Connector 98"/>
            <p:cNvCxnSpPr>
              <a:cxnSpLocks noChangeShapeType="1"/>
            </p:cNvCxnSpPr>
            <p:nvPr/>
          </p:nvCxnSpPr>
          <p:spPr bwMode="auto">
            <a:xfrm rot="5400000">
              <a:off x="781845" y="2886063"/>
              <a:ext cx="333375" cy="204788"/>
            </a:xfrm>
            <a:prstGeom prst="straightConnector1">
              <a:avLst/>
            </a:prstGeom>
            <a:noFill/>
            <a:ln w="22225" algn="ctr">
              <a:solidFill>
                <a:srgbClr val="00CCFF"/>
              </a:solidFill>
              <a:round/>
              <a:headEnd/>
              <a:tailEnd type="arrow" w="med" len="med"/>
            </a:ln>
          </p:spPr>
        </p:cxnSp>
        <p:cxnSp>
          <p:nvCxnSpPr>
            <p:cNvPr id="3086" name="Straight Arrow Connector 99"/>
            <p:cNvCxnSpPr>
              <a:cxnSpLocks noChangeShapeType="1"/>
            </p:cNvCxnSpPr>
            <p:nvPr/>
          </p:nvCxnSpPr>
          <p:spPr bwMode="auto">
            <a:xfrm rot="16200000" flipV="1">
              <a:off x="1331399" y="4625685"/>
              <a:ext cx="188355" cy="66675"/>
            </a:xfrm>
            <a:prstGeom prst="straightConnector1">
              <a:avLst/>
            </a:prstGeom>
            <a:noFill/>
            <a:ln w="22225" algn="ctr">
              <a:solidFill>
                <a:srgbClr val="00CCFF"/>
              </a:solidFill>
              <a:round/>
              <a:headEnd/>
              <a:tailEnd type="arrow" w="med" len="med"/>
            </a:ln>
          </p:spPr>
        </p:cxnSp>
        <p:cxnSp>
          <p:nvCxnSpPr>
            <p:cNvPr id="3087" name="Straight Arrow Connector 100"/>
            <p:cNvCxnSpPr>
              <a:cxnSpLocks noChangeShapeType="1"/>
            </p:cNvCxnSpPr>
            <p:nvPr/>
          </p:nvCxnSpPr>
          <p:spPr bwMode="auto">
            <a:xfrm rot="16200000" flipV="1">
              <a:off x="3577711" y="4293897"/>
              <a:ext cx="750330" cy="168275"/>
            </a:xfrm>
            <a:prstGeom prst="straightConnector1">
              <a:avLst/>
            </a:prstGeom>
            <a:noFill/>
            <a:ln w="22225" algn="ctr">
              <a:solidFill>
                <a:srgbClr val="00CCFF"/>
              </a:solidFill>
              <a:round/>
              <a:headEnd/>
              <a:tailEnd type="arrow" w="med" len="med"/>
            </a:ln>
          </p:spPr>
        </p:cxnSp>
        <p:cxnSp>
          <p:nvCxnSpPr>
            <p:cNvPr id="3088" name="Straight Arrow Connector 101"/>
            <p:cNvCxnSpPr>
              <a:cxnSpLocks noChangeShapeType="1"/>
            </p:cNvCxnSpPr>
            <p:nvPr/>
          </p:nvCxnSpPr>
          <p:spPr bwMode="auto">
            <a:xfrm rot="5400000">
              <a:off x="6534151" y="2563007"/>
              <a:ext cx="396875" cy="63500"/>
            </a:xfrm>
            <a:prstGeom prst="straightConnector1">
              <a:avLst/>
            </a:prstGeom>
            <a:noFill/>
            <a:ln w="22225" algn="ctr">
              <a:solidFill>
                <a:srgbClr val="00CCFF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044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Booster</a:t>
            </a:r>
            <a:endParaRPr lang="en-US" dirty="0"/>
          </a:p>
        </p:txBody>
      </p:sp>
      <p:pic>
        <p:nvPicPr>
          <p:cNvPr id="4" name="Content Placeholder 3" descr="C:\Users\kazimi\Desktop\2+7booster.pn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67" y="1600200"/>
            <a:ext cx="79518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checked with two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57775" y="942976"/>
            <a:ext cx="3695700" cy="52577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Bunch length for different </a:t>
            </a:r>
            <a:r>
              <a:rPr lang="en-US" dirty="0" smtClean="0"/>
              <a:t>currents. This </a:t>
            </a:r>
            <a:r>
              <a:rPr lang="en-US" dirty="0"/>
              <a:t>accelerator has to work for both low and high </a:t>
            </a:r>
            <a:r>
              <a:rPr lang="en-US" dirty="0" smtClean="0"/>
              <a:t>beam currents </a:t>
            </a:r>
            <a:r>
              <a:rPr lang="en-US" dirty="0"/>
              <a:t>at the same time!</a:t>
            </a:r>
          </a:p>
          <a:p>
            <a:r>
              <a:rPr lang="en-US" dirty="0" smtClean="0"/>
              <a:t>The currents are for 499Mhz CW beam structure.</a:t>
            </a:r>
          </a:p>
        </p:txBody>
      </p:sp>
      <p:pic>
        <p:nvPicPr>
          <p:cNvPr id="6" name="Picture 5" descr="C:\Users\kazimi\Desktop\bunchlengthvsz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00101"/>
            <a:ext cx="4752975" cy="56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Upgrade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¼ </a:t>
            </a:r>
            <a:r>
              <a:rPr lang="en-US" dirty="0" err="1" smtClean="0"/>
              <a:t>cryomodule</a:t>
            </a:r>
            <a:r>
              <a:rPr lang="en-US" dirty="0" smtClean="0"/>
              <a:t> will be ready for initial testing in FY16</a:t>
            </a:r>
          </a:p>
          <a:p>
            <a:pPr lvl="1"/>
            <a:r>
              <a:rPr lang="en-US" dirty="0" smtClean="0"/>
              <a:t>Commission at the UITF</a:t>
            </a:r>
          </a:p>
          <a:p>
            <a:pPr lvl="1"/>
            <a:r>
              <a:rPr lang="en-US" dirty="0" smtClean="0"/>
              <a:t>Cavities complete</a:t>
            </a:r>
          </a:p>
          <a:p>
            <a:pPr lvl="1"/>
            <a:r>
              <a:rPr lang="en-US" dirty="0" err="1" smtClean="0"/>
              <a:t>Cryomodule</a:t>
            </a:r>
            <a:r>
              <a:rPr lang="en-US" dirty="0" smtClean="0"/>
              <a:t> design nearly complete, procurements started.</a:t>
            </a:r>
          </a:p>
          <a:p>
            <a:r>
              <a:rPr lang="en-US" dirty="0" smtClean="0"/>
              <a:t>Need a upgrade team and project leader/manager to manage the many aspects of this upgrade:</a:t>
            </a:r>
          </a:p>
          <a:p>
            <a:pPr lvl="1"/>
            <a:r>
              <a:rPr lang="en-US" dirty="0" smtClean="0"/>
              <a:t>Gun 200kV operation</a:t>
            </a:r>
          </a:p>
          <a:p>
            <a:pPr lvl="1"/>
            <a:r>
              <a:rPr lang="en-US" dirty="0" smtClean="0"/>
              <a:t>Upgrade warm RF section for 200keV transport</a:t>
            </a:r>
          </a:p>
          <a:p>
            <a:pPr lvl="1"/>
            <a:r>
              <a:rPr lang="en-US" dirty="0" smtClean="0"/>
              <a:t>Commissioning new ¼ </a:t>
            </a:r>
            <a:r>
              <a:rPr lang="en-US" dirty="0" err="1" smtClean="0"/>
              <a:t>cryomodule</a:t>
            </a:r>
            <a:r>
              <a:rPr lang="en-US" dirty="0" smtClean="0"/>
              <a:t> in UITF (FY16/FY17)</a:t>
            </a:r>
          </a:p>
          <a:p>
            <a:pPr lvl="1"/>
            <a:r>
              <a:rPr lang="en-US" dirty="0" smtClean="0"/>
              <a:t>CEBAF installation and commissioning FY18 and FY 19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4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AIP Beyond Injector Upgrade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C50 RF Controls upgrade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Digital upgrade of the C50 zones, probably about one per year.</a:t>
            </a:r>
          </a:p>
          <a:p>
            <a:r>
              <a:rPr lang="en-US" dirty="0" smtClean="0"/>
              <a:t>AIP Funding starts in FY17.</a:t>
            </a:r>
          </a:p>
          <a:p>
            <a:r>
              <a:rPr lang="en-US" dirty="0" smtClean="0"/>
              <a:t>Use RSR funds to start preliminary design and cost estimates in FY16.</a:t>
            </a:r>
          </a:p>
          <a:p>
            <a:pPr marL="0" indent="0">
              <a:buNone/>
            </a:pPr>
            <a:r>
              <a:rPr lang="en-US" b="1" dirty="0" smtClean="0"/>
              <a:t>Global Timing System</a:t>
            </a:r>
            <a:r>
              <a:rPr lang="en-US" dirty="0" smtClean="0"/>
              <a:t>:</a:t>
            </a:r>
          </a:p>
          <a:p>
            <a:r>
              <a:rPr lang="en-US" dirty="0" smtClean="0"/>
              <a:t>Epics synchronous timing system</a:t>
            </a:r>
          </a:p>
          <a:p>
            <a:r>
              <a:rPr lang="en-US" dirty="0" smtClean="0"/>
              <a:t>AIP funding projected to start in FY19</a:t>
            </a:r>
          </a:p>
          <a:p>
            <a:r>
              <a:rPr lang="en-US" dirty="0" smtClean="0"/>
              <a:t>While waiting for AIP funding, small team should start working on the requirements.</a:t>
            </a:r>
          </a:p>
          <a:p>
            <a:pPr lvl="1"/>
            <a:r>
              <a:rPr lang="en-US" dirty="0" smtClean="0"/>
              <a:t>Some aspects of this project may already be in progress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61614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917</Words>
  <Application>Microsoft Office PowerPoint</Application>
  <PresentationFormat>On-screen Show (4:3)</PresentationFormat>
  <Paragraphs>187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JLabPowerpointMain</vt:lpstr>
      <vt:lpstr>1_JLabPowerpointMain</vt:lpstr>
      <vt:lpstr>AIP and Large Projects</vt:lpstr>
      <vt:lpstr>Accelerator Improvement Projects</vt:lpstr>
      <vt:lpstr>AIP FY13-FY15</vt:lpstr>
      <vt:lpstr>AIP</vt:lpstr>
      <vt:lpstr>The goals of the CEBAF Injector upgrade</vt:lpstr>
      <vt:lpstr>The New Booster</vt:lpstr>
      <vt:lpstr>Results – checked with two codes</vt:lpstr>
      <vt:lpstr>Injector Upgrade</vt:lpstr>
      <vt:lpstr>AIP Beyond Injector Upgrade</vt:lpstr>
      <vt:lpstr>Large non-AIP projects</vt:lpstr>
      <vt:lpstr>Summary</vt:lpstr>
      <vt:lpstr>Stop </vt:lpstr>
      <vt:lpstr>Simulation and Optimization</vt:lpstr>
      <vt:lpstr>A set point</vt:lpstr>
      <vt:lpstr>Sensitivity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Arne</cp:lastModifiedBy>
  <cp:revision>41</cp:revision>
  <dcterms:created xsi:type="dcterms:W3CDTF">2013-08-22T19:51:08Z</dcterms:created>
  <dcterms:modified xsi:type="dcterms:W3CDTF">2015-07-15T00:36:50Z</dcterms:modified>
</cp:coreProperties>
</file>