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6" r:id="rId2"/>
    <p:sldId id="377" r:id="rId3"/>
    <p:sldId id="365" r:id="rId4"/>
    <p:sldId id="372" r:id="rId5"/>
    <p:sldId id="373" r:id="rId6"/>
    <p:sldId id="371" r:id="rId7"/>
    <p:sldId id="370" r:id="rId8"/>
    <p:sldId id="378" r:id="rId9"/>
    <p:sldId id="376" r:id="rId10"/>
    <p:sldId id="368" r:id="rId11"/>
    <p:sldId id="380" r:id="rId12"/>
    <p:sldId id="369" r:id="rId13"/>
    <p:sldId id="374" r:id="rId14"/>
    <p:sldId id="379" r:id="rId15"/>
    <p:sldId id="366" r:id="rId16"/>
    <p:sldId id="367" r:id="rId17"/>
    <p:sldId id="375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91511" autoAdjust="0"/>
  </p:normalViewPr>
  <p:slideViewPr>
    <p:cSldViewPr snapToGrid="0">
      <p:cViewPr>
        <p:scale>
          <a:sx n="100" d="100"/>
          <a:sy n="100" d="100"/>
        </p:scale>
        <p:origin x="-58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283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1"/>
              <a:t>391A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393284172811732"/>
          <c:y val="0.25448541806174524"/>
          <c:w val="0.69286558692360001"/>
          <c:h val="0.54615384615384865"/>
        </c:manualLayout>
      </c:layout>
      <c:scatterChart>
        <c:scatterStyle val="smoothMarker"/>
        <c:varyColors val="0"/>
        <c:ser>
          <c:idx val="0"/>
          <c:order val="1"/>
          <c:tx>
            <c:v>spec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'FQ 391A(graph)'!$I$5:$I$15</c:f>
              <c:numCache>
                <c:formatCode>General</c:formatCode>
                <c:ptCount val="11"/>
                <c:pt idx="0">
                  <c:v>-2.5</c:v>
                </c:pt>
                <c:pt idx="1">
                  <c:v>-2</c:v>
                </c:pt>
                <c:pt idx="2">
                  <c:v>-1.5</c:v>
                </c:pt>
                <c:pt idx="3">
                  <c:v>-1</c:v>
                </c:pt>
                <c:pt idx="4">
                  <c:v>-0.5</c:v>
                </c:pt>
                <c:pt idx="5">
                  <c:v>0</c:v>
                </c:pt>
                <c:pt idx="6">
                  <c:v>0.5</c:v>
                </c:pt>
                <c:pt idx="7">
                  <c:v>1</c:v>
                </c:pt>
                <c:pt idx="8">
                  <c:v>1.5</c:v>
                </c:pt>
                <c:pt idx="9">
                  <c:v>2</c:v>
                </c:pt>
                <c:pt idx="10">
                  <c:v>2.5</c:v>
                </c:pt>
              </c:numCache>
            </c:numRef>
          </c:xVal>
          <c:yVal>
            <c:numRef>
              <c:f>'FQ 391A(graph)'!$J$5:$J$15</c:f>
              <c:numCache>
                <c:formatCode>0.00000</c:formatCode>
                <c:ptCount val="11"/>
                <c:pt idx="0">
                  <c:v>1.2009832005714427E-2</c:v>
                </c:pt>
                <c:pt idx="1">
                  <c:v>7.2894491823541751E-3</c:v>
                </c:pt>
                <c:pt idx="2">
                  <c:v>4.1429432250319562E-3</c:v>
                </c:pt>
                <c:pt idx="3">
                  <c:v>2.1556454788184201E-3</c:v>
                </c:pt>
                <c:pt idx="4">
                  <c:v>9.1288728878421695E-4</c:v>
                </c:pt>
                <c:pt idx="5">
                  <c:v>0</c:v>
                </c:pt>
                <c:pt idx="6">
                  <c:v>-9.9768504246357877E-4</c:v>
                </c:pt>
                <c:pt idx="7">
                  <c:v>-2.4948364935358674E-3</c:v>
                </c:pt>
                <c:pt idx="8">
                  <c:v>-4.906123008146213E-3</c:v>
                </c:pt>
                <c:pt idx="9">
                  <c:v>-8.6462132412239642E-3</c:v>
                </c:pt>
                <c:pt idx="10">
                  <c:v>-1.4129775847698471E-2</c:v>
                </c:pt>
              </c:numCache>
            </c:numRef>
          </c:yVal>
          <c:smooth val="1"/>
        </c:ser>
        <c:ser>
          <c:idx val="9"/>
          <c:order val="2"/>
          <c:tx>
            <c:v>Spec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'FQ 391A(graph)'!$I$5:$I$15</c:f>
              <c:numCache>
                <c:formatCode>General</c:formatCode>
                <c:ptCount val="11"/>
                <c:pt idx="0">
                  <c:v>-2.5</c:v>
                </c:pt>
                <c:pt idx="1">
                  <c:v>-2</c:v>
                </c:pt>
                <c:pt idx="2">
                  <c:v>-1.5</c:v>
                </c:pt>
                <c:pt idx="3">
                  <c:v>-1</c:v>
                </c:pt>
                <c:pt idx="4">
                  <c:v>-0.5</c:v>
                </c:pt>
                <c:pt idx="5">
                  <c:v>0</c:v>
                </c:pt>
                <c:pt idx="6">
                  <c:v>0.5</c:v>
                </c:pt>
                <c:pt idx="7">
                  <c:v>1</c:v>
                </c:pt>
                <c:pt idx="8">
                  <c:v>1.5</c:v>
                </c:pt>
                <c:pt idx="9">
                  <c:v>2</c:v>
                </c:pt>
                <c:pt idx="10">
                  <c:v>2.5</c:v>
                </c:pt>
              </c:numCache>
            </c:numRef>
          </c:xVal>
          <c:yVal>
            <c:numRef>
              <c:f>'FQ 391A(graph)'!$K$5:$K$15</c:f>
              <c:numCache>
                <c:formatCode>0.00000</c:formatCode>
                <c:ptCount val="11"/>
                <c:pt idx="0">
                  <c:v>-1.2009832005714427E-2</c:v>
                </c:pt>
                <c:pt idx="1">
                  <c:v>-7.2894491823541751E-3</c:v>
                </c:pt>
                <c:pt idx="2">
                  <c:v>-4.1429432250319562E-3</c:v>
                </c:pt>
                <c:pt idx="3">
                  <c:v>-2.1556454788184201E-3</c:v>
                </c:pt>
                <c:pt idx="4">
                  <c:v>-9.1288728878421695E-4</c:v>
                </c:pt>
                <c:pt idx="5">
                  <c:v>0</c:v>
                </c:pt>
                <c:pt idx="6">
                  <c:v>9.9768504246357877E-4</c:v>
                </c:pt>
                <c:pt idx="7">
                  <c:v>2.4948364935358674E-3</c:v>
                </c:pt>
                <c:pt idx="8">
                  <c:v>4.906123008146213E-3</c:v>
                </c:pt>
                <c:pt idx="9">
                  <c:v>8.6462132412239642E-3</c:v>
                </c:pt>
                <c:pt idx="10">
                  <c:v>1.4129775847698471E-2</c:v>
                </c:pt>
              </c:numCache>
            </c:numRef>
          </c:yVal>
          <c:smooth val="1"/>
        </c:ser>
        <c:ser>
          <c:idx val="1"/>
          <c:order val="0"/>
          <c:tx>
            <c:strRef>
              <c:f>'FQ 391A(graph)'!$E$4</c:f>
              <c:strCache>
                <c:ptCount val="1"/>
                <c:pt idx="0">
                  <c:v>0.0cm</c:v>
                </c:pt>
              </c:strCache>
            </c:strRef>
          </c:tx>
          <c:spPr>
            <a:ln w="12700">
              <a:solidFill>
                <a:srgbClr val="FF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'FQ 391A(graph)'!$B$5:$B$15</c:f>
              <c:numCache>
                <c:formatCode>0.00</c:formatCode>
                <c:ptCount val="11"/>
                <c:pt idx="0">
                  <c:v>2.5</c:v>
                </c:pt>
                <c:pt idx="1">
                  <c:v>2</c:v>
                </c:pt>
                <c:pt idx="2">
                  <c:v>1.5</c:v>
                </c:pt>
                <c:pt idx="3">
                  <c:v>1</c:v>
                </c:pt>
                <c:pt idx="4">
                  <c:v>0.5</c:v>
                </c:pt>
                <c:pt idx="5">
                  <c:v>0</c:v>
                </c:pt>
                <c:pt idx="6">
                  <c:v>-0.5</c:v>
                </c:pt>
                <c:pt idx="7">
                  <c:v>-1</c:v>
                </c:pt>
                <c:pt idx="8">
                  <c:v>-1.5</c:v>
                </c:pt>
                <c:pt idx="9">
                  <c:v>-2</c:v>
                </c:pt>
                <c:pt idx="10">
                  <c:v>-2.5</c:v>
                </c:pt>
              </c:numCache>
            </c:numRef>
          </c:xVal>
          <c:yVal>
            <c:numRef>
              <c:f>'FQ 391A(graph)'!$E$5:$E$15</c:f>
              <c:numCache>
                <c:formatCode>0.00%</c:formatCode>
                <c:ptCount val="11"/>
                <c:pt idx="0">
                  <c:v>1.9749036024085259E-3</c:v>
                </c:pt>
                <c:pt idx="1">
                  <c:v>1.1588039823049914E-3</c:v>
                </c:pt>
                <c:pt idx="2">
                  <c:v>6.9242942386090974E-4</c:v>
                </c:pt>
                <c:pt idx="3">
                  <c:v>3.820275293690106E-4</c:v>
                </c:pt>
                <c:pt idx="4">
                  <c:v>1.6737764333676897E-4</c:v>
                </c:pt>
                <c:pt idx="5">
                  <c:v>0</c:v>
                </c:pt>
                <c:pt idx="6">
                  <c:v>-1.9880122494500606E-4</c:v>
                </c:pt>
                <c:pt idx="7">
                  <c:v>-3.6858481501313877E-4</c:v>
                </c:pt>
                <c:pt idx="8">
                  <c:v>-5.6427667023567214E-4</c:v>
                </c:pt>
                <c:pt idx="9">
                  <c:v>-1.1145292611622814E-3</c:v>
                </c:pt>
                <c:pt idx="10">
                  <c:v>-2.8245001117214938E-3</c:v>
                </c:pt>
              </c:numCache>
            </c:numRef>
          </c:yVal>
          <c:smooth val="1"/>
        </c:ser>
        <c:ser>
          <c:idx val="2"/>
          <c:order val="3"/>
          <c:marker>
            <c:symbol val="none"/>
          </c:marker>
          <c:xVal>
            <c:numRef>
              <c:f>'FQ 391A(graph)'!$B$19:$B$29</c:f>
              <c:numCache>
                <c:formatCode>0.00</c:formatCode>
                <c:ptCount val="11"/>
                <c:pt idx="0">
                  <c:v>2.5</c:v>
                </c:pt>
                <c:pt idx="1">
                  <c:v>2</c:v>
                </c:pt>
                <c:pt idx="2">
                  <c:v>1.5</c:v>
                </c:pt>
                <c:pt idx="3">
                  <c:v>1</c:v>
                </c:pt>
                <c:pt idx="4">
                  <c:v>0.5</c:v>
                </c:pt>
                <c:pt idx="5">
                  <c:v>0</c:v>
                </c:pt>
                <c:pt idx="6">
                  <c:v>-0.5</c:v>
                </c:pt>
                <c:pt idx="7">
                  <c:v>-1</c:v>
                </c:pt>
                <c:pt idx="8">
                  <c:v>-1.5</c:v>
                </c:pt>
                <c:pt idx="9">
                  <c:v>-2</c:v>
                </c:pt>
                <c:pt idx="10">
                  <c:v>-2.5</c:v>
                </c:pt>
              </c:numCache>
            </c:numRef>
          </c:xVal>
          <c:yVal>
            <c:numRef>
              <c:f>'FQ 391A(graph)'!$E$19:$E$29</c:f>
              <c:numCache>
                <c:formatCode>General</c:formatCode>
                <c:ptCount val="11"/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37856"/>
        <c:axId val="36539776"/>
      </c:scatterChart>
      <c:valAx>
        <c:axId val="36537856"/>
        <c:scaling>
          <c:orientation val="minMax"/>
          <c:max val="2.5"/>
          <c:min val="-2.5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 (cm)</a:t>
                </a:r>
              </a:p>
            </c:rich>
          </c:tx>
          <c:layout>
            <c:manualLayout>
              <c:xMode val="edge"/>
              <c:yMode val="edge"/>
              <c:x val="0.46341577221547936"/>
              <c:y val="0.8653846153846156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539776"/>
        <c:crosses val="autoZero"/>
        <c:crossBetween val="midCat"/>
      </c:valAx>
      <c:valAx>
        <c:axId val="36539776"/>
        <c:scaling>
          <c:orientation val="minMax"/>
          <c:max val="3.0000000000000092E-3"/>
          <c:min val="-3.0000000000000092E-3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B'L/BL</a:t>
                </a:r>
              </a:p>
            </c:rich>
          </c:tx>
          <c:layout>
            <c:manualLayout>
              <c:xMode val="edge"/>
              <c:yMode val="edge"/>
              <c:x val="1.3550135501355021E-2"/>
              <c:y val="0.41538461538464466"/>
            </c:manualLayout>
          </c:layout>
          <c:overlay val="0"/>
          <c:spPr>
            <a:noFill/>
            <a:ln w="25400">
              <a:noFill/>
            </a:ln>
          </c:spPr>
        </c:title>
        <c:numFmt formatCode="0.0%" sourceLinked="0"/>
        <c:majorTickMark val="out"/>
        <c:minorTickMark val="none"/>
        <c:tickLblPos val="low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537856"/>
        <c:crosses val="autoZero"/>
        <c:crossBetween val="midCat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95844-B8F1-479D-A242-2DFDEA80674E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A35DD-D53E-40A0-9181-000F786E0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72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readily used to modify the extraction</a:t>
            </a:r>
            <a:r>
              <a:rPr lang="en-US" baseline="0" dirty="0" smtClean="0"/>
              <a:t> for particular cases. This allowed us to be flexible when the need arose. Fast turn around.</a:t>
            </a:r>
          </a:p>
          <a:p>
            <a:r>
              <a:rPr lang="en-US" baseline="0" dirty="0" smtClean="0"/>
              <a:t>Used initially to iterate with ME. Now can be used to do quick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35DD-D53E-40A0-9181-000F786E08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5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Typical values for dipoles. We have integrated</a:t>
            </a:r>
            <a:r>
              <a:rPr lang="en-US" baseline="0" dirty="0" smtClean="0"/>
              <a:t> the body gradient into the model. It is born out by the machine.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35DD-D53E-40A0-9181-000F786E08E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see</a:t>
            </a:r>
            <a:r>
              <a:rPr lang="en-US" baseline="0" dirty="0" smtClean="0"/>
              <a:t> this fall if we observe that…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35DD-D53E-40A0-9181-000F786E08E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10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That’s the beam in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halla</a:t>
            </a:r>
            <a:r>
              <a:rPr lang="en-US" baseline="0" dirty="0" smtClean="0"/>
              <a:t> proper after the dipole string. Notice the degradation of de/e and the improvement in beam size.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DBA optics gave us headroom for the transverse emittance but the degradation in longitudinal emittance is significant.</a:t>
            </a:r>
          </a:p>
          <a:p>
            <a:r>
              <a:rPr lang="en-US" baseline="0" dirty="0" smtClean="0"/>
              <a:t>Might consider backing off from it a little bit.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A35DD-D53E-40A0-9181-000F786E08E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0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38200"/>
            <a:ext cx="8686800" cy="52879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99656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aseline="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aseline="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12420"/>
            <a:ext cx="8557260" cy="5859779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" y="4640580"/>
            <a:ext cx="7772400" cy="1143000"/>
          </a:xfrm>
        </p:spPr>
        <p:txBody>
          <a:bodyPr/>
          <a:lstStyle/>
          <a:p>
            <a:r>
              <a:rPr lang="en-US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GeV CEBAF</a:t>
            </a:r>
            <a:endParaRPr lang="en-US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098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Longitudinal Optics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280" y="1242060"/>
            <a:ext cx="7772400" cy="4716780"/>
          </a:xfrm>
        </p:spPr>
        <p:txBody>
          <a:bodyPr/>
          <a:lstStyle/>
          <a:p>
            <a:r>
              <a:rPr lang="en-US" dirty="0" smtClean="0"/>
              <a:t>Parity Experiments require tight beam quality.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Longitudinal match of the machine now a concern.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Optimized with </a:t>
            </a:r>
            <a:r>
              <a:rPr lang="en-US" dirty="0" err="1" smtClean="0"/>
              <a:t>LiTrack</a:t>
            </a:r>
            <a:r>
              <a:rPr lang="en-US" dirty="0" smtClean="0"/>
              <a:t> for fast turnaround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Final tracking in ELEGANT confirms the results.</a:t>
            </a:r>
          </a:p>
          <a:p>
            <a:endParaRPr lang="en-US" dirty="0"/>
          </a:p>
          <a:p>
            <a:r>
              <a:rPr lang="en-US" dirty="0" smtClean="0"/>
              <a:t>Initial results suggest installing </a:t>
            </a:r>
            <a:r>
              <a:rPr lang="en-US" dirty="0" err="1" smtClean="0"/>
              <a:t>sextupoles</a:t>
            </a:r>
            <a:r>
              <a:rPr lang="en-US" dirty="0" smtClean="0"/>
              <a:t> in injector chicane and running off crest in </a:t>
            </a:r>
            <a:r>
              <a:rPr lang="en-US" dirty="0" err="1" smtClean="0"/>
              <a:t>linacs</a:t>
            </a:r>
            <a:r>
              <a:rPr lang="en-US" dirty="0"/>
              <a:t> </a:t>
            </a:r>
            <a:r>
              <a:rPr lang="en-US" dirty="0" smtClean="0"/>
              <a:t>if we keep the non-zero M56 arcs.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" y="-762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Hall A Raster pattern problem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452678"/>
            <a:ext cx="1007648" cy="7772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26" y="1455420"/>
            <a:ext cx="1007647" cy="7772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1456814"/>
            <a:ext cx="1005840" cy="775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1426334"/>
            <a:ext cx="1005840" cy="7758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1" y="1440180"/>
            <a:ext cx="1007647" cy="7772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061" y="1418017"/>
            <a:ext cx="1007647" cy="7772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41" y="5133462"/>
            <a:ext cx="1007647" cy="7772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0" y="2632710"/>
            <a:ext cx="1020726" cy="777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300" y="2632710"/>
            <a:ext cx="1020726" cy="777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641" y="2632710"/>
            <a:ext cx="1020726" cy="777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2632710"/>
            <a:ext cx="1020726" cy="777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712" y="2541270"/>
            <a:ext cx="987975" cy="777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691" y="2541270"/>
            <a:ext cx="987975" cy="7772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80" y="5173431"/>
            <a:ext cx="987975" cy="5764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8490" y="3629354"/>
            <a:ext cx="6730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Tracked to MQK1H04 wired backwards.</a:t>
            </a:r>
          </a:p>
          <a:p>
            <a:r>
              <a:rPr lang="en-US" dirty="0" smtClean="0"/>
              <a:t>After reversing the polarity we get  the expected pattern: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505700" y="817852"/>
            <a:ext cx="15007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</a:t>
            </a:r>
            <a:br>
              <a:rPr lang="en-US" dirty="0" smtClean="0"/>
            </a:br>
            <a:r>
              <a:rPr lang="en-US" dirty="0" smtClean="0"/>
              <a:t>with quad</a:t>
            </a:r>
            <a:br>
              <a:rPr lang="en-US" dirty="0" smtClean="0"/>
            </a:br>
            <a:r>
              <a:rPr lang="en-US" dirty="0" smtClean="0"/>
              <a:t>backwards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923385" y="2632710"/>
            <a:ext cx="877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OTR 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6065520" y="1099514"/>
            <a:ext cx="1800626" cy="272572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>
            <a:off x="7109460" y="1173480"/>
            <a:ext cx="525780" cy="373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09007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11040"/>
            <a:ext cx="6432841" cy="15997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2863551"/>
            <a:ext cx="6364761" cy="150735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206543"/>
            <a:ext cx="6364761" cy="1487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096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DBA M56 in upper arcs with optimized longitudinal match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8370" y="1802006"/>
            <a:ext cx="162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chicane off.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2897" y="3486863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chicane on..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389370" y="4816556"/>
            <a:ext cx="2909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Injection </a:t>
            </a:r>
            <a:r>
              <a:rPr lang="en-US" dirty="0"/>
              <a:t>chicane </a:t>
            </a:r>
            <a:r>
              <a:rPr lang="en-US" dirty="0" smtClean="0"/>
              <a:t>on,</a:t>
            </a:r>
            <a:br>
              <a:rPr lang="en-US" dirty="0" smtClean="0"/>
            </a:br>
            <a:r>
              <a:rPr lang="en-US" dirty="0" err="1" smtClean="0"/>
              <a:t>linacs</a:t>
            </a:r>
            <a:r>
              <a:rPr lang="en-US" dirty="0" smtClean="0"/>
              <a:t>  +4 off crest,</a:t>
            </a:r>
          </a:p>
          <a:p>
            <a:r>
              <a:rPr lang="en-US" dirty="0" smtClean="0"/>
              <a:t>Chicane </a:t>
            </a:r>
            <a:r>
              <a:rPr lang="en-US" dirty="0" err="1" smtClean="0"/>
              <a:t>Sextupoles</a:t>
            </a:r>
            <a:r>
              <a:rPr lang="en-US" dirty="0" smtClean="0"/>
              <a:t> on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14" idx="6"/>
            <a:endCxn id="18" idx="1"/>
          </p:cNvCxnSpPr>
          <p:nvPr/>
        </p:nvCxnSpPr>
        <p:spPr bwMode="auto">
          <a:xfrm>
            <a:off x="5857270" y="1381008"/>
            <a:ext cx="845627" cy="1277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702897" y="1277927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275</a:t>
            </a:r>
            <a:r>
              <a:rPr lang="el-GR" dirty="0"/>
              <a:t> μ</a:t>
            </a:r>
            <a:r>
              <a:rPr lang="en-US" dirty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5187198" y="2856037"/>
            <a:ext cx="579120" cy="38862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71454" y="2977294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</a:t>
            </a:r>
            <a:r>
              <a:rPr lang="el-GR" dirty="0" smtClean="0"/>
              <a:t> </a:t>
            </a:r>
            <a:r>
              <a:rPr lang="el-GR" dirty="0"/>
              <a:t>μ</a:t>
            </a:r>
            <a:r>
              <a:rPr lang="en-US" dirty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21" idx="1"/>
          </p:cNvCxnSpPr>
          <p:nvPr/>
        </p:nvCxnSpPr>
        <p:spPr bwMode="auto">
          <a:xfrm>
            <a:off x="5778727" y="2997760"/>
            <a:ext cx="992727" cy="2103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6271260" y="4452827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142</a:t>
            </a:r>
            <a:r>
              <a:rPr lang="el-GR" dirty="0" smtClean="0"/>
              <a:t> </a:t>
            </a:r>
            <a:r>
              <a:rPr lang="el-GR" dirty="0"/>
              <a:t>μ</a:t>
            </a:r>
            <a:r>
              <a:rPr lang="en-US" dirty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5718830" y="4598766"/>
            <a:ext cx="670540" cy="8489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5278150" y="1186698"/>
            <a:ext cx="579120" cy="38862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5187198" y="4474109"/>
            <a:ext cx="579120" cy="38862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619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Zero M56 in upper arcs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" y="3087762"/>
            <a:ext cx="6957060" cy="1118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140" y="1836420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Chicane OFF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172"/>
            <a:ext cx="6896100" cy="1049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96100" y="3416081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Chicane 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5840" y="4717338"/>
            <a:ext cx="5445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tails in both cases, just longer bunch if </a:t>
            </a:r>
            <a:br>
              <a:rPr lang="en-US" dirty="0" smtClean="0"/>
            </a:br>
            <a:r>
              <a:rPr lang="en-US" dirty="0" smtClean="0"/>
              <a:t>we run with the chicane off.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5715000" y="2964180"/>
            <a:ext cx="579120" cy="38862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4986" y="2733347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9.5</a:t>
            </a:r>
            <a:r>
              <a:rPr lang="el-GR" dirty="0"/>
              <a:t> μ</a:t>
            </a:r>
            <a:r>
              <a:rPr lang="en-US" dirty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 bwMode="auto">
          <a:xfrm flipH="1">
            <a:off x="6347460" y="2964180"/>
            <a:ext cx="277526" cy="1235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5576038" y="1310640"/>
            <a:ext cx="579120" cy="38862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6208697" y="1310640"/>
            <a:ext cx="512143" cy="617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777386" y="1079807"/>
            <a:ext cx="1204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298</a:t>
            </a:r>
            <a:r>
              <a:rPr lang="el-GR" dirty="0" smtClean="0"/>
              <a:t> </a:t>
            </a:r>
            <a:r>
              <a:rPr lang="el-GR" dirty="0"/>
              <a:t>μ</a:t>
            </a:r>
            <a:r>
              <a:rPr lang="en-US" dirty="0"/>
              <a:t>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6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9906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Spin Tracking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63980"/>
            <a:ext cx="7772400" cy="4114800"/>
          </a:xfrm>
        </p:spPr>
        <p:txBody>
          <a:bodyPr/>
          <a:lstStyle/>
          <a:p>
            <a:r>
              <a:rPr lang="en-US" dirty="0" smtClean="0"/>
              <a:t>Currently Collaborating with F. </a:t>
            </a:r>
            <a:r>
              <a:rPr lang="en-US" dirty="0" err="1" smtClean="0"/>
              <a:t>Meot</a:t>
            </a:r>
            <a:r>
              <a:rPr lang="en-US" dirty="0" smtClean="0"/>
              <a:t> (</a:t>
            </a:r>
            <a:r>
              <a:rPr lang="en-US" dirty="0" err="1" smtClean="0"/>
              <a:t>Brookaven</a:t>
            </a:r>
            <a:r>
              <a:rPr lang="en-US" dirty="0" smtClean="0"/>
              <a:t>) to perform 3D spin tracking through the machine</a:t>
            </a:r>
          </a:p>
          <a:p>
            <a:endParaRPr lang="en-US" dirty="0"/>
          </a:p>
          <a:p>
            <a:r>
              <a:rPr lang="en-US" dirty="0" smtClean="0"/>
              <a:t>Preliminary estimates of dilution (with ELEGANT) show that one will have to readjust Wien filters and that the optimal setups for multiple hall deliveries will be slightly different.</a:t>
            </a:r>
          </a:p>
          <a:p>
            <a:endParaRPr lang="en-US" dirty="0"/>
          </a:p>
          <a:p>
            <a:r>
              <a:rPr lang="en-US" dirty="0" smtClean="0"/>
              <a:t>Putting together a  model to do that.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41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New Moller Target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0560" y="1546860"/>
                <a:ext cx="7772400" cy="4739640"/>
              </a:xfrm>
            </p:spPr>
            <p:txBody>
              <a:bodyPr/>
              <a:lstStyle/>
              <a:p>
                <a:r>
                  <a:rPr lang="en-US" dirty="0" smtClean="0"/>
                  <a:t>Hall A is installing a 5 Tesla solenoid.</a:t>
                </a:r>
              </a:p>
              <a:p>
                <a:r>
                  <a:rPr lang="en-US" dirty="0" smtClean="0"/>
                  <a:t>Manufacturer provided field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Tracked 3D field in ELEGANT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0560" y="1546860"/>
                <a:ext cx="7772400" cy="4739640"/>
              </a:xfrm>
              <a:blipFill rotWithShape="1">
                <a:blip r:embed="rId2"/>
                <a:stretch>
                  <a:fillRect l="-1020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" y="2875789"/>
            <a:ext cx="3704585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780" y="2883409"/>
            <a:ext cx="3408218" cy="262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500" y="5512309"/>
            <a:ext cx="7980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 distributions. The real field map is more fine grained.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Spot at DUMP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333500"/>
            <a:ext cx="7772400" cy="4114800"/>
          </a:xfrm>
        </p:spPr>
        <p:txBody>
          <a:bodyPr/>
          <a:lstStyle/>
          <a:p>
            <a:r>
              <a:rPr lang="en-US" dirty="0" smtClean="0"/>
              <a:t>Adjusting MCZ1H04V and MBD1H04H centers beam on dump. MCZ1H04V was added specifically for this purpose.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2598420"/>
            <a:ext cx="4998720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3622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0140"/>
            <a:ext cx="7772400" cy="5509260"/>
          </a:xfrm>
        </p:spPr>
        <p:txBody>
          <a:bodyPr/>
          <a:lstStyle/>
          <a:p>
            <a:r>
              <a:rPr lang="en-US" dirty="0" smtClean="0"/>
              <a:t>Short term</a:t>
            </a:r>
          </a:p>
          <a:p>
            <a:pPr lvl="1"/>
            <a:r>
              <a:rPr lang="en-US" dirty="0" smtClean="0"/>
              <a:t>Eliminate step </a:t>
            </a:r>
            <a:r>
              <a:rPr lang="en-US" dirty="0" err="1" smtClean="0"/>
              <a:t>Optim</a:t>
            </a:r>
            <a:r>
              <a:rPr lang="en-US" dirty="0" smtClean="0"/>
              <a:t> -&gt; ELEGANT</a:t>
            </a:r>
          </a:p>
          <a:p>
            <a:pPr lvl="1"/>
            <a:r>
              <a:rPr lang="en-US" dirty="0" smtClean="0"/>
              <a:t>Convert optics to zero M56 in upper arcs</a:t>
            </a:r>
          </a:p>
          <a:p>
            <a:pPr lvl="1"/>
            <a:r>
              <a:rPr lang="en-US" dirty="0" smtClean="0"/>
              <a:t>Revert Extraction to nominal</a:t>
            </a:r>
          </a:p>
          <a:p>
            <a:r>
              <a:rPr lang="en-US" dirty="0" smtClean="0"/>
              <a:t>Medium term</a:t>
            </a:r>
          </a:p>
          <a:p>
            <a:pPr lvl="1"/>
            <a:r>
              <a:rPr lang="en-US" dirty="0" smtClean="0"/>
              <a:t>Develop strategy for longitudinal matching aimed at minimizing Halo in Halls.</a:t>
            </a:r>
          </a:p>
          <a:p>
            <a:pPr lvl="1"/>
            <a:r>
              <a:rPr lang="en-US" dirty="0" smtClean="0"/>
              <a:t>Study chromatic effects (</a:t>
            </a:r>
            <a:r>
              <a:rPr lang="en-US" dirty="0" err="1" smtClean="0"/>
              <a:t>sextupoles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Analyze magnet measurements for </a:t>
            </a:r>
            <a:r>
              <a:rPr lang="en-US" dirty="0" err="1" smtClean="0"/>
              <a:t>sextupole</a:t>
            </a:r>
            <a:r>
              <a:rPr lang="en-US" dirty="0" smtClean="0"/>
              <a:t> component, formulate new measurements, include in model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0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6002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Model Development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234440"/>
            <a:ext cx="7772400" cy="4114800"/>
          </a:xfrm>
        </p:spPr>
        <p:txBody>
          <a:bodyPr/>
          <a:lstStyle/>
          <a:p>
            <a:r>
              <a:rPr lang="en-US" dirty="0" smtClean="0"/>
              <a:t>Not just an interesting exercise:</a:t>
            </a:r>
          </a:p>
          <a:p>
            <a:endParaRPr lang="en-US" dirty="0"/>
          </a:p>
          <a:p>
            <a:r>
              <a:rPr lang="en-US" dirty="0" smtClean="0"/>
              <a:t>Must be able to explain observed machine behavior</a:t>
            </a:r>
            <a:br>
              <a:rPr lang="en-US" dirty="0" smtClean="0"/>
            </a:br>
            <a:r>
              <a:rPr lang="en-US" dirty="0" smtClean="0"/>
              <a:t>and predict new behavior</a:t>
            </a:r>
          </a:p>
          <a:p>
            <a:endParaRPr lang="en-US" dirty="0"/>
          </a:p>
          <a:p>
            <a:r>
              <a:rPr lang="en-US" dirty="0" smtClean="0"/>
              <a:t>Part of this involves designing “ad-hoc” solutions to optics problems as we encounter them (</a:t>
            </a:r>
            <a:r>
              <a:rPr lang="en-US" dirty="0" err="1" smtClean="0"/>
              <a:t>i.e</a:t>
            </a:r>
            <a:r>
              <a:rPr lang="en-US" dirty="0" smtClean="0"/>
              <a:t> extraction redesign)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Also, focused on achieving certain beam parameters for the needs of the users (PQB team)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3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1455420"/>
            <a:ext cx="7772400" cy="507492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Revisiting Extraction</a:t>
            </a:r>
          </a:p>
          <a:p>
            <a:r>
              <a:rPr lang="en-US" dirty="0" smtClean="0"/>
              <a:t>Magnet Field Quality</a:t>
            </a:r>
          </a:p>
          <a:p>
            <a:r>
              <a:rPr lang="en-US" dirty="0" smtClean="0"/>
              <a:t>Synchrotron radiation effects on upper pass steering</a:t>
            </a:r>
          </a:p>
          <a:p>
            <a:r>
              <a:rPr lang="en-US" dirty="0" smtClean="0"/>
              <a:t>Linac Focusing</a:t>
            </a:r>
          </a:p>
          <a:p>
            <a:r>
              <a:rPr lang="en-US" dirty="0" smtClean="0"/>
              <a:t>Longitudinal phase space tracking</a:t>
            </a:r>
          </a:p>
          <a:p>
            <a:r>
              <a:rPr lang="en-US" dirty="0" smtClean="0"/>
              <a:t>Spin </a:t>
            </a:r>
            <a:r>
              <a:rPr lang="en-US" dirty="0" smtClean="0"/>
              <a:t>tracking</a:t>
            </a:r>
          </a:p>
          <a:p>
            <a:r>
              <a:rPr lang="en-US" dirty="0" smtClean="0"/>
              <a:t>Hall A raster pattern</a:t>
            </a:r>
            <a:endParaRPr lang="en-US" dirty="0" smtClean="0"/>
          </a:p>
          <a:p>
            <a:r>
              <a:rPr lang="en-US" dirty="0" smtClean="0"/>
              <a:t>Hall A 5T </a:t>
            </a:r>
            <a:r>
              <a:rPr lang="en-US" dirty="0" err="1" smtClean="0"/>
              <a:t>moller</a:t>
            </a:r>
            <a:r>
              <a:rPr lang="en-US" dirty="0" smtClean="0"/>
              <a:t> target</a:t>
            </a:r>
          </a:p>
          <a:p>
            <a:r>
              <a:rPr lang="en-US" dirty="0" smtClean="0"/>
              <a:t>Future Plans</a:t>
            </a:r>
          </a:p>
        </p:txBody>
      </p:sp>
    </p:spTree>
    <p:extLst>
      <p:ext uri="{BB962C8B-B14F-4D97-AF65-F5344CB8AC3E}">
        <p14:creationId xmlns:p14="http://schemas.microsoft.com/office/powerpoint/2010/main" val="37675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Revisiting Extraction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commissioning of separators showed they lacked the power to fully extract the beam</a:t>
            </a:r>
          </a:p>
          <a:p>
            <a:endParaRPr lang="en-US" dirty="0"/>
          </a:p>
          <a:p>
            <a:r>
              <a:rPr lang="en-US" dirty="0" smtClean="0"/>
              <a:t>Revisited the optics to use the E01,E02 and E03 quadrupoles to compensate for the lesser RF kick.</a:t>
            </a:r>
          </a:p>
          <a:p>
            <a:endParaRPr lang="en-US" dirty="0"/>
          </a:p>
          <a:p>
            <a:r>
              <a:rPr lang="en-US" dirty="0" smtClean="0"/>
              <a:t>Successfully tested and utilized to run the beam. The observed position was as predicted.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32" y="25146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Revisiting Extraction(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86" y="2430756"/>
            <a:ext cx="6441513" cy="3489984"/>
          </a:xfrm>
        </p:spPr>
      </p:pic>
      <p:sp>
        <p:nvSpPr>
          <p:cNvPr id="5" name="TextBox 4"/>
          <p:cNvSpPr txBox="1"/>
          <p:nvPr/>
        </p:nvSpPr>
        <p:spPr>
          <a:xfrm>
            <a:off x="632460" y="1420921"/>
            <a:ext cx="7426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12GeV project, developed an analytical model to </a:t>
            </a:r>
            <a:br>
              <a:rPr lang="en-US" dirty="0" smtClean="0"/>
            </a:br>
            <a:r>
              <a:rPr lang="en-US" dirty="0" smtClean="0"/>
              <a:t>calculate the extraction parameters,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73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Quadrupoles and dipoles Field quality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16280"/>
            <a:ext cx="4964785" cy="349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18760" y="769620"/>
            <a:ext cx="3105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Dipoles were converted</a:t>
            </a:r>
          </a:p>
          <a:p>
            <a:r>
              <a:rPr lang="en-US" dirty="0" smtClean="0"/>
              <a:t>From C to H style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49" y="4520892"/>
            <a:ext cx="78740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3765718"/>
              </p:ext>
            </p:extLst>
          </p:nvPr>
        </p:nvGraphicFramePr>
        <p:xfrm>
          <a:off x="5255895" y="1703070"/>
          <a:ext cx="3600450" cy="2598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65208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Magnet field quality (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 the measured quadrupole terms for the dipoles in the model. Beam based measurements confirmed they are correct.</a:t>
            </a:r>
          </a:p>
          <a:p>
            <a:endParaRPr lang="en-US" dirty="0"/>
          </a:p>
          <a:p>
            <a:r>
              <a:rPr lang="en-US" dirty="0" smtClean="0"/>
              <a:t>It is possible to analyze the data for the </a:t>
            </a:r>
            <a:r>
              <a:rPr lang="en-US" dirty="0" err="1" smtClean="0"/>
              <a:t>sextupole</a:t>
            </a:r>
            <a:r>
              <a:rPr lang="en-US" dirty="0" smtClean="0"/>
              <a:t> term. Currently in progress.</a:t>
            </a:r>
          </a:p>
          <a:p>
            <a:endParaRPr lang="en-US" dirty="0"/>
          </a:p>
          <a:p>
            <a:r>
              <a:rPr lang="en-US" dirty="0" smtClean="0"/>
              <a:t>Comparison with TOSCA calculations (from J. </a:t>
            </a:r>
            <a:r>
              <a:rPr lang="en-US" dirty="0" err="1" smtClean="0"/>
              <a:t>Benesch</a:t>
            </a:r>
            <a:r>
              <a:rPr lang="en-US" dirty="0" smtClean="0"/>
              <a:t>) in progress.</a:t>
            </a:r>
          </a:p>
        </p:txBody>
      </p:sp>
    </p:spTree>
    <p:extLst>
      <p:ext uri="{BB962C8B-B14F-4D97-AF65-F5344CB8AC3E}">
        <p14:creationId xmlns:p14="http://schemas.microsoft.com/office/powerpoint/2010/main" val="285025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" y="12954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Linac Focusing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1104900"/>
            <a:ext cx="7772400" cy="4975860"/>
          </a:xfrm>
        </p:spPr>
        <p:txBody>
          <a:bodyPr/>
          <a:lstStyle/>
          <a:p>
            <a:r>
              <a:rPr lang="en-US" dirty="0" smtClean="0"/>
              <a:t>Effect of gradient distribution in linac</a:t>
            </a:r>
          </a:p>
          <a:p>
            <a:pPr lvl="1"/>
            <a:r>
              <a:rPr lang="en-US" dirty="0" smtClean="0"/>
              <a:t>Tool </a:t>
            </a:r>
            <a:r>
              <a:rPr lang="en-US" dirty="0" err="1" smtClean="0"/>
              <a:t>developped</a:t>
            </a:r>
            <a:r>
              <a:rPr lang="en-US" dirty="0" smtClean="0"/>
              <a:t> by D. Turner to load in grad. Distribution in ELEGANT.</a:t>
            </a:r>
          </a:p>
          <a:p>
            <a:pPr lvl="1"/>
            <a:r>
              <a:rPr lang="en-US" dirty="0" smtClean="0"/>
              <a:t>Effects are small unless one is at low gain per linac</a:t>
            </a:r>
            <a:endParaRPr lang="en-US" dirty="0"/>
          </a:p>
          <a:p>
            <a:r>
              <a:rPr lang="en-US" dirty="0" smtClean="0"/>
              <a:t>Effect of cavity Focusing in linac</a:t>
            </a:r>
          </a:p>
          <a:p>
            <a:pPr lvl="1"/>
            <a:r>
              <a:rPr lang="en-US" dirty="0" smtClean="0"/>
              <a:t>Just affects the first two quadrupoles in LINAC. Not adjusting them produces a beta beat of a few </a:t>
            </a:r>
            <a:r>
              <a:rPr lang="en-US" dirty="0" err="1" smtClean="0"/>
              <a:t>percents</a:t>
            </a:r>
            <a:r>
              <a:rPr lang="en-US" dirty="0" smtClean="0"/>
              <a:t> at most.</a:t>
            </a:r>
            <a:endParaRPr lang="en-US" dirty="0"/>
          </a:p>
          <a:p>
            <a:r>
              <a:rPr lang="en-US" dirty="0" smtClean="0"/>
              <a:t>Effect of gradient calibration in linac</a:t>
            </a:r>
          </a:p>
          <a:p>
            <a:pPr lvl="1"/>
            <a:r>
              <a:rPr lang="en-US" dirty="0" smtClean="0"/>
              <a:t>Because of “fudging process”, its has a </a:t>
            </a:r>
            <a:r>
              <a:rPr lang="en-US" dirty="0" err="1" smtClean="0"/>
              <a:t>negligeable</a:t>
            </a:r>
            <a:r>
              <a:rPr lang="en-US" dirty="0" smtClean="0"/>
              <a:t> effect even with 5% uncertainty.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674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" y="12192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Effect of synchrotron radiation on upper pass steering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" y="1455736"/>
            <a:ext cx="3141078" cy="24228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49" y="1371600"/>
            <a:ext cx="2914273" cy="2247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3141252"/>
            <a:ext cx="3307080" cy="25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7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templatejlab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presentationtemplatejlab</Template>
  <TotalTime>13109</TotalTime>
  <Words>669</Words>
  <Application>Microsoft Office PowerPoint</Application>
  <PresentationFormat>On-screen Show (4:3)</PresentationFormat>
  <Paragraphs>111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presentationtemplatejlab</vt:lpstr>
      <vt:lpstr>12 GeV CEBAF</vt:lpstr>
      <vt:lpstr>Model Development</vt:lpstr>
      <vt:lpstr>Overview</vt:lpstr>
      <vt:lpstr>Revisiting Extraction </vt:lpstr>
      <vt:lpstr>Revisiting Extraction(cont)</vt:lpstr>
      <vt:lpstr>Quadrupoles and dipoles Field quality</vt:lpstr>
      <vt:lpstr>Magnet field quality (cont)</vt:lpstr>
      <vt:lpstr>Linac Focusing</vt:lpstr>
      <vt:lpstr>Effect of synchrotron radiation on upper pass steering</vt:lpstr>
      <vt:lpstr>Longitudinal Optics</vt:lpstr>
      <vt:lpstr> Hall A Raster pattern problem</vt:lpstr>
      <vt:lpstr>DBA M56 in upper arcs with optimized longitudinal match</vt:lpstr>
      <vt:lpstr>Zero M56 in upper arcs</vt:lpstr>
      <vt:lpstr>Spin Tracking</vt:lpstr>
      <vt:lpstr>New Moller Target</vt:lpstr>
      <vt:lpstr>Spot at DUMP</vt:lpstr>
      <vt:lpstr>Plans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GeV CEBAF status</dc:title>
  <dc:creator>Yves Roblin</dc:creator>
  <cp:lastModifiedBy>Yves Roblin</cp:lastModifiedBy>
  <cp:revision>111</cp:revision>
  <dcterms:created xsi:type="dcterms:W3CDTF">2015-02-03T19:50:50Z</dcterms:created>
  <dcterms:modified xsi:type="dcterms:W3CDTF">2015-07-15T17:37:12Z</dcterms:modified>
</cp:coreProperties>
</file>