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69" r:id="rId2"/>
    <p:sldId id="270" r:id="rId3"/>
    <p:sldId id="297" r:id="rId4"/>
    <p:sldId id="271" r:id="rId5"/>
    <p:sldId id="275" r:id="rId6"/>
    <p:sldId id="276" r:id="rId7"/>
    <p:sldId id="287" r:id="rId8"/>
    <p:sldId id="291" r:id="rId9"/>
    <p:sldId id="292" r:id="rId10"/>
    <p:sldId id="294" r:id="rId11"/>
    <p:sldId id="293" r:id="rId12"/>
    <p:sldId id="295" r:id="rId13"/>
    <p:sldId id="286" r:id="rId14"/>
    <p:sldId id="296" r:id="rId15"/>
    <p:sldId id="289" r:id="rId16"/>
    <p:sldId id="290" r:id="rId17"/>
    <p:sldId id="283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dallas" initials="m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3F2"/>
    <a:srgbClr val="4B87B5"/>
    <a:srgbClr val="C5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8" autoAdjust="0"/>
    <p:restoredTop sz="95623" autoAdjust="0"/>
  </p:normalViewPr>
  <p:slideViewPr>
    <p:cSldViewPr>
      <p:cViewPr varScale="1">
        <p:scale>
          <a:sx n="91" d="100"/>
          <a:sy n="91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83A44-D6B5-4C55-BAF5-87CB55104D5F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11D7A-7D39-4B45-A488-34586D696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A60FF40A-EF49-42A8-8DB9-8731A7BC2D08}" type="datetimeFigureOut">
              <a:rPr lang="en-US" smtClean="0"/>
              <a:pPr/>
              <a:t>7/17/2015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4BFFFDB4-2FFE-441F-B083-66E6E94DA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0E622-35C3-4374-9235-4FEE6A55840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Accelerator Operations Tactical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ARR Readiness                             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114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Briefing M Dallas  October 2010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419600" y="6553200"/>
            <a:ext cx="2286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High Power Dump – Hall C</a:t>
            </a:r>
          </a:p>
        </p:txBody>
      </p:sp>
      <p:sp>
        <p:nvSpPr>
          <p:cNvPr id="34820" name="Subtitle 4"/>
          <p:cNvSpPr>
            <a:spLocks noGrp="1"/>
          </p:cNvSpPr>
          <p:nvPr>
            <p:ph type="subTitle" idx="1"/>
          </p:nvPr>
        </p:nvSpPr>
        <p:spPr>
          <a:xfrm>
            <a:off x="1333500" y="4191000"/>
            <a:ext cx="6400800" cy="1447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Anthony DiPette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Installation / Vacuum Group Leader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7/17/2015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Current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Removed Helium pipe.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2050" name="Picture 2" descr="M:\me-group\Approved Projects\High Power Dump Design - Halls A and C\18. Pictures\Hall C\Dump Demo\Helium Tube and Rail Removal\100_1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657600" cy="27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me-group\Approved Projects\High Power Dump Design - Halls A and C\18. Pictures\Hall C\Dump Demo\Decon gel spray\100_1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599"/>
            <a:ext cx="4876800" cy="365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Current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Removed rails and grout.</a:t>
            </a:r>
            <a:endParaRPr lang="en-US" dirty="0"/>
          </a:p>
          <a:p>
            <a:pPr marL="0" lvl="0" indent="0">
              <a:buNone/>
            </a:pPr>
            <a:endParaRPr lang="en-US" sz="1200" dirty="0" smtClean="0"/>
          </a:p>
        </p:txBody>
      </p:sp>
      <p:pic>
        <p:nvPicPr>
          <p:cNvPr id="3074" name="Picture 2" descr="M:\me-group\Approved Projects\High Power Dump Design - Halls A and C\18. Pictures\Hall C\Dump Demo\Helium Tube and Rail Removal\100_1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52" y="1371600"/>
            <a:ext cx="4582733" cy="34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me-group\Approved Projects\High Power Dump Design - Halls A and C\18. Pictures\Hall C\Dump Demo\Helium Tube and Rail Removal\100_1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985" y="3276600"/>
            <a:ext cx="4165666" cy="31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Current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Removed Shielding </a:t>
            </a:r>
            <a:r>
              <a:rPr lang="en-US" dirty="0"/>
              <a:t>walls, </a:t>
            </a:r>
            <a:r>
              <a:rPr lang="en-US" dirty="0" smtClean="0"/>
              <a:t>Diffuser, </a:t>
            </a:r>
            <a:r>
              <a:rPr lang="en-US" dirty="0"/>
              <a:t>unused </a:t>
            </a:r>
            <a:r>
              <a:rPr lang="en-US" dirty="0" smtClean="0"/>
              <a:t>piping and </a:t>
            </a:r>
            <a:r>
              <a:rPr lang="en-US" dirty="0"/>
              <a:t>old </a:t>
            </a:r>
            <a:r>
              <a:rPr lang="en-US" dirty="0" smtClean="0"/>
              <a:t>activated materials.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sz="1200" dirty="0" smtClean="0"/>
          </a:p>
        </p:txBody>
      </p:sp>
      <p:pic>
        <p:nvPicPr>
          <p:cNvPr id="3076" name="Picture 4" descr="M:\me-group\Approved Projects\High Power Dump Design - Halls A and C\18. Pictures\Hall C\Dump Demo\Helium Tube and Rail Removal\100_14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5" r="899"/>
          <a:stretch/>
        </p:blipFill>
        <p:spPr bwMode="auto">
          <a:xfrm>
            <a:off x="333463" y="1692479"/>
            <a:ext cx="3005356" cy="27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M:\me-group\Approved Projects\High Power Dump Design - Halls A and C\18. Pictures\Hall C\Dump Demo\Helium Tube and Rail Removal\DSCF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019" y="2286000"/>
            <a:ext cx="56527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 – Next Step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Left to </a:t>
            </a:r>
            <a:r>
              <a:rPr lang="en-US" dirty="0"/>
              <a:t>complete Demo phase</a:t>
            </a:r>
            <a:r>
              <a:rPr lang="en-US" dirty="0" smtClean="0"/>
              <a:t> - Remove </a:t>
            </a:r>
            <a:r>
              <a:rPr lang="en-US" dirty="0"/>
              <a:t>p</a:t>
            </a:r>
            <a:r>
              <a:rPr lang="en-US" dirty="0" smtClean="0"/>
              <a:t>iece of rail, grout, </a:t>
            </a:r>
            <a:r>
              <a:rPr lang="en-US" dirty="0" err="1" smtClean="0"/>
              <a:t>misc</a:t>
            </a:r>
            <a:r>
              <a:rPr lang="en-US" dirty="0" smtClean="0"/>
              <a:t> material and </a:t>
            </a:r>
            <a:r>
              <a:rPr lang="en-US" dirty="0" err="1" smtClean="0"/>
              <a:t>DeconGel</a:t>
            </a:r>
            <a:r>
              <a:rPr lang="en-US" dirty="0" smtClean="0"/>
              <a:t> walls, ceiling and floor. </a:t>
            </a:r>
            <a:endParaRPr lang="en-US" dirty="0"/>
          </a:p>
          <a:p>
            <a:endParaRPr lang="en-US" sz="1200" dirty="0" smtClean="0"/>
          </a:p>
        </p:txBody>
      </p:sp>
      <p:pic>
        <p:nvPicPr>
          <p:cNvPr id="6" name="Picture 5" descr="M:\me-group\Approved Projects\High Power Dump Design - Halls A and C\18. Pictures\Hall C\Dump Demo\Helium Tube and Rail Removal\DSCF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29400" cy="46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 – Next Step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DeconGel</a:t>
            </a:r>
            <a:r>
              <a:rPr lang="en-US" sz="2000" dirty="0" smtClean="0"/>
              <a:t> - Easy </a:t>
            </a:r>
            <a:r>
              <a:rPr lang="en-US" sz="2000" dirty="0"/>
              <a:t>and </a:t>
            </a:r>
            <a:r>
              <a:rPr lang="en-US" sz="2000" dirty="0" err="1"/>
              <a:t>peelable</a:t>
            </a:r>
            <a:r>
              <a:rPr lang="en-US" sz="2000" dirty="0"/>
              <a:t>, environmentally friendly, decontamination solution, with a broad spectrum of 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Usage </a:t>
            </a:r>
            <a:r>
              <a:rPr lang="en-US" sz="2000" dirty="0"/>
              <a:t>should mitigate requirement of most Rad II work – cost of material offsets what we added for labor – reduces worker rad exposure!</a:t>
            </a:r>
          </a:p>
          <a:p>
            <a:endParaRPr lang="en-US" sz="1200" dirty="0" smtClean="0"/>
          </a:p>
        </p:txBody>
      </p:sp>
      <p:pic>
        <p:nvPicPr>
          <p:cNvPr id="9" name="Picture 12" descr="Grease and radioactive contaminants on heavy machinery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03" y="4419600"/>
            <a:ext cx="204896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pplying decong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3" y="2134468"/>
            <a:ext cx="1626075" cy="2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e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2975"/>
          <a:stretch/>
        </p:blipFill>
        <p:spPr bwMode="auto">
          <a:xfrm>
            <a:off x="3810849" y="2138851"/>
            <a:ext cx="1662169" cy="21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Grease and radioactive contaminants on heavy machinery BEF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8" y="4402123"/>
            <a:ext cx="2647445" cy="19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pray Appli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25" y="2135180"/>
            <a:ext cx="1626075" cy="219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Potential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410200"/>
          </a:xfrm>
        </p:spPr>
        <p:txBody>
          <a:bodyPr/>
          <a:lstStyle/>
          <a:p>
            <a:pPr lvl="0"/>
            <a:r>
              <a:rPr lang="en-US" dirty="0" smtClean="0"/>
              <a:t>Helium Pipes Leak – $$ are in the budget </a:t>
            </a:r>
            <a:r>
              <a:rPr lang="en-US" dirty="0"/>
              <a:t>to replace all of </a:t>
            </a:r>
            <a:r>
              <a:rPr lang="en-US" dirty="0" smtClean="0"/>
              <a:t>them.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Dump </a:t>
            </a:r>
            <a:r>
              <a:rPr lang="en-US" dirty="0" smtClean="0"/>
              <a:t>Face needs to be replaced </a:t>
            </a:r>
            <a:r>
              <a:rPr lang="en-US" dirty="0"/>
              <a:t>– </a:t>
            </a:r>
            <a:r>
              <a:rPr lang="en-US" dirty="0" smtClean="0"/>
              <a:t>We'll plan </a:t>
            </a:r>
            <a:r>
              <a:rPr lang="en-US" dirty="0"/>
              <a:t>work for replacement – we have spare dump </a:t>
            </a:r>
            <a:r>
              <a:rPr lang="en-US" dirty="0" smtClean="0"/>
              <a:t>faces.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High Dose </a:t>
            </a:r>
            <a:r>
              <a:rPr lang="en-US" dirty="0"/>
              <a:t>rates –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err="1"/>
              <a:t>DeconGel</a:t>
            </a:r>
            <a:r>
              <a:rPr lang="en-US" dirty="0"/>
              <a:t>, continued monitoring of levels by </a:t>
            </a:r>
            <a:r>
              <a:rPr lang="en-US" dirty="0" err="1"/>
              <a:t>RadCon</a:t>
            </a:r>
            <a:r>
              <a:rPr lang="en-US" dirty="0"/>
              <a:t>, assessment of staff accumulated doses – identified additional resources which are Rad II </a:t>
            </a:r>
            <a:r>
              <a:rPr lang="en-US" dirty="0" smtClean="0"/>
              <a:t>trained.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Potential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10200"/>
          </a:xfrm>
        </p:spPr>
        <p:txBody>
          <a:bodyPr/>
          <a:lstStyle/>
          <a:p>
            <a:pPr lvl="0"/>
            <a:r>
              <a:rPr lang="en-US" dirty="0" smtClean="0"/>
              <a:t>Need </a:t>
            </a:r>
            <a:r>
              <a:rPr lang="en-US" dirty="0"/>
              <a:t>to get MD assigned now – plan for Gary Hays to start by end of </a:t>
            </a:r>
            <a:r>
              <a:rPr lang="en-US" dirty="0" smtClean="0"/>
              <a:t>July.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Questions from Hall Physicists regarding placement of items in the dump tunnel – need to look at these items now, resolve by August, 2015 – meeting being scheduled with Physics – agreement from Hall Leadership – no major changes from Hall </a:t>
            </a:r>
            <a:r>
              <a:rPr lang="en-US" dirty="0" smtClean="0"/>
              <a:t>A.</a:t>
            </a:r>
            <a:endParaRPr lang="en-US" dirty="0"/>
          </a:p>
          <a:p>
            <a:pPr lvl="0"/>
            <a:endParaRPr lang="en-US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411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High Power Dumps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Thank You!!!</a:t>
            </a:r>
          </a:p>
          <a:p>
            <a:pPr algn="ctr"/>
            <a:endParaRPr lang="en-US" dirty="0"/>
          </a:p>
          <a:p>
            <a:pPr marL="457200" lvl="1" indent="0" algn="ctr">
              <a:buNone/>
            </a:pPr>
            <a:r>
              <a:rPr lang="en-US" sz="2000" dirty="0" smtClean="0"/>
              <a:t>Tim Michalski</a:t>
            </a:r>
            <a:endParaRPr lang="en-US" sz="2000" dirty="0"/>
          </a:p>
          <a:p>
            <a:pPr marL="457200" lvl="1" indent="0" algn="ctr">
              <a:buNone/>
            </a:pPr>
            <a:r>
              <a:rPr lang="en-US" sz="2000" dirty="0" smtClean="0"/>
              <a:t>Keith Welch</a:t>
            </a:r>
          </a:p>
          <a:p>
            <a:pPr marL="457200" lvl="1" indent="0" algn="ctr">
              <a:buNone/>
            </a:pPr>
            <a:r>
              <a:rPr lang="en-US" sz="2000" dirty="0" smtClean="0"/>
              <a:t>Dave </a:t>
            </a:r>
            <a:r>
              <a:rPr lang="en-US" sz="2000" dirty="0" err="1" smtClean="0"/>
              <a:t>Hamlette</a:t>
            </a:r>
            <a:endParaRPr lang="en-US" sz="2000" dirty="0"/>
          </a:p>
          <a:p>
            <a:pPr marL="457200" lvl="1" indent="0" algn="ctr">
              <a:buNone/>
            </a:pPr>
            <a:r>
              <a:rPr lang="en-US" sz="2000" dirty="0" smtClean="0"/>
              <a:t>Neil Wilson</a:t>
            </a:r>
            <a:endParaRPr lang="en-US" sz="2000" dirty="0"/>
          </a:p>
          <a:p>
            <a:pPr marL="457200" lvl="1" indent="0" algn="ctr">
              <a:buNone/>
            </a:pPr>
            <a:r>
              <a:rPr lang="en-US" sz="2000" dirty="0" smtClean="0"/>
              <a:t>Ricky Taylor</a:t>
            </a:r>
            <a:endParaRPr lang="en-US" sz="2000" dirty="0"/>
          </a:p>
          <a:p>
            <a:pPr marL="457200" lvl="1" indent="0" algn="ctr">
              <a:buNone/>
            </a:pPr>
            <a:r>
              <a:rPr lang="en-US" sz="2000" dirty="0"/>
              <a:t>Mark </a:t>
            </a:r>
            <a:r>
              <a:rPr lang="en-US" sz="2000" dirty="0" err="1"/>
              <a:t>Weihl</a:t>
            </a:r>
            <a:endParaRPr lang="en-US" sz="2000" dirty="0"/>
          </a:p>
          <a:p>
            <a:pPr marL="457200" lvl="1" indent="0" algn="ctr">
              <a:buNone/>
            </a:pPr>
            <a:r>
              <a:rPr lang="en-US" sz="2000" dirty="0" smtClean="0"/>
              <a:t>Bern Johnson</a:t>
            </a:r>
          </a:p>
          <a:p>
            <a:pPr marL="457200" lvl="1" indent="0" algn="ctr">
              <a:buNone/>
            </a:pPr>
            <a:r>
              <a:rPr lang="en-US" sz="2000" dirty="0" smtClean="0"/>
              <a:t>All of the </a:t>
            </a:r>
            <a:r>
              <a:rPr lang="en-US" sz="2000" dirty="0" err="1" smtClean="0"/>
              <a:t>RadCon</a:t>
            </a:r>
            <a:r>
              <a:rPr lang="en-US" sz="2000" dirty="0" smtClean="0"/>
              <a:t> Techs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753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High Power </a:t>
            </a:r>
            <a:r>
              <a:rPr lang="en-US" dirty="0" smtClean="0">
                <a:latin typeface="Arial" charset="0"/>
                <a:cs typeface="Arial" charset="0"/>
              </a:rPr>
              <a:t>Dump - Hall 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Hall C Project Objective – Dump designed</a:t>
            </a:r>
            <a:r>
              <a:rPr lang="en-US" sz="2800" dirty="0"/>
              <a:t>, </a:t>
            </a:r>
            <a:r>
              <a:rPr lang="en-US" sz="2800" dirty="0" smtClean="0"/>
              <a:t>procured and </a:t>
            </a:r>
            <a:r>
              <a:rPr lang="en-US" sz="2800" dirty="0"/>
              <a:t>installed by March, 2016.  Will interface to a 24” diameter pipe that is in the Hall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sz="2800" dirty="0" smtClean="0"/>
              <a:t>Lessons Learned</a:t>
            </a:r>
            <a:endParaRPr lang="en-US" sz="2800" dirty="0"/>
          </a:p>
          <a:p>
            <a:r>
              <a:rPr lang="en-US" sz="2800" dirty="0" smtClean="0"/>
              <a:t>Delta’s - Hall A vs Hall C</a:t>
            </a:r>
          </a:p>
          <a:p>
            <a:r>
              <a:rPr lang="en-US" sz="2800" dirty="0"/>
              <a:t>FY15 Milestones</a:t>
            </a:r>
          </a:p>
          <a:p>
            <a:r>
              <a:rPr lang="en-US" sz="2800" dirty="0" smtClean="0"/>
              <a:t>Hall C Status</a:t>
            </a:r>
          </a:p>
          <a:p>
            <a:r>
              <a:rPr lang="en-US" sz="2800" dirty="0" smtClean="0"/>
              <a:t>Risks and Potential Mitigations</a:t>
            </a:r>
          </a:p>
        </p:txBody>
      </p:sp>
    </p:spTree>
    <p:extLst>
      <p:ext uri="{BB962C8B-B14F-4D97-AF65-F5344CB8AC3E}">
        <p14:creationId xmlns:p14="http://schemas.microsoft.com/office/powerpoint/2010/main" val="36114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Hall A Dump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07" y="1024459"/>
            <a:ext cx="419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A Dump – Post New Installation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6099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/>
              <a:t>Lessons Learned from Hall 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410200"/>
          </a:xfrm>
        </p:spPr>
        <p:txBody>
          <a:bodyPr/>
          <a:lstStyle/>
          <a:p>
            <a:pPr lvl="0"/>
            <a:r>
              <a:rPr lang="en-US" dirty="0" smtClean="0"/>
              <a:t>Make </a:t>
            </a:r>
            <a:r>
              <a:rPr lang="en-US" dirty="0"/>
              <a:t>sure we find the beam center line in the dump </a:t>
            </a:r>
            <a:r>
              <a:rPr lang="en-US" dirty="0" smtClean="0"/>
              <a:t>tunnel – Survey the Tunnel.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Sealing </a:t>
            </a:r>
            <a:r>
              <a:rPr lang="en-US" dirty="0"/>
              <a:t>of the Isolation Wall to the dump tunnel </a:t>
            </a:r>
            <a:r>
              <a:rPr lang="en-US" dirty="0" smtClean="0"/>
              <a:t>walls – Will improve design.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Diagnostics suite is now finalized in Hall A, can be directly translated into Hall C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Seal N2 </a:t>
            </a:r>
            <a:r>
              <a:rPr lang="en-US" dirty="0" err="1" smtClean="0"/>
              <a:t>Recirc</a:t>
            </a:r>
            <a:r>
              <a:rPr lang="en-US" dirty="0" smtClean="0"/>
              <a:t> Blower </a:t>
            </a:r>
            <a:r>
              <a:rPr lang="en-US" dirty="0"/>
              <a:t>– </a:t>
            </a:r>
            <a:r>
              <a:rPr lang="en-US" dirty="0" smtClean="0"/>
              <a:t>Resolved </a:t>
            </a:r>
            <a:r>
              <a:rPr lang="en-US" dirty="0"/>
              <a:t>in Hall A – can be directly translated into Hall C.</a:t>
            </a:r>
          </a:p>
          <a:p>
            <a:endParaRPr lang="en-US" sz="1200" dirty="0" smtClean="0"/>
          </a:p>
          <a:p>
            <a:pPr marL="685800" indent="-568325"/>
            <a:endParaRPr lang="en-US" dirty="0" smtClean="0"/>
          </a:p>
          <a:p>
            <a:pPr marL="685800" indent="-568325"/>
            <a:endParaRPr lang="en-US" dirty="0"/>
          </a:p>
          <a:p>
            <a:pPr marL="685800" indent="-568325"/>
            <a:endParaRPr lang="en-US" dirty="0" smtClean="0"/>
          </a:p>
          <a:p>
            <a:pPr marL="685800" indent="-568325"/>
            <a:endParaRPr lang="en-US" dirty="0" smtClean="0"/>
          </a:p>
          <a:p>
            <a:pPr marL="1174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C Dump vs New Hall A Dump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06" y="1429597"/>
            <a:ext cx="9068996" cy="17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07" y="3364468"/>
            <a:ext cx="419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C Dump – Historic Configuration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07" y="1024459"/>
            <a:ext cx="419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Hall A Dump – Post New Installation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21912" r="-1" b="13138"/>
          <a:stretch/>
        </p:blipFill>
        <p:spPr bwMode="auto">
          <a:xfrm>
            <a:off x="380845" y="3858621"/>
            <a:ext cx="8756720" cy="216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Delta’s - Hall A vs Hall 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10200"/>
          </a:xfrm>
        </p:spPr>
        <p:txBody>
          <a:bodyPr/>
          <a:lstStyle/>
          <a:p>
            <a:r>
              <a:rPr lang="en-US" dirty="0" smtClean="0"/>
              <a:t>Tunnel Size  </a:t>
            </a:r>
            <a:r>
              <a:rPr lang="en-US" dirty="0"/>
              <a:t>– Hall C </a:t>
            </a:r>
            <a:r>
              <a:rPr lang="en-US" dirty="0" smtClean="0"/>
              <a:t>is 7’x7’, </a:t>
            </a:r>
            <a:r>
              <a:rPr lang="en-US" dirty="0"/>
              <a:t>Hall A </a:t>
            </a:r>
            <a:r>
              <a:rPr lang="en-US" dirty="0" smtClean="0"/>
              <a:t>is 7’x10’</a:t>
            </a:r>
          </a:p>
          <a:p>
            <a:pPr lvl="0"/>
            <a:r>
              <a:rPr lang="en-US" dirty="0" smtClean="0"/>
              <a:t>Height </a:t>
            </a:r>
            <a:r>
              <a:rPr lang="en-US" dirty="0"/>
              <a:t>of </a:t>
            </a:r>
            <a:r>
              <a:rPr lang="en-US" dirty="0" smtClean="0"/>
              <a:t>Dump </a:t>
            </a:r>
            <a:r>
              <a:rPr lang="en-US" dirty="0"/>
              <a:t>T</a:t>
            </a:r>
            <a:r>
              <a:rPr lang="en-US" dirty="0" smtClean="0"/>
              <a:t>unnel from </a:t>
            </a:r>
            <a:r>
              <a:rPr lang="en-US" dirty="0"/>
              <a:t>floor of the Hall</a:t>
            </a:r>
          </a:p>
          <a:p>
            <a:pPr lvl="1"/>
            <a:r>
              <a:rPr lang="en-US" dirty="0"/>
              <a:t>Affects lengths of tubes for periscopes</a:t>
            </a:r>
          </a:p>
          <a:p>
            <a:pPr lvl="1"/>
            <a:r>
              <a:rPr lang="en-US" dirty="0"/>
              <a:t>Affects camera focal length</a:t>
            </a:r>
          </a:p>
          <a:p>
            <a:pPr lvl="1"/>
            <a:r>
              <a:rPr lang="en-US" dirty="0"/>
              <a:t>Affects work planning – added work platform, use of </a:t>
            </a:r>
            <a:r>
              <a:rPr lang="en-US" dirty="0" smtClean="0"/>
              <a:t>cranes</a:t>
            </a:r>
            <a:endParaRPr lang="en-US" dirty="0"/>
          </a:p>
          <a:p>
            <a:pPr lvl="0"/>
            <a:r>
              <a:rPr lang="en-US" dirty="0"/>
              <a:t>Dose rates in Hall C </a:t>
            </a:r>
            <a:r>
              <a:rPr lang="en-US" dirty="0" smtClean="0"/>
              <a:t>Tunnel vs Hall </a:t>
            </a:r>
            <a:r>
              <a:rPr lang="en-US" dirty="0"/>
              <a:t>A </a:t>
            </a:r>
            <a:r>
              <a:rPr lang="en-US" dirty="0" smtClean="0"/>
              <a:t>Tunnel </a:t>
            </a:r>
            <a:r>
              <a:rPr lang="en-US" dirty="0"/>
              <a:t>are </a:t>
            </a:r>
            <a:r>
              <a:rPr lang="en-US" dirty="0" smtClean="0"/>
              <a:t>higher.</a:t>
            </a:r>
            <a:endParaRPr lang="en-US" dirty="0"/>
          </a:p>
          <a:p>
            <a:pPr lvl="1"/>
            <a:r>
              <a:rPr lang="en-US" dirty="0"/>
              <a:t>Use of </a:t>
            </a:r>
            <a:r>
              <a:rPr lang="en-US" dirty="0" err="1"/>
              <a:t>DeconGel</a:t>
            </a:r>
            <a:r>
              <a:rPr lang="en-US" dirty="0"/>
              <a:t> to reduce levels of activation and reduce spread of contamination</a:t>
            </a:r>
          </a:p>
          <a:p>
            <a:pPr lvl="1"/>
            <a:r>
              <a:rPr lang="en-US" dirty="0"/>
              <a:t>More extensive work planning with </a:t>
            </a:r>
            <a:r>
              <a:rPr lang="en-US" dirty="0" smtClean="0"/>
              <a:t>RadCon</a:t>
            </a:r>
          </a:p>
          <a:p>
            <a:r>
              <a:rPr lang="en-US" dirty="0" smtClean="0"/>
              <a:t>Cooling water system for aperture plate and vacuum window flange does not exist in Hall C Dump</a:t>
            </a:r>
          </a:p>
          <a:p>
            <a:pPr lvl="1"/>
            <a:endParaRPr lang="en-US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47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15 Planned Milestones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10200"/>
          </a:xfrm>
        </p:spPr>
        <p:txBody>
          <a:bodyPr/>
          <a:lstStyle/>
          <a:p>
            <a:pPr lvl="0"/>
            <a:r>
              <a:rPr lang="en-US" dirty="0" smtClean="0"/>
              <a:t>Dump Demo</a:t>
            </a:r>
            <a:endParaRPr lang="en-US" dirty="0"/>
          </a:p>
          <a:p>
            <a:pPr lvl="0"/>
            <a:r>
              <a:rPr lang="en-US" dirty="0"/>
              <a:t>Inspection of He </a:t>
            </a:r>
            <a:r>
              <a:rPr lang="en-US" dirty="0" smtClean="0"/>
              <a:t>Pipes </a:t>
            </a:r>
            <a:r>
              <a:rPr lang="en-US" dirty="0"/>
              <a:t>– </a:t>
            </a:r>
            <a:r>
              <a:rPr lang="en-US" dirty="0" smtClean="0"/>
              <a:t>Testing </a:t>
            </a:r>
            <a:r>
              <a:rPr lang="en-US" dirty="0"/>
              <a:t>for leaks, ability to survive another 20 years</a:t>
            </a:r>
          </a:p>
          <a:p>
            <a:pPr lvl="0"/>
            <a:r>
              <a:rPr lang="en-US" dirty="0"/>
              <a:t>Inspection of Dump Face</a:t>
            </a:r>
          </a:p>
          <a:p>
            <a:pPr lvl="0"/>
            <a:r>
              <a:rPr lang="en-US" dirty="0"/>
              <a:t>Removal of Burn Through </a:t>
            </a:r>
            <a:r>
              <a:rPr lang="en-US" dirty="0" smtClean="0"/>
              <a:t>Detector</a:t>
            </a:r>
          </a:p>
          <a:p>
            <a:pPr lvl="0"/>
            <a:r>
              <a:rPr lang="en-US" dirty="0" smtClean="0"/>
              <a:t>Perform a Survey of the Tunnel </a:t>
            </a:r>
            <a:r>
              <a:rPr lang="en-US" dirty="0" err="1" smtClean="0"/>
              <a:t>wrt</a:t>
            </a:r>
            <a:r>
              <a:rPr lang="en-US" dirty="0"/>
              <a:t> </a:t>
            </a:r>
            <a:r>
              <a:rPr lang="en-US" dirty="0" smtClean="0"/>
              <a:t>Beam Center</a:t>
            </a:r>
            <a:endParaRPr lang="en-US" dirty="0"/>
          </a:p>
          <a:p>
            <a:pPr lvl="0"/>
            <a:r>
              <a:rPr lang="en-US" dirty="0"/>
              <a:t>Transpose the Hall A </a:t>
            </a:r>
            <a:r>
              <a:rPr lang="en-US" dirty="0" smtClean="0"/>
              <a:t>Dump </a:t>
            </a:r>
            <a:r>
              <a:rPr lang="en-US" dirty="0"/>
              <a:t>layout into Hall C </a:t>
            </a:r>
            <a:r>
              <a:rPr lang="en-US" dirty="0" smtClean="0"/>
              <a:t>Dump </a:t>
            </a:r>
            <a:r>
              <a:rPr lang="en-US" dirty="0"/>
              <a:t>tunnel </a:t>
            </a:r>
            <a:endParaRPr lang="en-US" dirty="0" smtClean="0"/>
          </a:p>
          <a:p>
            <a:r>
              <a:rPr lang="en-US" dirty="0" smtClean="0"/>
              <a:t>Procurement </a:t>
            </a:r>
            <a:r>
              <a:rPr lang="en-US" dirty="0"/>
              <a:t>of Long Lead Items – Vacuum </a:t>
            </a:r>
            <a:r>
              <a:rPr lang="en-US" dirty="0" smtClean="0"/>
              <a:t>Pipe and He </a:t>
            </a:r>
            <a:r>
              <a:rPr lang="en-US" dirty="0"/>
              <a:t>Pipe (1-3 sections – TBD</a:t>
            </a:r>
            <a:r>
              <a:rPr lang="en-US" dirty="0" smtClean="0"/>
              <a:t>)</a:t>
            </a:r>
            <a:endParaRPr lang="en-US" dirty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636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Current Progress</a:t>
            </a:r>
            <a:endParaRPr lang="en-US" sz="2800" dirty="0"/>
          </a:p>
        </p:txBody>
      </p:sp>
      <p:pic>
        <p:nvPicPr>
          <p:cNvPr id="4" name="Picture 2" descr="M:\me-group\Approved Projects\High Power Dump Design - Halls A and C\18. Pictures\Hall C\Platform\100_1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60" y="1371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me-group\Approved Projects\High Power Dump Design - Halls A and C\18. Pictures\Hall C\Dump Demo\Hall C Dump Wall Removal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501226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9144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tabLst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Installed Work Platform.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  <a:p>
            <a:pPr marL="4343400"/>
            <a:r>
              <a:rPr lang="en-US" kern="0" dirty="0" smtClean="0"/>
              <a:t>Removed Isolation wall and installed new Gate.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41932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Current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pPr lvl="0"/>
            <a:r>
              <a:rPr lang="en-US" dirty="0" smtClean="0"/>
              <a:t>Removed Helium pipe.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2051" name="Picture 3" descr="M:\me-group\Approved Projects\High Power Dump Design - Halls A and C\18. Pictures\Hall C\Dump Demo\Decon gel spray\100_1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419995" cy="33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me-group\Approved Projects\High Power Dump Design - Halls A and C\18. Pictures\Hall C\Dump Demo\Decon gel spray\100_1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57958"/>
            <a:ext cx="4191000" cy="31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635</Words>
  <Application>Microsoft Office PowerPoint</Application>
  <PresentationFormat>On-screen Show (4:3)</PresentationFormat>
  <Paragraphs>93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3_JLab_PowerPoint1</vt:lpstr>
      <vt:lpstr>High Power Dump – Hall C</vt:lpstr>
      <vt:lpstr>High Power Dump - Hall C</vt:lpstr>
      <vt:lpstr>New Hall A Dump</vt:lpstr>
      <vt:lpstr>Lessons Learned from Hall A</vt:lpstr>
      <vt:lpstr>Hall C Dump vs New Hall A Dump</vt:lpstr>
      <vt:lpstr>Delta’s - Hall A vs Hall C</vt:lpstr>
      <vt:lpstr>FY 15 Planned Milestones</vt:lpstr>
      <vt:lpstr>Status of Current Progress</vt:lpstr>
      <vt:lpstr>Status of Current Progress</vt:lpstr>
      <vt:lpstr>Status of Current Progress</vt:lpstr>
      <vt:lpstr>Status of Current Progress</vt:lpstr>
      <vt:lpstr>Status of Current Progress</vt:lpstr>
      <vt:lpstr>Current Progress – Next Step</vt:lpstr>
      <vt:lpstr>Current Progress – Next Step</vt:lpstr>
      <vt:lpstr>Risks and Potential Mitigations</vt:lpstr>
      <vt:lpstr>Risks and Potential Mitigations</vt:lpstr>
      <vt:lpstr>High Power Dumps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stewartm</dc:creator>
  <cp:lastModifiedBy>Crystal Baker</cp:lastModifiedBy>
  <cp:revision>427</cp:revision>
  <cp:lastPrinted>2015-07-15T19:42:48Z</cp:lastPrinted>
  <dcterms:created xsi:type="dcterms:W3CDTF">2010-06-08T15:26:47Z</dcterms:created>
  <dcterms:modified xsi:type="dcterms:W3CDTF">2015-07-17T13:04:03Z</dcterms:modified>
</cp:coreProperties>
</file>