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9" r:id="rId3"/>
    <p:sldId id="271" r:id="rId4"/>
    <p:sldId id="280" r:id="rId5"/>
    <p:sldId id="284" r:id="rId6"/>
    <p:sldId id="261" r:id="rId7"/>
    <p:sldId id="279" r:id="rId8"/>
    <p:sldId id="273" r:id="rId9"/>
    <p:sldId id="274" r:id="rId10"/>
    <p:sldId id="270" r:id="rId11"/>
    <p:sldId id="259" r:id="rId12"/>
    <p:sldId id="260" r:id="rId13"/>
    <p:sldId id="262" r:id="rId14"/>
    <p:sldId id="276" r:id="rId15"/>
    <p:sldId id="281" r:id="rId16"/>
    <p:sldId id="272" r:id="rId17"/>
    <p:sldId id="282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125" d="100"/>
          <a:sy n="125" d="100"/>
        </p:scale>
        <p:origin x="-38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lison\Desktop\12GeV_FFB\FFBBandwidthVsCurre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Stripline</a:t>
            </a:r>
            <a:r>
              <a:rPr lang="en-US" dirty="0"/>
              <a:t> BPM Performance</a:t>
            </a:r>
          </a:p>
        </c:rich>
      </c:tx>
      <c:layout>
        <c:manualLayout>
          <c:xMode val="edge"/>
          <c:yMode val="edge"/>
          <c:x val="0.15941282393035147"/>
          <c:y val="8.42584902006287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940674157303372"/>
          <c:y val="0.18854597463468431"/>
          <c:w val="0.57111460674157299"/>
          <c:h val="0.61337020953956434"/>
        </c:manualLayout>
      </c:layout>
      <c:scatterChart>
        <c:scatterStyle val="smoothMarker"/>
        <c:varyColors val="0"/>
        <c:ser>
          <c:idx val="0"/>
          <c:order val="0"/>
          <c:tx>
            <c:v>10um</c:v>
          </c:tx>
          <c:marker>
            <c:symbol val="none"/>
          </c:marker>
          <c:xVal>
            <c:numRef>
              <c:f>Sheet1!$B$5:$B$11</c:f>
              <c:numCache>
                <c:formatCode>#,##0</c:formatCode>
                <c:ptCount val="7"/>
                <c:pt idx="0" formatCode="General">
                  <c:v>0.1</c:v>
                </c:pt>
                <c:pt idx="1">
                  <c:v>1</c:v>
                </c:pt>
                <c:pt idx="2">
                  <c:v>60</c:v>
                </c:pt>
                <c:pt idx="3">
                  <c:v>120</c:v>
                </c:pt>
                <c:pt idx="4">
                  <c:v>180</c:v>
                </c:pt>
                <c:pt idx="5">
                  <c:v>240</c:v>
                </c:pt>
                <c:pt idx="6">
                  <c:v>300</c:v>
                </c:pt>
              </c:numCache>
            </c:numRef>
          </c:xVal>
          <c:yVal>
            <c:numRef>
              <c:f>Sheet1!$C$5:$C$11</c:f>
              <c:numCache>
                <c:formatCode>#,##0</c:formatCode>
                <c:ptCount val="7"/>
                <c:pt idx="0">
                  <c:v>94.868329805051388</c:v>
                </c:pt>
                <c:pt idx="1">
                  <c:v>300</c:v>
                </c:pt>
                <c:pt idx="2">
                  <c:v>2323.7900077244503</c:v>
                </c:pt>
                <c:pt idx="3">
                  <c:v>3286.3353450309969</c:v>
                </c:pt>
                <c:pt idx="4">
                  <c:v>4024.9223594996215</c:v>
                </c:pt>
                <c:pt idx="5">
                  <c:v>4647.5800154489007</c:v>
                </c:pt>
                <c:pt idx="6">
                  <c:v>5196.152422706632</c:v>
                </c:pt>
              </c:numCache>
            </c:numRef>
          </c:yVal>
          <c:smooth val="1"/>
        </c:ser>
        <c:ser>
          <c:idx val="1"/>
          <c:order val="1"/>
          <c:tx>
            <c:v>100um</c:v>
          </c:tx>
          <c:marker>
            <c:symbol val="none"/>
          </c:marker>
          <c:xVal>
            <c:numRef>
              <c:f>Sheet1!$B$5:$B$11</c:f>
              <c:numCache>
                <c:formatCode>#,##0</c:formatCode>
                <c:ptCount val="7"/>
                <c:pt idx="0" formatCode="General">
                  <c:v>0.1</c:v>
                </c:pt>
                <c:pt idx="1">
                  <c:v>1</c:v>
                </c:pt>
                <c:pt idx="2">
                  <c:v>60</c:v>
                </c:pt>
                <c:pt idx="3">
                  <c:v>120</c:v>
                </c:pt>
                <c:pt idx="4">
                  <c:v>180</c:v>
                </c:pt>
                <c:pt idx="5">
                  <c:v>240</c:v>
                </c:pt>
                <c:pt idx="6">
                  <c:v>300</c:v>
                </c:pt>
              </c:numCache>
            </c:numRef>
          </c:xVal>
          <c:yVal>
            <c:numRef>
              <c:f>Sheet1!$F$5:$F$11</c:f>
              <c:numCache>
                <c:formatCode>#,##0</c:formatCode>
                <c:ptCount val="7"/>
                <c:pt idx="0">
                  <c:v>9.4868329805051381</c:v>
                </c:pt>
                <c:pt idx="1">
                  <c:v>30</c:v>
                </c:pt>
                <c:pt idx="2">
                  <c:v>232.37900077244501</c:v>
                </c:pt>
                <c:pt idx="3">
                  <c:v>328.63353450309967</c:v>
                </c:pt>
                <c:pt idx="4">
                  <c:v>402.49223594996215</c:v>
                </c:pt>
                <c:pt idx="5">
                  <c:v>464.75800154489002</c:v>
                </c:pt>
                <c:pt idx="6">
                  <c:v>519.6152422706632</c:v>
                </c:pt>
              </c:numCache>
            </c:numRef>
          </c:yVal>
          <c:smooth val="1"/>
        </c:ser>
        <c:ser>
          <c:idx val="2"/>
          <c:order val="2"/>
          <c:tx>
            <c:v>430um</c:v>
          </c:tx>
          <c:marker>
            <c:symbol val="none"/>
          </c:marker>
          <c:xVal>
            <c:numRef>
              <c:f>Sheet1!$B$5:$B$11</c:f>
              <c:numCache>
                <c:formatCode>#,##0</c:formatCode>
                <c:ptCount val="7"/>
                <c:pt idx="0" formatCode="General">
                  <c:v>0.1</c:v>
                </c:pt>
                <c:pt idx="1">
                  <c:v>1</c:v>
                </c:pt>
                <c:pt idx="2">
                  <c:v>60</c:v>
                </c:pt>
                <c:pt idx="3">
                  <c:v>120</c:v>
                </c:pt>
                <c:pt idx="4">
                  <c:v>180</c:v>
                </c:pt>
                <c:pt idx="5">
                  <c:v>240</c:v>
                </c:pt>
                <c:pt idx="6">
                  <c:v>300</c:v>
                </c:pt>
              </c:numCache>
            </c:numRef>
          </c:xVal>
          <c:yVal>
            <c:numRef>
              <c:f>Sheet1!$I$5:$I$11</c:f>
              <c:numCache>
                <c:formatCode>#,##0</c:formatCode>
                <c:ptCount val="7"/>
                <c:pt idx="0" formatCode="0">
                  <c:v>2.2135943621178655</c:v>
                </c:pt>
                <c:pt idx="1">
                  <c:v>7</c:v>
                </c:pt>
                <c:pt idx="2">
                  <c:v>54.22176684690384</c:v>
                </c:pt>
                <c:pt idx="3">
                  <c:v>76.681158050723255</c:v>
                </c:pt>
                <c:pt idx="4">
                  <c:v>93.914855054991165</c:v>
                </c:pt>
                <c:pt idx="5">
                  <c:v>108.44353369380768</c:v>
                </c:pt>
                <c:pt idx="6">
                  <c:v>121.24355652982142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097024"/>
        <c:axId val="54098944"/>
      </c:scatterChart>
      <c:valAx>
        <c:axId val="54097024"/>
        <c:scaling>
          <c:orientation val="minMax"/>
          <c:max val="3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Bandwidth (Hz)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crossAx val="54098944"/>
        <c:crosses val="autoZero"/>
        <c:crossBetween val="midCat"/>
        <c:majorUnit val="60"/>
      </c:valAx>
      <c:valAx>
        <c:axId val="54098944"/>
        <c:scaling>
          <c:orientation val="minMax"/>
          <c:max val="5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Beam Current (nA)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out"/>
        <c:tickLblPos val="nextTo"/>
        <c:crossAx val="54097024"/>
        <c:crosses val="autoZero"/>
        <c:crossBetween val="midCat"/>
        <c:majorUnit val="50"/>
      </c:valAx>
    </c:plotArea>
    <c:legend>
      <c:legendPos val="r"/>
      <c:layout>
        <c:manualLayout>
          <c:xMode val="edge"/>
          <c:yMode val="edge"/>
          <c:x val="0.79561073657927595"/>
          <c:y val="0.38779018472566862"/>
          <c:w val="0.18536304619225968"/>
          <c:h val="0.237441066997518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65109F8C-9F4D-5945-807D-33CC9F4EE4DF}" type="datetimeFigureOut">
              <a:rPr lang="en-US" smtClean="0"/>
              <a:pPr/>
              <a:t>7/17/2015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55225"/>
            <a:ext cx="7772400" cy="1470025"/>
          </a:xfrm>
        </p:spPr>
        <p:txBody>
          <a:bodyPr/>
          <a:lstStyle/>
          <a:p>
            <a:r>
              <a:rPr lang="en-US" dirty="0" smtClean="0"/>
              <a:t>Hall D Fast Feedback</a:t>
            </a:r>
            <a:endParaRPr lang="en-US" dirty="0">
              <a:latin typeface="Minion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4868" y="4114125"/>
            <a:ext cx="3177740" cy="137025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Trent Allison</a:t>
            </a:r>
          </a:p>
          <a:p>
            <a:r>
              <a:rPr lang="en-US" dirty="0" smtClean="0"/>
              <a:t>Ops </a:t>
            </a:r>
            <a:r>
              <a:rPr lang="en-US" dirty="0" err="1" smtClean="0"/>
              <a:t>StayTreat</a:t>
            </a:r>
            <a:endParaRPr lang="en-US" dirty="0" smtClean="0"/>
          </a:p>
          <a:p>
            <a:r>
              <a:rPr lang="en-US" dirty="0" smtClean="0">
                <a:latin typeface="Minion Pro"/>
              </a:rPr>
              <a:t>2015</a:t>
            </a:r>
            <a:endParaRPr lang="en-US" dirty="0">
              <a:latin typeface="Minion Pro"/>
            </a:endParaRPr>
          </a:p>
        </p:txBody>
      </p:sp>
      <p:pic>
        <p:nvPicPr>
          <p:cNvPr id="4" name="Picture 2" descr="C:\Users\allison\Desktop\12GeV_BPM\Pics\phot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3" t="20551" r="15141" b="26648"/>
          <a:stretch/>
        </p:blipFill>
        <p:spPr bwMode="auto">
          <a:xfrm>
            <a:off x="534068" y="1089000"/>
            <a:ext cx="1844452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:\ees\IC\user_folders\Allison\12GeV_BPM\pics\CIMG139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t="13071" r="3431" b="9177"/>
          <a:stretch/>
        </p:blipFill>
        <p:spPr bwMode="auto">
          <a:xfrm>
            <a:off x="6152608" y="4010850"/>
            <a:ext cx="2437094" cy="15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llison\Desktop\12GeV_BPM\Pics\Screens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54099" r="58118" b="24059"/>
          <a:stretch/>
        </p:blipFill>
        <p:spPr bwMode="auto">
          <a:xfrm>
            <a:off x="2596408" y="1089000"/>
            <a:ext cx="4545600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llison\Desktop\12GeV_Active_Collimator\Pics\800px-Jbcollimatorclos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6" t="119" r="34644" b="39167"/>
          <a:stretch/>
        </p:blipFill>
        <p:spPr bwMode="auto">
          <a:xfrm>
            <a:off x="7365602" y="1089000"/>
            <a:ext cx="1224100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llison\Desktop\pics\IMG_20140916_160553_47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" t="-177" r="7485" b="-248"/>
          <a:stretch/>
        </p:blipFill>
        <p:spPr bwMode="auto">
          <a:xfrm>
            <a:off x="534068" y="4010850"/>
            <a:ext cx="2440800" cy="15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smtClean="0"/>
              <a:t>Hall D FFB Algorithm</a:t>
            </a:r>
            <a:endParaRPr lang="en-US" sz="400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49" y="895350"/>
            <a:ext cx="8839201" cy="549902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Correctors up </a:t>
            </a:r>
            <a:r>
              <a:rPr lang="en-US" dirty="0"/>
              <a:t>to </a:t>
            </a:r>
            <a:r>
              <a:rPr lang="en-US" dirty="0" smtClean="0"/>
              <a:t>1kHz</a:t>
            </a:r>
          </a:p>
          <a:p>
            <a:r>
              <a:rPr lang="en-US" dirty="0" smtClean="0"/>
              <a:t>Hall A&amp;C FFB @ 10uA</a:t>
            </a:r>
          </a:p>
          <a:p>
            <a:pPr lvl="1"/>
            <a:r>
              <a:rPr lang="en-US" dirty="0"/>
              <a:t>Hall D: 5nA to </a:t>
            </a:r>
            <a:r>
              <a:rPr lang="en-US" dirty="0" smtClean="0"/>
              <a:t>500nA</a:t>
            </a:r>
            <a:endParaRPr lang="en-US" dirty="0"/>
          </a:p>
          <a:p>
            <a:pPr lvl="1"/>
            <a:r>
              <a:rPr lang="en-US" dirty="0" smtClean="0"/>
              <a:t>SEE: 20um @10uA</a:t>
            </a:r>
          </a:p>
          <a:p>
            <a:pPr lvl="1"/>
            <a:r>
              <a:rPr lang="en-US" dirty="0" smtClean="0"/>
              <a:t>Striplines: 100um @                                                       330nA/120Hz BW</a:t>
            </a:r>
          </a:p>
          <a:p>
            <a:pPr lvl="1"/>
            <a:r>
              <a:rPr lang="en-US" dirty="0" smtClean="0"/>
              <a:t>Use Cavity BPMs &amp; Active Collimator for lower currents</a:t>
            </a:r>
          </a:p>
          <a:p>
            <a:r>
              <a:rPr lang="en-US" dirty="0" smtClean="0"/>
              <a:t>Plan A: Hall A&amp;C style feedback and feedforward</a:t>
            </a:r>
          </a:p>
          <a:p>
            <a:pPr lvl="1"/>
            <a:r>
              <a:rPr lang="en-US" dirty="0" smtClean="0"/>
              <a:t>1.8ksps data &amp; DACs (due to hardware limitations </a:t>
            </a:r>
            <a:r>
              <a:rPr lang="en-US" dirty="0"/>
              <a:t>in </a:t>
            </a:r>
            <a:r>
              <a:rPr lang="en-US" dirty="0" smtClean="0"/>
              <a:t>A&amp;C)</a:t>
            </a:r>
          </a:p>
          <a:p>
            <a:r>
              <a:rPr lang="en-US" dirty="0" smtClean="0"/>
              <a:t>Plan B: High bandwidth feedback (no feedforward)</a:t>
            </a:r>
          </a:p>
          <a:p>
            <a:pPr lvl="1"/>
            <a:r>
              <a:rPr lang="en-US" dirty="0" smtClean="0"/>
              <a:t>Take advantage of 30ksps fiber data and 1MHz DACs</a:t>
            </a:r>
          </a:p>
          <a:p>
            <a:pPr lvl="1"/>
            <a:r>
              <a:rPr lang="en-US" dirty="0" smtClean="0"/>
              <a:t>Must have low latency and good signal-to-noise</a:t>
            </a:r>
          </a:p>
          <a:p>
            <a:r>
              <a:rPr lang="en-US" dirty="0" smtClean="0"/>
              <a:t>Plan C: 60Hz line-locked feedforward only (last run)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11" descr="C:\Users\allison\Desktop\HallD\HallD_Pics\IMG_15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7" t="30918" r="9525" b="25747"/>
          <a:stretch/>
        </p:blipFill>
        <p:spPr bwMode="auto">
          <a:xfrm>
            <a:off x="4036834" y="1171575"/>
            <a:ext cx="4992922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1152188">
            <a:off x="5730998" y="2456274"/>
            <a:ext cx="24862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nion Pro"/>
              </a:rPr>
              <a:t>5C03H Corrector</a:t>
            </a:r>
            <a:endParaRPr lang="en-US" sz="11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nion Pro"/>
            </a:endParaRPr>
          </a:p>
        </p:txBody>
      </p:sp>
      <p:sp>
        <p:nvSpPr>
          <p:cNvPr id="8" name="TextBox 7"/>
          <p:cNvSpPr txBox="1"/>
          <p:nvPr/>
        </p:nvSpPr>
        <p:spPr>
          <a:xfrm rot="1152188">
            <a:off x="4464200" y="1838609"/>
            <a:ext cx="14582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nion Pro"/>
              </a:rPr>
              <a:t>5C03V Corrector</a:t>
            </a:r>
            <a:endParaRPr lang="en-US" sz="11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nion Pro"/>
            </a:endParaRPr>
          </a:p>
        </p:txBody>
      </p:sp>
      <p:sp>
        <p:nvSpPr>
          <p:cNvPr id="9" name="TextBox 8"/>
          <p:cNvSpPr txBox="1"/>
          <p:nvPr/>
        </p:nvSpPr>
        <p:spPr>
          <a:xfrm rot="5062752">
            <a:off x="6633994" y="1413021"/>
            <a:ext cx="7445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nion Pro"/>
              </a:rPr>
              <a:t>Gunk</a:t>
            </a:r>
            <a:endParaRPr lang="en-US" sz="11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1417527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Minion Pro"/>
              </a:rPr>
              <a:t>Hardware Testing</a:t>
            </a:r>
            <a:endParaRPr lang="en-US" sz="400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32" y="860536"/>
            <a:ext cx="4090267" cy="3375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Hardware was verified using beam</a:t>
            </a:r>
          </a:p>
          <a:p>
            <a:pPr lvl="1"/>
            <a:r>
              <a:rPr lang="en-US" dirty="0" smtClean="0"/>
              <a:t>Fiber </a:t>
            </a:r>
            <a:r>
              <a:rPr lang="en-US" dirty="0" smtClean="0"/>
              <a:t>data to FFB</a:t>
            </a:r>
            <a:endParaRPr lang="en-US" dirty="0"/>
          </a:p>
          <a:p>
            <a:pPr lvl="1"/>
            <a:r>
              <a:rPr lang="en-US" dirty="0"/>
              <a:t>M</a:t>
            </a:r>
            <a:r>
              <a:rPr lang="en-US" dirty="0" smtClean="0"/>
              <a:t>agnet </a:t>
            </a:r>
            <a:r>
              <a:rPr lang="en-US" dirty="0" smtClean="0"/>
              <a:t>controls</a:t>
            </a:r>
            <a:endParaRPr lang="en-US" dirty="0"/>
          </a:p>
          <a:p>
            <a:r>
              <a:rPr lang="en-US" dirty="0" smtClean="0"/>
              <a:t>Magnet locations </a:t>
            </a:r>
            <a:r>
              <a:rPr lang="en-US" dirty="0"/>
              <a:t>mapped correctly</a:t>
            </a:r>
          </a:p>
          <a:p>
            <a:r>
              <a:rPr lang="en-US" dirty="0"/>
              <a:t>Good response at 5.5GeV with headroom for </a:t>
            </a:r>
            <a:r>
              <a:rPr lang="en-US" dirty="0" smtClean="0"/>
              <a:t>12GeV</a:t>
            </a:r>
            <a:endParaRPr lang="en-US" dirty="0">
              <a:latin typeface="Minion Pro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6" descr="https://logbooks.jlab.org/files/2015/04/3336575/150410155.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50"/>
          <a:stretch/>
        </p:blipFill>
        <p:spPr bwMode="auto">
          <a:xfrm>
            <a:off x="4330504" y="986671"/>
            <a:ext cx="4713295" cy="316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49970" y="4213936"/>
            <a:ext cx="5661836" cy="2167612"/>
            <a:chOff x="3411187" y="1304715"/>
            <a:chExt cx="5661836" cy="2167612"/>
          </a:xfrm>
        </p:grpSpPr>
        <p:pic>
          <p:nvPicPr>
            <p:cNvPr id="8" name="Picture 4" descr="https://logbooks.jlab.org/files/2015/04/3336566/150410153.5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0317" r="559" b="67799"/>
            <a:stretch/>
          </p:blipFill>
          <p:spPr bwMode="auto">
            <a:xfrm>
              <a:off x="3411187" y="1621405"/>
              <a:ext cx="5651090" cy="1850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421933" y="1304715"/>
              <a:ext cx="5651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Minion Pro"/>
                </a:rPr>
                <a:t>IPM5C07 </a:t>
              </a:r>
              <a:r>
                <a:rPr lang="en-US" dirty="0" err="1" smtClean="0">
                  <a:latin typeface="Minion Pro"/>
                </a:rPr>
                <a:t>Stripline</a:t>
              </a:r>
              <a:r>
                <a:rPr lang="en-US" dirty="0" smtClean="0">
                  <a:latin typeface="Minion Pro"/>
                </a:rPr>
                <a:t> Frequency Response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5400000">
              <a:off x="4533840" y="2110949"/>
              <a:ext cx="9028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Minion Pro"/>
                </a:rPr>
                <a:t>BS04H</a:t>
              </a:r>
              <a:endParaRPr lang="en-US" sz="1600" dirty="0">
                <a:latin typeface="Minion Pro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5400000">
              <a:off x="5034973" y="2110949"/>
              <a:ext cx="9028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Minion Pro"/>
                </a:rPr>
                <a:t>BS04V</a:t>
              </a:r>
              <a:endParaRPr lang="en-US" sz="1600" dirty="0">
                <a:latin typeface="Minion Pro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5400000">
              <a:off x="5468837" y="2110950"/>
              <a:ext cx="9028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Minion Pro"/>
                </a:rPr>
                <a:t>5C00H</a:t>
              </a:r>
              <a:endParaRPr lang="en-US" sz="1600" dirty="0">
                <a:latin typeface="Minion Pro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5400000">
              <a:off x="5993831" y="2062490"/>
              <a:ext cx="8059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Minion Pro"/>
                </a:rPr>
                <a:t>5C00V</a:t>
              </a:r>
              <a:endParaRPr lang="en-US" sz="1600" dirty="0">
                <a:latin typeface="Minion Pro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5400000">
              <a:off x="6362638" y="2110950"/>
              <a:ext cx="9028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Minion Pro"/>
                </a:rPr>
                <a:t>5C04H</a:t>
              </a:r>
              <a:endParaRPr lang="en-US" sz="1600" dirty="0">
                <a:latin typeface="Minion Pro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5400000">
              <a:off x="6868299" y="2062490"/>
              <a:ext cx="8059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Minion Pro"/>
                </a:rPr>
                <a:t>5C04V</a:t>
              </a:r>
              <a:endParaRPr lang="en-US" sz="1600" dirty="0">
                <a:latin typeface="Minion Pro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5400000">
              <a:off x="3763453" y="2069864"/>
              <a:ext cx="8059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Minion Pro"/>
                </a:rPr>
                <a:t>60Hz</a:t>
              </a:r>
              <a:endParaRPr lang="en-US" sz="1600" dirty="0">
                <a:latin typeface="Minion Pro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687151" y="4157942"/>
            <a:ext cx="2210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inion Pro"/>
              </a:rPr>
              <a:t>Active Collimator plot of time domain response to 1kHz FFB magnet kick   at BS04V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30503" y="2353799"/>
            <a:ext cx="4713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  <a:latin typeface="Minion Pro"/>
              </a:rPr>
              <a:t>1kHz kick on top of 60Hz @ Active Collimator</a:t>
            </a:r>
            <a:endParaRPr lang="en-US" sz="1600" dirty="0">
              <a:solidFill>
                <a:srgbClr val="FFFF00"/>
              </a:solidFill>
              <a:latin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1637318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smtClean="0"/>
              <a:t>60Hz Suppression (Plan C)</a:t>
            </a:r>
            <a:endParaRPr lang="en-US" sz="400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710" y="954834"/>
            <a:ext cx="8229600" cy="151476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Line-synchronized </a:t>
            </a:r>
            <a:r>
              <a:rPr lang="en-US" dirty="0"/>
              <a:t>60Hz Feedforward suppression algorithm used last 2 days of the run</a:t>
            </a:r>
          </a:p>
          <a:p>
            <a:r>
              <a:rPr lang="en-US" dirty="0"/>
              <a:t>Also engaged slow EPICS position locks to steady the </a:t>
            </a:r>
            <a:r>
              <a:rPr lang="en-US" dirty="0" smtClean="0"/>
              <a:t>beam</a:t>
            </a:r>
            <a:endParaRPr lang="en-US" dirty="0">
              <a:latin typeface="Minion Pro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2" descr="https://logbooks.jlab.org/files/2015/05/3337691/15056835.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307" r="366" b="67887"/>
          <a:stretch/>
        </p:blipFill>
        <p:spPr bwMode="auto">
          <a:xfrm>
            <a:off x="3231123" y="4474062"/>
            <a:ext cx="5673213" cy="184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20061" y="4139932"/>
            <a:ext cx="5695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Minion Pro"/>
              </a:rPr>
              <a:t>IPM5C07 </a:t>
            </a:r>
            <a:r>
              <a:rPr lang="en-US" dirty="0" err="1" smtClean="0">
                <a:latin typeface="Minion Pro"/>
              </a:rPr>
              <a:t>Stripline</a:t>
            </a:r>
            <a:r>
              <a:rPr lang="en-US" dirty="0" smtClean="0">
                <a:latin typeface="Minion Pro"/>
              </a:rPr>
              <a:t> Frequency Response</a:t>
            </a:r>
          </a:p>
        </p:txBody>
      </p:sp>
      <p:pic>
        <p:nvPicPr>
          <p:cNvPr id="8" name="Picture 4" descr="https://logbooks.jlab.org/files/2015/05/3337691/15056835.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461" r="473" b="67802"/>
          <a:stretch/>
        </p:blipFill>
        <p:spPr bwMode="auto">
          <a:xfrm>
            <a:off x="3231123" y="2335016"/>
            <a:ext cx="5660923" cy="18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65600" y="2543807"/>
            <a:ext cx="2096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inion Pro"/>
              </a:rPr>
              <a:t>60Hz Suppression</a:t>
            </a:r>
          </a:p>
          <a:p>
            <a:r>
              <a:rPr lang="en-US" dirty="0" smtClean="0">
                <a:latin typeface="Minion Pro"/>
              </a:rPr>
              <a:t>OFF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65600" y="4696339"/>
            <a:ext cx="2096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inion Pro"/>
              </a:rPr>
              <a:t>60Hz Suppression</a:t>
            </a:r>
          </a:p>
          <a:p>
            <a:r>
              <a:rPr lang="en-US" dirty="0" smtClean="0">
                <a:latin typeface="Minion Pro"/>
              </a:rPr>
              <a:t>ON</a:t>
            </a:r>
          </a:p>
        </p:txBody>
      </p:sp>
      <p:pic>
        <p:nvPicPr>
          <p:cNvPr id="11" name="Picture 6" descr="https://logbooks.jlab.org/files/2015/05/3337574/15056834.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8" t="15564" r="58604" b="13698"/>
          <a:stretch/>
        </p:blipFill>
        <p:spPr bwMode="auto">
          <a:xfrm>
            <a:off x="838200" y="3374627"/>
            <a:ext cx="2093142" cy="2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5800" y="2767287"/>
            <a:ext cx="2397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Minion Pro"/>
              </a:rPr>
              <a:t>60Hz Line Frequency Wanders ~0.14Hz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9400" y="3421145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Minion Pro"/>
              </a:rPr>
              <a:t> </a:t>
            </a:r>
            <a:r>
              <a:rPr lang="en-US" sz="1400" b="1" dirty="0" smtClean="0">
                <a:latin typeface="Minion Pro"/>
              </a:rPr>
              <a:t> 60.07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9400" y="5304197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Minion Pro"/>
              </a:rPr>
              <a:t> </a:t>
            </a:r>
            <a:r>
              <a:rPr lang="en-US" sz="1400" b="1" dirty="0" smtClean="0">
                <a:latin typeface="Minion Pro"/>
              </a:rPr>
              <a:t> 59.93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9399" y="4355376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Minion Pro"/>
              </a:rPr>
              <a:t>Hz</a:t>
            </a:r>
          </a:p>
        </p:txBody>
      </p:sp>
      <p:sp>
        <p:nvSpPr>
          <p:cNvPr id="16" name="Oval 15"/>
          <p:cNvSpPr/>
          <p:nvPr/>
        </p:nvSpPr>
        <p:spPr>
          <a:xfrm>
            <a:off x="5702400" y="2543807"/>
            <a:ext cx="489600" cy="1452193"/>
          </a:xfrm>
          <a:prstGeom prst="ellipse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02400" y="4696339"/>
            <a:ext cx="489600" cy="1452193"/>
          </a:xfrm>
          <a:prstGeom prst="ellipse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18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Minion Pro"/>
              </a:rPr>
              <a:t>Hall D FFB To Do</a:t>
            </a:r>
            <a:endParaRPr lang="en-US" sz="400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" y="1075507"/>
            <a:ext cx="9037320" cy="536339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Minion Pro"/>
              </a:rPr>
              <a:t>Implement </a:t>
            </a:r>
            <a:r>
              <a:rPr lang="en-US" dirty="0" smtClean="0"/>
              <a:t>Hall A&amp;C FFB a</a:t>
            </a:r>
            <a:r>
              <a:rPr lang="en-US" dirty="0" smtClean="0">
                <a:latin typeface="Minion Pro"/>
              </a:rPr>
              <a:t>lgorithm (Plan A)</a:t>
            </a:r>
          </a:p>
          <a:p>
            <a:pPr lvl="1"/>
            <a:r>
              <a:rPr lang="en-US" dirty="0" smtClean="0"/>
              <a:t>Translate into the new electronics</a:t>
            </a:r>
          </a:p>
          <a:p>
            <a:pPr lvl="1"/>
            <a:r>
              <a:rPr lang="en-US" dirty="0" smtClean="0"/>
              <a:t>Incorporate </a:t>
            </a:r>
            <a:r>
              <a:rPr lang="en-US" dirty="0"/>
              <a:t>Active </a:t>
            </a:r>
            <a:r>
              <a:rPr lang="en-US" dirty="0" smtClean="0"/>
              <a:t>Collimator</a:t>
            </a:r>
          </a:p>
          <a:p>
            <a:pPr lvl="1"/>
            <a:r>
              <a:rPr lang="en-US" dirty="0"/>
              <a:t>Incorporate Cavity BPMs</a:t>
            </a:r>
          </a:p>
          <a:p>
            <a:r>
              <a:rPr lang="en-US" dirty="0" smtClean="0"/>
              <a:t>Commission </a:t>
            </a:r>
            <a:r>
              <a:rPr lang="en-US" dirty="0"/>
              <a:t>Cavity </a:t>
            </a:r>
            <a:r>
              <a:rPr lang="en-US" dirty="0" smtClean="0"/>
              <a:t>BPMs (beam time)</a:t>
            </a:r>
          </a:p>
          <a:p>
            <a:pPr lvl="1"/>
            <a:r>
              <a:rPr lang="en-US" dirty="0" smtClean="0"/>
              <a:t>Finish firmware and software</a:t>
            </a:r>
          </a:p>
          <a:p>
            <a:pPr lvl="1"/>
            <a:r>
              <a:rPr lang="en-US" dirty="0" smtClean="0"/>
              <a:t>Measure bandwidth &amp; current limitations</a:t>
            </a:r>
          </a:p>
          <a:p>
            <a:r>
              <a:rPr lang="en-US" dirty="0" smtClean="0"/>
              <a:t>Commission Active </a:t>
            </a:r>
            <a:r>
              <a:rPr lang="en-US" dirty="0"/>
              <a:t>Collimator (beam time)</a:t>
            </a:r>
            <a:endParaRPr lang="en-US" dirty="0" smtClean="0"/>
          </a:p>
          <a:p>
            <a:pPr lvl="1"/>
            <a:r>
              <a:rPr lang="en-US" dirty="0" smtClean="0"/>
              <a:t>Measure bandwidth &amp; current limitations</a:t>
            </a:r>
          </a:p>
          <a:p>
            <a:r>
              <a:rPr lang="en-US" dirty="0" smtClean="0"/>
              <a:t>Iterative FFB testing and </a:t>
            </a:r>
            <a:r>
              <a:rPr lang="en-US" dirty="0"/>
              <a:t>tweaking (beam time</a:t>
            </a:r>
            <a:r>
              <a:rPr lang="en-US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18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Minion Pro"/>
              </a:rPr>
              <a:t>Hall D Fast Feedback</a:t>
            </a:r>
            <a:endParaRPr lang="en-US" sz="4000" dirty="0">
              <a:latin typeface="Minion Pro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85800" y="244909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Minion Pro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Questions?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Picture 2" descr="C:\Users\allison\Desktop\12GeV_BPM\Pics\ph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3" t="20551" r="15141" b="26648"/>
          <a:stretch/>
        </p:blipFill>
        <p:spPr bwMode="auto">
          <a:xfrm>
            <a:off x="534068" y="1146148"/>
            <a:ext cx="1844452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M:\ees\IC\user_folders\Allison\12GeV_BPM\pics\CIMG139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t="13071" r="3431" b="9177"/>
          <a:stretch/>
        </p:blipFill>
        <p:spPr bwMode="auto">
          <a:xfrm>
            <a:off x="6371610" y="3741438"/>
            <a:ext cx="2437094" cy="15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llison\Desktop\12GeV_BPM\Pics\Screens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54099" r="58118" b="24059"/>
          <a:stretch/>
        </p:blipFill>
        <p:spPr bwMode="auto">
          <a:xfrm>
            <a:off x="2596408" y="1146148"/>
            <a:ext cx="4545600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allison\Desktop\12GeV_Active_Collimator\Pics\800px-Jbcollimatorclos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6" t="119" r="34644" b="39167"/>
          <a:stretch/>
        </p:blipFill>
        <p:spPr bwMode="auto">
          <a:xfrm>
            <a:off x="7365602" y="1146148"/>
            <a:ext cx="1224100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llison\Desktop\pics\IMG_20140916_160553_47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" t="-177" r="7485" b="-248"/>
          <a:stretch/>
        </p:blipFill>
        <p:spPr bwMode="auto">
          <a:xfrm>
            <a:off x="328328" y="3741438"/>
            <a:ext cx="2440800" cy="15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llison\Desktop\HallD\HallD_Pics\IMG_157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9" t="29980" r="12668" b="19848"/>
          <a:stretch/>
        </p:blipFill>
        <p:spPr bwMode="auto">
          <a:xfrm>
            <a:off x="2929148" y="3741438"/>
            <a:ext cx="3282442" cy="15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0" y="5471160"/>
            <a:ext cx="9144000" cy="869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Minion Pro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Hall D FFB Team: Trent Allison, Brian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Bevins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Keith Cole,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John Musson, Todd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Satogata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&amp; Scott Windham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67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Minion Pro"/>
              </a:rPr>
              <a:t>Hall D Fast Feedback</a:t>
            </a:r>
            <a:endParaRPr lang="en-US" sz="4000" dirty="0">
              <a:latin typeface="Minion Pro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85800" y="244909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Minion Pro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Backup Slides…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Picture 2" descr="C:\Users\allison\Desktop\12GeV_BPM\Pics\ph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3" t="20551" r="15141" b="26648"/>
          <a:stretch/>
        </p:blipFill>
        <p:spPr bwMode="auto">
          <a:xfrm>
            <a:off x="534068" y="1146148"/>
            <a:ext cx="1844452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M:\ees\IC\user_folders\Allison\12GeV_BPM\pics\CIMG139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t="13071" r="3431" b="9177"/>
          <a:stretch/>
        </p:blipFill>
        <p:spPr bwMode="auto">
          <a:xfrm>
            <a:off x="6371610" y="3741438"/>
            <a:ext cx="2437094" cy="15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llison\Desktop\12GeV_BPM\Pics\Screens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54099" r="58118" b="24059"/>
          <a:stretch/>
        </p:blipFill>
        <p:spPr bwMode="auto">
          <a:xfrm>
            <a:off x="2596408" y="1146148"/>
            <a:ext cx="4545600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allison\Desktop\12GeV_Active_Collimator\Pics\800px-Jbcollimatorclos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6" t="119" r="34644" b="39167"/>
          <a:stretch/>
        </p:blipFill>
        <p:spPr bwMode="auto">
          <a:xfrm>
            <a:off x="7365602" y="1146148"/>
            <a:ext cx="1224100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llison\Desktop\pics\IMG_20140916_160553_47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" t="-177" r="7485" b="-248"/>
          <a:stretch/>
        </p:blipFill>
        <p:spPr bwMode="auto">
          <a:xfrm>
            <a:off x="328328" y="3741438"/>
            <a:ext cx="2440800" cy="15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llison\Desktop\HallD\HallD_Pics\IMG_157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9" t="29980" r="12668" b="19848"/>
          <a:stretch/>
        </p:blipFill>
        <p:spPr bwMode="auto">
          <a:xfrm>
            <a:off x="2929148" y="3741438"/>
            <a:ext cx="3282442" cy="15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709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/>
              <a:t>Bandwidth vs 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00" y="4060800"/>
            <a:ext cx="8449200" cy="234077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Improving the signal-to-noise improves performance</a:t>
            </a:r>
          </a:p>
          <a:p>
            <a:r>
              <a:rPr lang="en-US" dirty="0"/>
              <a:t>Filtering down to 1 Hz instead of 10 Hz gives an improvement factor of about 3.2 </a:t>
            </a:r>
          </a:p>
          <a:p>
            <a:r>
              <a:rPr lang="en-US" dirty="0"/>
              <a:t>This square root of bandwidth improvement holds true as long as the noise is Gaussian</a:t>
            </a:r>
            <a:endParaRPr lang="en-US" dirty="0">
              <a:latin typeface="Minion Pro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05" y="1507853"/>
            <a:ext cx="3373582" cy="241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29" y="1476000"/>
            <a:ext cx="2958620" cy="246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5040699" y="1050653"/>
            <a:ext cx="3637052" cy="754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latin typeface="Minion Pro"/>
              </a:rPr>
              <a:t>~30 </a:t>
            </a:r>
            <a:r>
              <a:rPr lang="en-US" sz="1800" dirty="0" err="1">
                <a:solidFill>
                  <a:schemeClr val="tx1"/>
                </a:solidFill>
                <a:latin typeface="Minion Pro"/>
              </a:rPr>
              <a:t>nA</a:t>
            </a:r>
            <a:r>
              <a:rPr lang="en-US" sz="1800" dirty="0">
                <a:solidFill>
                  <a:schemeClr val="tx1"/>
                </a:solidFill>
                <a:latin typeface="Minion Pro"/>
              </a:rPr>
              <a:t> @ </a:t>
            </a:r>
            <a:r>
              <a:rPr lang="en-US" sz="1800" dirty="0" smtClean="0">
                <a:solidFill>
                  <a:schemeClr val="tx1"/>
                </a:solidFill>
                <a:latin typeface="Minion Pro"/>
              </a:rPr>
              <a:t>1 Hz</a:t>
            </a:r>
            <a:endParaRPr lang="en-US" sz="1800" dirty="0">
              <a:solidFill>
                <a:schemeClr val="tx1"/>
              </a:solidFill>
              <a:latin typeface="Minion Pro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32007" y="1050653"/>
            <a:ext cx="3733801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latin typeface="Minion Pro"/>
              </a:rPr>
              <a:t>~30 </a:t>
            </a:r>
            <a:r>
              <a:rPr lang="en-US" sz="1800" dirty="0" err="1" smtClean="0">
                <a:solidFill>
                  <a:schemeClr val="tx1"/>
                </a:solidFill>
                <a:latin typeface="Minion Pro"/>
              </a:rPr>
              <a:t>nA</a:t>
            </a:r>
            <a:r>
              <a:rPr lang="en-US" sz="1800" dirty="0" smtClean="0">
                <a:solidFill>
                  <a:schemeClr val="tx1"/>
                </a:solidFill>
                <a:latin typeface="Minion Pro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Minion Pro"/>
              </a:rPr>
              <a:t>@ </a:t>
            </a:r>
            <a:r>
              <a:rPr lang="en-US" sz="1800" dirty="0" smtClean="0">
                <a:solidFill>
                  <a:schemeClr val="tx1"/>
                </a:solidFill>
                <a:latin typeface="Minion Pro"/>
              </a:rPr>
              <a:t>10 Hz</a:t>
            </a:r>
            <a:endParaRPr lang="en-US" sz="1800" dirty="0">
              <a:solidFill>
                <a:schemeClr val="tx1"/>
              </a:solidFill>
              <a:latin typeface="Minion Pro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192186" y="2650853"/>
            <a:ext cx="1066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 txBox="1">
            <a:spLocks/>
          </p:cNvSpPr>
          <p:nvPr/>
        </p:nvSpPr>
        <p:spPr>
          <a:xfrm>
            <a:off x="4079174" y="2714691"/>
            <a:ext cx="1295399" cy="10791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latin typeface="Minion Pro"/>
              </a:rPr>
              <a:t>Position map improves by tightening bandwidth</a:t>
            </a:r>
            <a:endParaRPr lang="en-US" sz="1800" dirty="0">
              <a:solidFill>
                <a:schemeClr val="tx1"/>
              </a:solidFill>
              <a:latin typeface="Minion Pro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4079174" y="1477960"/>
            <a:ext cx="1295399" cy="469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latin typeface="Minion Pro"/>
              </a:rPr>
              <a:t>250 um 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Minion Pro"/>
              </a:rPr>
              <a:t>Step Scan</a:t>
            </a:r>
            <a:endParaRPr lang="en-US" sz="1800" dirty="0">
              <a:solidFill>
                <a:schemeClr val="tx1"/>
              </a:solidFill>
              <a:latin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506301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348904"/>
            <a:ext cx="9165772" cy="182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2129945"/>
            <a:ext cx="9154886" cy="180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362200" y="1491904"/>
            <a:ext cx="685800" cy="21248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553200" y="3297844"/>
            <a:ext cx="609600" cy="212482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30305"/>
            <a:ext cx="9149443" cy="165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1981200" y="5225704"/>
            <a:ext cx="533400" cy="21248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924800" y="4943763"/>
            <a:ext cx="609600" cy="21248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24000" y="5156245"/>
            <a:ext cx="533400" cy="212482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15000" y="5102026"/>
            <a:ext cx="533400" cy="212482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6915"/>
            <a:ext cx="9138558" cy="127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154886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FFB Component Locations</a:t>
            </a:r>
            <a:endParaRPr lang="en-US" sz="2800" b="1" dirty="0"/>
          </a:p>
        </p:txBody>
      </p:sp>
      <p:sp>
        <p:nvSpPr>
          <p:cNvPr id="22" name="Oval 21"/>
          <p:cNvSpPr/>
          <p:nvPr/>
        </p:nvSpPr>
        <p:spPr>
          <a:xfrm>
            <a:off x="457200" y="6423659"/>
            <a:ext cx="533400" cy="212482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14400" y="6370317"/>
            <a:ext cx="533400" cy="212482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924800" y="6116216"/>
            <a:ext cx="533400" cy="212482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248400" y="6128083"/>
            <a:ext cx="533400" cy="21248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636726" y="6181572"/>
            <a:ext cx="533400" cy="21248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631284" y="6198666"/>
            <a:ext cx="50727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/>
              <a:t>IPMAd00</a:t>
            </a:r>
            <a:endParaRPr lang="en-US" sz="600" dirty="0"/>
          </a:p>
        </p:txBody>
      </p:sp>
      <p:sp>
        <p:nvSpPr>
          <p:cNvPr id="17" name="TextBox 16"/>
          <p:cNvSpPr txBox="1"/>
          <p:nvPr/>
        </p:nvSpPr>
        <p:spPr>
          <a:xfrm>
            <a:off x="754380" y="1482013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Magnets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" y="1665956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</a:rPr>
              <a:t>Stripline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</a:rPr>
              <a:t> BPMs</a:t>
            </a:r>
            <a:endParaRPr lang="en-US" sz="1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4380" y="186938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Cavity BPMs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615940" y="3297844"/>
            <a:ext cx="609600" cy="212482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391400" y="3385010"/>
            <a:ext cx="609600" cy="212482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44780" y="3385010"/>
            <a:ext cx="609600" cy="212482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38200" y="3324928"/>
            <a:ext cx="609600" cy="212482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828800" y="3278769"/>
            <a:ext cx="609600" cy="212482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590800" y="3331278"/>
            <a:ext cx="609600" cy="212482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024640" y="5156245"/>
            <a:ext cx="609600" cy="212482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096000" y="4949655"/>
            <a:ext cx="609600" cy="212482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077780" y="4784627"/>
            <a:ext cx="609600" cy="212482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0999" y="6529900"/>
            <a:ext cx="544286" cy="15914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657600" y="6323310"/>
            <a:ext cx="609600" cy="212482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114800" y="6075331"/>
            <a:ext cx="609600" cy="212482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729980" y="6078517"/>
            <a:ext cx="609600" cy="212482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363280" y="6277168"/>
            <a:ext cx="609600" cy="212482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endCxn id="15" idx="0"/>
          </p:cNvCxnSpPr>
          <p:nvPr/>
        </p:nvCxnSpPr>
        <p:spPr>
          <a:xfrm flipH="1">
            <a:off x="8884921" y="5933155"/>
            <a:ext cx="23305" cy="265511"/>
          </a:xfrm>
          <a:prstGeom prst="straightConnector1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326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23260"/>
            <a:ext cx="80200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01039"/>
            <a:ext cx="83439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FFB Component Locations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324600" y="3672840"/>
            <a:ext cx="548640" cy="212482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7200" y="4926768"/>
            <a:ext cx="381000" cy="331031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811458">
            <a:off x="5960142" y="3395843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</a:rPr>
              <a:t>Stripline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</a:rPr>
              <a:t> BPM</a:t>
            </a:r>
            <a:endParaRPr lang="en-US" sz="1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" y="4649769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Active Collimator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4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966400" y="1307234"/>
            <a:ext cx="1383600" cy="483600"/>
            <a:chOff x="2571600" y="1598400"/>
            <a:chExt cx="1383600" cy="483600"/>
          </a:xfrm>
        </p:grpSpPr>
        <p:sp>
          <p:nvSpPr>
            <p:cNvPr id="16" name="Cube 15"/>
            <p:cNvSpPr/>
            <p:nvPr/>
          </p:nvSpPr>
          <p:spPr>
            <a:xfrm>
              <a:off x="2571600" y="1598400"/>
              <a:ext cx="720000" cy="475200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ube 16"/>
            <p:cNvSpPr/>
            <p:nvPr/>
          </p:nvSpPr>
          <p:spPr>
            <a:xfrm>
              <a:off x="3235200" y="1598400"/>
              <a:ext cx="720000" cy="475200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600" y="1712668"/>
              <a:ext cx="6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V</a:t>
              </a: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35200" y="1712668"/>
              <a:ext cx="6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H</a:t>
              </a:r>
              <a:endParaRPr lang="en-US" b="1" dirty="0"/>
            </a:p>
          </p:txBody>
        </p:sp>
      </p:grpSp>
      <p:cxnSp>
        <p:nvCxnSpPr>
          <p:cNvPr id="48" name="Straight Connector 47"/>
          <p:cNvCxnSpPr/>
          <p:nvPr/>
        </p:nvCxnSpPr>
        <p:spPr>
          <a:xfrm>
            <a:off x="4301907" y="1543768"/>
            <a:ext cx="1891724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smtClean="0"/>
              <a:t>Hall D FFB Overview</a:t>
            </a:r>
            <a:endParaRPr lang="en-US" sz="400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80" y="2926080"/>
            <a:ext cx="8337300" cy="172974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Minion Pro"/>
              </a:rPr>
              <a:t>Data from 2 BP</a:t>
            </a:r>
            <a:r>
              <a:rPr lang="en-US" dirty="0" smtClean="0"/>
              <a:t>Ms used to control 2 sets </a:t>
            </a:r>
            <a:r>
              <a:rPr lang="en-US" dirty="0"/>
              <a:t>of </a:t>
            </a:r>
            <a:r>
              <a:rPr lang="en-US" dirty="0" smtClean="0"/>
              <a:t>correctors</a:t>
            </a:r>
            <a:endParaRPr lang="en-US" dirty="0" smtClean="0">
              <a:latin typeface="Minion Pro"/>
            </a:endParaRPr>
          </a:p>
          <a:p>
            <a:pPr lvl="1"/>
            <a:r>
              <a:rPr lang="en-US" dirty="0" smtClean="0"/>
              <a:t>Locking position </a:t>
            </a:r>
            <a:r>
              <a:rPr lang="en-US" dirty="0"/>
              <a:t>at </a:t>
            </a:r>
            <a:r>
              <a:rPr lang="en-US" dirty="0" smtClean="0"/>
              <a:t>1 point </a:t>
            </a:r>
            <a:r>
              <a:rPr lang="en-US" dirty="0"/>
              <a:t>does not stabilize </a:t>
            </a:r>
            <a:r>
              <a:rPr lang="en-US" dirty="0" smtClean="0"/>
              <a:t>the trajectory or downstream position, 2 points are needed</a:t>
            </a:r>
          </a:p>
          <a:p>
            <a:pPr lvl="1"/>
            <a:r>
              <a:rPr lang="en-US" dirty="0" smtClean="0"/>
              <a:t>Element locations are selected based on the optics</a:t>
            </a:r>
          </a:p>
          <a:p>
            <a:r>
              <a:rPr lang="en-US" dirty="0" smtClean="0"/>
              <a:t>Main goal is to compensate for 60Hz line motion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AutoShape 5" descr="Image result for dipole magnet symb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 descr="Image result for dipole magnet symbo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849600" y="1315500"/>
            <a:ext cx="1383600" cy="475200"/>
            <a:chOff x="806400" y="1598400"/>
            <a:chExt cx="1383600" cy="475200"/>
          </a:xfrm>
        </p:grpSpPr>
        <p:sp>
          <p:nvSpPr>
            <p:cNvPr id="10" name="Cube 9"/>
            <p:cNvSpPr/>
            <p:nvPr/>
          </p:nvSpPr>
          <p:spPr>
            <a:xfrm>
              <a:off x="806400" y="1598400"/>
              <a:ext cx="720000" cy="475200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ube 14"/>
            <p:cNvSpPr/>
            <p:nvPr/>
          </p:nvSpPr>
          <p:spPr>
            <a:xfrm>
              <a:off x="1470000" y="1598400"/>
              <a:ext cx="720000" cy="475200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6400" y="1704268"/>
              <a:ext cx="6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V</a:t>
              </a:r>
              <a:endParaRPr 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70000" y="1704268"/>
              <a:ext cx="6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H</a:t>
              </a:r>
              <a:endParaRPr lang="en-US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012125" y="1315500"/>
            <a:ext cx="754934" cy="483600"/>
            <a:chOff x="5498266" y="1598400"/>
            <a:chExt cx="754934" cy="483600"/>
          </a:xfrm>
        </p:grpSpPr>
        <p:sp>
          <p:nvSpPr>
            <p:cNvPr id="9" name="Flowchart: Direct Access Storage 8"/>
            <p:cNvSpPr/>
            <p:nvPr/>
          </p:nvSpPr>
          <p:spPr>
            <a:xfrm>
              <a:off x="5533200" y="1598400"/>
              <a:ext cx="720000" cy="475200"/>
            </a:xfrm>
            <a:prstGeom prst="flowChartMagneticDrum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6133133" y="1598400"/>
              <a:ext cx="0" cy="4836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013200" y="1712668"/>
              <a:ext cx="240000" cy="238532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498266" y="1660934"/>
              <a:ext cx="6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X Y</a:t>
              </a:r>
              <a:endParaRPr lang="en-US" b="1" dirty="0"/>
            </a:p>
          </p:txBody>
        </p:sp>
      </p:grpSp>
      <p:cxnSp>
        <p:nvCxnSpPr>
          <p:cNvPr id="41" name="Straight Connector 40"/>
          <p:cNvCxnSpPr/>
          <p:nvPr/>
        </p:nvCxnSpPr>
        <p:spPr>
          <a:xfrm>
            <a:off x="550800" y="1543768"/>
            <a:ext cx="298800" cy="526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173274" y="1549034"/>
            <a:ext cx="79080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7393814" y="1318500"/>
            <a:ext cx="754934" cy="483600"/>
            <a:chOff x="5498266" y="1598400"/>
            <a:chExt cx="754934" cy="483600"/>
          </a:xfrm>
        </p:grpSpPr>
        <p:sp>
          <p:nvSpPr>
            <p:cNvPr id="50" name="Flowchart: Direct Access Storage 49"/>
            <p:cNvSpPr/>
            <p:nvPr/>
          </p:nvSpPr>
          <p:spPr>
            <a:xfrm>
              <a:off x="5533200" y="1598400"/>
              <a:ext cx="720000" cy="475200"/>
            </a:xfrm>
            <a:prstGeom prst="flowChartMagneticDrum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6133133" y="1598400"/>
              <a:ext cx="0" cy="4836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6013200" y="1712668"/>
              <a:ext cx="240000" cy="238532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5498266" y="1660934"/>
              <a:ext cx="6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X Y</a:t>
              </a:r>
              <a:endParaRPr lang="en-US" b="1" dirty="0"/>
            </a:p>
          </p:txBody>
        </p:sp>
      </p:grpSp>
      <p:cxnSp>
        <p:nvCxnSpPr>
          <p:cNvPr id="54" name="Straight Connector 53"/>
          <p:cNvCxnSpPr/>
          <p:nvPr/>
        </p:nvCxnSpPr>
        <p:spPr>
          <a:xfrm>
            <a:off x="6635726" y="1550234"/>
            <a:ext cx="79080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028748" y="1552034"/>
            <a:ext cx="474452" cy="1066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64800" y="949168"/>
            <a:ext cx="12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Correctors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3081600" y="937902"/>
            <a:ext cx="12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Correctors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6047059" y="937902"/>
            <a:ext cx="7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BPM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440815" y="946168"/>
            <a:ext cx="7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BPM</a:t>
            </a:r>
            <a:endParaRPr lang="en-US" b="1" dirty="0"/>
          </a:p>
        </p:txBody>
      </p:sp>
      <p:grpSp>
        <p:nvGrpSpPr>
          <p:cNvPr id="98" name="Group 97"/>
          <p:cNvGrpSpPr/>
          <p:nvPr/>
        </p:nvGrpSpPr>
        <p:grpSpPr>
          <a:xfrm>
            <a:off x="4564799" y="2071500"/>
            <a:ext cx="1288802" cy="740766"/>
            <a:chOff x="4463999" y="2476800"/>
            <a:chExt cx="1288802" cy="740766"/>
          </a:xfrm>
        </p:grpSpPr>
        <p:sp>
          <p:nvSpPr>
            <p:cNvPr id="45" name="Bevel 44"/>
            <p:cNvSpPr/>
            <p:nvPr/>
          </p:nvSpPr>
          <p:spPr>
            <a:xfrm>
              <a:off x="4463999" y="2476800"/>
              <a:ext cx="1288801" cy="740766"/>
            </a:xfrm>
            <a:prstGeom prst="bevel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464001" y="2524019"/>
              <a:ext cx="128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Control Algorithm</a:t>
              </a:r>
              <a:endParaRPr lang="en-US" b="1" dirty="0"/>
            </a:p>
          </p:txBody>
        </p:sp>
      </p:grpSp>
      <p:cxnSp>
        <p:nvCxnSpPr>
          <p:cNvPr id="1044" name="Curved Connector 1043"/>
          <p:cNvCxnSpPr>
            <a:stCxn id="45" idx="4"/>
            <a:endCxn id="10" idx="3"/>
          </p:cNvCxnSpPr>
          <p:nvPr/>
        </p:nvCxnSpPr>
        <p:spPr>
          <a:xfrm rot="10800000">
            <a:off x="1150201" y="1790701"/>
            <a:ext cx="3414599" cy="651183"/>
          </a:xfrm>
          <a:prstGeom prst="curvedConnector2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6" name="Curved Connector 1045"/>
          <p:cNvCxnSpPr>
            <a:stCxn id="45" idx="4"/>
            <a:endCxn id="15" idx="3"/>
          </p:cNvCxnSpPr>
          <p:nvPr/>
        </p:nvCxnSpPr>
        <p:spPr>
          <a:xfrm rot="10800000">
            <a:off x="1813801" y="1790701"/>
            <a:ext cx="2750999" cy="651183"/>
          </a:xfrm>
          <a:prstGeom prst="curvedConnector2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9" name="Curved Connector 1048"/>
          <p:cNvCxnSpPr>
            <a:stCxn id="45" idx="4"/>
            <a:endCxn id="16" idx="3"/>
          </p:cNvCxnSpPr>
          <p:nvPr/>
        </p:nvCxnSpPr>
        <p:spPr>
          <a:xfrm rot="10800000">
            <a:off x="3267001" y="1782435"/>
            <a:ext cx="1297799" cy="659449"/>
          </a:xfrm>
          <a:prstGeom prst="curvedConnector2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>
            <a:stCxn id="50" idx="2"/>
            <a:endCxn id="45" idx="0"/>
          </p:cNvCxnSpPr>
          <p:nvPr/>
        </p:nvCxnSpPr>
        <p:spPr>
          <a:xfrm rot="5400000">
            <a:off x="6497083" y="1150217"/>
            <a:ext cx="648183" cy="1935148"/>
          </a:xfrm>
          <a:prstGeom prst="curvedConnector2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urved Connector 95"/>
          <p:cNvCxnSpPr>
            <a:stCxn id="45" idx="4"/>
            <a:endCxn id="17" idx="3"/>
          </p:cNvCxnSpPr>
          <p:nvPr/>
        </p:nvCxnSpPr>
        <p:spPr>
          <a:xfrm rot="10800000">
            <a:off x="3930601" y="1782435"/>
            <a:ext cx="634199" cy="659449"/>
          </a:xfrm>
          <a:prstGeom prst="curvedConnector2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>
            <a:stCxn id="9" idx="2"/>
            <a:endCxn id="45" idx="0"/>
          </p:cNvCxnSpPr>
          <p:nvPr/>
        </p:nvCxnSpPr>
        <p:spPr>
          <a:xfrm rot="5400000">
            <a:off x="5804739" y="1839562"/>
            <a:ext cx="651183" cy="553459"/>
          </a:xfrm>
          <a:prstGeom prst="curvedConnector2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" descr="https://logbooks.jlab.org/files/2015/05/3337691/15056835.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461" r="473" b="67802"/>
          <a:stretch/>
        </p:blipFill>
        <p:spPr bwMode="auto">
          <a:xfrm>
            <a:off x="550800" y="4709160"/>
            <a:ext cx="7952400" cy="158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4210183" y="4870668"/>
            <a:ext cx="976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60Hz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998457" y="5318402"/>
            <a:ext cx="976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120Hz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90131" y="4854684"/>
            <a:ext cx="1767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Beam Motion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9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9" name="Straight Connector 218"/>
          <p:cNvCxnSpPr/>
          <p:nvPr/>
        </p:nvCxnSpPr>
        <p:spPr>
          <a:xfrm>
            <a:off x="5369066" y="3189424"/>
            <a:ext cx="0" cy="723218"/>
          </a:xfrm>
          <a:prstGeom prst="line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Rectangle 179"/>
          <p:cNvSpPr/>
          <p:nvPr/>
        </p:nvSpPr>
        <p:spPr>
          <a:xfrm>
            <a:off x="2244466" y="937260"/>
            <a:ext cx="5480719" cy="2514600"/>
          </a:xfrm>
          <a:prstGeom prst="rect">
            <a:avLst/>
          </a:prstGeom>
          <a:noFill/>
          <a:ln w="15875"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358765" y="1249480"/>
            <a:ext cx="4516380" cy="1678306"/>
          </a:xfrm>
          <a:prstGeom prst="rect">
            <a:avLst/>
          </a:prstGeom>
          <a:noFill/>
          <a:ln w="15875"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3" name="Straight Connector 212"/>
          <p:cNvCxnSpPr/>
          <p:nvPr/>
        </p:nvCxnSpPr>
        <p:spPr>
          <a:xfrm>
            <a:off x="5372390" y="2694416"/>
            <a:ext cx="0" cy="353989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>
          <a:xfrm>
            <a:off x="7484151" y="2930344"/>
            <a:ext cx="463550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>
            <a:off x="7481908" y="1970224"/>
            <a:ext cx="463550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>
            <a:off x="7474288" y="2254092"/>
            <a:ext cx="463550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>
            <a:off x="7474288" y="3213994"/>
            <a:ext cx="463550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4655303" y="2676331"/>
            <a:ext cx="451322" cy="3367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endCxn id="127" idx="1"/>
          </p:cNvCxnSpPr>
          <p:nvPr/>
        </p:nvCxnSpPr>
        <p:spPr>
          <a:xfrm>
            <a:off x="4661181" y="2203990"/>
            <a:ext cx="451323" cy="336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smtClean="0"/>
              <a:t>Based on Halls A &amp; C FFB</a:t>
            </a:r>
            <a:endParaRPr lang="en-US" sz="400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346" y="3573579"/>
            <a:ext cx="4395085" cy="287294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Minion Pro"/>
              </a:rPr>
              <a:t>FFB Control Algorithm:                 </a:t>
            </a:r>
            <a:r>
              <a:rPr lang="en-US" dirty="0" err="1" smtClean="0">
                <a:latin typeface="Minion Pro"/>
              </a:rPr>
              <a:t>Lebedev</a:t>
            </a:r>
            <a:r>
              <a:rPr lang="en-US" dirty="0" smtClean="0">
                <a:latin typeface="Minion Pro"/>
              </a:rPr>
              <a:t> &amp; </a:t>
            </a:r>
            <a:r>
              <a:rPr lang="en-US" dirty="0" smtClean="0"/>
              <a:t>Dickson circa 1996</a:t>
            </a:r>
            <a:endParaRPr lang="en-US" dirty="0" smtClean="0">
              <a:latin typeface="Minion Pro"/>
            </a:endParaRPr>
          </a:p>
          <a:p>
            <a:r>
              <a:rPr lang="en-US" dirty="0" smtClean="0"/>
              <a:t>Targets 60Hz line motion and harmonics</a:t>
            </a:r>
          </a:p>
          <a:p>
            <a:r>
              <a:rPr lang="en-US" dirty="0" smtClean="0"/>
              <a:t>Auto calibration: kick beam, record response and calculate matrix coefficients</a:t>
            </a:r>
            <a:endParaRPr lang="en-US" dirty="0"/>
          </a:p>
          <a:p>
            <a:r>
              <a:rPr lang="en-US" dirty="0" smtClean="0"/>
              <a:t>Feedback </a:t>
            </a:r>
            <a:r>
              <a:rPr lang="en-US" dirty="0"/>
              <a:t>to </a:t>
            </a:r>
            <a:r>
              <a:rPr lang="en-US" dirty="0" smtClean="0"/>
              <a:t>180Hz plus feedforward to 720Hz</a:t>
            </a:r>
          </a:p>
          <a:p>
            <a:r>
              <a:rPr lang="en-US" dirty="0" smtClean="0"/>
              <a:t>Position and energy correction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7" name="Flowchart: Direct Access Storage 16"/>
          <p:cNvSpPr/>
          <p:nvPr/>
        </p:nvSpPr>
        <p:spPr>
          <a:xfrm>
            <a:off x="393318" y="2078990"/>
            <a:ext cx="720000" cy="228600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Direct Access Storage 20"/>
          <p:cNvSpPr/>
          <p:nvPr/>
        </p:nvSpPr>
        <p:spPr>
          <a:xfrm>
            <a:off x="393317" y="2559050"/>
            <a:ext cx="720000" cy="228600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5400000">
            <a:off x="260216" y="2268977"/>
            <a:ext cx="1108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3318" y="2039401"/>
            <a:ext cx="719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BPM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93318" y="2519461"/>
            <a:ext cx="719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BPM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95858" y="2275183"/>
            <a:ext cx="1587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(x8)</a:t>
            </a:r>
            <a:endParaRPr lang="en-US" sz="1400" b="1" dirty="0"/>
          </a:p>
        </p:txBody>
      </p:sp>
      <p:grpSp>
        <p:nvGrpSpPr>
          <p:cNvPr id="85" name="Group 84"/>
          <p:cNvGrpSpPr/>
          <p:nvPr/>
        </p:nvGrpSpPr>
        <p:grpSpPr>
          <a:xfrm>
            <a:off x="1288415" y="2042435"/>
            <a:ext cx="796925" cy="307777"/>
            <a:chOff x="1326515" y="1418865"/>
            <a:chExt cx="796925" cy="307777"/>
          </a:xfrm>
        </p:grpSpPr>
        <p:sp>
          <p:nvSpPr>
            <p:cNvPr id="23" name="Rectangle 22"/>
            <p:cNvSpPr/>
            <p:nvPr/>
          </p:nvSpPr>
          <p:spPr>
            <a:xfrm>
              <a:off x="1386840" y="1455420"/>
              <a:ext cx="68326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26515" y="1418865"/>
              <a:ext cx="796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RF Mod</a:t>
              </a:r>
              <a:endParaRPr lang="en-US" sz="1400" b="1" dirty="0"/>
            </a:p>
          </p:txBody>
        </p:sp>
      </p:grpSp>
      <p:cxnSp>
        <p:nvCxnSpPr>
          <p:cNvPr id="28" name="Straight Arrow Connector 27"/>
          <p:cNvCxnSpPr>
            <a:stCxn id="17" idx="4"/>
            <a:endCxn id="23" idx="1"/>
          </p:cNvCxnSpPr>
          <p:nvPr/>
        </p:nvCxnSpPr>
        <p:spPr>
          <a:xfrm>
            <a:off x="1113318" y="2193290"/>
            <a:ext cx="235422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1" idx="4"/>
          </p:cNvCxnSpPr>
          <p:nvPr/>
        </p:nvCxnSpPr>
        <p:spPr>
          <a:xfrm flipV="1">
            <a:off x="1113317" y="2667000"/>
            <a:ext cx="235423" cy="635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5400000">
            <a:off x="1193459" y="2250757"/>
            <a:ext cx="1108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…</a:t>
            </a:r>
            <a:endParaRPr lang="en-US" b="1" dirty="0"/>
          </a:p>
        </p:txBody>
      </p:sp>
      <p:cxnSp>
        <p:nvCxnSpPr>
          <p:cNvPr id="45" name="Straight Arrow Connector 44"/>
          <p:cNvCxnSpPr>
            <a:stCxn id="23" idx="3"/>
            <a:endCxn id="95" idx="1"/>
          </p:cNvCxnSpPr>
          <p:nvPr/>
        </p:nvCxnSpPr>
        <p:spPr>
          <a:xfrm>
            <a:off x="2032000" y="2193290"/>
            <a:ext cx="535940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3704545" y="2085339"/>
            <a:ext cx="505504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3704546" y="2045750"/>
            <a:ext cx="505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ADC</a:t>
            </a:r>
            <a:endParaRPr lang="en-US" sz="1400" b="1" dirty="0"/>
          </a:p>
        </p:txBody>
      </p:sp>
      <p:cxnSp>
        <p:nvCxnSpPr>
          <p:cNvPr id="66" name="Straight Arrow Connector 65"/>
          <p:cNvCxnSpPr>
            <a:endCxn id="63" idx="1"/>
          </p:cNvCxnSpPr>
          <p:nvPr/>
        </p:nvCxnSpPr>
        <p:spPr>
          <a:xfrm>
            <a:off x="3253223" y="2196271"/>
            <a:ext cx="451323" cy="336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253223" y="2676331"/>
            <a:ext cx="451322" cy="3367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3340100" y="2134870"/>
            <a:ext cx="120650" cy="1403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3330575" y="2604682"/>
            <a:ext cx="120650" cy="1403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253223" y="1891862"/>
            <a:ext cx="334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253223" y="2356290"/>
            <a:ext cx="334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460195" y="2085339"/>
            <a:ext cx="397555" cy="708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4409395" y="2157292"/>
            <a:ext cx="492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FFB IOC</a:t>
            </a:r>
            <a:endParaRPr lang="en-US" sz="1400" b="1" dirty="0"/>
          </a:p>
        </p:txBody>
      </p:sp>
      <p:grpSp>
        <p:nvGrpSpPr>
          <p:cNvPr id="86" name="Group 85"/>
          <p:cNvGrpSpPr/>
          <p:nvPr/>
        </p:nvGrpSpPr>
        <p:grpSpPr>
          <a:xfrm>
            <a:off x="1288414" y="2519460"/>
            <a:ext cx="796925" cy="307777"/>
            <a:chOff x="1326515" y="1418865"/>
            <a:chExt cx="796925" cy="307777"/>
          </a:xfrm>
        </p:grpSpPr>
        <p:sp>
          <p:nvSpPr>
            <p:cNvPr id="87" name="Rectangle 86"/>
            <p:cNvSpPr/>
            <p:nvPr/>
          </p:nvSpPr>
          <p:spPr>
            <a:xfrm>
              <a:off x="1386840" y="1455420"/>
              <a:ext cx="68326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326515" y="1418865"/>
              <a:ext cx="796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RF Mod</a:t>
              </a:r>
              <a:endParaRPr lang="en-US" sz="1400" b="1" dirty="0"/>
            </a:p>
          </p:txBody>
        </p:sp>
      </p:grpSp>
      <p:sp>
        <p:nvSpPr>
          <p:cNvPr id="95" name="Rectangle 94"/>
          <p:cNvSpPr/>
          <p:nvPr/>
        </p:nvSpPr>
        <p:spPr>
          <a:xfrm>
            <a:off x="2567940" y="2078990"/>
            <a:ext cx="68326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2511107" y="2043380"/>
            <a:ext cx="796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</a:t>
            </a:r>
            <a:r>
              <a:rPr lang="en-US" sz="1400" b="1" dirty="0" smtClean="0"/>
              <a:t>F Mod</a:t>
            </a:r>
            <a:endParaRPr lang="en-US" sz="1400" b="1" dirty="0"/>
          </a:p>
        </p:txBody>
      </p:sp>
      <p:sp>
        <p:nvSpPr>
          <p:cNvPr id="97" name="TextBox 96"/>
          <p:cNvSpPr txBox="1"/>
          <p:nvPr/>
        </p:nvSpPr>
        <p:spPr>
          <a:xfrm rot="5400000">
            <a:off x="2412659" y="2250757"/>
            <a:ext cx="1108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99" name="Rectangle 98"/>
          <p:cNvSpPr/>
          <p:nvPr/>
        </p:nvSpPr>
        <p:spPr>
          <a:xfrm>
            <a:off x="2567939" y="2556015"/>
            <a:ext cx="68326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2511106" y="2520405"/>
            <a:ext cx="796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</a:t>
            </a:r>
            <a:r>
              <a:rPr lang="en-US" sz="1400" b="1" dirty="0" smtClean="0"/>
              <a:t>F Mod</a:t>
            </a:r>
            <a:endParaRPr lang="en-US" sz="1400" b="1" dirty="0"/>
          </a:p>
        </p:txBody>
      </p:sp>
      <p:cxnSp>
        <p:nvCxnSpPr>
          <p:cNvPr id="104" name="Straight Arrow Connector 103"/>
          <p:cNvCxnSpPr>
            <a:stCxn id="63" idx="3"/>
          </p:cNvCxnSpPr>
          <p:nvPr/>
        </p:nvCxnSpPr>
        <p:spPr>
          <a:xfrm>
            <a:off x="4210050" y="2199639"/>
            <a:ext cx="244267" cy="5387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122" idx="3"/>
          </p:cNvCxnSpPr>
          <p:nvPr/>
        </p:nvCxnSpPr>
        <p:spPr>
          <a:xfrm>
            <a:off x="4210048" y="2682457"/>
            <a:ext cx="244269" cy="657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108" idx="2"/>
            <a:endCxn id="78" idx="0"/>
          </p:cNvCxnSpPr>
          <p:nvPr/>
        </p:nvCxnSpPr>
        <p:spPr>
          <a:xfrm flipH="1">
            <a:off x="4658973" y="1819415"/>
            <a:ext cx="657" cy="26592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4023359" y="1590815"/>
            <a:ext cx="1272542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3973830" y="155426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Shared Memory</a:t>
            </a:r>
            <a:endParaRPr lang="en-US" sz="1400" b="1" dirty="0"/>
          </a:p>
        </p:txBody>
      </p:sp>
      <p:sp>
        <p:nvSpPr>
          <p:cNvPr id="115" name="Rectangle 114"/>
          <p:cNvSpPr/>
          <p:nvPr/>
        </p:nvSpPr>
        <p:spPr>
          <a:xfrm>
            <a:off x="5591114" y="1590815"/>
            <a:ext cx="826196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5486690" y="1551226"/>
            <a:ext cx="1035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EPICS IOC</a:t>
            </a:r>
            <a:endParaRPr lang="en-US" sz="1400" b="1" dirty="0"/>
          </a:p>
        </p:txBody>
      </p:sp>
      <p:cxnSp>
        <p:nvCxnSpPr>
          <p:cNvPr id="117" name="Straight Arrow Connector 116"/>
          <p:cNvCxnSpPr>
            <a:stCxn id="108" idx="3"/>
            <a:endCxn id="115" idx="1"/>
          </p:cNvCxnSpPr>
          <p:nvPr/>
        </p:nvCxnSpPr>
        <p:spPr>
          <a:xfrm>
            <a:off x="5295901" y="1705115"/>
            <a:ext cx="295213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/>
          <p:nvPr/>
        </p:nvSpPr>
        <p:spPr>
          <a:xfrm>
            <a:off x="3704544" y="2568157"/>
            <a:ext cx="505504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3704545" y="2528568"/>
            <a:ext cx="505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ADC</a:t>
            </a:r>
            <a:endParaRPr lang="en-US" sz="1400" b="1" dirty="0"/>
          </a:p>
        </p:txBody>
      </p:sp>
      <p:sp>
        <p:nvSpPr>
          <p:cNvPr id="126" name="Rectangle 125"/>
          <p:cNvSpPr/>
          <p:nvPr/>
        </p:nvSpPr>
        <p:spPr>
          <a:xfrm>
            <a:off x="5106625" y="2085339"/>
            <a:ext cx="505504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/>
          <p:cNvSpPr txBox="1"/>
          <p:nvPr/>
        </p:nvSpPr>
        <p:spPr>
          <a:xfrm>
            <a:off x="5112504" y="2053469"/>
            <a:ext cx="505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DAC</a:t>
            </a:r>
            <a:endParaRPr lang="en-US" sz="1400" b="1" dirty="0"/>
          </a:p>
        </p:txBody>
      </p:sp>
      <p:sp>
        <p:nvSpPr>
          <p:cNvPr id="133" name="Rectangle 132"/>
          <p:cNvSpPr/>
          <p:nvPr/>
        </p:nvSpPr>
        <p:spPr>
          <a:xfrm>
            <a:off x="6045155" y="2085339"/>
            <a:ext cx="552066" cy="708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5964725" y="2285780"/>
            <a:ext cx="712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Filter</a:t>
            </a:r>
            <a:endParaRPr lang="en-US" sz="1400" b="1" dirty="0"/>
          </a:p>
        </p:txBody>
      </p:sp>
      <p:sp>
        <p:nvSpPr>
          <p:cNvPr id="137" name="Rectangle 136"/>
          <p:cNvSpPr/>
          <p:nvPr/>
        </p:nvSpPr>
        <p:spPr>
          <a:xfrm>
            <a:off x="5106624" y="2568157"/>
            <a:ext cx="505504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5112503" y="2536287"/>
            <a:ext cx="505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DAC</a:t>
            </a:r>
            <a:endParaRPr lang="en-US" sz="1400" b="1" dirty="0"/>
          </a:p>
        </p:txBody>
      </p:sp>
      <p:sp>
        <p:nvSpPr>
          <p:cNvPr id="157" name="Rectangle 156"/>
          <p:cNvSpPr/>
          <p:nvPr/>
        </p:nvSpPr>
        <p:spPr>
          <a:xfrm>
            <a:off x="7055691" y="1570809"/>
            <a:ext cx="552066" cy="7854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7055691" y="2528567"/>
            <a:ext cx="552066" cy="7845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/>
          <p:cNvSpPr txBox="1"/>
          <p:nvPr/>
        </p:nvSpPr>
        <p:spPr>
          <a:xfrm>
            <a:off x="6975261" y="1596670"/>
            <a:ext cx="7129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Trim</a:t>
            </a:r>
          </a:p>
          <a:p>
            <a:pPr algn="ctr"/>
            <a:r>
              <a:rPr lang="en-US" sz="1400" b="1" dirty="0" smtClean="0"/>
              <a:t>Rack/ Cards</a:t>
            </a:r>
            <a:endParaRPr lang="en-US" sz="1400" b="1" dirty="0"/>
          </a:p>
        </p:txBody>
      </p:sp>
      <p:sp>
        <p:nvSpPr>
          <p:cNvPr id="160" name="TextBox 159"/>
          <p:cNvSpPr txBox="1"/>
          <p:nvPr/>
        </p:nvSpPr>
        <p:spPr>
          <a:xfrm>
            <a:off x="6975261" y="2551516"/>
            <a:ext cx="7129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Trim</a:t>
            </a:r>
          </a:p>
          <a:p>
            <a:pPr algn="ctr"/>
            <a:r>
              <a:rPr lang="en-US" sz="1400" b="1" dirty="0" smtClean="0"/>
              <a:t>Rack/ Cards</a:t>
            </a:r>
            <a:endParaRPr lang="en-US" sz="1400" b="1" dirty="0"/>
          </a:p>
        </p:txBody>
      </p:sp>
      <p:sp>
        <p:nvSpPr>
          <p:cNvPr id="169" name="TextBox 168"/>
          <p:cNvSpPr txBox="1"/>
          <p:nvPr/>
        </p:nvSpPr>
        <p:spPr>
          <a:xfrm>
            <a:off x="2358765" y="1218999"/>
            <a:ext cx="4516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VME Crate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9" name="Straight Arrow Connector 178"/>
          <p:cNvCxnSpPr/>
          <p:nvPr/>
        </p:nvCxnSpPr>
        <p:spPr>
          <a:xfrm>
            <a:off x="2044700" y="2664067"/>
            <a:ext cx="535940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>
            <a:off x="2153026" y="906780"/>
            <a:ext cx="6617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BSY Service Building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2" name="Cube 181"/>
          <p:cNvSpPr/>
          <p:nvPr/>
        </p:nvSpPr>
        <p:spPr>
          <a:xfrm>
            <a:off x="7937840" y="1540329"/>
            <a:ext cx="720001" cy="234949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Cube 182"/>
          <p:cNvSpPr/>
          <p:nvPr/>
        </p:nvSpPr>
        <p:spPr>
          <a:xfrm>
            <a:off x="7937838" y="2118062"/>
            <a:ext cx="720001" cy="234949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TextBox 187"/>
          <p:cNvSpPr txBox="1"/>
          <p:nvPr/>
        </p:nvSpPr>
        <p:spPr>
          <a:xfrm>
            <a:off x="7894108" y="1526776"/>
            <a:ext cx="807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Magnet</a:t>
            </a:r>
            <a:endParaRPr lang="en-US" sz="1400" b="1" dirty="0"/>
          </a:p>
        </p:txBody>
      </p:sp>
      <p:sp>
        <p:nvSpPr>
          <p:cNvPr id="190" name="TextBox 189"/>
          <p:cNvSpPr txBox="1"/>
          <p:nvPr/>
        </p:nvSpPr>
        <p:spPr>
          <a:xfrm>
            <a:off x="7894108" y="2102837"/>
            <a:ext cx="807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Magnet</a:t>
            </a:r>
            <a:endParaRPr lang="en-US" sz="1400" b="1" dirty="0"/>
          </a:p>
        </p:txBody>
      </p:sp>
      <p:sp>
        <p:nvSpPr>
          <p:cNvPr id="192" name="Cube 191"/>
          <p:cNvSpPr/>
          <p:nvPr/>
        </p:nvSpPr>
        <p:spPr>
          <a:xfrm>
            <a:off x="7937840" y="2500449"/>
            <a:ext cx="720001" cy="234949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Cube 192"/>
          <p:cNvSpPr/>
          <p:nvPr/>
        </p:nvSpPr>
        <p:spPr>
          <a:xfrm>
            <a:off x="7937838" y="3078182"/>
            <a:ext cx="720001" cy="234949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extBox 194"/>
          <p:cNvSpPr txBox="1"/>
          <p:nvPr/>
        </p:nvSpPr>
        <p:spPr>
          <a:xfrm>
            <a:off x="7894108" y="2486896"/>
            <a:ext cx="807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Magnet</a:t>
            </a:r>
            <a:endParaRPr lang="en-US" sz="1400" b="1" dirty="0"/>
          </a:p>
        </p:txBody>
      </p:sp>
      <p:sp>
        <p:nvSpPr>
          <p:cNvPr id="196" name="TextBox 195"/>
          <p:cNvSpPr txBox="1"/>
          <p:nvPr/>
        </p:nvSpPr>
        <p:spPr>
          <a:xfrm>
            <a:off x="7894108" y="3062957"/>
            <a:ext cx="807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Magnet</a:t>
            </a:r>
            <a:endParaRPr lang="en-US" sz="1400" b="1" dirty="0"/>
          </a:p>
        </p:txBody>
      </p:sp>
      <p:cxnSp>
        <p:nvCxnSpPr>
          <p:cNvPr id="199" name="Straight Arrow Connector 198"/>
          <p:cNvCxnSpPr/>
          <p:nvPr/>
        </p:nvCxnSpPr>
        <p:spPr>
          <a:xfrm>
            <a:off x="7601288" y="1680882"/>
            <a:ext cx="336550" cy="4665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7601288" y="2640784"/>
            <a:ext cx="336550" cy="4665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Cube 201"/>
          <p:cNvSpPr/>
          <p:nvPr/>
        </p:nvSpPr>
        <p:spPr>
          <a:xfrm>
            <a:off x="7937840" y="1829889"/>
            <a:ext cx="720001" cy="234949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TextBox 202"/>
          <p:cNvSpPr txBox="1"/>
          <p:nvPr/>
        </p:nvSpPr>
        <p:spPr>
          <a:xfrm>
            <a:off x="7894108" y="1816336"/>
            <a:ext cx="807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Magnet</a:t>
            </a:r>
            <a:endParaRPr lang="en-US" sz="1400" b="1" dirty="0"/>
          </a:p>
        </p:txBody>
      </p:sp>
      <p:sp>
        <p:nvSpPr>
          <p:cNvPr id="204" name="Cube 203"/>
          <p:cNvSpPr/>
          <p:nvPr/>
        </p:nvSpPr>
        <p:spPr>
          <a:xfrm>
            <a:off x="7945460" y="2790009"/>
            <a:ext cx="720001" cy="234949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204"/>
          <p:cNvSpPr txBox="1"/>
          <p:nvPr/>
        </p:nvSpPr>
        <p:spPr>
          <a:xfrm>
            <a:off x="7901728" y="2776456"/>
            <a:ext cx="807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Magnet</a:t>
            </a:r>
            <a:endParaRPr lang="en-US" sz="1400" b="1" dirty="0"/>
          </a:p>
        </p:txBody>
      </p:sp>
      <p:sp>
        <p:nvSpPr>
          <p:cNvPr id="208" name="Rectangle 207"/>
          <p:cNvSpPr/>
          <p:nvPr/>
        </p:nvSpPr>
        <p:spPr>
          <a:xfrm>
            <a:off x="4880964" y="3056926"/>
            <a:ext cx="983683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TextBox 208"/>
          <p:cNvSpPr txBox="1"/>
          <p:nvPr/>
        </p:nvSpPr>
        <p:spPr>
          <a:xfrm>
            <a:off x="4880964" y="3017338"/>
            <a:ext cx="983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A/C Select</a:t>
            </a:r>
            <a:endParaRPr lang="en-US" sz="1400" b="1" dirty="0"/>
          </a:p>
        </p:txBody>
      </p:sp>
      <p:sp>
        <p:nvSpPr>
          <p:cNvPr id="215" name="Rectangle 214"/>
          <p:cNvSpPr/>
          <p:nvPr/>
        </p:nvSpPr>
        <p:spPr>
          <a:xfrm>
            <a:off x="4902201" y="3611679"/>
            <a:ext cx="3571240" cy="2706496"/>
          </a:xfrm>
          <a:prstGeom prst="rect">
            <a:avLst/>
          </a:prstGeom>
          <a:noFill/>
          <a:ln w="15875"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TextBox 215"/>
          <p:cNvSpPr txBox="1"/>
          <p:nvPr/>
        </p:nvSpPr>
        <p:spPr>
          <a:xfrm>
            <a:off x="4914899" y="3588820"/>
            <a:ext cx="3749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SL Service Building Zone 20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5050211" y="3925131"/>
            <a:ext cx="648809" cy="22721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TextBox 217"/>
          <p:cNvSpPr txBox="1"/>
          <p:nvPr/>
        </p:nvSpPr>
        <p:spPr>
          <a:xfrm>
            <a:off x="4969910" y="4555141"/>
            <a:ext cx="7789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Vernier Control Chassis</a:t>
            </a:r>
            <a:endParaRPr lang="en-US" sz="1400" b="1" dirty="0"/>
          </a:p>
        </p:txBody>
      </p:sp>
      <p:cxnSp>
        <p:nvCxnSpPr>
          <p:cNvPr id="221" name="Straight Arrow Connector 220"/>
          <p:cNvCxnSpPr>
            <a:stCxn id="222" idx="3"/>
          </p:cNvCxnSpPr>
          <p:nvPr/>
        </p:nvCxnSpPr>
        <p:spPr>
          <a:xfrm>
            <a:off x="6445240" y="4193439"/>
            <a:ext cx="244269" cy="657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2" name="Rectangle 221"/>
          <p:cNvSpPr/>
          <p:nvPr/>
        </p:nvSpPr>
        <p:spPr>
          <a:xfrm>
            <a:off x="5939736" y="4079139"/>
            <a:ext cx="505504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TextBox 222"/>
          <p:cNvSpPr txBox="1"/>
          <p:nvPr/>
        </p:nvSpPr>
        <p:spPr>
          <a:xfrm>
            <a:off x="5879887" y="4039550"/>
            <a:ext cx="630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Filter</a:t>
            </a:r>
            <a:endParaRPr lang="en-US" sz="1400" b="1" dirty="0"/>
          </a:p>
        </p:txBody>
      </p:sp>
      <p:cxnSp>
        <p:nvCxnSpPr>
          <p:cNvPr id="224" name="Straight Arrow Connector 223"/>
          <p:cNvCxnSpPr>
            <a:stCxn id="225" idx="3"/>
          </p:cNvCxnSpPr>
          <p:nvPr/>
        </p:nvCxnSpPr>
        <p:spPr>
          <a:xfrm>
            <a:off x="6445399" y="4766210"/>
            <a:ext cx="244269" cy="657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" name="Rectangle 224"/>
          <p:cNvSpPr/>
          <p:nvPr/>
        </p:nvSpPr>
        <p:spPr>
          <a:xfrm>
            <a:off x="5939895" y="4651910"/>
            <a:ext cx="505504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TextBox 225"/>
          <p:cNvSpPr txBox="1"/>
          <p:nvPr/>
        </p:nvSpPr>
        <p:spPr>
          <a:xfrm>
            <a:off x="5880046" y="4612321"/>
            <a:ext cx="630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Filter</a:t>
            </a:r>
            <a:endParaRPr lang="en-US" sz="1400" b="1" dirty="0"/>
          </a:p>
        </p:txBody>
      </p:sp>
      <p:cxnSp>
        <p:nvCxnSpPr>
          <p:cNvPr id="227" name="Straight Arrow Connector 226"/>
          <p:cNvCxnSpPr>
            <a:stCxn id="228" idx="3"/>
          </p:cNvCxnSpPr>
          <p:nvPr/>
        </p:nvCxnSpPr>
        <p:spPr>
          <a:xfrm>
            <a:off x="6452860" y="5344059"/>
            <a:ext cx="244269" cy="657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8" name="Rectangle 227"/>
          <p:cNvSpPr/>
          <p:nvPr/>
        </p:nvSpPr>
        <p:spPr>
          <a:xfrm>
            <a:off x="5947356" y="5229759"/>
            <a:ext cx="505504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TextBox 228"/>
          <p:cNvSpPr txBox="1"/>
          <p:nvPr/>
        </p:nvSpPr>
        <p:spPr>
          <a:xfrm>
            <a:off x="5887507" y="5190170"/>
            <a:ext cx="630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Filter</a:t>
            </a:r>
            <a:endParaRPr lang="en-US" sz="1400" b="1" dirty="0"/>
          </a:p>
        </p:txBody>
      </p:sp>
      <p:cxnSp>
        <p:nvCxnSpPr>
          <p:cNvPr id="230" name="Straight Arrow Connector 229"/>
          <p:cNvCxnSpPr>
            <a:stCxn id="231" idx="3"/>
          </p:cNvCxnSpPr>
          <p:nvPr/>
        </p:nvCxnSpPr>
        <p:spPr>
          <a:xfrm>
            <a:off x="6453019" y="5932070"/>
            <a:ext cx="244269" cy="657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1" name="Rectangle 230"/>
          <p:cNvSpPr/>
          <p:nvPr/>
        </p:nvSpPr>
        <p:spPr>
          <a:xfrm>
            <a:off x="5947515" y="5817770"/>
            <a:ext cx="505504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TextBox 231"/>
          <p:cNvSpPr txBox="1"/>
          <p:nvPr/>
        </p:nvSpPr>
        <p:spPr>
          <a:xfrm>
            <a:off x="5887666" y="5778181"/>
            <a:ext cx="630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Filter</a:t>
            </a:r>
            <a:endParaRPr lang="en-US" sz="1400" b="1" dirty="0"/>
          </a:p>
        </p:txBody>
      </p:sp>
      <p:cxnSp>
        <p:nvCxnSpPr>
          <p:cNvPr id="233" name="Straight Arrow Connector 232"/>
          <p:cNvCxnSpPr/>
          <p:nvPr/>
        </p:nvCxnSpPr>
        <p:spPr>
          <a:xfrm>
            <a:off x="5698428" y="4186865"/>
            <a:ext cx="244269" cy="657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>
            <a:off x="5698587" y="4759636"/>
            <a:ext cx="244269" cy="657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/>
          <p:nvPr/>
        </p:nvCxnSpPr>
        <p:spPr>
          <a:xfrm>
            <a:off x="5706048" y="5337485"/>
            <a:ext cx="244269" cy="657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/>
          <p:nvPr/>
        </p:nvCxnSpPr>
        <p:spPr>
          <a:xfrm>
            <a:off x="5706207" y="5925496"/>
            <a:ext cx="244269" cy="657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/>
          <p:nvPr/>
        </p:nvCxnSpPr>
        <p:spPr>
          <a:xfrm>
            <a:off x="7610512" y="4041039"/>
            <a:ext cx="244269" cy="657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8" name="Rectangle 237"/>
          <p:cNvSpPr/>
          <p:nvPr/>
        </p:nvSpPr>
        <p:spPr>
          <a:xfrm>
            <a:off x="6689668" y="3926739"/>
            <a:ext cx="918641" cy="5187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TextBox 238"/>
          <p:cNvSpPr txBox="1"/>
          <p:nvPr/>
        </p:nvSpPr>
        <p:spPr>
          <a:xfrm>
            <a:off x="6629178" y="4042085"/>
            <a:ext cx="1046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RFCM 1&amp;2</a:t>
            </a:r>
            <a:endParaRPr lang="en-US" sz="1400" b="1" dirty="0"/>
          </a:p>
        </p:txBody>
      </p:sp>
      <p:cxnSp>
        <p:nvCxnSpPr>
          <p:cNvPr id="240" name="Straight Arrow Connector 239"/>
          <p:cNvCxnSpPr/>
          <p:nvPr/>
        </p:nvCxnSpPr>
        <p:spPr>
          <a:xfrm>
            <a:off x="7610671" y="4613810"/>
            <a:ext cx="244269" cy="657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/>
          <p:nvPr/>
        </p:nvCxnSpPr>
        <p:spPr>
          <a:xfrm>
            <a:off x="7602892" y="5191659"/>
            <a:ext cx="244269" cy="657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>
          <a:xfrm>
            <a:off x="7603051" y="5779670"/>
            <a:ext cx="244269" cy="657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2" name="Oval 251"/>
          <p:cNvSpPr/>
          <p:nvPr/>
        </p:nvSpPr>
        <p:spPr>
          <a:xfrm>
            <a:off x="7847161" y="3920830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>
          <a:xfrm>
            <a:off x="7847160" y="4218234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/>
        </p:nvSpPr>
        <p:spPr>
          <a:xfrm>
            <a:off x="7847160" y="4506723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/>
          <p:cNvSpPr/>
          <p:nvPr/>
        </p:nvSpPr>
        <p:spPr>
          <a:xfrm>
            <a:off x="7847159" y="4804127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/>
          <p:cNvSpPr/>
          <p:nvPr/>
        </p:nvSpPr>
        <p:spPr>
          <a:xfrm>
            <a:off x="7947662" y="3927542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7947661" y="4224946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7947661" y="4513435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>
          <a:xfrm>
            <a:off x="7947660" y="4810839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8045281" y="3920830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>
          <a:xfrm>
            <a:off x="8045280" y="4218234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/>
          <p:cNvSpPr/>
          <p:nvPr/>
        </p:nvSpPr>
        <p:spPr>
          <a:xfrm>
            <a:off x="8045280" y="4506723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/>
        </p:nvSpPr>
        <p:spPr>
          <a:xfrm>
            <a:off x="8045279" y="4804127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/>
        </p:nvSpPr>
        <p:spPr>
          <a:xfrm>
            <a:off x="8145782" y="3927542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/>
          <p:cNvSpPr/>
          <p:nvPr/>
        </p:nvSpPr>
        <p:spPr>
          <a:xfrm>
            <a:off x="8145781" y="4224946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/>
          <p:cNvSpPr/>
          <p:nvPr/>
        </p:nvSpPr>
        <p:spPr>
          <a:xfrm>
            <a:off x="8145781" y="4513435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/>
          <p:cNvSpPr/>
          <p:nvPr/>
        </p:nvSpPr>
        <p:spPr>
          <a:xfrm>
            <a:off x="8145780" y="4810839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Oval 267"/>
          <p:cNvSpPr/>
          <p:nvPr/>
        </p:nvSpPr>
        <p:spPr>
          <a:xfrm>
            <a:off x="8244842" y="3927542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/>
          <p:cNvSpPr/>
          <p:nvPr/>
        </p:nvSpPr>
        <p:spPr>
          <a:xfrm>
            <a:off x="8244841" y="4224946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/>
          <p:cNvSpPr/>
          <p:nvPr/>
        </p:nvSpPr>
        <p:spPr>
          <a:xfrm>
            <a:off x="8244841" y="4513435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/>
          <p:cNvSpPr/>
          <p:nvPr/>
        </p:nvSpPr>
        <p:spPr>
          <a:xfrm>
            <a:off x="8244840" y="4810839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7847161" y="5086690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7847160" y="5384094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7847160" y="5672583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7847159" y="5969987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7947662" y="5093402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7947661" y="5390806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7947661" y="5679295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7947660" y="5976699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8045281" y="5086690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8045280" y="5384094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8045280" y="5672583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8045279" y="5969987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8145782" y="5093402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8145781" y="5390806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8145781" y="5679295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8145780" y="5976699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8244842" y="5093402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8244841" y="5390806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8244841" y="5679295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8244840" y="5976699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2" name="Straight Arrow Connector 211"/>
          <p:cNvCxnSpPr/>
          <p:nvPr/>
        </p:nvCxnSpPr>
        <p:spPr>
          <a:xfrm>
            <a:off x="7612168" y="4325295"/>
            <a:ext cx="244269" cy="657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4" name="Rectangle 213"/>
          <p:cNvSpPr/>
          <p:nvPr/>
        </p:nvSpPr>
        <p:spPr>
          <a:xfrm>
            <a:off x="6693527" y="4512632"/>
            <a:ext cx="918641" cy="5187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TextBox 219"/>
          <p:cNvSpPr txBox="1"/>
          <p:nvPr/>
        </p:nvSpPr>
        <p:spPr>
          <a:xfrm>
            <a:off x="6629178" y="4619450"/>
            <a:ext cx="1046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RFCM 3&amp;4</a:t>
            </a:r>
            <a:endParaRPr lang="en-US" sz="1400" b="1" dirty="0"/>
          </a:p>
        </p:txBody>
      </p:sp>
      <p:sp>
        <p:nvSpPr>
          <p:cNvPr id="242" name="Rectangle 241"/>
          <p:cNvSpPr/>
          <p:nvPr/>
        </p:nvSpPr>
        <p:spPr>
          <a:xfrm>
            <a:off x="6693134" y="5092599"/>
            <a:ext cx="918641" cy="5187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TextBox 244"/>
          <p:cNvSpPr txBox="1"/>
          <p:nvPr/>
        </p:nvSpPr>
        <p:spPr>
          <a:xfrm>
            <a:off x="6629178" y="5200325"/>
            <a:ext cx="1046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RFCM 5&amp;6</a:t>
            </a:r>
            <a:endParaRPr lang="en-US" sz="1400" b="1" dirty="0"/>
          </a:p>
        </p:txBody>
      </p:sp>
      <p:sp>
        <p:nvSpPr>
          <p:cNvPr id="248" name="Rectangle 247"/>
          <p:cNvSpPr/>
          <p:nvPr/>
        </p:nvSpPr>
        <p:spPr>
          <a:xfrm>
            <a:off x="6685907" y="5678492"/>
            <a:ext cx="918641" cy="5187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TextBox 279"/>
          <p:cNvSpPr txBox="1"/>
          <p:nvPr/>
        </p:nvSpPr>
        <p:spPr>
          <a:xfrm>
            <a:off x="6629178" y="5785310"/>
            <a:ext cx="1046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RFCM 7&amp;8</a:t>
            </a:r>
            <a:endParaRPr lang="en-US" sz="1400" b="1" dirty="0"/>
          </a:p>
        </p:txBody>
      </p:sp>
      <p:cxnSp>
        <p:nvCxnSpPr>
          <p:cNvPr id="281" name="Straight Arrow Connector 280"/>
          <p:cNvCxnSpPr/>
          <p:nvPr/>
        </p:nvCxnSpPr>
        <p:spPr>
          <a:xfrm>
            <a:off x="7595487" y="4911987"/>
            <a:ext cx="244269" cy="657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>
          <a:xfrm>
            <a:off x="7610671" y="5497728"/>
            <a:ext cx="244269" cy="657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/>
          <p:nvPr/>
        </p:nvCxnSpPr>
        <p:spPr>
          <a:xfrm>
            <a:off x="7610671" y="6077048"/>
            <a:ext cx="244269" cy="657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/>
          <p:nvPr/>
        </p:nvCxnSpPr>
        <p:spPr>
          <a:xfrm flipH="1">
            <a:off x="2910323" y="1406042"/>
            <a:ext cx="5597" cy="306693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 flipH="1">
            <a:off x="2903973" y="1775278"/>
            <a:ext cx="5597" cy="306693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6" name="Group 285"/>
          <p:cNvGrpSpPr/>
          <p:nvPr/>
        </p:nvGrpSpPr>
        <p:grpSpPr>
          <a:xfrm>
            <a:off x="2507614" y="1683800"/>
            <a:ext cx="796925" cy="307777"/>
            <a:chOff x="1326515" y="1418865"/>
            <a:chExt cx="796925" cy="307777"/>
          </a:xfrm>
        </p:grpSpPr>
        <p:sp>
          <p:nvSpPr>
            <p:cNvPr id="287" name="Rectangle 286"/>
            <p:cNvSpPr/>
            <p:nvPr/>
          </p:nvSpPr>
          <p:spPr>
            <a:xfrm>
              <a:off x="1386840" y="1455420"/>
              <a:ext cx="68326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TextBox 287"/>
            <p:cNvSpPr txBox="1"/>
            <p:nvPr/>
          </p:nvSpPr>
          <p:spPr>
            <a:xfrm>
              <a:off x="1326515" y="1418865"/>
              <a:ext cx="796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Timing</a:t>
              </a:r>
              <a:endParaRPr lang="en-US" sz="1400" b="1" dirty="0"/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2506980" y="1328758"/>
            <a:ext cx="796925" cy="307777"/>
            <a:chOff x="1326515" y="1418865"/>
            <a:chExt cx="796925" cy="307777"/>
          </a:xfrm>
        </p:grpSpPr>
        <p:sp>
          <p:nvSpPr>
            <p:cNvPr id="290" name="Rectangle 289"/>
            <p:cNvSpPr/>
            <p:nvPr/>
          </p:nvSpPr>
          <p:spPr>
            <a:xfrm>
              <a:off x="1386840" y="1455420"/>
              <a:ext cx="68326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TextBox 290"/>
            <p:cNvSpPr txBox="1"/>
            <p:nvPr/>
          </p:nvSpPr>
          <p:spPr>
            <a:xfrm>
              <a:off x="1326515" y="1418865"/>
              <a:ext cx="796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n</a:t>
              </a:r>
              <a:r>
                <a:rPr lang="en-US" sz="1400" b="1" dirty="0" smtClean="0"/>
                <a:t>*60Hz</a:t>
              </a:r>
              <a:endParaRPr lang="en-US" sz="1400" b="1" dirty="0"/>
            </a:p>
          </p:txBody>
        </p:sp>
      </p:grpSp>
      <p:cxnSp>
        <p:nvCxnSpPr>
          <p:cNvPr id="292" name="Straight Arrow Connector 291"/>
          <p:cNvCxnSpPr/>
          <p:nvPr/>
        </p:nvCxnSpPr>
        <p:spPr>
          <a:xfrm>
            <a:off x="2029460" y="1478343"/>
            <a:ext cx="535940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3" name="TextBox 292"/>
          <p:cNvSpPr txBox="1"/>
          <p:nvPr/>
        </p:nvSpPr>
        <p:spPr>
          <a:xfrm>
            <a:off x="891541" y="1316294"/>
            <a:ext cx="1182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Beam Sync</a:t>
            </a:r>
            <a:endParaRPr lang="en-US" sz="1400" b="1" dirty="0"/>
          </a:p>
        </p:txBody>
      </p:sp>
      <p:cxnSp>
        <p:nvCxnSpPr>
          <p:cNvPr id="294" name="Straight Arrow Connector 293"/>
          <p:cNvCxnSpPr/>
          <p:nvPr/>
        </p:nvCxnSpPr>
        <p:spPr>
          <a:xfrm>
            <a:off x="5606932" y="2219000"/>
            <a:ext cx="451323" cy="336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>
            <a:off x="5606932" y="2699060"/>
            <a:ext cx="451322" cy="3367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 flipH="1">
            <a:off x="5693809" y="2157599"/>
            <a:ext cx="120650" cy="1403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 flipH="1">
            <a:off x="5684284" y="2627411"/>
            <a:ext cx="120650" cy="1403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8" name="TextBox 297"/>
          <p:cNvSpPr txBox="1"/>
          <p:nvPr/>
        </p:nvSpPr>
        <p:spPr>
          <a:xfrm>
            <a:off x="5606932" y="2379019"/>
            <a:ext cx="334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9" name="TextBox 298"/>
          <p:cNvSpPr txBox="1"/>
          <p:nvPr/>
        </p:nvSpPr>
        <p:spPr>
          <a:xfrm>
            <a:off x="5607793" y="1923206"/>
            <a:ext cx="334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07" name="Straight Arrow Connector 306"/>
          <p:cNvCxnSpPr/>
          <p:nvPr/>
        </p:nvCxnSpPr>
        <p:spPr>
          <a:xfrm>
            <a:off x="6597532" y="2219000"/>
            <a:ext cx="451323" cy="336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/>
          <p:cNvCxnSpPr/>
          <p:nvPr/>
        </p:nvCxnSpPr>
        <p:spPr>
          <a:xfrm>
            <a:off x="6597532" y="2699060"/>
            <a:ext cx="451322" cy="3367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 flipH="1">
            <a:off x="6684409" y="2157599"/>
            <a:ext cx="120650" cy="1403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674884" y="2627411"/>
            <a:ext cx="120650" cy="1403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1" name="TextBox 310"/>
          <p:cNvSpPr txBox="1"/>
          <p:nvPr/>
        </p:nvSpPr>
        <p:spPr>
          <a:xfrm>
            <a:off x="6597532" y="2379019"/>
            <a:ext cx="334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2" name="TextBox 311"/>
          <p:cNvSpPr txBox="1"/>
          <p:nvPr/>
        </p:nvSpPr>
        <p:spPr>
          <a:xfrm>
            <a:off x="6598393" y="1923206"/>
            <a:ext cx="334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0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1" name="Straight Arrow Connector 470"/>
          <p:cNvCxnSpPr>
            <a:endCxn id="469" idx="1"/>
          </p:cNvCxnSpPr>
          <p:nvPr/>
        </p:nvCxnSpPr>
        <p:spPr>
          <a:xfrm>
            <a:off x="6900433" y="4001243"/>
            <a:ext cx="235422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Arrow Connector 474"/>
          <p:cNvCxnSpPr>
            <a:endCxn id="473" idx="1"/>
          </p:cNvCxnSpPr>
          <p:nvPr/>
        </p:nvCxnSpPr>
        <p:spPr>
          <a:xfrm>
            <a:off x="6900432" y="4299614"/>
            <a:ext cx="235422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Arrow Connector 478"/>
          <p:cNvCxnSpPr>
            <a:endCxn id="477" idx="1"/>
          </p:cNvCxnSpPr>
          <p:nvPr/>
        </p:nvCxnSpPr>
        <p:spPr>
          <a:xfrm>
            <a:off x="6900433" y="4603539"/>
            <a:ext cx="235422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3" name="Straight Arrow Connector 482"/>
          <p:cNvCxnSpPr>
            <a:endCxn id="481" idx="1"/>
          </p:cNvCxnSpPr>
          <p:nvPr/>
        </p:nvCxnSpPr>
        <p:spPr>
          <a:xfrm>
            <a:off x="6902971" y="4911806"/>
            <a:ext cx="235422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7" name="Straight Arrow Connector 486"/>
          <p:cNvCxnSpPr>
            <a:endCxn id="485" idx="1"/>
          </p:cNvCxnSpPr>
          <p:nvPr/>
        </p:nvCxnSpPr>
        <p:spPr>
          <a:xfrm>
            <a:off x="6902970" y="5210177"/>
            <a:ext cx="235422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1" name="Straight Arrow Connector 490"/>
          <p:cNvCxnSpPr>
            <a:endCxn id="489" idx="1"/>
          </p:cNvCxnSpPr>
          <p:nvPr/>
        </p:nvCxnSpPr>
        <p:spPr>
          <a:xfrm>
            <a:off x="6902971" y="5514102"/>
            <a:ext cx="235422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5" name="Straight Arrow Connector 494"/>
          <p:cNvCxnSpPr>
            <a:endCxn id="493" idx="1"/>
          </p:cNvCxnSpPr>
          <p:nvPr/>
        </p:nvCxnSpPr>
        <p:spPr>
          <a:xfrm>
            <a:off x="6902971" y="5818902"/>
            <a:ext cx="235422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9" name="Straight Arrow Connector 498"/>
          <p:cNvCxnSpPr>
            <a:endCxn id="497" idx="1"/>
          </p:cNvCxnSpPr>
          <p:nvPr/>
        </p:nvCxnSpPr>
        <p:spPr>
          <a:xfrm>
            <a:off x="6902971" y="6123702"/>
            <a:ext cx="235422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2" name="Straight Connector 601"/>
          <p:cNvCxnSpPr/>
          <p:nvPr/>
        </p:nvCxnSpPr>
        <p:spPr>
          <a:xfrm flipH="1">
            <a:off x="3585210" y="3804121"/>
            <a:ext cx="1286484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3" name="Straight Connector 592"/>
          <p:cNvCxnSpPr/>
          <p:nvPr/>
        </p:nvCxnSpPr>
        <p:spPr>
          <a:xfrm>
            <a:off x="2620010" y="4663668"/>
            <a:ext cx="1267" cy="7243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Arrow Connector 538"/>
          <p:cNvCxnSpPr/>
          <p:nvPr/>
        </p:nvCxnSpPr>
        <p:spPr>
          <a:xfrm>
            <a:off x="5496715" y="1586868"/>
            <a:ext cx="235422" cy="0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Arrow Connector 539"/>
          <p:cNvCxnSpPr/>
          <p:nvPr/>
        </p:nvCxnSpPr>
        <p:spPr>
          <a:xfrm>
            <a:off x="5496714" y="1885239"/>
            <a:ext cx="235422" cy="0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Arrow Connector 540"/>
          <p:cNvCxnSpPr/>
          <p:nvPr/>
        </p:nvCxnSpPr>
        <p:spPr>
          <a:xfrm>
            <a:off x="5496715" y="2189164"/>
            <a:ext cx="235422" cy="0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Arrow Connector 541"/>
          <p:cNvCxnSpPr/>
          <p:nvPr/>
        </p:nvCxnSpPr>
        <p:spPr>
          <a:xfrm>
            <a:off x="5499253" y="2497431"/>
            <a:ext cx="235422" cy="0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Arrow Connector 542"/>
          <p:cNvCxnSpPr/>
          <p:nvPr/>
        </p:nvCxnSpPr>
        <p:spPr>
          <a:xfrm>
            <a:off x="5499252" y="2795802"/>
            <a:ext cx="235422" cy="0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4" name="Straight Arrow Connector 543"/>
          <p:cNvCxnSpPr/>
          <p:nvPr/>
        </p:nvCxnSpPr>
        <p:spPr>
          <a:xfrm>
            <a:off x="5499253" y="3099727"/>
            <a:ext cx="235422" cy="0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Arrow Connector 532"/>
          <p:cNvCxnSpPr/>
          <p:nvPr/>
        </p:nvCxnSpPr>
        <p:spPr>
          <a:xfrm>
            <a:off x="5491633" y="4417987"/>
            <a:ext cx="235422" cy="0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1" name="Straight Arrow Connector 530"/>
          <p:cNvCxnSpPr/>
          <p:nvPr/>
        </p:nvCxnSpPr>
        <p:spPr>
          <a:xfrm>
            <a:off x="4645813" y="4395127"/>
            <a:ext cx="235422" cy="0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Arrow Connector 531"/>
          <p:cNvCxnSpPr/>
          <p:nvPr/>
        </p:nvCxnSpPr>
        <p:spPr>
          <a:xfrm>
            <a:off x="4645813" y="4715167"/>
            <a:ext cx="235422" cy="0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3" name="Straight Arrow Connector 522"/>
          <p:cNvCxnSpPr/>
          <p:nvPr/>
        </p:nvCxnSpPr>
        <p:spPr>
          <a:xfrm>
            <a:off x="4643275" y="1541148"/>
            <a:ext cx="235422" cy="0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4" name="Straight Arrow Connector 523"/>
          <p:cNvCxnSpPr/>
          <p:nvPr/>
        </p:nvCxnSpPr>
        <p:spPr>
          <a:xfrm>
            <a:off x="4643274" y="1839519"/>
            <a:ext cx="235422" cy="0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Arrow Connector 524"/>
          <p:cNvCxnSpPr/>
          <p:nvPr/>
        </p:nvCxnSpPr>
        <p:spPr>
          <a:xfrm>
            <a:off x="4643275" y="2143444"/>
            <a:ext cx="235422" cy="0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6" name="Straight Arrow Connector 525"/>
          <p:cNvCxnSpPr/>
          <p:nvPr/>
        </p:nvCxnSpPr>
        <p:spPr>
          <a:xfrm>
            <a:off x="4645813" y="2619351"/>
            <a:ext cx="235422" cy="0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7" name="Straight Arrow Connector 526"/>
          <p:cNvCxnSpPr/>
          <p:nvPr/>
        </p:nvCxnSpPr>
        <p:spPr>
          <a:xfrm>
            <a:off x="4645812" y="2917722"/>
            <a:ext cx="235422" cy="0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Arrow Connector 527"/>
          <p:cNvCxnSpPr/>
          <p:nvPr/>
        </p:nvCxnSpPr>
        <p:spPr>
          <a:xfrm>
            <a:off x="4645813" y="3221647"/>
            <a:ext cx="235422" cy="0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Arrow Connector 528"/>
          <p:cNvCxnSpPr/>
          <p:nvPr/>
        </p:nvCxnSpPr>
        <p:spPr>
          <a:xfrm>
            <a:off x="4645813" y="3526447"/>
            <a:ext cx="235422" cy="0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0" name="Straight Arrow Connector 529"/>
          <p:cNvCxnSpPr/>
          <p:nvPr/>
        </p:nvCxnSpPr>
        <p:spPr>
          <a:xfrm>
            <a:off x="4645813" y="4075087"/>
            <a:ext cx="235422" cy="0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0" name="Rectangle 499"/>
          <p:cNvSpPr/>
          <p:nvPr/>
        </p:nvSpPr>
        <p:spPr>
          <a:xfrm>
            <a:off x="4281515" y="1179190"/>
            <a:ext cx="1728216" cy="4600073"/>
          </a:xfrm>
          <a:prstGeom prst="rect">
            <a:avLst/>
          </a:prstGeom>
          <a:noFill/>
          <a:ln w="15875"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 326"/>
          <p:cNvSpPr/>
          <p:nvPr/>
        </p:nvSpPr>
        <p:spPr>
          <a:xfrm>
            <a:off x="301877" y="4733749"/>
            <a:ext cx="2784223" cy="1156511"/>
          </a:xfrm>
          <a:prstGeom prst="rect">
            <a:avLst/>
          </a:prstGeom>
          <a:noFill/>
          <a:ln w="15875"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" name="Straight Connector 138"/>
          <p:cNvCxnSpPr/>
          <p:nvPr/>
        </p:nvCxnSpPr>
        <p:spPr>
          <a:xfrm>
            <a:off x="3585210" y="2602683"/>
            <a:ext cx="0" cy="17073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2387600" y="1066229"/>
            <a:ext cx="0" cy="11283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3" name="Flowchart: Direct Access Storage 422"/>
          <p:cNvSpPr/>
          <p:nvPr/>
        </p:nvSpPr>
        <p:spPr>
          <a:xfrm>
            <a:off x="304416" y="3955670"/>
            <a:ext cx="247545" cy="228600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Flowchart: Direct Access Storage 421"/>
          <p:cNvSpPr/>
          <p:nvPr/>
        </p:nvSpPr>
        <p:spPr>
          <a:xfrm>
            <a:off x="540643" y="3952428"/>
            <a:ext cx="247545" cy="228600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072641" y="1133471"/>
            <a:ext cx="1013459" cy="1216183"/>
          </a:xfrm>
          <a:prstGeom prst="rect">
            <a:avLst/>
          </a:prstGeom>
          <a:noFill/>
          <a:ln w="15875"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7" name="Straight Arrow Connector 206"/>
          <p:cNvCxnSpPr/>
          <p:nvPr/>
        </p:nvCxnSpPr>
        <p:spPr>
          <a:xfrm>
            <a:off x="6899088" y="2801545"/>
            <a:ext cx="463550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>
            <a:off x="6896845" y="1898575"/>
            <a:ext cx="463550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>
            <a:off x="6889225" y="2191968"/>
            <a:ext cx="463550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>
            <a:off x="6889225" y="3094720"/>
            <a:ext cx="463550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smtClean="0"/>
              <a:t>Hall D FFB</a:t>
            </a:r>
            <a:endParaRPr lang="en-US" sz="4000" dirty="0">
              <a:latin typeface="Minion Pro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7/17/2015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7" name="Flowchart: Direct Access Storage 16"/>
          <p:cNvSpPr/>
          <p:nvPr/>
        </p:nvSpPr>
        <p:spPr>
          <a:xfrm>
            <a:off x="301878" y="1431290"/>
            <a:ext cx="720000" cy="228600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1878" y="1391701"/>
            <a:ext cx="719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BT02</a:t>
            </a:r>
            <a:endParaRPr lang="en-US" sz="1400" b="1" dirty="0"/>
          </a:p>
        </p:txBody>
      </p:sp>
      <p:grpSp>
        <p:nvGrpSpPr>
          <p:cNvPr id="85" name="Group 84"/>
          <p:cNvGrpSpPr/>
          <p:nvPr/>
        </p:nvGrpSpPr>
        <p:grpSpPr>
          <a:xfrm>
            <a:off x="1196975" y="1394735"/>
            <a:ext cx="796925" cy="307777"/>
            <a:chOff x="1326515" y="1418865"/>
            <a:chExt cx="796925" cy="307777"/>
          </a:xfrm>
        </p:grpSpPr>
        <p:sp>
          <p:nvSpPr>
            <p:cNvPr id="23" name="Rectangle 22"/>
            <p:cNvSpPr/>
            <p:nvPr/>
          </p:nvSpPr>
          <p:spPr>
            <a:xfrm>
              <a:off x="1386840" y="1455420"/>
              <a:ext cx="68326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26515" y="1418865"/>
              <a:ext cx="796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Cal Cell</a:t>
              </a:r>
              <a:endParaRPr lang="en-US" sz="1400" b="1" dirty="0"/>
            </a:p>
          </p:txBody>
        </p:sp>
      </p:grpSp>
      <p:cxnSp>
        <p:nvCxnSpPr>
          <p:cNvPr id="28" name="Straight Arrow Connector 27"/>
          <p:cNvCxnSpPr>
            <a:stCxn id="17" idx="4"/>
            <a:endCxn id="23" idx="1"/>
          </p:cNvCxnSpPr>
          <p:nvPr/>
        </p:nvCxnSpPr>
        <p:spPr>
          <a:xfrm>
            <a:off x="1021878" y="1545590"/>
            <a:ext cx="235422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3" idx="3"/>
            <a:endCxn id="95" idx="1"/>
          </p:cNvCxnSpPr>
          <p:nvPr/>
        </p:nvCxnSpPr>
        <p:spPr>
          <a:xfrm>
            <a:off x="1940560" y="1545590"/>
            <a:ext cx="345440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2286000" y="1431290"/>
            <a:ext cx="68326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6470628" y="1508685"/>
            <a:ext cx="552066" cy="17423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/>
          <p:cNvSpPr txBox="1"/>
          <p:nvPr/>
        </p:nvSpPr>
        <p:spPr>
          <a:xfrm>
            <a:off x="6390198" y="2010514"/>
            <a:ext cx="7129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Trim</a:t>
            </a:r>
          </a:p>
          <a:p>
            <a:pPr algn="ctr"/>
            <a:r>
              <a:rPr lang="en-US" sz="1400" b="1" dirty="0" smtClean="0"/>
              <a:t>Rack/ Cards</a:t>
            </a:r>
            <a:endParaRPr lang="en-US" sz="1400" b="1" dirty="0"/>
          </a:p>
        </p:txBody>
      </p:sp>
      <p:sp>
        <p:nvSpPr>
          <p:cNvPr id="169" name="TextBox 168"/>
          <p:cNvSpPr txBox="1"/>
          <p:nvPr/>
        </p:nvSpPr>
        <p:spPr>
          <a:xfrm>
            <a:off x="2069125" y="1110763"/>
            <a:ext cx="1016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E2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2" name="Cube 181"/>
          <p:cNvSpPr/>
          <p:nvPr/>
        </p:nvSpPr>
        <p:spPr>
          <a:xfrm>
            <a:off x="7352777" y="1449630"/>
            <a:ext cx="720001" cy="234949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Cube 182"/>
          <p:cNvSpPr/>
          <p:nvPr/>
        </p:nvSpPr>
        <p:spPr>
          <a:xfrm>
            <a:off x="7352775" y="2055938"/>
            <a:ext cx="720001" cy="234949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TextBox 187"/>
          <p:cNvSpPr txBox="1"/>
          <p:nvPr/>
        </p:nvSpPr>
        <p:spPr>
          <a:xfrm>
            <a:off x="7362638" y="1445602"/>
            <a:ext cx="682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BS04V</a:t>
            </a:r>
            <a:endParaRPr lang="en-US" sz="1400" b="1" dirty="0"/>
          </a:p>
        </p:txBody>
      </p:sp>
      <p:sp>
        <p:nvSpPr>
          <p:cNvPr id="190" name="TextBox 189"/>
          <p:cNvSpPr txBox="1"/>
          <p:nvPr/>
        </p:nvSpPr>
        <p:spPr>
          <a:xfrm>
            <a:off x="7352777" y="2059763"/>
            <a:ext cx="692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5C00V</a:t>
            </a:r>
            <a:endParaRPr lang="en-US" sz="1400" b="1" dirty="0"/>
          </a:p>
        </p:txBody>
      </p:sp>
      <p:sp>
        <p:nvSpPr>
          <p:cNvPr id="192" name="Cube 191"/>
          <p:cNvSpPr/>
          <p:nvPr/>
        </p:nvSpPr>
        <p:spPr>
          <a:xfrm>
            <a:off x="7352777" y="2352600"/>
            <a:ext cx="720001" cy="234949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Cube 192"/>
          <p:cNvSpPr/>
          <p:nvPr/>
        </p:nvSpPr>
        <p:spPr>
          <a:xfrm>
            <a:off x="7352775" y="2958908"/>
            <a:ext cx="720001" cy="234949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extBox 194"/>
          <p:cNvSpPr txBox="1"/>
          <p:nvPr/>
        </p:nvSpPr>
        <p:spPr>
          <a:xfrm>
            <a:off x="7352777" y="2358097"/>
            <a:ext cx="692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5C00H</a:t>
            </a:r>
            <a:endParaRPr lang="en-US" sz="1400" b="1" dirty="0"/>
          </a:p>
        </p:txBody>
      </p:sp>
      <p:sp>
        <p:nvSpPr>
          <p:cNvPr id="196" name="TextBox 195"/>
          <p:cNvSpPr txBox="1"/>
          <p:nvPr/>
        </p:nvSpPr>
        <p:spPr>
          <a:xfrm>
            <a:off x="7352775" y="2962733"/>
            <a:ext cx="692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5C04H</a:t>
            </a:r>
            <a:endParaRPr lang="en-US" sz="1400" b="1" dirty="0"/>
          </a:p>
        </p:txBody>
      </p:sp>
      <p:cxnSp>
        <p:nvCxnSpPr>
          <p:cNvPr id="199" name="Straight Arrow Connector 198"/>
          <p:cNvCxnSpPr/>
          <p:nvPr/>
        </p:nvCxnSpPr>
        <p:spPr>
          <a:xfrm>
            <a:off x="7016225" y="1590183"/>
            <a:ext cx="336550" cy="4665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7016225" y="2492935"/>
            <a:ext cx="336550" cy="4665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Cube 201"/>
          <p:cNvSpPr/>
          <p:nvPr/>
        </p:nvSpPr>
        <p:spPr>
          <a:xfrm>
            <a:off x="7352777" y="1758240"/>
            <a:ext cx="720001" cy="234949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TextBox 202"/>
          <p:cNvSpPr txBox="1"/>
          <p:nvPr/>
        </p:nvSpPr>
        <p:spPr>
          <a:xfrm>
            <a:off x="7362638" y="1754212"/>
            <a:ext cx="682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BS04H</a:t>
            </a:r>
            <a:endParaRPr lang="en-US" sz="1400" b="1" dirty="0"/>
          </a:p>
        </p:txBody>
      </p:sp>
      <p:sp>
        <p:nvSpPr>
          <p:cNvPr id="204" name="Cube 203"/>
          <p:cNvSpPr/>
          <p:nvPr/>
        </p:nvSpPr>
        <p:spPr>
          <a:xfrm>
            <a:off x="7360397" y="2661210"/>
            <a:ext cx="720001" cy="234949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204"/>
          <p:cNvSpPr txBox="1"/>
          <p:nvPr/>
        </p:nvSpPr>
        <p:spPr>
          <a:xfrm>
            <a:off x="7352775" y="2657182"/>
            <a:ext cx="692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5C04V</a:t>
            </a:r>
            <a:endParaRPr lang="en-US" sz="1400" b="1" dirty="0"/>
          </a:p>
        </p:txBody>
      </p:sp>
      <p:sp>
        <p:nvSpPr>
          <p:cNvPr id="215" name="Rectangle 214"/>
          <p:cNvSpPr/>
          <p:nvPr/>
        </p:nvSpPr>
        <p:spPr>
          <a:xfrm>
            <a:off x="6294120" y="3562857"/>
            <a:ext cx="2575560" cy="2770558"/>
          </a:xfrm>
          <a:prstGeom prst="rect">
            <a:avLst/>
          </a:prstGeom>
          <a:noFill/>
          <a:ln w="15875"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TextBox 215"/>
          <p:cNvSpPr txBox="1"/>
          <p:nvPr/>
        </p:nvSpPr>
        <p:spPr>
          <a:xfrm>
            <a:off x="6294120" y="3543100"/>
            <a:ext cx="2575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L Service Building Zone 26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6469380" y="3881822"/>
            <a:ext cx="444921" cy="23602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TextBox 217"/>
          <p:cNvSpPr txBox="1"/>
          <p:nvPr/>
        </p:nvSpPr>
        <p:spPr>
          <a:xfrm>
            <a:off x="6372635" y="4694979"/>
            <a:ext cx="6384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Fiber to BNC</a:t>
            </a:r>
            <a:endParaRPr lang="en-US" sz="1400" b="1" dirty="0"/>
          </a:p>
        </p:txBody>
      </p:sp>
      <p:cxnSp>
        <p:nvCxnSpPr>
          <p:cNvPr id="237" name="Straight Arrow Connector 236"/>
          <p:cNvCxnSpPr/>
          <p:nvPr/>
        </p:nvCxnSpPr>
        <p:spPr>
          <a:xfrm>
            <a:off x="7816252" y="3995319"/>
            <a:ext cx="244269" cy="657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/>
          <p:nvPr/>
        </p:nvCxnSpPr>
        <p:spPr>
          <a:xfrm>
            <a:off x="7816411" y="4598570"/>
            <a:ext cx="244269" cy="657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/>
          <p:nvPr/>
        </p:nvCxnSpPr>
        <p:spPr>
          <a:xfrm>
            <a:off x="7808632" y="5206899"/>
            <a:ext cx="244269" cy="657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>
          <a:xfrm>
            <a:off x="7808791" y="5825390"/>
            <a:ext cx="244269" cy="657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2" name="Oval 251"/>
          <p:cNvSpPr/>
          <p:nvPr/>
        </p:nvSpPr>
        <p:spPr>
          <a:xfrm>
            <a:off x="8052901" y="3875110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>
          <a:xfrm>
            <a:off x="8052900" y="4180134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/>
        </p:nvSpPr>
        <p:spPr>
          <a:xfrm>
            <a:off x="8052900" y="4491483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/>
          <p:cNvSpPr/>
          <p:nvPr/>
        </p:nvSpPr>
        <p:spPr>
          <a:xfrm>
            <a:off x="8052899" y="4796507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/>
          <p:cNvSpPr/>
          <p:nvPr/>
        </p:nvSpPr>
        <p:spPr>
          <a:xfrm>
            <a:off x="8153402" y="3881822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8153401" y="4186846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8153401" y="4498195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>
          <a:xfrm>
            <a:off x="8153400" y="4803219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8251021" y="3875110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>
          <a:xfrm>
            <a:off x="8251020" y="4180134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/>
          <p:cNvSpPr/>
          <p:nvPr/>
        </p:nvSpPr>
        <p:spPr>
          <a:xfrm>
            <a:off x="8251020" y="4491483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/>
        </p:nvSpPr>
        <p:spPr>
          <a:xfrm>
            <a:off x="8251019" y="4796507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/>
        </p:nvSpPr>
        <p:spPr>
          <a:xfrm>
            <a:off x="8351522" y="3881822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/>
          <p:cNvSpPr/>
          <p:nvPr/>
        </p:nvSpPr>
        <p:spPr>
          <a:xfrm>
            <a:off x="8351521" y="4186846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/>
          <p:cNvSpPr/>
          <p:nvPr/>
        </p:nvSpPr>
        <p:spPr>
          <a:xfrm>
            <a:off x="8351521" y="4498195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/>
          <p:cNvSpPr/>
          <p:nvPr/>
        </p:nvSpPr>
        <p:spPr>
          <a:xfrm>
            <a:off x="8351520" y="4803219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Oval 267"/>
          <p:cNvSpPr/>
          <p:nvPr/>
        </p:nvSpPr>
        <p:spPr>
          <a:xfrm>
            <a:off x="8450582" y="3881822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/>
          <p:cNvSpPr/>
          <p:nvPr/>
        </p:nvSpPr>
        <p:spPr>
          <a:xfrm>
            <a:off x="8450581" y="4186846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/>
          <p:cNvSpPr/>
          <p:nvPr/>
        </p:nvSpPr>
        <p:spPr>
          <a:xfrm>
            <a:off x="8450581" y="4498195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/>
          <p:cNvSpPr/>
          <p:nvPr/>
        </p:nvSpPr>
        <p:spPr>
          <a:xfrm>
            <a:off x="8450580" y="4803219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/>
        </p:nvSpPr>
        <p:spPr>
          <a:xfrm>
            <a:off x="8548201" y="3875110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8548200" y="4180134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8548200" y="4491483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/>
        </p:nvSpPr>
        <p:spPr>
          <a:xfrm>
            <a:off x="8548199" y="4796507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/>
        </p:nvSpPr>
        <p:spPr>
          <a:xfrm>
            <a:off x="8648702" y="3881822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Oval 276"/>
          <p:cNvSpPr/>
          <p:nvPr/>
        </p:nvSpPr>
        <p:spPr>
          <a:xfrm>
            <a:off x="8648701" y="4186846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/>
          <p:cNvSpPr/>
          <p:nvPr/>
        </p:nvSpPr>
        <p:spPr>
          <a:xfrm>
            <a:off x="8648701" y="4498195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Oval 278"/>
          <p:cNvSpPr/>
          <p:nvPr/>
        </p:nvSpPr>
        <p:spPr>
          <a:xfrm>
            <a:off x="8648700" y="4803219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8052901" y="5101930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8052900" y="5406954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8052900" y="5718303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8052899" y="6008087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8153402" y="5108642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8153401" y="5413666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8153401" y="5725015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8153400" y="6014799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8251021" y="5101930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8251020" y="5406954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8251020" y="5718303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8251019" y="6008087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8351522" y="5108642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8351521" y="5413666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8351521" y="5725015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8351520" y="6014799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8450582" y="5108642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8450581" y="5413666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8450581" y="5725015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8450580" y="6014799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8548201" y="5101930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8548200" y="5406954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8548200" y="5718303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8548199" y="6008087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8648702" y="5108642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8648701" y="5413666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8648701" y="5725015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8648700" y="6014799"/>
            <a:ext cx="92879" cy="22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2" name="Straight Arrow Connector 211"/>
          <p:cNvCxnSpPr/>
          <p:nvPr/>
        </p:nvCxnSpPr>
        <p:spPr>
          <a:xfrm>
            <a:off x="7817908" y="4287195"/>
            <a:ext cx="244269" cy="657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/>
          <p:cNvCxnSpPr/>
          <p:nvPr/>
        </p:nvCxnSpPr>
        <p:spPr>
          <a:xfrm>
            <a:off x="7801227" y="4904367"/>
            <a:ext cx="244269" cy="657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>
          <a:xfrm>
            <a:off x="7816411" y="5520588"/>
            <a:ext cx="244269" cy="657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/>
          <p:nvPr/>
        </p:nvCxnSpPr>
        <p:spPr>
          <a:xfrm>
            <a:off x="7816411" y="6115148"/>
            <a:ext cx="244269" cy="6573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3" name="Flowchart: Direct Access Storage 302"/>
          <p:cNvSpPr/>
          <p:nvPr/>
        </p:nvSpPr>
        <p:spPr>
          <a:xfrm>
            <a:off x="301877" y="1729661"/>
            <a:ext cx="720000" cy="228600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TextBox 303"/>
          <p:cNvSpPr txBox="1"/>
          <p:nvPr/>
        </p:nvSpPr>
        <p:spPr>
          <a:xfrm>
            <a:off x="301877" y="1690072"/>
            <a:ext cx="719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5C00</a:t>
            </a:r>
            <a:endParaRPr lang="en-US" sz="1400" b="1" dirty="0"/>
          </a:p>
        </p:txBody>
      </p:sp>
      <p:grpSp>
        <p:nvGrpSpPr>
          <p:cNvPr id="305" name="Group 304"/>
          <p:cNvGrpSpPr/>
          <p:nvPr/>
        </p:nvGrpSpPr>
        <p:grpSpPr>
          <a:xfrm>
            <a:off x="1196974" y="1693106"/>
            <a:ext cx="796925" cy="307777"/>
            <a:chOff x="1326515" y="1418865"/>
            <a:chExt cx="796925" cy="307777"/>
          </a:xfrm>
        </p:grpSpPr>
        <p:sp>
          <p:nvSpPr>
            <p:cNvPr id="306" name="Rectangle 305"/>
            <p:cNvSpPr/>
            <p:nvPr/>
          </p:nvSpPr>
          <p:spPr>
            <a:xfrm>
              <a:off x="1386840" y="1455420"/>
              <a:ext cx="68326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1326515" y="1418865"/>
              <a:ext cx="796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Cal Cell</a:t>
              </a:r>
              <a:endParaRPr lang="en-US" sz="1400" b="1" dirty="0"/>
            </a:p>
          </p:txBody>
        </p:sp>
      </p:grpSp>
      <p:cxnSp>
        <p:nvCxnSpPr>
          <p:cNvPr id="314" name="Straight Arrow Connector 313"/>
          <p:cNvCxnSpPr>
            <a:stCxn id="303" idx="4"/>
            <a:endCxn id="306" idx="1"/>
          </p:cNvCxnSpPr>
          <p:nvPr/>
        </p:nvCxnSpPr>
        <p:spPr>
          <a:xfrm>
            <a:off x="1021877" y="1843961"/>
            <a:ext cx="235422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/>
          <p:cNvCxnSpPr>
            <a:stCxn id="306" idx="3"/>
            <a:endCxn id="316" idx="1"/>
          </p:cNvCxnSpPr>
          <p:nvPr/>
        </p:nvCxnSpPr>
        <p:spPr>
          <a:xfrm>
            <a:off x="1940559" y="1843961"/>
            <a:ext cx="345440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6" name="Rectangle 315"/>
          <p:cNvSpPr/>
          <p:nvPr/>
        </p:nvSpPr>
        <p:spPr>
          <a:xfrm>
            <a:off x="2285999" y="1729661"/>
            <a:ext cx="68326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Flowchart: Direct Access Storage 317"/>
          <p:cNvSpPr/>
          <p:nvPr/>
        </p:nvSpPr>
        <p:spPr>
          <a:xfrm>
            <a:off x="301878" y="2033586"/>
            <a:ext cx="720000" cy="228600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TextBox 318"/>
          <p:cNvSpPr txBox="1"/>
          <p:nvPr/>
        </p:nvSpPr>
        <p:spPr>
          <a:xfrm>
            <a:off x="301878" y="1993997"/>
            <a:ext cx="719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5C02</a:t>
            </a:r>
            <a:endParaRPr lang="en-US" sz="1400" b="1" dirty="0"/>
          </a:p>
        </p:txBody>
      </p:sp>
      <p:grpSp>
        <p:nvGrpSpPr>
          <p:cNvPr id="320" name="Group 319"/>
          <p:cNvGrpSpPr/>
          <p:nvPr/>
        </p:nvGrpSpPr>
        <p:grpSpPr>
          <a:xfrm>
            <a:off x="1196975" y="1997031"/>
            <a:ext cx="796925" cy="307777"/>
            <a:chOff x="1326515" y="1418865"/>
            <a:chExt cx="796925" cy="307777"/>
          </a:xfrm>
        </p:grpSpPr>
        <p:sp>
          <p:nvSpPr>
            <p:cNvPr id="321" name="Rectangle 320"/>
            <p:cNvSpPr/>
            <p:nvPr/>
          </p:nvSpPr>
          <p:spPr>
            <a:xfrm>
              <a:off x="1386840" y="1455420"/>
              <a:ext cx="68326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1326515" y="1418865"/>
              <a:ext cx="796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Cal Cell</a:t>
              </a:r>
              <a:endParaRPr lang="en-US" sz="1400" b="1" dirty="0"/>
            </a:p>
          </p:txBody>
        </p:sp>
      </p:grpSp>
      <p:cxnSp>
        <p:nvCxnSpPr>
          <p:cNvPr id="323" name="Straight Arrow Connector 322"/>
          <p:cNvCxnSpPr>
            <a:stCxn id="318" idx="4"/>
            <a:endCxn id="321" idx="1"/>
          </p:cNvCxnSpPr>
          <p:nvPr/>
        </p:nvCxnSpPr>
        <p:spPr>
          <a:xfrm>
            <a:off x="1021878" y="2147886"/>
            <a:ext cx="235422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Arrow Connector 323"/>
          <p:cNvCxnSpPr>
            <a:stCxn id="321" idx="3"/>
            <a:endCxn id="325" idx="1"/>
          </p:cNvCxnSpPr>
          <p:nvPr/>
        </p:nvCxnSpPr>
        <p:spPr>
          <a:xfrm>
            <a:off x="1940560" y="2147886"/>
            <a:ext cx="345440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5" name="Rectangle 324"/>
          <p:cNvSpPr/>
          <p:nvPr/>
        </p:nvSpPr>
        <p:spPr>
          <a:xfrm>
            <a:off x="2286000" y="2033586"/>
            <a:ext cx="68326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4" name="Straight Arrow Connector 333"/>
          <p:cNvCxnSpPr>
            <a:stCxn id="9" idx="6"/>
            <a:endCxn id="335" idx="1"/>
          </p:cNvCxnSpPr>
          <p:nvPr/>
        </p:nvCxnSpPr>
        <p:spPr>
          <a:xfrm flipV="1">
            <a:off x="1939161" y="5388381"/>
            <a:ext cx="349377" cy="2182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5" name="Rectangle 334"/>
          <p:cNvSpPr/>
          <p:nvPr/>
        </p:nvSpPr>
        <p:spPr>
          <a:xfrm>
            <a:off x="2288538" y="5040885"/>
            <a:ext cx="683260" cy="6949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TextBox 336"/>
          <p:cNvSpPr txBox="1"/>
          <p:nvPr/>
        </p:nvSpPr>
        <p:spPr>
          <a:xfrm>
            <a:off x="304416" y="4712738"/>
            <a:ext cx="2859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Hall D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6" name="TextBox 355"/>
          <p:cNvSpPr txBox="1"/>
          <p:nvPr/>
        </p:nvSpPr>
        <p:spPr>
          <a:xfrm>
            <a:off x="218018" y="1158039"/>
            <a:ext cx="887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Striplines</a:t>
            </a:r>
            <a:endParaRPr lang="en-US" sz="1400" b="1" dirty="0"/>
          </a:p>
        </p:txBody>
      </p:sp>
      <p:sp>
        <p:nvSpPr>
          <p:cNvPr id="370" name="Flowchart: Direct Access Storage 369"/>
          <p:cNvSpPr/>
          <p:nvPr/>
        </p:nvSpPr>
        <p:spPr>
          <a:xfrm>
            <a:off x="304416" y="2509493"/>
            <a:ext cx="720000" cy="228600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TextBox 370"/>
          <p:cNvSpPr txBox="1"/>
          <p:nvPr/>
        </p:nvSpPr>
        <p:spPr>
          <a:xfrm>
            <a:off x="304416" y="2469904"/>
            <a:ext cx="719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5C06</a:t>
            </a:r>
            <a:endParaRPr lang="en-US" sz="1400" b="1" dirty="0"/>
          </a:p>
        </p:txBody>
      </p:sp>
      <p:grpSp>
        <p:nvGrpSpPr>
          <p:cNvPr id="372" name="Group 371"/>
          <p:cNvGrpSpPr/>
          <p:nvPr/>
        </p:nvGrpSpPr>
        <p:grpSpPr>
          <a:xfrm>
            <a:off x="1199513" y="2472938"/>
            <a:ext cx="796925" cy="307777"/>
            <a:chOff x="1326515" y="1418865"/>
            <a:chExt cx="796925" cy="307777"/>
          </a:xfrm>
        </p:grpSpPr>
        <p:sp>
          <p:nvSpPr>
            <p:cNvPr id="373" name="Rectangle 372"/>
            <p:cNvSpPr/>
            <p:nvPr/>
          </p:nvSpPr>
          <p:spPr>
            <a:xfrm>
              <a:off x="1386840" y="1455420"/>
              <a:ext cx="68326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TextBox 373"/>
            <p:cNvSpPr txBox="1"/>
            <p:nvPr/>
          </p:nvSpPr>
          <p:spPr>
            <a:xfrm>
              <a:off x="1326515" y="1418865"/>
              <a:ext cx="796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Cal Cell</a:t>
              </a:r>
              <a:endParaRPr lang="en-US" sz="1400" b="1" dirty="0"/>
            </a:p>
          </p:txBody>
        </p:sp>
      </p:grpSp>
      <p:cxnSp>
        <p:nvCxnSpPr>
          <p:cNvPr id="375" name="Straight Arrow Connector 374"/>
          <p:cNvCxnSpPr>
            <a:stCxn id="370" idx="4"/>
            <a:endCxn id="373" idx="1"/>
          </p:cNvCxnSpPr>
          <p:nvPr/>
        </p:nvCxnSpPr>
        <p:spPr>
          <a:xfrm>
            <a:off x="1024416" y="2623793"/>
            <a:ext cx="235422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Arrow Connector 375"/>
          <p:cNvCxnSpPr>
            <a:stCxn id="373" idx="3"/>
            <a:endCxn id="377" idx="1"/>
          </p:cNvCxnSpPr>
          <p:nvPr/>
        </p:nvCxnSpPr>
        <p:spPr>
          <a:xfrm>
            <a:off x="1943098" y="2623793"/>
            <a:ext cx="1534160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7" name="Rectangle 376"/>
          <p:cNvSpPr/>
          <p:nvPr/>
        </p:nvSpPr>
        <p:spPr>
          <a:xfrm>
            <a:off x="3477258" y="2509493"/>
            <a:ext cx="68326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Flowchart: Direct Access Storage 378"/>
          <p:cNvSpPr/>
          <p:nvPr/>
        </p:nvSpPr>
        <p:spPr>
          <a:xfrm>
            <a:off x="304415" y="2807864"/>
            <a:ext cx="720000" cy="228600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TextBox 379"/>
          <p:cNvSpPr txBox="1"/>
          <p:nvPr/>
        </p:nvSpPr>
        <p:spPr>
          <a:xfrm>
            <a:off x="304415" y="2768275"/>
            <a:ext cx="719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5C07</a:t>
            </a:r>
            <a:endParaRPr lang="en-US" sz="1400" b="1" dirty="0"/>
          </a:p>
        </p:txBody>
      </p:sp>
      <p:grpSp>
        <p:nvGrpSpPr>
          <p:cNvPr id="381" name="Group 380"/>
          <p:cNvGrpSpPr/>
          <p:nvPr/>
        </p:nvGrpSpPr>
        <p:grpSpPr>
          <a:xfrm>
            <a:off x="1199512" y="2771309"/>
            <a:ext cx="796925" cy="307777"/>
            <a:chOff x="1326515" y="1418865"/>
            <a:chExt cx="796925" cy="307777"/>
          </a:xfrm>
        </p:grpSpPr>
        <p:sp>
          <p:nvSpPr>
            <p:cNvPr id="382" name="Rectangle 381"/>
            <p:cNvSpPr/>
            <p:nvPr/>
          </p:nvSpPr>
          <p:spPr>
            <a:xfrm>
              <a:off x="1386840" y="1455420"/>
              <a:ext cx="68326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TextBox 382"/>
            <p:cNvSpPr txBox="1"/>
            <p:nvPr/>
          </p:nvSpPr>
          <p:spPr>
            <a:xfrm>
              <a:off x="1326515" y="1418865"/>
              <a:ext cx="796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Cal Cell</a:t>
              </a:r>
              <a:endParaRPr lang="en-US" sz="1400" b="1" dirty="0"/>
            </a:p>
          </p:txBody>
        </p:sp>
      </p:grpSp>
      <p:cxnSp>
        <p:nvCxnSpPr>
          <p:cNvPr id="384" name="Straight Arrow Connector 383"/>
          <p:cNvCxnSpPr>
            <a:stCxn id="379" idx="4"/>
            <a:endCxn id="382" idx="1"/>
          </p:cNvCxnSpPr>
          <p:nvPr/>
        </p:nvCxnSpPr>
        <p:spPr>
          <a:xfrm>
            <a:off x="1024415" y="2922164"/>
            <a:ext cx="235422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Arrow Connector 384"/>
          <p:cNvCxnSpPr>
            <a:stCxn id="382" idx="3"/>
            <a:endCxn id="386" idx="1"/>
          </p:cNvCxnSpPr>
          <p:nvPr/>
        </p:nvCxnSpPr>
        <p:spPr>
          <a:xfrm>
            <a:off x="1943097" y="2922164"/>
            <a:ext cx="1534160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6" name="Rectangle 385"/>
          <p:cNvSpPr/>
          <p:nvPr/>
        </p:nvSpPr>
        <p:spPr>
          <a:xfrm>
            <a:off x="3477257" y="2807864"/>
            <a:ext cx="68326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Flowchart: Direct Access Storage 387"/>
          <p:cNvSpPr/>
          <p:nvPr/>
        </p:nvSpPr>
        <p:spPr>
          <a:xfrm>
            <a:off x="304416" y="3111789"/>
            <a:ext cx="720000" cy="228600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TextBox 388"/>
          <p:cNvSpPr txBox="1"/>
          <p:nvPr/>
        </p:nvSpPr>
        <p:spPr>
          <a:xfrm>
            <a:off x="304416" y="3072200"/>
            <a:ext cx="719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5C11B</a:t>
            </a:r>
            <a:endParaRPr lang="en-US" sz="1400" b="1" dirty="0"/>
          </a:p>
        </p:txBody>
      </p:sp>
      <p:grpSp>
        <p:nvGrpSpPr>
          <p:cNvPr id="390" name="Group 389"/>
          <p:cNvGrpSpPr/>
          <p:nvPr/>
        </p:nvGrpSpPr>
        <p:grpSpPr>
          <a:xfrm>
            <a:off x="1199513" y="3075234"/>
            <a:ext cx="796925" cy="307777"/>
            <a:chOff x="1326515" y="1418865"/>
            <a:chExt cx="796925" cy="307777"/>
          </a:xfrm>
        </p:grpSpPr>
        <p:sp>
          <p:nvSpPr>
            <p:cNvPr id="391" name="Rectangle 390"/>
            <p:cNvSpPr/>
            <p:nvPr/>
          </p:nvSpPr>
          <p:spPr>
            <a:xfrm>
              <a:off x="1386840" y="1455420"/>
              <a:ext cx="68326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TextBox 391"/>
            <p:cNvSpPr txBox="1"/>
            <p:nvPr/>
          </p:nvSpPr>
          <p:spPr>
            <a:xfrm>
              <a:off x="1326515" y="1418865"/>
              <a:ext cx="796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Cal Cell</a:t>
              </a:r>
              <a:endParaRPr lang="en-US" sz="1400" b="1" dirty="0"/>
            </a:p>
          </p:txBody>
        </p:sp>
      </p:grpSp>
      <p:cxnSp>
        <p:nvCxnSpPr>
          <p:cNvPr id="393" name="Straight Arrow Connector 392"/>
          <p:cNvCxnSpPr>
            <a:stCxn id="388" idx="4"/>
            <a:endCxn id="391" idx="1"/>
          </p:cNvCxnSpPr>
          <p:nvPr/>
        </p:nvCxnSpPr>
        <p:spPr>
          <a:xfrm>
            <a:off x="1024416" y="3226089"/>
            <a:ext cx="235422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Arrow Connector 393"/>
          <p:cNvCxnSpPr>
            <a:stCxn id="391" idx="3"/>
            <a:endCxn id="395" idx="1"/>
          </p:cNvCxnSpPr>
          <p:nvPr/>
        </p:nvCxnSpPr>
        <p:spPr>
          <a:xfrm>
            <a:off x="1943098" y="3226089"/>
            <a:ext cx="1534160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5" name="Rectangle 394"/>
          <p:cNvSpPr/>
          <p:nvPr/>
        </p:nvSpPr>
        <p:spPr>
          <a:xfrm>
            <a:off x="3477258" y="3111789"/>
            <a:ext cx="68326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Flowchart: Direct Access Storage 396"/>
          <p:cNvSpPr/>
          <p:nvPr/>
        </p:nvSpPr>
        <p:spPr>
          <a:xfrm>
            <a:off x="304416" y="3416589"/>
            <a:ext cx="720000" cy="228600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TextBox 397"/>
          <p:cNvSpPr txBox="1"/>
          <p:nvPr/>
        </p:nvSpPr>
        <p:spPr>
          <a:xfrm>
            <a:off x="304416" y="3377000"/>
            <a:ext cx="719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AD00C</a:t>
            </a:r>
            <a:endParaRPr lang="en-US" sz="1400" b="1" dirty="0"/>
          </a:p>
        </p:txBody>
      </p:sp>
      <p:grpSp>
        <p:nvGrpSpPr>
          <p:cNvPr id="399" name="Group 398"/>
          <p:cNvGrpSpPr/>
          <p:nvPr/>
        </p:nvGrpSpPr>
        <p:grpSpPr>
          <a:xfrm>
            <a:off x="1199513" y="3380034"/>
            <a:ext cx="796925" cy="307777"/>
            <a:chOff x="1326515" y="1418865"/>
            <a:chExt cx="796925" cy="307777"/>
          </a:xfrm>
        </p:grpSpPr>
        <p:sp>
          <p:nvSpPr>
            <p:cNvPr id="400" name="Rectangle 399"/>
            <p:cNvSpPr/>
            <p:nvPr/>
          </p:nvSpPr>
          <p:spPr>
            <a:xfrm>
              <a:off x="1386840" y="1455420"/>
              <a:ext cx="68326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TextBox 400"/>
            <p:cNvSpPr txBox="1"/>
            <p:nvPr/>
          </p:nvSpPr>
          <p:spPr>
            <a:xfrm>
              <a:off x="1326515" y="1418865"/>
              <a:ext cx="796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Cal Cell</a:t>
              </a:r>
              <a:endParaRPr lang="en-US" sz="1400" b="1" dirty="0"/>
            </a:p>
          </p:txBody>
        </p:sp>
      </p:grpSp>
      <p:cxnSp>
        <p:nvCxnSpPr>
          <p:cNvPr id="402" name="Straight Arrow Connector 401"/>
          <p:cNvCxnSpPr>
            <a:stCxn id="397" idx="4"/>
            <a:endCxn id="400" idx="1"/>
          </p:cNvCxnSpPr>
          <p:nvPr/>
        </p:nvCxnSpPr>
        <p:spPr>
          <a:xfrm>
            <a:off x="1024416" y="3530889"/>
            <a:ext cx="235422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>
            <a:stCxn id="400" idx="3"/>
            <a:endCxn id="404" idx="1"/>
          </p:cNvCxnSpPr>
          <p:nvPr/>
        </p:nvCxnSpPr>
        <p:spPr>
          <a:xfrm>
            <a:off x="1943098" y="3530889"/>
            <a:ext cx="1534160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4" name="Rectangle 403"/>
          <p:cNvSpPr/>
          <p:nvPr/>
        </p:nvSpPr>
        <p:spPr>
          <a:xfrm>
            <a:off x="3477258" y="3416589"/>
            <a:ext cx="68326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244217" y="5043091"/>
            <a:ext cx="694944" cy="694944"/>
            <a:chOff x="390777" y="2665651"/>
            <a:chExt cx="722539" cy="722376"/>
          </a:xfrm>
        </p:grpSpPr>
        <p:sp>
          <p:nvSpPr>
            <p:cNvPr id="9" name="Oval 8"/>
            <p:cNvSpPr/>
            <p:nvPr/>
          </p:nvSpPr>
          <p:spPr>
            <a:xfrm>
              <a:off x="390777" y="2665651"/>
              <a:ext cx="722539" cy="72237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80394" y="2961324"/>
              <a:ext cx="143304" cy="131029"/>
            </a:xfrm>
            <a:prstGeom prst="ellipse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9" idx="1"/>
              <a:endCxn id="9" idx="5"/>
            </p:cNvCxnSpPr>
            <p:nvPr/>
          </p:nvCxnSpPr>
          <p:spPr>
            <a:xfrm>
              <a:off x="496590" y="2771441"/>
              <a:ext cx="510913" cy="510796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>
              <a:stCxn id="9" idx="3"/>
              <a:endCxn id="9" idx="7"/>
            </p:cNvCxnSpPr>
            <p:nvPr/>
          </p:nvCxnSpPr>
          <p:spPr>
            <a:xfrm flipV="1">
              <a:off x="496590" y="2771441"/>
              <a:ext cx="510913" cy="510796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8" name="TextBox 407"/>
          <p:cNvSpPr txBox="1"/>
          <p:nvPr/>
        </p:nvSpPr>
        <p:spPr>
          <a:xfrm>
            <a:off x="295014" y="5018667"/>
            <a:ext cx="9789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Active Collimator</a:t>
            </a:r>
          </a:p>
          <a:p>
            <a:pPr algn="ctr"/>
            <a:r>
              <a:rPr lang="en-US" sz="1400" b="1" dirty="0" smtClean="0"/>
              <a:t>5H01</a:t>
            </a:r>
            <a:endParaRPr lang="en-US" sz="1400" b="1" dirty="0"/>
          </a:p>
        </p:txBody>
      </p:sp>
      <p:sp>
        <p:nvSpPr>
          <p:cNvPr id="413" name="Flowchart: Direct Access Storage 412"/>
          <p:cNvSpPr/>
          <p:nvPr/>
        </p:nvSpPr>
        <p:spPr>
          <a:xfrm>
            <a:off x="774331" y="3957609"/>
            <a:ext cx="247545" cy="228600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TextBox 413"/>
          <p:cNvSpPr txBox="1"/>
          <p:nvPr/>
        </p:nvSpPr>
        <p:spPr>
          <a:xfrm>
            <a:off x="295013" y="3915776"/>
            <a:ext cx="726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5C11A</a:t>
            </a:r>
            <a:endParaRPr lang="en-US" sz="1400" b="1" dirty="0"/>
          </a:p>
        </p:txBody>
      </p:sp>
      <p:grpSp>
        <p:nvGrpSpPr>
          <p:cNvPr id="415" name="Group 414"/>
          <p:cNvGrpSpPr/>
          <p:nvPr/>
        </p:nvGrpSpPr>
        <p:grpSpPr>
          <a:xfrm>
            <a:off x="1207133" y="3921054"/>
            <a:ext cx="796925" cy="307777"/>
            <a:chOff x="1326515" y="1418865"/>
            <a:chExt cx="796925" cy="307777"/>
          </a:xfrm>
        </p:grpSpPr>
        <p:sp>
          <p:nvSpPr>
            <p:cNvPr id="416" name="Rectangle 415"/>
            <p:cNvSpPr/>
            <p:nvPr/>
          </p:nvSpPr>
          <p:spPr>
            <a:xfrm>
              <a:off x="1386840" y="1455420"/>
              <a:ext cx="68326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TextBox 416"/>
            <p:cNvSpPr txBox="1"/>
            <p:nvPr/>
          </p:nvSpPr>
          <p:spPr>
            <a:xfrm>
              <a:off x="1326515" y="1418865"/>
              <a:ext cx="796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Cal Cell</a:t>
              </a:r>
              <a:endParaRPr lang="en-US" sz="1400" b="1" dirty="0"/>
            </a:p>
          </p:txBody>
        </p:sp>
      </p:grpSp>
      <p:cxnSp>
        <p:nvCxnSpPr>
          <p:cNvPr id="418" name="Straight Arrow Connector 417"/>
          <p:cNvCxnSpPr>
            <a:stCxn id="413" idx="4"/>
            <a:endCxn id="416" idx="1"/>
          </p:cNvCxnSpPr>
          <p:nvPr/>
        </p:nvCxnSpPr>
        <p:spPr>
          <a:xfrm>
            <a:off x="1021876" y="4071909"/>
            <a:ext cx="245582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Arrow Connector 418"/>
          <p:cNvCxnSpPr>
            <a:stCxn id="416" idx="3"/>
            <a:endCxn id="420" idx="1"/>
          </p:cNvCxnSpPr>
          <p:nvPr/>
        </p:nvCxnSpPr>
        <p:spPr>
          <a:xfrm>
            <a:off x="1950718" y="4071909"/>
            <a:ext cx="1526540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0" name="Rectangle 419"/>
          <p:cNvSpPr/>
          <p:nvPr/>
        </p:nvSpPr>
        <p:spPr>
          <a:xfrm>
            <a:off x="3477258" y="3957609"/>
            <a:ext cx="68326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Flowchart: Direct Access Storage 423"/>
          <p:cNvSpPr/>
          <p:nvPr/>
        </p:nvSpPr>
        <p:spPr>
          <a:xfrm>
            <a:off x="304416" y="4260470"/>
            <a:ext cx="247545" cy="228600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Flowchart: Direct Access Storage 424"/>
          <p:cNvSpPr/>
          <p:nvPr/>
        </p:nvSpPr>
        <p:spPr>
          <a:xfrm>
            <a:off x="540643" y="4257228"/>
            <a:ext cx="247545" cy="228600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Flowchart: Direct Access Storage 425"/>
          <p:cNvSpPr/>
          <p:nvPr/>
        </p:nvSpPr>
        <p:spPr>
          <a:xfrm>
            <a:off x="774331" y="4262409"/>
            <a:ext cx="247545" cy="228600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TextBox 426"/>
          <p:cNvSpPr txBox="1"/>
          <p:nvPr/>
        </p:nvSpPr>
        <p:spPr>
          <a:xfrm>
            <a:off x="304417" y="4226799"/>
            <a:ext cx="719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AD00</a:t>
            </a:r>
            <a:endParaRPr lang="en-US" sz="1400" b="1" dirty="0"/>
          </a:p>
        </p:txBody>
      </p:sp>
      <p:grpSp>
        <p:nvGrpSpPr>
          <p:cNvPr id="428" name="Group 427"/>
          <p:cNvGrpSpPr/>
          <p:nvPr/>
        </p:nvGrpSpPr>
        <p:grpSpPr>
          <a:xfrm>
            <a:off x="1207133" y="4225854"/>
            <a:ext cx="796925" cy="307777"/>
            <a:chOff x="1326515" y="1418865"/>
            <a:chExt cx="796925" cy="307777"/>
          </a:xfrm>
        </p:grpSpPr>
        <p:sp>
          <p:nvSpPr>
            <p:cNvPr id="429" name="Rectangle 428"/>
            <p:cNvSpPr/>
            <p:nvPr/>
          </p:nvSpPr>
          <p:spPr>
            <a:xfrm>
              <a:off x="1386840" y="1455420"/>
              <a:ext cx="68326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1326515" y="1418865"/>
              <a:ext cx="796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Cal Cell</a:t>
              </a:r>
              <a:endParaRPr lang="en-US" sz="1400" b="1" dirty="0"/>
            </a:p>
          </p:txBody>
        </p:sp>
      </p:grpSp>
      <p:cxnSp>
        <p:nvCxnSpPr>
          <p:cNvPr id="431" name="Straight Arrow Connector 430"/>
          <p:cNvCxnSpPr>
            <a:stCxn id="426" idx="4"/>
            <a:endCxn id="429" idx="1"/>
          </p:cNvCxnSpPr>
          <p:nvPr/>
        </p:nvCxnSpPr>
        <p:spPr>
          <a:xfrm>
            <a:off x="1021876" y="4376709"/>
            <a:ext cx="245582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>
            <a:stCxn id="429" idx="3"/>
            <a:endCxn id="433" idx="1"/>
          </p:cNvCxnSpPr>
          <p:nvPr/>
        </p:nvCxnSpPr>
        <p:spPr>
          <a:xfrm>
            <a:off x="1950718" y="4376709"/>
            <a:ext cx="1526540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3" name="Rectangle 432"/>
          <p:cNvSpPr/>
          <p:nvPr/>
        </p:nvSpPr>
        <p:spPr>
          <a:xfrm>
            <a:off x="3477258" y="4262409"/>
            <a:ext cx="68326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TextBox 434"/>
          <p:cNvSpPr txBox="1"/>
          <p:nvPr/>
        </p:nvSpPr>
        <p:spPr>
          <a:xfrm>
            <a:off x="218017" y="3680260"/>
            <a:ext cx="887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Cavities*</a:t>
            </a:r>
            <a:endParaRPr lang="en-US" sz="1400" b="1" dirty="0"/>
          </a:p>
        </p:txBody>
      </p:sp>
      <p:sp>
        <p:nvSpPr>
          <p:cNvPr id="437" name="TextBox 436"/>
          <p:cNvSpPr txBox="1"/>
          <p:nvPr/>
        </p:nvSpPr>
        <p:spPr>
          <a:xfrm>
            <a:off x="3259076" y="865502"/>
            <a:ext cx="3873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Tagger Service Building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8" name="Rectangle 437"/>
          <p:cNvSpPr/>
          <p:nvPr/>
        </p:nvSpPr>
        <p:spPr>
          <a:xfrm>
            <a:off x="4498315" y="1465580"/>
            <a:ext cx="202083" cy="3294366"/>
          </a:xfrm>
          <a:prstGeom prst="rect">
            <a:avLst/>
          </a:prstGeom>
          <a:ln>
            <a:tailEnd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9" name="Straight Arrow Connector 438"/>
          <p:cNvCxnSpPr>
            <a:stCxn id="377" idx="3"/>
          </p:cNvCxnSpPr>
          <p:nvPr/>
        </p:nvCxnSpPr>
        <p:spPr>
          <a:xfrm flipV="1">
            <a:off x="4160518" y="2623792"/>
            <a:ext cx="327662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0" name="TextBox 439"/>
          <p:cNvSpPr txBox="1"/>
          <p:nvPr/>
        </p:nvSpPr>
        <p:spPr>
          <a:xfrm>
            <a:off x="3428045" y="2473883"/>
            <a:ext cx="796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BPM RX</a:t>
            </a:r>
            <a:endParaRPr lang="en-US" sz="1400" b="1" dirty="0"/>
          </a:p>
        </p:txBody>
      </p:sp>
      <p:cxnSp>
        <p:nvCxnSpPr>
          <p:cNvPr id="441" name="Straight Arrow Connector 440"/>
          <p:cNvCxnSpPr>
            <a:stCxn id="386" idx="3"/>
          </p:cNvCxnSpPr>
          <p:nvPr/>
        </p:nvCxnSpPr>
        <p:spPr>
          <a:xfrm flipV="1">
            <a:off x="4160517" y="2917982"/>
            <a:ext cx="327663" cy="4182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Arrow Connector 441"/>
          <p:cNvCxnSpPr>
            <a:stCxn id="395" idx="3"/>
          </p:cNvCxnSpPr>
          <p:nvPr/>
        </p:nvCxnSpPr>
        <p:spPr>
          <a:xfrm flipV="1">
            <a:off x="4160518" y="3226088"/>
            <a:ext cx="337797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Arrow Connector 442"/>
          <p:cNvCxnSpPr>
            <a:stCxn id="404" idx="3"/>
          </p:cNvCxnSpPr>
          <p:nvPr/>
        </p:nvCxnSpPr>
        <p:spPr>
          <a:xfrm>
            <a:off x="4160518" y="3530889"/>
            <a:ext cx="327662" cy="397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Arrow Connector 443"/>
          <p:cNvCxnSpPr>
            <a:stCxn id="420" idx="3"/>
          </p:cNvCxnSpPr>
          <p:nvPr/>
        </p:nvCxnSpPr>
        <p:spPr>
          <a:xfrm>
            <a:off x="4160518" y="4071909"/>
            <a:ext cx="337797" cy="397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Arrow Connector 444"/>
          <p:cNvCxnSpPr/>
          <p:nvPr/>
        </p:nvCxnSpPr>
        <p:spPr>
          <a:xfrm>
            <a:off x="4160518" y="4389994"/>
            <a:ext cx="337797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Arrow Connector 453"/>
          <p:cNvCxnSpPr>
            <a:stCxn id="95" idx="3"/>
          </p:cNvCxnSpPr>
          <p:nvPr/>
        </p:nvCxnSpPr>
        <p:spPr>
          <a:xfrm flipV="1">
            <a:off x="2969260" y="1545589"/>
            <a:ext cx="1518920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Arrow Connector 454"/>
          <p:cNvCxnSpPr>
            <a:stCxn id="316" idx="3"/>
          </p:cNvCxnSpPr>
          <p:nvPr/>
        </p:nvCxnSpPr>
        <p:spPr>
          <a:xfrm flipV="1">
            <a:off x="2969259" y="1843960"/>
            <a:ext cx="151892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6" name="Straight Arrow Connector 455"/>
          <p:cNvCxnSpPr>
            <a:stCxn id="325" idx="3"/>
          </p:cNvCxnSpPr>
          <p:nvPr/>
        </p:nvCxnSpPr>
        <p:spPr>
          <a:xfrm>
            <a:off x="2969260" y="2147886"/>
            <a:ext cx="1518920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7" name="TextBox 456"/>
          <p:cNvSpPr txBox="1"/>
          <p:nvPr/>
        </p:nvSpPr>
        <p:spPr>
          <a:xfrm>
            <a:off x="3428044" y="2772254"/>
            <a:ext cx="796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BPM RX</a:t>
            </a:r>
            <a:endParaRPr lang="en-US" sz="1400" b="1" dirty="0"/>
          </a:p>
        </p:txBody>
      </p:sp>
      <p:sp>
        <p:nvSpPr>
          <p:cNvPr id="458" name="TextBox 457"/>
          <p:cNvSpPr txBox="1"/>
          <p:nvPr/>
        </p:nvSpPr>
        <p:spPr>
          <a:xfrm>
            <a:off x="3428045" y="3076179"/>
            <a:ext cx="796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BPM RX</a:t>
            </a:r>
            <a:endParaRPr lang="en-US" sz="1400" b="1" dirty="0"/>
          </a:p>
        </p:txBody>
      </p:sp>
      <p:sp>
        <p:nvSpPr>
          <p:cNvPr id="459" name="TextBox 458"/>
          <p:cNvSpPr txBox="1"/>
          <p:nvPr/>
        </p:nvSpPr>
        <p:spPr>
          <a:xfrm>
            <a:off x="3428045" y="3380979"/>
            <a:ext cx="796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BPM RX</a:t>
            </a:r>
            <a:endParaRPr lang="en-US" sz="1400" b="1" dirty="0"/>
          </a:p>
        </p:txBody>
      </p:sp>
      <p:sp>
        <p:nvSpPr>
          <p:cNvPr id="460" name="TextBox 459"/>
          <p:cNvSpPr txBox="1"/>
          <p:nvPr/>
        </p:nvSpPr>
        <p:spPr>
          <a:xfrm>
            <a:off x="3428045" y="3921999"/>
            <a:ext cx="796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BPM RX</a:t>
            </a:r>
            <a:endParaRPr lang="en-US" sz="1400" b="1" dirty="0"/>
          </a:p>
        </p:txBody>
      </p:sp>
      <p:sp>
        <p:nvSpPr>
          <p:cNvPr id="461" name="TextBox 460"/>
          <p:cNvSpPr txBox="1"/>
          <p:nvPr/>
        </p:nvSpPr>
        <p:spPr>
          <a:xfrm>
            <a:off x="3428045" y="4226799"/>
            <a:ext cx="796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BPM RX</a:t>
            </a:r>
            <a:endParaRPr lang="en-US" sz="1400" b="1" dirty="0"/>
          </a:p>
        </p:txBody>
      </p:sp>
      <p:sp>
        <p:nvSpPr>
          <p:cNvPr id="462" name="TextBox 461"/>
          <p:cNvSpPr txBox="1"/>
          <p:nvPr/>
        </p:nvSpPr>
        <p:spPr>
          <a:xfrm>
            <a:off x="2215194" y="1696564"/>
            <a:ext cx="796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BPM RX</a:t>
            </a:r>
            <a:endParaRPr lang="en-US" sz="1400" b="1" dirty="0"/>
          </a:p>
        </p:txBody>
      </p:sp>
      <p:sp>
        <p:nvSpPr>
          <p:cNvPr id="463" name="TextBox 462"/>
          <p:cNvSpPr txBox="1"/>
          <p:nvPr/>
        </p:nvSpPr>
        <p:spPr>
          <a:xfrm>
            <a:off x="2215195" y="2000489"/>
            <a:ext cx="796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BPM RX</a:t>
            </a:r>
            <a:endParaRPr lang="en-US" sz="1400" b="1" dirty="0"/>
          </a:p>
        </p:txBody>
      </p:sp>
      <p:sp>
        <p:nvSpPr>
          <p:cNvPr id="464" name="TextBox 463"/>
          <p:cNvSpPr txBox="1"/>
          <p:nvPr/>
        </p:nvSpPr>
        <p:spPr>
          <a:xfrm>
            <a:off x="2215195" y="1398193"/>
            <a:ext cx="796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BPM RX</a:t>
            </a:r>
            <a:endParaRPr lang="en-US" sz="1400" b="1" dirty="0"/>
          </a:p>
        </p:txBody>
      </p:sp>
      <p:sp>
        <p:nvSpPr>
          <p:cNvPr id="467" name="TextBox 466"/>
          <p:cNvSpPr txBox="1"/>
          <p:nvPr/>
        </p:nvSpPr>
        <p:spPr>
          <a:xfrm>
            <a:off x="2093674" y="3636245"/>
            <a:ext cx="1052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Beam Sync</a:t>
            </a:r>
            <a:endParaRPr lang="en-US" sz="1400" b="1" dirty="0"/>
          </a:p>
        </p:txBody>
      </p:sp>
      <p:cxnSp>
        <p:nvCxnSpPr>
          <p:cNvPr id="141" name="Straight Connector 140"/>
          <p:cNvCxnSpPr/>
          <p:nvPr/>
        </p:nvCxnSpPr>
        <p:spPr>
          <a:xfrm flipH="1">
            <a:off x="3028630" y="3802833"/>
            <a:ext cx="5565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8" name="Group 467"/>
          <p:cNvGrpSpPr/>
          <p:nvPr/>
        </p:nvGrpSpPr>
        <p:grpSpPr>
          <a:xfrm>
            <a:off x="7075530" y="3850388"/>
            <a:ext cx="796925" cy="307777"/>
            <a:chOff x="1326515" y="1418865"/>
            <a:chExt cx="796925" cy="307777"/>
          </a:xfrm>
        </p:grpSpPr>
        <p:sp>
          <p:nvSpPr>
            <p:cNvPr id="469" name="Rectangle 468"/>
            <p:cNvSpPr/>
            <p:nvPr/>
          </p:nvSpPr>
          <p:spPr>
            <a:xfrm>
              <a:off x="1386840" y="1455420"/>
              <a:ext cx="68326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TextBox 469"/>
            <p:cNvSpPr txBox="1"/>
            <p:nvPr/>
          </p:nvSpPr>
          <p:spPr>
            <a:xfrm>
              <a:off x="1326515" y="1418865"/>
              <a:ext cx="796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LLRF 1</a:t>
              </a:r>
              <a:endParaRPr lang="en-US" sz="1400" b="1" dirty="0"/>
            </a:p>
          </p:txBody>
        </p:sp>
      </p:grpSp>
      <p:grpSp>
        <p:nvGrpSpPr>
          <p:cNvPr id="472" name="Group 471"/>
          <p:cNvGrpSpPr/>
          <p:nvPr/>
        </p:nvGrpSpPr>
        <p:grpSpPr>
          <a:xfrm>
            <a:off x="7075529" y="4148759"/>
            <a:ext cx="796925" cy="307777"/>
            <a:chOff x="1326515" y="1418865"/>
            <a:chExt cx="796925" cy="307777"/>
          </a:xfrm>
        </p:grpSpPr>
        <p:sp>
          <p:nvSpPr>
            <p:cNvPr id="473" name="Rectangle 472"/>
            <p:cNvSpPr/>
            <p:nvPr/>
          </p:nvSpPr>
          <p:spPr>
            <a:xfrm>
              <a:off x="1386840" y="1455420"/>
              <a:ext cx="68326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TextBox 473"/>
            <p:cNvSpPr txBox="1"/>
            <p:nvPr/>
          </p:nvSpPr>
          <p:spPr>
            <a:xfrm>
              <a:off x="1326515" y="1418865"/>
              <a:ext cx="796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LLRF 2</a:t>
              </a:r>
              <a:endParaRPr lang="en-US" sz="1400" b="1" dirty="0"/>
            </a:p>
          </p:txBody>
        </p:sp>
      </p:grpSp>
      <p:grpSp>
        <p:nvGrpSpPr>
          <p:cNvPr id="476" name="Group 475"/>
          <p:cNvGrpSpPr/>
          <p:nvPr/>
        </p:nvGrpSpPr>
        <p:grpSpPr>
          <a:xfrm>
            <a:off x="7075530" y="4452684"/>
            <a:ext cx="796925" cy="307777"/>
            <a:chOff x="1326515" y="1418865"/>
            <a:chExt cx="796925" cy="307777"/>
          </a:xfrm>
        </p:grpSpPr>
        <p:sp>
          <p:nvSpPr>
            <p:cNvPr id="477" name="Rectangle 476"/>
            <p:cNvSpPr/>
            <p:nvPr/>
          </p:nvSpPr>
          <p:spPr>
            <a:xfrm>
              <a:off x="1386840" y="1455420"/>
              <a:ext cx="68326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TextBox 477"/>
            <p:cNvSpPr txBox="1"/>
            <p:nvPr/>
          </p:nvSpPr>
          <p:spPr>
            <a:xfrm>
              <a:off x="1326515" y="1418865"/>
              <a:ext cx="796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LLRF 3</a:t>
              </a:r>
              <a:endParaRPr lang="en-US" sz="1400" b="1" dirty="0"/>
            </a:p>
          </p:txBody>
        </p:sp>
      </p:grpSp>
      <p:grpSp>
        <p:nvGrpSpPr>
          <p:cNvPr id="480" name="Group 479"/>
          <p:cNvGrpSpPr/>
          <p:nvPr/>
        </p:nvGrpSpPr>
        <p:grpSpPr>
          <a:xfrm>
            <a:off x="7078068" y="4760951"/>
            <a:ext cx="796925" cy="307777"/>
            <a:chOff x="1326515" y="1418865"/>
            <a:chExt cx="796925" cy="307777"/>
          </a:xfrm>
        </p:grpSpPr>
        <p:sp>
          <p:nvSpPr>
            <p:cNvPr id="481" name="Rectangle 480"/>
            <p:cNvSpPr/>
            <p:nvPr/>
          </p:nvSpPr>
          <p:spPr>
            <a:xfrm>
              <a:off x="1386840" y="1455420"/>
              <a:ext cx="68326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TextBox 481"/>
            <p:cNvSpPr txBox="1"/>
            <p:nvPr/>
          </p:nvSpPr>
          <p:spPr>
            <a:xfrm>
              <a:off x="1326515" y="1418865"/>
              <a:ext cx="796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LLRF 4</a:t>
              </a:r>
              <a:endParaRPr lang="en-US" sz="1400" b="1" dirty="0"/>
            </a:p>
          </p:txBody>
        </p:sp>
      </p:grpSp>
      <p:grpSp>
        <p:nvGrpSpPr>
          <p:cNvPr id="484" name="Group 483"/>
          <p:cNvGrpSpPr/>
          <p:nvPr/>
        </p:nvGrpSpPr>
        <p:grpSpPr>
          <a:xfrm>
            <a:off x="7078067" y="5059322"/>
            <a:ext cx="796925" cy="307777"/>
            <a:chOff x="1326515" y="1418865"/>
            <a:chExt cx="796925" cy="307777"/>
          </a:xfrm>
        </p:grpSpPr>
        <p:sp>
          <p:nvSpPr>
            <p:cNvPr id="485" name="Rectangle 484"/>
            <p:cNvSpPr/>
            <p:nvPr/>
          </p:nvSpPr>
          <p:spPr>
            <a:xfrm>
              <a:off x="1386840" y="1455420"/>
              <a:ext cx="68326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TextBox 485"/>
            <p:cNvSpPr txBox="1"/>
            <p:nvPr/>
          </p:nvSpPr>
          <p:spPr>
            <a:xfrm>
              <a:off x="1326515" y="1418865"/>
              <a:ext cx="796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LLRF 5</a:t>
              </a:r>
              <a:endParaRPr lang="en-US" sz="1400" b="1" dirty="0"/>
            </a:p>
          </p:txBody>
        </p:sp>
      </p:grpSp>
      <p:grpSp>
        <p:nvGrpSpPr>
          <p:cNvPr id="488" name="Group 487"/>
          <p:cNvGrpSpPr/>
          <p:nvPr/>
        </p:nvGrpSpPr>
        <p:grpSpPr>
          <a:xfrm>
            <a:off x="7078068" y="5363247"/>
            <a:ext cx="796925" cy="307777"/>
            <a:chOff x="1326515" y="1418865"/>
            <a:chExt cx="796925" cy="307777"/>
          </a:xfrm>
        </p:grpSpPr>
        <p:sp>
          <p:nvSpPr>
            <p:cNvPr id="489" name="Rectangle 488"/>
            <p:cNvSpPr/>
            <p:nvPr/>
          </p:nvSpPr>
          <p:spPr>
            <a:xfrm>
              <a:off x="1386840" y="1455420"/>
              <a:ext cx="68326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TextBox 489"/>
            <p:cNvSpPr txBox="1"/>
            <p:nvPr/>
          </p:nvSpPr>
          <p:spPr>
            <a:xfrm>
              <a:off x="1326515" y="1418865"/>
              <a:ext cx="796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LLRF 6</a:t>
              </a:r>
              <a:endParaRPr lang="en-US" sz="1400" b="1" dirty="0"/>
            </a:p>
          </p:txBody>
        </p:sp>
      </p:grpSp>
      <p:grpSp>
        <p:nvGrpSpPr>
          <p:cNvPr id="492" name="Group 491"/>
          <p:cNvGrpSpPr/>
          <p:nvPr/>
        </p:nvGrpSpPr>
        <p:grpSpPr>
          <a:xfrm>
            <a:off x="7078068" y="5668047"/>
            <a:ext cx="796925" cy="307777"/>
            <a:chOff x="1326515" y="1418865"/>
            <a:chExt cx="796925" cy="307777"/>
          </a:xfrm>
        </p:grpSpPr>
        <p:sp>
          <p:nvSpPr>
            <p:cNvPr id="493" name="Rectangle 492"/>
            <p:cNvSpPr/>
            <p:nvPr/>
          </p:nvSpPr>
          <p:spPr>
            <a:xfrm>
              <a:off x="1386840" y="1455420"/>
              <a:ext cx="68326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TextBox 493"/>
            <p:cNvSpPr txBox="1"/>
            <p:nvPr/>
          </p:nvSpPr>
          <p:spPr>
            <a:xfrm>
              <a:off x="1326515" y="1418865"/>
              <a:ext cx="796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LLRF 7</a:t>
              </a:r>
              <a:endParaRPr lang="en-US" sz="1400" b="1" dirty="0"/>
            </a:p>
          </p:txBody>
        </p:sp>
      </p:grpSp>
      <p:grpSp>
        <p:nvGrpSpPr>
          <p:cNvPr id="496" name="Group 495"/>
          <p:cNvGrpSpPr/>
          <p:nvPr/>
        </p:nvGrpSpPr>
        <p:grpSpPr>
          <a:xfrm>
            <a:off x="7078068" y="5972847"/>
            <a:ext cx="796925" cy="307777"/>
            <a:chOff x="1326515" y="1418865"/>
            <a:chExt cx="796925" cy="307777"/>
          </a:xfrm>
        </p:grpSpPr>
        <p:sp>
          <p:nvSpPr>
            <p:cNvPr id="497" name="Rectangle 496"/>
            <p:cNvSpPr/>
            <p:nvPr/>
          </p:nvSpPr>
          <p:spPr>
            <a:xfrm>
              <a:off x="1386840" y="1455420"/>
              <a:ext cx="68326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TextBox 497"/>
            <p:cNvSpPr txBox="1"/>
            <p:nvPr/>
          </p:nvSpPr>
          <p:spPr>
            <a:xfrm>
              <a:off x="1326515" y="1418865"/>
              <a:ext cx="796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LLRF 8</a:t>
              </a:r>
              <a:endParaRPr lang="en-US" sz="1400" b="1" dirty="0"/>
            </a:p>
          </p:txBody>
        </p:sp>
      </p:grpSp>
      <p:sp>
        <p:nvSpPr>
          <p:cNvPr id="501" name="TextBox 500"/>
          <p:cNvSpPr txBox="1"/>
          <p:nvPr/>
        </p:nvSpPr>
        <p:spPr>
          <a:xfrm>
            <a:off x="4281515" y="1155818"/>
            <a:ext cx="1728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FFB Chassis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08" name="Curved Connector 507"/>
          <p:cNvCxnSpPr>
            <a:stCxn id="335" idx="3"/>
          </p:cNvCxnSpPr>
          <p:nvPr/>
        </p:nvCxnSpPr>
        <p:spPr>
          <a:xfrm flipV="1">
            <a:off x="2971798" y="4712738"/>
            <a:ext cx="1516382" cy="675643"/>
          </a:xfrm>
          <a:prstGeom prst="curvedConnector3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0" name="TextBox 509"/>
          <p:cNvSpPr txBox="1"/>
          <p:nvPr/>
        </p:nvSpPr>
        <p:spPr>
          <a:xfrm>
            <a:off x="2231705" y="5034947"/>
            <a:ext cx="7969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VME ADC/ FPGA</a:t>
            </a:r>
            <a:endParaRPr lang="en-US" sz="1400" b="1" dirty="0"/>
          </a:p>
        </p:txBody>
      </p:sp>
      <p:sp>
        <p:nvSpPr>
          <p:cNvPr id="511" name="TextBox 510"/>
          <p:cNvSpPr txBox="1"/>
          <p:nvPr/>
        </p:nvSpPr>
        <p:spPr>
          <a:xfrm rot="5400000">
            <a:off x="2948459" y="2974016"/>
            <a:ext cx="3301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Fiber RX</a:t>
            </a:r>
            <a:endParaRPr lang="en-US" sz="1400" b="1" dirty="0"/>
          </a:p>
        </p:txBody>
      </p:sp>
      <p:sp>
        <p:nvSpPr>
          <p:cNvPr id="513" name="Rectangle 512"/>
          <p:cNvSpPr/>
          <p:nvPr/>
        </p:nvSpPr>
        <p:spPr>
          <a:xfrm>
            <a:off x="4871695" y="1465580"/>
            <a:ext cx="683285" cy="32943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TextBox 514"/>
          <p:cNvSpPr txBox="1"/>
          <p:nvPr/>
        </p:nvSpPr>
        <p:spPr>
          <a:xfrm>
            <a:off x="4822373" y="1792132"/>
            <a:ext cx="7819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Altera Cyclone V </a:t>
            </a:r>
          </a:p>
          <a:p>
            <a:pPr algn="ctr"/>
            <a:endParaRPr lang="en-US" sz="1400" b="1" dirty="0"/>
          </a:p>
          <a:p>
            <a:pPr algn="ctr"/>
            <a:r>
              <a:rPr lang="en-US" sz="1400" b="1" dirty="0" smtClean="0"/>
              <a:t>FPGA</a:t>
            </a:r>
            <a:r>
              <a:rPr lang="en-US" sz="1400" b="1" dirty="0"/>
              <a:t>/ </a:t>
            </a:r>
            <a:endParaRPr lang="en-US" sz="14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n-US" sz="1400" b="1" dirty="0" smtClean="0"/>
              <a:t>ARM </a:t>
            </a:r>
            <a:r>
              <a:rPr lang="en-US" sz="1400" b="1" dirty="0" smtClean="0"/>
              <a:t>Cortex-A9 </a:t>
            </a:r>
            <a:r>
              <a:rPr lang="en-US" sz="1400" b="1" dirty="0" smtClean="0"/>
              <a:t>dual-core</a:t>
            </a:r>
          </a:p>
          <a:p>
            <a:pPr algn="ctr"/>
            <a:r>
              <a:rPr lang="en-US" sz="1400" b="1" dirty="0"/>
              <a:t>FFB </a:t>
            </a:r>
            <a:r>
              <a:rPr lang="en-US" sz="1400" b="1" dirty="0" smtClean="0"/>
              <a:t>IOC</a:t>
            </a:r>
            <a:endParaRPr lang="en-US" sz="1400" b="1" dirty="0"/>
          </a:p>
        </p:txBody>
      </p:sp>
      <p:sp>
        <p:nvSpPr>
          <p:cNvPr id="517" name="Rectangle 516"/>
          <p:cNvSpPr/>
          <p:nvPr/>
        </p:nvSpPr>
        <p:spPr>
          <a:xfrm>
            <a:off x="5720638" y="4063189"/>
            <a:ext cx="202083" cy="7026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8" name="TextBox 517"/>
          <p:cNvSpPr txBox="1"/>
          <p:nvPr/>
        </p:nvSpPr>
        <p:spPr>
          <a:xfrm rot="5400000">
            <a:off x="5428469" y="4263747"/>
            <a:ext cx="801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Fiber TX</a:t>
            </a:r>
            <a:endParaRPr lang="en-US" sz="1400" b="1" dirty="0"/>
          </a:p>
        </p:txBody>
      </p:sp>
      <p:sp>
        <p:nvSpPr>
          <p:cNvPr id="519" name="Rectangle 518"/>
          <p:cNvSpPr/>
          <p:nvPr/>
        </p:nvSpPr>
        <p:spPr>
          <a:xfrm>
            <a:off x="5716621" y="1460450"/>
            <a:ext cx="202083" cy="17905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0" name="TextBox 519"/>
          <p:cNvSpPr txBox="1"/>
          <p:nvPr/>
        </p:nvSpPr>
        <p:spPr>
          <a:xfrm rot="5400000">
            <a:off x="4922579" y="2213070"/>
            <a:ext cx="1790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DACs</a:t>
            </a:r>
            <a:endParaRPr lang="en-US" sz="1400" b="1" dirty="0"/>
          </a:p>
        </p:txBody>
      </p:sp>
      <p:sp>
        <p:nvSpPr>
          <p:cNvPr id="521" name="Rectangle 520"/>
          <p:cNvSpPr/>
          <p:nvPr/>
        </p:nvSpPr>
        <p:spPr>
          <a:xfrm>
            <a:off x="4871694" y="4940379"/>
            <a:ext cx="683285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4" name="Straight Arrow Connector 533"/>
          <p:cNvCxnSpPr>
            <a:stCxn id="513" idx="2"/>
            <a:endCxn id="521" idx="0"/>
          </p:cNvCxnSpPr>
          <p:nvPr/>
        </p:nvCxnSpPr>
        <p:spPr>
          <a:xfrm flipH="1">
            <a:off x="5213337" y="4759946"/>
            <a:ext cx="1" cy="180433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8" name="TextBox 537"/>
          <p:cNvSpPr txBox="1"/>
          <p:nvPr/>
        </p:nvSpPr>
        <p:spPr>
          <a:xfrm>
            <a:off x="4824463" y="4921171"/>
            <a:ext cx="7819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PC104 EPICS IOC</a:t>
            </a:r>
            <a:endParaRPr lang="en-US" sz="1400" b="1" dirty="0"/>
          </a:p>
        </p:txBody>
      </p:sp>
      <p:cxnSp>
        <p:nvCxnSpPr>
          <p:cNvPr id="545" name="Straight Arrow Connector 544"/>
          <p:cNvCxnSpPr/>
          <p:nvPr/>
        </p:nvCxnSpPr>
        <p:spPr>
          <a:xfrm>
            <a:off x="5921531" y="1586868"/>
            <a:ext cx="547849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6" name="Straight Arrow Connector 545"/>
          <p:cNvCxnSpPr/>
          <p:nvPr/>
        </p:nvCxnSpPr>
        <p:spPr>
          <a:xfrm>
            <a:off x="5921530" y="1885239"/>
            <a:ext cx="547850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7" name="Straight Arrow Connector 546"/>
          <p:cNvCxnSpPr/>
          <p:nvPr/>
        </p:nvCxnSpPr>
        <p:spPr>
          <a:xfrm>
            <a:off x="5921531" y="2189164"/>
            <a:ext cx="549097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8" name="Straight Arrow Connector 547"/>
          <p:cNvCxnSpPr/>
          <p:nvPr/>
        </p:nvCxnSpPr>
        <p:spPr>
          <a:xfrm>
            <a:off x="5924069" y="2497431"/>
            <a:ext cx="546559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9" name="Straight Arrow Connector 548"/>
          <p:cNvCxnSpPr/>
          <p:nvPr/>
        </p:nvCxnSpPr>
        <p:spPr>
          <a:xfrm>
            <a:off x="5924068" y="2795802"/>
            <a:ext cx="546560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0" name="Straight Arrow Connector 549"/>
          <p:cNvCxnSpPr/>
          <p:nvPr/>
        </p:nvCxnSpPr>
        <p:spPr>
          <a:xfrm>
            <a:off x="5924069" y="3099727"/>
            <a:ext cx="546559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4" name="Straight Connector 553"/>
          <p:cNvCxnSpPr/>
          <p:nvPr/>
        </p:nvCxnSpPr>
        <p:spPr>
          <a:xfrm>
            <a:off x="3259076" y="902369"/>
            <a:ext cx="0" cy="4987267"/>
          </a:xfrm>
          <a:prstGeom prst="line">
            <a:avLst/>
          </a:prstGeom>
          <a:ln w="15875"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5" name="Straight Connector 554"/>
          <p:cNvCxnSpPr/>
          <p:nvPr/>
        </p:nvCxnSpPr>
        <p:spPr>
          <a:xfrm flipH="1" flipV="1">
            <a:off x="3259076" y="5889637"/>
            <a:ext cx="2882644" cy="9972"/>
          </a:xfrm>
          <a:prstGeom prst="line">
            <a:avLst/>
          </a:prstGeom>
          <a:ln w="15875"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9" name="Straight Connector 558"/>
          <p:cNvCxnSpPr/>
          <p:nvPr/>
        </p:nvCxnSpPr>
        <p:spPr>
          <a:xfrm>
            <a:off x="6150605" y="3456369"/>
            <a:ext cx="8886" cy="2443240"/>
          </a:xfrm>
          <a:prstGeom prst="line">
            <a:avLst/>
          </a:prstGeom>
          <a:ln w="15875"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2" name="Straight Connector 561"/>
          <p:cNvCxnSpPr/>
          <p:nvPr/>
        </p:nvCxnSpPr>
        <p:spPr>
          <a:xfrm flipH="1" flipV="1">
            <a:off x="3259076" y="902369"/>
            <a:ext cx="3871787" cy="9972"/>
          </a:xfrm>
          <a:prstGeom prst="line">
            <a:avLst/>
          </a:prstGeom>
          <a:ln w="15875"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7" name="Straight Connector 566"/>
          <p:cNvCxnSpPr/>
          <p:nvPr/>
        </p:nvCxnSpPr>
        <p:spPr>
          <a:xfrm flipH="1">
            <a:off x="6150606" y="3427428"/>
            <a:ext cx="970394" cy="0"/>
          </a:xfrm>
          <a:prstGeom prst="line">
            <a:avLst/>
          </a:prstGeom>
          <a:ln w="15875"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0" name="Straight Connector 579"/>
          <p:cNvCxnSpPr/>
          <p:nvPr/>
        </p:nvCxnSpPr>
        <p:spPr>
          <a:xfrm flipH="1">
            <a:off x="7130863" y="902369"/>
            <a:ext cx="3079" cy="2525059"/>
          </a:xfrm>
          <a:prstGeom prst="line">
            <a:avLst/>
          </a:prstGeom>
          <a:ln w="15875"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0" name="TextBox 589"/>
          <p:cNvSpPr txBox="1"/>
          <p:nvPr/>
        </p:nvSpPr>
        <p:spPr>
          <a:xfrm>
            <a:off x="1861226" y="825181"/>
            <a:ext cx="1052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Beam Sync</a:t>
            </a:r>
            <a:endParaRPr lang="en-US" sz="1400" b="1" dirty="0"/>
          </a:p>
        </p:txBody>
      </p:sp>
      <p:sp>
        <p:nvSpPr>
          <p:cNvPr id="591" name="TextBox 590"/>
          <p:cNvSpPr txBox="1"/>
          <p:nvPr/>
        </p:nvSpPr>
        <p:spPr>
          <a:xfrm>
            <a:off x="2101294" y="4420400"/>
            <a:ext cx="1052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Beam Sync</a:t>
            </a:r>
            <a:endParaRPr lang="en-US" sz="1400" b="1" dirty="0"/>
          </a:p>
        </p:txBody>
      </p:sp>
      <p:cxnSp>
        <p:nvCxnSpPr>
          <p:cNvPr id="595" name="Straight Arrow Connector 594"/>
          <p:cNvCxnSpPr/>
          <p:nvPr/>
        </p:nvCxnSpPr>
        <p:spPr>
          <a:xfrm>
            <a:off x="5924069" y="4417248"/>
            <a:ext cx="545311" cy="10862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5" name="TextBox 604"/>
          <p:cNvSpPr txBox="1"/>
          <p:nvPr/>
        </p:nvSpPr>
        <p:spPr>
          <a:xfrm>
            <a:off x="294914" y="6088179"/>
            <a:ext cx="5669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* There are only 8 fiber inputs so the Cavity BPMs will replace 2 Striplines</a:t>
            </a:r>
            <a:endParaRPr lang="en-US" sz="1400" b="1" dirty="0"/>
          </a:p>
        </p:txBody>
      </p:sp>
      <p:sp>
        <p:nvSpPr>
          <p:cNvPr id="610" name="TextBox 609"/>
          <p:cNvSpPr txBox="1"/>
          <p:nvPr/>
        </p:nvSpPr>
        <p:spPr>
          <a:xfrm>
            <a:off x="7232854" y="1176217"/>
            <a:ext cx="959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Correctors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72028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smtClean="0"/>
              <a:t>Hall D FFB Chassis</a:t>
            </a:r>
            <a:endParaRPr lang="en-US" sz="4000" dirty="0">
              <a:latin typeface="Minion Pro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7/17/2015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 descr="C:\Users\allison\Downloads\photo (8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04" t="14012" r="16354" b="9309"/>
          <a:stretch/>
        </p:blipFill>
        <p:spPr bwMode="auto">
          <a:xfrm>
            <a:off x="1361483" y="873133"/>
            <a:ext cx="6515691" cy="54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" name="TextBox 289"/>
          <p:cNvSpPr txBox="1"/>
          <p:nvPr/>
        </p:nvSpPr>
        <p:spPr>
          <a:xfrm>
            <a:off x="4904058" y="1071252"/>
            <a:ext cx="1858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FPGA/ARM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FFB IOC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3408633" y="1060953"/>
            <a:ext cx="1858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PC104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EPICS IOC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92" name="TextBox 291"/>
          <p:cNvSpPr txBox="1"/>
          <p:nvPr/>
        </p:nvSpPr>
        <p:spPr>
          <a:xfrm rot="5400000">
            <a:off x="1226783" y="1639049"/>
            <a:ext cx="185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Fiber I/O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93" name="TextBox 292"/>
          <p:cNvSpPr txBox="1"/>
          <p:nvPr/>
        </p:nvSpPr>
        <p:spPr>
          <a:xfrm>
            <a:off x="3133724" y="1199452"/>
            <a:ext cx="71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DACs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94" name="TextBox 293"/>
          <p:cNvSpPr txBox="1"/>
          <p:nvPr/>
        </p:nvSpPr>
        <p:spPr>
          <a:xfrm>
            <a:off x="5381624" y="4917894"/>
            <a:ext cx="1638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Power Filtering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95" name="TextBox 294"/>
          <p:cNvSpPr txBox="1"/>
          <p:nvPr/>
        </p:nvSpPr>
        <p:spPr>
          <a:xfrm rot="5400000">
            <a:off x="1416709" y="4667237"/>
            <a:ext cx="1043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Beam Sync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96" name="TextBox 295"/>
          <p:cNvSpPr txBox="1"/>
          <p:nvPr/>
        </p:nvSpPr>
        <p:spPr>
          <a:xfrm rot="5400000">
            <a:off x="1454968" y="3837876"/>
            <a:ext cx="1847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IOC RS232/Net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98" name="TextBox 297"/>
          <p:cNvSpPr txBox="1"/>
          <p:nvPr/>
        </p:nvSpPr>
        <p:spPr>
          <a:xfrm rot="2330209">
            <a:off x="6924674" y="5427361"/>
            <a:ext cx="71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LEDs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641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latin typeface="Minion Pro"/>
              </a:rPr>
              <a:t>Stripline</a:t>
            </a:r>
            <a:r>
              <a:rPr lang="en-US" sz="4000" dirty="0" smtClean="0">
                <a:latin typeface="Minion Pro"/>
              </a:rPr>
              <a:t> BPMs</a:t>
            </a:r>
            <a:endParaRPr lang="en-US" sz="4000" dirty="0">
              <a:latin typeface="Minion Pro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7/17/2015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4137" y="1092133"/>
            <a:ext cx="3249196" cy="54101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Used instead of M15 antenna BPMs</a:t>
            </a:r>
          </a:p>
          <a:p>
            <a:pPr lvl="1"/>
            <a:r>
              <a:rPr lang="en-US" dirty="0"/>
              <a:t>Easier &amp; more precise manufacturing</a:t>
            </a:r>
          </a:p>
          <a:p>
            <a:pPr lvl="1"/>
            <a:r>
              <a:rPr lang="en-US" dirty="0" smtClean="0"/>
              <a:t>No hand bending of antennas</a:t>
            </a:r>
          </a:p>
          <a:p>
            <a:pPr lvl="1"/>
            <a:r>
              <a:rPr lang="en-US" dirty="0" smtClean="0"/>
              <a:t>Better sensitivity</a:t>
            </a:r>
          </a:p>
          <a:p>
            <a:pPr lvl="1"/>
            <a:r>
              <a:rPr lang="en-US" dirty="0" smtClean="0"/>
              <a:t>50 ohm devices</a:t>
            </a:r>
          </a:p>
          <a:p>
            <a:r>
              <a:rPr lang="en-US" dirty="0" smtClean="0"/>
              <a:t>Position calculated as difference-over-sum</a:t>
            </a:r>
          </a:p>
          <a:p>
            <a:r>
              <a:rPr lang="en-US" dirty="0" smtClean="0"/>
              <a:t>Each characterized with </a:t>
            </a:r>
            <a:r>
              <a:rPr lang="en-US" dirty="0" err="1"/>
              <a:t>Goubau</a:t>
            </a:r>
            <a:r>
              <a:rPr lang="en-US" dirty="0"/>
              <a:t> </a:t>
            </a:r>
            <a:r>
              <a:rPr lang="en-US" dirty="0" smtClean="0"/>
              <a:t>Line BPM Test Stand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005232" y="914400"/>
            <a:ext cx="1100667" cy="5641271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/>
              <a:t>26 Striplines</a:t>
            </a:r>
          </a:p>
          <a:p>
            <a:pPr marL="0" indent="0">
              <a:buNone/>
            </a:pPr>
            <a:r>
              <a:rPr lang="en-US" dirty="0"/>
              <a:t>IPM</a:t>
            </a:r>
            <a:r>
              <a:rPr lang="en-US" dirty="0" smtClean="0"/>
              <a:t>BS00</a:t>
            </a:r>
          </a:p>
          <a:p>
            <a:pPr marL="0" indent="0">
              <a:buNone/>
            </a:pPr>
            <a:r>
              <a:rPr lang="en-US" dirty="0"/>
              <a:t>IPM</a:t>
            </a:r>
            <a:r>
              <a:rPr lang="en-US" dirty="0" smtClean="0"/>
              <a:t>BS01</a:t>
            </a:r>
          </a:p>
          <a:p>
            <a:pPr marL="0" indent="0">
              <a:buNone/>
            </a:pPr>
            <a:r>
              <a:rPr lang="en-US" dirty="0"/>
              <a:t>IPM</a:t>
            </a:r>
            <a:r>
              <a:rPr lang="en-US" dirty="0" smtClean="0"/>
              <a:t>BS02</a:t>
            </a:r>
          </a:p>
          <a:p>
            <a:pPr marL="0" indent="0">
              <a:buNone/>
            </a:pPr>
            <a:r>
              <a:rPr lang="en-US" dirty="0"/>
              <a:t>IPM</a:t>
            </a:r>
            <a:r>
              <a:rPr lang="en-US" dirty="0" smtClean="0"/>
              <a:t>BS03</a:t>
            </a:r>
          </a:p>
          <a:p>
            <a:pPr marL="0" indent="0">
              <a:buNone/>
            </a:pPr>
            <a:r>
              <a:rPr lang="en-US" dirty="0"/>
              <a:t>IPM</a:t>
            </a:r>
            <a:r>
              <a:rPr lang="en-US" dirty="0" smtClean="0"/>
              <a:t>BS04</a:t>
            </a:r>
          </a:p>
          <a:p>
            <a:pPr marL="0" indent="0">
              <a:buNone/>
            </a:pPr>
            <a:r>
              <a:rPr lang="en-US" dirty="0"/>
              <a:t>IPM</a:t>
            </a:r>
            <a:r>
              <a:rPr lang="en-US" dirty="0" smtClean="0"/>
              <a:t>BE01</a:t>
            </a:r>
          </a:p>
          <a:p>
            <a:pPr marL="0" indent="0">
              <a:buNone/>
            </a:pPr>
            <a:r>
              <a:rPr lang="en-US" dirty="0"/>
              <a:t>IPM</a:t>
            </a:r>
            <a:r>
              <a:rPr lang="en-US" dirty="0" smtClean="0"/>
              <a:t>BE02</a:t>
            </a:r>
          </a:p>
          <a:p>
            <a:pPr marL="0" indent="0">
              <a:buNone/>
            </a:pPr>
            <a:r>
              <a:rPr lang="en-US" dirty="0"/>
              <a:t>IPM</a:t>
            </a:r>
            <a:r>
              <a:rPr lang="en-US" dirty="0" smtClean="0"/>
              <a:t>BE03</a:t>
            </a:r>
          </a:p>
          <a:p>
            <a:pPr marL="0" indent="0">
              <a:buNone/>
            </a:pPr>
            <a:r>
              <a:rPr lang="en-US" dirty="0"/>
              <a:t>IPM</a:t>
            </a:r>
            <a:r>
              <a:rPr lang="en-US" dirty="0" smtClean="0"/>
              <a:t>BE04</a:t>
            </a:r>
          </a:p>
          <a:p>
            <a:pPr marL="0" indent="0">
              <a:buNone/>
            </a:pPr>
            <a:r>
              <a:rPr lang="en-US" dirty="0"/>
              <a:t>IPM</a:t>
            </a:r>
            <a:r>
              <a:rPr lang="en-US" dirty="0" smtClean="0"/>
              <a:t>BT01</a:t>
            </a:r>
          </a:p>
          <a:p>
            <a:pPr marL="0" indent="0">
              <a:buNone/>
            </a:pPr>
            <a:r>
              <a:rPr lang="en-US" b="1" dirty="0"/>
              <a:t>IPM</a:t>
            </a:r>
            <a:r>
              <a:rPr lang="en-US" b="1" dirty="0" smtClean="0"/>
              <a:t>BT02</a:t>
            </a:r>
          </a:p>
          <a:p>
            <a:pPr marL="0" indent="0">
              <a:buNone/>
            </a:pPr>
            <a:r>
              <a:rPr lang="en-US" dirty="0"/>
              <a:t>IPM</a:t>
            </a:r>
            <a:r>
              <a:rPr lang="en-US" dirty="0" smtClean="0"/>
              <a:t>BT03</a:t>
            </a:r>
          </a:p>
          <a:p>
            <a:pPr marL="0" indent="0">
              <a:buNone/>
            </a:pPr>
            <a:r>
              <a:rPr lang="en-US" b="1" dirty="0"/>
              <a:t>IPM</a:t>
            </a:r>
            <a:r>
              <a:rPr lang="en-US" b="1" dirty="0" smtClean="0"/>
              <a:t>5C00</a:t>
            </a:r>
          </a:p>
          <a:p>
            <a:pPr marL="0" indent="0">
              <a:buNone/>
            </a:pPr>
            <a:r>
              <a:rPr lang="en-US" dirty="0"/>
              <a:t>IPM</a:t>
            </a:r>
            <a:r>
              <a:rPr lang="en-US" dirty="0" smtClean="0"/>
              <a:t>5C01</a:t>
            </a:r>
          </a:p>
          <a:p>
            <a:pPr marL="0" indent="0">
              <a:buNone/>
            </a:pPr>
            <a:r>
              <a:rPr lang="en-US" b="1" dirty="0"/>
              <a:t>IPM</a:t>
            </a:r>
            <a:r>
              <a:rPr lang="en-US" b="1" dirty="0" smtClean="0"/>
              <a:t>5C02</a:t>
            </a:r>
          </a:p>
          <a:p>
            <a:pPr marL="0" indent="0">
              <a:buNone/>
            </a:pPr>
            <a:r>
              <a:rPr lang="en-US" dirty="0"/>
              <a:t>IPM</a:t>
            </a:r>
            <a:r>
              <a:rPr lang="en-US" dirty="0" smtClean="0"/>
              <a:t>5C03</a:t>
            </a:r>
          </a:p>
          <a:p>
            <a:pPr marL="0" indent="0">
              <a:buNone/>
            </a:pPr>
            <a:r>
              <a:rPr lang="en-US" dirty="0"/>
              <a:t>IPM</a:t>
            </a:r>
            <a:r>
              <a:rPr lang="en-US" dirty="0" smtClean="0"/>
              <a:t>5C04</a:t>
            </a:r>
          </a:p>
          <a:p>
            <a:pPr marL="0" indent="0">
              <a:buNone/>
            </a:pPr>
            <a:r>
              <a:rPr lang="en-US" dirty="0" smtClean="0"/>
              <a:t>IPM5C05</a:t>
            </a:r>
          </a:p>
          <a:p>
            <a:pPr marL="0" indent="0">
              <a:buNone/>
            </a:pPr>
            <a:r>
              <a:rPr lang="en-US" b="1" dirty="0" smtClean="0"/>
              <a:t>IPM5C06</a:t>
            </a:r>
          </a:p>
          <a:p>
            <a:pPr marL="0" indent="0">
              <a:buNone/>
            </a:pPr>
            <a:r>
              <a:rPr lang="en-US" b="1" dirty="0"/>
              <a:t>IPM</a:t>
            </a:r>
            <a:r>
              <a:rPr lang="en-US" b="1" dirty="0" smtClean="0"/>
              <a:t>5C07</a:t>
            </a:r>
          </a:p>
          <a:p>
            <a:pPr marL="0" indent="0">
              <a:buNone/>
            </a:pPr>
            <a:r>
              <a:rPr lang="en-US" dirty="0"/>
              <a:t>IPM</a:t>
            </a:r>
            <a:r>
              <a:rPr lang="en-US" dirty="0" smtClean="0"/>
              <a:t>5C08</a:t>
            </a:r>
          </a:p>
          <a:p>
            <a:pPr marL="0" indent="0">
              <a:buNone/>
            </a:pPr>
            <a:r>
              <a:rPr lang="en-US" dirty="0"/>
              <a:t>IPM</a:t>
            </a:r>
            <a:r>
              <a:rPr lang="en-US" dirty="0" smtClean="0"/>
              <a:t>5C09</a:t>
            </a:r>
          </a:p>
          <a:p>
            <a:pPr marL="0" indent="0">
              <a:buNone/>
            </a:pPr>
            <a:r>
              <a:rPr lang="en-US" dirty="0"/>
              <a:t>IPM</a:t>
            </a:r>
            <a:r>
              <a:rPr lang="en-US" dirty="0" smtClean="0"/>
              <a:t>5C10</a:t>
            </a:r>
          </a:p>
          <a:p>
            <a:pPr marL="0" indent="0">
              <a:buNone/>
            </a:pPr>
            <a:r>
              <a:rPr lang="en-US" dirty="0"/>
              <a:t>IPM</a:t>
            </a:r>
            <a:r>
              <a:rPr lang="en-US" dirty="0" smtClean="0"/>
              <a:t>5C11</a:t>
            </a:r>
          </a:p>
          <a:p>
            <a:pPr marL="0" indent="0">
              <a:buNone/>
            </a:pPr>
            <a:r>
              <a:rPr lang="en-US" b="1" dirty="0"/>
              <a:t>IPM</a:t>
            </a:r>
            <a:r>
              <a:rPr lang="en-US" b="1" dirty="0" smtClean="0"/>
              <a:t>5C11B</a:t>
            </a:r>
          </a:p>
          <a:p>
            <a:pPr marL="0" indent="0">
              <a:buNone/>
            </a:pPr>
            <a:r>
              <a:rPr lang="en-US" b="1" dirty="0" smtClean="0"/>
              <a:t>IPMAD00C</a:t>
            </a:r>
            <a:endParaRPr lang="en-US" b="1" dirty="0"/>
          </a:p>
        </p:txBody>
      </p:sp>
      <p:pic>
        <p:nvPicPr>
          <p:cNvPr id="10" name="Picture 2" descr="C:\Users\allison\Desktop\12GeV_BPM\Pics\ph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8" t="22043" r="13759" b="25501"/>
          <a:stretch/>
        </p:blipFill>
        <p:spPr bwMode="auto">
          <a:xfrm>
            <a:off x="3429000" y="1029600"/>
            <a:ext cx="4460319" cy="225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llison\Desktop\12GeV_BPM\Pics\photo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929" r="34740" b="21072"/>
          <a:stretch/>
        </p:blipFill>
        <p:spPr bwMode="auto">
          <a:xfrm>
            <a:off x="3428999" y="3124333"/>
            <a:ext cx="4460320" cy="307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" r="10173"/>
          <a:stretch/>
        </p:blipFill>
        <p:spPr bwMode="auto">
          <a:xfrm>
            <a:off x="3428999" y="2521000"/>
            <a:ext cx="1643847" cy="151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99041" y="3516856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nion Pro"/>
              </a:rPr>
              <a:t>Y Stepper</a:t>
            </a:r>
            <a:endParaRPr lang="en-US" sz="11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nion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6586" y="4291469"/>
            <a:ext cx="1452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Minion Pro"/>
              </a:rPr>
              <a:t>Goubau</a:t>
            </a:r>
            <a:r>
              <a:rPr lang="en-US" sz="11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Minion Pro"/>
              </a:rPr>
              <a:t> Line</a:t>
            </a:r>
            <a:endParaRPr lang="en-US" sz="11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Minion Pr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51267" y="4784654"/>
            <a:ext cx="600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nion Pro"/>
              </a:rPr>
              <a:t>BPM</a:t>
            </a:r>
            <a:endParaRPr lang="en-US" sz="11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nion Pro"/>
            </a:endParaRPr>
          </a:p>
        </p:txBody>
      </p:sp>
      <p:pic>
        <p:nvPicPr>
          <p:cNvPr id="16" name="Picture 3" descr="D:\Projects\Papers\PAC_2009\Gline\TH6REP047f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5216844"/>
            <a:ext cx="1831867" cy="90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 rot="5146319">
            <a:off x="5508041" y="4028774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00"/>
                </a:solidFill>
                <a:latin typeface="Minion Pro"/>
              </a:rPr>
              <a:t>Ladder</a:t>
            </a:r>
            <a:endParaRPr lang="en-US" sz="1100" b="1" dirty="0">
              <a:solidFill>
                <a:srgbClr val="FFFF00"/>
              </a:solidFill>
              <a:latin typeface="Minion Pro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31999" y="5317698"/>
            <a:ext cx="9773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nion Pro"/>
              </a:rPr>
              <a:t>X Stepper</a:t>
            </a:r>
            <a:endParaRPr lang="en-US" sz="11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1637318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Stripline</a:t>
            </a:r>
            <a:r>
              <a:rPr lang="en-US" sz="4000" dirty="0" smtClean="0"/>
              <a:t> Bandwidth </a:t>
            </a:r>
            <a:r>
              <a:rPr lang="en-US" sz="4000" dirty="0"/>
              <a:t>vs Resolution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883458"/>
              </p:ext>
            </p:extLst>
          </p:nvPr>
        </p:nvGraphicFramePr>
        <p:xfrm>
          <a:off x="5296568" y="602595"/>
          <a:ext cx="3847432" cy="4241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517052"/>
              </p:ext>
            </p:extLst>
          </p:nvPr>
        </p:nvGraphicFramePr>
        <p:xfrm>
          <a:off x="7162800" y="4591375"/>
          <a:ext cx="1828800" cy="171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100um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430um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BW Hz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Beam </a:t>
                      </a:r>
                      <a:r>
                        <a:rPr lang="en-US" sz="1100" b="1" u="none" strike="noStrike" dirty="0" err="1">
                          <a:effectLst/>
                        </a:rPr>
                        <a:t>nA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Beam </a:t>
                      </a:r>
                      <a:r>
                        <a:rPr lang="en-US" sz="1100" b="1" u="none" strike="noStrike" dirty="0" err="1">
                          <a:effectLst/>
                        </a:rPr>
                        <a:t>nA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6" name="Oval 15"/>
          <p:cNvSpPr/>
          <p:nvPr/>
        </p:nvSpPr>
        <p:spPr>
          <a:xfrm>
            <a:off x="7239000" y="5570539"/>
            <a:ext cx="1371600" cy="185739"/>
          </a:xfrm>
          <a:prstGeom prst="ellipse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51200" y="4844587"/>
            <a:ext cx="168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Minion Pro"/>
              </a:rPr>
              <a:t>100um resolution at 330nA with 120Hz BW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Minion Pro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29602" y="1290910"/>
            <a:ext cx="5531446" cy="4810751"/>
            <a:chOff x="-73846" y="1320406"/>
            <a:chExt cx="5531446" cy="4810751"/>
          </a:xfrm>
        </p:grpSpPr>
        <p:pic>
          <p:nvPicPr>
            <p:cNvPr id="11" name="Picture 2" descr="https://logbooks.jlab.org/files/2015/04/3336795/150411169.3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" b="4805"/>
            <a:stretch/>
          </p:blipFill>
          <p:spPr bwMode="auto">
            <a:xfrm>
              <a:off x="110762" y="1320406"/>
              <a:ext cx="5346838" cy="4810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https://logbooks.jlab.org/files/2015/04/3336795/150411169.4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8" t="7372" r="94418" b="4806"/>
            <a:stretch/>
          </p:blipFill>
          <p:spPr bwMode="auto">
            <a:xfrm>
              <a:off x="4980327" y="1320407"/>
              <a:ext cx="104454" cy="4810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502746" y="2548338"/>
              <a:ext cx="82071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latin typeface="Minion Pro"/>
                </a:rPr>
                <a:t>Error at 7 &amp; 30nA</a:t>
              </a:r>
              <a:endParaRPr lang="en-US" sz="1100" b="1" dirty="0">
                <a:latin typeface="Minion Pro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4148132" y="3570077"/>
              <a:ext cx="2133600" cy="170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3333CC"/>
                  </a:solidFill>
                </a:rPr>
                <a:t>Beam Position (mm)</a:t>
              </a:r>
              <a:endParaRPr lang="en-US" sz="1100" b="1" dirty="0">
                <a:solidFill>
                  <a:srgbClr val="3333CC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95952" y="5138027"/>
              <a:ext cx="13927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3333CC"/>
                  </a:solidFill>
                </a:rPr>
                <a:t>IPM2H00.XPOS</a:t>
              </a:r>
              <a:endParaRPr lang="en-US" sz="1100" dirty="0">
                <a:solidFill>
                  <a:srgbClr val="3333CC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95952" y="4307447"/>
              <a:ext cx="13927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5FD75F"/>
                  </a:solidFill>
                </a:rPr>
                <a:t>IPM2H02.XPOS</a:t>
              </a:r>
              <a:endParaRPr lang="en-US" sz="1100" dirty="0">
                <a:solidFill>
                  <a:srgbClr val="5FD75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95952" y="2784677"/>
              <a:ext cx="13927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BCB800"/>
                  </a:solidFill>
                </a:rPr>
                <a:t>IPM2H00.YPOS</a:t>
              </a:r>
              <a:endParaRPr lang="en-US" sz="1100" dirty="0">
                <a:solidFill>
                  <a:srgbClr val="BCB8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95952" y="3502533"/>
              <a:ext cx="13927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accent2">
                      <a:lumMod val="75000"/>
                    </a:schemeClr>
                  </a:solidFill>
                </a:rPr>
                <a:t>IPM2H02.YPOS</a:t>
              </a:r>
              <a:endParaRPr lang="en-US" sz="11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453970" y="4541047"/>
              <a:ext cx="1939868" cy="0"/>
            </a:xfrm>
            <a:prstGeom prst="line">
              <a:avLst/>
            </a:prstGeom>
            <a:ln w="25400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9" idx="0"/>
            </p:cNvCxnSpPr>
            <p:nvPr/>
          </p:nvCxnSpPr>
          <p:spPr>
            <a:xfrm flipV="1">
              <a:off x="2393837" y="1373747"/>
              <a:ext cx="0" cy="4495800"/>
            </a:xfrm>
            <a:prstGeom prst="line">
              <a:avLst/>
            </a:prstGeom>
            <a:ln w="25400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423903" y="1373747"/>
              <a:ext cx="0" cy="4495800"/>
            </a:xfrm>
            <a:prstGeom prst="line">
              <a:avLst/>
            </a:prstGeom>
            <a:ln w="254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04229" y="5459332"/>
              <a:ext cx="1044544" cy="0"/>
            </a:xfrm>
            <a:prstGeom prst="line">
              <a:avLst/>
            </a:prstGeom>
            <a:ln w="254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52411" y="5869547"/>
              <a:ext cx="13429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7030A0"/>
                  </a:solidFill>
                  <a:latin typeface="Minion Pro"/>
                </a:rPr>
                <a:t>430um</a:t>
              </a:r>
              <a:endParaRPr lang="en-US" sz="1200" b="1" dirty="0">
                <a:solidFill>
                  <a:srgbClr val="7030A0"/>
                </a:solidFill>
                <a:latin typeface="Minion Pro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22344" y="5869547"/>
              <a:ext cx="13429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accent6">
                      <a:lumMod val="75000"/>
                    </a:schemeClr>
                  </a:solidFill>
                  <a:latin typeface="Minion Pro"/>
                </a:rPr>
                <a:t>100um</a:t>
              </a:r>
              <a:endParaRPr lang="en-US" sz="1050" b="1" dirty="0">
                <a:solidFill>
                  <a:schemeClr val="accent6">
                    <a:lumMod val="75000"/>
                  </a:schemeClr>
                </a:solidFill>
                <a:latin typeface="Minion Pro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351471" y="3339989"/>
              <a:ext cx="99480" cy="228600"/>
            </a:xfrm>
            <a:prstGeom prst="ellipse">
              <a:avLst/>
            </a:pr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324423" y="2857101"/>
              <a:ext cx="198961" cy="833914"/>
            </a:xfrm>
            <a:prstGeom prst="ellipse">
              <a:avLst/>
            </a:prstGeom>
            <a:no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-871418" y="3419286"/>
              <a:ext cx="2133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Minion Pro"/>
                </a:rPr>
                <a:t>Beam Current (</a:t>
              </a:r>
              <a:r>
                <a:rPr lang="en-US" sz="1000" b="1" dirty="0" err="1" smtClean="0">
                  <a:latin typeface="Minion Pro"/>
                </a:rPr>
                <a:t>nA</a:t>
              </a:r>
              <a:r>
                <a:rPr lang="en-US" sz="1000" b="1" dirty="0" smtClean="0">
                  <a:latin typeface="Minion Pro"/>
                </a:rPr>
                <a:t>)</a:t>
              </a:r>
              <a:endParaRPr lang="en-US" sz="1000" b="1" dirty="0">
                <a:latin typeface="Minion Pro"/>
              </a:endParaRPr>
            </a:p>
          </p:txBody>
        </p:sp>
        <p:cxnSp>
          <p:nvCxnSpPr>
            <p:cNvPr id="33" name="Straight Arrow Connector 32"/>
            <p:cNvCxnSpPr>
              <a:endCxn id="31" idx="7"/>
            </p:cNvCxnSpPr>
            <p:nvPr/>
          </p:nvCxnSpPr>
          <p:spPr>
            <a:xfrm flipH="1">
              <a:off x="1494247" y="2821547"/>
              <a:ext cx="103747" cy="1576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endCxn id="30" idx="1"/>
            </p:cNvCxnSpPr>
            <p:nvPr/>
          </p:nvCxnSpPr>
          <p:spPr>
            <a:xfrm>
              <a:off x="2251990" y="2806589"/>
              <a:ext cx="114049" cy="5668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6479" y="5320832"/>
              <a:ext cx="4495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7030A0"/>
                  </a:solidFill>
                  <a:latin typeface="Minion Pro"/>
                </a:rPr>
                <a:t>7nA</a:t>
              </a:r>
              <a:endParaRPr lang="en-US" sz="900" b="1" dirty="0">
                <a:solidFill>
                  <a:srgbClr val="7030A0"/>
                </a:solidFill>
                <a:latin typeface="Minion Pro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-73846" y="4402547"/>
              <a:ext cx="6502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accent6">
                      <a:lumMod val="75000"/>
                    </a:schemeClr>
                  </a:solidFill>
                  <a:latin typeface="Minion Pro"/>
                </a:rPr>
                <a:t>30nA</a:t>
              </a:r>
              <a:endParaRPr lang="en-US" sz="900" b="1" dirty="0">
                <a:solidFill>
                  <a:schemeClr val="accent6">
                    <a:lumMod val="75000"/>
                  </a:schemeClr>
                </a:solidFill>
                <a:latin typeface="Minion Pro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9967" y="887479"/>
            <a:ext cx="5416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Minion Pro"/>
              </a:rPr>
              <a:t>Current Ramp from 0 to 100nA with 1Hz Bandwidth</a:t>
            </a:r>
            <a:endParaRPr lang="en-US" dirty="0">
              <a:latin typeface="Minion Pro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7025321" y="2283267"/>
            <a:ext cx="0" cy="1717234"/>
          </a:xfrm>
          <a:prstGeom prst="line">
            <a:avLst/>
          </a:prstGeom>
          <a:ln w="127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160151" y="2291431"/>
            <a:ext cx="865170" cy="0"/>
          </a:xfrm>
          <a:prstGeom prst="line">
            <a:avLst/>
          </a:prstGeom>
          <a:ln w="127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441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Minion Pro"/>
              </a:rPr>
              <a:t>Cavity BPMs</a:t>
            </a:r>
            <a:endParaRPr lang="en-US" sz="400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" y="855385"/>
            <a:ext cx="4343400" cy="561478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IPM5C11A at shield wall, IPMAD00 at Goniometer</a:t>
            </a:r>
          </a:p>
          <a:p>
            <a:r>
              <a:rPr lang="en-US" dirty="0" smtClean="0"/>
              <a:t>Positions go as X/I &amp; Y/I</a:t>
            </a:r>
          </a:p>
          <a:p>
            <a:r>
              <a:rPr lang="en-US" dirty="0" smtClean="0"/>
              <a:t>Electromagnetic </a:t>
            </a:r>
            <a:r>
              <a:rPr lang="en-US" dirty="0" smtClean="0"/>
              <a:t>field </a:t>
            </a:r>
            <a:r>
              <a:rPr lang="en-US" dirty="0"/>
              <a:t>excited by beam</a:t>
            </a:r>
          </a:p>
          <a:p>
            <a:pPr lvl="1"/>
            <a:r>
              <a:rPr lang="en-US" dirty="0"/>
              <a:t>BCM: TM</a:t>
            </a:r>
            <a:r>
              <a:rPr lang="en-US" baseline="-25000" dirty="0"/>
              <a:t>010</a:t>
            </a:r>
            <a:r>
              <a:rPr lang="en-US" dirty="0"/>
              <a:t> Mode</a:t>
            </a:r>
          </a:p>
          <a:p>
            <a:pPr lvl="1"/>
            <a:r>
              <a:rPr lang="en-US" dirty="0"/>
              <a:t>BPM: TM</a:t>
            </a:r>
            <a:r>
              <a:rPr lang="en-US" baseline="-25000" dirty="0"/>
              <a:t>110</a:t>
            </a:r>
            <a:r>
              <a:rPr lang="en-US" dirty="0"/>
              <a:t> Mode</a:t>
            </a:r>
          </a:p>
          <a:p>
            <a:pPr lvl="2"/>
            <a:r>
              <a:rPr lang="en-US" dirty="0"/>
              <a:t>Signal disappears              at boresight</a:t>
            </a:r>
          </a:p>
          <a:p>
            <a:r>
              <a:rPr lang="en-US" dirty="0"/>
              <a:t>Tuning port for centering at 1497MHz</a:t>
            </a:r>
          </a:p>
          <a:p>
            <a:pPr lvl="1"/>
            <a:r>
              <a:rPr lang="en-US" dirty="0"/>
              <a:t>Temperature stabilized</a:t>
            </a:r>
          </a:p>
          <a:p>
            <a:r>
              <a:rPr lang="en-US" dirty="0" smtClean="0"/>
              <a:t>Better </a:t>
            </a:r>
            <a:r>
              <a:rPr lang="en-US" dirty="0"/>
              <a:t>sensitivity than </a:t>
            </a:r>
            <a:r>
              <a:rPr lang="en-US" dirty="0" err="1" smtClean="0"/>
              <a:t>Striplines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031" name="Group 1030"/>
          <p:cNvGrpSpPr/>
          <p:nvPr/>
        </p:nvGrpSpPr>
        <p:grpSpPr>
          <a:xfrm>
            <a:off x="4365743" y="961116"/>
            <a:ext cx="4594860" cy="3255319"/>
            <a:chOff x="4365743" y="1357116"/>
            <a:chExt cx="4594860" cy="3255319"/>
          </a:xfrm>
        </p:grpSpPr>
        <p:pic>
          <p:nvPicPr>
            <p:cNvPr id="7" name="Picture 2" descr="C:\Users\allison\Desktop\12GeV_Cavity_BPM\Pics\photo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8" t="19014" r="11137"/>
            <a:stretch/>
          </p:blipFill>
          <p:spPr bwMode="auto">
            <a:xfrm>
              <a:off x="4365743" y="1357116"/>
              <a:ext cx="4594860" cy="3255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261343" y="1582852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</a:rPr>
                <a:t>Tuners</a:t>
              </a:r>
            </a:p>
          </p:txBody>
        </p:sp>
        <p:cxnSp>
          <p:nvCxnSpPr>
            <p:cNvPr id="9" name="Straight Arrow Connector 8"/>
            <p:cNvCxnSpPr>
              <a:stCxn id="8" idx="1"/>
            </p:cNvCxnSpPr>
            <p:nvPr/>
          </p:nvCxnSpPr>
          <p:spPr>
            <a:xfrm flipH="1" flipV="1">
              <a:off x="6804143" y="1532534"/>
              <a:ext cx="457200" cy="204207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7953939" y="1756800"/>
              <a:ext cx="526604" cy="192444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8" idx="1"/>
            </p:cNvCxnSpPr>
            <p:nvPr/>
          </p:nvCxnSpPr>
          <p:spPr>
            <a:xfrm flipH="1" flipV="1">
              <a:off x="5896801" y="1585851"/>
              <a:ext cx="1364542" cy="150890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577323" y="2101644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I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42343" y="3240000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00"/>
                  </a:solidFill>
                </a:rPr>
                <a:t>X</a:t>
              </a:r>
              <a:endParaRPr lang="en-US" sz="1600" b="1" dirty="0" smtClean="0">
                <a:solidFill>
                  <a:srgbClr val="FFFF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10937" y="2558844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Y</a:t>
              </a:r>
              <a:endParaRPr lang="en-US" sz="2000" b="1" dirty="0" smtClean="0">
                <a:solidFill>
                  <a:srgbClr val="FFFF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20048" y="3440055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Probes &amp; Test Ports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4956293" y="2330244"/>
              <a:ext cx="19050" cy="1109811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5291573" y="3016044"/>
              <a:ext cx="285750" cy="424011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5434448" y="3808800"/>
              <a:ext cx="1293495" cy="197846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5434448" y="2558846"/>
              <a:ext cx="2207895" cy="1012354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3" descr="C:\Users\allison\Desktop\12GeV_BPM\Cavity BPM\CavBPM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1" r="31423" b="33229"/>
          <a:stretch/>
        </p:blipFill>
        <p:spPr bwMode="auto">
          <a:xfrm>
            <a:off x="7261343" y="4216435"/>
            <a:ext cx="1699260" cy="208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521461" y="4734124"/>
            <a:ext cx="1003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Blanket w/ Heat Tape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742" y="3816000"/>
            <a:ext cx="2891415" cy="248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 rot="1362005">
            <a:off x="8305799" y="1110356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Foot</a:t>
            </a:r>
          </a:p>
        </p:txBody>
      </p:sp>
    </p:spTree>
    <p:extLst>
      <p:ext uri="{BB962C8B-B14F-4D97-AF65-F5344CB8AC3E}">
        <p14:creationId xmlns:p14="http://schemas.microsoft.com/office/powerpoint/2010/main" val="702670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Minion Pro"/>
              </a:rPr>
              <a:t>Active Collimator</a:t>
            </a:r>
            <a:endParaRPr lang="en-US" sz="4000" dirty="0">
              <a:latin typeface="Minion Pro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4" descr="C:\Users\allison\Desktop\12GeV_Active_Collimator\AC_graph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33" y="852350"/>
            <a:ext cx="1627116" cy="163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allison\Desktop\12GeV_Active_Collimator\ACposi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121" y="2527200"/>
            <a:ext cx="5143516" cy="382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allison\Desktop\12GeV_Active_Collimator\AC_Draw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24187" y="326312"/>
            <a:ext cx="1630506" cy="268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45600" y="1045608"/>
            <a:ext cx="3794400" cy="519679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IPC5H01 in Hall D Alcove</a:t>
            </a:r>
          </a:p>
          <a:p>
            <a:r>
              <a:rPr lang="en-US" dirty="0" smtClean="0"/>
              <a:t>Intercepts </a:t>
            </a:r>
            <a:r>
              <a:rPr lang="en-US" dirty="0"/>
              <a:t>photon beam</a:t>
            </a:r>
          </a:p>
          <a:p>
            <a:pPr lvl="1"/>
            <a:r>
              <a:rPr lang="en-US" dirty="0"/>
              <a:t>Tungsten pin-cushion wedges</a:t>
            </a:r>
          </a:p>
          <a:p>
            <a:pPr lvl="1"/>
            <a:r>
              <a:rPr lang="en-US" dirty="0" smtClean="0"/>
              <a:t>Current </a:t>
            </a:r>
            <a:r>
              <a:rPr lang="en-US" dirty="0"/>
              <a:t>output</a:t>
            </a:r>
          </a:p>
          <a:p>
            <a:r>
              <a:rPr lang="en-US" dirty="0" smtClean="0"/>
              <a:t>Difference-over-sum used </a:t>
            </a:r>
            <a:r>
              <a:rPr lang="en-US" dirty="0"/>
              <a:t>on inner wedges </a:t>
            </a:r>
            <a:r>
              <a:rPr lang="en-US" dirty="0" smtClean="0"/>
              <a:t>for FFB (region 1)</a:t>
            </a:r>
          </a:p>
          <a:p>
            <a:r>
              <a:rPr lang="en-US" dirty="0" smtClean="0"/>
              <a:t>Works </a:t>
            </a:r>
            <a:r>
              <a:rPr lang="en-US" dirty="0"/>
              <a:t>at </a:t>
            </a:r>
            <a:r>
              <a:rPr lang="en-US" dirty="0" smtClean="0"/>
              <a:t>low  beam </a:t>
            </a:r>
            <a:r>
              <a:rPr lang="en-US" dirty="0"/>
              <a:t>currents</a:t>
            </a:r>
          </a:p>
          <a:p>
            <a:endParaRPr lang="en-US" dirty="0">
              <a:latin typeface="Minion Pro"/>
            </a:endParaRPr>
          </a:p>
        </p:txBody>
      </p:sp>
      <p:pic>
        <p:nvPicPr>
          <p:cNvPr id="12" name="Picture 4" descr="C:\Users\allison\Desktop\12GeV_Active_Collimator\Pics\800px-Jbcollimatorclos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6" t="119" r="34644" b="39167"/>
          <a:stretch/>
        </p:blipFill>
        <p:spPr bwMode="auto">
          <a:xfrm>
            <a:off x="7378829" y="2527200"/>
            <a:ext cx="1565655" cy="19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921479" y="6209238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Minion Pro"/>
              </a:rPr>
              <a:t>mm</a:t>
            </a:r>
            <a:endParaRPr lang="en-US" sz="1100" b="1" dirty="0">
              <a:latin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702670875"/>
      </p:ext>
    </p:extLst>
  </p:cSld>
  <p:clrMapOvr>
    <a:masterClrMapping/>
  </p:clrMapOvr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</Template>
  <TotalTime>2909</TotalTime>
  <Words>1020</Words>
  <Application>Microsoft Office PowerPoint</Application>
  <PresentationFormat>On-screen Show (4:3)</PresentationFormat>
  <Paragraphs>378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JLabPowerPointMain</vt:lpstr>
      <vt:lpstr>Hall D Fast Feedback</vt:lpstr>
      <vt:lpstr>Hall D FFB Overview</vt:lpstr>
      <vt:lpstr>Based on Halls A &amp; C FFB</vt:lpstr>
      <vt:lpstr>Hall D FFB</vt:lpstr>
      <vt:lpstr>Hall D FFB Chassis</vt:lpstr>
      <vt:lpstr>Stripline BPMs</vt:lpstr>
      <vt:lpstr>Stripline Bandwidth vs Resolution</vt:lpstr>
      <vt:lpstr>Cavity BPMs</vt:lpstr>
      <vt:lpstr>Active Collimator</vt:lpstr>
      <vt:lpstr>Hall D FFB Algorithm</vt:lpstr>
      <vt:lpstr>Hardware Testing</vt:lpstr>
      <vt:lpstr>60Hz Suppression (Plan C)</vt:lpstr>
      <vt:lpstr>Hall D FFB To Do</vt:lpstr>
      <vt:lpstr>Hall D Fast Feedback</vt:lpstr>
      <vt:lpstr>Hall D Fast Feedback</vt:lpstr>
      <vt:lpstr>Bandwidth vs Resolution</vt:lpstr>
      <vt:lpstr>FFB Component Locations</vt:lpstr>
      <vt:lpstr>FFB Component Locations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Trent Allison</dc:creator>
  <cp:lastModifiedBy>Trent Allison</cp:lastModifiedBy>
  <cp:revision>142</cp:revision>
  <dcterms:created xsi:type="dcterms:W3CDTF">2015-07-08T15:09:12Z</dcterms:created>
  <dcterms:modified xsi:type="dcterms:W3CDTF">2015-07-17T15:45:17Z</dcterms:modified>
</cp:coreProperties>
</file>