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8" r:id="rId2"/>
    <p:sldId id="263" r:id="rId3"/>
    <p:sldId id="265" r:id="rId4"/>
    <p:sldId id="268" r:id="rId5"/>
    <p:sldId id="267" r:id="rId6"/>
    <p:sldId id="269" r:id="rId7"/>
    <p:sldId id="270" r:id="rId8"/>
    <p:sldId id="261" r:id="rId9"/>
    <p:sldId id="262" r:id="rId10"/>
    <p:sldId id="271" r:id="rId11"/>
    <p:sldId id="273" r:id="rId12"/>
    <p:sldId id="272" r:id="rId13"/>
    <p:sldId id="266" r:id="rId14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26" autoAdjust="0"/>
    <p:restoredTop sz="94660"/>
  </p:normalViewPr>
  <p:slideViewPr>
    <p:cSldViewPr>
      <p:cViewPr>
        <p:scale>
          <a:sx n="110" d="100"/>
          <a:sy n="110" d="100"/>
        </p:scale>
        <p:origin x="-163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D2C9D7F-8D40-4AB5-8EC8-C9D2E486A903}" type="datetimeFigureOut">
              <a:rPr lang="en-US" smtClean="0"/>
              <a:t>7/15/2015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C0FE797-3602-4734-BC6E-E6655A050C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3619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B1551A-D377-40BD-8891-C874B97A469E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33471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466078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 err="1" smtClean="0">
                <a:solidFill>
                  <a:prstClr val="black">
                    <a:tint val="75000"/>
                  </a:prstClr>
                </a:solidFill>
              </a:rPr>
              <a:t>T.Reilly</a:t>
            </a:r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, Accelerator Ops </a:t>
            </a:r>
            <a:r>
              <a:rPr lang="en-US" dirty="0" err="1" smtClean="0">
                <a:solidFill>
                  <a:prstClr val="black">
                    <a:tint val="75000"/>
                  </a:prstClr>
                </a:solidFill>
              </a:rPr>
              <a:t>StayTreat</a:t>
            </a:r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 2015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26486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466078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T.Reilly, Accelerator Ops StayTreat 2015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21791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466078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T.Reilly, Accelerator Ops StayTreat 2015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05282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84629" y="6684547"/>
            <a:ext cx="2895600" cy="165517"/>
          </a:xfrm>
          <a:prstGeom prst="rect">
            <a:avLst/>
          </a:prstGeom>
        </p:spPr>
        <p:txBody>
          <a:bodyPr/>
          <a:lstStyle>
            <a:lvl1pPr algn="ctr"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 smtClean="0">
                <a:solidFill>
                  <a:prstClr val="white"/>
                </a:solidFill>
              </a:rPr>
              <a:t>T.Reilly, Accelerator Ops StayTreat 2015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379029" y="6658500"/>
            <a:ext cx="2133600" cy="190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bg1"/>
                </a:solidFill>
                <a:latin typeface="Minion Pro"/>
              </a:defRPr>
            </a:lvl1pPr>
          </a:lstStyle>
          <a:p>
            <a:pPr defTabSz="457200"/>
            <a:r>
              <a:rPr lang="en-US" smtClean="0">
                <a:solidFill>
                  <a:prstClr val="white"/>
                </a:solidFill>
              </a:rPr>
              <a:t>Slide </a:t>
            </a:r>
            <a:fld id="{B58F48A6-A3E1-4848-9AC3-B43F560BE4FE}" type="slidenum">
              <a:rPr lang="en-US" smtClean="0">
                <a:solidFill>
                  <a:prstClr val="white"/>
                </a:solidFill>
              </a:rPr>
              <a:pPr defTabSz="457200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75711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T.Reilly, Accelerator Ops StayTreat 2015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6187A627-7AC1-4C17-BBCC-25B25E1CDC24}" type="slidenum">
              <a:rPr lang="en-US">
                <a:solidFill>
                  <a:prstClr val="black"/>
                </a:solidFill>
              </a:rPr>
              <a:pPr defTabSz="457200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6132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914400"/>
            <a:ext cx="38100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914400"/>
            <a:ext cx="38100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12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8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94726"/>
            <a:ext cx="8229600" cy="3979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3124200" y="646607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T.Reilly, Accelerator Ops StayTreat 2015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102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200" kern="1200">
          <a:solidFill>
            <a:schemeClr val="tx1"/>
          </a:solidFill>
          <a:latin typeface="Minion Pro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Minion Pro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Minion Pro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Minion Pro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Minion Pro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Minion Pro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QCM and C50-12 Status Update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Accelerator Operations </a:t>
            </a:r>
          </a:p>
          <a:p>
            <a:r>
              <a:rPr lang="en-US" dirty="0" smtClean="0"/>
              <a:t>2015 </a:t>
            </a:r>
            <a:r>
              <a:rPr lang="en-US" dirty="0" err="1" smtClean="0"/>
              <a:t>StayTreat</a:t>
            </a:r>
            <a:endParaRPr lang="en-US" dirty="0" smtClean="0"/>
          </a:p>
          <a:p>
            <a:r>
              <a:rPr lang="en-US" dirty="0" smtClean="0"/>
              <a:t>15JUL2015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>
                <a:solidFill>
                  <a:prstClr val="black">
                    <a:tint val="75000"/>
                  </a:prstClr>
                </a:solidFill>
              </a:rPr>
              <a:t>T.Reilly</a:t>
            </a:r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, Accelerator Ops </a:t>
            </a:r>
            <a:r>
              <a:rPr lang="en-US" dirty="0" err="1" smtClean="0">
                <a:solidFill>
                  <a:prstClr val="black">
                    <a:tint val="75000"/>
                  </a:prstClr>
                </a:solidFill>
              </a:rPr>
              <a:t>StayTreat</a:t>
            </a:r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 2015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84652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4726"/>
            <a:ext cx="8229600" cy="491074"/>
          </a:xfrm>
        </p:spPr>
        <p:txBody>
          <a:bodyPr/>
          <a:lstStyle/>
          <a:p>
            <a:r>
              <a:rPr lang="en-US" b="1" dirty="0" smtClean="0"/>
              <a:t>QCM Plans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0070C0"/>
                </a:solidFill>
              </a:rPr>
              <a:t>FY15</a:t>
            </a:r>
          </a:p>
          <a:p>
            <a:r>
              <a:rPr lang="en-US" sz="2800" dirty="0" smtClean="0"/>
              <a:t>Weld on helium jackets to 2-cell and 7-cell</a:t>
            </a:r>
          </a:p>
          <a:p>
            <a:r>
              <a:rPr lang="en-US" sz="2800" dirty="0" smtClean="0"/>
              <a:t>Complete the cavity qualification of jacketed cavities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Complete string assembly</a:t>
            </a:r>
          </a:p>
          <a:p>
            <a:pPr lvl="1"/>
            <a:r>
              <a:rPr lang="en-US" sz="2000" dirty="0" smtClean="0">
                <a:solidFill>
                  <a:srgbClr val="FF0000"/>
                </a:solidFill>
              </a:rPr>
              <a:t>Delays in cavity qualification are putting SA in competition with LCLS II</a:t>
            </a:r>
          </a:p>
          <a:p>
            <a:pPr lvl="1"/>
            <a:r>
              <a:rPr lang="en-US" sz="2000" dirty="0" smtClean="0">
                <a:solidFill>
                  <a:srgbClr val="FF0000"/>
                </a:solidFill>
              </a:rPr>
              <a:t>Intention is to complete QCM string ahead of LCLS II</a:t>
            </a:r>
            <a:endParaRPr lang="en-US" sz="2000" dirty="0" smtClean="0">
              <a:solidFill>
                <a:srgbClr val="FF0000"/>
              </a:solidFill>
            </a:endParaRPr>
          </a:p>
          <a:p>
            <a:r>
              <a:rPr lang="en-US" sz="2800" dirty="0" smtClean="0"/>
              <a:t>Complete </a:t>
            </a:r>
            <a:r>
              <a:rPr lang="en-US" sz="2800" dirty="0" err="1" smtClean="0"/>
              <a:t>cryomodule</a:t>
            </a:r>
            <a:r>
              <a:rPr lang="en-US" sz="2800" dirty="0" smtClean="0"/>
              <a:t> design</a:t>
            </a:r>
          </a:p>
          <a:p>
            <a:r>
              <a:rPr lang="en-US" sz="2800" dirty="0"/>
              <a:t>Continue to procure long lead </a:t>
            </a:r>
            <a:r>
              <a:rPr lang="en-US" sz="2800" dirty="0" err="1"/>
              <a:t>cryomodule</a:t>
            </a:r>
            <a:r>
              <a:rPr lang="en-US" sz="2800" dirty="0"/>
              <a:t> components</a:t>
            </a:r>
            <a:endParaRPr lang="en-US" sz="2800" dirty="0"/>
          </a:p>
          <a:p>
            <a:pPr marL="0" indent="0">
              <a:buNone/>
            </a:pPr>
            <a:endParaRPr lang="en-US" b="1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rgbClr val="00B050"/>
                </a:solidFill>
              </a:rPr>
              <a:t>FY16</a:t>
            </a:r>
            <a:endParaRPr lang="en-US" b="1" dirty="0">
              <a:solidFill>
                <a:srgbClr val="00B050"/>
              </a:solidFill>
            </a:endParaRPr>
          </a:p>
          <a:p>
            <a:r>
              <a:rPr lang="en-US" sz="2800" dirty="0" smtClean="0"/>
              <a:t>Procure </a:t>
            </a:r>
            <a:r>
              <a:rPr lang="en-US" sz="2800" dirty="0" smtClean="0"/>
              <a:t>any </a:t>
            </a:r>
            <a:r>
              <a:rPr lang="en-US" sz="2800" dirty="0"/>
              <a:t>remaining</a:t>
            </a:r>
            <a:r>
              <a:rPr lang="en-US" sz="2800" dirty="0" smtClean="0"/>
              <a:t> </a:t>
            </a:r>
            <a:r>
              <a:rPr lang="en-US" sz="2800" dirty="0" err="1" smtClean="0"/>
              <a:t>cryomodule</a:t>
            </a:r>
            <a:r>
              <a:rPr lang="en-US" sz="2800" dirty="0" smtClean="0"/>
              <a:t> components</a:t>
            </a:r>
          </a:p>
          <a:p>
            <a:r>
              <a:rPr lang="en-US" sz="2800" dirty="0" smtClean="0"/>
              <a:t>Assemble </a:t>
            </a:r>
            <a:r>
              <a:rPr lang="en-US" sz="2800" dirty="0" err="1" smtClean="0"/>
              <a:t>cryomodule</a:t>
            </a:r>
            <a:endParaRPr lang="en-US" sz="2800" dirty="0" smtClean="0"/>
          </a:p>
          <a:p>
            <a:r>
              <a:rPr lang="en-US" sz="2800" dirty="0" smtClean="0"/>
              <a:t>Complete acceptance test in CMTF</a:t>
            </a:r>
            <a:endParaRPr lang="en-US" sz="2800" dirty="0"/>
          </a:p>
          <a:p>
            <a:r>
              <a:rPr lang="en-US" sz="2800" dirty="0" smtClean="0"/>
              <a:t>Available to install in early summer 2016</a:t>
            </a:r>
            <a:endParaRPr lang="en-US" sz="2800" dirty="0"/>
          </a:p>
          <a:p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T.Reilly, Accelerator Ops StayTreat 2015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76591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Summary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C50-12 is tracking slightly behind plan for FY15 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Will be ready to install by late summer of FY16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Can be pulled to early summer</a:t>
            </a:r>
          </a:p>
          <a:p>
            <a:endParaRPr lang="en-US" dirty="0" smtClean="0">
              <a:solidFill>
                <a:srgbClr val="00B050"/>
              </a:solidFill>
            </a:endParaRPr>
          </a:p>
          <a:p>
            <a:r>
              <a:rPr lang="en-US" dirty="0" smtClean="0">
                <a:solidFill>
                  <a:srgbClr val="00B050"/>
                </a:solidFill>
              </a:rPr>
              <a:t>CEBAF QCM is tracking per current schedule</a:t>
            </a:r>
          </a:p>
          <a:p>
            <a:pPr lvl="1"/>
            <a:r>
              <a:rPr lang="en-US" dirty="0" smtClean="0">
                <a:solidFill>
                  <a:srgbClr val="00B050"/>
                </a:solidFill>
              </a:rPr>
              <a:t>Available to install early summer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LCLS II is stretching staffing, plan in place and being worked</a:t>
            </a:r>
          </a:p>
          <a:p>
            <a:pPr lvl="1"/>
            <a:r>
              <a:rPr lang="en-US" dirty="0" smtClean="0"/>
              <a:t>Added process engineer and an electronics tech</a:t>
            </a:r>
          </a:p>
          <a:p>
            <a:pPr lvl="1"/>
            <a:r>
              <a:rPr lang="en-US" dirty="0" smtClean="0"/>
              <a:t>Will add 3-4 term mechanical techs in FY15 to support prototype CM assembly</a:t>
            </a:r>
          </a:p>
          <a:p>
            <a:pPr lvl="1"/>
            <a:r>
              <a:rPr lang="en-US" dirty="0" smtClean="0"/>
              <a:t>More will be added in FY16 for production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T.Reilly, Accelerator Ops StayTreat 2015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04683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Backup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T.Reilly, Accelerator Ops StayTreat 2015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13550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Primary Differences with FEL02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117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As compared to CEBAF C20 </a:t>
            </a:r>
            <a:r>
              <a:rPr lang="en-US" dirty="0" smtClean="0">
                <a:sym typeface="Wingdings" panose="05000000000000000000" pitchFamily="2" charset="2"/>
              </a:rPr>
              <a:t> C50</a:t>
            </a:r>
            <a:endParaRPr lang="en-US" dirty="0" smtClean="0"/>
          </a:p>
          <a:p>
            <a:r>
              <a:rPr lang="en-US" dirty="0" smtClean="0"/>
              <a:t>Inner adapters are larger in diameter</a:t>
            </a:r>
          </a:p>
          <a:p>
            <a:r>
              <a:rPr lang="en-US" dirty="0" smtClean="0"/>
              <a:t>HOM loads are different and are heat sunk to shield circuit</a:t>
            </a:r>
          </a:p>
          <a:p>
            <a:r>
              <a:rPr lang="en-US" dirty="0" smtClean="0"/>
              <a:t>End dishes are welded to gate valve</a:t>
            </a:r>
          </a:p>
          <a:p>
            <a:r>
              <a:rPr lang="en-US" dirty="0" smtClean="0"/>
              <a:t>Gate valves ID are larger</a:t>
            </a:r>
          </a:p>
          <a:p>
            <a:r>
              <a:rPr lang="en-US" dirty="0" smtClean="0"/>
              <a:t>Bellows in between </a:t>
            </a:r>
            <a:r>
              <a:rPr lang="en-US" dirty="0" err="1" smtClean="0"/>
              <a:t>cryo</a:t>
            </a:r>
            <a:r>
              <a:rPr lang="en-US" dirty="0" smtClean="0"/>
              <a:t> units are larger bore and RF shielded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T.Reilly, Accelerator Ops StayTreat 2015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68073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C50-12 Rebuild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sz="5100" b="1" dirty="0" smtClean="0"/>
              <a:t>General</a:t>
            </a:r>
          </a:p>
          <a:p>
            <a:r>
              <a:rPr lang="en-US" sz="3400" dirty="0" smtClean="0"/>
              <a:t>Rebuild FEL02 (older C20)</a:t>
            </a:r>
          </a:p>
          <a:p>
            <a:r>
              <a:rPr lang="en-US" sz="3400" dirty="0" smtClean="0"/>
              <a:t>Reuse most major components </a:t>
            </a:r>
            <a:endParaRPr lang="en-US" sz="3400" dirty="0" smtClean="0"/>
          </a:p>
          <a:p>
            <a:r>
              <a:rPr lang="en-US" sz="3400" dirty="0" smtClean="0"/>
              <a:t>Cavities</a:t>
            </a:r>
            <a:r>
              <a:rPr lang="en-US" sz="3400" dirty="0" smtClean="0"/>
              <a:t>, HOM loads, gate valves, etc</a:t>
            </a:r>
            <a:r>
              <a:rPr lang="en-US" sz="3400" dirty="0" smtClean="0"/>
              <a:t>.</a:t>
            </a:r>
            <a:endParaRPr lang="en-US" sz="3400" dirty="0" smtClean="0"/>
          </a:p>
          <a:p>
            <a:pPr lvl="1"/>
            <a:r>
              <a:rPr lang="en-US" sz="2900" dirty="0" smtClean="0"/>
              <a:t>Cavities will receive light EP</a:t>
            </a:r>
          </a:p>
          <a:p>
            <a:pPr lvl="1"/>
            <a:r>
              <a:rPr lang="en-US" sz="2900" dirty="0" smtClean="0"/>
              <a:t>Cavity recipe is same as used for C50-11</a:t>
            </a:r>
          </a:p>
          <a:p>
            <a:r>
              <a:rPr lang="en-US" sz="3400" dirty="0" smtClean="0"/>
              <a:t>Leverage </a:t>
            </a:r>
            <a:r>
              <a:rPr lang="en-US" sz="3400" dirty="0" err="1" smtClean="0"/>
              <a:t>Qo</a:t>
            </a:r>
            <a:r>
              <a:rPr lang="en-US" sz="3400" dirty="0" smtClean="0"/>
              <a:t> improvements as proven</a:t>
            </a:r>
          </a:p>
          <a:p>
            <a:pPr marL="0" indent="0">
              <a:buNone/>
            </a:pPr>
            <a:endParaRPr lang="en-US" sz="3600" dirty="0" smtClean="0"/>
          </a:p>
          <a:p>
            <a:pPr marL="0" indent="0">
              <a:buNone/>
            </a:pPr>
            <a:r>
              <a:rPr lang="en-US" sz="5100" b="1" dirty="0"/>
              <a:t>FY15 Scope</a:t>
            </a:r>
          </a:p>
          <a:p>
            <a:r>
              <a:rPr lang="en-US" sz="3400" dirty="0" smtClean="0"/>
              <a:t>Disassemble </a:t>
            </a:r>
            <a:r>
              <a:rPr lang="en-US" sz="3400" dirty="0" err="1" smtClean="0"/>
              <a:t>cryomodule</a:t>
            </a:r>
            <a:r>
              <a:rPr lang="en-US" sz="3400" dirty="0" smtClean="0"/>
              <a:t> </a:t>
            </a:r>
          </a:p>
          <a:p>
            <a:r>
              <a:rPr lang="en-US" sz="3400" dirty="0" smtClean="0"/>
              <a:t>Qualify two cavity pairs</a:t>
            </a:r>
          </a:p>
          <a:p>
            <a:r>
              <a:rPr lang="en-US" sz="3400" dirty="0" smtClean="0"/>
              <a:t>Buyout primary procurements</a:t>
            </a:r>
          </a:p>
          <a:p>
            <a:pPr marL="0" indent="0">
              <a:buNone/>
            </a:pPr>
            <a:endParaRPr lang="en-US" sz="3600" dirty="0" smtClean="0"/>
          </a:p>
          <a:p>
            <a:pPr marL="0" indent="0">
              <a:buNone/>
            </a:pPr>
            <a:r>
              <a:rPr lang="en-US" sz="5100" b="1" dirty="0"/>
              <a:t>FY16 Scope </a:t>
            </a:r>
          </a:p>
          <a:p>
            <a:r>
              <a:rPr lang="en-US" sz="3400" dirty="0" smtClean="0"/>
              <a:t>Qualify </a:t>
            </a:r>
            <a:r>
              <a:rPr lang="en-US" sz="3400" dirty="0"/>
              <a:t>two cavity </a:t>
            </a:r>
            <a:r>
              <a:rPr lang="en-US" sz="3400" dirty="0" smtClean="0"/>
              <a:t>pairs</a:t>
            </a:r>
          </a:p>
          <a:p>
            <a:r>
              <a:rPr lang="en-US" sz="3400" dirty="0" err="1" smtClean="0"/>
              <a:t>Cryo</a:t>
            </a:r>
            <a:r>
              <a:rPr lang="en-US" sz="3400" dirty="0" smtClean="0"/>
              <a:t> unit assembly</a:t>
            </a:r>
          </a:p>
          <a:p>
            <a:r>
              <a:rPr lang="en-US" sz="3400" dirty="0" err="1" smtClean="0"/>
              <a:t>Cryomodule</a:t>
            </a:r>
            <a:r>
              <a:rPr lang="en-US" sz="3400" dirty="0" smtClean="0"/>
              <a:t> assembly</a:t>
            </a:r>
          </a:p>
          <a:p>
            <a:r>
              <a:rPr lang="en-US" sz="3400" dirty="0" err="1" smtClean="0"/>
              <a:t>Cryomodule</a:t>
            </a:r>
            <a:r>
              <a:rPr lang="en-US" sz="3400" dirty="0" smtClean="0"/>
              <a:t> acceptance test</a:t>
            </a:r>
          </a:p>
          <a:p>
            <a:r>
              <a:rPr lang="en-US" sz="3400" dirty="0" err="1" smtClean="0"/>
              <a:t>Cryomodule</a:t>
            </a:r>
            <a:r>
              <a:rPr lang="en-US" sz="3400" dirty="0" smtClean="0"/>
              <a:t> install and commission</a:t>
            </a:r>
            <a:endParaRPr lang="en-US" sz="3400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T.Reilly, Accelerator Ops StayTreat 2015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8" name="Picture 4" descr="M:\asd\asddata\CryomoduleAssembly\pictures\FL02\FL02 Move to CMTF - 28Feb14\FL02 Final Edits\Photo-1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199" y="1219200"/>
            <a:ext cx="3092713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65462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C50-12 Status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4953000" cy="521176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3800" b="1" dirty="0" err="1" smtClean="0">
                <a:solidFill>
                  <a:srgbClr val="0070C0"/>
                </a:solidFill>
              </a:rPr>
              <a:t>Cryomodule</a:t>
            </a:r>
            <a:endParaRPr lang="en-US" sz="3800" b="1" dirty="0" smtClean="0">
              <a:solidFill>
                <a:srgbClr val="0070C0"/>
              </a:solidFill>
            </a:endParaRPr>
          </a:p>
          <a:p>
            <a:r>
              <a:rPr lang="en-US" sz="3000" dirty="0" smtClean="0"/>
              <a:t>Disassembly is done</a:t>
            </a:r>
          </a:p>
          <a:p>
            <a:r>
              <a:rPr lang="en-US" sz="3000" dirty="0" smtClean="0"/>
              <a:t>HOM cans are built</a:t>
            </a:r>
          </a:p>
          <a:p>
            <a:r>
              <a:rPr lang="en-US" sz="3000" dirty="0" smtClean="0"/>
              <a:t>Rotary feed-</a:t>
            </a:r>
            <a:r>
              <a:rPr lang="en-US" sz="3000" dirty="0" err="1" smtClean="0"/>
              <a:t>throughs</a:t>
            </a:r>
            <a:r>
              <a:rPr lang="en-US" sz="3000" dirty="0" smtClean="0"/>
              <a:t> are being worked</a:t>
            </a:r>
          </a:p>
          <a:p>
            <a:r>
              <a:rPr lang="en-US" sz="3000" dirty="0" smtClean="0"/>
              <a:t>Helium vessels have been </a:t>
            </a:r>
            <a:r>
              <a:rPr lang="en-US" sz="3000" dirty="0" err="1" smtClean="0"/>
              <a:t>prep’d</a:t>
            </a:r>
            <a:endParaRPr lang="en-US" sz="3000" dirty="0" smtClean="0"/>
          </a:p>
          <a:p>
            <a:r>
              <a:rPr lang="en-US" sz="3000" dirty="0" smtClean="0"/>
              <a:t>All primary procurements have been made with exception of $10K</a:t>
            </a:r>
          </a:p>
          <a:p>
            <a:pPr marL="0" indent="0">
              <a:buNone/>
            </a:pPr>
            <a:r>
              <a:rPr lang="en-US" sz="3800" b="1" dirty="0">
                <a:solidFill>
                  <a:srgbClr val="FF0000"/>
                </a:solidFill>
              </a:rPr>
              <a:t>Cavity Pairs</a:t>
            </a:r>
          </a:p>
          <a:p>
            <a:r>
              <a:rPr lang="en-US" sz="3000" dirty="0"/>
              <a:t>One pair is </a:t>
            </a:r>
            <a:r>
              <a:rPr lang="en-US" sz="3000" dirty="0" smtClean="0"/>
              <a:t>completely disassembled</a:t>
            </a:r>
            <a:endParaRPr lang="en-US" dirty="0"/>
          </a:p>
          <a:p>
            <a:r>
              <a:rPr lang="en-US" sz="3000" dirty="0" smtClean="0"/>
              <a:t>Disassembly of second pair is in progress</a:t>
            </a:r>
          </a:p>
          <a:p>
            <a:r>
              <a:rPr lang="en-US" sz="3000" dirty="0" smtClean="0"/>
              <a:t>12 dog legs and 112 warm windows have been fabricated</a:t>
            </a:r>
          </a:p>
          <a:p>
            <a:pPr lvl="1"/>
            <a:r>
              <a:rPr lang="en-US" sz="2600" dirty="0" smtClean="0"/>
              <a:t>Warm windows are intended to replace 106 older style currently installed</a:t>
            </a:r>
          </a:p>
          <a:p>
            <a:pPr lvl="1"/>
            <a:r>
              <a:rPr lang="en-US" sz="2600" dirty="0" smtClean="0"/>
              <a:t>Windows need to be RF tested</a:t>
            </a:r>
            <a:endParaRPr lang="en-US" sz="2600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T.Reilly, Accelerator Ops StayTreat 2015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050" name="Picture 2" descr="M:\asd\asddata\CryomoduleAssembly\pictures\FL02\C50 12 PICS\DSC_009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5803" y="990601"/>
            <a:ext cx="3414889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M:\asd\asddata\CryomoduleAssembly\pictures\FL02\C50 12 PICS\DSC_019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1682" y="3810000"/>
            <a:ext cx="3426178" cy="2293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87044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4726"/>
            <a:ext cx="8229600" cy="491074"/>
          </a:xfrm>
        </p:spPr>
        <p:txBody>
          <a:bodyPr/>
          <a:lstStyle/>
          <a:p>
            <a:r>
              <a:rPr lang="en-US" b="1" dirty="0" smtClean="0"/>
              <a:t>C50-12 Plans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0070C0"/>
                </a:solidFill>
              </a:rPr>
              <a:t>FY15</a:t>
            </a:r>
          </a:p>
          <a:p>
            <a:r>
              <a:rPr lang="en-US" sz="2800" dirty="0" smtClean="0"/>
              <a:t>Qualify first cavity pair</a:t>
            </a:r>
          </a:p>
          <a:p>
            <a:r>
              <a:rPr lang="en-US" sz="2800" dirty="0" smtClean="0"/>
              <a:t>Continue to progress on second pair</a:t>
            </a:r>
          </a:p>
          <a:p>
            <a:pPr lvl="1"/>
            <a:r>
              <a:rPr lang="en-US" sz="2400" dirty="0" smtClean="0"/>
              <a:t>Potential to qualify second pair, depends on LCLS II</a:t>
            </a:r>
          </a:p>
          <a:p>
            <a:r>
              <a:rPr lang="en-US" sz="2800" dirty="0" smtClean="0"/>
              <a:t>Buy out last $10K of procurements</a:t>
            </a:r>
          </a:p>
          <a:p>
            <a:endParaRPr lang="en-US" sz="2800" dirty="0"/>
          </a:p>
          <a:p>
            <a:pPr marL="0" indent="0">
              <a:buNone/>
            </a:pPr>
            <a:r>
              <a:rPr lang="en-US" b="1" dirty="0" smtClean="0">
                <a:solidFill>
                  <a:srgbClr val="00B050"/>
                </a:solidFill>
              </a:rPr>
              <a:t>FY16</a:t>
            </a:r>
            <a:endParaRPr lang="en-US" b="1" dirty="0">
              <a:solidFill>
                <a:srgbClr val="00B050"/>
              </a:solidFill>
            </a:endParaRPr>
          </a:p>
          <a:p>
            <a:r>
              <a:rPr lang="en-US" sz="2800" dirty="0"/>
              <a:t>Qualify </a:t>
            </a:r>
            <a:r>
              <a:rPr lang="en-US" sz="2800" dirty="0" smtClean="0"/>
              <a:t>remaining cavity pairs</a:t>
            </a:r>
          </a:p>
          <a:p>
            <a:r>
              <a:rPr lang="en-US" sz="2800" dirty="0" smtClean="0"/>
              <a:t>RF test all warm windows</a:t>
            </a:r>
            <a:endParaRPr lang="en-US" sz="2800" dirty="0"/>
          </a:p>
          <a:p>
            <a:r>
              <a:rPr lang="en-US" sz="2800" dirty="0" smtClean="0"/>
              <a:t>Assemble </a:t>
            </a:r>
            <a:r>
              <a:rPr lang="en-US" sz="2800" dirty="0" err="1" smtClean="0"/>
              <a:t>cryomodule</a:t>
            </a:r>
            <a:endParaRPr lang="en-US" sz="2800" dirty="0" smtClean="0"/>
          </a:p>
          <a:p>
            <a:r>
              <a:rPr lang="en-US" sz="2800" dirty="0" smtClean="0"/>
              <a:t>Complete acceptance test in CMTF</a:t>
            </a:r>
            <a:endParaRPr lang="en-US" sz="2800" dirty="0"/>
          </a:p>
          <a:p>
            <a:r>
              <a:rPr lang="en-US" sz="2800" dirty="0" smtClean="0"/>
              <a:t>Available to install in late summer 2016</a:t>
            </a:r>
            <a:endParaRPr lang="en-US" sz="2800" dirty="0"/>
          </a:p>
          <a:p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T.Reilly, Accelerator Ops StayTreat 2015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46307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High Level SRF Production Plan</a:t>
            </a:r>
            <a:endParaRPr lang="en-US" sz="3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T.Reilly, Accelerator Ops StayTreat 2015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00800" y="17526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For Planning Only</a:t>
            </a:r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7" r="20276"/>
          <a:stretch/>
        </p:blipFill>
        <p:spPr bwMode="auto">
          <a:xfrm>
            <a:off x="228600" y="1029056"/>
            <a:ext cx="868680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02640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New CEBAF QCM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sz="5100" b="1" dirty="0" smtClean="0"/>
              <a:t>General Scope</a:t>
            </a:r>
          </a:p>
          <a:p>
            <a:r>
              <a:rPr lang="en-US" sz="3400" dirty="0" smtClean="0"/>
              <a:t>Design and build a new quarter </a:t>
            </a:r>
            <a:r>
              <a:rPr lang="en-US" sz="3400" dirty="0" err="1" smtClean="0"/>
              <a:t>cryomodule</a:t>
            </a:r>
            <a:r>
              <a:rPr lang="en-US" sz="3400" dirty="0" smtClean="0"/>
              <a:t> (QCM) for CEBAF utilizing a new 2-cell elliptical and a modified elliptical 7-cell cavity  </a:t>
            </a:r>
          </a:p>
          <a:p>
            <a:pPr marL="0" indent="0">
              <a:buNone/>
            </a:pPr>
            <a:endParaRPr lang="en-US" sz="3600" dirty="0" smtClean="0"/>
          </a:p>
          <a:p>
            <a:pPr marL="0" indent="0">
              <a:buNone/>
            </a:pPr>
            <a:r>
              <a:rPr lang="en-US" sz="5100" b="1" dirty="0"/>
              <a:t>FY15 Scope</a:t>
            </a:r>
          </a:p>
          <a:p>
            <a:r>
              <a:rPr lang="en-US" sz="3400" dirty="0" smtClean="0"/>
              <a:t>Complete cavity qualification</a:t>
            </a:r>
          </a:p>
          <a:p>
            <a:r>
              <a:rPr lang="en-US" sz="3400" dirty="0" smtClean="0"/>
              <a:t>Procure </a:t>
            </a:r>
            <a:r>
              <a:rPr lang="en-US" sz="3400" dirty="0" smtClean="0"/>
              <a:t>components</a:t>
            </a:r>
            <a:endParaRPr lang="en-US" sz="3400" dirty="0" smtClean="0"/>
          </a:p>
          <a:p>
            <a:r>
              <a:rPr lang="en-US" sz="3400" dirty="0" smtClean="0"/>
              <a:t>Assemble </a:t>
            </a:r>
            <a:r>
              <a:rPr lang="en-US" sz="3400" dirty="0" smtClean="0"/>
              <a:t>cavity string</a:t>
            </a:r>
          </a:p>
          <a:p>
            <a:r>
              <a:rPr lang="en-US" sz="3400" dirty="0" smtClean="0"/>
              <a:t>Complete </a:t>
            </a:r>
            <a:r>
              <a:rPr lang="en-US" sz="3400" dirty="0" err="1" smtClean="0"/>
              <a:t>cryomodule</a:t>
            </a:r>
            <a:r>
              <a:rPr lang="en-US" sz="3400" dirty="0" smtClean="0"/>
              <a:t> design</a:t>
            </a:r>
          </a:p>
          <a:p>
            <a:pPr marL="0" indent="0">
              <a:buNone/>
            </a:pPr>
            <a:endParaRPr lang="en-US" sz="3600" dirty="0" smtClean="0"/>
          </a:p>
          <a:p>
            <a:pPr marL="0" indent="0">
              <a:buNone/>
            </a:pPr>
            <a:r>
              <a:rPr lang="en-US" sz="5100" b="1" dirty="0"/>
              <a:t>FY16 Scope </a:t>
            </a:r>
          </a:p>
          <a:p>
            <a:r>
              <a:rPr lang="en-US" sz="3400" dirty="0" smtClean="0"/>
              <a:t>Close out CM procurements</a:t>
            </a:r>
            <a:endParaRPr lang="en-US" sz="3400" dirty="0" smtClean="0"/>
          </a:p>
          <a:p>
            <a:r>
              <a:rPr lang="en-US" sz="3400" dirty="0" err="1" smtClean="0"/>
              <a:t>Cryomodule</a:t>
            </a:r>
            <a:r>
              <a:rPr lang="en-US" sz="3400" dirty="0" smtClean="0"/>
              <a:t> assembly</a:t>
            </a:r>
          </a:p>
          <a:p>
            <a:r>
              <a:rPr lang="en-US" sz="3400" dirty="0" err="1" smtClean="0"/>
              <a:t>Cryomodule</a:t>
            </a:r>
            <a:r>
              <a:rPr lang="en-US" sz="3400" dirty="0" smtClean="0"/>
              <a:t> acceptance test</a:t>
            </a:r>
          </a:p>
          <a:p>
            <a:r>
              <a:rPr lang="en-US" sz="3400" dirty="0" err="1" smtClean="0">
                <a:solidFill>
                  <a:srgbClr val="FF0000"/>
                </a:solidFill>
              </a:rPr>
              <a:t>Cryomodule</a:t>
            </a:r>
            <a:r>
              <a:rPr lang="en-US" sz="3400" dirty="0" smtClean="0">
                <a:solidFill>
                  <a:srgbClr val="FF0000"/>
                </a:solidFill>
              </a:rPr>
              <a:t> install and </a:t>
            </a:r>
            <a:r>
              <a:rPr lang="en-US" sz="3400" dirty="0" smtClean="0">
                <a:solidFill>
                  <a:srgbClr val="FF0000"/>
                </a:solidFill>
              </a:rPr>
              <a:t>commission</a:t>
            </a:r>
            <a:endParaRPr lang="en-US" sz="3400" b="1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T.Reilly, Accelerator Ops StayTreat 2015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799" y="2590800"/>
            <a:ext cx="4648201" cy="2436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334000" y="5181600"/>
            <a:ext cx="350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H. Wang et al. </a:t>
            </a:r>
            <a:r>
              <a:rPr lang="en-US" sz="1200" b="1" i="1" dirty="0" smtClean="0"/>
              <a:t>“Injector Cavities Fabrication, Vertical Test Performance and Primary </a:t>
            </a:r>
            <a:r>
              <a:rPr lang="en-US" sz="1200" b="1" i="1" dirty="0" err="1" smtClean="0"/>
              <a:t>Cryomodule</a:t>
            </a:r>
            <a:r>
              <a:rPr lang="en-US" sz="1200" b="1" i="1" dirty="0" smtClean="0"/>
              <a:t> Design”</a:t>
            </a:r>
            <a:endParaRPr lang="en-US" sz="1200" b="1" i="1" dirty="0"/>
          </a:p>
        </p:txBody>
      </p:sp>
    </p:spTree>
    <p:extLst>
      <p:ext uri="{BB962C8B-B14F-4D97-AF65-F5344CB8AC3E}">
        <p14:creationId xmlns:p14="http://schemas.microsoft.com/office/powerpoint/2010/main" val="21841410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QCM  Status</a:t>
            </a:r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T.Reilly, Accelerator Ops StayTreat 2015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sz="4000" b="1" dirty="0">
                <a:solidFill>
                  <a:srgbClr val="FF0000"/>
                </a:solidFill>
              </a:rPr>
              <a:t>Cavities</a:t>
            </a:r>
          </a:p>
          <a:p>
            <a:r>
              <a:rPr lang="en-US" dirty="0"/>
              <a:t>Both the 2-cell and 7-cell have been fabricated</a:t>
            </a:r>
          </a:p>
          <a:p>
            <a:r>
              <a:rPr lang="en-US" dirty="0"/>
              <a:t>Vertical test of the unjacketed two cell is complete</a:t>
            </a:r>
          </a:p>
          <a:p>
            <a:r>
              <a:rPr lang="en-US" dirty="0"/>
              <a:t>First vertical test on unjacketed 7-cell is done, needs one more round before welding of helium vessel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4000" b="1" dirty="0">
                <a:solidFill>
                  <a:srgbClr val="00B050"/>
                </a:solidFill>
              </a:rPr>
              <a:t>String</a:t>
            </a:r>
          </a:p>
          <a:p>
            <a:r>
              <a:rPr lang="en-US" dirty="0"/>
              <a:t>String tooling is 95% completed</a:t>
            </a:r>
          </a:p>
          <a:p>
            <a:r>
              <a:rPr lang="en-US" dirty="0"/>
              <a:t>Procurements of string components is 95% done</a:t>
            </a:r>
          </a:p>
          <a:p>
            <a:pPr marL="0" indent="0">
              <a:buNone/>
            </a:pPr>
            <a:endParaRPr lang="en-US" sz="4000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sz="4000" b="1" dirty="0" err="1">
                <a:solidFill>
                  <a:srgbClr val="0070C0"/>
                </a:solidFill>
              </a:rPr>
              <a:t>Cryomodule</a:t>
            </a:r>
            <a:endParaRPr lang="en-US" sz="4000" b="1" dirty="0">
              <a:solidFill>
                <a:srgbClr val="0070C0"/>
              </a:solidFill>
            </a:endParaRPr>
          </a:p>
          <a:p>
            <a:r>
              <a:rPr lang="en-US" dirty="0"/>
              <a:t>Design is in </a:t>
            </a:r>
            <a:r>
              <a:rPr lang="en-US" dirty="0" smtClean="0"/>
              <a:t>progress</a:t>
            </a:r>
          </a:p>
          <a:p>
            <a:r>
              <a:rPr lang="en-US" dirty="0" smtClean="0"/>
              <a:t>Long lead items purchased, some are in house</a:t>
            </a:r>
          </a:p>
          <a:p>
            <a:pPr lvl="1"/>
            <a:r>
              <a:rPr lang="en-US" dirty="0"/>
              <a:t>Cold and warm </a:t>
            </a:r>
            <a:r>
              <a:rPr lang="en-US" dirty="0" smtClean="0"/>
              <a:t>tuners, vacuum vessel, space frame, end </a:t>
            </a:r>
            <a:r>
              <a:rPr lang="en-US" dirty="0"/>
              <a:t>cans </a:t>
            </a:r>
            <a:r>
              <a:rPr lang="en-US" dirty="0" smtClean="0"/>
              <a:t>and helium vessels are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7651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indent="118745">
              <a:spcBef>
                <a:spcPts val="0"/>
              </a:spcBef>
            </a:pPr>
            <a:r>
              <a:rPr lang="en-GB" sz="3200" dirty="0" smtClean="0">
                <a:latin typeface="Times New Roman"/>
                <a:ea typeface="Times New Roman"/>
              </a:rPr>
              <a:t>2-cell Cavity </a:t>
            </a:r>
            <a:r>
              <a:rPr lang="en-GB" sz="3200" dirty="0">
                <a:latin typeface="Times New Roman"/>
                <a:ea typeface="Times New Roman"/>
              </a:rPr>
              <a:t>2</a:t>
            </a:r>
            <a:r>
              <a:rPr lang="en-GB" sz="3200" baseline="30000" dirty="0">
                <a:latin typeface="Times New Roman"/>
                <a:ea typeface="Times New Roman"/>
              </a:rPr>
              <a:t>nd</a:t>
            </a:r>
            <a:r>
              <a:rPr lang="en-GB" sz="3200" dirty="0">
                <a:latin typeface="Times New Roman"/>
                <a:ea typeface="Times New Roman"/>
              </a:rPr>
              <a:t> vertical test </a:t>
            </a:r>
            <a:r>
              <a:rPr lang="en-GB" sz="3200" dirty="0" err="1">
                <a:latin typeface="Times New Roman"/>
                <a:ea typeface="Times New Roman"/>
              </a:rPr>
              <a:t>Q</a:t>
            </a:r>
            <a:r>
              <a:rPr lang="en-GB" sz="3200" baseline="-25000" dirty="0" err="1">
                <a:latin typeface="Times New Roman"/>
                <a:ea typeface="Times New Roman"/>
              </a:rPr>
              <a:t>o</a:t>
            </a:r>
            <a:r>
              <a:rPr lang="en-GB" sz="3200" dirty="0">
                <a:latin typeface="Times New Roman"/>
                <a:ea typeface="Times New Roman"/>
              </a:rPr>
              <a:t> vs </a:t>
            </a:r>
            <a:r>
              <a:rPr lang="en-GB" sz="3200" dirty="0" err="1">
                <a:latin typeface="Times New Roman"/>
                <a:ea typeface="Times New Roman"/>
              </a:rPr>
              <a:t>E</a:t>
            </a:r>
            <a:r>
              <a:rPr lang="en-GB" sz="3200" baseline="-25000" dirty="0" err="1">
                <a:latin typeface="Times New Roman"/>
                <a:ea typeface="Times New Roman"/>
              </a:rPr>
              <a:t>acc</a:t>
            </a:r>
            <a:r>
              <a:rPr lang="en-GB" sz="3200" baseline="-25000" dirty="0">
                <a:latin typeface="Times New Roman"/>
                <a:ea typeface="Times New Roman"/>
              </a:rPr>
              <a:t> </a:t>
            </a:r>
            <a:r>
              <a:rPr lang="en-GB" sz="3200" dirty="0">
                <a:latin typeface="Times New Roman"/>
                <a:ea typeface="Times New Roman"/>
              </a:rPr>
              <a:t>curve</a:t>
            </a:r>
            <a:r>
              <a:rPr lang="en-GB" sz="3200" dirty="0" smtClean="0">
                <a:latin typeface="Times New Roman"/>
                <a:ea typeface="Times New Roman"/>
              </a:rPr>
              <a:t>.</a:t>
            </a:r>
            <a:endParaRPr lang="en-US" sz="32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T.Reilly, Accelerator Ops StayTreat 2015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066800"/>
            <a:ext cx="7848600" cy="51054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447800" y="2057400"/>
            <a:ext cx="350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H. Wang et al. </a:t>
            </a:r>
            <a:r>
              <a:rPr lang="en-US" sz="1200" b="1" i="1" dirty="0" smtClean="0"/>
              <a:t>“Injector Cavities Fabrication, Vertical Test Performance and Primary </a:t>
            </a:r>
            <a:r>
              <a:rPr lang="en-US" sz="1200" b="1" i="1" dirty="0" err="1" smtClean="0"/>
              <a:t>Cryomodule</a:t>
            </a:r>
            <a:r>
              <a:rPr lang="en-US" sz="1200" b="1" i="1" dirty="0" smtClean="0"/>
              <a:t> Design”</a:t>
            </a:r>
            <a:endParaRPr lang="en-US" sz="1200" b="1" i="1" dirty="0"/>
          </a:p>
        </p:txBody>
      </p:sp>
    </p:spTree>
    <p:extLst>
      <p:ext uri="{BB962C8B-B14F-4D97-AF65-F5344CB8AC3E}">
        <p14:creationId xmlns:p14="http://schemas.microsoft.com/office/powerpoint/2010/main" val="3945774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>
                <a:latin typeface="Times"/>
                <a:ea typeface="Times New Roman"/>
                <a:cs typeface="Times New Roman"/>
              </a:rPr>
              <a:t>7-cell </a:t>
            </a:r>
            <a:r>
              <a:rPr lang="en-GB" sz="3200" dirty="0" smtClean="0">
                <a:latin typeface="Times"/>
                <a:ea typeface="Times New Roman"/>
                <a:cs typeface="Times New Roman"/>
              </a:rPr>
              <a:t>Cavity </a:t>
            </a:r>
            <a:r>
              <a:rPr lang="en-GB" sz="3200" dirty="0">
                <a:latin typeface="Times"/>
                <a:ea typeface="Times New Roman"/>
                <a:cs typeface="Times New Roman"/>
              </a:rPr>
              <a:t>1</a:t>
            </a:r>
            <a:r>
              <a:rPr lang="en-GB" sz="3200" baseline="30000" dirty="0">
                <a:latin typeface="Times"/>
                <a:ea typeface="Times New Roman"/>
                <a:cs typeface="Times New Roman"/>
              </a:rPr>
              <a:t>st</a:t>
            </a:r>
            <a:r>
              <a:rPr lang="en-GB" sz="3200" dirty="0">
                <a:latin typeface="Times"/>
                <a:ea typeface="Times New Roman"/>
                <a:cs typeface="Times New Roman"/>
              </a:rPr>
              <a:t> vertical test </a:t>
            </a:r>
            <a:r>
              <a:rPr lang="en-GB" sz="3200" dirty="0" err="1">
                <a:latin typeface="Times"/>
                <a:ea typeface="Times New Roman"/>
                <a:cs typeface="Times New Roman"/>
              </a:rPr>
              <a:t>Q</a:t>
            </a:r>
            <a:r>
              <a:rPr lang="en-GB" sz="3200" baseline="-25000" dirty="0" err="1">
                <a:latin typeface="Times"/>
                <a:ea typeface="Times New Roman"/>
                <a:cs typeface="Times New Roman"/>
              </a:rPr>
              <a:t>o</a:t>
            </a:r>
            <a:r>
              <a:rPr lang="en-GB" sz="3200" dirty="0">
                <a:latin typeface="Times"/>
                <a:ea typeface="Times New Roman"/>
                <a:cs typeface="Times New Roman"/>
              </a:rPr>
              <a:t> vs </a:t>
            </a:r>
            <a:r>
              <a:rPr lang="en-GB" sz="3200" dirty="0" err="1">
                <a:latin typeface="Times"/>
                <a:ea typeface="Times New Roman"/>
                <a:cs typeface="Times New Roman"/>
              </a:rPr>
              <a:t>E</a:t>
            </a:r>
            <a:r>
              <a:rPr lang="en-GB" sz="3200" baseline="-25000" dirty="0" err="1">
                <a:latin typeface="Times"/>
                <a:ea typeface="Times New Roman"/>
                <a:cs typeface="Times New Roman"/>
              </a:rPr>
              <a:t>acc</a:t>
            </a:r>
            <a:r>
              <a:rPr lang="en-GB" sz="3200" dirty="0">
                <a:latin typeface="Times"/>
                <a:ea typeface="Times New Roman"/>
                <a:cs typeface="Times New Roman"/>
              </a:rPr>
              <a:t> curve</a:t>
            </a:r>
            <a:endParaRPr lang="en-US" sz="32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T.Reilly, Accelerator Ops StayTreat 2015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066800"/>
            <a:ext cx="8153400" cy="51054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447800" y="3619500"/>
            <a:ext cx="350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H. Wang et al. </a:t>
            </a:r>
            <a:r>
              <a:rPr lang="en-US" sz="1200" b="1" i="1" dirty="0" smtClean="0"/>
              <a:t>“Injector Cavities Fabrication, Vertical Test Performance and Primary </a:t>
            </a:r>
            <a:r>
              <a:rPr lang="en-US" sz="1200" b="1" i="1" dirty="0" err="1" smtClean="0"/>
              <a:t>Cryomodule</a:t>
            </a:r>
            <a:r>
              <a:rPr lang="en-US" sz="1200" b="1" i="1" dirty="0" smtClean="0"/>
              <a:t> Design”</a:t>
            </a:r>
            <a:endParaRPr lang="en-US" sz="1200" b="1" i="1" dirty="0"/>
          </a:p>
        </p:txBody>
      </p:sp>
    </p:spTree>
    <p:extLst>
      <p:ext uri="{BB962C8B-B14F-4D97-AF65-F5344CB8AC3E}">
        <p14:creationId xmlns:p14="http://schemas.microsoft.com/office/powerpoint/2010/main" val="3393219287"/>
      </p:ext>
    </p:extLst>
  </p:cSld>
  <p:clrMapOvr>
    <a:masterClrMapping/>
  </p:clrMapOvr>
</p:sld>
</file>

<file path=ppt/theme/theme1.xml><?xml version="1.0" encoding="utf-8"?>
<a:theme xmlns:a="http://schemas.openxmlformats.org/drawingml/2006/main" name="JLabPowerpointMai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2037</TotalTime>
  <Words>712</Words>
  <Application>Microsoft Office PowerPoint</Application>
  <PresentationFormat>On-screen Show (4:3)</PresentationFormat>
  <Paragraphs>135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JLabPowerpointMain</vt:lpstr>
      <vt:lpstr>QCM and C50-12 Status Update</vt:lpstr>
      <vt:lpstr>C50-12 Rebuild</vt:lpstr>
      <vt:lpstr>C50-12 Status</vt:lpstr>
      <vt:lpstr>C50-12 Plans</vt:lpstr>
      <vt:lpstr>High Level SRF Production Plan</vt:lpstr>
      <vt:lpstr>New CEBAF QCM</vt:lpstr>
      <vt:lpstr>QCM  Status</vt:lpstr>
      <vt:lpstr>2-cell Cavity 2nd vertical test Qo vs Eacc curve.</vt:lpstr>
      <vt:lpstr>7-cell Cavity 1st vertical test Qo vs Eacc curve</vt:lpstr>
      <vt:lpstr>QCM Plans</vt:lpstr>
      <vt:lpstr>Summary</vt:lpstr>
      <vt:lpstr>Backup</vt:lpstr>
      <vt:lpstr>Primary Differences with FEL02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SRF Facilities and Operations Resources</dc:title>
  <dc:creator>Anthony Reilly</dc:creator>
  <cp:lastModifiedBy>Anthony Reilly</cp:lastModifiedBy>
  <cp:revision>32</cp:revision>
  <cp:lastPrinted>2015-07-14T17:23:27Z</cp:lastPrinted>
  <dcterms:created xsi:type="dcterms:W3CDTF">2015-07-13T17:14:44Z</dcterms:created>
  <dcterms:modified xsi:type="dcterms:W3CDTF">2015-07-15T19:00:24Z</dcterms:modified>
</cp:coreProperties>
</file>