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296" r:id="rId4"/>
    <p:sldId id="297" r:id="rId5"/>
    <p:sldId id="298" r:id="rId6"/>
    <p:sldId id="300" r:id="rId7"/>
    <p:sldId id="282" r:id="rId8"/>
    <p:sldId id="287" r:id="rId9"/>
    <p:sldId id="277" r:id="rId10"/>
    <p:sldId id="264" r:id="rId11"/>
    <p:sldId id="265" r:id="rId12"/>
    <p:sldId id="289" r:id="rId13"/>
    <p:sldId id="290" r:id="rId14"/>
    <p:sldId id="273" r:id="rId15"/>
    <p:sldId id="272" r:id="rId16"/>
    <p:sldId id="274" r:id="rId17"/>
    <p:sldId id="294" r:id="rId18"/>
    <p:sldId id="276" r:id="rId19"/>
    <p:sldId id="303" r:id="rId20"/>
    <p:sldId id="302" r:id="rId21"/>
    <p:sldId id="301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8" autoAdjust="0"/>
    <p:restoredTop sz="94660"/>
  </p:normalViewPr>
  <p:slideViewPr>
    <p:cSldViewPr snapToGrid="0" snapToObjects="1" showGuides="1">
      <p:cViewPr varScale="1">
        <p:scale>
          <a:sx n="104" d="100"/>
          <a:sy n="104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7/13/15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65109F8C-9F4D-5945-807D-33CC9F4EE4DF}" type="datetimeFigureOut">
              <a:rPr lang="en-US" smtClean="0"/>
              <a:pPr/>
              <a:t>7/13/15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843" y="2450434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C75 options</a:t>
            </a:r>
            <a:endParaRPr lang="en-US" dirty="0">
              <a:latin typeface="+mn-lt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F.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Marhauser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J. Henry, R. Rimmer, 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J.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Benesch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82" y="8954"/>
            <a:ext cx="8229600" cy="962596"/>
          </a:xfrm>
        </p:spPr>
        <p:txBody>
          <a:bodyPr>
            <a:noAutofit/>
          </a:bodyPr>
          <a:lstStyle/>
          <a:p>
            <a:r>
              <a:rPr lang="en-US" sz="3000" dirty="0" smtClean="0"/>
              <a:t>Cavity Parameters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89537"/>
              </p:ext>
            </p:extLst>
          </p:nvPr>
        </p:nvGraphicFramePr>
        <p:xfrm>
          <a:off x="657225" y="876056"/>
          <a:ext cx="7817304" cy="51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575"/>
                <a:gridCol w="1187415"/>
                <a:gridCol w="2204657"/>
                <a:gridCol w="2204657"/>
              </a:tblGrid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HC50</a:t>
                      </a:r>
                      <a:endParaRPr lang="en-US" sz="1400" dirty="0"/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Frequency @ 2 Kelvin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MHz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1497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1497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R/Q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l-GR" sz="1400" baseline="0" dirty="0" smtClean="0"/>
                        <a:t>β</a:t>
                      </a:r>
                      <a:r>
                        <a:rPr lang="en-US" sz="1400" baseline="0" dirty="0" smtClean="0"/>
                        <a:t> = 1)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Ω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482.5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525.4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Ω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274.0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275.6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R/Q*G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Ω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132205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144802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tube/iris</a:t>
                      </a:r>
                      <a:r>
                        <a:rPr lang="en-US" sz="1400" baseline="0" dirty="0" smtClean="0"/>
                        <a:t> ID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70/70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70/70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TE11/TM01 cutoff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GHz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2.51/3.28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2.51/3.28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cell-to-cell</a:t>
                      </a:r>
                      <a:r>
                        <a:rPr lang="en-US" sz="1400" baseline="0" dirty="0" smtClean="0"/>
                        <a:t> coupling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/>
                        <a:t>U</a:t>
                      </a:r>
                      <a:r>
                        <a:rPr lang="en-US" sz="1400" baseline="-25000" dirty="0" err="1" smtClean="0"/>
                        <a:t>acc</a:t>
                      </a:r>
                      <a:r>
                        <a:rPr lang="en-US" sz="1400" baseline="0" dirty="0" smtClean="0"/>
                        <a:t> (nominal, on crest)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MV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L</a:t>
                      </a:r>
                      <a:r>
                        <a:rPr lang="en-US" sz="1400" baseline="-25000" dirty="0" err="1" smtClean="0"/>
                        <a:t>active</a:t>
                      </a:r>
                      <a:r>
                        <a:rPr lang="en-US" sz="1400" baseline="0" dirty="0" smtClean="0"/>
                        <a:t> (nominal)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499.855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491.600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</a:t>
                      </a:r>
                      <a:r>
                        <a:rPr lang="en-US" sz="1400" baseline="-25000" dirty="0" smtClean="0"/>
                        <a:t>acc</a:t>
                      </a:r>
                      <a:r>
                        <a:rPr lang="en-US" sz="1400" baseline="0" dirty="0" smtClean="0"/>
                        <a:t> (nominal @ 50 MeV)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MV/m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12.71</a:t>
                      </a:r>
                      <a:endParaRPr lang="en-US" sz="1400" dirty="0"/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ym typeface="Symbol"/>
                        </a:rPr>
                        <a:t>E</a:t>
                      </a:r>
                      <a:r>
                        <a:rPr lang="en-US" sz="1400" baseline="-25000" dirty="0" err="1" smtClean="0">
                          <a:sym typeface="Symbol"/>
                        </a:rPr>
                        <a:t>peak</a:t>
                      </a:r>
                      <a:r>
                        <a:rPr lang="en-US" sz="1400" dirty="0" smtClean="0">
                          <a:sym typeface="Symbol"/>
                        </a:rPr>
                        <a:t>/</a:t>
                      </a:r>
                      <a:r>
                        <a:rPr lang="en-US" sz="1400" dirty="0" err="1" smtClean="0">
                          <a:sym typeface="Symbol"/>
                        </a:rPr>
                        <a:t>E</a:t>
                      </a:r>
                      <a:r>
                        <a:rPr lang="en-US" sz="1400" baseline="-25000" dirty="0" err="1" smtClean="0">
                          <a:sym typeface="Symbol"/>
                        </a:rPr>
                        <a:t>acc</a:t>
                      </a:r>
                      <a:endParaRPr lang="en-US" sz="1400" baseline="-25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ym typeface="Symbol"/>
                        </a:rPr>
                        <a:t>B</a:t>
                      </a:r>
                      <a:r>
                        <a:rPr lang="en-US" sz="1400" baseline="-25000" dirty="0" err="1" smtClean="0">
                          <a:sym typeface="Symbol"/>
                        </a:rPr>
                        <a:t>peak</a:t>
                      </a:r>
                      <a:r>
                        <a:rPr lang="en-US" sz="1400" dirty="0" smtClean="0">
                          <a:sym typeface="Symbol"/>
                        </a:rPr>
                        <a:t>/</a:t>
                      </a:r>
                      <a:r>
                        <a:rPr lang="en-US" sz="1400" dirty="0" err="1" smtClean="0">
                          <a:sym typeface="Symbol"/>
                        </a:rPr>
                        <a:t>E</a:t>
                      </a:r>
                      <a:r>
                        <a:rPr lang="en-US" sz="1400" baseline="-25000" dirty="0" err="1" smtClean="0">
                          <a:sym typeface="Symbol"/>
                        </a:rPr>
                        <a:t>acc</a:t>
                      </a:r>
                      <a:endParaRPr lang="en-US" sz="1400" baseline="-25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mT/(MV/m)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4.18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ym typeface="Symbol"/>
                        </a:rPr>
                        <a:t>E</a:t>
                      </a:r>
                      <a:r>
                        <a:rPr lang="en-US" sz="1400" baseline="-25000" dirty="0" smtClean="0">
                          <a:sym typeface="Symbol"/>
                        </a:rPr>
                        <a:t>peak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MV/m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31.1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ym typeface="Symbol"/>
                        </a:rPr>
                        <a:t>B</a:t>
                      </a:r>
                      <a:r>
                        <a:rPr lang="en-US" sz="1400" baseline="-25000" dirty="0" smtClean="0">
                          <a:sym typeface="Symbol"/>
                        </a:rPr>
                        <a:t>peak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52.3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</a:t>
                      </a:r>
                      <a:r>
                        <a:rPr lang="en-US" sz="1400" baseline="-25000" dirty="0" err="1" smtClean="0"/>
                        <a:t>cav</a:t>
                      </a:r>
                      <a:r>
                        <a:rPr lang="en-US" sz="1400" dirty="0" smtClean="0"/>
                        <a:t> (@</a:t>
                      </a:r>
                      <a:r>
                        <a:rPr lang="en-US" sz="1400" baseline="0" dirty="0" smtClean="0"/>
                        <a:t> 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= 1.1e10)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6.7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CM</a:t>
                      </a:r>
                      <a:r>
                        <a:rPr lang="en-US" sz="1400" dirty="0" smtClean="0"/>
                        <a:t> (@</a:t>
                      </a:r>
                      <a:r>
                        <a:rPr lang="en-US" sz="1400" baseline="0" dirty="0" smtClean="0"/>
                        <a:t> 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= 1.1e10)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58.9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53.7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591911" y="6394375"/>
            <a:ext cx="8233682" cy="55517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+mn-lt"/>
              </a:rPr>
              <a:t>At same Q</a:t>
            </a:r>
            <a:r>
              <a:rPr lang="en-US" sz="1800" baseline="-25000" dirty="0" smtClean="0">
                <a:latin typeface="+mn-lt"/>
              </a:rPr>
              <a:t>0</a:t>
            </a:r>
            <a:r>
              <a:rPr lang="en-US" sz="1800" dirty="0" smtClean="0">
                <a:latin typeface="+mn-lt"/>
              </a:rPr>
              <a:t> about 1 W reduction of dynamic losses per cavity at 2 K (~10%) at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50 MeV based on cavity design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67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1766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Dynamic RF losses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11</a:t>
            </a:fld>
            <a:endParaRPr lang="en-US">
              <a:latin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635029"/>
              </p:ext>
            </p:extLst>
          </p:nvPr>
        </p:nvGraphicFramePr>
        <p:xfrm>
          <a:off x="421795" y="908348"/>
          <a:ext cx="7783311" cy="164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630"/>
                <a:gridCol w="1363371"/>
                <a:gridCol w="925840"/>
                <a:gridCol w="925840"/>
                <a:gridCol w="1009315"/>
                <a:gridCol w="1009315"/>
              </a:tblGrid>
              <a:tr h="60503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HC50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RF </a:t>
                      </a:r>
                      <a:r>
                        <a:rPr lang="en-US" sz="1400" baseline="0" dirty="0" smtClean="0"/>
                        <a:t> (W)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RF </a:t>
                      </a:r>
                      <a:r>
                        <a:rPr lang="en-US" sz="1400" baseline="0" dirty="0" smtClean="0"/>
                        <a:t>, max (W)</a:t>
                      </a:r>
                    </a:p>
                    <a:p>
                      <a:pPr algn="ctr"/>
                      <a:endParaRPr lang="en-US" sz="1400" baseline="0" dirty="0"/>
                    </a:p>
                  </a:txBody>
                  <a:tcPr/>
                </a:tc>
              </a:tr>
              <a:tr h="25209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</a:t>
                      </a:r>
                      <a:r>
                        <a:rPr lang="en-US" sz="1400" baseline="-25000" dirty="0" smtClean="0"/>
                        <a:t>acc</a:t>
                      </a:r>
                      <a:r>
                        <a:rPr lang="en-US" sz="1400" baseline="0" dirty="0" smtClean="0"/>
                        <a:t> (nominal @ 50 MeV)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MV/m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252097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cav</a:t>
                      </a:r>
                      <a:r>
                        <a:rPr lang="en-US" sz="1400" dirty="0" smtClean="0"/>
                        <a:t>(@</a:t>
                      </a:r>
                      <a:r>
                        <a:rPr lang="en-US" sz="1400" baseline="0" dirty="0" smtClean="0"/>
                        <a:t> 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= 6.8e9)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-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252097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cav</a:t>
                      </a:r>
                      <a:r>
                        <a:rPr lang="en-US" sz="1400" dirty="0" smtClean="0"/>
                        <a:t> (@</a:t>
                      </a:r>
                      <a:r>
                        <a:rPr lang="en-US" sz="1400" baseline="0" dirty="0" smtClean="0"/>
                        <a:t> 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= 1.1e10)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5.2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ontent Placeholder 7"/>
          <p:cNvSpPr txBox="1">
            <a:spLocks/>
          </p:cNvSpPr>
          <p:nvPr/>
        </p:nvSpPr>
        <p:spPr>
          <a:xfrm>
            <a:off x="421795" y="2554268"/>
            <a:ext cx="8233682" cy="980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+mn-lt"/>
              </a:rPr>
              <a:t>1.04 W/cav. reduction at same low Q</a:t>
            </a:r>
            <a:r>
              <a:rPr lang="en-US" sz="1800" baseline="-25000" dirty="0" smtClean="0">
                <a:latin typeface="+mn-lt"/>
              </a:rPr>
              <a:t>0</a:t>
            </a:r>
            <a:r>
              <a:rPr lang="en-US" sz="1800" dirty="0" smtClean="0">
                <a:latin typeface="+mn-lt"/>
              </a:rPr>
              <a:t> (8.3 W per CM)</a:t>
            </a:r>
          </a:p>
          <a:p>
            <a:r>
              <a:rPr lang="en-US" sz="1800" dirty="0" smtClean="0">
                <a:latin typeface="+mn-lt"/>
              </a:rPr>
              <a:t>0.62 W/cav. reduction at same high </a:t>
            </a:r>
            <a:r>
              <a:rPr lang="en-US" sz="1800" dirty="0">
                <a:latin typeface="+mn-lt"/>
              </a:rPr>
              <a:t>Q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(5.2 W per CM)</a:t>
            </a:r>
          </a:p>
          <a:p>
            <a:r>
              <a:rPr lang="en-US" sz="1800" dirty="0" smtClean="0">
                <a:latin typeface="+mn-lt"/>
              </a:rPr>
              <a:t>5.19 W/cav. max. reduction with Q</a:t>
            </a:r>
            <a:r>
              <a:rPr lang="en-US" sz="1800" baseline="-25000" dirty="0" smtClean="0">
                <a:latin typeface="+mn-lt"/>
              </a:rPr>
              <a:t>0</a:t>
            </a:r>
            <a:r>
              <a:rPr lang="en-US" sz="1800" dirty="0" smtClean="0">
                <a:latin typeface="+mn-lt"/>
              </a:rPr>
              <a:t> gain (41.5 W per CM)</a:t>
            </a:r>
            <a:endParaRPr lang="en-US" sz="1800" dirty="0"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1800"/>
              </p:ext>
            </p:extLst>
          </p:nvPr>
        </p:nvGraphicFramePr>
        <p:xfrm>
          <a:off x="511603" y="3614202"/>
          <a:ext cx="7783310" cy="164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241"/>
                <a:gridCol w="1261151"/>
                <a:gridCol w="1001503"/>
                <a:gridCol w="806766"/>
                <a:gridCol w="1036230"/>
                <a:gridCol w="1124419"/>
              </a:tblGrid>
              <a:tr h="2634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HC50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RF </a:t>
                      </a:r>
                      <a:r>
                        <a:rPr lang="en-US" sz="1400" baseline="0" dirty="0" smtClean="0"/>
                        <a:t> (W)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RF </a:t>
                      </a:r>
                      <a:r>
                        <a:rPr lang="en-US" sz="1400" baseline="0" dirty="0" smtClean="0"/>
                        <a:t>, max (W)</a:t>
                      </a:r>
                    </a:p>
                    <a:p>
                      <a:pPr algn="ctr"/>
                      <a:endParaRPr lang="en-US" sz="1400" baseline="0" dirty="0"/>
                    </a:p>
                  </a:txBody>
                  <a:tcPr/>
                </a:tc>
              </a:tr>
              <a:tr h="2634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E</a:t>
                      </a:r>
                      <a:r>
                        <a:rPr lang="en-US" sz="1400" baseline="-25000" dirty="0" smtClean="0"/>
                        <a:t>acc</a:t>
                      </a:r>
                      <a:r>
                        <a:rPr lang="en-US" sz="1400" baseline="0" dirty="0" smtClean="0"/>
                        <a:t> (nominal @ 70 MeV)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MV/m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26345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cav</a:t>
                      </a:r>
                      <a:r>
                        <a:rPr lang="en-US" sz="1400" dirty="0" smtClean="0"/>
                        <a:t> (@</a:t>
                      </a:r>
                      <a:r>
                        <a:rPr lang="en-US" sz="1400" baseline="0" dirty="0" smtClean="0"/>
                        <a:t> 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= 6.8e9)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23.3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21.3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-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26345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cav</a:t>
                      </a:r>
                      <a:r>
                        <a:rPr lang="en-US" sz="1400" dirty="0" smtClean="0"/>
                        <a:t> (@</a:t>
                      </a:r>
                      <a:r>
                        <a:rPr lang="en-US" sz="1400" baseline="0" dirty="0" smtClean="0"/>
                        <a:t> 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baseline="0" dirty="0" smtClean="0"/>
                        <a:t> = 1.1e10)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14.4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10.2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7"/>
          <p:cNvSpPr txBox="1">
            <a:spLocks/>
          </p:cNvSpPr>
          <p:nvPr/>
        </p:nvSpPr>
        <p:spPr>
          <a:xfrm>
            <a:off x="438127" y="5366233"/>
            <a:ext cx="8233682" cy="1028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+mn-lt"/>
              </a:rPr>
              <a:t>2.04 </a:t>
            </a:r>
            <a:r>
              <a:rPr lang="en-US" sz="1800" dirty="0">
                <a:latin typeface="+mn-lt"/>
              </a:rPr>
              <a:t>W/cav. reduction </a:t>
            </a:r>
            <a:r>
              <a:rPr lang="en-US" sz="1800" dirty="0" smtClean="0">
                <a:latin typeface="+mn-lt"/>
              </a:rPr>
              <a:t>at same </a:t>
            </a:r>
            <a:r>
              <a:rPr lang="en-US" sz="1800" dirty="0">
                <a:latin typeface="+mn-lt"/>
              </a:rPr>
              <a:t>low Q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(16.4 </a:t>
            </a:r>
            <a:r>
              <a:rPr lang="en-US" sz="1800" dirty="0">
                <a:latin typeface="+mn-lt"/>
              </a:rPr>
              <a:t>W per CM)</a:t>
            </a:r>
          </a:p>
          <a:p>
            <a:r>
              <a:rPr lang="en-US" sz="1800" dirty="0" smtClean="0">
                <a:latin typeface="+mn-lt"/>
              </a:rPr>
              <a:t>1.26 W/cav</a:t>
            </a:r>
            <a:r>
              <a:rPr lang="en-US" sz="1800" dirty="0">
                <a:latin typeface="+mn-lt"/>
              </a:rPr>
              <a:t>. reduction </a:t>
            </a:r>
            <a:r>
              <a:rPr lang="en-US" sz="1800" dirty="0" smtClean="0">
                <a:latin typeface="+mn-lt"/>
              </a:rPr>
              <a:t>at same </a:t>
            </a:r>
            <a:r>
              <a:rPr lang="en-US" sz="1800" dirty="0">
                <a:latin typeface="+mn-lt"/>
              </a:rPr>
              <a:t>high Q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(10.1 W per </a:t>
            </a:r>
            <a:r>
              <a:rPr lang="en-US" sz="1800" dirty="0">
                <a:latin typeface="+mn-lt"/>
              </a:rPr>
              <a:t>CM)</a:t>
            </a:r>
          </a:p>
          <a:p>
            <a:r>
              <a:rPr lang="en-US" sz="1800" dirty="0" smtClean="0">
                <a:latin typeface="+mn-lt"/>
              </a:rPr>
              <a:t>10.17 </a:t>
            </a:r>
            <a:r>
              <a:rPr lang="en-US" sz="1800" dirty="0">
                <a:latin typeface="+mn-lt"/>
              </a:rPr>
              <a:t>W/cav. max. reduction with Q</a:t>
            </a:r>
            <a:r>
              <a:rPr lang="en-US" sz="1800" baseline="-25000" dirty="0">
                <a:latin typeface="+mn-lt"/>
              </a:rPr>
              <a:t>0</a:t>
            </a:r>
            <a:r>
              <a:rPr lang="en-US" sz="1800" dirty="0">
                <a:latin typeface="+mn-lt"/>
              </a:rPr>
              <a:t> gain </a:t>
            </a:r>
            <a:r>
              <a:rPr lang="en-US" sz="1800" dirty="0" smtClean="0">
                <a:latin typeface="+mn-lt"/>
              </a:rPr>
              <a:t>(81.4 W </a:t>
            </a:r>
            <a:r>
              <a:rPr lang="en-US" sz="1800" dirty="0">
                <a:latin typeface="+mn-lt"/>
              </a:rPr>
              <a:t>per CM)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53693" y="2155371"/>
            <a:ext cx="432707" cy="244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53693" y="4822371"/>
            <a:ext cx="432707" cy="244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53693" y="2000836"/>
            <a:ext cx="48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max.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124450" y="4667836"/>
            <a:ext cx="48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max.</a:t>
            </a:r>
            <a:endParaRPr lang="en-US" sz="12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55220" y="1304114"/>
            <a:ext cx="1730829" cy="240649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+mn-lt"/>
              </a:rPr>
              <a:t>50 MeV gain</a:t>
            </a:r>
            <a:endParaRPr lang="en-US" sz="2000" dirty="0">
              <a:latin typeface="+mn-lt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87878" y="4013094"/>
            <a:ext cx="1665514" cy="240649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+mn-lt"/>
              </a:rPr>
              <a:t>7</a:t>
            </a:r>
            <a:r>
              <a:rPr lang="en-US" sz="2000" dirty="0" smtClean="0">
                <a:latin typeface="+mn-lt"/>
              </a:rPr>
              <a:t>0 MeV gain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33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3" y="3398367"/>
            <a:ext cx="4096512" cy="242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96" y="3364236"/>
            <a:ext cx="4096512" cy="24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95" y="945536"/>
            <a:ext cx="4096512" cy="21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3" y="945536"/>
            <a:ext cx="4096512" cy="224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82" y="8954"/>
            <a:ext cx="8229600" cy="711495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about HOMs?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755722" y="3364236"/>
            <a:ext cx="1354890" cy="584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“HC50” </a:t>
            </a:r>
            <a:endParaRPr lang="en-US" sz="2800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6755722" y="945536"/>
            <a:ext cx="946031" cy="58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C50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18154" y="5932710"/>
            <a:ext cx="7958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Can now model in CST Microwave Studio including HOM loads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422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086"/>
            <a:ext cx="9144000" cy="447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0950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C50-style load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13</a:t>
            </a:fld>
            <a:endParaRPr lang="en-US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808271"/>
            <a:ext cx="9144000" cy="12001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Include material properties in calculation instead of perfect match</a:t>
            </a:r>
            <a:endParaRPr lang="en-US" sz="2800" dirty="0">
              <a:latin typeface="+mn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132748" y="2351444"/>
            <a:ext cx="516796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de-DE" altLang="en-US" sz="1800" dirty="0"/>
              <a:t>material data (I.E. Campisi 1993)</a:t>
            </a:r>
          </a:p>
        </p:txBody>
      </p:sp>
      <p:pic>
        <p:nvPicPr>
          <p:cNvPr id="11" name="Picture 8" descr="02 - material data ALN glossy carb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" y="2744723"/>
            <a:ext cx="4376490" cy="26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5361"/>
            <a:ext cx="4589370" cy="266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28731" y="2351443"/>
            <a:ext cx="4615269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de-DE" altLang="en-US" dirty="0"/>
              <a:t>m</a:t>
            </a:r>
            <a:r>
              <a:rPr lang="de-DE" altLang="en-US" sz="1800" dirty="0" smtClean="0"/>
              <a:t>odel data (</a:t>
            </a:r>
            <a:r>
              <a:rPr lang="el-GR" altLang="en-US" sz="1800" dirty="0" smtClean="0"/>
              <a:t>ε</a:t>
            </a:r>
            <a:r>
              <a:rPr lang="de-DE" altLang="en-US" sz="1800" dirty="0" smtClean="0"/>
              <a:t>‘, </a:t>
            </a:r>
            <a:r>
              <a:rPr lang="el-GR" altLang="en-US" dirty="0"/>
              <a:t>ε</a:t>
            </a:r>
            <a:r>
              <a:rPr lang="de-DE" altLang="en-US" sz="1800" dirty="0" smtClean="0"/>
              <a:t>‘‘)</a:t>
            </a:r>
            <a:endParaRPr lang="de-DE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9206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1766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HOM Damping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14</a:t>
            </a:fld>
            <a:endParaRPr lang="en-US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268845"/>
            <a:ext cx="67246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0" y="849086"/>
            <a:ext cx="9144000" cy="55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n-lt"/>
              </a:rPr>
              <a:t>Damping slightly improved for crucial dipole modes</a:t>
            </a:r>
            <a:endParaRPr lang="en-US" sz="2400" dirty="0">
              <a:latin typeface="+mn-lt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5748574" y="2329295"/>
            <a:ext cx="3077019" cy="12444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Modes below HOM waveguide cutoff rely on evanescent field and FPC mode damping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39393" y="3719945"/>
            <a:ext cx="81643" cy="615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86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0950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TE111 HOMs below HOM Waveguide Cutoff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15</a:t>
            </a:fld>
            <a:endParaRPr lang="en-US">
              <a:latin typeface="+mn-lt"/>
            </a:endParaRP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0" y="971550"/>
            <a:ext cx="9144000" cy="55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+mn-lt"/>
              </a:rPr>
              <a:t>1</a:t>
            </a:r>
            <a:r>
              <a:rPr lang="en-US" sz="1800" baseline="30000" dirty="0" smtClean="0">
                <a:latin typeface="+mn-lt"/>
              </a:rPr>
              <a:t>st</a:t>
            </a:r>
            <a:r>
              <a:rPr lang="en-US" sz="1800" dirty="0" smtClean="0">
                <a:latin typeface="+mn-lt"/>
              </a:rPr>
              <a:t> TE</a:t>
            </a:r>
            <a:r>
              <a:rPr lang="en-US" sz="1800" baseline="-25000" dirty="0" smtClean="0">
                <a:latin typeface="+mn-lt"/>
              </a:rPr>
              <a:t>111</a:t>
            </a:r>
            <a:r>
              <a:rPr lang="en-US" sz="1800" dirty="0" smtClean="0">
                <a:latin typeface="+mn-lt"/>
              </a:rPr>
              <a:t> mode pair (</a:t>
            </a:r>
            <a:r>
              <a:rPr lang="el-GR" sz="1800" dirty="0">
                <a:latin typeface="+mn-lt"/>
              </a:rPr>
              <a:t>π</a:t>
            </a:r>
            <a:r>
              <a:rPr lang="en-US" sz="1800" dirty="0" smtClean="0">
                <a:latin typeface="+mn-lt"/>
              </a:rPr>
              <a:t>/7): ~1725 MHz</a:t>
            </a:r>
            <a:endParaRPr lang="en-US" sz="1800" dirty="0">
              <a:latin typeface="+mn-lt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" y="4067946"/>
            <a:ext cx="3730881" cy="202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94" y="4067946"/>
            <a:ext cx="3797643" cy="22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7"/>
          <p:cNvSpPr txBox="1">
            <a:spLocks/>
          </p:cNvSpPr>
          <p:nvPr/>
        </p:nvSpPr>
        <p:spPr>
          <a:xfrm>
            <a:off x="0" y="3636915"/>
            <a:ext cx="9144000" cy="55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+mn-lt"/>
              </a:rPr>
              <a:t>2</a:t>
            </a:r>
            <a:r>
              <a:rPr lang="en-US" sz="1800" baseline="30000" dirty="0" smtClean="0">
                <a:latin typeface="+mn-lt"/>
              </a:rPr>
              <a:t>nd</a:t>
            </a:r>
            <a:r>
              <a:rPr lang="en-US" sz="1800" dirty="0" smtClean="0">
                <a:latin typeface="+mn-lt"/>
              </a:rPr>
              <a:t> TE</a:t>
            </a:r>
            <a:r>
              <a:rPr lang="en-US" sz="1800" baseline="-25000" dirty="0" smtClean="0">
                <a:latin typeface="+mn-lt"/>
              </a:rPr>
              <a:t>111</a:t>
            </a:r>
            <a:r>
              <a:rPr lang="en-US" sz="1800" dirty="0" smtClean="0">
                <a:latin typeface="+mn-lt"/>
              </a:rPr>
              <a:t> mode pair (2</a:t>
            </a:r>
            <a:r>
              <a:rPr lang="el-GR" sz="1800" dirty="0" smtClean="0">
                <a:latin typeface="+mn-lt"/>
              </a:rPr>
              <a:t>π</a:t>
            </a:r>
            <a:r>
              <a:rPr lang="en-US" sz="1800" dirty="0" smtClean="0">
                <a:latin typeface="+mn-lt"/>
              </a:rPr>
              <a:t>/7): </a:t>
            </a:r>
            <a:r>
              <a:rPr lang="en-US" sz="1800" dirty="0">
                <a:latin typeface="+mn-lt"/>
              </a:rPr>
              <a:t>~</a:t>
            </a:r>
            <a:r>
              <a:rPr lang="en-US" sz="1800" dirty="0" smtClean="0">
                <a:latin typeface="+mn-lt"/>
              </a:rPr>
              <a:t>1760 MHz</a:t>
            </a:r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2" y="1462885"/>
            <a:ext cx="3834975" cy="207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94" y="1462885"/>
            <a:ext cx="3797643" cy="20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4146" y="1462885"/>
            <a:ext cx="249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FPC TE10 cutoff: 1.1 GHz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882724" y="3061699"/>
            <a:ext cx="2509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vertically polarized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967044" y="3061699"/>
            <a:ext cx="275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horizontally polarized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882724" y="5728391"/>
            <a:ext cx="2509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vertically polarized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967044" y="5728391"/>
            <a:ext cx="275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horizontally polarized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900081" y="1096665"/>
            <a:ext cx="424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scale similar throughout (electrical RF field)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5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9" y="1346662"/>
            <a:ext cx="6749726" cy="498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6931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HOM Damping (with FPC damping)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16</a:t>
            </a:fld>
            <a:endParaRPr lang="en-US">
              <a:latin typeface="+mn-lt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82000" y="822795"/>
            <a:ext cx="8233682" cy="55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n-lt"/>
              </a:rPr>
              <a:t>Damping by FPC has impact on modes close to BBU threshold</a:t>
            </a:r>
            <a:endParaRPr lang="en-US" sz="2400" dirty="0">
              <a:latin typeface="+mn-lt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6074540" y="3353144"/>
            <a:ext cx="2502042" cy="6899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damping through FPC waveguide included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22" y="3647204"/>
            <a:ext cx="1246787" cy="70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695976" y="4536539"/>
            <a:ext cx="188214" cy="301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35750" y="1636273"/>
            <a:ext cx="1282296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Monopole Impedances (Ohms)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406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871" y="1621667"/>
            <a:ext cx="6428694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6931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HOM Damping (with FPC damping)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17</a:t>
            </a:fld>
            <a:endParaRPr lang="en-US">
              <a:latin typeface="+mn-lt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91911" y="971550"/>
            <a:ext cx="8233682" cy="55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n-lt"/>
              </a:rPr>
              <a:t>Damping by FPC has impact on modes close to BBU threshold</a:t>
            </a:r>
            <a:endParaRPr lang="en-US" sz="2400" dirty="0">
              <a:latin typeface="+mn-lt"/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6131690" y="3002080"/>
            <a:ext cx="2502042" cy="6899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damping through FPC waveguide included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02442" y="4773303"/>
            <a:ext cx="188214" cy="301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68799"/>
            <a:ext cx="1246787" cy="70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89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6931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C50 external HOM filters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18</a:t>
            </a:fld>
            <a:endParaRPr lang="en-US">
              <a:latin typeface="+mn-lt"/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0" y="971550"/>
            <a:ext cx="9144000" cy="55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n-lt"/>
              </a:rPr>
              <a:t>This was one reason to utilize the CM-external CEBAF filters</a:t>
            </a:r>
            <a:endParaRPr lang="en-US" sz="2400" dirty="0">
              <a:latin typeface="+mn-lt"/>
            </a:endParaRPr>
          </a:p>
        </p:txBody>
      </p:sp>
      <p:pic>
        <p:nvPicPr>
          <p:cNvPr id="11" name="Picture 10" descr="filter2.9GH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519" y="2186911"/>
            <a:ext cx="4303431" cy="3108296"/>
          </a:xfrm>
          <a:prstGeom prst="rect">
            <a:avLst/>
          </a:prstGeom>
        </p:spPr>
      </p:pic>
      <p:pic>
        <p:nvPicPr>
          <p:cNvPr id="12" name="Picture 11" descr="Setup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9144" y="2257829"/>
            <a:ext cx="1686449" cy="3048000"/>
          </a:xfrm>
          <a:prstGeom prst="rect">
            <a:avLst/>
          </a:prstGeom>
        </p:spPr>
      </p:pic>
      <p:pic>
        <p:nvPicPr>
          <p:cNvPr id="13" name="Picture 12" descr="IMG_00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7491" y="2257829"/>
            <a:ext cx="2278034" cy="30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247" y="1014072"/>
            <a:ext cx="8731833" cy="5164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Numerous options for improved cost-effectiveness</a:t>
            </a:r>
          </a:p>
          <a:p>
            <a:r>
              <a:rPr lang="en-US" dirty="0" smtClean="0"/>
              <a:t>Magic bullet (still looking…)</a:t>
            </a:r>
          </a:p>
          <a:p>
            <a:r>
              <a:rPr lang="en-US" dirty="0" smtClean="0"/>
              <a:t>Cell transplant </a:t>
            </a:r>
          </a:p>
          <a:p>
            <a:pPr lvl="1"/>
            <a:r>
              <a:rPr lang="en-US" dirty="0" smtClean="0"/>
              <a:t>minimum perturbation</a:t>
            </a:r>
          </a:p>
          <a:p>
            <a:pPr lvl="1"/>
            <a:r>
              <a:rPr lang="en-US" dirty="0" smtClean="0"/>
              <a:t>Best near term “bang for the buck”?</a:t>
            </a:r>
            <a:endParaRPr lang="en-US" dirty="0"/>
          </a:p>
          <a:p>
            <a:r>
              <a:rPr lang="en-US" dirty="0" smtClean="0"/>
              <a:t>New cavities </a:t>
            </a:r>
          </a:p>
          <a:p>
            <a:pPr lvl="1"/>
            <a:r>
              <a:rPr lang="en-US" dirty="0" smtClean="0"/>
              <a:t>engineering required</a:t>
            </a:r>
          </a:p>
          <a:p>
            <a:pPr lvl="1"/>
            <a:r>
              <a:rPr lang="en-US" dirty="0" smtClean="0"/>
              <a:t>Can fix other problems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cryomodule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more engineering required</a:t>
            </a:r>
          </a:p>
          <a:p>
            <a:pPr lvl="1"/>
            <a:r>
              <a:rPr lang="en-US" dirty="0" smtClean="0"/>
              <a:t>May have synergy with MEIC</a:t>
            </a:r>
          </a:p>
          <a:p>
            <a:pPr lvl="1"/>
            <a:r>
              <a:rPr lang="en-US" dirty="0" smtClean="0"/>
              <a:t>Possibly cost–effective long term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0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“C75”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908"/>
            <a:ext cx="8229600" cy="53600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Goal is to investigate something between C50 and C100 with more “bang for the buck”</a:t>
            </a:r>
          </a:p>
          <a:p>
            <a:r>
              <a:rPr lang="en-US" dirty="0" smtClean="0"/>
              <a:t>Cost like C50, performance like C100</a:t>
            </a:r>
          </a:p>
          <a:p>
            <a:r>
              <a:rPr lang="en-US" dirty="0" smtClean="0"/>
              <a:t>“magic bullet”: some process to transform old cavities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Doping, Nb</a:t>
            </a:r>
            <a:r>
              <a:rPr lang="en-US" baseline="-25000" dirty="0" smtClean="0"/>
              <a:t>3</a:t>
            </a:r>
            <a:r>
              <a:rPr lang="en-US" dirty="0" smtClean="0"/>
              <a:t>Sn, ???</a:t>
            </a:r>
          </a:p>
          <a:p>
            <a:r>
              <a:rPr lang="en-US" dirty="0" smtClean="0"/>
              <a:t>New cavities in old CM</a:t>
            </a:r>
          </a:p>
          <a:p>
            <a:pPr lvl="1"/>
            <a:r>
              <a:rPr lang="en-US" dirty="0" smtClean="0"/>
              <a:t>Add cost, but gain performance*</a:t>
            </a:r>
          </a:p>
          <a:p>
            <a:pPr lvl="1"/>
            <a:r>
              <a:rPr lang="en-US" dirty="0" smtClean="0"/>
              <a:t>Could fix coupling kicks</a:t>
            </a:r>
          </a:p>
          <a:p>
            <a:pPr lvl="1"/>
            <a:r>
              <a:rPr lang="en-US" dirty="0" smtClean="0"/>
              <a:t>Significant engineering required</a:t>
            </a:r>
          </a:p>
          <a:p>
            <a:pPr lvl="1"/>
            <a:r>
              <a:rPr lang="en-US" dirty="0" smtClean="0"/>
              <a:t>What about “cell transplant”?</a:t>
            </a:r>
          </a:p>
          <a:p>
            <a:r>
              <a:rPr lang="en-US" dirty="0" smtClean="0"/>
              <a:t>New less expensive C100 CM</a:t>
            </a:r>
          </a:p>
          <a:p>
            <a:pPr lvl="1"/>
            <a:r>
              <a:rPr lang="en-US" dirty="0" smtClean="0"/>
              <a:t>Major re-engineering needed. Synergy with MEIC?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006308"/>
            <a:ext cx="634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Need to find and fix the cause of Q loss to make this worthwhile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394"/>
            <a:ext cx="8229600" cy="4525963"/>
          </a:xfrm>
        </p:spPr>
        <p:txBody>
          <a:bodyPr/>
          <a:lstStyle/>
          <a:p>
            <a:r>
              <a:rPr lang="en-US" dirty="0" smtClean="0"/>
              <a:t>Build two “HC50” cavities using in-stock ingot material and existing spare end groups</a:t>
            </a:r>
          </a:p>
          <a:p>
            <a:pPr lvl="1"/>
            <a:r>
              <a:rPr lang="en-US" dirty="0" smtClean="0"/>
              <a:t>We have the dies</a:t>
            </a:r>
          </a:p>
          <a:p>
            <a:pPr lvl="1"/>
            <a:r>
              <a:rPr lang="en-US" dirty="0" smtClean="0"/>
              <a:t>We have the material but needs slicing (~15k)</a:t>
            </a:r>
          </a:p>
          <a:p>
            <a:r>
              <a:rPr lang="en-US" dirty="0" smtClean="0"/>
              <a:t>Process and test in VTA</a:t>
            </a:r>
          </a:p>
          <a:p>
            <a:r>
              <a:rPr lang="en-US" dirty="0" smtClean="0"/>
              <a:t>If good insert into next available C50</a:t>
            </a:r>
          </a:p>
          <a:p>
            <a:r>
              <a:rPr lang="en-US" dirty="0" smtClean="0"/>
              <a:t>Cost </a:t>
            </a:r>
            <a:r>
              <a:rPr lang="en-US" dirty="0" smtClean="0">
                <a:solidFill>
                  <a:srgbClr val="FF0000"/>
                </a:solidFill>
              </a:rPr>
              <a:t>~50k</a:t>
            </a:r>
            <a:r>
              <a:rPr lang="en-US" dirty="0" smtClean="0"/>
              <a:t>, mostly shop, e-beam welding and chemistry/VTA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111" y="3260896"/>
            <a:ext cx="1643325" cy="7198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 up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3399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CEBAF SRF Workshop (April 2014)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22</a:t>
            </a:fld>
            <a:endParaRPr lang="en-US">
              <a:latin typeface="+mn-lt"/>
            </a:endParaRP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0" y="763362"/>
            <a:ext cx="9144000" cy="4959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C20: </a:t>
            </a:r>
            <a:r>
              <a:rPr lang="en-US" sz="2200" dirty="0"/>
              <a:t>met Q</a:t>
            </a:r>
            <a:r>
              <a:rPr lang="en-US" sz="2200" baseline="-25000" dirty="0"/>
              <a:t>0</a:t>
            </a:r>
            <a:r>
              <a:rPr lang="en-US" sz="2200" dirty="0"/>
              <a:t> = 2.4e9 at 5 MV/m at 2K </a:t>
            </a:r>
            <a:r>
              <a:rPr lang="en-US" sz="2200" dirty="0">
                <a:sym typeface="Wingdings" panose="05000000000000000000" pitchFamily="2" charset="2"/>
              </a:rPr>
              <a:t> 45 W dynamic load per CM</a:t>
            </a:r>
          </a:p>
          <a:p>
            <a:r>
              <a:rPr lang="en-US" sz="2200" dirty="0" smtClean="0"/>
              <a:t>C50: Q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 target 6.8e9 at 12.5 MV/m at 2.1 K </a:t>
            </a:r>
            <a:r>
              <a:rPr lang="en-US" sz="2200" dirty="0" smtClean="0">
                <a:sym typeface="Wingdings" panose="05000000000000000000" pitchFamily="2" charset="2"/>
              </a:rPr>
              <a:t>~100 W dynamic per CM</a:t>
            </a:r>
            <a:br>
              <a:rPr lang="en-US" sz="2200" dirty="0" smtClean="0">
                <a:sym typeface="Wingdings" panose="05000000000000000000" pitchFamily="2" charset="2"/>
              </a:rPr>
            </a:br>
            <a:r>
              <a:rPr lang="en-US" sz="2200" dirty="0" smtClean="0"/>
              <a:t>(M. Drury, PAC07, WEPMS059)</a:t>
            </a:r>
          </a:p>
          <a:p>
            <a:r>
              <a:rPr lang="en-US" sz="2200" dirty="0" smtClean="0"/>
              <a:t>C50-11 </a:t>
            </a:r>
            <a:r>
              <a:rPr lang="en-US" sz="2200" dirty="0"/>
              <a:t>Q0 Analysis (</a:t>
            </a:r>
            <a:r>
              <a:rPr lang="en-US" sz="2200" dirty="0" err="1"/>
              <a:t>Rongli</a:t>
            </a:r>
            <a:r>
              <a:rPr lang="en-US" sz="2200" dirty="0"/>
              <a:t> </a:t>
            </a:r>
            <a:r>
              <a:rPr lang="en-US" sz="2200" dirty="0" err="1"/>
              <a:t>Geng</a:t>
            </a:r>
            <a:r>
              <a:rPr lang="en-US" sz="2200" dirty="0" smtClean="0"/>
              <a:t>): No cavity reached target </a:t>
            </a:r>
            <a:r>
              <a:rPr lang="en-US" sz="2200" dirty="0"/>
              <a:t>Q</a:t>
            </a:r>
            <a:r>
              <a:rPr lang="en-US" sz="2200" baseline="-25000" dirty="0"/>
              <a:t>0</a:t>
            </a:r>
            <a:r>
              <a:rPr lang="en-US" sz="2200" dirty="0" smtClean="0"/>
              <a:t> in CEBAF tunnel during commissioning, on average factor 2 lower Q</a:t>
            </a:r>
            <a:r>
              <a:rPr lang="en-US" sz="2200" baseline="-25000" dirty="0" smtClean="0"/>
              <a:t>0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Observation: </a:t>
            </a:r>
            <a:r>
              <a:rPr lang="en-US" sz="2200" dirty="0"/>
              <a:t>Q</a:t>
            </a:r>
            <a:r>
              <a:rPr lang="en-US" sz="2200" baseline="-25000" dirty="0"/>
              <a:t>0</a:t>
            </a:r>
            <a:r>
              <a:rPr lang="en-US" sz="2200" dirty="0"/>
              <a:t> = </a:t>
            </a:r>
            <a:r>
              <a:rPr lang="en-US" sz="2200" dirty="0" smtClean="0"/>
              <a:t>5e9 at 6 MV/m similar to 1992 commissioning, i.e. no improvement by refurbishment at 6 MV/m</a:t>
            </a:r>
          </a:p>
          <a:p>
            <a:r>
              <a:rPr lang="en-US" sz="2200" dirty="0" smtClean="0"/>
              <a:t>But Q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 &gt; 1e10 at 12.5 MV/m in VTA)</a:t>
            </a: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04" y="3341234"/>
            <a:ext cx="4156982" cy="298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99" y="3844124"/>
            <a:ext cx="3290886" cy="23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68" y="5572283"/>
            <a:ext cx="949098" cy="30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82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3640887"/>
            <a:ext cx="3657600" cy="275348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51" y="1705950"/>
            <a:ext cx="2312438" cy="19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3399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CEBAF SRF Workshop (April 2014)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23</a:t>
            </a:fld>
            <a:endParaRPr lang="en-US">
              <a:latin typeface="+mn-lt"/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591911" y="6394375"/>
            <a:ext cx="8233682" cy="55517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+mn-lt"/>
              </a:rPr>
              <a:t>At same Q</a:t>
            </a:r>
            <a:r>
              <a:rPr lang="en-US" sz="1800" baseline="-25000" dirty="0" smtClean="0">
                <a:latin typeface="+mn-lt"/>
              </a:rPr>
              <a:t>0</a:t>
            </a:r>
            <a:r>
              <a:rPr lang="en-US" sz="1800" dirty="0" smtClean="0">
                <a:latin typeface="+mn-lt"/>
              </a:rPr>
              <a:t> about 1 W reduction of dynamic losses per cavity at 2 K (~10%) at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50 MeV based on cavity design</a:t>
            </a:r>
            <a:endParaRPr lang="en-US" sz="1800" dirty="0">
              <a:latin typeface="+mn-lt"/>
            </a:endParaRP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0" y="763362"/>
            <a:ext cx="9144000" cy="4959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C50-11 </a:t>
            </a:r>
            <a:r>
              <a:rPr lang="en-US" sz="2200" dirty="0"/>
              <a:t>Q0 Analysis (</a:t>
            </a:r>
            <a:r>
              <a:rPr lang="en-US" sz="2200" dirty="0" err="1"/>
              <a:t>Rongli</a:t>
            </a:r>
            <a:r>
              <a:rPr lang="en-US" sz="2200" dirty="0"/>
              <a:t> </a:t>
            </a:r>
            <a:r>
              <a:rPr lang="en-US" sz="2200" dirty="0" err="1"/>
              <a:t>Geng</a:t>
            </a:r>
            <a:r>
              <a:rPr lang="en-US" sz="2200" dirty="0" smtClean="0"/>
              <a:t>)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5" y="1159327"/>
            <a:ext cx="4054021" cy="277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89" y="1597291"/>
            <a:ext cx="1221921" cy="202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5" y="4115698"/>
            <a:ext cx="3574596" cy="20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1317660"/>
            <a:ext cx="4378779" cy="25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58" y="820970"/>
            <a:ext cx="3849461" cy="4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09" y="4155234"/>
            <a:ext cx="1976437" cy="219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74" y="3740713"/>
            <a:ext cx="2967361" cy="3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12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arter_HC_cryomod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00786"/>
            <a:ext cx="4159070" cy="3356675"/>
          </a:xfrm>
          <a:prstGeom prst="rect">
            <a:avLst/>
          </a:prstGeom>
        </p:spPr>
      </p:pic>
      <p:pic>
        <p:nvPicPr>
          <p:cNvPr id="6" name="Picture 5" descr="injector quart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07" y="1903308"/>
            <a:ext cx="4130706" cy="3701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HC design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590" y="1026284"/>
            <a:ext cx="8686800" cy="5384488"/>
          </a:xfrm>
        </p:spPr>
        <p:txBody>
          <a:bodyPr>
            <a:normAutofit/>
          </a:bodyPr>
          <a:lstStyle/>
          <a:p>
            <a:r>
              <a:rPr lang="en-US" dirty="0" smtClean="0"/>
              <a:t>For FEL upgrade we looked at a new high-current 5-cell cavities that would fit in old </a:t>
            </a:r>
            <a:r>
              <a:rPr lang="en-US" dirty="0" err="1" smtClean="0"/>
              <a:t>cryounits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Also for new CEBAF </a:t>
            </a:r>
            <a:r>
              <a:rPr lang="en-US" sz="2800" dirty="0" err="1" smtClean="0"/>
              <a:t>cryounit</a:t>
            </a:r>
            <a:r>
              <a:rPr lang="en-US" sz="2800" dirty="0" smtClean="0"/>
              <a:t> (same insertion length)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124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6-cell C75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090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Squeeze 6-cell cavity into space in pair</a:t>
            </a:r>
          </a:p>
          <a:p>
            <a:pPr lvl="1"/>
            <a:r>
              <a:rPr lang="en-US" sz="2400" dirty="0" smtClean="0"/>
              <a:t>Eliminate separate helium vessel hubs</a:t>
            </a:r>
          </a:p>
          <a:p>
            <a:pPr lvl="1"/>
            <a:r>
              <a:rPr lang="en-US" sz="2400" dirty="0" smtClean="0"/>
              <a:t>Use C100 center type waveguide interface</a:t>
            </a:r>
          </a:p>
          <a:p>
            <a:pPr lvl="1"/>
            <a:r>
              <a:rPr lang="en-US" sz="2400" dirty="0" smtClean="0"/>
              <a:t>Use C100 type HOM cans instead of waveguides</a:t>
            </a:r>
          </a:p>
          <a:p>
            <a:r>
              <a:rPr lang="en-US" sz="2800" dirty="0" smtClean="0"/>
              <a:t>Significant engineering needed to make it real</a:t>
            </a:r>
          </a:p>
          <a:p>
            <a:pPr lvl="1"/>
            <a:r>
              <a:rPr lang="en-US" sz="2400" dirty="0" smtClean="0"/>
              <a:t>New tuner required? (Rock-crusher or blade type?)</a:t>
            </a:r>
          </a:p>
          <a:p>
            <a:pPr lvl="1"/>
            <a:r>
              <a:rPr lang="en-US" sz="2400" dirty="0" smtClean="0"/>
              <a:t>Separate helium vessels</a:t>
            </a:r>
          </a:p>
        </p:txBody>
      </p:sp>
      <p:pic>
        <p:nvPicPr>
          <p:cNvPr id="6" name="Picture 5" descr="C50_H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52" y="4034577"/>
            <a:ext cx="5287949" cy="2410164"/>
          </a:xfrm>
          <a:prstGeom prst="rect">
            <a:avLst/>
          </a:prstGeom>
        </p:spPr>
      </p:pic>
      <p:pic>
        <p:nvPicPr>
          <p:cNvPr id="7" name="Picture 6" descr="6 CELL C100 CAVITIES IN CEBAF VV small val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71" y="4088382"/>
            <a:ext cx="4469761" cy="2339233"/>
          </a:xfrm>
          <a:prstGeom prst="rect">
            <a:avLst/>
          </a:prstGeom>
        </p:spPr>
      </p:pic>
      <p:pic>
        <p:nvPicPr>
          <p:cNvPr id="8" name="Picture 7" descr="8x6 CELL CRYOMODU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616"/>
            <a:ext cx="9144000" cy="22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2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x9 CELL CRYOMOD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82"/>
            <a:ext cx="9144000" cy="2081811"/>
          </a:xfrm>
          <a:prstGeom prst="rect">
            <a:avLst/>
          </a:prstGeom>
        </p:spPr>
      </p:pic>
      <p:pic>
        <p:nvPicPr>
          <p:cNvPr id="4" name="Picture 3" descr="9 CELL C100 CAVITIES IN CEBAF VV small valv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32" y="799583"/>
            <a:ext cx="4466668" cy="1947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“J100”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183"/>
            <a:ext cx="8506668" cy="4957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Jay’s 12 </a:t>
            </a:r>
            <a:r>
              <a:rPr lang="en-US" dirty="0" err="1" smtClean="0"/>
              <a:t>GeV</a:t>
            </a:r>
            <a:r>
              <a:rPr lang="en-US" dirty="0" smtClean="0"/>
              <a:t> proposal: </a:t>
            </a:r>
          </a:p>
          <a:p>
            <a:pPr lvl="1"/>
            <a:r>
              <a:rPr lang="en-US" dirty="0" smtClean="0"/>
              <a:t>6 x 9-cell cavities</a:t>
            </a:r>
          </a:p>
          <a:p>
            <a:pPr lvl="1"/>
            <a:r>
              <a:rPr lang="en-US" dirty="0" smtClean="0"/>
              <a:t>~18.5 MV/m average</a:t>
            </a:r>
          </a:p>
          <a:p>
            <a:pPr lvl="1"/>
            <a:r>
              <a:rPr lang="en-US" dirty="0" smtClean="0"/>
              <a:t>Stretched CEBAF type pairs, extended vessels</a:t>
            </a:r>
          </a:p>
          <a:p>
            <a:pPr lvl="1"/>
            <a:r>
              <a:rPr lang="en-US" dirty="0" smtClean="0"/>
              <a:t>Higher power ~17 kW FPC, klystrons (but fewer)</a:t>
            </a:r>
          </a:p>
          <a:p>
            <a:pPr marL="0" indent="0">
              <a:buNone/>
            </a:pPr>
            <a:r>
              <a:rPr lang="en-US" dirty="0" smtClean="0"/>
              <a:t>What about J75?</a:t>
            </a:r>
          </a:p>
          <a:p>
            <a:pPr lvl="1"/>
            <a:r>
              <a:rPr lang="en-US" dirty="0" smtClean="0"/>
              <a:t>~14 MV/m, ~13 kW tubes, 12 </a:t>
            </a:r>
            <a:r>
              <a:rPr lang="en-US" dirty="0" err="1" smtClean="0"/>
              <a:t>GeV</a:t>
            </a:r>
            <a:r>
              <a:rPr lang="en-US" dirty="0" smtClean="0"/>
              <a:t> LLRF</a:t>
            </a:r>
          </a:p>
        </p:txBody>
      </p:sp>
    </p:spTree>
    <p:extLst>
      <p:ext uri="{BB962C8B-B14F-4D97-AF65-F5344CB8AC3E}">
        <p14:creationId xmlns:p14="http://schemas.microsoft.com/office/powerpoint/2010/main" val="101808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energy maintenance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0807"/>
            <a:ext cx="8229600" cy="4525963"/>
          </a:xfrm>
        </p:spPr>
        <p:txBody>
          <a:bodyPr/>
          <a:lstStyle/>
          <a:p>
            <a:r>
              <a:rPr lang="en-US" dirty="0" smtClean="0"/>
              <a:t>Summary of options and estimated costs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84140"/>
              </p:ext>
            </p:extLst>
          </p:nvPr>
        </p:nvGraphicFramePr>
        <p:xfrm>
          <a:off x="185475" y="2069760"/>
          <a:ext cx="8839455" cy="2537136"/>
        </p:xfrm>
        <a:graphic>
          <a:graphicData uri="http://schemas.openxmlformats.org/drawingml/2006/table">
            <a:tbl>
              <a:tblPr/>
              <a:tblGrid>
                <a:gridCol w="633796"/>
                <a:gridCol w="716432"/>
                <a:gridCol w="551160"/>
                <a:gridCol w="633796"/>
                <a:gridCol w="633796"/>
                <a:gridCol w="624045"/>
                <a:gridCol w="720203"/>
                <a:gridCol w="547389"/>
                <a:gridCol w="832607"/>
                <a:gridCol w="781591"/>
                <a:gridCol w="980041"/>
                <a:gridCol w="732741"/>
                <a:gridCol w="451858"/>
              </a:tblGrid>
              <a:tr h="29252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cavities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cells/cav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</a:t>
                      </a:r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nb-N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</a:t>
                      </a:r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Act.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fill factor %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voltage (MV)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volts/cav (MV)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gradient (MV/m)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klystron power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it-IT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(FY16 M$)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voltage gain (MV)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V/$</a:t>
                      </a:r>
                    </a:p>
                  </a:txBody>
                  <a:tcPr marL="9751" marR="9751" marT="9751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C50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48.1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1.51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C100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17.9</a:t>
                      </a:r>
                      <a:r>
                        <a:rPr lang="ro-RO" baseline="30000" dirty="0" smtClean="0"/>
                        <a:t>‡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4.77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14.7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C75</a:t>
                      </a:r>
                      <a:r>
                        <a:rPr lang="ro-RO" baseline="30000" dirty="0" smtClean="0">
                          <a:solidFill>
                            <a:srgbClr val="000000"/>
                          </a:solidFill>
                        </a:rPr>
                        <a:t>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48.1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</a:t>
                      </a:r>
                      <a:r>
                        <a:rPr lang="ro-RO" baseline="30000" dirty="0" smtClean="0"/>
                        <a:t>‡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23.6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0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C75</a:t>
                      </a:r>
                      <a:r>
                        <a:rPr lang="ro-RO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†</a:t>
                      </a:r>
                      <a:r>
                        <a:rPr lang="ro-RO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57.8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2.31*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J100*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18.5</a:t>
                      </a:r>
                      <a:r>
                        <a:rPr lang="ro-RO" baseline="30000" dirty="0" smtClean="0"/>
                        <a:t>‡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~17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???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???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J75*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65.0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13.9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???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???</a:t>
                      </a:r>
                    </a:p>
                  </a:txBody>
                  <a:tcPr marL="9751" marR="9751" marT="9751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0618" y="5433893"/>
            <a:ext cx="531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</a:t>
            </a:r>
            <a:r>
              <a:rPr lang="en-US" dirty="0" smtClean="0"/>
              <a:t>Engineering required at additional cost (not included)</a:t>
            </a:r>
          </a:p>
          <a:p>
            <a:r>
              <a:rPr lang="ro-RO" baseline="30000" dirty="0" smtClean="0"/>
              <a:t>‡</a:t>
            </a:r>
            <a:r>
              <a:rPr lang="ro-RO" dirty="0" smtClean="0"/>
              <a:t>Digital LLRF required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1690" y="5158493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aseline="30000" dirty="0" smtClean="0">
                <a:solidFill>
                  <a:srgbClr val="000000"/>
                </a:solidFill>
              </a:rPr>
              <a:t>†</a:t>
            </a:r>
            <a:r>
              <a:rPr lang="en-US" dirty="0" smtClean="0"/>
              <a:t>New cells or new processing required to achieve higher Q’s and gradients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3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" y="3556419"/>
            <a:ext cx="4094582" cy="258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34" y="4362320"/>
            <a:ext cx="4096512" cy="207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0" y="860885"/>
            <a:ext cx="4096512" cy="249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78" y="1579343"/>
            <a:ext cx="4096512" cy="20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01339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Opt. 3:High Current (HC) Cavity for C50 </a:t>
            </a:r>
            <a:r>
              <a:rPr lang="en-US" sz="3200" dirty="0" err="1" smtClean="0">
                <a:latin typeface="+mn-lt"/>
              </a:rPr>
              <a:t>Cryomodules</a:t>
            </a:r>
            <a:r>
              <a:rPr lang="en-US" sz="3200" dirty="0" smtClean="0">
                <a:latin typeface="+mn-lt"/>
              </a:rPr>
              <a:t>?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7</a:t>
            </a:fld>
            <a:endParaRPr lang="en-US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55592" y="3580841"/>
            <a:ext cx="4588408" cy="8386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+mn-lt"/>
              </a:rPr>
              <a:t>HC 5-cell cavity using C50 HOM and FPC </a:t>
            </a:r>
            <a:r>
              <a:rPr lang="en-US" sz="2800" dirty="0" err="1" smtClean="0">
                <a:latin typeface="+mn-lt"/>
              </a:rPr>
              <a:t>endgroup</a:t>
            </a:r>
            <a:r>
              <a:rPr lang="en-US" sz="2800" dirty="0"/>
              <a:t> </a:t>
            </a:r>
            <a:r>
              <a:rPr lang="en-US" sz="2800" dirty="0" smtClean="0">
                <a:latin typeface="+mn-lt"/>
              </a:rPr>
              <a:t>- “HC50” </a:t>
            </a:r>
            <a:endParaRPr lang="en-US" sz="2800" dirty="0">
              <a:latin typeface="+mn-lt"/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483347" y="895820"/>
            <a:ext cx="2918753" cy="71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OC 5-cell cavity</a:t>
            </a:r>
          </a:p>
        </p:txBody>
      </p:sp>
    </p:spTree>
    <p:extLst>
      <p:ext uri="{BB962C8B-B14F-4D97-AF65-F5344CB8AC3E}">
        <p14:creationId xmlns:p14="http://schemas.microsoft.com/office/powerpoint/2010/main" val="258276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69317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VTA test 1497 MHz HC 5-cell cavity </a:t>
            </a:r>
            <a:endParaRPr lang="en-US" sz="32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>
                <a:latin typeface="+mn-lt"/>
              </a:rPr>
              <a:pPr/>
              <a:t>7/13/15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8</a:t>
            </a:fld>
            <a:endParaRPr lang="en-US">
              <a:latin typeface="+mn-lt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591911" y="866981"/>
            <a:ext cx="8233682" cy="90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n-lt"/>
              </a:rPr>
              <a:t>Large grain with damaged cell from CBP, final BCP</a:t>
            </a:r>
          </a:p>
          <a:p>
            <a:r>
              <a:rPr lang="en-US" sz="2400" dirty="0" smtClean="0">
                <a:latin typeface="+mn-lt"/>
              </a:rPr>
              <a:t>Q</a:t>
            </a:r>
            <a:r>
              <a:rPr lang="en-US" sz="2400" baseline="-25000" dirty="0" smtClean="0">
                <a:latin typeface="+mn-lt"/>
              </a:rPr>
              <a:t>0</a:t>
            </a:r>
            <a:r>
              <a:rPr lang="en-US" sz="2400" dirty="0" smtClean="0">
                <a:latin typeface="+mn-lt"/>
              </a:rPr>
              <a:t> ~ 1.1e10 up to 20 MV/m</a:t>
            </a:r>
            <a:endParaRPr lang="en-US" sz="2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0" y="1769894"/>
            <a:ext cx="6702211" cy="441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95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4"/>
            <a:ext cx="9144000" cy="733996"/>
          </a:xfrm>
        </p:spPr>
        <p:txBody>
          <a:bodyPr>
            <a:noAutofit/>
          </a:bodyPr>
          <a:lstStyle/>
          <a:p>
            <a:r>
              <a:rPr lang="en-US" sz="3200" dirty="0" smtClean="0"/>
              <a:t>Cavity Parameters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663D-15F8-9A44-9712-59ED5784CF5E}" type="datetime1">
              <a:rPr lang="en-US" smtClean="0"/>
              <a:pPr/>
              <a:t>7/13/15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349919"/>
              </p:ext>
            </p:extLst>
          </p:nvPr>
        </p:nvGraphicFramePr>
        <p:xfrm>
          <a:off x="657225" y="839423"/>
          <a:ext cx="7817304" cy="51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575"/>
                <a:gridCol w="1187415"/>
                <a:gridCol w="2204657"/>
                <a:gridCol w="2204657"/>
              </a:tblGrid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HC50</a:t>
                      </a:r>
                      <a:endParaRPr lang="en-US" sz="1400" dirty="0"/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Frequency @ 2 Kelvin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MHz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1497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1497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R/Q</a:t>
                      </a:r>
                      <a:r>
                        <a:rPr lang="en-US" sz="1400" baseline="0" dirty="0" smtClean="0">
                          <a:latin typeface="+mn-lt"/>
                        </a:rPr>
                        <a:t> (</a:t>
                      </a:r>
                      <a:r>
                        <a:rPr lang="el-GR" sz="1400" baseline="0" dirty="0" smtClean="0">
                          <a:latin typeface="+mn-lt"/>
                        </a:rPr>
                        <a:t>β</a:t>
                      </a:r>
                      <a:r>
                        <a:rPr lang="en-US" sz="1400" baseline="0" dirty="0" smtClean="0">
                          <a:latin typeface="+mn-lt"/>
                        </a:rPr>
                        <a:t> = 1)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+mn-lt"/>
                        </a:rPr>
                        <a:t>Ω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482.5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525.4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+mn-lt"/>
                        </a:rPr>
                        <a:t>Ω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274.0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275.6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R/Q*G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+mn-lt"/>
                        </a:rPr>
                        <a:t>Ω</a:t>
                      </a:r>
                      <a:r>
                        <a:rPr lang="en-US" sz="1400" baseline="30000" dirty="0" smtClean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132205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144802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tube/iris</a:t>
                      </a:r>
                      <a:r>
                        <a:rPr lang="en-US" sz="1400" baseline="0" dirty="0" smtClean="0">
                          <a:latin typeface="+mn-lt"/>
                        </a:rPr>
                        <a:t> ID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70/70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70/70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TE11/TM01 cutoff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GHz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2.51/3.28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2.51/3.28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cell-to-cell</a:t>
                      </a:r>
                      <a:r>
                        <a:rPr lang="en-US" sz="1400" baseline="0" dirty="0" smtClean="0">
                          <a:latin typeface="+mn-lt"/>
                        </a:rPr>
                        <a:t> coupling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3.15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3.15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latin typeface="+mn-lt"/>
                        </a:rPr>
                        <a:t>U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acc</a:t>
                      </a:r>
                      <a:r>
                        <a:rPr lang="en-US" sz="1400" baseline="0" dirty="0" smtClean="0">
                          <a:latin typeface="+mn-lt"/>
                        </a:rPr>
                        <a:t> (nominal, on crest)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MV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6.25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6.25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</a:rPr>
                        <a:t>L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active</a:t>
                      </a:r>
                      <a:r>
                        <a:rPr lang="en-US" sz="1400" baseline="0" dirty="0" smtClean="0">
                          <a:latin typeface="+mn-lt"/>
                        </a:rPr>
                        <a:t> (nominal)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499.855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491.600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+mn-lt"/>
                        </a:rPr>
                        <a:t>E</a:t>
                      </a:r>
                      <a:r>
                        <a:rPr lang="en-US" sz="1400" baseline="-25000" dirty="0" smtClean="0">
                          <a:latin typeface="+mn-lt"/>
                        </a:rPr>
                        <a:t>acc</a:t>
                      </a:r>
                      <a:r>
                        <a:rPr lang="en-US" sz="1400" baseline="0" dirty="0" smtClean="0">
                          <a:latin typeface="+mn-lt"/>
                        </a:rPr>
                        <a:t> (nominal @ 50 MeV)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MV/m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12.71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  <a:sym typeface="Symbol"/>
                        </a:rPr>
                        <a:t>E</a:t>
                      </a:r>
                      <a:r>
                        <a:rPr lang="en-US" sz="1400" baseline="-25000" dirty="0" err="1" smtClean="0">
                          <a:latin typeface="+mn-lt"/>
                          <a:sym typeface="Symbol"/>
                        </a:rPr>
                        <a:t>peak</a:t>
                      </a:r>
                      <a:r>
                        <a:rPr lang="en-US" sz="1400" dirty="0" smtClean="0">
                          <a:latin typeface="+mn-lt"/>
                          <a:sym typeface="Symbol"/>
                        </a:rPr>
                        <a:t>/</a:t>
                      </a:r>
                      <a:r>
                        <a:rPr lang="en-US" sz="1400" dirty="0" err="1" smtClean="0">
                          <a:latin typeface="+mn-lt"/>
                          <a:sym typeface="Symbol"/>
                        </a:rPr>
                        <a:t>E</a:t>
                      </a:r>
                      <a:r>
                        <a:rPr lang="en-US" sz="1400" baseline="-25000" dirty="0" err="1" smtClean="0">
                          <a:latin typeface="+mn-lt"/>
                          <a:sym typeface="Symbol"/>
                        </a:rPr>
                        <a:t>acc</a:t>
                      </a:r>
                      <a:endParaRPr lang="en-US" sz="1400" baseline="-25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2.56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2.45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+mn-lt"/>
                          <a:sym typeface="Symbol"/>
                        </a:rPr>
                        <a:t>B</a:t>
                      </a:r>
                      <a:r>
                        <a:rPr lang="en-US" sz="1400" baseline="-25000" dirty="0" err="1" smtClean="0">
                          <a:latin typeface="+mn-lt"/>
                          <a:sym typeface="Symbol"/>
                        </a:rPr>
                        <a:t>peak</a:t>
                      </a:r>
                      <a:r>
                        <a:rPr lang="en-US" sz="1400" dirty="0" smtClean="0">
                          <a:latin typeface="+mn-lt"/>
                          <a:sym typeface="Symbol"/>
                        </a:rPr>
                        <a:t>/</a:t>
                      </a:r>
                      <a:r>
                        <a:rPr lang="en-US" sz="1400" dirty="0" err="1" smtClean="0">
                          <a:latin typeface="+mn-lt"/>
                          <a:sym typeface="Symbol"/>
                        </a:rPr>
                        <a:t>E</a:t>
                      </a:r>
                      <a:r>
                        <a:rPr lang="en-US" sz="1400" baseline="-25000" dirty="0" err="1" smtClean="0">
                          <a:latin typeface="+mn-lt"/>
                          <a:sym typeface="Symbol"/>
                        </a:rPr>
                        <a:t>acc</a:t>
                      </a:r>
                      <a:endParaRPr lang="en-US" sz="1400" baseline="-250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mT/(MV/m)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4.56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4.18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sym typeface="Symbol"/>
                        </a:rPr>
                        <a:t>E</a:t>
                      </a:r>
                      <a:r>
                        <a:rPr lang="en-US" sz="1400" baseline="-25000" dirty="0" smtClean="0">
                          <a:latin typeface="+mn-lt"/>
                          <a:sym typeface="Symbol"/>
                        </a:rPr>
                        <a:t>peak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MV/m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32.0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31.1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sym typeface="Symbol"/>
                        </a:rPr>
                        <a:t>B</a:t>
                      </a:r>
                      <a:r>
                        <a:rPr lang="en-US" sz="1400" baseline="-25000" dirty="0" smtClean="0">
                          <a:latin typeface="+mn-lt"/>
                          <a:sym typeface="Symbol"/>
                        </a:rPr>
                        <a:t>peak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57.0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52.3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+mn-lt"/>
                        </a:rPr>
                        <a:t>P</a:t>
                      </a:r>
                      <a:r>
                        <a:rPr lang="en-US" sz="1400" baseline="-25000" dirty="0" err="1" smtClean="0">
                          <a:latin typeface="+mn-lt"/>
                        </a:rPr>
                        <a:t>cav</a:t>
                      </a:r>
                      <a:r>
                        <a:rPr lang="en-US" sz="1400" dirty="0" smtClean="0">
                          <a:latin typeface="+mn-lt"/>
                        </a:rPr>
                        <a:t> (@</a:t>
                      </a:r>
                      <a:r>
                        <a:rPr lang="en-US" sz="1400" baseline="0" dirty="0" smtClean="0">
                          <a:latin typeface="+mn-lt"/>
                        </a:rPr>
                        <a:t> Q</a:t>
                      </a:r>
                      <a:r>
                        <a:rPr lang="en-US" sz="1400" baseline="-25000" dirty="0" smtClean="0">
                          <a:latin typeface="+mn-lt"/>
                        </a:rPr>
                        <a:t>0</a:t>
                      </a:r>
                      <a:r>
                        <a:rPr lang="en-US" sz="1400" baseline="0" dirty="0" smtClean="0">
                          <a:latin typeface="+mn-lt"/>
                        </a:rPr>
                        <a:t> = 6.8e9)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11.9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10.9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164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P</a:t>
                      </a:r>
                      <a:r>
                        <a:rPr lang="en-US" sz="1400" baseline="-25000" dirty="0" smtClean="0">
                          <a:latin typeface="+mn-lt"/>
                        </a:rPr>
                        <a:t>CM</a:t>
                      </a:r>
                      <a:r>
                        <a:rPr lang="en-US" sz="1400" dirty="0" smtClean="0">
                          <a:latin typeface="+mn-lt"/>
                        </a:rPr>
                        <a:t> (@</a:t>
                      </a:r>
                      <a:r>
                        <a:rPr lang="en-US" sz="1400" baseline="0" dirty="0" smtClean="0">
                          <a:latin typeface="+mn-lt"/>
                        </a:rPr>
                        <a:t> Q</a:t>
                      </a:r>
                      <a:r>
                        <a:rPr lang="en-US" sz="1400" baseline="-25000" dirty="0" smtClean="0">
                          <a:latin typeface="+mn-lt"/>
                        </a:rPr>
                        <a:t>0</a:t>
                      </a:r>
                      <a:r>
                        <a:rPr lang="en-US" sz="1400" baseline="0" dirty="0" smtClean="0">
                          <a:latin typeface="+mn-lt"/>
                        </a:rPr>
                        <a:t> = 6.8e9)</a:t>
                      </a:r>
                      <a:endParaRPr lang="en-US" sz="14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95.2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86.9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346982" y="5932955"/>
            <a:ext cx="8641310" cy="555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+mn-lt"/>
              </a:rPr>
              <a:t>At same Q</a:t>
            </a:r>
            <a:r>
              <a:rPr lang="en-US" sz="1600" baseline="-25000" dirty="0" smtClean="0">
                <a:latin typeface="+mn-lt"/>
              </a:rPr>
              <a:t>0</a:t>
            </a:r>
            <a:r>
              <a:rPr lang="en-US" sz="1600" dirty="0" smtClean="0">
                <a:latin typeface="+mn-lt"/>
              </a:rPr>
              <a:t> about 1 W reduction of dynamic losses per cavity at 2 K (~10%) at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50 MeV based on cavity design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739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11932</TotalTime>
  <Words>1477</Words>
  <Application>Microsoft Macintosh PowerPoint</Application>
  <PresentationFormat>On-screen Show (4:3)</PresentationFormat>
  <Paragraphs>427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JLabPowerPointMain</vt:lpstr>
      <vt:lpstr>C75 options</vt:lpstr>
      <vt:lpstr>Options for “C75”</vt:lpstr>
      <vt:lpstr>FEL HC design study</vt:lpstr>
      <vt:lpstr>6-cell C75 cavity</vt:lpstr>
      <vt:lpstr>“J100”</vt:lpstr>
      <vt:lpstr>CEBAF energy maintenance options</vt:lpstr>
      <vt:lpstr>Opt. 3:High Current (HC) Cavity for C50 Cryomodules?</vt:lpstr>
      <vt:lpstr>VTA test 1497 MHz HC 5-cell cavity </vt:lpstr>
      <vt:lpstr>Cavity Parameters</vt:lpstr>
      <vt:lpstr>Cavity Parameters</vt:lpstr>
      <vt:lpstr>Dynamic RF losses</vt:lpstr>
      <vt:lpstr>What about HOMs?</vt:lpstr>
      <vt:lpstr>C50-style load</vt:lpstr>
      <vt:lpstr>HOM Damping</vt:lpstr>
      <vt:lpstr>TE111 HOMs below HOM Waveguide Cutoff</vt:lpstr>
      <vt:lpstr>HOM Damping (with FPC damping)</vt:lpstr>
      <vt:lpstr>HOM Damping (with FPC damping)</vt:lpstr>
      <vt:lpstr>C50 external HOM filters</vt:lpstr>
      <vt:lpstr>Conclusions</vt:lpstr>
      <vt:lpstr>Proposal</vt:lpstr>
      <vt:lpstr>PowerPoint Presentation</vt:lpstr>
      <vt:lpstr>CEBAF SRF Workshop (April 2014)</vt:lpstr>
      <vt:lpstr>CEBAF SRF Workshop (April 2014)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C50 to HC50</dc:title>
  <dc:creator>FM</dc:creator>
  <cp:lastModifiedBy>Robert Rimmer</cp:lastModifiedBy>
  <cp:revision>30</cp:revision>
  <cp:lastPrinted>2015-07-14T22:00:41Z</cp:lastPrinted>
  <dcterms:created xsi:type="dcterms:W3CDTF">2015-03-10T15:36:35Z</dcterms:created>
  <dcterms:modified xsi:type="dcterms:W3CDTF">2015-07-14T22:00:44Z</dcterms:modified>
</cp:coreProperties>
</file>