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6" r:id="rId2"/>
    <p:sldId id="281" r:id="rId3"/>
    <p:sldId id="288" r:id="rId4"/>
    <p:sldId id="289" r:id="rId5"/>
    <p:sldId id="272" r:id="rId6"/>
    <p:sldId id="282" r:id="rId7"/>
    <p:sldId id="290" r:id="rId8"/>
    <p:sldId id="299" r:id="rId9"/>
    <p:sldId id="260" r:id="rId10"/>
    <p:sldId id="291" r:id="rId11"/>
    <p:sldId id="292" r:id="rId12"/>
    <p:sldId id="293" r:id="rId13"/>
    <p:sldId id="294" r:id="rId14"/>
    <p:sldId id="306" r:id="rId15"/>
    <p:sldId id="305" r:id="rId16"/>
    <p:sldId id="300" r:id="rId17"/>
    <p:sldId id="301" r:id="rId18"/>
    <p:sldId id="295" r:id="rId19"/>
    <p:sldId id="302" r:id="rId20"/>
    <p:sldId id="285" r:id="rId21"/>
    <p:sldId id="278" r:id="rId22"/>
    <p:sldId id="303" r:id="rId23"/>
    <p:sldId id="26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2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CE98D-BC5A-43B3-A024-C07A3F10D805}" type="datetimeFigureOut">
              <a:rPr lang="en-US" smtClean="0"/>
              <a:t>7/16/2015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14B4D-436C-41F3-A999-0CD8E1DF8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69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5287" y="76200"/>
            <a:ext cx="5953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Upgrade Injector Test Facility: UITF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45165" y="3124200"/>
            <a:ext cx="868679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Why Build 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HDIce</a:t>
            </a:r>
            <a:r>
              <a:rPr lang="en-US" sz="2000" dirty="0" smtClean="0"/>
              <a:t> commissioning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Bubble chamber physics with Bremsstrahlung x-rays: </a:t>
            </a:r>
            <a:r>
              <a:rPr lang="en-US" sz="2000" dirty="0"/>
              <a:t>photo-disintegration of oxygen into helium and carbon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 support of parity violation experiments, and CEBAF operations in general: </a:t>
            </a:r>
            <a:r>
              <a:rPr lang="en-US" sz="2000" dirty="0" err="1" smtClean="0"/>
              <a:t>pockels</a:t>
            </a:r>
            <a:r>
              <a:rPr lang="en-US" sz="2000" dirty="0" smtClean="0"/>
              <a:t> cell improvements, low noise floor current monitors, low current beam position monitors, etc.,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Commission the new ¼ </a:t>
            </a:r>
            <a:r>
              <a:rPr lang="en-US" sz="2000" dirty="0" err="1" smtClean="0"/>
              <a:t>cryomodule</a:t>
            </a:r>
            <a:r>
              <a:rPr lang="en-US" sz="2000" dirty="0" smtClean="0"/>
              <a:t> before installation at CEBAF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Polarized </a:t>
            </a:r>
            <a:r>
              <a:rPr lang="en-US" sz="2000" dirty="0"/>
              <a:t>p</a:t>
            </a:r>
            <a:r>
              <a:rPr lang="en-US" sz="2000" dirty="0" smtClean="0"/>
              <a:t>ositron </a:t>
            </a:r>
            <a:r>
              <a:rPr lang="en-US" sz="2000" dirty="0"/>
              <a:t>s</a:t>
            </a:r>
            <a:r>
              <a:rPr lang="en-US" sz="2000" dirty="0" smtClean="0"/>
              <a:t>ource </a:t>
            </a:r>
            <a:r>
              <a:rPr lang="en-US" sz="2000" dirty="0"/>
              <a:t>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MEIC related: magnetized beam at high current/high bunch charge, fast kicker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THz light source, drive an SRF cavity with magnetrons?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Isotope production experiments?  Beam with orbital angular momentum?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"/>
          <a:stretch/>
        </p:blipFill>
        <p:spPr bwMode="auto">
          <a:xfrm>
            <a:off x="-13504" y="673204"/>
            <a:ext cx="9157504" cy="240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5165" y="3505200"/>
            <a:ext cx="8686799" cy="2438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20339" y="3124200"/>
            <a:ext cx="1523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CEBAF related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3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oelker\Documents\beam test facility\Accelerator Development lab\drawings of new cave\Drawings of new cave_from Walt\20150615-InjectorTestFacility-RacksRevis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8212"/>
            <a:ext cx="91440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209009"/>
            <a:ext cx="4242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Rack layout, version 1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2839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5" r="4359"/>
          <a:stretch/>
        </p:blipFill>
        <p:spPr bwMode="auto">
          <a:xfrm>
            <a:off x="-352425" y="1520190"/>
            <a:ext cx="99060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69677" y="685800"/>
            <a:ext cx="7017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Today’s layout, ready to cut metal…..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5691553"/>
            <a:ext cx="8595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Cryo</a:t>
            </a:r>
            <a:r>
              <a:rPr lang="en-US" dirty="0" smtClean="0"/>
              <a:t> lines hug the wall, waveguides on same side as </a:t>
            </a:r>
            <a:r>
              <a:rPr lang="en-US" dirty="0" err="1" smtClean="0"/>
              <a:t>cryo</a:t>
            </a:r>
            <a:r>
              <a:rPr lang="en-US" dirty="0" smtClean="0"/>
              <a:t> lines</a:t>
            </a:r>
          </a:p>
          <a:p>
            <a:pPr algn="ctr"/>
            <a:r>
              <a:rPr lang="en-US" dirty="0" smtClean="0"/>
              <a:t>Heat exchanger added to the mix, Rao says this will make things more efficient and stable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49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2" r="11286"/>
          <a:stretch/>
        </p:blipFill>
        <p:spPr bwMode="auto">
          <a:xfrm>
            <a:off x="-361949" y="1663383"/>
            <a:ext cx="9734550" cy="367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01705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Cryo</a:t>
            </a:r>
            <a:r>
              <a:rPr lang="en-US" sz="3600" dirty="0" smtClean="0"/>
              <a:t> lines compatible with old and new ¼ CM…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301501" y="5691553"/>
            <a:ext cx="4754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Looks similar to our “upgrade injector” front 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55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2583"/>
            <a:ext cx="8779565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Haven’t started designing the MeV </a:t>
            </a:r>
            <a:r>
              <a:rPr lang="en-US" sz="2800" dirty="0" err="1" smtClean="0"/>
              <a:t>beamline</a:t>
            </a:r>
            <a:r>
              <a:rPr lang="en-US" sz="2800" dirty="0" smtClean="0"/>
              <a:t> yet…</a:t>
            </a:r>
            <a:endParaRPr lang="en-US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65583"/>
            <a:ext cx="8645298" cy="388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93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Building the 350 kV Gun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Start with “dummy” electrodes and test different insulators and cathode screening electrode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14</a:t>
            </a:fld>
            <a:endParaRPr lang="en-US" dirty="0"/>
          </a:p>
        </p:txBody>
      </p:sp>
      <p:pic>
        <p:nvPicPr>
          <p:cNvPr id="7" name="Picture 6" descr="Figure 1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893618" y="2202873"/>
            <a:ext cx="7356763" cy="383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6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15</a:t>
            </a:fld>
            <a:endParaRPr lang="en-US" dirty="0"/>
          </a:p>
        </p:txBody>
      </p:sp>
      <p:pic>
        <p:nvPicPr>
          <p:cNvPr id="7" name="Picture 6" descr="Figure 3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600200" y="3429000"/>
            <a:ext cx="5943600" cy="2890520"/>
          </a:xfrm>
          <a:prstGeom prst="rect">
            <a:avLst/>
          </a:prstGeom>
        </p:spPr>
      </p:pic>
      <p:pic>
        <p:nvPicPr>
          <p:cNvPr id="8" name="Picture 7" descr="Figure 2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1219200" y="609600"/>
            <a:ext cx="6858000" cy="263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3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60" y="412955"/>
            <a:ext cx="8037512" cy="573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178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0893" y="152400"/>
            <a:ext cx="56701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800" i="1" dirty="0" smtClean="0">
                <a:solidFill>
                  <a:srgbClr val="0000FF"/>
                </a:solidFill>
              </a:rPr>
              <a:t>5 MeV </a:t>
            </a:r>
            <a:r>
              <a:rPr lang="fr-FR" altLang="en-US" sz="2800" i="1" dirty="0" err="1" smtClean="0">
                <a:solidFill>
                  <a:srgbClr val="0000FF"/>
                </a:solidFill>
              </a:rPr>
              <a:t>electrons</a:t>
            </a:r>
            <a:r>
              <a:rPr lang="fr-FR" altLang="en-US" sz="2800" i="1" dirty="0" smtClean="0">
                <a:solidFill>
                  <a:srgbClr val="0000FF"/>
                </a:solidFill>
              </a:rPr>
              <a:t> on </a:t>
            </a:r>
            <a:r>
              <a:rPr lang="fr-FR" altLang="en-US" sz="2800" i="1" dirty="0" err="1" smtClean="0">
                <a:solidFill>
                  <a:srgbClr val="0000FF"/>
                </a:solidFill>
              </a:rPr>
              <a:t>thin</a:t>
            </a:r>
            <a:r>
              <a:rPr lang="fr-FR" altLang="en-US" sz="2800" i="1" dirty="0" smtClean="0">
                <a:solidFill>
                  <a:srgbClr val="0000FF"/>
                </a:solidFill>
              </a:rPr>
              <a:t> gold foil</a:t>
            </a:r>
            <a:endParaRPr lang="fr-FR" altLang="en-US" sz="2800" i="1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b="18954"/>
          <a:stretch/>
        </p:blipFill>
        <p:spPr bwMode="auto">
          <a:xfrm>
            <a:off x="263101" y="838200"/>
            <a:ext cx="8576099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grames\Desktop\G4Mott\gold_1um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t="39944" r="2065" b="39610"/>
          <a:stretch/>
        </p:blipFill>
        <p:spPr bwMode="auto">
          <a:xfrm>
            <a:off x="1981201" y="4110989"/>
            <a:ext cx="7010400" cy="11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grames\Desktop\G4Mott\gold_10um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" t="40391" r="7166" b="41062"/>
          <a:stretch/>
        </p:blipFill>
        <p:spPr bwMode="auto">
          <a:xfrm>
            <a:off x="1981201" y="5364480"/>
            <a:ext cx="701040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grames\Desktop\G4Mott\gold_500nm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" t="41360" r="9650" b="40829"/>
          <a:stretch/>
        </p:blipFill>
        <p:spPr bwMode="auto">
          <a:xfrm>
            <a:off x="1981201" y="2903219"/>
            <a:ext cx="7010400" cy="116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81201" y="2903219"/>
            <a:ext cx="689612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Gold</a:t>
            </a:r>
          </a:p>
          <a:p>
            <a:pPr algn="ctr"/>
            <a:r>
              <a:rPr lang="en-US" sz="1400" dirty="0" smtClean="0"/>
              <a:t>0.1 um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981200" y="4124980"/>
            <a:ext cx="689612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Gold</a:t>
            </a:r>
          </a:p>
          <a:p>
            <a:pPr algn="ctr"/>
            <a:r>
              <a:rPr lang="en-US" sz="1400" dirty="0" smtClean="0"/>
              <a:t>1.0 um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981200" y="5334000"/>
            <a:ext cx="644728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Gold</a:t>
            </a:r>
          </a:p>
          <a:p>
            <a:pPr algn="ctr"/>
            <a:r>
              <a:rPr lang="en-US" sz="1400" dirty="0" smtClean="0"/>
              <a:t>10 um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76600" y="2209800"/>
            <a:ext cx="5334000" cy="0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200400" y="2030730"/>
            <a:ext cx="5410200" cy="0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533400" y="1752600"/>
            <a:ext cx="2667000" cy="278130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029200" y="1447800"/>
            <a:ext cx="2424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12 ns round trip time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533400" y="1855470"/>
            <a:ext cx="2667000" cy="278130"/>
          </a:xfrm>
          <a:prstGeom prst="straightConnector1">
            <a:avLst/>
          </a:prstGeom>
          <a:ln w="44450">
            <a:solidFill>
              <a:srgbClr val="230397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46050" y="2133600"/>
            <a:ext cx="3054350" cy="0"/>
          </a:xfrm>
          <a:prstGeom prst="straightConnector1">
            <a:avLst/>
          </a:prstGeom>
          <a:ln w="44450">
            <a:solidFill>
              <a:srgbClr val="230397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04800" y="2286000"/>
            <a:ext cx="15440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30397"/>
                </a:solidFill>
              </a:rPr>
              <a:t>499 MHz (2ns)</a:t>
            </a:r>
            <a:endParaRPr lang="en-US" b="1" dirty="0">
              <a:solidFill>
                <a:srgbClr val="23039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3266153"/>
            <a:ext cx="1368425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Won’t things be worse for </a:t>
            </a:r>
            <a:r>
              <a:rPr lang="en-US" sz="2400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HDIce</a:t>
            </a:r>
            <a:r>
              <a:rPr lang="en-US" sz="24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01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Autofit/>
          </a:bodyPr>
          <a:lstStyle/>
          <a:p>
            <a:r>
              <a:rPr lang="en-US" dirty="0" smtClean="0"/>
              <a:t>Resources Needed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1118" y="838200"/>
            <a:ext cx="849795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Facilities: Demolition and Cave2 structural integrity, AC power and lighting, HVAC, fire suppression, LCW and stairway to top of Cave1, door or gate to new Cave2  (0.8 FTE)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Engineering: </a:t>
            </a:r>
            <a:r>
              <a:rPr lang="en-US" sz="2200" dirty="0" err="1" smtClean="0"/>
              <a:t>Cryo</a:t>
            </a:r>
            <a:r>
              <a:rPr lang="en-US" sz="2200" dirty="0" smtClean="0"/>
              <a:t>, helium to ¼ CM and </a:t>
            </a:r>
            <a:r>
              <a:rPr lang="en-US" sz="2200" dirty="0" err="1" smtClean="0"/>
              <a:t>HDIce</a:t>
            </a:r>
            <a:r>
              <a:rPr lang="en-US" sz="2200" dirty="0" smtClean="0"/>
              <a:t>  (2 FTE)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Engineering: Mechanical design of </a:t>
            </a:r>
            <a:r>
              <a:rPr lang="en-US" sz="2200" dirty="0" err="1" smtClean="0"/>
              <a:t>beamline</a:t>
            </a:r>
            <a:r>
              <a:rPr lang="en-US" sz="2200" dirty="0" smtClean="0"/>
              <a:t> (1.5 FTE)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Engineering: Instrument &amp; Control, viewers, BPMs, valves, etc.,  (1 FTE)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Engineering: DC Power for magnets (~ 60 magnet channels)  (0.3 FTE)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Engineering: Low level and high power RF (up to 8 devices) (4 FTE)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Engineering: Safety System Group – ODH, PSS and MPS (0.3 + ~ 2FTE)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Engineering: Survey and Alignment  (0.5 FTE)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Accelerator Operations: Software control of all elements, network connections and terminals in control room  (1.25 FTE)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Accelerator CIS: dc high voltage gun, </a:t>
            </a:r>
            <a:r>
              <a:rPr lang="en-US" sz="2200" dirty="0" err="1" smtClean="0"/>
              <a:t>beamline</a:t>
            </a:r>
            <a:r>
              <a:rPr lang="en-US" sz="2200" dirty="0" smtClean="0"/>
              <a:t> optics modeling, </a:t>
            </a:r>
            <a:r>
              <a:rPr lang="en-US" sz="2200" dirty="0" err="1" smtClean="0"/>
              <a:t>beamline</a:t>
            </a:r>
            <a:r>
              <a:rPr lang="en-US" sz="2200" dirty="0" smtClean="0"/>
              <a:t> construction, make and deliver the beam to User (1.25 FTE)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Physics: Cave design, concrete block placement, and </a:t>
            </a:r>
            <a:r>
              <a:rPr lang="en-US" sz="2200" dirty="0" err="1" smtClean="0"/>
              <a:t>HDIce</a:t>
            </a:r>
            <a:r>
              <a:rPr lang="en-US" sz="2200" dirty="0" smtClean="0"/>
              <a:t>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</a:t>
            </a:r>
            <a:r>
              <a:rPr lang="en-US" sz="2200" dirty="0" smtClean="0"/>
              <a:t>nd EHS&amp;Q….</a:t>
            </a:r>
          </a:p>
        </p:txBody>
      </p:sp>
    </p:spTree>
    <p:extLst>
      <p:ext uri="{BB962C8B-B14F-4D97-AF65-F5344CB8AC3E}">
        <p14:creationId xmlns:p14="http://schemas.microsoft.com/office/powerpoint/2010/main" val="285259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-381000"/>
            <a:ext cx="6608763" cy="780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64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36443"/>
            <a:ext cx="4364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UITF Beam Specifications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38413" y="3114309"/>
            <a:ext cx="86867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Approved for </a:t>
            </a:r>
            <a:r>
              <a:rPr lang="en-US" sz="2000" dirty="0" err="1" smtClean="0"/>
              <a:t>HDIce</a:t>
            </a:r>
            <a:r>
              <a:rPr lang="en-US" sz="2000" dirty="0" smtClean="0"/>
              <a:t> beam conditions: up to 100nA average current at 10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Working with </a:t>
            </a:r>
            <a:r>
              <a:rPr lang="en-US" sz="2000" dirty="0" err="1" smtClean="0"/>
              <a:t>RadCon</a:t>
            </a:r>
            <a:r>
              <a:rPr lang="en-US" sz="2000" dirty="0" smtClean="0"/>
              <a:t> to find a shielding solution for 100uA average current at 10 MeV (e.g., for Bubble Chamber):  additional global shielding, local shielding at dumps, </a:t>
            </a:r>
            <a:r>
              <a:rPr lang="en-US" sz="2000" dirty="0" err="1" smtClean="0"/>
              <a:t>beamloss</a:t>
            </a:r>
            <a:r>
              <a:rPr lang="en-US" sz="2000" dirty="0" smtClean="0"/>
              <a:t> monitors for quick shutdown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Expect </a:t>
            </a:r>
            <a:r>
              <a:rPr lang="en-US" sz="2000" dirty="0" err="1" smtClean="0"/>
              <a:t>photogun</a:t>
            </a:r>
            <a:r>
              <a:rPr lang="en-US" sz="2000" dirty="0" smtClean="0"/>
              <a:t> to provide </a:t>
            </a:r>
            <a:r>
              <a:rPr lang="en-US" sz="2000" dirty="0" err="1" smtClean="0"/>
              <a:t>milliampere</a:t>
            </a:r>
            <a:r>
              <a:rPr lang="en-US" sz="2000" dirty="0" smtClean="0"/>
              <a:t> average beam current: a proving ground for demonstrating feasibility of polarized beam physics at </a:t>
            </a:r>
            <a:r>
              <a:rPr lang="en-US" sz="2000" dirty="0" err="1" smtClean="0"/>
              <a:t>JLab</a:t>
            </a:r>
            <a:r>
              <a:rPr lang="en-US" sz="2000" dirty="0" smtClean="0"/>
              <a:t> FEL/ERL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85% polarization, Wien filter for spin manipulation, accurate Mott </a:t>
            </a:r>
            <a:r>
              <a:rPr lang="en-US" sz="2000" dirty="0" err="1" smtClean="0"/>
              <a:t>polarimeter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350kV gun, so higher bunch charge capability compared to CEBAF, 100pC instead of 1pC.  Beam quality should be improved, too (energy spread, emittance and </a:t>
            </a:r>
            <a:r>
              <a:rPr lang="en-US" sz="2000" dirty="0" err="1" smtClean="0"/>
              <a:t>bunchlength</a:t>
            </a:r>
            <a:r>
              <a:rPr lang="en-US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Discretely variable bunch repetition rates 1497/2n MHz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"/>
          <a:stretch/>
        </p:blipFill>
        <p:spPr bwMode="auto">
          <a:xfrm>
            <a:off x="-13504" y="604653"/>
            <a:ext cx="9157504" cy="240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17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37415" cy="838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AWP Planned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FY15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39650"/>
            <a:ext cx="8501270" cy="4903950"/>
          </a:xfrm>
        </p:spPr>
        <p:txBody>
          <a:bodyPr/>
          <a:lstStyle/>
          <a:p>
            <a:pPr marL="347663" lvl="2" indent="-347663">
              <a:spcBef>
                <a:spcPts val="0"/>
              </a:spcBef>
              <a:buClrTx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Facilities: Cave1 demolition, electric, assess Cave2 proposed design, HVAC, fire suppression, new stairway to Cave1 roof.  Civil work to extend into FY16</a:t>
            </a:r>
          </a:p>
          <a:p>
            <a:pPr marL="347663" lvl="2" indent="-347663">
              <a:spcBef>
                <a:spcPts val="0"/>
              </a:spcBef>
              <a:buClrTx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 Mechanical Design of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7663" lvl="2" indent="-347663">
              <a:spcBef>
                <a:spcPts val="0"/>
              </a:spcBef>
              <a:buClrTx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 the cave, supply and return lines, controls: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plus heat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exchanger, more in FY16.  </a:t>
            </a:r>
            <a:endParaRPr lang="en-US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7663" lvl="2" indent="-347663">
              <a:spcBef>
                <a:spcPts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 Safety System Group: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ODH system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7663" lvl="2" indent="-347663">
              <a:spcBef>
                <a:spcPts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RF procurements, magnets, BPM electronics.  We have budget for other stretch goals…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86023-E48B-B14B-8DBB-49DEC0C635B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4495800"/>
            <a:ext cx="823741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AWP Planned FY16 activities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5334000"/>
            <a:ext cx="8501270" cy="108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lvl="2" indent="-347663">
              <a:spcBef>
                <a:spcPts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All the rest of the work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02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535" y="0"/>
            <a:ext cx="411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  <a:r>
              <a:rPr lang="en-US" sz="3200" dirty="0" smtClean="0"/>
              <a:t>oncerns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83365" y="3200400"/>
            <a:ext cx="81637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Adding another </a:t>
            </a:r>
            <a:r>
              <a:rPr lang="en-US" sz="2200" dirty="0" err="1" smtClean="0"/>
              <a:t>LHe</a:t>
            </a:r>
            <a:r>
              <a:rPr lang="en-US" sz="2200" dirty="0" smtClean="0"/>
              <a:t> User to the already-taxed CTF refrigerator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Need to vet </a:t>
            </a:r>
            <a:r>
              <a:rPr lang="en-US" sz="2200" dirty="0" err="1"/>
              <a:t>beamline</a:t>
            </a:r>
            <a:r>
              <a:rPr lang="en-US" sz="2200" dirty="0"/>
              <a:t> design with on-site </a:t>
            </a:r>
            <a:r>
              <a:rPr lang="en-US" sz="2200" dirty="0" smtClean="0"/>
              <a:t>experts, it’s got to work….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Hopefully we appreciate all </a:t>
            </a:r>
            <a:r>
              <a:rPr lang="en-US" sz="2200" dirty="0" err="1" smtClean="0"/>
              <a:t>HDIce</a:t>
            </a:r>
            <a:r>
              <a:rPr lang="en-US" sz="2200" dirty="0" smtClean="0"/>
              <a:t> requirements (raster, low energy e-beam through 5T solenoid – will beam make it to dump?, what about scattered electrons from dump? Do they return to de-polarize target?).  Team </a:t>
            </a:r>
            <a:r>
              <a:rPr lang="en-US" sz="2200" dirty="0" err="1" smtClean="0"/>
              <a:t>HDIce</a:t>
            </a:r>
            <a:r>
              <a:rPr lang="en-US" sz="2200" dirty="0" smtClean="0"/>
              <a:t> meets with us regularly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Rad Con approval, adequate </a:t>
            </a:r>
            <a:r>
              <a:rPr lang="en-US" sz="2200" dirty="0" smtClean="0"/>
              <a:t>shielding, </a:t>
            </a:r>
            <a:r>
              <a:rPr lang="en-US" sz="2200" dirty="0"/>
              <a:t>for projects beyond </a:t>
            </a:r>
            <a:r>
              <a:rPr lang="en-US" sz="2200" dirty="0" err="1"/>
              <a:t>HDIce</a:t>
            </a:r>
            <a:r>
              <a:rPr lang="en-US" sz="2200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Documentation: FSAD, ODH, OSPs, </a:t>
            </a:r>
            <a:r>
              <a:rPr lang="en-US" sz="2200" dirty="0" smtClean="0"/>
              <a:t>Physics and Accelerator Readiness </a:t>
            </a:r>
            <a:r>
              <a:rPr lang="en-US" sz="2200" dirty="0"/>
              <a:t>Reviews, etc.,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After </a:t>
            </a:r>
            <a:r>
              <a:rPr lang="en-US" sz="2200" dirty="0"/>
              <a:t>construction, there will be costs to operate </a:t>
            </a:r>
            <a:r>
              <a:rPr lang="en-US" sz="2200" dirty="0" smtClean="0"/>
              <a:t>it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"/>
          <a:stretch/>
        </p:blipFill>
        <p:spPr bwMode="auto">
          <a:xfrm>
            <a:off x="-13504" y="673204"/>
            <a:ext cx="9157504" cy="240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14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535" y="0"/>
            <a:ext cx="411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On the other hand…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83365" y="3200400"/>
            <a:ext cx="8163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What a great opportunity for us.  </a:t>
            </a:r>
            <a:r>
              <a:rPr lang="en-US" sz="2200" dirty="0" smtClean="0"/>
              <a:t>Hope you feel enthusiastic about working on this project…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"/>
          <a:stretch/>
        </p:blipFill>
        <p:spPr bwMode="auto">
          <a:xfrm>
            <a:off x="-13504" y="673204"/>
            <a:ext cx="9157504" cy="240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45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99" y="1198713"/>
            <a:ext cx="4293917" cy="210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924" y="1049647"/>
            <a:ext cx="4530945" cy="240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2096" y="48975"/>
            <a:ext cx="3084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drawings by Walt Akers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99" y="3359879"/>
            <a:ext cx="4293917" cy="249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121" y="829381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0999" y="5848189"/>
            <a:ext cx="178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UITF as imagined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97449" y="644715"/>
            <a:ext cx="415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beamline</a:t>
            </a:r>
            <a:r>
              <a:rPr lang="en-US" dirty="0" smtClean="0"/>
              <a:t> design and entry/exit need work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23923" y="6143429"/>
            <a:ext cx="4596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eed to refine rack layout, AC power, add stairs</a:t>
            </a:r>
            <a:endParaRPr lang="en-US" dirty="0"/>
          </a:p>
        </p:txBody>
      </p:sp>
      <p:pic>
        <p:nvPicPr>
          <p:cNvPr id="5122" name="Picture 2" descr="C:\Users\poelker\Documents\beam test facility\Accelerator Development lab\drawings of new cave\Drawings of new cave_from Walt\20150615-InjectorTestFacility-RacksRevis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923" y="3540238"/>
            <a:ext cx="4575358" cy="24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11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d test cav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31" y="838200"/>
            <a:ext cx="727710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36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Old test cave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64912"/>
            <a:ext cx="7229475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57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838200"/>
          </a:xfrm>
        </p:spPr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940091"/>
              </p:ext>
            </p:extLst>
          </p:nvPr>
        </p:nvGraphicFramePr>
        <p:xfrm>
          <a:off x="1143000" y="1143000"/>
          <a:ext cx="6019799" cy="39747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24399"/>
                <a:gridCol w="1295400"/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 dirty="0">
                          <a:effectLst/>
                        </a:rPr>
                        <a:t>Schedule Milestones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3" marR="8293" marT="8293" marB="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3" marR="8293" marT="8293" marB="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Civil Work Complete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3" marR="8293" marT="829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November, </a:t>
                      </a:r>
                      <a:r>
                        <a:rPr lang="en-US" sz="1200" b="1" u="none" strike="noStrike" dirty="0">
                          <a:effectLst/>
                        </a:rPr>
                        <a:t>2015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3" marR="8293" marT="829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(select demolition, stairs to Cave1, Electric, HVAC, installation of concrete block, structural support added, poured in place concrete, ceiling tiles can be installed later)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3" marR="8293" marT="829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3" marR="8293" marT="829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733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Demonstrate Gun happy at 350 kV at FEL GTS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3" marR="8293" marT="829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December, </a:t>
                      </a:r>
                      <a:r>
                        <a:rPr lang="en-US" sz="1200" b="1" u="none" strike="noStrike" dirty="0">
                          <a:effectLst/>
                        </a:rPr>
                        <a:t>2015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3" marR="8293" marT="829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20733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(need new insulators and </a:t>
                      </a:r>
                      <a:r>
                        <a:rPr lang="en-US" sz="1200" u="none" strike="noStrike" dirty="0" smtClean="0">
                          <a:effectLst/>
                        </a:rPr>
                        <a:t>Carlos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</a:rPr>
                        <a:t>Hernandez-Garcia</a:t>
                      </a:r>
                      <a:r>
                        <a:rPr lang="en-US" sz="1200" u="none" strike="noStrike" dirty="0">
                          <a:effectLst/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3" marR="8293" marT="829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3" marR="8293" marT="829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733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Commission cold 1/4 CM, no beam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3" marR="8293" marT="829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January, 2016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3" marR="8293" marT="829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(requires </a:t>
                      </a:r>
                      <a:r>
                        <a:rPr lang="en-US" sz="1200" u="none" strike="noStrike" dirty="0" err="1">
                          <a:effectLst/>
                        </a:rPr>
                        <a:t>LHe</a:t>
                      </a:r>
                      <a:r>
                        <a:rPr lang="en-US" sz="1200" u="none" strike="noStrike" dirty="0">
                          <a:effectLst/>
                        </a:rPr>
                        <a:t>, ODH system, high power and low level RF to 1/4 CM, </a:t>
                      </a:r>
                      <a:r>
                        <a:rPr lang="en-US" sz="1200" u="none" strike="noStrike" dirty="0" smtClean="0">
                          <a:effectLst/>
                        </a:rPr>
                        <a:t>software</a:t>
                      </a:r>
                      <a:r>
                        <a:rPr lang="en-US" sz="1200" u="none" strike="noStrike" dirty="0">
                          <a:effectLst/>
                        </a:rPr>
                        <a:t>, PSS and Safety approval)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3" marR="8293" marT="829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3" marR="8293" marT="829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40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Beam from Gun to Cup in front of 1/4 CM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3" marR="8293" marT="829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March, 2016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3" marR="8293" marT="829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(requires  </a:t>
                      </a:r>
                      <a:r>
                        <a:rPr lang="en-US" sz="1200" u="none" strike="noStrike" dirty="0" smtClean="0">
                          <a:effectLst/>
                        </a:rPr>
                        <a:t>gun and HV power supply inside SF6 tank, baked </a:t>
                      </a:r>
                      <a:r>
                        <a:rPr lang="en-US" sz="1200" u="none" strike="noStrike" dirty="0" err="1">
                          <a:effectLst/>
                        </a:rPr>
                        <a:t>beamline</a:t>
                      </a:r>
                      <a:r>
                        <a:rPr lang="en-US" sz="1200" u="none" strike="noStrike" dirty="0">
                          <a:effectLst/>
                        </a:rPr>
                        <a:t>, powered racks above Cave1, select I&amp;C, select DC Power, no RF necessary but would be nice to have, more software, PSS, approved shielding and procedures)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3" marR="8293" marT="829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3" marR="8293" marT="829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Beam through 1/4 at MeV energy delivered to cup in front of </a:t>
                      </a:r>
                      <a:r>
                        <a:rPr lang="en-US" sz="1200" b="1" u="none" strike="noStrike" dirty="0" err="1">
                          <a:effectLst/>
                        </a:rPr>
                        <a:t>HDIce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3" marR="8293" marT="829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June, 2016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3" marR="8293" marT="829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3773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(requires all the above + MPS, all RF control, all magnets, all I &amp;C, </a:t>
                      </a:r>
                      <a:r>
                        <a:rPr lang="en-US" sz="1200" u="none" strike="noStrike" dirty="0" smtClean="0">
                          <a:effectLst/>
                        </a:rPr>
                        <a:t>all software, all </a:t>
                      </a:r>
                      <a:r>
                        <a:rPr lang="en-US" sz="1200" u="none" strike="noStrike" dirty="0">
                          <a:effectLst/>
                        </a:rPr>
                        <a:t>required documentation)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3" marR="8293" marT="829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3" marR="8293" marT="829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Beam to </a:t>
                      </a:r>
                      <a:r>
                        <a:rPr lang="en-US" sz="1200" b="1" u="none" strike="noStrike" dirty="0" err="1">
                          <a:effectLst/>
                        </a:rPr>
                        <a:t>HDIce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3" marR="8293" marT="829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August, 2016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3" marR="8293" marT="829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0" y="4495800"/>
            <a:ext cx="1093306" cy="923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Physics is OK with this date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>
            <a:stCxn id="5" idx="1"/>
          </p:cNvCxnSpPr>
          <p:nvPr/>
        </p:nvCxnSpPr>
        <p:spPr>
          <a:xfrm flipH="1">
            <a:off x="7292009" y="4957465"/>
            <a:ext cx="327991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6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81" y="457200"/>
            <a:ext cx="4313778" cy="261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15956"/>
            <a:ext cx="2777565" cy="37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99704"/>
            <a:ext cx="4764235" cy="179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409" y="3188911"/>
            <a:ext cx="5909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 smtClean="0"/>
              <a:t>Horizontal to take beam, Vertical for “loading” into cryostat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 smtClean="0"/>
              <a:t>Unwieldy plumbing, Lots of ancillary equipment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1204" y="6300144"/>
            <a:ext cx="756540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We chose “No Pit” option, build a vertical chicane, taller section added to Cave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115956"/>
            <a:ext cx="2226474" cy="762000"/>
          </a:xfrm>
        </p:spPr>
        <p:txBody>
          <a:bodyPr/>
          <a:lstStyle/>
          <a:p>
            <a:r>
              <a:rPr lang="en-US" dirty="0" err="1" smtClean="0"/>
              <a:t>HDIce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733800"/>
            <a:ext cx="3429000" cy="252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27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iki.jlab.org/ciswiki/images/b/b2/New_suggested_labyrint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" y="1143000"/>
            <a:ext cx="9001182" cy="492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78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p://mail%2Ejlab%2Eorg@mail:993/fetch%3EUID%3E/INBOX%3E125647?part=1.4&amp;type=image/jpeg&amp;filename=IMG_05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p://mail%2Ejlab%2Eorg@mail:993/fetch%3EUID%3E/INBOX%3E125647?part=1.4&amp;type=image/jpeg&amp;filename=IMG_051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3" name="Picture 7" descr="C:\Users\poelker\AppData\Local\Temp\IMG_0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0915"/>
            <a:ext cx="72390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:\my_pix\06051508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16640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2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8991600" cy="506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75495"/>
            <a:ext cx="5803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New stairway happens </a:t>
            </a:r>
            <a:r>
              <a:rPr lang="en-US" sz="2800" dirty="0" smtClean="0"/>
              <a:t>end of Summer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340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25557</TotalTime>
  <Words>1072</Words>
  <Application>Microsoft Office PowerPoint</Application>
  <PresentationFormat>On-screen Show (4:3)</PresentationFormat>
  <Paragraphs>110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Schedule</vt:lpstr>
      <vt:lpstr>HDIce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Haven’t started designing the MeV beamline yet…</vt:lpstr>
      <vt:lpstr>Building the 350 kV Gun</vt:lpstr>
      <vt:lpstr>PowerPoint Presentation</vt:lpstr>
      <vt:lpstr>PowerPoint Presentation</vt:lpstr>
      <vt:lpstr>PowerPoint Presentation</vt:lpstr>
      <vt:lpstr>Resources Needed</vt:lpstr>
      <vt:lpstr>PowerPoint Presentation</vt:lpstr>
      <vt:lpstr>AWP Planned FY15 activities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</dc:creator>
  <cp:lastModifiedBy>Mathew Poelker</cp:lastModifiedBy>
  <cp:revision>127</cp:revision>
  <dcterms:created xsi:type="dcterms:W3CDTF">2006-08-16T00:00:00Z</dcterms:created>
  <dcterms:modified xsi:type="dcterms:W3CDTF">2015-07-16T18:51:46Z</dcterms:modified>
</cp:coreProperties>
</file>