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6" r:id="rId1"/>
  </p:sldMasterIdLst>
  <p:notesMasterIdLst>
    <p:notesMasterId r:id="rId25"/>
  </p:notesMasterIdLst>
  <p:handoutMasterIdLst>
    <p:handoutMasterId r:id="rId26"/>
  </p:handoutMasterIdLst>
  <p:sldIdLst>
    <p:sldId id="543" r:id="rId2"/>
    <p:sldId id="407" r:id="rId3"/>
    <p:sldId id="544" r:id="rId4"/>
    <p:sldId id="530" r:id="rId5"/>
    <p:sldId id="556" r:id="rId6"/>
    <p:sldId id="551" r:id="rId7"/>
    <p:sldId id="508" r:id="rId8"/>
    <p:sldId id="509" r:id="rId9"/>
    <p:sldId id="529" r:id="rId10"/>
    <p:sldId id="554" r:id="rId11"/>
    <p:sldId id="553" r:id="rId12"/>
    <p:sldId id="498" r:id="rId13"/>
    <p:sldId id="552" r:id="rId14"/>
    <p:sldId id="555" r:id="rId15"/>
    <p:sldId id="510" r:id="rId16"/>
    <p:sldId id="524" r:id="rId17"/>
    <p:sldId id="534" r:id="rId18"/>
    <p:sldId id="557" r:id="rId19"/>
    <p:sldId id="549" r:id="rId20"/>
    <p:sldId id="533" r:id="rId21"/>
    <p:sldId id="516" r:id="rId22"/>
    <p:sldId id="537" r:id="rId23"/>
    <p:sldId id="525" r:id="rId24"/>
  </p:sldIdLst>
  <p:sldSz cx="9144000" cy="6858000" type="letter"/>
  <p:notesSz cx="9271000" cy="69977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 Wissmann" initials="M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9F2C15"/>
    <a:srgbClr val="771717"/>
    <a:srgbClr val="008000"/>
    <a:srgbClr val="95E3FF"/>
    <a:srgbClr val="FF7517"/>
    <a:srgbClr val="66FF99"/>
    <a:srgbClr val="DDF9FF"/>
    <a:srgbClr val="00CCFF"/>
    <a:srgbClr val="FF9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23" autoAdjust="0"/>
    <p:restoredTop sz="97646" autoAdjust="0"/>
  </p:normalViewPr>
  <p:slideViewPr>
    <p:cSldViewPr>
      <p:cViewPr varScale="1">
        <p:scale>
          <a:sx n="100" d="100"/>
          <a:sy n="100" d="100"/>
        </p:scale>
        <p:origin x="96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EPARATOR\SEP_Upgrade\11Gev\TESTING\HiPWR%20Test%200523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EPARATOR\SEP_Upgrade\11Gev\TESTING\HiPWR%20Test%2005231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EPARATOR\SEP_Upgrade\11Gev\TESTING\HiPWR%20Test%200523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ld%20D\Projects\SEP_UPGRADE\11Gev\TESTING\HiPWR%20Test%2007201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Frequency over Time</a:t>
            </a:r>
          </a:p>
        </c:rich>
      </c:tx>
      <c:layout>
        <c:manualLayout>
          <c:xMode val="edge"/>
          <c:yMode val="edge"/>
          <c:x val="0.39198639616656483"/>
          <c:y val="3.324812336172694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72662401574804"/>
          <c:y val="0.17170903637045373"/>
          <c:w val="0.83972196867681792"/>
          <c:h val="0.53964261764033894"/>
        </c:manualLayout>
      </c:layout>
      <c:lineChart>
        <c:grouping val="standard"/>
        <c:varyColors val="0"/>
        <c:ser>
          <c:idx val="0"/>
          <c:order val="0"/>
          <c:cat>
            <c:numRef>
              <c:f>Sheet1!$A$2:$A$37</c:f>
              <c:numCache>
                <c:formatCode>h:mm;@</c:formatCode>
                <c:ptCount val="36"/>
                <c:pt idx="0">
                  <c:v>41052.576388888891</c:v>
                </c:pt>
                <c:pt idx="1">
                  <c:v>41052.581944444442</c:v>
                </c:pt>
                <c:pt idx="2">
                  <c:v>41052.58263888894</c:v>
                </c:pt>
                <c:pt idx="3">
                  <c:v>41052.601388888885</c:v>
                </c:pt>
                <c:pt idx="4">
                  <c:v>41052.602777777778</c:v>
                </c:pt>
                <c:pt idx="5">
                  <c:v>41052.605555555558</c:v>
                </c:pt>
                <c:pt idx="6">
                  <c:v>41052.607638888891</c:v>
                </c:pt>
                <c:pt idx="7">
                  <c:v>41052.611111111073</c:v>
                </c:pt>
                <c:pt idx="8">
                  <c:v>41052.613194444442</c:v>
                </c:pt>
                <c:pt idx="9">
                  <c:v>41052.614583333336</c:v>
                </c:pt>
                <c:pt idx="10">
                  <c:v>41052.615277777782</c:v>
                </c:pt>
                <c:pt idx="11">
                  <c:v>41052.618055555562</c:v>
                </c:pt>
                <c:pt idx="12">
                  <c:v>41052.621527777774</c:v>
                </c:pt>
                <c:pt idx="13">
                  <c:v>0.62500000000000056</c:v>
                </c:pt>
                <c:pt idx="14">
                  <c:v>0.62569444444444555</c:v>
                </c:pt>
                <c:pt idx="15">
                  <c:v>0.62847222222222221</c:v>
                </c:pt>
                <c:pt idx="16">
                  <c:v>0.63194444444444531</c:v>
                </c:pt>
                <c:pt idx="17">
                  <c:v>0.63541666666666652</c:v>
                </c:pt>
                <c:pt idx="18">
                  <c:v>0.63611111111111163</c:v>
                </c:pt>
                <c:pt idx="19">
                  <c:v>0.63888888888888984</c:v>
                </c:pt>
                <c:pt idx="20">
                  <c:v>0.64236111111111105</c:v>
                </c:pt>
                <c:pt idx="21">
                  <c:v>0.64583333333333415</c:v>
                </c:pt>
                <c:pt idx="22">
                  <c:v>0.6479166666666667</c:v>
                </c:pt>
                <c:pt idx="23">
                  <c:v>0.6506944444444458</c:v>
                </c:pt>
                <c:pt idx="24">
                  <c:v>0.65277777777777835</c:v>
                </c:pt>
                <c:pt idx="25">
                  <c:v>0.65625000000000056</c:v>
                </c:pt>
                <c:pt idx="26">
                  <c:v>0.65972222222222265</c:v>
                </c:pt>
                <c:pt idx="27">
                  <c:v>0.66319444444444531</c:v>
                </c:pt>
                <c:pt idx="28">
                  <c:v>0.66666666666666663</c:v>
                </c:pt>
                <c:pt idx="29">
                  <c:v>0.67013888888888973</c:v>
                </c:pt>
                <c:pt idx="30">
                  <c:v>0.67361111111111194</c:v>
                </c:pt>
                <c:pt idx="31">
                  <c:v>0.67847222222222225</c:v>
                </c:pt>
                <c:pt idx="32">
                  <c:v>0.68055555555555569</c:v>
                </c:pt>
                <c:pt idx="33">
                  <c:v>0.68402777777777779</c:v>
                </c:pt>
                <c:pt idx="34">
                  <c:v>0.6875</c:v>
                </c:pt>
                <c:pt idx="35">
                  <c:v>0.69097222222222221</c:v>
                </c:pt>
              </c:numCache>
            </c:numRef>
          </c:cat>
          <c:val>
            <c:numRef>
              <c:f>Sheet1!$G$2:$G$37</c:f>
              <c:numCache>
                <c:formatCode>General</c:formatCode>
                <c:ptCount val="36"/>
                <c:pt idx="0">
                  <c:v>499.01499999999999</c:v>
                </c:pt>
                <c:pt idx="1">
                  <c:v>499.01400000000001</c:v>
                </c:pt>
                <c:pt idx="2">
                  <c:v>499.01299999999969</c:v>
                </c:pt>
                <c:pt idx="3">
                  <c:v>499.00900000000001</c:v>
                </c:pt>
                <c:pt idx="4">
                  <c:v>498.99799999999959</c:v>
                </c:pt>
                <c:pt idx="5">
                  <c:v>498.99400000000003</c:v>
                </c:pt>
                <c:pt idx="6">
                  <c:v>498.98599999999959</c:v>
                </c:pt>
                <c:pt idx="7">
                  <c:v>498.97999999999973</c:v>
                </c:pt>
                <c:pt idx="8">
                  <c:v>498.97499999999974</c:v>
                </c:pt>
                <c:pt idx="9">
                  <c:v>498.97299999999973</c:v>
                </c:pt>
                <c:pt idx="10">
                  <c:v>498.96699999999953</c:v>
                </c:pt>
                <c:pt idx="11">
                  <c:v>498.96099999999973</c:v>
                </c:pt>
                <c:pt idx="12">
                  <c:v>498.95599999999973</c:v>
                </c:pt>
                <c:pt idx="13">
                  <c:v>498.94900000000001</c:v>
                </c:pt>
                <c:pt idx="14">
                  <c:v>498.94200000000001</c:v>
                </c:pt>
                <c:pt idx="15">
                  <c:v>498.93899999999951</c:v>
                </c:pt>
                <c:pt idx="16">
                  <c:v>498.93299999999959</c:v>
                </c:pt>
                <c:pt idx="17">
                  <c:v>498.9279999999996</c:v>
                </c:pt>
                <c:pt idx="18">
                  <c:v>498.91899999999947</c:v>
                </c:pt>
                <c:pt idx="19">
                  <c:v>498.91099999999966</c:v>
                </c:pt>
                <c:pt idx="20">
                  <c:v>498.90299999999974</c:v>
                </c:pt>
                <c:pt idx="21">
                  <c:v>498.9</c:v>
                </c:pt>
                <c:pt idx="22">
                  <c:v>498.88900000000001</c:v>
                </c:pt>
                <c:pt idx="23">
                  <c:v>498.88</c:v>
                </c:pt>
                <c:pt idx="24">
                  <c:v>498.87299999999999</c:v>
                </c:pt>
                <c:pt idx="25">
                  <c:v>498.86700000000002</c:v>
                </c:pt>
                <c:pt idx="26">
                  <c:v>498.86</c:v>
                </c:pt>
                <c:pt idx="27">
                  <c:v>498.85700000000008</c:v>
                </c:pt>
                <c:pt idx="28">
                  <c:v>498.85300000000001</c:v>
                </c:pt>
                <c:pt idx="29">
                  <c:v>498.851</c:v>
                </c:pt>
                <c:pt idx="30">
                  <c:v>498.84899999999999</c:v>
                </c:pt>
                <c:pt idx="31">
                  <c:v>498.8469999999997</c:v>
                </c:pt>
                <c:pt idx="32">
                  <c:v>498.8469999999997</c:v>
                </c:pt>
                <c:pt idx="33">
                  <c:v>498.8469999999997</c:v>
                </c:pt>
                <c:pt idx="34">
                  <c:v>498.8469999999997</c:v>
                </c:pt>
                <c:pt idx="35">
                  <c:v>498.84500000000008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0686824"/>
        <c:axId val="354327144"/>
      </c:lineChart>
      <c:catAx>
        <c:axId val="25068682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Time (hh:mm)</a:t>
                </a:r>
              </a:p>
            </c:rich>
          </c:tx>
          <c:layout>
            <c:manualLayout>
              <c:xMode val="edge"/>
              <c:yMode val="edge"/>
              <c:x val="0.48432096948579978"/>
              <c:y val="0.83631817994497759"/>
            </c:manualLayout>
          </c:layout>
          <c:overlay val="0"/>
          <c:spPr>
            <a:noFill/>
            <a:ln w="25400">
              <a:noFill/>
            </a:ln>
          </c:spPr>
        </c:title>
        <c:numFmt formatCode="h:mm;@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4327144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35432714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Frequency</a:t>
                </a:r>
                <a:r>
                  <a:rPr lang="en-US" baseline="0" dirty="0"/>
                  <a:t> </a:t>
                </a:r>
                <a:r>
                  <a:rPr lang="en-US" dirty="0"/>
                  <a:t> (MHz)</a:t>
                </a:r>
              </a:p>
            </c:rich>
          </c:tx>
          <c:layout>
            <c:manualLayout>
              <c:xMode val="edge"/>
              <c:yMode val="edge"/>
              <c:x val="1.22496309055118E-2"/>
              <c:y val="0.2874143004851668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50686824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3797938158361618"/>
          <c:y val="0.92327481027564862"/>
          <c:w val="0.14772287567073655"/>
          <c:h val="5.1586416148109424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Power over Time</a:t>
            </a:r>
          </a:p>
        </c:rich>
      </c:tx>
      <c:layout>
        <c:manualLayout>
          <c:xMode val="edge"/>
          <c:yMode val="edge"/>
          <c:x val="0.39198639616656461"/>
          <c:y val="3.324812336172694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588861733774205"/>
          <c:y val="0.17647080861224301"/>
          <c:w val="0.83972196867681759"/>
          <c:h val="0.53964261764033872"/>
        </c:manualLayout>
      </c:layout>
      <c:lineChart>
        <c:grouping val="standard"/>
        <c:varyColors val="0"/>
        <c:ser>
          <c:idx val="0"/>
          <c:order val="2"/>
          <c:tx>
            <c:strRef>
              <c:f>Sheet1!$B$1</c:f>
              <c:strCache>
                <c:ptCount val="1"/>
                <c:pt idx="0">
                  <c:v>Forward Power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cat>
            <c:numRef>
              <c:f>Sheet1!$A$2:$A$37</c:f>
              <c:numCache>
                <c:formatCode>h:mm;@</c:formatCode>
                <c:ptCount val="36"/>
                <c:pt idx="0">
                  <c:v>41052.576388888891</c:v>
                </c:pt>
                <c:pt idx="1">
                  <c:v>41052.581944444442</c:v>
                </c:pt>
                <c:pt idx="2">
                  <c:v>41052.58263888894</c:v>
                </c:pt>
                <c:pt idx="3">
                  <c:v>41052.601388888885</c:v>
                </c:pt>
                <c:pt idx="4">
                  <c:v>41052.602777777778</c:v>
                </c:pt>
                <c:pt idx="5">
                  <c:v>41052.605555555558</c:v>
                </c:pt>
                <c:pt idx="6">
                  <c:v>41052.607638888891</c:v>
                </c:pt>
                <c:pt idx="7">
                  <c:v>41052.611111111073</c:v>
                </c:pt>
                <c:pt idx="8">
                  <c:v>41052.613194444442</c:v>
                </c:pt>
                <c:pt idx="9">
                  <c:v>41052.614583333336</c:v>
                </c:pt>
                <c:pt idx="10">
                  <c:v>41052.615277777782</c:v>
                </c:pt>
                <c:pt idx="11">
                  <c:v>41052.618055555562</c:v>
                </c:pt>
                <c:pt idx="12">
                  <c:v>41052.621527777774</c:v>
                </c:pt>
                <c:pt idx="13">
                  <c:v>0.62500000000000056</c:v>
                </c:pt>
                <c:pt idx="14">
                  <c:v>0.62569444444444555</c:v>
                </c:pt>
                <c:pt idx="15">
                  <c:v>0.62847222222222221</c:v>
                </c:pt>
                <c:pt idx="16">
                  <c:v>0.63194444444444531</c:v>
                </c:pt>
                <c:pt idx="17">
                  <c:v>0.63541666666666652</c:v>
                </c:pt>
                <c:pt idx="18">
                  <c:v>0.63611111111111163</c:v>
                </c:pt>
                <c:pt idx="19">
                  <c:v>0.63888888888888984</c:v>
                </c:pt>
                <c:pt idx="20">
                  <c:v>0.64236111111111105</c:v>
                </c:pt>
                <c:pt idx="21">
                  <c:v>0.64583333333333415</c:v>
                </c:pt>
                <c:pt idx="22">
                  <c:v>0.6479166666666667</c:v>
                </c:pt>
                <c:pt idx="23">
                  <c:v>0.6506944444444458</c:v>
                </c:pt>
                <c:pt idx="24">
                  <c:v>0.65277777777777835</c:v>
                </c:pt>
                <c:pt idx="25">
                  <c:v>0.65625000000000056</c:v>
                </c:pt>
                <c:pt idx="26">
                  <c:v>0.65972222222222265</c:v>
                </c:pt>
                <c:pt idx="27">
                  <c:v>0.66319444444444531</c:v>
                </c:pt>
                <c:pt idx="28">
                  <c:v>0.66666666666666663</c:v>
                </c:pt>
                <c:pt idx="29">
                  <c:v>0.67013888888888973</c:v>
                </c:pt>
                <c:pt idx="30">
                  <c:v>0.67361111111111194</c:v>
                </c:pt>
                <c:pt idx="31">
                  <c:v>0.67847222222222225</c:v>
                </c:pt>
                <c:pt idx="32">
                  <c:v>0.68055555555555569</c:v>
                </c:pt>
                <c:pt idx="33">
                  <c:v>0.68402777777777779</c:v>
                </c:pt>
                <c:pt idx="34">
                  <c:v>0.6875</c:v>
                </c:pt>
                <c:pt idx="35">
                  <c:v>0.69097222222222221</c:v>
                </c:pt>
              </c:numCache>
            </c:numRef>
          </c:cat>
          <c:val>
            <c:numRef>
              <c:f>Sheet1!$B$2:$B$37</c:f>
              <c:numCache>
                <c:formatCode>General</c:formatCode>
                <c:ptCount val="36"/>
                <c:pt idx="0">
                  <c:v>47.2</c:v>
                </c:pt>
                <c:pt idx="1">
                  <c:v>100</c:v>
                </c:pt>
                <c:pt idx="2">
                  <c:v>213</c:v>
                </c:pt>
                <c:pt idx="3">
                  <c:v>446</c:v>
                </c:pt>
                <c:pt idx="4">
                  <c:v>1261</c:v>
                </c:pt>
                <c:pt idx="5">
                  <c:v>1262</c:v>
                </c:pt>
                <c:pt idx="6">
                  <c:v>1633</c:v>
                </c:pt>
                <c:pt idx="7">
                  <c:v>1663</c:v>
                </c:pt>
                <c:pt idx="8">
                  <c:v>1671</c:v>
                </c:pt>
                <c:pt idx="9">
                  <c:v>1675</c:v>
                </c:pt>
                <c:pt idx="10">
                  <c:v>2128</c:v>
                </c:pt>
                <c:pt idx="11">
                  <c:v>2149</c:v>
                </c:pt>
                <c:pt idx="12">
                  <c:v>2173</c:v>
                </c:pt>
                <c:pt idx="13">
                  <c:v>2183</c:v>
                </c:pt>
                <c:pt idx="14">
                  <c:v>2679</c:v>
                </c:pt>
                <c:pt idx="15">
                  <c:v>2741</c:v>
                </c:pt>
                <c:pt idx="16">
                  <c:v>2760</c:v>
                </c:pt>
                <c:pt idx="17">
                  <c:v>2786</c:v>
                </c:pt>
                <c:pt idx="18">
                  <c:v>3435</c:v>
                </c:pt>
                <c:pt idx="19">
                  <c:v>3548</c:v>
                </c:pt>
                <c:pt idx="20">
                  <c:v>3614</c:v>
                </c:pt>
                <c:pt idx="21">
                  <c:v>3631</c:v>
                </c:pt>
                <c:pt idx="22">
                  <c:v>4355</c:v>
                </c:pt>
                <c:pt idx="23">
                  <c:v>4571</c:v>
                </c:pt>
                <c:pt idx="24">
                  <c:v>4720</c:v>
                </c:pt>
                <c:pt idx="25">
                  <c:v>4699</c:v>
                </c:pt>
                <c:pt idx="26">
                  <c:v>4753</c:v>
                </c:pt>
                <c:pt idx="27">
                  <c:v>4699</c:v>
                </c:pt>
                <c:pt idx="28">
                  <c:v>4699</c:v>
                </c:pt>
                <c:pt idx="29">
                  <c:v>4720</c:v>
                </c:pt>
                <c:pt idx="30">
                  <c:v>4720</c:v>
                </c:pt>
                <c:pt idx="31">
                  <c:v>4677</c:v>
                </c:pt>
                <c:pt idx="32">
                  <c:v>4710</c:v>
                </c:pt>
                <c:pt idx="33">
                  <c:v>4666</c:v>
                </c:pt>
                <c:pt idx="34">
                  <c:v>4613</c:v>
                </c:pt>
                <c:pt idx="35">
                  <c:v>4699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Sheet1!$C$1</c:f>
              <c:strCache>
                <c:ptCount val="1"/>
                <c:pt idx="0">
                  <c:v>Reflected Power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cat>
            <c:numRef>
              <c:f>Sheet1!$A$2:$A$37</c:f>
              <c:numCache>
                <c:formatCode>h:mm;@</c:formatCode>
                <c:ptCount val="36"/>
                <c:pt idx="0">
                  <c:v>41052.576388888891</c:v>
                </c:pt>
                <c:pt idx="1">
                  <c:v>41052.581944444442</c:v>
                </c:pt>
                <c:pt idx="2">
                  <c:v>41052.58263888894</c:v>
                </c:pt>
                <c:pt idx="3">
                  <c:v>41052.601388888885</c:v>
                </c:pt>
                <c:pt idx="4">
                  <c:v>41052.602777777778</c:v>
                </c:pt>
                <c:pt idx="5">
                  <c:v>41052.605555555558</c:v>
                </c:pt>
                <c:pt idx="6">
                  <c:v>41052.607638888891</c:v>
                </c:pt>
                <c:pt idx="7">
                  <c:v>41052.611111111073</c:v>
                </c:pt>
                <c:pt idx="8">
                  <c:v>41052.613194444442</c:v>
                </c:pt>
                <c:pt idx="9">
                  <c:v>41052.614583333336</c:v>
                </c:pt>
                <c:pt idx="10">
                  <c:v>41052.615277777782</c:v>
                </c:pt>
                <c:pt idx="11">
                  <c:v>41052.618055555562</c:v>
                </c:pt>
                <c:pt idx="12">
                  <c:v>41052.621527777774</c:v>
                </c:pt>
                <c:pt idx="13">
                  <c:v>0.62500000000000056</c:v>
                </c:pt>
                <c:pt idx="14">
                  <c:v>0.62569444444444555</c:v>
                </c:pt>
                <c:pt idx="15">
                  <c:v>0.62847222222222221</c:v>
                </c:pt>
                <c:pt idx="16">
                  <c:v>0.63194444444444531</c:v>
                </c:pt>
                <c:pt idx="17">
                  <c:v>0.63541666666666652</c:v>
                </c:pt>
                <c:pt idx="18">
                  <c:v>0.63611111111111163</c:v>
                </c:pt>
                <c:pt idx="19">
                  <c:v>0.63888888888888984</c:v>
                </c:pt>
                <c:pt idx="20">
                  <c:v>0.64236111111111105</c:v>
                </c:pt>
                <c:pt idx="21">
                  <c:v>0.64583333333333415</c:v>
                </c:pt>
                <c:pt idx="22">
                  <c:v>0.6479166666666667</c:v>
                </c:pt>
                <c:pt idx="23">
                  <c:v>0.6506944444444458</c:v>
                </c:pt>
                <c:pt idx="24">
                  <c:v>0.65277777777777835</c:v>
                </c:pt>
                <c:pt idx="25">
                  <c:v>0.65625000000000056</c:v>
                </c:pt>
                <c:pt idx="26">
                  <c:v>0.65972222222222265</c:v>
                </c:pt>
                <c:pt idx="27">
                  <c:v>0.66319444444444531</c:v>
                </c:pt>
                <c:pt idx="28">
                  <c:v>0.66666666666666663</c:v>
                </c:pt>
                <c:pt idx="29">
                  <c:v>0.67013888888888973</c:v>
                </c:pt>
                <c:pt idx="30">
                  <c:v>0.67361111111111194</c:v>
                </c:pt>
                <c:pt idx="31">
                  <c:v>0.67847222222222225</c:v>
                </c:pt>
                <c:pt idx="32">
                  <c:v>0.68055555555555569</c:v>
                </c:pt>
                <c:pt idx="33">
                  <c:v>0.68402777777777779</c:v>
                </c:pt>
                <c:pt idx="34">
                  <c:v>0.6875</c:v>
                </c:pt>
                <c:pt idx="35">
                  <c:v>0.69097222222222221</c:v>
                </c:pt>
              </c:numCache>
            </c:numRef>
          </c:cat>
          <c:val>
            <c:numRef>
              <c:f>Sheet1!$C$2:$C$37</c:f>
              <c:numCache>
                <c:formatCode>General</c:formatCode>
                <c:ptCount val="36"/>
                <c:pt idx="0">
                  <c:v>5.1999999999999998E-2</c:v>
                </c:pt>
                <c:pt idx="1">
                  <c:v>0.10700000000000007</c:v>
                </c:pt>
                <c:pt idx="2">
                  <c:v>0.23400000000000001</c:v>
                </c:pt>
                <c:pt idx="3">
                  <c:v>0.48500000000000032</c:v>
                </c:pt>
                <c:pt idx="4">
                  <c:v>1.3180000000000001</c:v>
                </c:pt>
                <c:pt idx="5">
                  <c:v>1.3089999999999988</c:v>
                </c:pt>
                <c:pt idx="6">
                  <c:v>1.6940000000000011</c:v>
                </c:pt>
                <c:pt idx="7">
                  <c:v>1.738</c:v>
                </c:pt>
                <c:pt idx="8">
                  <c:v>1.746</c:v>
                </c:pt>
                <c:pt idx="9">
                  <c:v>1.746</c:v>
                </c:pt>
                <c:pt idx="10">
                  <c:v>2.2029999999999998</c:v>
                </c:pt>
                <c:pt idx="11">
                  <c:v>2.2389999999999999</c:v>
                </c:pt>
                <c:pt idx="12">
                  <c:v>2.2440000000000002</c:v>
                </c:pt>
                <c:pt idx="13">
                  <c:v>2.2389999999999999</c:v>
                </c:pt>
                <c:pt idx="14">
                  <c:v>2.661</c:v>
                </c:pt>
                <c:pt idx="15">
                  <c:v>2.7410000000000001</c:v>
                </c:pt>
                <c:pt idx="16">
                  <c:v>2.698</c:v>
                </c:pt>
                <c:pt idx="17">
                  <c:v>2.6909999999999998</c:v>
                </c:pt>
                <c:pt idx="18">
                  <c:v>3.1480000000000001</c:v>
                </c:pt>
                <c:pt idx="19">
                  <c:v>3.3109999999999977</c:v>
                </c:pt>
                <c:pt idx="20">
                  <c:v>3.3109999999999977</c:v>
                </c:pt>
                <c:pt idx="21">
                  <c:v>3.356999999999998</c:v>
                </c:pt>
                <c:pt idx="22">
                  <c:v>3.7840000000000011</c:v>
                </c:pt>
                <c:pt idx="23">
                  <c:v>3.9630000000000001</c:v>
                </c:pt>
                <c:pt idx="24">
                  <c:v>3.9809999999999999</c:v>
                </c:pt>
                <c:pt idx="25">
                  <c:v>4.0830000000000002</c:v>
                </c:pt>
                <c:pt idx="26">
                  <c:v>4.1499999999999995</c:v>
                </c:pt>
                <c:pt idx="27">
                  <c:v>4.1019999999999985</c:v>
                </c:pt>
                <c:pt idx="28">
                  <c:v>4.0359999999999996</c:v>
                </c:pt>
                <c:pt idx="29">
                  <c:v>4.0730000000000004</c:v>
                </c:pt>
                <c:pt idx="30">
                  <c:v>3.944</c:v>
                </c:pt>
                <c:pt idx="31">
                  <c:v>3.7149999999999999</c:v>
                </c:pt>
                <c:pt idx="32">
                  <c:v>3.3109999999999977</c:v>
                </c:pt>
                <c:pt idx="33">
                  <c:v>3.548</c:v>
                </c:pt>
                <c:pt idx="34">
                  <c:v>3.3879999999999999</c:v>
                </c:pt>
                <c:pt idx="35">
                  <c:v>3.0189999999999997</c:v>
                </c:pt>
              </c:numCache>
            </c:numRef>
          </c:val>
          <c:smooth val="0"/>
        </c:ser>
        <c:ser>
          <c:idx val="1"/>
          <c:order val="0"/>
          <c:tx>
            <c:strRef>
              <c:f>Sheet1!$B$1</c:f>
              <c:strCache>
                <c:ptCount val="1"/>
                <c:pt idx="0">
                  <c:v>Forward Power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Sheet1!$A$2:$A$37</c:f>
              <c:numCache>
                <c:formatCode>h:mm;@</c:formatCode>
                <c:ptCount val="36"/>
                <c:pt idx="0">
                  <c:v>41052.576388888891</c:v>
                </c:pt>
                <c:pt idx="1">
                  <c:v>41052.581944444442</c:v>
                </c:pt>
                <c:pt idx="2">
                  <c:v>41052.58263888894</c:v>
                </c:pt>
                <c:pt idx="3">
                  <c:v>41052.601388888885</c:v>
                </c:pt>
                <c:pt idx="4">
                  <c:v>41052.602777777778</c:v>
                </c:pt>
                <c:pt idx="5">
                  <c:v>41052.605555555558</c:v>
                </c:pt>
                <c:pt idx="6">
                  <c:v>41052.607638888891</c:v>
                </c:pt>
                <c:pt idx="7">
                  <c:v>41052.611111111073</c:v>
                </c:pt>
                <c:pt idx="8">
                  <c:v>41052.613194444442</c:v>
                </c:pt>
                <c:pt idx="9">
                  <c:v>41052.614583333336</c:v>
                </c:pt>
                <c:pt idx="10">
                  <c:v>41052.615277777782</c:v>
                </c:pt>
                <c:pt idx="11">
                  <c:v>41052.618055555562</c:v>
                </c:pt>
                <c:pt idx="12">
                  <c:v>41052.621527777774</c:v>
                </c:pt>
                <c:pt idx="13">
                  <c:v>0.62500000000000056</c:v>
                </c:pt>
                <c:pt idx="14">
                  <c:v>0.62569444444444555</c:v>
                </c:pt>
                <c:pt idx="15">
                  <c:v>0.62847222222222221</c:v>
                </c:pt>
                <c:pt idx="16">
                  <c:v>0.63194444444444531</c:v>
                </c:pt>
                <c:pt idx="17">
                  <c:v>0.63541666666666652</c:v>
                </c:pt>
                <c:pt idx="18">
                  <c:v>0.63611111111111163</c:v>
                </c:pt>
                <c:pt idx="19">
                  <c:v>0.63888888888888984</c:v>
                </c:pt>
                <c:pt idx="20">
                  <c:v>0.64236111111111105</c:v>
                </c:pt>
                <c:pt idx="21">
                  <c:v>0.64583333333333415</c:v>
                </c:pt>
                <c:pt idx="22">
                  <c:v>0.6479166666666667</c:v>
                </c:pt>
                <c:pt idx="23">
                  <c:v>0.6506944444444458</c:v>
                </c:pt>
                <c:pt idx="24">
                  <c:v>0.65277777777777835</c:v>
                </c:pt>
                <c:pt idx="25">
                  <c:v>0.65625000000000056</c:v>
                </c:pt>
                <c:pt idx="26">
                  <c:v>0.65972222222222265</c:v>
                </c:pt>
                <c:pt idx="27">
                  <c:v>0.66319444444444531</c:v>
                </c:pt>
                <c:pt idx="28">
                  <c:v>0.66666666666666663</c:v>
                </c:pt>
                <c:pt idx="29">
                  <c:v>0.67013888888888973</c:v>
                </c:pt>
                <c:pt idx="30">
                  <c:v>0.67361111111111194</c:v>
                </c:pt>
                <c:pt idx="31">
                  <c:v>0.67847222222222225</c:v>
                </c:pt>
                <c:pt idx="32">
                  <c:v>0.68055555555555569</c:v>
                </c:pt>
                <c:pt idx="33">
                  <c:v>0.68402777777777779</c:v>
                </c:pt>
                <c:pt idx="34">
                  <c:v>0.6875</c:v>
                </c:pt>
                <c:pt idx="35">
                  <c:v>0.69097222222222221</c:v>
                </c:pt>
              </c:numCache>
            </c:numRef>
          </c:cat>
          <c:val>
            <c:numRef>
              <c:f>Sheet1!$B$2:$B$37</c:f>
              <c:numCache>
                <c:formatCode>General</c:formatCode>
                <c:ptCount val="36"/>
                <c:pt idx="0">
                  <c:v>47.2</c:v>
                </c:pt>
                <c:pt idx="1">
                  <c:v>100</c:v>
                </c:pt>
                <c:pt idx="2">
                  <c:v>213</c:v>
                </c:pt>
                <c:pt idx="3">
                  <c:v>446</c:v>
                </c:pt>
                <c:pt idx="4">
                  <c:v>1261</c:v>
                </c:pt>
                <c:pt idx="5">
                  <c:v>1262</c:v>
                </c:pt>
                <c:pt idx="6">
                  <c:v>1633</c:v>
                </c:pt>
                <c:pt idx="7">
                  <c:v>1663</c:v>
                </c:pt>
                <c:pt idx="8">
                  <c:v>1671</c:v>
                </c:pt>
                <c:pt idx="9">
                  <c:v>1675</c:v>
                </c:pt>
                <c:pt idx="10">
                  <c:v>2128</c:v>
                </c:pt>
                <c:pt idx="11">
                  <c:v>2149</c:v>
                </c:pt>
                <c:pt idx="12">
                  <c:v>2173</c:v>
                </c:pt>
                <c:pt idx="13">
                  <c:v>2183</c:v>
                </c:pt>
                <c:pt idx="14">
                  <c:v>2679</c:v>
                </c:pt>
                <c:pt idx="15">
                  <c:v>2741</c:v>
                </c:pt>
                <c:pt idx="16">
                  <c:v>2760</c:v>
                </c:pt>
                <c:pt idx="17">
                  <c:v>2786</c:v>
                </c:pt>
                <c:pt idx="18">
                  <c:v>3435</c:v>
                </c:pt>
                <c:pt idx="19">
                  <c:v>3548</c:v>
                </c:pt>
                <c:pt idx="20">
                  <c:v>3614</c:v>
                </c:pt>
                <c:pt idx="21">
                  <c:v>3631</c:v>
                </c:pt>
                <c:pt idx="22">
                  <c:v>4355</c:v>
                </c:pt>
                <c:pt idx="23">
                  <c:v>4571</c:v>
                </c:pt>
                <c:pt idx="24">
                  <c:v>4720</c:v>
                </c:pt>
                <c:pt idx="25">
                  <c:v>4699</c:v>
                </c:pt>
                <c:pt idx="26">
                  <c:v>4753</c:v>
                </c:pt>
                <c:pt idx="27">
                  <c:v>4699</c:v>
                </c:pt>
                <c:pt idx="28">
                  <c:v>4699</c:v>
                </c:pt>
                <c:pt idx="29">
                  <c:v>4720</c:v>
                </c:pt>
                <c:pt idx="30">
                  <c:v>4720</c:v>
                </c:pt>
                <c:pt idx="31">
                  <c:v>4677</c:v>
                </c:pt>
                <c:pt idx="32">
                  <c:v>4710</c:v>
                </c:pt>
                <c:pt idx="33">
                  <c:v>4666</c:v>
                </c:pt>
                <c:pt idx="34">
                  <c:v>4613</c:v>
                </c:pt>
                <c:pt idx="35">
                  <c:v>4699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Reflected Power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numRef>
              <c:f>Sheet1!$A$2:$A$37</c:f>
              <c:numCache>
                <c:formatCode>h:mm;@</c:formatCode>
                <c:ptCount val="36"/>
                <c:pt idx="0">
                  <c:v>41052.576388888891</c:v>
                </c:pt>
                <c:pt idx="1">
                  <c:v>41052.581944444442</c:v>
                </c:pt>
                <c:pt idx="2">
                  <c:v>41052.58263888894</c:v>
                </c:pt>
                <c:pt idx="3">
                  <c:v>41052.601388888885</c:v>
                </c:pt>
                <c:pt idx="4">
                  <c:v>41052.602777777778</c:v>
                </c:pt>
                <c:pt idx="5">
                  <c:v>41052.605555555558</c:v>
                </c:pt>
                <c:pt idx="6">
                  <c:v>41052.607638888891</c:v>
                </c:pt>
                <c:pt idx="7">
                  <c:v>41052.611111111073</c:v>
                </c:pt>
                <c:pt idx="8">
                  <c:v>41052.613194444442</c:v>
                </c:pt>
                <c:pt idx="9">
                  <c:v>41052.614583333336</c:v>
                </c:pt>
                <c:pt idx="10">
                  <c:v>41052.615277777782</c:v>
                </c:pt>
                <c:pt idx="11">
                  <c:v>41052.618055555562</c:v>
                </c:pt>
                <c:pt idx="12">
                  <c:v>41052.621527777774</c:v>
                </c:pt>
                <c:pt idx="13">
                  <c:v>0.62500000000000056</c:v>
                </c:pt>
                <c:pt idx="14">
                  <c:v>0.62569444444444555</c:v>
                </c:pt>
                <c:pt idx="15">
                  <c:v>0.62847222222222221</c:v>
                </c:pt>
                <c:pt idx="16">
                  <c:v>0.63194444444444531</c:v>
                </c:pt>
                <c:pt idx="17">
                  <c:v>0.63541666666666652</c:v>
                </c:pt>
                <c:pt idx="18">
                  <c:v>0.63611111111111163</c:v>
                </c:pt>
                <c:pt idx="19">
                  <c:v>0.63888888888888984</c:v>
                </c:pt>
                <c:pt idx="20">
                  <c:v>0.64236111111111105</c:v>
                </c:pt>
                <c:pt idx="21">
                  <c:v>0.64583333333333415</c:v>
                </c:pt>
                <c:pt idx="22">
                  <c:v>0.6479166666666667</c:v>
                </c:pt>
                <c:pt idx="23">
                  <c:v>0.6506944444444458</c:v>
                </c:pt>
                <c:pt idx="24">
                  <c:v>0.65277777777777835</c:v>
                </c:pt>
                <c:pt idx="25">
                  <c:v>0.65625000000000056</c:v>
                </c:pt>
                <c:pt idx="26">
                  <c:v>0.65972222222222265</c:v>
                </c:pt>
                <c:pt idx="27">
                  <c:v>0.66319444444444531</c:v>
                </c:pt>
                <c:pt idx="28">
                  <c:v>0.66666666666666663</c:v>
                </c:pt>
                <c:pt idx="29">
                  <c:v>0.67013888888888973</c:v>
                </c:pt>
                <c:pt idx="30">
                  <c:v>0.67361111111111194</c:v>
                </c:pt>
                <c:pt idx="31">
                  <c:v>0.67847222222222225</c:v>
                </c:pt>
                <c:pt idx="32">
                  <c:v>0.68055555555555569</c:v>
                </c:pt>
                <c:pt idx="33">
                  <c:v>0.68402777777777779</c:v>
                </c:pt>
                <c:pt idx="34">
                  <c:v>0.6875</c:v>
                </c:pt>
                <c:pt idx="35">
                  <c:v>0.69097222222222221</c:v>
                </c:pt>
              </c:numCache>
            </c:numRef>
          </c:cat>
          <c:val>
            <c:numRef>
              <c:f>Sheet1!$C$2:$C$37</c:f>
              <c:numCache>
                <c:formatCode>General</c:formatCode>
                <c:ptCount val="36"/>
                <c:pt idx="0">
                  <c:v>5.1999999999999998E-2</c:v>
                </c:pt>
                <c:pt idx="1">
                  <c:v>0.10700000000000007</c:v>
                </c:pt>
                <c:pt idx="2">
                  <c:v>0.23400000000000001</c:v>
                </c:pt>
                <c:pt idx="3">
                  <c:v>0.48500000000000032</c:v>
                </c:pt>
                <c:pt idx="4">
                  <c:v>1.3180000000000001</c:v>
                </c:pt>
                <c:pt idx="5">
                  <c:v>1.3089999999999988</c:v>
                </c:pt>
                <c:pt idx="6">
                  <c:v>1.6940000000000011</c:v>
                </c:pt>
                <c:pt idx="7">
                  <c:v>1.738</c:v>
                </c:pt>
                <c:pt idx="8">
                  <c:v>1.746</c:v>
                </c:pt>
                <c:pt idx="9">
                  <c:v>1.746</c:v>
                </c:pt>
                <c:pt idx="10">
                  <c:v>2.2029999999999998</c:v>
                </c:pt>
                <c:pt idx="11">
                  <c:v>2.2389999999999999</c:v>
                </c:pt>
                <c:pt idx="12">
                  <c:v>2.2440000000000002</c:v>
                </c:pt>
                <c:pt idx="13">
                  <c:v>2.2389999999999999</c:v>
                </c:pt>
                <c:pt idx="14">
                  <c:v>2.661</c:v>
                </c:pt>
                <c:pt idx="15">
                  <c:v>2.7410000000000001</c:v>
                </c:pt>
                <c:pt idx="16">
                  <c:v>2.698</c:v>
                </c:pt>
                <c:pt idx="17">
                  <c:v>2.6909999999999998</c:v>
                </c:pt>
                <c:pt idx="18">
                  <c:v>3.1480000000000001</c:v>
                </c:pt>
                <c:pt idx="19">
                  <c:v>3.3109999999999977</c:v>
                </c:pt>
                <c:pt idx="20">
                  <c:v>3.3109999999999977</c:v>
                </c:pt>
                <c:pt idx="21">
                  <c:v>3.356999999999998</c:v>
                </c:pt>
                <c:pt idx="22">
                  <c:v>3.7840000000000011</c:v>
                </c:pt>
                <c:pt idx="23">
                  <c:v>3.9630000000000001</c:v>
                </c:pt>
                <c:pt idx="24">
                  <c:v>3.9809999999999999</c:v>
                </c:pt>
                <c:pt idx="25">
                  <c:v>4.0830000000000002</c:v>
                </c:pt>
                <c:pt idx="26">
                  <c:v>4.1499999999999995</c:v>
                </c:pt>
                <c:pt idx="27">
                  <c:v>4.1019999999999985</c:v>
                </c:pt>
                <c:pt idx="28">
                  <c:v>4.0359999999999996</c:v>
                </c:pt>
                <c:pt idx="29">
                  <c:v>4.0730000000000004</c:v>
                </c:pt>
                <c:pt idx="30">
                  <c:v>3.944</c:v>
                </c:pt>
                <c:pt idx="31">
                  <c:v>3.7149999999999999</c:v>
                </c:pt>
                <c:pt idx="32">
                  <c:v>3.3109999999999977</c:v>
                </c:pt>
                <c:pt idx="33">
                  <c:v>3.548</c:v>
                </c:pt>
                <c:pt idx="34">
                  <c:v>3.3879999999999999</c:v>
                </c:pt>
                <c:pt idx="35">
                  <c:v>3.0189999999999997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4325576"/>
        <c:axId val="354327536"/>
      </c:lineChart>
      <c:catAx>
        <c:axId val="354325576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Time (hh:mm)</a:t>
                </a:r>
              </a:p>
            </c:rich>
          </c:tx>
          <c:layout>
            <c:manualLayout>
              <c:xMode val="edge"/>
              <c:yMode val="edge"/>
              <c:x val="0.48432096948579956"/>
              <c:y val="0.83631817994497759"/>
            </c:manualLayout>
          </c:layout>
          <c:overlay val="0"/>
          <c:spPr>
            <a:noFill/>
            <a:ln w="25400">
              <a:noFill/>
            </a:ln>
          </c:spPr>
        </c:title>
        <c:numFmt formatCode="h:mm;@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4327536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35432753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Power (W)</a:t>
                </a:r>
              </a:p>
            </c:rich>
          </c:tx>
          <c:layout>
            <c:manualLayout>
              <c:xMode val="edge"/>
              <c:yMode val="edge"/>
              <c:x val="2.7874588171844586E-2"/>
              <c:y val="0.3631718090280943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4325576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3797938158361596"/>
          <c:y val="0.92327481027564862"/>
          <c:w val="0.43554044018507082"/>
          <c:h val="5.882360287074777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Power over Time</a:t>
            </a:r>
          </a:p>
        </c:rich>
      </c:tx>
      <c:layout>
        <c:manualLayout>
          <c:xMode val="edge"/>
          <c:yMode val="edge"/>
          <c:x val="0.39198639616656461"/>
          <c:y val="3.324812336172694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588861733774205"/>
          <c:y val="0.17647080861224301"/>
          <c:w val="0.83972196867681759"/>
          <c:h val="0.53964261764033872"/>
        </c:manualLayout>
      </c:layout>
      <c:lineChart>
        <c:grouping val="standard"/>
        <c:varyColors val="0"/>
        <c:ser>
          <c:idx val="0"/>
          <c:order val="2"/>
          <c:tx>
            <c:strRef>
              <c:f>Sheet1!$B$1</c:f>
              <c:strCache>
                <c:ptCount val="1"/>
                <c:pt idx="0">
                  <c:v>Forward Power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cat>
            <c:numRef>
              <c:f>Sheet1!$A$2:$A$37</c:f>
              <c:numCache>
                <c:formatCode>h:mm;@</c:formatCode>
                <c:ptCount val="36"/>
                <c:pt idx="0">
                  <c:v>41052.576388888891</c:v>
                </c:pt>
                <c:pt idx="1">
                  <c:v>41052.581944444442</c:v>
                </c:pt>
                <c:pt idx="2">
                  <c:v>41052.58263888894</c:v>
                </c:pt>
                <c:pt idx="3">
                  <c:v>41052.601388888885</c:v>
                </c:pt>
                <c:pt idx="4">
                  <c:v>41052.602777777778</c:v>
                </c:pt>
                <c:pt idx="5">
                  <c:v>41052.605555555558</c:v>
                </c:pt>
                <c:pt idx="6">
                  <c:v>41052.607638888891</c:v>
                </c:pt>
                <c:pt idx="7">
                  <c:v>41052.611111111073</c:v>
                </c:pt>
                <c:pt idx="8">
                  <c:v>41052.613194444442</c:v>
                </c:pt>
                <c:pt idx="9">
                  <c:v>41052.614583333336</c:v>
                </c:pt>
                <c:pt idx="10">
                  <c:v>41052.615277777782</c:v>
                </c:pt>
                <c:pt idx="11">
                  <c:v>41052.618055555562</c:v>
                </c:pt>
                <c:pt idx="12">
                  <c:v>41052.621527777774</c:v>
                </c:pt>
                <c:pt idx="13">
                  <c:v>0.62500000000000056</c:v>
                </c:pt>
                <c:pt idx="14">
                  <c:v>0.62569444444444555</c:v>
                </c:pt>
                <c:pt idx="15">
                  <c:v>0.62847222222222221</c:v>
                </c:pt>
                <c:pt idx="16">
                  <c:v>0.63194444444444531</c:v>
                </c:pt>
                <c:pt idx="17">
                  <c:v>0.63541666666666652</c:v>
                </c:pt>
                <c:pt idx="18">
                  <c:v>0.63611111111111163</c:v>
                </c:pt>
                <c:pt idx="19">
                  <c:v>0.63888888888888984</c:v>
                </c:pt>
                <c:pt idx="20">
                  <c:v>0.64236111111111105</c:v>
                </c:pt>
                <c:pt idx="21">
                  <c:v>0.64583333333333415</c:v>
                </c:pt>
                <c:pt idx="22">
                  <c:v>0.6479166666666667</c:v>
                </c:pt>
                <c:pt idx="23">
                  <c:v>0.6506944444444458</c:v>
                </c:pt>
                <c:pt idx="24">
                  <c:v>0.65277777777777835</c:v>
                </c:pt>
                <c:pt idx="25">
                  <c:v>0.65625000000000056</c:v>
                </c:pt>
                <c:pt idx="26">
                  <c:v>0.65972222222222265</c:v>
                </c:pt>
                <c:pt idx="27">
                  <c:v>0.66319444444444531</c:v>
                </c:pt>
                <c:pt idx="28">
                  <c:v>0.66666666666666663</c:v>
                </c:pt>
                <c:pt idx="29">
                  <c:v>0.67013888888888973</c:v>
                </c:pt>
                <c:pt idx="30">
                  <c:v>0.67361111111111194</c:v>
                </c:pt>
                <c:pt idx="31">
                  <c:v>0.67847222222222225</c:v>
                </c:pt>
                <c:pt idx="32">
                  <c:v>0.68055555555555569</c:v>
                </c:pt>
                <c:pt idx="33">
                  <c:v>0.68402777777777779</c:v>
                </c:pt>
                <c:pt idx="34">
                  <c:v>0.6875</c:v>
                </c:pt>
                <c:pt idx="35">
                  <c:v>0.69097222222222221</c:v>
                </c:pt>
              </c:numCache>
            </c:numRef>
          </c:cat>
          <c:val>
            <c:numRef>
              <c:f>Sheet1!$B$2:$B$37</c:f>
              <c:numCache>
                <c:formatCode>General</c:formatCode>
                <c:ptCount val="36"/>
                <c:pt idx="0">
                  <c:v>47.2</c:v>
                </c:pt>
                <c:pt idx="1">
                  <c:v>100</c:v>
                </c:pt>
                <c:pt idx="2">
                  <c:v>213</c:v>
                </c:pt>
                <c:pt idx="3">
                  <c:v>446</c:v>
                </c:pt>
                <c:pt idx="4">
                  <c:v>1261</c:v>
                </c:pt>
                <c:pt idx="5">
                  <c:v>1262</c:v>
                </c:pt>
                <c:pt idx="6">
                  <c:v>1633</c:v>
                </c:pt>
                <c:pt idx="7">
                  <c:v>1663</c:v>
                </c:pt>
                <c:pt idx="8">
                  <c:v>1671</c:v>
                </c:pt>
                <c:pt idx="9">
                  <c:v>1675</c:v>
                </c:pt>
                <c:pt idx="10">
                  <c:v>2128</c:v>
                </c:pt>
                <c:pt idx="11">
                  <c:v>2149</c:v>
                </c:pt>
                <c:pt idx="12">
                  <c:v>2173</c:v>
                </c:pt>
                <c:pt idx="13">
                  <c:v>2183</c:v>
                </c:pt>
                <c:pt idx="14">
                  <c:v>2679</c:v>
                </c:pt>
                <c:pt idx="15">
                  <c:v>2741</c:v>
                </c:pt>
                <c:pt idx="16">
                  <c:v>2760</c:v>
                </c:pt>
                <c:pt idx="17">
                  <c:v>2786</c:v>
                </c:pt>
                <c:pt idx="18">
                  <c:v>3435</c:v>
                </c:pt>
                <c:pt idx="19">
                  <c:v>3548</c:v>
                </c:pt>
                <c:pt idx="20">
                  <c:v>3614</c:v>
                </c:pt>
                <c:pt idx="21">
                  <c:v>3631</c:v>
                </c:pt>
                <c:pt idx="22">
                  <c:v>4355</c:v>
                </c:pt>
                <c:pt idx="23">
                  <c:v>4571</c:v>
                </c:pt>
                <c:pt idx="24">
                  <c:v>4720</c:v>
                </c:pt>
                <c:pt idx="25">
                  <c:v>4699</c:v>
                </c:pt>
                <c:pt idx="26">
                  <c:v>4753</c:v>
                </c:pt>
                <c:pt idx="27">
                  <c:v>4699</c:v>
                </c:pt>
                <c:pt idx="28">
                  <c:v>4699</c:v>
                </c:pt>
                <c:pt idx="29">
                  <c:v>4720</c:v>
                </c:pt>
                <c:pt idx="30">
                  <c:v>4720</c:v>
                </c:pt>
                <c:pt idx="31">
                  <c:v>4677</c:v>
                </c:pt>
                <c:pt idx="32">
                  <c:v>4710</c:v>
                </c:pt>
                <c:pt idx="33">
                  <c:v>4666</c:v>
                </c:pt>
                <c:pt idx="34">
                  <c:v>4613</c:v>
                </c:pt>
                <c:pt idx="35">
                  <c:v>4699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Sheet1!$C$1</c:f>
              <c:strCache>
                <c:ptCount val="1"/>
                <c:pt idx="0">
                  <c:v>Reflected Power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cat>
            <c:numRef>
              <c:f>Sheet1!$A$2:$A$37</c:f>
              <c:numCache>
                <c:formatCode>h:mm;@</c:formatCode>
                <c:ptCount val="36"/>
                <c:pt idx="0">
                  <c:v>41052.576388888891</c:v>
                </c:pt>
                <c:pt idx="1">
                  <c:v>41052.581944444442</c:v>
                </c:pt>
                <c:pt idx="2">
                  <c:v>41052.58263888894</c:v>
                </c:pt>
                <c:pt idx="3">
                  <c:v>41052.601388888885</c:v>
                </c:pt>
                <c:pt idx="4">
                  <c:v>41052.602777777778</c:v>
                </c:pt>
                <c:pt idx="5">
                  <c:v>41052.605555555558</c:v>
                </c:pt>
                <c:pt idx="6">
                  <c:v>41052.607638888891</c:v>
                </c:pt>
                <c:pt idx="7">
                  <c:v>41052.611111111073</c:v>
                </c:pt>
                <c:pt idx="8">
                  <c:v>41052.613194444442</c:v>
                </c:pt>
                <c:pt idx="9">
                  <c:v>41052.614583333336</c:v>
                </c:pt>
                <c:pt idx="10">
                  <c:v>41052.615277777782</c:v>
                </c:pt>
                <c:pt idx="11">
                  <c:v>41052.618055555562</c:v>
                </c:pt>
                <c:pt idx="12">
                  <c:v>41052.621527777774</c:v>
                </c:pt>
                <c:pt idx="13">
                  <c:v>0.62500000000000056</c:v>
                </c:pt>
                <c:pt idx="14">
                  <c:v>0.62569444444444555</c:v>
                </c:pt>
                <c:pt idx="15">
                  <c:v>0.62847222222222221</c:v>
                </c:pt>
                <c:pt idx="16">
                  <c:v>0.63194444444444531</c:v>
                </c:pt>
                <c:pt idx="17">
                  <c:v>0.63541666666666652</c:v>
                </c:pt>
                <c:pt idx="18">
                  <c:v>0.63611111111111163</c:v>
                </c:pt>
                <c:pt idx="19">
                  <c:v>0.63888888888888984</c:v>
                </c:pt>
                <c:pt idx="20">
                  <c:v>0.64236111111111105</c:v>
                </c:pt>
                <c:pt idx="21">
                  <c:v>0.64583333333333415</c:v>
                </c:pt>
                <c:pt idx="22">
                  <c:v>0.6479166666666667</c:v>
                </c:pt>
                <c:pt idx="23">
                  <c:v>0.6506944444444458</c:v>
                </c:pt>
                <c:pt idx="24">
                  <c:v>0.65277777777777835</c:v>
                </c:pt>
                <c:pt idx="25">
                  <c:v>0.65625000000000056</c:v>
                </c:pt>
                <c:pt idx="26">
                  <c:v>0.65972222222222265</c:v>
                </c:pt>
                <c:pt idx="27">
                  <c:v>0.66319444444444531</c:v>
                </c:pt>
                <c:pt idx="28">
                  <c:v>0.66666666666666663</c:v>
                </c:pt>
                <c:pt idx="29">
                  <c:v>0.67013888888888973</c:v>
                </c:pt>
                <c:pt idx="30">
                  <c:v>0.67361111111111194</c:v>
                </c:pt>
                <c:pt idx="31">
                  <c:v>0.67847222222222225</c:v>
                </c:pt>
                <c:pt idx="32">
                  <c:v>0.68055555555555569</c:v>
                </c:pt>
                <c:pt idx="33">
                  <c:v>0.68402777777777779</c:v>
                </c:pt>
                <c:pt idx="34">
                  <c:v>0.6875</c:v>
                </c:pt>
                <c:pt idx="35">
                  <c:v>0.69097222222222221</c:v>
                </c:pt>
              </c:numCache>
            </c:numRef>
          </c:cat>
          <c:val>
            <c:numRef>
              <c:f>Sheet1!$C$2:$C$37</c:f>
              <c:numCache>
                <c:formatCode>General</c:formatCode>
                <c:ptCount val="36"/>
                <c:pt idx="0">
                  <c:v>5.1999999999999998E-2</c:v>
                </c:pt>
                <c:pt idx="1">
                  <c:v>0.10700000000000007</c:v>
                </c:pt>
                <c:pt idx="2">
                  <c:v>0.23400000000000001</c:v>
                </c:pt>
                <c:pt idx="3">
                  <c:v>0.48500000000000032</c:v>
                </c:pt>
                <c:pt idx="4">
                  <c:v>1.3180000000000001</c:v>
                </c:pt>
                <c:pt idx="5">
                  <c:v>1.3089999999999988</c:v>
                </c:pt>
                <c:pt idx="6">
                  <c:v>1.6940000000000011</c:v>
                </c:pt>
                <c:pt idx="7">
                  <c:v>1.738</c:v>
                </c:pt>
                <c:pt idx="8">
                  <c:v>1.746</c:v>
                </c:pt>
                <c:pt idx="9">
                  <c:v>1.746</c:v>
                </c:pt>
                <c:pt idx="10">
                  <c:v>2.2029999999999998</c:v>
                </c:pt>
                <c:pt idx="11">
                  <c:v>2.2389999999999999</c:v>
                </c:pt>
                <c:pt idx="12">
                  <c:v>2.2440000000000002</c:v>
                </c:pt>
                <c:pt idx="13">
                  <c:v>2.2389999999999999</c:v>
                </c:pt>
                <c:pt idx="14">
                  <c:v>2.661</c:v>
                </c:pt>
                <c:pt idx="15">
                  <c:v>2.7410000000000001</c:v>
                </c:pt>
                <c:pt idx="16">
                  <c:v>2.698</c:v>
                </c:pt>
                <c:pt idx="17">
                  <c:v>2.6909999999999998</c:v>
                </c:pt>
                <c:pt idx="18">
                  <c:v>3.1480000000000001</c:v>
                </c:pt>
                <c:pt idx="19">
                  <c:v>3.3109999999999977</c:v>
                </c:pt>
                <c:pt idx="20">
                  <c:v>3.3109999999999977</c:v>
                </c:pt>
                <c:pt idx="21">
                  <c:v>3.356999999999998</c:v>
                </c:pt>
                <c:pt idx="22">
                  <c:v>3.7840000000000011</c:v>
                </c:pt>
                <c:pt idx="23">
                  <c:v>3.9630000000000001</c:v>
                </c:pt>
                <c:pt idx="24">
                  <c:v>3.9809999999999999</c:v>
                </c:pt>
                <c:pt idx="25">
                  <c:v>4.0830000000000002</c:v>
                </c:pt>
                <c:pt idx="26">
                  <c:v>4.1499999999999995</c:v>
                </c:pt>
                <c:pt idx="27">
                  <c:v>4.1019999999999985</c:v>
                </c:pt>
                <c:pt idx="28">
                  <c:v>4.0359999999999996</c:v>
                </c:pt>
                <c:pt idx="29">
                  <c:v>4.0730000000000004</c:v>
                </c:pt>
                <c:pt idx="30">
                  <c:v>3.944</c:v>
                </c:pt>
                <c:pt idx="31">
                  <c:v>3.7149999999999999</c:v>
                </c:pt>
                <c:pt idx="32">
                  <c:v>3.3109999999999977</c:v>
                </c:pt>
                <c:pt idx="33">
                  <c:v>3.548</c:v>
                </c:pt>
                <c:pt idx="34">
                  <c:v>3.3879999999999999</c:v>
                </c:pt>
                <c:pt idx="35">
                  <c:v>3.0189999999999997</c:v>
                </c:pt>
              </c:numCache>
            </c:numRef>
          </c:val>
          <c:smooth val="0"/>
        </c:ser>
        <c:ser>
          <c:idx val="1"/>
          <c:order val="0"/>
          <c:tx>
            <c:strRef>
              <c:f>Sheet1!$B$1</c:f>
              <c:strCache>
                <c:ptCount val="1"/>
                <c:pt idx="0">
                  <c:v>Forward Power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Sheet1!$A$2:$A$37</c:f>
              <c:numCache>
                <c:formatCode>h:mm;@</c:formatCode>
                <c:ptCount val="36"/>
                <c:pt idx="0">
                  <c:v>41052.576388888891</c:v>
                </c:pt>
                <c:pt idx="1">
                  <c:v>41052.581944444442</c:v>
                </c:pt>
                <c:pt idx="2">
                  <c:v>41052.58263888894</c:v>
                </c:pt>
                <c:pt idx="3">
                  <c:v>41052.601388888885</c:v>
                </c:pt>
                <c:pt idx="4">
                  <c:v>41052.602777777778</c:v>
                </c:pt>
                <c:pt idx="5">
                  <c:v>41052.605555555558</c:v>
                </c:pt>
                <c:pt idx="6">
                  <c:v>41052.607638888891</c:v>
                </c:pt>
                <c:pt idx="7">
                  <c:v>41052.611111111073</c:v>
                </c:pt>
                <c:pt idx="8">
                  <c:v>41052.613194444442</c:v>
                </c:pt>
                <c:pt idx="9">
                  <c:v>41052.614583333336</c:v>
                </c:pt>
                <c:pt idx="10">
                  <c:v>41052.615277777782</c:v>
                </c:pt>
                <c:pt idx="11">
                  <c:v>41052.618055555562</c:v>
                </c:pt>
                <c:pt idx="12">
                  <c:v>41052.621527777774</c:v>
                </c:pt>
                <c:pt idx="13">
                  <c:v>0.62500000000000056</c:v>
                </c:pt>
                <c:pt idx="14">
                  <c:v>0.62569444444444555</c:v>
                </c:pt>
                <c:pt idx="15">
                  <c:v>0.62847222222222221</c:v>
                </c:pt>
                <c:pt idx="16">
                  <c:v>0.63194444444444531</c:v>
                </c:pt>
                <c:pt idx="17">
                  <c:v>0.63541666666666652</c:v>
                </c:pt>
                <c:pt idx="18">
                  <c:v>0.63611111111111163</c:v>
                </c:pt>
                <c:pt idx="19">
                  <c:v>0.63888888888888984</c:v>
                </c:pt>
                <c:pt idx="20">
                  <c:v>0.64236111111111105</c:v>
                </c:pt>
                <c:pt idx="21">
                  <c:v>0.64583333333333415</c:v>
                </c:pt>
                <c:pt idx="22">
                  <c:v>0.6479166666666667</c:v>
                </c:pt>
                <c:pt idx="23">
                  <c:v>0.6506944444444458</c:v>
                </c:pt>
                <c:pt idx="24">
                  <c:v>0.65277777777777835</c:v>
                </c:pt>
                <c:pt idx="25">
                  <c:v>0.65625000000000056</c:v>
                </c:pt>
                <c:pt idx="26">
                  <c:v>0.65972222222222265</c:v>
                </c:pt>
                <c:pt idx="27">
                  <c:v>0.66319444444444531</c:v>
                </c:pt>
                <c:pt idx="28">
                  <c:v>0.66666666666666663</c:v>
                </c:pt>
                <c:pt idx="29">
                  <c:v>0.67013888888888973</c:v>
                </c:pt>
                <c:pt idx="30">
                  <c:v>0.67361111111111194</c:v>
                </c:pt>
                <c:pt idx="31">
                  <c:v>0.67847222222222225</c:v>
                </c:pt>
                <c:pt idx="32">
                  <c:v>0.68055555555555569</c:v>
                </c:pt>
                <c:pt idx="33">
                  <c:v>0.68402777777777779</c:v>
                </c:pt>
                <c:pt idx="34">
                  <c:v>0.6875</c:v>
                </c:pt>
                <c:pt idx="35">
                  <c:v>0.69097222222222221</c:v>
                </c:pt>
              </c:numCache>
            </c:numRef>
          </c:cat>
          <c:val>
            <c:numRef>
              <c:f>Sheet1!$B$2:$B$37</c:f>
              <c:numCache>
                <c:formatCode>General</c:formatCode>
                <c:ptCount val="36"/>
                <c:pt idx="0">
                  <c:v>47.2</c:v>
                </c:pt>
                <c:pt idx="1">
                  <c:v>100</c:v>
                </c:pt>
                <c:pt idx="2">
                  <c:v>213</c:v>
                </c:pt>
                <c:pt idx="3">
                  <c:v>446</c:v>
                </c:pt>
                <c:pt idx="4">
                  <c:v>1261</c:v>
                </c:pt>
                <c:pt idx="5">
                  <c:v>1262</c:v>
                </c:pt>
                <c:pt idx="6">
                  <c:v>1633</c:v>
                </c:pt>
                <c:pt idx="7">
                  <c:v>1663</c:v>
                </c:pt>
                <c:pt idx="8">
                  <c:v>1671</c:v>
                </c:pt>
                <c:pt idx="9">
                  <c:v>1675</c:v>
                </c:pt>
                <c:pt idx="10">
                  <c:v>2128</c:v>
                </c:pt>
                <c:pt idx="11">
                  <c:v>2149</c:v>
                </c:pt>
                <c:pt idx="12">
                  <c:v>2173</c:v>
                </c:pt>
                <c:pt idx="13">
                  <c:v>2183</c:v>
                </c:pt>
                <c:pt idx="14">
                  <c:v>2679</c:v>
                </c:pt>
                <c:pt idx="15">
                  <c:v>2741</c:v>
                </c:pt>
                <c:pt idx="16">
                  <c:v>2760</c:v>
                </c:pt>
                <c:pt idx="17">
                  <c:v>2786</c:v>
                </c:pt>
                <c:pt idx="18">
                  <c:v>3435</c:v>
                </c:pt>
                <c:pt idx="19">
                  <c:v>3548</c:v>
                </c:pt>
                <c:pt idx="20">
                  <c:v>3614</c:v>
                </c:pt>
                <c:pt idx="21">
                  <c:v>3631</c:v>
                </c:pt>
                <c:pt idx="22">
                  <c:v>4355</c:v>
                </c:pt>
                <c:pt idx="23">
                  <c:v>4571</c:v>
                </c:pt>
                <c:pt idx="24">
                  <c:v>4720</c:v>
                </c:pt>
                <c:pt idx="25">
                  <c:v>4699</c:v>
                </c:pt>
                <c:pt idx="26">
                  <c:v>4753</c:v>
                </c:pt>
                <c:pt idx="27">
                  <c:v>4699</c:v>
                </c:pt>
                <c:pt idx="28">
                  <c:v>4699</c:v>
                </c:pt>
                <c:pt idx="29">
                  <c:v>4720</c:v>
                </c:pt>
                <c:pt idx="30">
                  <c:v>4720</c:v>
                </c:pt>
                <c:pt idx="31">
                  <c:v>4677</c:v>
                </c:pt>
                <c:pt idx="32">
                  <c:v>4710</c:v>
                </c:pt>
                <c:pt idx="33">
                  <c:v>4666</c:v>
                </c:pt>
                <c:pt idx="34">
                  <c:v>4613</c:v>
                </c:pt>
                <c:pt idx="35">
                  <c:v>4699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Reflected Power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numRef>
              <c:f>Sheet1!$A$2:$A$37</c:f>
              <c:numCache>
                <c:formatCode>h:mm;@</c:formatCode>
                <c:ptCount val="36"/>
                <c:pt idx="0">
                  <c:v>41052.576388888891</c:v>
                </c:pt>
                <c:pt idx="1">
                  <c:v>41052.581944444442</c:v>
                </c:pt>
                <c:pt idx="2">
                  <c:v>41052.58263888894</c:v>
                </c:pt>
                <c:pt idx="3">
                  <c:v>41052.601388888885</c:v>
                </c:pt>
                <c:pt idx="4">
                  <c:v>41052.602777777778</c:v>
                </c:pt>
                <c:pt idx="5">
                  <c:v>41052.605555555558</c:v>
                </c:pt>
                <c:pt idx="6">
                  <c:v>41052.607638888891</c:v>
                </c:pt>
                <c:pt idx="7">
                  <c:v>41052.611111111073</c:v>
                </c:pt>
                <c:pt idx="8">
                  <c:v>41052.613194444442</c:v>
                </c:pt>
                <c:pt idx="9">
                  <c:v>41052.614583333336</c:v>
                </c:pt>
                <c:pt idx="10">
                  <c:v>41052.615277777782</c:v>
                </c:pt>
                <c:pt idx="11">
                  <c:v>41052.618055555562</c:v>
                </c:pt>
                <c:pt idx="12">
                  <c:v>41052.621527777774</c:v>
                </c:pt>
                <c:pt idx="13">
                  <c:v>0.62500000000000056</c:v>
                </c:pt>
                <c:pt idx="14">
                  <c:v>0.62569444444444555</c:v>
                </c:pt>
                <c:pt idx="15">
                  <c:v>0.62847222222222221</c:v>
                </c:pt>
                <c:pt idx="16">
                  <c:v>0.63194444444444531</c:v>
                </c:pt>
                <c:pt idx="17">
                  <c:v>0.63541666666666652</c:v>
                </c:pt>
                <c:pt idx="18">
                  <c:v>0.63611111111111163</c:v>
                </c:pt>
                <c:pt idx="19">
                  <c:v>0.63888888888888984</c:v>
                </c:pt>
                <c:pt idx="20">
                  <c:v>0.64236111111111105</c:v>
                </c:pt>
                <c:pt idx="21">
                  <c:v>0.64583333333333415</c:v>
                </c:pt>
                <c:pt idx="22">
                  <c:v>0.6479166666666667</c:v>
                </c:pt>
                <c:pt idx="23">
                  <c:v>0.6506944444444458</c:v>
                </c:pt>
                <c:pt idx="24">
                  <c:v>0.65277777777777835</c:v>
                </c:pt>
                <c:pt idx="25">
                  <c:v>0.65625000000000056</c:v>
                </c:pt>
                <c:pt idx="26">
                  <c:v>0.65972222222222265</c:v>
                </c:pt>
                <c:pt idx="27">
                  <c:v>0.66319444444444531</c:v>
                </c:pt>
                <c:pt idx="28">
                  <c:v>0.66666666666666663</c:v>
                </c:pt>
                <c:pt idx="29">
                  <c:v>0.67013888888888973</c:v>
                </c:pt>
                <c:pt idx="30">
                  <c:v>0.67361111111111194</c:v>
                </c:pt>
                <c:pt idx="31">
                  <c:v>0.67847222222222225</c:v>
                </c:pt>
                <c:pt idx="32">
                  <c:v>0.68055555555555569</c:v>
                </c:pt>
                <c:pt idx="33">
                  <c:v>0.68402777777777779</c:v>
                </c:pt>
                <c:pt idx="34">
                  <c:v>0.6875</c:v>
                </c:pt>
                <c:pt idx="35">
                  <c:v>0.69097222222222221</c:v>
                </c:pt>
              </c:numCache>
            </c:numRef>
          </c:cat>
          <c:val>
            <c:numRef>
              <c:f>Sheet1!$C$2:$C$37</c:f>
              <c:numCache>
                <c:formatCode>General</c:formatCode>
                <c:ptCount val="36"/>
                <c:pt idx="0">
                  <c:v>5.1999999999999998E-2</c:v>
                </c:pt>
                <c:pt idx="1">
                  <c:v>0.10700000000000007</c:v>
                </c:pt>
                <c:pt idx="2">
                  <c:v>0.23400000000000001</c:v>
                </c:pt>
                <c:pt idx="3">
                  <c:v>0.48500000000000032</c:v>
                </c:pt>
                <c:pt idx="4">
                  <c:v>1.3180000000000001</c:v>
                </c:pt>
                <c:pt idx="5">
                  <c:v>1.3089999999999988</c:v>
                </c:pt>
                <c:pt idx="6">
                  <c:v>1.6940000000000011</c:v>
                </c:pt>
                <c:pt idx="7">
                  <c:v>1.738</c:v>
                </c:pt>
                <c:pt idx="8">
                  <c:v>1.746</c:v>
                </c:pt>
                <c:pt idx="9">
                  <c:v>1.746</c:v>
                </c:pt>
                <c:pt idx="10">
                  <c:v>2.2029999999999998</c:v>
                </c:pt>
                <c:pt idx="11">
                  <c:v>2.2389999999999999</c:v>
                </c:pt>
                <c:pt idx="12">
                  <c:v>2.2440000000000002</c:v>
                </c:pt>
                <c:pt idx="13">
                  <c:v>2.2389999999999999</c:v>
                </c:pt>
                <c:pt idx="14">
                  <c:v>2.661</c:v>
                </c:pt>
                <c:pt idx="15">
                  <c:v>2.7410000000000001</c:v>
                </c:pt>
                <c:pt idx="16">
                  <c:v>2.698</c:v>
                </c:pt>
                <c:pt idx="17">
                  <c:v>2.6909999999999998</c:v>
                </c:pt>
                <c:pt idx="18">
                  <c:v>3.1480000000000001</c:v>
                </c:pt>
                <c:pt idx="19">
                  <c:v>3.3109999999999977</c:v>
                </c:pt>
                <c:pt idx="20">
                  <c:v>3.3109999999999977</c:v>
                </c:pt>
                <c:pt idx="21">
                  <c:v>3.356999999999998</c:v>
                </c:pt>
                <c:pt idx="22">
                  <c:v>3.7840000000000011</c:v>
                </c:pt>
                <c:pt idx="23">
                  <c:v>3.9630000000000001</c:v>
                </c:pt>
                <c:pt idx="24">
                  <c:v>3.9809999999999999</c:v>
                </c:pt>
                <c:pt idx="25">
                  <c:v>4.0830000000000002</c:v>
                </c:pt>
                <c:pt idx="26">
                  <c:v>4.1499999999999995</c:v>
                </c:pt>
                <c:pt idx="27">
                  <c:v>4.1019999999999985</c:v>
                </c:pt>
                <c:pt idx="28">
                  <c:v>4.0359999999999996</c:v>
                </c:pt>
                <c:pt idx="29">
                  <c:v>4.0730000000000004</c:v>
                </c:pt>
                <c:pt idx="30">
                  <c:v>3.944</c:v>
                </c:pt>
                <c:pt idx="31">
                  <c:v>3.7149999999999999</c:v>
                </c:pt>
                <c:pt idx="32">
                  <c:v>3.3109999999999977</c:v>
                </c:pt>
                <c:pt idx="33">
                  <c:v>3.548</c:v>
                </c:pt>
                <c:pt idx="34">
                  <c:v>3.3879999999999999</c:v>
                </c:pt>
                <c:pt idx="35">
                  <c:v>3.0189999999999997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4326360"/>
        <c:axId val="354323224"/>
      </c:lineChart>
      <c:catAx>
        <c:axId val="35432636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Time (hh:mm)</a:t>
                </a:r>
              </a:p>
            </c:rich>
          </c:tx>
          <c:layout>
            <c:manualLayout>
              <c:xMode val="edge"/>
              <c:yMode val="edge"/>
              <c:x val="0.48432096948579956"/>
              <c:y val="0.83631817994497759"/>
            </c:manualLayout>
          </c:layout>
          <c:overlay val="0"/>
          <c:spPr>
            <a:noFill/>
            <a:ln w="25400">
              <a:noFill/>
            </a:ln>
          </c:spPr>
        </c:title>
        <c:numFmt formatCode="h:mm;@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4323224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35432322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Power (W)</a:t>
                </a:r>
              </a:p>
            </c:rich>
          </c:tx>
          <c:layout>
            <c:manualLayout>
              <c:xMode val="edge"/>
              <c:yMode val="edge"/>
              <c:x val="2.7874588171844586E-2"/>
              <c:y val="0.3631718090280943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4326360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3797938158361596"/>
          <c:y val="0.92327481027564862"/>
          <c:w val="0.43554044018507082"/>
          <c:h val="5.882360287074777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Temperature over Time</a:t>
            </a:r>
          </a:p>
        </c:rich>
      </c:tx>
      <c:layout>
        <c:manualLayout>
          <c:xMode val="edge"/>
          <c:yMode val="edge"/>
          <c:x val="0.3594271928328947"/>
          <c:y val="4.45614298212723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743119266055049"/>
          <c:y val="0.16176509307285244"/>
          <c:w val="0.69357798165137619"/>
          <c:h val="0.64215839977404976"/>
        </c:manualLayout>
      </c:layout>
      <c:lineChart>
        <c:grouping val="standard"/>
        <c:varyColors val="0"/>
        <c:ser>
          <c:idx val="1"/>
          <c:order val="0"/>
          <c:tx>
            <c:strRef>
              <c:f>Sheet1!$E$1</c:f>
              <c:strCache>
                <c:ptCount val="1"/>
                <c:pt idx="0">
                  <c:v>Temp. 1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Sheet1!$A$2:$A$37</c:f>
              <c:numCache>
                <c:formatCode>h:mm;@</c:formatCode>
                <c:ptCount val="36"/>
                <c:pt idx="0">
                  <c:v>41052.576388888891</c:v>
                </c:pt>
                <c:pt idx="1">
                  <c:v>41052.581944444442</c:v>
                </c:pt>
                <c:pt idx="2">
                  <c:v>41052.582638888889</c:v>
                </c:pt>
                <c:pt idx="3">
                  <c:v>41052.601388888892</c:v>
                </c:pt>
                <c:pt idx="4">
                  <c:v>41052.602777777778</c:v>
                </c:pt>
                <c:pt idx="5">
                  <c:v>41052.605555555558</c:v>
                </c:pt>
                <c:pt idx="6">
                  <c:v>41052.607638888891</c:v>
                </c:pt>
                <c:pt idx="7">
                  <c:v>41052.611111111109</c:v>
                </c:pt>
                <c:pt idx="8">
                  <c:v>41052.613194444442</c:v>
                </c:pt>
                <c:pt idx="9">
                  <c:v>41052.614583333336</c:v>
                </c:pt>
                <c:pt idx="10">
                  <c:v>41052.615277777775</c:v>
                </c:pt>
                <c:pt idx="11">
                  <c:v>41052.618055555555</c:v>
                </c:pt>
                <c:pt idx="12">
                  <c:v>41052.621527777781</c:v>
                </c:pt>
                <c:pt idx="13">
                  <c:v>0.625</c:v>
                </c:pt>
                <c:pt idx="14">
                  <c:v>0.62569444444444444</c:v>
                </c:pt>
                <c:pt idx="15">
                  <c:v>0.62847222222222221</c:v>
                </c:pt>
                <c:pt idx="16">
                  <c:v>0.63194444444444442</c:v>
                </c:pt>
                <c:pt idx="17">
                  <c:v>0.63541666666666663</c:v>
                </c:pt>
                <c:pt idx="18">
                  <c:v>0.63611111111111118</c:v>
                </c:pt>
                <c:pt idx="19">
                  <c:v>0.63888888888888895</c:v>
                </c:pt>
                <c:pt idx="20">
                  <c:v>0.64236111111111105</c:v>
                </c:pt>
                <c:pt idx="21">
                  <c:v>0.64583333333333337</c:v>
                </c:pt>
                <c:pt idx="22">
                  <c:v>0.6479166666666667</c:v>
                </c:pt>
                <c:pt idx="23">
                  <c:v>0.65069444444444446</c:v>
                </c:pt>
                <c:pt idx="24">
                  <c:v>0.65277777777777779</c:v>
                </c:pt>
                <c:pt idx="25">
                  <c:v>0.65625</c:v>
                </c:pt>
                <c:pt idx="26">
                  <c:v>0.65972222222222221</c:v>
                </c:pt>
                <c:pt idx="27">
                  <c:v>0.66319444444444442</c:v>
                </c:pt>
                <c:pt idx="28">
                  <c:v>0.66666666666666663</c:v>
                </c:pt>
                <c:pt idx="29">
                  <c:v>0.67013888888888884</c:v>
                </c:pt>
                <c:pt idx="30">
                  <c:v>0.67361111111111116</c:v>
                </c:pt>
                <c:pt idx="31">
                  <c:v>0.67847222222222225</c:v>
                </c:pt>
                <c:pt idx="32">
                  <c:v>0.68055555555555547</c:v>
                </c:pt>
                <c:pt idx="33">
                  <c:v>0.68402777777777779</c:v>
                </c:pt>
                <c:pt idx="34">
                  <c:v>0.6875</c:v>
                </c:pt>
                <c:pt idx="35">
                  <c:v>0.69097222222222221</c:v>
                </c:pt>
              </c:numCache>
            </c:numRef>
          </c:cat>
          <c:val>
            <c:numRef>
              <c:f>Sheet1!$E$2:$E$37</c:f>
              <c:numCache>
                <c:formatCode>General</c:formatCode>
                <c:ptCount val="36"/>
                <c:pt idx="0">
                  <c:v>31</c:v>
                </c:pt>
                <c:pt idx="1">
                  <c:v>31</c:v>
                </c:pt>
                <c:pt idx="2">
                  <c:v>31</c:v>
                </c:pt>
                <c:pt idx="3">
                  <c:v>31</c:v>
                </c:pt>
                <c:pt idx="4">
                  <c:v>31</c:v>
                </c:pt>
                <c:pt idx="5">
                  <c:v>31</c:v>
                </c:pt>
                <c:pt idx="6">
                  <c:v>33</c:v>
                </c:pt>
                <c:pt idx="7">
                  <c:v>34</c:v>
                </c:pt>
                <c:pt idx="8">
                  <c:v>35</c:v>
                </c:pt>
                <c:pt idx="9">
                  <c:v>36</c:v>
                </c:pt>
                <c:pt idx="10">
                  <c:v>36</c:v>
                </c:pt>
                <c:pt idx="11">
                  <c:v>37</c:v>
                </c:pt>
                <c:pt idx="12">
                  <c:v>39</c:v>
                </c:pt>
                <c:pt idx="13">
                  <c:v>40</c:v>
                </c:pt>
                <c:pt idx="14">
                  <c:v>41</c:v>
                </c:pt>
                <c:pt idx="15">
                  <c:v>41</c:v>
                </c:pt>
                <c:pt idx="16">
                  <c:v>43</c:v>
                </c:pt>
                <c:pt idx="17">
                  <c:v>45</c:v>
                </c:pt>
                <c:pt idx="18">
                  <c:v>45</c:v>
                </c:pt>
                <c:pt idx="19">
                  <c:v>47</c:v>
                </c:pt>
                <c:pt idx="20">
                  <c:v>49</c:v>
                </c:pt>
                <c:pt idx="21">
                  <c:v>50</c:v>
                </c:pt>
                <c:pt idx="22">
                  <c:v>52</c:v>
                </c:pt>
                <c:pt idx="23">
                  <c:v>52</c:v>
                </c:pt>
                <c:pt idx="24">
                  <c:v>54</c:v>
                </c:pt>
                <c:pt idx="25">
                  <c:v>56</c:v>
                </c:pt>
                <c:pt idx="26">
                  <c:v>58</c:v>
                </c:pt>
                <c:pt idx="27">
                  <c:v>59</c:v>
                </c:pt>
                <c:pt idx="28">
                  <c:v>60</c:v>
                </c:pt>
                <c:pt idx="29">
                  <c:v>62</c:v>
                </c:pt>
                <c:pt idx="30">
                  <c:v>62</c:v>
                </c:pt>
                <c:pt idx="31">
                  <c:v>64</c:v>
                </c:pt>
                <c:pt idx="32">
                  <c:v>64</c:v>
                </c:pt>
                <c:pt idx="33">
                  <c:v>65</c:v>
                </c:pt>
                <c:pt idx="34">
                  <c:v>66</c:v>
                </c:pt>
                <c:pt idx="35">
                  <c:v>67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Sheet1!$F$1</c:f>
              <c:strCache>
                <c:ptCount val="1"/>
                <c:pt idx="0">
                  <c:v>Temp. 2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numRef>
              <c:f>Sheet1!$A$2:$A$37</c:f>
              <c:numCache>
                <c:formatCode>h:mm;@</c:formatCode>
                <c:ptCount val="36"/>
                <c:pt idx="0">
                  <c:v>41052.576388888891</c:v>
                </c:pt>
                <c:pt idx="1">
                  <c:v>41052.581944444442</c:v>
                </c:pt>
                <c:pt idx="2">
                  <c:v>41052.582638888889</c:v>
                </c:pt>
                <c:pt idx="3">
                  <c:v>41052.601388888892</c:v>
                </c:pt>
                <c:pt idx="4">
                  <c:v>41052.602777777778</c:v>
                </c:pt>
                <c:pt idx="5">
                  <c:v>41052.605555555558</c:v>
                </c:pt>
                <c:pt idx="6">
                  <c:v>41052.607638888891</c:v>
                </c:pt>
                <c:pt idx="7">
                  <c:v>41052.611111111109</c:v>
                </c:pt>
                <c:pt idx="8">
                  <c:v>41052.613194444442</c:v>
                </c:pt>
                <c:pt idx="9">
                  <c:v>41052.614583333336</c:v>
                </c:pt>
                <c:pt idx="10">
                  <c:v>41052.615277777775</c:v>
                </c:pt>
                <c:pt idx="11">
                  <c:v>41052.618055555555</c:v>
                </c:pt>
                <c:pt idx="12">
                  <c:v>41052.621527777781</c:v>
                </c:pt>
                <c:pt idx="13">
                  <c:v>0.625</c:v>
                </c:pt>
                <c:pt idx="14">
                  <c:v>0.62569444444444444</c:v>
                </c:pt>
                <c:pt idx="15">
                  <c:v>0.62847222222222221</c:v>
                </c:pt>
                <c:pt idx="16">
                  <c:v>0.63194444444444442</c:v>
                </c:pt>
                <c:pt idx="17">
                  <c:v>0.63541666666666663</c:v>
                </c:pt>
                <c:pt idx="18">
                  <c:v>0.63611111111111118</c:v>
                </c:pt>
                <c:pt idx="19">
                  <c:v>0.63888888888888895</c:v>
                </c:pt>
                <c:pt idx="20">
                  <c:v>0.64236111111111105</c:v>
                </c:pt>
                <c:pt idx="21">
                  <c:v>0.64583333333333337</c:v>
                </c:pt>
                <c:pt idx="22">
                  <c:v>0.6479166666666667</c:v>
                </c:pt>
                <c:pt idx="23">
                  <c:v>0.65069444444444446</c:v>
                </c:pt>
                <c:pt idx="24">
                  <c:v>0.65277777777777779</c:v>
                </c:pt>
                <c:pt idx="25">
                  <c:v>0.65625</c:v>
                </c:pt>
                <c:pt idx="26">
                  <c:v>0.65972222222222221</c:v>
                </c:pt>
                <c:pt idx="27">
                  <c:v>0.66319444444444442</c:v>
                </c:pt>
                <c:pt idx="28">
                  <c:v>0.66666666666666663</c:v>
                </c:pt>
                <c:pt idx="29">
                  <c:v>0.67013888888888884</c:v>
                </c:pt>
                <c:pt idx="30">
                  <c:v>0.67361111111111116</c:v>
                </c:pt>
                <c:pt idx="31">
                  <c:v>0.67847222222222225</c:v>
                </c:pt>
                <c:pt idx="32">
                  <c:v>0.68055555555555547</c:v>
                </c:pt>
                <c:pt idx="33">
                  <c:v>0.68402777777777779</c:v>
                </c:pt>
                <c:pt idx="34">
                  <c:v>0.6875</c:v>
                </c:pt>
                <c:pt idx="35">
                  <c:v>0.69097222222222221</c:v>
                </c:pt>
              </c:numCache>
            </c:numRef>
          </c:cat>
          <c:val>
            <c:numRef>
              <c:f>Sheet1!$F$2:$F$37</c:f>
              <c:numCache>
                <c:formatCode>General</c:formatCode>
                <c:ptCount val="36"/>
              </c:numCache>
            </c:numRef>
          </c:val>
          <c:smooth val="0"/>
        </c:ser>
        <c:ser>
          <c:idx val="4"/>
          <c:order val="2"/>
          <c:tx>
            <c:strRef>
              <c:f>Sheet1!$H$1</c:f>
              <c:strCache>
                <c:ptCount val="1"/>
                <c:pt idx="0">
                  <c:v>Temp. 4</c:v>
                </c:pt>
              </c:strCache>
            </c:strRef>
          </c:tx>
          <c:spPr>
            <a:ln w="12700">
              <a:solidFill>
                <a:srgbClr val="800080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cat>
            <c:numRef>
              <c:f>Sheet1!$A$2:$A$37</c:f>
              <c:numCache>
                <c:formatCode>h:mm;@</c:formatCode>
                <c:ptCount val="36"/>
                <c:pt idx="0">
                  <c:v>41052.576388888891</c:v>
                </c:pt>
                <c:pt idx="1">
                  <c:v>41052.581944444442</c:v>
                </c:pt>
                <c:pt idx="2">
                  <c:v>41052.582638888889</c:v>
                </c:pt>
                <c:pt idx="3">
                  <c:v>41052.601388888892</c:v>
                </c:pt>
                <c:pt idx="4">
                  <c:v>41052.602777777778</c:v>
                </c:pt>
                <c:pt idx="5">
                  <c:v>41052.605555555558</c:v>
                </c:pt>
                <c:pt idx="6">
                  <c:v>41052.607638888891</c:v>
                </c:pt>
                <c:pt idx="7">
                  <c:v>41052.611111111109</c:v>
                </c:pt>
                <c:pt idx="8">
                  <c:v>41052.613194444442</c:v>
                </c:pt>
                <c:pt idx="9">
                  <c:v>41052.614583333336</c:v>
                </c:pt>
                <c:pt idx="10">
                  <c:v>41052.615277777775</c:v>
                </c:pt>
                <c:pt idx="11">
                  <c:v>41052.618055555555</c:v>
                </c:pt>
                <c:pt idx="12">
                  <c:v>41052.621527777781</c:v>
                </c:pt>
                <c:pt idx="13">
                  <c:v>0.625</c:v>
                </c:pt>
                <c:pt idx="14">
                  <c:v>0.62569444444444444</c:v>
                </c:pt>
                <c:pt idx="15">
                  <c:v>0.62847222222222221</c:v>
                </c:pt>
                <c:pt idx="16">
                  <c:v>0.63194444444444442</c:v>
                </c:pt>
                <c:pt idx="17">
                  <c:v>0.63541666666666663</c:v>
                </c:pt>
                <c:pt idx="18">
                  <c:v>0.63611111111111118</c:v>
                </c:pt>
                <c:pt idx="19">
                  <c:v>0.63888888888888895</c:v>
                </c:pt>
                <c:pt idx="20">
                  <c:v>0.64236111111111105</c:v>
                </c:pt>
                <c:pt idx="21">
                  <c:v>0.64583333333333337</c:v>
                </c:pt>
                <c:pt idx="22">
                  <c:v>0.6479166666666667</c:v>
                </c:pt>
                <c:pt idx="23">
                  <c:v>0.65069444444444446</c:v>
                </c:pt>
                <c:pt idx="24">
                  <c:v>0.65277777777777779</c:v>
                </c:pt>
                <c:pt idx="25">
                  <c:v>0.65625</c:v>
                </c:pt>
                <c:pt idx="26">
                  <c:v>0.65972222222222221</c:v>
                </c:pt>
                <c:pt idx="27">
                  <c:v>0.66319444444444442</c:v>
                </c:pt>
                <c:pt idx="28">
                  <c:v>0.66666666666666663</c:v>
                </c:pt>
                <c:pt idx="29">
                  <c:v>0.67013888888888884</c:v>
                </c:pt>
                <c:pt idx="30">
                  <c:v>0.67361111111111116</c:v>
                </c:pt>
                <c:pt idx="31">
                  <c:v>0.67847222222222225</c:v>
                </c:pt>
                <c:pt idx="32">
                  <c:v>0.68055555555555547</c:v>
                </c:pt>
                <c:pt idx="33">
                  <c:v>0.68402777777777779</c:v>
                </c:pt>
                <c:pt idx="34">
                  <c:v>0.6875</c:v>
                </c:pt>
                <c:pt idx="35">
                  <c:v>0.69097222222222221</c:v>
                </c:pt>
              </c:numCache>
            </c:numRef>
          </c:cat>
          <c:val>
            <c:numRef>
              <c:f>Sheet1!$H$2:$H$37</c:f>
              <c:numCache>
                <c:formatCode>General</c:formatCode>
                <c:ptCount val="36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4326752"/>
        <c:axId val="354322440"/>
      </c:lineChart>
      <c:catAx>
        <c:axId val="35432675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Time (hh:mm)</a:t>
                </a:r>
              </a:p>
            </c:rich>
          </c:tx>
          <c:layout>
            <c:manualLayout>
              <c:xMode val="edge"/>
              <c:yMode val="edge"/>
              <c:x val="0.38899082568807403"/>
              <c:y val="0.90931590197012357"/>
            </c:manualLayout>
          </c:layout>
          <c:overlay val="0"/>
          <c:spPr>
            <a:noFill/>
            <a:ln w="25400">
              <a:noFill/>
            </a:ln>
          </c:spPr>
        </c:title>
        <c:numFmt formatCode="h:mm;@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4322440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35432244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Temperature (C)</a:t>
                </a:r>
              </a:p>
            </c:rich>
          </c:tx>
          <c:layout>
            <c:manualLayout>
              <c:xMode val="edge"/>
              <c:yMode val="edge"/>
              <c:x val="2.9357798165137599E-2"/>
              <c:y val="0.3651969525432573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4326752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Frequency(MHz) vs Time</a:t>
            </a:r>
          </a:p>
        </c:rich>
      </c:tx>
      <c:overlay val="0"/>
      <c:spPr>
        <a:ln>
          <a:solidFill>
            <a:srgbClr val="7030A0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0.12244028546966088"/>
          <c:y val="0.13950499608601558"/>
          <c:w val="0.83350147161469645"/>
          <c:h val="0.67102724010297665"/>
        </c:manualLayout>
      </c:layout>
      <c:lineChart>
        <c:grouping val="standard"/>
        <c:varyColors val="0"/>
        <c:ser>
          <c:idx val="0"/>
          <c:order val="0"/>
          <c:tx>
            <c:strRef>
              <c:f>Sheet4!$B$2</c:f>
              <c:strCache>
                <c:ptCount val="1"/>
                <c:pt idx="0">
                  <c:v>Frequency</c:v>
                </c:pt>
              </c:strCache>
            </c:strRef>
          </c:tx>
          <c:spPr>
            <a:ln>
              <a:solidFill>
                <a:srgbClr val="9F2C15"/>
              </a:solidFill>
            </a:ln>
          </c:spPr>
          <c:marker>
            <c:spPr>
              <a:solidFill>
                <a:srgbClr val="771717"/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cat>
            <c:strRef>
              <c:f>Sheet4!$A$3:$A$16</c:f>
              <c:strCache>
                <c:ptCount val="14"/>
                <c:pt idx="0">
                  <c:v>7:00</c:v>
                </c:pt>
                <c:pt idx="1">
                  <c:v>7:15AM</c:v>
                </c:pt>
                <c:pt idx="2">
                  <c:v>7:30</c:v>
                </c:pt>
                <c:pt idx="3">
                  <c:v>7:45</c:v>
                </c:pt>
                <c:pt idx="4">
                  <c:v>8:00</c:v>
                </c:pt>
                <c:pt idx="5">
                  <c:v>8:15</c:v>
                </c:pt>
                <c:pt idx="6">
                  <c:v>8:30</c:v>
                </c:pt>
                <c:pt idx="7">
                  <c:v>8:45</c:v>
                </c:pt>
                <c:pt idx="8">
                  <c:v>9:00</c:v>
                </c:pt>
                <c:pt idx="9">
                  <c:v>9:30</c:v>
                </c:pt>
                <c:pt idx="10">
                  <c:v>10:00</c:v>
                </c:pt>
                <c:pt idx="11">
                  <c:v>10:30</c:v>
                </c:pt>
                <c:pt idx="12">
                  <c:v>11:00</c:v>
                </c:pt>
                <c:pt idx="13">
                  <c:v>11:30</c:v>
                </c:pt>
              </c:strCache>
            </c:strRef>
          </c:cat>
          <c:val>
            <c:numRef>
              <c:f>Sheet4!$B$3:$B$16</c:f>
              <c:numCache>
                <c:formatCode>General</c:formatCode>
                <c:ptCount val="14"/>
                <c:pt idx="0">
                  <c:v>499.06200000000001</c:v>
                </c:pt>
                <c:pt idx="1">
                  <c:v>499.065</c:v>
                </c:pt>
                <c:pt idx="2">
                  <c:v>499.05900000000003</c:v>
                </c:pt>
                <c:pt idx="3">
                  <c:v>499.05700000000002</c:v>
                </c:pt>
                <c:pt idx="4">
                  <c:v>499.05799999999999</c:v>
                </c:pt>
                <c:pt idx="5">
                  <c:v>499.06200000000001</c:v>
                </c:pt>
                <c:pt idx="6">
                  <c:v>499.03</c:v>
                </c:pt>
                <c:pt idx="7">
                  <c:v>499.01799999999997</c:v>
                </c:pt>
                <c:pt idx="8">
                  <c:v>499.02100000000002</c:v>
                </c:pt>
                <c:pt idx="9">
                  <c:v>499.02300000000002</c:v>
                </c:pt>
                <c:pt idx="10">
                  <c:v>499.02</c:v>
                </c:pt>
                <c:pt idx="11">
                  <c:v>499.02300000000002</c:v>
                </c:pt>
                <c:pt idx="12">
                  <c:v>499.02100000000002</c:v>
                </c:pt>
                <c:pt idx="13">
                  <c:v>499.02499999999998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4324792"/>
        <c:axId val="354327928"/>
      </c:lineChart>
      <c:catAx>
        <c:axId val="354324792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354327928"/>
        <c:crosses val="autoZero"/>
        <c:auto val="1"/>
        <c:lblAlgn val="ctr"/>
        <c:lblOffset val="100"/>
        <c:noMultiLvlLbl val="0"/>
      </c:catAx>
      <c:valAx>
        <c:axId val="354327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4324792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7030A0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Vacuum vs Time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0832388841115644E-2"/>
          <c:y val="0.16914089883711653"/>
          <c:w val="0.93768338127668549"/>
          <c:h val="0.75881724573204856"/>
        </c:manualLayout>
      </c:layout>
      <c:lineChart>
        <c:grouping val="standard"/>
        <c:varyColors val="0"/>
        <c:ser>
          <c:idx val="0"/>
          <c:order val="0"/>
          <c:tx>
            <c:strRef>
              <c:f>Sheet4!$H$2</c:f>
              <c:strCache>
                <c:ptCount val="1"/>
                <c:pt idx="0">
                  <c:v>Vac Reading Stop</c:v>
                </c:pt>
              </c:strCache>
            </c:strRef>
          </c:tx>
          <c:spPr>
            <a:ln>
              <a:solidFill>
                <a:srgbClr val="9F2C15"/>
              </a:solidFill>
            </a:ln>
          </c:spPr>
          <c:marker>
            <c:spPr>
              <a:solidFill>
                <a:srgbClr val="771717"/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marker>
          <c:cat>
            <c:strRef>
              <c:f>Sheet4!$A$3:$A$16</c:f>
              <c:strCache>
                <c:ptCount val="14"/>
                <c:pt idx="0">
                  <c:v>7:00</c:v>
                </c:pt>
                <c:pt idx="1">
                  <c:v>7:15AM</c:v>
                </c:pt>
                <c:pt idx="2">
                  <c:v>7:30</c:v>
                </c:pt>
                <c:pt idx="3">
                  <c:v>7:45</c:v>
                </c:pt>
                <c:pt idx="4">
                  <c:v>8:00</c:v>
                </c:pt>
                <c:pt idx="5">
                  <c:v>8:15</c:v>
                </c:pt>
                <c:pt idx="6">
                  <c:v>8:30</c:v>
                </c:pt>
                <c:pt idx="7">
                  <c:v>8:45</c:v>
                </c:pt>
                <c:pt idx="8">
                  <c:v>9:00</c:v>
                </c:pt>
                <c:pt idx="9">
                  <c:v>9:30</c:v>
                </c:pt>
                <c:pt idx="10">
                  <c:v>10:00</c:v>
                </c:pt>
                <c:pt idx="11">
                  <c:v>10:30</c:v>
                </c:pt>
                <c:pt idx="12">
                  <c:v>11:00</c:v>
                </c:pt>
                <c:pt idx="13">
                  <c:v>11:30</c:v>
                </c:pt>
              </c:strCache>
            </c:strRef>
          </c:cat>
          <c:val>
            <c:numRef>
              <c:f>Sheet4!$H$3:$H$16</c:f>
              <c:numCache>
                <c:formatCode>General</c:formatCode>
                <c:ptCount val="14"/>
                <c:pt idx="0">
                  <c:v>10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26</c:v>
                </c:pt>
                <c:pt idx="5">
                  <c:v>34</c:v>
                </c:pt>
                <c:pt idx="6">
                  <c:v>59</c:v>
                </c:pt>
                <c:pt idx="7">
                  <c:v>96</c:v>
                </c:pt>
                <c:pt idx="8">
                  <c:v>107</c:v>
                </c:pt>
                <c:pt idx="9">
                  <c:v>102</c:v>
                </c:pt>
                <c:pt idx="10">
                  <c:v>85</c:v>
                </c:pt>
                <c:pt idx="11">
                  <c:v>78</c:v>
                </c:pt>
                <c:pt idx="12">
                  <c:v>69</c:v>
                </c:pt>
                <c:pt idx="13">
                  <c:v>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4328712"/>
        <c:axId val="354328320"/>
      </c:lineChart>
      <c:catAx>
        <c:axId val="354328712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354328320"/>
        <c:crosses val="autoZero"/>
        <c:auto val="1"/>
        <c:lblAlgn val="ctr"/>
        <c:lblOffset val="100"/>
        <c:noMultiLvlLbl val="0"/>
      </c:catAx>
      <c:valAx>
        <c:axId val="354328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4328712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7030A0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Fwd Pwr(dBm)</a:t>
            </a:r>
            <a:r>
              <a:rPr lang="en-US" baseline="0"/>
              <a:t> vs Time</a:t>
            </a:r>
            <a:endParaRPr lang="en-US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Sheet4!$D$2</c:f>
              <c:strCache>
                <c:ptCount val="1"/>
                <c:pt idx="0">
                  <c:v>Fwd Pwr @ A</c:v>
                </c:pt>
              </c:strCache>
            </c:strRef>
          </c:tx>
          <c:spPr>
            <a:ln>
              <a:solidFill>
                <a:srgbClr val="9F2C15"/>
              </a:solidFill>
            </a:ln>
          </c:spPr>
          <c:marker>
            <c:spPr>
              <a:solidFill>
                <a:srgbClr val="771717"/>
              </a:solidFill>
            </c:spPr>
          </c:marker>
          <c:cat>
            <c:strRef>
              <c:f>Sheet4!$A$3:$A$16</c:f>
              <c:strCache>
                <c:ptCount val="14"/>
                <c:pt idx="0">
                  <c:v>7:00</c:v>
                </c:pt>
                <c:pt idx="1">
                  <c:v>7:15AM</c:v>
                </c:pt>
                <c:pt idx="2">
                  <c:v>7:30</c:v>
                </c:pt>
                <c:pt idx="3">
                  <c:v>7:45</c:v>
                </c:pt>
                <c:pt idx="4">
                  <c:v>8:00</c:v>
                </c:pt>
                <c:pt idx="5">
                  <c:v>8:15</c:v>
                </c:pt>
                <c:pt idx="6">
                  <c:v>8:30</c:v>
                </c:pt>
                <c:pt idx="7">
                  <c:v>8:45</c:v>
                </c:pt>
                <c:pt idx="8">
                  <c:v>9:00</c:v>
                </c:pt>
                <c:pt idx="9">
                  <c:v>9:30</c:v>
                </c:pt>
                <c:pt idx="10">
                  <c:v>10:00</c:v>
                </c:pt>
                <c:pt idx="11">
                  <c:v>10:30</c:v>
                </c:pt>
                <c:pt idx="12">
                  <c:v>11:00</c:v>
                </c:pt>
                <c:pt idx="13">
                  <c:v>11:30</c:v>
                </c:pt>
              </c:strCache>
            </c:strRef>
          </c:cat>
          <c:val>
            <c:numRef>
              <c:f>Sheet4!$D$3:$D$16</c:f>
              <c:numCache>
                <c:formatCode>General</c:formatCode>
                <c:ptCount val="14"/>
                <c:pt idx="0">
                  <c:v>57.09</c:v>
                </c:pt>
                <c:pt idx="1">
                  <c:v>57.13</c:v>
                </c:pt>
                <c:pt idx="2">
                  <c:v>57.15</c:v>
                </c:pt>
                <c:pt idx="3">
                  <c:v>57.16</c:v>
                </c:pt>
                <c:pt idx="4">
                  <c:v>60.78</c:v>
                </c:pt>
                <c:pt idx="5">
                  <c:v>66.2</c:v>
                </c:pt>
                <c:pt idx="6">
                  <c:v>66.180000000000007</c:v>
                </c:pt>
                <c:pt idx="7">
                  <c:v>66.17</c:v>
                </c:pt>
                <c:pt idx="8">
                  <c:v>66.19</c:v>
                </c:pt>
                <c:pt idx="9">
                  <c:v>66.180000000000007</c:v>
                </c:pt>
                <c:pt idx="10">
                  <c:v>66.2</c:v>
                </c:pt>
                <c:pt idx="11">
                  <c:v>66.180000000000007</c:v>
                </c:pt>
                <c:pt idx="12">
                  <c:v>66.16</c:v>
                </c:pt>
                <c:pt idx="13">
                  <c:v>66.16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4329496"/>
        <c:axId val="354322832"/>
      </c:lineChart>
      <c:catAx>
        <c:axId val="354329496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354322832"/>
        <c:crosses val="autoZero"/>
        <c:auto val="1"/>
        <c:lblAlgn val="ctr"/>
        <c:lblOffset val="100"/>
        <c:noMultiLvlLbl val="0"/>
      </c:catAx>
      <c:valAx>
        <c:axId val="354322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432949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rgbClr val="7030A0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Fwd Pwr(dBm)</a:t>
            </a:r>
            <a:r>
              <a:rPr lang="en-US" baseline="0"/>
              <a:t> vs Time</a:t>
            </a:r>
            <a:endParaRPr lang="en-US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Sheet4!$D$2</c:f>
              <c:strCache>
                <c:ptCount val="1"/>
                <c:pt idx="0">
                  <c:v>Fwd Pwr @ A</c:v>
                </c:pt>
              </c:strCache>
            </c:strRef>
          </c:tx>
          <c:spPr>
            <a:ln>
              <a:solidFill>
                <a:srgbClr val="9F2C15"/>
              </a:solidFill>
            </a:ln>
          </c:spPr>
          <c:marker>
            <c:spPr>
              <a:solidFill>
                <a:srgbClr val="771717"/>
              </a:solidFill>
            </c:spPr>
          </c:marker>
          <c:cat>
            <c:strRef>
              <c:f>Sheet4!$A$3:$A$16</c:f>
              <c:strCache>
                <c:ptCount val="14"/>
                <c:pt idx="0">
                  <c:v>7:00</c:v>
                </c:pt>
                <c:pt idx="1">
                  <c:v>7:15AM</c:v>
                </c:pt>
                <c:pt idx="2">
                  <c:v>7:30</c:v>
                </c:pt>
                <c:pt idx="3">
                  <c:v>7:45</c:v>
                </c:pt>
                <c:pt idx="4">
                  <c:v>8:00</c:v>
                </c:pt>
                <c:pt idx="5">
                  <c:v>8:15</c:v>
                </c:pt>
                <c:pt idx="6">
                  <c:v>8:30</c:v>
                </c:pt>
                <c:pt idx="7">
                  <c:v>8:45</c:v>
                </c:pt>
                <c:pt idx="8">
                  <c:v>9:00</c:v>
                </c:pt>
                <c:pt idx="9">
                  <c:v>9:30</c:v>
                </c:pt>
                <c:pt idx="10">
                  <c:v>10:00</c:v>
                </c:pt>
                <c:pt idx="11">
                  <c:v>10:30</c:v>
                </c:pt>
                <c:pt idx="12">
                  <c:v>11:00</c:v>
                </c:pt>
                <c:pt idx="13">
                  <c:v>11:30</c:v>
                </c:pt>
              </c:strCache>
            </c:strRef>
          </c:cat>
          <c:val>
            <c:numRef>
              <c:f>Sheet4!$D$3:$D$16</c:f>
              <c:numCache>
                <c:formatCode>General</c:formatCode>
                <c:ptCount val="14"/>
                <c:pt idx="0">
                  <c:v>57.09</c:v>
                </c:pt>
                <c:pt idx="1">
                  <c:v>57.13</c:v>
                </c:pt>
                <c:pt idx="2">
                  <c:v>57.15</c:v>
                </c:pt>
                <c:pt idx="3">
                  <c:v>57.16</c:v>
                </c:pt>
                <c:pt idx="4">
                  <c:v>60.78</c:v>
                </c:pt>
                <c:pt idx="5">
                  <c:v>66.2</c:v>
                </c:pt>
                <c:pt idx="6">
                  <c:v>66.180000000000007</c:v>
                </c:pt>
                <c:pt idx="7">
                  <c:v>66.17</c:v>
                </c:pt>
                <c:pt idx="8">
                  <c:v>66.19</c:v>
                </c:pt>
                <c:pt idx="9">
                  <c:v>66.180000000000007</c:v>
                </c:pt>
                <c:pt idx="10">
                  <c:v>66.2</c:v>
                </c:pt>
                <c:pt idx="11">
                  <c:v>66.180000000000007</c:v>
                </c:pt>
                <c:pt idx="12">
                  <c:v>66.16</c:v>
                </c:pt>
                <c:pt idx="13">
                  <c:v>66.16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4560976"/>
        <c:axId val="354560584"/>
      </c:lineChart>
      <c:catAx>
        <c:axId val="354560976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354560584"/>
        <c:crosses val="autoZero"/>
        <c:auto val="1"/>
        <c:lblAlgn val="ctr"/>
        <c:lblOffset val="100"/>
        <c:noMultiLvlLbl val="0"/>
      </c:catAx>
      <c:valAx>
        <c:axId val="354560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456097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rgbClr val="7030A0"/>
      </a:solidFill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670925" y="6705600"/>
            <a:ext cx="541338" cy="203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4209" tIns="60471" rIns="124209" bIns="60471" anchor="ctr">
            <a:spAutoFit/>
          </a:bodyPr>
          <a:lstStyle/>
          <a:p>
            <a:pPr algn="r" defTabSz="1249363">
              <a:defRPr/>
            </a:pPr>
            <a:fld id="{88951972-278D-4CC4-8257-AF37DCB4659F}" type="slidenum">
              <a:rPr lang="en-US" altLang="en-US" sz="1000" b="0">
                <a:latin typeface="Arial" charset="0"/>
              </a:rPr>
              <a:pPr algn="r" defTabSz="1249363">
                <a:defRPr/>
              </a:pPr>
              <a:t>‹#›</a:t>
            </a:fld>
            <a:endParaRPr lang="en-US" altLang="en-US" sz="10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55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6663" y="3324225"/>
            <a:ext cx="6797675" cy="314642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124209" tIns="60471" rIns="124209" bIns="604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notes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536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30225"/>
            <a:ext cx="3487738" cy="26162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467725" y="6646863"/>
            <a:ext cx="744538" cy="32861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4209" tIns="60471" rIns="124209" bIns="60471" anchor="ctr">
            <a:spAutoFit/>
          </a:bodyPr>
          <a:lstStyle/>
          <a:p>
            <a:pPr algn="r" defTabSz="1249363">
              <a:defRPr/>
            </a:pPr>
            <a:fld id="{AD6EA793-05E7-473A-906D-5BEA31D06DCC}" type="slidenum">
              <a:rPr lang="en-US" altLang="en-US" sz="2100" b="0">
                <a:latin typeface="Arial" charset="0"/>
              </a:rPr>
              <a:pPr algn="r" defTabSz="1249363">
                <a:defRPr/>
              </a:pPr>
              <a:t>‹#›</a:t>
            </a:fld>
            <a:endParaRPr lang="en-US" altLang="en-US" sz="21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7955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477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0437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5794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9824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9861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On the highlights</a:t>
            </a:r>
            <a:r>
              <a:rPr lang="en-US" baseline="0" dirty="0" smtClean="0"/>
              <a:t> slide y</a:t>
            </a:r>
            <a:r>
              <a:rPr lang="en-US" dirty="0" smtClean="0"/>
              <a:t>ou mentioned that this was done with ARRA funds.  They may miss</a:t>
            </a:r>
            <a:r>
              <a:rPr lang="en-US" baseline="0" dirty="0" smtClean="0"/>
              <a:t> that or they may not remember at this point.  Please add the “part of ARRA project” into the first bullet.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</a:t>
            </a:r>
            <a:r>
              <a:rPr lang="en-US" baseline="0" dirty="0" smtClean="0"/>
              <a:t> first bullet you mention “high power testing”.  In 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bullet you say “rf measurements”.  My brain assumed you were talking about high-power “rf measurements”.  I suggest you add “low-power” in 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bullet.</a:t>
            </a:r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5251421" y="6646601"/>
            <a:ext cx="4017434" cy="3498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3287" tIns="46644" rIns="93287" bIns="46644" numCol="1" anchorCtr="0" compatLnSpc="1">
            <a:prstTxWarp prst="textNoShape">
              <a:avLst/>
            </a:prstTxWarp>
          </a:bodyPr>
          <a:lstStyle/>
          <a:p>
            <a:fld id="{834EE5F7-FB83-44E9-8BD2-E1707A85F550}" type="slidenum">
              <a:rPr lang="en-US" smtClean="0"/>
              <a:pPr/>
              <a:t>12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3305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947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1084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51421" y="6646601"/>
            <a:ext cx="4017433" cy="349885"/>
          </a:xfrm>
          <a:prstGeom prst="rect">
            <a:avLst/>
          </a:prstGeom>
          <a:ln/>
        </p:spPr>
        <p:txBody>
          <a:bodyPr/>
          <a:lstStyle/>
          <a:p>
            <a:fld id="{AF21B36B-D5EB-4D81-9422-03DB744D6065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30225"/>
            <a:ext cx="3486150" cy="2614613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6134" y="3323908"/>
            <a:ext cx="6798733" cy="314775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78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89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7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69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28800" cy="334962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11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28800" cy="334962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74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1155" y="838200"/>
            <a:ext cx="8747185" cy="5287963"/>
          </a:xfrm>
        </p:spPr>
        <p:txBody>
          <a:bodyPr/>
          <a:lstStyle>
            <a:lvl1pPr>
              <a:buNone/>
              <a:defRPr>
                <a:solidFill>
                  <a:srgbClr val="333399"/>
                </a:solidFill>
              </a:defRPr>
            </a:lvl1pPr>
            <a:lvl2pPr marL="455613" indent="-233363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>
                <a:solidFill>
                  <a:srgbClr val="008000"/>
                </a:solidFill>
              </a:defRPr>
            </a:lvl2pPr>
            <a:lvl3pPr marL="687388" indent="-228600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>
                <a:solidFill>
                  <a:srgbClr val="FF7517"/>
                </a:solidFill>
              </a:defRPr>
            </a:lvl3pPr>
            <a:lvl4pPr marL="917575" indent="-228600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>
                <a:solidFill>
                  <a:srgbClr val="333399"/>
                </a:solidFill>
              </a:defRPr>
            </a:lvl4pPr>
            <a:lvl5pPr marL="1147763" indent="-228600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>
                <a:solidFill>
                  <a:srgbClr val="33339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66017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48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4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8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89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99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020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0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 userDrawn="1"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92582" name="Line 6"/>
          <p:cNvSpPr>
            <a:spLocks noChangeShapeType="1"/>
          </p:cNvSpPr>
          <p:nvPr userDrawn="1"/>
        </p:nvSpPr>
        <p:spPr bwMode="auto">
          <a:xfrm>
            <a:off x="0" y="6477000"/>
            <a:ext cx="9140825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92584" name="Rectangle 8"/>
          <p:cNvSpPr>
            <a:spLocks noChangeArrowheads="1"/>
          </p:cNvSpPr>
          <p:nvPr userDrawn="1"/>
        </p:nvSpPr>
        <p:spPr bwMode="auto">
          <a:xfrm>
            <a:off x="2667000" y="6400800"/>
            <a:ext cx="4038600" cy="169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1400" dirty="0">
                <a:solidFill>
                  <a:srgbClr val="339966"/>
                </a:solidFill>
                <a:latin typeface="Century Schoolbook" pitchFamily="18" charset="0"/>
              </a:rPr>
              <a:t>   </a:t>
            </a:r>
            <a:r>
              <a:rPr lang="en-US" sz="1200" dirty="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  <p:pic>
        <p:nvPicPr>
          <p:cNvPr id="4103" name="Picture 9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9013" y="624998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 userDrawn="1"/>
        </p:nvSpPr>
        <p:spPr bwMode="auto">
          <a:xfrm>
            <a:off x="6705600" y="6400800"/>
            <a:ext cx="5810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600" dirty="0">
                <a:solidFill>
                  <a:srgbClr val="FFFFFF"/>
                </a:solidFill>
                <a:latin typeface="Arial" charset="0"/>
              </a:rPr>
              <a:t>Page </a:t>
            </a:r>
            <a:fld id="{BFF26728-E5DD-43F7-A26A-D5BFC0C3B38C}" type="slidenum">
              <a:rPr lang="en-US" altLang="en-US" sz="600">
                <a:solidFill>
                  <a:srgbClr val="FFFFFF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6" name="Picture 12" descr="NP-logo-Nl copy"/>
          <p:cNvPicPr>
            <a:picLocks noChangeAspect="1" noChangeArrowheads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175375"/>
            <a:ext cx="1295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3"/>
          <p:cNvPicPr>
            <a:picLocks noChangeAspect="1" noChangeArrowheads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6246813"/>
            <a:ext cx="9144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054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90" r:id="rId13"/>
    <p:sldLayoutId id="214748369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262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1604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0621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36" name="Rectangle 40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RF Separation Status</a:t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</a:b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6147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276600"/>
            <a:ext cx="7620000" cy="3048000"/>
          </a:xfrm>
          <a:noFill/>
        </p:spPr>
        <p:txBody>
          <a:bodyPr/>
          <a:lstStyle/>
          <a:p>
            <a:pPr eaLnBrk="1" hangingPunct="1"/>
            <a:endParaRPr lang="en-US" sz="2000" dirty="0" smtClean="0">
              <a:cs typeface="Arial" pitchFamily="34" charset="0"/>
            </a:endParaRPr>
          </a:p>
          <a:p>
            <a:pPr eaLnBrk="1" hangingPunct="1"/>
            <a:endParaRPr lang="en-US" sz="2000" dirty="0" smtClean="0">
              <a:cs typeface="Arial" pitchFamily="34" charset="0"/>
            </a:endParaRPr>
          </a:p>
          <a:p>
            <a:pPr eaLnBrk="1" hangingPunct="1"/>
            <a:r>
              <a:rPr lang="en-US" sz="2000" dirty="0" smtClean="0">
                <a:cs typeface="Arial" pitchFamily="34" charset="0"/>
              </a:rPr>
              <a:t>Mark Wissmann</a:t>
            </a:r>
          </a:p>
          <a:p>
            <a:pPr eaLnBrk="1" hangingPunct="1"/>
            <a:r>
              <a:rPr lang="en-US" sz="2000" dirty="0" smtClean="0">
                <a:cs typeface="Arial" pitchFamily="34" charset="0"/>
              </a:rPr>
              <a:t>July, 2015</a:t>
            </a:r>
          </a:p>
        </p:txBody>
      </p:sp>
    </p:spTree>
    <p:extLst>
      <p:ext uri="{BB962C8B-B14F-4D97-AF65-F5344CB8AC3E}">
        <p14:creationId xmlns:p14="http://schemas.microsoft.com/office/powerpoint/2010/main" val="122752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Setup With Fields Flat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2" cstate="print">
            <a:lum bright="38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0"/>
            <a:ext cx="4191001" cy="33528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lum bright="40000" contras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56" y="990600"/>
            <a:ext cx="466113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9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RRFAE00A’s Final Bench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8" y="1179576"/>
            <a:ext cx="6242304" cy="4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7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685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  <a:cs typeface="Arial" pitchFamily="34" charset="0"/>
              </a:rPr>
              <a:t> Bead Pull In RF Structures Lab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362200" y="5181600"/>
            <a:ext cx="4029075" cy="457200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  <a:tabLst>
                <a:tab pos="6681788" algn="l"/>
              </a:tabLst>
            </a:pPr>
            <a:r>
              <a:rPr lang="en-US" sz="2000" dirty="0" smtClean="0">
                <a:cs typeface="Arial" pitchFamily="34" charset="0"/>
              </a:rPr>
              <a:t>RRFAE00A Setup For </a:t>
            </a:r>
            <a:r>
              <a:rPr lang="en-US" sz="2000" dirty="0" err="1" smtClean="0">
                <a:cs typeface="Arial" pitchFamily="34" charset="0"/>
              </a:rPr>
              <a:t>Beadpull</a:t>
            </a:r>
            <a:endParaRPr lang="en-US" sz="2000" dirty="0"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98512"/>
            <a:ext cx="6248400" cy="415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  <a:cs typeface="Arial" pitchFamily="34" charset="0"/>
              </a:rPr>
              <a:t>Cavity Setup Update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798513"/>
            <a:ext cx="8229600" cy="5287962"/>
          </a:xfrm>
        </p:spPr>
        <p:txBody>
          <a:bodyPr>
            <a:normAutofit fontScale="92500" lnSpcReduction="20000"/>
          </a:bodyPr>
          <a:lstStyle/>
          <a:p>
            <a:pPr marL="228600" lvl="1" indent="-22860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dirty="0" smtClean="0">
                <a:solidFill>
                  <a:srgbClr val="333399"/>
                </a:solidFill>
                <a:cs typeface="Arial" pitchFamily="34" charset="0"/>
              </a:rPr>
              <a:t> - Establish field flatness in each cell</a:t>
            </a:r>
          </a:p>
          <a:p>
            <a:pPr marL="228600" lvl="1" indent="-22860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dirty="0" smtClean="0">
                <a:solidFill>
                  <a:srgbClr val="333399"/>
                </a:solidFill>
                <a:cs typeface="Arial" pitchFamily="34" charset="0"/>
              </a:rPr>
              <a:t>   </a:t>
            </a:r>
            <a:r>
              <a:rPr lang="en-US" sz="2000" dirty="0" smtClean="0">
                <a:solidFill>
                  <a:srgbClr val="333399"/>
                </a:solidFill>
                <a:cs typeface="Arial" pitchFamily="34" charset="0"/>
              </a:rPr>
              <a:t>RRFAE00A set and in high power test</a:t>
            </a:r>
          </a:p>
          <a:p>
            <a:pPr marL="228600" lvl="1" indent="-22860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000" dirty="0">
                <a:solidFill>
                  <a:srgbClr val="333399"/>
                </a:solidFill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333399"/>
                </a:solidFill>
                <a:cs typeface="Arial" pitchFamily="34" charset="0"/>
              </a:rPr>
              <a:t>   RRFAE00D set and soon on Alignment Stand</a:t>
            </a:r>
          </a:p>
          <a:p>
            <a:pPr marL="228600" lvl="1" indent="-22860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000" dirty="0">
                <a:solidFill>
                  <a:srgbClr val="333399"/>
                </a:solidFill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333399"/>
                </a:solidFill>
                <a:cs typeface="Arial" pitchFamily="34" charset="0"/>
              </a:rPr>
              <a:t>   RRFAE00B &amp; RRFAE00C awaiting Pickup Loops </a:t>
            </a:r>
            <a:endParaRPr lang="en-US" sz="2800" dirty="0" smtClean="0">
              <a:solidFill>
                <a:srgbClr val="333399"/>
              </a:solidFill>
              <a:cs typeface="Arial" pitchFamily="34" charset="0"/>
            </a:endParaRPr>
          </a:p>
          <a:p>
            <a:pPr marL="228600" lvl="1" indent="-22860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dirty="0" smtClean="0">
                <a:solidFill>
                  <a:srgbClr val="333399"/>
                </a:solidFill>
                <a:cs typeface="Arial" pitchFamily="34" charset="0"/>
              </a:rPr>
              <a:t> - Install a second pickup loop</a:t>
            </a:r>
          </a:p>
          <a:p>
            <a:pPr marL="228600" lvl="1" indent="-22860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dirty="0">
                <a:solidFill>
                  <a:srgbClr val="333399"/>
                </a:solidFill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33399"/>
                </a:solidFill>
                <a:cs typeface="Arial" pitchFamily="34" charset="0"/>
              </a:rPr>
              <a:t>  </a:t>
            </a:r>
            <a:r>
              <a:rPr lang="en-US" sz="1900" dirty="0" smtClean="0">
                <a:solidFill>
                  <a:srgbClr val="333399"/>
                </a:solidFill>
                <a:cs typeface="Arial" pitchFamily="34" charset="0"/>
              </a:rPr>
              <a:t>RRFAE00A</a:t>
            </a:r>
            <a:r>
              <a:rPr lang="en-US" sz="1900" dirty="0">
                <a:solidFill>
                  <a:srgbClr val="333399"/>
                </a:solidFill>
                <a:cs typeface="Arial" pitchFamily="34" charset="0"/>
              </a:rPr>
              <a:t>, RRFAE00B and </a:t>
            </a:r>
            <a:r>
              <a:rPr lang="en-US" sz="1900" dirty="0" smtClean="0">
                <a:solidFill>
                  <a:srgbClr val="333399"/>
                </a:solidFill>
                <a:cs typeface="Arial" pitchFamily="34" charset="0"/>
              </a:rPr>
              <a:t>RRFAE00C need pickups.  They arrived    from MDC yesterday.</a:t>
            </a:r>
          </a:p>
          <a:p>
            <a:pPr marL="228600" lvl="1" indent="-22860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dirty="0" smtClean="0">
                <a:solidFill>
                  <a:srgbClr val="333399"/>
                </a:solidFill>
                <a:cs typeface="Arial" pitchFamily="34" charset="0"/>
              </a:rPr>
              <a:t> - </a:t>
            </a:r>
            <a:r>
              <a:rPr lang="en-US" sz="2800" dirty="0" err="1" smtClean="0">
                <a:solidFill>
                  <a:srgbClr val="333399"/>
                </a:solidFill>
                <a:cs typeface="Arial" pitchFamily="34" charset="0"/>
              </a:rPr>
              <a:t>Fiducialize</a:t>
            </a:r>
            <a:r>
              <a:rPr lang="en-US" sz="2800" dirty="0" smtClean="0">
                <a:solidFill>
                  <a:srgbClr val="333399"/>
                </a:solidFill>
                <a:cs typeface="Arial" pitchFamily="34" charset="0"/>
              </a:rPr>
              <a:t> each cavity</a:t>
            </a:r>
          </a:p>
          <a:p>
            <a:pPr marL="228600" lvl="1" indent="-22860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dirty="0">
                <a:solidFill>
                  <a:srgbClr val="333399"/>
                </a:solidFill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33399"/>
                </a:solidFill>
                <a:cs typeface="Arial" pitchFamily="34" charset="0"/>
              </a:rPr>
              <a:t>  </a:t>
            </a:r>
            <a:r>
              <a:rPr lang="en-US" sz="2000" dirty="0" smtClean="0">
                <a:solidFill>
                  <a:srgbClr val="333399"/>
                </a:solidFill>
                <a:cs typeface="Arial" pitchFamily="34" charset="0"/>
              </a:rPr>
              <a:t>RRFAE00A, RRFAE00B and RRFAE00C complete.</a:t>
            </a:r>
            <a:endParaRPr lang="en-US" sz="2800" dirty="0" smtClean="0">
              <a:solidFill>
                <a:srgbClr val="333399"/>
              </a:solidFill>
              <a:cs typeface="Arial" pitchFamily="34" charset="0"/>
            </a:endParaRPr>
          </a:p>
          <a:p>
            <a:pPr marL="228600" lvl="1" indent="-22860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dirty="0">
                <a:solidFill>
                  <a:srgbClr val="333399"/>
                </a:solidFill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33399"/>
                </a:solidFill>
                <a:cs typeface="Arial" pitchFamily="34" charset="0"/>
              </a:rPr>
              <a:t>-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33399"/>
                </a:solidFill>
                <a:cs typeface="Arial" pitchFamily="34" charset="0"/>
              </a:rPr>
              <a:t>Reinstall Cavities</a:t>
            </a:r>
            <a:endParaRPr lang="en-US" dirty="0">
              <a:solidFill>
                <a:schemeClr val="accent2"/>
              </a:solidFill>
              <a:cs typeface="Arial" pitchFamily="34" charset="0"/>
            </a:endParaRPr>
          </a:p>
          <a:p>
            <a:pPr marL="228600" lvl="1" indent="-22860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dirty="0" smtClean="0">
                <a:solidFill>
                  <a:schemeClr val="accent2"/>
                </a:solidFill>
                <a:cs typeface="Arial" pitchFamily="34" charset="0"/>
              </a:rPr>
              <a:t>   </a:t>
            </a:r>
            <a:r>
              <a:rPr lang="en-US" sz="2000" dirty="0" smtClean="0">
                <a:solidFill>
                  <a:schemeClr val="accent2"/>
                </a:solidFill>
                <a:cs typeface="Arial" pitchFamily="34" charset="0"/>
              </a:rPr>
              <a:t>Plan to be ready by first week in August</a:t>
            </a:r>
            <a:endParaRPr lang="en-US" dirty="0">
              <a:solidFill>
                <a:schemeClr val="accent2"/>
              </a:solidFill>
              <a:cs typeface="Arial" pitchFamily="34" charset="0"/>
            </a:endParaRPr>
          </a:p>
          <a:p>
            <a:pPr marL="228600" lvl="1" indent="-228600" eaLnBrk="1" hangingPunct="1">
              <a:lnSpc>
                <a:spcPct val="100000"/>
              </a:lnSpc>
              <a:spcBef>
                <a:spcPct val="20000"/>
              </a:spcBef>
              <a:buNone/>
            </a:pPr>
            <a:endParaRPr lang="en-US" dirty="0">
              <a:solidFill>
                <a:schemeClr val="accent2"/>
              </a:solidFill>
              <a:cs typeface="Arial" pitchFamily="34" charset="0"/>
            </a:endParaRPr>
          </a:p>
          <a:p>
            <a:pPr eaLnBrk="1" hangingPunct="1"/>
            <a:r>
              <a:rPr lang="en-US" sz="2800" dirty="0">
                <a:solidFill>
                  <a:schemeClr val="accent2"/>
                </a:solidFill>
                <a:cs typeface="Arial" pitchFamily="34" charset="0"/>
              </a:rPr>
              <a:t>	</a:t>
            </a:r>
            <a:endParaRPr lang="en-US" dirty="0">
              <a:solidFill>
                <a:schemeClr val="accent2"/>
              </a:solidFill>
              <a:cs typeface="Arial" pitchFamily="34" charset="0"/>
            </a:endParaRPr>
          </a:p>
          <a:p>
            <a:pPr eaLnBrk="1" hangingPunct="1"/>
            <a:r>
              <a:rPr lang="en-US" sz="2800" dirty="0" smtClean="0">
                <a:cs typeface="Arial" pitchFamily="34" charset="0"/>
              </a:rPr>
              <a:t>	</a:t>
            </a:r>
          </a:p>
          <a:p>
            <a:pPr eaLnBrk="1" hangingPunct="1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1778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  <a:cs typeface="Arial" pitchFamily="34" charset="0"/>
              </a:rPr>
              <a:t>IOT Power Update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798513"/>
            <a:ext cx="8229600" cy="5287962"/>
          </a:xfrm>
        </p:spPr>
        <p:txBody>
          <a:bodyPr>
            <a:normAutofit/>
          </a:bodyPr>
          <a:lstStyle/>
          <a:p>
            <a:pPr marL="228600" lvl="1" indent="-22860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dirty="0" smtClean="0">
                <a:solidFill>
                  <a:srgbClr val="333399"/>
                </a:solidFill>
                <a:cs typeface="Arial" pitchFamily="34" charset="0"/>
              </a:rPr>
              <a:t>-  Goal is 14 kW Steady Power</a:t>
            </a:r>
          </a:p>
          <a:p>
            <a:pPr marL="342900" lvl="1" indent="-342900" eaLnBrk="1" hangingPunct="1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sz="2800" dirty="0" smtClean="0">
                <a:solidFill>
                  <a:schemeClr val="accent2"/>
                </a:solidFill>
                <a:cs typeface="Arial" pitchFamily="34" charset="0"/>
              </a:rPr>
              <a:t>To do this the HVPS needs to provide ~24 kV</a:t>
            </a:r>
          </a:p>
          <a:p>
            <a:pPr marL="342900" lvl="1" indent="-342900" eaLnBrk="1" hangingPunct="1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sz="2800" dirty="0" smtClean="0">
                <a:solidFill>
                  <a:schemeClr val="accent2"/>
                </a:solidFill>
                <a:cs typeface="Arial" pitchFamily="34" charset="0"/>
              </a:rPr>
              <a:t>The transformer taps where changed and the power supply is at 22 kV.</a:t>
            </a:r>
          </a:p>
          <a:p>
            <a:pPr marL="342900" lvl="1" indent="-342900" eaLnBrk="1" hangingPunct="1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sz="2800" dirty="0" smtClean="0">
                <a:solidFill>
                  <a:schemeClr val="accent2"/>
                </a:solidFill>
                <a:cs typeface="Arial" pitchFamily="34" charset="0"/>
              </a:rPr>
              <a:t>At 22 kV 14 kW has been achieved but it drifts.</a:t>
            </a:r>
          </a:p>
          <a:p>
            <a:pPr marL="0" lvl="1" indent="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dirty="0" smtClean="0">
                <a:solidFill>
                  <a:schemeClr val="accent2"/>
                </a:solidFill>
                <a:cs typeface="Arial" pitchFamily="34" charset="0"/>
              </a:rPr>
              <a:t>    This drift is believed to be from IOT Cavity heating</a:t>
            </a:r>
          </a:p>
          <a:p>
            <a:pPr marL="457200" lvl="1" indent="-457200" eaLnBrk="1" hangingPunct="1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sz="2800" dirty="0" smtClean="0">
                <a:solidFill>
                  <a:schemeClr val="accent2"/>
                </a:solidFill>
                <a:cs typeface="Arial" pitchFamily="34" charset="0"/>
              </a:rPr>
              <a:t>Drift </a:t>
            </a:r>
            <a:r>
              <a:rPr lang="en-US" sz="2800" dirty="0" smtClean="0">
                <a:solidFill>
                  <a:schemeClr val="accent2"/>
                </a:solidFill>
                <a:cs typeface="Arial" pitchFamily="34" charset="0"/>
              </a:rPr>
              <a:t>can also be addressed by IOT </a:t>
            </a:r>
            <a:r>
              <a:rPr lang="en-US" sz="2800" dirty="0" smtClean="0">
                <a:solidFill>
                  <a:schemeClr val="accent2"/>
                </a:solidFill>
                <a:cs typeface="Arial" pitchFamily="34" charset="0"/>
              </a:rPr>
              <a:t>tuning</a:t>
            </a:r>
          </a:p>
          <a:p>
            <a:pPr marL="457200" lvl="1" indent="-457200" eaLnBrk="1" hangingPunct="1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sz="2800" dirty="0">
                <a:solidFill>
                  <a:schemeClr val="accent2"/>
                </a:solidFill>
                <a:cs typeface="Arial" pitchFamily="34" charset="0"/>
              </a:rPr>
              <a:t>Possible HVPS transformer tap change</a:t>
            </a:r>
          </a:p>
          <a:p>
            <a:pPr marL="457200" lvl="1" indent="-457200" eaLnBrk="1" hangingPunct="1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endParaRPr lang="en-US" sz="2800" dirty="0" smtClean="0">
              <a:cs typeface="Arial" pitchFamily="34" charset="0"/>
            </a:endParaRPr>
          </a:p>
          <a:p>
            <a:pPr eaLnBrk="1" hangingPunct="1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581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Arial" pitchFamily="34" charset="0"/>
              </a:rPr>
              <a:t>IOT Power RUN</a:t>
            </a:r>
            <a:endParaRPr lang="en-US" dirty="0">
              <a:latin typeface="+mn-lt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78486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Arial" pitchFamily="34" charset="0"/>
              </a:rPr>
              <a:t>Summary</a:t>
            </a:r>
            <a:endParaRPr lang="en-US" dirty="0">
              <a:latin typeface="+mn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838200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99"/>
                </a:solidFill>
                <a:latin typeface="+mn-lt"/>
                <a:cs typeface="Arial" pitchFamily="34" charset="0"/>
              </a:rPr>
              <a:t>Resonance Control Test complete and construction of </a:t>
            </a:r>
            <a:r>
              <a:rPr lang="en-US" sz="2400" dirty="0">
                <a:solidFill>
                  <a:srgbClr val="333399"/>
                </a:solidFill>
                <a:latin typeface="+mn-lt"/>
                <a:cs typeface="Arial" pitchFamily="34" charset="0"/>
              </a:rPr>
              <a:t>c</a:t>
            </a:r>
            <a:r>
              <a:rPr lang="en-US" sz="2400" dirty="0" smtClean="0">
                <a:solidFill>
                  <a:srgbClr val="333399"/>
                </a:solidFill>
                <a:latin typeface="+mn-lt"/>
                <a:cs typeface="Arial" pitchFamily="34" charset="0"/>
              </a:rPr>
              <a:t>hassis on </a:t>
            </a:r>
            <a:r>
              <a:rPr lang="en-US" sz="2400" dirty="0" smtClean="0">
                <a:solidFill>
                  <a:srgbClr val="333399"/>
                </a:solidFill>
                <a:latin typeface="+mn-lt"/>
                <a:cs typeface="Arial" pitchFamily="34" charset="0"/>
              </a:rPr>
              <a:t>schedule for Mid August Delivery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99"/>
                </a:solidFill>
                <a:latin typeface="+mn-lt"/>
                <a:cs typeface="Arial" pitchFamily="34" charset="0"/>
              </a:rPr>
              <a:t>Cavity tuning optimization on schedule but benefit is in question.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99"/>
                </a:solidFill>
                <a:latin typeface="+mn-lt"/>
                <a:cs typeface="Arial" pitchFamily="34" charset="0"/>
              </a:rPr>
              <a:t>IOT power upgrade is still in progress and it appears power is achievable and can be stabilized with IOT tuning at the higher powers.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>
              <a:solidFill>
                <a:srgbClr val="333399"/>
              </a:solidFill>
              <a:latin typeface="+mn-lt"/>
              <a:cs typeface="Arial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 smtClean="0">
              <a:solidFill>
                <a:srgbClr val="333399"/>
              </a:solidFill>
              <a:latin typeface="+mn-lt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333399"/>
                </a:solidFill>
                <a:latin typeface="+mn-lt"/>
                <a:cs typeface="Arial" pitchFamily="34" charset="0"/>
              </a:rPr>
              <a:t>Questions? </a:t>
            </a:r>
            <a:endParaRPr lang="en-US" sz="2400" dirty="0">
              <a:solidFill>
                <a:srgbClr val="333399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2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itchFamily="34" charset="0"/>
              </a:rPr>
              <a:t>Inside A Separator Cavity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Tuning Plate Removed</a:t>
            </a:r>
            <a:endParaRPr lang="en-US" dirty="0"/>
          </a:p>
        </p:txBody>
      </p:sp>
      <p:pic>
        <p:nvPicPr>
          <p:cNvPr id="54275" name="Picture 3" descr="C:\Old D\Projects\SEP_UPGRADE\SYSTEM HARDWARE\Sep Cavity\Cavity Hardware\Pictures\IMG_16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3962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4" descr="C:\Old D\Projects\SEP_UPGRADE\SYSTEM HARDWARE\Sep Cavity\Cavity Hardware\Pictures\AT02 Cavity Spacer with Ruler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4038600"/>
            <a:ext cx="3657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7" name="Picture 5" descr="C:\Old D\Projects\SEP_UPGRADE\SYSTEM HARDWARE\Sep Cavity\Cavity Hardware\Pictures\Narrow Paddle With Rul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20" y="838200"/>
            <a:ext cx="4213860" cy="314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2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pitchFamily="34" charset="0"/>
              </a:rPr>
              <a:t>750 MHz Cavity Couplers</a:t>
            </a:r>
            <a:endParaRPr lang="en-US" dirty="0"/>
          </a:p>
        </p:txBody>
      </p:sp>
      <p:pic>
        <p:nvPicPr>
          <p:cNvPr id="2050" name="Picture 2" descr="G:\SEP_UPGRADE\11Gev\RFCW Talk\Power Coupl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133"/>
            <a:ext cx="9144000" cy="514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11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Under High Power Test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3965972" cy="528796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762000"/>
            <a:ext cx="4095750" cy="528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  <a:cs typeface="Arial" pitchFamily="34" charset="0"/>
              </a:rPr>
              <a:t>Outline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798513"/>
            <a:ext cx="8229600" cy="52879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>
                <a:cs typeface="Arial" pitchFamily="34" charset="0"/>
              </a:rPr>
              <a:t>History</a:t>
            </a:r>
            <a:endParaRPr lang="en-US" dirty="0" smtClean="0">
              <a:solidFill>
                <a:schemeClr val="accent2"/>
              </a:solidFill>
              <a:cs typeface="Arial" pitchFamily="34" charset="0"/>
            </a:endParaRPr>
          </a:p>
          <a:p>
            <a:pPr eaLnBrk="1" hangingPunct="1"/>
            <a:endParaRPr lang="en-US" sz="2800" dirty="0" smtClean="0">
              <a:cs typeface="Arial" pitchFamily="34" charset="0"/>
            </a:endParaRPr>
          </a:p>
          <a:p>
            <a:pPr eaLnBrk="1" hangingPunct="1"/>
            <a:r>
              <a:rPr lang="en-US" sz="2800" dirty="0" smtClean="0">
                <a:cs typeface="Arial" pitchFamily="34" charset="0"/>
              </a:rPr>
              <a:t>Update Of Three Tasks:</a:t>
            </a:r>
          </a:p>
          <a:p>
            <a:pPr marL="228600" lvl="1" indent="-22860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Comic Sans MS"/>
                <a:cs typeface="Arial" pitchFamily="34" charset="0"/>
              </a:rPr>
              <a:t>• </a:t>
            </a:r>
            <a:r>
              <a:rPr lang="en-US" dirty="0">
                <a:solidFill>
                  <a:schemeClr val="accent2"/>
                </a:solidFill>
                <a:cs typeface="Arial" pitchFamily="34" charset="0"/>
              </a:rPr>
              <a:t>Resonant </a:t>
            </a:r>
            <a:r>
              <a:rPr lang="en-US" dirty="0" smtClean="0">
                <a:solidFill>
                  <a:schemeClr val="accent2"/>
                </a:solidFill>
                <a:cs typeface="Arial" pitchFamily="34" charset="0"/>
              </a:rPr>
              <a:t>Control</a:t>
            </a:r>
            <a:endParaRPr lang="en-US" sz="2800" dirty="0" smtClean="0">
              <a:cs typeface="Arial" pitchFamily="34" charset="0"/>
            </a:endParaRPr>
          </a:p>
          <a:p>
            <a:pPr marL="228600" lvl="1" indent="-22860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dirty="0" smtClean="0">
                <a:solidFill>
                  <a:schemeClr val="accent2"/>
                </a:solidFill>
                <a:latin typeface="Comic Sans MS"/>
                <a:cs typeface="Arial" pitchFamily="34" charset="0"/>
              </a:rPr>
              <a:t> • </a:t>
            </a:r>
            <a:r>
              <a:rPr lang="en-US" dirty="0" smtClean="0">
                <a:solidFill>
                  <a:schemeClr val="accent2"/>
                </a:solidFill>
                <a:cs typeface="Arial" pitchFamily="34" charset="0"/>
              </a:rPr>
              <a:t>Cavity Tuning</a:t>
            </a:r>
          </a:p>
          <a:p>
            <a:pPr marL="228600" lvl="1" indent="-22860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dirty="0" smtClean="0">
                <a:solidFill>
                  <a:schemeClr val="accent2"/>
                </a:solidFill>
                <a:latin typeface="Comic Sans MS"/>
                <a:cs typeface="Arial" pitchFamily="34" charset="0"/>
              </a:rPr>
              <a:t> • </a:t>
            </a:r>
            <a:r>
              <a:rPr lang="en-US" dirty="0" smtClean="0">
                <a:solidFill>
                  <a:schemeClr val="accent2"/>
                </a:solidFill>
                <a:cs typeface="Arial" pitchFamily="34" charset="0"/>
              </a:rPr>
              <a:t>IOT Power Output Adjustment/Test</a:t>
            </a:r>
            <a:endParaRPr lang="en-US" dirty="0">
              <a:solidFill>
                <a:schemeClr val="accent2"/>
              </a:solidFill>
              <a:cs typeface="Arial" pitchFamily="34" charset="0"/>
            </a:endParaRPr>
          </a:p>
          <a:p>
            <a:pPr marL="228600" lvl="1" indent="-228600" eaLnBrk="1" hangingPunct="1">
              <a:lnSpc>
                <a:spcPct val="100000"/>
              </a:lnSpc>
              <a:spcBef>
                <a:spcPct val="20000"/>
              </a:spcBef>
              <a:buNone/>
            </a:pPr>
            <a:endParaRPr lang="en-US" dirty="0">
              <a:solidFill>
                <a:schemeClr val="accent2"/>
              </a:solidFill>
              <a:cs typeface="Arial" pitchFamily="34" charset="0"/>
            </a:endParaRPr>
          </a:p>
          <a:p>
            <a:pPr marL="228600" lvl="1" indent="-228600" eaLnBrk="1" hangingPunct="1">
              <a:lnSpc>
                <a:spcPct val="100000"/>
              </a:lnSpc>
              <a:spcBef>
                <a:spcPct val="20000"/>
              </a:spcBef>
              <a:buNone/>
            </a:pPr>
            <a:endParaRPr lang="en-US" dirty="0">
              <a:solidFill>
                <a:schemeClr val="accent2"/>
              </a:solidFill>
              <a:cs typeface="Arial" pitchFamily="34" charset="0"/>
            </a:endParaRPr>
          </a:p>
          <a:p>
            <a:pPr marL="228600" lvl="1" indent="-228600" eaLnBrk="1" hangingPunct="1">
              <a:lnSpc>
                <a:spcPct val="100000"/>
              </a:lnSpc>
              <a:spcBef>
                <a:spcPct val="20000"/>
              </a:spcBef>
              <a:buNone/>
            </a:pPr>
            <a:endParaRPr lang="en-US" dirty="0">
              <a:solidFill>
                <a:schemeClr val="accent2"/>
              </a:solidFill>
              <a:cs typeface="Arial" pitchFamily="34" charset="0"/>
            </a:endParaRPr>
          </a:p>
          <a:p>
            <a:pPr eaLnBrk="1" hangingPunct="1"/>
            <a:r>
              <a:rPr lang="en-US" sz="2800" dirty="0">
                <a:solidFill>
                  <a:schemeClr val="accent2"/>
                </a:solidFill>
                <a:cs typeface="Arial" pitchFamily="34" charset="0"/>
              </a:rPr>
              <a:t>	</a:t>
            </a:r>
            <a:endParaRPr lang="en-US" dirty="0">
              <a:solidFill>
                <a:schemeClr val="accent2"/>
              </a:solidFill>
              <a:cs typeface="Arial" pitchFamily="34" charset="0"/>
            </a:endParaRPr>
          </a:p>
          <a:p>
            <a:pPr eaLnBrk="1" hangingPunct="1"/>
            <a:r>
              <a:rPr lang="en-US" sz="2800" dirty="0" smtClean="0">
                <a:cs typeface="Arial" pitchFamily="34" charset="0"/>
              </a:rPr>
              <a:t>	</a:t>
            </a:r>
          </a:p>
          <a:p>
            <a:pPr eaLnBrk="1" hangingPunct="1"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Temperatures in the Power Coupler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299" y="838200"/>
            <a:ext cx="7012476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40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  <a:cs typeface="Arial" pitchFamily="34" charset="0"/>
              </a:rPr>
              <a:t>RESONANCE CONTROL CRITERIA</a:t>
            </a:r>
            <a:endParaRPr lang="en-US" dirty="0">
              <a:latin typeface="+mn-lt"/>
              <a:cs typeface="Arial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628065"/>
              </p:ext>
            </p:extLst>
          </p:nvPr>
        </p:nvGraphicFramePr>
        <p:xfrm>
          <a:off x="4724400" y="1064656"/>
          <a:ext cx="42672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465246"/>
              </p:ext>
            </p:extLst>
          </p:nvPr>
        </p:nvGraphicFramePr>
        <p:xfrm>
          <a:off x="4724400" y="3505200"/>
          <a:ext cx="4267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598420" y="726102"/>
            <a:ext cx="3939668" cy="33855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>
                <a:latin typeface="Arial" pitchFamily="34" charset="0"/>
                <a:cs typeface="Arial" pitchFamily="34" charset="0"/>
              </a:rPr>
              <a:t>Cavity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Temp and Frequency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Response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723858"/>
              </p:ext>
            </p:extLst>
          </p:nvPr>
        </p:nvGraphicFramePr>
        <p:xfrm>
          <a:off x="228600" y="3505200"/>
          <a:ext cx="4419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3833085"/>
              </p:ext>
            </p:extLst>
          </p:nvPr>
        </p:nvGraphicFramePr>
        <p:xfrm>
          <a:off x="228600" y="1064656"/>
          <a:ext cx="4419600" cy="2511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5722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Powering A Cavity With Solid State Amp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838200"/>
            <a:ext cx="8686800" cy="5287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 </a:t>
            </a:r>
            <a:endParaRPr lang="en-US" dirty="0">
              <a:solidFill>
                <a:srgbClr val="333399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580844"/>
              </p:ext>
            </p:extLst>
          </p:nvPr>
        </p:nvGraphicFramePr>
        <p:xfrm>
          <a:off x="4648200" y="762000"/>
          <a:ext cx="4323822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836042"/>
              </p:ext>
            </p:extLst>
          </p:nvPr>
        </p:nvGraphicFramePr>
        <p:xfrm>
          <a:off x="228600" y="762000"/>
          <a:ext cx="4202113" cy="2544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460"/>
              </p:ext>
            </p:extLst>
          </p:nvPr>
        </p:nvGraphicFramePr>
        <p:xfrm>
          <a:off x="152400" y="3429000"/>
          <a:ext cx="4343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304119"/>
              </p:ext>
            </p:extLst>
          </p:nvPr>
        </p:nvGraphicFramePr>
        <p:xfrm>
          <a:off x="4648200" y="3429000"/>
          <a:ext cx="4343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040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ODR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752600"/>
            <a:ext cx="1997075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Resonance Control</a:t>
            </a:r>
            <a:endParaRPr lang="en-US" sz="28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295400"/>
            <a:ext cx="4089400" cy="3314700"/>
          </a:xfrm>
          <a:prstGeom prst="rect">
            <a:avLst/>
          </a:prstGeom>
          <a:noFill/>
        </p:spPr>
      </p:pic>
      <p:pic>
        <p:nvPicPr>
          <p:cNvPr id="8197" name="Picture 5" descr="PLCfro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009650"/>
            <a:ext cx="236220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15834" y="2743200"/>
            <a:ext cx="1632178" cy="33855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>
                <a:latin typeface="Arial" pitchFamily="34" charset="0"/>
                <a:cs typeface="Arial" pitchFamily="34" charset="0"/>
              </a:rPr>
              <a:t>PLC Controller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12676" y="5757446"/>
            <a:ext cx="1609736" cy="33855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>
                <a:latin typeface="Arial" pitchFamily="34" charset="0"/>
                <a:cs typeface="Arial" pitchFamily="34" charset="0"/>
              </a:rPr>
              <a:t>Heater System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029200" y="914400"/>
            <a:ext cx="3918829" cy="33855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>
                <a:latin typeface="Arial" pitchFamily="34" charset="0"/>
                <a:cs typeface="Arial" pitchFamily="34" charset="0"/>
              </a:rPr>
              <a:t>Cavity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Temp.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vs. Frequency Response</a:t>
            </a:r>
          </a:p>
        </p:txBody>
      </p:sp>
      <p:pic>
        <p:nvPicPr>
          <p:cNvPr id="8201" name="Picture 9" descr="modra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886200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020463" y="5105400"/>
            <a:ext cx="1598515" cy="33855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>
                <a:latin typeface="Arial" pitchFamily="34" charset="0"/>
                <a:cs typeface="Arial" pitchFamily="34" charset="0"/>
              </a:rPr>
              <a:t>Heater Module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  <a:cs typeface="Arial" pitchFamily="34" charset="0"/>
              </a:rPr>
              <a:t>Spring History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342900" y="1028700"/>
            <a:ext cx="8458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8275" indent="-168275" algn="l" eaLnBrk="1" hangingPunct="1">
              <a:spcBef>
                <a:spcPct val="20000"/>
              </a:spcBef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6396" y="1066800"/>
            <a:ext cx="85228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333399"/>
                </a:solidFill>
                <a:latin typeface="+mn-lt"/>
                <a:cs typeface="Arial" pitchFamily="34" charset="0"/>
              </a:rPr>
              <a:t>During the spring run we extracted ~9.6 GeV beam</a:t>
            </a:r>
          </a:p>
          <a:p>
            <a:pPr algn="l"/>
            <a:r>
              <a:rPr lang="en-US" sz="2400" dirty="0" smtClean="0">
                <a:solidFill>
                  <a:srgbClr val="333399"/>
                </a:solidFill>
                <a:latin typeface="+mn-lt"/>
                <a:cs typeface="Arial" pitchFamily="34" charset="0"/>
              </a:rPr>
              <a:t>and </a:t>
            </a:r>
            <a:r>
              <a:rPr lang="en-US" sz="2400" dirty="0">
                <a:solidFill>
                  <a:srgbClr val="333399"/>
                </a:solidFill>
                <a:latin typeface="+mn-lt"/>
                <a:cs typeface="Arial" pitchFamily="34" charset="0"/>
              </a:rPr>
              <a:t>p</a:t>
            </a:r>
            <a:r>
              <a:rPr lang="en-US" sz="2400" dirty="0" smtClean="0">
                <a:solidFill>
                  <a:srgbClr val="333399"/>
                </a:solidFill>
                <a:latin typeface="+mn-lt"/>
                <a:cs typeface="Arial" pitchFamily="34" charset="0"/>
              </a:rPr>
              <a:t>roblems and concerns were uncovered.</a:t>
            </a:r>
          </a:p>
          <a:p>
            <a:pPr algn="l"/>
            <a:endParaRPr lang="en-US" sz="2400" dirty="0" smtClean="0">
              <a:solidFill>
                <a:srgbClr val="333399"/>
              </a:solidFill>
              <a:latin typeface="+mn-lt"/>
              <a:cs typeface="Arial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99"/>
                </a:solidFill>
                <a:latin typeface="+mn-lt"/>
                <a:cs typeface="Arial" pitchFamily="34" charset="0"/>
              </a:rPr>
              <a:t>Large Frequency Shift During Operations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+mn-lt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333399"/>
                </a:solidFill>
                <a:latin typeface="+mn-lt"/>
                <a:cs typeface="Arial" pitchFamily="34" charset="0"/>
              </a:rPr>
              <a:t>    - Water Control System Limited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+mn-lt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333399"/>
                </a:solidFill>
                <a:latin typeface="+mn-lt"/>
                <a:cs typeface="Arial" pitchFamily="34" charset="0"/>
              </a:rPr>
              <a:t>    - Cavity Tuning Not Optimized </a:t>
            </a:r>
          </a:p>
          <a:p>
            <a:pPr algn="l"/>
            <a:endParaRPr lang="en-US" sz="2400" dirty="0" smtClean="0">
              <a:solidFill>
                <a:srgbClr val="333399"/>
              </a:solidFill>
              <a:latin typeface="+mn-lt"/>
              <a:cs typeface="Arial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99"/>
                </a:solidFill>
                <a:latin typeface="+mn-lt"/>
                <a:cs typeface="Arial" pitchFamily="34" charset="0"/>
              </a:rPr>
              <a:t>The IOT Amplifier Near Its Set Power Limit.</a:t>
            </a:r>
            <a:endParaRPr lang="en-US" sz="2400" dirty="0">
              <a:latin typeface="+mn-lt"/>
              <a:cs typeface="Arial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99"/>
                </a:solidFill>
                <a:latin typeface="+mn-lt"/>
                <a:cs typeface="Arial" pitchFamily="34" charset="0"/>
              </a:rPr>
              <a:t>A bit Less Separation Than Expected</a:t>
            </a:r>
          </a:p>
        </p:txBody>
      </p:sp>
    </p:spTree>
    <p:extLst>
      <p:ext uri="{BB962C8B-B14F-4D97-AF65-F5344CB8AC3E}">
        <p14:creationId xmlns:p14="http://schemas.microsoft.com/office/powerpoint/2010/main" val="20465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  <a:cs typeface="Arial" pitchFamily="34" charset="0"/>
              </a:rPr>
              <a:t>Water Controls Update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798513"/>
            <a:ext cx="8229600" cy="528796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 smtClean="0">
                <a:cs typeface="Arial" pitchFamily="34" charset="0"/>
              </a:rPr>
              <a:t>Preliminary test was performed for two weeks after suspending machine operations.</a:t>
            </a:r>
          </a:p>
          <a:p>
            <a:pPr eaLnBrk="1" hangingPunct="1"/>
            <a:r>
              <a:rPr lang="en-US" sz="2800" dirty="0" smtClean="0">
                <a:cs typeface="Arial" pitchFamily="34" charset="0"/>
              </a:rPr>
              <a:t>FINDINGS: (Tomasz </a:t>
            </a:r>
            <a:r>
              <a:rPr lang="en-US" sz="2800" dirty="0" err="1" smtClean="0">
                <a:cs typeface="Arial" pitchFamily="34" charset="0"/>
              </a:rPr>
              <a:t>Plawski’s</a:t>
            </a:r>
            <a:r>
              <a:rPr lang="en-US" sz="2800" dirty="0" smtClean="0">
                <a:cs typeface="Arial" pitchFamily="34" charset="0"/>
              </a:rPr>
              <a:t> ELOG 3343104)</a:t>
            </a:r>
          </a:p>
          <a:p>
            <a:pPr eaLnBrk="1" hangingPunct="1"/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smtClean="0">
                <a:cs typeface="Arial" pitchFamily="34" charset="0"/>
              </a:rPr>
              <a:t>- Operated 2.2 kW into a cavity.</a:t>
            </a:r>
          </a:p>
          <a:p>
            <a:pPr eaLnBrk="1" hangingPunct="1"/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smtClean="0">
                <a:cs typeface="Arial" pitchFamily="34" charset="0"/>
              </a:rPr>
              <a:t>- The cavity was controlled using an upgraded</a:t>
            </a:r>
          </a:p>
          <a:p>
            <a:pPr eaLnBrk="1" hangingPunct="1"/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smtClean="0">
                <a:cs typeface="Arial" pitchFamily="34" charset="0"/>
              </a:rPr>
              <a:t>   heater chassis.</a:t>
            </a:r>
          </a:p>
          <a:p>
            <a:pPr eaLnBrk="1" hangingPunct="1"/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smtClean="0">
                <a:cs typeface="Arial" pitchFamily="34" charset="0"/>
              </a:rPr>
              <a:t>- Startup and operation </a:t>
            </a:r>
            <a:r>
              <a:rPr lang="en-US" sz="2800" smtClean="0">
                <a:cs typeface="Arial" pitchFamily="34" charset="0"/>
              </a:rPr>
              <a:t>to 2.1 </a:t>
            </a:r>
            <a:r>
              <a:rPr lang="en-US" sz="2800" dirty="0" smtClean="0">
                <a:cs typeface="Arial" pitchFamily="34" charset="0"/>
              </a:rPr>
              <a:t>power achieved</a:t>
            </a:r>
          </a:p>
          <a:p>
            <a:pPr eaLnBrk="1" hangingPunct="1"/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smtClean="0">
                <a:cs typeface="Arial" pitchFamily="34" charset="0"/>
              </a:rPr>
              <a:t>- Build of upgraded water system scheduled for      completion by mid-August</a:t>
            </a:r>
          </a:p>
          <a:p>
            <a:pPr marL="228600" lvl="1" indent="-22860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dirty="0">
                <a:cs typeface="Arial" pitchFamily="34" charset="0"/>
              </a:rPr>
              <a:t> </a:t>
            </a:r>
            <a:endParaRPr lang="en-US" dirty="0">
              <a:solidFill>
                <a:schemeClr val="accent2"/>
              </a:solidFill>
              <a:cs typeface="Arial" pitchFamily="34" charset="0"/>
            </a:endParaRPr>
          </a:p>
          <a:p>
            <a:pPr marL="228600" lvl="1" indent="-228600" eaLnBrk="1" hangingPunct="1">
              <a:lnSpc>
                <a:spcPct val="100000"/>
              </a:lnSpc>
              <a:spcBef>
                <a:spcPct val="20000"/>
              </a:spcBef>
              <a:buNone/>
            </a:pPr>
            <a:endParaRPr lang="en-US" dirty="0">
              <a:solidFill>
                <a:schemeClr val="accent2"/>
              </a:solidFill>
              <a:cs typeface="Arial" pitchFamily="34" charset="0"/>
            </a:endParaRPr>
          </a:p>
          <a:p>
            <a:pPr marL="228600" lvl="1" indent="-228600" eaLnBrk="1" hangingPunct="1">
              <a:lnSpc>
                <a:spcPct val="100000"/>
              </a:lnSpc>
              <a:spcBef>
                <a:spcPct val="20000"/>
              </a:spcBef>
              <a:buNone/>
            </a:pPr>
            <a:endParaRPr lang="en-US" dirty="0">
              <a:solidFill>
                <a:schemeClr val="accent2"/>
              </a:solidFill>
              <a:cs typeface="Arial" pitchFamily="34" charset="0"/>
            </a:endParaRPr>
          </a:p>
          <a:p>
            <a:pPr eaLnBrk="1" hangingPunct="1"/>
            <a:r>
              <a:rPr lang="en-US" sz="2800" dirty="0">
                <a:solidFill>
                  <a:schemeClr val="accent2"/>
                </a:solidFill>
                <a:cs typeface="Arial" pitchFamily="34" charset="0"/>
              </a:rPr>
              <a:t>	</a:t>
            </a:r>
            <a:endParaRPr lang="en-US" dirty="0">
              <a:solidFill>
                <a:schemeClr val="accent2"/>
              </a:solidFill>
              <a:cs typeface="Arial" pitchFamily="34" charset="0"/>
            </a:endParaRPr>
          </a:p>
          <a:p>
            <a:pPr eaLnBrk="1" hangingPunct="1"/>
            <a:r>
              <a:rPr lang="en-US" sz="2800" dirty="0" smtClean="0">
                <a:cs typeface="Arial" pitchFamily="34" charset="0"/>
              </a:rPr>
              <a:t>	</a:t>
            </a:r>
          </a:p>
          <a:p>
            <a:pPr eaLnBrk="1" hangingPunct="1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5526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Water Enclosure</a:t>
            </a:r>
            <a:endParaRPr lang="en-US" dirty="0"/>
          </a:p>
        </p:txBody>
      </p:sp>
      <p:pic>
        <p:nvPicPr>
          <p:cNvPr id="1027" name="Picture 3" descr="G:\SEP_UPGRADE\11Gev\RFCW Talk\750 MHz Water Control Enclosure-T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915400" cy="493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46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  <a:cs typeface="Arial" pitchFamily="34" charset="0"/>
              </a:rPr>
              <a:t>Cavity Setup Update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798513"/>
            <a:ext cx="8229600" cy="52879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>
                <a:cs typeface="Arial" pitchFamily="34" charset="0"/>
              </a:rPr>
              <a:t>After water controls testing, all four cavities </a:t>
            </a:r>
            <a:r>
              <a:rPr lang="en-US" sz="2800" dirty="0" smtClean="0">
                <a:cs typeface="Arial" pitchFamily="34" charset="0"/>
              </a:rPr>
              <a:t>were </a:t>
            </a:r>
            <a:r>
              <a:rPr lang="en-US" sz="2800" dirty="0" smtClean="0">
                <a:cs typeface="Arial" pitchFamily="34" charset="0"/>
              </a:rPr>
              <a:t>removed for bench tuning and setup.</a:t>
            </a:r>
          </a:p>
          <a:p>
            <a:pPr marL="228600" lvl="1" indent="-22860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dirty="0" smtClean="0">
                <a:solidFill>
                  <a:srgbClr val="333399"/>
                </a:solidFill>
                <a:cs typeface="Arial" pitchFamily="34" charset="0"/>
              </a:rPr>
              <a:t>Tasks:</a:t>
            </a:r>
          </a:p>
          <a:p>
            <a:pPr marL="228600" lvl="1" indent="-22860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dirty="0">
                <a:solidFill>
                  <a:srgbClr val="333399"/>
                </a:solidFill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33399"/>
                </a:solidFill>
                <a:cs typeface="Arial" pitchFamily="34" charset="0"/>
              </a:rPr>
              <a:t>- Establish field flatness in each cell</a:t>
            </a:r>
          </a:p>
          <a:p>
            <a:pPr marL="228600" lvl="1" indent="-22860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dirty="0">
                <a:solidFill>
                  <a:srgbClr val="333399"/>
                </a:solidFill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33399"/>
                </a:solidFill>
                <a:cs typeface="Arial" pitchFamily="34" charset="0"/>
              </a:rPr>
              <a:t>- Install a second pickup loop</a:t>
            </a:r>
          </a:p>
          <a:p>
            <a:pPr marL="228600" lvl="1" indent="-22860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dirty="0">
                <a:solidFill>
                  <a:srgbClr val="333399"/>
                </a:solidFill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33399"/>
                </a:solidFill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333399"/>
                </a:solidFill>
                <a:cs typeface="Arial" pitchFamily="34" charset="0"/>
              </a:rPr>
              <a:t>Fiducialize</a:t>
            </a:r>
            <a:r>
              <a:rPr lang="en-US" sz="2800" dirty="0" smtClean="0">
                <a:solidFill>
                  <a:srgbClr val="333399"/>
                </a:solidFill>
                <a:cs typeface="Arial" pitchFamily="34" charset="0"/>
              </a:rPr>
              <a:t> each cavity</a:t>
            </a:r>
          </a:p>
          <a:p>
            <a:pPr marL="228600" lvl="1" indent="-22860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dirty="0">
                <a:solidFill>
                  <a:srgbClr val="333399"/>
                </a:solidFill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33399"/>
                </a:solidFill>
                <a:cs typeface="Arial" pitchFamily="34" charset="0"/>
              </a:rPr>
              <a:t>-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33399"/>
                </a:solidFill>
                <a:cs typeface="Arial" pitchFamily="34" charset="0"/>
              </a:rPr>
              <a:t>Reinstall Cavities</a:t>
            </a:r>
            <a:endParaRPr lang="en-US" dirty="0">
              <a:solidFill>
                <a:schemeClr val="accent2"/>
              </a:solidFill>
              <a:cs typeface="Arial" pitchFamily="34" charset="0"/>
            </a:endParaRPr>
          </a:p>
          <a:p>
            <a:pPr marL="228600" lvl="1" indent="-228600" eaLnBrk="1" hangingPunct="1">
              <a:lnSpc>
                <a:spcPct val="100000"/>
              </a:lnSpc>
              <a:spcBef>
                <a:spcPct val="20000"/>
              </a:spcBef>
              <a:buNone/>
            </a:pPr>
            <a:endParaRPr lang="en-US" dirty="0">
              <a:solidFill>
                <a:schemeClr val="accent2"/>
              </a:solidFill>
              <a:cs typeface="Arial" pitchFamily="34" charset="0"/>
            </a:endParaRPr>
          </a:p>
          <a:p>
            <a:pPr marL="228600" lvl="1" indent="-228600" eaLnBrk="1" hangingPunct="1">
              <a:lnSpc>
                <a:spcPct val="100000"/>
              </a:lnSpc>
              <a:spcBef>
                <a:spcPct val="20000"/>
              </a:spcBef>
              <a:buNone/>
            </a:pPr>
            <a:endParaRPr lang="en-US" dirty="0">
              <a:solidFill>
                <a:schemeClr val="accent2"/>
              </a:solidFill>
              <a:cs typeface="Arial" pitchFamily="34" charset="0"/>
            </a:endParaRPr>
          </a:p>
          <a:p>
            <a:pPr eaLnBrk="1" hangingPunct="1"/>
            <a:r>
              <a:rPr lang="en-US" sz="2800" dirty="0">
                <a:solidFill>
                  <a:schemeClr val="accent2"/>
                </a:solidFill>
                <a:cs typeface="Arial" pitchFamily="34" charset="0"/>
              </a:rPr>
              <a:t>	</a:t>
            </a:r>
            <a:endParaRPr lang="en-US" dirty="0">
              <a:solidFill>
                <a:schemeClr val="accent2"/>
              </a:solidFill>
              <a:cs typeface="Arial" pitchFamily="34" charset="0"/>
            </a:endParaRPr>
          </a:p>
          <a:p>
            <a:pPr eaLnBrk="1" hangingPunct="1"/>
            <a:r>
              <a:rPr lang="en-US" sz="2800" dirty="0" smtClean="0">
                <a:cs typeface="Arial" pitchFamily="34" charset="0"/>
              </a:rPr>
              <a:t>	</a:t>
            </a:r>
          </a:p>
          <a:p>
            <a:pPr eaLnBrk="1" hangingPunct="1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4845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884872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38400" y="9144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E-Field at Crest</a:t>
            </a:r>
            <a:endParaRPr lang="en-US" sz="2000" dirty="0">
              <a:solidFill>
                <a:srgbClr val="008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94" y="1295400"/>
            <a:ext cx="896470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38400" y="9144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H-Field at Crest</a:t>
            </a:r>
            <a:endParaRPr lang="en-US" sz="2000" dirty="0">
              <a:solidFill>
                <a:srgbClr val="008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Spring Run Cavity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lum bright="40000" contras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5" y="990600"/>
            <a:ext cx="4390845" cy="35052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lum bright="47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90600"/>
            <a:ext cx="4419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8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8805</TotalTime>
  <Pages>1</Pages>
  <Words>643</Words>
  <Application>Microsoft Office PowerPoint</Application>
  <PresentationFormat>Letter Paper (8.5x11 in)</PresentationFormat>
  <Paragraphs>129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Century Schoolbook</vt:lpstr>
      <vt:lpstr>Comic Sans MS</vt:lpstr>
      <vt:lpstr>Times New Roman</vt:lpstr>
      <vt:lpstr>2_Custom Design</vt:lpstr>
      <vt:lpstr>RF Separation Status </vt:lpstr>
      <vt:lpstr>Outline</vt:lpstr>
      <vt:lpstr>Spring History</vt:lpstr>
      <vt:lpstr>Water Controls Update</vt:lpstr>
      <vt:lpstr>TEST Water Enclosure</vt:lpstr>
      <vt:lpstr>Cavity Setup Update</vt:lpstr>
      <vt:lpstr>Simulation Results</vt:lpstr>
      <vt:lpstr>Simulation Results</vt:lpstr>
      <vt:lpstr>Typical Spring Run Cavity Setup</vt:lpstr>
      <vt:lpstr>Cavity Setup With Fields Flat</vt:lpstr>
      <vt:lpstr>RRFAE00A’s Final Bench Setup</vt:lpstr>
      <vt:lpstr> Bead Pull In RF Structures Lab</vt:lpstr>
      <vt:lpstr>Cavity Setup Update</vt:lpstr>
      <vt:lpstr>IOT Power Update</vt:lpstr>
      <vt:lpstr>IOT Power RUN</vt:lpstr>
      <vt:lpstr>Summary</vt:lpstr>
      <vt:lpstr>Inside A Separator Cavity</vt:lpstr>
      <vt:lpstr>750 MHz Cavity Couplers</vt:lpstr>
      <vt:lpstr>Prototype Under High Power Test</vt:lpstr>
      <vt:lpstr>Temperatures in the Power Coupler</vt:lpstr>
      <vt:lpstr>RESONANCE CONTROL CRITERIA</vt:lpstr>
      <vt:lpstr>Powering A Cavity With Solid State Amp</vt:lpstr>
      <vt:lpstr>PowerPoint Presentation</vt:lpstr>
    </vt:vector>
  </TitlesOfParts>
  <Company>Jefferson 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[Enter Presentation Name Here]</dc:title>
  <dc:subject>BESAC</dc:subject>
  <dc:creator>Julie J. Oyer</dc:creator>
  <cp:keywords>Presentation Generic</cp:keywords>
  <cp:lastModifiedBy>Chris Wissmann</cp:lastModifiedBy>
  <cp:revision>319</cp:revision>
  <cp:lastPrinted>2000-12-01T16:23:09Z</cp:lastPrinted>
  <dcterms:created xsi:type="dcterms:W3CDTF">2005-02-01T21:25:50Z</dcterms:created>
  <dcterms:modified xsi:type="dcterms:W3CDTF">2015-07-15T12:40:26Z</dcterms:modified>
</cp:coreProperties>
</file>