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2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40" autoAdjust="0"/>
  </p:normalViewPr>
  <p:slideViewPr>
    <p:cSldViewPr>
      <p:cViewPr varScale="1">
        <p:scale>
          <a:sx n="82" d="100"/>
          <a:sy n="8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5DF2D-9E2D-4512-AE21-A5BE8039331C}" type="datetimeFigureOut">
              <a:rPr lang="en-US" smtClean="0"/>
              <a:t>7/15/15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5DC3-652D-440B-B015-7C06A5EE0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4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5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0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0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5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4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9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0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4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23C9-EE10-4753-838E-C2474FD35261}" type="datetimeFigureOut">
              <a:rPr lang="en-US" smtClean="0"/>
              <a:t>7/15/15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A41F-1F1F-45BC-BE9E-ABEE0B16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1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228600" y="152400"/>
            <a:ext cx="8681843" cy="6553200"/>
          </a:xfrm>
          <a:prstGeom prst="roundRect">
            <a:avLst/>
          </a:prstGeom>
          <a:blipFill dpi="0" rotWithShape="1">
            <a:blip r:embed="rId2">
              <a:alphaModFix amt="47000"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8000" contrast="3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04314"/>
              </p:ext>
            </p:extLst>
          </p:nvPr>
        </p:nvGraphicFramePr>
        <p:xfrm>
          <a:off x="304800" y="228600"/>
          <a:ext cx="8686800" cy="6400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8048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9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ioc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Getting the Most From Your Software Requests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Michele Joyce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HLAPS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July 17, 2015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909886">
            <a:off x="6218434" y="1064342"/>
            <a:ext cx="2057400" cy="762000"/>
          </a:xfrm>
          <a:prstGeom prst="roundRect">
            <a:avLst/>
          </a:prstGeom>
          <a:blipFill dpi="0" rotWithShape="1">
            <a:blip r:embed="rId4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911942"/>
            <a:ext cx="1144229" cy="1066800"/>
          </a:xfrm>
          <a:prstGeom prst="roundRect">
            <a:avLst/>
          </a:prstGeom>
          <a:blipFill dpi="0" rotWithShape="1">
            <a:blip r:embed="rId5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9617257">
            <a:off x="491407" y="4165134"/>
            <a:ext cx="2057400" cy="991944"/>
          </a:xfrm>
          <a:prstGeom prst="roundRect">
            <a:avLst/>
          </a:prstGeom>
          <a:blipFill dpi="0" rotWithShape="1">
            <a:blip r:embed="rId6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1909886">
            <a:off x="7011666" y="3406966"/>
            <a:ext cx="1330460" cy="867094"/>
          </a:xfrm>
          <a:prstGeom prst="roundRect">
            <a:avLst/>
          </a:prstGeom>
          <a:blipFill dpi="0" rotWithShape="1">
            <a:blip r:embed="rId7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ounded Rectangle 19"/>
          <p:cNvSpPr/>
          <p:nvPr/>
        </p:nvSpPr>
        <p:spPr>
          <a:xfrm rot="21231056">
            <a:off x="2227452" y="487728"/>
            <a:ext cx="2057400" cy="1203664"/>
          </a:xfrm>
          <a:prstGeom prst="roundRect">
            <a:avLst/>
          </a:prstGeom>
          <a:blipFill dpi="0" rotWithShape="1">
            <a:blip r:embed="rId8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21340357">
            <a:off x="5899617" y="4942836"/>
            <a:ext cx="2057400" cy="762000"/>
          </a:xfrm>
          <a:prstGeom prst="roundRect">
            <a:avLst/>
          </a:prstGeom>
          <a:blipFill dpi="0" rotWithShape="1">
            <a:blip r:embed="rId9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79187">
            <a:off x="2454522" y="5363777"/>
            <a:ext cx="1018546" cy="833542"/>
          </a:xfrm>
          <a:prstGeom prst="roundRect">
            <a:avLst/>
          </a:prstGeom>
          <a:blipFill dpi="0" rotWithShape="1">
            <a:blip r:embed="rId10">
              <a:alphaModFix amt="47000"/>
            </a:blip>
            <a:srcRect/>
            <a:stretch>
              <a:fillRect/>
            </a:stretch>
          </a:blipFill>
          <a:ln>
            <a:noFill/>
          </a:ln>
          <a:effectLst>
            <a:outerShdw blurRad="584200" dist="50800" dir="5400000" algn="ctr" rotWithShape="0">
              <a:srgbClr val="000000">
                <a:alpha val="3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0203" y="1295400"/>
            <a:ext cx="2603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qsUtility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20950869">
            <a:off x="4819670" y="3675325"/>
            <a:ext cx="13579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ELOG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 rot="1289473">
            <a:off x="381000" y="2821123"/>
            <a:ext cx="1012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eDT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29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 rot="3107391">
            <a:off x="2421703" y="3592737"/>
            <a:ext cx="593887" cy="1088351"/>
          </a:xfrm>
          <a:custGeom>
            <a:avLst/>
            <a:gdLst>
              <a:gd name="connsiteX0" fmla="*/ 0 w 540229"/>
              <a:gd name="connsiteY0" fmla="*/ 1295626 h 1565740"/>
              <a:gd name="connsiteX1" fmla="*/ 135057 w 540229"/>
              <a:gd name="connsiteY1" fmla="*/ 1295626 h 1565740"/>
              <a:gd name="connsiteX2" fmla="*/ 135057 w 540229"/>
              <a:gd name="connsiteY2" fmla="*/ 0 h 1565740"/>
              <a:gd name="connsiteX3" fmla="*/ 405172 w 540229"/>
              <a:gd name="connsiteY3" fmla="*/ 0 h 1565740"/>
              <a:gd name="connsiteX4" fmla="*/ 405172 w 540229"/>
              <a:gd name="connsiteY4" fmla="*/ 1295626 h 1565740"/>
              <a:gd name="connsiteX5" fmla="*/ 540229 w 540229"/>
              <a:gd name="connsiteY5" fmla="*/ 1295626 h 1565740"/>
              <a:gd name="connsiteX6" fmla="*/ 270115 w 540229"/>
              <a:gd name="connsiteY6" fmla="*/ 1565740 h 1565740"/>
              <a:gd name="connsiteX7" fmla="*/ 0 w 540229"/>
              <a:gd name="connsiteY7" fmla="*/ 1295626 h 156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229" h="1565740">
                <a:moveTo>
                  <a:pt x="540228" y="1295626"/>
                </a:moveTo>
                <a:lnTo>
                  <a:pt x="405172" y="1295626"/>
                </a:lnTo>
                <a:lnTo>
                  <a:pt x="405172" y="0"/>
                </a:lnTo>
                <a:lnTo>
                  <a:pt x="135057" y="0"/>
                </a:lnTo>
                <a:lnTo>
                  <a:pt x="135057" y="1295626"/>
                </a:lnTo>
                <a:lnTo>
                  <a:pt x="1" y="1295626"/>
                </a:lnTo>
                <a:lnTo>
                  <a:pt x="270114" y="1565740"/>
                </a:lnTo>
                <a:lnTo>
                  <a:pt x="540228" y="129562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62069" tIns="313147" rIns="162069" bIns="31314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kern="1200" dirty="0" smtClean="0">
                <a:solidFill>
                  <a:schemeClr val="accent1"/>
                </a:solidFill>
              </a:rPr>
              <a:t>New</a:t>
            </a:r>
            <a:endParaRPr lang="en-US" sz="1200" b="1" kern="1200" dirty="0">
              <a:solidFill>
                <a:schemeClr val="accent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 rot="18642525">
            <a:off x="4735372" y="3617454"/>
            <a:ext cx="594360" cy="1088136"/>
          </a:xfrm>
          <a:custGeom>
            <a:avLst/>
            <a:gdLst>
              <a:gd name="connsiteX0" fmla="*/ 0 w 567838"/>
              <a:gd name="connsiteY0" fmla="*/ 1246330 h 1530249"/>
              <a:gd name="connsiteX1" fmla="*/ 141960 w 567838"/>
              <a:gd name="connsiteY1" fmla="*/ 1246330 h 1530249"/>
              <a:gd name="connsiteX2" fmla="*/ 141960 w 567838"/>
              <a:gd name="connsiteY2" fmla="*/ 0 h 1530249"/>
              <a:gd name="connsiteX3" fmla="*/ 425879 w 567838"/>
              <a:gd name="connsiteY3" fmla="*/ 0 h 1530249"/>
              <a:gd name="connsiteX4" fmla="*/ 425879 w 567838"/>
              <a:gd name="connsiteY4" fmla="*/ 1246330 h 1530249"/>
              <a:gd name="connsiteX5" fmla="*/ 567838 w 567838"/>
              <a:gd name="connsiteY5" fmla="*/ 1246330 h 1530249"/>
              <a:gd name="connsiteX6" fmla="*/ 283919 w 567838"/>
              <a:gd name="connsiteY6" fmla="*/ 1530249 h 1530249"/>
              <a:gd name="connsiteX7" fmla="*/ 0 w 567838"/>
              <a:gd name="connsiteY7" fmla="*/ 1246330 h 153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838" h="1530249">
                <a:moveTo>
                  <a:pt x="0" y="1246330"/>
                </a:moveTo>
                <a:lnTo>
                  <a:pt x="141960" y="1246330"/>
                </a:lnTo>
                <a:lnTo>
                  <a:pt x="141960" y="0"/>
                </a:lnTo>
                <a:lnTo>
                  <a:pt x="425879" y="0"/>
                </a:lnTo>
                <a:lnTo>
                  <a:pt x="425879" y="1246330"/>
                </a:lnTo>
                <a:lnTo>
                  <a:pt x="567838" y="1246330"/>
                </a:lnTo>
                <a:lnTo>
                  <a:pt x="283919" y="1530249"/>
                </a:lnTo>
                <a:lnTo>
                  <a:pt x="0" y="124633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170350" tIns="306049" rIns="170351" bIns="306050" numCol="1" spcCol="1270" anchor="ctr" anchorCtr="0">
            <a:normAutofit fontScale="77500" lnSpcReduction="20000"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chemeClr val="accent1"/>
                </a:solidFill>
              </a:rPr>
              <a:t>Existing</a:t>
            </a:r>
            <a:endParaRPr lang="en-US" sz="1400" b="1" kern="1200" dirty="0">
              <a:solidFill>
                <a:schemeClr val="accent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" y="228600"/>
            <a:ext cx="8762999" cy="3533862"/>
            <a:chOff x="152400" y="762001"/>
            <a:chExt cx="8762999" cy="3533862"/>
          </a:xfrm>
        </p:grpSpPr>
        <p:sp>
          <p:nvSpPr>
            <p:cNvPr id="28" name="Freeform 27"/>
            <p:cNvSpPr/>
            <p:nvPr/>
          </p:nvSpPr>
          <p:spPr>
            <a:xfrm>
              <a:off x="2657502" y="1516645"/>
              <a:ext cx="2467647" cy="1842977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133688" rIns="133688" bIns="133688" numCol="2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Bef>
                  <a:spcPct val="0"/>
                </a:spcBef>
              </a:pPr>
              <a:endParaRPr lang="en-US" sz="1600" dirty="0"/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kern="1200" dirty="0" smtClean="0"/>
                <a:t>OPS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CASA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kern="1200" dirty="0" smtClean="0"/>
                <a:t>EEG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dirty="0" smtClean="0"/>
                <a:t>EES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dirty="0" smtClean="0"/>
                <a:t>SGG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dirty="0" smtClean="0"/>
                <a:t>……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dirty="0"/>
            </a:p>
            <a:p>
              <a:pPr lvl="0" defTabSz="1200150">
                <a:lnSpc>
                  <a:spcPct val="90000"/>
                </a:lnSpc>
                <a:spcBef>
                  <a:spcPct val="0"/>
                </a:spcBef>
              </a:pPr>
              <a:endParaRPr lang="en-US" dirty="0" smtClean="0"/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OPS-PR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dirty="0"/>
                <a:t>e</a:t>
              </a:r>
              <a:r>
                <a:rPr lang="en-US" sz="1600" dirty="0" smtClean="0"/>
                <a:t>mail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Napkin</a:t>
              </a:r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lvl="0" defTabSz="1200150">
                <a:lnSpc>
                  <a:spcPct val="90000"/>
                </a:lnSpc>
                <a:spcBef>
                  <a:spcPct val="0"/>
                </a:spcBef>
              </a:pPr>
              <a:endParaRPr lang="en-US" sz="2000" dirty="0"/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sz="2000" dirty="0" smtClean="0"/>
            </a:p>
            <a:p>
              <a:pPr marL="285750" lvl="0" indent="-285750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780649" y="3430505"/>
              <a:ext cx="2221353" cy="35441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ALHA</a:t>
              </a:r>
              <a:endParaRPr lang="en-US" b="1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16435" y="3849745"/>
              <a:ext cx="1549781" cy="360481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91440" rIns="133688" bIns="91440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 u="sng" dirty="0" smtClean="0"/>
                <a:t>&gt; 15 min</a:t>
              </a:r>
            </a:p>
            <a:p>
              <a:pPr lvl="0" algn="just" defTabSz="1200150">
                <a:lnSpc>
                  <a:spcPct val="90000"/>
                </a:lnSpc>
                <a:spcBef>
                  <a:spcPct val="0"/>
                </a:spcBef>
              </a:pPr>
              <a:endParaRPr lang="en-US" sz="1600" dirty="0" smtClean="0"/>
            </a:p>
            <a:p>
              <a:pPr marL="285750" lvl="0" indent="-285750" algn="just" defTabSz="120015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sp>
          <p:nvSpPr>
            <p:cNvPr id="21" name="Rounded Rectangle 20"/>
            <p:cNvSpPr/>
            <p:nvPr/>
          </p:nvSpPr>
          <p:spPr>
            <a:xfrm rot="5400000">
              <a:off x="1459453" y="2266993"/>
              <a:ext cx="1855114" cy="35441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Controls</a:t>
              </a:r>
              <a:endParaRPr lang="en-US" b="1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2400" y="2205419"/>
              <a:ext cx="1987375" cy="385381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133688" rIns="133688" bIns="133688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 dirty="0" smtClean="0"/>
                <a:t>swreq@jlab.org</a:t>
              </a:r>
              <a:endParaRPr lang="en-US" sz="1600" b="1" dirty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2700" dirty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2700" kern="1200" dirty="0" smtClean="0"/>
            </a:p>
          </p:txBody>
        </p:sp>
        <p:sp>
          <p:nvSpPr>
            <p:cNvPr id="29" name="Rounded Rectangle 28"/>
            <p:cNvSpPr/>
            <p:nvPr/>
          </p:nvSpPr>
          <p:spPr>
            <a:xfrm rot="16200000">
              <a:off x="4457833" y="2266993"/>
              <a:ext cx="1855114" cy="35441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Sys Admin</a:t>
              </a:r>
              <a:endParaRPr lang="en-US" b="1" dirty="0"/>
            </a:p>
          </p:txBody>
        </p:sp>
        <p:sp>
          <p:nvSpPr>
            <p:cNvPr id="30" name="Freeform 29"/>
            <p:cNvSpPr/>
            <p:nvPr/>
          </p:nvSpPr>
          <p:spPr>
            <a:xfrm rot="14870804">
              <a:off x="6048910" y="904999"/>
              <a:ext cx="515857" cy="1414298"/>
            </a:xfrm>
            <a:custGeom>
              <a:avLst/>
              <a:gdLst>
                <a:gd name="connsiteX0" fmla="*/ 0 w 567838"/>
                <a:gd name="connsiteY0" fmla="*/ 1246330 h 1530249"/>
                <a:gd name="connsiteX1" fmla="*/ 141960 w 567838"/>
                <a:gd name="connsiteY1" fmla="*/ 1246330 h 1530249"/>
                <a:gd name="connsiteX2" fmla="*/ 141960 w 567838"/>
                <a:gd name="connsiteY2" fmla="*/ 0 h 1530249"/>
                <a:gd name="connsiteX3" fmla="*/ 425879 w 567838"/>
                <a:gd name="connsiteY3" fmla="*/ 0 h 1530249"/>
                <a:gd name="connsiteX4" fmla="*/ 425879 w 567838"/>
                <a:gd name="connsiteY4" fmla="*/ 1246330 h 1530249"/>
                <a:gd name="connsiteX5" fmla="*/ 567838 w 567838"/>
                <a:gd name="connsiteY5" fmla="*/ 1246330 h 1530249"/>
                <a:gd name="connsiteX6" fmla="*/ 283919 w 567838"/>
                <a:gd name="connsiteY6" fmla="*/ 1530249 h 1530249"/>
                <a:gd name="connsiteX7" fmla="*/ 0 w 567838"/>
                <a:gd name="connsiteY7" fmla="*/ 1246330 h 153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838" h="1530249">
                  <a:moveTo>
                    <a:pt x="0" y="1246330"/>
                  </a:moveTo>
                  <a:lnTo>
                    <a:pt x="141960" y="1246330"/>
                  </a:lnTo>
                  <a:lnTo>
                    <a:pt x="141960" y="0"/>
                  </a:lnTo>
                  <a:lnTo>
                    <a:pt x="425879" y="0"/>
                  </a:lnTo>
                  <a:lnTo>
                    <a:pt x="425879" y="1246330"/>
                  </a:lnTo>
                  <a:lnTo>
                    <a:pt x="567838" y="1246330"/>
                  </a:lnTo>
                  <a:lnTo>
                    <a:pt x="283919" y="1530249"/>
                  </a:lnTo>
                  <a:lnTo>
                    <a:pt x="0" y="124633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vert" wrap="none" lIns="170350" tIns="306049" rIns="170351" bIns="306050" numCol="1" spcCol="1270" anchor="ctr" anchorCtr="0">
              <a:normAutofit lnSpcReduction="10000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solidFill>
                    <a:schemeClr val="accent1"/>
                  </a:solidFill>
                </a:rPr>
                <a:t>Impacts Program</a:t>
              </a:r>
              <a:endParaRPr lang="en-US" sz="14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086600" y="762001"/>
              <a:ext cx="1828799" cy="850148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91440" rIns="133688" bIns="91440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 u="sng" dirty="0" smtClean="0"/>
                <a:t>Software On-Call</a:t>
              </a:r>
              <a:endParaRPr lang="en-US" sz="1600" kern="1200" dirty="0" smtClean="0"/>
            </a:p>
            <a:p>
              <a:pPr lvl="0" algn="ctr" defTabSz="1200150">
                <a:spcBef>
                  <a:spcPct val="0"/>
                </a:spcBef>
              </a:pPr>
              <a:r>
                <a:rPr lang="en-US" sz="1600" kern="1200" dirty="0" smtClean="0"/>
                <a:t>Escalates as appropriate</a:t>
              </a:r>
              <a:endParaRPr lang="en-US" sz="1600" kern="1200" dirty="0"/>
            </a:p>
          </p:txBody>
        </p:sp>
        <p:sp>
          <p:nvSpPr>
            <p:cNvPr id="33" name="Freeform 32"/>
            <p:cNvSpPr/>
            <p:nvPr/>
          </p:nvSpPr>
          <p:spPr>
            <a:xfrm rot="16200000">
              <a:off x="6088021" y="1778122"/>
              <a:ext cx="515857" cy="1414298"/>
            </a:xfrm>
            <a:custGeom>
              <a:avLst/>
              <a:gdLst>
                <a:gd name="connsiteX0" fmla="*/ 0 w 567838"/>
                <a:gd name="connsiteY0" fmla="*/ 1246330 h 1530249"/>
                <a:gd name="connsiteX1" fmla="*/ 141960 w 567838"/>
                <a:gd name="connsiteY1" fmla="*/ 1246330 h 1530249"/>
                <a:gd name="connsiteX2" fmla="*/ 141960 w 567838"/>
                <a:gd name="connsiteY2" fmla="*/ 0 h 1530249"/>
                <a:gd name="connsiteX3" fmla="*/ 425879 w 567838"/>
                <a:gd name="connsiteY3" fmla="*/ 0 h 1530249"/>
                <a:gd name="connsiteX4" fmla="*/ 425879 w 567838"/>
                <a:gd name="connsiteY4" fmla="*/ 1246330 h 1530249"/>
                <a:gd name="connsiteX5" fmla="*/ 567838 w 567838"/>
                <a:gd name="connsiteY5" fmla="*/ 1246330 h 1530249"/>
                <a:gd name="connsiteX6" fmla="*/ 283919 w 567838"/>
                <a:gd name="connsiteY6" fmla="*/ 1530249 h 1530249"/>
                <a:gd name="connsiteX7" fmla="*/ 0 w 567838"/>
                <a:gd name="connsiteY7" fmla="*/ 1246330 h 153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838" h="1530249">
                  <a:moveTo>
                    <a:pt x="0" y="1246330"/>
                  </a:moveTo>
                  <a:lnTo>
                    <a:pt x="141960" y="1246330"/>
                  </a:lnTo>
                  <a:lnTo>
                    <a:pt x="141960" y="0"/>
                  </a:lnTo>
                  <a:lnTo>
                    <a:pt x="425879" y="0"/>
                  </a:lnTo>
                  <a:lnTo>
                    <a:pt x="425879" y="1246330"/>
                  </a:lnTo>
                  <a:lnTo>
                    <a:pt x="567838" y="1246330"/>
                  </a:lnTo>
                  <a:lnTo>
                    <a:pt x="283919" y="1530249"/>
                  </a:lnTo>
                  <a:lnTo>
                    <a:pt x="0" y="124633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vert" wrap="none" lIns="170350" tIns="306049" rIns="170351" bIns="306050" numCol="1" spcCol="1270" anchor="ctr" anchorCtr="0">
              <a:normAutofit lnSpcReduction="10000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solidFill>
                    <a:schemeClr val="accent1"/>
                  </a:solidFill>
                </a:rPr>
                <a:t>Machine Critical</a:t>
              </a:r>
              <a:endParaRPr lang="en-US" sz="14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086601" y="2113033"/>
              <a:ext cx="1676400" cy="934967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91440" rIns="133688" bIns="91440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 u="sng" dirty="0" smtClean="0"/>
                <a:t>OPS-PR</a:t>
              </a:r>
              <a:endParaRPr lang="en-US" sz="1600" kern="1200" dirty="0" smtClean="0"/>
            </a:p>
            <a:p>
              <a:pPr lvl="0" algn="ctr" defTabSz="1200150">
                <a:spcBef>
                  <a:spcPct val="0"/>
                </a:spcBef>
              </a:pPr>
              <a:r>
                <a:rPr lang="en-US" sz="1600" dirty="0" smtClean="0"/>
                <a:t>Assigned as appropriate</a:t>
              </a:r>
              <a:endParaRPr lang="en-US" sz="1600" kern="1200" dirty="0"/>
            </a:p>
          </p:txBody>
        </p:sp>
        <p:sp>
          <p:nvSpPr>
            <p:cNvPr id="37" name="Freeform 36"/>
            <p:cNvSpPr/>
            <p:nvPr/>
          </p:nvSpPr>
          <p:spPr>
            <a:xfrm rot="17848163">
              <a:off x="6097586" y="2545578"/>
              <a:ext cx="506228" cy="1567401"/>
            </a:xfrm>
            <a:custGeom>
              <a:avLst/>
              <a:gdLst>
                <a:gd name="connsiteX0" fmla="*/ 0 w 567838"/>
                <a:gd name="connsiteY0" fmla="*/ 1246330 h 1530249"/>
                <a:gd name="connsiteX1" fmla="*/ 141960 w 567838"/>
                <a:gd name="connsiteY1" fmla="*/ 1246330 h 1530249"/>
                <a:gd name="connsiteX2" fmla="*/ 141960 w 567838"/>
                <a:gd name="connsiteY2" fmla="*/ 0 h 1530249"/>
                <a:gd name="connsiteX3" fmla="*/ 425879 w 567838"/>
                <a:gd name="connsiteY3" fmla="*/ 0 h 1530249"/>
                <a:gd name="connsiteX4" fmla="*/ 425879 w 567838"/>
                <a:gd name="connsiteY4" fmla="*/ 1246330 h 1530249"/>
                <a:gd name="connsiteX5" fmla="*/ 567838 w 567838"/>
                <a:gd name="connsiteY5" fmla="*/ 1246330 h 1530249"/>
                <a:gd name="connsiteX6" fmla="*/ 283919 w 567838"/>
                <a:gd name="connsiteY6" fmla="*/ 1530249 h 1530249"/>
                <a:gd name="connsiteX7" fmla="*/ 0 w 567838"/>
                <a:gd name="connsiteY7" fmla="*/ 1246330 h 153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838" h="1530249">
                  <a:moveTo>
                    <a:pt x="0" y="1246330"/>
                  </a:moveTo>
                  <a:lnTo>
                    <a:pt x="141960" y="1246330"/>
                  </a:lnTo>
                  <a:lnTo>
                    <a:pt x="141960" y="0"/>
                  </a:lnTo>
                  <a:lnTo>
                    <a:pt x="425879" y="0"/>
                  </a:lnTo>
                  <a:lnTo>
                    <a:pt x="425879" y="1246330"/>
                  </a:lnTo>
                  <a:lnTo>
                    <a:pt x="567838" y="1246330"/>
                  </a:lnTo>
                  <a:lnTo>
                    <a:pt x="283919" y="1530249"/>
                  </a:lnTo>
                  <a:lnTo>
                    <a:pt x="0" y="124633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vert" wrap="none" lIns="170350" tIns="306049" rIns="170351" bIns="306050" numCol="1" spcCol="1270" anchor="ctr" anchorCtr="0">
              <a:normAutofit fontScale="92500" lnSpcReduction="10000"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solidFill>
                    <a:schemeClr val="accent1"/>
                  </a:solidFill>
                </a:rPr>
                <a:t>Not Machine Critical</a:t>
              </a:r>
              <a:endParaRPr lang="en-US" sz="14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62800" y="3429000"/>
              <a:ext cx="1543025" cy="866863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91440" rIns="133688" bIns="91440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 u="sng" dirty="0" smtClean="0"/>
                <a:t>ACE-PR</a:t>
              </a:r>
              <a:endParaRPr lang="en-US" sz="1600" kern="1200" dirty="0" smtClean="0"/>
            </a:p>
            <a:p>
              <a:pPr lvl="0" algn="ctr" defTabSz="1200150">
                <a:spcBef>
                  <a:spcPct val="0"/>
                </a:spcBef>
              </a:pPr>
              <a:r>
                <a:rPr lang="en-US" sz="1600" kern="1200" dirty="0" smtClean="0"/>
                <a:t>Assigned as appropriate</a:t>
              </a:r>
              <a:endParaRPr lang="en-US" sz="1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57172" y="4683042"/>
            <a:ext cx="1755648" cy="1717758"/>
            <a:chOff x="1657172" y="4683042"/>
            <a:chExt cx="1755648" cy="1717758"/>
          </a:xfrm>
        </p:grpSpPr>
        <p:sp>
          <p:nvSpPr>
            <p:cNvPr id="23" name="Freeform 22"/>
            <p:cNvSpPr/>
            <p:nvPr/>
          </p:nvSpPr>
          <p:spPr>
            <a:xfrm>
              <a:off x="1657172" y="4683042"/>
              <a:ext cx="1755648" cy="1717758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91440" rIns="133688" bIns="91440" numCol="1" spcCol="1270" anchor="t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b="1" u="sng" dirty="0" smtClean="0"/>
                <a:t>JIRA: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en-US" sz="1400" dirty="0" smtClean="0"/>
                <a:t> New Task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endParaRPr lang="en-US" sz="1400" dirty="0" smtClean="0"/>
            </a:p>
            <a:p>
              <a:pPr marL="285750" lvl="0" indent="-285750" algn="just" defTabSz="1200150">
                <a:lnSpc>
                  <a:spcPct val="90000"/>
                </a:lnSpc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Requirements</a:t>
              </a:r>
            </a:p>
            <a:p>
              <a:pPr marL="285750" lvl="0" indent="-285750" algn="just" defTabSz="1200150">
                <a:lnSpc>
                  <a:spcPct val="90000"/>
                </a:lnSpc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Discussion</a:t>
              </a:r>
            </a:p>
            <a:p>
              <a:pPr marL="285750" lvl="0" indent="-285750" algn="just" defTabSz="1200150">
                <a:lnSpc>
                  <a:spcPct val="90000"/>
                </a:lnSpc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Priority</a:t>
              </a:r>
            </a:p>
            <a:p>
              <a:pPr marL="285750" lvl="0" indent="-285750" algn="just" defTabSz="1200150">
                <a:lnSpc>
                  <a:spcPct val="90000"/>
                </a:lnSpc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Due Date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360" y="4724400"/>
              <a:ext cx="360994" cy="283059"/>
            </a:xfrm>
            <a:prstGeom prst="rect">
              <a:avLst/>
            </a:prstGeom>
          </p:spPr>
        </p:pic>
      </p:grpSp>
      <p:sp>
        <p:nvSpPr>
          <p:cNvPr id="31" name="Freeform 30"/>
          <p:cNvSpPr/>
          <p:nvPr/>
        </p:nvSpPr>
        <p:spPr>
          <a:xfrm rot="16200000">
            <a:off x="3630197" y="5071511"/>
            <a:ext cx="731827" cy="999378"/>
          </a:xfrm>
          <a:custGeom>
            <a:avLst/>
            <a:gdLst>
              <a:gd name="connsiteX0" fmla="*/ 0 w 567838"/>
              <a:gd name="connsiteY0" fmla="*/ 1246330 h 1530249"/>
              <a:gd name="connsiteX1" fmla="*/ 141960 w 567838"/>
              <a:gd name="connsiteY1" fmla="*/ 1246330 h 1530249"/>
              <a:gd name="connsiteX2" fmla="*/ 141960 w 567838"/>
              <a:gd name="connsiteY2" fmla="*/ 0 h 1530249"/>
              <a:gd name="connsiteX3" fmla="*/ 425879 w 567838"/>
              <a:gd name="connsiteY3" fmla="*/ 0 h 1530249"/>
              <a:gd name="connsiteX4" fmla="*/ 425879 w 567838"/>
              <a:gd name="connsiteY4" fmla="*/ 1246330 h 1530249"/>
              <a:gd name="connsiteX5" fmla="*/ 567838 w 567838"/>
              <a:gd name="connsiteY5" fmla="*/ 1246330 h 1530249"/>
              <a:gd name="connsiteX6" fmla="*/ 283919 w 567838"/>
              <a:gd name="connsiteY6" fmla="*/ 1530249 h 1530249"/>
              <a:gd name="connsiteX7" fmla="*/ 0 w 567838"/>
              <a:gd name="connsiteY7" fmla="*/ 1246330 h 153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838" h="1530249">
                <a:moveTo>
                  <a:pt x="0" y="1246330"/>
                </a:moveTo>
                <a:lnTo>
                  <a:pt x="141960" y="1246330"/>
                </a:lnTo>
                <a:lnTo>
                  <a:pt x="141960" y="0"/>
                </a:lnTo>
                <a:lnTo>
                  <a:pt x="425879" y="0"/>
                </a:lnTo>
                <a:lnTo>
                  <a:pt x="425879" y="1246330"/>
                </a:lnTo>
                <a:lnTo>
                  <a:pt x="567838" y="1246330"/>
                </a:lnTo>
                <a:lnTo>
                  <a:pt x="283919" y="1530249"/>
                </a:lnTo>
                <a:lnTo>
                  <a:pt x="0" y="124633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0" tIns="182880" rIns="0" bIns="306050" numCol="1" spcCol="1270" anchor="ctr" anchorCtr="0">
            <a:norm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smtClean="0">
                <a:solidFill>
                  <a:schemeClr val="accent1"/>
                </a:solidFill>
              </a:rPr>
              <a:t>Ready</a:t>
            </a:r>
            <a:endParaRPr lang="en-US" sz="1400" b="1" kern="1200" dirty="0">
              <a:solidFill>
                <a:schemeClr val="accent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4683042"/>
            <a:ext cx="1752600" cy="1717758"/>
            <a:chOff x="4495800" y="4683042"/>
            <a:chExt cx="1752600" cy="1717758"/>
          </a:xfrm>
        </p:grpSpPr>
        <p:sp>
          <p:nvSpPr>
            <p:cNvPr id="26" name="Freeform 25"/>
            <p:cNvSpPr/>
            <p:nvPr/>
          </p:nvSpPr>
          <p:spPr>
            <a:xfrm>
              <a:off x="4495800" y="4683042"/>
              <a:ext cx="1752600" cy="1717758"/>
            </a:xfrm>
            <a:custGeom>
              <a:avLst/>
              <a:gdLst>
                <a:gd name="connsiteX0" fmla="*/ 0 w 2104429"/>
                <a:gd name="connsiteY0" fmla="*/ 105221 h 1052214"/>
                <a:gd name="connsiteX1" fmla="*/ 105221 w 2104429"/>
                <a:gd name="connsiteY1" fmla="*/ 0 h 1052214"/>
                <a:gd name="connsiteX2" fmla="*/ 1999208 w 2104429"/>
                <a:gd name="connsiteY2" fmla="*/ 0 h 1052214"/>
                <a:gd name="connsiteX3" fmla="*/ 2104429 w 2104429"/>
                <a:gd name="connsiteY3" fmla="*/ 105221 h 1052214"/>
                <a:gd name="connsiteX4" fmla="*/ 2104429 w 2104429"/>
                <a:gd name="connsiteY4" fmla="*/ 946993 h 1052214"/>
                <a:gd name="connsiteX5" fmla="*/ 1999208 w 2104429"/>
                <a:gd name="connsiteY5" fmla="*/ 1052214 h 1052214"/>
                <a:gd name="connsiteX6" fmla="*/ 105221 w 2104429"/>
                <a:gd name="connsiteY6" fmla="*/ 1052214 h 1052214"/>
                <a:gd name="connsiteX7" fmla="*/ 0 w 2104429"/>
                <a:gd name="connsiteY7" fmla="*/ 946993 h 1052214"/>
                <a:gd name="connsiteX8" fmla="*/ 0 w 210442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1999208" y="0"/>
                  </a:lnTo>
                  <a:cubicBezTo>
                    <a:pt x="2057320" y="0"/>
                    <a:pt x="2104429" y="47109"/>
                    <a:pt x="2104429" y="105221"/>
                  </a:cubicBezTo>
                  <a:lnTo>
                    <a:pt x="2104429" y="946993"/>
                  </a:lnTo>
                  <a:cubicBezTo>
                    <a:pt x="2104429" y="1005105"/>
                    <a:pt x="2057320" y="1052214"/>
                    <a:pt x="199920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688" tIns="91440" rIns="133688" bIns="91440" numCol="1" spcCol="1270" anchor="t" anchorCtr="0">
              <a:normAutofit fontScale="92500"/>
            </a:bodyPr>
            <a:lstStyle/>
            <a:p>
              <a:pPr lvl="0" algn="ctr" defTabSz="1200150">
                <a:spcBef>
                  <a:spcPct val="0"/>
                </a:spcBef>
              </a:pPr>
              <a:r>
                <a:rPr lang="en-US" sz="1600" b="1" u="sng" dirty="0" smtClean="0"/>
                <a:t>JIRA:</a:t>
              </a:r>
            </a:p>
            <a:p>
              <a:pPr lvl="0" algn="ctr" defTabSz="1200150">
                <a:spcBef>
                  <a:spcPct val="0"/>
                </a:spcBef>
              </a:pPr>
              <a:r>
                <a:rPr lang="en-US" sz="1600" dirty="0" smtClean="0"/>
                <a:t>   </a:t>
              </a:r>
              <a:r>
                <a:rPr lang="en-US" sz="1600" dirty="0" err="1" smtClean="0"/>
                <a:t>ExistingProject</a:t>
              </a:r>
              <a:endParaRPr lang="en-US" sz="1600" dirty="0" smtClean="0"/>
            </a:p>
            <a:p>
              <a:pPr lvl="0" algn="ctr" defTabSz="1200150">
                <a:spcBef>
                  <a:spcPct val="0"/>
                </a:spcBef>
              </a:pPr>
              <a:endParaRPr lang="en-US" sz="1600" dirty="0" smtClean="0"/>
            </a:p>
            <a:p>
              <a:pPr marL="285750" lvl="0" indent="-285750" algn="just" defTabSz="1200150"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Feature Requests</a:t>
              </a:r>
            </a:p>
            <a:p>
              <a:pPr marL="285750" lvl="0" indent="-285750" algn="just" defTabSz="1200150"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Problem Reports</a:t>
              </a:r>
            </a:p>
            <a:p>
              <a:pPr marL="285750" lvl="0" indent="-285750" algn="just" defTabSz="1200150"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Comments</a:t>
              </a:r>
            </a:p>
            <a:p>
              <a:pPr marL="285750" lvl="0" indent="-285750" algn="just" defTabSz="1200150">
                <a:spcBef>
                  <a:spcPct val="0"/>
                </a:spcBef>
                <a:buFont typeface="Calibri" panose="020F0502020204030204" pitchFamily="34" charset="0"/>
                <a:buChar char="•"/>
              </a:pPr>
              <a:r>
                <a:rPr lang="en-US" sz="1400" dirty="0" smtClean="0"/>
                <a:t>Status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3427" y="4746141"/>
              <a:ext cx="360994" cy="283059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179295" y="111539"/>
            <a:ext cx="2937139" cy="871706"/>
          </a:xfrm>
          <a:prstGeom prst="rect">
            <a:avLst/>
          </a:prstGeom>
          <a:noFill/>
        </p:spPr>
        <p:txBody>
          <a:bodyPr wrap="none" lIns="91440" tIns="45720" rIns="91440" bIns="45720" anchor="t" anchorCtr="0">
            <a:normAutofit/>
          </a:bodyPr>
          <a:lstStyle/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User </a:t>
            </a:r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Requests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235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S - Accelerator Division - Software Group - Mozilla Firefox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060034" cy="5367764"/>
          </a:xfrm>
        </p:spPr>
      </p:pic>
      <p:sp>
        <p:nvSpPr>
          <p:cNvPr id="6" name="Rectangle 5"/>
          <p:cNvSpPr/>
          <p:nvPr/>
        </p:nvSpPr>
        <p:spPr>
          <a:xfrm>
            <a:off x="1628312" y="381000"/>
            <a:ext cx="5887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AHLA Project Status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826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Proportional to scale of </a:t>
            </a:r>
            <a:r>
              <a:rPr lang="en-US" sz="4400" b="1" dirty="0" smtClean="0"/>
              <a:t>project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Minimum </a:t>
            </a:r>
            <a:r>
              <a:rPr lang="en-US" i="1" dirty="0">
                <a:solidFill>
                  <a:srgbClr val="FF0000"/>
                </a:solidFill>
              </a:rPr>
              <a:t>i.e. screen/feature requests, Ops-PRs</a:t>
            </a:r>
            <a:endParaRPr lang="en-US" dirty="0"/>
          </a:p>
          <a:p>
            <a:pPr lvl="2"/>
            <a:r>
              <a:rPr lang="en-US" dirty="0"/>
              <a:t>Clear description of problem to be solved.</a:t>
            </a:r>
          </a:p>
          <a:p>
            <a:pPr lvl="2"/>
            <a:r>
              <a:rPr lang="en-US" dirty="0"/>
              <a:t>Clear identification of specific tasks</a:t>
            </a:r>
          </a:p>
          <a:p>
            <a:pPr lvl="2"/>
            <a:r>
              <a:rPr lang="en-US" dirty="0"/>
              <a:t>Approximate due date. 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Medium</a:t>
            </a:r>
            <a:r>
              <a:rPr lang="en-US" i="1" dirty="0">
                <a:solidFill>
                  <a:srgbClr val="FF0000"/>
                </a:solidFill>
              </a:rPr>
              <a:t> i.e. </a:t>
            </a:r>
            <a:r>
              <a:rPr lang="en-US" i="1" dirty="0" err="1">
                <a:solidFill>
                  <a:srgbClr val="FF0000"/>
                </a:solidFill>
              </a:rPr>
              <a:t>qsUtility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AutoQuad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ArcSteer</a:t>
            </a:r>
            <a:endParaRPr lang="en-US" i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In addition to the above:</a:t>
            </a:r>
          </a:p>
          <a:p>
            <a:pPr lvl="2"/>
            <a:r>
              <a:rPr lang="en-US" dirty="0"/>
              <a:t>Equations and exceptions</a:t>
            </a:r>
          </a:p>
          <a:p>
            <a:pPr lvl="2"/>
            <a:r>
              <a:rPr lang="en-US" dirty="0"/>
              <a:t>Priority (beam time?)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Full  </a:t>
            </a:r>
            <a:r>
              <a:rPr lang="en-US" i="1" dirty="0">
                <a:solidFill>
                  <a:srgbClr val="FF0000"/>
                </a:solidFill>
              </a:rPr>
              <a:t>i.e. Alarm Handler, </a:t>
            </a:r>
            <a:r>
              <a:rPr lang="en-US" i="1" dirty="0" err="1" smtClean="0">
                <a:solidFill>
                  <a:srgbClr val="FF0000"/>
                </a:solidFill>
              </a:rPr>
              <a:t>Jtabs</a:t>
            </a:r>
            <a:r>
              <a:rPr lang="en-US" i="1" dirty="0" smtClean="0">
                <a:solidFill>
                  <a:srgbClr val="FF0000"/>
                </a:solidFill>
              </a:rPr>
              <a:t>, HCO</a:t>
            </a:r>
            <a:endParaRPr lang="en-US" dirty="0" smtClean="0"/>
          </a:p>
          <a:p>
            <a:pPr lvl="2"/>
            <a:r>
              <a:rPr lang="en-US" dirty="0" smtClean="0"/>
              <a:t>Requirements </a:t>
            </a:r>
            <a:r>
              <a:rPr lang="en-US" dirty="0"/>
              <a:t>document </a:t>
            </a:r>
            <a:r>
              <a:rPr lang="en-US" dirty="0" smtClean="0"/>
              <a:t/>
            </a:r>
          </a:p>
          <a:p>
            <a:pPr lvl="2"/>
            <a:r>
              <a:rPr lang="en-US" sz="2500" b="1" dirty="0" smtClean="0"/>
              <a:t>Functionality  (</a:t>
            </a:r>
            <a:r>
              <a:rPr lang="en-US" sz="2500" b="1" dirty="0" err="1" smtClean="0"/>
              <a:t>vs</a:t>
            </a:r>
            <a:r>
              <a:rPr lang="en-US" sz="2500" b="1" dirty="0" smtClean="0"/>
              <a:t> implementation)</a:t>
            </a:r>
          </a:p>
          <a:p>
            <a:pPr lvl="2"/>
            <a:r>
              <a:rPr lang="en-US" dirty="0" smtClean="0"/>
              <a:t>Usability</a:t>
            </a:r>
            <a:endParaRPr lang="en-US" dirty="0" smtClean="0"/>
          </a:p>
          <a:p>
            <a:pPr lvl="2"/>
            <a:r>
              <a:rPr lang="en-US" dirty="0" err="1" smtClean="0"/>
              <a:t>Reliabilty</a:t>
            </a:r>
            <a:endParaRPr lang="en-US" dirty="0" smtClean="0"/>
          </a:p>
          <a:p>
            <a:pPr lvl="2"/>
            <a:r>
              <a:rPr lang="en-US" dirty="0" smtClean="0"/>
              <a:t>Speed </a:t>
            </a:r>
            <a:r>
              <a:rPr lang="en-US" dirty="0" smtClean="0"/>
              <a:t>constraints</a:t>
            </a:r>
            <a:endParaRPr lang="en-US" dirty="0"/>
          </a:p>
          <a:p>
            <a:pPr lvl="2"/>
            <a:r>
              <a:rPr lang="en-US" dirty="0"/>
              <a:t>Deadline </a:t>
            </a:r>
            <a:r>
              <a:rPr lang="en-US" dirty="0" smtClean="0"/>
              <a:t>constraints</a:t>
            </a:r>
            <a:r>
              <a:rPr lang="en-US" dirty="0" smtClean="0"/>
              <a:t>. </a:t>
            </a:r>
            <a:endParaRPr lang="en-US" dirty="0" smtClean="0"/>
          </a:p>
          <a:p>
            <a:pPr lvl="2"/>
            <a:r>
              <a:rPr lang="en-US" dirty="0" smtClean="0"/>
              <a:t>Use cases – roles/</a:t>
            </a:r>
            <a:r>
              <a:rPr lang="en-US" dirty="0" smtClean="0"/>
              <a:t>stakeholders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ALL – </a:t>
            </a:r>
          </a:p>
          <a:p>
            <a:pPr lvl="2"/>
            <a:r>
              <a:rPr lang="en-US" b="1" dirty="0"/>
              <a:t>P</a:t>
            </a:r>
            <a:r>
              <a:rPr lang="en-US" b="1" dirty="0" smtClean="0"/>
              <a:t>artner with developer to fulfill all requests.</a:t>
            </a:r>
          </a:p>
          <a:p>
            <a:pPr lvl="2"/>
            <a:r>
              <a:rPr lang="en-US" b="1" dirty="0" smtClean="0"/>
              <a:t>Thorough, Early Information gets you a </a:t>
            </a:r>
            <a:r>
              <a:rPr lang="en-US" b="1" smtClean="0"/>
              <a:t>better product.</a:t>
            </a:r>
            <a:endParaRPr lang="en-US" b="1" dirty="0" smtClean="0"/>
          </a:p>
          <a:p>
            <a:pPr lvl="3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20606" y="152400"/>
            <a:ext cx="4204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Requirements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037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Screen captures </a:t>
            </a:r>
          </a:p>
          <a:p>
            <a:pPr lvl="1"/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EDM screen</a:t>
            </a:r>
          </a:p>
          <a:p>
            <a:r>
              <a:rPr lang="en-US" dirty="0" smtClean="0"/>
              <a:t>Running conditions</a:t>
            </a:r>
          </a:p>
          <a:p>
            <a:r>
              <a:rPr lang="en-US" dirty="0" smtClean="0"/>
              <a:t>Computer name</a:t>
            </a:r>
          </a:p>
          <a:p>
            <a:r>
              <a:rPr lang="en-US" dirty="0" smtClean="0"/>
              <a:t>User </a:t>
            </a:r>
          </a:p>
          <a:p>
            <a:r>
              <a:rPr lang="en-US" dirty="0" smtClean="0"/>
              <a:t>How program launched (</a:t>
            </a:r>
            <a:r>
              <a:rPr lang="en-US" dirty="0" err="1" smtClean="0"/>
              <a:t>Jtabs</a:t>
            </a:r>
            <a:r>
              <a:rPr lang="en-US" dirty="0" smtClean="0"/>
              <a:t>, Monticello, </a:t>
            </a:r>
            <a:r>
              <a:rPr lang="en-US" dirty="0" err="1" smtClean="0"/>
              <a:t>xterm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Is the problem reproducible?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Keep in mind</a:t>
            </a:r>
            <a:r>
              <a:rPr lang="en-US" dirty="0" smtClean="0">
                <a:solidFill>
                  <a:srgbClr val="C00000"/>
                </a:solidFill>
              </a:rPr>
              <a:t>: Problem reports may not be seen until a few days after </a:t>
            </a:r>
            <a:endParaRPr lang="en-US" dirty="0"/>
          </a:p>
          <a:p>
            <a:r>
              <a:rPr lang="en-US" dirty="0" smtClean="0"/>
              <a:t>Respond to requests for additional </a:t>
            </a:r>
            <a:r>
              <a:rPr lang="en-US" dirty="0" smtClean="0"/>
              <a:t>information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09612" y="152400"/>
            <a:ext cx="5026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 Reports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54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246" y="2967335"/>
            <a:ext cx="8841521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Keep the Feedback Coming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533400"/>
            <a:ext cx="2926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Summary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42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329</Words>
  <Application>Microsoft Macintosh PowerPoint</Application>
  <PresentationFormat>On-screen Show (4:3)</PresentationFormat>
  <Paragraphs>179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Getting the Most From Your Software Requests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Most From Your Software Requests</dc:title>
  <dc:creator>Michele Joyce</dc:creator>
  <cp:lastModifiedBy>Michele Joyce</cp:lastModifiedBy>
  <cp:revision>49</cp:revision>
  <dcterms:created xsi:type="dcterms:W3CDTF">2015-07-08T15:36:59Z</dcterms:created>
  <dcterms:modified xsi:type="dcterms:W3CDTF">2015-07-15T22:12:27Z</dcterms:modified>
</cp:coreProperties>
</file>