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0" r:id="rId4"/>
    <p:sldMasterId id="2147483732" r:id="rId5"/>
    <p:sldMasterId id="2147483744" r:id="rId6"/>
    <p:sldMasterId id="2147483756" r:id="rId7"/>
  </p:sldMasterIdLst>
  <p:notesMasterIdLst>
    <p:notesMasterId r:id="rId37"/>
  </p:notesMasterIdLst>
  <p:handoutMasterIdLst>
    <p:handoutMasterId r:id="rId38"/>
  </p:handoutMasterIdLst>
  <p:sldIdLst>
    <p:sldId id="256" r:id="rId8"/>
    <p:sldId id="257" r:id="rId9"/>
    <p:sldId id="267" r:id="rId10"/>
    <p:sldId id="259" r:id="rId11"/>
    <p:sldId id="292" r:id="rId12"/>
    <p:sldId id="293" r:id="rId13"/>
    <p:sldId id="285" r:id="rId14"/>
    <p:sldId id="260" r:id="rId15"/>
    <p:sldId id="276" r:id="rId16"/>
    <p:sldId id="270" r:id="rId17"/>
    <p:sldId id="278" r:id="rId18"/>
    <p:sldId id="277" r:id="rId19"/>
    <p:sldId id="282" r:id="rId20"/>
    <p:sldId id="296" r:id="rId21"/>
    <p:sldId id="295" r:id="rId22"/>
    <p:sldId id="261" r:id="rId23"/>
    <p:sldId id="275" r:id="rId24"/>
    <p:sldId id="262" r:id="rId25"/>
    <p:sldId id="273" r:id="rId26"/>
    <p:sldId id="263" r:id="rId27"/>
    <p:sldId id="291" r:id="rId28"/>
    <p:sldId id="294" r:id="rId29"/>
    <p:sldId id="288" r:id="rId30"/>
    <p:sldId id="264" r:id="rId31"/>
    <p:sldId id="280" r:id="rId32"/>
    <p:sldId id="287" r:id="rId33"/>
    <p:sldId id="281" r:id="rId34"/>
    <p:sldId id="274" r:id="rId35"/>
    <p:sldId id="272"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CBE"/>
    <a:srgbClr val="205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450"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5EB486C2-8D7C-440A-B6B2-94B5534176D2}" type="datetimeFigureOut">
              <a:rPr lang="en-US" smtClean="0"/>
              <a:t>7/22/2015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225A9BF-BAEA-4969-B06E-C23953FF917C}" type="slidenum">
              <a:rPr lang="en-US" smtClean="0"/>
              <a:t>‹#›</a:t>
            </a:fld>
            <a:endParaRPr lang="en-US"/>
          </a:p>
        </p:txBody>
      </p:sp>
    </p:spTree>
    <p:extLst>
      <p:ext uri="{BB962C8B-B14F-4D97-AF65-F5344CB8AC3E}">
        <p14:creationId xmlns:p14="http://schemas.microsoft.com/office/powerpoint/2010/main" val="313755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D4BD68A-155B-4764-835E-C90FDABAED9D}" type="datetimeFigureOut">
              <a:rPr lang="en-US" smtClean="0"/>
              <a:t>7/21/2015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7875967-9A3E-4EA5-8293-694F712026F6}" type="slidenum">
              <a:rPr lang="en-US" smtClean="0"/>
              <a:t>‹#›</a:t>
            </a:fld>
            <a:endParaRPr lang="en-US" dirty="0"/>
          </a:p>
        </p:txBody>
      </p:sp>
    </p:spTree>
    <p:extLst>
      <p:ext uri="{BB962C8B-B14F-4D97-AF65-F5344CB8AC3E}">
        <p14:creationId xmlns:p14="http://schemas.microsoft.com/office/powerpoint/2010/main" val="325522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the names of specific individuals or groups involved in such information is important to understanding the event.</a:t>
            </a:r>
          </a:p>
          <a:p>
            <a:r>
              <a:rPr lang="en-US" baseline="0" dirty="0" smtClean="0"/>
              <a:t>What- a description of what happened. Links to other log entries should be provided as necessary.</a:t>
            </a:r>
          </a:p>
          <a:p>
            <a:r>
              <a:rPr lang="en-US" baseline="0" dirty="0" smtClean="0"/>
              <a:t>Where- The location of the event or the accelerator system(s) affected.</a:t>
            </a:r>
          </a:p>
          <a:p>
            <a:r>
              <a:rPr lang="en-US" baseline="0" dirty="0" smtClean="0"/>
              <a:t>When- The time stamp on the entry may not be sufficient. It may be appropriate to include a timeline of when specific parts of the event occurred.</a:t>
            </a:r>
          </a:p>
          <a:p>
            <a:r>
              <a:rPr lang="en-US" baseline="0" dirty="0" smtClean="0"/>
              <a:t>Why- If there is a discernable cause for the event, it should be included.</a:t>
            </a:r>
            <a:endParaRPr lang="en-US" dirty="0"/>
          </a:p>
        </p:txBody>
      </p:sp>
      <p:sp>
        <p:nvSpPr>
          <p:cNvPr id="4" name="Slide Number Placeholder 3"/>
          <p:cNvSpPr>
            <a:spLocks noGrp="1"/>
          </p:cNvSpPr>
          <p:nvPr>
            <p:ph type="sldNum" sz="quarter" idx="10"/>
          </p:nvPr>
        </p:nvSpPr>
        <p:spPr/>
        <p:txBody>
          <a:bodyPr/>
          <a:lstStyle/>
          <a:p>
            <a:fld id="{17875967-9A3E-4EA5-8293-694F712026F6}" type="slidenum">
              <a:rPr lang="en-US" smtClean="0"/>
              <a:t>4</a:t>
            </a:fld>
            <a:endParaRPr lang="en-US" dirty="0"/>
          </a:p>
        </p:txBody>
      </p:sp>
    </p:spTree>
    <p:extLst>
      <p:ext uri="{BB962C8B-B14F-4D97-AF65-F5344CB8AC3E}">
        <p14:creationId xmlns:p14="http://schemas.microsoft.com/office/powerpoint/2010/main" val="74013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347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173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5898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68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12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30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13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65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112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475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8198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2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9366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010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0423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90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609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0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363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786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29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6954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5193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8930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602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9848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458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17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75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213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562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0968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7345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00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5914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963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224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134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2209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2161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7231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175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17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7114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296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4879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2401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295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320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210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4517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2044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7748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945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173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011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7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2119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38987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0458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8527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954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440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4655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85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D968-62B3-4D1D-971B-406536EE9442}" type="datetimeFigureOut">
              <a:rPr lang="en-US" smtClean="0"/>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60E2B3-A2F3-458C-BC4F-ADB88A7C3F0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t>7/21/2015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79850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7256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03164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5861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0280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9D968-62B3-4D1D-971B-406536EE9442}" type="datetimeFigureOut">
              <a:rPr lang="en-US" smtClean="0">
                <a:solidFill>
                  <a:prstClr val="black">
                    <a:tint val="75000"/>
                  </a:prstClr>
                </a:solidFill>
              </a:rPr>
              <a:pPr/>
              <a:t>7/21/2015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E2B3-A2F3-458C-BC4F-ADB88A7C3F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14495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solidFill>
                  <a:schemeClr val="bg1"/>
                </a:solidFill>
              </a:rPr>
              <a:t>Content of a Good Log Entry</a:t>
            </a:r>
            <a:endParaRPr lang="en-US" sz="4800" b="1"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lumMod val="95000"/>
                  </a:schemeClr>
                </a:solidFill>
              </a:rPr>
              <a:t>Ron Lauzé</a:t>
            </a:r>
          </a:p>
          <a:p>
            <a:r>
              <a:rPr lang="en-US" sz="2800" dirty="0" smtClean="0">
                <a:solidFill>
                  <a:schemeClr val="bg1">
                    <a:lumMod val="95000"/>
                  </a:schemeClr>
                </a:solidFill>
              </a:rPr>
              <a:t>Electrical Engineering </a:t>
            </a:r>
          </a:p>
          <a:p>
            <a:r>
              <a:rPr lang="en-US" sz="2800" dirty="0" smtClean="0">
                <a:solidFill>
                  <a:schemeClr val="bg1">
                    <a:lumMod val="95000"/>
                  </a:schemeClr>
                </a:solidFill>
              </a:rPr>
              <a:t>Deputy Department Head</a:t>
            </a:r>
            <a:endParaRPr lang="en-US" sz="2800" dirty="0">
              <a:solidFill>
                <a:schemeClr val="bg1">
                  <a:lumMod val="95000"/>
                </a:schemeClr>
              </a:solidFill>
            </a:endParaRPr>
          </a:p>
        </p:txBody>
      </p:sp>
    </p:spTree>
    <p:extLst>
      <p:ext uri="{BB962C8B-B14F-4D97-AF65-F5344CB8AC3E}">
        <p14:creationId xmlns:p14="http://schemas.microsoft.com/office/powerpoint/2010/main" val="3840701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Short Entry</a:t>
            </a:r>
            <a:endParaRPr lang="en-US" dirty="0"/>
          </a:p>
        </p:txBody>
      </p:sp>
      <p:sp>
        <p:nvSpPr>
          <p:cNvPr id="3" name="Content Placeholder 2"/>
          <p:cNvSpPr>
            <a:spLocks noGrp="1"/>
          </p:cNvSpPr>
          <p:nvPr>
            <p:ph idx="1"/>
          </p:nvPr>
        </p:nvSpPr>
        <p:spPr/>
        <p:txBody>
          <a:bodyPr>
            <a:normAutofit/>
          </a:bodyPr>
          <a:lstStyle/>
          <a:p>
            <a:pPr marL="137160" indent="0">
              <a:buNone/>
            </a:pPr>
            <a:endParaRPr lang="en-US" dirty="0" smtClean="0"/>
          </a:p>
          <a:p>
            <a:pPr marL="137160" indent="0">
              <a:buNone/>
            </a:pPr>
            <a:r>
              <a:rPr lang="en-US" u="sng" dirty="0" smtClean="0"/>
              <a:t>Keywords</a:t>
            </a:r>
            <a:r>
              <a:rPr lang="en-US" dirty="0" smtClean="0"/>
              <a:t> "Attempted </a:t>
            </a:r>
            <a:r>
              <a:rPr lang="en-US" dirty="0"/>
              <a:t>CW to Hall D, Ion Chambers say "No""</a:t>
            </a:r>
          </a:p>
          <a:p>
            <a:pPr marL="137160" indent="0">
              <a:buNone/>
            </a:pPr>
            <a:r>
              <a:rPr lang="en-US" dirty="0" smtClean="0"/>
              <a:t>Lognumber:</a:t>
            </a:r>
            <a:endParaRPr lang="en-US" dirty="0"/>
          </a:p>
          <a:p>
            <a:pPr marL="137160" indent="0">
              <a:buNone/>
            </a:pPr>
            <a:r>
              <a:rPr lang="en-US" dirty="0" smtClean="0"/>
              <a:t>Last updated: </a:t>
            </a:r>
            <a:endParaRPr lang="en-US" dirty="0"/>
          </a:p>
          <a:p>
            <a:pPr marL="137160" indent="0">
              <a:buNone/>
            </a:pPr>
            <a:r>
              <a:rPr lang="en-US" dirty="0"/>
              <a:t>Logbooks: </a:t>
            </a:r>
            <a:r>
              <a:rPr lang="en-US" dirty="0" smtClean="0"/>
              <a:t>ELOG</a:t>
            </a:r>
            <a:endParaRPr lang="en-US" dirty="0"/>
          </a:p>
          <a:p>
            <a:pPr marL="137160" indent="0">
              <a:buNone/>
            </a:pPr>
            <a:r>
              <a:rPr lang="en-US" dirty="0"/>
              <a:t>Entry Makers: 	</a:t>
            </a:r>
          </a:p>
        </p:txBody>
      </p:sp>
      <p:sp>
        <p:nvSpPr>
          <p:cNvPr id="4" name="Rectangular Callout 3"/>
          <p:cNvSpPr/>
          <p:nvPr/>
        </p:nvSpPr>
        <p:spPr>
          <a:xfrm>
            <a:off x="4953000" y="3556856"/>
            <a:ext cx="3581400" cy="938943"/>
          </a:xfrm>
          <a:prstGeom prst="wedgeRectCallout">
            <a:avLst>
              <a:gd name="adj1" fmla="val -53988"/>
              <a:gd name="adj2" fmla="val -135374"/>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Doesn’t  </a:t>
            </a:r>
            <a:r>
              <a:rPr lang="en-US" dirty="0" smtClean="0"/>
              <a:t>state which </a:t>
            </a:r>
            <a:r>
              <a:rPr lang="en-US" dirty="0" smtClean="0"/>
              <a:t>Ion </a:t>
            </a:r>
            <a:r>
              <a:rPr lang="en-US" dirty="0" smtClean="0">
                <a:solidFill>
                  <a:schemeClr val="bg1"/>
                </a:solidFill>
              </a:rPr>
              <a:t>Chambers</a:t>
            </a:r>
            <a:r>
              <a:rPr lang="en-US" dirty="0" smtClean="0">
                <a:solidFill>
                  <a:schemeClr val="bg1"/>
                </a:solidFill>
              </a:rPr>
              <a:t>. </a:t>
            </a:r>
            <a:r>
              <a:rPr lang="en-US" dirty="0">
                <a:solidFill>
                  <a:schemeClr val="bg1"/>
                </a:solidFill>
              </a:rPr>
              <a:t> </a:t>
            </a:r>
            <a:r>
              <a:rPr lang="en-US" dirty="0" smtClean="0">
                <a:solidFill>
                  <a:schemeClr val="bg1"/>
                </a:solidFill>
              </a:rPr>
              <a:t>Adding  some</a:t>
            </a:r>
            <a:r>
              <a:rPr lang="en-US" dirty="0" smtClean="0">
                <a:solidFill>
                  <a:schemeClr val="bg1"/>
                </a:solidFill>
              </a:rPr>
              <a:t> </a:t>
            </a:r>
            <a:r>
              <a:rPr lang="en-US" dirty="0" smtClean="0">
                <a:solidFill>
                  <a:schemeClr val="bg1"/>
                </a:solidFill>
              </a:rPr>
              <a:t>text would </a:t>
            </a:r>
            <a:r>
              <a:rPr lang="en-US" dirty="0" smtClean="0">
                <a:solidFill>
                  <a:schemeClr val="bg1"/>
                </a:solidFill>
              </a:rPr>
              <a:t>be very helpful.</a:t>
            </a:r>
            <a:endParaRPr lang="en-US" dirty="0">
              <a:solidFill>
                <a:schemeClr val="bg1"/>
              </a:solidFill>
            </a:endParaRPr>
          </a:p>
        </p:txBody>
      </p:sp>
    </p:spTree>
    <p:extLst>
      <p:ext uri="{BB962C8B-B14F-4D97-AF65-F5344CB8AC3E}">
        <p14:creationId xmlns:p14="http://schemas.microsoft.com/office/powerpoint/2010/main" val="3680950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Avoid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CW </a:t>
            </a:r>
            <a:r>
              <a:rPr lang="en-US" dirty="0"/>
              <a:t>Beam to Hall D at 50 nA. x: -1mm y: -4mm</a:t>
            </a:r>
          </a:p>
          <a:p>
            <a:pPr marL="0" indent="0">
              <a:buNone/>
            </a:pPr>
            <a:r>
              <a:rPr lang="en-US" dirty="0" smtClean="0"/>
              <a:t>Lognumber: </a:t>
            </a:r>
          </a:p>
          <a:p>
            <a:pPr marL="0" indent="0">
              <a:buNone/>
            </a:pPr>
            <a:r>
              <a:rPr lang="en-US" dirty="0" smtClean="0"/>
              <a:t>Submitted by:</a:t>
            </a:r>
            <a:endParaRPr lang="en-US" dirty="0"/>
          </a:p>
          <a:p>
            <a:pPr marL="0" indent="0">
              <a:buNone/>
            </a:pPr>
            <a:r>
              <a:rPr lang="en-US" dirty="0" smtClean="0"/>
              <a:t>Last updated:</a:t>
            </a:r>
            <a:endParaRPr lang="en-US" dirty="0"/>
          </a:p>
          <a:p>
            <a:pPr marL="0" indent="0">
              <a:buNone/>
            </a:pPr>
            <a:r>
              <a:rPr lang="en-US" dirty="0"/>
              <a:t>Logbooks: 	ELOG HDLOG</a:t>
            </a:r>
          </a:p>
          <a:p>
            <a:pPr marL="0" indent="0">
              <a:buNone/>
            </a:pPr>
            <a:r>
              <a:rPr lang="en-US" dirty="0"/>
              <a:t>Entry Makers: 	</a:t>
            </a:r>
          </a:p>
          <a:p>
            <a:pPr marL="0" indent="0">
              <a:buNone/>
            </a:pPr>
            <a:r>
              <a:rPr lang="en-US" dirty="0" smtClean="0"/>
              <a:t>CW </a:t>
            </a:r>
            <a:r>
              <a:rPr lang="en-US" dirty="0"/>
              <a:t>Beam to Hall D at 50 nA. x: -1mm y: -4mm</a:t>
            </a:r>
          </a:p>
          <a:p>
            <a:endParaRPr lang="en-US" dirty="0"/>
          </a:p>
        </p:txBody>
      </p:sp>
      <p:sp>
        <p:nvSpPr>
          <p:cNvPr id="4" name="Up-Down Arrow 3"/>
          <p:cNvSpPr/>
          <p:nvPr/>
        </p:nvSpPr>
        <p:spPr>
          <a:xfrm>
            <a:off x="6248400" y="2209800"/>
            <a:ext cx="713232" cy="2971800"/>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Same</a:t>
            </a:r>
          </a:p>
        </p:txBody>
      </p:sp>
    </p:spTree>
    <p:extLst>
      <p:ext uri="{BB962C8B-B14F-4D97-AF65-F5344CB8AC3E}">
        <p14:creationId xmlns:p14="http://schemas.microsoft.com/office/powerpoint/2010/main" val="1559281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Good Long Entry</a:t>
            </a:r>
            <a:endParaRPr lang="en-US" dirty="0"/>
          </a:p>
        </p:txBody>
      </p:sp>
      <p:sp>
        <p:nvSpPr>
          <p:cNvPr id="3" name="Content Placeholder 2"/>
          <p:cNvSpPr>
            <a:spLocks noGrp="1"/>
          </p:cNvSpPr>
          <p:nvPr>
            <p:ph idx="1"/>
          </p:nvPr>
        </p:nvSpPr>
        <p:spPr>
          <a:xfrm>
            <a:off x="76200" y="990600"/>
            <a:ext cx="8915400" cy="5638800"/>
          </a:xfrm>
        </p:spPr>
        <p:txBody>
          <a:bodyPr>
            <a:normAutofit fontScale="55000" lnSpcReduction="20000"/>
          </a:bodyPr>
          <a:lstStyle/>
          <a:p>
            <a:pPr marL="0" indent="0">
              <a:buNone/>
            </a:pPr>
            <a:r>
              <a:rPr lang="en-US" u="sng" dirty="0" smtClean="0"/>
              <a:t>No </a:t>
            </a:r>
            <a:r>
              <a:rPr lang="en-US" u="sng" dirty="0"/>
              <a:t>cryotargets this weekend - solid target running only</a:t>
            </a:r>
          </a:p>
          <a:p>
            <a:endParaRPr lang="en-US" dirty="0"/>
          </a:p>
          <a:p>
            <a:pPr marL="0" indent="0">
              <a:buNone/>
            </a:pPr>
            <a:r>
              <a:rPr lang="en-US" dirty="0" smtClean="0"/>
              <a:t>Lognumber: </a:t>
            </a:r>
          </a:p>
          <a:p>
            <a:pPr marL="0" indent="0">
              <a:buNone/>
            </a:pPr>
            <a:r>
              <a:rPr lang="en-US" dirty="0" smtClean="0"/>
              <a:t>Submitted by:</a:t>
            </a:r>
            <a:endParaRPr lang="en-US" dirty="0"/>
          </a:p>
          <a:p>
            <a:pPr marL="0" indent="0">
              <a:buNone/>
            </a:pPr>
            <a:r>
              <a:rPr lang="en-US" dirty="0"/>
              <a:t>Logbooks: </a:t>
            </a:r>
            <a:r>
              <a:rPr lang="en-US" dirty="0" smtClean="0"/>
              <a:t>HALOG</a:t>
            </a:r>
            <a:endParaRPr lang="en-US" dirty="0"/>
          </a:p>
          <a:p>
            <a:pPr marL="0" indent="0">
              <a:buNone/>
            </a:pPr>
            <a:r>
              <a:rPr lang="en-US" dirty="0"/>
              <a:t>References: </a:t>
            </a:r>
            <a:r>
              <a:rPr lang="en-US" dirty="0" smtClean="0"/>
              <a:t>XXXXX </a:t>
            </a:r>
            <a:r>
              <a:rPr lang="en-US" dirty="0"/>
              <a:t>- No target cooldown today (Thursday)</a:t>
            </a:r>
          </a:p>
          <a:p>
            <a:endParaRPr lang="en-US" dirty="0"/>
          </a:p>
          <a:p>
            <a:pPr marL="0" indent="0">
              <a:buNone/>
            </a:pPr>
            <a:r>
              <a:rPr lang="en-US" u="sng" dirty="0"/>
              <a:t>The issue with the Hall A cryotarget has been found and a fix is in progress. Unfortunately, investigation and correction of the problem required letting up the vacuum in the scattering chamber. By the time the vacuum would be good enough to try and cool down, it would be too late in the day on Friday.</a:t>
            </a:r>
          </a:p>
          <a:p>
            <a:endParaRPr lang="en-US" dirty="0"/>
          </a:p>
          <a:p>
            <a:pPr marL="0" indent="0">
              <a:buNone/>
            </a:pPr>
            <a:r>
              <a:rPr lang="en-US" dirty="0"/>
              <a:t>The good news is that the scattering chamber vacuum should be good enough for us to begin to receive beam Friday evening. We will run solid targets until early next week, when we can hopefully try another cooldown.</a:t>
            </a:r>
          </a:p>
          <a:p>
            <a:endParaRPr lang="en-US" dirty="0"/>
          </a:p>
          <a:p>
            <a:pPr marL="0" indent="0">
              <a:buNone/>
            </a:pPr>
            <a:r>
              <a:rPr lang="en-US" dirty="0"/>
              <a:t>Please note that even though we will not be running with cryogenic targets this weekend, we will still need someone on shift who is able to operate the target motion mechanism. After consulting with J-P, he said that this function could be handled by anyone who has sat through the classroom target training. So those collaborators who took the classroom target training today, but have not had the practical, should feel free to sign up for "target" shifts over the weekend.</a:t>
            </a:r>
          </a:p>
          <a:p>
            <a:endParaRPr lang="en-US" dirty="0"/>
          </a:p>
        </p:txBody>
      </p:sp>
      <p:sp>
        <p:nvSpPr>
          <p:cNvPr id="5" name="Rectangular Callout 4"/>
          <p:cNvSpPr/>
          <p:nvPr/>
        </p:nvSpPr>
        <p:spPr>
          <a:xfrm>
            <a:off x="6629400" y="990600"/>
            <a:ext cx="2057400" cy="381000"/>
          </a:xfrm>
          <a:prstGeom prst="wedgeRectCallout">
            <a:avLst>
              <a:gd name="adj1" fmla="val -110505"/>
              <a:gd name="adj2" fmla="val -47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a:t>
            </a:r>
            <a:r>
              <a:rPr lang="en-US" dirty="0" smtClean="0"/>
              <a:t>Keywords</a:t>
            </a:r>
            <a:endParaRPr lang="en-US" dirty="0"/>
          </a:p>
        </p:txBody>
      </p:sp>
      <p:sp>
        <p:nvSpPr>
          <p:cNvPr id="6" name="Rectangular Callout 5"/>
          <p:cNvSpPr/>
          <p:nvPr/>
        </p:nvSpPr>
        <p:spPr>
          <a:xfrm>
            <a:off x="6725399" y="1981200"/>
            <a:ext cx="2047164" cy="381000"/>
          </a:xfrm>
          <a:prstGeom prst="wedgeRectCallout">
            <a:avLst>
              <a:gd name="adj1" fmla="val -61152"/>
              <a:gd name="adj2" fmla="val 1961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Summary</a:t>
            </a:r>
          </a:p>
        </p:txBody>
      </p:sp>
      <p:sp>
        <p:nvSpPr>
          <p:cNvPr id="12" name="Up-Down Arrow 11"/>
          <p:cNvSpPr/>
          <p:nvPr/>
        </p:nvSpPr>
        <p:spPr>
          <a:xfrm>
            <a:off x="7517892" y="1370099"/>
            <a:ext cx="280416" cy="611101"/>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1538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87362"/>
          </a:xfrm>
        </p:spPr>
        <p:txBody>
          <a:bodyPr>
            <a:normAutofit fontScale="90000"/>
          </a:bodyPr>
          <a:lstStyle/>
          <a:p>
            <a:r>
              <a:rPr lang="en-US" dirty="0" smtClean="0"/>
              <a:t>Good Summary at the Top</a:t>
            </a:r>
            <a:endParaRPr lang="en-US" dirty="0"/>
          </a:p>
        </p:txBody>
      </p:sp>
      <p:sp>
        <p:nvSpPr>
          <p:cNvPr id="3" name="Content Placeholder 2"/>
          <p:cNvSpPr>
            <a:spLocks noGrp="1"/>
          </p:cNvSpPr>
          <p:nvPr>
            <p:ph idx="1"/>
          </p:nvPr>
        </p:nvSpPr>
        <p:spPr>
          <a:xfrm>
            <a:off x="76200" y="914400"/>
            <a:ext cx="8610600" cy="5943600"/>
          </a:xfrm>
        </p:spPr>
        <p:txBody>
          <a:bodyPr>
            <a:normAutofit fontScale="25000" lnSpcReduction="20000"/>
          </a:bodyPr>
          <a:lstStyle/>
          <a:p>
            <a:endParaRPr lang="en-US" dirty="0"/>
          </a:p>
          <a:p>
            <a:pPr marL="137160" indent="0">
              <a:buNone/>
            </a:pPr>
            <a:r>
              <a:rPr lang="en-US" sz="5600" dirty="0"/>
              <a:t>HCO Complete to BSY </a:t>
            </a:r>
            <a:r>
              <a:rPr lang="en-US" sz="5600" dirty="0" smtClean="0"/>
              <a:t>Dump</a:t>
            </a:r>
            <a:endParaRPr lang="en-US" sz="5600" dirty="0"/>
          </a:p>
          <a:p>
            <a:pPr marL="137160" indent="0">
              <a:buNone/>
            </a:pPr>
            <a:r>
              <a:rPr lang="en-US" sz="5600" dirty="0" smtClean="0"/>
              <a:t>Lognumber</a:t>
            </a:r>
            <a:r>
              <a:rPr lang="en-US" sz="5600" dirty="0"/>
              <a:t>:</a:t>
            </a:r>
            <a:endParaRPr lang="en-US" sz="5600" dirty="0" smtClean="0"/>
          </a:p>
          <a:p>
            <a:pPr marL="137160" indent="0">
              <a:buNone/>
            </a:pPr>
            <a:r>
              <a:rPr lang="en-US" sz="5600" dirty="0" smtClean="0"/>
              <a:t>Submitted by:</a:t>
            </a:r>
            <a:endParaRPr lang="en-US" sz="5600" dirty="0"/>
          </a:p>
          <a:p>
            <a:pPr marL="137160" indent="0">
              <a:buNone/>
            </a:pPr>
            <a:r>
              <a:rPr lang="en-US" sz="5600" dirty="0"/>
              <a:t>Last updated </a:t>
            </a:r>
            <a:r>
              <a:rPr lang="en-US" sz="5600" dirty="0" smtClean="0"/>
              <a:t>on:</a:t>
            </a:r>
            <a:endParaRPr lang="en-US" sz="5600" dirty="0"/>
          </a:p>
          <a:p>
            <a:pPr marL="137160" indent="0">
              <a:buNone/>
            </a:pPr>
            <a:r>
              <a:rPr lang="en-US" sz="5600" dirty="0"/>
              <a:t>Logbooks: </a:t>
            </a:r>
            <a:r>
              <a:rPr lang="en-US" sz="5600" dirty="0" smtClean="0"/>
              <a:t>ELOG</a:t>
            </a:r>
            <a:endParaRPr lang="en-US" sz="5600" dirty="0"/>
          </a:p>
          <a:p>
            <a:pPr marL="137160" indent="0">
              <a:buNone/>
            </a:pPr>
            <a:r>
              <a:rPr lang="en-US" sz="5600" dirty="0"/>
              <a:t>Entry Makers</a:t>
            </a:r>
            <a:r>
              <a:rPr lang="en-US" sz="5600" dirty="0" smtClean="0"/>
              <a:t>:</a:t>
            </a:r>
            <a:endParaRPr lang="en-US" sz="5600" dirty="0"/>
          </a:p>
          <a:p>
            <a:endParaRPr lang="en-US" sz="5600" dirty="0"/>
          </a:p>
          <a:p>
            <a:pPr marL="137160" indent="0">
              <a:buNone/>
            </a:pPr>
            <a:r>
              <a:rPr lang="en-US" sz="5600" u="sng" dirty="0"/>
              <a:t>HCO to BSY Dump (1 Pass) Complete</a:t>
            </a:r>
          </a:p>
          <a:p>
            <a:pPr marL="137160" indent="0">
              <a:buNone/>
            </a:pPr>
            <a:r>
              <a:rPr lang="en-US" sz="5600" u="sng" dirty="0"/>
              <a:t>HCO to BSY Dump Complete :1 "Checked" Item pending run completion - LAM3C should </a:t>
            </a:r>
            <a:r>
              <a:rPr lang="en-US" sz="5600" u="sng" dirty="0" smtClean="0"/>
              <a:t>be upgraded </a:t>
            </a:r>
            <a:r>
              <a:rPr lang="en-US" sz="5600" u="sng" dirty="0"/>
              <a:t>to "Ready" when run completed.</a:t>
            </a:r>
          </a:p>
          <a:p>
            <a:endParaRPr lang="en-US" sz="5600" dirty="0"/>
          </a:p>
          <a:p>
            <a:pPr marL="137160" indent="0">
              <a:buNone/>
            </a:pPr>
            <a:r>
              <a:rPr lang="en-US" sz="5600" dirty="0"/>
              <a:t>Document ID</a:t>
            </a:r>
            <a:r>
              <a:rPr lang="en-US" sz="5600" dirty="0" smtClean="0"/>
              <a:t>:</a:t>
            </a:r>
            <a:endParaRPr lang="en-US" sz="5600" dirty="0"/>
          </a:p>
          <a:p>
            <a:pPr marL="137160" indent="0">
              <a:buNone/>
            </a:pPr>
            <a:r>
              <a:rPr lang="en-US" sz="5600" dirty="0"/>
              <a:t>Group: HCO Committee</a:t>
            </a:r>
          </a:p>
          <a:p>
            <a:pPr marL="137160" indent="0">
              <a:buNone/>
            </a:pPr>
            <a:r>
              <a:rPr lang="en-US" sz="5600" dirty="0"/>
              <a:t>Subsystem: Acceptance</a:t>
            </a:r>
          </a:p>
          <a:p>
            <a:pPr marL="137160" indent="0">
              <a:buNone/>
            </a:pPr>
            <a:r>
              <a:rPr lang="en-US" sz="5600" dirty="0"/>
              <a:t>Author: </a:t>
            </a:r>
          </a:p>
          <a:p>
            <a:pPr marL="137160" indent="0">
              <a:buNone/>
            </a:pPr>
            <a:r>
              <a:rPr lang="en-US" sz="5600" dirty="0"/>
              <a:t>Submitted </a:t>
            </a:r>
            <a:r>
              <a:rPr lang="en-US" sz="5600" dirty="0" smtClean="0"/>
              <a:t>By</a:t>
            </a:r>
            <a:r>
              <a:rPr lang="en-US" sz="5600" dirty="0"/>
              <a:t>:</a:t>
            </a:r>
          </a:p>
          <a:p>
            <a:pPr marL="137160" indent="0">
              <a:buNone/>
            </a:pPr>
            <a:r>
              <a:rPr lang="en-US" sz="5600" dirty="0"/>
              <a:t>Revision Number: 2</a:t>
            </a:r>
          </a:p>
          <a:p>
            <a:pPr marL="137160" indent="0">
              <a:buNone/>
            </a:pPr>
            <a:r>
              <a:rPr lang="en-US" sz="5600" dirty="0"/>
              <a:t>Revision Date</a:t>
            </a:r>
            <a:r>
              <a:rPr lang="en-US" sz="5600" dirty="0" smtClean="0"/>
              <a:t>:</a:t>
            </a:r>
            <a:endParaRPr lang="en-US" sz="5600" dirty="0"/>
          </a:p>
          <a:p>
            <a:pPr marL="137160" indent="0">
              <a:buNone/>
            </a:pPr>
            <a:r>
              <a:rPr lang="en-US" sz="5600" dirty="0"/>
              <a:t>Revision Comment: complete checklist</a:t>
            </a:r>
          </a:p>
          <a:p>
            <a:endParaRPr lang="en-US" sz="5600" dirty="0"/>
          </a:p>
          <a:p>
            <a:pPr marL="400050" lvl="1" indent="0">
              <a:buNone/>
            </a:pPr>
            <a:r>
              <a:rPr lang="en-US" sz="5200" dirty="0"/>
              <a:t>1. Verify there are no checklists missing from HCO (See Group Responsibility Report</a:t>
            </a:r>
            <a:r>
              <a:rPr lang="en-US" sz="5200" dirty="0" smtClean="0"/>
              <a:t>)</a:t>
            </a:r>
          </a:p>
          <a:p>
            <a:pPr marL="400050" lvl="1" indent="0">
              <a:buNone/>
            </a:pPr>
            <a:r>
              <a:rPr lang="en-US" sz="5200" dirty="0" smtClean="0"/>
              <a:t>A</a:t>
            </a:r>
          </a:p>
          <a:p>
            <a:pPr marL="400050" lvl="1" indent="0">
              <a:buNone/>
            </a:pPr>
            <a:r>
              <a:rPr lang="en-US" sz="5200" dirty="0" smtClean="0"/>
              <a:t>B</a:t>
            </a:r>
          </a:p>
          <a:p>
            <a:pPr marL="400050" lvl="1" indent="0">
              <a:buNone/>
            </a:pPr>
            <a:r>
              <a:rPr lang="en-US" sz="5200" dirty="0" smtClean="0"/>
              <a:t>C</a:t>
            </a:r>
          </a:p>
          <a:p>
            <a:pPr marL="400050" lvl="1" indent="0">
              <a:buNone/>
            </a:pPr>
            <a:r>
              <a:rPr lang="en-US" sz="5200" dirty="0" smtClean="0"/>
              <a:t>D</a:t>
            </a:r>
          </a:p>
          <a:p>
            <a:pPr marL="400050" lvl="1" indent="0">
              <a:buNone/>
            </a:pPr>
            <a:r>
              <a:rPr lang="en-US" sz="5200" dirty="0" smtClean="0"/>
              <a:t>Etc., etc., etc.</a:t>
            </a:r>
            <a:endParaRPr lang="en-US" sz="5200" dirty="0"/>
          </a:p>
        </p:txBody>
      </p:sp>
      <p:sp>
        <p:nvSpPr>
          <p:cNvPr id="4" name="Rectangular Callout 3"/>
          <p:cNvSpPr/>
          <p:nvPr/>
        </p:nvSpPr>
        <p:spPr>
          <a:xfrm>
            <a:off x="4601570" y="1524000"/>
            <a:ext cx="1447800" cy="612648"/>
          </a:xfrm>
          <a:prstGeom prst="wedgeRectCallout">
            <a:avLst>
              <a:gd name="adj1" fmla="val -68595"/>
              <a:gd name="adj2" fmla="val 1449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Summary</a:t>
            </a:r>
          </a:p>
        </p:txBody>
      </p:sp>
      <p:sp>
        <p:nvSpPr>
          <p:cNvPr id="5" name="Rectangular Callout 4"/>
          <p:cNvSpPr/>
          <p:nvPr/>
        </p:nvSpPr>
        <p:spPr>
          <a:xfrm>
            <a:off x="5486400" y="3886200"/>
            <a:ext cx="2438400" cy="612648"/>
          </a:xfrm>
          <a:prstGeom prst="wedgeRectCallout">
            <a:avLst>
              <a:gd name="adj1" fmla="val -61879"/>
              <a:gd name="adj2" fmla="val 15160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Much more to this entry</a:t>
            </a:r>
          </a:p>
        </p:txBody>
      </p:sp>
      <p:cxnSp>
        <p:nvCxnSpPr>
          <p:cNvPr id="7" name="Straight Connector 6"/>
          <p:cNvCxnSpPr/>
          <p:nvPr/>
        </p:nvCxnSpPr>
        <p:spPr>
          <a:xfrm>
            <a:off x="228600" y="5181600"/>
            <a:ext cx="78486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28600" y="5181600"/>
            <a:ext cx="0" cy="16764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8077200" y="5181600"/>
            <a:ext cx="1137" cy="16764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81700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Educational Entry</a:t>
            </a:r>
            <a:endParaRPr lang="en-US" dirty="0"/>
          </a:p>
        </p:txBody>
      </p:sp>
      <p:sp>
        <p:nvSpPr>
          <p:cNvPr id="3" name="Content Placeholder 2"/>
          <p:cNvSpPr>
            <a:spLocks noGrp="1"/>
          </p:cNvSpPr>
          <p:nvPr>
            <p:ph idx="1"/>
          </p:nvPr>
        </p:nvSpPr>
        <p:spPr>
          <a:xfrm>
            <a:off x="457200" y="1600200"/>
            <a:ext cx="8648700" cy="5257800"/>
          </a:xfrm>
        </p:spPr>
        <p:txBody>
          <a:bodyPr>
            <a:normAutofit fontScale="70000" lnSpcReduction="20000"/>
          </a:bodyPr>
          <a:lstStyle/>
          <a:p>
            <a:pPr marL="0" indent="0">
              <a:buNone/>
            </a:pPr>
            <a:endParaRPr lang="en-US" dirty="0"/>
          </a:p>
          <a:p>
            <a:pPr marL="0" indent="0">
              <a:buNone/>
            </a:pPr>
            <a:r>
              <a:rPr lang="en-US" dirty="0" smtClean="0"/>
              <a:t>Lognumber:</a:t>
            </a:r>
          </a:p>
          <a:p>
            <a:pPr marL="0" indent="0">
              <a:buNone/>
            </a:pPr>
            <a:r>
              <a:rPr lang="en-US" dirty="0" smtClean="0"/>
              <a:t>Submitted by:</a:t>
            </a:r>
            <a:endParaRPr lang="en-US" dirty="0"/>
          </a:p>
          <a:p>
            <a:pPr marL="0" indent="0">
              <a:buNone/>
            </a:pPr>
            <a:r>
              <a:rPr lang="en-US" dirty="0" smtClean="0"/>
              <a:t>Logbooks</a:t>
            </a:r>
            <a:r>
              <a:rPr lang="en-US" dirty="0"/>
              <a:t>: </a:t>
            </a:r>
            <a:r>
              <a:rPr lang="en-US" dirty="0" smtClean="0"/>
              <a:t>ELOG </a:t>
            </a:r>
            <a:r>
              <a:rPr lang="en-US" dirty="0"/>
              <a:t>POLOG</a:t>
            </a:r>
          </a:p>
          <a:p>
            <a:pPr marL="0" indent="0">
              <a:buNone/>
            </a:pPr>
            <a:r>
              <a:rPr lang="en-US" dirty="0"/>
              <a:t>Entry Makers: 	</a:t>
            </a:r>
          </a:p>
          <a:p>
            <a:pPr marL="0" indent="0">
              <a:buNone/>
            </a:pPr>
            <a:endParaRPr lang="en-US" dirty="0"/>
          </a:p>
          <a:p>
            <a:pPr marL="0" indent="0">
              <a:buNone/>
            </a:pPr>
            <a:r>
              <a:rPr lang="en-US" dirty="0"/>
              <a:t>Good progress...</a:t>
            </a:r>
          </a:p>
          <a:p>
            <a:pPr marL="0" indent="0">
              <a:buNone/>
            </a:pPr>
            <a:endParaRPr lang="en-US" dirty="0"/>
          </a:p>
          <a:p>
            <a:pPr marL="0" indent="0">
              <a:buNone/>
            </a:pPr>
            <a:r>
              <a:rPr lang="en-US" dirty="0"/>
              <a:t>1. </a:t>
            </a:r>
            <a:r>
              <a:rPr lang="en-US" dirty="0" smtClean="0"/>
              <a:t>Joe </a:t>
            </a:r>
            <a:r>
              <a:rPr lang="en-US" dirty="0" err="1" smtClean="0"/>
              <a:t>Boxofdonuts</a:t>
            </a:r>
            <a:r>
              <a:rPr lang="en-US" dirty="0" smtClean="0"/>
              <a:t> </a:t>
            </a:r>
            <a:r>
              <a:rPr lang="en-US" dirty="0"/>
              <a:t>did some magic and now QE Tool plots appear.</a:t>
            </a:r>
          </a:p>
          <a:p>
            <a:pPr marL="0" indent="0">
              <a:buNone/>
            </a:pPr>
            <a:r>
              <a:rPr lang="en-US" dirty="0"/>
              <a:t>2. </a:t>
            </a:r>
            <a:r>
              <a:rPr lang="en-US" dirty="0" smtClean="0"/>
              <a:t>Tom Tiptoe </a:t>
            </a:r>
            <a:r>
              <a:rPr lang="en-US" dirty="0"/>
              <a:t>found/repaired bad ADC connection and now data is collected.</a:t>
            </a:r>
          </a:p>
          <a:p>
            <a:pPr marL="0" indent="0">
              <a:buNone/>
            </a:pPr>
            <a:r>
              <a:rPr lang="en-US" dirty="0"/>
              <a:t>3. Verified good home/reset reproducibility w/ </a:t>
            </a:r>
            <a:r>
              <a:rPr lang="en-US" dirty="0" err="1"/>
              <a:t>Spirion</a:t>
            </a:r>
            <a:endParaRPr lang="en-US" dirty="0"/>
          </a:p>
          <a:p>
            <a:pPr marL="0" indent="0">
              <a:buNone/>
            </a:pPr>
            <a:r>
              <a:rPr lang="en-US" dirty="0"/>
              <a:t>4. Verified 12000/12000 appears at usual location on </a:t>
            </a:r>
            <a:r>
              <a:rPr lang="en-US" dirty="0" err="1"/>
              <a:t>Spiricon</a:t>
            </a:r>
            <a:endParaRPr lang="en-US" dirty="0"/>
          </a:p>
          <a:p>
            <a:pPr marL="0" indent="0">
              <a:buNone/>
            </a:pPr>
            <a:r>
              <a:rPr lang="en-US" dirty="0"/>
              <a:t>5. Good QE scan, no signs of clipping or distress.</a:t>
            </a:r>
            <a:endParaRPr lang="en-US" dirty="0"/>
          </a:p>
        </p:txBody>
      </p:sp>
      <p:sp>
        <p:nvSpPr>
          <p:cNvPr id="4" name="Rectangular Callout 3"/>
          <p:cNvSpPr/>
          <p:nvPr/>
        </p:nvSpPr>
        <p:spPr>
          <a:xfrm>
            <a:off x="5410200" y="3124200"/>
            <a:ext cx="2362200" cy="612648"/>
          </a:xfrm>
          <a:prstGeom prst="wedgeRectCallout">
            <a:avLst>
              <a:gd name="adj1" fmla="val -98211"/>
              <a:gd name="adj2" fmla="val 147518"/>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least state what kind of magic (e.g., black)</a:t>
            </a:r>
            <a:endParaRPr lang="en-US" dirty="0"/>
          </a:p>
        </p:txBody>
      </p:sp>
      <p:sp>
        <p:nvSpPr>
          <p:cNvPr id="5" name="Rectangular Callout 4"/>
          <p:cNvSpPr/>
          <p:nvPr/>
        </p:nvSpPr>
        <p:spPr>
          <a:xfrm>
            <a:off x="6210300" y="6172200"/>
            <a:ext cx="2895600" cy="612648"/>
          </a:xfrm>
          <a:prstGeom prst="wedgeRectCallout">
            <a:avLst>
              <a:gd name="adj1" fmla="val -75190"/>
              <a:gd name="adj2" fmla="val -254901"/>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Where was the connection? What was the repair? Etc.</a:t>
            </a:r>
            <a:endParaRPr lang="en-US" dirty="0"/>
          </a:p>
        </p:txBody>
      </p:sp>
    </p:spTree>
    <p:extLst>
      <p:ext uri="{BB962C8B-B14F-4D97-AF65-F5344CB8AC3E}">
        <p14:creationId xmlns:p14="http://schemas.microsoft.com/office/powerpoint/2010/main" val="1165167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Good Educational Entry</a:t>
            </a:r>
            <a:endParaRPr lang="en-US" dirty="0"/>
          </a:p>
        </p:txBody>
      </p:sp>
      <p:sp>
        <p:nvSpPr>
          <p:cNvPr id="3" name="Content Placeholder 2"/>
          <p:cNvSpPr>
            <a:spLocks noGrp="1"/>
          </p:cNvSpPr>
          <p:nvPr>
            <p:ph idx="1"/>
          </p:nvPr>
        </p:nvSpPr>
        <p:spPr>
          <a:xfrm>
            <a:off x="152400" y="990600"/>
            <a:ext cx="8839200" cy="5715000"/>
          </a:xfrm>
        </p:spPr>
        <p:txBody>
          <a:bodyPr>
            <a:normAutofit fontScale="55000" lnSpcReduction="20000"/>
          </a:bodyPr>
          <a:lstStyle/>
          <a:p>
            <a:pPr marL="0" indent="0">
              <a:buNone/>
            </a:pPr>
            <a:endParaRPr lang="en-US" dirty="0"/>
          </a:p>
          <a:p>
            <a:pPr marL="0" indent="0">
              <a:buNone/>
            </a:pPr>
            <a:endParaRPr lang="en-US" dirty="0"/>
          </a:p>
          <a:p>
            <a:pPr marL="0" indent="0">
              <a:buNone/>
            </a:pPr>
            <a:r>
              <a:rPr lang="en-US" dirty="0" smtClean="0"/>
              <a:t>Lognumber: </a:t>
            </a:r>
          </a:p>
          <a:p>
            <a:pPr marL="0" indent="0">
              <a:buNone/>
            </a:pPr>
            <a:r>
              <a:rPr lang="en-US" dirty="0" smtClean="0"/>
              <a:t>Submitted by:</a:t>
            </a:r>
            <a:endParaRPr lang="en-US" dirty="0"/>
          </a:p>
          <a:p>
            <a:pPr marL="0" indent="0">
              <a:buNone/>
            </a:pPr>
            <a:r>
              <a:rPr lang="en-US" dirty="0"/>
              <a:t>Logbooks: </a:t>
            </a:r>
          </a:p>
          <a:p>
            <a:pPr marL="0" indent="0">
              <a:buNone/>
            </a:pPr>
            <a:r>
              <a:rPr lang="en-US" dirty="0"/>
              <a:t>Entry Makers: </a:t>
            </a:r>
          </a:p>
          <a:p>
            <a:pPr marL="0" indent="0">
              <a:buNone/>
            </a:pPr>
            <a:endParaRPr lang="en-US" dirty="0"/>
          </a:p>
          <a:p>
            <a:pPr marL="0" indent="0">
              <a:buNone/>
            </a:pPr>
            <a:r>
              <a:rPr lang="en-US" dirty="0" smtClean="0"/>
              <a:t>Joe </a:t>
            </a:r>
            <a:r>
              <a:rPr lang="en-US" dirty="0" err="1" smtClean="0"/>
              <a:t>Boxofdonuts</a:t>
            </a:r>
            <a:r>
              <a:rPr lang="en-US" dirty="0" smtClean="0"/>
              <a:t> </a:t>
            </a:r>
            <a:r>
              <a:rPr lang="en-US" dirty="0"/>
              <a:t>has upgraded both the V-Wien and H-Wien filter DAC's to </a:t>
            </a:r>
            <a:r>
              <a:rPr lang="en-US" u="sng" dirty="0"/>
              <a:t>16-bit resolution to improve upon beam steering and spin manipulation.</a:t>
            </a:r>
          </a:p>
          <a:p>
            <a:pPr marL="0" indent="0">
              <a:buNone/>
            </a:pPr>
            <a:endParaRPr lang="en-US" dirty="0"/>
          </a:p>
          <a:p>
            <a:pPr marL="0" indent="0">
              <a:buNone/>
            </a:pPr>
            <a:r>
              <a:rPr lang="en-US" dirty="0"/>
              <a:t>The </a:t>
            </a:r>
            <a:r>
              <a:rPr lang="en-US" u="sng" dirty="0"/>
              <a:t>old DAC range </a:t>
            </a:r>
            <a:r>
              <a:rPr lang="en-US" dirty="0"/>
              <a:t>meant:  0-15,000V = 0-100 input value (numerically 10x the old low-res 10V DAC)</a:t>
            </a:r>
          </a:p>
          <a:p>
            <a:pPr marL="0" indent="0">
              <a:buNone/>
            </a:pPr>
            <a:r>
              <a:rPr lang="en-US" dirty="0"/>
              <a:t>The </a:t>
            </a:r>
            <a:r>
              <a:rPr lang="en-US" u="sng" dirty="0"/>
              <a:t>new DAC range </a:t>
            </a:r>
            <a:r>
              <a:rPr lang="en-US" dirty="0"/>
              <a:t>means: 0-15,000V = 0-65535 input value (numerically 16-bits of the new 10V DAC)</a:t>
            </a:r>
          </a:p>
          <a:p>
            <a:pPr marL="0" indent="0">
              <a:buNone/>
            </a:pPr>
            <a:endParaRPr lang="en-US" dirty="0"/>
          </a:p>
          <a:p>
            <a:pPr marL="0" indent="0">
              <a:buNone/>
            </a:pPr>
            <a:r>
              <a:rPr lang="en-US" dirty="0"/>
              <a:t>This means we'll enter values 655.35x larger than before to get the same effect, but we'll have </a:t>
            </a:r>
            <a:r>
              <a:rPr lang="en-US" u="sng" dirty="0"/>
              <a:t>better than 100x improved resolution</a:t>
            </a:r>
            <a:r>
              <a:rPr lang="en-US" dirty="0"/>
              <a:t>.  Pretty cool, eh?!</a:t>
            </a:r>
          </a:p>
          <a:p>
            <a:pPr marL="0" indent="0">
              <a:buNone/>
            </a:pPr>
            <a:endParaRPr lang="en-US" dirty="0"/>
          </a:p>
          <a:p>
            <a:pPr marL="0" indent="0">
              <a:buNone/>
            </a:pPr>
            <a:r>
              <a:rPr lang="en-US" u="sng" dirty="0"/>
              <a:t>How does this affect us?  </a:t>
            </a:r>
            <a:r>
              <a:rPr lang="en-US" dirty="0"/>
              <a:t>Each of the two Wien filters uses a single DAC channel to determine its electric field.  Fig. 1 shows the INJTWF spin controls screen.  Each yellow box contains the new DAC; the blue box to the left of each shows the old DAC which </a:t>
            </a:r>
            <a:r>
              <a:rPr lang="en-US" dirty="0" smtClean="0"/>
              <a:t>SW </a:t>
            </a:r>
            <a:r>
              <a:rPr lang="en-US" dirty="0"/>
              <a:t>will soon remove from the screen, as it is now defunct.</a:t>
            </a:r>
          </a:p>
          <a:p>
            <a:pPr marL="0" indent="0">
              <a:buNone/>
            </a:pPr>
            <a:endParaRPr lang="en-US" dirty="0"/>
          </a:p>
        </p:txBody>
      </p:sp>
    </p:spTree>
    <p:extLst>
      <p:ext uri="{BB962C8B-B14F-4D97-AF65-F5344CB8AC3E}">
        <p14:creationId xmlns:p14="http://schemas.microsoft.com/office/powerpoint/2010/main" val="16570731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Entries With Variable Changes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Entries that state “Changed Y to Y+”  yield very little useful information. You know what was done but not why.</a:t>
            </a:r>
          </a:p>
          <a:p>
            <a:pPr lvl="1"/>
            <a:r>
              <a:rPr lang="en-US" dirty="0" smtClean="0"/>
              <a:t>Example: Changed MBD0L07V from Y to Y+. </a:t>
            </a:r>
          </a:p>
          <a:p>
            <a:pPr lvl="1"/>
            <a:r>
              <a:rPr lang="en-US" dirty="0" smtClean="0"/>
              <a:t>A better more informative entry would be: Observed orbit offset at IPM0L08 – IPM0L10 of about -1.5mm. Adjusting MBD0L07V from </a:t>
            </a:r>
            <a:r>
              <a:rPr lang="en-US" dirty="0"/>
              <a:t>Y</a:t>
            </a:r>
            <a:r>
              <a:rPr lang="en-US" dirty="0" smtClean="0"/>
              <a:t> to Y+ removed the offset</a:t>
            </a:r>
            <a:r>
              <a:rPr lang="en-US" dirty="0" smtClean="0"/>
              <a:t>.</a:t>
            </a:r>
          </a:p>
          <a:p>
            <a:pPr lvl="2"/>
            <a:r>
              <a:rPr lang="en-US" b="1" dirty="0" smtClean="0"/>
              <a:t>Observation/Adjustment/Result</a:t>
            </a:r>
            <a:endParaRPr lang="en-US" b="1" dirty="0"/>
          </a:p>
          <a:p>
            <a:pPr lvl="2"/>
            <a:r>
              <a:rPr lang="en-US" dirty="0" smtClean="0"/>
              <a:t>Screen grabs of before and after could also be helpful. </a:t>
            </a:r>
          </a:p>
        </p:txBody>
      </p:sp>
    </p:spTree>
    <p:extLst>
      <p:ext uri="{BB962C8B-B14F-4D97-AF65-F5344CB8AC3E}">
        <p14:creationId xmlns:p14="http://schemas.microsoft.com/office/powerpoint/2010/main" val="2118191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Not as </a:t>
            </a:r>
            <a:r>
              <a:rPr lang="en-US" dirty="0"/>
              <a:t>G</a:t>
            </a:r>
            <a:r>
              <a:rPr lang="en-US" dirty="0" smtClean="0"/>
              <a:t>ood as it Could Be</a:t>
            </a:r>
            <a:endParaRPr lang="en-US" dirty="0"/>
          </a:p>
        </p:txBody>
      </p:sp>
      <p:sp>
        <p:nvSpPr>
          <p:cNvPr id="3" name="Content Placeholder 2"/>
          <p:cNvSpPr>
            <a:spLocks noGrp="1"/>
          </p:cNvSpPr>
          <p:nvPr>
            <p:ph idx="1"/>
          </p:nvPr>
        </p:nvSpPr>
        <p:spPr>
          <a:xfrm>
            <a:off x="152400" y="1143000"/>
            <a:ext cx="8763000" cy="5715000"/>
          </a:xfrm>
        </p:spPr>
        <p:txBody>
          <a:bodyPr>
            <a:normAutofit/>
          </a:bodyPr>
          <a:lstStyle/>
          <a:p>
            <a:pPr marL="0" indent="0">
              <a:buNone/>
            </a:pPr>
            <a:r>
              <a:rPr lang="en-US" sz="2400" dirty="0" smtClean="0"/>
              <a:t>QuickPic </a:t>
            </a:r>
            <a:r>
              <a:rPr lang="en-US" sz="2400" dirty="0"/>
              <a:t>- RM05 Neutron dropped NL &amp; INJ to Power Permit</a:t>
            </a:r>
          </a:p>
          <a:p>
            <a:pPr marL="0" indent="0">
              <a:buNone/>
            </a:pPr>
            <a:r>
              <a:rPr lang="en-US" sz="2400" dirty="0" smtClean="0"/>
              <a:t>Log number:</a:t>
            </a:r>
          </a:p>
          <a:p>
            <a:pPr marL="0" indent="0">
              <a:buNone/>
            </a:pPr>
            <a:r>
              <a:rPr lang="en-US" sz="2400" dirty="0" smtClean="0"/>
              <a:t>Submitted by:</a:t>
            </a:r>
            <a:endParaRPr lang="en-US" sz="2400" dirty="0"/>
          </a:p>
          <a:p>
            <a:pPr marL="0" indent="0">
              <a:buNone/>
            </a:pPr>
            <a:r>
              <a:rPr lang="en-US" sz="2400" dirty="0" smtClean="0"/>
              <a:t>Last </a:t>
            </a:r>
            <a:r>
              <a:rPr lang="en-US" sz="2400" dirty="0"/>
              <a:t>updated </a:t>
            </a:r>
            <a:r>
              <a:rPr lang="en-US" sz="2400" dirty="0" smtClean="0"/>
              <a:t>on:</a:t>
            </a:r>
            <a:endParaRPr lang="en-US" sz="2400" dirty="0"/>
          </a:p>
          <a:p>
            <a:pPr marL="0" indent="0">
              <a:buNone/>
            </a:pPr>
            <a:r>
              <a:rPr lang="en-US" sz="2400" dirty="0"/>
              <a:t>Logbooks: 	ELOG</a:t>
            </a:r>
          </a:p>
        </p:txBody>
      </p:sp>
      <p:pic>
        <p:nvPicPr>
          <p:cNvPr id="4098" name="Picture 2" descr="C:\Users\lauze\Desktop\Capture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742821"/>
            <a:ext cx="4238293" cy="296276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auze\Desktop\Capture_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768" y="3730207"/>
            <a:ext cx="4098020" cy="29753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3513590" y="2286000"/>
            <a:ext cx="3233188" cy="883897"/>
          </a:xfrm>
          <a:prstGeom prst="wedgeRectCallout">
            <a:avLst>
              <a:gd name="adj1" fmla="val -49793"/>
              <a:gd name="adj2" fmla="val 10311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text. Potentially lots of info </a:t>
            </a:r>
            <a:r>
              <a:rPr lang="en-US" dirty="0" smtClean="0"/>
              <a:t>for non-expert to </a:t>
            </a:r>
            <a:r>
              <a:rPr lang="en-US" dirty="0"/>
              <a:t>dig through to get </a:t>
            </a:r>
            <a:r>
              <a:rPr lang="en-US" dirty="0" smtClean="0"/>
              <a:t>the beam </a:t>
            </a:r>
            <a:r>
              <a:rPr lang="en-US" dirty="0"/>
              <a:t>conditions.</a:t>
            </a:r>
          </a:p>
        </p:txBody>
      </p:sp>
    </p:spTree>
    <p:extLst>
      <p:ext uri="{BB962C8B-B14F-4D97-AF65-F5344CB8AC3E}">
        <p14:creationId xmlns:p14="http://schemas.microsoft.com/office/powerpoint/2010/main" val="3896540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Downtime (DT) Entries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DT entries can lack key elements making troubleshooting difficult. DT entries generally benefit from one or more of the </a:t>
            </a:r>
            <a:r>
              <a:rPr lang="en-US" dirty="0" smtClean="0"/>
              <a:t>following </a:t>
            </a:r>
            <a:r>
              <a:rPr lang="en-US" u="sng" dirty="0" smtClean="0"/>
              <a:t>symptoms</a:t>
            </a:r>
            <a:endParaRPr lang="en-US" u="sng" dirty="0" smtClean="0"/>
          </a:p>
          <a:p>
            <a:pPr lvl="1"/>
            <a:r>
              <a:rPr lang="en-US" dirty="0" smtClean="0"/>
              <a:t>Screen captures showing the </a:t>
            </a:r>
            <a:r>
              <a:rPr lang="en-US" dirty="0" smtClean="0"/>
              <a:t>faults, error messages, beam conditions, etc.</a:t>
            </a:r>
            <a:endParaRPr lang="en-US" dirty="0" smtClean="0"/>
          </a:p>
          <a:p>
            <a:pPr lvl="1"/>
            <a:r>
              <a:rPr lang="en-US" dirty="0" smtClean="0"/>
              <a:t>References to other entries</a:t>
            </a:r>
          </a:p>
          <a:p>
            <a:pPr lvl="1"/>
            <a:r>
              <a:rPr lang="en-US" dirty="0" smtClean="0"/>
              <a:t>Timeline of what was tried </a:t>
            </a:r>
          </a:p>
          <a:p>
            <a:pPr lvl="1"/>
            <a:r>
              <a:rPr lang="en-US" dirty="0" smtClean="0"/>
              <a:t>What other operations were taking place at the time</a:t>
            </a:r>
          </a:p>
          <a:p>
            <a:pPr lvl="1"/>
            <a:r>
              <a:rPr lang="en-US" dirty="0" smtClean="0"/>
              <a:t>Who was called or is actively working the problem</a:t>
            </a:r>
          </a:p>
          <a:p>
            <a:pPr lvl="1"/>
            <a:r>
              <a:rPr lang="en-US" dirty="0" smtClean="0"/>
              <a:t>Additional data (files, etc.)</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473340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smtClean="0"/>
              <a:t>DT Entry to Diagnose </a:t>
            </a:r>
            <a:r>
              <a:rPr lang="en-US" dirty="0"/>
              <a:t>a</a:t>
            </a:r>
            <a:r>
              <a:rPr lang="en-US" dirty="0" smtClean="0"/>
              <a:t> Problem</a:t>
            </a:r>
            <a:endParaRPr lang="en-US" dirty="0"/>
          </a:p>
        </p:txBody>
      </p:sp>
      <p:sp>
        <p:nvSpPr>
          <p:cNvPr id="3" name="Content Placeholder 2"/>
          <p:cNvSpPr>
            <a:spLocks noGrp="1"/>
          </p:cNvSpPr>
          <p:nvPr>
            <p:ph idx="1"/>
          </p:nvPr>
        </p:nvSpPr>
        <p:spPr>
          <a:xfrm>
            <a:off x="152400" y="1142999"/>
            <a:ext cx="8839199" cy="5460035"/>
          </a:xfrm>
        </p:spPr>
        <p:txBody>
          <a:bodyPr>
            <a:normAutofit/>
          </a:bodyPr>
          <a:lstStyle/>
          <a:p>
            <a:pPr marL="137160" indent="0">
              <a:buNone/>
            </a:pPr>
            <a:r>
              <a:rPr lang="en-US" dirty="0" smtClean="0"/>
              <a:t>Figure </a:t>
            </a:r>
            <a:r>
              <a:rPr lang="en-US" dirty="0"/>
              <a:t>1 Shows that the RF for the Injector and North LINAC turned off</a:t>
            </a:r>
            <a:r>
              <a:rPr lang="en-US" dirty="0" smtClean="0"/>
              <a:t>.</a:t>
            </a:r>
          </a:p>
          <a:p>
            <a:pPr marL="137160" indent="0">
              <a:buNone/>
            </a:pPr>
            <a:r>
              <a:rPr lang="en-US" dirty="0" smtClean="0"/>
              <a:t>Figure </a:t>
            </a:r>
            <a:r>
              <a:rPr lang="en-US" dirty="0"/>
              <a:t>2 shows the SCN </a:t>
            </a:r>
            <a:r>
              <a:rPr lang="en-US" dirty="0" smtClean="0"/>
              <a:t>Cold Box.</a:t>
            </a:r>
          </a:p>
          <a:p>
            <a:pPr marL="137160" indent="0">
              <a:buNone/>
            </a:pPr>
            <a:r>
              <a:rPr lang="en-US" dirty="0"/>
              <a:t>Figure 3 Shows a drop in flow and a rise in pressure (signals) for the NL</a:t>
            </a:r>
            <a:r>
              <a:rPr lang="en-US" dirty="0" smtClean="0"/>
              <a:t>.</a:t>
            </a:r>
            <a:endParaRPr lang="en-US" dirty="0"/>
          </a:p>
        </p:txBody>
      </p:sp>
      <p:pic>
        <p:nvPicPr>
          <p:cNvPr id="2050" name="Picture 2" descr="C:\Users\lauze\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09" y="4876800"/>
            <a:ext cx="2213791" cy="8761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uze\Desktop\Capture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5981" y="3892833"/>
            <a:ext cx="3040419" cy="2844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auze\Desktop\Capture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2737" y="4495799"/>
            <a:ext cx="3418863"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554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are Many Types of Entries</a:t>
            </a:r>
            <a:endParaRPr lang="en-US" dirty="0"/>
          </a:p>
        </p:txBody>
      </p:sp>
      <p:sp>
        <p:nvSpPr>
          <p:cNvPr id="3" name="Content Placeholder 2"/>
          <p:cNvSpPr>
            <a:spLocks noGrp="1"/>
          </p:cNvSpPr>
          <p:nvPr>
            <p:ph idx="1"/>
          </p:nvPr>
        </p:nvSpPr>
        <p:spPr/>
        <p:txBody>
          <a:bodyPr>
            <a:normAutofit lnSpcReduction="10000"/>
          </a:bodyPr>
          <a:lstStyle/>
          <a:p>
            <a:r>
              <a:rPr lang="en-US" dirty="0" smtClean="0"/>
              <a:t>Automated</a:t>
            </a:r>
          </a:p>
          <a:p>
            <a:r>
              <a:rPr lang="en-US" dirty="0" smtClean="0"/>
              <a:t>QuickPic</a:t>
            </a:r>
          </a:p>
          <a:p>
            <a:r>
              <a:rPr lang="en-US" dirty="0" smtClean="0"/>
              <a:t>TaskList</a:t>
            </a:r>
          </a:p>
          <a:p>
            <a:r>
              <a:rPr lang="en-US" dirty="0" smtClean="0"/>
              <a:t>Follow-up</a:t>
            </a:r>
          </a:p>
          <a:p>
            <a:r>
              <a:rPr lang="en-US" dirty="0" smtClean="0"/>
              <a:t>Downtime</a:t>
            </a:r>
          </a:p>
          <a:p>
            <a:r>
              <a:rPr lang="en-US" dirty="0" smtClean="0"/>
              <a:t>Readme</a:t>
            </a:r>
          </a:p>
          <a:p>
            <a:r>
              <a:rPr lang="en-US" dirty="0" smtClean="0"/>
              <a:t>‘Non-routine’</a:t>
            </a:r>
          </a:p>
          <a:p>
            <a:r>
              <a:rPr lang="en-US" dirty="0" smtClean="0"/>
              <a:t>Etc.</a:t>
            </a:r>
          </a:p>
          <a:p>
            <a:endParaRPr lang="en-US" dirty="0"/>
          </a:p>
        </p:txBody>
      </p:sp>
    </p:spTree>
    <p:extLst>
      <p:ext uri="{BB962C8B-B14F-4D97-AF65-F5344CB8AC3E}">
        <p14:creationId xmlns:p14="http://schemas.microsoft.com/office/powerpoint/2010/main" val="29171086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Repairs Associated With a DT Entry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It’s just as important to correctly document what was done to fix a </a:t>
            </a:r>
            <a:r>
              <a:rPr lang="en-US" u="sng" dirty="0" smtClean="0"/>
              <a:t>problem</a:t>
            </a:r>
            <a:r>
              <a:rPr lang="en-US" dirty="0" smtClean="0"/>
              <a:t>. DT </a:t>
            </a:r>
            <a:r>
              <a:rPr lang="en-US" dirty="0" smtClean="0"/>
              <a:t>entries typically document a symptom. Addressing or closing a DT is the time to state the actual problem.</a:t>
            </a:r>
          </a:p>
          <a:p>
            <a:pPr lvl="1"/>
            <a:r>
              <a:rPr lang="en-US" dirty="0" smtClean="0"/>
              <a:t>Put enough information so that others can determine exactly what the repair was. Consider including the troubleshooting </a:t>
            </a:r>
            <a:r>
              <a:rPr lang="en-US" dirty="0" smtClean="0"/>
              <a:t>process.</a:t>
            </a:r>
            <a:endParaRPr lang="en-US" dirty="0" smtClean="0"/>
          </a:p>
          <a:p>
            <a:pPr lvl="1"/>
            <a:r>
              <a:rPr lang="en-US" dirty="0" smtClean="0"/>
              <a:t>DT entries typically document to the chassis or board level but could benefit from detail as to what components were replaced. Doing so stores valuable information for possible future use.</a:t>
            </a:r>
          </a:p>
        </p:txBody>
      </p:sp>
    </p:spTree>
    <p:extLst>
      <p:ext uri="{BB962C8B-B14F-4D97-AF65-F5344CB8AC3E}">
        <p14:creationId xmlns:p14="http://schemas.microsoft.com/office/powerpoint/2010/main" val="162075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is no single example of a good entry for all situations. Consider the reader when making an entry.</a:t>
            </a:r>
          </a:p>
          <a:p>
            <a:r>
              <a:rPr lang="en-US" dirty="0" smtClean="0"/>
              <a:t>Document in the correct log book(s) and use Keywords that describe the body of the log. Both are very important to the reader.</a:t>
            </a:r>
          </a:p>
          <a:p>
            <a:r>
              <a:rPr lang="en-US" dirty="0" smtClean="0"/>
              <a:t>Long entries benefit from having a summary at the top.</a:t>
            </a:r>
          </a:p>
          <a:p>
            <a:r>
              <a:rPr lang="en-US" dirty="0" smtClean="0"/>
              <a:t>When changing variables, state </a:t>
            </a:r>
            <a:r>
              <a:rPr lang="en-US" dirty="0" smtClean="0"/>
              <a:t>the observation, what was adjusted, and the result (include </a:t>
            </a:r>
            <a:r>
              <a:rPr lang="en-US" dirty="0" smtClean="0"/>
              <a:t>the before and after </a:t>
            </a:r>
            <a:r>
              <a:rPr lang="en-US" dirty="0" smtClean="0"/>
              <a:t>conditions).</a:t>
            </a:r>
            <a:endParaRPr lang="en-US" dirty="0" smtClean="0"/>
          </a:p>
          <a:p>
            <a:r>
              <a:rPr lang="en-US" dirty="0" smtClean="0"/>
              <a:t>Screen grabs are often critical for DT entries. Details of the repair should be included in the entry as well</a:t>
            </a:r>
            <a:r>
              <a:rPr lang="en-US" dirty="0" smtClean="0"/>
              <a:t>.</a:t>
            </a:r>
          </a:p>
          <a:p>
            <a:r>
              <a:rPr lang="en-US" dirty="0" smtClean="0"/>
              <a:t>Entries are not always about what went wrong. They can also be used as educational tools.</a:t>
            </a:r>
          </a:p>
          <a:p>
            <a:r>
              <a:rPr lang="en-US" dirty="0" smtClean="0"/>
              <a:t> Entries should be capable of standing alone.</a:t>
            </a:r>
            <a:endParaRPr lang="en-US" dirty="0" smtClean="0"/>
          </a:p>
          <a:p>
            <a:r>
              <a:rPr lang="en-US" dirty="0" smtClean="0"/>
              <a:t>Not discussed BUT be mindful of what you write as ‘outsiders’ may take you 100% seriously and come to incorrect conclusions</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348453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753389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Other Log Considerations</a:t>
            </a:r>
            <a:endParaRPr lang="en-US" dirty="0"/>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t>Running entries </a:t>
            </a:r>
          </a:p>
          <a:p>
            <a:r>
              <a:rPr lang="en-US" dirty="0" smtClean="0"/>
              <a:t>Plan for the day entries</a:t>
            </a:r>
          </a:p>
          <a:p>
            <a:r>
              <a:rPr lang="en-US" dirty="0" smtClean="0"/>
              <a:t>Keyword tips</a:t>
            </a:r>
          </a:p>
          <a:p>
            <a:r>
              <a:rPr lang="en-US" dirty="0" smtClean="0"/>
              <a:t>Naming conventions</a:t>
            </a:r>
            <a:endParaRPr lang="en-US" dirty="0"/>
          </a:p>
        </p:txBody>
      </p:sp>
    </p:spTree>
    <p:extLst>
      <p:ext uri="{BB962C8B-B14F-4D97-AF65-F5344CB8AC3E}">
        <p14:creationId xmlns:p14="http://schemas.microsoft.com/office/powerpoint/2010/main" val="4077497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Entries</a:t>
            </a:r>
            <a:endParaRPr lang="en-US" dirty="0"/>
          </a:p>
        </p:txBody>
      </p:sp>
      <p:sp>
        <p:nvSpPr>
          <p:cNvPr id="3" name="Content Placeholder 2"/>
          <p:cNvSpPr>
            <a:spLocks noGrp="1"/>
          </p:cNvSpPr>
          <p:nvPr>
            <p:ph idx="1"/>
          </p:nvPr>
        </p:nvSpPr>
        <p:spPr/>
        <p:txBody>
          <a:bodyPr/>
          <a:lstStyle/>
          <a:p>
            <a:r>
              <a:rPr lang="en-US" dirty="0" smtClean="0"/>
              <a:t>Running entries are a good way of displaying and tracking a timeline as events unfold during a problem.</a:t>
            </a:r>
          </a:p>
          <a:p>
            <a:r>
              <a:rPr lang="en-US" dirty="0" smtClean="0"/>
              <a:t>They do have a problem in that they are only viewable (</a:t>
            </a:r>
            <a:r>
              <a:rPr lang="en-US" dirty="0" smtClean="0">
                <a:solidFill>
                  <a:srgbClr val="FF0000"/>
                </a:solidFill>
              </a:rPr>
              <a:t>Check on this)</a:t>
            </a:r>
            <a:r>
              <a:rPr lang="en-US" dirty="0" smtClean="0"/>
              <a:t> once the entry is logged.</a:t>
            </a:r>
          </a:p>
          <a:p>
            <a:pPr lvl="1"/>
            <a:r>
              <a:rPr lang="en-US" dirty="0" smtClean="0"/>
              <a:t>Not sure how to fix this. Perhaps making entries every 30 minutes and link the entries.</a:t>
            </a:r>
            <a:endParaRPr lang="en-US" dirty="0"/>
          </a:p>
        </p:txBody>
      </p:sp>
    </p:spTree>
    <p:extLst>
      <p:ext uri="{BB962C8B-B14F-4D97-AF65-F5344CB8AC3E}">
        <p14:creationId xmlns:p14="http://schemas.microsoft.com/office/powerpoint/2010/main" val="2227945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4335"/>
          </a:xfrm>
        </p:spPr>
        <p:txBody>
          <a:bodyPr>
            <a:normAutofit fontScale="90000"/>
          </a:bodyPr>
          <a:lstStyle/>
          <a:p>
            <a:r>
              <a:rPr lang="en-US" dirty="0" smtClean="0"/>
              <a:t>Good ‘Plan’ Entry</a:t>
            </a:r>
            <a:endParaRPr lang="en-US" dirty="0"/>
          </a:p>
        </p:txBody>
      </p:sp>
      <p:sp>
        <p:nvSpPr>
          <p:cNvPr id="3" name="Content Placeholder 2"/>
          <p:cNvSpPr>
            <a:spLocks noGrp="1"/>
          </p:cNvSpPr>
          <p:nvPr>
            <p:ph idx="1"/>
          </p:nvPr>
        </p:nvSpPr>
        <p:spPr>
          <a:xfrm>
            <a:off x="304800" y="914400"/>
            <a:ext cx="8458200" cy="5715000"/>
          </a:xfrm>
        </p:spPr>
        <p:txBody>
          <a:bodyPr>
            <a:normAutofit fontScale="40000" lnSpcReduction="20000"/>
          </a:bodyPr>
          <a:lstStyle/>
          <a:p>
            <a:endParaRPr lang="en-US" dirty="0"/>
          </a:p>
          <a:p>
            <a:pPr marL="137160" indent="0">
              <a:buNone/>
            </a:pPr>
            <a:r>
              <a:rPr lang="en-US" sz="3000" dirty="0"/>
              <a:t>Run plan for today and tomorrow</a:t>
            </a:r>
          </a:p>
          <a:p>
            <a:endParaRPr lang="en-US" sz="3000" dirty="0"/>
          </a:p>
          <a:p>
            <a:pPr marL="137160" indent="0">
              <a:buNone/>
            </a:pPr>
            <a:r>
              <a:rPr lang="en-US" sz="3000" dirty="0" smtClean="0"/>
              <a:t>Lognumber:</a:t>
            </a:r>
          </a:p>
          <a:p>
            <a:pPr marL="137160" indent="0">
              <a:buNone/>
            </a:pPr>
            <a:r>
              <a:rPr lang="en-US" sz="3000" dirty="0" smtClean="0"/>
              <a:t> </a:t>
            </a:r>
            <a:r>
              <a:rPr lang="en-US" sz="3000" dirty="0"/>
              <a:t>Submitted </a:t>
            </a:r>
            <a:r>
              <a:rPr lang="en-US" sz="3000" dirty="0" smtClean="0"/>
              <a:t>by:</a:t>
            </a:r>
            <a:endParaRPr lang="en-US" sz="3000" dirty="0"/>
          </a:p>
          <a:p>
            <a:pPr marL="137160" indent="0">
              <a:buNone/>
            </a:pPr>
            <a:r>
              <a:rPr lang="en-US" sz="3000" dirty="0"/>
              <a:t>Last updated </a:t>
            </a:r>
            <a:r>
              <a:rPr lang="en-US" sz="3000" dirty="0" smtClean="0"/>
              <a:t>on:</a:t>
            </a:r>
            <a:endParaRPr lang="en-US" sz="3000" dirty="0"/>
          </a:p>
          <a:p>
            <a:pPr marL="137160" indent="0">
              <a:buNone/>
            </a:pPr>
            <a:r>
              <a:rPr lang="en-US" sz="3000" dirty="0"/>
              <a:t>Logbooks: </a:t>
            </a:r>
            <a:r>
              <a:rPr lang="en-US" sz="3000" dirty="0" smtClean="0"/>
              <a:t>HDLOG</a:t>
            </a:r>
            <a:endParaRPr lang="en-US" sz="3000" dirty="0"/>
          </a:p>
          <a:p>
            <a:pPr marL="137160" indent="0">
              <a:buNone/>
            </a:pPr>
            <a:r>
              <a:rPr lang="en-US" sz="3000" dirty="0"/>
              <a:t>Tags: </a:t>
            </a:r>
            <a:r>
              <a:rPr lang="en-US" sz="3000" dirty="0" smtClean="0"/>
              <a:t>ShiftSummary</a:t>
            </a:r>
            <a:endParaRPr lang="en-US" sz="3000" dirty="0"/>
          </a:p>
          <a:p>
            <a:pPr marL="137160" indent="0">
              <a:buNone/>
            </a:pPr>
            <a:r>
              <a:rPr lang="en-US" sz="3000" dirty="0"/>
              <a:t>Entry Makers</a:t>
            </a:r>
            <a:r>
              <a:rPr lang="en-US" sz="3000" dirty="0" smtClean="0"/>
              <a:t>:</a:t>
            </a:r>
            <a:endParaRPr lang="en-US" sz="3000" dirty="0"/>
          </a:p>
          <a:p>
            <a:endParaRPr lang="en-US" sz="3000" dirty="0"/>
          </a:p>
          <a:p>
            <a:pPr marL="137160" indent="0">
              <a:buNone/>
            </a:pPr>
            <a:r>
              <a:rPr lang="en-US" sz="3000" dirty="0"/>
              <a:t>Run plan for today and tomorrow:</a:t>
            </a:r>
          </a:p>
          <a:p>
            <a:pPr marL="137160" indent="0">
              <a:buNone/>
            </a:pPr>
            <a:endParaRPr lang="en-US" sz="3000" dirty="0"/>
          </a:p>
          <a:p>
            <a:pPr marL="137160" indent="0">
              <a:buNone/>
            </a:pPr>
            <a:r>
              <a:rPr lang="en-US" sz="3000" dirty="0"/>
              <a:t>1) x-collimator scan with the 2*10^-5 radiator and 50 nA of e- beam current. (30 min). Hovanes. Done</a:t>
            </a:r>
          </a:p>
          <a:p>
            <a:pPr marL="137160" indent="0">
              <a:buNone/>
            </a:pPr>
            <a:r>
              <a:rPr lang="en-US" sz="3000" dirty="0"/>
              <a:t>2) x-y beam scan with the 2*10^-5 radiator and 50 nA of e- beam current. (1:30h min). Shift Crew. Ongoing (it isn now 1pm)</a:t>
            </a:r>
          </a:p>
          <a:p>
            <a:pPr marL="137160" indent="0">
              <a:buNone/>
            </a:pPr>
            <a:r>
              <a:rPr lang="en-US" sz="3000" dirty="0"/>
              <a:t>3) x-y beam scan with the 10^-4 radiator and 50 nA of e- beam current. (1h30 min). Shift Crew.</a:t>
            </a:r>
          </a:p>
          <a:p>
            <a:pPr marL="137160" indent="0">
              <a:buNone/>
            </a:pPr>
            <a:r>
              <a:rPr lang="en-US" sz="3000" dirty="0"/>
              <a:t>4) x-collimator scan with the 10^-4 radiator and 50 nA of e- beam current. (30 min). Hovanes.</a:t>
            </a:r>
          </a:p>
          <a:p>
            <a:endParaRPr lang="en-US" sz="3000" dirty="0"/>
          </a:p>
          <a:p>
            <a:pPr marL="137160" indent="0">
              <a:buNone/>
            </a:pPr>
            <a:r>
              <a:rPr lang="en-US" sz="3000" dirty="0"/>
              <a:t>In parallel to the above:</a:t>
            </a:r>
          </a:p>
          <a:p>
            <a:endParaRPr lang="en-US" sz="3000" dirty="0"/>
          </a:p>
          <a:p>
            <a:pPr marL="137160" indent="0">
              <a:buNone/>
            </a:pPr>
            <a:r>
              <a:rPr lang="en-US" sz="3000" dirty="0"/>
              <a:t>a)DAQ crash studies (40min) </a:t>
            </a:r>
            <a:r>
              <a:rPr lang="en-US" sz="3000" dirty="0" smtClean="0"/>
              <a:t>Sergey</a:t>
            </a:r>
          </a:p>
          <a:p>
            <a:pPr marL="137160" indent="0">
              <a:buNone/>
            </a:pPr>
            <a:r>
              <a:rPr lang="en-US" sz="3000" dirty="0" smtClean="0"/>
              <a:t>b)TDC fix (2h) Benni</a:t>
            </a:r>
          </a:p>
          <a:p>
            <a:endParaRPr lang="en-US" sz="3000" dirty="0"/>
          </a:p>
          <a:p>
            <a:pPr marL="137160" indent="0">
              <a:buNone/>
            </a:pPr>
            <a:r>
              <a:rPr lang="en-US" sz="3000" dirty="0"/>
              <a:t>5) Pair Spec. commissioning, including runs without PS magnetic field (2h) Sacha</a:t>
            </a:r>
          </a:p>
          <a:p>
            <a:pPr marL="137160" indent="0">
              <a:buNone/>
            </a:pPr>
            <a:r>
              <a:rPr lang="en-US" sz="3000" dirty="0"/>
              <a:t>6) Trigger calibration (2h) </a:t>
            </a:r>
            <a:r>
              <a:rPr lang="en-US" sz="3000" dirty="0" smtClean="0"/>
              <a:t>Sacha</a:t>
            </a:r>
          </a:p>
          <a:p>
            <a:pPr marL="137160" indent="0">
              <a:buNone/>
            </a:pPr>
            <a:r>
              <a:rPr lang="en-US" sz="3000" dirty="0" smtClean="0"/>
              <a:t>7a) Controlled access to install the triangle target, pointing UP (2h)</a:t>
            </a:r>
          </a:p>
          <a:p>
            <a:pPr marL="137160" indent="0">
              <a:buNone/>
            </a:pPr>
            <a:r>
              <a:rPr lang="en-US" sz="3000" dirty="0" smtClean="0"/>
              <a:t>7b</a:t>
            </a:r>
            <a:r>
              <a:rPr lang="en-US" sz="3000" dirty="0"/>
              <a:t>) x-scan with the collimator with 3 mm collimator hole and 5mm collimator hole. Once the target center is found, do a pair spec. harp scan (1h) Hovanes</a:t>
            </a:r>
          </a:p>
          <a:p>
            <a:pPr marL="137160" indent="0">
              <a:buNone/>
            </a:pPr>
            <a:r>
              <a:rPr lang="en-US" sz="3000" dirty="0"/>
              <a:t>7c) Controlled access to rotate the triangle target, now pointing DOWN (2h)</a:t>
            </a:r>
          </a:p>
          <a:p>
            <a:pPr marL="137160" indent="0">
              <a:buNone/>
            </a:pPr>
            <a:r>
              <a:rPr lang="en-US" sz="3000" dirty="0"/>
              <a:t>7d) x-scan with the collimator with 3 mm collimator hole and 5mm collimator hole. Once the target center is found, do a pair spec. harp scan (1h) Hovanes</a:t>
            </a:r>
          </a:p>
          <a:p>
            <a:endParaRPr lang="en-US" sz="3000" dirty="0"/>
          </a:p>
        </p:txBody>
      </p:sp>
    </p:spTree>
    <p:extLst>
      <p:ext uri="{BB962C8B-B14F-4D97-AF65-F5344CB8AC3E}">
        <p14:creationId xmlns:p14="http://schemas.microsoft.com/office/powerpoint/2010/main" val="6513580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Tips</a:t>
            </a:r>
            <a:endParaRPr lang="en-US" dirty="0"/>
          </a:p>
        </p:txBody>
      </p:sp>
      <p:sp>
        <p:nvSpPr>
          <p:cNvPr id="3" name="Content Placeholder 2"/>
          <p:cNvSpPr>
            <a:spLocks noGrp="1"/>
          </p:cNvSpPr>
          <p:nvPr>
            <p:ph idx="1"/>
          </p:nvPr>
        </p:nvSpPr>
        <p:spPr/>
        <p:txBody>
          <a:bodyPr>
            <a:normAutofit fontScale="92500" lnSpcReduction="20000"/>
          </a:bodyPr>
          <a:lstStyle/>
          <a:p>
            <a:r>
              <a:rPr lang="en-US" dirty="0"/>
              <a:t>U</a:t>
            </a:r>
            <a:r>
              <a:rPr lang="en-US" dirty="0" smtClean="0"/>
              <a:t>sing specific keywords when performing specific types of work makes searching much easier. </a:t>
            </a:r>
          </a:p>
          <a:p>
            <a:pPr lvl="1"/>
            <a:r>
              <a:rPr lang="en-US" dirty="0" smtClean="0"/>
              <a:t>HCO</a:t>
            </a:r>
          </a:p>
          <a:p>
            <a:pPr lvl="1"/>
            <a:r>
              <a:rPr lang="en-US" dirty="0" smtClean="0"/>
              <a:t>PM</a:t>
            </a:r>
          </a:p>
          <a:p>
            <a:pPr lvl="1"/>
            <a:r>
              <a:rPr lang="en-US" dirty="0" smtClean="0"/>
              <a:t>Checklist</a:t>
            </a:r>
          </a:p>
          <a:p>
            <a:pPr lvl="1"/>
            <a:r>
              <a:rPr lang="en-US" dirty="0" smtClean="0"/>
              <a:t>Location; SL, NL, Inj., </a:t>
            </a:r>
            <a:r>
              <a:rPr lang="en-US" dirty="0"/>
              <a:t>Hall A, Hall B, </a:t>
            </a:r>
            <a:r>
              <a:rPr lang="en-US" dirty="0" smtClean="0"/>
              <a:t>etc. </a:t>
            </a:r>
          </a:p>
          <a:p>
            <a:pPr lvl="1"/>
            <a:r>
              <a:rPr lang="en-US" dirty="0" smtClean="0"/>
              <a:t>System; ESR, CHL, CTF, etc.</a:t>
            </a:r>
          </a:p>
          <a:p>
            <a:pPr lvl="1"/>
            <a:r>
              <a:rPr lang="en-US" dirty="0" smtClean="0"/>
              <a:t>Status update</a:t>
            </a:r>
          </a:p>
          <a:p>
            <a:pPr lvl="1"/>
            <a:r>
              <a:rPr lang="en-US" dirty="0" smtClean="0"/>
              <a:t>Phone call </a:t>
            </a:r>
          </a:p>
          <a:p>
            <a:pPr lvl="1"/>
            <a:r>
              <a:rPr lang="en-US" dirty="0" smtClean="0"/>
              <a:t>Tour</a:t>
            </a:r>
          </a:p>
          <a:p>
            <a:pPr lvl="1"/>
            <a:r>
              <a:rPr lang="en-US" dirty="0" smtClean="0"/>
              <a:t>Etc.</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406770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t>Improper Use of Naming Conventions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endParaRPr lang="en-US" dirty="0"/>
          </a:p>
          <a:p>
            <a:pPr marL="0" indent="0">
              <a:buNone/>
            </a:pPr>
            <a:r>
              <a:rPr lang="en-US" dirty="0"/>
              <a:t>Striptool showing MBL0R03 hysteresis </a:t>
            </a:r>
            <a:r>
              <a:rPr lang="en-US" dirty="0" smtClean="0"/>
              <a:t>cycle</a:t>
            </a:r>
            <a:endParaRPr lang="en-US" dirty="0"/>
          </a:p>
          <a:p>
            <a:pPr marL="0" indent="0">
              <a:buNone/>
            </a:pPr>
            <a:r>
              <a:rPr lang="en-US" dirty="0" smtClean="0"/>
              <a:t>Lognumber:</a:t>
            </a:r>
            <a:endParaRPr lang="en-US" dirty="0"/>
          </a:p>
          <a:p>
            <a:pPr marL="0" indent="0">
              <a:buNone/>
            </a:pPr>
            <a:r>
              <a:rPr lang="en-US" dirty="0"/>
              <a:t>Last updated </a:t>
            </a:r>
            <a:r>
              <a:rPr lang="en-US" dirty="0" smtClean="0"/>
              <a:t>on:</a:t>
            </a:r>
            <a:endParaRPr lang="en-US" dirty="0"/>
          </a:p>
          <a:p>
            <a:pPr marL="0" indent="0">
              <a:buNone/>
            </a:pPr>
            <a:r>
              <a:rPr lang="en-US" dirty="0"/>
              <a:t>Logbooks: 	ELOG</a:t>
            </a:r>
          </a:p>
          <a:p>
            <a:pPr marL="0" indent="0">
              <a:buNone/>
            </a:pPr>
            <a:r>
              <a:rPr lang="en-US" dirty="0"/>
              <a:t>Entry Makers: </a:t>
            </a:r>
          </a:p>
          <a:p>
            <a:pPr marL="0" indent="0">
              <a:buNone/>
            </a:pPr>
            <a:r>
              <a:rPr lang="en-US" dirty="0"/>
              <a:t>References: </a:t>
            </a:r>
          </a:p>
          <a:p>
            <a:endParaRPr lang="en-US" dirty="0"/>
          </a:p>
          <a:p>
            <a:pPr marL="0" indent="0">
              <a:buNone/>
            </a:pPr>
            <a:r>
              <a:rPr lang="en-US" dirty="0"/>
              <a:t>Strip tool shows both </a:t>
            </a:r>
            <a:r>
              <a:rPr lang="en-US" dirty="0">
                <a:solidFill>
                  <a:srgbClr val="FF0000"/>
                </a:solidFill>
              </a:rPr>
              <a:t>MBL0r03</a:t>
            </a:r>
            <a:r>
              <a:rPr lang="en-US" dirty="0"/>
              <a:t> and MBL0R04 chicane </a:t>
            </a:r>
            <a:r>
              <a:rPr lang="en-US" dirty="0" smtClean="0"/>
              <a:t>dipoles. MBL0R04 </a:t>
            </a:r>
            <a:r>
              <a:rPr lang="en-US" dirty="0"/>
              <a:t>cycled normally but MBL0R03 did not.</a:t>
            </a:r>
          </a:p>
          <a:p>
            <a:endParaRPr lang="en-US" dirty="0"/>
          </a:p>
        </p:txBody>
      </p:sp>
    </p:spTree>
    <p:extLst>
      <p:ext uri="{BB962C8B-B14F-4D97-AF65-F5344CB8AC3E}">
        <p14:creationId xmlns:p14="http://schemas.microsoft.com/office/powerpoint/2010/main" val="32116010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Good Entry</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p>
            <a:pPr marL="0" indent="0">
              <a:buNone/>
            </a:pPr>
            <a:r>
              <a:rPr lang="en-US" sz="2200" dirty="0"/>
              <a:t>Logbooks: 	HDLOG HDTARGET</a:t>
            </a:r>
          </a:p>
          <a:p>
            <a:pPr marL="0" indent="0">
              <a:buNone/>
            </a:pPr>
            <a:r>
              <a:rPr lang="en-US" sz="2200" dirty="0"/>
              <a:t>References: 	</a:t>
            </a:r>
            <a:r>
              <a:rPr lang="en-US" sz="2200" dirty="0" smtClean="0"/>
              <a:t>XXXXXX </a:t>
            </a:r>
            <a:r>
              <a:rPr lang="en-US" sz="2200" dirty="0"/>
              <a:t>- 10mm Target installed</a:t>
            </a:r>
          </a:p>
          <a:p>
            <a:pPr marL="0" indent="0">
              <a:buNone/>
            </a:pPr>
            <a:r>
              <a:rPr lang="en-US" sz="2200" dirty="0" smtClean="0"/>
              <a:t>The </a:t>
            </a:r>
            <a:r>
              <a:rPr lang="en-US" sz="2200" dirty="0"/>
              <a:t>target was installed with the holding tube at its nominal 0 angle. Although the target is a symmetric cylinder, this matters because the survey determined that the target is not perfectly centered on the beam line axis, see entry 3304514.</a:t>
            </a:r>
          </a:p>
          <a:p>
            <a:pPr marL="0" indent="0">
              <a:buNone/>
            </a:pPr>
            <a:r>
              <a:rPr lang="en-US" sz="2200" dirty="0" smtClean="0"/>
              <a:t>The </a:t>
            </a:r>
            <a:r>
              <a:rPr lang="en-US" sz="2200" dirty="0"/>
              <a:t>attached photo (11/11/14, 11am) shows the orientation and z-value for the target.</a:t>
            </a:r>
          </a:p>
          <a:p>
            <a:endParaRPr lang="en-US" dirty="0"/>
          </a:p>
        </p:txBody>
      </p:sp>
      <p:pic>
        <p:nvPicPr>
          <p:cNvPr id="3074" name="Picture 2" descr="C:\Users\lauze\Desktop\Capture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6281" y="3875843"/>
            <a:ext cx="3258040" cy="244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42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Short Entry (text only)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Investigated </a:t>
            </a:r>
            <a:r>
              <a:rPr lang="en-US" dirty="0"/>
              <a:t>Hall A PA not functioning correctly. Found out that it appears to be </a:t>
            </a:r>
            <a:r>
              <a:rPr lang="en-US" dirty="0" smtClean="0"/>
              <a:t>an </a:t>
            </a:r>
            <a:r>
              <a:rPr lang="en-US" dirty="0"/>
              <a:t>amplifier overheating issue. Internal heat sinks have allot of dirt/dust on them. Plan to clean unit and retest.</a:t>
            </a:r>
          </a:p>
          <a:p>
            <a:endParaRPr lang="en-US" dirty="0"/>
          </a:p>
        </p:txBody>
      </p:sp>
      <p:sp>
        <p:nvSpPr>
          <p:cNvPr id="4" name="Rectangular Callout 3"/>
          <p:cNvSpPr/>
          <p:nvPr/>
        </p:nvSpPr>
        <p:spPr>
          <a:xfrm>
            <a:off x="4267200" y="4572000"/>
            <a:ext cx="2895600" cy="1146048"/>
          </a:xfrm>
          <a:prstGeom prst="wedgeRectCallout">
            <a:avLst>
              <a:gd name="adj1" fmla="val -70480"/>
              <a:gd name="adj2" fmla="val -1117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Adding an ATLis number (if existing) would be helpful</a:t>
            </a:r>
          </a:p>
        </p:txBody>
      </p:sp>
    </p:spTree>
    <p:extLst>
      <p:ext uri="{BB962C8B-B14F-4D97-AF65-F5344CB8AC3E}">
        <p14:creationId xmlns:p14="http://schemas.microsoft.com/office/powerpoint/2010/main" val="120041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Perfect Log Entry</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r>
              <a:rPr lang="en-US" sz="4000" dirty="0" smtClean="0"/>
              <a:t>I acknowledge up front that realistically there is no perfect log entry and especially one that spans all log books and types of entries. </a:t>
            </a:r>
          </a:p>
          <a:p>
            <a:pPr lvl="1"/>
            <a:endParaRPr lang="en-US" dirty="0" smtClean="0"/>
          </a:p>
          <a:p>
            <a:pPr marL="0" indent="0">
              <a:buNone/>
            </a:pPr>
            <a:endParaRPr lang="en-US" dirty="0"/>
          </a:p>
        </p:txBody>
      </p:sp>
    </p:spTree>
    <p:extLst>
      <p:ext uri="{BB962C8B-B14F-4D97-AF65-F5344CB8AC3E}">
        <p14:creationId xmlns:p14="http://schemas.microsoft.com/office/powerpoint/2010/main" val="4064381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Data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 will attempt to describe what </a:t>
            </a:r>
            <a:r>
              <a:rPr lang="en-US" sz="2400" u="sng" dirty="0" smtClean="0"/>
              <a:t>readers</a:t>
            </a:r>
            <a:r>
              <a:rPr lang="en-US" sz="2400" dirty="0" smtClean="0"/>
              <a:t> of the logs would like to see in mostly what the Accelerator Operations Directives calls  ‘Non-routine’ entries.</a:t>
            </a:r>
          </a:p>
          <a:p>
            <a:pPr lvl="1"/>
            <a:r>
              <a:rPr lang="en-US" sz="2400" dirty="0" smtClean="0"/>
              <a:t>From the AOD</a:t>
            </a:r>
          </a:p>
          <a:p>
            <a:pPr lvl="2"/>
            <a:r>
              <a:rPr lang="en-US" dirty="0" smtClean="0"/>
              <a:t>These are entries that describe events as they unfold and should contain enough detail to describe: Who, What, When, Where, and Why.</a:t>
            </a:r>
          </a:p>
          <a:p>
            <a:pPr lvl="1"/>
            <a:r>
              <a:rPr lang="en-US" sz="2400" dirty="0" smtClean="0">
                <a:solidFill>
                  <a:prstClr val="black"/>
                </a:solidFill>
              </a:rPr>
              <a:t>From group feedback</a:t>
            </a:r>
          </a:p>
          <a:p>
            <a:pPr lvl="2"/>
            <a:r>
              <a:rPr lang="en-US" dirty="0" smtClean="0">
                <a:solidFill>
                  <a:prstClr val="black"/>
                </a:solidFill>
              </a:rPr>
              <a:t>Operators</a:t>
            </a:r>
            <a:r>
              <a:rPr lang="en-US" dirty="0">
                <a:solidFill>
                  <a:prstClr val="black"/>
                </a:solidFill>
              </a:rPr>
              <a:t>, Operability, Engineering, Software, CASA, Installation, and others.</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25696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p:spPr>
        <p:txBody>
          <a:bodyPr>
            <a:normAutofit/>
          </a:bodyPr>
          <a:lstStyle/>
          <a:p>
            <a:r>
              <a:rPr lang="en-US" dirty="0" smtClean="0"/>
              <a:t>Attributes of a Good Log Entry</a:t>
            </a:r>
            <a:endParaRPr lang="en-US" dirty="0"/>
          </a:p>
        </p:txBody>
      </p:sp>
      <p:sp>
        <p:nvSpPr>
          <p:cNvPr id="3" name="Content Placeholder 2"/>
          <p:cNvSpPr>
            <a:spLocks noGrp="1"/>
          </p:cNvSpPr>
          <p:nvPr>
            <p:ph idx="1"/>
          </p:nvPr>
        </p:nvSpPr>
        <p:spPr>
          <a:xfrm>
            <a:off x="228600" y="990600"/>
            <a:ext cx="8458200" cy="5638800"/>
          </a:xfrm>
        </p:spPr>
        <p:txBody>
          <a:bodyPr>
            <a:normAutofit/>
          </a:bodyPr>
          <a:lstStyle/>
          <a:p>
            <a:pPr marL="0" indent="0">
              <a:buNone/>
            </a:pPr>
            <a:r>
              <a:rPr lang="en-US" dirty="0" smtClean="0"/>
              <a:t>Document in the correct location(s)</a:t>
            </a:r>
          </a:p>
          <a:p>
            <a:pPr lvl="0"/>
            <a:r>
              <a:rPr lang="en-US" sz="3000" dirty="0">
                <a:solidFill>
                  <a:prstClr val="black"/>
                </a:solidFill>
              </a:rPr>
              <a:t>Unless I miscounted there are </a:t>
            </a:r>
            <a:r>
              <a:rPr lang="en-US" sz="3000" dirty="0" smtClean="0">
                <a:solidFill>
                  <a:prstClr val="black"/>
                </a:solidFill>
              </a:rPr>
              <a:t>54 </a:t>
            </a:r>
            <a:r>
              <a:rPr lang="en-US" sz="3000" dirty="0">
                <a:solidFill>
                  <a:prstClr val="black"/>
                </a:solidFill>
              </a:rPr>
              <a:t>logbooks available from the “Jefferson Lab Electronic Logbook” page.</a:t>
            </a:r>
          </a:p>
          <a:p>
            <a:pPr lvl="0"/>
            <a:r>
              <a:rPr lang="en-US" sz="3000" dirty="0">
                <a:solidFill>
                  <a:prstClr val="black"/>
                </a:solidFill>
              </a:rPr>
              <a:t>Should the information be logged in a single place or multiple locations? Sending it to the correct </a:t>
            </a:r>
            <a:r>
              <a:rPr lang="en-US" sz="3000" dirty="0" smtClean="0">
                <a:solidFill>
                  <a:prstClr val="black"/>
                </a:solidFill>
              </a:rPr>
              <a:t>location(s) </a:t>
            </a:r>
            <a:r>
              <a:rPr lang="en-US" sz="3000" dirty="0">
                <a:solidFill>
                  <a:prstClr val="black"/>
                </a:solidFill>
              </a:rPr>
              <a:t>will:</a:t>
            </a:r>
          </a:p>
          <a:p>
            <a:pPr lvl="1"/>
            <a:r>
              <a:rPr lang="en-US" sz="2600" dirty="0">
                <a:solidFill>
                  <a:prstClr val="black"/>
                </a:solidFill>
              </a:rPr>
              <a:t>Get the attention of the correct person(s)</a:t>
            </a:r>
          </a:p>
          <a:p>
            <a:pPr lvl="1"/>
            <a:r>
              <a:rPr lang="en-US" sz="2600" dirty="0">
                <a:solidFill>
                  <a:prstClr val="black"/>
                </a:solidFill>
              </a:rPr>
              <a:t>Likely generate a quicker response (sense of priority)</a:t>
            </a:r>
          </a:p>
          <a:p>
            <a:pPr lvl="1"/>
            <a:r>
              <a:rPr lang="en-US" sz="2600" dirty="0">
                <a:solidFill>
                  <a:prstClr val="black"/>
                </a:solidFill>
              </a:rPr>
              <a:t>Make searching for repeat offenders easier</a:t>
            </a:r>
          </a:p>
          <a:p>
            <a:pPr lvl="0"/>
            <a:r>
              <a:rPr lang="en-US" sz="3000" dirty="0">
                <a:solidFill>
                  <a:prstClr val="black"/>
                </a:solidFill>
              </a:rPr>
              <a:t>Should it be a Down Time (DT) entry?</a:t>
            </a:r>
          </a:p>
          <a:p>
            <a:pPr marL="0" indent="0">
              <a:buNone/>
            </a:pPr>
            <a:endParaRPr lang="en-US" dirty="0" smtClean="0"/>
          </a:p>
        </p:txBody>
      </p:sp>
    </p:spTree>
    <p:extLst>
      <p:ext uri="{BB962C8B-B14F-4D97-AF65-F5344CB8AC3E}">
        <p14:creationId xmlns:p14="http://schemas.microsoft.com/office/powerpoint/2010/main" val="22205752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p:spPr>
        <p:txBody>
          <a:bodyPr>
            <a:normAutofit fontScale="90000"/>
          </a:bodyPr>
          <a:lstStyle/>
          <a:p>
            <a:r>
              <a:rPr lang="en-US" dirty="0" smtClean="0"/>
              <a:t>Attributes of a Good Log Entry (cont.)</a:t>
            </a:r>
            <a:endParaRPr lang="en-US" dirty="0"/>
          </a:p>
        </p:txBody>
      </p:sp>
      <p:sp>
        <p:nvSpPr>
          <p:cNvPr id="3" name="Content Placeholder 2"/>
          <p:cNvSpPr>
            <a:spLocks noGrp="1"/>
          </p:cNvSpPr>
          <p:nvPr>
            <p:ph idx="1"/>
          </p:nvPr>
        </p:nvSpPr>
        <p:spPr>
          <a:xfrm>
            <a:off x="228600" y="990600"/>
            <a:ext cx="8458200" cy="5638800"/>
          </a:xfrm>
        </p:spPr>
        <p:txBody>
          <a:bodyPr>
            <a:normAutofit lnSpcReduction="10000"/>
          </a:bodyPr>
          <a:lstStyle/>
          <a:p>
            <a:pPr marL="0" indent="0">
              <a:buNone/>
            </a:pPr>
            <a:r>
              <a:rPr lang="en-US" dirty="0" smtClean="0"/>
              <a:t>Descriptive Keywords</a:t>
            </a:r>
          </a:p>
          <a:p>
            <a:pPr marL="0" lvl="0" indent="0">
              <a:buNone/>
            </a:pPr>
            <a:r>
              <a:rPr lang="en-US" sz="2700" dirty="0">
                <a:solidFill>
                  <a:prstClr val="black"/>
                </a:solidFill>
              </a:rPr>
              <a:t>Keywords </a:t>
            </a:r>
            <a:r>
              <a:rPr lang="en-US" sz="2700" u="sng" dirty="0">
                <a:solidFill>
                  <a:prstClr val="black"/>
                </a:solidFill>
              </a:rPr>
              <a:t>must</a:t>
            </a:r>
            <a:r>
              <a:rPr lang="en-US" sz="2700" dirty="0">
                <a:solidFill>
                  <a:prstClr val="black"/>
                </a:solidFill>
              </a:rPr>
              <a:t> describe what is written in the body of the log. The first decision a reader must make is to:</a:t>
            </a:r>
          </a:p>
          <a:p>
            <a:pPr marL="0" lvl="0" indent="0">
              <a:buNone/>
            </a:pPr>
            <a:endParaRPr lang="en-US" sz="2700" dirty="0">
              <a:solidFill>
                <a:prstClr val="black"/>
              </a:solidFill>
            </a:endParaRPr>
          </a:p>
          <a:p>
            <a:pPr marL="0" lvl="0" indent="0" algn="ctr">
              <a:buNone/>
            </a:pPr>
            <a:r>
              <a:rPr lang="en-US" sz="2700" dirty="0">
                <a:solidFill>
                  <a:prstClr val="black"/>
                </a:solidFill>
              </a:rPr>
              <a:t>Read this entry or not?</a:t>
            </a:r>
          </a:p>
          <a:p>
            <a:pPr marL="0" lvl="0" indent="0" algn="ctr">
              <a:buNone/>
            </a:pPr>
            <a:endParaRPr lang="en-US" sz="2700" dirty="0">
              <a:solidFill>
                <a:prstClr val="black"/>
              </a:solidFill>
            </a:endParaRPr>
          </a:p>
          <a:p>
            <a:pPr marL="0" lvl="0" indent="0">
              <a:buNone/>
            </a:pPr>
            <a:r>
              <a:rPr lang="en-US" sz="2700" dirty="0">
                <a:solidFill>
                  <a:prstClr val="black"/>
                </a:solidFill>
              </a:rPr>
              <a:t>Important information can be skipped or time wasted by the reader based </a:t>
            </a:r>
            <a:r>
              <a:rPr lang="en-US" sz="2700" dirty="0" smtClean="0">
                <a:solidFill>
                  <a:prstClr val="black"/>
                </a:solidFill>
              </a:rPr>
              <a:t>on </a:t>
            </a:r>
            <a:r>
              <a:rPr lang="en-US" sz="2700" dirty="0">
                <a:solidFill>
                  <a:prstClr val="black"/>
                </a:solidFill>
              </a:rPr>
              <a:t>poor </a:t>
            </a:r>
            <a:r>
              <a:rPr lang="en-US" sz="2700" dirty="0" smtClean="0">
                <a:solidFill>
                  <a:prstClr val="black"/>
                </a:solidFill>
              </a:rPr>
              <a:t>Keywords</a:t>
            </a:r>
            <a:r>
              <a:rPr lang="en-US" sz="2700" dirty="0">
                <a:solidFill>
                  <a:prstClr val="black"/>
                </a:solidFill>
              </a:rPr>
              <a:t>.</a:t>
            </a:r>
          </a:p>
          <a:p>
            <a:pPr marL="0" lvl="0" indent="0">
              <a:buNone/>
            </a:pPr>
            <a:endParaRPr lang="en-US" sz="2700" dirty="0">
              <a:solidFill>
                <a:prstClr val="black"/>
              </a:solidFill>
            </a:endParaRPr>
          </a:p>
          <a:p>
            <a:pPr marL="0" lvl="0" indent="0">
              <a:buNone/>
            </a:pPr>
            <a:r>
              <a:rPr lang="en-US" sz="2700" dirty="0">
                <a:solidFill>
                  <a:prstClr val="black"/>
                </a:solidFill>
              </a:rPr>
              <a:t>In addition, Keywords are often used when searching for past problems that are similar. Poor Keywords can lead to missing the entry and possibly crucial information.</a:t>
            </a:r>
          </a:p>
          <a:p>
            <a:pPr marL="0" indent="0">
              <a:buNone/>
            </a:pPr>
            <a:endParaRPr lang="en-US" dirty="0" smtClean="0"/>
          </a:p>
        </p:txBody>
      </p:sp>
    </p:spTree>
    <p:extLst>
      <p:ext uri="{BB962C8B-B14F-4D97-AF65-F5344CB8AC3E}">
        <p14:creationId xmlns:p14="http://schemas.microsoft.com/office/powerpoint/2010/main" val="2857338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Text or Body of the Entry</a:t>
            </a:r>
            <a:endParaRPr lang="en-US" dirty="0"/>
          </a:p>
        </p:txBody>
      </p:sp>
      <p:sp>
        <p:nvSpPr>
          <p:cNvPr id="3" name="Content Placeholder 2"/>
          <p:cNvSpPr>
            <a:spLocks noGrp="1"/>
          </p:cNvSpPr>
          <p:nvPr>
            <p:ph idx="1"/>
          </p:nvPr>
        </p:nvSpPr>
        <p:spPr>
          <a:xfrm>
            <a:off x="457200" y="990600"/>
            <a:ext cx="8229600" cy="5715000"/>
          </a:xfrm>
        </p:spPr>
        <p:txBody>
          <a:bodyPr>
            <a:normAutofit fontScale="70000" lnSpcReduction="20000"/>
          </a:bodyPr>
          <a:lstStyle/>
          <a:p>
            <a:pPr marL="0" indent="0">
              <a:buNone/>
            </a:pPr>
            <a:r>
              <a:rPr lang="en-US" sz="3100" dirty="0" smtClean="0">
                <a:solidFill>
                  <a:prstClr val="black"/>
                </a:solidFill>
              </a:rPr>
              <a:t>Body should be </a:t>
            </a:r>
            <a:r>
              <a:rPr lang="en-US" sz="3100" dirty="0">
                <a:solidFill>
                  <a:prstClr val="black"/>
                </a:solidFill>
              </a:rPr>
              <a:t>sufficiently informative to enlighten the reader</a:t>
            </a:r>
          </a:p>
          <a:p>
            <a:pPr lvl="1"/>
            <a:r>
              <a:rPr lang="en-US" sz="3100" dirty="0">
                <a:solidFill>
                  <a:prstClr val="black"/>
                </a:solidFill>
              </a:rPr>
              <a:t>W</a:t>
            </a:r>
            <a:r>
              <a:rPr lang="en-US" sz="3100" dirty="0" smtClean="0">
                <a:solidFill>
                  <a:prstClr val="black"/>
                </a:solidFill>
              </a:rPr>
              <a:t>hat preceded </a:t>
            </a:r>
            <a:r>
              <a:rPr lang="en-US" sz="3100" dirty="0">
                <a:solidFill>
                  <a:prstClr val="black"/>
                </a:solidFill>
              </a:rPr>
              <a:t>the problem, what process was running when the problem occurred, who was working on the problem, what workstation was being used, error messages, beam conditions, etc</a:t>
            </a:r>
            <a:r>
              <a:rPr lang="en-US" sz="3100" dirty="0" smtClean="0">
                <a:solidFill>
                  <a:prstClr val="black"/>
                </a:solidFill>
              </a:rPr>
              <a:t>.</a:t>
            </a:r>
            <a:endParaRPr lang="en-US" sz="3100" dirty="0" smtClean="0"/>
          </a:p>
          <a:p>
            <a:r>
              <a:rPr lang="en-US" sz="3100" dirty="0" smtClean="0"/>
              <a:t>Short text entries</a:t>
            </a:r>
          </a:p>
          <a:p>
            <a:pPr lvl="1"/>
            <a:r>
              <a:rPr lang="en-US" sz="3100" dirty="0" smtClean="0"/>
              <a:t>Get to the point but don’t leave out critical information that the reader will need.</a:t>
            </a:r>
          </a:p>
          <a:p>
            <a:r>
              <a:rPr lang="en-US" sz="3100" dirty="0" smtClean="0"/>
              <a:t>Long text entries</a:t>
            </a:r>
          </a:p>
          <a:p>
            <a:pPr lvl="1"/>
            <a:r>
              <a:rPr lang="en-US" sz="3100" dirty="0" smtClean="0"/>
              <a:t>Sometimes it’s necessary to write very long entries. When this is the case it’s </a:t>
            </a:r>
            <a:r>
              <a:rPr lang="en-US" sz="3100" dirty="0" smtClean="0"/>
              <a:t>very helpful </a:t>
            </a:r>
            <a:r>
              <a:rPr lang="en-US" sz="3100" dirty="0" smtClean="0"/>
              <a:t>to put a summary statement </a:t>
            </a:r>
            <a:r>
              <a:rPr lang="en-US" sz="3100" u="sng" dirty="0" smtClean="0"/>
              <a:t>at the top</a:t>
            </a:r>
            <a:r>
              <a:rPr lang="en-US" sz="3100" dirty="0" smtClean="0"/>
              <a:t>. </a:t>
            </a:r>
          </a:p>
          <a:p>
            <a:r>
              <a:rPr lang="en-US" sz="3100" dirty="0" smtClean="0"/>
              <a:t>Entries that include screen grabs</a:t>
            </a:r>
          </a:p>
          <a:p>
            <a:pPr lvl="1"/>
            <a:r>
              <a:rPr lang="en-US" sz="3100" dirty="0" smtClean="0"/>
              <a:t>Entries typically capture the writers view </a:t>
            </a:r>
            <a:r>
              <a:rPr lang="en-US" sz="3100" dirty="0" smtClean="0"/>
              <a:t>or</a:t>
            </a:r>
            <a:r>
              <a:rPr lang="en-US" sz="3100" dirty="0" smtClean="0"/>
              <a:t> </a:t>
            </a:r>
            <a:r>
              <a:rPr lang="en-US" sz="3100" u="sng" dirty="0" smtClean="0"/>
              <a:t>symptom</a:t>
            </a:r>
            <a:r>
              <a:rPr lang="en-US" sz="3100" dirty="0" smtClean="0"/>
              <a:t> </a:t>
            </a:r>
            <a:r>
              <a:rPr lang="en-US" sz="3100" dirty="0" smtClean="0"/>
              <a:t>when the reader is ultimately looking for the </a:t>
            </a:r>
            <a:r>
              <a:rPr lang="en-US" sz="3100" u="sng" dirty="0" smtClean="0"/>
              <a:t>problem</a:t>
            </a:r>
            <a:r>
              <a:rPr lang="en-US" sz="3100" dirty="0" smtClean="0"/>
              <a:t>. Screen grabs are very helpful in this case (picture is worth a 1000 words). </a:t>
            </a:r>
            <a:endParaRPr lang="en-US" sz="3100" dirty="0" smtClean="0"/>
          </a:p>
          <a:p>
            <a:pPr lvl="0"/>
            <a:r>
              <a:rPr lang="en-US" sz="3100" dirty="0">
                <a:solidFill>
                  <a:prstClr val="black"/>
                </a:solidFill>
              </a:rPr>
              <a:t>‘Educational entries’. Not all entries have to describe what went wrong or what problem was observed. The logbook can also be used to convey information that others can learn from.</a:t>
            </a:r>
          </a:p>
          <a:p>
            <a:endParaRPr lang="en-US" dirty="0" smtClean="0"/>
          </a:p>
        </p:txBody>
      </p:sp>
    </p:spTree>
    <p:extLst>
      <p:ext uri="{BB962C8B-B14F-4D97-AF65-F5344CB8AC3E}">
        <p14:creationId xmlns:p14="http://schemas.microsoft.com/office/powerpoint/2010/main" val="3444861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Vs. Long Entries</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r>
              <a:rPr lang="en-US" u="sng" dirty="0" smtClean="0"/>
              <a:t>Entries </a:t>
            </a:r>
            <a:r>
              <a:rPr lang="en-US" i="1" u="sng" dirty="0" smtClean="0"/>
              <a:t>should</a:t>
            </a:r>
            <a:r>
              <a:rPr lang="en-US" u="sng" dirty="0" smtClean="0"/>
              <a:t> only be as long as necessary. </a:t>
            </a:r>
            <a:r>
              <a:rPr lang="en-US" dirty="0" smtClean="0"/>
              <a:t>Novels can be interesting but usually not as a log entry. While writing an entry try to take the perspective of the reader and give them what they need, nothing else.</a:t>
            </a:r>
          </a:p>
          <a:p>
            <a:r>
              <a:rPr lang="en-US" dirty="0" smtClean="0"/>
              <a:t>Not all entries can be short. Entries that must be long should </a:t>
            </a:r>
            <a:r>
              <a:rPr lang="en-US" u="sng" dirty="0" smtClean="0"/>
              <a:t>start</a:t>
            </a:r>
            <a:r>
              <a:rPr lang="en-US" dirty="0" smtClean="0"/>
              <a:t> with a 1-2 line summary. This allows those interested, but not in the gory details, to get the bottom line quickly. Similar to Keywords: you may loose a critical reader if </a:t>
            </a:r>
            <a:r>
              <a:rPr lang="en-US" dirty="0" smtClean="0"/>
              <a:t>they loose interest solely due to the length of an entry. </a:t>
            </a:r>
            <a:endParaRPr lang="en-US" dirty="0" smtClean="0"/>
          </a:p>
          <a:p>
            <a:r>
              <a:rPr lang="en-US" dirty="0" smtClean="0"/>
              <a:t>Long entries with lots of ‘technical speak’ can sometimes be improved by stating a conclusion for clarification. </a:t>
            </a:r>
            <a:endParaRPr lang="en-US" dirty="0" smtClean="0"/>
          </a:p>
          <a:p>
            <a:r>
              <a:rPr lang="en-US" dirty="0" smtClean="0"/>
              <a:t>Entries should almost always stand alone. Too many references to other locations can get confusing.</a:t>
            </a:r>
            <a:endParaRPr lang="en-US" dirty="0" smtClean="0"/>
          </a:p>
        </p:txBody>
      </p:sp>
    </p:spTree>
    <p:extLst>
      <p:ext uri="{BB962C8B-B14F-4D97-AF65-F5344CB8AC3E}">
        <p14:creationId xmlns:p14="http://schemas.microsoft.com/office/powerpoint/2010/main" val="2901327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Pentagon 5"/>
          <p:cNvSpPr/>
          <p:nvPr/>
        </p:nvSpPr>
        <p:spPr>
          <a:xfrm rot="19012858" flipV="1">
            <a:off x="7407786" y="5538284"/>
            <a:ext cx="1165263" cy="58184"/>
          </a:xfrm>
          <a:prstGeom prst="homePlate">
            <a:avLst>
              <a:gd name="adj" fmla="val 18374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ular Callout 3"/>
          <p:cNvSpPr/>
          <p:nvPr/>
        </p:nvSpPr>
        <p:spPr>
          <a:xfrm>
            <a:off x="3352800" y="5591421"/>
            <a:ext cx="4343400" cy="844386"/>
          </a:xfrm>
          <a:prstGeom prst="wedgeRectCallout">
            <a:avLst>
              <a:gd name="adj1" fmla="val -70306"/>
              <a:gd name="adj2" fmla="val -917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r>
              <a:rPr lang="en-US" dirty="0" smtClean="0"/>
              <a:t>cronyms </a:t>
            </a:r>
            <a:r>
              <a:rPr lang="en-US" dirty="0" smtClean="0"/>
              <a:t>can be confusing to the casual </a:t>
            </a:r>
            <a:r>
              <a:rPr lang="en-US" dirty="0" smtClean="0"/>
              <a:t>reader. And this could benefit from an outcome  (e.g., system checked good)</a:t>
            </a:r>
            <a:endParaRPr lang="en-US" dirty="0"/>
          </a:p>
        </p:txBody>
      </p:sp>
      <p:sp>
        <p:nvSpPr>
          <p:cNvPr id="2" name="Title 1"/>
          <p:cNvSpPr>
            <a:spLocks noGrp="1"/>
          </p:cNvSpPr>
          <p:nvPr>
            <p:ph type="title"/>
          </p:nvPr>
        </p:nvSpPr>
        <p:spPr>
          <a:xfrm>
            <a:off x="457200" y="274638"/>
            <a:ext cx="8229600" cy="903369"/>
          </a:xfrm>
        </p:spPr>
        <p:txBody>
          <a:bodyPr/>
          <a:lstStyle/>
          <a:p>
            <a:r>
              <a:rPr lang="en-US" dirty="0" smtClean="0"/>
              <a:t>Pretty Good </a:t>
            </a:r>
            <a:r>
              <a:rPr lang="en-US" dirty="0" smtClean="0"/>
              <a:t>Short Entry</a:t>
            </a:r>
            <a:endParaRPr lang="en-US" dirty="0"/>
          </a:p>
        </p:txBody>
      </p:sp>
      <p:sp>
        <p:nvSpPr>
          <p:cNvPr id="3" name="Content Placeholder 2"/>
          <p:cNvSpPr>
            <a:spLocks noGrp="1"/>
          </p:cNvSpPr>
          <p:nvPr>
            <p:ph idx="1"/>
          </p:nvPr>
        </p:nvSpPr>
        <p:spPr>
          <a:xfrm>
            <a:off x="457200" y="1191112"/>
            <a:ext cx="8229600" cy="5603793"/>
          </a:xfrm>
        </p:spPr>
        <p:txBody>
          <a:bodyPr>
            <a:normAutofit/>
          </a:bodyPr>
          <a:lstStyle/>
          <a:p>
            <a:pPr marL="0" indent="0">
              <a:buNone/>
            </a:pPr>
            <a:r>
              <a:rPr lang="en-US" sz="2800" dirty="0" smtClean="0"/>
              <a:t>COMMENT </a:t>
            </a:r>
            <a:r>
              <a:rPr lang="en-US" sz="2800" dirty="0"/>
              <a:t>ON RF System Repair &amp; Recovery</a:t>
            </a:r>
          </a:p>
          <a:p>
            <a:pPr marL="0" indent="0">
              <a:buNone/>
            </a:pPr>
            <a:r>
              <a:rPr lang="en-US" sz="2800" dirty="0" smtClean="0"/>
              <a:t>Log number: </a:t>
            </a:r>
          </a:p>
          <a:p>
            <a:pPr marL="0" indent="0">
              <a:buNone/>
            </a:pPr>
            <a:r>
              <a:rPr lang="en-US" sz="2800" dirty="0" smtClean="0"/>
              <a:t>Submitted by:</a:t>
            </a:r>
            <a:endParaRPr lang="en-US" sz="2800" dirty="0"/>
          </a:p>
          <a:p>
            <a:pPr marL="0" indent="0">
              <a:buNone/>
            </a:pPr>
            <a:r>
              <a:rPr lang="en-US" sz="2800" dirty="0" smtClean="0"/>
              <a:t>Last </a:t>
            </a:r>
            <a:r>
              <a:rPr lang="en-US" sz="2800" dirty="0"/>
              <a:t>updated </a:t>
            </a:r>
            <a:r>
              <a:rPr lang="en-US" sz="2800" dirty="0" smtClean="0"/>
              <a:t>on:</a:t>
            </a:r>
            <a:endParaRPr lang="en-US" sz="2800" dirty="0"/>
          </a:p>
          <a:p>
            <a:pPr marL="0" indent="0">
              <a:buNone/>
            </a:pPr>
            <a:r>
              <a:rPr lang="en-US" sz="2800" dirty="0"/>
              <a:t>Logbooks: 	</a:t>
            </a:r>
            <a:r>
              <a:rPr lang="en-US" sz="2800" u="sng" dirty="0"/>
              <a:t>ELOG RFLOG</a:t>
            </a:r>
          </a:p>
          <a:p>
            <a:pPr marL="0" indent="0">
              <a:buNone/>
            </a:pPr>
            <a:r>
              <a:rPr lang="en-US" sz="2800" dirty="0"/>
              <a:t>External References: 	ATLis: *RF System Repair &amp; Recovery (OK</a:t>
            </a:r>
            <a:r>
              <a:rPr lang="en-US" sz="2800" dirty="0" smtClean="0"/>
              <a:t>)</a:t>
            </a:r>
            <a:endParaRPr lang="en-US" dirty="0"/>
          </a:p>
          <a:p>
            <a:pPr marL="0" indent="0">
              <a:buNone/>
            </a:pPr>
            <a:r>
              <a:rPr lang="en-US" dirty="0"/>
              <a:t>2L23-4 IFPWP Fault. Removed and replaced FCC. </a:t>
            </a:r>
          </a:p>
        </p:txBody>
      </p:sp>
      <p:sp>
        <p:nvSpPr>
          <p:cNvPr id="5" name="Rectangular Callout 4"/>
          <p:cNvSpPr/>
          <p:nvPr/>
        </p:nvSpPr>
        <p:spPr>
          <a:xfrm>
            <a:off x="5105400" y="2514600"/>
            <a:ext cx="1981200" cy="612648"/>
          </a:xfrm>
          <a:prstGeom prst="wedgeRectCallout">
            <a:avLst>
              <a:gd name="adj1" fmla="val -38360"/>
              <a:gd name="adj2" fmla="val 147518"/>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References the ATLis</a:t>
            </a:r>
            <a:endParaRPr lang="en-US" dirty="0"/>
          </a:p>
        </p:txBody>
      </p:sp>
    </p:spTree>
    <p:extLst>
      <p:ext uri="{BB962C8B-B14F-4D97-AF65-F5344CB8AC3E}">
        <p14:creationId xmlns:p14="http://schemas.microsoft.com/office/powerpoint/2010/main" val="7507635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9384</TotalTime>
  <Words>2400</Words>
  <Application>Microsoft Office PowerPoint</Application>
  <PresentationFormat>On-screen Show (4:3)</PresentationFormat>
  <Paragraphs>272</Paragraphs>
  <Slides>29</Slides>
  <Notes>1</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JLabPresentation_1</vt:lpstr>
      <vt:lpstr>1_JLabPresentation_1</vt:lpstr>
      <vt:lpstr>2_JLabPresentation_1</vt:lpstr>
      <vt:lpstr>4_JLabPresentation_1</vt:lpstr>
      <vt:lpstr>3_JLabPresentation_1</vt:lpstr>
      <vt:lpstr>5_JLabPresentation_1</vt:lpstr>
      <vt:lpstr>6_JLabPresentation_1</vt:lpstr>
      <vt:lpstr>Content of a Good Log Entry</vt:lpstr>
      <vt:lpstr>There are Many Types of Entries</vt:lpstr>
      <vt:lpstr>There is No Perfect Log Entry</vt:lpstr>
      <vt:lpstr>Gathering Data </vt:lpstr>
      <vt:lpstr>Attributes of a Good Log Entry</vt:lpstr>
      <vt:lpstr>Attributes of a Good Log Entry (cont.)</vt:lpstr>
      <vt:lpstr>Text or Body of the Entry</vt:lpstr>
      <vt:lpstr>Short Vs. Long Entries</vt:lpstr>
      <vt:lpstr>Pretty Good Short Entry</vt:lpstr>
      <vt:lpstr>Poor Short Entry</vt:lpstr>
      <vt:lpstr>Should Avoid</vt:lpstr>
      <vt:lpstr>Good Long Entry</vt:lpstr>
      <vt:lpstr>Good Summary at the Top</vt:lpstr>
      <vt:lpstr>Poor Educational Entry</vt:lpstr>
      <vt:lpstr>Good Educational Entry</vt:lpstr>
      <vt:lpstr>Entries With Variable Changes</vt:lpstr>
      <vt:lpstr>Not as Good as it Could Be</vt:lpstr>
      <vt:lpstr>Downtime (DT) Entries</vt:lpstr>
      <vt:lpstr>DT Entry to Diagnose a Problem</vt:lpstr>
      <vt:lpstr>Repairs Associated With a DT Entry</vt:lpstr>
      <vt:lpstr>Conclusions</vt:lpstr>
      <vt:lpstr>Questions?</vt:lpstr>
      <vt:lpstr>Other Log Considerations</vt:lpstr>
      <vt:lpstr>Running Entries</vt:lpstr>
      <vt:lpstr>Good ‘Plan’ Entry</vt:lpstr>
      <vt:lpstr>Keyword Tips</vt:lpstr>
      <vt:lpstr>Improper Use of Naming Conventions</vt:lpstr>
      <vt:lpstr>Good Entry</vt:lpstr>
      <vt:lpstr>Good Short Entry (text only)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of a Good log Entry”</dc:title>
  <dc:creator>Ron Lauze</dc:creator>
  <cp:lastModifiedBy>Ron Lauze</cp:lastModifiedBy>
  <cp:revision>136</cp:revision>
  <cp:lastPrinted>2015-07-22T19:45:56Z</cp:lastPrinted>
  <dcterms:created xsi:type="dcterms:W3CDTF">2015-07-01T13:32:17Z</dcterms:created>
  <dcterms:modified xsi:type="dcterms:W3CDTF">2015-07-23T17:28:40Z</dcterms:modified>
</cp:coreProperties>
</file>