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12"/>
  </p:notesMasterIdLst>
  <p:sldIdLst>
    <p:sldId id="258" r:id="rId3"/>
    <p:sldId id="261" r:id="rId4"/>
    <p:sldId id="260" r:id="rId5"/>
    <p:sldId id="259" r:id="rId6"/>
    <p:sldId id="262" r:id="rId7"/>
    <p:sldId id="263" r:id="rId8"/>
    <p:sldId id="267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12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1124A-8259-2F43-AA9E-1AB80762BA4E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437376"/>
            <a:ext cx="9143999" cy="420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11910"/>
            <a:ext cx="8582025" cy="53361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38375" y="6465124"/>
            <a:ext cx="2038350" cy="365125"/>
          </a:xfrm>
        </p:spPr>
        <p:txBody>
          <a:bodyPr/>
          <a:lstStyle/>
          <a:p>
            <a:r>
              <a:rPr lang="en-US" i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OPS 2015 </a:t>
            </a:r>
            <a:r>
              <a:rPr lang="en-US" i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StayTreat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500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OPS 2015 StayTreat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209550" y="847725"/>
            <a:ext cx="8734425" cy="54197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OPS 2015 StayTreat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OPS 2015 StayTreat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OPS 2015 StayTreat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1525"/>
            <a:ext cx="3008313" cy="939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11326"/>
            <a:ext cx="3008313" cy="462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OPS 2015 StayTreat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>
          <a:xfrm>
            <a:off x="3714750" y="771525"/>
            <a:ext cx="5276850" cy="5562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7205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8422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3878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OPS 2015 StayTreat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OPS 2015 StayTreat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46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OPS 2015 StayTreat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09550" y="866775"/>
            <a:ext cx="8734425" cy="5353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077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550" y="104775"/>
            <a:ext cx="8734425" cy="5714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9626"/>
            <a:ext cx="9144000" cy="420624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238375" y="64651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OPS 2015 StayTreat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276725" y="6465125"/>
            <a:ext cx="857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09549" y="904875"/>
            <a:ext cx="8734425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  <p:sldLayoutId id="2147483656" r:id="rId6"/>
    <p:sldLayoutId id="2147483657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marR="0" indent="-45720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FF6600"/>
        </a:buClr>
        <a:buSzTx/>
        <a:buFont typeface="Arial" panose="020B0604020202020204" pitchFamily="34" charset="0"/>
        <a:buChar char="•"/>
        <a:tabLst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marR="0" indent="-28575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4343CA"/>
        </a:buClr>
        <a:buSzTx/>
        <a:buFont typeface="Arial" charset="0"/>
        <a:buChar char="•"/>
        <a:tabLst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marR="0" indent="-22860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660066"/>
        </a:buClr>
        <a:buSzTx/>
        <a:buFontTx/>
        <a:buChar char="•"/>
        <a:tabLst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marR="0" indent="-22860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008000"/>
        </a:buClr>
        <a:buSzTx/>
        <a:buFont typeface="Arial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None/>
        <a:tabLst/>
        <a:defRPr sz="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09550" y="104775"/>
            <a:ext cx="8734425" cy="5714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3"/>
          <p:cNvSpPr txBox="1">
            <a:spLocks/>
          </p:cNvSpPr>
          <p:nvPr userDrawn="1"/>
        </p:nvSpPr>
        <p:spPr>
          <a:xfrm>
            <a:off x="2238375" y="646512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276725" y="6465125"/>
            <a:ext cx="857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2238375" y="6465124"/>
            <a:ext cx="20383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OPS 2015 StayTreat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209551" y="885825"/>
            <a:ext cx="8734424" cy="5467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83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marR="0" indent="-34290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FF6600"/>
        </a:buClr>
        <a:buSzTx/>
        <a:buFontTx/>
        <a:buChar char="•"/>
        <a:tabLst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marR="0" indent="-28575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4343CA"/>
        </a:buClr>
        <a:buSzTx/>
        <a:buFont typeface="Arial" charset="0"/>
        <a:buChar char="•"/>
        <a:tabLst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marR="0" indent="-22860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660066"/>
        </a:buClr>
        <a:buSzTx/>
        <a:buFontTx/>
        <a:buChar char="•"/>
        <a:tabLst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marR="0" indent="-22860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008000"/>
        </a:buClr>
        <a:buSzTx/>
        <a:buFont typeface="Arial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None/>
        <a:tabLst/>
        <a:defRPr sz="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DOE Metrics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Arne </a:t>
            </a:r>
            <a:r>
              <a:rPr lang="en-US" dirty="0" err="1" smtClean="0"/>
              <a:t>Freyberger</a:t>
            </a:r>
            <a:endParaRPr lang="en-US" dirty="0" smtClean="0"/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OPS 2015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StayTreat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87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 Annual Budget Briefing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OPS 2015 StayTreat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123950"/>
            <a:ext cx="8734425" cy="384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9550" y="5219700"/>
            <a:ext cx="8810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FY14 (the past) values are actuals.  In this case, a best guess by me using DTM, </a:t>
            </a:r>
            <a:r>
              <a:rPr lang="en-US" dirty="0" err="1" smtClean="0"/>
              <a:t>elogs</a:t>
            </a:r>
            <a:r>
              <a:rPr lang="en-US" dirty="0" smtClean="0"/>
              <a:t> and other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FY15 and beyond are expected hours based on Weeks of Operations, Reliability target.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41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 Hours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OPS 2015 StayTreat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DOE NP Office requires quarterly updates and tracks:</a:t>
            </a:r>
          </a:p>
          <a:p>
            <a:r>
              <a:rPr lang="en-US" dirty="0" smtClean="0"/>
              <a:t>Delivered Research Hours</a:t>
            </a:r>
          </a:p>
          <a:p>
            <a:r>
              <a:rPr lang="en-US" dirty="0" smtClean="0"/>
              <a:t>Delivered Beam Study Hours</a:t>
            </a:r>
          </a:p>
          <a:p>
            <a:r>
              <a:rPr lang="en-US" dirty="0" smtClean="0"/>
              <a:t>Delivered Tuning/Restored Hours</a:t>
            </a:r>
          </a:p>
          <a:p>
            <a:pPr marL="0" indent="0">
              <a:buNone/>
            </a:pPr>
            <a:r>
              <a:rPr lang="en-US" dirty="0" smtClean="0"/>
              <a:t>The sum of these three hours is equal to the </a:t>
            </a:r>
            <a:r>
              <a:rPr lang="en-US" b="1" dirty="0" smtClean="0"/>
              <a:t>Total Delivered Hours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Expected Delivered Hours</a:t>
            </a:r>
            <a:r>
              <a:rPr lang="en-US" dirty="0" smtClean="0"/>
              <a:t>: During the annual budgetary briefings expected targets are determined.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351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OPS 2015 StayTreat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Reliability = Total Delivered Hours/Total Scheduled Hours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Total Delivered Hours = 	Delivered Research Hours +                              				Delivered Beam Study Hours + 				Delivered Tuning/Restored Hours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Total Scheduled Hours = Total Delivered Hours + 						 Unscheduled Failures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100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CEBAF DOE Hours 12GeV era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OPS 2015 StayTreat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143034"/>
              </p:ext>
            </p:extLst>
          </p:nvPr>
        </p:nvGraphicFramePr>
        <p:xfrm>
          <a:off x="447675" y="1063625"/>
          <a:ext cx="83058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3850"/>
                <a:gridCol w="2105025"/>
                <a:gridCol w="206692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Research 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Restore Week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Scheduled</a:t>
                      </a:r>
                      <a:r>
                        <a:rPr lang="en-US" baseline="0" dirty="0" smtClean="0"/>
                        <a:t> Research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Scheduled Beam Studies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Scheduled Tuning/Setup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Maintenance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Scheduled Beam Hours per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Maintenance Hours per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7675" y="4305300"/>
            <a:ext cx="84010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Scheduled hours per week less than 168 hours, and for the year the Scheduled hours per week is </a:t>
            </a:r>
            <a:r>
              <a:rPr lang="en-US" b="1" dirty="0" smtClean="0"/>
              <a:t>163</a:t>
            </a:r>
            <a:r>
              <a:rPr lang="en-US" dirty="0" smtClean="0"/>
              <a:t>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My interpretation </a:t>
            </a:r>
            <a:r>
              <a:rPr lang="en-US" b="1" dirty="0" smtClean="0"/>
              <a:t>of Unscheduled Hours per Week</a:t>
            </a:r>
            <a:r>
              <a:rPr lang="en-US" dirty="0" smtClean="0"/>
              <a:t> is that the first 4 hours of Downtime during a </a:t>
            </a:r>
            <a:r>
              <a:rPr lang="en-US" b="1" dirty="0" smtClean="0"/>
              <a:t>Research </a:t>
            </a:r>
            <a:r>
              <a:rPr lang="en-US" b="1" dirty="0"/>
              <a:t>W</a:t>
            </a:r>
            <a:r>
              <a:rPr lang="en-US" b="1" dirty="0" smtClean="0"/>
              <a:t>eek </a:t>
            </a:r>
            <a:r>
              <a:rPr lang="en-US" i="1" dirty="0" smtClean="0"/>
              <a:t>are free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Unscheduled Failures = </a:t>
            </a:r>
            <a:r>
              <a:rPr lang="en-US" dirty="0" err="1" smtClean="0"/>
              <a:t>Downhard</a:t>
            </a:r>
            <a:r>
              <a:rPr lang="en-US" dirty="0" smtClean="0"/>
              <a:t> –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weeks</a:t>
            </a:r>
            <a:r>
              <a:rPr lang="en-US" dirty="0" smtClean="0"/>
              <a:t>*4h (assuming research week)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34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CEBAF Reliability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OPS 2015 StayTreat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000" dirty="0"/>
              <a:t>Reliability = Total Delivered Hours/Total Scheduled </a:t>
            </a:r>
            <a:r>
              <a:rPr lang="en-US" sz="2000" dirty="0" smtClean="0"/>
              <a:t>Hours</a:t>
            </a:r>
          </a:p>
          <a:p>
            <a:r>
              <a:rPr lang="en-US" sz="2000" dirty="0"/>
              <a:t>Total Scheduled Hours = Total Delivered Hours </a:t>
            </a:r>
            <a:r>
              <a:rPr lang="en-US" sz="2000" dirty="0" smtClean="0"/>
              <a:t>+ Unscheduled Failures</a:t>
            </a:r>
          </a:p>
          <a:p>
            <a:pPr lvl="1"/>
            <a:r>
              <a:rPr lang="en-US" sz="1800" dirty="0" smtClean="0"/>
              <a:t>Unscheduled Failures = </a:t>
            </a:r>
            <a:r>
              <a:rPr lang="en-US" sz="1800" dirty="0" err="1" smtClean="0"/>
              <a:t>Downhard</a:t>
            </a:r>
            <a:r>
              <a:rPr lang="en-US" sz="1800" dirty="0" smtClean="0"/>
              <a:t> – 4h*</a:t>
            </a:r>
            <a:r>
              <a:rPr lang="en-US" sz="1800" dirty="0" err="1" smtClean="0"/>
              <a:t>N</a:t>
            </a:r>
            <a:r>
              <a:rPr lang="en-US" sz="1800" baseline="-25000" dirty="0" err="1" smtClean="0"/>
              <a:t>weeks</a:t>
            </a:r>
            <a:endParaRPr lang="en-US" sz="1800" baseline="-25000" dirty="0" smtClean="0"/>
          </a:p>
          <a:p>
            <a:r>
              <a:rPr lang="en-US" sz="2000" dirty="0" smtClean="0"/>
              <a:t>Total Delivered Hours = </a:t>
            </a:r>
            <a:r>
              <a:rPr lang="en-US" sz="2000" dirty="0"/>
              <a:t>Delivered Research Hours + </a:t>
            </a:r>
            <a:r>
              <a:rPr lang="en-US" sz="2000" dirty="0" smtClean="0"/>
              <a:t>Delivered </a:t>
            </a:r>
            <a:r>
              <a:rPr lang="en-US" sz="2000" dirty="0"/>
              <a:t>Beam Study Hours + </a:t>
            </a:r>
            <a:r>
              <a:rPr lang="en-US" sz="2000" dirty="0" smtClean="0"/>
              <a:t>Delivered </a:t>
            </a:r>
            <a:r>
              <a:rPr lang="en-US" sz="2000" dirty="0"/>
              <a:t>Tuning/Restored </a:t>
            </a:r>
            <a:r>
              <a:rPr lang="en-US" sz="2000" dirty="0" smtClean="0"/>
              <a:t>Hours</a:t>
            </a:r>
          </a:p>
          <a:p>
            <a:pPr lvl="1"/>
            <a:r>
              <a:rPr lang="en-US" sz="1800" dirty="0" smtClean="0"/>
              <a:t>While tracking of these hours is required, there might be an easier path to Reliability.</a:t>
            </a:r>
          </a:p>
          <a:p>
            <a:r>
              <a:rPr lang="en-US" sz="2000" dirty="0"/>
              <a:t>Total Delivered Hours = Total Scheduled Hours – Unscheduled </a:t>
            </a:r>
            <a:r>
              <a:rPr lang="en-US" sz="2000" dirty="0" smtClean="0"/>
              <a:t>Failures</a:t>
            </a:r>
          </a:p>
          <a:p>
            <a:r>
              <a:rPr lang="en-US" sz="2000" dirty="0" smtClean="0"/>
              <a:t>Total Schedule Hours = </a:t>
            </a:r>
            <a:r>
              <a:rPr lang="en-US" sz="2000" dirty="0" err="1" smtClean="0"/>
              <a:t>Nweeks</a:t>
            </a:r>
            <a:r>
              <a:rPr lang="en-US" sz="2000" dirty="0" smtClean="0"/>
              <a:t>*163h</a:t>
            </a:r>
          </a:p>
          <a:p>
            <a:r>
              <a:rPr lang="en-US" sz="2000" b="1" dirty="0" smtClean="0"/>
              <a:t>Reliability</a:t>
            </a:r>
            <a:r>
              <a:rPr lang="en-US" sz="2000" dirty="0" smtClean="0"/>
              <a:t> = (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weeks</a:t>
            </a:r>
            <a:r>
              <a:rPr lang="en-US" sz="2000" dirty="0" smtClean="0"/>
              <a:t>*163h – (</a:t>
            </a:r>
            <a:r>
              <a:rPr lang="en-US" sz="2000" dirty="0" err="1" smtClean="0"/>
              <a:t>Downhard</a:t>
            </a:r>
            <a:r>
              <a:rPr lang="en-US" sz="2000" dirty="0" smtClean="0"/>
              <a:t> – 4h*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weeks</a:t>
            </a:r>
            <a:r>
              <a:rPr lang="en-US" sz="2000" dirty="0" smtClean="0"/>
              <a:t>))/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weeks</a:t>
            </a:r>
            <a:r>
              <a:rPr lang="en-US" sz="2000" dirty="0"/>
              <a:t>*</a:t>
            </a:r>
            <a:r>
              <a:rPr lang="en-US" sz="2000" dirty="0" smtClean="0"/>
              <a:t>163h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= </a:t>
            </a:r>
            <a:r>
              <a:rPr lang="en-US" sz="2000" b="1" dirty="0" smtClean="0"/>
              <a:t>1 – (</a:t>
            </a:r>
            <a:r>
              <a:rPr lang="en-US" sz="2000" b="1" dirty="0" err="1" smtClean="0"/>
              <a:t>Downhard</a:t>
            </a:r>
            <a:r>
              <a:rPr lang="en-US" sz="2000" b="1" dirty="0" smtClean="0"/>
              <a:t> – 4h*</a:t>
            </a:r>
            <a:r>
              <a:rPr lang="en-US" sz="2000" b="1" dirty="0" err="1" smtClean="0"/>
              <a:t>N</a:t>
            </a:r>
            <a:r>
              <a:rPr lang="en-US" sz="1800" b="1" dirty="0" err="1" smtClean="0"/>
              <a:t>weeks</a:t>
            </a:r>
            <a:r>
              <a:rPr lang="en-US" sz="2000" b="1" dirty="0" smtClean="0"/>
              <a:t>)/</a:t>
            </a:r>
            <a:r>
              <a:rPr lang="en-US" sz="2000" b="1" dirty="0" err="1" smtClean="0"/>
              <a:t>N</a:t>
            </a:r>
            <a:r>
              <a:rPr lang="en-US" sz="1800" b="1" dirty="0" err="1" smtClean="0"/>
              <a:t>weeks</a:t>
            </a:r>
            <a:r>
              <a:rPr lang="en-US" sz="2000" b="1" dirty="0" smtClean="0"/>
              <a:t>*163h</a:t>
            </a:r>
            <a:endParaRPr lang="en-US" sz="2000" b="1" dirty="0"/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658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CEBAF Reliability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OPS 2015 StayTreat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071719"/>
              </p:ext>
            </p:extLst>
          </p:nvPr>
        </p:nvGraphicFramePr>
        <p:xfrm>
          <a:off x="209546" y="920750"/>
          <a:ext cx="8601078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2954"/>
                <a:gridCol w="1181100"/>
                <a:gridCol w="1095375"/>
                <a:gridCol w="1200150"/>
                <a:gridCol w="1133475"/>
                <a:gridCol w="324802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Scheduled Weeks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Operated </a:t>
                      </a:r>
                    </a:p>
                    <a:p>
                      <a:pPr algn="ctr"/>
                      <a:r>
                        <a:rPr lang="en-US" dirty="0" smtClean="0"/>
                        <a:t>Weeks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Reliability</a:t>
                      </a:r>
                      <a:r>
                        <a:rPr lang="en-US" baseline="0" dirty="0" smtClean="0"/>
                        <a:t> Target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Reliability Achieved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FY14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FY15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Received additional funds for more operating weeks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FY16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FY17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FY18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FY19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FY20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FY21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9550" y="4914899"/>
            <a:ext cx="85248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Long term schedule is based on “Cost of Living” scenario.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Additional funding will generally add more operating weeks and may also result in an increase to the reliability target.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Reliability session this afternoon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Metrics presentation on Friday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43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OPS 2015 StayTreat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Beam metric based on the users assessment of beam delivery.</a:t>
            </a:r>
          </a:p>
          <a:p>
            <a:r>
              <a:rPr lang="en-US" dirty="0" smtClean="0"/>
              <a:t>Physics to work out the details.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878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OPS 2015 StayTreat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Reliability can be </a:t>
            </a:r>
            <a:r>
              <a:rPr lang="en-US" dirty="0"/>
              <a:t>d</a:t>
            </a:r>
            <a:r>
              <a:rPr lang="en-US" dirty="0" smtClean="0"/>
              <a:t>erived from the Scheduled Hours,  Downtime hours, and hours per week.</a:t>
            </a:r>
          </a:p>
          <a:p>
            <a:r>
              <a:rPr lang="en-US" dirty="0" smtClean="0"/>
              <a:t>Reliability improved significantly from FY14 to FY15.</a:t>
            </a:r>
          </a:p>
          <a:p>
            <a:pPr lvl="1"/>
            <a:r>
              <a:rPr lang="en-US" dirty="0" smtClean="0"/>
              <a:t>Improved </a:t>
            </a:r>
            <a:r>
              <a:rPr lang="en-US" dirty="0" err="1" smtClean="0"/>
              <a:t>Cryo</a:t>
            </a:r>
            <a:r>
              <a:rPr lang="en-US" dirty="0" smtClean="0"/>
              <a:t> performance even with the CC4 failure.</a:t>
            </a:r>
          </a:p>
          <a:p>
            <a:pPr lvl="1"/>
            <a:r>
              <a:rPr lang="en-US" dirty="0" smtClean="0"/>
              <a:t>No ZA </a:t>
            </a:r>
            <a:r>
              <a:rPr lang="en-US" smtClean="0"/>
              <a:t>event in FY15.</a:t>
            </a:r>
            <a:endParaRPr lang="en-US" dirty="0" smtClean="0"/>
          </a:p>
          <a:p>
            <a:r>
              <a:rPr lang="en-US" dirty="0" smtClean="0"/>
              <a:t>Reliability for FY15 is above the target for FY15 and FY16.</a:t>
            </a:r>
          </a:p>
          <a:p>
            <a:r>
              <a:rPr lang="en-US" dirty="0" smtClean="0"/>
              <a:t>Tracking of DOE Hours is required and a pain.   </a:t>
            </a:r>
          </a:p>
          <a:p>
            <a:pPr lvl="1"/>
            <a:r>
              <a:rPr lang="en-US" dirty="0" smtClean="0"/>
              <a:t>Operations would rather not be involved.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97060"/>
      </p:ext>
    </p:extLst>
  </p:cSld>
  <p:clrMapOvr>
    <a:masterClrMapping/>
  </p:clrMapOvr>
</p:sld>
</file>

<file path=ppt/theme/theme1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499</Words>
  <Application>Microsoft Office PowerPoint</Application>
  <PresentationFormat>On-screen Show (4:3)</PresentationFormat>
  <Paragraphs>121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JLabPowerpointMain</vt:lpstr>
      <vt:lpstr>1_JLabPowerpointMain</vt:lpstr>
      <vt:lpstr>DOE Metrics</vt:lpstr>
      <vt:lpstr>DOE Annual Budget Briefing</vt:lpstr>
      <vt:lpstr>DOE Hours</vt:lpstr>
      <vt:lpstr>Reliability</vt:lpstr>
      <vt:lpstr>CEBAF DOE Hours 12GeV era</vt:lpstr>
      <vt:lpstr>CEBAF Reliability</vt:lpstr>
      <vt:lpstr>CEBAF Reliability</vt:lpstr>
      <vt:lpstr>Availability</vt:lpstr>
      <vt:lpstr>Summary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dchopard</dc:creator>
  <cp:lastModifiedBy>Arne</cp:lastModifiedBy>
  <cp:revision>37</cp:revision>
  <dcterms:created xsi:type="dcterms:W3CDTF">2013-08-22T19:51:08Z</dcterms:created>
  <dcterms:modified xsi:type="dcterms:W3CDTF">2015-07-14T20:13:18Z</dcterms:modified>
</cp:coreProperties>
</file>