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16" d="100"/>
          <a:sy n="116" d="100"/>
        </p:scale>
        <p:origin x="8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C830C-32C0-E94B-B105-FA2A1E0D73EA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48EBA-CA8E-8F42-AF25-973BFD40C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780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Configuration key:</a:t>
            </a:r>
          </a:p>
          <a:p>
            <a:r>
              <a:t>Baseline = baseline</a:t>
            </a:r>
          </a:p>
          <a:p>
            <a:r>
              <a:t>2FA = seg2_24deg_fa</a:t>
            </a:r>
          </a:p>
          <a:p>
            <a:r>
              <a:t>2FA + WA aligned = seg2_24deg_fa_wa2x90_aligned</a:t>
            </a:r>
          </a:p>
          <a:p>
            <a:r>
              <a:t>2FA + WA rotated = seg2_24deg_fa_wa2x90_rotated</a:t>
            </a:r>
          </a:p>
          <a:p>
            <a:r>
              <a:t>4FA = seg4_24deg_fa</a:t>
            </a:r>
          </a:p>
          <a:p>
            <a:r>
              <a:t>4FA + WA aligned = seg4_24deg_fa_wa2x90_aligned</a:t>
            </a:r>
          </a:p>
          <a:p>
            <a:r>
              <a:t>WA azimuth measured at z=-60 cm; FA azimuth at LGC mirror z=270 cm. Nested-ring radii are schematic only. Baseline luminosity multiplier 1; all alternatives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7" Type="http://schemas.openxmlformats.org/officeDocument/2006/relationships/image" Target="../media/image9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7" Type="http://schemas.openxmlformats.org/officeDocument/2006/relationships/image" Target="../media/image103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7" Type="http://schemas.openxmlformats.org/officeDocument/2006/relationships/image" Target="../media/image115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139.png"/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2" Type="http://schemas.openxmlformats.org/officeDocument/2006/relationships/image" Target="../media/image1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0.png"/><Relationship Id="rId5" Type="http://schemas.openxmlformats.org/officeDocument/2006/relationships/image" Target="../media/image149.png"/><Relationship Id="rId4" Type="http://schemas.openxmlformats.org/officeDocument/2006/relationships/image" Target="../media/image1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7" Type="http://schemas.openxmlformats.org/officeDocument/2006/relationships/image" Target="../media/image157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6.png"/><Relationship Id="rId5" Type="http://schemas.openxmlformats.org/officeDocument/2006/relationships/image" Target="../media/image155.png"/><Relationship Id="rId4" Type="http://schemas.openxmlformats.org/officeDocument/2006/relationships/image" Target="../media/image1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7" Type="http://schemas.openxmlformats.org/officeDocument/2006/relationships/image" Target="../media/image163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2.png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7" Type="http://schemas.openxmlformats.org/officeDocument/2006/relationships/image" Target="../media/image17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7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7" Type="http://schemas.openxmlformats.org/officeDocument/2006/relationships/image" Target="../media/image181.png"/><Relationship Id="rId2" Type="http://schemas.openxmlformats.org/officeDocument/2006/relationships/image" Target="../media/image1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png"/><Relationship Id="rId5" Type="http://schemas.openxmlformats.org/officeDocument/2006/relationships/image" Target="../media/image179.png"/><Relationship Id="rId4" Type="http://schemas.openxmlformats.org/officeDocument/2006/relationships/image" Target="../media/image1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24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822960"/>
            <a:ext cx="128016" cy="5212080"/>
          </a:xfrm>
          <a:prstGeom prst="rect">
            <a:avLst/>
          </a:prstGeom>
          <a:solidFill>
            <a:srgbClr val="2BA6B7"/>
          </a:solidFill>
          <a:ln>
            <a:solidFill>
              <a:srgbClr val="2BA6B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097280" y="1234440"/>
            <a:ext cx="9875520" cy="1371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SoLID</a:t>
            </a:r>
            <a:r>
              <a:rPr dirty="0"/>
              <a:t>-lite J/psi</a:t>
            </a:r>
          </a:p>
          <a:p>
            <a:pPr>
              <a:defRPr sz="4000" b="1">
                <a:solidFill>
                  <a:srgbClr val="FFFFFF"/>
                </a:solidFill>
                <a:latin typeface="Arial"/>
              </a:defRPr>
            </a:pPr>
            <a:r>
              <a:rPr dirty="0"/>
              <a:t>scenario comparisons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568" y="3063240"/>
            <a:ext cx="9784080" cy="4572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2000" b="0">
                <a:solidFill>
                  <a:srgbClr val="D2E1ED"/>
                </a:solidFill>
                <a:latin typeface="Arial"/>
              </a:defRPr>
            </a:pPr>
            <a:r>
              <a:t>Six configurations: geometry, acceptance, and projected yields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568" y="5669280"/>
            <a:ext cx="10058400" cy="307777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400" b="0">
                <a:solidFill>
                  <a:srgbClr val="B4C6D6"/>
                </a:solidFill>
                <a:latin typeface="Arial"/>
              </a:defRPr>
            </a:pPr>
            <a:r>
              <a:rPr lang="en-US" dirty="0"/>
              <a:t>SI-Generated Presentation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Configuration Names and Reference Masks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CONFIGURATIONS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Nested azimuth masks: WA outer ring at z = -60 cm; FA inner ring at LGC mirror z = +270 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</a:t>
            </a:r>
          </a:p>
        </p:txBody>
      </p:sp>
      <p:pic>
        <p:nvPicPr>
          <p:cNvPr id="7" name="Nested coverage cartoon legend: WA: Wide-angle; FA: Forward angle" descr="configuration_mask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234440"/>
            <a:ext cx="11155680" cy="234269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360" y="4041648"/>
            <a:ext cx="10972800" cy="237744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500" b="1">
                <a:solidFill>
                  <a:srgbClr val="122440"/>
                </a:solidFill>
                <a:latin typeface="Arial"/>
              </a:defRPr>
            </a:pPr>
            <a:r>
              <a:t>Projection assumption: GEM coverage = 2π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4297680"/>
            <a:ext cx="10972800" cy="237744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500" b="1">
                <a:solidFill>
                  <a:srgbClr val="122440"/>
                </a:solidFill>
                <a:latin typeface="Arial"/>
              </a:defRPr>
            </a:pPr>
            <a:r>
              <a:t>Luminosity assumption: 2× for reduced-acceptance scenarios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4590288"/>
            <a:ext cx="10972800" cy="5486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400" b="0">
                <a:solidFill>
                  <a:srgbClr val="122440"/>
                </a:solidFill>
                <a:latin typeface="Arial"/>
              </a:defRPr>
            </a:pPr>
            <a:r>
              <a:t>2FA / 4FA: two / four 24° forward sectors | WA: two 90° sectors</a:t>
            </a:r>
          </a:p>
          <a:p>
            <a:pPr>
              <a:defRPr sz="1400" b="0">
                <a:solidFill>
                  <a:srgbClr val="122440"/>
                </a:solidFill>
                <a:latin typeface="Arial"/>
              </a:defRPr>
            </a:pPr>
            <a:r>
              <a:t>Aligned WA centers: 0°, 180° | Rotated WA centers: 90°, 270°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scripts/detector_config.h; nested azimuth-mask schematics, not radial acceptance or hit distributions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Phase 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Six production projections; table shows luminosity-weighted counts and % baseline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3</a:t>
            </a:r>
          </a:p>
        </p:txBody>
      </p:sp>
      <p:pic>
        <p:nvPicPr>
          <p:cNvPr id="7" name="Picture 6" descr="baseline__p_ee_t_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98" y="1234440"/>
            <a:ext cx="2386419" cy="21351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4898" y="3378708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p_ee_t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910" y="1234440"/>
            <a:ext cx="2386419" cy="21351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95910" y="3378708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p_ee_t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921" y="1234440"/>
            <a:ext cx="2386419" cy="21351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46921" y="3378708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p_ee_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98" y="3762756"/>
            <a:ext cx="2386419" cy="21351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4898" y="5907024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p_ee_t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910" y="3762756"/>
            <a:ext cx="2386419" cy="213512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95910" y="5907024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p_ee_t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6921" y="3762756"/>
            <a:ext cx="2386419" cy="213512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46921" y="5907024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8595360" y="1828800"/>
          <a:ext cx="3246120" cy="198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464">
                <a:tc>
                  <a:txBody>
                    <a:bodyPr/>
                    <a:lstStyle/>
                    <a:p>
                      <a:pPr algn="l">
                        <a:defRPr sz="9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Scenario</a:t>
                      </a:r>
                    </a:p>
                  </a:txBody>
                  <a:tcPr marL="36576" marR="36576" anchor="ctr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p_ee count (% baseline)</a:t>
                      </a:r>
                    </a:p>
                  </a:txBody>
                  <a:tcPr marL="36576" marR="36576" anchor="ctr">
                    <a:solidFill>
                      <a:srgbClr val="1224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Baseline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713,294 (100.0%)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2FA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355,468 (49.8%)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2FA + WA aligned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107,017 (15.0%)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2FA + WA rotated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61,212 (8.6%)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4FA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498,914 (69.9%)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4FA + WA aligned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128,398 (18.0%)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641080" y="4114800"/>
            <a:ext cx="3108960" cy="128016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Baseline: 1× luminosity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Alternatives: 2× luminosity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Sources: plots/kin/{scenario}/p_ee_t_W.pdf; counts: production data/xsec CSV n_accepted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Phase Space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Six production projections; table shows luminosity-weighted counts and % baseline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4</a:t>
            </a:r>
          </a:p>
        </p:txBody>
      </p:sp>
      <p:pic>
        <p:nvPicPr>
          <p:cNvPr id="7" name="Picture 6" descr="baseline__e_ee_t_W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98" y="1234440"/>
            <a:ext cx="2386419" cy="21351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4898" y="3378708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e_ee_t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910" y="1234440"/>
            <a:ext cx="2386419" cy="213512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195910" y="3378708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e_ee_t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6921" y="1234440"/>
            <a:ext cx="2386419" cy="21351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46921" y="3378708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e_ee_t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898" y="3762756"/>
            <a:ext cx="2386419" cy="213512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4898" y="5907024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e_ee_t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5910" y="3762756"/>
            <a:ext cx="2386419" cy="213512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195910" y="5907024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e_ee_t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6921" y="3762756"/>
            <a:ext cx="2386419" cy="213512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46921" y="5907024"/>
            <a:ext cx="238641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/>
        </p:nvGraphicFramePr>
        <p:xfrm>
          <a:off x="8595360" y="1828800"/>
          <a:ext cx="3246120" cy="198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3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3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464">
                <a:tc>
                  <a:txBody>
                    <a:bodyPr/>
                    <a:lstStyle/>
                    <a:p>
                      <a:pPr algn="l">
                        <a:defRPr sz="9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Scenario</a:t>
                      </a:r>
                    </a:p>
                  </a:txBody>
                  <a:tcPr marL="36576" marR="36576" anchor="ctr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e_ee count (% baseline)</a:t>
                      </a:r>
                    </a:p>
                  </a:txBody>
                  <a:tcPr marL="36576" marR="36576" anchor="ctr">
                    <a:solidFill>
                      <a:srgbClr val="1224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Baseline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16,861 (100.0%)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2FA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2,796 (16.6%)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2FA + WA aligned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1,221 (7.2%)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2FA + WA rotated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994 (5.9%)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4FA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6,140 (36.4%)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4FA + WA aligned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90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2,512 (14.9%)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8641080" y="4114800"/>
            <a:ext cx="3108960" cy="128016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Baseline: 1× luminosity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Alternatives: 2× luminosity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Sources: plots/kin/{scenario}/e_ee_t_W.pdf; counts: production data/xsec CSV n_accepted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Egamma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Projected cross sections, not event counts; uncertainties reflect 1× / 2× luminosity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5</a:t>
            </a:r>
          </a:p>
        </p:txBody>
      </p:sp>
      <p:pic>
        <p:nvPicPr>
          <p:cNvPr id="7" name="Picture 6" descr="baseline__xsec_1d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483" y="1143000"/>
            <a:ext cx="2679600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10483" y="2967228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xsec_1d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675" y="1143000"/>
            <a:ext cx="2679600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54675" y="2967228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xsec_1d_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8868" y="1143000"/>
            <a:ext cx="2679600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98868" y="2967228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xsec_1d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0483" y="3351276"/>
            <a:ext cx="2679600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10483" y="5175504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xsec_1d_phot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675" y="3351276"/>
            <a:ext cx="2679600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754675" y="5175504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xsec_1d_pho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8868" y="3351276"/>
            <a:ext cx="2679600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98868" y="5175504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4980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Blue points: projected cross sections, sigma (nb), from holographic model (photo scale 1.40)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Black solid: 2+3-gluon fit reference | Black dashed: sigma_sum_gluex reference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Black data: Cornell open triangle, SLAC filled triangle, CERN open diamond, GlueX filled square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Egamma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Projected cross sections, not event counts; uncertainties reflect 1× / 2× luminosity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6</a:t>
            </a:r>
          </a:p>
        </p:txBody>
      </p:sp>
      <p:pic>
        <p:nvPicPr>
          <p:cNvPr id="7" name="Picture 6" descr="baseline__xsec_1d_elec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483" y="1143000"/>
            <a:ext cx="2679600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10483" y="2967228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xsec_1d_elec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675" y="1143000"/>
            <a:ext cx="2679600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54675" y="2967228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xsec_1d_electr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8868" y="1143000"/>
            <a:ext cx="2679600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98868" y="2967228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xsec_1d_elect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0483" y="3351276"/>
            <a:ext cx="2679600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10483" y="5175504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xsec_1d_elect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675" y="3351276"/>
            <a:ext cx="2679600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754675" y="5175504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xsec_1d_elect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8868" y="3351276"/>
            <a:ext cx="2679600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98868" y="5175504"/>
            <a:ext cx="267960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4980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 points: projected cross sections, sigma (nb), from holographic model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Black solid: 2+3-gluon fit reference | Black dashed: sigma_sum_gluex reference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Black data: Cornell open triangle, SLAC filled triangle, CERN open diamond, GlueX filled square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t Comparison: Bin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Egamma bin 05: 8.607-8.707 GeV | Projection model: holographic in tprime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7</a:t>
            </a:r>
          </a:p>
        </p:txBody>
      </p:sp>
      <p:pic>
        <p:nvPicPr>
          <p:cNvPr id="7" name="Picture 6" descr="baseline__hp_ee_xsec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844" y="1143000"/>
            <a:ext cx="1891359" cy="18150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92844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hp_ee_xsec-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796" y="1143000"/>
            <a:ext cx="1891359" cy="18150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8796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hp_ee_xsec-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747" y="1143000"/>
            <a:ext cx="1891359" cy="18150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04747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hp_ee_xsec-0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2844" y="3351276"/>
            <a:ext cx="1891359" cy="18150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92844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hp_ee_xsec-0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796" y="3351276"/>
            <a:ext cx="1891359" cy="18150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48796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hp_ee_xsec-0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4747" y="3351276"/>
            <a:ext cx="1891359" cy="18150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04747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53035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Blue filled circles: projected accepted points, d sigma/dt (nb/GeV^2) | Black solid: holographic raw-|t| theory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Egamma-bin suffixes; fixed tprime bins | x: weighted raw |t| | Dashed verticals: kinematic t limits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t Comparison: Bin 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Egamma bin 14: 9.504-9.604 GeV | Projection model: holographic in tprime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8</a:t>
            </a:r>
          </a:p>
        </p:txBody>
      </p:sp>
      <p:pic>
        <p:nvPicPr>
          <p:cNvPr id="7" name="Picture 6" descr="baseline__hp_ee_xsec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844" y="1143000"/>
            <a:ext cx="1891359" cy="18150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92844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hp_ee_xsec-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796" y="1143000"/>
            <a:ext cx="1891359" cy="18150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8796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hp_ee_xsec-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747" y="1143000"/>
            <a:ext cx="1891359" cy="18150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04747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hp_ee_xsec-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2844" y="3351276"/>
            <a:ext cx="1891359" cy="18150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92844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hp_ee_xsec-1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796" y="3351276"/>
            <a:ext cx="1891359" cy="18150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48796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hp_ee_xsec-1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4747" y="3351276"/>
            <a:ext cx="1891359" cy="18150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04747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53035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Blue filled circles: projected accepted points, d sigma/dt (nb/GeV^2) | Black solid: holographic raw-|t| theory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Egamma-bin suffixes; fixed tprime bins | x: weighted raw |t| | Dashed verticals: kinematic t limits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t Comparison: Bin 24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Egamma bin 24: 10.501-10.601 GeV | Projection model: holographic in tprime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9</a:t>
            </a:r>
          </a:p>
        </p:txBody>
      </p:sp>
      <p:pic>
        <p:nvPicPr>
          <p:cNvPr id="7" name="Picture 6" descr="baseline__hp_ee_xsec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844" y="1143000"/>
            <a:ext cx="1891359" cy="18150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92844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hp_ee_xsec-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796" y="1143000"/>
            <a:ext cx="1891359" cy="18150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8796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hp_ee_xsec-2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747" y="1143000"/>
            <a:ext cx="1891359" cy="18150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04747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hp_ee_xsec-2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2844" y="3351276"/>
            <a:ext cx="1891359" cy="18150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92844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hp_ee_xsec-2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796" y="3351276"/>
            <a:ext cx="1891359" cy="18150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48796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hp_ee_xsec-2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4747" y="3351276"/>
            <a:ext cx="1891359" cy="18150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04747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53035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Blue filled circles: projected accepted points, d sigma/dt (nb/GeV^2) | Black solid: holographic raw-|t| theory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Egamma-bin suffixes; fixed tprime bins | x: weighted raw |t| | Dashed verticals: kinematic t limits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t Comparison: Bin 05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Egamma bin 05: 8.953-9.139 GeV | Projection model: holographic in tprime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10</a:t>
            </a:r>
          </a:p>
        </p:txBody>
      </p:sp>
      <p:pic>
        <p:nvPicPr>
          <p:cNvPr id="7" name="Picture 6" descr="baseline__he_ee_xsec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844" y="1143000"/>
            <a:ext cx="1891359" cy="18150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92844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he_ee_xsec-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796" y="1143000"/>
            <a:ext cx="1891359" cy="18150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8796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he_ee_xsec-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747" y="1143000"/>
            <a:ext cx="1891359" cy="18150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04747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he_ee_xsec-0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2844" y="3351276"/>
            <a:ext cx="1891359" cy="18150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92844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he_ee_xsec-0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796" y="3351276"/>
            <a:ext cx="1891359" cy="18150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48796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he_ee_xsec-0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4747" y="3351276"/>
            <a:ext cx="1891359" cy="18150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04747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53035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 filled circles: projected accepted points, d sigma/dt (nb/GeV^2) | Black solid: holographic raw-|t| theory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Egamma-bin suffixes; fixed tprime bins | x: weighted raw |t| | Dashed verticals: kinematic t limits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t Comparison: Bin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Egamma bin 10: 9.883-10.069 GeV | Projection model: holographic in tprime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11</a:t>
            </a:r>
          </a:p>
        </p:txBody>
      </p:sp>
      <p:pic>
        <p:nvPicPr>
          <p:cNvPr id="7" name="Picture 6" descr="baseline__he_ee_xsec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844" y="1143000"/>
            <a:ext cx="1891359" cy="18150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92844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he_ee_xsec-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796" y="1143000"/>
            <a:ext cx="1891359" cy="18150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8796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he_ee_xsec-1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747" y="1143000"/>
            <a:ext cx="1891359" cy="18150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04747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he_ee_xsec-1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2844" y="3351276"/>
            <a:ext cx="1891359" cy="18150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92844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he_ee_xsec-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796" y="3351276"/>
            <a:ext cx="1891359" cy="18150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48796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he_ee_xsec-10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4747" y="3351276"/>
            <a:ext cx="1891359" cy="18150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04747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53035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 filled circles: projected accepted points, d sigma/dt (nb/GeV^2) | Black solid: holographic raw-|t| theory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Egamma-bin suffixes; fixed tprime bins | x: weighted raw |t| | Dashed verticals: kinematic t limits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t Comparison: Bin 11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PHYSICS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Egamma bin 11: 10.069-10.255 GeV | Projection model: holographic in tprime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12</a:t>
            </a:r>
          </a:p>
        </p:txBody>
      </p:sp>
      <p:pic>
        <p:nvPicPr>
          <p:cNvPr id="7" name="Picture 6" descr="baseline__he_ee_xsec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844" y="1143000"/>
            <a:ext cx="1891359" cy="181508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92844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he_ee_xsec-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796" y="1143000"/>
            <a:ext cx="1891359" cy="181508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48796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he_ee_xsec-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4747" y="1143000"/>
            <a:ext cx="1891359" cy="181508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204747" y="2967228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he_ee_xsec-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2844" y="3351276"/>
            <a:ext cx="1891359" cy="181508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092844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he_ee_xsec-1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8796" y="3351276"/>
            <a:ext cx="1891359" cy="181508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48796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he_ee_xsec-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04747" y="3351276"/>
            <a:ext cx="1891359" cy="181508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204747" y="5175504"/>
            <a:ext cx="1891359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53035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 filled circles: projected accepted points, d sigma/dt (nb/GeV^2) | Black solid: holographic raw-|t| theory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Egamma-bin suffixes; fixed tprime bins | x: weighted raw |t| | Dashed verticals: kinematic t limits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Counts Across All Configurations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STATISTICS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Production n_accepted sums; percentages relative to the channel baseline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13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325880"/>
          <a:ext cx="11155680" cy="198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18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3464">
                <a:tc>
                  <a:txBody>
                    <a:bodyPr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Scenario</a:t>
                      </a:r>
                    </a:p>
                  </a:txBody>
                  <a:tcPr marL="36576" marR="36576" anchor="ctr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p_ee count (% baseline)</a:t>
                      </a:r>
                    </a:p>
                  </a:txBody>
                  <a:tcPr marL="36576" marR="36576" anchor="ctr">
                    <a:solidFill>
                      <a:srgbClr val="12244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e_ee count (% baseline)</a:t>
                      </a:r>
                    </a:p>
                  </a:txBody>
                  <a:tcPr marL="36576" marR="36576" anchor="ctr">
                    <a:solidFill>
                      <a:srgbClr val="1224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Baseline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713,294 (100.0%)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16,861 (100.0%)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2FA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355,468 (49.8%)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2,796 (16.6%)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2FA + WA aligned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107,017 (15.0%)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1,221 (7.2%)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2FA + WA rotated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61,212 (8.6%)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994 (5.9%)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4FA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498,914 (69.9%)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6,140 (36.4%)</a:t>
                      </a:r>
                    </a:p>
                  </a:txBody>
                  <a:tcPr marL="36576" marR="36576" anchor="ctr">
                    <a:solidFill>
                      <a:srgbClr val="F1F5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algn="l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4FA + WA aligned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128,398 (18.0%)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0">
                          <a:solidFill>
                            <a:srgbClr val="212B36"/>
                          </a:solidFill>
                          <a:latin typeface="Arial"/>
                        </a:defRPr>
                      </a:pPr>
                      <a:r>
                        <a:t>2,512 (14.9%)</a:t>
                      </a:r>
                    </a:p>
                  </a:txBody>
                  <a:tcPr marL="36576" marR="36576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3749039"/>
            <a:ext cx="10972800" cy="9144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900" b="0">
                <a:solidFill>
                  <a:srgbClr val="122440"/>
                </a:solidFill>
                <a:latin typeface="Arial"/>
              </a:defRPr>
            </a:pPr>
            <a:r>
              <a:t>Raw yields include luminosity: Baseline 1×, all alternatives 2×</a:t>
            </a:r>
          </a:p>
          <a:p>
            <a:pPr>
              <a:defRPr sz="1900" b="0">
                <a:solidFill>
                  <a:srgbClr val="122440"/>
                </a:solidFill>
                <a:latin typeface="Arial"/>
              </a:defRPr>
            </a:pPr>
            <a:r>
              <a:t>Counts and % baseline are relative to the baseline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sum of n_accepted in production data/xsec/{scenario}/solid-2d-{channel}.csv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Acceptance: Recoil proton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Theta versus momentum: available production acceptance maps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14</a:t>
            </a:r>
          </a:p>
        </p:txBody>
      </p:sp>
      <p:pic>
        <p:nvPicPr>
          <p:cNvPr id="7" name="Picture 6" descr="baseline__p_ee_recoil_mom_the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620" y="1143000"/>
            <a:ext cx="2498842" cy="22357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81620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p_ee_recoil_mom_the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054" y="1143000"/>
            <a:ext cx="2498842" cy="22357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45054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p_ee_recoil_mom_thet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489" y="1143000"/>
            <a:ext cx="2498842" cy="22357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08489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p_ee_recoil_mom_the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1620" y="3771900"/>
            <a:ext cx="2498842" cy="22357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81620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p_ee_recoil_mom_thet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054" y="3771900"/>
            <a:ext cx="2498842" cy="22357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45054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p_ee_recoil_mom_thet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8489" y="3771900"/>
            <a:ext cx="2498842" cy="22357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08489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GEM / Reference: GEM 0, z = -175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17</a:t>
            </a:r>
          </a:p>
        </p:txBody>
      </p:sp>
      <p:pic>
        <p:nvPicPr>
          <p:cNvPr id="7" name="Picture 6" descr="baseline__gem_hits_plane0_z-175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0_z-175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0_z-175_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0_z-175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0_z-175_phot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0_z-175_pho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Green: recoil p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p open square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GEM / Reference: GEM 1, z = -150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18</a:t>
            </a:r>
          </a:p>
        </p:txBody>
      </p:sp>
      <p:pic>
        <p:nvPicPr>
          <p:cNvPr id="7" name="Picture 6" descr="baseline__gem_hits_plane1_z-150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1_z-150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1_z-150_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1_z-150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1_z-150_phot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1_z-150_pho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Green: recoil p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p open square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GEM / Reference: GEM 2, z = -119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19</a:t>
            </a:r>
          </a:p>
        </p:txBody>
      </p:sp>
      <p:pic>
        <p:nvPicPr>
          <p:cNvPr id="7" name="Picture 6" descr="baseline__gem_hits_plane2_z-119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2_z-119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2_z-119_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2_z-119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2_z-119_phot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2_z-119_pho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Green: recoil p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p open square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GEM / Reference: GEM 3, z = -68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20</a:t>
            </a:r>
          </a:p>
        </p:txBody>
      </p:sp>
      <p:pic>
        <p:nvPicPr>
          <p:cNvPr id="7" name="Picture 6" descr="baseline__gem_hits_plane3_z-68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3_z-68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3_z-68_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3_z-68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3_z-68_phot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3_z-68_pho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Green: recoil p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p open square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GEM / Reference: WA reference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21</a:t>
            </a:r>
          </a:p>
        </p:txBody>
      </p:sp>
      <p:pic>
        <p:nvPicPr>
          <p:cNvPr id="7" name="Picture 6" descr="baseline__wa_phi_scatter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wa_phi_scatter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wa_phi_scatter_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wa_phi_scatter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wa_phi_scatter_phot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wa_phi_scatter_pho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Green: recoil p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Reference planes: LGC mirror FA = filled circles; WA LAD = open squares | Dashed rays: wedge edges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GEM / Reference: GEM 4, z = +5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22</a:t>
            </a:r>
          </a:p>
        </p:txBody>
      </p:sp>
      <p:pic>
        <p:nvPicPr>
          <p:cNvPr id="7" name="Picture 6" descr="baseline__gem_hits_plane4_z5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4_z5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4_z5_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4_z5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4_z5_phot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4_z5_pho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Green: recoil p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p open square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GEM / Reference: GEM 5, z = +92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23</a:t>
            </a:r>
          </a:p>
        </p:txBody>
      </p:sp>
      <p:pic>
        <p:nvPicPr>
          <p:cNvPr id="7" name="Picture 6" descr="baseline__gem_hits_plane5_z92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5_z92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5_z92_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5_z92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5_z92_phot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5_z92_pho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Green: recoil p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p open square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Photoproduction GEM / Reference: Mirror plane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24</a:t>
            </a:r>
          </a:p>
        </p:txBody>
      </p:sp>
      <p:pic>
        <p:nvPicPr>
          <p:cNvPr id="7" name="Picture 6" descr="baseline__mirror_phi_scatter_phot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mirror_phi_scatter_phot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mirror_phi_scatter_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mirror_phi_scatter_pho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mirror_phi_scatter_phot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mirror_phi_scatter_pho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Green: recoil p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Reference planes: LGC mirror FA = filled circles; WA LAD = open squares | Dashed rays: wedge edges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Acceptance: Scattered electron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Theta versus momentum: available production acceptance maps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25</a:t>
            </a:r>
          </a:p>
        </p:txBody>
      </p:sp>
      <p:pic>
        <p:nvPicPr>
          <p:cNvPr id="7" name="Picture 6" descr="baseline__e_ee_scat_mom_the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620" y="1143000"/>
            <a:ext cx="2498842" cy="22357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81620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e_ee_scat_mom_the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054" y="1143000"/>
            <a:ext cx="2498842" cy="22357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45054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e_ee_scat_mom_thet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489" y="1143000"/>
            <a:ext cx="2498842" cy="22357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08489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e_ee_scat_mom_the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1620" y="3771900"/>
            <a:ext cx="2498842" cy="22357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81620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e_ee_scat_mom_thet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054" y="3771900"/>
            <a:ext cx="2498842" cy="22357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45054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e_ee_scat_mom_thet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8489" y="3771900"/>
            <a:ext cx="2498842" cy="22357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08489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Acceptance: Decay l+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Theta versus momentum: available production acceptance maps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26</a:t>
            </a:r>
          </a:p>
        </p:txBody>
      </p:sp>
      <p:pic>
        <p:nvPicPr>
          <p:cNvPr id="7" name="Picture 6" descr="baseline__e_ee_lplus_mom_the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620" y="1143000"/>
            <a:ext cx="2498842" cy="22357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81620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e_ee_lplus_mom_the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054" y="1143000"/>
            <a:ext cx="2498842" cy="22357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45054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e_ee_lplus_mom_thet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489" y="1143000"/>
            <a:ext cx="2498842" cy="22357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08489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e_ee_lplus_mom_the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1620" y="3771900"/>
            <a:ext cx="2498842" cy="22357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81620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e_ee_lplus_mom_thet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054" y="3771900"/>
            <a:ext cx="2498842" cy="22357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45054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e_ee_lplus_mom_thet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8489" y="3771900"/>
            <a:ext cx="2498842" cy="22357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08489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Acceptance: Decay l-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Theta versus momentum: available production acceptance maps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27</a:t>
            </a:r>
          </a:p>
        </p:txBody>
      </p:sp>
      <p:pic>
        <p:nvPicPr>
          <p:cNvPr id="7" name="Picture 6" descr="baseline__e_ee_lminus_mom_the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620" y="1143000"/>
            <a:ext cx="2498842" cy="22357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81620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e_ee_lminus_mom_the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5054" y="1143000"/>
            <a:ext cx="2498842" cy="22357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45054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e_ee_lminus_mom_thet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8489" y="1143000"/>
            <a:ext cx="2498842" cy="22357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08489" y="33878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e_ee_lminus_mom_thet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1620" y="3771900"/>
            <a:ext cx="2498842" cy="223570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181620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e_ee_lminus_mom_thet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5054" y="3771900"/>
            <a:ext cx="2498842" cy="22357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845054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e_ee_lminus_mom_thet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8489" y="3771900"/>
            <a:ext cx="2498842" cy="22357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508489" y="6016752"/>
            <a:ext cx="249884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GEM / Reference: GEM 0, z = -175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28</a:t>
            </a:r>
          </a:p>
        </p:txBody>
      </p:sp>
      <p:pic>
        <p:nvPicPr>
          <p:cNvPr id="7" name="Picture 6" descr="baseline__gem_hits_plane0_z-175_elec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0_z-175_elec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0_z-175_electr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0_z-175_elect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0_z-175_elect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0_z-175_elect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Black: scattered e (FA only)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scattered e filled circle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GEM / Reference: GEM 1, z = -150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29</a:t>
            </a:r>
          </a:p>
        </p:txBody>
      </p:sp>
      <p:pic>
        <p:nvPicPr>
          <p:cNvPr id="7" name="Picture 6" descr="baseline__gem_hits_plane1_z-150_elec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1_z-150_elec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1_z-150_electr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1_z-150_elect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1_z-150_elect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1_z-150_elect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Black: scattered e (FA only)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scattered e filled circle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GEM / Reference: GEM 2, z = -119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30</a:t>
            </a:r>
          </a:p>
        </p:txBody>
      </p:sp>
      <p:pic>
        <p:nvPicPr>
          <p:cNvPr id="7" name="Picture 6" descr="baseline__gem_hits_plane2_z-119_elec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2_z-119_elec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2_z-119_electr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2_z-119_elect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2_z-119_elect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2_z-119_elect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Black: scattered e (FA only)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scattered e filled circle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GEM / Reference: GEM 3, z = -68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31</a:t>
            </a:r>
          </a:p>
        </p:txBody>
      </p:sp>
      <p:pic>
        <p:nvPicPr>
          <p:cNvPr id="7" name="Picture 6" descr="baseline__gem_hits_plane3_z-68_elec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3_z-68_elec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3_z-68_electr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3_z-68_elect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3_z-68_elect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3_z-68_elect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Black: scattered e (FA only)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scattered e filled circle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GEM / Reference: WA reference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32</a:t>
            </a:r>
          </a:p>
        </p:txBody>
      </p:sp>
      <p:pic>
        <p:nvPicPr>
          <p:cNvPr id="7" name="Picture 6" descr="baseline__wa_phi_scatter_elec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wa_phi_scatter_elec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wa_phi_scatter_electr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wa_phi_scatter_elect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wa_phi_scatter_elect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wa_phi_scatter_elect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Black: scattered e (FA only)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Reference planes: LGC mirror FA = filled circles; WA LAD = open squares | Dashed rays: wedge edges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Scattered-electron series appears at the mirror, not at WA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GEM / Reference: GEM 4, z = +5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33</a:t>
            </a:r>
          </a:p>
        </p:txBody>
      </p:sp>
      <p:pic>
        <p:nvPicPr>
          <p:cNvPr id="7" name="Picture 6" descr="baseline__gem_hits_plane4_z5_elec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4_z5_elec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4_z5_electr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4_z5_elect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4_z5_elect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4_z5_elect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Black: scattered e (FA only)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scattered e filled circle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GEM / Reference: GEM 5, z = +92 cm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34</a:t>
            </a:r>
          </a:p>
        </p:txBody>
      </p:sp>
      <p:pic>
        <p:nvPicPr>
          <p:cNvPr id="7" name="Picture 6" descr="baseline__gem_hits_plane5_z92_elec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gem_hits_plane5_z92_elec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gem_hits_plane5_z92_electr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gem_hits_plane5_z92_elect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gem_hits_plane5_z92_elect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gem_hits_plane5_z92_elect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Black: scattered e (FA only)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GEM: e+ filled square, e- filled down triangle, scattered e filled circle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GEM 0-3: FA and LAD use the same particle markers; GEM 4-5: FA only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22440"/>
          </a:solidFill>
          <a:ln>
            <a:solidFill>
              <a:srgbClr val="12244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Deck header"/>
          <p:cNvSpPr txBox="1"/>
          <p:nvPr/>
        </p:nvSpPr>
        <p:spPr>
          <a:xfrm>
            <a:off x="502920" y="292608"/>
            <a:ext cx="9601200" cy="411480"/>
          </a:xfrm>
          <a:prstGeom prst="rect">
            <a:avLst/>
          </a:prstGeom>
          <a:noFill/>
        </p:spPr>
        <p:txBody>
          <a:bodyPr wrap="none" lIns="36576" rIns="36576" anchor="t">
            <a:spAutoFit/>
          </a:bodyPr>
          <a:lstStyle/>
          <a:p>
            <a:pPr>
              <a:defRPr sz="2600" b="1">
                <a:solidFill>
                  <a:srgbClr val="122440"/>
                </a:solidFill>
                <a:latin typeface="Arial"/>
              </a:defRPr>
            </a:pPr>
            <a:r>
              <a:t>Electroproduction GEM / Reference: Mirror plane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58400" y="347472"/>
            <a:ext cx="1645920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1000" b="1">
                <a:solidFill>
                  <a:srgbClr val="276FAE"/>
                </a:solidFill>
                <a:latin typeface="Arial"/>
              </a:defRPr>
            </a:pPr>
            <a:r>
              <a:t>COMPARISON GEOMETRY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0352" y="768096"/>
            <a:ext cx="10972800" cy="256032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200" b="0">
                <a:solidFill>
                  <a:srgbClr val="5F6C7A"/>
                </a:solidFill>
                <a:latin typeface="Arial"/>
              </a:defRPr>
            </a:pPr>
            <a:r>
              <a:t>Same reference plane across configurations; channel-specific trajectories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84280" y="6510528"/>
            <a:ext cx="320040" cy="18288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r">
              <a:defRPr sz="900" b="0">
                <a:solidFill>
                  <a:srgbClr val="5F6C7A"/>
                </a:solidFill>
                <a:latin typeface="Arial"/>
              </a:defRPr>
            </a:pPr>
            <a:r>
              <a:t>35</a:t>
            </a:r>
          </a:p>
        </p:txBody>
      </p:sp>
      <p:pic>
        <p:nvPicPr>
          <p:cNvPr id="7" name="Picture 6" descr="baseline__mirror_phi_scatter_elec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215" y="1143000"/>
            <a:ext cx="1881112" cy="18150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108215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Baseline</a:t>
            </a:r>
          </a:p>
        </p:txBody>
      </p:sp>
      <p:pic>
        <p:nvPicPr>
          <p:cNvPr id="9" name="Picture 8" descr="seg2_24deg_fa__mirror_phi_scatter_elect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919" y="1143000"/>
            <a:ext cx="1881112" cy="18150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153919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</a:t>
            </a:r>
          </a:p>
        </p:txBody>
      </p:sp>
      <p:pic>
        <p:nvPicPr>
          <p:cNvPr id="11" name="Picture 10" descr="seg2_24deg_fa_wa2x90_aligned__mirror_phi_scatter_electr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624" y="1143000"/>
            <a:ext cx="1881112" cy="18150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199624" y="2967228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aligned</a:t>
            </a:r>
          </a:p>
        </p:txBody>
      </p:sp>
      <p:pic>
        <p:nvPicPr>
          <p:cNvPr id="13" name="Picture 12" descr="seg2_24deg_fa_wa2x90_rotated__mirror_phi_scatter_elect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8215" y="3351276"/>
            <a:ext cx="1881112" cy="18150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108215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2FA + WA rotated</a:t>
            </a:r>
          </a:p>
        </p:txBody>
      </p:sp>
      <p:pic>
        <p:nvPicPr>
          <p:cNvPr id="15" name="Picture 14" descr="seg4_24deg_fa__mirror_phi_scatter_electr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3919" y="3351276"/>
            <a:ext cx="1881112" cy="181508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53919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</a:t>
            </a:r>
          </a:p>
        </p:txBody>
      </p:sp>
      <p:pic>
        <p:nvPicPr>
          <p:cNvPr id="17" name="Picture 16" descr="seg4_24deg_fa_wa2x90_aligned__mirror_phi_scatter_electr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624" y="3351276"/>
            <a:ext cx="1881112" cy="18150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199624" y="5175504"/>
            <a:ext cx="1881112" cy="22860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 algn="ctr">
              <a:defRPr sz="1000" b="1">
                <a:solidFill>
                  <a:srgbClr val="122440"/>
                </a:solidFill>
                <a:latin typeface="Arial"/>
              </a:defRPr>
            </a:pPr>
            <a:r>
              <a:t>4FA + WA aligned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8640" y="5486400"/>
            <a:ext cx="11064240" cy="777240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Red: decay e+ | Blue: decay e- | Black: scattered e (FA only)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Reference planes: LGC mirror FA = filled circles; WA LAD = open squares | Dashed rays: wedge edges</a:t>
            </a:r>
          </a:p>
          <a:p>
            <a:pPr>
              <a:defRPr sz="1300" b="0">
                <a:solidFill>
                  <a:srgbClr val="122440"/>
                </a:solidFill>
                <a:latin typeface="Arial"/>
              </a:defRPr>
            </a:pPr>
            <a:r>
              <a:t>Scattered-electron series appears at the mirror, not at WA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0352" y="6400800"/>
            <a:ext cx="10789920" cy="201168"/>
          </a:xfrm>
          <a:prstGeom prst="rect">
            <a:avLst/>
          </a:prstGeom>
          <a:noFill/>
        </p:spPr>
        <p:txBody>
          <a:bodyPr wrap="square" lIns="36576" rIns="36576" anchor="t">
            <a:spAutoFit/>
          </a:bodyPr>
          <a:lstStyle/>
          <a:p>
            <a:pPr>
              <a:defRPr sz="900" b="0">
                <a:solidFill>
                  <a:srgbClr val="5F6C7A"/>
                </a:solidFill>
                <a:latin typeface="Arial"/>
              </a:defRPr>
            </a:pPr>
            <a:r>
              <a:t>Source: regenerated official-scenario PDFs in plots/kin or plots/xsec; proportional fit, no cropping.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4732</TotalTime>
  <Words>3325</Words>
  <Application>Microsoft Macintosh PowerPoint</Application>
  <PresentationFormat>Widescreen</PresentationFormat>
  <Paragraphs>475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Joosten, Sylvester Johannes</cp:lastModifiedBy>
  <cp:revision>3</cp:revision>
  <dcterms:created xsi:type="dcterms:W3CDTF">2013-01-27T09:14:16Z</dcterms:created>
  <dcterms:modified xsi:type="dcterms:W3CDTF">2026-10-09T17:18:49Z</dcterms:modified>
  <cp:category/>
</cp:coreProperties>
</file>