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8.png" ContentType="image/png"/>
  <Override PartName="/ppt/media/image12.png" ContentType="image/png"/>
  <Override PartName="/ppt/media/image3.png" ContentType="image/png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notesSlides/_rels/notesSlide9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8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EAD6B22-8C15-4DB6-BB03-61966AC275A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5E434D3-A23B-499B-AA90-6D5557A9D7E0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14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67C4D6F-7BBA-40D5-9CB4-E5061A85936E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14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DF0E11B-7EA5-48B3-A652-408B4893912A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14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E82EBCA-9B85-4367-BDB7-564368D47BA4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14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54C9994-23F7-4880-A4E1-DE0186CB3482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14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6693698-8D61-40AB-BB7B-2CB8E8193168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14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0535ECB-08A7-4846-8CBD-66EBAEDBC329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14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04BA662-97AC-4C9D-AE23-7D34E859DE70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14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1EC643B-B082-4B4A-849A-89A0EBBFA506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14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0496C73-0E6F-43DA-9559-27E70B8347DE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14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09F49A6-4F23-413E-B222-7C07C9E47862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84610E4-B445-42E8-B00A-C0CEC36BDE32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6AF2F0B-CD10-46EC-9CD5-7407483C057D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F4F27B0-EBB7-4AC2-9220-1892F0FF17BA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edit the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title text 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0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12880" y="1572480"/>
            <a:ext cx="10882800" cy="136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5281"/>
              </a:lnSpc>
              <a:buNone/>
              <a:tabLst>
                <a:tab algn="l" pos="0"/>
              </a:tabLst>
            </a:pPr>
            <a:r>
              <a:rPr b="1" lang="en-US" sz="4800" spc="-1" strike="noStrike">
                <a:solidFill>
                  <a:srgbClr val="f1ede3"/>
                </a:solidFill>
                <a:latin typeface="Georgia"/>
                <a:ea typeface="Georgia"/>
              </a:rPr>
              <a:t>Physics with High-Luminosity Facilities</a:t>
            </a:r>
            <a:endParaRPr b="0" lang="en-US" sz="4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Text 1"/>
          <p:cNvSpPr/>
          <p:nvPr/>
        </p:nvSpPr>
        <p:spPr>
          <a:xfrm>
            <a:off x="812880" y="3167280"/>
            <a:ext cx="10882800" cy="38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2801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f0a35e"/>
                </a:solidFill>
                <a:latin typeface="Georgia"/>
                <a:ea typeface="Georgia"/>
              </a:rPr>
              <a:t>BSM summary · High Luminosity workshop, Oct 5–9, 2026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Text 2"/>
          <p:cNvSpPr/>
          <p:nvPr/>
        </p:nvSpPr>
        <p:spPr>
          <a:xfrm>
            <a:off x="812880" y="3777120"/>
            <a:ext cx="10882800" cy="30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2239"/>
              </a:lnSpc>
              <a:tabLst>
                <a:tab algn="l" pos="0"/>
              </a:tabLst>
            </a:pPr>
            <a:endParaRPr b="0" lang="en-US" sz="16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ts val="2239"/>
              </a:lnSpc>
              <a:tabLst>
                <a:tab algn="l" pos="0"/>
              </a:tabLst>
            </a:pPr>
            <a:endParaRPr b="0" lang="en-US" sz="16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ts val="2239"/>
              </a:lnSpc>
              <a:tabLst>
                <a:tab algn="l" pos="0"/>
              </a:tabLst>
            </a:pPr>
            <a:endParaRPr b="0" lang="en-US" sz="1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"/>
          <p:cNvSpPr txBox="1"/>
          <p:nvPr/>
        </p:nvSpPr>
        <p:spPr>
          <a:xfrm>
            <a:off x="722880" y="3867840"/>
            <a:ext cx="6363720" cy="320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600" spc="-1" strike="noStrike">
                <a:solidFill>
                  <a:srgbClr val="f1ede3"/>
                </a:solidFill>
                <a:latin typeface="Georgia"/>
                <a:ea typeface="Georgia"/>
              </a:rPr>
              <a:t>Talks by: Mantry · Zheng · Gaskell · Graham · Furletova · Cappuzzello</a:t>
            </a:r>
            <a:endParaRPr b="0" lang="en-US" sz="1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757800" y="4517640"/>
            <a:ext cx="5747760" cy="1010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600" spc="-1" strike="noStrike">
                <a:solidFill>
                  <a:srgbClr val="f1ede3"/>
                </a:solidFill>
                <a:latin typeface="Georgia"/>
                <a:ea typeface="Georgia"/>
              </a:rPr>
              <a:t>Conveners: Ciprian Gal, Rafayel Paremuzyan, Xiaochao Zheng</a:t>
            </a:r>
            <a:endParaRPr b="0" lang="en-US" sz="16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1600" spc="-1" strike="noStrike">
              <a:solidFill>
                <a:srgbClr val="ffffff"/>
              </a:solidFill>
              <a:latin typeface="Arial"/>
            </a:endParaRPr>
          </a:p>
          <a:p>
            <a:endParaRPr b="0" lang="en-US" sz="1600" spc="-1" strike="noStrike">
              <a:solidFill>
                <a:srgbClr val="ffffff"/>
              </a:solidFill>
              <a:latin typeface="Arial"/>
            </a:endParaRPr>
          </a:p>
          <a:p>
            <a:r>
              <a:rPr b="0" lang="en-US" sz="1600" spc="-1" strike="noStrike">
                <a:solidFill>
                  <a:srgbClr val="f1ede3"/>
                </a:solidFill>
                <a:latin typeface="Georgia"/>
                <a:ea typeface="Georgia"/>
              </a:rPr>
              <a:t>Slides generated by Claude AI</a:t>
            </a:r>
            <a:endParaRPr b="0" lang="en-US" sz="1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0"/>
          <p:cNvSpPr/>
          <p:nvPr/>
        </p:nvSpPr>
        <p:spPr>
          <a:xfrm>
            <a:off x="775800" y="457200"/>
            <a:ext cx="108828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959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c4601d"/>
                </a:solidFill>
                <a:latin typeface="Georgia"/>
                <a:ea typeface="Georgia"/>
              </a:rPr>
              <a:t>1 · Sonny Mantry (UNG)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12880" y="914400"/>
            <a:ext cx="10882800" cy="4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3521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b2430"/>
                </a:solidFill>
                <a:latin typeface="Georgia"/>
                <a:ea typeface="Georgia"/>
              </a:rPr>
              <a:t>PVDIS probes new physics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Text 3"/>
          <p:cNvSpPr/>
          <p:nvPr/>
        </p:nvSpPr>
        <p:spPr>
          <a:xfrm>
            <a:off x="812880" y="6238440"/>
            <a:ext cx="26154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681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4601d"/>
                </a:solidFill>
                <a:latin typeface="Georgia"/>
                <a:ea typeface="Georgia"/>
              </a:rPr>
              <a:t>2 / 15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"/>
          <p:cNvSpPr/>
          <p:nvPr/>
        </p:nvSpPr>
        <p:spPr>
          <a:xfrm>
            <a:off x="691200" y="1600200"/>
            <a:ext cx="10738800" cy="173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Parity-violating DIS on a deuteron target measures the electron-quark couplings C1q and C2q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11 GeV polarized beam, 40 cm LD2, 120 days: sub-percent asymmetries over a wide x, Q² range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BSM reach of roughly 10–20 TeV for contact interactions (Z′, leptoquarks, RPV SUSY)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Constrains leptophobic Z′, dark photons and a light dark Z through shifts in the Ciq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In global SMEFT fits, SoLID lifts flat directions that LHC Drell-Yan, Qweak, P2 and APV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Simultaneous fit of PDF and SM parameters possible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" name="" descr=""/>
          <p:cNvPicPr/>
          <p:nvPr/>
        </p:nvPicPr>
        <p:blipFill>
          <a:blip r:embed="rId1"/>
          <a:stretch/>
        </p:blipFill>
        <p:spPr>
          <a:xfrm>
            <a:off x="3856680" y="3657600"/>
            <a:ext cx="7801560" cy="3171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0"/>
          <p:cNvSpPr/>
          <p:nvPr/>
        </p:nvSpPr>
        <p:spPr>
          <a:xfrm>
            <a:off x="812880" y="812880"/>
            <a:ext cx="108828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959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c4601d"/>
                </a:solidFill>
                <a:latin typeface="Georgia"/>
                <a:ea typeface="Georgia"/>
              </a:rPr>
              <a:t>1 · Sonny Mantry (UNG)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12880" y="1290240"/>
            <a:ext cx="10882800" cy="4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3521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b2430"/>
                </a:solidFill>
                <a:latin typeface="Georgia"/>
                <a:ea typeface="Georgia"/>
              </a:rPr>
              <a:t>Radiative Corrections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Text 2"/>
          <p:cNvSpPr/>
          <p:nvPr/>
        </p:nvSpPr>
        <p:spPr>
          <a:xfrm>
            <a:off x="861840" y="1965960"/>
            <a:ext cx="10825920" cy="165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Hadronic and QED radiative effects must be under control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ext 3"/>
          <p:cNvSpPr/>
          <p:nvPr/>
        </p:nvSpPr>
        <p:spPr>
          <a:xfrm>
            <a:off x="812880" y="6238440"/>
            <a:ext cx="26154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681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4601d"/>
                </a:solidFill>
                <a:latin typeface="Georgia"/>
                <a:ea typeface="Georgia"/>
              </a:rPr>
              <a:t>3 / 15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" name="" descr=""/>
          <p:cNvPicPr/>
          <p:nvPr/>
        </p:nvPicPr>
        <p:blipFill>
          <a:blip r:embed="rId1"/>
          <a:stretch/>
        </p:blipFill>
        <p:spPr>
          <a:xfrm>
            <a:off x="628920" y="2648160"/>
            <a:ext cx="11029320" cy="3523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" descr=""/>
          <p:cNvPicPr/>
          <p:nvPr/>
        </p:nvPicPr>
        <p:blipFill>
          <a:blip r:embed="rId1"/>
          <a:stretch/>
        </p:blipFill>
        <p:spPr>
          <a:xfrm>
            <a:off x="5641200" y="2802600"/>
            <a:ext cx="6245640" cy="4055040"/>
          </a:xfrm>
          <a:prstGeom prst="rect">
            <a:avLst/>
          </a:prstGeom>
          <a:ln w="0">
            <a:noFill/>
          </a:ln>
        </p:spPr>
      </p:pic>
      <p:sp>
        <p:nvSpPr>
          <p:cNvPr id="24" name="Text 0"/>
          <p:cNvSpPr/>
          <p:nvPr/>
        </p:nvSpPr>
        <p:spPr>
          <a:xfrm>
            <a:off x="547200" y="228600"/>
            <a:ext cx="108828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959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c4601d"/>
                </a:solidFill>
                <a:latin typeface="Georgia"/>
                <a:ea typeface="Georgia"/>
              </a:rPr>
              <a:t>2 · Zheng (UVA)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547200" y="457200"/>
            <a:ext cx="10882800" cy="4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3521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1b2430"/>
                </a:solidFill>
                <a:latin typeface="Georgia"/>
                <a:ea typeface="Georgia"/>
              </a:rPr>
              <a:t>PVDIS with the next-generation spectrometer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Text 3"/>
          <p:cNvSpPr/>
          <p:nvPr/>
        </p:nvSpPr>
        <p:spPr>
          <a:xfrm>
            <a:off x="812880" y="6238440"/>
            <a:ext cx="26154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681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4601d"/>
                </a:solidFill>
                <a:latin typeface="Georgia"/>
                <a:ea typeface="Georgia"/>
              </a:rPr>
              <a:t>4 / 15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"/>
          <p:cNvSpPr/>
          <p:nvPr/>
        </p:nvSpPr>
        <p:spPr>
          <a:xfrm>
            <a:off x="457200" y="1057320"/>
            <a:ext cx="10972440" cy="191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b2430"/>
                </a:solidFill>
                <a:latin typeface="Georgia"/>
                <a:ea typeface="Georgia"/>
              </a:rPr>
              <a:t>Hall A 6 GeV PVDIS made the first non-zero determination of 2C2u − C2d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b2430"/>
                </a:solidFill>
                <a:latin typeface="Georgia"/>
                <a:ea typeface="Georgia"/>
              </a:rPr>
              <a:t>With SoLID: Luminosity of 10³⁷–10³⁹ cm⁻²s⁻¹ → wide coverage allows simultaneous fits of the two hadronic effects, higher twist and charge-symmetry violation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b2430"/>
                </a:solidFill>
                <a:latin typeface="Georgia"/>
                <a:ea typeface="Georgia"/>
              </a:rPr>
              <a:t>Strong-interaction parity violation: baseline α = (−1.01 ± 0.66)×10⁻⁴, improving to ±0.21 (d) and ±0.15 (p) with SoLID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1b2430"/>
                </a:solidFill>
                <a:latin typeface="Georgia"/>
                <a:ea typeface="Georgia"/>
              </a:rPr>
              <a:t>Program arc: E122 (1978), Hall A (2014), high-luminosity precision (with P2) (20??)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0"/>
          <p:cNvSpPr/>
          <p:nvPr/>
        </p:nvSpPr>
        <p:spPr>
          <a:xfrm>
            <a:off x="812880" y="812880"/>
            <a:ext cx="108828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959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c4601d"/>
                </a:solidFill>
                <a:latin typeface="Georgia"/>
                <a:ea typeface="Georgia"/>
              </a:rPr>
              <a:t>2 · Zheng (UVA)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12880" y="1290240"/>
            <a:ext cx="10882800" cy="918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3521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b2430"/>
                </a:solidFill>
                <a:latin typeface="Georgia"/>
                <a:ea typeface="Georgia"/>
              </a:rPr>
              <a:t>PVDIS-Lite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Text 2"/>
          <p:cNvSpPr/>
          <p:nvPr/>
        </p:nvSpPr>
        <p:spPr>
          <a:xfrm>
            <a:off x="812880" y="1828800"/>
            <a:ext cx="467316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SoLID-Lite: with ½ of statistics, the C1, C2 SoLID ellipse grows 40%, but the +P2 combined C2 uncertainty grows only 20%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Text 3"/>
          <p:cNvSpPr/>
          <p:nvPr/>
        </p:nvSpPr>
        <p:spPr>
          <a:xfrm>
            <a:off x="812880" y="6238440"/>
            <a:ext cx="26154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681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4601d"/>
                </a:solidFill>
                <a:latin typeface="Georgia"/>
                <a:ea typeface="Georgia"/>
              </a:rPr>
              <a:t>5 / 15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2" name="" descr=""/>
          <p:cNvPicPr/>
          <p:nvPr/>
        </p:nvPicPr>
        <p:blipFill>
          <a:blip r:embed="rId1"/>
          <a:stretch/>
        </p:blipFill>
        <p:spPr>
          <a:xfrm>
            <a:off x="5715000" y="415800"/>
            <a:ext cx="6066720" cy="6085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0"/>
          <p:cNvSpPr/>
          <p:nvPr/>
        </p:nvSpPr>
        <p:spPr>
          <a:xfrm>
            <a:off x="812880" y="539280"/>
            <a:ext cx="108828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959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c4601d"/>
                </a:solidFill>
                <a:latin typeface="Georgia"/>
                <a:ea typeface="Georgia"/>
              </a:rPr>
              <a:t>3 · Dave Gaskell (JLab)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12880" y="1128600"/>
            <a:ext cx="10882800" cy="4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3521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b2430"/>
                </a:solidFill>
                <a:latin typeface="Georgia"/>
                <a:ea typeface="Georgia"/>
              </a:rPr>
              <a:t>SoLID PVDIS and the d/u ratio at large x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Text 2"/>
          <p:cNvSpPr/>
          <p:nvPr/>
        </p:nvSpPr>
        <p:spPr>
          <a:xfrm>
            <a:off x="861840" y="1749960"/>
            <a:ext cx="10825920" cy="19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d/u extractions from H and D are complicated by nuclear effects at large x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MARATHON (³He/³H) and BONuS12 (spectator tagging) have run; global fits suggest MARATHON speaks more to an isovector EMC effect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ts val="2565"/>
              </a:lnSpc>
            </a:pP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Text 3"/>
          <p:cNvSpPr/>
          <p:nvPr/>
        </p:nvSpPr>
        <p:spPr>
          <a:xfrm>
            <a:off x="812880" y="6238440"/>
            <a:ext cx="26154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681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4601d"/>
                </a:solidFill>
                <a:latin typeface="Georgia"/>
                <a:ea typeface="Georgia"/>
              </a:rPr>
              <a:t>6 / 15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" name="" descr=""/>
          <p:cNvPicPr/>
          <p:nvPr/>
        </p:nvPicPr>
        <p:blipFill>
          <a:blip r:embed="rId1"/>
          <a:stretch/>
        </p:blipFill>
        <p:spPr>
          <a:xfrm>
            <a:off x="6629400" y="2949480"/>
            <a:ext cx="5218920" cy="3679560"/>
          </a:xfrm>
          <a:prstGeom prst="rect">
            <a:avLst/>
          </a:prstGeom>
          <a:ln w="0">
            <a:noFill/>
          </a:ln>
        </p:spPr>
      </p:pic>
      <p:sp>
        <p:nvSpPr>
          <p:cNvPr id="38" name=""/>
          <p:cNvSpPr/>
          <p:nvPr/>
        </p:nvSpPr>
        <p:spPr>
          <a:xfrm>
            <a:off x="738000" y="2768400"/>
            <a:ext cx="5855040" cy="6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A PVDIS proton target gives d/u with no nuclear effects, a different systematic path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0"/>
          <p:cNvSpPr/>
          <p:nvPr/>
        </p:nvSpPr>
        <p:spPr>
          <a:xfrm>
            <a:off x="685800" y="411840"/>
            <a:ext cx="108828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959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c4601d"/>
                </a:solidFill>
                <a:latin typeface="Georgia"/>
                <a:ea typeface="Georgia"/>
              </a:rPr>
              <a:t>3 · Dave Gaskell (JLab)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85800" y="765720"/>
            <a:ext cx="10882800" cy="918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3521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b2430"/>
                </a:solidFill>
                <a:latin typeface="Georgia"/>
                <a:ea typeface="Georgia"/>
              </a:rPr>
              <a:t>Flavor-dependent EMC, two-photon exchange and SoLID-Lite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Text 2"/>
          <p:cNvSpPr/>
          <p:nvPr/>
        </p:nvSpPr>
        <p:spPr>
          <a:xfrm>
            <a:off x="685800" y="1728360"/>
            <a:ext cx="10825920" cy="132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PVDIS on ⁴⁸Ca is directly sensitive to up versus down quark differences in nuclei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8σ sensitivity to the CBT model (C12-22-002, conditionally approved, 50 days)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BNSSA (E12-22-004, 38 days) accesses the imaginary part of two-photon exchange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SoLID-Lite: half the calorimeter acceptance; d/u and PVEMC tolerable, BNSSA harder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Text 3"/>
          <p:cNvSpPr/>
          <p:nvPr/>
        </p:nvSpPr>
        <p:spPr>
          <a:xfrm>
            <a:off x="812880" y="6238440"/>
            <a:ext cx="26154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681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4601d"/>
                </a:solidFill>
                <a:latin typeface="Georgia"/>
                <a:ea typeface="Georgia"/>
              </a:rPr>
              <a:t>7 / 15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4343400" y="3186360"/>
            <a:ext cx="7733520" cy="3671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0"/>
          <p:cNvSpPr/>
          <p:nvPr/>
        </p:nvSpPr>
        <p:spPr>
          <a:xfrm>
            <a:off x="380880" y="236880"/>
            <a:ext cx="108828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959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c4601d"/>
                </a:solidFill>
                <a:latin typeface="Georgia"/>
                <a:ea typeface="Georgia"/>
              </a:rPr>
              <a:t>4 · Matthew Graham (SLAC)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380880" y="714240"/>
            <a:ext cx="11505960" cy="918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3521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b2430"/>
                </a:solidFill>
                <a:latin typeface="Georgia"/>
                <a:ea typeface="Georgia"/>
              </a:rPr>
              <a:t>Dark photon searches at fixed-target electron beams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Text 3"/>
          <p:cNvSpPr/>
          <p:nvPr/>
        </p:nvSpPr>
        <p:spPr>
          <a:xfrm>
            <a:off x="812880" y="6238440"/>
            <a:ext cx="26154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681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4601d"/>
                </a:solidFill>
                <a:latin typeface="Georgia"/>
                <a:ea typeface="Georgia"/>
              </a:rPr>
              <a:t>8 / 15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" name="" descr=""/>
          <p:cNvPicPr/>
          <p:nvPr/>
        </p:nvPicPr>
        <p:blipFill>
          <a:blip r:embed="rId1"/>
          <a:stretch/>
        </p:blipFill>
        <p:spPr>
          <a:xfrm>
            <a:off x="5943600" y="3547080"/>
            <a:ext cx="6171840" cy="3200400"/>
          </a:xfrm>
          <a:prstGeom prst="rect">
            <a:avLst/>
          </a:prstGeom>
          <a:ln w="0">
            <a:noFill/>
          </a:ln>
        </p:spPr>
      </p:pic>
      <p:pic>
        <p:nvPicPr>
          <p:cNvPr id="48" name="" descr=""/>
          <p:cNvPicPr/>
          <p:nvPr/>
        </p:nvPicPr>
        <p:blipFill>
          <a:blip r:embed="rId2"/>
          <a:stretch/>
        </p:blipFill>
        <p:spPr>
          <a:xfrm>
            <a:off x="228600" y="3580920"/>
            <a:ext cx="5524200" cy="2943360"/>
          </a:xfrm>
          <a:prstGeom prst="rect">
            <a:avLst/>
          </a:prstGeom>
          <a:ln w="0">
            <a:noFill/>
          </a:ln>
        </p:spPr>
      </p:pic>
      <p:sp>
        <p:nvSpPr>
          <p:cNvPr id="49" name=""/>
          <p:cNvSpPr txBox="1"/>
          <p:nvPr/>
        </p:nvSpPr>
        <p:spPr>
          <a:xfrm>
            <a:off x="362160" y="1371600"/>
            <a:ext cx="11645640" cy="146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Dark photons A’ are well motivated as a mediator between dark matter particles, can mix with photons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Try producing dark photons and measure decay product → set limit on mass (mA’) and coupling (ε)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Three regions: prompt bump hunt, displaced vertex, beam dump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HPS (heavy photon search) already taking data, but bump hunts are limited by silicon occupancy near the beam; reach improves only as √ℒ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0"/>
          <p:cNvSpPr/>
          <p:nvPr/>
        </p:nvSpPr>
        <p:spPr>
          <a:xfrm>
            <a:off x="524880" y="92880"/>
            <a:ext cx="108828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959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c4601d"/>
                </a:solidFill>
                <a:latin typeface="Georgia"/>
                <a:ea typeface="Georgia"/>
              </a:rPr>
              <a:t>4 · Matthew Graham (SLAC)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24880" y="570240"/>
            <a:ext cx="10882800" cy="4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3521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b2430"/>
                </a:solidFill>
                <a:latin typeface="Georgia"/>
                <a:ea typeface="Georgia"/>
              </a:rPr>
              <a:t>New concepts: two-armed HPS and dump HPS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Text 2"/>
          <p:cNvSpPr/>
          <p:nvPr/>
        </p:nvSpPr>
        <p:spPr>
          <a:xfrm>
            <a:off x="501840" y="1173960"/>
            <a:ext cx="10928160" cy="190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Two-armed HPS moves detectors off the beam; 30 days at 4 GeV could reach new low-mass parameter space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Dump HPS uses a 20–30 cm tungsten dump with a detector behind it; it needs only about 1 µA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Challenges: dump cooling and fast neutrons; the crowded field includes NA64, FASER and SHIP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High-luminosity CLAS: forward kinematics limit it, though SIMP and iDM models may suit it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Text 3"/>
          <p:cNvSpPr/>
          <p:nvPr/>
        </p:nvSpPr>
        <p:spPr>
          <a:xfrm>
            <a:off x="812880" y="5734440"/>
            <a:ext cx="26154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681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4601d"/>
                </a:solidFill>
                <a:latin typeface="Georgia"/>
                <a:ea typeface="Georgia"/>
              </a:rPr>
              <a:t>9 / 15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" name="" descr=""/>
          <p:cNvPicPr/>
          <p:nvPr/>
        </p:nvPicPr>
        <p:blipFill>
          <a:blip r:embed="rId1"/>
          <a:stretch/>
        </p:blipFill>
        <p:spPr>
          <a:xfrm>
            <a:off x="2057400" y="3200400"/>
            <a:ext cx="7362720" cy="3429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0"/>
          <p:cNvSpPr/>
          <p:nvPr/>
        </p:nvSpPr>
        <p:spPr>
          <a:xfrm>
            <a:off x="812880" y="380880"/>
            <a:ext cx="108828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959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c4601d"/>
                </a:solidFill>
                <a:latin typeface="Georgia"/>
                <a:ea typeface="Georgia"/>
              </a:rPr>
              <a:t>5 · Yulia Furletova (JLab)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12880" y="858240"/>
            <a:ext cx="10882800" cy="4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3521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b2430"/>
                </a:solidFill>
                <a:latin typeface="Georgia"/>
                <a:ea typeface="Georgia"/>
              </a:rPr>
              <a:t>Charged lepton flavor violation: why look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Text 3"/>
          <p:cNvSpPr/>
          <p:nvPr/>
        </p:nvSpPr>
        <p:spPr>
          <a:xfrm>
            <a:off x="812880" y="5806440"/>
            <a:ext cx="26154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681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4601d"/>
                </a:solidFill>
                <a:latin typeface="Georgia"/>
                <a:ea typeface="Georgia"/>
              </a:rPr>
              <a:t>10 / 15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" name="" descr=""/>
          <p:cNvPicPr/>
          <p:nvPr/>
        </p:nvPicPr>
        <p:blipFill>
          <a:blip r:embed="rId1"/>
          <a:stretch/>
        </p:blipFill>
        <p:spPr>
          <a:xfrm>
            <a:off x="7868160" y="4114800"/>
            <a:ext cx="3790080" cy="2428200"/>
          </a:xfrm>
          <a:prstGeom prst="rect">
            <a:avLst/>
          </a:prstGeom>
          <a:ln w="0">
            <a:noFill/>
          </a:ln>
        </p:spPr>
      </p:pic>
      <p:pic>
        <p:nvPicPr>
          <p:cNvPr id="59" name="" descr=""/>
          <p:cNvPicPr/>
          <p:nvPr/>
        </p:nvPicPr>
        <p:blipFill>
          <a:blip r:embed="rId2"/>
          <a:stretch/>
        </p:blipFill>
        <p:spPr>
          <a:xfrm>
            <a:off x="2124360" y="4368600"/>
            <a:ext cx="4504680" cy="1675800"/>
          </a:xfrm>
          <a:prstGeom prst="rect">
            <a:avLst/>
          </a:prstGeom>
          <a:ln w="0">
            <a:noFill/>
          </a:ln>
        </p:spPr>
      </p:pic>
      <p:sp>
        <p:nvSpPr>
          <p:cNvPr id="60" name=""/>
          <p:cNvSpPr txBox="1"/>
          <p:nvPr/>
        </p:nvSpPr>
        <p:spPr>
          <a:xfrm>
            <a:off x="524880" y="1371600"/>
            <a:ext cx="11362320" cy="2562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Flavor is not a conserved quantity in weak interactions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Neutrinos mix, quarks mix, but charged-lepton mixing is unobserved and tiny in the SM (below 10⁻⁵⁴)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Best limit: MEG II μ → eγ below 1.5×10⁻¹³; Mu3e, Mu2e and COMET (</a:t>
            </a: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μN→eN) push further; </a:t>
            </a:r>
            <a:r>
              <a:rPr b="0" lang="en-US" sz="2000" spc="-1" strike="noStrike">
                <a:solidFill>
                  <a:srgbClr val="1b2430"/>
                </a:solidFill>
                <a:latin typeface="Symbol"/>
                <a:ea typeface="Georgia"/>
              </a:rPr>
              <a:t>t </a:t>
            </a: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channels also being studied at Belle II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Complementary route: eN → μN in lepton-hadron scattering, current limit &lt;10</a:t>
            </a:r>
            <a:r>
              <a:rPr b="0" lang="en-US" sz="1900" spc="-1" strike="noStrike" baseline="33000">
                <a:solidFill>
                  <a:srgbClr val="1b2430"/>
                </a:solidFill>
                <a:latin typeface="Georgia"/>
                <a:ea typeface="Georgia"/>
              </a:rPr>
              <a:t>-8</a:t>
            </a: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 fb, probing lepton-quark couplings at high momentum transfer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Leptoquarks give a direct mechanism; HERA already showed the approach works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EIC: e→ </a:t>
            </a:r>
            <a:r>
              <a:rPr b="0" lang="en-US" sz="2000" spc="-1" strike="noStrike">
                <a:solidFill>
                  <a:srgbClr val="1b2430"/>
                </a:solidFill>
                <a:latin typeface="Symbol"/>
                <a:ea typeface="Georgia"/>
              </a:rPr>
              <a:t>t</a:t>
            </a: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 channel (ep → </a:t>
            </a:r>
            <a:r>
              <a:rPr b="0" lang="en-US" sz="2000" spc="-1" strike="noStrike">
                <a:solidFill>
                  <a:srgbClr val="1b2430"/>
                </a:solidFill>
                <a:latin typeface="Symbol"/>
                <a:ea typeface="Georgia"/>
              </a:rPr>
              <a:t>t</a:t>
            </a: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X) studied 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0"/>
          <p:cNvSpPr/>
          <p:nvPr/>
        </p:nvSpPr>
        <p:spPr>
          <a:xfrm>
            <a:off x="812880" y="380880"/>
            <a:ext cx="108828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959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c4601d"/>
                </a:solidFill>
                <a:latin typeface="Georgia"/>
                <a:ea typeface="Georgia"/>
              </a:rPr>
              <a:t>5 · Yulia Furletova (JLab)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812880" y="858240"/>
            <a:ext cx="10882800" cy="4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3521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b2430"/>
                </a:solidFill>
                <a:latin typeface="Georgia"/>
                <a:ea typeface="Georgia"/>
              </a:rPr>
              <a:t>eN → μN at high luminosity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Text 2"/>
          <p:cNvSpPr/>
          <p:nvPr/>
        </p:nvSpPr>
        <p:spPr>
          <a:xfrm>
            <a:off x="861840" y="1425960"/>
            <a:ext cx="10825920" cy="132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Signature: one isolated high-pT muon plus hadrons and no scattered electron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JLab/CEBAF luminosity is 10⁷–10⁸ above HERA, against 10²–10³ for the EIC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At 5×10⁶ fb⁻¹, cross sections near 0.2 zb become reachable: a factor of 100 beyond HERA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Positron beams would sharpen sensitivity to specific leptoquarks (|F|=2 vs. |F|=0, with F=3B+L)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Text 3"/>
          <p:cNvSpPr/>
          <p:nvPr/>
        </p:nvSpPr>
        <p:spPr>
          <a:xfrm>
            <a:off x="812880" y="5806440"/>
            <a:ext cx="26154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681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4601d"/>
                </a:solidFill>
                <a:latin typeface="Georgia"/>
                <a:ea typeface="Georgia"/>
              </a:rPr>
              <a:t>11 / 15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5" name="" descr=""/>
          <p:cNvPicPr/>
          <p:nvPr/>
        </p:nvPicPr>
        <p:blipFill>
          <a:blip r:embed="rId1"/>
          <a:stretch/>
        </p:blipFill>
        <p:spPr>
          <a:xfrm>
            <a:off x="4393440" y="3060720"/>
            <a:ext cx="3378960" cy="3340080"/>
          </a:xfrm>
          <a:prstGeom prst="rect">
            <a:avLst/>
          </a:prstGeom>
          <a:ln w="0">
            <a:noFill/>
          </a:ln>
        </p:spPr>
      </p:pic>
      <p:pic>
        <p:nvPicPr>
          <p:cNvPr id="66" name="" descr=""/>
          <p:cNvPicPr/>
          <p:nvPr/>
        </p:nvPicPr>
        <p:blipFill>
          <a:blip r:embed="rId2"/>
          <a:stretch/>
        </p:blipFill>
        <p:spPr>
          <a:xfrm>
            <a:off x="7994160" y="3657600"/>
            <a:ext cx="3947040" cy="2657520"/>
          </a:xfrm>
          <a:prstGeom prst="rect">
            <a:avLst/>
          </a:prstGeom>
          <a:ln w="0">
            <a:noFill/>
          </a:ln>
        </p:spPr>
      </p:pic>
      <p:pic>
        <p:nvPicPr>
          <p:cNvPr id="67" name="" descr=""/>
          <p:cNvPicPr/>
          <p:nvPr/>
        </p:nvPicPr>
        <p:blipFill>
          <a:blip r:embed="rId3"/>
          <a:stretch/>
        </p:blipFill>
        <p:spPr>
          <a:xfrm>
            <a:off x="685800" y="2971800"/>
            <a:ext cx="3200400" cy="3598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0"/>
          <p:cNvSpPr/>
          <p:nvPr/>
        </p:nvSpPr>
        <p:spPr>
          <a:xfrm>
            <a:off x="812880" y="812880"/>
            <a:ext cx="108828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959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c4601d"/>
                </a:solidFill>
                <a:latin typeface="Georgia"/>
                <a:ea typeface="Georgia"/>
              </a:rPr>
              <a:t>6 · Francesco Cappuzzello (Catania)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12880" y="1290240"/>
            <a:ext cx="10882800" cy="4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3521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b2430"/>
                </a:solidFill>
                <a:latin typeface="Georgia"/>
                <a:ea typeface="Georgia"/>
              </a:rPr>
              <a:t>Lepton double charge exchange as an LNV probe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Text 2"/>
          <p:cNvSpPr/>
          <p:nvPr/>
        </p:nvSpPr>
        <p:spPr>
          <a:xfrm>
            <a:off x="861840" y="1965960"/>
            <a:ext cx="10825920" cy="132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Lepton number violation could explain the matter-antimatter asymmetry via leptogenesis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The GeV-scale reaction A(e⁻, e⁺)X bridges 0νββ (MeV) and collider ℓℓjj (TeV), a gap of 10⁶–10⁹ eV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The Black Box Theorem: observing any of them shows neutrinos are Majorana fermions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Cross sections are lower limits; JLab has little competition for years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Text 3"/>
          <p:cNvSpPr/>
          <p:nvPr/>
        </p:nvSpPr>
        <p:spPr>
          <a:xfrm>
            <a:off x="812880" y="6238440"/>
            <a:ext cx="26154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681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4601d"/>
                </a:solidFill>
                <a:latin typeface="Georgia"/>
                <a:ea typeface="Georgia"/>
              </a:rPr>
              <a:t>13 / 15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1"/>
          <a:stretch/>
        </p:blipFill>
        <p:spPr>
          <a:xfrm>
            <a:off x="1488240" y="3657600"/>
            <a:ext cx="9314640" cy="2714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0"/>
          <p:cNvSpPr/>
          <p:nvPr/>
        </p:nvSpPr>
        <p:spPr>
          <a:xfrm>
            <a:off x="812880" y="812880"/>
            <a:ext cx="108828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959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c4601d"/>
                </a:solidFill>
                <a:latin typeface="Georgia"/>
                <a:ea typeface="Georgia"/>
              </a:rPr>
              <a:t>6 · Francesco Cappuzzello (Catania)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812880" y="1290240"/>
            <a:ext cx="10882800" cy="4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3521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1b2430"/>
                </a:solidFill>
                <a:latin typeface="Georgia"/>
                <a:ea typeface="Georgia"/>
              </a:rPr>
              <a:t>LDCE signatures, backgrounds and roadmap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Text 2"/>
          <p:cNvSpPr/>
          <p:nvPr/>
        </p:nvSpPr>
        <p:spPr>
          <a:xfrm>
            <a:off x="861840" y="1965960"/>
            <a:ext cx="10825920" cy="165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Signature: a forward positron near the full beam energy plus nucleons and pions with the right momenta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Electromagnetic backgrounds dominate inclusive e⁺ spectra and are hard to simulate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Existing CLAS12 data (RG-D) are key for background studies; a dedicated trigger is desirable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1b2430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1b2430"/>
                </a:solidFill>
                <a:latin typeface="Georgia"/>
                <a:ea typeface="Georgia"/>
              </a:rPr>
              <a:t>Roadmap: CLAS12 first, (e⁻, μ⁺) channel, polarization observables, Hall A/C, EIC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Text 3"/>
          <p:cNvSpPr/>
          <p:nvPr/>
        </p:nvSpPr>
        <p:spPr>
          <a:xfrm>
            <a:off x="812880" y="6238440"/>
            <a:ext cx="26154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681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4601d"/>
                </a:solidFill>
                <a:latin typeface="Georgia"/>
                <a:ea typeface="Georgia"/>
              </a:rPr>
              <a:t>14 / 15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7" name="" descr=""/>
          <p:cNvPicPr/>
          <p:nvPr/>
        </p:nvPicPr>
        <p:blipFill>
          <a:blip r:embed="rId1"/>
          <a:stretch/>
        </p:blipFill>
        <p:spPr>
          <a:xfrm>
            <a:off x="792000" y="3926880"/>
            <a:ext cx="10314720" cy="2161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0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 0"/>
          <p:cNvSpPr/>
          <p:nvPr/>
        </p:nvSpPr>
        <p:spPr>
          <a:xfrm>
            <a:off x="812880" y="812880"/>
            <a:ext cx="108828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959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f0a35e"/>
                </a:solidFill>
                <a:latin typeface="Georgia"/>
                <a:ea typeface="Georgia"/>
              </a:rPr>
              <a:t>Across the talks</a:t>
            </a:r>
            <a:endParaRPr b="0" lang="en-US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812880" y="1290240"/>
            <a:ext cx="10882800" cy="4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ts val="3521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f1ede3"/>
                </a:solidFill>
                <a:latin typeface="Georgia"/>
                <a:ea typeface="Georgia"/>
              </a:rPr>
              <a:t>Summary 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0" name="Text 2"/>
          <p:cNvSpPr/>
          <p:nvPr/>
        </p:nvSpPr>
        <p:spPr>
          <a:xfrm>
            <a:off x="861840" y="1965960"/>
            <a:ext cx="10825920" cy="165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04840" indent="-204840" defTabSz="914400">
              <a:lnSpc>
                <a:spcPts val="2565"/>
              </a:lnSpc>
              <a:buClr>
                <a:srgbClr val="f1ede3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f1ede3"/>
                </a:solidFill>
                <a:latin typeface="Georgia"/>
                <a:ea typeface="Georgia"/>
              </a:rPr>
              <a:t>Luminosity is the shared lever: rare processes and small asymmetries require luminosity 10³⁶–10³⁹</a:t>
            </a:r>
            <a:endParaRPr b="0" lang="en-US" sz="1900" spc="-1" strike="noStrike">
              <a:solidFill>
                <a:srgbClr val="ffffff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f1ede3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f1ede3"/>
                </a:solidFill>
                <a:latin typeface="Georgia"/>
                <a:ea typeface="Georgia"/>
              </a:rPr>
              <a:t>Four BSM routes: contact interactions, dark sectors, CLFV and LNV</a:t>
            </a:r>
            <a:endParaRPr b="0" lang="en-US" sz="1900" spc="-1" strike="noStrike">
              <a:solidFill>
                <a:srgbClr val="ffffff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f1ede3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f1ede3"/>
                </a:solidFill>
                <a:latin typeface="Georgia"/>
                <a:ea typeface="Georgia"/>
              </a:rPr>
              <a:t>Controlling backgrounds and hadronic effects decide what can be claimed</a:t>
            </a:r>
            <a:endParaRPr b="0" lang="en-US" sz="1900" spc="-1" strike="noStrike">
              <a:solidFill>
                <a:srgbClr val="ffffff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f1ede3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f1ede3"/>
                </a:solidFill>
                <a:latin typeface="Georgia"/>
                <a:ea typeface="Georgia"/>
              </a:rPr>
              <a:t>SoLID-Lite, muCLAS12, and many other ideas/possibilities</a:t>
            </a:r>
            <a:endParaRPr b="0" lang="en-US" sz="19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Text 3"/>
          <p:cNvSpPr/>
          <p:nvPr/>
        </p:nvSpPr>
        <p:spPr>
          <a:xfrm>
            <a:off x="812880" y="6238440"/>
            <a:ext cx="2615400" cy="2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ts val="1681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0a35e"/>
                </a:solidFill>
                <a:latin typeface="Georgia"/>
                <a:ea typeface="Georgia"/>
              </a:rPr>
              <a:t>15 / 15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PlaceHolder 4"/>
          <p:cNvSpPr txBox="1"/>
          <p:nvPr/>
        </p:nvSpPr>
        <p:spPr>
          <a:xfrm>
            <a:off x="804960" y="3907440"/>
            <a:ext cx="10882800" cy="47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defTabSz="914400">
              <a:lnSpc>
                <a:spcPts val="3521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f1ede3"/>
                </a:solidFill>
                <a:latin typeface="Georgia"/>
                <a:ea typeface="Georgia"/>
              </a:rPr>
              <a:t>White Paper Planning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Text 4"/>
          <p:cNvSpPr/>
          <p:nvPr/>
        </p:nvSpPr>
        <p:spPr>
          <a:xfrm>
            <a:off x="914400" y="4578120"/>
            <a:ext cx="10825920" cy="165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04840" indent="-204840" defTabSz="914400">
              <a:lnSpc>
                <a:spcPts val="2565"/>
              </a:lnSpc>
              <a:buClr>
                <a:srgbClr val="f1ede3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f1ede3"/>
                </a:solidFill>
                <a:latin typeface="Georgia"/>
                <a:ea typeface="Georgia"/>
              </a:rPr>
              <a:t>Each speaker provides a 1-1.5 page contribution, with figures</a:t>
            </a:r>
            <a:endParaRPr b="0" lang="en-US" sz="1900" spc="-1" strike="noStrike">
              <a:solidFill>
                <a:srgbClr val="ffffff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f1ede3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f1ede3"/>
                </a:solidFill>
                <a:latin typeface="Georgia"/>
                <a:ea typeface="Georgia"/>
              </a:rPr>
              <a:t>conveners put the contributions in a coherent picture.</a:t>
            </a:r>
            <a:endParaRPr b="0" lang="en-US" sz="1900" spc="-1" strike="noStrike">
              <a:solidFill>
                <a:srgbClr val="ffffff"/>
              </a:solidFill>
              <a:latin typeface="Arial"/>
            </a:endParaRPr>
          </a:p>
          <a:p>
            <a:pPr marL="204840" indent="-204840" defTabSz="914400">
              <a:lnSpc>
                <a:spcPts val="2565"/>
              </a:lnSpc>
              <a:buClr>
                <a:srgbClr val="f1ede3"/>
              </a:buClr>
              <a:buFont typeface="Symbol" charset="2"/>
              <a:buChar char=""/>
            </a:pPr>
            <a:r>
              <a:rPr b="0" lang="en-US" sz="1900" spc="-1" strike="noStrike">
                <a:solidFill>
                  <a:srgbClr val="f1ede3"/>
                </a:solidFill>
                <a:latin typeface="Georgia"/>
                <a:ea typeface="Georgia"/>
              </a:rPr>
              <a:t>describe both “PAC-vetted” experiments and “just ideas”.</a:t>
            </a:r>
            <a:endParaRPr b="0" lang="en-US" sz="19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High-Luminosity Workshop: Six-Talk Summary">
  <a:themeElements>
    <a:clrScheme name="High-Luminosity Workshop: Six-Talk Summary">
      <a:dk1>
        <a:srgbClr val="1b2430"/>
      </a:dk1>
      <a:lt1>
        <a:srgbClr val="f6f3ec"/>
      </a:lt1>
      <a:dk2>
        <a:srgbClr val="52585f"/>
      </a:dk2>
      <a:lt2>
        <a:srgbClr val="e0ded9"/>
      </a:lt2>
      <a:accent1>
        <a:srgbClr val="c4601d"/>
      </a:accent1>
      <a:accent2>
        <a:srgbClr val="f0a35e"/>
      </a:accent2>
      <a:accent3>
        <a:srgbClr val="9aa0a6"/>
      </a:accent3>
      <a:accent4>
        <a:srgbClr val="73777b"/>
      </a:accent4>
      <a:accent5>
        <a:srgbClr val="939697"/>
      </a:accent5>
      <a:accent6>
        <a:srgbClr val="b4b5b4"/>
      </a:accent6>
      <a:hlink>
        <a:srgbClr val="0563c1"/>
      </a:hlink>
      <a:folHlink>
        <a:srgbClr val="954f72"/>
      </a:folHlink>
    </a:clrScheme>
    <a:fontScheme name="High-Luminosity Workshop: Six-Talk Summary">
      <a:majorFont>
        <a:latin typeface="Georgia" pitchFamily="0" charset="1"/>
        <a:ea typeface=""/>
        <a:cs typeface=""/>
      </a:majorFont>
      <a:minorFont>
        <a:latin typeface="Georgi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High-Luminosity Workshop: Six-Talk Summary">
  <a:themeElements>
    <a:clrScheme name="High-Luminosity Workshop: Six-Talk Summary">
      <a:dk1>
        <a:srgbClr val="1b2430"/>
      </a:dk1>
      <a:lt1>
        <a:srgbClr val="f6f3ec"/>
      </a:lt1>
      <a:dk2>
        <a:srgbClr val="52585f"/>
      </a:dk2>
      <a:lt2>
        <a:srgbClr val="e0ded9"/>
      </a:lt2>
      <a:accent1>
        <a:srgbClr val="c4601d"/>
      </a:accent1>
      <a:accent2>
        <a:srgbClr val="f0a35e"/>
      </a:accent2>
      <a:accent3>
        <a:srgbClr val="9aa0a6"/>
      </a:accent3>
      <a:accent4>
        <a:srgbClr val="73777b"/>
      </a:accent4>
      <a:accent5>
        <a:srgbClr val="939697"/>
      </a:accent5>
      <a:accent6>
        <a:srgbClr val="b4b5b4"/>
      </a:accent6>
      <a:hlink>
        <a:srgbClr val="0563c1"/>
      </a:hlink>
      <a:folHlink>
        <a:srgbClr val="954f72"/>
      </a:folHlink>
    </a:clrScheme>
    <a:fontScheme name="High-Luminosity Workshop: Six-Talk Summary">
      <a:majorFont>
        <a:latin typeface="Georgia" pitchFamily="0" charset="1"/>
        <a:ea typeface=""/>
        <a:cs typeface=""/>
      </a:majorFont>
      <a:minorFont>
        <a:latin typeface="Georgi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Application>LibreOffice/24.2.7.2$Linux_X86_64 LibreOffice_project/420$Build-2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2026-10-08T18:54:58Z</dcterms:created>
  <dc:creator/>
  <dc:description/>
  <dc:language>en-US</dc:language>
  <cp:lastModifiedBy/>
  <dcterms:modified xsi:type="dcterms:W3CDTF">2026-10-09T10:19:31Z</dcterms:modified>
  <cp:revision>6</cp:revision>
  <dc:subject/>
  <dc:title>High-Luminosity Workshop: Six-Talk Summary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15</vt:i4>
  </property>
  <property fmtid="{D5CDD505-2E9C-101B-9397-08002B2CF9AE}" pid="3" name="PresentationFormat">
    <vt:lpwstr>On-screen Show (16:9)</vt:lpwstr>
  </property>
  <property fmtid="{D5CDD505-2E9C-101B-9397-08002B2CF9AE}" pid="4" name="Slides">
    <vt:i4>15</vt:i4>
  </property>
</Properties>
</file>