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599" r:id="rId15"/>
    <p:sldId id="598" r:id="rId16"/>
    <p:sldId id="597" r:id="rId17"/>
    <p:sldId id="59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92"/>
    <a:srgbClr val="00A0D7"/>
    <a:srgbClr val="0060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678"/>
    <p:restoredTop sz="94653"/>
  </p:normalViewPr>
  <p:slideViewPr>
    <p:cSldViewPr snapToGrid="0">
      <p:cViewPr varScale="1">
        <p:scale>
          <a:sx n="113" d="100"/>
          <a:sy n="113" d="100"/>
        </p:scale>
        <p:origin x="64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Source:image(20261008-200725).png,Hayward summary. Chart is preliminary and applies to its illustrated L/T study,not a universal normalization tolerance. Retained source projection and statistical/normalization distinction. Full source summary:proton/neutronDVCS,targetspin,CFFs,E,Dterm;pi0,rho0,phiadd complementaryinformation;beamenergiesenableL/T andfactorization tests. Figure retained from suppliedimage. No presenter header/footer orbottomtakeawayline.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Sources:image(20261008-200612).png andimage(20261008-200644).png,Paremuzyan andZhao summaries. Figure fromZhao suppliedimage showsDVCS-like andTCS-like regimes,not aTCS crosssection. DDVCS accesses offdiagonalGPDinformation;shadowGPD scenarios fromParemuzyan aremodeltests. Counts/runperiods/luminosities aredifferent proposals andcannotbecompared ascommonaccepted event samples. &gt;0.5M isDDVCS+BH,notpureDDVCS. SourceSoLIDmuoncharge moments supplyexploratoryrealCFF sensitivity;retain as supplementarydetail. BetheHeitler andacceptance controlessential. Allnumbers areprojections.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Sources:image(20261008-200707).png andimage(20261008-200814).png,Freese andPefkou summaries. Figure fromFreese depictsillustrativemodel,notmeasuredprotonstress. Freese advocatesrelativistically exact2Dlightfrontdensities;spatialreconstruction retains assumptions. cbarindividualsubsystems neednotsatisfyconservedtotalEMTrelations,sumcbarcancels. Pefkou:n=2momentflavor/gluondecomposition supports globalanalyses;highermomentpowerdivergentmixing,gradientflowsuppressUVnoise andshortflowtimematching. DemonstrationpionPDF ratiosup to&lt;x5&gt;/&lt;x&gt; at400MeVpions;forwardheavy-pionstudyisnotphysicalmassnucleonoffforwardGPD determination. Fullmatching,continuum andflowtimelimitcontrolneeded. Figuremapcolorstructurewithoutcolorbarshouldnotbeusedtoreadoffabsolutepressure.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Source:image(20261008-200836).png,Mokeev summary. Figure comparesRoperN1440A1/2 datawithcontinuumSchwingermethod runningversusfrozenquarkmassmodel;SegoviaetalPRL115,171801(2015). Figuredataextendonly~5GeV2 anddo notshowprojected12–13GeV2reach. HigherQ2reach/luminosityareprojection. Multi-finalstateconsistencyvalidatesextractionmodels andcommonmassfunctioninterpretation. Moreacceptedstatisticsrequireacceptance/systematiccontrol.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 supplied image(20261008-194502).png and image(20261008-194634).png, summarizing Guo and Zahed talks. Chart retained from first supplied image. Guo: GUMP1.0,nonzero-skewness lattice inputs,conservative cuts and added uncertainties,chi2/Npts1.09,2646points. NLOevolution/hard amplitudes and J/psi mass corrections. Parameterization bias not quantified, some lattice-GFF tension. Zahed: holographic spin2/scalar exchanges,negative approximately tripoleDterm; comparison to near-thresholdJ/psi andlattice. GluonGFFs,radii and stress depend on production model and spatial-density conventions. Proposed trace-anomaly reconstruction combines quark/gluonEMT and scalarquark contribution at compatible scales/conventions; retained here as supplementary detail. These are model predictions and fit inferences, not model-independent measured densities.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 image(20261008-194735).png and image(20261008-194818).png, Hatta and Winney summaries. Figure retained from Hatta image:SoLIDphi longitudinal cross-section projections at43.2ab^-1,Q2~6–8GeV2. Large-skewness A+xi^2D approximation andkinematic/power corrections mustbe tested. StrangeDterm sensitivity is model-based. Supplementary Hatta point:Sullivan process offers futurepionGFF access;in chiral limit total spin0pionEMT D(0)=-A(0)=-1. Winney:fitquality cannot identify uniqueproductionmechanism;analyticity/unitarity requirecomplexrescattering phases;polarization/SDMEs probe helicityconservation,scalar/tensor assumptions;opencharm andenergyscans testcusp/coupledchannel mechanisms. Sourcephotos are summaryslides,notprimarydata files.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Sources:image(20261008-194852).png andimage(20261008-194818).png,Chatagnon andWinney summaries. Figure retainedfromChatagnon image. 30,000J/psi-&gt;mu+mu- events in200days at1e37cm^-2s^-1 areprojections,notobservedcounts. StageII neutron~4600events projection;tracking/nuclearcorrections affectprecision. Existingdata leavecompeting production models viable. Figureincludes μCLAS12projection,CLAS12(2026),holographic(2022),GPD(2023),JPAC3C-NR(2023),P-dyn(2025). Theorybands belongtodifferentmodelassumptions andshouldnotbereadasacommonconfidenceinterval. Winney mechanism tests complement differentialcrosssection precision. No presenter names,headers,footers orbottom takeawayline added.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 uploaded image(20261008-210041).png (Bhawani Singh, 5 October 2026) and image(20261008-210106).png (Henry Klest, 6 October 2026). Singh figure is a statistical exposure projection, excluding analysis systematics. The 10× and 100× values are approximate at |t|≈1.4 GeV² relative to the RG-A Fall 2018 outbending sample. Hall C φ-007 resolution is model dependent. Full-SoLID integrated luminosity 43.2 ab⁻¹, assumed systematic uncertainty 10%; SoLID-lite estimates remain approximate. Signal extraction and theory errors determine final Ds precision. No presenter name/date header or bottom summary 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Sources: image(20261008-210123).png and image(20261008-210205).png, identical Huey-Wen Lin summaries, 7 October 2026. These are lattice examples, not experimental GPD measurements. LaMET large-momentum effective theory connects boosted Euclidean equal-time matrix elements through matching to light-cone GPDs. Impact-parameter interpretation applies at zero skewness. Shaded regions mark uncontrolled regions in the supplied examples. Preserve finite boost, discretization, volume, excited-state and matching limitations. Duplicate content retained once.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Reformatted from Garth-Huber-GPD_summary.pptx, source slide1. All stated mechanism tests retained. Plot retained from the source embedded image. Curves are theory models, not measurements. Preserve source differential scaling convention d sigma/dt~Q^-10. The source labels beam-spin asymmetry A_UU; this requires physics review because usual beam-spin notation is A_LU. The reformatted body retains beam-spin wording without carrying that questionable subscript. This is a formatting pass. No author names or bottom takeaway line appear.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Reformatted from source slide2. Source embedded configuration image split into detector-layout and hardware crops. Original main statements retained, with embedded detector descriptions made editable. Equipment reuse and integration costs remain a proposal. Source layout puts backward tagger at110degrees. Original image credits and source scientific context remain in the supplied deck. No standalone headline names, bottom takeaway or page footer added.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Reformatted from source slide3. HERMES pioneering measurement: Phys.Lett.B682(2010)345. Retains HERMES proton pi+ measurements and proposed neutron pi- measurements on polarized3He as comparison, not the same target/channel. Original source describes sin(phi-phis) as helicity-flip GPD sensitive and sin(phis) as transversity sensitive. Longitudinal/transverse and nuclear-extraction qualifications will need physics review in a later content pass. SoLID-lite factor-two uncertainty and similar coverage statement retained from the original bottom line in editable body text. Projection image retains source horizontal-axis sign convention as provided. Both HERMES panels, SoLID projection pair and angular diagram are retained.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2A15B8E-DCF2-41AD-A312-E8D6D58AF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2E06CE43-B677-4E1D-8AD1-AA3B81F53B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461F4207-84D1-42E5-9838-17053A949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D04D0F00-2A2F-4CF1-9DC2-AE4E69A3F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A56B942C-E7AA-4403-9644-829703845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20C789B9-F197-4C07-9D02-D7372D043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D7A9250D-C481-40DF-9B06-E02396AEECF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DF7A1B50-6905-4ACB-B912-A8FE37C30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F0812C6A-B4B8-461C-8186-8DC248638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17EB6-D193-4255-217A-7DF60C5F5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5AAC5-DB1B-F74D-2060-141CCF3C29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100C8-41F5-B786-FA9F-6A60D4D99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76329-E8A8-4DC1-B82A-35581EFA6F35}" type="datetimeFigureOut">
              <a:rPr lang="en-US" smtClean="0"/>
              <a:t>10/8/26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FC7EE-D8E3-76FB-712D-EEE8CB561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3D869-3E0D-58E0-9FCE-8DF542D25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55FDF-B896-4448-A319-59F17F96CB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426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70BE0-8D25-38F5-C5D0-ECBD3D35F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8314" y="435429"/>
            <a:ext cx="9133114" cy="990600"/>
          </a:xfrm>
        </p:spPr>
        <p:txBody>
          <a:bodyPr/>
          <a:lstStyle/>
          <a:p>
            <a:r>
              <a:rPr lang="en-US" u="sng" dirty="0"/>
              <a:t>GPDs &amp;  related physics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B3EA17-D8E2-6478-6EB7-CBFFB92D9B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6286" y="1883228"/>
            <a:ext cx="8534400" cy="4249894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r>
              <a:rPr lang="en-US" dirty="0"/>
              <a:t>Possible procedure to involve authors:  </a:t>
            </a:r>
          </a:p>
          <a:p>
            <a:endParaRPr lang="en-US" dirty="0"/>
          </a:p>
          <a:p>
            <a:r>
              <a:rPr lang="en-US" dirty="0"/>
              <a:t>The convenors select figures from the presentations that best emphasizes the importance of the physics and the required precision &amp; luminosity &amp; detectors. </a:t>
            </a:r>
          </a:p>
          <a:p>
            <a:endParaRPr lang="en-US" dirty="0"/>
          </a:p>
          <a:p>
            <a:r>
              <a:rPr lang="en-US" dirty="0"/>
              <a:t>Draft a narrative based on the presented slides. </a:t>
            </a:r>
          </a:p>
          <a:p>
            <a:endParaRPr lang="en-US" dirty="0"/>
          </a:p>
          <a:p>
            <a:r>
              <a:rPr lang="en-US" dirty="0"/>
              <a:t>Send the draft to authors of the slides for review and to make changes.</a:t>
            </a:r>
          </a:p>
          <a:p>
            <a:endParaRPr lang="en-US" dirty="0"/>
          </a:p>
          <a:p>
            <a:endParaRPr lang="en-US" sz="1300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7703DF-2BEA-939C-2B55-B892D30D788F}"/>
              </a:ext>
            </a:extLst>
          </p:cNvPr>
          <p:cNvSpPr txBox="1"/>
          <p:nvPr/>
        </p:nvSpPr>
        <p:spPr>
          <a:xfrm>
            <a:off x="8131629" y="724878"/>
            <a:ext cx="15728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Conveners:</a:t>
            </a:r>
          </a:p>
          <a:p>
            <a:r>
              <a:rPr lang="en-US" dirty="0"/>
              <a:t>Garth Huber</a:t>
            </a:r>
          </a:p>
          <a:p>
            <a:r>
              <a:rPr lang="en-US" dirty="0"/>
              <a:t>Volker Burkert</a:t>
            </a:r>
          </a:p>
          <a:p>
            <a:r>
              <a:rPr lang="en-US" dirty="0"/>
              <a:t>Zhiwen Zhao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7ABFD8-EEF0-5C53-1C13-BC7955F5BF13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22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21A2B0B-9A2D-4A0C-99CC-316004E7A55E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DVCS flavor sensitivity and precision control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3FAA0B-054F-4E13-A50C-1C520A7E67E3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Proton and neutron DVCS, with longitudinal and transverse target spin, constrain complementary CFFs. Higher Q² and |t| extend sensitivity to E and the D-term.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863009-03BD-4F0A-B581-931C9104282D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π⁰,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ρ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⁰ and </a:t>
            </a:r>
            <a:r>
              <a:rPr lang="en-US" sz="1950" b="0" dirty="0">
                <a:solidFill>
                  <a:srgbClr val="344355"/>
                </a:solidFill>
                <a:latin typeface="Symbol" pitchFamily="2" charset="2"/>
                <a:ea typeface="Arial"/>
                <a:cs typeface="Arial"/>
              </a:rPr>
              <a:t>f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production adds chiral-odd, quark and gluon information. Multiple beam energies enable L/T separation and factorization tests.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D0526A-A178-40DF-88FB-08406C95E607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In the illustrated L/T study, about 1% relative normalization preserves much of the reach. At 2–3%, projected δ(σL/σT) &lt; 0.1 largely disappears. Accepted statistics must grow with normalization control.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3F8609-083E-4585-99A5-5656EF750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230350"/>
            <a:ext cx="4286250" cy="28259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AAC3CF9-13C4-4BBB-ACB1-CA8D2D43A6DE}"/>
              </a:ext>
            </a:extLst>
          </p:cNvPr>
          <p:cNvSpPr>
            <a:spLocks noGrp="1"/>
          </p:cNvSpPr>
          <p:nvPr/>
        </p:nvSpPr>
        <p:spPr>
          <a:xfrm>
            <a:off x="8036777" y="5200650"/>
            <a:ext cx="3426677" cy="553379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L/T precision reach versus relative normalization uncertainty</a:t>
            </a:r>
          </a:p>
        </p:txBody>
      </p:sp>
    </p:spTree>
    <p:extLst>
      <p:ext uri="{BB962C8B-B14F-4D97-AF65-F5344CB8AC3E}">
        <p14:creationId xmlns:p14="http://schemas.microsoft.com/office/powerpoint/2010/main" val="917462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72B0-AE78-4B47-8EC8-427139EA2484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TCS and DDVCS: complementary GPD constraints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AC45A5-ECDF-4FD0-AC69-DFCE230AABBF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TCS spin and charge-odd observables constrain real and imaginary CFF combinations, adding D-term sensitivity. DDVCS varies Q² and Q′² to probe x = ξ′ at fixed ξ and test shadow GPDs and sign changes.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D26C382-0869-4EF6-AF9E-9531D382BA64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μCLAS12 projects 7.7M TCS and &gt;0.5M DDVCS + BH events in 200 days at 10³⁷ cm⁻² s⁻¹. SoLIDμ studies use 100 days at 1.2 × 10³⁷ cm⁻² s⁻¹ for five-dimensional binning.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6A7322-BB0C-4E1C-B600-FF7F4EB800A8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Muon identification, exclusivity and angular acceptance govern precision. Electron / muon reference channels check efficiency. SoLID-lite studies retain reach with reduced electron coverage, but require full forward muon acceptance.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59B1C7-174D-417D-BC93-A0A9247CD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823538"/>
            <a:ext cx="4286250" cy="163954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B4E36EF-D478-4556-B042-C160348F4D19}"/>
              </a:ext>
            </a:extLst>
          </p:cNvPr>
          <p:cNvSpPr>
            <a:spLocks noGrp="1"/>
          </p:cNvSpPr>
          <p:nvPr/>
        </p:nvSpPr>
        <p:spPr>
          <a:xfrm>
            <a:off x="7635333" y="4695825"/>
            <a:ext cx="4191000" cy="8953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Projected DDVCS beam-spin asymmetries in two virtuality regimes</a:t>
            </a:r>
          </a:p>
        </p:txBody>
      </p:sp>
    </p:spTree>
    <p:extLst>
      <p:ext uri="{BB962C8B-B14F-4D97-AF65-F5344CB8AC3E}">
        <p14:creationId xmlns:p14="http://schemas.microsoft.com/office/powerpoint/2010/main" val="23747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3E3A840-75FB-4563-B049-85231C94FB9B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Lattice GPD moments and internal forces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502ECB-6C18-4CAE-8387-6B4ABD1FE11D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GPD Mellin moments give local-operator form factors. The second moment yields A(t), J(t) and D(t). Gradient flow offers a route around higher-moment operator mixing, demonstrated with pion PDF ratios at m</a:t>
            </a:r>
            <a:r>
              <a:rPr sz="1950" b="0" baseline="-2500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π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≈ 400 MeV.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BE30BF1-8F82-4B06-A3B3-3C076C672C0C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D(t) and c̄(t) enter the stress tensor. Subsystem c̄ describes momentum exchange and forces; its total cancels for the conserved EMT. Radial and tangential light-front stresses distinguish compression and tension.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40C1B2-F4E9-4AE6-A8F2-A28CC6863189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Reliable interpretation requires controlled continuum / flow-time limits and full lattice systematics. Total pressure satisfies the von Laue condition. Negative D is a hadronic pattern, rather than a universal stability theorem.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62F173-6F45-4876-AB74-61ECBD429C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673712"/>
            <a:ext cx="4286250" cy="19392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973C32-D8A1-438B-9AEF-2CA8581174D1}"/>
              </a:ext>
            </a:extLst>
          </p:cNvPr>
          <p:cNvSpPr>
            <a:spLocks noGrp="1"/>
          </p:cNvSpPr>
          <p:nvPr/>
        </p:nvSpPr>
        <p:spPr>
          <a:xfrm>
            <a:off x="7429500" y="4876103"/>
            <a:ext cx="4191000" cy="5619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Illustrative 2D light-front radial and tangential stress maps</a:t>
            </a:r>
          </a:p>
        </p:txBody>
      </p:sp>
    </p:spTree>
    <p:extLst>
      <p:ext uri="{BB962C8B-B14F-4D97-AF65-F5344CB8AC3E}">
        <p14:creationId xmlns:p14="http://schemas.microsoft.com/office/powerpoint/2010/main" val="2079776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773116C-F356-4771-9BFC-8A29AEA8FD42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High-Q² N* structure and mass generation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9A2600-7995-400E-B2C5-B29F9B218BB9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Extract transition electrocouplings from πN, ηp, π⁺π⁻p and KY. Independent final states test reaction models and distinguish quark-core from meson–baryon dynamics.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0DF417-915D-4162-B2D3-576D2B5C2187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Continuum Schwinger methods relate several transitions to a common dressed-quark mass function. Higher Q² tests this description across excited states.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243CB7-7117-4D09-B6FE-F1CCDEF6024C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The projected reach is Q² ≈ 12–13 GeV² at 2–3 × 10³⁵ cm⁻² s⁻¹. Larger accepted samples enable finer bins, with reaction-model extraction and acceptance errors requiring control.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40AA98-C477-40AD-8D24-5E6A217CA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787056" y="2000250"/>
            <a:ext cx="3380637" cy="32861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F35BAFE-BAC3-4CCB-AAF5-400562520C4F}"/>
              </a:ext>
            </a:extLst>
          </p:cNvPr>
          <p:cNvSpPr>
            <a:spLocks noGrp="1"/>
          </p:cNvSpPr>
          <p:nvPr/>
        </p:nvSpPr>
        <p:spPr>
          <a:xfrm>
            <a:off x="8070230" y="5297061"/>
            <a:ext cx="3872726" cy="588227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Roper electrocoupling: data and dressed-quark mass-function comparison</a:t>
            </a:r>
          </a:p>
        </p:txBody>
      </p:sp>
    </p:spTree>
    <p:extLst>
      <p:ext uri="{BB962C8B-B14F-4D97-AF65-F5344CB8AC3E}">
        <p14:creationId xmlns:p14="http://schemas.microsoft.com/office/powerpoint/2010/main" val="357363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7B068F-FF52-486C-989D-81C9C34AA8C2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Global GPD analyses and mechanical structure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CF0E72-E74E-4D17-AB9E-A0B5957946D4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GUMP1.0 combines DVCS and meson data with lattice GPDs through conformal moments and NLO calculations, including J/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ψ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mass corrections. The fit reports χ²/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N</a:t>
            </a:r>
            <a:r>
              <a:rPr sz="160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pts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= 1.09 for 2,646 points.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496E0A-0574-439E-8E84-1487EC51323A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Holographic models generate A(t) and D(t) through spin-2 and scalar exchanges, predicting a negative, approximately tripole D-term and stress profiles.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066F54-AC20-4A6D-8B70-E6BBDB1D5F79}"/>
              </a:ext>
            </a:extLst>
          </p:cNvPr>
          <p:cNvSpPr>
            <a:spLocks noGrp="1"/>
          </p:cNvSpPr>
          <p:nvPr/>
        </p:nvSpPr>
        <p:spPr>
          <a:xfrm>
            <a:off x="571500" y="4607374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Tomography, spin estimates and inferred gluon radii retain model assumptions. Parameterization bias is unquantified, and lattice-GFF tensions remain. Polarized and complementary channels strengthen the tests.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52A659-E890-48AE-99D3-B28ADD0AAA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166247"/>
            <a:ext cx="4286250" cy="295413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4D0CDB2-3BBE-4F69-A289-B32689F332B3}"/>
              </a:ext>
            </a:extLst>
          </p:cNvPr>
          <p:cNvSpPr>
            <a:spLocks noGrp="1"/>
          </p:cNvSpPr>
          <p:nvPr/>
        </p:nvSpPr>
        <p:spPr>
          <a:xfrm>
            <a:off x="7757996" y="5433664"/>
            <a:ext cx="4191000" cy="561974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Reported fit quality across experimental and lattice inputs</a:t>
            </a:r>
          </a:p>
        </p:txBody>
      </p:sp>
    </p:spTree>
    <p:extLst>
      <p:ext uri="{BB962C8B-B14F-4D97-AF65-F5344CB8AC3E}">
        <p14:creationId xmlns:p14="http://schemas.microsoft.com/office/powerpoint/2010/main" val="876876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6CF6738-7331-4CF5-AA97-8C37A2CC542B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Vector-meson probes of gravitational form factors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04C8DF3-7E79-4174-A80A-9BE9B5430D18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Longitudinal φ production adds strange-quark D-term sensitivity complementary to J/ψ. At large skewness, amplitudes involve A + ξ²D, with controlled Q² and |t| required.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6A27016-C669-4098-BC9E-A29F92454128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SoLID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simulations at Q² ≈ 6–8 GeV² project D</a:t>
            </a:r>
            <a:r>
              <a:rPr sz="1950" b="0" baseline="-2500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s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sensitivity from longitudinal cross sections. L/T separation and joint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φ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/ J/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ψ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fits constrain competing contributions.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91E926-048E-4FD4-A657-8006AD9209B7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Near-threshold J/ψ cross sections admit GPD-inspired, holographic and coupled-channel descriptions. Polarization, spin-density matrix elements and open-charm energy scans test helicity and rescattering assumptions.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FE998B-400D-4130-829A-9B66D9684A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192641"/>
            <a:ext cx="4286250" cy="2901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0DCE630-2C64-486E-A6A8-3796F30C193B}"/>
              </a:ext>
            </a:extLst>
          </p:cNvPr>
          <p:cNvSpPr>
            <a:spLocks noGrp="1"/>
          </p:cNvSpPr>
          <p:nvPr/>
        </p:nvSpPr>
        <p:spPr>
          <a:xfrm>
            <a:off x="7757996" y="5299849"/>
            <a:ext cx="4286249" cy="610297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 err="1">
                <a:solidFill>
                  <a:srgbClr val="087F8C"/>
                </a:solidFill>
                <a:latin typeface="Arial"/>
                <a:ea typeface="Arial"/>
                <a:cs typeface="Arial"/>
              </a:rPr>
              <a:t>SoLID</a:t>
            </a: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 </a:t>
            </a:r>
            <a:r>
              <a:rPr sz="1575" b="0" dirty="0" err="1">
                <a:solidFill>
                  <a:srgbClr val="087F8C"/>
                </a:solidFill>
                <a:latin typeface="Arial"/>
                <a:ea typeface="Arial"/>
                <a:cs typeface="Arial"/>
              </a:rPr>
              <a:t>φ</a:t>
            </a: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 projections at 43.2 ab⁻¹; theory assumptions affect D</a:t>
            </a:r>
            <a:r>
              <a:rPr sz="1575" b="0" baseline="-2500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s</a:t>
            </a: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 inference</a:t>
            </a:r>
          </a:p>
        </p:txBody>
      </p:sp>
    </p:spTree>
    <p:extLst>
      <p:ext uri="{BB962C8B-B14F-4D97-AF65-F5344CB8AC3E}">
        <p14:creationId xmlns:p14="http://schemas.microsoft.com/office/powerpoint/2010/main" val="1353895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621AC8-5965-4F5B-B2A4-B1DDDCACDD41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Precision tests with μCLAS12 charmonium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1DCF304-20A1-4340-9BE9-A1A33C5048ED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At 10³⁷ cm⁻² s⁻¹, a 200-day μCLAS12 run projects about 30,000 J/ψ → μ⁺μ⁻ events. Finer energy and t bins improve model discrimination and slope constraints.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A3B8D4-7B9A-4D7C-8137-A09D8D51805B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A good cross-section fit does not establish a unique mechanism. Differential data need polarization and independent channel tests before supporting precise gluon-GFF extraction.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3CCBFB-BE8E-4469-9827-05ECEF17A114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Neutron, polarized and nuclear measurements add complementary tests. A Stage-II neutron study projects about 4,600 events, with tracking and nuclear corrections requiring control.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677C8-7E8D-4C85-8BFD-CAAA6450AB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211882"/>
            <a:ext cx="4286250" cy="286286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FCDBA1E-79F1-4DE4-9BB4-9B476D4FEC3C}"/>
              </a:ext>
            </a:extLst>
          </p:cNvPr>
          <p:cNvSpPr>
            <a:spLocks noGrp="1"/>
          </p:cNvSpPr>
          <p:nvPr/>
        </p:nvSpPr>
        <p:spPr>
          <a:xfrm>
            <a:off x="7981286" y="5074743"/>
            <a:ext cx="4030437" cy="586833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Projected μCLAS12 precision, existing CLAS12 data and competing models</a:t>
            </a:r>
          </a:p>
        </p:txBody>
      </p:sp>
    </p:spTree>
    <p:extLst>
      <p:ext uri="{BB962C8B-B14F-4D97-AF65-F5344CB8AC3E}">
        <p14:creationId xmlns:p14="http://schemas.microsoft.com/office/powerpoint/2010/main" val="220047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822C9BE-E83E-4DDB-9C83-47B244EB5CF7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Precision vector-meson amplitudes and strange D-term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3DFC4D-BC05-474D-AE34-14BEECC6137D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Longitudinal φ and ρ⁰ amplitudes connect to GPDs under factorization. Polarized targets constrain helicity-flip amplitudes and E. Multiple beam energies enable Rosenbluth separation and ambiguity tests.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B6D77F-6FEC-4B05-A357-54E63ED6C50C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Detector-folded diffusion inference extracts correlated amplitudes, SDMEs and σL / σT. Near |t| ≈ 1.4 GeV², simulated 10% precision needs about 10× exposure for σL and 100× for σT, excluding analysis systematics.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4C9385-C53E-413B-99F7-9259038679D2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Exclusive e′pK⁺K⁻ reconstruction and decay angles support longitudinal φ extraction. Hall C φ-007 projects Ds(0) resolution of 0.1–0.2 within its assumed theory. SoLID uses 43.2 ab⁻¹ and assumed 10% systematics.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1ECFD9-D14F-42B3-A579-B346632BE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276737"/>
            <a:ext cx="4286250" cy="27331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B323819-7EDD-4E54-A6E1-0C4E73BFDF60}"/>
              </a:ext>
            </a:extLst>
          </p:cNvPr>
          <p:cNvSpPr>
            <a:spLocks noGrp="1"/>
          </p:cNvSpPr>
          <p:nvPr/>
        </p:nvSpPr>
        <p:spPr>
          <a:xfrm>
            <a:off x="7477125" y="5143500"/>
            <a:ext cx="4191000" cy="8953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Simulated exposure for separated </a:t>
            </a:r>
            <a:r>
              <a:rPr sz="1575" b="0" dirty="0" err="1">
                <a:solidFill>
                  <a:srgbClr val="087F8C"/>
                </a:solidFill>
                <a:latin typeface="Arial"/>
                <a:ea typeface="Arial"/>
                <a:cs typeface="Arial"/>
              </a:rPr>
              <a:t>φ</a:t>
            </a: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 cross sections relative to RG-A Fall 2018 out</a:t>
            </a:r>
            <a:r>
              <a:rPr lang="en-US"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-</a:t>
            </a: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bending data</a:t>
            </a:r>
          </a:p>
        </p:txBody>
      </p:sp>
    </p:spTree>
    <p:extLst>
      <p:ext uri="{BB962C8B-B14F-4D97-AF65-F5344CB8AC3E}">
        <p14:creationId xmlns:p14="http://schemas.microsoft.com/office/powerpoint/2010/main" val="2097410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B22C04-4AE8-4CA5-B2E2-66C6E255B576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857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Lattice GPDs and nucleon tomography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13BB876-C8E9-49E1-BB4E-2944E8D4317B}"/>
              </a:ext>
            </a:extLst>
          </p:cNvPr>
          <p:cNvSpPr>
            <a:spLocks noGrp="1"/>
          </p:cNvSpPr>
          <p:nvPr/>
        </p:nvSpPr>
        <p:spPr>
          <a:xfrm>
            <a:off x="571500" y="1352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lang="en-US"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Large momentum Effective Field </a:t>
            </a:r>
            <a:r>
              <a:rPr lang="en-US" sz="195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</a:t>
            </a:r>
            <a:r>
              <a:rPr lang="en-US"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heory 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matches boosted equal-time correlators to x-dependent GPDs. At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ξ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= 0, a transverse Fourier transform gives impact-parameter distributions.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B05EDD-9686-4972-8802-F0DECB14C255}"/>
              </a:ext>
            </a:extLst>
          </p:cNvPr>
          <p:cNvSpPr>
            <a:spLocks noGrp="1"/>
          </p:cNvSpPr>
          <p:nvPr/>
        </p:nvSpPr>
        <p:spPr>
          <a:xfrm>
            <a:off x="571500" y="30670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Non</a:t>
            </a:r>
            <a:r>
              <a:rPr lang="en-US"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-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zero-skewness calculations extend input beyond Mellin moments. Asymmetric frames, NNLO matching and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resummation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improve coverage and perturbative control.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37C7C5-1B9A-4103-B878-B20ECF2AB3C1}"/>
              </a:ext>
            </a:extLst>
          </p:cNvPr>
          <p:cNvSpPr>
            <a:spLocks noGrp="1"/>
          </p:cNvSpPr>
          <p:nvPr/>
        </p:nvSpPr>
        <p:spPr>
          <a:xfrm>
            <a:off x="571500" y="4781550"/>
            <a:ext cx="6286500" cy="16192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Finite boost, lattice spacing, volume and excited states limit precision. Endpoint and crossover regions require care. Combining lattice and experiment requires quantified matching and lattice uncertainties.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0F7B1A-23C6-4D70-8EFD-DDE34F9EE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334250" y="2467677"/>
            <a:ext cx="4286250" cy="23512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C5E883-B9C5-4131-AFAF-F8DE8F4253E3}"/>
              </a:ext>
            </a:extLst>
          </p:cNvPr>
          <p:cNvSpPr>
            <a:spLocks noGrp="1"/>
          </p:cNvSpPr>
          <p:nvPr/>
        </p:nvSpPr>
        <p:spPr>
          <a:xfrm>
            <a:off x="7334250" y="5021070"/>
            <a:ext cx="4555041" cy="8953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Nonzero-</a:t>
            </a:r>
            <a:r>
              <a:rPr sz="1575" b="0" dirty="0" err="1">
                <a:solidFill>
                  <a:srgbClr val="087F8C"/>
                </a:solidFill>
                <a:latin typeface="Arial"/>
                <a:ea typeface="Arial"/>
                <a:cs typeface="Arial"/>
              </a:rPr>
              <a:t>ξ</a:t>
            </a: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 lattice examples with shaded regions of limited theoretical control</a:t>
            </a:r>
          </a:p>
        </p:txBody>
      </p:sp>
    </p:spTree>
    <p:extLst>
      <p:ext uri="{BB962C8B-B14F-4D97-AF65-F5344CB8AC3E}">
        <p14:creationId xmlns:p14="http://schemas.microsoft.com/office/powerpoint/2010/main" val="1735057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F746E46-22F0-49BA-9D8C-9CA62DC4DF07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6667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Backward hard exclusive reactions and TDAs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7293C4-0252-4F4F-9896-89DF875F5FA7}"/>
              </a:ext>
            </a:extLst>
          </p:cNvPr>
          <p:cNvSpPr>
            <a:spLocks noGrp="1"/>
          </p:cNvSpPr>
          <p:nvPr/>
        </p:nvSpPr>
        <p:spPr>
          <a:xfrm>
            <a:off x="571500" y="1190625"/>
            <a:ext cx="6191250" cy="9334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202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02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The backward limit, u ≈ 0, provides a complementary factorization regime for hard meson production.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F6DD27C-1110-44F2-9BF7-FC71A2504DF1}"/>
              </a:ext>
            </a:extLst>
          </p:cNvPr>
          <p:cNvSpPr>
            <a:spLocks noGrp="1"/>
          </p:cNvSpPr>
          <p:nvPr/>
        </p:nvSpPr>
        <p:spPr>
          <a:xfrm>
            <a:off x="571500" y="2257425"/>
            <a:ext cx="6191250" cy="9334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202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02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Transition distribution amplitudes (TDAs) are the u-channel analog of GPDs in the t-channel.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B8CBEE-857B-494A-B308-E435DD36524C}"/>
              </a:ext>
            </a:extLst>
          </p:cNvPr>
          <p:cNvSpPr>
            <a:spLocks noGrp="1"/>
          </p:cNvSpPr>
          <p:nvPr/>
        </p:nvSpPr>
        <p:spPr>
          <a:xfrm>
            <a:off x="571500" y="3352800"/>
            <a:ext cx="6191250" cy="4000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87F8C"/>
                </a:solidFill>
                <a:latin typeface="Arial"/>
                <a:ea typeface="Arial"/>
                <a:cs typeface="Arial"/>
              </a:rPr>
              <a:t>Tests of the TDA mechanism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1548D4-0F1C-4739-890E-20732FA9A788}"/>
              </a:ext>
            </a:extLst>
          </p:cNvPr>
          <p:cNvSpPr>
            <a:spLocks noGrp="1"/>
          </p:cNvSpPr>
          <p:nvPr/>
        </p:nvSpPr>
        <p:spPr>
          <a:xfrm>
            <a:off x="571500" y="3848100"/>
            <a:ext cx="6191250" cy="9048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A backward cross-section peak,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dσ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/dt ∝ Q⁻¹⁰ scaling and transverse dominance,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σ</a:t>
            </a:r>
            <a:r>
              <a:rPr sz="1950" b="0" baseline="-2500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T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≫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σ</a:t>
            </a:r>
            <a:r>
              <a:rPr sz="1950" b="0" baseline="-2500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L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024DB4-CC2A-4D6C-95B4-29BADCB44F20}"/>
              </a:ext>
            </a:extLst>
          </p:cNvPr>
          <p:cNvSpPr>
            <a:spLocks noGrp="1"/>
          </p:cNvSpPr>
          <p:nvPr/>
        </p:nvSpPr>
        <p:spPr>
          <a:xfrm>
            <a:off x="571500" y="4924425"/>
            <a:ext cx="6191250" cy="9048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Polarization: beam-spin, transverse-target-spin (A</a:t>
            </a:r>
            <a:r>
              <a:rPr sz="1950" b="0" baseline="-2500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UT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) and double-spin (A</a:t>
            </a:r>
            <a:r>
              <a:rPr sz="1950" b="0" baseline="-2500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LL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) asymmetries.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125872-CDC7-41D3-8A74-F17326BDEC88}"/>
              </a:ext>
            </a:extLst>
          </p:cNvPr>
          <p:cNvSpPr>
            <a:spLocks noGrp="1"/>
          </p:cNvSpPr>
          <p:nvPr/>
        </p:nvSpPr>
        <p:spPr>
          <a:xfrm>
            <a:off x="571500" y="6010275"/>
            <a:ext cx="10810875" cy="61912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Cross-channel universality and color transparency provide additional tests.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87086A6-B6BD-4BC7-9E88-EDE243F8A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294893" y="1773045"/>
            <a:ext cx="4467412" cy="30956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312BC18-BC0D-4B49-9D26-AC1F5FF7DF98}"/>
              </a:ext>
            </a:extLst>
          </p:cNvPr>
          <p:cNvSpPr>
            <a:spLocks noGrp="1"/>
          </p:cNvSpPr>
          <p:nvPr/>
        </p:nvSpPr>
        <p:spPr>
          <a:xfrm>
            <a:off x="8164458" y="4924425"/>
            <a:ext cx="4027542" cy="5905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575" b="0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Double-spin asymmetry: TDA model comparison</a:t>
            </a:r>
          </a:p>
        </p:txBody>
      </p:sp>
    </p:spTree>
    <p:extLst>
      <p:ext uri="{BB962C8B-B14F-4D97-AF65-F5344CB8AC3E}">
        <p14:creationId xmlns:p14="http://schemas.microsoft.com/office/powerpoint/2010/main" val="1819192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4BDED78-044B-4796-B096-0F284AE2BC6B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6667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324D"/>
                </a:solidFill>
                <a:latin typeface="Arial"/>
                <a:ea typeface="Arial"/>
                <a:cs typeface="Arial"/>
              </a:rPr>
              <a:t>Probing TDAs through backward exclusive reactions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4938034-0B26-4C99-A14A-FDF8D633F588}"/>
              </a:ext>
            </a:extLst>
          </p:cNvPr>
          <p:cNvSpPr>
            <a:spLocks noGrp="1"/>
          </p:cNvSpPr>
          <p:nvPr/>
        </p:nvSpPr>
        <p:spPr>
          <a:xfrm>
            <a:off x="571500" y="1162050"/>
            <a:ext cx="11049000" cy="10668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202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02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Backward-peak and scaling tests require a recoil detector combined with high luminosity and large acceptance. Polarization measurements require broader recoil acceptance.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386B2E-D3B2-4883-A623-23C2F6BFA454}"/>
              </a:ext>
            </a:extLst>
          </p:cNvPr>
          <p:cNvSpPr>
            <a:spLocks noGrp="1"/>
          </p:cNvSpPr>
          <p:nvPr/>
        </p:nvSpPr>
        <p:spPr>
          <a:xfrm>
            <a:off x="571500" y="2400300"/>
            <a:ext cx="11049000" cy="4381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202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02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87F8C"/>
                </a:solidFill>
                <a:latin typeface="Arial"/>
                <a:ea typeface="Arial"/>
                <a:cs typeface="Arial"/>
              </a:rPr>
              <a:t>Possible SoLID-lite configuration using existing detectors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66FADC-74A7-4C92-856C-A7AE0DBF6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043230" y="2952750"/>
            <a:ext cx="2628414" cy="3638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5492B8-71EA-42C5-BA55-22E5637BF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429500" y="3062136"/>
            <a:ext cx="4095750" cy="250537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2BC98E-3CA1-44F0-928A-2746DFE2019E}"/>
              </a:ext>
            </a:extLst>
          </p:cNvPr>
          <p:cNvSpPr>
            <a:spLocks noGrp="1"/>
          </p:cNvSpPr>
          <p:nvPr/>
        </p:nvSpPr>
        <p:spPr>
          <a:xfrm>
            <a:off x="4286250" y="3143250"/>
            <a:ext cx="2952750" cy="6858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87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087F8C"/>
                </a:solidFill>
                <a:latin typeface="Arial"/>
                <a:ea typeface="Arial"/>
                <a:cs typeface="Arial"/>
              </a:rPr>
              <a:t>Backward tagging of π⁺ and π⁰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B37CF5-D532-4080-9A7C-092ABCBE1986}"/>
              </a:ext>
            </a:extLst>
          </p:cNvPr>
          <p:cNvSpPr>
            <a:spLocks noGrp="1"/>
          </p:cNvSpPr>
          <p:nvPr/>
        </p:nvSpPr>
        <p:spPr>
          <a:xfrm>
            <a:off x="4286250" y="4019550"/>
            <a:ext cx="2952750" cy="7620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87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Two tracking layers tag momentum.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99BC4A-0F5D-4D06-921E-AA2E857C470C}"/>
              </a:ext>
            </a:extLst>
          </p:cNvPr>
          <p:cNvSpPr>
            <a:spLocks noGrp="1"/>
          </p:cNvSpPr>
          <p:nvPr/>
        </p:nvSpPr>
        <p:spPr>
          <a:xfrm>
            <a:off x="4286250" y="4876800"/>
            <a:ext cx="2952750" cy="10477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87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Scintillator provides a charged-particle trigger and neutral-trigger veto.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C5EC48-F1BD-4750-A515-D9A027021510}"/>
              </a:ext>
            </a:extLst>
          </p:cNvPr>
          <p:cNvSpPr>
            <a:spLocks noGrp="1"/>
          </p:cNvSpPr>
          <p:nvPr/>
        </p:nvSpPr>
        <p:spPr>
          <a:xfrm>
            <a:off x="7429500" y="5762625"/>
            <a:ext cx="4340148" cy="7620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87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875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Calorimeter measures particle energy.</a:t>
            </a:r>
          </a:p>
        </p:txBody>
      </p:sp>
    </p:spTree>
    <p:extLst>
      <p:ext uri="{BB962C8B-B14F-4D97-AF65-F5344CB8AC3E}">
        <p14:creationId xmlns:p14="http://schemas.microsoft.com/office/powerpoint/2010/main" val="1691851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A07F141-2A2E-4A39-8CC2-B7A46A55B0D5}"/>
              </a:ext>
            </a:extLst>
          </p:cNvPr>
          <p:cNvSpPr>
            <a:spLocks noGrp="1"/>
          </p:cNvSpPr>
          <p:nvPr/>
        </p:nvSpPr>
        <p:spPr>
          <a:xfrm>
            <a:off x="523875" y="333375"/>
            <a:ext cx="11144250" cy="6667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000" b="1">
                <a:solidFill>
                  <a:srgbClr val="17324D"/>
                </a:solidFill>
                <a:latin typeface="Arial"/>
                <a:ea typeface="Arial"/>
                <a:cs typeface="Arial"/>
              </a:defRPr>
            </a:pPr>
            <a:r>
              <a:rPr sz="3000" b="1" dirty="0">
                <a:solidFill>
                  <a:srgbClr val="17324D"/>
                </a:solidFill>
                <a:latin typeface="Arial"/>
                <a:ea typeface="Arial"/>
                <a:cs typeface="Arial"/>
              </a:rPr>
              <a:t>Exclusive π⁻ from transversely polarized ³He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210C0D-3FCA-464F-8EB4-150CFFD5566F}"/>
              </a:ext>
            </a:extLst>
          </p:cNvPr>
          <p:cNvSpPr>
            <a:spLocks noGrp="1"/>
          </p:cNvSpPr>
          <p:nvPr/>
        </p:nvSpPr>
        <p:spPr>
          <a:xfrm>
            <a:off x="571500" y="1152525"/>
            <a:ext cx="7524750" cy="7048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Tag the proton to isolate exclusive π⁻ events on a polarized neutron in ³He.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C9D34F-2621-4353-8E8D-5C90E71728C5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7524750" cy="7810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The sin(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φ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−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φs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) moment probes helicity-flip GPDs. The sin(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φ</a:t>
            </a:r>
            <a:r>
              <a:rPr sz="1950" b="0" baseline="-2500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s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) moment probes </a:t>
            </a:r>
            <a:r>
              <a:rPr sz="1950" b="0" dirty="0" err="1">
                <a:solidFill>
                  <a:srgbClr val="344355"/>
                </a:solidFill>
                <a:latin typeface="Arial"/>
                <a:ea typeface="Arial"/>
                <a:cs typeface="Arial"/>
              </a:rPr>
              <a:t>transversity</a:t>
            </a:r>
            <a:r>
              <a:rPr sz="1950" b="0" dirty="0">
                <a:solidFill>
                  <a:srgbClr val="344355"/>
                </a:solidFill>
                <a:latin typeface="Arial"/>
                <a:ea typeface="Arial"/>
                <a:cs typeface="Arial"/>
              </a:rPr>
              <a:t> GPDs.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55AE51-FACA-4160-9ACB-FC3D0E737898}"/>
              </a:ext>
            </a:extLst>
          </p:cNvPr>
          <p:cNvSpPr>
            <a:spLocks noGrp="1"/>
          </p:cNvSpPr>
          <p:nvPr/>
        </p:nvSpPr>
        <p:spPr>
          <a:xfrm>
            <a:off x="571500" y="2828925"/>
            <a:ext cx="7524750" cy="8191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950" b="0">
                <a:solidFill>
                  <a:srgbClr val="344355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344355"/>
                </a:solidFill>
                <a:latin typeface="Arial"/>
                <a:ea typeface="Arial"/>
                <a:cs typeface="Arial"/>
              </a:rPr>
              <a:t>Large acceptance and high luminosity enable the measurement. SoLID-lite has similar coverage with about twice the uncertainties.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DB4F9E-1818-446B-AD4D-03D9EC96A3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 rot="19538966">
            <a:off x="8484403" y="1331714"/>
            <a:ext cx="3322081" cy="261048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564CF8-9B8F-4DA9-BBAD-FD504B96F2DE}"/>
              </a:ext>
            </a:extLst>
          </p:cNvPr>
          <p:cNvSpPr>
            <a:spLocks noGrp="1"/>
          </p:cNvSpPr>
          <p:nvPr/>
        </p:nvSpPr>
        <p:spPr>
          <a:xfrm>
            <a:off x="1931949" y="3925229"/>
            <a:ext cx="2524125" cy="3619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87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875" b="1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HERMES world data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042FF6-E6FF-47CA-B9C8-019E51AAF50F}"/>
              </a:ext>
            </a:extLst>
          </p:cNvPr>
          <p:cNvSpPr>
            <a:spLocks noGrp="1"/>
          </p:cNvSpPr>
          <p:nvPr/>
        </p:nvSpPr>
        <p:spPr>
          <a:xfrm>
            <a:off x="7048034" y="3796641"/>
            <a:ext cx="3701740" cy="3619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>
            <a:defPPr>
              <a:defRPr sz="187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1">
                <a:solidFill>
                  <a:srgbClr val="087F8C"/>
                </a:solidFill>
                <a:latin typeface="Arial"/>
                <a:ea typeface="Arial"/>
                <a:cs typeface="Arial"/>
              </a:defRPr>
            </a:pPr>
            <a:r>
              <a:rPr sz="1875" b="1" dirty="0" err="1">
                <a:solidFill>
                  <a:srgbClr val="087F8C"/>
                </a:solidFill>
                <a:latin typeface="Arial"/>
                <a:ea typeface="Arial"/>
                <a:cs typeface="Arial"/>
              </a:rPr>
              <a:t>SoLID</a:t>
            </a:r>
            <a:r>
              <a:rPr sz="1875" b="1" dirty="0">
                <a:solidFill>
                  <a:srgbClr val="087F8C"/>
                </a:solidFill>
                <a:latin typeface="Arial"/>
                <a:ea typeface="Arial"/>
                <a:cs typeface="Arial"/>
              </a:rPr>
              <a:t> projected uncertainties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83A255-36DF-44E4-A50E-4BCC4691D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523875" y="4438708"/>
            <a:ext cx="2428875" cy="18477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A0E7DFF-E94E-43E8-9026-6EF0D5FDB7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3095625" y="4413477"/>
            <a:ext cx="2428875" cy="18981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9CCC78-F8B6-426D-B9EF-C6CDA31489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5829866" y="4324350"/>
            <a:ext cx="5771017" cy="23050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CD44ECE-8E22-5E38-2BDA-7582F7CD2374}"/>
              </a:ext>
            </a:extLst>
          </p:cNvPr>
          <p:cNvSpPr txBox="1"/>
          <p:nvPr/>
        </p:nvSpPr>
        <p:spPr>
          <a:xfrm>
            <a:off x="8367031" y="1104840"/>
            <a:ext cx="3748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9E92"/>
                </a:solidFill>
              </a:rPr>
              <a:t>Scattering and reaction planes</a:t>
            </a:r>
          </a:p>
        </p:txBody>
      </p:sp>
    </p:spTree>
    <p:extLst>
      <p:ext uri="{BB962C8B-B14F-4D97-AF65-F5344CB8AC3E}">
        <p14:creationId xmlns:p14="http://schemas.microsoft.com/office/powerpoint/2010/main" val="1765239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1161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D43586-7440-7B50-0732-C6F235970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31" y="1"/>
            <a:ext cx="2356103" cy="32499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B96DAB-75FC-C1E2-D575-E88663BB83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770" y="243985"/>
            <a:ext cx="2478795" cy="31426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66AC1A-193F-1E77-BEFA-9E33ED2E1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164" y="103612"/>
            <a:ext cx="2198635" cy="30427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684FD4-F277-3A35-2D0B-43EB5DB597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9298" y="259391"/>
            <a:ext cx="2448157" cy="306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3292C9-8CA3-960D-C804-FB0BD640E5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534" y="3386648"/>
            <a:ext cx="2790383" cy="32499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66EAC5-2D4C-E5A0-686C-57D489D9F7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1411" y="3434763"/>
            <a:ext cx="2787045" cy="32018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429D6D-F943-A7C7-991F-B85C4B3B72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9444" y="3536966"/>
            <a:ext cx="2179708" cy="288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35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EA4C5-8D99-6900-262E-5D27DFD81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E714F91-D3BC-9F34-C9E0-9912E6035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62A69E-FBEA-89DB-51C2-D9BD236A4C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76"/>
            <a:ext cx="12192000" cy="674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6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2ACB3-C7C5-02A0-5C73-E50D8C428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956" y="-41492"/>
            <a:ext cx="10825844" cy="79791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  <a:ea typeface="Calibri"/>
                <a:cs typeface="Calibri"/>
              </a:rPr>
              <a:t>GPD: TCS and DDVCS (w</a:t>
            </a:r>
            <a:r>
              <a:rPr lang="en-US" dirty="0"/>
              <a:t>hitepaper writing flow)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63C62-D4FC-87AF-E58F-F41B69EAD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791" y="998950"/>
            <a:ext cx="5485544" cy="5837376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sz="2000" dirty="0">
                <a:solidFill>
                  <a:schemeClr val="accent5"/>
                </a:solidFill>
                <a:ea typeface="Calibri"/>
                <a:cs typeface="Calibri"/>
              </a:rPr>
              <a:t>TCS provides new observables and accesses new GPD kinematic region, comparing to DVCS</a:t>
            </a:r>
          </a:p>
          <a:p>
            <a:r>
              <a:rPr lang="en-US" sz="2000" dirty="0">
                <a:solidFill>
                  <a:schemeClr val="accent5"/>
                </a:solidFill>
                <a:ea typeface="Calibri"/>
                <a:cs typeface="Calibri"/>
              </a:rPr>
              <a:t>DDVCS provides new observables and covers GPD in its full kinematic region</a:t>
            </a:r>
          </a:p>
          <a:p>
            <a:r>
              <a:rPr lang="en-US" sz="2000" dirty="0">
                <a:solidFill>
                  <a:schemeClr val="accent5"/>
                </a:solidFill>
                <a:ea typeface="Calibri"/>
                <a:cs typeface="Calibri"/>
              </a:rPr>
              <a:t>Both test universality and possible NLO effect, and add critical input to global fitting</a:t>
            </a:r>
          </a:p>
          <a:p>
            <a:r>
              <a:rPr lang="en-US" sz="2000" dirty="0">
                <a:solidFill>
                  <a:schemeClr val="accent5"/>
                </a:solidFill>
                <a:ea typeface="Calibri"/>
                <a:cs typeface="Calibri"/>
              </a:rPr>
              <a:t>Both are exclusive measurement with multiple final state particles and very small cross-section. Large acceptance detectors with high luminosity capability beyond any existing detector are needed</a:t>
            </a:r>
          </a:p>
          <a:p>
            <a:endParaRPr lang="en-US" sz="2000" dirty="0">
              <a:ea typeface="Calibri"/>
              <a:cs typeface="Calibri"/>
            </a:endParaRPr>
          </a:p>
          <a:p>
            <a:r>
              <a:rPr lang="en-US" sz="2000" dirty="0">
                <a:latin typeface="Symbol" pitchFamily="2" charset="2"/>
                <a:ea typeface="Calibri"/>
                <a:cs typeface="Calibri"/>
              </a:rPr>
              <a:t>m</a:t>
            </a:r>
            <a:r>
              <a:rPr lang="en-US" sz="2000" dirty="0">
                <a:ea typeface="Calibri"/>
                <a:cs typeface="Calibri"/>
              </a:rPr>
              <a:t>CLA12 and </a:t>
            </a:r>
            <a:r>
              <a:rPr lang="en-US" sz="2000" dirty="0" err="1">
                <a:ea typeface="Calibri"/>
                <a:cs typeface="Calibri"/>
              </a:rPr>
              <a:t>SoLID</a:t>
            </a:r>
            <a:r>
              <a:rPr lang="en-US" sz="2000" dirty="0" err="1">
                <a:latin typeface="Symbol" pitchFamily="2" charset="2"/>
                <a:ea typeface="Calibri"/>
                <a:cs typeface="Calibri"/>
              </a:rPr>
              <a:t>m</a:t>
            </a:r>
            <a:r>
              <a:rPr lang="en-US" sz="2000" dirty="0">
                <a:ea typeface="Calibri"/>
                <a:cs typeface="Calibri"/>
              </a:rPr>
              <a:t> at </a:t>
            </a:r>
            <a:r>
              <a:rPr lang="en-US" sz="2000" dirty="0" err="1">
                <a:ea typeface="Calibri"/>
                <a:cs typeface="Calibri"/>
              </a:rPr>
              <a:t>JLab</a:t>
            </a:r>
            <a:r>
              <a:rPr lang="en-US" sz="2000" dirty="0">
                <a:ea typeface="Calibri"/>
                <a:cs typeface="Calibri"/>
              </a:rPr>
              <a:t> are the only two high </a:t>
            </a:r>
            <a:r>
              <a:rPr lang="en-US" sz="2000" dirty="0" err="1">
                <a:ea typeface="Calibri"/>
                <a:cs typeface="Calibri"/>
              </a:rPr>
              <a:t>lumi</a:t>
            </a:r>
            <a:r>
              <a:rPr lang="en-US" sz="2000" dirty="0">
                <a:ea typeface="Calibri"/>
                <a:cs typeface="Calibri"/>
              </a:rPr>
              <a:t> nosily and large acceptance detectors to study both at the valance region ever and will do first time measurement in multidimensional binning</a:t>
            </a:r>
          </a:p>
          <a:p>
            <a:r>
              <a:rPr lang="en-US" sz="2000" dirty="0">
                <a:ea typeface="Calibri"/>
                <a:cs typeface="Calibri"/>
              </a:rPr>
              <a:t>The two detectors are complementary in term of kinematic coverage and systematics</a:t>
            </a:r>
          </a:p>
          <a:p>
            <a:r>
              <a:rPr lang="en-US" sz="2000" dirty="0">
                <a:latin typeface="Symbol" pitchFamily="2" charset="2"/>
                <a:ea typeface="Calibri"/>
                <a:cs typeface="Calibri"/>
              </a:rPr>
              <a:t>m</a:t>
            </a:r>
            <a:r>
              <a:rPr lang="en-US" sz="2000" dirty="0">
                <a:ea typeface="Calibri"/>
                <a:cs typeface="Calibri"/>
              </a:rPr>
              <a:t>CLAS12 has a well planned staged upgrade path to increase luminosity from CLAS12,while </a:t>
            </a:r>
            <a:r>
              <a:rPr lang="en-US" sz="2000" dirty="0" err="1">
                <a:ea typeface="Calibri"/>
                <a:cs typeface="Calibri"/>
              </a:rPr>
              <a:t>SoLID</a:t>
            </a:r>
            <a:r>
              <a:rPr lang="en-US" sz="2000" dirty="0" err="1">
                <a:latin typeface="Symbol" pitchFamily="2" charset="2"/>
                <a:ea typeface="Calibri"/>
                <a:cs typeface="Calibri"/>
              </a:rPr>
              <a:t>m</a:t>
            </a:r>
            <a:r>
              <a:rPr lang="en-US" sz="2000" dirty="0">
                <a:ea typeface="Calibri"/>
                <a:cs typeface="Calibri"/>
              </a:rPr>
              <a:t> will start new with high luminosity and has potential for further upgrade</a:t>
            </a:r>
          </a:p>
          <a:p>
            <a:r>
              <a:rPr lang="en-US" sz="2000" dirty="0" err="1">
                <a:ea typeface="Calibri"/>
                <a:cs typeface="Calibri"/>
              </a:rPr>
              <a:t>SoLID</a:t>
            </a:r>
            <a:r>
              <a:rPr lang="en-US" sz="2000" dirty="0" err="1">
                <a:latin typeface="Symbol" pitchFamily="2" charset="2"/>
                <a:ea typeface="Calibri"/>
                <a:cs typeface="Calibri"/>
              </a:rPr>
              <a:t>m</a:t>
            </a:r>
            <a:r>
              <a:rPr lang="en-US" sz="2000" dirty="0">
                <a:ea typeface="Calibri"/>
                <a:cs typeface="Calibri"/>
              </a:rPr>
              <a:t> has di-electron and di-muon measurement at the same time to save beam time, increase counts and check systematics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54F19F-241F-4765-EC37-64E6AFC16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E576E-D1A2-4E74-A09C-AF96ABE80DEF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306EB4-5DD9-B48B-9D7C-38015C8BC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475" y="3028689"/>
            <a:ext cx="3102895" cy="21867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2A819D-9CCD-036A-25A1-B4F1856F58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186" t="49400"/>
          <a:stretch>
            <a:fillRect/>
          </a:stretch>
        </p:blipFill>
        <p:spPr>
          <a:xfrm>
            <a:off x="9279287" y="3063646"/>
            <a:ext cx="2964942" cy="22316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9D6182D-18BA-6C46-6A5E-B0FCCEC8B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0667" y="789985"/>
            <a:ext cx="2504513" cy="1908810"/>
          </a:xfrm>
          <a:prstGeom prst="rect">
            <a:avLst/>
          </a:prstGeom>
        </p:spPr>
      </p:pic>
      <p:pic>
        <p:nvPicPr>
          <p:cNvPr id="12" name="Content Placeholder 5">
            <a:extLst>
              <a:ext uri="{FF2B5EF4-FFF2-40B4-BE49-F238E27FC236}">
                <a16:creationId xmlns:a16="http://schemas.microsoft.com/office/drawing/2014/main" id="{42F72FFF-B2F3-0401-A3DD-161DDC59B0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2199" y="875929"/>
            <a:ext cx="2826477" cy="21191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7F99F6C-AE98-5A25-1AAD-CFBE1A0E0A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3837" y="5295063"/>
            <a:ext cx="1530327" cy="15459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AB4180A-38CB-D974-BF10-0827566968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19368" y="5248986"/>
            <a:ext cx="1452166" cy="15873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10EEE08-C8F4-5BB4-4B6A-867FE286B1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4841" y="5395756"/>
            <a:ext cx="2673835" cy="132571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997169A-EECD-C6BC-726D-35D9DA859F8F}"/>
              </a:ext>
            </a:extLst>
          </p:cNvPr>
          <p:cNvSpPr txBox="1"/>
          <p:nvPr/>
        </p:nvSpPr>
        <p:spPr>
          <a:xfrm>
            <a:off x="7453034" y="2881272"/>
            <a:ext cx="39436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ea typeface="Calibri"/>
                <a:cs typeface="Calibri"/>
              </a:rPr>
              <a:t>Maybe merge style them similarly</a:t>
            </a:r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05EAA28-4C19-148A-C0FA-A029658BD2B8}"/>
              </a:ext>
            </a:extLst>
          </p:cNvPr>
          <p:cNvSpPr txBox="1"/>
          <p:nvPr/>
        </p:nvSpPr>
        <p:spPr>
          <a:xfrm>
            <a:off x="93324" y="441851"/>
            <a:ext cx="5431971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500" dirty="0"/>
              <a:t>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823C870-BF92-A442-1BC6-2A9807F0CD55}"/>
              </a:ext>
            </a:extLst>
          </p:cNvPr>
          <p:cNvSpPr txBox="1"/>
          <p:nvPr/>
        </p:nvSpPr>
        <p:spPr>
          <a:xfrm>
            <a:off x="40821" y="556363"/>
            <a:ext cx="61232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accent5"/>
                </a:solidFill>
                <a:ea typeface="Calibri"/>
                <a:cs typeface="Calibri"/>
              </a:rPr>
              <a:t>Why we need them</a:t>
            </a:r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A8CD890-E281-13EC-9D62-196D5B2B500E}"/>
              </a:ext>
            </a:extLst>
          </p:cNvPr>
          <p:cNvSpPr txBox="1"/>
          <p:nvPr/>
        </p:nvSpPr>
        <p:spPr>
          <a:xfrm>
            <a:off x="0" y="3228945"/>
            <a:ext cx="61232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ea typeface="Calibri"/>
                <a:cs typeface="Calibri"/>
              </a:rPr>
              <a:t>Why only we can measure them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176635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2623</Words>
  <Application>Microsoft Macintosh PowerPoint</Application>
  <DocSecurity>0</DocSecurity>
  <PresentationFormat>Widescreen</PresentationFormat>
  <Paragraphs>108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Arial</vt:lpstr>
      <vt:lpstr>Calibri</vt:lpstr>
      <vt:lpstr>Symbol</vt:lpstr>
      <vt:lpstr>ChatGPT</vt:lpstr>
      <vt:lpstr>GPDs &amp;  related physics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GPD: TCS and DDVCS (whitepaper writing flow)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Volker Burkert</cp:lastModifiedBy>
  <cp:revision>11</cp:revision>
  <cp:lastPrinted>2026-10-08T21:34:42Z</cp:lastPrinted>
  <dcterms:created xsi:type="dcterms:W3CDTF">2026-10-08T20:12:41Z</dcterms:created>
  <dcterms:modified xsi:type="dcterms:W3CDTF">2026-10-09T13:52:08Z</dcterms:modified>
</cp:coreProperties>
</file>