
<file path=[Content_Types].xml><?xml version="1.0" encoding="utf-8"?>
<Types xmlns="http://schemas.openxmlformats.org/package/2006/content-types">
  <Default Extension="emf" ContentType="image/x-emf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48" r:id="rId1"/>
  </p:sldMasterIdLst>
  <p:notesMasterIdLst>
    <p:notesMasterId r:id="rId32"/>
  </p:notesMasterIdLst>
  <p:handoutMasterIdLst>
    <p:handoutMasterId r:id="rId33"/>
  </p:handoutMasterIdLst>
  <p:sldIdLst>
    <p:sldId id="258" r:id="rId2"/>
    <p:sldId id="291" r:id="rId3"/>
    <p:sldId id="316" r:id="rId4"/>
    <p:sldId id="317" r:id="rId5"/>
    <p:sldId id="318" r:id="rId6"/>
    <p:sldId id="319" r:id="rId7"/>
    <p:sldId id="320" r:id="rId8"/>
    <p:sldId id="303" r:id="rId9"/>
    <p:sldId id="306" r:id="rId10"/>
    <p:sldId id="310" r:id="rId11"/>
    <p:sldId id="323" r:id="rId12"/>
    <p:sldId id="309" r:id="rId13"/>
    <p:sldId id="292" r:id="rId14"/>
    <p:sldId id="313" r:id="rId15"/>
    <p:sldId id="314" r:id="rId16"/>
    <p:sldId id="315" r:id="rId17"/>
    <p:sldId id="311" r:id="rId18"/>
    <p:sldId id="312" r:id="rId19"/>
    <p:sldId id="296" r:id="rId20"/>
    <p:sldId id="300" r:id="rId21"/>
    <p:sldId id="322" r:id="rId22"/>
    <p:sldId id="321" r:id="rId23"/>
    <p:sldId id="304" r:id="rId24"/>
    <p:sldId id="324" r:id="rId25"/>
    <p:sldId id="302" r:id="rId26"/>
    <p:sldId id="307" r:id="rId27"/>
    <p:sldId id="284" r:id="rId28"/>
    <p:sldId id="325" r:id="rId29"/>
    <p:sldId id="288" r:id="rId30"/>
    <p:sldId id="289" r:id="rId31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BD0000"/>
    <a:srgbClr val="76F024"/>
    <a:srgbClr val="FF9500"/>
    <a:srgbClr val="FF008A"/>
    <a:srgbClr val="AAFF33"/>
    <a:srgbClr val="DDE1E6"/>
    <a:srgbClr val="B8C2CC"/>
    <a:srgbClr val="40464C"/>
    <a:srgbClr val="F2F4F8"/>
    <a:srgbClr val="8B959E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7277"/>
    <p:restoredTop sz="95028"/>
  </p:normalViewPr>
  <p:slideViewPr>
    <p:cSldViewPr snapToGrid="0">
      <p:cViewPr varScale="1">
        <p:scale>
          <a:sx n="127" d="100"/>
          <a:sy n="127" d="100"/>
        </p:scale>
        <p:origin x="1064" y="192"/>
      </p:cViewPr>
      <p:guideLst/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sorterViewPr>
    <p:cViewPr>
      <p:scale>
        <a:sx n="80" d="100"/>
        <a:sy n="80" d="100"/>
      </p:scale>
      <p:origin x="0" y="0"/>
    </p:cViewPr>
  </p:sorterViewPr>
  <p:notesViewPr>
    <p:cSldViewPr snapToGrid="0">
      <p:cViewPr varScale="1">
        <p:scale>
          <a:sx n="94" d="100"/>
          <a:sy n="94" d="100"/>
        </p:scale>
        <p:origin x="4136" y="192"/>
      </p:cViewPr>
      <p:guideLst/>
    </p:cSldViewPr>
  </p:notes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21" Type="http://schemas.openxmlformats.org/officeDocument/2006/relationships/slide" Target="slides/slide20.xml"/><Relationship Id="rId34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handoutMaster" Target="handoutMasters/handout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notesMaster" Target="notesMasters/notesMaster1.xml"/><Relationship Id="rId37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viewProps" Target="viewProps.xml"/><Relationship Id="rId8" Type="http://schemas.openxmlformats.org/officeDocument/2006/relationships/slide" Target="slides/slide7.xml"/><Relationship Id="rId3" Type="http://schemas.openxmlformats.org/officeDocument/2006/relationships/slide" Target="slides/slide2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>
            <a:extLst>
              <a:ext uri="{FF2B5EF4-FFF2-40B4-BE49-F238E27FC236}">
                <a16:creationId xmlns:a16="http://schemas.microsoft.com/office/drawing/2014/main" id="{76101180-94AE-A148-0874-34EE0A31BCCB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 dirty="0">
              <a:latin typeface="Helvetica" pitchFamily="2" charset="0"/>
            </a:endParaRP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5F70E86C-4C4E-1FDA-0154-15C7F2DABF26}"/>
              </a:ext>
            </a:extLst>
          </p:cNvPr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EB0CE46-E44A-3247-A43C-11027568704B}" type="datetimeFigureOut">
              <a:rPr lang="en-US" smtClean="0">
                <a:latin typeface="Helvetica" pitchFamily="2" charset="0"/>
              </a:rPr>
              <a:t>10/5/26</a:t>
            </a:fld>
            <a:endParaRPr lang="en-US" dirty="0">
              <a:latin typeface="Helvetica" pitchFamily="2" charset="0"/>
            </a:endParaRPr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0F7074C8-EEB7-E76E-099A-D0FB5B9D5E97}"/>
              </a:ext>
            </a:extLst>
          </p:cNvPr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 dirty="0">
              <a:latin typeface="Helvetica" pitchFamily="2" charset="0"/>
            </a:endParaRP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063E9CA0-3796-0BD4-664E-618D04C165AC}"/>
              </a:ext>
            </a:extLst>
          </p:cNvPr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96831F2-AF4E-BB4C-A8EF-42238C76ABA6}" type="slidenum">
              <a:rPr lang="en-US" smtClean="0">
                <a:latin typeface="Helvetica" pitchFamily="2" charset="0"/>
              </a:rPr>
              <a:t>‹#›</a:t>
            </a:fld>
            <a:endParaRPr lang="en-US" dirty="0">
              <a:latin typeface="Helvetica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26333061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EE79D00-1CDF-434B-8F0A-8ED0A64E848E}" type="datetimeFigureOut">
              <a:rPr lang="en-US" smtClean="0"/>
              <a:t>10/5/26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966EC296-AA85-584E-8224-F9A9CE70327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9617763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>
              <a:effectLst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66EC296-AA85-584E-8224-F9A9CE703278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00861110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228600" indent="-228600">
              <a:buAutoNum type="arabicPeriod"/>
            </a:pPr>
            <a:r>
              <a:rPr lang="en-US" dirty="0"/>
              <a:t>HM~ is H~ convolved with hard kernel and meson DA; </a:t>
            </a:r>
            <a:r>
              <a:rPr lang="en-US" sz="1200" dirty="0">
                <a:effectLst/>
                <a:latin typeface="Helvetica" pitchFamily="2" charset="0"/>
              </a:rPr>
              <a:t>same structural role as H in DVCS</a:t>
            </a:r>
          </a:p>
          <a:p>
            <a:pPr marL="228600" indent="-228600">
              <a:buAutoNum type="arabicPeriod"/>
            </a:pPr>
            <a:r>
              <a:rPr lang="en-US" sz="1200" dirty="0">
                <a:effectLst/>
                <a:latin typeface="Helvetica" pitchFamily="2" charset="0"/>
              </a:rPr>
              <a:t>As</a:t>
            </a:r>
          </a:p>
          <a:p>
            <a:pPr marL="228600" indent="-228600">
              <a:buAutoNum type="arabicPeriod"/>
            </a:pPr>
            <a:r>
              <a:rPr lang="en-US" sz="1200" dirty="0">
                <a:effectLst/>
                <a:latin typeface="Helvetica" pitchFamily="2" charset="0"/>
              </a:rPr>
              <a:t>e.g. if one picks quarks with spin pointing along +x then the center of their impact</a:t>
            </a:r>
            <a:r>
              <a:rPr lang="en-US" sz="1200" dirty="0">
                <a:latin typeface="Helvetica" pitchFamily="2" charset="0"/>
              </a:rPr>
              <a:t>-parameter distribution is shifted in the +y direction by a moment proportional to E</a:t>
            </a:r>
            <a:r>
              <a:rPr lang="en-US" sz="1200" baseline="-25000" dirty="0">
                <a:latin typeface="Helvetica" pitchFamily="2" charset="0"/>
              </a:rPr>
              <a:t>T</a:t>
            </a:r>
            <a:r>
              <a:rPr lang="en-US" sz="1200" dirty="0">
                <a:latin typeface="Helvetica" pitchFamily="2" charset="0"/>
              </a:rPr>
              <a:t>(x,0,0); 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66EC296-AA85-584E-8224-F9A9CE703278}" type="slidenum">
              <a:rPr lang="en-US" smtClean="0"/>
              <a:t>28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1102207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sv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 – Main, Re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02DA4FFB-26C5-FEA4-7430-D039D70FCF9D}"/>
              </a:ext>
            </a:extLst>
          </p:cNvPr>
          <p:cNvSpPr/>
          <p:nvPr userDrawn="1"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b="0" i="0" dirty="0">
              <a:latin typeface="Helvetica" pitchFamily="2" charset="0"/>
            </a:endParaRPr>
          </a:p>
        </p:txBody>
      </p:sp>
      <p:pic>
        <p:nvPicPr>
          <p:cNvPr id="15" name="Graphic 14">
            <a:extLst>
              <a:ext uri="{FF2B5EF4-FFF2-40B4-BE49-F238E27FC236}">
                <a16:creationId xmlns:a16="http://schemas.microsoft.com/office/drawing/2014/main" id="{B590FEB9-4E20-F153-F0DA-610723047ED4}"/>
              </a:ext>
            </a:extLst>
          </p:cNvPr>
          <p:cNvPicPr>
            <a:picLocks noChangeAspect="1"/>
          </p:cNvPicPr>
          <p:nvPr userDrawn="1"/>
        </p:nvPicPr>
        <p:blipFill>
          <a:blip>
            <a:extLs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p:blipFill>
        <p:spPr>
          <a:xfrm>
            <a:off x="254068" y="223820"/>
            <a:ext cx="3625882" cy="585545"/>
          </a:xfrm>
          <a:prstGeom prst="rect">
            <a:avLst/>
          </a:prstGeom>
        </p:spPr>
      </p:pic>
      <p:sp>
        <p:nvSpPr>
          <p:cNvPr id="12" name="Title 1">
            <a:extLst>
              <a:ext uri="{FF2B5EF4-FFF2-40B4-BE49-F238E27FC236}">
                <a16:creationId xmlns:a16="http://schemas.microsoft.com/office/drawing/2014/main" id="{FEB71D13-9507-AEAB-AFA8-C885097016BF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338958" y="1778261"/>
            <a:ext cx="9963805" cy="520907"/>
          </a:xfrm>
        </p:spPr>
        <p:txBody>
          <a:bodyPr anchor="t" anchorCtr="0">
            <a:noAutofit/>
          </a:bodyPr>
          <a:lstStyle>
            <a:lvl1pPr algn="l">
              <a:lnSpc>
                <a:spcPts val="4400"/>
              </a:lnSpc>
              <a:defRPr sz="4200" b="1" i="0">
                <a:solidFill>
                  <a:schemeClr val="bg1"/>
                </a:solidFill>
                <a:latin typeface="Helvetica" pitchFamily="2" charset="0"/>
              </a:defRPr>
            </a:lvl1pPr>
          </a:lstStyle>
          <a:p>
            <a:r>
              <a:rPr lang="en-US" dirty="0"/>
              <a:t>Main Title – Max 38 characters</a:t>
            </a:r>
          </a:p>
        </p:txBody>
      </p:sp>
      <p:sp>
        <p:nvSpPr>
          <p:cNvPr id="14" name="Text Placeholder 2">
            <a:extLst>
              <a:ext uri="{FF2B5EF4-FFF2-40B4-BE49-F238E27FC236}">
                <a16:creationId xmlns:a16="http://schemas.microsoft.com/office/drawing/2014/main" id="{00EDD1A9-92D2-FF96-FA55-0E10A68C1ADB}"/>
              </a:ext>
            </a:extLst>
          </p:cNvPr>
          <p:cNvSpPr>
            <a:spLocks noGrp="1"/>
          </p:cNvSpPr>
          <p:nvPr>
            <p:ph type="body" idx="1" hasCustomPrompt="1"/>
          </p:nvPr>
        </p:nvSpPr>
        <p:spPr>
          <a:xfrm>
            <a:off x="338958" y="2307394"/>
            <a:ext cx="9963805" cy="1825486"/>
          </a:xfrm>
        </p:spPr>
        <p:txBody>
          <a:bodyPr>
            <a:noAutofit/>
          </a:bodyPr>
          <a:lstStyle>
            <a:lvl1pPr marL="0" indent="0">
              <a:lnSpc>
                <a:spcPts val="4400"/>
              </a:lnSpc>
              <a:buNone/>
              <a:defRPr sz="4200" b="1" i="0">
                <a:solidFill>
                  <a:schemeClr val="accent2"/>
                </a:solidFill>
                <a:latin typeface="Helvetica" pitchFamily="2" charset="0"/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dirty="0"/>
              <a:t>Secondary Title – Max 100 characters</a:t>
            </a:r>
          </a:p>
        </p:txBody>
      </p:sp>
      <p:sp>
        <p:nvSpPr>
          <p:cNvPr id="16" name="Text Placeholder 7">
            <a:extLst>
              <a:ext uri="{FF2B5EF4-FFF2-40B4-BE49-F238E27FC236}">
                <a16:creationId xmlns:a16="http://schemas.microsoft.com/office/drawing/2014/main" id="{C6434C78-E82D-74AC-6F98-18C5A3C443F8}"/>
              </a:ext>
            </a:extLst>
          </p:cNvPr>
          <p:cNvSpPr>
            <a:spLocks noGrp="1"/>
          </p:cNvSpPr>
          <p:nvPr>
            <p:ph type="body" sz="quarter" idx="12" hasCustomPrompt="1"/>
          </p:nvPr>
        </p:nvSpPr>
        <p:spPr>
          <a:xfrm>
            <a:off x="349885" y="5867858"/>
            <a:ext cx="4114800" cy="642269"/>
          </a:xfrm>
        </p:spPr>
        <p:txBody>
          <a:bodyPr tIns="0" bIns="0" anchor="b" anchorCtr="0">
            <a:noAutofit/>
          </a:bodyPr>
          <a:lstStyle>
            <a:lvl1pPr marL="0" indent="0">
              <a:lnSpc>
                <a:spcPts val="1640"/>
              </a:lnSpc>
              <a:spcBef>
                <a:spcPts val="0"/>
              </a:spcBef>
              <a:buNone/>
              <a:defRPr sz="1200" b="1">
                <a:solidFill>
                  <a:schemeClr val="bg1"/>
                </a:solidFill>
                <a:latin typeface="Helvetica" pitchFamily="2" charset="0"/>
              </a:defRPr>
            </a:lvl1pPr>
          </a:lstStyle>
          <a:p>
            <a:r>
              <a:rPr lang="en-US" dirty="0"/>
              <a:t>Your Name</a:t>
            </a:r>
            <a:br>
              <a:rPr lang="en-US" dirty="0"/>
            </a:br>
            <a:r>
              <a:rPr lang="en-US" dirty="0"/>
              <a:t>Your Title</a:t>
            </a:r>
          </a:p>
        </p:txBody>
      </p:sp>
      <p:sp>
        <p:nvSpPr>
          <p:cNvPr id="17" name="Text Placeholder 7">
            <a:extLst>
              <a:ext uri="{FF2B5EF4-FFF2-40B4-BE49-F238E27FC236}">
                <a16:creationId xmlns:a16="http://schemas.microsoft.com/office/drawing/2014/main" id="{E5259085-837B-D02B-1F74-EC07AE53C1C0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6191885" y="5867858"/>
            <a:ext cx="4114800" cy="642269"/>
          </a:xfrm>
        </p:spPr>
        <p:txBody>
          <a:bodyPr tIns="0" bIns="0" anchor="b" anchorCtr="0">
            <a:noAutofit/>
          </a:bodyPr>
          <a:lstStyle>
            <a:lvl1pPr marL="0" indent="0">
              <a:lnSpc>
                <a:spcPts val="1640"/>
              </a:lnSpc>
              <a:spcBef>
                <a:spcPts val="0"/>
              </a:spcBef>
              <a:buNone/>
              <a:defRPr sz="1200" b="1">
                <a:solidFill>
                  <a:schemeClr val="bg1"/>
                </a:solidFill>
                <a:latin typeface="Helvetica" pitchFamily="2" charset="0"/>
              </a:defRPr>
            </a:lvl1pPr>
          </a:lstStyle>
          <a:p>
            <a:r>
              <a:rPr lang="en-US" dirty="0"/>
              <a:t>Presentation Date</a:t>
            </a:r>
          </a:p>
        </p:txBody>
      </p:sp>
    </p:spTree>
    <p:extLst>
      <p:ext uri="{BB962C8B-B14F-4D97-AF65-F5344CB8AC3E}">
        <p14:creationId xmlns:p14="http://schemas.microsoft.com/office/powerpoint/2010/main" val="59786301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Blank with Foot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Date Placeholder 3">
            <a:extLst>
              <a:ext uri="{FF2B5EF4-FFF2-40B4-BE49-F238E27FC236}">
                <a16:creationId xmlns:a16="http://schemas.microsoft.com/office/drawing/2014/main" id="{86CB41FB-9599-D9B9-83C7-3DC3C43EE5E1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3352800" y="6431166"/>
            <a:ext cx="2743200" cy="365125"/>
          </a:xfrm>
          <a:prstGeom prst="rect">
            <a:avLst/>
          </a:prstGeom>
        </p:spPr>
        <p:txBody>
          <a:bodyPr vert="horz" lIns="0" tIns="45720" rIns="0" bIns="45720" rtlCol="0" anchor="ctr"/>
          <a:lstStyle>
            <a:lvl1pPr algn="ctr">
              <a:defRPr sz="1200" b="0" i="0">
                <a:solidFill>
                  <a:schemeClr val="tx1">
                    <a:tint val="75000"/>
                  </a:schemeClr>
                </a:solidFill>
                <a:latin typeface="Helvetica" pitchFamily="2" charset="0"/>
              </a:defRPr>
            </a:lvl1pPr>
          </a:lstStyle>
          <a:p>
            <a:r>
              <a:rPr lang="en-US"/>
              <a:t>10/7/26</a:t>
            </a:r>
            <a:endParaRPr lang="en-US" dirty="0"/>
          </a:p>
        </p:txBody>
      </p:sp>
      <p:sp>
        <p:nvSpPr>
          <p:cNvPr id="4" name="Slide Number Placeholder 5">
            <a:extLst>
              <a:ext uri="{FF2B5EF4-FFF2-40B4-BE49-F238E27FC236}">
                <a16:creationId xmlns:a16="http://schemas.microsoft.com/office/drawing/2014/main" id="{FDA059AE-AD18-06BD-402B-2BAAD6B2B2AB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6112565" y="6431165"/>
            <a:ext cx="2743200" cy="365125"/>
          </a:xfrm>
          <a:prstGeom prst="rect">
            <a:avLst/>
          </a:prstGeom>
        </p:spPr>
        <p:txBody>
          <a:bodyPr vert="horz" lIns="0" tIns="45720" rIns="0" bIns="45720" rtlCol="0" anchor="ctr"/>
          <a:lstStyle>
            <a:lvl1pPr algn="ctr">
              <a:defRPr sz="1200" b="0" i="0">
                <a:solidFill>
                  <a:schemeClr val="tx1">
                    <a:tint val="75000"/>
                  </a:schemeClr>
                </a:solidFill>
                <a:latin typeface="Helvetica" pitchFamily="2" charset="0"/>
              </a:defRPr>
            </a:lvl1pPr>
          </a:lstStyle>
          <a:p>
            <a:fld id="{459CB2F1-739C-D74B-B449-0413DC9360EB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5" name="Title Placeholder 1">
            <a:extLst>
              <a:ext uri="{FF2B5EF4-FFF2-40B4-BE49-F238E27FC236}">
                <a16:creationId xmlns:a16="http://schemas.microsoft.com/office/drawing/2014/main" id="{8362D2D8-9135-A875-86E1-E697AF1E083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96681"/>
            <a:ext cx="10515600" cy="748233"/>
          </a:xfrm>
          <a:prstGeom prst="rect">
            <a:avLst/>
          </a:prstGeom>
        </p:spPr>
        <p:txBody>
          <a:bodyPr vert="horz" lIns="0" tIns="45720" rIns="0" bIns="45720" rtlCol="0" anchor="ctr">
            <a:normAutofit/>
          </a:bodyPr>
          <a:lstStyle>
            <a:lvl1pPr>
              <a:defRPr sz="4000"/>
            </a:lvl1pPr>
          </a:lstStyle>
          <a:p>
            <a:r>
              <a:rPr lang="en-US" dirty="0"/>
              <a:t>Header</a:t>
            </a:r>
          </a:p>
        </p:txBody>
      </p:sp>
      <p:sp>
        <p:nvSpPr>
          <p:cNvPr id="7" name="Text Placeholder 2">
            <a:extLst>
              <a:ext uri="{FF2B5EF4-FFF2-40B4-BE49-F238E27FC236}">
                <a16:creationId xmlns:a16="http://schemas.microsoft.com/office/drawing/2014/main" id="{8709FED5-E920-4E7C-E6D8-2B21BDAC3EE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484016"/>
            <a:ext cx="10515600" cy="4527067"/>
          </a:xfrm>
          <a:prstGeom prst="rect">
            <a:avLst/>
          </a:prstGeom>
        </p:spPr>
        <p:txBody>
          <a:bodyPr vert="horz" lIns="0" tIns="45720" rIns="0" bIns="45720" rtlCol="0">
            <a:normAutofit/>
          </a:bodyPr>
          <a:lstStyle/>
          <a:p>
            <a:pPr lvl="0"/>
            <a:r>
              <a:rPr lang="en-US" dirty="0"/>
              <a:t>Body</a:t>
            </a:r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9CC8651B-A54E-234F-BF29-C80093171880}"/>
              </a:ext>
            </a:extLst>
          </p:cNvPr>
          <p:cNvSpPr/>
          <p:nvPr userDrawn="1"/>
        </p:nvSpPr>
        <p:spPr>
          <a:xfrm>
            <a:off x="-99391" y="-69574"/>
            <a:ext cx="12423913" cy="278296"/>
          </a:xfrm>
          <a:prstGeom prst="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10" name="Straight Connector 9">
            <a:extLst>
              <a:ext uri="{FF2B5EF4-FFF2-40B4-BE49-F238E27FC236}">
                <a16:creationId xmlns:a16="http://schemas.microsoft.com/office/drawing/2014/main" id="{C5CF5F3E-ADA5-D7E0-C75C-024078AB344C}"/>
              </a:ext>
            </a:extLst>
          </p:cNvPr>
          <p:cNvCxnSpPr/>
          <p:nvPr userDrawn="1"/>
        </p:nvCxnSpPr>
        <p:spPr>
          <a:xfrm>
            <a:off x="530352" y="1190881"/>
            <a:ext cx="11131826" cy="0"/>
          </a:xfrm>
          <a:prstGeom prst="line">
            <a:avLst/>
          </a:prstGeom>
          <a:ln w="127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47245652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2.jpg"/><Relationship Id="rId4" Type="http://schemas.openxmlformats.org/officeDocument/2006/relationships/image" Target="../media/image1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04788F30-EDDA-BDB0-8AE9-5013C51F7FB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0" tIns="45720" rIns="0" bIns="45720" rtlCol="0" anchor="ctr">
            <a:normAutofit/>
          </a:bodyPr>
          <a:lstStyle/>
          <a:p>
            <a:r>
              <a:rPr lang="en-US" dirty="0"/>
              <a:t>Header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B5283FE0-B12A-9E73-4408-C5754DB4D55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0" tIns="45720" rIns="0" bIns="45720" rtlCol="0">
            <a:normAutofit/>
          </a:bodyPr>
          <a:lstStyle/>
          <a:p>
            <a:pPr lvl="0"/>
            <a:r>
              <a:rPr lang="en-US" dirty="0"/>
              <a:t>Body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6A13B03-5493-6C6F-E9FD-27A77B84AEB1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3352800" y="6356349"/>
            <a:ext cx="2743200" cy="365125"/>
          </a:xfrm>
          <a:prstGeom prst="rect">
            <a:avLst/>
          </a:prstGeom>
        </p:spPr>
        <p:txBody>
          <a:bodyPr vert="horz" lIns="0" tIns="45720" rIns="0" bIns="45720" rtlCol="0" anchor="ctr"/>
          <a:lstStyle>
            <a:lvl1pPr algn="ctr">
              <a:defRPr sz="1200" b="0" i="0">
                <a:solidFill>
                  <a:schemeClr val="tx1">
                    <a:tint val="75000"/>
                  </a:schemeClr>
                </a:solidFill>
                <a:latin typeface="Helvetica" pitchFamily="2" charset="0"/>
              </a:defRPr>
            </a:lvl1pPr>
          </a:lstStyle>
          <a:p>
            <a:r>
              <a:rPr lang="en-US"/>
              <a:t>10/7/26</a:t>
            </a:r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315C8EE-0737-B6BF-0F02-35D986FB2FEC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6096000" y="6356349"/>
            <a:ext cx="2743200" cy="365125"/>
          </a:xfrm>
          <a:prstGeom prst="rect">
            <a:avLst/>
          </a:prstGeom>
        </p:spPr>
        <p:txBody>
          <a:bodyPr vert="horz" lIns="0" tIns="45720" rIns="0" bIns="45720" rtlCol="0" anchor="ctr"/>
          <a:lstStyle>
            <a:lvl1pPr algn="ctr">
              <a:defRPr sz="1200" b="0" i="0">
                <a:solidFill>
                  <a:schemeClr val="tx1">
                    <a:tint val="75000"/>
                  </a:schemeClr>
                </a:solidFill>
                <a:latin typeface="Helvetica" pitchFamily="2" charset="0"/>
              </a:defRPr>
            </a:lvl1pPr>
          </a:lstStyle>
          <a:p>
            <a:fld id="{459CB2F1-739C-D74B-B449-0413DC9360EB}" type="slidenum">
              <a:rPr lang="en-US" smtClean="0"/>
              <a:pPr/>
              <a:t>‹#›</a:t>
            </a:fld>
            <a:endParaRPr lang="en-US" dirty="0"/>
          </a:p>
        </p:txBody>
      </p:sp>
      <p:pic>
        <p:nvPicPr>
          <p:cNvPr id="8" name="Picture 7" descr="A black and red logo&#10;&#10;Description automatically generated">
            <a:extLst>
              <a:ext uri="{FF2B5EF4-FFF2-40B4-BE49-F238E27FC236}">
                <a16:creationId xmlns:a16="http://schemas.microsoft.com/office/drawing/2014/main" id="{FC704059-736A-FD4B-2995-5036EA5E19B9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0" y="6247089"/>
            <a:ext cx="1033670" cy="639891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DAD31A6E-A6A1-7B37-6023-45CD402FE49F}"/>
              </a:ext>
            </a:extLst>
          </p:cNvPr>
          <p:cNvSpPr txBox="1"/>
          <p:nvPr userDrawn="1"/>
        </p:nvSpPr>
        <p:spPr>
          <a:xfrm>
            <a:off x="11569148" y="1779104"/>
            <a:ext cx="65" cy="369332"/>
          </a:xfrm>
          <a:prstGeom prst="rect">
            <a:avLst/>
          </a:prstGeom>
          <a:noFill/>
        </p:spPr>
        <p:txBody>
          <a:bodyPr wrap="none" lIns="0" rIns="0" rtlCol="0">
            <a:spAutoFit/>
          </a:bodyPr>
          <a:lstStyle/>
          <a:p>
            <a:pPr algn="l"/>
            <a:endParaRPr lang="en-US" dirty="0">
              <a:effectLst/>
              <a:latin typeface="Helvetica" pitchFamily="2" charset="0"/>
            </a:endParaRPr>
          </a:p>
        </p:txBody>
      </p:sp>
      <p:pic>
        <p:nvPicPr>
          <p:cNvPr id="9" name="Picture 8" descr="A logo of a television company&#10;&#10;Description automatically generated">
            <a:extLst>
              <a:ext uri="{FF2B5EF4-FFF2-40B4-BE49-F238E27FC236}">
                <a16:creationId xmlns:a16="http://schemas.microsoft.com/office/drawing/2014/main" id="{EB633023-0EF8-630E-687A-14F1908E4744}"/>
              </a:ext>
            </a:extLst>
          </p:cNvPr>
          <p:cNvPicPr>
            <a:picLocks noChangeAspect="1"/>
          </p:cNvPicPr>
          <p:nvPr userDrawn="1"/>
        </p:nvPicPr>
        <p:blipFill>
          <a:blip r:embed="rId5"/>
          <a:stretch>
            <a:fillRect/>
          </a:stretch>
        </p:blipFill>
        <p:spPr>
          <a:xfrm>
            <a:off x="11221473" y="6334366"/>
            <a:ext cx="960588" cy="51369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3827774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5" r:id="rId2"/>
  </p:sldLayoutIdLst>
  <p:hf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200" b="1" i="0" kern="1200">
          <a:solidFill>
            <a:schemeClr val="tx1"/>
          </a:solidFill>
          <a:latin typeface="Helvetica" pitchFamily="2" charset="0"/>
          <a:ea typeface="+mj-ea"/>
          <a:cs typeface="+mj-cs"/>
        </a:defRPr>
      </a:lvl1pPr>
    </p:titleStyle>
    <p:bodyStyle>
      <a:lvl1pPr marL="180975" indent="-180975" algn="l" defTabSz="914400" rtl="0" eaLnBrk="1" latinLnBrk="0" hangingPunct="1">
        <a:lnSpc>
          <a:spcPts val="2400"/>
        </a:lnSpc>
        <a:spcBef>
          <a:spcPts val="1000"/>
        </a:spcBef>
        <a:spcAft>
          <a:spcPts val="0"/>
        </a:spcAft>
        <a:buFont typeface="Arial" panose="020B0604020202020204" pitchFamily="34" charset="0"/>
        <a:buChar char="•"/>
        <a:tabLst/>
        <a:defRPr sz="2100" b="0" i="0" kern="1200">
          <a:solidFill>
            <a:schemeClr val="tx1"/>
          </a:solidFill>
          <a:latin typeface="Helvetica" pitchFamily="2" charset="0"/>
          <a:ea typeface="+mn-ea"/>
          <a:cs typeface="+mn-cs"/>
        </a:defRPr>
      </a:lvl1pPr>
      <a:lvl2pPr marL="635000" indent="-177800" algn="l" defTabSz="914400" rtl="0" eaLnBrk="1" latinLnBrk="0" hangingPunct="1">
        <a:lnSpc>
          <a:spcPts val="2400"/>
        </a:lnSpc>
        <a:spcBef>
          <a:spcPts val="500"/>
        </a:spcBef>
        <a:spcAft>
          <a:spcPts val="0"/>
        </a:spcAft>
        <a:buFont typeface="Arial" panose="020B0604020202020204" pitchFamily="34" charset="0"/>
        <a:buChar char="•"/>
        <a:tabLst/>
        <a:defRPr sz="2100" b="0" i="0" kern="1200">
          <a:solidFill>
            <a:schemeClr val="tx1"/>
          </a:solidFill>
          <a:latin typeface="Helvetica" pitchFamily="2" charset="0"/>
          <a:ea typeface="+mn-ea"/>
          <a:cs typeface="+mn-cs"/>
        </a:defRPr>
      </a:lvl2pPr>
      <a:lvl3pPr marL="1087438" indent="-173038" algn="l" defTabSz="914400" rtl="0" eaLnBrk="1" latinLnBrk="0" hangingPunct="1">
        <a:lnSpc>
          <a:spcPts val="2400"/>
        </a:lnSpc>
        <a:spcBef>
          <a:spcPts val="500"/>
        </a:spcBef>
        <a:spcAft>
          <a:spcPts val="0"/>
        </a:spcAft>
        <a:buFont typeface="Arial" panose="020B0604020202020204" pitchFamily="34" charset="0"/>
        <a:buChar char="•"/>
        <a:tabLst/>
        <a:defRPr sz="2100" b="0" i="0" kern="1200">
          <a:solidFill>
            <a:schemeClr val="tx1"/>
          </a:solidFill>
          <a:latin typeface="Helvetica" pitchFamily="2" charset="0"/>
          <a:ea typeface="+mn-ea"/>
          <a:cs typeface="+mn-cs"/>
        </a:defRPr>
      </a:lvl3pPr>
      <a:lvl4pPr marL="1554163" indent="-182563" algn="l" defTabSz="914400" rtl="0" eaLnBrk="1" latinLnBrk="0" hangingPunct="1">
        <a:lnSpc>
          <a:spcPts val="2400"/>
        </a:lnSpc>
        <a:spcBef>
          <a:spcPts val="500"/>
        </a:spcBef>
        <a:spcAft>
          <a:spcPts val="0"/>
        </a:spcAft>
        <a:buFont typeface="Arial" panose="020B0604020202020204" pitchFamily="34" charset="0"/>
        <a:buChar char="•"/>
        <a:tabLst/>
        <a:defRPr sz="2100" b="0" i="0" kern="1200">
          <a:solidFill>
            <a:schemeClr val="tx1"/>
          </a:solidFill>
          <a:latin typeface="Helvetica" pitchFamily="2" charset="0"/>
          <a:ea typeface="+mn-ea"/>
          <a:cs typeface="+mn-cs"/>
        </a:defRPr>
      </a:lvl4pPr>
      <a:lvl5pPr marL="2008188" indent="-179388" algn="l" defTabSz="914400" rtl="0" eaLnBrk="1" latinLnBrk="0" hangingPunct="1">
        <a:lnSpc>
          <a:spcPts val="2400"/>
        </a:lnSpc>
        <a:spcBef>
          <a:spcPts val="500"/>
        </a:spcBef>
        <a:spcAft>
          <a:spcPts val="0"/>
        </a:spcAft>
        <a:buFont typeface="Arial" panose="020B0604020202020204" pitchFamily="34" charset="0"/>
        <a:buChar char="•"/>
        <a:tabLst/>
        <a:defRPr sz="2100" b="0" i="0" kern="1200">
          <a:solidFill>
            <a:schemeClr val="tx1"/>
          </a:solidFill>
          <a:latin typeface="Helvetica" pitchFamily="2" charset="0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9.emf"/><Relationship Id="rId5" Type="http://schemas.openxmlformats.org/officeDocument/2006/relationships/image" Target="../media/image8.png"/><Relationship Id="rId4" Type="http://schemas.openxmlformats.org/officeDocument/2006/relationships/image" Target="../media/image7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2.emf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6.png"/><Relationship Id="rId4" Type="http://schemas.openxmlformats.org/officeDocument/2006/relationships/image" Target="../media/image15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emf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0.emf"/><Relationship Id="rId4" Type="http://schemas.openxmlformats.org/officeDocument/2006/relationships/image" Target="../media/image19.emf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3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png"/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emf"/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2.png"/><Relationship Id="rId5" Type="http://schemas.openxmlformats.org/officeDocument/2006/relationships/image" Target="../media/image31.emf"/><Relationship Id="rId4" Type="http://schemas.openxmlformats.org/officeDocument/2006/relationships/image" Target="../media/image30.emf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png"/><Relationship Id="rId2" Type="http://schemas.openxmlformats.org/officeDocument/2006/relationships/image" Target="../media/image33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jpg"/><Relationship Id="rId2" Type="http://schemas.openxmlformats.org/officeDocument/2006/relationships/image" Target="../media/image35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7.emf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png"/><Relationship Id="rId2" Type="http://schemas.openxmlformats.org/officeDocument/2006/relationships/image" Target="../media/image38.png"/><Relationship Id="rId1" Type="http://schemas.openxmlformats.org/officeDocument/2006/relationships/slideLayout" Target="../slideLayouts/slideLayout2.xml"/><Relationship Id="rId5" Type="http://schemas.openxmlformats.org/officeDocument/2006/relationships/hyperlink" Target="https://indico.jlab.org/event/1089/contributions/19263/" TargetMode="External"/><Relationship Id="rId4" Type="http://schemas.openxmlformats.org/officeDocument/2006/relationships/hyperlink" Target="https://indico.jlab.org/event/1089/contributions/19255/" TargetMode="Externa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png"/><Relationship Id="rId2" Type="http://schemas.openxmlformats.org/officeDocument/2006/relationships/image" Target="../media/image9.emf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2.jpeg"/><Relationship Id="rId5" Type="http://schemas.openxmlformats.org/officeDocument/2006/relationships/image" Target="../media/image8.png"/><Relationship Id="rId4" Type="http://schemas.openxmlformats.org/officeDocument/2006/relationships/image" Target="../media/image41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png"/><Relationship Id="rId2" Type="http://schemas.openxmlformats.org/officeDocument/2006/relationships/image" Target="../media/image43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5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7.png"/><Relationship Id="rId2" Type="http://schemas.openxmlformats.org/officeDocument/2006/relationships/image" Target="../media/image46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9.png"/><Relationship Id="rId2" Type="http://schemas.openxmlformats.org/officeDocument/2006/relationships/image" Target="../media/image48.pn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1.png"/><Relationship Id="rId2" Type="http://schemas.openxmlformats.org/officeDocument/2006/relationships/image" Target="../media/image50.pn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2.pn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image" Target="../media/image53.pn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4.pn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5.pn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6.pn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2" Type="http://schemas.openxmlformats.org/officeDocument/2006/relationships/image" Target="../media/image57.pn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9.png"/><Relationship Id="rId2" Type="http://schemas.openxmlformats.org/officeDocument/2006/relationships/image" Target="../media/image58.pn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0.png"/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2.png"/><Relationship Id="rId2" Type="http://schemas.openxmlformats.org/officeDocument/2006/relationships/image" Target="../media/image61.emf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3.png"/><Relationship Id="rId7" Type="http://schemas.openxmlformats.org/officeDocument/2006/relationships/image" Target="../media/image67.emf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66.emf"/><Relationship Id="rId5" Type="http://schemas.openxmlformats.org/officeDocument/2006/relationships/image" Target="../media/image65.png"/><Relationship Id="rId4" Type="http://schemas.openxmlformats.org/officeDocument/2006/relationships/image" Target="../media/image64.png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9.png"/><Relationship Id="rId2" Type="http://schemas.openxmlformats.org/officeDocument/2006/relationships/image" Target="../media/image68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72.emf"/><Relationship Id="rId5" Type="http://schemas.openxmlformats.org/officeDocument/2006/relationships/image" Target="../media/image71.png"/><Relationship Id="rId4" Type="http://schemas.openxmlformats.org/officeDocument/2006/relationships/image" Target="../media/image70.png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74.png"/><Relationship Id="rId2" Type="http://schemas.openxmlformats.org/officeDocument/2006/relationships/image" Target="../media/image73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77.emf"/><Relationship Id="rId5" Type="http://schemas.openxmlformats.org/officeDocument/2006/relationships/image" Target="../media/image76.emf"/><Relationship Id="rId4" Type="http://schemas.openxmlformats.org/officeDocument/2006/relationships/image" Target="../media/image75.em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7DA0E8B-7E53-8CB8-FFB3-52E009E568B4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225632" y="2186667"/>
            <a:ext cx="11740736" cy="1963757"/>
          </a:xfrm>
        </p:spPr>
        <p:txBody>
          <a:bodyPr/>
          <a:lstStyle/>
          <a:p>
            <a:r>
              <a:rPr lang="en-US" sz="4600" dirty="0"/>
              <a:t>Possibilities in GPD Physics with Increased CLAS12 </a:t>
            </a:r>
            <a:r>
              <a:rPr lang="en-US" sz="4600" i="1" dirty="0"/>
              <a:t>Precision</a:t>
            </a:r>
          </a:p>
        </p:txBody>
      </p:sp>
      <p:sp>
        <p:nvSpPr>
          <p:cNvPr id="9" name="Text Placeholder 8">
            <a:extLst>
              <a:ext uri="{FF2B5EF4-FFF2-40B4-BE49-F238E27FC236}">
                <a16:creationId xmlns:a16="http://schemas.microsoft.com/office/drawing/2014/main" id="{DBF9D71E-3F41-AD06-C76E-E6A5650D6A29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7806558" y="6058358"/>
            <a:ext cx="4114800" cy="642269"/>
          </a:xfrm>
        </p:spPr>
        <p:txBody>
          <a:bodyPr anchor="b" anchorCtr="0"/>
          <a:lstStyle/>
          <a:p>
            <a:pPr algn="r"/>
            <a:r>
              <a:rPr lang="en-US" dirty="0"/>
              <a:t>October 7th, 2026</a:t>
            </a:r>
          </a:p>
          <a:p>
            <a:pPr algn="r"/>
            <a:endParaRPr lang="en-US" dirty="0"/>
          </a:p>
        </p:txBody>
      </p:sp>
      <p:sp>
        <p:nvSpPr>
          <p:cNvPr id="4" name="Title 1">
            <a:extLst>
              <a:ext uri="{FF2B5EF4-FFF2-40B4-BE49-F238E27FC236}">
                <a16:creationId xmlns:a16="http://schemas.microsoft.com/office/drawing/2014/main" id="{E56AC317-1D46-5DEF-F7A9-DC449AB38C65}"/>
              </a:ext>
            </a:extLst>
          </p:cNvPr>
          <p:cNvSpPr txBox="1">
            <a:spLocks/>
          </p:cNvSpPr>
          <p:nvPr/>
        </p:nvSpPr>
        <p:spPr>
          <a:xfrm>
            <a:off x="1196078" y="3168545"/>
            <a:ext cx="9963805" cy="520907"/>
          </a:xfrm>
          <a:prstGeom prst="rect">
            <a:avLst/>
          </a:prstGeom>
        </p:spPr>
        <p:txBody>
          <a:bodyPr vert="horz" lIns="0" tIns="45720" rIns="0" bIns="45720" rtlCol="0" anchor="t" anchorCtr="0">
            <a:noAutofit/>
          </a:bodyPr>
          <a:lstStyle>
            <a:lvl1pPr algn="l" defTabSz="914400" rtl="0" eaLnBrk="1" latinLnBrk="0" hangingPunct="1">
              <a:lnSpc>
                <a:spcPts val="4400"/>
              </a:lnSpc>
              <a:spcBef>
                <a:spcPct val="0"/>
              </a:spcBef>
              <a:buNone/>
              <a:defRPr sz="4200" b="1" i="0" kern="1200">
                <a:solidFill>
                  <a:schemeClr val="bg1"/>
                </a:solidFill>
                <a:latin typeface="Helvetica" pitchFamily="2" charset="0"/>
                <a:ea typeface="+mj-ea"/>
                <a:cs typeface="+mj-cs"/>
              </a:defRPr>
            </a:lvl1pPr>
          </a:lstStyle>
          <a:p>
            <a:pPr algn="r"/>
            <a:r>
              <a:rPr lang="en-US" sz="1800" dirty="0"/>
              <a:t>Timothy B. Hayward</a:t>
            </a: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78B9AC42-7652-360C-2F8A-3673E5FB5E78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291781" y="5335322"/>
            <a:ext cx="7772400" cy="368980"/>
          </a:xfrm>
          <a:prstGeom prst="rect">
            <a:avLst/>
          </a:prstGeom>
          <a:ln>
            <a:solidFill>
              <a:schemeClr val="bg1"/>
            </a:solidFill>
          </a:ln>
        </p:spPr>
      </p:pic>
    </p:spTree>
    <p:extLst>
      <p:ext uri="{BB962C8B-B14F-4D97-AF65-F5344CB8AC3E}">
        <p14:creationId xmlns:p14="http://schemas.microsoft.com/office/powerpoint/2010/main" val="281707603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701C790-CD60-33A3-1F37-496C5C46195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4F96334B-5D26-DDD6-4D6F-560D8C41F09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36549" y="385529"/>
            <a:ext cx="10918902" cy="748233"/>
          </a:xfrm>
        </p:spPr>
        <p:txBody>
          <a:bodyPr>
            <a:noAutofit/>
          </a:bodyPr>
          <a:lstStyle/>
          <a:p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Nucleon Structure through Generalized Parton Distributions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5DBCBB83-391E-19F4-06E3-10FA97DE1001}"/>
              </a:ext>
            </a:extLst>
          </p:cNvPr>
          <p:cNvSpPr txBox="1"/>
          <p:nvPr/>
        </p:nvSpPr>
        <p:spPr>
          <a:xfrm>
            <a:off x="1790521" y="3751923"/>
            <a:ext cx="1932388" cy="338554"/>
          </a:xfrm>
          <a:prstGeom prst="rect">
            <a:avLst/>
          </a:prstGeom>
          <a:noFill/>
        </p:spPr>
        <p:txBody>
          <a:bodyPr wrap="none" lIns="0" rIns="0" rtlCol="0">
            <a:spAutoFit/>
          </a:bodyPr>
          <a:lstStyle/>
          <a:p>
            <a:pPr algn="l"/>
            <a:r>
              <a:rPr lang="en-US" sz="1600" dirty="0">
                <a:effectLst/>
                <a:latin typeface="Arial" panose="020B0604020202020204" pitchFamily="34" charset="0"/>
                <a:cs typeface="Arial" panose="020B0604020202020204" pitchFamily="34" charset="0"/>
              </a:rPr>
              <a:t>Nucleon Tomography</a:t>
            </a: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2B79B452-570F-F2C8-95DD-5DEADEA826D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72140" y="4071848"/>
            <a:ext cx="2913102" cy="2546784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40C3CE6C-BC76-279A-4BA6-CB3EE7F47294}"/>
              </a:ext>
            </a:extLst>
          </p:cNvPr>
          <p:cNvSpPr txBox="1"/>
          <p:nvPr/>
        </p:nvSpPr>
        <p:spPr>
          <a:xfrm>
            <a:off x="1576905" y="6602789"/>
            <a:ext cx="2359620" cy="230832"/>
          </a:xfrm>
          <a:prstGeom prst="rect">
            <a:avLst/>
          </a:prstGeom>
          <a:noFill/>
        </p:spPr>
        <p:txBody>
          <a:bodyPr wrap="none" lIns="0" rIns="0" rtlCol="0">
            <a:spAutoFit/>
          </a:bodyPr>
          <a:lstStyle/>
          <a:p>
            <a:pPr algn="l"/>
            <a:r>
              <a:rPr lang="en-US" sz="900" dirty="0">
                <a:effectLst/>
                <a:latin typeface="Arial" panose="020B0604020202020204" pitchFamily="34" charset="0"/>
                <a:cs typeface="Arial" panose="020B0604020202020204" pitchFamily="34" charset="0"/>
              </a:rPr>
              <a:t>H.W. Lin, Phys. Rev. Lett. 127 (2021) 182001.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18204DC4-BE96-1499-2E77-FD96EB8408E0}"/>
              </a:ext>
            </a:extLst>
          </p:cNvPr>
          <p:cNvSpPr txBox="1"/>
          <p:nvPr/>
        </p:nvSpPr>
        <p:spPr>
          <a:xfrm>
            <a:off x="4273640" y="3776125"/>
            <a:ext cx="3432030" cy="338554"/>
          </a:xfrm>
          <a:prstGeom prst="rect">
            <a:avLst/>
          </a:prstGeom>
          <a:noFill/>
        </p:spPr>
        <p:txBody>
          <a:bodyPr wrap="none" lIns="0" rIns="0" rtlCol="0">
            <a:spAutoFit/>
          </a:bodyPr>
          <a:lstStyle/>
          <a:p>
            <a:pPr algn="l"/>
            <a:r>
              <a:rPr lang="en-US" sz="1600" dirty="0">
                <a:effectLst/>
                <a:latin typeface="Arial" panose="020B0604020202020204" pitchFamily="34" charset="0"/>
                <a:cs typeface="Arial" panose="020B0604020202020204" pitchFamily="34" charset="0"/>
              </a:rPr>
              <a:t>Contributions to the total nucleon spin</a:t>
            </a:r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id="{539C5741-0DF3-3EFD-4582-C97057ADDE7F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726006" y="4224931"/>
            <a:ext cx="2527300" cy="571500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B07D5D14-1AC3-C467-7A38-27A804F472E2}"/>
              </a:ext>
            </a:extLst>
          </p:cNvPr>
          <p:cNvSpPr txBox="1"/>
          <p:nvPr/>
        </p:nvSpPr>
        <p:spPr>
          <a:xfrm>
            <a:off x="5063120" y="4796431"/>
            <a:ext cx="1853071" cy="230832"/>
          </a:xfrm>
          <a:prstGeom prst="rect">
            <a:avLst/>
          </a:prstGeom>
          <a:noFill/>
        </p:spPr>
        <p:txBody>
          <a:bodyPr wrap="none" lIns="0" rIns="0" rtlCol="0">
            <a:spAutoFit/>
          </a:bodyPr>
          <a:lstStyle/>
          <a:p>
            <a:pPr algn="l"/>
            <a:r>
              <a:rPr lang="en-US" sz="900" dirty="0">
                <a:latin typeface="Arial" panose="020B0604020202020204" pitchFamily="34" charset="0"/>
                <a:cs typeface="Arial" panose="020B0604020202020204" pitchFamily="34" charset="0"/>
              </a:rPr>
              <a:t>X. Ji, Phys. Rev. Lett. 78,610 (1997)</a:t>
            </a:r>
            <a:endParaRPr lang="en-US" sz="900" dirty="0">
              <a:effectLst/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0FBE5A97-8A0B-4716-0E17-1EE01FF54431}"/>
              </a:ext>
            </a:extLst>
          </p:cNvPr>
          <p:cNvSpPr txBox="1"/>
          <p:nvPr/>
        </p:nvSpPr>
        <p:spPr>
          <a:xfrm>
            <a:off x="4439740" y="5075960"/>
            <a:ext cx="3450615" cy="1169551"/>
          </a:xfrm>
          <a:prstGeom prst="rect">
            <a:avLst/>
          </a:prstGeom>
          <a:noFill/>
        </p:spPr>
        <p:txBody>
          <a:bodyPr wrap="square" lIns="0" rIns="0" rtlCol="0">
            <a:spAutoFit/>
          </a:bodyPr>
          <a:lstStyle/>
          <a:p>
            <a:pPr marL="342900" indent="-342900">
              <a:buFont typeface="+mj-lt"/>
              <a:buAutoNum type="arabicPeriod"/>
            </a:pPr>
            <a:r>
              <a:rPr lang="en-US" sz="1400" dirty="0">
                <a:solidFill>
                  <a:srgbClr val="00AD00"/>
                </a:solidFill>
                <a:latin typeface="Helvetica" pitchFamily="2" charset="0"/>
              </a:rPr>
              <a:t>Quark contribution; not the main contribution → spin crisis.</a:t>
            </a:r>
          </a:p>
          <a:p>
            <a:pPr marL="342900" indent="-342900">
              <a:buFont typeface="+mj-lt"/>
              <a:buAutoNum type="arabicPeriod"/>
            </a:pPr>
            <a:r>
              <a:rPr lang="en-US" sz="1400" dirty="0">
                <a:solidFill>
                  <a:srgbClr val="FF0000"/>
                </a:solidFill>
                <a:effectLst/>
                <a:latin typeface="Helvetica" pitchFamily="2" charset="0"/>
              </a:rPr>
              <a:t>Quark’s orbital angular momentum, accessed through GPDs.</a:t>
            </a:r>
          </a:p>
          <a:p>
            <a:pPr marL="342900" indent="-342900">
              <a:buFont typeface="+mj-lt"/>
              <a:buAutoNum type="arabicPeriod"/>
            </a:pPr>
            <a:r>
              <a:rPr lang="en-US" sz="1400" dirty="0">
                <a:solidFill>
                  <a:schemeClr val="accent6">
                    <a:lumMod val="60000"/>
                    <a:lumOff val="40000"/>
                  </a:schemeClr>
                </a:solidFill>
                <a:latin typeface="Helvetica" pitchFamily="2" charset="0"/>
              </a:rPr>
              <a:t>Gluon spin contributions.</a:t>
            </a:r>
            <a:endParaRPr lang="en-US" sz="1400" dirty="0">
              <a:solidFill>
                <a:schemeClr val="accent6">
                  <a:lumMod val="60000"/>
                  <a:lumOff val="40000"/>
                </a:schemeClr>
              </a:solidFill>
              <a:effectLst/>
              <a:latin typeface="Helvetica" pitchFamily="2" charset="0"/>
            </a:endParaRPr>
          </a:p>
        </p:txBody>
      </p:sp>
      <p:pic>
        <p:nvPicPr>
          <p:cNvPr id="13" name="Picture 12">
            <a:extLst>
              <a:ext uri="{FF2B5EF4-FFF2-40B4-BE49-F238E27FC236}">
                <a16:creationId xmlns:a16="http://schemas.microsoft.com/office/drawing/2014/main" id="{60E8E0E9-6214-8B73-1590-6BECA7477BC3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837653" y="4165768"/>
            <a:ext cx="2469767" cy="2358944"/>
          </a:xfrm>
          <a:prstGeom prst="rect">
            <a:avLst/>
          </a:prstGeom>
        </p:spPr>
      </p:pic>
      <p:sp>
        <p:nvSpPr>
          <p:cNvPr id="14" name="TextBox 13">
            <a:extLst>
              <a:ext uri="{FF2B5EF4-FFF2-40B4-BE49-F238E27FC236}">
                <a16:creationId xmlns:a16="http://schemas.microsoft.com/office/drawing/2014/main" id="{BD8E7510-4653-146C-B8B1-2627790BB609}"/>
              </a:ext>
            </a:extLst>
          </p:cNvPr>
          <p:cNvSpPr txBox="1"/>
          <p:nvPr/>
        </p:nvSpPr>
        <p:spPr>
          <a:xfrm>
            <a:off x="9011710" y="3766244"/>
            <a:ext cx="2430152" cy="338554"/>
          </a:xfrm>
          <a:prstGeom prst="rect">
            <a:avLst/>
          </a:prstGeom>
          <a:noFill/>
        </p:spPr>
        <p:txBody>
          <a:bodyPr wrap="none" lIns="0" rIns="0" rtlCol="0">
            <a:spAutoFit/>
          </a:bodyPr>
          <a:lstStyle/>
          <a:p>
            <a:pPr algn="l"/>
            <a:r>
              <a:rPr lang="en-US" sz="1600" dirty="0">
                <a:effectLst/>
                <a:latin typeface="Arial" panose="020B0604020202020204" pitchFamily="34" charset="0"/>
                <a:cs typeface="Arial" panose="020B0604020202020204" pitchFamily="34" charset="0"/>
              </a:rPr>
              <a:t>Gravitational Form Factors</a:t>
            </a: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E2587479-E6DC-F904-910C-C611107DBC3E}"/>
              </a:ext>
            </a:extLst>
          </p:cNvPr>
          <p:cNvSpPr txBox="1"/>
          <p:nvPr/>
        </p:nvSpPr>
        <p:spPr>
          <a:xfrm>
            <a:off x="7917808" y="6540214"/>
            <a:ext cx="2487861" cy="230832"/>
          </a:xfrm>
          <a:prstGeom prst="rect">
            <a:avLst/>
          </a:prstGeom>
          <a:noFill/>
        </p:spPr>
        <p:txBody>
          <a:bodyPr wrap="none" lIns="0" rIns="0" rtlCol="0">
            <a:spAutoFit/>
          </a:bodyPr>
          <a:lstStyle/>
          <a:p>
            <a:pPr algn="l"/>
            <a:r>
              <a:rPr lang="en-US" sz="900" dirty="0">
                <a:latin typeface="Arial" panose="020B0604020202020204" pitchFamily="34" charset="0"/>
                <a:cs typeface="Arial" panose="020B0604020202020204" pitchFamily="34" charset="0"/>
              </a:rPr>
              <a:t>V. D. Burkert et al., Nature 557.7705 (2018): 396</a:t>
            </a:r>
            <a:endParaRPr lang="en-US" sz="900" dirty="0">
              <a:effectLst/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3D4B4955-FFDE-3677-D322-B6E0F415C74F}"/>
              </a:ext>
            </a:extLst>
          </p:cNvPr>
          <p:cNvSpPr txBox="1"/>
          <p:nvPr/>
        </p:nvSpPr>
        <p:spPr>
          <a:xfrm>
            <a:off x="10327775" y="4240517"/>
            <a:ext cx="1867758" cy="1815882"/>
          </a:xfrm>
          <a:prstGeom prst="rect">
            <a:avLst/>
          </a:prstGeom>
          <a:noFill/>
        </p:spPr>
        <p:txBody>
          <a:bodyPr wrap="square" lIns="0" rIns="0" rtlCol="0">
            <a:spAutoFit/>
          </a:bodyPr>
          <a:lstStyle/>
          <a:p>
            <a:pPr marL="285750" indent="-285750" algn="l">
              <a:buFont typeface="Arial" panose="020B0604020202020204" pitchFamily="34" charset="0"/>
              <a:buChar char="•"/>
            </a:pPr>
            <a:r>
              <a:rPr lang="en-US" sz="1400" dirty="0">
                <a:effectLst/>
                <a:latin typeface="Arial" panose="020B0604020202020204" pitchFamily="34" charset="0"/>
                <a:cs typeface="Arial" panose="020B0604020202020204" pitchFamily="34" charset="0"/>
              </a:rPr>
              <a:t>Mass/energy distribution inside the nucleon.</a:t>
            </a:r>
          </a:p>
          <a:p>
            <a:pPr marL="285750" indent="-285750" algn="l">
              <a:buFont typeface="Arial" panose="020B0604020202020204" pitchFamily="34" charset="0"/>
              <a:buChar char="•"/>
            </a:pPr>
            <a:r>
              <a:rPr lang="en-US" sz="1400" dirty="0">
                <a:latin typeface="Arial" panose="020B0604020202020204" pitchFamily="34" charset="0"/>
                <a:cs typeface="Arial" panose="020B0604020202020204" pitchFamily="34" charset="0"/>
              </a:rPr>
              <a:t>Nucleon mass radius.</a:t>
            </a:r>
          </a:p>
          <a:p>
            <a:pPr marL="285750" indent="-285750" algn="l">
              <a:buFont typeface="Arial" panose="020B0604020202020204" pitchFamily="34" charset="0"/>
              <a:buChar char="•"/>
            </a:pPr>
            <a:r>
              <a:rPr lang="en-US" sz="1400" dirty="0">
                <a:latin typeface="Arial" panose="020B0604020202020204" pitchFamily="34" charset="0"/>
                <a:cs typeface="Arial" panose="020B0604020202020204" pitchFamily="34" charset="0"/>
              </a:rPr>
              <a:t>Shear forces and pressure distributions.</a:t>
            </a:r>
            <a:endParaRPr lang="en-US" sz="1400" dirty="0">
              <a:effectLst/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19" name="Picture 18">
            <a:extLst>
              <a:ext uri="{FF2B5EF4-FFF2-40B4-BE49-F238E27FC236}">
                <a16:creationId xmlns:a16="http://schemas.microsoft.com/office/drawing/2014/main" id="{B5F50239-D921-E73B-3A8D-6B48E25F5888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705671" y="995302"/>
            <a:ext cx="4486329" cy="2659852"/>
          </a:xfrm>
          <a:prstGeom prst="rect">
            <a:avLst/>
          </a:prstGeom>
          <a:ln>
            <a:solidFill>
              <a:schemeClr val="tx2"/>
            </a:solidFill>
          </a:ln>
        </p:spPr>
      </p:pic>
      <p:sp>
        <p:nvSpPr>
          <p:cNvPr id="20" name="TextBox 19">
            <a:extLst>
              <a:ext uri="{FF2B5EF4-FFF2-40B4-BE49-F238E27FC236}">
                <a16:creationId xmlns:a16="http://schemas.microsoft.com/office/drawing/2014/main" id="{CC508A97-C18A-BD26-E8D1-95C2A6E1C256}"/>
              </a:ext>
            </a:extLst>
          </p:cNvPr>
          <p:cNvSpPr txBox="1"/>
          <p:nvPr/>
        </p:nvSpPr>
        <p:spPr>
          <a:xfrm>
            <a:off x="10882579" y="1717975"/>
            <a:ext cx="890133" cy="404835"/>
          </a:xfrm>
          <a:prstGeom prst="rect">
            <a:avLst/>
          </a:prstGeom>
          <a:solidFill>
            <a:schemeClr val="bg1"/>
          </a:solidFill>
        </p:spPr>
        <p:txBody>
          <a:bodyPr wrap="square" lIns="0" rIns="0" rtlCol="0">
            <a:spAutoFit/>
          </a:bodyPr>
          <a:lstStyle/>
          <a:p>
            <a:pPr algn="l"/>
            <a:endParaRPr lang="en-US" dirty="0">
              <a:effectLst/>
              <a:latin typeface="Helvetica" pitchFamily="2" charset="0"/>
            </a:endParaRPr>
          </a:p>
        </p:txBody>
      </p:sp>
      <p:pic>
        <p:nvPicPr>
          <p:cNvPr id="21" name="Picture 20">
            <a:extLst>
              <a:ext uri="{FF2B5EF4-FFF2-40B4-BE49-F238E27FC236}">
                <a16:creationId xmlns:a16="http://schemas.microsoft.com/office/drawing/2014/main" id="{24729D04-D382-537A-0BAE-D65C74802793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0682960" y="1804569"/>
            <a:ext cx="1289370" cy="229464"/>
          </a:xfrm>
          <a:prstGeom prst="rect">
            <a:avLst/>
          </a:prstGeom>
        </p:spPr>
      </p:pic>
      <p:sp>
        <p:nvSpPr>
          <p:cNvPr id="22" name="TextBox 21">
            <a:extLst>
              <a:ext uri="{FF2B5EF4-FFF2-40B4-BE49-F238E27FC236}">
                <a16:creationId xmlns:a16="http://schemas.microsoft.com/office/drawing/2014/main" id="{82CA5DAC-B898-CBC5-591C-C0DAF4C7FC81}"/>
              </a:ext>
            </a:extLst>
          </p:cNvPr>
          <p:cNvSpPr txBox="1"/>
          <p:nvPr/>
        </p:nvSpPr>
        <p:spPr>
          <a:xfrm>
            <a:off x="419288" y="1295738"/>
            <a:ext cx="7048312" cy="2446824"/>
          </a:xfrm>
          <a:prstGeom prst="rect">
            <a:avLst/>
          </a:prstGeom>
          <a:noFill/>
        </p:spPr>
        <p:txBody>
          <a:bodyPr wrap="square" lIns="0" rIns="0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1700" dirty="0">
                <a:latin typeface="Arial" panose="020B0604020202020204" pitchFamily="34" charset="0"/>
                <a:cs typeface="Arial" panose="020B0604020202020204" pitchFamily="34" charset="0"/>
              </a:rPr>
              <a:t>Generalized Parton Distributions (GPDs) unify form factors and parton distribution functions and provide a more complete 3D picture of the nucleon.</a:t>
            </a:r>
          </a:p>
          <a:p>
            <a:pPr marL="285750" indent="-285750" algn="l">
              <a:buFont typeface="Arial" panose="020B0604020202020204" pitchFamily="34" charset="0"/>
              <a:buChar char="•"/>
            </a:pPr>
            <a:r>
              <a:rPr lang="en-US" sz="1700" dirty="0">
                <a:latin typeface="Arial" panose="020B0604020202020204" pitchFamily="34" charset="0"/>
                <a:cs typeface="Arial" panose="020B0604020202020204" pitchFamily="34" charset="0"/>
              </a:rPr>
              <a:t>Give access to i</a:t>
            </a:r>
            <a:r>
              <a:rPr lang="en-US" sz="1700" dirty="0">
                <a:effectLst/>
                <a:latin typeface="Arial" panose="020B0604020202020204" pitchFamily="34" charset="0"/>
                <a:cs typeface="Arial" panose="020B0604020202020204" pitchFamily="34" charset="0"/>
              </a:rPr>
              <a:t>nformation on the correlations between transverse position and longitudinal momentum of quarks and gluons inside the nucleon.</a:t>
            </a:r>
          </a:p>
          <a:p>
            <a:pPr marL="285750" indent="-285750" algn="l">
              <a:buFont typeface="Arial" panose="020B0604020202020204" pitchFamily="34" charset="0"/>
              <a:buChar char="•"/>
            </a:pPr>
            <a:r>
              <a:rPr lang="en-US" sz="1700" dirty="0">
                <a:latin typeface="Arial" panose="020B0604020202020204" pitchFamily="34" charset="0"/>
                <a:cs typeface="Arial" panose="020B0604020202020204" pitchFamily="34" charset="0"/>
              </a:rPr>
              <a:t>Accessible experimentally through measurements of exclusive processes such as Deeply Virtual Compton Scattering (DVCS) or Deeply Virtual Meson Production (DVMP).</a:t>
            </a:r>
            <a:endParaRPr lang="en-US" sz="1700" dirty="0">
              <a:effectLst/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8" name="Slide Number Placeholder 2">
            <a:extLst>
              <a:ext uri="{FF2B5EF4-FFF2-40B4-BE49-F238E27FC236}">
                <a16:creationId xmlns:a16="http://schemas.microsoft.com/office/drawing/2014/main" id="{EF4AF2CB-BF01-0ADB-A11E-1E16059E6181}"/>
              </a:ext>
            </a:extLst>
          </p:cNvPr>
          <p:cNvSpPr txBox="1">
            <a:spLocks/>
          </p:cNvSpPr>
          <p:nvPr/>
        </p:nvSpPr>
        <p:spPr>
          <a:xfrm>
            <a:off x="4724400" y="6492875"/>
            <a:ext cx="2743200" cy="365125"/>
          </a:xfrm>
          <a:prstGeom prst="rect">
            <a:avLst/>
          </a:prstGeom>
        </p:spPr>
        <p:txBody>
          <a:bodyPr vert="horz" lIns="0" tIns="45720" rIns="0" bIns="45720" rtlCol="0" anchor="ctr"/>
          <a:lstStyle>
            <a:defPPr>
              <a:defRPr lang="en-US"/>
            </a:defPPr>
            <a:lvl1pPr marL="0" algn="ctr" defTabSz="914400" rtl="0" eaLnBrk="1" latinLnBrk="0" hangingPunct="1">
              <a:defRPr sz="1200" b="0" i="0" kern="1200">
                <a:solidFill>
                  <a:schemeClr val="tx1">
                    <a:tint val="75000"/>
                  </a:schemeClr>
                </a:solidFill>
                <a:latin typeface="Helvetica" pitchFamily="2" charset="0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459CB2F1-739C-D74B-B449-0413DC9360EB}" type="slidenum">
              <a:rPr lang="en-US" smtClean="0"/>
              <a:pPr/>
              <a:t>2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75135119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ounded Rectangle 11">
            <a:extLst>
              <a:ext uri="{FF2B5EF4-FFF2-40B4-BE49-F238E27FC236}">
                <a16:creationId xmlns:a16="http://schemas.microsoft.com/office/drawing/2014/main" id="{C64658D1-29F9-C5DC-6C81-079034FE8106}"/>
              </a:ext>
            </a:extLst>
          </p:cNvPr>
          <p:cNvSpPr/>
          <p:nvPr/>
        </p:nvSpPr>
        <p:spPr>
          <a:xfrm>
            <a:off x="2419498" y="5722073"/>
            <a:ext cx="7678414" cy="748233"/>
          </a:xfrm>
          <a:prstGeom prst="roundRect">
            <a:avLst/>
          </a:prstGeom>
          <a:solidFill>
            <a:srgbClr val="FFF5F5"/>
          </a:solidFill>
          <a:ln>
            <a:solidFill>
              <a:srgbClr val="A00019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3" name="Title 2">
            <a:extLst>
              <a:ext uri="{FF2B5EF4-FFF2-40B4-BE49-F238E27FC236}">
                <a16:creationId xmlns:a16="http://schemas.microsoft.com/office/drawing/2014/main" id="{392AECED-1709-3F16-0CCD-64D7BFD07EB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3400" dirty="0"/>
              <a:t>DVCS and the Mechanical Structure of the Proton</a:t>
            </a:r>
          </a:p>
        </p:txBody>
      </p:sp>
      <p:sp>
        <p:nvSpPr>
          <p:cNvPr id="5" name="Rounded Rectangle 4">
            <a:extLst>
              <a:ext uri="{FF2B5EF4-FFF2-40B4-BE49-F238E27FC236}">
                <a16:creationId xmlns:a16="http://schemas.microsoft.com/office/drawing/2014/main" id="{3F6A6337-F80F-6D45-9E84-709F7E078F8F}"/>
              </a:ext>
            </a:extLst>
          </p:cNvPr>
          <p:cNvSpPr/>
          <p:nvPr/>
        </p:nvSpPr>
        <p:spPr>
          <a:xfrm>
            <a:off x="803354" y="1286978"/>
            <a:ext cx="5292645" cy="4284043"/>
          </a:xfrm>
          <a:prstGeom prst="roundRect">
            <a:avLst/>
          </a:prstGeom>
          <a:solidFill>
            <a:srgbClr val="F7F7F7"/>
          </a:solidFill>
          <a:ln>
            <a:solidFill>
              <a:srgbClr val="B4B4B4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dirty="0"/>
          </a:p>
        </p:txBody>
      </p:sp>
      <p:sp>
        <p:nvSpPr>
          <p:cNvPr id="10" name="Rounded Rectangle 9">
            <a:extLst>
              <a:ext uri="{FF2B5EF4-FFF2-40B4-BE49-F238E27FC236}">
                <a16:creationId xmlns:a16="http://schemas.microsoft.com/office/drawing/2014/main" id="{852A178C-8927-09D0-EDE8-6744276546D5}"/>
              </a:ext>
            </a:extLst>
          </p:cNvPr>
          <p:cNvSpPr/>
          <p:nvPr/>
        </p:nvSpPr>
        <p:spPr>
          <a:xfrm>
            <a:off x="6406643" y="1286977"/>
            <a:ext cx="5292645" cy="4284043"/>
          </a:xfrm>
          <a:prstGeom prst="roundRect">
            <a:avLst/>
          </a:prstGeom>
          <a:solidFill>
            <a:srgbClr val="F7F7F7"/>
          </a:solidFill>
          <a:ln>
            <a:solidFill>
              <a:srgbClr val="B4B4B4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0B28CB74-5737-CFD0-31E8-0CF80C04AB76}"/>
              </a:ext>
            </a:extLst>
          </p:cNvPr>
          <p:cNvSpPr txBox="1"/>
          <p:nvPr/>
        </p:nvSpPr>
        <p:spPr>
          <a:xfrm>
            <a:off x="2521257" y="5850498"/>
            <a:ext cx="7567777" cy="523220"/>
          </a:xfrm>
          <a:prstGeom prst="rect">
            <a:avLst/>
          </a:prstGeom>
          <a:noFill/>
        </p:spPr>
        <p:txBody>
          <a:bodyPr wrap="none" lIns="0" rIns="0" rtlCol="0">
            <a:spAutoFit/>
          </a:bodyPr>
          <a:lstStyle/>
          <a:p>
            <a:r>
              <a:rPr lang="en-US" sz="2800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DVCS Observables → CFFs → D(t) → p(r), s(r)</a:t>
            </a:r>
            <a:endParaRPr lang="en-US" sz="2800" dirty="0">
              <a:solidFill>
                <a:srgbClr val="C00000"/>
              </a:solidFill>
              <a:effectLst/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3" name="Slide Number Placeholder 2">
            <a:extLst>
              <a:ext uri="{FF2B5EF4-FFF2-40B4-BE49-F238E27FC236}">
                <a16:creationId xmlns:a16="http://schemas.microsoft.com/office/drawing/2014/main" id="{BD2D45D6-6636-7206-499E-2117A202F1BA}"/>
              </a:ext>
            </a:extLst>
          </p:cNvPr>
          <p:cNvSpPr txBox="1">
            <a:spLocks/>
          </p:cNvSpPr>
          <p:nvPr/>
        </p:nvSpPr>
        <p:spPr>
          <a:xfrm>
            <a:off x="4724400" y="6492875"/>
            <a:ext cx="2743200" cy="365125"/>
          </a:xfrm>
          <a:prstGeom prst="rect">
            <a:avLst/>
          </a:prstGeom>
        </p:spPr>
        <p:txBody>
          <a:bodyPr vert="horz" lIns="0" tIns="45720" rIns="0" bIns="45720" rtlCol="0" anchor="ctr"/>
          <a:lstStyle>
            <a:defPPr>
              <a:defRPr lang="en-US"/>
            </a:defPPr>
            <a:lvl1pPr marL="0" algn="ctr" defTabSz="914400" rtl="0" eaLnBrk="1" latinLnBrk="0" hangingPunct="1">
              <a:defRPr sz="1200" b="0" i="0" kern="1200">
                <a:solidFill>
                  <a:schemeClr val="tx1">
                    <a:tint val="75000"/>
                  </a:schemeClr>
                </a:solidFill>
                <a:latin typeface="Helvetica" pitchFamily="2" charset="0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459CB2F1-739C-D74B-B449-0413DC9360EB}" type="slidenum">
              <a:rPr lang="en-US" smtClean="0"/>
              <a:pPr/>
              <a:t>3</a:t>
            </a:fld>
            <a:endParaRPr lang="en-US" dirty="0"/>
          </a:p>
        </p:txBody>
      </p:sp>
      <p:grpSp>
        <p:nvGrpSpPr>
          <p:cNvPr id="14" name="Group 13">
            <a:extLst>
              <a:ext uri="{FF2B5EF4-FFF2-40B4-BE49-F238E27FC236}">
                <a16:creationId xmlns:a16="http://schemas.microsoft.com/office/drawing/2014/main" id="{FBD63327-5C9A-61D2-2BF2-6D4E411322AD}"/>
              </a:ext>
            </a:extLst>
          </p:cNvPr>
          <p:cNvGrpSpPr/>
          <p:nvPr/>
        </p:nvGrpSpPr>
        <p:grpSpPr>
          <a:xfrm>
            <a:off x="3723376" y="2049635"/>
            <a:ext cx="2301125" cy="2233931"/>
            <a:chOff x="3747017" y="167954"/>
            <a:chExt cx="3873167" cy="3020492"/>
          </a:xfrm>
        </p:grpSpPr>
        <p:pic>
          <p:nvPicPr>
            <p:cNvPr id="15" name="Picture 14">
              <a:extLst>
                <a:ext uri="{FF2B5EF4-FFF2-40B4-BE49-F238E27FC236}">
                  <a16:creationId xmlns:a16="http://schemas.microsoft.com/office/drawing/2014/main" id="{F6EC7F8D-E31D-3574-7A51-48D4DC0E716E}"/>
                </a:ext>
              </a:extLst>
            </p:cNvPr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>
              <a:off x="3747017" y="167954"/>
              <a:ext cx="3873167" cy="3020492"/>
            </a:xfrm>
            <a:prstGeom prst="rect">
              <a:avLst/>
            </a:prstGeom>
            <a:ln>
              <a:solidFill>
                <a:schemeClr val="accent1"/>
              </a:solidFill>
            </a:ln>
          </p:spPr>
        </p:pic>
        <p:cxnSp>
          <p:nvCxnSpPr>
            <p:cNvPr id="17" name="Straight Connector 16">
              <a:extLst>
                <a:ext uri="{FF2B5EF4-FFF2-40B4-BE49-F238E27FC236}">
                  <a16:creationId xmlns:a16="http://schemas.microsoft.com/office/drawing/2014/main" id="{D423DB85-E32C-63AB-329F-89671B2EA563}"/>
                </a:ext>
              </a:extLst>
            </p:cNvPr>
            <p:cNvCxnSpPr>
              <a:cxnSpLocks/>
            </p:cNvCxnSpPr>
            <p:nvPr/>
          </p:nvCxnSpPr>
          <p:spPr>
            <a:xfrm>
              <a:off x="4781966" y="1828646"/>
              <a:ext cx="2553534" cy="0"/>
            </a:xfrm>
            <a:prstGeom prst="line">
              <a:avLst/>
            </a:prstGeom>
            <a:ln w="12700">
              <a:solidFill>
                <a:schemeClr val="tx1"/>
              </a:solidFill>
              <a:prstDash val="dash"/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3" name="TextBox 22">
            <a:extLst>
              <a:ext uri="{FF2B5EF4-FFF2-40B4-BE49-F238E27FC236}">
                <a16:creationId xmlns:a16="http://schemas.microsoft.com/office/drawing/2014/main" id="{94A90461-B94D-290C-4E78-747363919AAE}"/>
              </a:ext>
            </a:extLst>
          </p:cNvPr>
          <p:cNvSpPr txBox="1"/>
          <p:nvPr/>
        </p:nvSpPr>
        <p:spPr>
          <a:xfrm>
            <a:off x="2101137" y="1350234"/>
            <a:ext cx="3244478" cy="369332"/>
          </a:xfrm>
          <a:prstGeom prst="rect">
            <a:avLst/>
          </a:prstGeom>
          <a:noFill/>
        </p:spPr>
        <p:txBody>
          <a:bodyPr wrap="none" lIns="0" rIns="0" rtlCol="0">
            <a:spAutoFit/>
          </a:bodyPr>
          <a:lstStyle/>
          <a:p>
            <a:pPr algn="l"/>
            <a:r>
              <a:rPr lang="en-US" dirty="0">
                <a:solidFill>
                  <a:srgbClr val="C0000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DVCS provides access to CFFs</a:t>
            </a:r>
          </a:p>
        </p:txBody>
      </p:sp>
      <p:sp>
        <p:nvSpPr>
          <p:cNvPr id="24" name="TextBox 23">
            <a:extLst>
              <a:ext uri="{FF2B5EF4-FFF2-40B4-BE49-F238E27FC236}">
                <a16:creationId xmlns:a16="http://schemas.microsoft.com/office/drawing/2014/main" id="{09967B96-3306-7D29-303F-D42540AFFF84}"/>
              </a:ext>
            </a:extLst>
          </p:cNvPr>
          <p:cNvSpPr txBox="1"/>
          <p:nvPr/>
        </p:nvSpPr>
        <p:spPr>
          <a:xfrm>
            <a:off x="7526906" y="1327651"/>
            <a:ext cx="3052118" cy="369332"/>
          </a:xfrm>
          <a:prstGeom prst="rect">
            <a:avLst/>
          </a:prstGeom>
          <a:noFill/>
        </p:spPr>
        <p:txBody>
          <a:bodyPr wrap="none" lIns="0" rIns="0" rtlCol="0">
            <a:spAutoFit/>
          </a:bodyPr>
          <a:lstStyle/>
          <a:p>
            <a:pPr algn="l"/>
            <a:r>
              <a:rPr lang="en-US" dirty="0">
                <a:solidFill>
                  <a:srgbClr val="C0000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GPD moments relate to GFFs</a:t>
            </a:r>
          </a:p>
        </p:txBody>
      </p:sp>
      <p:sp>
        <p:nvSpPr>
          <p:cNvPr id="25" name="TextBox 24">
            <a:extLst>
              <a:ext uri="{FF2B5EF4-FFF2-40B4-BE49-F238E27FC236}">
                <a16:creationId xmlns:a16="http://schemas.microsoft.com/office/drawing/2014/main" id="{8E2C8EEF-3267-5EE5-C7B1-08785B6240D3}"/>
              </a:ext>
            </a:extLst>
          </p:cNvPr>
          <p:cNvSpPr txBox="1"/>
          <p:nvPr/>
        </p:nvSpPr>
        <p:spPr>
          <a:xfrm>
            <a:off x="823147" y="2113741"/>
            <a:ext cx="2828731" cy="2169825"/>
          </a:xfrm>
          <a:prstGeom prst="rect">
            <a:avLst/>
          </a:prstGeom>
          <a:noFill/>
        </p:spPr>
        <p:txBody>
          <a:bodyPr wrap="square" lIns="0" rIns="0" rtlCol="0">
            <a:spAutoFit/>
          </a:bodyPr>
          <a:lstStyle/>
          <a:p>
            <a:pPr marL="285750" indent="-285750" algn="l">
              <a:buFont typeface="Arial" panose="020B0604020202020204" pitchFamily="34" charset="0"/>
              <a:buChar char="•"/>
            </a:pPr>
            <a:r>
              <a:rPr lang="en-US" sz="1500" dirty="0">
                <a:latin typeface="Arial" panose="020B0604020202020204" pitchFamily="34" charset="0"/>
                <a:cs typeface="Arial" panose="020B0604020202020204" pitchFamily="34" charset="0"/>
              </a:rPr>
              <a:t>In DVCS the hard photon interaction factorizes from the nonperturbative nucleon structure described by chiral even GPDs.</a:t>
            </a:r>
          </a:p>
          <a:p>
            <a:pPr marL="285750" indent="-285750" algn="l">
              <a:buFont typeface="Arial" panose="020B0604020202020204" pitchFamily="34" charset="0"/>
              <a:buChar char="•"/>
            </a:pPr>
            <a:endParaRPr lang="en-US" sz="15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285750" indent="-285750" algn="l">
              <a:buFont typeface="Arial" panose="020B0604020202020204" pitchFamily="34" charset="0"/>
              <a:buChar char="•"/>
            </a:pPr>
            <a:r>
              <a:rPr lang="en-US" sz="1500" dirty="0">
                <a:effectLst/>
                <a:latin typeface="Arial" panose="020B0604020202020204" pitchFamily="34" charset="0"/>
                <a:cs typeface="Arial" panose="020B0604020202020204" pitchFamily="34" charset="0"/>
              </a:rPr>
              <a:t>DVCS observables </a:t>
            </a:r>
            <a:r>
              <a:rPr lang="en-US" sz="1500" dirty="0">
                <a:latin typeface="Arial" panose="020B0604020202020204" pitchFamily="34" charset="0"/>
                <a:cs typeface="Arial" panose="020B0604020202020204" pitchFamily="34" charset="0"/>
              </a:rPr>
              <a:t>constrain the corresponding CFFs through interference with BH.</a:t>
            </a:r>
            <a:endParaRPr lang="en-US" sz="1500" dirty="0">
              <a:effectLst/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6" name="TextBox 25">
            <a:extLst>
              <a:ext uri="{FF2B5EF4-FFF2-40B4-BE49-F238E27FC236}">
                <a16:creationId xmlns:a16="http://schemas.microsoft.com/office/drawing/2014/main" id="{4B9F4B5F-4E15-2072-8899-0C75B4F400DB}"/>
              </a:ext>
            </a:extLst>
          </p:cNvPr>
          <p:cNvSpPr txBox="1"/>
          <p:nvPr/>
        </p:nvSpPr>
        <p:spPr>
          <a:xfrm>
            <a:off x="864105" y="4444701"/>
            <a:ext cx="5129856" cy="553998"/>
          </a:xfrm>
          <a:prstGeom prst="rect">
            <a:avLst/>
          </a:prstGeom>
          <a:noFill/>
        </p:spPr>
        <p:txBody>
          <a:bodyPr wrap="square" lIns="0" rIns="0" rtlCol="0">
            <a:spAutoFit/>
          </a:bodyPr>
          <a:lstStyle/>
          <a:p>
            <a:pPr marL="285750" indent="-285750" algn="l">
              <a:buFont typeface="Arial" panose="020B0604020202020204" pitchFamily="34" charset="0"/>
              <a:buChar char="•"/>
            </a:pPr>
            <a:r>
              <a:rPr lang="en-US" sz="1500" dirty="0">
                <a:effectLst/>
                <a:latin typeface="Arial" panose="020B0604020202020204" pitchFamily="34" charset="0"/>
                <a:cs typeface="Arial" panose="020B0604020202020204" pitchFamily="34" charset="0"/>
              </a:rPr>
              <a:t>The real part of 𝓗 provides sensitivity to the D-term through a dispersion relationship.</a:t>
            </a:r>
          </a:p>
        </p:txBody>
      </p:sp>
      <p:pic>
        <p:nvPicPr>
          <p:cNvPr id="27" name="Picture 26">
            <a:extLst>
              <a:ext uri="{FF2B5EF4-FFF2-40B4-BE49-F238E27FC236}">
                <a16:creationId xmlns:a16="http://schemas.microsoft.com/office/drawing/2014/main" id="{F5A997DF-0A8F-007B-3563-D4D71B8DE6F0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054195" y="3736372"/>
            <a:ext cx="4196843" cy="1746662"/>
          </a:xfrm>
          <a:prstGeom prst="rect">
            <a:avLst/>
          </a:prstGeom>
          <a:ln>
            <a:solidFill>
              <a:schemeClr val="tx2"/>
            </a:solidFill>
          </a:ln>
        </p:spPr>
      </p:pic>
      <p:cxnSp>
        <p:nvCxnSpPr>
          <p:cNvPr id="29" name="Straight Connector 28">
            <a:extLst>
              <a:ext uri="{FF2B5EF4-FFF2-40B4-BE49-F238E27FC236}">
                <a16:creationId xmlns:a16="http://schemas.microsoft.com/office/drawing/2014/main" id="{1BA6D4C6-8581-D70B-2924-0941859CAD9E}"/>
              </a:ext>
            </a:extLst>
          </p:cNvPr>
          <p:cNvCxnSpPr/>
          <p:nvPr/>
        </p:nvCxnSpPr>
        <p:spPr>
          <a:xfrm>
            <a:off x="1263180" y="1730850"/>
            <a:ext cx="4372992" cy="0"/>
          </a:xfrm>
          <a:prstGeom prst="line">
            <a:avLst/>
          </a:prstGeom>
          <a:ln w="12700">
            <a:solidFill>
              <a:srgbClr val="C0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0" name="Straight Connector 29">
            <a:extLst>
              <a:ext uri="{FF2B5EF4-FFF2-40B4-BE49-F238E27FC236}">
                <a16:creationId xmlns:a16="http://schemas.microsoft.com/office/drawing/2014/main" id="{0C773D32-928D-7C13-6642-0BDA3C9761AC}"/>
              </a:ext>
            </a:extLst>
          </p:cNvPr>
          <p:cNvCxnSpPr/>
          <p:nvPr/>
        </p:nvCxnSpPr>
        <p:spPr>
          <a:xfrm>
            <a:off x="6909675" y="1730850"/>
            <a:ext cx="4372992" cy="0"/>
          </a:xfrm>
          <a:prstGeom prst="line">
            <a:avLst/>
          </a:prstGeom>
          <a:ln w="12700">
            <a:solidFill>
              <a:srgbClr val="C0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9" name="Picture 8">
            <a:extLst>
              <a:ext uri="{FF2B5EF4-FFF2-40B4-BE49-F238E27FC236}">
                <a16:creationId xmlns:a16="http://schemas.microsoft.com/office/drawing/2014/main" id="{83786EB7-646E-F7C0-4248-C73B10A78C09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701781" y="3192141"/>
            <a:ext cx="2940756" cy="501265"/>
          </a:xfrm>
          <a:prstGeom prst="rect">
            <a:avLst/>
          </a:prstGeom>
        </p:spPr>
      </p:pic>
      <p:sp>
        <p:nvSpPr>
          <p:cNvPr id="31" name="TextBox 30">
            <a:extLst>
              <a:ext uri="{FF2B5EF4-FFF2-40B4-BE49-F238E27FC236}">
                <a16:creationId xmlns:a16="http://schemas.microsoft.com/office/drawing/2014/main" id="{BF5C1496-7300-8ED9-58D0-D29567C32249}"/>
              </a:ext>
            </a:extLst>
          </p:cNvPr>
          <p:cNvSpPr txBox="1"/>
          <p:nvPr/>
        </p:nvSpPr>
        <p:spPr>
          <a:xfrm>
            <a:off x="6753663" y="1742140"/>
            <a:ext cx="4685016" cy="1477328"/>
          </a:xfrm>
          <a:prstGeom prst="rect">
            <a:avLst/>
          </a:prstGeom>
          <a:noFill/>
        </p:spPr>
        <p:txBody>
          <a:bodyPr wrap="square" lIns="0" rIns="0" rtlCol="0">
            <a:spAutoFit/>
          </a:bodyPr>
          <a:lstStyle/>
          <a:p>
            <a:pPr marL="285750" indent="-285750" algn="l">
              <a:buFont typeface="Arial" panose="020B0604020202020204" pitchFamily="34" charset="0"/>
              <a:buChar char="•"/>
            </a:pPr>
            <a:r>
              <a:rPr lang="en-US" sz="1500" dirty="0">
                <a:latin typeface="Arial" panose="020B0604020202020204" pitchFamily="34" charset="0"/>
                <a:cs typeface="Arial" panose="020B0604020202020204" pitchFamily="34" charset="0"/>
              </a:rPr>
              <a:t>Matrix elements of the QCD energy-momentum tensor are parametrized by gravitational form factors (GFFs).</a:t>
            </a:r>
          </a:p>
          <a:p>
            <a:pPr marL="285750" indent="-285750" algn="l">
              <a:buFont typeface="Arial" panose="020B0604020202020204" pitchFamily="34" charset="0"/>
              <a:buChar char="•"/>
            </a:pPr>
            <a:endParaRPr lang="en-US" sz="15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285750" indent="-285750" algn="l">
              <a:buFont typeface="Arial" panose="020B0604020202020204" pitchFamily="34" charset="0"/>
              <a:buChar char="•"/>
            </a:pPr>
            <a:r>
              <a:rPr lang="en-US" sz="1500" dirty="0">
                <a:effectLst/>
                <a:latin typeface="Arial" panose="020B0604020202020204" pitchFamily="34" charset="0"/>
                <a:cs typeface="Arial" panose="020B0604020202020204" pitchFamily="34" charset="0"/>
              </a:rPr>
              <a:t>The GFFs encode fundamental properties of the nucleon:</a:t>
            </a:r>
          </a:p>
        </p:txBody>
      </p:sp>
    </p:spTree>
    <p:extLst>
      <p:ext uri="{BB962C8B-B14F-4D97-AF65-F5344CB8AC3E}">
        <p14:creationId xmlns:p14="http://schemas.microsoft.com/office/powerpoint/2010/main" val="298224664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" name="Picture 26">
            <a:extLst>
              <a:ext uri="{FF2B5EF4-FFF2-40B4-BE49-F238E27FC236}">
                <a16:creationId xmlns:a16="http://schemas.microsoft.com/office/drawing/2014/main" id="{C77D000D-F3EB-035D-AD1C-4F3C0DCD9D7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95439" y="2738127"/>
            <a:ext cx="4271332" cy="2479861"/>
          </a:xfrm>
          <a:prstGeom prst="rect">
            <a:avLst/>
          </a:prstGeom>
        </p:spPr>
      </p:pic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F84D08EE-05AB-E72F-7B15-366FB68BB7C2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459CB2F1-739C-D74B-B449-0413DC9360EB}" type="slidenum">
              <a:rPr lang="en-US" smtClean="0"/>
              <a:pPr/>
              <a:t>4</a:t>
            </a:fld>
            <a:endParaRPr lang="en-US" dirty="0"/>
          </a:p>
        </p:txBody>
      </p:sp>
      <p:sp>
        <p:nvSpPr>
          <p:cNvPr id="3" name="Title 2">
            <a:extLst>
              <a:ext uri="{FF2B5EF4-FFF2-40B4-BE49-F238E27FC236}">
                <a16:creationId xmlns:a16="http://schemas.microsoft.com/office/drawing/2014/main" id="{338E9B26-D1AE-44D6-9011-B616C2DA0C2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/>
              <a:t>pDVCS</a:t>
            </a:r>
            <a:r>
              <a:rPr lang="en-US" dirty="0"/>
              <a:t> Measurements in Hall B</a:t>
            </a:r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id="{812D1631-DE85-F204-097B-4342C6C017A9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243205" y="1261884"/>
            <a:ext cx="6725231" cy="2097317"/>
          </a:xfrm>
          <a:prstGeom prst="rect">
            <a:avLst/>
          </a:prstGeom>
        </p:spPr>
      </p:pic>
      <p:grpSp>
        <p:nvGrpSpPr>
          <p:cNvPr id="17" name="Group 16">
            <a:extLst>
              <a:ext uri="{FF2B5EF4-FFF2-40B4-BE49-F238E27FC236}">
                <a16:creationId xmlns:a16="http://schemas.microsoft.com/office/drawing/2014/main" id="{23AC1FE0-209E-2D70-2014-335428B2BCB4}"/>
              </a:ext>
            </a:extLst>
          </p:cNvPr>
          <p:cNvGrpSpPr/>
          <p:nvPr/>
        </p:nvGrpSpPr>
        <p:grpSpPr>
          <a:xfrm>
            <a:off x="4699733" y="3498798"/>
            <a:ext cx="7383610" cy="2097317"/>
            <a:chOff x="5037295" y="4183619"/>
            <a:chExt cx="6743105" cy="1915381"/>
          </a:xfrm>
        </p:grpSpPr>
        <p:pic>
          <p:nvPicPr>
            <p:cNvPr id="15" name="Picture 14">
              <a:extLst>
                <a:ext uri="{FF2B5EF4-FFF2-40B4-BE49-F238E27FC236}">
                  <a16:creationId xmlns:a16="http://schemas.microsoft.com/office/drawing/2014/main" id="{1ED514F9-3543-D0AF-F00C-C0C5A2A78060}"/>
                </a:ext>
              </a:extLst>
            </p:cNvPr>
            <p:cNvPicPr>
              <a:picLocks noChangeAspect="1"/>
            </p:cNvPicPr>
            <p:nvPr/>
          </p:nvPicPr>
          <p:blipFill>
            <a:blip r:embed="rId4"/>
            <a:stretch>
              <a:fillRect/>
            </a:stretch>
          </p:blipFill>
          <p:spPr>
            <a:xfrm>
              <a:off x="5410644" y="4183619"/>
              <a:ext cx="6369756" cy="1915381"/>
            </a:xfrm>
            <a:prstGeom prst="rect">
              <a:avLst/>
            </a:prstGeom>
          </p:spPr>
        </p:pic>
        <p:pic>
          <p:nvPicPr>
            <p:cNvPr id="16" name="Picture 15">
              <a:extLst>
                <a:ext uri="{FF2B5EF4-FFF2-40B4-BE49-F238E27FC236}">
                  <a16:creationId xmlns:a16="http://schemas.microsoft.com/office/drawing/2014/main" id="{0009D369-A7A9-B910-9708-FB9EDA28BC0F}"/>
                </a:ext>
              </a:extLst>
            </p:cNvPr>
            <p:cNvPicPr>
              <a:picLocks noChangeAspect="1"/>
            </p:cNvPicPr>
            <p:nvPr/>
          </p:nvPicPr>
          <p:blipFill>
            <a:blip r:embed="rId5"/>
            <a:stretch>
              <a:fillRect/>
            </a:stretch>
          </p:blipFill>
          <p:spPr>
            <a:xfrm>
              <a:off x="5037295" y="4267200"/>
              <a:ext cx="395927" cy="1517720"/>
            </a:xfrm>
            <a:prstGeom prst="rect">
              <a:avLst/>
            </a:prstGeom>
          </p:spPr>
        </p:pic>
      </p:grpSp>
      <p:sp>
        <p:nvSpPr>
          <p:cNvPr id="18" name="TextBox 17">
            <a:extLst>
              <a:ext uri="{FF2B5EF4-FFF2-40B4-BE49-F238E27FC236}">
                <a16:creationId xmlns:a16="http://schemas.microsoft.com/office/drawing/2014/main" id="{761FD7DD-00B7-FDB2-096C-AE67A730D2CA}"/>
              </a:ext>
            </a:extLst>
          </p:cNvPr>
          <p:cNvSpPr txBox="1"/>
          <p:nvPr/>
        </p:nvSpPr>
        <p:spPr>
          <a:xfrm>
            <a:off x="3922" y="2008540"/>
            <a:ext cx="4848878" cy="523220"/>
          </a:xfrm>
          <a:prstGeom prst="rect">
            <a:avLst/>
          </a:prstGeom>
          <a:noFill/>
        </p:spPr>
        <p:txBody>
          <a:bodyPr wrap="square" lIns="0" rIns="0" rtlCol="0">
            <a:spAutoFit/>
          </a:bodyPr>
          <a:lstStyle/>
          <a:p>
            <a:pPr algn="ctr"/>
            <a:r>
              <a:rPr lang="en-US" sz="1400" dirty="0">
                <a:effectLst/>
                <a:latin typeface="Arial" panose="020B0604020202020204" pitchFamily="34" charset="0"/>
                <a:cs typeface="Arial" panose="020B0604020202020204" pitchFamily="34" charset="0"/>
              </a:rPr>
              <a:t>Many generations of complementary DVCS observables at CLAS and CLAS12</a:t>
            </a:r>
          </a:p>
        </p:txBody>
      </p:sp>
      <p:cxnSp>
        <p:nvCxnSpPr>
          <p:cNvPr id="20" name="Straight Arrow Connector 19">
            <a:extLst>
              <a:ext uri="{FF2B5EF4-FFF2-40B4-BE49-F238E27FC236}">
                <a16:creationId xmlns:a16="http://schemas.microsoft.com/office/drawing/2014/main" id="{E313F12A-F033-032D-C642-55B424840C70}"/>
              </a:ext>
            </a:extLst>
          </p:cNvPr>
          <p:cNvCxnSpPr>
            <a:cxnSpLocks/>
          </p:cNvCxnSpPr>
          <p:nvPr/>
        </p:nvCxnSpPr>
        <p:spPr>
          <a:xfrm flipV="1">
            <a:off x="4120206" y="2531760"/>
            <a:ext cx="1299970" cy="2232151"/>
          </a:xfrm>
          <a:prstGeom prst="straightConnector1">
            <a:avLst/>
          </a:prstGeom>
          <a:ln w="12700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1" name="Straight Arrow Connector 20">
            <a:extLst>
              <a:ext uri="{FF2B5EF4-FFF2-40B4-BE49-F238E27FC236}">
                <a16:creationId xmlns:a16="http://schemas.microsoft.com/office/drawing/2014/main" id="{2BC09BBF-F0B4-06BB-DCF5-ED38382C2738}"/>
              </a:ext>
            </a:extLst>
          </p:cNvPr>
          <p:cNvCxnSpPr>
            <a:cxnSpLocks/>
          </p:cNvCxnSpPr>
          <p:nvPr/>
        </p:nvCxnSpPr>
        <p:spPr>
          <a:xfrm flipV="1">
            <a:off x="4120206" y="4865210"/>
            <a:ext cx="579527" cy="149021"/>
          </a:xfrm>
          <a:prstGeom prst="straightConnector1">
            <a:avLst/>
          </a:prstGeom>
          <a:ln w="12700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2" name="TextBox 31">
            <a:extLst>
              <a:ext uri="{FF2B5EF4-FFF2-40B4-BE49-F238E27FC236}">
                <a16:creationId xmlns:a16="http://schemas.microsoft.com/office/drawing/2014/main" id="{A93F815D-CD86-0737-E5EE-8AB8583C44A4}"/>
              </a:ext>
            </a:extLst>
          </p:cNvPr>
          <p:cNvSpPr txBox="1"/>
          <p:nvPr/>
        </p:nvSpPr>
        <p:spPr>
          <a:xfrm>
            <a:off x="2358689" y="5590420"/>
            <a:ext cx="9675726" cy="1184940"/>
          </a:xfrm>
          <a:prstGeom prst="rect">
            <a:avLst/>
          </a:prstGeom>
          <a:noFill/>
        </p:spPr>
        <p:txBody>
          <a:bodyPr wrap="none" lIns="0" rIns="0" rtlCol="0">
            <a:spAutoFit/>
          </a:bodyPr>
          <a:lstStyle/>
          <a:p>
            <a:pPr algn="l"/>
            <a:r>
              <a:rPr lang="en-US" sz="1400" dirty="0">
                <a:effectLst/>
                <a:latin typeface="Arial" panose="020B0604020202020204" pitchFamily="34" charset="0"/>
                <a:cs typeface="Arial" panose="020B0604020202020204" pitchFamily="34" charset="0"/>
              </a:rPr>
              <a:t>CLAS12: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1400" dirty="0">
                <a:latin typeface="Arial" panose="020B0604020202020204" pitchFamily="34" charset="0"/>
                <a:cs typeface="Arial" panose="020B0604020202020204" pitchFamily="34" charset="0"/>
              </a:rPr>
              <a:t>&gt;2000 BSA and &gt;1300 4-fold differential BSA/</a:t>
            </a:r>
            <a:r>
              <a:rPr lang="en-US" sz="1400" dirty="0">
                <a:latin typeface="Symbol" pitchFamily="2" charset="2"/>
                <a:cs typeface="Arial" panose="020B0604020202020204" pitchFamily="34" charset="0"/>
              </a:rPr>
              <a:t>s</a:t>
            </a:r>
            <a:r>
              <a:rPr lang="en-US" sz="1400" dirty="0">
                <a:latin typeface="Arial" panose="020B0604020202020204" pitchFamily="34" charset="0"/>
                <a:cs typeface="Arial" panose="020B0604020202020204" pitchFamily="34" charset="0"/>
              </a:rPr>
              <a:t> measurements extending the Q</a:t>
            </a:r>
            <a:r>
              <a:rPr lang="en-US" sz="1400" baseline="30000" dirty="0">
                <a:latin typeface="Arial" panose="020B0604020202020204" pitchFamily="34" charset="0"/>
                <a:cs typeface="Arial" panose="020B0604020202020204" pitchFamily="34" charset="0"/>
              </a:rPr>
              <a:t>2</a:t>
            </a:r>
            <a:r>
              <a:rPr lang="en-US" sz="1400" dirty="0">
                <a:latin typeface="Arial" panose="020B0604020202020204" pitchFamily="34" charset="0"/>
                <a:cs typeface="Arial" panose="020B0604020202020204" pitchFamily="34" charset="0"/>
              </a:rPr>
              <a:t>-x</a:t>
            </a:r>
            <a:r>
              <a:rPr lang="en-US" sz="1400" baseline="-25000" dirty="0">
                <a:latin typeface="Arial" panose="020B0604020202020204" pitchFamily="34" charset="0"/>
                <a:cs typeface="Arial" panose="020B0604020202020204" pitchFamily="34" charset="0"/>
              </a:rPr>
              <a:t>B</a:t>
            </a:r>
            <a:r>
              <a:rPr lang="en-US" sz="1400" dirty="0">
                <a:latin typeface="Arial" panose="020B0604020202020204" pitchFamily="34" charset="0"/>
                <a:cs typeface="Arial" panose="020B0604020202020204" pitchFamily="34" charset="0"/>
              </a:rPr>
              <a:t> reach in the valence region.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1400" dirty="0">
                <a:latin typeface="Arial" panose="020B0604020202020204" pitchFamily="34" charset="0"/>
                <a:cs typeface="Arial" panose="020B0604020202020204" pitchFamily="34" charset="0"/>
              </a:rPr>
              <a:t>Greatly enhanced sensitivity to Re and </a:t>
            </a:r>
            <a:r>
              <a:rPr lang="en-US" sz="1400" dirty="0" err="1">
                <a:latin typeface="Arial" panose="020B0604020202020204" pitchFamily="34" charset="0"/>
                <a:cs typeface="Arial" panose="020B0604020202020204" pitchFamily="34" charset="0"/>
              </a:rPr>
              <a:t>Im</a:t>
            </a:r>
            <a:r>
              <a:rPr lang="en-US" sz="1400" dirty="0">
                <a:latin typeface="Arial" panose="020B0604020202020204" pitchFamily="34" charset="0"/>
                <a:cs typeface="Arial" panose="020B0604020202020204" pitchFamily="34" charset="0"/>
              </a:rPr>
              <a:t> parts of 𝓗 with indications of tension in previously unexplored phase space.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1400" dirty="0">
                <a:latin typeface="Arial" panose="020B0604020202020204" pitchFamily="34" charset="0"/>
                <a:cs typeface="Arial" panose="020B0604020202020204" pitchFamily="34" charset="0"/>
              </a:rPr>
              <a:t>Data represents ~1/2 collected statistics. </a:t>
            </a:r>
          </a:p>
          <a:p>
            <a:pPr algn="l"/>
            <a:endParaRPr lang="en-US" sz="1400" dirty="0">
              <a:effectLst/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3" name="TextBox 32">
            <a:extLst>
              <a:ext uri="{FF2B5EF4-FFF2-40B4-BE49-F238E27FC236}">
                <a16:creationId xmlns:a16="http://schemas.microsoft.com/office/drawing/2014/main" id="{6571A55C-EF73-216B-B59E-3415DB5A292D}"/>
              </a:ext>
            </a:extLst>
          </p:cNvPr>
          <p:cNvSpPr txBox="1"/>
          <p:nvPr/>
        </p:nvSpPr>
        <p:spPr>
          <a:xfrm rot="20887182">
            <a:off x="6810155" y="4036539"/>
            <a:ext cx="3816173" cy="769441"/>
          </a:xfrm>
          <a:prstGeom prst="rect">
            <a:avLst/>
          </a:prstGeom>
          <a:noFill/>
        </p:spPr>
        <p:txBody>
          <a:bodyPr wrap="none" lIns="0" rIns="0" rtlCol="0">
            <a:spAutoFit/>
          </a:bodyPr>
          <a:lstStyle/>
          <a:p>
            <a:pPr algn="l"/>
            <a:r>
              <a:rPr lang="en-US" sz="4400" dirty="0">
                <a:solidFill>
                  <a:schemeClr val="accent2">
                    <a:alpha val="8000"/>
                  </a:schemeClr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PRELIMINARY</a:t>
            </a:r>
          </a:p>
        </p:txBody>
      </p:sp>
    </p:spTree>
    <p:extLst>
      <p:ext uri="{BB962C8B-B14F-4D97-AF65-F5344CB8AC3E}">
        <p14:creationId xmlns:p14="http://schemas.microsoft.com/office/powerpoint/2010/main" val="378960455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AA2835DA-440D-C3AE-3C05-A33B0E700A06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459CB2F1-739C-D74B-B449-0413DC9360EB}" type="slidenum">
              <a:rPr lang="en-US" smtClean="0"/>
              <a:pPr/>
              <a:t>5</a:t>
            </a:fld>
            <a:endParaRPr lang="en-US" dirty="0"/>
          </a:p>
        </p:txBody>
      </p:sp>
      <p:sp>
        <p:nvSpPr>
          <p:cNvPr id="3" name="Title 2">
            <a:extLst>
              <a:ext uri="{FF2B5EF4-FFF2-40B4-BE49-F238E27FC236}">
                <a16:creationId xmlns:a16="http://schemas.microsoft.com/office/drawing/2014/main" id="{B448EB10-D192-A641-8538-953A20DD7AD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High Luminosity Extends the |t| Lever Arm</a:t>
            </a: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A2291CBB-F60E-5771-2E64-8BE07061C57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604985" y="1669059"/>
            <a:ext cx="5352495" cy="3881341"/>
          </a:xfrm>
          <a:prstGeom prst="rect">
            <a:avLst/>
          </a:prstGeom>
        </p:spPr>
      </p:pic>
      <p:cxnSp>
        <p:nvCxnSpPr>
          <p:cNvPr id="8" name="Straight Arrow Connector 7">
            <a:extLst>
              <a:ext uri="{FF2B5EF4-FFF2-40B4-BE49-F238E27FC236}">
                <a16:creationId xmlns:a16="http://schemas.microsoft.com/office/drawing/2014/main" id="{2322D7EC-7604-648A-D522-A051A65AC5DB}"/>
              </a:ext>
            </a:extLst>
          </p:cNvPr>
          <p:cNvCxnSpPr/>
          <p:nvPr/>
        </p:nvCxnSpPr>
        <p:spPr>
          <a:xfrm flipV="1">
            <a:off x="9127340" y="3688644"/>
            <a:ext cx="0" cy="468297"/>
          </a:xfrm>
          <a:prstGeom prst="straightConnector1">
            <a:avLst/>
          </a:prstGeom>
          <a:ln w="28575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" name="Rounded Rectangle 8">
            <a:extLst>
              <a:ext uri="{FF2B5EF4-FFF2-40B4-BE49-F238E27FC236}">
                <a16:creationId xmlns:a16="http://schemas.microsoft.com/office/drawing/2014/main" id="{730FE80B-68C9-8E1C-BE33-72CCD5D26CAE}"/>
              </a:ext>
            </a:extLst>
          </p:cNvPr>
          <p:cNvSpPr/>
          <p:nvPr/>
        </p:nvSpPr>
        <p:spPr>
          <a:xfrm>
            <a:off x="9157484" y="1956088"/>
            <a:ext cx="1838009" cy="390720"/>
          </a:xfrm>
          <a:prstGeom prst="roundRect">
            <a:avLst/>
          </a:prstGeom>
          <a:solidFill>
            <a:srgbClr val="F7F7F7">
              <a:alpha val="75000"/>
            </a:srgbClr>
          </a:solidFill>
          <a:ln>
            <a:solidFill>
              <a:srgbClr val="B4B4B4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4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GPD “Safe” Region</a:t>
            </a:r>
            <a:endParaRPr sz="14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0" name="Rounded Rectangle 9">
            <a:extLst>
              <a:ext uri="{FF2B5EF4-FFF2-40B4-BE49-F238E27FC236}">
                <a16:creationId xmlns:a16="http://schemas.microsoft.com/office/drawing/2014/main" id="{414DAD67-95BA-E0CE-B282-9348B14D3F48}"/>
              </a:ext>
            </a:extLst>
          </p:cNvPr>
          <p:cNvSpPr/>
          <p:nvPr/>
        </p:nvSpPr>
        <p:spPr>
          <a:xfrm>
            <a:off x="592270" y="1340967"/>
            <a:ext cx="5627908" cy="939390"/>
          </a:xfrm>
          <a:prstGeom prst="roundRect">
            <a:avLst/>
          </a:prstGeom>
          <a:solidFill>
            <a:srgbClr val="FF0000">
              <a:alpha val="5000"/>
            </a:srgbClr>
          </a:solidFill>
          <a:ln>
            <a:solidFill>
              <a:srgbClr val="FF0000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>
                <a:solidFill>
                  <a:schemeClr val="tx1"/>
                </a:solidFill>
              </a:rPr>
              <a:t>Mechanical structure needs a broad |t| lever arm </a:t>
            </a:r>
          </a:p>
          <a:p>
            <a:pPr algn="ctr"/>
            <a:r>
              <a:rPr lang="en-US" dirty="0">
                <a:solidFill>
                  <a:schemeClr val="tx1"/>
                </a:solidFill>
              </a:rPr>
              <a:t>(access t-dependence of D term) </a:t>
            </a:r>
            <a:endParaRPr dirty="0">
              <a:solidFill>
                <a:schemeClr val="tx1"/>
              </a:solidFill>
            </a:endParaRPr>
          </a:p>
        </p:txBody>
      </p:sp>
      <p:sp>
        <p:nvSpPr>
          <p:cNvPr id="11" name="Rounded Rectangle 10">
            <a:extLst>
              <a:ext uri="{FF2B5EF4-FFF2-40B4-BE49-F238E27FC236}">
                <a16:creationId xmlns:a16="http://schemas.microsoft.com/office/drawing/2014/main" id="{3204ADEE-EE61-E72A-0CF5-7B3BD1694BF9}"/>
              </a:ext>
            </a:extLst>
          </p:cNvPr>
          <p:cNvSpPr/>
          <p:nvPr/>
        </p:nvSpPr>
        <p:spPr>
          <a:xfrm>
            <a:off x="592270" y="2670339"/>
            <a:ext cx="5627908" cy="939390"/>
          </a:xfrm>
          <a:prstGeom prst="roundRect">
            <a:avLst/>
          </a:prstGeom>
          <a:solidFill>
            <a:srgbClr val="0070C0">
              <a:alpha val="5000"/>
            </a:srgbClr>
          </a:solidFill>
          <a:ln>
            <a:solidFill>
              <a:srgbClr val="0070C0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dirty="0"/>
          </a:p>
        </p:txBody>
      </p:sp>
      <p:sp>
        <p:nvSpPr>
          <p:cNvPr id="12" name="Rounded Rectangle 11">
            <a:extLst>
              <a:ext uri="{FF2B5EF4-FFF2-40B4-BE49-F238E27FC236}">
                <a16:creationId xmlns:a16="http://schemas.microsoft.com/office/drawing/2014/main" id="{E808C089-65D5-A517-A0A4-1EEFA9A641F4}"/>
              </a:ext>
            </a:extLst>
          </p:cNvPr>
          <p:cNvSpPr/>
          <p:nvPr/>
        </p:nvSpPr>
        <p:spPr>
          <a:xfrm>
            <a:off x="592270" y="3999711"/>
            <a:ext cx="5627908" cy="939390"/>
          </a:xfrm>
          <a:prstGeom prst="roundRect">
            <a:avLst/>
          </a:prstGeom>
          <a:solidFill>
            <a:srgbClr val="F7F7F7"/>
          </a:solidFill>
          <a:ln>
            <a:solidFill>
              <a:srgbClr val="B4B4B4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dirty="0"/>
          </a:p>
        </p:txBody>
      </p:sp>
      <p:sp>
        <p:nvSpPr>
          <p:cNvPr id="13" name="Rounded Rectangle 12">
            <a:extLst>
              <a:ext uri="{FF2B5EF4-FFF2-40B4-BE49-F238E27FC236}">
                <a16:creationId xmlns:a16="http://schemas.microsoft.com/office/drawing/2014/main" id="{0C35B150-1B33-3EF5-21FA-FFBD288454FA}"/>
              </a:ext>
            </a:extLst>
          </p:cNvPr>
          <p:cNvSpPr/>
          <p:nvPr/>
        </p:nvSpPr>
        <p:spPr>
          <a:xfrm>
            <a:off x="592270" y="5295722"/>
            <a:ext cx="5627908" cy="939390"/>
          </a:xfrm>
          <a:prstGeom prst="roundRect">
            <a:avLst/>
          </a:prstGeom>
          <a:solidFill>
            <a:srgbClr val="F7F7F7"/>
          </a:solidFill>
          <a:ln>
            <a:solidFill>
              <a:srgbClr val="B4B4B4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>
                <a:solidFill>
                  <a:schemeClr val="tx1"/>
                </a:solidFill>
              </a:rPr>
              <a:t>Cross sections fall rapidly with Q</a:t>
            </a:r>
            <a:r>
              <a:rPr lang="en-US" baseline="30000" dirty="0">
                <a:solidFill>
                  <a:schemeClr val="tx1"/>
                </a:solidFill>
              </a:rPr>
              <a:t>2</a:t>
            </a:r>
            <a:r>
              <a:rPr lang="en-US" dirty="0">
                <a:solidFill>
                  <a:schemeClr val="tx1"/>
                </a:solidFill>
              </a:rPr>
              <a:t>. </a:t>
            </a:r>
          </a:p>
          <a:p>
            <a:pPr algn="ctr"/>
            <a:r>
              <a:rPr lang="en-US" dirty="0">
                <a:solidFill>
                  <a:schemeClr val="tx1"/>
                </a:solidFill>
              </a:rPr>
              <a:t>High luminosity could buy new controlled reach in |t|, not just smaller error bars.</a:t>
            </a:r>
            <a:endParaRPr dirty="0">
              <a:solidFill>
                <a:schemeClr val="tx1"/>
              </a:solidFill>
            </a:endParaRPr>
          </a:p>
        </p:txBody>
      </p:sp>
      <p:pic>
        <p:nvPicPr>
          <p:cNvPr id="15" name="Picture 14">
            <a:extLst>
              <a:ext uri="{FF2B5EF4-FFF2-40B4-BE49-F238E27FC236}">
                <a16:creationId xmlns:a16="http://schemas.microsoft.com/office/drawing/2014/main" id="{545744EF-4C02-08A5-0C59-3D508002FC4A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406224" y="2892689"/>
            <a:ext cx="2387600" cy="596900"/>
          </a:xfrm>
          <a:prstGeom prst="rect">
            <a:avLst/>
          </a:prstGeom>
        </p:spPr>
      </p:pic>
      <p:sp>
        <p:nvSpPr>
          <p:cNvPr id="16" name="TextBox 15">
            <a:extLst>
              <a:ext uri="{FF2B5EF4-FFF2-40B4-BE49-F238E27FC236}">
                <a16:creationId xmlns:a16="http://schemas.microsoft.com/office/drawing/2014/main" id="{F77839AA-B387-E920-0C14-447980235AFE}"/>
              </a:ext>
            </a:extLst>
          </p:cNvPr>
          <p:cNvSpPr txBox="1"/>
          <p:nvPr/>
        </p:nvSpPr>
        <p:spPr>
          <a:xfrm>
            <a:off x="838200" y="3006473"/>
            <a:ext cx="1976695" cy="369332"/>
          </a:xfrm>
          <a:prstGeom prst="rect">
            <a:avLst/>
          </a:prstGeom>
          <a:noFill/>
        </p:spPr>
        <p:txBody>
          <a:bodyPr wrap="none" lIns="0" rIns="0" rtlCol="0">
            <a:spAutoFit/>
          </a:bodyPr>
          <a:lstStyle/>
          <a:p>
            <a:pPr algn="l"/>
            <a:r>
              <a:rPr lang="en-US" dirty="0">
                <a:effectLst/>
                <a:latin typeface="Calibri" panose="020F0502020204030204" pitchFamily="34" charset="0"/>
                <a:cs typeface="Calibri" panose="020F0502020204030204" pitchFamily="34" charset="0"/>
              </a:rPr>
              <a:t>Factorization regime:</a:t>
            </a:r>
          </a:p>
        </p:txBody>
      </p:sp>
      <p:pic>
        <p:nvPicPr>
          <p:cNvPr id="17" name="Picture 16">
            <a:extLst>
              <a:ext uri="{FF2B5EF4-FFF2-40B4-BE49-F238E27FC236}">
                <a16:creationId xmlns:a16="http://schemas.microsoft.com/office/drawing/2014/main" id="{91180F3C-FE6C-BC22-9511-F333CD5F603A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035330" y="4154119"/>
            <a:ext cx="2895600" cy="241300"/>
          </a:xfrm>
          <a:prstGeom prst="rect">
            <a:avLst/>
          </a:prstGeom>
        </p:spPr>
      </p:pic>
      <p:pic>
        <p:nvPicPr>
          <p:cNvPr id="18" name="Picture 17">
            <a:extLst>
              <a:ext uri="{FF2B5EF4-FFF2-40B4-BE49-F238E27FC236}">
                <a16:creationId xmlns:a16="http://schemas.microsoft.com/office/drawing/2014/main" id="{44FDD9FE-3711-5230-E654-575381F26582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035330" y="4546610"/>
            <a:ext cx="2895600" cy="241300"/>
          </a:xfrm>
          <a:prstGeom prst="rect">
            <a:avLst/>
          </a:prstGeom>
        </p:spPr>
      </p:pic>
      <p:sp>
        <p:nvSpPr>
          <p:cNvPr id="19" name="TextBox 18">
            <a:extLst>
              <a:ext uri="{FF2B5EF4-FFF2-40B4-BE49-F238E27FC236}">
                <a16:creationId xmlns:a16="http://schemas.microsoft.com/office/drawing/2014/main" id="{8144408F-3694-C6F2-EA3C-EFC9059422F1}"/>
              </a:ext>
            </a:extLst>
          </p:cNvPr>
          <p:cNvSpPr txBox="1"/>
          <p:nvPr/>
        </p:nvSpPr>
        <p:spPr>
          <a:xfrm>
            <a:off x="935045" y="4154119"/>
            <a:ext cx="1907882" cy="646331"/>
          </a:xfrm>
          <a:prstGeom prst="rect">
            <a:avLst/>
          </a:prstGeom>
          <a:noFill/>
        </p:spPr>
        <p:txBody>
          <a:bodyPr wrap="square" lIns="0" rIns="0" rtlCol="0">
            <a:spAutoFit/>
          </a:bodyPr>
          <a:lstStyle/>
          <a:p>
            <a:pPr algn="l"/>
            <a:r>
              <a:rPr lang="en-US" dirty="0">
                <a:effectLst/>
                <a:latin typeface="Calibri" panose="020F0502020204030204" pitchFamily="34" charset="0"/>
                <a:cs typeface="Calibri" panose="020F0502020204030204" pitchFamily="34" charset="0"/>
              </a:rPr>
              <a:t>Large |t| therefore requires large Q</a:t>
            </a:r>
            <a:r>
              <a:rPr lang="en-US" baseline="30000" dirty="0">
                <a:effectLst/>
                <a:latin typeface="Calibri" panose="020F0502020204030204" pitchFamily="34" charset="0"/>
                <a:cs typeface="Calibri" panose="020F0502020204030204" pitchFamily="34" charset="0"/>
              </a:rPr>
              <a:t>2</a:t>
            </a:r>
            <a:r>
              <a:rPr lang="en-US" dirty="0">
                <a:effectLst/>
                <a:latin typeface="Calibri" panose="020F0502020204030204" pitchFamily="34" charset="0"/>
                <a:cs typeface="Calibri" panose="020F0502020204030204" pitchFamily="34" charset="0"/>
              </a:rPr>
              <a:t>:</a:t>
            </a:r>
          </a:p>
        </p:txBody>
      </p:sp>
      <p:cxnSp>
        <p:nvCxnSpPr>
          <p:cNvPr id="21" name="Straight Arrow Connector 20">
            <a:extLst>
              <a:ext uri="{FF2B5EF4-FFF2-40B4-BE49-F238E27FC236}">
                <a16:creationId xmlns:a16="http://schemas.microsoft.com/office/drawing/2014/main" id="{3B38B7DD-FF52-40DD-1DE4-F1C820928C4D}"/>
              </a:ext>
            </a:extLst>
          </p:cNvPr>
          <p:cNvCxnSpPr/>
          <p:nvPr/>
        </p:nvCxnSpPr>
        <p:spPr>
          <a:xfrm>
            <a:off x="3406224" y="2340341"/>
            <a:ext cx="0" cy="264252"/>
          </a:xfrm>
          <a:prstGeom prst="straightConnector1">
            <a:avLst/>
          </a:prstGeom>
          <a:ln w="1270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2" name="Straight Arrow Connector 21">
            <a:extLst>
              <a:ext uri="{FF2B5EF4-FFF2-40B4-BE49-F238E27FC236}">
                <a16:creationId xmlns:a16="http://schemas.microsoft.com/office/drawing/2014/main" id="{B41310DB-1051-6491-5297-B09B1A326712}"/>
              </a:ext>
            </a:extLst>
          </p:cNvPr>
          <p:cNvCxnSpPr/>
          <p:nvPr/>
        </p:nvCxnSpPr>
        <p:spPr>
          <a:xfrm>
            <a:off x="3406224" y="3677355"/>
            <a:ext cx="0" cy="264252"/>
          </a:xfrm>
          <a:prstGeom prst="straightConnector1">
            <a:avLst/>
          </a:prstGeom>
          <a:ln w="1270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3" name="Straight Arrow Connector 22">
            <a:extLst>
              <a:ext uri="{FF2B5EF4-FFF2-40B4-BE49-F238E27FC236}">
                <a16:creationId xmlns:a16="http://schemas.microsoft.com/office/drawing/2014/main" id="{293B1369-9A60-8100-756D-72EC675557C4}"/>
              </a:ext>
            </a:extLst>
          </p:cNvPr>
          <p:cNvCxnSpPr/>
          <p:nvPr/>
        </p:nvCxnSpPr>
        <p:spPr>
          <a:xfrm>
            <a:off x="3406224" y="4984257"/>
            <a:ext cx="0" cy="264252"/>
          </a:xfrm>
          <a:prstGeom prst="straightConnector1">
            <a:avLst/>
          </a:prstGeom>
          <a:ln w="1270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" name="TextBox 3">
            <a:extLst>
              <a:ext uri="{FF2B5EF4-FFF2-40B4-BE49-F238E27FC236}">
                <a16:creationId xmlns:a16="http://schemas.microsoft.com/office/drawing/2014/main" id="{D9EA9C68-E567-AC4F-48CF-4D69CD43A7D6}"/>
              </a:ext>
            </a:extLst>
          </p:cNvPr>
          <p:cNvSpPr txBox="1"/>
          <p:nvPr/>
        </p:nvSpPr>
        <p:spPr>
          <a:xfrm>
            <a:off x="3986096" y="3447787"/>
            <a:ext cx="679673" cy="200055"/>
          </a:xfrm>
          <a:prstGeom prst="rect">
            <a:avLst/>
          </a:prstGeom>
          <a:noFill/>
        </p:spPr>
        <p:txBody>
          <a:bodyPr wrap="none" lIns="0" rIns="0" rtlCol="0">
            <a:spAutoFit/>
          </a:bodyPr>
          <a:lstStyle/>
          <a:p>
            <a:pPr algn="l"/>
            <a:r>
              <a:rPr lang="en-US" sz="700" dirty="0">
                <a:effectLst/>
                <a:latin typeface="Calibri" panose="020F0502020204030204" pitchFamily="34" charset="0"/>
                <a:cs typeface="Calibri" panose="020F0502020204030204" pitchFamily="34" charset="0"/>
              </a:rPr>
              <a:t>* preferences vary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4736B197-D1E6-C0E9-12EF-032D4945ED13}"/>
              </a:ext>
            </a:extLst>
          </p:cNvPr>
          <p:cNvSpPr txBox="1"/>
          <p:nvPr/>
        </p:nvSpPr>
        <p:spPr>
          <a:xfrm>
            <a:off x="4393362" y="2921598"/>
            <a:ext cx="89768" cy="369332"/>
          </a:xfrm>
          <a:prstGeom prst="rect">
            <a:avLst/>
          </a:prstGeom>
          <a:noFill/>
        </p:spPr>
        <p:txBody>
          <a:bodyPr wrap="none" lIns="0" rIns="0" rtlCol="0">
            <a:spAutoFit/>
          </a:bodyPr>
          <a:lstStyle/>
          <a:p>
            <a:pPr algn="l"/>
            <a:r>
              <a:rPr lang="en-US" dirty="0">
                <a:effectLst/>
                <a:latin typeface="Helvetica" pitchFamily="2" charset="0"/>
              </a:rPr>
              <a:t>*</a:t>
            </a:r>
          </a:p>
        </p:txBody>
      </p:sp>
    </p:spTree>
    <p:extLst>
      <p:ext uri="{BB962C8B-B14F-4D97-AF65-F5344CB8AC3E}">
        <p14:creationId xmlns:p14="http://schemas.microsoft.com/office/powerpoint/2010/main" val="3655226294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79216234-C0D1-6D49-96E8-428AEF77ADFA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459CB2F1-739C-D74B-B449-0413DC9360EB}" type="slidenum">
              <a:rPr lang="en-US" smtClean="0"/>
              <a:pPr/>
              <a:t>6</a:t>
            </a:fld>
            <a:endParaRPr lang="en-US" dirty="0"/>
          </a:p>
        </p:txBody>
      </p:sp>
      <p:sp>
        <p:nvSpPr>
          <p:cNvPr id="3" name="Title 2">
            <a:extLst>
              <a:ext uri="{FF2B5EF4-FFF2-40B4-BE49-F238E27FC236}">
                <a16:creationId xmlns:a16="http://schemas.microsoft.com/office/drawing/2014/main" id="{B727A096-3097-6DD8-A038-008A89ABFF2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3400" dirty="0"/>
              <a:t>From DVCS to pressure: what luminosity buys</a:t>
            </a:r>
          </a:p>
        </p:txBody>
      </p:sp>
      <p:sp>
        <p:nvSpPr>
          <p:cNvPr id="5" name="Rounded Rectangle 4">
            <a:extLst>
              <a:ext uri="{FF2B5EF4-FFF2-40B4-BE49-F238E27FC236}">
                <a16:creationId xmlns:a16="http://schemas.microsoft.com/office/drawing/2014/main" id="{70FA8EF1-2B16-DB8B-9348-1BFDB9EDBDB8}"/>
              </a:ext>
            </a:extLst>
          </p:cNvPr>
          <p:cNvSpPr/>
          <p:nvPr/>
        </p:nvSpPr>
        <p:spPr>
          <a:xfrm>
            <a:off x="2273358" y="1283238"/>
            <a:ext cx="7678414" cy="748233"/>
          </a:xfrm>
          <a:prstGeom prst="roundRect">
            <a:avLst/>
          </a:prstGeom>
          <a:solidFill>
            <a:srgbClr val="FFF5F5"/>
          </a:solidFill>
          <a:ln>
            <a:solidFill>
              <a:srgbClr val="A00019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A4866458-80D8-554D-D6DF-54F0772FF5D4}"/>
              </a:ext>
            </a:extLst>
          </p:cNvPr>
          <p:cNvSpPr txBox="1"/>
          <p:nvPr/>
        </p:nvSpPr>
        <p:spPr>
          <a:xfrm>
            <a:off x="2375117" y="1411663"/>
            <a:ext cx="7567777" cy="523220"/>
          </a:xfrm>
          <a:prstGeom prst="rect">
            <a:avLst/>
          </a:prstGeom>
          <a:noFill/>
        </p:spPr>
        <p:txBody>
          <a:bodyPr wrap="none" lIns="0" rIns="0" rtlCol="0">
            <a:spAutoFit/>
          </a:bodyPr>
          <a:lstStyle/>
          <a:p>
            <a:r>
              <a:rPr lang="en-US" sz="2800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DVCS Observables → CFFs → D(t) → p(r), s(r)</a:t>
            </a:r>
            <a:endParaRPr lang="en-US" sz="2800" dirty="0">
              <a:solidFill>
                <a:srgbClr val="C00000"/>
              </a:solidFill>
              <a:effectLst/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F25BE82D-B1E3-9BD6-D5C4-8479ECDA2F3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958461" y="2119586"/>
            <a:ext cx="6182397" cy="3922790"/>
          </a:xfrm>
          <a:prstGeom prst="rect">
            <a:avLst/>
          </a:prstGeo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6E93172A-6089-F0CF-0C7C-28F1B197ED9F}"/>
              </a:ext>
            </a:extLst>
          </p:cNvPr>
          <p:cNvSpPr txBox="1"/>
          <p:nvPr/>
        </p:nvSpPr>
        <p:spPr>
          <a:xfrm>
            <a:off x="6670102" y="2327927"/>
            <a:ext cx="4311575" cy="200055"/>
          </a:xfrm>
          <a:prstGeom prst="rect">
            <a:avLst/>
          </a:prstGeom>
          <a:noFill/>
        </p:spPr>
        <p:txBody>
          <a:bodyPr wrap="square" lIns="0" rIns="0" rtlCol="0">
            <a:spAutoFit/>
          </a:bodyPr>
          <a:lstStyle/>
          <a:p>
            <a:r>
              <a:rPr lang="en-US" sz="700" dirty="0">
                <a:latin typeface="Helvetica" pitchFamily="2" charset="0"/>
              </a:rPr>
              <a:t>Distributions derived from model predictions with statistical uncertainties dictated by CLAS12 measurements.</a:t>
            </a:r>
            <a:endParaRPr lang="en-US" sz="700" dirty="0">
              <a:effectLst/>
              <a:latin typeface="Helvetica" pitchFamily="2" charset="0"/>
            </a:endParaRP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F8ED1CFD-589A-57C5-88F3-A273DF362B1F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2169795"/>
            <a:ext cx="5972138" cy="3848167"/>
          </a:xfrm>
          <a:prstGeom prst="rect">
            <a:avLst/>
          </a:prstGeom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640961E5-D134-48FB-2D45-2E1D4A4081C2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012703" y="3189659"/>
            <a:ext cx="2775539" cy="1788428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0ACA2419-D680-AED4-BA3A-E572335845A6}"/>
              </a:ext>
            </a:extLst>
          </p:cNvPr>
          <p:cNvSpPr txBox="1"/>
          <p:nvPr/>
        </p:nvSpPr>
        <p:spPr>
          <a:xfrm>
            <a:off x="1162740" y="6092585"/>
            <a:ext cx="10191060" cy="369332"/>
          </a:xfrm>
          <a:prstGeom prst="rect">
            <a:avLst/>
          </a:prstGeom>
          <a:noFill/>
        </p:spPr>
        <p:txBody>
          <a:bodyPr wrap="none" lIns="0" rIns="0" rtlCol="0">
            <a:spAutoFit/>
          </a:bodyPr>
          <a:lstStyle/>
          <a:p>
            <a:pPr algn="l"/>
            <a:r>
              <a:rPr lang="en-US" dirty="0">
                <a:effectLst/>
                <a:latin typeface="Helvetica" pitchFamily="2" charset="0"/>
              </a:rPr>
              <a:t>More statistics constrain D(t) and lead to sharper determinations of the proton’s internal distributions.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4400653A-8BF5-90D3-221C-09F92705FB6D}"/>
              </a:ext>
            </a:extLst>
          </p:cNvPr>
          <p:cNvSpPr txBox="1"/>
          <p:nvPr/>
        </p:nvSpPr>
        <p:spPr>
          <a:xfrm rot="20887182">
            <a:off x="7413056" y="3574232"/>
            <a:ext cx="3816173" cy="769441"/>
          </a:xfrm>
          <a:prstGeom prst="rect">
            <a:avLst/>
          </a:prstGeom>
          <a:noFill/>
        </p:spPr>
        <p:txBody>
          <a:bodyPr wrap="none" lIns="0" rIns="0" rtlCol="0">
            <a:spAutoFit/>
          </a:bodyPr>
          <a:lstStyle/>
          <a:p>
            <a:pPr algn="l"/>
            <a:r>
              <a:rPr lang="en-US" sz="4400" dirty="0">
                <a:solidFill>
                  <a:schemeClr val="accent2">
                    <a:alpha val="3000"/>
                  </a:schemeClr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PRELIMINARY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BBF7C2B0-0AC1-31D3-1AD7-0FF73123B402}"/>
              </a:ext>
            </a:extLst>
          </p:cNvPr>
          <p:cNvSpPr txBox="1"/>
          <p:nvPr/>
        </p:nvSpPr>
        <p:spPr>
          <a:xfrm rot="20887182">
            <a:off x="1405994" y="3574231"/>
            <a:ext cx="3816173" cy="769441"/>
          </a:xfrm>
          <a:prstGeom prst="rect">
            <a:avLst/>
          </a:prstGeom>
          <a:noFill/>
        </p:spPr>
        <p:txBody>
          <a:bodyPr wrap="none" lIns="0" rIns="0" rtlCol="0">
            <a:spAutoFit/>
          </a:bodyPr>
          <a:lstStyle/>
          <a:p>
            <a:pPr algn="l"/>
            <a:r>
              <a:rPr lang="en-US" sz="4400" dirty="0">
                <a:solidFill>
                  <a:schemeClr val="accent2">
                    <a:alpha val="3000"/>
                  </a:schemeClr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PRELIMINARY</a:t>
            </a:r>
          </a:p>
        </p:txBody>
      </p:sp>
    </p:spTree>
    <p:extLst>
      <p:ext uri="{BB962C8B-B14F-4D97-AF65-F5344CB8AC3E}">
        <p14:creationId xmlns:p14="http://schemas.microsoft.com/office/powerpoint/2010/main" val="2969032936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D3D97B37-5569-A186-C305-7712DD10D29B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459CB2F1-739C-D74B-B449-0413DC9360EB}" type="slidenum">
              <a:rPr lang="en-US" smtClean="0"/>
              <a:pPr/>
              <a:t>7</a:t>
            </a:fld>
            <a:endParaRPr lang="en-US" dirty="0"/>
          </a:p>
        </p:txBody>
      </p:sp>
      <p:sp>
        <p:nvSpPr>
          <p:cNvPr id="3" name="Title 2">
            <a:extLst>
              <a:ext uri="{FF2B5EF4-FFF2-40B4-BE49-F238E27FC236}">
                <a16:creationId xmlns:a16="http://schemas.microsoft.com/office/drawing/2014/main" id="{A2A2D0FA-985A-E165-A3DC-D2992204A2A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But Luminosity Alone is Not Enough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5D4A7D5F-0DC8-8EB8-64EA-88566EC1E3E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51231" y="2058416"/>
            <a:ext cx="5394984" cy="3611880"/>
          </a:xfrm>
          <a:prstGeom prst="rect">
            <a:avLst/>
          </a:prstGeom>
        </p:spPr>
      </p:pic>
      <p:sp>
        <p:nvSpPr>
          <p:cNvPr id="6" name="Rounded Rectangle 5">
            <a:extLst>
              <a:ext uri="{FF2B5EF4-FFF2-40B4-BE49-F238E27FC236}">
                <a16:creationId xmlns:a16="http://schemas.microsoft.com/office/drawing/2014/main" id="{155F020B-15F5-3715-469F-A05FB44F36AF}"/>
              </a:ext>
            </a:extLst>
          </p:cNvPr>
          <p:cNvSpPr/>
          <p:nvPr/>
        </p:nvSpPr>
        <p:spPr>
          <a:xfrm>
            <a:off x="2829972" y="1290769"/>
            <a:ext cx="6532056" cy="621792"/>
          </a:xfrm>
          <a:prstGeom prst="roundRect">
            <a:avLst/>
          </a:prstGeom>
          <a:solidFill>
            <a:srgbClr val="FCF7F8"/>
          </a:solidFill>
          <a:ln>
            <a:solidFill>
              <a:srgbClr val="E1C8CF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tIns="91440" bIns="91440" rtlCol="0" anchor="ctr"/>
          <a:lstStyle/>
          <a:p>
            <a:pPr algn="ctr"/>
            <a:r>
              <a:rPr sz="1600" b="1" dirty="0">
                <a:solidFill>
                  <a:srgbClr val="800020"/>
                </a:solidFill>
                <a:latin typeface="Arial"/>
              </a:rPr>
              <a:t>At high exposure, point-to-point systematics become the floo</a:t>
            </a:r>
            <a:r>
              <a:rPr lang="en-US" sz="1600" b="1" dirty="0">
                <a:solidFill>
                  <a:srgbClr val="800020"/>
                </a:solidFill>
                <a:latin typeface="Arial"/>
              </a:rPr>
              <a:t>r.</a:t>
            </a:r>
            <a:endParaRPr sz="1600" b="1" dirty="0">
              <a:solidFill>
                <a:srgbClr val="800020"/>
              </a:solidFill>
              <a:latin typeface="Arial"/>
            </a:endParaRPr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id="{29F7E5C2-BBC1-C45F-A096-06C62CC6CCDC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229489" y="2068956"/>
            <a:ext cx="5394984" cy="3532142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0E62F40F-1F80-264C-11CB-2A8D202BFDE6}"/>
              </a:ext>
            </a:extLst>
          </p:cNvPr>
          <p:cNvSpPr txBox="1"/>
          <p:nvPr/>
        </p:nvSpPr>
        <p:spPr>
          <a:xfrm>
            <a:off x="838200" y="5723744"/>
            <a:ext cx="10733708" cy="584775"/>
          </a:xfrm>
          <a:prstGeom prst="rect">
            <a:avLst/>
          </a:prstGeom>
          <a:noFill/>
        </p:spPr>
        <p:txBody>
          <a:bodyPr wrap="none" lIns="0" rIns="0" rtlCol="0">
            <a:spAutoFit/>
          </a:bodyPr>
          <a:lstStyle/>
          <a:p>
            <a:pPr marL="285750" indent="-285750" algn="l">
              <a:buFont typeface="Arial" panose="020B0604020202020204" pitchFamily="34" charset="0"/>
              <a:buChar char="•"/>
            </a:pPr>
            <a:r>
              <a:rPr lang="en-US" sz="1600" dirty="0">
                <a:effectLst/>
                <a:latin typeface="Arial" panose="020B0604020202020204" pitchFamily="34" charset="0"/>
                <a:cs typeface="Arial" panose="020B0604020202020204" pitchFamily="34" charset="0"/>
              </a:rPr>
              <a:t>Current CLAS12 DVCS measurements have </a:t>
            </a:r>
            <a:r>
              <a:rPr lang="en-US" sz="1600" dirty="0" err="1">
                <a:effectLst/>
                <a:latin typeface="Symbol" pitchFamily="2" charset="2"/>
                <a:cs typeface="Arial" panose="020B0604020202020204" pitchFamily="34" charset="0"/>
              </a:rPr>
              <a:t>s</a:t>
            </a:r>
            <a:r>
              <a:rPr lang="en-US" sz="1600" baseline="-25000" dirty="0" err="1">
                <a:effectLst/>
                <a:latin typeface="Arial" panose="020B0604020202020204" pitchFamily="34" charset="0"/>
                <a:cs typeface="Arial" panose="020B0604020202020204" pitchFamily="34" charset="0"/>
              </a:rPr>
              <a:t>stat</a:t>
            </a:r>
            <a:r>
              <a:rPr lang="en-US" sz="1600" dirty="0">
                <a:effectLst/>
                <a:latin typeface="Arial" panose="020B0604020202020204" pitchFamily="34" charset="0"/>
                <a:cs typeface="Arial" panose="020B0604020202020204" pitchFamily="34" charset="0"/>
              </a:rPr>
              <a:t> ~ </a:t>
            </a:r>
            <a:r>
              <a:rPr lang="en-US" sz="1600" dirty="0" err="1">
                <a:effectLst/>
                <a:latin typeface="Symbol" pitchFamily="2" charset="2"/>
                <a:cs typeface="Arial" panose="020B0604020202020204" pitchFamily="34" charset="0"/>
              </a:rPr>
              <a:t>s</a:t>
            </a:r>
            <a:r>
              <a:rPr lang="en-US" sz="1600" baseline="-25000" dirty="0" err="1">
                <a:effectLst/>
                <a:latin typeface="Arial" panose="020B0604020202020204" pitchFamily="34" charset="0"/>
                <a:cs typeface="Arial" panose="020B0604020202020204" pitchFamily="34" charset="0"/>
              </a:rPr>
              <a:t>sys</a:t>
            </a:r>
            <a:r>
              <a:rPr lang="en-US" sz="1600" dirty="0">
                <a:effectLst/>
                <a:latin typeface="Arial" panose="020B0604020202020204" pitchFamily="34" charset="0"/>
                <a:cs typeface="Arial" panose="020B0604020202020204" pitchFamily="34" charset="0"/>
              </a:rPr>
              <a:t>. Future measurements quickly become systematics limited.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1600" dirty="0">
                <a:latin typeface="Arial" panose="020B0604020202020204" pitchFamily="34" charset="0"/>
                <a:cs typeface="Arial" panose="020B0604020202020204" pitchFamily="34" charset="0"/>
              </a:rPr>
              <a:t>Systematic i</a:t>
            </a:r>
            <a:r>
              <a:rPr lang="en-US" sz="1600" dirty="0">
                <a:effectLst/>
                <a:latin typeface="Arial" panose="020B0604020202020204" pitchFamily="34" charset="0"/>
                <a:cs typeface="Arial" panose="020B0604020202020204" pitchFamily="34" charset="0"/>
              </a:rPr>
              <a:t>mprovement is attainable: acceptance, </a:t>
            </a:r>
            <a:r>
              <a:rPr lang="en-US" sz="1600" dirty="0">
                <a:effectLst/>
                <a:latin typeface="Symbol" pitchFamily="2" charset="2"/>
                <a:cs typeface="Arial" panose="020B0604020202020204" pitchFamily="34" charset="0"/>
              </a:rPr>
              <a:t>p</a:t>
            </a:r>
            <a:r>
              <a:rPr lang="en-US" sz="1600" baseline="30000" dirty="0">
                <a:effectLst/>
                <a:latin typeface="Arial" panose="020B0604020202020204" pitchFamily="34" charset="0"/>
                <a:cs typeface="Arial" panose="020B0604020202020204" pitchFamily="34" charset="0"/>
              </a:rPr>
              <a:t>0</a:t>
            </a:r>
            <a:r>
              <a:rPr lang="en-US" sz="1600" dirty="0">
                <a:effectLst/>
                <a:latin typeface="Arial" panose="020B0604020202020204" pitchFamily="34" charset="0"/>
                <a:cs typeface="Arial" panose="020B0604020202020204" pitchFamily="34" charset="0"/>
              </a:rPr>
              <a:t> background subtraction, </a:t>
            </a:r>
            <a:r>
              <a:rPr lang="en-US" sz="1600" dirty="0">
                <a:latin typeface="Arial" panose="020B0604020202020204" pitchFamily="34" charset="0"/>
                <a:cs typeface="Arial" panose="020B0604020202020204" pitchFamily="34" charset="0"/>
              </a:rPr>
              <a:t>efficiencies (statistics limited!) etc</a:t>
            </a:r>
            <a:r>
              <a:rPr lang="en-US" sz="1600" dirty="0">
                <a:effectLst/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CC7E0BE2-1818-25BD-822C-F5BD61614378}"/>
              </a:ext>
            </a:extLst>
          </p:cNvPr>
          <p:cNvSpPr txBox="1"/>
          <p:nvPr/>
        </p:nvSpPr>
        <p:spPr>
          <a:xfrm rot="20887182">
            <a:off x="7413056" y="3574232"/>
            <a:ext cx="3816173" cy="769441"/>
          </a:xfrm>
          <a:prstGeom prst="rect">
            <a:avLst/>
          </a:prstGeom>
          <a:noFill/>
        </p:spPr>
        <p:txBody>
          <a:bodyPr wrap="none" lIns="0" rIns="0" rtlCol="0">
            <a:spAutoFit/>
          </a:bodyPr>
          <a:lstStyle/>
          <a:p>
            <a:pPr algn="l"/>
            <a:r>
              <a:rPr lang="en-US" sz="4400" dirty="0">
                <a:solidFill>
                  <a:schemeClr val="accent2">
                    <a:alpha val="3000"/>
                  </a:schemeClr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PRELIMINARY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CF31B050-DF03-98F4-5DB0-2EFF4D85F9CD}"/>
              </a:ext>
            </a:extLst>
          </p:cNvPr>
          <p:cNvSpPr txBox="1"/>
          <p:nvPr/>
        </p:nvSpPr>
        <p:spPr>
          <a:xfrm rot="20887182">
            <a:off x="1802367" y="3433431"/>
            <a:ext cx="3816173" cy="769441"/>
          </a:xfrm>
          <a:prstGeom prst="rect">
            <a:avLst/>
          </a:prstGeom>
          <a:noFill/>
        </p:spPr>
        <p:txBody>
          <a:bodyPr wrap="none" lIns="0" rIns="0" rtlCol="0">
            <a:spAutoFit/>
          </a:bodyPr>
          <a:lstStyle/>
          <a:p>
            <a:pPr algn="l"/>
            <a:r>
              <a:rPr lang="en-US" sz="4400" dirty="0">
                <a:solidFill>
                  <a:schemeClr val="accent2">
                    <a:alpha val="3000"/>
                  </a:schemeClr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PRELIMINARY</a:t>
            </a:r>
          </a:p>
        </p:txBody>
      </p:sp>
    </p:spTree>
    <p:extLst>
      <p:ext uri="{BB962C8B-B14F-4D97-AF65-F5344CB8AC3E}">
        <p14:creationId xmlns:p14="http://schemas.microsoft.com/office/powerpoint/2010/main" val="1249701809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7B0222C6-B8F9-C181-8EDC-9ABEBBF1090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Unpolarized </a:t>
            </a:r>
            <a:r>
              <a:rPr lang="en-US" dirty="0" err="1"/>
              <a:t>nDVCS</a:t>
            </a:r>
            <a:endParaRPr lang="en-US" dirty="0"/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04E2E133-D6E5-F941-286B-6C2D23A42DFA}"/>
              </a:ext>
            </a:extLst>
          </p:cNvPr>
          <p:cNvSpPr txBox="1"/>
          <p:nvPr/>
        </p:nvSpPr>
        <p:spPr>
          <a:xfrm>
            <a:off x="656948" y="1259774"/>
            <a:ext cx="11385527" cy="1815882"/>
          </a:xfrm>
          <a:prstGeom prst="rect">
            <a:avLst/>
          </a:prstGeom>
          <a:noFill/>
        </p:spPr>
        <p:txBody>
          <a:bodyPr wrap="square" lIns="0" rIns="0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1400" dirty="0">
                <a:effectLst/>
                <a:latin typeface="Helvetica" pitchFamily="2" charset="0"/>
              </a:rPr>
              <a:t>CLAS12 has published the first measurement of DVCS on the neutron with detection of the active neutron.</a:t>
            </a:r>
            <a:endParaRPr lang="en-US" sz="1400" b="1" dirty="0">
              <a:latin typeface="Helvetica" pitchFamily="2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1400" dirty="0">
                <a:latin typeface="Helvetica" pitchFamily="2" charset="0"/>
              </a:rPr>
              <a:t>Current measurement limited to 1D binning in </a:t>
            </a:r>
            <a:r>
              <a:rPr lang="en-US" sz="1400" dirty="0">
                <a:latin typeface="Symbol" pitchFamily="2" charset="2"/>
              </a:rPr>
              <a:t>f</a:t>
            </a:r>
            <a:r>
              <a:rPr lang="en-US" sz="1400" dirty="0">
                <a:latin typeface="Helvetica" pitchFamily="2" charset="0"/>
              </a:rPr>
              <a:t> and either |t|, Q</a:t>
            </a:r>
            <a:r>
              <a:rPr lang="en-US" sz="1400" baseline="30000" dirty="0">
                <a:latin typeface="Helvetica" pitchFamily="2" charset="0"/>
              </a:rPr>
              <a:t>2</a:t>
            </a:r>
            <a:r>
              <a:rPr lang="en-US" sz="1400" dirty="0">
                <a:latin typeface="Helvetica" pitchFamily="2" charset="0"/>
              </a:rPr>
              <a:t> or </a:t>
            </a:r>
            <a:r>
              <a:rPr lang="en-US" sz="1400" dirty="0" err="1">
                <a:latin typeface="Helvetica" pitchFamily="2" charset="0"/>
              </a:rPr>
              <a:t>x</a:t>
            </a:r>
            <a:r>
              <a:rPr lang="en-US" sz="1400" baseline="-25000" dirty="0" err="1">
                <a:latin typeface="Helvetica" pitchFamily="2" charset="0"/>
              </a:rPr>
              <a:t>B</a:t>
            </a:r>
            <a:r>
              <a:rPr lang="en-US" sz="1400" dirty="0">
                <a:latin typeface="Helvetica" pitchFamily="2" charset="0"/>
              </a:rPr>
              <a:t>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1400" dirty="0">
                <a:latin typeface="Helvetica" pitchFamily="2" charset="0"/>
              </a:rPr>
              <a:t>Projecting onto the existing RGA 4D (Q</a:t>
            </a:r>
            <a:r>
              <a:rPr lang="en-US" sz="1400" baseline="30000" dirty="0">
                <a:latin typeface="Helvetica" pitchFamily="2" charset="0"/>
              </a:rPr>
              <a:t>2</a:t>
            </a:r>
            <a:r>
              <a:rPr lang="en-US" sz="1400" dirty="0">
                <a:latin typeface="Helvetica" pitchFamily="2" charset="0"/>
              </a:rPr>
              <a:t>, </a:t>
            </a:r>
            <a:r>
              <a:rPr lang="en-US" sz="1400" dirty="0" err="1">
                <a:latin typeface="Helvetica" pitchFamily="2" charset="0"/>
              </a:rPr>
              <a:t>x</a:t>
            </a:r>
            <a:r>
              <a:rPr lang="en-US" sz="1400" baseline="-25000" dirty="0" err="1">
                <a:latin typeface="Helvetica" pitchFamily="2" charset="0"/>
              </a:rPr>
              <a:t>B</a:t>
            </a:r>
            <a:r>
              <a:rPr lang="en-US" sz="1400" dirty="0">
                <a:latin typeface="Helvetica" pitchFamily="2" charset="0"/>
              </a:rPr>
              <a:t>, t, </a:t>
            </a:r>
            <a:r>
              <a:rPr lang="en-US" sz="1400" dirty="0">
                <a:latin typeface="Symbol" pitchFamily="2" charset="2"/>
              </a:rPr>
              <a:t>f</a:t>
            </a:r>
            <a:r>
              <a:rPr lang="en-US" sz="1400" dirty="0">
                <a:latin typeface="Helvetica" pitchFamily="2" charset="0"/>
              </a:rPr>
              <a:t>):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en-US" sz="1400" dirty="0">
                <a:latin typeface="Helvetica" pitchFamily="2" charset="0"/>
              </a:rPr>
              <a:t>10x statistics → median </a:t>
            </a:r>
            <a:r>
              <a:rPr lang="en-US" sz="1400" dirty="0">
                <a:latin typeface="Symbol" pitchFamily="2" charset="2"/>
              </a:rPr>
              <a:t>s</a:t>
            </a:r>
            <a:r>
              <a:rPr lang="en-US" sz="1400" dirty="0">
                <a:latin typeface="Helvetica" pitchFamily="2" charset="0"/>
              </a:rPr>
              <a:t>(A</a:t>
            </a:r>
            <a:r>
              <a:rPr lang="en-US" sz="1400" baseline="-25000" dirty="0">
                <a:latin typeface="Helvetica" pitchFamily="2" charset="0"/>
              </a:rPr>
              <a:t>LU</a:t>
            </a:r>
            <a:r>
              <a:rPr lang="en-US" sz="1400" dirty="0">
                <a:latin typeface="Helvetica" pitchFamily="2" charset="0"/>
              </a:rPr>
              <a:t>) ~ 0.1, about 1.5x the current RGA 4-D precision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US" sz="1400" dirty="0">
              <a:latin typeface="Helvetica" pitchFamily="2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1400" dirty="0">
                <a:latin typeface="Helvetica" pitchFamily="2" charset="0"/>
              </a:rPr>
              <a:t>High luminosity could move </a:t>
            </a:r>
            <a:r>
              <a:rPr lang="en-US" sz="1400" dirty="0" err="1">
                <a:latin typeface="Helvetica" pitchFamily="2" charset="0"/>
              </a:rPr>
              <a:t>nDVCS</a:t>
            </a:r>
            <a:r>
              <a:rPr lang="en-US" sz="1400" dirty="0">
                <a:latin typeface="Helvetica" pitchFamily="2" charset="0"/>
              </a:rPr>
              <a:t> from 1-D projections toward precise multidimensional binning comparable with current </a:t>
            </a:r>
            <a:r>
              <a:rPr lang="en-US" sz="1400" dirty="0" err="1">
                <a:latin typeface="Helvetica" pitchFamily="2" charset="0"/>
              </a:rPr>
              <a:t>pDVCS</a:t>
            </a:r>
            <a:r>
              <a:rPr lang="en-US" sz="1400" dirty="0">
                <a:latin typeface="Helvetica" pitchFamily="2" charset="0"/>
              </a:rPr>
              <a:t> measurements.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US" sz="1400" dirty="0"/>
          </a:p>
        </p:txBody>
      </p:sp>
      <p:pic>
        <p:nvPicPr>
          <p:cNvPr id="15" name="Picture 14">
            <a:extLst>
              <a:ext uri="{FF2B5EF4-FFF2-40B4-BE49-F238E27FC236}">
                <a16:creationId xmlns:a16="http://schemas.microsoft.com/office/drawing/2014/main" id="{A31DB918-9389-738D-294D-53236572C4C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349711" y="2928603"/>
            <a:ext cx="5088945" cy="3346629"/>
          </a:xfrm>
          <a:prstGeom prst="rect">
            <a:avLst/>
          </a:prstGeom>
        </p:spPr>
      </p:pic>
      <p:sp>
        <p:nvSpPr>
          <p:cNvPr id="5" name="Slide Number Placeholder 2">
            <a:extLst>
              <a:ext uri="{FF2B5EF4-FFF2-40B4-BE49-F238E27FC236}">
                <a16:creationId xmlns:a16="http://schemas.microsoft.com/office/drawing/2014/main" id="{D5B57D56-C589-16AD-A86D-56DD3F5CE8BF}"/>
              </a:ext>
            </a:extLst>
          </p:cNvPr>
          <p:cNvSpPr txBox="1">
            <a:spLocks/>
          </p:cNvSpPr>
          <p:nvPr/>
        </p:nvSpPr>
        <p:spPr>
          <a:xfrm>
            <a:off x="4724400" y="6492875"/>
            <a:ext cx="2743200" cy="365125"/>
          </a:xfrm>
          <a:prstGeom prst="rect">
            <a:avLst/>
          </a:prstGeom>
        </p:spPr>
        <p:txBody>
          <a:bodyPr vert="horz" lIns="0" tIns="45720" rIns="0" bIns="45720" rtlCol="0" anchor="ctr"/>
          <a:lstStyle>
            <a:defPPr>
              <a:defRPr lang="en-US"/>
            </a:defPPr>
            <a:lvl1pPr marL="0" algn="ctr" defTabSz="914400" rtl="0" eaLnBrk="1" latinLnBrk="0" hangingPunct="1">
              <a:defRPr sz="1200" b="0" i="0" kern="1200">
                <a:solidFill>
                  <a:schemeClr val="tx1">
                    <a:tint val="75000"/>
                  </a:schemeClr>
                </a:solidFill>
                <a:latin typeface="Helvetica" pitchFamily="2" charset="0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459CB2F1-739C-D74B-B449-0413DC9360EB}" type="slidenum">
              <a:rPr lang="en-US" smtClean="0"/>
              <a:pPr/>
              <a:t>8</a:t>
            </a:fld>
            <a:endParaRPr lang="en-US" dirty="0"/>
          </a:p>
        </p:txBody>
      </p:sp>
      <p:pic>
        <p:nvPicPr>
          <p:cNvPr id="11" name="Picture 10">
            <a:extLst>
              <a:ext uri="{FF2B5EF4-FFF2-40B4-BE49-F238E27FC236}">
                <a16:creationId xmlns:a16="http://schemas.microsoft.com/office/drawing/2014/main" id="{0BB9A64D-00DE-4DEB-C02D-EDA66C97CBA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737165" y="2994684"/>
            <a:ext cx="3889913" cy="3863316"/>
          </a:xfrm>
          <a:prstGeom prst="rect">
            <a:avLst/>
          </a:prstGeom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612F17AD-60CE-4535-1F9F-41835A10ED08}"/>
              </a:ext>
            </a:extLst>
          </p:cNvPr>
          <p:cNvSpPr txBox="1"/>
          <p:nvPr/>
        </p:nvSpPr>
        <p:spPr>
          <a:xfrm rot="20887182">
            <a:off x="7345082" y="4290724"/>
            <a:ext cx="3816173" cy="769441"/>
          </a:xfrm>
          <a:prstGeom prst="rect">
            <a:avLst/>
          </a:prstGeom>
          <a:noFill/>
        </p:spPr>
        <p:txBody>
          <a:bodyPr wrap="none" lIns="0" rIns="0" rtlCol="0">
            <a:spAutoFit/>
          </a:bodyPr>
          <a:lstStyle/>
          <a:p>
            <a:pPr algn="l"/>
            <a:r>
              <a:rPr lang="en-US" sz="4400" dirty="0">
                <a:solidFill>
                  <a:schemeClr val="accent2">
                    <a:alpha val="3000"/>
                  </a:schemeClr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PRELIMINARY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22EF122B-BC18-C7DE-7338-48FAF845BC55}"/>
              </a:ext>
            </a:extLst>
          </p:cNvPr>
          <p:cNvSpPr txBox="1"/>
          <p:nvPr/>
        </p:nvSpPr>
        <p:spPr>
          <a:xfrm>
            <a:off x="2319995" y="2782703"/>
            <a:ext cx="3119444" cy="276999"/>
          </a:xfrm>
          <a:prstGeom prst="rect">
            <a:avLst/>
          </a:prstGeom>
          <a:noFill/>
        </p:spPr>
        <p:txBody>
          <a:bodyPr wrap="none" lIns="0" rIns="0" rtlCol="0">
            <a:spAutoFit/>
          </a:bodyPr>
          <a:lstStyle/>
          <a:p>
            <a:r>
              <a:rPr lang="en-US" sz="1200" i="1" dirty="0" err="1"/>
              <a:t>Phys.Rev.Lett</a:t>
            </a:r>
            <a:r>
              <a:rPr lang="en-US" sz="1200" i="1" dirty="0"/>
              <a:t>.</a:t>
            </a:r>
            <a:r>
              <a:rPr lang="en-US" sz="1200" dirty="0"/>
              <a:t> 133 (2024) 21, 211903; 2406.15539</a:t>
            </a:r>
            <a:endParaRPr lang="en-US" sz="1200" dirty="0">
              <a:effectLst/>
              <a:latin typeface="Helvetica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28381405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>
            <a:extLst>
              <a:ext uri="{FF2B5EF4-FFF2-40B4-BE49-F238E27FC236}">
                <a16:creationId xmlns:a16="http://schemas.microsoft.com/office/drawing/2014/main" id="{9A641812-912A-3489-2A12-BCD13FB0AAC0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/>
          <a:stretch/>
        </p:blipFill>
        <p:spPr>
          <a:xfrm>
            <a:off x="6623643" y="2823989"/>
            <a:ext cx="4474669" cy="3751321"/>
          </a:xfrm>
          <a:prstGeom prst="rect">
            <a:avLst/>
          </a:prstGeom>
        </p:spPr>
      </p:pic>
      <p:sp>
        <p:nvSpPr>
          <p:cNvPr id="4" name="Title 3">
            <a:extLst>
              <a:ext uri="{FF2B5EF4-FFF2-40B4-BE49-F238E27FC236}">
                <a16:creationId xmlns:a16="http://schemas.microsoft.com/office/drawing/2014/main" id="{20F0947F-2E83-C21C-BE9C-6AA3AEF9EF2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Flavor Separation and </a:t>
            </a:r>
            <a:r>
              <a:rPr lang="en-US" dirty="0" err="1"/>
              <a:t>J</a:t>
            </a:r>
            <a:r>
              <a:rPr lang="en-US" baseline="-25000" dirty="0" err="1"/>
              <a:t>q</a:t>
            </a:r>
            <a:endParaRPr lang="en-US" dirty="0"/>
          </a:p>
        </p:txBody>
      </p:sp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0D5066C2-87B1-1B8F-EA75-47328A4EE12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48734" y="1392498"/>
            <a:ext cx="10515600" cy="4527067"/>
          </a:xfrm>
        </p:spPr>
        <p:txBody>
          <a:bodyPr>
            <a:normAutofit/>
          </a:bodyPr>
          <a:lstStyle/>
          <a:p>
            <a:r>
              <a:rPr lang="en-US" sz="1300" dirty="0"/>
              <a:t>Proton + neutron DVCS provides complementary sensitivity to E</a:t>
            </a:r>
            <a:r>
              <a:rPr lang="en-US" sz="1300" baseline="30000" dirty="0"/>
              <a:t>u</a:t>
            </a:r>
            <a:r>
              <a:rPr lang="en-US" sz="1300" dirty="0"/>
              <a:t> and E</a:t>
            </a:r>
            <a:r>
              <a:rPr lang="en-US" sz="1300" baseline="30000" dirty="0"/>
              <a:t>d</a:t>
            </a:r>
            <a:r>
              <a:rPr lang="en-US" sz="1300" dirty="0"/>
              <a:t> enabling flavor separation through the Ji sum rule.</a:t>
            </a:r>
          </a:p>
          <a:p>
            <a:r>
              <a:rPr lang="en-US" sz="1300" dirty="0"/>
              <a:t>High precision substantially tightens the </a:t>
            </a:r>
            <a:r>
              <a:rPr lang="en-US" sz="600" dirty="0"/>
              <a:t>(model dependent, preliminary)</a:t>
            </a:r>
            <a:r>
              <a:rPr lang="en-US" sz="1300" dirty="0"/>
              <a:t> flavor separated constraint, 1x → 5x: </a:t>
            </a:r>
            <a:r>
              <a:rPr lang="en-US" sz="1300" dirty="0">
                <a:latin typeface="Symbol" pitchFamily="2" charset="2"/>
              </a:rPr>
              <a:t>s</a:t>
            </a:r>
            <a:r>
              <a:rPr lang="en-US" sz="1300" dirty="0"/>
              <a:t>(J</a:t>
            </a:r>
            <a:r>
              <a:rPr lang="en-US" sz="1300" baseline="-25000" dirty="0"/>
              <a:t>u</a:t>
            </a:r>
            <a:r>
              <a:rPr lang="en-US" sz="1300" dirty="0"/>
              <a:t>) = 0.045 → 0.030, </a:t>
            </a:r>
            <a:r>
              <a:rPr lang="en-US" sz="1300" dirty="0">
                <a:latin typeface="Symbol" pitchFamily="2" charset="2"/>
              </a:rPr>
              <a:t>s</a:t>
            </a:r>
            <a:r>
              <a:rPr lang="en-US" sz="1300" dirty="0"/>
              <a:t>(</a:t>
            </a:r>
            <a:r>
              <a:rPr lang="en-US" sz="1300" dirty="0" err="1"/>
              <a:t>J</a:t>
            </a:r>
            <a:r>
              <a:rPr lang="en-US" sz="1300" baseline="-25000" dirty="0" err="1"/>
              <a:t>d</a:t>
            </a:r>
            <a:r>
              <a:rPr lang="en-US" sz="1300" dirty="0"/>
              <a:t>) = 0.075 → 0.038.</a:t>
            </a:r>
          </a:p>
          <a:p>
            <a:r>
              <a:rPr lang="en-US" sz="1300" dirty="0"/>
              <a:t>Already with RGA+RGB alone projected precision approaches the scale of modern valence-GPD determinations and future EIC/</a:t>
            </a:r>
            <a:r>
              <a:rPr lang="en-US" sz="1300" dirty="0" err="1"/>
              <a:t>EicC</a:t>
            </a:r>
            <a:r>
              <a:rPr lang="en-US" sz="1300" dirty="0"/>
              <a:t> possibilities.</a:t>
            </a:r>
          </a:p>
          <a:p>
            <a:endParaRPr lang="en-US" sz="1300" dirty="0"/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id="{5E5897FF-BCD1-953B-F9F0-1451AE8BC063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934338" y="469366"/>
            <a:ext cx="4071396" cy="595814"/>
          </a:xfrm>
          <a:prstGeom prst="rect">
            <a:avLst/>
          </a:prstGeom>
        </p:spPr>
      </p:pic>
      <p:pic>
        <p:nvPicPr>
          <p:cNvPr id="14" name="Picture 13">
            <a:extLst>
              <a:ext uri="{FF2B5EF4-FFF2-40B4-BE49-F238E27FC236}">
                <a16:creationId xmlns:a16="http://schemas.microsoft.com/office/drawing/2014/main" id="{2D359009-A0C4-9850-6411-A9085A0BC0C1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9922934" y="1392498"/>
            <a:ext cx="2082800" cy="228600"/>
          </a:xfrm>
          <a:prstGeom prst="rect">
            <a:avLst/>
          </a:prstGeom>
        </p:spPr>
      </p:pic>
      <p:pic>
        <p:nvPicPr>
          <p:cNvPr id="15" name="Picture 14">
            <a:extLst>
              <a:ext uri="{FF2B5EF4-FFF2-40B4-BE49-F238E27FC236}">
                <a16:creationId xmlns:a16="http://schemas.microsoft.com/office/drawing/2014/main" id="{B0E02FC2-B054-7752-5F23-796F8A6F7730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9693963" y="1731310"/>
            <a:ext cx="1981200" cy="215900"/>
          </a:xfrm>
          <a:prstGeom prst="rect">
            <a:avLst/>
          </a:prstGeom>
        </p:spPr>
      </p:pic>
      <p:sp>
        <p:nvSpPr>
          <p:cNvPr id="16" name="TextBox 15">
            <a:extLst>
              <a:ext uri="{FF2B5EF4-FFF2-40B4-BE49-F238E27FC236}">
                <a16:creationId xmlns:a16="http://schemas.microsoft.com/office/drawing/2014/main" id="{473E29CA-A45A-A41A-BB30-BBEF0FB08E98}"/>
              </a:ext>
            </a:extLst>
          </p:cNvPr>
          <p:cNvSpPr txBox="1"/>
          <p:nvPr/>
        </p:nvSpPr>
        <p:spPr>
          <a:xfrm>
            <a:off x="9683824" y="1198777"/>
            <a:ext cx="2391680" cy="215444"/>
          </a:xfrm>
          <a:prstGeom prst="rect">
            <a:avLst/>
          </a:prstGeom>
          <a:noFill/>
        </p:spPr>
        <p:txBody>
          <a:bodyPr wrap="none" lIns="0" rIns="0" rtlCol="0">
            <a:spAutoFit/>
          </a:bodyPr>
          <a:lstStyle/>
          <a:p>
            <a:pPr algn="l"/>
            <a:r>
              <a:rPr lang="en-US" sz="800" dirty="0">
                <a:effectLst/>
                <a:latin typeface="Helvetica" pitchFamily="2" charset="0"/>
              </a:rPr>
              <a:t>simplified DFJK-inspired valence-E parameterization</a:t>
            </a:r>
          </a:p>
        </p:txBody>
      </p:sp>
      <p:sp>
        <p:nvSpPr>
          <p:cNvPr id="6" name="Slide Number Placeholder 2">
            <a:extLst>
              <a:ext uri="{FF2B5EF4-FFF2-40B4-BE49-F238E27FC236}">
                <a16:creationId xmlns:a16="http://schemas.microsoft.com/office/drawing/2014/main" id="{BF02A9BC-31EE-1FD3-6CCD-27E97764FBFA}"/>
              </a:ext>
            </a:extLst>
          </p:cNvPr>
          <p:cNvSpPr txBox="1">
            <a:spLocks/>
          </p:cNvSpPr>
          <p:nvPr/>
        </p:nvSpPr>
        <p:spPr>
          <a:xfrm>
            <a:off x="4724400" y="6492875"/>
            <a:ext cx="2743200" cy="365125"/>
          </a:xfrm>
          <a:prstGeom prst="rect">
            <a:avLst/>
          </a:prstGeom>
        </p:spPr>
        <p:txBody>
          <a:bodyPr vert="horz" lIns="0" tIns="45720" rIns="0" bIns="45720" rtlCol="0" anchor="ctr"/>
          <a:lstStyle>
            <a:defPPr>
              <a:defRPr lang="en-US"/>
            </a:defPPr>
            <a:lvl1pPr marL="0" algn="ctr" defTabSz="914400" rtl="0" eaLnBrk="1" latinLnBrk="0" hangingPunct="1">
              <a:defRPr sz="1200" b="0" i="0" kern="1200">
                <a:solidFill>
                  <a:schemeClr val="tx1">
                    <a:tint val="75000"/>
                  </a:schemeClr>
                </a:solidFill>
                <a:latin typeface="Helvetica" pitchFamily="2" charset="0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459CB2F1-739C-D74B-B449-0413DC9360EB}" type="slidenum">
              <a:rPr lang="en-US" smtClean="0"/>
              <a:pPr/>
              <a:t>9</a:t>
            </a:fld>
            <a:endParaRPr lang="en-US" dirty="0"/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CF478223-AAB7-7F84-04D9-9757E3400B5D}"/>
              </a:ext>
            </a:extLst>
          </p:cNvPr>
          <p:cNvSpPr txBox="1"/>
          <p:nvPr/>
        </p:nvSpPr>
        <p:spPr>
          <a:xfrm>
            <a:off x="7197196" y="5979353"/>
            <a:ext cx="2366032" cy="230832"/>
          </a:xfrm>
          <a:prstGeom prst="rect">
            <a:avLst/>
          </a:prstGeom>
          <a:noFill/>
        </p:spPr>
        <p:txBody>
          <a:bodyPr wrap="none" lIns="0" rIns="0" rtlCol="0">
            <a:spAutoFit/>
          </a:bodyPr>
          <a:lstStyle/>
          <a:p>
            <a:pPr algn="l"/>
            <a:r>
              <a:rPr lang="en-US" sz="900" dirty="0">
                <a:effectLst/>
                <a:latin typeface="Helvetica" pitchFamily="2" charset="0"/>
              </a:rPr>
              <a:t>Synthetic central value; not extraction of data. 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436891F3-2844-886F-5D74-565B7E0024EC}"/>
              </a:ext>
            </a:extLst>
          </p:cNvPr>
          <p:cNvSpPr txBox="1"/>
          <p:nvPr/>
        </p:nvSpPr>
        <p:spPr>
          <a:xfrm rot="20887182">
            <a:off x="7235526" y="4169702"/>
            <a:ext cx="3816173" cy="769441"/>
          </a:xfrm>
          <a:prstGeom prst="rect">
            <a:avLst/>
          </a:prstGeom>
          <a:noFill/>
        </p:spPr>
        <p:txBody>
          <a:bodyPr wrap="none" lIns="0" rIns="0" rtlCol="0">
            <a:spAutoFit/>
          </a:bodyPr>
          <a:lstStyle/>
          <a:p>
            <a:pPr algn="l"/>
            <a:r>
              <a:rPr lang="en-US" sz="4400" dirty="0">
                <a:solidFill>
                  <a:schemeClr val="accent2">
                    <a:alpha val="3000"/>
                  </a:schemeClr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PRELIMINARY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61352E2A-ACC1-CCD9-30BB-A726939C7C39}"/>
              </a:ext>
            </a:extLst>
          </p:cNvPr>
          <p:cNvSpPr txBox="1"/>
          <p:nvPr/>
        </p:nvSpPr>
        <p:spPr>
          <a:xfrm>
            <a:off x="11008061" y="2276843"/>
            <a:ext cx="1122627" cy="400110"/>
          </a:xfrm>
          <a:prstGeom prst="rect">
            <a:avLst/>
          </a:prstGeom>
          <a:noFill/>
        </p:spPr>
        <p:txBody>
          <a:bodyPr wrap="square" lIns="0" rIns="0" rtlCol="0">
            <a:spAutoFit/>
          </a:bodyPr>
          <a:lstStyle/>
          <a:p>
            <a:pPr algn="r"/>
            <a:r>
              <a:rPr lang="en-US" sz="1000" dirty="0">
                <a:effectLst/>
                <a:latin typeface="Helvetica" pitchFamily="2" charset="0"/>
              </a:rPr>
              <a:t>DVCS statistics constraint </a:t>
            </a:r>
            <a:r>
              <a:rPr lang="en-US" sz="1000" dirty="0" err="1">
                <a:effectLst/>
                <a:latin typeface="Symbol" pitchFamily="2" charset="2"/>
              </a:rPr>
              <a:t>b</a:t>
            </a:r>
            <a:r>
              <a:rPr lang="en-US" sz="1000" baseline="-25000" dirty="0" err="1">
                <a:effectLst/>
                <a:latin typeface="Helvetica" pitchFamily="2" charset="0"/>
              </a:rPr>
              <a:t>u</a:t>
            </a:r>
            <a:r>
              <a:rPr lang="en-US" sz="1000" dirty="0">
                <a:effectLst/>
                <a:latin typeface="Helvetica" pitchFamily="2" charset="0"/>
              </a:rPr>
              <a:t> and </a:t>
            </a:r>
            <a:r>
              <a:rPr lang="en-US" sz="1000" dirty="0">
                <a:effectLst/>
                <a:latin typeface="Symbol" pitchFamily="2" charset="2"/>
              </a:rPr>
              <a:t>b</a:t>
            </a:r>
            <a:r>
              <a:rPr lang="en-US" sz="1000" baseline="-25000" dirty="0">
                <a:effectLst/>
                <a:latin typeface="Helvetica" pitchFamily="2" charset="0"/>
              </a:rPr>
              <a:t>d</a:t>
            </a:r>
          </a:p>
        </p:txBody>
      </p:sp>
      <p:cxnSp>
        <p:nvCxnSpPr>
          <p:cNvPr id="17" name="Straight Arrow Connector 16">
            <a:extLst>
              <a:ext uri="{FF2B5EF4-FFF2-40B4-BE49-F238E27FC236}">
                <a16:creationId xmlns:a16="http://schemas.microsoft.com/office/drawing/2014/main" id="{C308A726-580E-7338-A9B6-23A2370167E6}"/>
              </a:ext>
            </a:extLst>
          </p:cNvPr>
          <p:cNvCxnSpPr/>
          <p:nvPr/>
        </p:nvCxnSpPr>
        <p:spPr>
          <a:xfrm flipH="1" flipV="1">
            <a:off x="11957537" y="1661290"/>
            <a:ext cx="78341" cy="579491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9" name="Picture 18">
            <a:extLst>
              <a:ext uri="{FF2B5EF4-FFF2-40B4-BE49-F238E27FC236}">
                <a16:creationId xmlns:a16="http://schemas.microsoft.com/office/drawing/2014/main" id="{B9E0DDDB-1E4F-CC95-821C-6AD652DBA36C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416991" y="3016899"/>
            <a:ext cx="4821009" cy="2719961"/>
          </a:xfrm>
          <a:prstGeom prst="rect">
            <a:avLst/>
          </a:prstGeom>
        </p:spPr>
      </p:pic>
      <p:sp>
        <p:nvSpPr>
          <p:cNvPr id="20" name="TextBox 19">
            <a:extLst>
              <a:ext uri="{FF2B5EF4-FFF2-40B4-BE49-F238E27FC236}">
                <a16:creationId xmlns:a16="http://schemas.microsoft.com/office/drawing/2014/main" id="{D58C0E14-424B-F09B-8E13-D9BAB7F179D3}"/>
              </a:ext>
            </a:extLst>
          </p:cNvPr>
          <p:cNvSpPr txBox="1"/>
          <p:nvPr/>
        </p:nvSpPr>
        <p:spPr>
          <a:xfrm>
            <a:off x="1982534" y="5736860"/>
            <a:ext cx="4065973" cy="938719"/>
          </a:xfrm>
          <a:prstGeom prst="rect">
            <a:avLst/>
          </a:prstGeom>
          <a:noFill/>
        </p:spPr>
        <p:txBody>
          <a:bodyPr wrap="square" lIns="0" rIns="0" rtlCol="0">
            <a:spAutoFit/>
          </a:bodyPr>
          <a:lstStyle/>
          <a:p>
            <a:pPr algn="l"/>
            <a:r>
              <a:rPr lang="en-US" sz="1100" dirty="0">
                <a:effectLst/>
                <a:latin typeface="Arial" panose="020B0604020202020204" pitchFamily="34" charset="0"/>
                <a:cs typeface="Arial" panose="020B0604020202020204" pitchFamily="34" charset="0"/>
              </a:rPr>
              <a:t>VGG model predictions for combinations of J</a:t>
            </a:r>
            <a:r>
              <a:rPr lang="en-US" sz="1100" baseline="-25000" dirty="0">
                <a:effectLst/>
                <a:latin typeface="Arial" panose="020B0604020202020204" pitchFamily="34" charset="0"/>
                <a:cs typeface="Arial" panose="020B0604020202020204" pitchFamily="34" charset="0"/>
              </a:rPr>
              <a:t>u </a:t>
            </a:r>
            <a:r>
              <a:rPr lang="en-US" sz="1100" dirty="0">
                <a:effectLst/>
                <a:latin typeface="Arial" panose="020B0604020202020204" pitchFamily="34" charset="0"/>
                <a:cs typeface="Arial" panose="020B0604020202020204" pitchFamily="34" charset="0"/>
              </a:rPr>
              <a:t>and </a:t>
            </a:r>
            <a:r>
              <a:rPr lang="en-US" sz="1100" dirty="0" err="1">
                <a:effectLst/>
                <a:latin typeface="Arial" panose="020B0604020202020204" pitchFamily="34" charset="0"/>
                <a:cs typeface="Arial" panose="020B0604020202020204" pitchFamily="34" charset="0"/>
              </a:rPr>
              <a:t>J</a:t>
            </a:r>
            <a:r>
              <a:rPr lang="en-US" sz="1100" baseline="-25000" dirty="0" err="1">
                <a:effectLst/>
                <a:latin typeface="Arial" panose="020B0604020202020204" pitchFamily="34" charset="0"/>
                <a:cs typeface="Arial" panose="020B0604020202020204" pitchFamily="34" charset="0"/>
              </a:rPr>
              <a:t>d</a:t>
            </a:r>
            <a:r>
              <a:rPr lang="en-US" sz="1100" dirty="0">
                <a:effectLst/>
                <a:latin typeface="Arial" panose="020B0604020202020204" pitchFamily="34" charset="0"/>
                <a:cs typeface="Arial" panose="020B0604020202020204" pitchFamily="34" charset="0"/>
              </a:rPr>
              <a:t> yielding the best match to data.</a:t>
            </a:r>
            <a:br>
              <a:rPr lang="en-US" sz="1100" dirty="0">
                <a:effectLst/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US" sz="1100" dirty="0">
                <a:effectLst/>
                <a:latin typeface="Arial" panose="020B0604020202020204" pitchFamily="34" charset="0"/>
                <a:cs typeface="Arial" panose="020B0604020202020204" pitchFamily="34" charset="0"/>
              </a:rPr>
              <a:t>	          J</a:t>
            </a:r>
            <a:r>
              <a:rPr lang="en-US" sz="1100" baseline="-25000" dirty="0">
                <a:effectLst/>
                <a:latin typeface="Arial" panose="020B0604020202020204" pitchFamily="34" charset="0"/>
                <a:cs typeface="Arial" panose="020B0604020202020204" pitchFamily="34" charset="0"/>
              </a:rPr>
              <a:t>u</a:t>
            </a:r>
            <a:r>
              <a:rPr lang="en-US" sz="1100" dirty="0">
                <a:effectLst/>
                <a:latin typeface="Arial" panose="020B0604020202020204" pitchFamily="34" charset="0"/>
                <a:cs typeface="Arial" panose="020B0604020202020204" pitchFamily="34" charset="0"/>
              </a:rPr>
              <a:t> = 0.35, </a:t>
            </a:r>
            <a:r>
              <a:rPr lang="en-US" sz="1100" dirty="0" err="1">
                <a:effectLst/>
                <a:latin typeface="Arial" panose="020B0604020202020204" pitchFamily="34" charset="0"/>
                <a:cs typeface="Arial" panose="020B0604020202020204" pitchFamily="34" charset="0"/>
              </a:rPr>
              <a:t>J</a:t>
            </a:r>
            <a:r>
              <a:rPr lang="en-US" sz="1100" baseline="-25000" dirty="0" err="1">
                <a:effectLst/>
                <a:latin typeface="Arial" panose="020B0604020202020204" pitchFamily="34" charset="0"/>
                <a:cs typeface="Arial" panose="020B0604020202020204" pitchFamily="34" charset="0"/>
              </a:rPr>
              <a:t>d</a:t>
            </a:r>
            <a:r>
              <a:rPr lang="en-US" sz="1100" dirty="0">
                <a:effectLst/>
                <a:latin typeface="Arial" panose="020B0604020202020204" pitchFamily="34" charset="0"/>
                <a:cs typeface="Arial" panose="020B0604020202020204" pitchFamily="34" charset="0"/>
              </a:rPr>
              <a:t> = 0.05</a:t>
            </a:r>
          </a:p>
          <a:p>
            <a:r>
              <a:rPr lang="en-US" sz="1100" dirty="0">
                <a:latin typeface="Arial" panose="020B0604020202020204" pitchFamily="34" charset="0"/>
                <a:cs typeface="Arial" panose="020B0604020202020204" pitchFamily="34" charset="0"/>
              </a:rPr>
              <a:t>	          </a:t>
            </a:r>
            <a:r>
              <a:rPr lang="en-US" sz="1100" dirty="0">
                <a:solidFill>
                  <a:schemeClr val="accent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J</a:t>
            </a:r>
            <a:r>
              <a:rPr lang="en-US" sz="1100" baseline="-25000" dirty="0">
                <a:solidFill>
                  <a:schemeClr val="accent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u</a:t>
            </a:r>
            <a:r>
              <a:rPr lang="en-US" sz="1100" dirty="0">
                <a:solidFill>
                  <a:schemeClr val="accent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= -0.20, </a:t>
            </a:r>
            <a:r>
              <a:rPr lang="en-US" sz="1100" dirty="0" err="1">
                <a:solidFill>
                  <a:schemeClr val="accent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J</a:t>
            </a:r>
            <a:r>
              <a:rPr lang="en-US" sz="1100" baseline="-25000" dirty="0" err="1">
                <a:solidFill>
                  <a:schemeClr val="accent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</a:t>
            </a:r>
            <a:r>
              <a:rPr lang="en-US" sz="1100" dirty="0">
                <a:solidFill>
                  <a:schemeClr val="accent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= 0.15</a:t>
            </a:r>
          </a:p>
          <a:p>
            <a:r>
              <a:rPr lang="en-US" sz="1100" dirty="0">
                <a:effectLst/>
                <a:latin typeface="Arial" panose="020B0604020202020204" pitchFamily="34" charset="0"/>
                <a:cs typeface="Arial" panose="020B0604020202020204" pitchFamily="34" charset="0"/>
              </a:rPr>
              <a:t>	</a:t>
            </a:r>
            <a:r>
              <a:rPr lang="en-US" sz="1100" dirty="0">
                <a:latin typeface="Arial" panose="020B0604020202020204" pitchFamily="34" charset="0"/>
                <a:cs typeface="Arial" panose="020B0604020202020204" pitchFamily="34" charset="0"/>
              </a:rPr>
              <a:t>          </a:t>
            </a:r>
            <a:r>
              <a:rPr lang="en-US" sz="1100" dirty="0">
                <a:solidFill>
                  <a:schemeClr val="accent5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J</a:t>
            </a:r>
            <a:r>
              <a:rPr lang="en-US" sz="1100" baseline="-25000" dirty="0">
                <a:solidFill>
                  <a:schemeClr val="accent5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u</a:t>
            </a:r>
            <a:r>
              <a:rPr lang="en-US" sz="1100" dirty="0">
                <a:solidFill>
                  <a:schemeClr val="accent5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= -0.45, </a:t>
            </a:r>
            <a:r>
              <a:rPr lang="en-US" sz="1100" dirty="0" err="1">
                <a:solidFill>
                  <a:schemeClr val="accent5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J</a:t>
            </a:r>
            <a:r>
              <a:rPr lang="en-US" sz="1100" baseline="-25000" dirty="0" err="1">
                <a:solidFill>
                  <a:schemeClr val="accent5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</a:t>
            </a:r>
            <a:r>
              <a:rPr lang="en-US" sz="1100" dirty="0">
                <a:solidFill>
                  <a:schemeClr val="accent5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= 0.20</a:t>
            </a:r>
            <a:endParaRPr lang="en-US" sz="1100" dirty="0">
              <a:solidFill>
                <a:schemeClr val="accent5"/>
              </a:solidFill>
              <a:effectLst/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1" name="TextBox 20">
            <a:extLst>
              <a:ext uri="{FF2B5EF4-FFF2-40B4-BE49-F238E27FC236}">
                <a16:creationId xmlns:a16="http://schemas.microsoft.com/office/drawing/2014/main" id="{47113BA0-368F-8D74-EDDC-BD4A54B842BD}"/>
              </a:ext>
            </a:extLst>
          </p:cNvPr>
          <p:cNvSpPr txBox="1"/>
          <p:nvPr/>
        </p:nvSpPr>
        <p:spPr>
          <a:xfrm>
            <a:off x="2510996" y="2878399"/>
            <a:ext cx="3119444" cy="276999"/>
          </a:xfrm>
          <a:prstGeom prst="rect">
            <a:avLst/>
          </a:prstGeom>
          <a:noFill/>
        </p:spPr>
        <p:txBody>
          <a:bodyPr wrap="none" lIns="0" rIns="0" rtlCol="0">
            <a:spAutoFit/>
          </a:bodyPr>
          <a:lstStyle/>
          <a:p>
            <a:r>
              <a:rPr lang="en-US" sz="1200" i="1" dirty="0" err="1"/>
              <a:t>Phys.Rev.Lett</a:t>
            </a:r>
            <a:r>
              <a:rPr lang="en-US" sz="1200" i="1" dirty="0"/>
              <a:t>.</a:t>
            </a:r>
            <a:r>
              <a:rPr lang="en-US" sz="1200" dirty="0"/>
              <a:t> 133 (2024) 21, 211903; 2406.15539</a:t>
            </a:r>
            <a:endParaRPr lang="en-US" sz="1200" dirty="0">
              <a:effectLst/>
              <a:latin typeface="Helvetica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12203164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en-US" sz="3200" dirty="0"/>
              <a:t>Polarized DVCS: Longitudinal RGC + Transverse RGH</a:t>
            </a:r>
            <a:endParaRPr sz="3200" dirty="0"/>
          </a:p>
        </p:txBody>
      </p:sp>
      <p:sp>
        <p:nvSpPr>
          <p:cNvPr id="7" name="Rounded Rectangle 6"/>
          <p:cNvSpPr/>
          <p:nvPr/>
        </p:nvSpPr>
        <p:spPr>
          <a:xfrm>
            <a:off x="502920" y="1281455"/>
            <a:ext cx="4800600" cy="4407408"/>
          </a:xfrm>
          <a:prstGeom prst="roundRect">
            <a:avLst/>
          </a:prstGeom>
          <a:solidFill>
            <a:srgbClr val="FF0000">
              <a:alpha val="1000"/>
            </a:srgbClr>
          </a:solidFill>
          <a:ln w="12700">
            <a:solidFill>
              <a:schemeClr val="tx1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dirty="0"/>
          </a:p>
        </p:txBody>
      </p:sp>
      <p:sp>
        <p:nvSpPr>
          <p:cNvPr id="8" name="TextBox 7"/>
          <p:cNvSpPr txBox="1"/>
          <p:nvPr/>
        </p:nvSpPr>
        <p:spPr>
          <a:xfrm>
            <a:off x="838200" y="1405306"/>
            <a:ext cx="4507992" cy="310896"/>
          </a:xfrm>
          <a:prstGeom prst="rect">
            <a:avLst/>
          </a:prstGeom>
          <a:noFill/>
        </p:spPr>
        <p:txBody>
          <a:bodyPr wrap="square" lIns="27432" tIns="27432" rIns="27432" bIns="27432">
            <a:spAutoFit/>
          </a:bodyPr>
          <a:lstStyle/>
          <a:p>
            <a:pPr algn="l"/>
            <a:r>
              <a:rPr sz="1600" b="1" i="0" dirty="0">
                <a:solidFill>
                  <a:srgbClr val="1F3864"/>
                </a:solidFill>
                <a:latin typeface="Arial"/>
              </a:rPr>
              <a:t>RGC: longitudinal target — A</a:t>
            </a:r>
            <a:r>
              <a:rPr sz="1600" b="1" i="0" baseline="-25000" dirty="0">
                <a:solidFill>
                  <a:srgbClr val="1F3864"/>
                </a:solidFill>
                <a:latin typeface="Arial"/>
              </a:rPr>
              <a:t>UL</a:t>
            </a:r>
            <a:r>
              <a:rPr sz="1600" b="1" i="0" dirty="0">
                <a:solidFill>
                  <a:srgbClr val="1F3864"/>
                </a:solidFill>
                <a:latin typeface="Arial"/>
              </a:rPr>
              <a:t> and A</a:t>
            </a:r>
            <a:r>
              <a:rPr sz="1600" b="1" i="0" baseline="-25000" dirty="0">
                <a:solidFill>
                  <a:srgbClr val="1F3864"/>
                </a:solidFill>
                <a:latin typeface="Arial"/>
              </a:rPr>
              <a:t>LL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713232" y="4792751"/>
            <a:ext cx="4389120" cy="530352"/>
          </a:xfrm>
          <a:prstGeom prst="rect">
            <a:avLst/>
          </a:prstGeom>
          <a:noFill/>
        </p:spPr>
        <p:txBody>
          <a:bodyPr wrap="square" lIns="27432" tIns="27432" rIns="27432" bIns="27432">
            <a:spAutoFit/>
          </a:bodyPr>
          <a:lstStyle/>
          <a:p>
            <a:pPr algn="ctr"/>
            <a:r>
              <a:rPr sz="1400" b="0" i="0">
                <a:solidFill>
                  <a:srgbClr val="141414"/>
                </a:solidFill>
                <a:latin typeface="Arial"/>
              </a:rPr>
              <a:t>First CLAS12 longitudinal-target pDVCS asymmetries; even the 1-D result remains statistics dominated.</a:t>
            </a:r>
          </a:p>
        </p:txBody>
      </p:sp>
      <p:sp>
        <p:nvSpPr>
          <p:cNvPr id="11" name="Rounded Rectangle 10"/>
          <p:cNvSpPr/>
          <p:nvPr/>
        </p:nvSpPr>
        <p:spPr>
          <a:xfrm>
            <a:off x="5468112" y="1281455"/>
            <a:ext cx="6217920" cy="4407408"/>
          </a:xfrm>
          <a:prstGeom prst="roundRect">
            <a:avLst/>
          </a:prstGeom>
          <a:solidFill>
            <a:srgbClr val="C00000">
              <a:alpha val="1000"/>
            </a:srgbClr>
          </a:solidFill>
          <a:ln w="12700">
            <a:solidFill>
              <a:schemeClr val="tx1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2" name="TextBox 11"/>
          <p:cNvSpPr txBox="1"/>
          <p:nvPr/>
        </p:nvSpPr>
        <p:spPr>
          <a:xfrm>
            <a:off x="6096000" y="1371246"/>
            <a:ext cx="5925312" cy="310896"/>
          </a:xfrm>
          <a:prstGeom prst="rect">
            <a:avLst/>
          </a:prstGeom>
          <a:noFill/>
        </p:spPr>
        <p:txBody>
          <a:bodyPr wrap="square" lIns="27432" tIns="27432" rIns="27432" bIns="27432">
            <a:spAutoFit/>
          </a:bodyPr>
          <a:lstStyle/>
          <a:p>
            <a:pPr algn="l"/>
            <a:r>
              <a:rPr sz="1600" b="1" i="0" dirty="0">
                <a:solidFill>
                  <a:srgbClr val="1F3864"/>
                </a:solidFill>
                <a:latin typeface="Arial"/>
              </a:rPr>
              <a:t>RGH: transverse target — direct leverage on E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8663318" y="1920791"/>
            <a:ext cx="2872459" cy="2793072"/>
          </a:xfrm>
          <a:prstGeom prst="rect">
            <a:avLst/>
          </a:prstGeom>
          <a:noFill/>
        </p:spPr>
        <p:txBody>
          <a:bodyPr wrap="square" lIns="36576" tIns="0" rIns="36576" bIns="0">
            <a:spAutoFit/>
          </a:bodyPr>
          <a:lstStyle/>
          <a:p>
            <a:pPr marL="285750" indent="-285750">
              <a:spcAft>
                <a:spcPts val="500"/>
              </a:spcAft>
              <a:buFont typeface="Arial" panose="020B0604020202020204" pitchFamily="34" charset="0"/>
              <a:buChar char="•"/>
              <a:defRPr sz="1300" b="1">
                <a:solidFill>
                  <a:srgbClr val="191919"/>
                </a:solidFill>
                <a:latin typeface="Arial"/>
              </a:defRPr>
            </a:pPr>
            <a:r>
              <a:rPr dirty="0"/>
              <a:t>A</a:t>
            </a:r>
            <a:r>
              <a:rPr baseline="-25000" dirty="0"/>
              <a:t>ᵁᵀ</a:t>
            </a:r>
            <a:r>
              <a:rPr dirty="0"/>
              <a:t> gives the key transverse-target constraint on GPD E.</a:t>
            </a:r>
          </a:p>
          <a:p>
            <a:pPr marL="285750" indent="-285750">
              <a:spcAft>
                <a:spcPts val="500"/>
              </a:spcAft>
              <a:buFont typeface="Arial" panose="020B0604020202020204" pitchFamily="34" charset="0"/>
              <a:buChar char="•"/>
              <a:defRPr sz="1300" b="0">
                <a:solidFill>
                  <a:srgbClr val="191919"/>
                </a:solidFill>
                <a:latin typeface="Arial"/>
              </a:defRPr>
            </a:pPr>
            <a:r>
              <a:rPr dirty="0"/>
              <a:t>The approved program is intrinsically 4-D in </a:t>
            </a:r>
            <a:r>
              <a:rPr dirty="0" err="1"/>
              <a:t>x</a:t>
            </a:r>
            <a:r>
              <a:rPr baseline="-25000" dirty="0" err="1"/>
              <a:t>B</a:t>
            </a:r>
            <a:r>
              <a:rPr dirty="0"/>
              <a:t>, Q², t and </a:t>
            </a:r>
            <a:r>
              <a:rPr lang="en-US" dirty="0">
                <a:latin typeface="Symbol" pitchFamily="2" charset="2"/>
              </a:rPr>
              <a:t>f</a:t>
            </a:r>
            <a:r>
              <a:rPr dirty="0"/>
              <a:t>.</a:t>
            </a:r>
          </a:p>
          <a:p>
            <a:pPr marL="285750" indent="-285750">
              <a:spcAft>
                <a:spcPts val="500"/>
              </a:spcAft>
              <a:buFont typeface="Arial" panose="020B0604020202020204" pitchFamily="34" charset="0"/>
              <a:buChar char="•"/>
              <a:defRPr sz="1300" b="0">
                <a:solidFill>
                  <a:srgbClr val="191919"/>
                </a:solidFill>
                <a:latin typeface="Arial"/>
              </a:defRPr>
            </a:pPr>
            <a:r>
              <a:rPr dirty="0"/>
              <a:t>RGC + RGH provide complementary CFF combinations rather than redundant asymmetries.</a:t>
            </a:r>
            <a:endParaRPr lang="en-US" dirty="0"/>
          </a:p>
          <a:p>
            <a:pPr marL="285750" indent="-285750">
              <a:spcAft>
                <a:spcPts val="500"/>
              </a:spcAft>
              <a:buFont typeface="Arial" panose="020B0604020202020204" pitchFamily="34" charset="0"/>
              <a:buChar char="•"/>
              <a:defRPr sz="1300" b="0">
                <a:solidFill>
                  <a:srgbClr val="191919"/>
                </a:solidFill>
                <a:latin typeface="Arial"/>
              </a:defRPr>
            </a:pPr>
            <a:r>
              <a:rPr lang="en-US" dirty="0"/>
              <a:t>RGC </a:t>
            </a:r>
            <a:r>
              <a:rPr lang="en-US" dirty="0" err="1"/>
              <a:t>nDVCS</a:t>
            </a:r>
            <a:r>
              <a:rPr lang="en-US" dirty="0"/>
              <a:t>: first neutron A</a:t>
            </a:r>
            <a:r>
              <a:rPr lang="en-US" baseline="-25000" dirty="0"/>
              <a:t>UL</a:t>
            </a:r>
            <a:r>
              <a:rPr lang="en-US" dirty="0"/>
              <a:t>/A</a:t>
            </a:r>
            <a:r>
              <a:rPr lang="en-US" baseline="-25000" dirty="0"/>
              <a:t>LL </a:t>
            </a:r>
            <a:r>
              <a:rPr lang="en-US" dirty="0"/>
              <a:t>(E sensitivity), but present statistics may be insufficient for a publishable multidimensional result.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713232" y="5755051"/>
            <a:ext cx="10972800" cy="438912"/>
          </a:xfrm>
          <a:prstGeom prst="rect">
            <a:avLst/>
          </a:prstGeom>
          <a:noFill/>
        </p:spPr>
        <p:txBody>
          <a:bodyPr wrap="square" lIns="27432" tIns="27432" rIns="27432" bIns="27432">
            <a:spAutoFit/>
          </a:bodyPr>
          <a:lstStyle/>
          <a:p>
            <a:pPr algn="ctr"/>
            <a:r>
              <a:rPr sz="1600" b="1" i="0" dirty="0" err="1">
                <a:solidFill>
                  <a:srgbClr val="1F3864"/>
                </a:solidFill>
                <a:latin typeface="Arial"/>
              </a:rPr>
              <a:t>pDVCS</a:t>
            </a:r>
            <a:r>
              <a:rPr sz="1600" b="1" i="0" dirty="0">
                <a:solidFill>
                  <a:srgbClr val="1F3864"/>
                </a:solidFill>
                <a:latin typeface="Arial"/>
              </a:rPr>
              <a:t> + </a:t>
            </a:r>
            <a:r>
              <a:rPr sz="1600" b="1" i="0" dirty="0" err="1">
                <a:solidFill>
                  <a:srgbClr val="1F3864"/>
                </a:solidFill>
                <a:latin typeface="Arial"/>
              </a:rPr>
              <a:t>nDVCS</a:t>
            </a:r>
            <a:r>
              <a:rPr sz="1600" b="1" i="0" dirty="0">
                <a:solidFill>
                  <a:srgbClr val="1F3864"/>
                </a:solidFill>
                <a:latin typeface="Arial"/>
              </a:rPr>
              <a:t>, longitudinal + transverse spin  →  substantially stronger H, E, H̃, Ẽ constraints and flavor separation.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1862667" y="5486754"/>
            <a:ext cx="10972800" cy="123111"/>
          </a:xfrm>
          <a:prstGeom prst="rect">
            <a:avLst/>
          </a:prstGeom>
          <a:noFill/>
        </p:spPr>
        <p:txBody>
          <a:bodyPr wrap="square" lIns="0" tIns="0" rIns="0" bIns="0">
            <a:spAutoFit/>
          </a:bodyPr>
          <a:lstStyle/>
          <a:p>
            <a:pPr algn="l"/>
            <a:r>
              <a:rPr sz="800" b="0" i="0" dirty="0">
                <a:solidFill>
                  <a:srgbClr val="505050"/>
                </a:solidFill>
                <a:latin typeface="Arial"/>
              </a:rPr>
              <a:t>S. </a:t>
            </a:r>
            <a:r>
              <a:rPr sz="800" b="0" i="0" dirty="0" err="1">
                <a:solidFill>
                  <a:srgbClr val="505050"/>
                </a:solidFill>
                <a:latin typeface="Arial"/>
              </a:rPr>
              <a:t>Polcher</a:t>
            </a:r>
            <a:r>
              <a:rPr sz="800" b="0" i="0" dirty="0">
                <a:solidFill>
                  <a:srgbClr val="505050"/>
                </a:solidFill>
                <a:latin typeface="Arial"/>
              </a:rPr>
              <a:t> Rafael, </a:t>
            </a:r>
            <a:r>
              <a:rPr sz="800" b="0" i="0" dirty="0" err="1">
                <a:solidFill>
                  <a:srgbClr val="505050"/>
                </a:solidFill>
                <a:latin typeface="Arial"/>
              </a:rPr>
              <a:t>PoS</a:t>
            </a:r>
            <a:r>
              <a:rPr sz="800" b="0" i="0" dirty="0">
                <a:solidFill>
                  <a:srgbClr val="505050"/>
                </a:solidFill>
                <a:latin typeface="Arial"/>
              </a:rPr>
              <a:t>(QNP2024)070 (1-D A</a:t>
            </a:r>
            <a:r>
              <a:rPr sz="800" b="0" i="0" baseline="-25000" dirty="0">
                <a:solidFill>
                  <a:srgbClr val="505050"/>
                </a:solidFill>
                <a:latin typeface="Arial"/>
              </a:rPr>
              <a:t>UL</a:t>
            </a:r>
            <a:r>
              <a:rPr lang="en-US" sz="800" b="0" i="0" dirty="0">
                <a:solidFill>
                  <a:srgbClr val="505050"/>
                </a:solidFill>
                <a:latin typeface="Arial"/>
              </a:rPr>
              <a:t>)</a:t>
            </a:r>
            <a:endParaRPr sz="800" b="0" i="0" dirty="0">
              <a:solidFill>
                <a:srgbClr val="505050"/>
              </a:solidFill>
              <a:latin typeface="Arial"/>
            </a:endParaRPr>
          </a:p>
        </p:txBody>
      </p:sp>
      <p:sp>
        <p:nvSpPr>
          <p:cNvPr id="4" name="Slide Number Placeholder 2">
            <a:extLst>
              <a:ext uri="{FF2B5EF4-FFF2-40B4-BE49-F238E27FC236}">
                <a16:creationId xmlns:a16="http://schemas.microsoft.com/office/drawing/2014/main" id="{F239BA16-FA4E-1832-5114-0E64286A36A3}"/>
              </a:ext>
            </a:extLst>
          </p:cNvPr>
          <p:cNvSpPr txBox="1">
            <a:spLocks/>
          </p:cNvSpPr>
          <p:nvPr/>
        </p:nvSpPr>
        <p:spPr>
          <a:xfrm>
            <a:off x="4724400" y="6492875"/>
            <a:ext cx="2743200" cy="365125"/>
          </a:xfrm>
          <a:prstGeom prst="rect">
            <a:avLst/>
          </a:prstGeom>
        </p:spPr>
        <p:txBody>
          <a:bodyPr vert="horz" lIns="0" tIns="45720" rIns="0" bIns="45720" rtlCol="0" anchor="ctr"/>
          <a:lstStyle>
            <a:defPPr>
              <a:defRPr lang="en-US"/>
            </a:defPPr>
            <a:lvl1pPr marL="0" algn="ctr" defTabSz="914400" rtl="0" eaLnBrk="1" latinLnBrk="0" hangingPunct="1">
              <a:defRPr sz="1200" b="0" i="0" kern="1200">
                <a:solidFill>
                  <a:schemeClr val="tx1">
                    <a:tint val="75000"/>
                  </a:schemeClr>
                </a:solidFill>
                <a:latin typeface="Helvetica" pitchFamily="2" charset="0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459CB2F1-739C-D74B-B449-0413DC9360EB}" type="slidenum">
              <a:rPr lang="en-US" smtClean="0"/>
              <a:pPr/>
              <a:t>10</a:t>
            </a:fld>
            <a:endParaRPr lang="en-US" dirty="0"/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0A93E233-5161-CE84-80ED-E2E755D570FA}"/>
              </a:ext>
            </a:extLst>
          </p:cNvPr>
          <p:cNvSpPr txBox="1"/>
          <p:nvPr/>
        </p:nvSpPr>
        <p:spPr>
          <a:xfrm>
            <a:off x="6790266" y="5473419"/>
            <a:ext cx="6220178" cy="21544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800" b="0" i="0" dirty="0">
                <a:solidFill>
                  <a:srgbClr val="505050"/>
                </a:solidFill>
                <a:latin typeface="Arial"/>
              </a:rPr>
              <a:t>N. </a:t>
            </a:r>
            <a:r>
              <a:rPr lang="en-US" sz="800" b="0" i="0" dirty="0" err="1">
                <a:solidFill>
                  <a:srgbClr val="505050"/>
                </a:solidFill>
                <a:latin typeface="Arial"/>
              </a:rPr>
              <a:t>Pilleux</a:t>
            </a:r>
            <a:r>
              <a:rPr lang="en-US" sz="800" b="0" i="0" dirty="0">
                <a:solidFill>
                  <a:srgbClr val="505050"/>
                </a:solidFill>
                <a:latin typeface="Arial"/>
              </a:rPr>
              <a:t>, Ph.D. thesis (2024), RGC p/</a:t>
            </a:r>
            <a:r>
              <a:rPr lang="en-US" sz="800" b="0" i="0" dirty="0" err="1">
                <a:solidFill>
                  <a:srgbClr val="505050"/>
                </a:solidFill>
                <a:latin typeface="Arial"/>
              </a:rPr>
              <a:t>nDVCS</a:t>
            </a:r>
            <a:r>
              <a:rPr lang="en-US" sz="800" b="0" i="0" dirty="0">
                <a:solidFill>
                  <a:srgbClr val="505050"/>
                </a:solidFill>
                <a:latin typeface="Arial"/>
              </a:rPr>
              <a:t>; E12-12-010 / RGH proposal, Fig. 19.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6B44F90C-05E2-971A-8CFF-C06EF52AE02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56223" y="1823725"/>
            <a:ext cx="4338979" cy="2984218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26ABF2C8-C09D-30D2-5840-2FC43BE9801C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543976" y="1892602"/>
            <a:ext cx="3129390" cy="3228631"/>
          </a:xfrm>
          <a:prstGeom prst="rect">
            <a:avLst/>
          </a:prstGeom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D0BE48AA-F509-5F6F-C728-7F166A4282FF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459CB2F1-739C-D74B-B449-0413DC9360EB}" type="slidenum">
              <a:rPr lang="en-US" smtClean="0"/>
              <a:pPr/>
              <a:t>11</a:t>
            </a:fld>
            <a:endParaRPr lang="en-US" dirty="0"/>
          </a:p>
        </p:txBody>
      </p:sp>
      <p:sp>
        <p:nvSpPr>
          <p:cNvPr id="3" name="Title 2">
            <a:extLst>
              <a:ext uri="{FF2B5EF4-FFF2-40B4-BE49-F238E27FC236}">
                <a16:creationId xmlns:a16="http://schemas.microsoft.com/office/drawing/2014/main" id="{6E894CE5-0392-6B33-91AF-F60825639BE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Pion GPDs through Sullivan DVCS</a:t>
            </a:r>
          </a:p>
        </p:txBody>
      </p:sp>
      <p:sp>
        <p:nvSpPr>
          <p:cNvPr id="5" name="Rounded Rectangle 4">
            <a:extLst>
              <a:ext uri="{FF2B5EF4-FFF2-40B4-BE49-F238E27FC236}">
                <a16:creationId xmlns:a16="http://schemas.microsoft.com/office/drawing/2014/main" id="{1E432584-DE2F-08B2-550D-63D3A6710D77}"/>
              </a:ext>
            </a:extLst>
          </p:cNvPr>
          <p:cNvSpPr/>
          <p:nvPr/>
        </p:nvSpPr>
        <p:spPr>
          <a:xfrm>
            <a:off x="230530" y="1340967"/>
            <a:ext cx="3829005" cy="4868914"/>
          </a:xfrm>
          <a:prstGeom prst="roundRect">
            <a:avLst/>
          </a:prstGeom>
          <a:solidFill>
            <a:srgbClr val="FF0000">
              <a:alpha val="1000"/>
            </a:srgbClr>
          </a:solidFill>
          <a:ln>
            <a:solidFill>
              <a:srgbClr val="FF0000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dirty="0">
              <a:solidFill>
                <a:schemeClr val="tx1"/>
              </a:solidFill>
            </a:endParaRPr>
          </a:p>
        </p:txBody>
      </p:sp>
      <p:sp>
        <p:nvSpPr>
          <p:cNvPr id="6" name="Rounded Rectangle 5">
            <a:extLst>
              <a:ext uri="{FF2B5EF4-FFF2-40B4-BE49-F238E27FC236}">
                <a16:creationId xmlns:a16="http://schemas.microsoft.com/office/drawing/2014/main" id="{FCAFCD34-EC85-EE5B-9B10-19ACAE44179F}"/>
              </a:ext>
            </a:extLst>
          </p:cNvPr>
          <p:cNvSpPr/>
          <p:nvPr/>
        </p:nvSpPr>
        <p:spPr>
          <a:xfrm>
            <a:off x="4250708" y="1353582"/>
            <a:ext cx="3829005" cy="4868914"/>
          </a:xfrm>
          <a:prstGeom prst="roundRect">
            <a:avLst/>
          </a:prstGeom>
          <a:solidFill>
            <a:srgbClr val="FF0000">
              <a:alpha val="1000"/>
            </a:srgbClr>
          </a:solidFill>
          <a:ln>
            <a:solidFill>
              <a:srgbClr val="FF0000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dirty="0">
              <a:solidFill>
                <a:schemeClr val="tx1"/>
              </a:solidFill>
            </a:endParaRPr>
          </a:p>
        </p:txBody>
      </p:sp>
      <p:sp>
        <p:nvSpPr>
          <p:cNvPr id="7" name="Rounded Rectangle 6">
            <a:extLst>
              <a:ext uri="{FF2B5EF4-FFF2-40B4-BE49-F238E27FC236}">
                <a16:creationId xmlns:a16="http://schemas.microsoft.com/office/drawing/2014/main" id="{CCE1C761-2604-EF57-F864-DD050E277BEA}"/>
              </a:ext>
            </a:extLst>
          </p:cNvPr>
          <p:cNvSpPr/>
          <p:nvPr/>
        </p:nvSpPr>
        <p:spPr>
          <a:xfrm>
            <a:off x="8270886" y="1340967"/>
            <a:ext cx="3829005" cy="4868914"/>
          </a:xfrm>
          <a:prstGeom prst="roundRect">
            <a:avLst/>
          </a:prstGeom>
          <a:solidFill>
            <a:srgbClr val="FF0000">
              <a:alpha val="1000"/>
            </a:srgbClr>
          </a:solidFill>
          <a:ln>
            <a:solidFill>
              <a:srgbClr val="FF0000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dirty="0">
              <a:solidFill>
                <a:schemeClr val="tx1"/>
              </a:solidFill>
            </a:endParaRPr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32ECF96D-6493-57E2-D84F-7F8DD3BA428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48828" y="3254840"/>
            <a:ext cx="3380255" cy="2540966"/>
          </a:xfrm>
          <a:prstGeom prst="rect">
            <a:avLst/>
          </a:prstGeom>
          <a:ln w="6350">
            <a:solidFill>
              <a:srgbClr val="C00000"/>
            </a:solidFill>
          </a:ln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DE9153DC-DBAD-819B-BFFE-37F6E2329BDE}"/>
              </a:ext>
            </a:extLst>
          </p:cNvPr>
          <p:cNvSpPr txBox="1"/>
          <p:nvPr/>
        </p:nvSpPr>
        <p:spPr>
          <a:xfrm>
            <a:off x="838200" y="1366492"/>
            <a:ext cx="2687899" cy="301621"/>
          </a:xfrm>
          <a:prstGeom prst="rect">
            <a:avLst/>
          </a:prstGeom>
          <a:noFill/>
        </p:spPr>
        <p:txBody>
          <a:bodyPr wrap="square" lIns="27432" tIns="27432" rIns="27432" bIns="27432">
            <a:spAutoFit/>
          </a:bodyPr>
          <a:lstStyle/>
          <a:p>
            <a:pPr algn="l"/>
            <a:r>
              <a:rPr lang="en-US" sz="1600" b="1" i="0" dirty="0">
                <a:solidFill>
                  <a:srgbClr val="C00000"/>
                </a:solidFill>
                <a:latin typeface="Arial"/>
              </a:rPr>
              <a:t>Sullivan DVCS Mechanism</a:t>
            </a:r>
            <a:endParaRPr sz="1600" b="1" i="0" dirty="0">
              <a:solidFill>
                <a:srgbClr val="C00000"/>
              </a:solidFill>
              <a:latin typeface="Arial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F0EFB0C3-C712-C4F4-A506-6507C5943C8A}"/>
              </a:ext>
            </a:extLst>
          </p:cNvPr>
          <p:cNvSpPr txBox="1"/>
          <p:nvPr/>
        </p:nvSpPr>
        <p:spPr>
          <a:xfrm>
            <a:off x="4821261" y="1366492"/>
            <a:ext cx="2687899" cy="301621"/>
          </a:xfrm>
          <a:prstGeom prst="rect">
            <a:avLst/>
          </a:prstGeom>
          <a:noFill/>
        </p:spPr>
        <p:txBody>
          <a:bodyPr wrap="square" lIns="27432" tIns="27432" rIns="27432" bIns="27432">
            <a:spAutoFit/>
          </a:bodyPr>
          <a:lstStyle/>
          <a:p>
            <a:pPr algn="l"/>
            <a:r>
              <a:rPr lang="en-US" sz="1600" b="1" i="0" dirty="0">
                <a:solidFill>
                  <a:srgbClr val="C00000"/>
                </a:solidFill>
                <a:latin typeface="Arial"/>
              </a:rPr>
              <a:t>CLAS12 Preliminary Result</a:t>
            </a:r>
            <a:endParaRPr sz="1600" b="1" i="0" dirty="0">
              <a:solidFill>
                <a:srgbClr val="C00000"/>
              </a:solidFill>
              <a:latin typeface="Arial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D96B0716-B893-A049-917F-7127AA501D07}"/>
              </a:ext>
            </a:extLst>
          </p:cNvPr>
          <p:cNvSpPr txBox="1"/>
          <p:nvPr/>
        </p:nvSpPr>
        <p:spPr>
          <a:xfrm>
            <a:off x="9165772" y="1379976"/>
            <a:ext cx="2687899" cy="301621"/>
          </a:xfrm>
          <a:prstGeom prst="rect">
            <a:avLst/>
          </a:prstGeom>
          <a:noFill/>
        </p:spPr>
        <p:txBody>
          <a:bodyPr wrap="square" lIns="27432" tIns="27432" rIns="27432" bIns="27432">
            <a:spAutoFit/>
          </a:bodyPr>
          <a:lstStyle/>
          <a:p>
            <a:pPr algn="l"/>
            <a:r>
              <a:rPr lang="en-US" sz="1600" b="1" i="0" dirty="0">
                <a:solidFill>
                  <a:srgbClr val="C00000"/>
                </a:solidFill>
                <a:latin typeface="Arial"/>
              </a:rPr>
              <a:t>Why high luminosity?</a:t>
            </a:r>
            <a:endParaRPr sz="1600" b="1" i="0" dirty="0">
              <a:solidFill>
                <a:srgbClr val="C00000"/>
              </a:solidFill>
              <a:latin typeface="Arial"/>
            </a:endParaRP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8987C6F0-F479-18EA-420F-9FEFFB301472}"/>
              </a:ext>
            </a:extLst>
          </p:cNvPr>
          <p:cNvSpPr txBox="1"/>
          <p:nvPr/>
        </p:nvSpPr>
        <p:spPr>
          <a:xfrm>
            <a:off x="307314" y="1812292"/>
            <a:ext cx="3752221" cy="1246495"/>
          </a:xfrm>
          <a:prstGeom prst="rect">
            <a:avLst/>
          </a:prstGeom>
          <a:noFill/>
        </p:spPr>
        <p:txBody>
          <a:bodyPr wrap="square" lIns="0" rIns="0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1500" dirty="0">
                <a:effectLst/>
                <a:latin typeface="Arial" panose="020B0604020202020204" pitchFamily="34" charset="0"/>
                <a:cs typeface="Arial" panose="020B0604020202020204" pitchFamily="34" charset="0"/>
              </a:rPr>
              <a:t>No free </a:t>
            </a:r>
            <a:r>
              <a:rPr lang="en-US" sz="1500" dirty="0">
                <a:latin typeface="Arial" panose="020B0604020202020204" pitchFamily="34" charset="0"/>
                <a:cs typeface="Arial" panose="020B0604020202020204" pitchFamily="34" charset="0"/>
              </a:rPr>
              <a:t>pion target → use the pion cloud (p → n + </a:t>
            </a:r>
            <a:r>
              <a:rPr lang="en-US" sz="1500" dirty="0">
                <a:latin typeface="Symbol" pitchFamily="2" charset="2"/>
                <a:cs typeface="Arial" panose="020B0604020202020204" pitchFamily="34" charset="0"/>
              </a:rPr>
              <a:t>p</a:t>
            </a:r>
            <a:r>
              <a:rPr lang="en-US" sz="1500" baseline="30000" dirty="0">
                <a:latin typeface="Arial" panose="020B0604020202020204" pitchFamily="34" charset="0"/>
                <a:cs typeface="Arial" panose="020B0604020202020204" pitchFamily="34" charset="0"/>
              </a:rPr>
              <a:t>+</a:t>
            </a:r>
            <a:r>
              <a:rPr lang="en-US" sz="1500" dirty="0">
                <a:latin typeface="Arial" panose="020B0604020202020204" pitchFamily="34" charset="0"/>
                <a:cs typeface="Arial" panose="020B0604020202020204" pitchFamily="34" charset="0"/>
              </a:rPr>
              <a:t>).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1500" dirty="0">
                <a:effectLst/>
                <a:latin typeface="Arial" panose="020B0604020202020204" pitchFamily="34" charset="0"/>
                <a:cs typeface="Arial" panose="020B0604020202020204" pitchFamily="34" charset="0"/>
              </a:rPr>
              <a:t>Near the pion pole (small –t)</a:t>
            </a:r>
            <a:r>
              <a:rPr lang="en-US" sz="1500" dirty="0">
                <a:latin typeface="Arial" panose="020B0604020202020204" pitchFamily="34" charset="0"/>
                <a:cs typeface="Arial" panose="020B0604020202020204" pitchFamily="34" charset="0"/>
              </a:rPr>
              <a:t>: access to pion GPDs and 3D partonic structure.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1500" dirty="0">
                <a:effectLst/>
                <a:latin typeface="Arial" panose="020B0604020202020204" pitchFamily="34" charset="0"/>
                <a:cs typeface="Arial" panose="020B0604020202020204" pitchFamily="34" charset="0"/>
              </a:rPr>
              <a:t>Pion is spin-0 </a:t>
            </a:r>
            <a:r>
              <a:rPr lang="en-US" sz="1500" dirty="0">
                <a:latin typeface="Arial" panose="020B0604020202020204" pitchFamily="34" charset="0"/>
                <a:cs typeface="Arial" panose="020B0604020202020204" pitchFamily="34" charset="0"/>
              </a:rPr>
              <a:t>→ simple GPD structure.</a:t>
            </a:r>
            <a:endParaRPr lang="en-US" sz="1500" dirty="0">
              <a:effectLst/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14" name="Picture 13">
            <a:extLst>
              <a:ext uri="{FF2B5EF4-FFF2-40B4-BE49-F238E27FC236}">
                <a16:creationId xmlns:a16="http://schemas.microsoft.com/office/drawing/2014/main" id="{9552AC80-DCA0-37DB-DB2B-3FB278ABD20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311534" y="2016631"/>
            <a:ext cx="3602061" cy="2476417"/>
          </a:xfrm>
          <a:prstGeom prst="rect">
            <a:avLst/>
          </a:prstGeom>
        </p:spPr>
      </p:pic>
      <p:pic>
        <p:nvPicPr>
          <p:cNvPr id="16" name="Picture 15">
            <a:extLst>
              <a:ext uri="{FF2B5EF4-FFF2-40B4-BE49-F238E27FC236}">
                <a16:creationId xmlns:a16="http://schemas.microsoft.com/office/drawing/2014/main" id="{6D7320C4-E500-76AE-5ACB-602DBA860805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417068" y="4712643"/>
            <a:ext cx="3496527" cy="379389"/>
          </a:xfrm>
          <a:prstGeom prst="rect">
            <a:avLst/>
          </a:prstGeom>
        </p:spPr>
      </p:pic>
      <p:sp>
        <p:nvSpPr>
          <p:cNvPr id="17" name="TextBox 16">
            <a:extLst>
              <a:ext uri="{FF2B5EF4-FFF2-40B4-BE49-F238E27FC236}">
                <a16:creationId xmlns:a16="http://schemas.microsoft.com/office/drawing/2014/main" id="{78772ED2-9B65-2874-A398-88C67A668632}"/>
              </a:ext>
            </a:extLst>
          </p:cNvPr>
          <p:cNvSpPr txBox="1"/>
          <p:nvPr/>
        </p:nvSpPr>
        <p:spPr>
          <a:xfrm>
            <a:off x="4573803" y="5288085"/>
            <a:ext cx="3829005" cy="692497"/>
          </a:xfrm>
          <a:prstGeom prst="rect">
            <a:avLst/>
          </a:prstGeom>
          <a:noFill/>
        </p:spPr>
        <p:txBody>
          <a:bodyPr wrap="square" lIns="0" rIns="0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1300" dirty="0">
                <a:effectLst/>
                <a:latin typeface="Arial" panose="020B0604020202020204" pitchFamily="34" charset="0"/>
                <a:cs typeface="Arial" panose="020B0604020202020204" pitchFamily="34" charset="0"/>
              </a:rPr>
              <a:t>Measurement using only a subset of unpolarized H</a:t>
            </a:r>
            <a:r>
              <a:rPr lang="en-US" sz="1300" baseline="-25000" dirty="0">
                <a:effectLst/>
                <a:latin typeface="Arial" panose="020B0604020202020204" pitchFamily="34" charset="0"/>
                <a:cs typeface="Arial" panose="020B0604020202020204" pitchFamily="34" charset="0"/>
              </a:rPr>
              <a:t>2</a:t>
            </a:r>
            <a:r>
              <a:rPr lang="en-US" sz="1300" dirty="0">
                <a:effectLst/>
                <a:latin typeface="Arial" panose="020B0604020202020204" pitchFamily="34" charset="0"/>
                <a:cs typeface="Arial" panose="020B0604020202020204" pitchFamily="34" charset="0"/>
              </a:rPr>
              <a:t> data. </a:t>
            </a:r>
            <a:r>
              <a:rPr lang="en-US" sz="1300" i="1" dirty="0">
                <a:effectLst/>
                <a:latin typeface="Arial" panose="020B0604020202020204" pitchFamily="34" charset="0"/>
                <a:cs typeface="Arial" panose="020B0604020202020204" pitchFamily="34" charset="0"/>
              </a:rPr>
              <a:t>Strongly</a:t>
            </a:r>
            <a:r>
              <a:rPr lang="en-US" sz="1300" dirty="0">
                <a:effectLst/>
                <a:latin typeface="Arial" panose="020B0604020202020204" pitchFamily="34" charset="0"/>
                <a:cs typeface="Arial" panose="020B0604020202020204" pitchFamily="34" charset="0"/>
              </a:rPr>
              <a:t> prefers “</a:t>
            </a:r>
            <a:r>
              <a:rPr lang="en-US" sz="1300" dirty="0" err="1">
                <a:effectLst/>
                <a:latin typeface="Arial" panose="020B0604020202020204" pitchFamily="34" charset="0"/>
                <a:cs typeface="Arial" panose="020B0604020202020204" pitchFamily="34" charset="0"/>
              </a:rPr>
              <a:t>outbending</a:t>
            </a:r>
            <a:r>
              <a:rPr lang="en-US" sz="1300" dirty="0">
                <a:effectLst/>
                <a:latin typeface="Arial" panose="020B0604020202020204" pitchFamily="34" charset="0"/>
                <a:cs typeface="Arial" panose="020B0604020202020204" pitchFamily="34" charset="0"/>
              </a:rPr>
              <a:t>” torus configuration.</a:t>
            </a:r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8EE6B235-A5CB-99D1-B49A-8BCBA96A28F6}"/>
              </a:ext>
            </a:extLst>
          </p:cNvPr>
          <p:cNvSpPr txBox="1"/>
          <p:nvPr/>
        </p:nvSpPr>
        <p:spPr>
          <a:xfrm>
            <a:off x="8295941" y="2075996"/>
            <a:ext cx="3829005" cy="3093154"/>
          </a:xfrm>
          <a:prstGeom prst="rect">
            <a:avLst/>
          </a:prstGeom>
          <a:noFill/>
        </p:spPr>
        <p:txBody>
          <a:bodyPr wrap="square" lIns="0" rIns="0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1500" dirty="0">
                <a:effectLst/>
                <a:latin typeface="Arial" panose="020B0604020202020204" pitchFamily="34" charset="0"/>
                <a:cs typeface="Arial" panose="020B0604020202020204" pitchFamily="34" charset="0"/>
              </a:rPr>
              <a:t>Sullivan DVCS cross section &lt;&lt; proton DVCS cross section.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US" sz="15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1500" dirty="0">
                <a:latin typeface="Arial" panose="020B0604020202020204" pitchFamily="34" charset="0"/>
                <a:cs typeface="Arial" panose="020B0604020202020204" pitchFamily="34" charset="0"/>
              </a:rPr>
              <a:t>Exclusive four-body final state (</a:t>
            </a:r>
            <a:r>
              <a:rPr lang="en-US" sz="1500" dirty="0" err="1">
                <a:latin typeface="Arial" panose="020B0604020202020204" pitchFamily="34" charset="0"/>
                <a:cs typeface="Arial" panose="020B0604020202020204" pitchFamily="34" charset="0"/>
              </a:rPr>
              <a:t>e’,</a:t>
            </a:r>
            <a:r>
              <a:rPr lang="en-US" sz="1500" dirty="0" err="1">
                <a:latin typeface="Symbol" pitchFamily="2" charset="2"/>
                <a:cs typeface="Arial" panose="020B0604020202020204" pitchFamily="34" charset="0"/>
              </a:rPr>
              <a:t>g</a:t>
            </a:r>
            <a:r>
              <a:rPr lang="en-US" sz="1500" dirty="0" err="1">
                <a:latin typeface="Arial" panose="020B0604020202020204" pitchFamily="34" charset="0"/>
                <a:cs typeface="Arial" panose="020B0604020202020204" pitchFamily="34" charset="0"/>
              </a:rPr>
              <a:t>,</a:t>
            </a:r>
            <a:r>
              <a:rPr lang="en-US" sz="1500" dirty="0" err="1">
                <a:latin typeface="Symbol" pitchFamily="2" charset="2"/>
                <a:cs typeface="Arial" panose="020B0604020202020204" pitchFamily="34" charset="0"/>
              </a:rPr>
              <a:t>p</a:t>
            </a:r>
            <a:r>
              <a:rPr lang="en-US" sz="1500" baseline="30000" dirty="0" err="1">
                <a:latin typeface="Arial" panose="020B0604020202020204" pitchFamily="34" charset="0"/>
                <a:cs typeface="Arial" panose="020B0604020202020204" pitchFamily="34" charset="0"/>
              </a:rPr>
              <a:t>+</a:t>
            </a:r>
            <a:r>
              <a:rPr lang="en-US" sz="1500" dirty="0" err="1">
                <a:latin typeface="Arial" panose="020B0604020202020204" pitchFamily="34" charset="0"/>
                <a:cs typeface="Arial" panose="020B0604020202020204" pitchFamily="34" charset="0"/>
              </a:rPr>
              <a:t>,n</a:t>
            </a:r>
            <a:r>
              <a:rPr lang="en-US" sz="1500" dirty="0">
                <a:latin typeface="Arial" panose="020B0604020202020204" pitchFamily="34" charset="0"/>
                <a:cs typeface="Arial" panose="020B0604020202020204" pitchFamily="34" charset="0"/>
              </a:rPr>
              <a:t>).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US" sz="1500" dirty="0">
              <a:effectLst/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1500" dirty="0">
                <a:latin typeface="Arial" panose="020B0604020202020204" pitchFamily="34" charset="0"/>
                <a:cs typeface="Arial" panose="020B0604020202020204" pitchFamily="34" charset="0"/>
              </a:rPr>
              <a:t>Current result is largely kinematically integrated, ~30,000 events.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US" sz="1500" dirty="0">
              <a:effectLst/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1500" dirty="0">
                <a:effectLst/>
                <a:latin typeface="Arial" panose="020B0604020202020204" pitchFamily="34" charset="0"/>
                <a:cs typeface="Arial" panose="020B0604020202020204" pitchFamily="34" charset="0"/>
              </a:rPr>
              <a:t>Accessing pion GPDs will require differential measurements.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US" sz="15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1500" dirty="0">
                <a:effectLst/>
                <a:latin typeface="Arial" panose="020B0604020202020204" pitchFamily="34" charset="0"/>
                <a:cs typeface="Arial" panose="020B0604020202020204" pitchFamily="34" charset="0"/>
              </a:rPr>
              <a:t>Increased precision may enable detailed pion tomography!</a:t>
            </a:r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A185331E-DCE7-FEF0-3ECB-F44E234F4138}"/>
              </a:ext>
            </a:extLst>
          </p:cNvPr>
          <p:cNvSpPr txBox="1"/>
          <p:nvPr/>
        </p:nvSpPr>
        <p:spPr>
          <a:xfrm>
            <a:off x="6488305" y="1834053"/>
            <a:ext cx="1383392" cy="246221"/>
          </a:xfrm>
          <a:prstGeom prst="rect">
            <a:avLst/>
          </a:prstGeom>
          <a:noFill/>
        </p:spPr>
        <p:txBody>
          <a:bodyPr wrap="none" lIns="0" rIns="0" rtlCol="0">
            <a:spAutoFit/>
          </a:bodyPr>
          <a:lstStyle/>
          <a:p>
            <a:pPr algn="l"/>
            <a:r>
              <a:rPr lang="en-US" sz="1000" dirty="0">
                <a:effectLst/>
                <a:latin typeface="Helvetica" pitchFamily="2" charset="0"/>
              </a:rPr>
              <a:t>Work by Elouan Ferrand</a:t>
            </a:r>
          </a:p>
        </p:txBody>
      </p:sp>
      <p:sp>
        <p:nvSpPr>
          <p:cNvPr id="20" name="TextBox 19">
            <a:extLst>
              <a:ext uri="{FF2B5EF4-FFF2-40B4-BE49-F238E27FC236}">
                <a16:creationId xmlns:a16="http://schemas.microsoft.com/office/drawing/2014/main" id="{E97E2742-C9FE-74E9-8CCD-BE049042B9E6}"/>
              </a:ext>
            </a:extLst>
          </p:cNvPr>
          <p:cNvSpPr txBox="1"/>
          <p:nvPr/>
        </p:nvSpPr>
        <p:spPr>
          <a:xfrm>
            <a:off x="5577370" y="5018514"/>
            <a:ext cx="498534" cy="200055"/>
          </a:xfrm>
          <a:prstGeom prst="rect">
            <a:avLst/>
          </a:prstGeom>
          <a:noFill/>
        </p:spPr>
        <p:txBody>
          <a:bodyPr wrap="none" lIns="0" rIns="0" rtlCol="0">
            <a:spAutoFit/>
          </a:bodyPr>
          <a:lstStyle/>
          <a:p>
            <a:pPr algn="l"/>
            <a:r>
              <a:rPr lang="en-US" sz="700" dirty="0">
                <a:effectLst/>
                <a:latin typeface="Arial" panose="020B0604020202020204" pitchFamily="34" charset="0"/>
                <a:cs typeface="Arial" panose="020B0604020202020204" pitchFamily="34" charset="0"/>
              </a:rPr>
              <a:t>(preliminary)</a:t>
            </a:r>
          </a:p>
        </p:txBody>
      </p:sp>
    </p:spTree>
    <p:extLst>
      <p:ext uri="{BB962C8B-B14F-4D97-AF65-F5344CB8AC3E}">
        <p14:creationId xmlns:p14="http://schemas.microsoft.com/office/powerpoint/2010/main" val="2213308889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ounded Rectangle 6"/>
          <p:cNvSpPr/>
          <p:nvPr/>
        </p:nvSpPr>
        <p:spPr>
          <a:xfrm>
            <a:off x="502920" y="1245188"/>
            <a:ext cx="5440680" cy="4526280"/>
          </a:xfrm>
          <a:prstGeom prst="roundRect">
            <a:avLst/>
          </a:prstGeom>
          <a:solidFill>
            <a:srgbClr val="F6F8FB"/>
          </a:solidFill>
          <a:ln w="12700">
            <a:solidFill>
              <a:srgbClr val="CDD5E1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8" name="TextBox 7"/>
          <p:cNvSpPr txBox="1"/>
          <p:nvPr/>
        </p:nvSpPr>
        <p:spPr>
          <a:xfrm>
            <a:off x="1100330" y="1321815"/>
            <a:ext cx="5148072" cy="310896"/>
          </a:xfrm>
          <a:prstGeom prst="rect">
            <a:avLst/>
          </a:prstGeom>
          <a:noFill/>
        </p:spPr>
        <p:txBody>
          <a:bodyPr wrap="square" lIns="27432" tIns="27432" rIns="27432" bIns="27432">
            <a:spAutoFit/>
          </a:bodyPr>
          <a:lstStyle/>
          <a:p>
            <a:pPr algn="l"/>
            <a:r>
              <a:rPr sz="1600" b="1" i="0" dirty="0">
                <a:solidFill>
                  <a:srgbClr val="1F3864"/>
                </a:solidFill>
                <a:latin typeface="Arial"/>
              </a:rPr>
              <a:t>RGA: gluon imaging in the valence region</a:t>
            </a:r>
          </a:p>
        </p:txBody>
      </p:sp>
      <p:pic>
        <p:nvPicPr>
          <p:cNvPr id="9" name="Picture 8" descr="Screenshot 2026-09-28 at 12.50.37 PM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87479" y="1609367"/>
            <a:ext cx="4471560" cy="3493008"/>
          </a:xfrm>
          <a:prstGeom prst="rect">
            <a:avLst/>
          </a:prstGeom>
        </p:spPr>
      </p:pic>
      <p:sp>
        <p:nvSpPr>
          <p:cNvPr id="10" name="TextBox 9"/>
          <p:cNvSpPr txBox="1"/>
          <p:nvPr/>
        </p:nvSpPr>
        <p:spPr>
          <a:xfrm>
            <a:off x="777240" y="5121227"/>
            <a:ext cx="4892040" cy="384048"/>
          </a:xfrm>
          <a:prstGeom prst="rect">
            <a:avLst/>
          </a:prstGeom>
          <a:noFill/>
        </p:spPr>
        <p:txBody>
          <a:bodyPr wrap="square" lIns="27432" tIns="27432" rIns="27432" bIns="27432">
            <a:spAutoFit/>
          </a:bodyPr>
          <a:lstStyle/>
          <a:p>
            <a:pPr algn="ctr"/>
            <a:r>
              <a:rPr sz="1400" b="1" i="0" dirty="0">
                <a:solidFill>
                  <a:srgbClr val="1F3864"/>
                </a:solidFill>
                <a:latin typeface="Arial"/>
              </a:rPr>
              <a:t>t-slope → transverse gluon distribution; first valence-region gluonic-radius extraction</a:t>
            </a:r>
          </a:p>
        </p:txBody>
      </p:sp>
      <p:sp>
        <p:nvSpPr>
          <p:cNvPr id="11" name="Rounded Rectangle 10"/>
          <p:cNvSpPr/>
          <p:nvPr/>
        </p:nvSpPr>
        <p:spPr>
          <a:xfrm>
            <a:off x="6144768" y="1245188"/>
            <a:ext cx="5532120" cy="4526280"/>
          </a:xfrm>
          <a:prstGeom prst="roundRect">
            <a:avLst/>
          </a:prstGeom>
          <a:solidFill>
            <a:srgbClr val="F6F8FB"/>
          </a:solidFill>
          <a:ln w="12700">
            <a:solidFill>
              <a:srgbClr val="CDD5E1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2" name="TextBox 11"/>
          <p:cNvSpPr txBox="1"/>
          <p:nvPr/>
        </p:nvSpPr>
        <p:spPr>
          <a:xfrm>
            <a:off x="6638544" y="1330174"/>
            <a:ext cx="5239512" cy="310896"/>
          </a:xfrm>
          <a:prstGeom prst="rect">
            <a:avLst/>
          </a:prstGeom>
          <a:noFill/>
        </p:spPr>
        <p:txBody>
          <a:bodyPr wrap="square" lIns="27432" tIns="27432" rIns="27432" bIns="27432">
            <a:spAutoFit/>
          </a:bodyPr>
          <a:lstStyle/>
          <a:p>
            <a:pPr algn="l"/>
            <a:r>
              <a:rPr sz="1600" b="1" i="0">
                <a:solidFill>
                  <a:srgbClr val="1F3864"/>
                </a:solidFill>
                <a:latin typeface="Arial"/>
              </a:rPr>
              <a:t>High-luminosity opportunity: strange D-term</a:t>
            </a:r>
          </a:p>
        </p:txBody>
      </p:sp>
      <p:pic>
        <p:nvPicPr>
          <p:cNvPr id="13" name="Picture 12" descr="Screenshot 2026-09-28 at 12.51.47 PM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327648" y="1692297"/>
            <a:ext cx="5166360" cy="2287892"/>
          </a:xfrm>
          <a:prstGeom prst="rect">
            <a:avLst/>
          </a:prstGeom>
        </p:spPr>
      </p:pic>
      <p:sp>
        <p:nvSpPr>
          <p:cNvPr id="14" name="TextBox 13"/>
          <p:cNvSpPr txBox="1"/>
          <p:nvPr/>
        </p:nvSpPr>
        <p:spPr>
          <a:xfrm>
            <a:off x="6327648" y="4070415"/>
            <a:ext cx="5259925" cy="1485022"/>
          </a:xfrm>
          <a:prstGeom prst="rect">
            <a:avLst/>
          </a:prstGeom>
          <a:noFill/>
        </p:spPr>
        <p:txBody>
          <a:bodyPr wrap="square" lIns="36576" tIns="0" rIns="36576" bIns="0">
            <a:spAutoFit/>
          </a:bodyPr>
          <a:lstStyle/>
          <a:p>
            <a:pPr marL="285750" indent="-285750">
              <a:spcAft>
                <a:spcPts val="500"/>
              </a:spcAft>
              <a:buFont typeface="Arial" panose="020B0604020202020204" pitchFamily="34" charset="0"/>
              <a:buChar char="•"/>
              <a:defRPr sz="1400" b="0">
                <a:solidFill>
                  <a:srgbClr val="191919"/>
                </a:solidFill>
                <a:latin typeface="Arial"/>
              </a:defRPr>
            </a:pPr>
            <a:r>
              <a:rPr dirty="0"/>
              <a:t>Near-threshold </a:t>
            </a:r>
            <a:r>
              <a:rPr lang="en-US" dirty="0">
                <a:latin typeface="Symbol" pitchFamily="2" charset="2"/>
              </a:rPr>
              <a:t>f</a:t>
            </a:r>
            <a:r>
              <a:rPr dirty="0"/>
              <a:t>: Dₛ(t) changes the low-|t| shape.</a:t>
            </a:r>
          </a:p>
          <a:p>
            <a:pPr marL="285750" indent="-285750">
              <a:spcAft>
                <a:spcPts val="500"/>
              </a:spcAft>
              <a:buFont typeface="Arial" panose="020B0604020202020204" pitchFamily="34" charset="0"/>
              <a:buChar char="•"/>
              <a:defRPr sz="1400" b="0">
                <a:solidFill>
                  <a:srgbClr val="191919"/>
                </a:solidFill>
                <a:latin typeface="Arial"/>
              </a:defRPr>
            </a:pPr>
            <a:r>
              <a:rPr dirty="0"/>
              <a:t>Narrow Q², W and t selections make this intrinsically statistics hungry.</a:t>
            </a:r>
          </a:p>
          <a:p>
            <a:pPr marL="285750" indent="-285750">
              <a:spcAft>
                <a:spcPts val="500"/>
              </a:spcAft>
              <a:buFont typeface="Arial" panose="020B0604020202020204" pitchFamily="34" charset="0"/>
              <a:buChar char="•"/>
              <a:defRPr sz="1400" b="0">
                <a:solidFill>
                  <a:srgbClr val="191919"/>
                </a:solidFill>
                <a:latin typeface="Arial"/>
              </a:defRPr>
            </a:pPr>
            <a:r>
              <a:rPr lang="en-US" dirty="0"/>
              <a:t>Original analysis</a:t>
            </a:r>
            <a:r>
              <a:rPr dirty="0"/>
              <a:t> used ~½ of collected RGA; current reconstruction should already provide a much larger baseline.</a:t>
            </a:r>
            <a:endParaRPr lang="en-US" dirty="0"/>
          </a:p>
          <a:p>
            <a:pPr marL="285750" indent="-285750">
              <a:spcAft>
                <a:spcPts val="500"/>
              </a:spcAft>
              <a:buFont typeface="Arial" panose="020B0604020202020204" pitchFamily="34" charset="0"/>
              <a:buChar char="•"/>
              <a:defRPr sz="1400" b="0">
                <a:solidFill>
                  <a:srgbClr val="191919"/>
                </a:solidFill>
                <a:latin typeface="Arial"/>
              </a:defRPr>
            </a:pPr>
            <a:r>
              <a:rPr lang="en-US" dirty="0"/>
              <a:t>See </a:t>
            </a:r>
            <a:r>
              <a:rPr lang="en-US" dirty="0">
                <a:hlinkClick r:id="rId4"/>
              </a:rPr>
              <a:t>Bhawani</a:t>
            </a:r>
            <a:r>
              <a:rPr lang="en-US" dirty="0"/>
              <a:t> and </a:t>
            </a:r>
            <a:r>
              <a:rPr lang="en-US" dirty="0">
                <a:hlinkClick r:id="rId5"/>
              </a:rPr>
              <a:t>Henry’s</a:t>
            </a:r>
            <a:r>
              <a:rPr lang="en-US" dirty="0"/>
              <a:t> talks.</a:t>
            </a:r>
            <a:endParaRPr dirty="0"/>
          </a:p>
        </p:txBody>
      </p:sp>
      <p:sp>
        <p:nvSpPr>
          <p:cNvPr id="15" name="TextBox 14"/>
          <p:cNvSpPr txBox="1"/>
          <p:nvPr/>
        </p:nvSpPr>
        <p:spPr>
          <a:xfrm>
            <a:off x="704088" y="5903079"/>
            <a:ext cx="10972800" cy="384048"/>
          </a:xfrm>
          <a:prstGeom prst="rect">
            <a:avLst/>
          </a:prstGeom>
          <a:noFill/>
        </p:spPr>
        <p:txBody>
          <a:bodyPr wrap="square" lIns="27432" tIns="27432" rIns="27432" bIns="27432">
            <a:spAutoFit/>
          </a:bodyPr>
          <a:lstStyle/>
          <a:p>
            <a:pPr algn="ctr"/>
            <a:r>
              <a:rPr sz="1600" b="1" i="0" dirty="0">
                <a:solidFill>
                  <a:srgbClr val="1F3864"/>
                </a:solidFill>
                <a:latin typeface="Arial"/>
              </a:rPr>
              <a:t>High luminosity converts an established gluon-imaging channel into a possible flavor-resolved mechanical-structure measurement.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1981200" y="5623941"/>
            <a:ext cx="10972800" cy="123111"/>
          </a:xfrm>
          <a:prstGeom prst="rect">
            <a:avLst/>
          </a:prstGeom>
          <a:noFill/>
        </p:spPr>
        <p:txBody>
          <a:bodyPr wrap="square" lIns="0" tIns="0" rIns="0" bIns="0">
            <a:spAutoFit/>
          </a:bodyPr>
          <a:lstStyle/>
          <a:p>
            <a:pPr algn="l"/>
            <a:r>
              <a:rPr sz="800" b="0" i="0" dirty="0">
                <a:solidFill>
                  <a:srgbClr val="505050"/>
                </a:solidFill>
                <a:latin typeface="Arial"/>
              </a:rPr>
              <a:t>P. Moran, MIT Ph.D. thesis (2025), Fig. 5.18; </a:t>
            </a:r>
          </a:p>
        </p:txBody>
      </p:sp>
      <p:sp>
        <p:nvSpPr>
          <p:cNvPr id="17" name="Title 3">
            <a:extLst>
              <a:ext uri="{FF2B5EF4-FFF2-40B4-BE49-F238E27FC236}">
                <a16:creationId xmlns:a16="http://schemas.microsoft.com/office/drawing/2014/main" id="{E84A3669-A070-C038-809A-DD964A8EE6F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406729"/>
            <a:ext cx="10515600" cy="748233"/>
          </a:xfrm>
        </p:spPr>
        <p:txBody>
          <a:bodyPr>
            <a:noAutofit/>
          </a:bodyPr>
          <a:lstStyle/>
          <a:p>
            <a:r>
              <a:rPr lang="en-US" sz="3000" dirty="0"/>
              <a:t>Exclusive </a:t>
            </a:r>
            <a:r>
              <a:rPr lang="el-GR" sz="3000" dirty="0"/>
              <a:t>φ </a:t>
            </a:r>
            <a:r>
              <a:rPr lang="en-US" sz="3000" dirty="0"/>
              <a:t>Production: Gluon and Mechanical Structure</a:t>
            </a:r>
          </a:p>
        </p:txBody>
      </p:sp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id="{9AC17761-2C06-A93D-BF98-E7F5AA100775}"/>
              </a:ext>
            </a:extLst>
          </p:cNvPr>
          <p:cNvSpPr txBox="1">
            <a:spLocks/>
          </p:cNvSpPr>
          <p:nvPr/>
        </p:nvSpPr>
        <p:spPr>
          <a:xfrm>
            <a:off x="4724400" y="6492875"/>
            <a:ext cx="2743200" cy="365125"/>
          </a:xfrm>
          <a:prstGeom prst="rect">
            <a:avLst/>
          </a:prstGeom>
        </p:spPr>
        <p:txBody>
          <a:bodyPr vert="horz" lIns="0" tIns="45720" rIns="0" bIns="45720" rtlCol="0" anchor="ctr"/>
          <a:lstStyle>
            <a:defPPr>
              <a:defRPr lang="en-US"/>
            </a:defPPr>
            <a:lvl1pPr marL="0" algn="ctr" defTabSz="914400" rtl="0" eaLnBrk="1" latinLnBrk="0" hangingPunct="1">
              <a:defRPr sz="1200" b="0" i="0" kern="1200">
                <a:solidFill>
                  <a:schemeClr val="tx1">
                    <a:tint val="75000"/>
                  </a:schemeClr>
                </a:solidFill>
                <a:latin typeface="Helvetica" pitchFamily="2" charset="0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459CB2F1-739C-D74B-B449-0413DC9360EB}" type="slidenum">
              <a:rPr lang="en-US" smtClean="0"/>
              <a:pPr/>
              <a:t>12</a:t>
            </a:fld>
            <a:endParaRPr lang="en-US" dirty="0"/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849F8DEC-7CF0-8282-DEAE-702769E3CF6E}"/>
              </a:ext>
            </a:extLst>
          </p:cNvPr>
          <p:cNvSpPr txBox="1"/>
          <p:nvPr/>
        </p:nvSpPr>
        <p:spPr>
          <a:xfrm>
            <a:off x="7467600" y="5581638"/>
            <a:ext cx="6220178" cy="21544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800" b="0" i="0" dirty="0">
                <a:solidFill>
                  <a:srgbClr val="505050"/>
                </a:solidFill>
                <a:latin typeface="Arial"/>
              </a:rPr>
              <a:t>Hall C E12-25-007 proposal, Fig. 4 (strangeness D-term sensitivity).</a:t>
            </a:r>
            <a:endParaRPr lang="en-US" dirty="0"/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D76AE569-68E6-943C-1713-E9EF624A0029}"/>
              </a:ext>
            </a:extLst>
          </p:cNvPr>
          <p:cNvSpPr txBox="1"/>
          <p:nvPr/>
        </p:nvSpPr>
        <p:spPr>
          <a:xfrm rot="20887182">
            <a:off x="1412530" y="3021327"/>
            <a:ext cx="3816173" cy="769441"/>
          </a:xfrm>
          <a:prstGeom prst="rect">
            <a:avLst/>
          </a:prstGeom>
          <a:noFill/>
        </p:spPr>
        <p:txBody>
          <a:bodyPr wrap="none" lIns="0" rIns="0" rtlCol="0">
            <a:spAutoFit/>
          </a:bodyPr>
          <a:lstStyle/>
          <a:p>
            <a:pPr algn="l"/>
            <a:r>
              <a:rPr lang="en-US" sz="4400" dirty="0">
                <a:solidFill>
                  <a:schemeClr val="accent2">
                    <a:alpha val="5000"/>
                  </a:schemeClr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PRELIMINARY</a:t>
            </a:r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C9E2D91-D263-944A-1552-F1E8C0111D9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1CE8B53A-A09E-146E-CF3E-339CCE2E29C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36549" y="385529"/>
            <a:ext cx="10918902" cy="748233"/>
          </a:xfrm>
        </p:spPr>
        <p:txBody>
          <a:bodyPr>
            <a:noAutofit/>
          </a:bodyPr>
          <a:lstStyle/>
          <a:p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Nucleon Structure through (Chiral Odd) Generalized Parton Distributions</a:t>
            </a:r>
          </a:p>
        </p:txBody>
      </p:sp>
      <p:sp>
        <p:nvSpPr>
          <p:cNvPr id="20" name="TextBox 19">
            <a:extLst>
              <a:ext uri="{FF2B5EF4-FFF2-40B4-BE49-F238E27FC236}">
                <a16:creationId xmlns:a16="http://schemas.microsoft.com/office/drawing/2014/main" id="{842A8BC5-F4AD-CCA9-23AC-436FC25B6369}"/>
              </a:ext>
            </a:extLst>
          </p:cNvPr>
          <p:cNvSpPr txBox="1"/>
          <p:nvPr/>
        </p:nvSpPr>
        <p:spPr>
          <a:xfrm>
            <a:off x="10882579" y="1717975"/>
            <a:ext cx="890133" cy="404835"/>
          </a:xfrm>
          <a:prstGeom prst="rect">
            <a:avLst/>
          </a:prstGeom>
          <a:solidFill>
            <a:schemeClr val="bg1"/>
          </a:solidFill>
        </p:spPr>
        <p:txBody>
          <a:bodyPr wrap="square" lIns="0" rIns="0" rtlCol="0">
            <a:spAutoFit/>
          </a:bodyPr>
          <a:lstStyle/>
          <a:p>
            <a:pPr algn="l"/>
            <a:endParaRPr lang="en-US" dirty="0">
              <a:effectLst/>
              <a:latin typeface="Helvetica" pitchFamily="2" charset="0"/>
            </a:endParaRPr>
          </a:p>
        </p:txBody>
      </p:sp>
      <p:pic>
        <p:nvPicPr>
          <p:cNvPr id="21" name="Picture 20">
            <a:extLst>
              <a:ext uri="{FF2B5EF4-FFF2-40B4-BE49-F238E27FC236}">
                <a16:creationId xmlns:a16="http://schemas.microsoft.com/office/drawing/2014/main" id="{84B47830-7A34-5905-BD03-9321CDCC43E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682960" y="1804569"/>
            <a:ext cx="1289370" cy="229464"/>
          </a:xfrm>
          <a:prstGeom prst="rect">
            <a:avLst/>
          </a:prstGeom>
        </p:spPr>
      </p:pic>
      <p:sp>
        <p:nvSpPr>
          <p:cNvPr id="22" name="TextBox 21">
            <a:extLst>
              <a:ext uri="{FF2B5EF4-FFF2-40B4-BE49-F238E27FC236}">
                <a16:creationId xmlns:a16="http://schemas.microsoft.com/office/drawing/2014/main" id="{E7151E1C-B33C-FCE0-C4CD-7D3CFA9A5FE0}"/>
              </a:ext>
            </a:extLst>
          </p:cNvPr>
          <p:cNvSpPr txBox="1"/>
          <p:nvPr/>
        </p:nvSpPr>
        <p:spPr>
          <a:xfrm>
            <a:off x="419288" y="1295738"/>
            <a:ext cx="7048312" cy="1815882"/>
          </a:xfrm>
          <a:prstGeom prst="rect">
            <a:avLst/>
          </a:prstGeom>
          <a:noFill/>
        </p:spPr>
        <p:txBody>
          <a:bodyPr wrap="square" lIns="0" rIns="0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1600" dirty="0">
                <a:latin typeface="Arial" panose="020B0604020202020204" pitchFamily="34" charset="0"/>
                <a:cs typeface="Arial" panose="020B0604020202020204" pitchFamily="34" charset="0"/>
              </a:rPr>
              <a:t>Chiral odd GPDs encode how transversely polarized quark spins are distributed in position and momentum inside the nucleon and can be directly linked to the nucleon tensor charge and transverse-spin structure.</a:t>
            </a:r>
          </a:p>
          <a:p>
            <a:pPr marL="285750" indent="-285750" algn="l">
              <a:buFont typeface="Arial" panose="020B0604020202020204" pitchFamily="34" charset="0"/>
              <a:buChar char="•"/>
            </a:pPr>
            <a:r>
              <a:rPr lang="en-US" sz="1600" dirty="0">
                <a:effectLst/>
                <a:latin typeface="Arial" panose="020B0604020202020204" pitchFamily="34" charset="0"/>
                <a:cs typeface="Arial" panose="020B0604020202020204" pitchFamily="34" charset="0"/>
              </a:rPr>
              <a:t>Less experimentally constrained than chiral-even counterparts. </a:t>
            </a:r>
          </a:p>
          <a:p>
            <a:pPr marL="285750" indent="-285750" algn="l">
              <a:buFont typeface="Arial" panose="020B0604020202020204" pitchFamily="34" charset="0"/>
              <a:buChar char="•"/>
            </a:pPr>
            <a:r>
              <a:rPr lang="en-US" sz="1600" dirty="0">
                <a:latin typeface="Arial" panose="020B0604020202020204" pitchFamily="34" charset="0"/>
                <a:cs typeface="Arial" panose="020B0604020202020204" pitchFamily="34" charset="0"/>
              </a:rPr>
              <a:t>Only appear when the hard scattering amplitude contains a chiral-odd partner (twist-3 meson distribution amplitude, transverse meson exchange, etc.)</a:t>
            </a:r>
            <a:endParaRPr lang="en-US" sz="1600" dirty="0">
              <a:effectLst/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7" name="Slide Number Placeholder 2">
            <a:extLst>
              <a:ext uri="{FF2B5EF4-FFF2-40B4-BE49-F238E27FC236}">
                <a16:creationId xmlns:a16="http://schemas.microsoft.com/office/drawing/2014/main" id="{9CC7990F-658F-9B34-9978-7AA71843C9C7}"/>
              </a:ext>
            </a:extLst>
          </p:cNvPr>
          <p:cNvSpPr txBox="1">
            <a:spLocks/>
          </p:cNvSpPr>
          <p:nvPr/>
        </p:nvSpPr>
        <p:spPr>
          <a:xfrm>
            <a:off x="4724400" y="6492875"/>
            <a:ext cx="2743200" cy="365125"/>
          </a:xfrm>
          <a:prstGeom prst="rect">
            <a:avLst/>
          </a:prstGeom>
        </p:spPr>
        <p:txBody>
          <a:bodyPr vert="horz" lIns="0" tIns="45720" rIns="0" bIns="45720" rtlCol="0" anchor="ctr"/>
          <a:lstStyle>
            <a:defPPr>
              <a:defRPr lang="en-US"/>
            </a:defPPr>
            <a:lvl1pPr marL="0" algn="ctr" defTabSz="914400" rtl="0" eaLnBrk="1" latinLnBrk="0" hangingPunct="1">
              <a:defRPr sz="1200" b="0" i="0" kern="1200">
                <a:solidFill>
                  <a:schemeClr val="tx1">
                    <a:tint val="75000"/>
                  </a:schemeClr>
                </a:solidFill>
                <a:latin typeface="Helvetica" pitchFamily="2" charset="0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459CB2F1-739C-D74B-B449-0413DC9360EB}" type="slidenum">
              <a:rPr lang="en-US" smtClean="0"/>
              <a:pPr/>
              <a:t>13</a:t>
            </a:fld>
            <a:endParaRPr lang="en-US" dirty="0"/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F70389E4-9FE3-A0EC-F220-8BEE1DD3F692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5292" y="3655154"/>
            <a:ext cx="3517771" cy="2159323"/>
          </a:xfrm>
          <a:prstGeom prst="rect">
            <a:avLst/>
          </a:prstGeom>
        </p:spPr>
      </p:pic>
      <p:sp>
        <p:nvSpPr>
          <p:cNvPr id="18" name="TextBox 17">
            <a:extLst>
              <a:ext uri="{FF2B5EF4-FFF2-40B4-BE49-F238E27FC236}">
                <a16:creationId xmlns:a16="http://schemas.microsoft.com/office/drawing/2014/main" id="{7490AE4B-C163-6541-57FE-F9FC558A8644}"/>
              </a:ext>
            </a:extLst>
          </p:cNvPr>
          <p:cNvSpPr txBox="1"/>
          <p:nvPr/>
        </p:nvSpPr>
        <p:spPr>
          <a:xfrm>
            <a:off x="955935" y="3313104"/>
            <a:ext cx="2291846" cy="338554"/>
          </a:xfrm>
          <a:prstGeom prst="rect">
            <a:avLst/>
          </a:prstGeom>
          <a:noFill/>
        </p:spPr>
        <p:txBody>
          <a:bodyPr wrap="none" lIns="0" rIns="0" rtlCol="0">
            <a:spAutoFit/>
          </a:bodyPr>
          <a:lstStyle/>
          <a:p>
            <a:pPr algn="l"/>
            <a:r>
              <a:rPr lang="en-US" sz="1600" dirty="0" err="1">
                <a:effectLst/>
                <a:latin typeface="Arial" panose="020B0604020202020204" pitchFamily="34" charset="0"/>
                <a:cs typeface="Arial" panose="020B0604020202020204" pitchFamily="34" charset="0"/>
              </a:rPr>
              <a:t>Transversity</a:t>
            </a:r>
            <a:r>
              <a:rPr lang="en-US" sz="1600" dirty="0">
                <a:effectLst/>
                <a:latin typeface="Arial" panose="020B0604020202020204" pitchFamily="34" charset="0"/>
                <a:cs typeface="Arial" panose="020B0604020202020204" pitchFamily="34" charset="0"/>
              </a:rPr>
              <a:t> Tomography</a:t>
            </a:r>
          </a:p>
        </p:txBody>
      </p:sp>
      <p:sp>
        <p:nvSpPr>
          <p:cNvPr id="23" name="TextBox 22">
            <a:extLst>
              <a:ext uri="{FF2B5EF4-FFF2-40B4-BE49-F238E27FC236}">
                <a16:creationId xmlns:a16="http://schemas.microsoft.com/office/drawing/2014/main" id="{1DCAE6E3-16CB-B33F-913D-1CDBA6DBF3D9}"/>
              </a:ext>
            </a:extLst>
          </p:cNvPr>
          <p:cNvSpPr txBox="1"/>
          <p:nvPr/>
        </p:nvSpPr>
        <p:spPr>
          <a:xfrm>
            <a:off x="213247" y="5769474"/>
            <a:ext cx="3034534" cy="215444"/>
          </a:xfrm>
          <a:prstGeom prst="rect">
            <a:avLst/>
          </a:prstGeom>
          <a:noFill/>
        </p:spPr>
        <p:txBody>
          <a:bodyPr wrap="square" lIns="0" rIns="0" rtlCol="0">
            <a:spAutoFit/>
          </a:bodyPr>
          <a:lstStyle/>
          <a:p>
            <a:pPr algn="l"/>
            <a:r>
              <a:rPr lang="en-US" sz="800" dirty="0">
                <a:latin typeface="Arial" panose="020B0604020202020204" pitchFamily="34" charset="0"/>
                <a:cs typeface="Arial" panose="020B0604020202020204" pitchFamily="34" charset="0"/>
              </a:rPr>
              <a:t>V</a:t>
            </a:r>
            <a:r>
              <a:rPr lang="en-US" sz="800" dirty="0">
                <a:effectLst/>
                <a:latin typeface="Arial" panose="020B0604020202020204" pitchFamily="34" charset="0"/>
                <a:cs typeface="Arial" panose="020B0604020202020204" pitchFamily="34" charset="0"/>
              </a:rPr>
              <a:t>. </a:t>
            </a:r>
            <a:r>
              <a:rPr lang="en-US" sz="800" dirty="0" err="1">
                <a:effectLst/>
                <a:latin typeface="Arial" panose="020B0604020202020204" pitchFamily="34" charset="0"/>
                <a:cs typeface="Arial" panose="020B0604020202020204" pitchFamily="34" charset="0"/>
              </a:rPr>
              <a:t>Kubarovsky</a:t>
            </a:r>
            <a:r>
              <a:rPr lang="en-US" sz="800" dirty="0">
                <a:effectLst/>
                <a:latin typeface="Arial" panose="020B0604020202020204" pitchFamily="34" charset="0"/>
                <a:cs typeface="Arial" panose="020B0604020202020204" pitchFamily="34" charset="0"/>
              </a:rPr>
              <a:t>, IWHSS/QCD-N 2025 (2025).</a:t>
            </a:r>
          </a:p>
        </p:txBody>
      </p:sp>
      <p:sp>
        <p:nvSpPr>
          <p:cNvPr id="24" name="Right Brace 23">
            <a:extLst>
              <a:ext uri="{FF2B5EF4-FFF2-40B4-BE49-F238E27FC236}">
                <a16:creationId xmlns:a16="http://schemas.microsoft.com/office/drawing/2014/main" id="{1B72EF5B-458D-C092-DFFD-566FB8DAD870}"/>
              </a:ext>
            </a:extLst>
          </p:cNvPr>
          <p:cNvSpPr/>
          <p:nvPr/>
        </p:nvSpPr>
        <p:spPr>
          <a:xfrm rot="5400000">
            <a:off x="2497405" y="4997515"/>
            <a:ext cx="176111" cy="2185075"/>
          </a:xfrm>
          <a:prstGeom prst="rightBrac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5" name="TextBox 24">
            <a:extLst>
              <a:ext uri="{FF2B5EF4-FFF2-40B4-BE49-F238E27FC236}">
                <a16:creationId xmlns:a16="http://schemas.microsoft.com/office/drawing/2014/main" id="{716DA05E-D574-2CE0-B786-14265F02D51F}"/>
              </a:ext>
            </a:extLst>
          </p:cNvPr>
          <p:cNvSpPr txBox="1"/>
          <p:nvPr/>
        </p:nvSpPr>
        <p:spPr>
          <a:xfrm>
            <a:off x="1105678" y="6109018"/>
            <a:ext cx="2743200" cy="769441"/>
          </a:xfrm>
          <a:prstGeom prst="rect">
            <a:avLst/>
          </a:prstGeom>
          <a:noFill/>
        </p:spPr>
        <p:txBody>
          <a:bodyPr wrap="square" lIns="0" rIns="0" rtlCol="0">
            <a:spAutoFit/>
          </a:bodyPr>
          <a:lstStyle/>
          <a:p>
            <a:pPr marL="285750" indent="-285750" algn="l">
              <a:buFont typeface="Arial" panose="020B0604020202020204" pitchFamily="34" charset="0"/>
              <a:buChar char="•"/>
            </a:pPr>
            <a:r>
              <a:rPr lang="en-US" sz="1100" dirty="0">
                <a:effectLst/>
                <a:latin typeface="Helvetica" pitchFamily="2" charset="0"/>
              </a:rPr>
              <a:t>Access to </a:t>
            </a:r>
            <a:r>
              <a:rPr lang="en-US" sz="1100" dirty="0" err="1">
                <a:effectLst/>
                <a:latin typeface="Helvetica" pitchFamily="2" charset="0"/>
              </a:rPr>
              <a:t>transversity</a:t>
            </a:r>
            <a:r>
              <a:rPr lang="en-US" sz="1100" dirty="0">
                <a:latin typeface="Helvetica" pitchFamily="2" charset="0"/>
              </a:rPr>
              <a:t>/tensor charge</a:t>
            </a:r>
          </a:p>
          <a:p>
            <a:pPr marL="285750" indent="-285750" algn="l">
              <a:buFont typeface="Arial" panose="020B0604020202020204" pitchFamily="34" charset="0"/>
              <a:buChar char="•"/>
            </a:pPr>
            <a:r>
              <a:rPr lang="en-US" sz="1100" dirty="0">
                <a:effectLst/>
                <a:latin typeface="Helvetica" pitchFamily="2" charset="0"/>
              </a:rPr>
              <a:t>Tensor charge is a key constraint </a:t>
            </a:r>
            <a:r>
              <a:rPr lang="en-US" sz="1100" dirty="0">
                <a:latin typeface="Helvetica" pitchFamily="2" charset="0"/>
              </a:rPr>
              <a:t>in BSM searches (e.g. </a:t>
            </a:r>
            <a:r>
              <a:rPr lang="en-US" sz="1100" dirty="0">
                <a:latin typeface="Symbol" pitchFamily="2" charset="2"/>
              </a:rPr>
              <a:t>b</a:t>
            </a:r>
            <a:r>
              <a:rPr lang="en-US" sz="1100" dirty="0">
                <a:latin typeface="Helvetica" pitchFamily="2" charset="0"/>
              </a:rPr>
              <a:t> decay, supersymmetry, leptoquarks etc.)</a:t>
            </a:r>
            <a:endParaRPr lang="en-US" sz="1100" dirty="0">
              <a:effectLst/>
              <a:latin typeface="Helvetica" pitchFamily="2" charset="0"/>
            </a:endParaRPr>
          </a:p>
        </p:txBody>
      </p:sp>
      <p:pic>
        <p:nvPicPr>
          <p:cNvPr id="26" name="Picture 4" descr="From [41], the transversity distribution functions for u and d flavors as determined by a global fit analysis, at Q 2 = 2.4 GeV 2 [41]. The Soffer bound [13] (highest or lowest lines) and the (wider) uncertainty bands of a previous extraction [42] are displayed.">
            <a:extLst>
              <a:ext uri="{FF2B5EF4-FFF2-40B4-BE49-F238E27FC236}">
                <a16:creationId xmlns:a16="http://schemas.microsoft.com/office/drawing/2014/main" id="{570522A3-F977-C91E-58EE-837EE7D6A73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47870" y="3540351"/>
            <a:ext cx="3800182" cy="25213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7" name="TextBox 26">
            <a:extLst>
              <a:ext uri="{FF2B5EF4-FFF2-40B4-BE49-F238E27FC236}">
                <a16:creationId xmlns:a16="http://schemas.microsoft.com/office/drawing/2014/main" id="{7B1CAB20-B4CB-5665-A2E9-2C50BEEB9367}"/>
              </a:ext>
            </a:extLst>
          </p:cNvPr>
          <p:cNvSpPr txBox="1"/>
          <p:nvPr/>
        </p:nvSpPr>
        <p:spPr>
          <a:xfrm>
            <a:off x="4622788" y="6023068"/>
            <a:ext cx="3034534" cy="215444"/>
          </a:xfrm>
          <a:prstGeom prst="rect">
            <a:avLst/>
          </a:prstGeom>
          <a:noFill/>
        </p:spPr>
        <p:txBody>
          <a:bodyPr wrap="square" lIns="0" rIns="0" rtlCol="0">
            <a:spAutoFit/>
          </a:bodyPr>
          <a:lstStyle/>
          <a:p>
            <a:pPr algn="l"/>
            <a:r>
              <a:rPr lang="en-US" sz="800" dirty="0">
                <a:effectLst/>
                <a:latin typeface="Arial" panose="020B0604020202020204" pitchFamily="34" charset="0"/>
                <a:cs typeface="Arial" panose="020B0604020202020204" pitchFamily="34" charset="0"/>
              </a:rPr>
              <a:t>H. Gao, The European Physics Journal, Vol 126, 2 (2011).</a:t>
            </a:r>
          </a:p>
        </p:txBody>
      </p:sp>
      <p:sp>
        <p:nvSpPr>
          <p:cNvPr id="28" name="TextBox 27">
            <a:extLst>
              <a:ext uri="{FF2B5EF4-FFF2-40B4-BE49-F238E27FC236}">
                <a16:creationId xmlns:a16="http://schemas.microsoft.com/office/drawing/2014/main" id="{B675F7BB-EA52-E21F-1A9A-65630C3C5F7C}"/>
              </a:ext>
            </a:extLst>
          </p:cNvPr>
          <p:cNvSpPr txBox="1"/>
          <p:nvPr/>
        </p:nvSpPr>
        <p:spPr>
          <a:xfrm>
            <a:off x="5039246" y="3249575"/>
            <a:ext cx="1617430" cy="338554"/>
          </a:xfrm>
          <a:prstGeom prst="rect">
            <a:avLst/>
          </a:prstGeom>
          <a:noFill/>
        </p:spPr>
        <p:txBody>
          <a:bodyPr wrap="none" lIns="0" rIns="0" rtlCol="0">
            <a:spAutoFit/>
          </a:bodyPr>
          <a:lstStyle/>
          <a:p>
            <a:pPr algn="l"/>
            <a:r>
              <a:rPr lang="en-US" sz="1600" dirty="0">
                <a:effectLst/>
                <a:latin typeface="Arial" panose="020B0604020202020204" pitchFamily="34" charset="0"/>
                <a:cs typeface="Arial" panose="020B0604020202020204" pitchFamily="34" charset="0"/>
              </a:rPr>
              <a:t>Flavor Separation</a:t>
            </a:r>
          </a:p>
        </p:txBody>
      </p:sp>
      <p:pic>
        <p:nvPicPr>
          <p:cNvPr id="19" name="Picture 18">
            <a:extLst>
              <a:ext uri="{FF2B5EF4-FFF2-40B4-BE49-F238E27FC236}">
                <a16:creationId xmlns:a16="http://schemas.microsoft.com/office/drawing/2014/main" id="{9E5EB9FF-9130-9FBD-042A-0C142D628CEC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705671" y="995302"/>
            <a:ext cx="4486329" cy="2659852"/>
          </a:xfrm>
          <a:prstGeom prst="rect">
            <a:avLst/>
          </a:prstGeom>
          <a:ln>
            <a:solidFill>
              <a:schemeClr val="tx2"/>
            </a:solidFill>
          </a:ln>
        </p:spPr>
      </p:pic>
      <p:sp>
        <p:nvSpPr>
          <p:cNvPr id="2" name="Oval 1">
            <a:extLst>
              <a:ext uri="{FF2B5EF4-FFF2-40B4-BE49-F238E27FC236}">
                <a16:creationId xmlns:a16="http://schemas.microsoft.com/office/drawing/2014/main" id="{17BC8C92-5602-ABAC-1830-783B5B1F13B3}"/>
              </a:ext>
            </a:extLst>
          </p:cNvPr>
          <p:cNvSpPr/>
          <p:nvPr/>
        </p:nvSpPr>
        <p:spPr>
          <a:xfrm>
            <a:off x="10401479" y="816345"/>
            <a:ext cx="1772952" cy="3080790"/>
          </a:xfrm>
          <a:prstGeom prst="ellipse">
            <a:avLst/>
          </a:prstGeom>
          <a:noFill/>
          <a:ln w="19050">
            <a:solidFill>
              <a:srgbClr val="FF000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29" name="Picture 2" descr="Jefferson Lab: Research Highlights">
            <a:extLst>
              <a:ext uri="{FF2B5EF4-FFF2-40B4-BE49-F238E27FC236}">
                <a16:creationId xmlns:a16="http://schemas.microsoft.com/office/drawing/2014/main" id="{A8D25BFC-0132-E84D-3FA3-F3CF632DA4D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08087" y="3935313"/>
            <a:ext cx="3347364" cy="219547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0" name="TextBox 29">
            <a:extLst>
              <a:ext uri="{FF2B5EF4-FFF2-40B4-BE49-F238E27FC236}">
                <a16:creationId xmlns:a16="http://schemas.microsoft.com/office/drawing/2014/main" id="{ED3064A5-3FC1-A8B5-F683-8EC50E871070}"/>
              </a:ext>
            </a:extLst>
          </p:cNvPr>
          <p:cNvSpPr txBox="1"/>
          <p:nvPr/>
        </p:nvSpPr>
        <p:spPr>
          <a:xfrm>
            <a:off x="7909008" y="3737538"/>
            <a:ext cx="2973571" cy="338554"/>
          </a:xfrm>
          <a:prstGeom prst="rect">
            <a:avLst/>
          </a:prstGeom>
          <a:noFill/>
        </p:spPr>
        <p:txBody>
          <a:bodyPr wrap="none" lIns="0" rIns="0" rtlCol="0">
            <a:spAutoFit/>
          </a:bodyPr>
          <a:lstStyle/>
          <a:p>
            <a:pPr algn="l"/>
            <a:r>
              <a:rPr lang="en-US" sz="1600" dirty="0">
                <a:effectLst/>
                <a:latin typeface="Arial" panose="020B0604020202020204" pitchFamily="34" charset="0"/>
                <a:cs typeface="Arial" panose="020B0604020202020204" pitchFamily="34" charset="0"/>
              </a:rPr>
              <a:t>Pion Cloud and Chiral Symmetry</a:t>
            </a:r>
          </a:p>
        </p:txBody>
      </p:sp>
      <p:sp>
        <p:nvSpPr>
          <p:cNvPr id="31" name="TextBox 30">
            <a:extLst>
              <a:ext uri="{FF2B5EF4-FFF2-40B4-BE49-F238E27FC236}">
                <a16:creationId xmlns:a16="http://schemas.microsoft.com/office/drawing/2014/main" id="{88B1BDBF-C9C9-A8DF-E761-00DE123F408A}"/>
              </a:ext>
            </a:extLst>
          </p:cNvPr>
          <p:cNvSpPr txBox="1"/>
          <p:nvPr/>
        </p:nvSpPr>
        <p:spPr>
          <a:xfrm>
            <a:off x="7847044" y="6001997"/>
            <a:ext cx="3864428" cy="707886"/>
          </a:xfrm>
          <a:prstGeom prst="rect">
            <a:avLst/>
          </a:prstGeom>
          <a:noFill/>
        </p:spPr>
        <p:txBody>
          <a:bodyPr wrap="square" lIns="0" rIns="0" rtlCol="0">
            <a:spAutoFit/>
          </a:bodyPr>
          <a:lstStyle/>
          <a:p>
            <a:pPr marL="285750" indent="-285750" algn="l">
              <a:buFont typeface="Arial" panose="020B0604020202020204" pitchFamily="34" charset="0"/>
              <a:buChar char="•"/>
            </a:pPr>
            <a:r>
              <a:rPr lang="en-US" sz="1000" dirty="0">
                <a:effectLst/>
                <a:latin typeface="Helvetica" pitchFamily="2" charset="0"/>
              </a:rPr>
              <a:t>Access to the pion cloud through the pion pole term;</a:t>
            </a:r>
          </a:p>
          <a:p>
            <a:pPr marL="285750" indent="-285750" algn="l">
              <a:buFont typeface="Arial" panose="020B0604020202020204" pitchFamily="34" charset="0"/>
              <a:buChar char="•"/>
            </a:pPr>
            <a:r>
              <a:rPr lang="en-US" sz="1000" dirty="0">
                <a:latin typeface="Helvetica" pitchFamily="2" charset="0"/>
              </a:rPr>
              <a:t>Dependent on the pion-nucleon coupling and long-range structure of the nucleon</a:t>
            </a:r>
            <a:r>
              <a:rPr lang="en-US" sz="1000" dirty="0">
                <a:effectLst/>
                <a:latin typeface="Helvetica" pitchFamily="2" charset="0"/>
              </a:rPr>
              <a:t> (flavor asymmetry, nucleon charge radius, axial structure)</a:t>
            </a:r>
          </a:p>
        </p:txBody>
      </p:sp>
    </p:spTree>
    <p:extLst>
      <p:ext uri="{BB962C8B-B14F-4D97-AF65-F5344CB8AC3E}">
        <p14:creationId xmlns:p14="http://schemas.microsoft.com/office/powerpoint/2010/main" val="4156096713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F5CF37B4-7E5B-BEF7-C275-A77C1245374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>
                <a:latin typeface="Symbol" pitchFamily="2" charset="2"/>
              </a:rPr>
              <a:t>s</a:t>
            </a:r>
            <a:r>
              <a:rPr lang="en-US" baseline="-25000" dirty="0" err="1"/>
              <a:t>L</a:t>
            </a:r>
            <a:r>
              <a:rPr lang="en-US" dirty="0"/>
              <a:t>/</a:t>
            </a:r>
            <a:r>
              <a:rPr lang="en-US" dirty="0" err="1">
                <a:latin typeface="Symbol" pitchFamily="2" charset="2"/>
              </a:rPr>
              <a:t>s</a:t>
            </a:r>
            <a:r>
              <a:rPr lang="en-US" baseline="-25000" dirty="0" err="1"/>
              <a:t>T</a:t>
            </a:r>
            <a:r>
              <a:rPr lang="en-US" dirty="0"/>
              <a:t> in Pseudoscalar Mesons</a:t>
            </a:r>
          </a:p>
        </p:txBody>
      </p:sp>
      <p:sp>
        <p:nvSpPr>
          <p:cNvPr id="5" name="Rounded Rectangle 4"/>
          <p:cNvSpPr/>
          <p:nvPr/>
        </p:nvSpPr>
        <p:spPr>
          <a:xfrm>
            <a:off x="489793" y="1686944"/>
            <a:ext cx="4892040" cy="2331720"/>
          </a:xfrm>
          <a:prstGeom prst="roundRect">
            <a:avLst/>
          </a:prstGeom>
          <a:solidFill>
            <a:srgbClr val="F7F7F7"/>
          </a:solidFill>
          <a:ln>
            <a:solidFill>
              <a:srgbClr val="B4B4B4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6" name="TextBox 5"/>
          <p:cNvSpPr txBox="1"/>
          <p:nvPr/>
        </p:nvSpPr>
        <p:spPr>
          <a:xfrm>
            <a:off x="700105" y="1686944"/>
            <a:ext cx="4480560" cy="40011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/>
            <a:r>
              <a:rPr sz="2000" b="1" dirty="0">
                <a:solidFill>
                  <a:srgbClr val="800018"/>
                </a:solidFill>
                <a:latin typeface="Arial"/>
              </a:rPr>
              <a:t>Why separate L and T?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672673" y="2144731"/>
            <a:ext cx="4434840" cy="160043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/>
            <a:r>
              <a:rPr sz="1400" b="0" dirty="0">
                <a:solidFill>
                  <a:srgbClr val="000000"/>
                </a:solidFill>
                <a:latin typeface="Arial"/>
              </a:rPr>
              <a:t>• Collinear leading-twist DVMP factorization applies to longitudinal photons.
• At </a:t>
            </a:r>
            <a:r>
              <a:rPr sz="1400" b="0" dirty="0" err="1">
                <a:solidFill>
                  <a:srgbClr val="000000"/>
                </a:solidFill>
                <a:latin typeface="Arial"/>
              </a:rPr>
              <a:t>JLab</a:t>
            </a:r>
            <a:r>
              <a:rPr sz="1400" b="0" dirty="0">
                <a:solidFill>
                  <a:srgbClr val="000000"/>
                </a:solidFill>
                <a:latin typeface="Arial"/>
              </a:rPr>
              <a:t> kinematics, π⁰ data instead show strong transverse-photon dominance.
• That transverse strength is precisely what makes pseudoscalar DVMP sensitive to chiral-odd / </a:t>
            </a:r>
            <a:r>
              <a:rPr sz="1400" b="0" dirty="0" err="1">
                <a:solidFill>
                  <a:srgbClr val="000000"/>
                </a:solidFill>
                <a:latin typeface="Arial"/>
              </a:rPr>
              <a:t>transversity</a:t>
            </a:r>
            <a:r>
              <a:rPr sz="1400" b="0" dirty="0">
                <a:solidFill>
                  <a:srgbClr val="000000"/>
                </a:solidFill>
                <a:latin typeface="Arial"/>
              </a:rPr>
              <a:t> GPDs.</a:t>
            </a:r>
          </a:p>
        </p:txBody>
      </p:sp>
      <p:sp>
        <p:nvSpPr>
          <p:cNvPr id="8" name="Rounded Rectangle 7"/>
          <p:cNvSpPr/>
          <p:nvPr/>
        </p:nvSpPr>
        <p:spPr>
          <a:xfrm>
            <a:off x="5596128" y="1325878"/>
            <a:ext cx="6126480" cy="3323821"/>
          </a:xfrm>
          <a:prstGeom prst="roundRect">
            <a:avLst/>
          </a:prstGeom>
          <a:solidFill>
            <a:srgbClr val="FAFAFA"/>
          </a:solidFill>
          <a:ln>
            <a:solidFill>
              <a:srgbClr val="B4B4B4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9" name="TextBox 8"/>
          <p:cNvSpPr txBox="1"/>
          <p:nvPr/>
        </p:nvSpPr>
        <p:spPr>
          <a:xfrm>
            <a:off x="5806440" y="1325880"/>
            <a:ext cx="5669280" cy="40011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/>
            <a:r>
              <a:rPr sz="2000" b="1" dirty="0">
                <a:solidFill>
                  <a:srgbClr val="800018"/>
                </a:solidFill>
                <a:latin typeface="Arial"/>
              </a:rPr>
              <a:t>Published π⁰ Rosenbluth separation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5806440" y="1686944"/>
            <a:ext cx="5577840" cy="83099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171450" indent="-171450" algn="l">
              <a:buFont typeface="Arial" panose="020B0604020202020204" pitchFamily="34" charset="0"/>
              <a:buChar char="•"/>
            </a:pPr>
            <a:r>
              <a:rPr sz="1200" b="0" dirty="0">
                <a:solidFill>
                  <a:srgbClr val="000000"/>
                </a:solidFill>
                <a:latin typeface="Arial"/>
              </a:rPr>
              <a:t>Hall A E07-007: </a:t>
            </a:r>
            <a:r>
              <a:rPr sz="1200" b="0" dirty="0" err="1">
                <a:solidFill>
                  <a:srgbClr val="000000"/>
                </a:solidFill>
                <a:latin typeface="Arial"/>
              </a:rPr>
              <a:t>x</a:t>
            </a:r>
            <a:r>
              <a:rPr sz="1200" b="0" baseline="-25000" dirty="0" err="1">
                <a:solidFill>
                  <a:srgbClr val="000000"/>
                </a:solidFill>
                <a:latin typeface="Arial"/>
              </a:rPr>
              <a:t>B</a:t>
            </a:r>
            <a:r>
              <a:rPr sz="1200" b="0" dirty="0">
                <a:solidFill>
                  <a:srgbClr val="000000"/>
                </a:solidFill>
                <a:latin typeface="Arial"/>
              </a:rPr>
              <a:t> = 0.36, Q² = 1.5–2.0 GeV²
</a:t>
            </a:r>
            <a:r>
              <a:rPr sz="1200" b="0" dirty="0" err="1">
                <a:solidFill>
                  <a:srgbClr val="000000"/>
                </a:solidFill>
                <a:latin typeface="Arial"/>
              </a:rPr>
              <a:t>σ</a:t>
            </a:r>
            <a:r>
              <a:rPr sz="1200" b="0" baseline="-25000" dirty="0" err="1">
                <a:solidFill>
                  <a:srgbClr val="000000"/>
                </a:solidFill>
                <a:latin typeface="Arial"/>
              </a:rPr>
              <a:t>T</a:t>
            </a:r>
            <a:r>
              <a:rPr sz="1200" b="0" dirty="0">
                <a:solidFill>
                  <a:srgbClr val="000000"/>
                </a:solidFill>
                <a:latin typeface="Arial"/>
              </a:rPr>
              <a:t> dominates</a:t>
            </a:r>
            <a:r>
              <a:rPr lang="en-US" sz="1200" b="0" dirty="0">
                <a:solidFill>
                  <a:srgbClr val="000000"/>
                </a:solidFill>
                <a:latin typeface="Arial"/>
              </a:rPr>
              <a:t>,</a:t>
            </a:r>
            <a:r>
              <a:rPr sz="1200" b="0" dirty="0">
                <a:solidFill>
                  <a:srgbClr val="000000"/>
                </a:solidFill>
                <a:latin typeface="Arial"/>
              </a:rPr>
              <a:t> </a:t>
            </a:r>
            <a:r>
              <a:rPr sz="1200" b="0" dirty="0" err="1">
                <a:solidFill>
                  <a:srgbClr val="000000"/>
                </a:solidFill>
                <a:latin typeface="Arial"/>
              </a:rPr>
              <a:t>σ</a:t>
            </a:r>
            <a:r>
              <a:rPr sz="1200" b="0" baseline="-25000" dirty="0" err="1">
                <a:solidFill>
                  <a:srgbClr val="000000"/>
                </a:solidFill>
                <a:latin typeface="Arial"/>
              </a:rPr>
              <a:t>L</a:t>
            </a:r>
            <a:r>
              <a:rPr sz="1200" b="0" dirty="0">
                <a:solidFill>
                  <a:srgbClr val="000000"/>
                </a:solidFill>
                <a:latin typeface="Arial"/>
              </a:rPr>
              <a:t> → far from the asymptotic longitudinal regime.
Nonzero </a:t>
            </a:r>
            <a:r>
              <a:rPr sz="1200" b="0" dirty="0" err="1">
                <a:solidFill>
                  <a:srgbClr val="000000"/>
                </a:solidFill>
                <a:latin typeface="Arial"/>
              </a:rPr>
              <a:t>σ</a:t>
            </a:r>
            <a:r>
              <a:rPr sz="1200" b="0" baseline="-25000" dirty="0" err="1">
                <a:solidFill>
                  <a:srgbClr val="000000"/>
                </a:solidFill>
                <a:latin typeface="Arial"/>
              </a:rPr>
              <a:t>LT</a:t>
            </a:r>
            <a:r>
              <a:rPr sz="1200" b="0" dirty="0">
                <a:solidFill>
                  <a:srgbClr val="000000"/>
                </a:solidFill>
                <a:latin typeface="Arial"/>
              </a:rPr>
              <a:t> still signals a longitudinal amplitude and transverse–longitudinal interference.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7467600" y="4422532"/>
            <a:ext cx="5486400" cy="21544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/>
            <a:r>
              <a:rPr sz="800" b="0" dirty="0">
                <a:solidFill>
                  <a:srgbClr val="505050"/>
                </a:solidFill>
                <a:latin typeface="Arial"/>
              </a:rPr>
              <a:t>M. </a:t>
            </a:r>
            <a:r>
              <a:rPr sz="800" b="0" dirty="0" err="1">
                <a:solidFill>
                  <a:srgbClr val="505050"/>
                </a:solidFill>
                <a:latin typeface="Arial"/>
              </a:rPr>
              <a:t>Defurne</a:t>
            </a:r>
            <a:r>
              <a:rPr sz="800" b="0" dirty="0">
                <a:solidFill>
                  <a:srgbClr val="505050"/>
                </a:solidFill>
                <a:latin typeface="Arial"/>
              </a:rPr>
              <a:t> et al., Phys. Rev. Lett. 117, 262001 (2016)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672673" y="4747707"/>
            <a:ext cx="10972800" cy="5029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sz="2700" b="1" dirty="0" err="1">
                <a:solidFill>
                  <a:srgbClr val="000000"/>
                </a:solidFill>
                <a:latin typeface="Arial"/>
              </a:rPr>
              <a:t>σ</a:t>
            </a:r>
            <a:r>
              <a:rPr sz="2700" b="1" baseline="-25000" dirty="0" err="1">
                <a:solidFill>
                  <a:srgbClr val="000000"/>
                </a:solidFill>
                <a:latin typeface="Arial"/>
              </a:rPr>
              <a:t>U</a:t>
            </a:r>
            <a:r>
              <a:rPr sz="2700" b="1" dirty="0">
                <a:solidFill>
                  <a:srgbClr val="000000"/>
                </a:solidFill>
                <a:latin typeface="Arial"/>
              </a:rPr>
              <a:t>(</a:t>
            </a:r>
            <a:r>
              <a:rPr sz="2700" b="1" dirty="0" err="1">
                <a:solidFill>
                  <a:srgbClr val="000000"/>
                </a:solidFill>
                <a:latin typeface="Arial"/>
              </a:rPr>
              <a:t>ε</a:t>
            </a:r>
            <a:r>
              <a:rPr sz="2700" b="1" dirty="0">
                <a:solidFill>
                  <a:srgbClr val="000000"/>
                </a:solidFill>
                <a:latin typeface="Arial"/>
              </a:rPr>
              <a:t>) = </a:t>
            </a:r>
            <a:r>
              <a:rPr sz="2700" b="1" dirty="0" err="1">
                <a:solidFill>
                  <a:srgbClr val="000000"/>
                </a:solidFill>
                <a:latin typeface="Arial"/>
              </a:rPr>
              <a:t>σ</a:t>
            </a:r>
            <a:r>
              <a:rPr sz="2700" b="1" baseline="-25000" dirty="0" err="1">
                <a:solidFill>
                  <a:srgbClr val="000000"/>
                </a:solidFill>
                <a:latin typeface="Arial"/>
              </a:rPr>
              <a:t>T</a:t>
            </a:r>
            <a:r>
              <a:rPr sz="2700" b="1" dirty="0">
                <a:solidFill>
                  <a:srgbClr val="000000"/>
                </a:solidFill>
                <a:latin typeface="Arial"/>
              </a:rPr>
              <a:t> + </a:t>
            </a:r>
            <a:r>
              <a:rPr sz="2700" b="1" dirty="0" err="1">
                <a:solidFill>
                  <a:srgbClr val="000000"/>
                </a:solidFill>
                <a:latin typeface="Arial"/>
              </a:rPr>
              <a:t>ε</a:t>
            </a:r>
            <a:r>
              <a:rPr sz="2700" b="1" dirty="0">
                <a:solidFill>
                  <a:srgbClr val="000000"/>
                </a:solidFill>
                <a:latin typeface="Arial"/>
              </a:rPr>
              <a:t> </a:t>
            </a:r>
            <a:r>
              <a:rPr sz="2700" b="1" dirty="0" err="1">
                <a:solidFill>
                  <a:srgbClr val="000000"/>
                </a:solidFill>
                <a:latin typeface="Arial"/>
              </a:rPr>
              <a:t>σ</a:t>
            </a:r>
            <a:r>
              <a:rPr sz="2700" b="1" baseline="-25000" dirty="0" err="1">
                <a:solidFill>
                  <a:srgbClr val="000000"/>
                </a:solidFill>
                <a:latin typeface="Arial"/>
              </a:rPr>
              <a:t>L</a:t>
            </a:r>
            <a:r>
              <a:rPr sz="2700" b="1" dirty="0">
                <a:solidFill>
                  <a:srgbClr val="000000"/>
                </a:solidFill>
                <a:latin typeface="Arial"/>
              </a:rPr>
              <a:t>     →     </a:t>
            </a:r>
            <a:r>
              <a:rPr sz="2700" b="1" dirty="0" err="1">
                <a:solidFill>
                  <a:srgbClr val="000000"/>
                </a:solidFill>
                <a:latin typeface="Arial"/>
              </a:rPr>
              <a:t>σ</a:t>
            </a:r>
            <a:r>
              <a:rPr sz="2700" b="1" baseline="-25000" dirty="0" err="1">
                <a:solidFill>
                  <a:srgbClr val="000000"/>
                </a:solidFill>
                <a:latin typeface="Arial"/>
              </a:rPr>
              <a:t>L</a:t>
            </a:r>
            <a:r>
              <a:rPr sz="2700" b="1" dirty="0">
                <a:solidFill>
                  <a:srgbClr val="000000"/>
                </a:solidFill>
                <a:latin typeface="Arial"/>
              </a:rPr>
              <a:t> is the slope in </a:t>
            </a:r>
            <a:r>
              <a:rPr sz="2700" b="1" dirty="0" err="1">
                <a:solidFill>
                  <a:srgbClr val="000000"/>
                </a:solidFill>
                <a:latin typeface="Arial"/>
              </a:rPr>
              <a:t>ε</a:t>
            </a:r>
            <a:endParaRPr sz="2700" b="1" dirty="0">
              <a:solidFill>
                <a:srgbClr val="000000"/>
              </a:solidFill>
              <a:latin typeface="Arial"/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746760" y="5440221"/>
            <a:ext cx="10698480" cy="67710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sz="1900" b="1" dirty="0">
                <a:solidFill>
                  <a:srgbClr val="004678"/>
                </a:solidFill>
                <a:latin typeface="Arial"/>
              </a:rPr>
              <a:t>The experimental opportunity: RGA (</a:t>
            </a:r>
            <a:r>
              <a:rPr lang="en-US" sz="1900" b="1" dirty="0">
                <a:solidFill>
                  <a:srgbClr val="004678"/>
                </a:solidFill>
                <a:latin typeface="Arial"/>
              </a:rPr>
              <a:t>10.2, </a:t>
            </a:r>
            <a:r>
              <a:rPr sz="1900" b="1" dirty="0">
                <a:solidFill>
                  <a:srgbClr val="004678"/>
                </a:solidFill>
                <a:latin typeface="Arial"/>
              </a:rPr>
              <a:t>10.6 GeV) + RGK (6.</a:t>
            </a:r>
            <a:r>
              <a:rPr lang="en-US" sz="1900" b="1" dirty="0">
                <a:solidFill>
                  <a:srgbClr val="004678"/>
                </a:solidFill>
                <a:latin typeface="Arial"/>
              </a:rPr>
              <a:t>5, 7.5, 8.5 GeV</a:t>
            </a:r>
            <a:r>
              <a:rPr sz="1900" b="1" dirty="0">
                <a:solidFill>
                  <a:srgbClr val="004678"/>
                </a:solidFill>
                <a:latin typeface="Arial"/>
              </a:rPr>
              <a:t>) provide a large </a:t>
            </a:r>
            <a:r>
              <a:rPr sz="1900" b="1" dirty="0" err="1">
                <a:solidFill>
                  <a:srgbClr val="004678"/>
                </a:solidFill>
                <a:latin typeface="Arial"/>
              </a:rPr>
              <a:t>ε</a:t>
            </a:r>
            <a:r>
              <a:rPr sz="1900" b="1" dirty="0">
                <a:solidFill>
                  <a:srgbClr val="004678"/>
                </a:solidFill>
                <a:latin typeface="Arial"/>
              </a:rPr>
              <a:t> lever arm at matched kinematics.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713232" y="6839712"/>
            <a:ext cx="10972800" cy="32004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/>
            <a:r>
              <a:rPr sz="1100" b="0">
                <a:solidFill>
                  <a:srgbClr val="505050"/>
                </a:solidFill>
                <a:latin typeface="Arial"/>
              </a:rPr>
              <a:t>Context: CLAS6 π⁰ measurements also require large transverse contributions; I. Bedlinskiy et al., Phys. Rev. C 90, 025205 (2014).</a:t>
            </a: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9E3F3FFC-5DDA-4459-39D1-3C3FD650A1E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010715" y="2483730"/>
            <a:ext cx="3055036" cy="1576793"/>
          </a:xfrm>
          <a:prstGeom prst="rect">
            <a:avLst/>
          </a:prstGeom>
        </p:spPr>
      </p:pic>
      <p:pic>
        <p:nvPicPr>
          <p:cNvPr id="17" name="Picture 16">
            <a:extLst>
              <a:ext uri="{FF2B5EF4-FFF2-40B4-BE49-F238E27FC236}">
                <a16:creationId xmlns:a16="http://schemas.microsoft.com/office/drawing/2014/main" id="{6800C5C2-5099-E7D7-1CC2-A3917B0CD482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439305" y="4045519"/>
            <a:ext cx="2634684" cy="302429"/>
          </a:xfrm>
          <a:prstGeom prst="rect">
            <a:avLst/>
          </a:prstGeom>
        </p:spPr>
      </p:pic>
      <p:pic>
        <p:nvPicPr>
          <p:cNvPr id="18" name="Picture 17">
            <a:extLst>
              <a:ext uri="{FF2B5EF4-FFF2-40B4-BE49-F238E27FC236}">
                <a16:creationId xmlns:a16="http://schemas.microsoft.com/office/drawing/2014/main" id="{52CC5D8A-E0B3-379A-7E41-EB3FF9F2D9A9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0147180" y="3056204"/>
            <a:ext cx="842750" cy="431488"/>
          </a:xfrm>
          <a:prstGeom prst="rect">
            <a:avLst/>
          </a:prstGeom>
        </p:spPr>
      </p:pic>
      <p:sp>
        <p:nvSpPr>
          <p:cNvPr id="14" name="Slide Number Placeholder 2">
            <a:extLst>
              <a:ext uri="{FF2B5EF4-FFF2-40B4-BE49-F238E27FC236}">
                <a16:creationId xmlns:a16="http://schemas.microsoft.com/office/drawing/2014/main" id="{CE029D1B-DB1D-8886-FA7B-A0089AA78182}"/>
              </a:ext>
            </a:extLst>
          </p:cNvPr>
          <p:cNvSpPr txBox="1">
            <a:spLocks/>
          </p:cNvSpPr>
          <p:nvPr/>
        </p:nvSpPr>
        <p:spPr>
          <a:xfrm>
            <a:off x="4724400" y="6492875"/>
            <a:ext cx="2743200" cy="365125"/>
          </a:xfrm>
          <a:prstGeom prst="rect">
            <a:avLst/>
          </a:prstGeom>
        </p:spPr>
        <p:txBody>
          <a:bodyPr vert="horz" lIns="0" tIns="45720" rIns="0" bIns="45720" rtlCol="0" anchor="ctr"/>
          <a:lstStyle>
            <a:defPPr>
              <a:defRPr lang="en-US"/>
            </a:defPPr>
            <a:lvl1pPr marL="0" algn="ctr" defTabSz="914400" rtl="0" eaLnBrk="1" latinLnBrk="0" hangingPunct="1">
              <a:defRPr sz="1200" b="0" i="0" kern="1200">
                <a:solidFill>
                  <a:schemeClr val="tx1">
                    <a:tint val="75000"/>
                  </a:schemeClr>
                </a:solidFill>
                <a:latin typeface="Helvetica" pitchFamily="2" charset="0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459CB2F1-739C-D74B-B449-0413DC9360EB}" type="slidenum">
              <a:rPr lang="en-US" smtClean="0"/>
              <a:pPr/>
              <a:t>14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026692560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89432D94-6892-965C-6D99-FE28148DFE6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Statistical Reach of CLAS12 for </a:t>
            </a:r>
            <a:r>
              <a:rPr lang="en-US" dirty="0">
                <a:latin typeface="Symbol" pitchFamily="2" charset="2"/>
              </a:rPr>
              <a:t>p</a:t>
            </a:r>
            <a:r>
              <a:rPr lang="en-US" baseline="30000" dirty="0"/>
              <a:t>0</a:t>
            </a:r>
            <a:endParaRPr lang="en-US" dirty="0"/>
          </a:p>
        </p:txBody>
      </p:sp>
      <p:sp>
        <p:nvSpPr>
          <p:cNvPr id="6" name="Rounded Rectangle 5"/>
          <p:cNvSpPr/>
          <p:nvPr/>
        </p:nvSpPr>
        <p:spPr>
          <a:xfrm>
            <a:off x="656556" y="4926759"/>
            <a:ext cx="10972800" cy="938146"/>
          </a:xfrm>
          <a:prstGeom prst="roundRect">
            <a:avLst/>
          </a:prstGeom>
          <a:solidFill>
            <a:srgbClr val="F8F8F8"/>
          </a:solidFill>
          <a:ln>
            <a:solidFill>
              <a:srgbClr val="BEBEBE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7" name="TextBox 6"/>
          <p:cNvSpPr txBox="1"/>
          <p:nvPr/>
        </p:nvSpPr>
        <p:spPr>
          <a:xfrm>
            <a:off x="885156" y="5063919"/>
            <a:ext cx="10561320" cy="61555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sz="1700" b="1" dirty="0">
                <a:solidFill>
                  <a:srgbClr val="000000"/>
                </a:solidFill>
                <a:latin typeface="Arial"/>
              </a:rPr>
              <a:t>Statistics-only projection: higher effective yield converts the RGA–RGK </a:t>
            </a:r>
            <a:r>
              <a:rPr sz="1700" b="1" dirty="0" err="1">
                <a:solidFill>
                  <a:srgbClr val="000000"/>
                </a:solidFill>
                <a:latin typeface="Arial"/>
              </a:rPr>
              <a:t>ε</a:t>
            </a:r>
            <a:r>
              <a:rPr sz="1700" b="1" dirty="0">
                <a:solidFill>
                  <a:srgbClr val="000000"/>
                </a:solidFill>
                <a:latin typeface="Arial"/>
              </a:rPr>
              <a:t> lever arm into broad sensitivity to nonzero </a:t>
            </a:r>
            <a:r>
              <a:rPr sz="1700" b="1" dirty="0" err="1">
                <a:solidFill>
                  <a:srgbClr val="000000"/>
                </a:solidFill>
                <a:latin typeface="Arial"/>
              </a:rPr>
              <a:t>σ</a:t>
            </a:r>
            <a:r>
              <a:rPr sz="1700" b="1" baseline="-25000" dirty="0" err="1">
                <a:solidFill>
                  <a:srgbClr val="000000"/>
                </a:solidFill>
                <a:latin typeface="Arial"/>
              </a:rPr>
              <a:t>L</a:t>
            </a:r>
            <a:r>
              <a:rPr sz="1700" b="1" dirty="0">
                <a:solidFill>
                  <a:srgbClr val="000000"/>
                </a:solidFill>
                <a:latin typeface="Arial"/>
              </a:rPr>
              <a:t>.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822960" y="6839712"/>
            <a:ext cx="10789920" cy="2743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sz="1100" b="0">
                <a:solidFill>
                  <a:srgbClr val="505050"/>
                </a:solidFill>
                <a:latin typeface="Arial"/>
              </a:rPr>
              <a:t>Assumed L/T is scanned explicitly; PARTONS/GK σT is used only to set the absolute cross-section scale for significance.</a:t>
            </a:r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5A270FF2-6E52-4DCF-7610-818DDEDC126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4426" y="2627014"/>
            <a:ext cx="6034628" cy="2028608"/>
          </a:xfrm>
          <a:prstGeom prst="rect">
            <a:avLst/>
          </a:prstGeom>
        </p:spPr>
      </p:pic>
      <p:pic>
        <p:nvPicPr>
          <p:cNvPr id="13" name="Picture 12">
            <a:extLst>
              <a:ext uri="{FF2B5EF4-FFF2-40B4-BE49-F238E27FC236}">
                <a16:creationId xmlns:a16="http://schemas.microsoft.com/office/drawing/2014/main" id="{E7209177-CFFA-D5F9-0EFA-99864E287CFF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165816" y="2692937"/>
            <a:ext cx="5901149" cy="1946189"/>
          </a:xfrm>
          <a:prstGeom prst="rect">
            <a:avLst/>
          </a:prstGeom>
        </p:spPr>
      </p:pic>
      <p:cxnSp>
        <p:nvCxnSpPr>
          <p:cNvPr id="15" name="Straight Connector 14">
            <a:extLst>
              <a:ext uri="{FF2B5EF4-FFF2-40B4-BE49-F238E27FC236}">
                <a16:creationId xmlns:a16="http://schemas.microsoft.com/office/drawing/2014/main" id="{4AF56EB2-0719-B551-701D-D66F8BB12A63}"/>
              </a:ext>
            </a:extLst>
          </p:cNvPr>
          <p:cNvCxnSpPr/>
          <p:nvPr/>
        </p:nvCxnSpPr>
        <p:spPr>
          <a:xfrm>
            <a:off x="6182292" y="2982098"/>
            <a:ext cx="0" cy="1540475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6" name="TextBox 15">
            <a:extLst>
              <a:ext uri="{FF2B5EF4-FFF2-40B4-BE49-F238E27FC236}">
                <a16:creationId xmlns:a16="http://schemas.microsoft.com/office/drawing/2014/main" id="{F3850C13-A208-7542-A518-4E9B9080721C}"/>
              </a:ext>
            </a:extLst>
          </p:cNvPr>
          <p:cNvSpPr txBox="1"/>
          <p:nvPr/>
        </p:nvSpPr>
        <p:spPr>
          <a:xfrm>
            <a:off x="10731479" y="4236765"/>
            <a:ext cx="1277594" cy="200055"/>
          </a:xfrm>
          <a:prstGeom prst="rect">
            <a:avLst/>
          </a:prstGeom>
          <a:noFill/>
        </p:spPr>
        <p:txBody>
          <a:bodyPr wrap="none" lIns="0" rIns="0" rtlCol="0">
            <a:spAutoFit/>
          </a:bodyPr>
          <a:lstStyle/>
          <a:p>
            <a:pPr algn="l"/>
            <a:r>
              <a:rPr lang="en-US" sz="700" dirty="0">
                <a:effectLst/>
                <a:latin typeface="Helvetica" pitchFamily="2" charset="0"/>
              </a:rPr>
              <a:t>(synthetic central values shown)</a:t>
            </a: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EF638F97-2702-EA00-63D1-36E1AAAE3252}"/>
              </a:ext>
            </a:extLst>
          </p:cNvPr>
          <p:cNvSpPr txBox="1"/>
          <p:nvPr/>
        </p:nvSpPr>
        <p:spPr>
          <a:xfrm>
            <a:off x="581136" y="1239020"/>
            <a:ext cx="10697244" cy="1569660"/>
          </a:xfrm>
          <a:prstGeom prst="rect">
            <a:avLst/>
          </a:prstGeom>
          <a:noFill/>
        </p:spPr>
        <p:txBody>
          <a:bodyPr wrap="square" lIns="0" rIns="0" rtlCol="0">
            <a:spAutoFit/>
          </a:bodyPr>
          <a:lstStyle/>
          <a:p>
            <a:pPr marL="285750" lvl="0" indent="-285750">
              <a:buFont typeface="Arial" panose="020B0604020202020204" pitchFamily="34" charset="0"/>
              <a:buChar char="•"/>
            </a:pPr>
            <a:r>
              <a:rPr lang="en-US" sz="1600" dirty="0"/>
              <a:t>Simplified L/T separation sensitivity test: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en-US" sz="1600" dirty="0"/>
              <a:t>Start from the existing RGA (10.6 GeV) and RGK (6.5 GeV) cross-section uncertainties in matched (Q</a:t>
            </a:r>
            <a:r>
              <a:rPr lang="en-US" sz="1600" baseline="30000" dirty="0"/>
              <a:t>2</a:t>
            </a:r>
            <a:r>
              <a:rPr lang="en-US" sz="1600" dirty="0"/>
              <a:t>,x</a:t>
            </a:r>
            <a:r>
              <a:rPr lang="en-US" sz="1600" baseline="-25000" dirty="0"/>
              <a:t>B</a:t>
            </a:r>
            <a:r>
              <a:rPr lang="en-US" sz="1600" dirty="0"/>
              <a:t>,t,</a:t>
            </a:r>
            <a:r>
              <a:rPr lang="en-US" sz="1600" dirty="0">
                <a:latin typeface="Symbol" pitchFamily="2" charset="2"/>
              </a:rPr>
              <a:t>f</a:t>
            </a:r>
            <a:r>
              <a:rPr lang="en-US" sz="1600" dirty="0"/>
              <a:t>) bins; project the remaining running at 1x, 5x, 10x the present effective statistical yield.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en-US" sz="1600" dirty="0"/>
              <a:t>Fit the two beam energies simultaneously to </a:t>
            </a:r>
            <a:r>
              <a:rPr lang="en-US" sz="1600" dirty="0" err="1">
                <a:latin typeface="Symbol" pitchFamily="2" charset="2"/>
              </a:rPr>
              <a:t>s</a:t>
            </a:r>
            <a:r>
              <a:rPr lang="en-US" sz="1600" baseline="-25000" dirty="0" err="1"/>
              <a:t>U</a:t>
            </a:r>
            <a:r>
              <a:rPr lang="en-US" sz="1600" dirty="0"/>
              <a:t>=</a:t>
            </a:r>
            <a:r>
              <a:rPr lang="en-US" sz="1600" dirty="0" err="1">
                <a:latin typeface="Symbol" pitchFamily="2" charset="2"/>
              </a:rPr>
              <a:t>s</a:t>
            </a:r>
            <a:r>
              <a:rPr lang="en-US" sz="1600" baseline="-25000" dirty="0" err="1"/>
              <a:t>T</a:t>
            </a:r>
            <a:r>
              <a:rPr lang="en-US" sz="1600" dirty="0"/>
              <a:t>+ </a:t>
            </a:r>
            <a:r>
              <a:rPr lang="en-US" sz="1600" dirty="0" err="1">
                <a:latin typeface="Symbol" pitchFamily="2" charset="2"/>
              </a:rPr>
              <a:t>es</a:t>
            </a:r>
            <a:r>
              <a:rPr lang="en-US" sz="1600" baseline="-25000" dirty="0" err="1"/>
              <a:t>L</a:t>
            </a:r>
            <a:r>
              <a:rPr lang="en-US" sz="1600" dirty="0"/>
              <a:t> (together with the measured </a:t>
            </a:r>
            <a:r>
              <a:rPr lang="en-US" sz="1600" dirty="0">
                <a:latin typeface="Symbol" pitchFamily="2" charset="2"/>
              </a:rPr>
              <a:t>f</a:t>
            </a:r>
            <a:r>
              <a:rPr lang="en-US" sz="1600" dirty="0"/>
              <a:t> harmonics), then propagate the full T–L covariance to </a:t>
            </a:r>
            <a:r>
              <a:rPr lang="en-US" sz="1600" dirty="0">
                <a:latin typeface="Symbol" pitchFamily="2" charset="2"/>
              </a:rPr>
              <a:t>d</a:t>
            </a:r>
            <a:r>
              <a:rPr lang="en-US" sz="1600" dirty="0"/>
              <a:t> (</a:t>
            </a:r>
            <a:r>
              <a:rPr lang="en-US" sz="1600" dirty="0" err="1">
                <a:latin typeface="Symbol" pitchFamily="2" charset="2"/>
              </a:rPr>
              <a:t>s</a:t>
            </a:r>
            <a:r>
              <a:rPr lang="en-US" sz="1600" baseline="-25000" dirty="0" err="1"/>
              <a:t>L</a:t>
            </a:r>
            <a:r>
              <a:rPr lang="en-US" sz="1600" dirty="0"/>
              <a:t>/</a:t>
            </a:r>
            <a:r>
              <a:rPr lang="en-US" sz="1600" dirty="0" err="1">
                <a:latin typeface="Symbol" pitchFamily="2" charset="2"/>
              </a:rPr>
              <a:t>s</a:t>
            </a:r>
            <a:r>
              <a:rPr lang="en-US" sz="1600" baseline="-25000" dirty="0" err="1"/>
              <a:t>T</a:t>
            </a:r>
            <a:r>
              <a:rPr lang="en-US" sz="1600" dirty="0"/>
              <a:t>).</a:t>
            </a:r>
          </a:p>
          <a:p>
            <a:pPr marL="285750" lvl="0" indent="-285750">
              <a:buFont typeface="Arial" panose="020B0604020202020204" pitchFamily="34" charset="0"/>
              <a:buChar char="•"/>
            </a:pPr>
            <a:endParaRPr lang="en-US" sz="1600" dirty="0"/>
          </a:p>
        </p:txBody>
      </p:sp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id="{FA8CF7CF-1B32-0F9E-4B00-EF89149A8B75}"/>
              </a:ext>
            </a:extLst>
          </p:cNvPr>
          <p:cNvSpPr txBox="1">
            <a:spLocks/>
          </p:cNvSpPr>
          <p:nvPr/>
        </p:nvSpPr>
        <p:spPr>
          <a:xfrm>
            <a:off x="4724400" y="6492875"/>
            <a:ext cx="2743200" cy="365125"/>
          </a:xfrm>
          <a:prstGeom prst="rect">
            <a:avLst/>
          </a:prstGeom>
        </p:spPr>
        <p:txBody>
          <a:bodyPr vert="horz" lIns="0" tIns="45720" rIns="0" bIns="45720" rtlCol="0" anchor="ctr"/>
          <a:lstStyle>
            <a:defPPr>
              <a:defRPr lang="en-US"/>
            </a:defPPr>
            <a:lvl1pPr marL="0" algn="ctr" defTabSz="914400" rtl="0" eaLnBrk="1" latinLnBrk="0" hangingPunct="1">
              <a:defRPr sz="1200" b="0" i="0" kern="1200">
                <a:solidFill>
                  <a:schemeClr val="tx1">
                    <a:tint val="75000"/>
                  </a:schemeClr>
                </a:solidFill>
                <a:latin typeface="Helvetica" pitchFamily="2" charset="0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459CB2F1-739C-D74B-B449-0413DC9360EB}" type="slidenum">
              <a:rPr lang="en-US" smtClean="0"/>
              <a:pPr/>
              <a:t>15</a:t>
            </a:fld>
            <a:endParaRPr lang="en-US" dirty="0"/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CB096BDD-9FF5-C7FF-9DB5-505A153C7898}"/>
              </a:ext>
            </a:extLst>
          </p:cNvPr>
          <p:cNvSpPr txBox="1"/>
          <p:nvPr/>
        </p:nvSpPr>
        <p:spPr>
          <a:xfrm rot="20887182">
            <a:off x="7423876" y="3349629"/>
            <a:ext cx="3816173" cy="769441"/>
          </a:xfrm>
          <a:prstGeom prst="rect">
            <a:avLst/>
          </a:prstGeom>
          <a:noFill/>
        </p:spPr>
        <p:txBody>
          <a:bodyPr wrap="none" lIns="0" rIns="0" rtlCol="0">
            <a:spAutoFit/>
          </a:bodyPr>
          <a:lstStyle/>
          <a:p>
            <a:pPr algn="l"/>
            <a:r>
              <a:rPr lang="en-US" sz="4400" dirty="0">
                <a:solidFill>
                  <a:schemeClr val="accent2">
                    <a:alpha val="3000"/>
                  </a:schemeClr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PRELIMINARY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B4C8CA9F-5DCA-5DBA-3820-0C2EA56DDA97}"/>
              </a:ext>
            </a:extLst>
          </p:cNvPr>
          <p:cNvSpPr txBox="1"/>
          <p:nvPr/>
        </p:nvSpPr>
        <p:spPr>
          <a:xfrm rot="20887182">
            <a:off x="1233653" y="3464390"/>
            <a:ext cx="3816173" cy="769441"/>
          </a:xfrm>
          <a:prstGeom prst="rect">
            <a:avLst/>
          </a:prstGeom>
          <a:noFill/>
        </p:spPr>
        <p:txBody>
          <a:bodyPr wrap="none" lIns="0" rIns="0" rtlCol="0">
            <a:spAutoFit/>
          </a:bodyPr>
          <a:lstStyle/>
          <a:p>
            <a:pPr algn="l"/>
            <a:r>
              <a:rPr lang="en-US" sz="4400" dirty="0">
                <a:solidFill>
                  <a:schemeClr val="accent2">
                    <a:alpha val="3000"/>
                  </a:schemeClr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PRELIMINARY</a:t>
            </a:r>
          </a:p>
        </p:txBody>
      </p:sp>
    </p:spTree>
    <p:extLst>
      <p:ext uri="{BB962C8B-B14F-4D97-AF65-F5344CB8AC3E}">
        <p14:creationId xmlns:p14="http://schemas.microsoft.com/office/powerpoint/2010/main" val="431407679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6F80B43E-F510-8C38-3861-A541F99C93F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Relative Normalization Requirement</a:t>
            </a:r>
          </a:p>
        </p:txBody>
      </p:sp>
      <p:pic>
        <p:nvPicPr>
          <p:cNvPr id="6" name="Picture 5" descr="06b_normalization_scan_10x_global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326713" y="2831052"/>
            <a:ext cx="5423327" cy="3615551"/>
          </a:xfrm>
          <a:prstGeom prst="rect">
            <a:avLst/>
          </a:prstGeom>
        </p:spPr>
      </p:pic>
      <p:pic>
        <p:nvPicPr>
          <p:cNvPr id="2" name="Picture 1">
            <a:extLst>
              <a:ext uri="{FF2B5EF4-FFF2-40B4-BE49-F238E27FC236}">
                <a16:creationId xmlns:a16="http://schemas.microsoft.com/office/drawing/2014/main" id="{6F927DC2-B4A6-C539-2444-98ECCF3C415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8029" y="2659888"/>
            <a:ext cx="6034628" cy="2028608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E0F914A0-0EF1-67DC-379E-4213BD4E0D3C}"/>
              </a:ext>
            </a:extLst>
          </p:cNvPr>
          <p:cNvSpPr txBox="1"/>
          <p:nvPr/>
        </p:nvSpPr>
        <p:spPr>
          <a:xfrm>
            <a:off x="477848" y="4999894"/>
            <a:ext cx="5848865" cy="738664"/>
          </a:xfrm>
          <a:prstGeom prst="rect">
            <a:avLst/>
          </a:prstGeom>
          <a:noFill/>
        </p:spPr>
        <p:txBody>
          <a:bodyPr wrap="square" lIns="0" rIns="0" rtlCol="0">
            <a:spAutoFit/>
          </a:bodyPr>
          <a:lstStyle/>
          <a:p>
            <a:pPr marL="285750" indent="-285750" algn="l">
              <a:buFont typeface="Arial" panose="020B0604020202020204" pitchFamily="34" charset="0"/>
              <a:buChar char="•"/>
            </a:pPr>
            <a:r>
              <a:rPr lang="en-US" sz="1400" dirty="0">
                <a:effectLst/>
                <a:latin typeface="Helvetica" pitchFamily="2" charset="0"/>
              </a:rPr>
              <a:t>1% normalization: much of the statistical reach is retained.</a:t>
            </a:r>
          </a:p>
          <a:p>
            <a:pPr marL="285750" indent="-285750" algn="l">
              <a:buFont typeface="Arial" panose="020B0604020202020204" pitchFamily="34" charset="0"/>
              <a:buChar char="•"/>
            </a:pPr>
            <a:r>
              <a:rPr lang="en-US" sz="1400" dirty="0">
                <a:latin typeface="Helvetica" pitchFamily="2" charset="0"/>
              </a:rPr>
              <a:t>2-3% normalization: the aggressive </a:t>
            </a:r>
            <a:r>
              <a:rPr lang="en-US" sz="1400" dirty="0">
                <a:latin typeface="Symbol" pitchFamily="2" charset="2"/>
              </a:rPr>
              <a:t>d</a:t>
            </a:r>
            <a:r>
              <a:rPr lang="en-US" sz="1400" dirty="0">
                <a:latin typeface="Helvetica" pitchFamily="2" charset="0"/>
              </a:rPr>
              <a:t>(L/T) &lt; 0.1 reach is largely lost.</a:t>
            </a:r>
          </a:p>
          <a:p>
            <a:pPr marL="285750" indent="-285750" algn="l">
              <a:buFont typeface="Arial" panose="020B0604020202020204" pitchFamily="34" charset="0"/>
              <a:buChar char="•"/>
            </a:pPr>
            <a:r>
              <a:rPr lang="en-US" sz="1400" dirty="0">
                <a:effectLst/>
                <a:latin typeface="Helvetica" pitchFamily="2" charset="0"/>
              </a:rPr>
              <a:t>5</a:t>
            </a:r>
            <a:r>
              <a:rPr lang="en-US" sz="1400" dirty="0">
                <a:latin typeface="Helvetica" pitchFamily="2" charset="0"/>
              </a:rPr>
              <a:t>% normalization: even </a:t>
            </a:r>
            <a:r>
              <a:rPr lang="en-US" sz="1400" dirty="0">
                <a:latin typeface="Symbol" pitchFamily="2" charset="2"/>
              </a:rPr>
              <a:t>d</a:t>
            </a:r>
            <a:r>
              <a:rPr lang="en-US" sz="1400" dirty="0">
                <a:latin typeface="Helvetica" pitchFamily="2" charset="0"/>
              </a:rPr>
              <a:t>(L/T) &lt; 0.2 becomes limited. </a:t>
            </a:r>
            <a:endParaRPr lang="en-US" sz="1400" dirty="0">
              <a:effectLst/>
              <a:latin typeface="Helvetica" pitchFamily="2" charset="0"/>
            </a:endParaRPr>
          </a:p>
        </p:txBody>
      </p:sp>
      <p:sp>
        <p:nvSpPr>
          <p:cNvPr id="9" name="Rounded Rectangle 8">
            <a:extLst>
              <a:ext uri="{FF2B5EF4-FFF2-40B4-BE49-F238E27FC236}">
                <a16:creationId xmlns:a16="http://schemas.microsoft.com/office/drawing/2014/main" id="{3E390E5A-51A7-80FF-6413-03205F759CE0}"/>
              </a:ext>
            </a:extLst>
          </p:cNvPr>
          <p:cNvSpPr/>
          <p:nvPr/>
        </p:nvSpPr>
        <p:spPr>
          <a:xfrm>
            <a:off x="3031291" y="1271124"/>
            <a:ext cx="6129417" cy="1262554"/>
          </a:xfrm>
          <a:prstGeom prst="roundRect">
            <a:avLst/>
          </a:prstGeom>
          <a:solidFill>
            <a:srgbClr val="FFF5F5"/>
          </a:solidFill>
          <a:ln>
            <a:solidFill>
              <a:srgbClr val="A00019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956B0501-809A-B019-ACA8-BB5E31F4DF27}"/>
              </a:ext>
            </a:extLst>
          </p:cNvPr>
          <p:cNvSpPr txBox="1"/>
          <p:nvPr/>
        </p:nvSpPr>
        <p:spPr>
          <a:xfrm>
            <a:off x="3174501" y="1383521"/>
            <a:ext cx="5842996" cy="92333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b="1" dirty="0">
                <a:solidFill>
                  <a:srgbClr val="800018"/>
                </a:solidFill>
                <a:latin typeface="Arial"/>
              </a:rPr>
              <a:t>But Rosenbluth separation is a difference of absolute cross sections: relative normalization between beam-energy data sets directly limits </a:t>
            </a:r>
            <a:r>
              <a:rPr b="1" dirty="0" err="1">
                <a:solidFill>
                  <a:srgbClr val="800018"/>
                </a:solidFill>
                <a:latin typeface="Arial"/>
              </a:rPr>
              <a:t>σ</a:t>
            </a:r>
            <a:r>
              <a:rPr b="1" baseline="-25000" dirty="0" err="1">
                <a:solidFill>
                  <a:srgbClr val="800018"/>
                </a:solidFill>
                <a:latin typeface="Arial"/>
              </a:rPr>
              <a:t>L</a:t>
            </a:r>
            <a:r>
              <a:rPr b="1" dirty="0">
                <a:solidFill>
                  <a:srgbClr val="800018"/>
                </a:solidFill>
                <a:latin typeface="Arial"/>
              </a:rPr>
              <a:t>.</a:t>
            </a:r>
          </a:p>
        </p:txBody>
      </p:sp>
      <p:sp>
        <p:nvSpPr>
          <p:cNvPr id="7" name="Slide Number Placeholder 2">
            <a:extLst>
              <a:ext uri="{FF2B5EF4-FFF2-40B4-BE49-F238E27FC236}">
                <a16:creationId xmlns:a16="http://schemas.microsoft.com/office/drawing/2014/main" id="{33113FBC-C09E-53B7-5A7E-434C87C1B5A5}"/>
              </a:ext>
            </a:extLst>
          </p:cNvPr>
          <p:cNvSpPr txBox="1">
            <a:spLocks/>
          </p:cNvSpPr>
          <p:nvPr/>
        </p:nvSpPr>
        <p:spPr>
          <a:xfrm>
            <a:off x="4724400" y="6492875"/>
            <a:ext cx="2743200" cy="365125"/>
          </a:xfrm>
          <a:prstGeom prst="rect">
            <a:avLst/>
          </a:prstGeom>
        </p:spPr>
        <p:txBody>
          <a:bodyPr vert="horz" lIns="0" tIns="45720" rIns="0" bIns="45720" rtlCol="0" anchor="ctr"/>
          <a:lstStyle>
            <a:defPPr>
              <a:defRPr lang="en-US"/>
            </a:defPPr>
            <a:lvl1pPr marL="0" algn="ctr" defTabSz="914400" rtl="0" eaLnBrk="1" latinLnBrk="0" hangingPunct="1">
              <a:defRPr sz="1200" b="0" i="0" kern="1200">
                <a:solidFill>
                  <a:schemeClr val="tx1">
                    <a:tint val="75000"/>
                  </a:schemeClr>
                </a:solidFill>
                <a:latin typeface="Helvetica" pitchFamily="2" charset="0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459CB2F1-739C-D74B-B449-0413DC9360EB}" type="slidenum">
              <a:rPr lang="en-US" smtClean="0"/>
              <a:pPr/>
              <a:t>16</a:t>
            </a:fld>
            <a:endParaRPr lang="en-US" dirty="0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5F47DC42-6575-7AAD-BF6C-BFA8A9F4CC11}"/>
              </a:ext>
            </a:extLst>
          </p:cNvPr>
          <p:cNvSpPr txBox="1"/>
          <p:nvPr/>
        </p:nvSpPr>
        <p:spPr>
          <a:xfrm rot="20887182">
            <a:off x="7413056" y="3574232"/>
            <a:ext cx="3816173" cy="769441"/>
          </a:xfrm>
          <a:prstGeom prst="rect">
            <a:avLst/>
          </a:prstGeom>
          <a:noFill/>
        </p:spPr>
        <p:txBody>
          <a:bodyPr wrap="none" lIns="0" rIns="0" rtlCol="0">
            <a:spAutoFit/>
          </a:bodyPr>
          <a:lstStyle/>
          <a:p>
            <a:pPr algn="l"/>
            <a:r>
              <a:rPr lang="en-US" sz="4400" dirty="0">
                <a:solidFill>
                  <a:schemeClr val="accent2">
                    <a:alpha val="3000"/>
                  </a:schemeClr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PRELIMINARY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654AB6C1-1AD3-5AEB-F99E-06056851870E}"/>
              </a:ext>
            </a:extLst>
          </p:cNvPr>
          <p:cNvSpPr txBox="1"/>
          <p:nvPr/>
        </p:nvSpPr>
        <p:spPr>
          <a:xfrm rot="20887182">
            <a:off x="1494194" y="3619052"/>
            <a:ext cx="3816173" cy="769441"/>
          </a:xfrm>
          <a:prstGeom prst="rect">
            <a:avLst/>
          </a:prstGeom>
          <a:noFill/>
        </p:spPr>
        <p:txBody>
          <a:bodyPr wrap="none" lIns="0" rIns="0" rtlCol="0">
            <a:spAutoFit/>
          </a:bodyPr>
          <a:lstStyle/>
          <a:p>
            <a:pPr algn="l"/>
            <a:r>
              <a:rPr lang="en-US" sz="4400" dirty="0">
                <a:solidFill>
                  <a:schemeClr val="accent2">
                    <a:alpha val="3000"/>
                  </a:schemeClr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PRELIMINARY</a:t>
            </a:r>
          </a:p>
        </p:txBody>
      </p:sp>
    </p:spTree>
    <p:extLst>
      <p:ext uri="{BB962C8B-B14F-4D97-AF65-F5344CB8AC3E}">
        <p14:creationId xmlns:p14="http://schemas.microsoft.com/office/powerpoint/2010/main" val="954617077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15947"/>
            <a:ext cx="10515600" cy="748233"/>
          </a:xfrm>
        </p:spPr>
        <p:txBody>
          <a:bodyPr>
            <a:noAutofit/>
          </a:bodyPr>
          <a:lstStyle/>
          <a:p>
            <a:r>
              <a:rPr lang="en-US" sz="2800" dirty="0"/>
              <a:t>Exclusive </a:t>
            </a:r>
            <a:r>
              <a:rPr lang="el-GR" sz="2800" dirty="0"/>
              <a:t>π⁰ </a:t>
            </a:r>
            <a:r>
              <a:rPr lang="en-US" sz="2800" dirty="0"/>
              <a:t>and </a:t>
            </a:r>
            <a:r>
              <a:rPr lang="el-GR" sz="2800" dirty="0"/>
              <a:t>ρ⁰: </a:t>
            </a:r>
            <a:r>
              <a:rPr lang="en-US" sz="2800" dirty="0"/>
              <a:t>Completing the Polarized DVMP Program</a:t>
            </a:r>
            <a:endParaRPr sz="2800" dirty="0"/>
          </a:p>
        </p:txBody>
      </p:sp>
      <p:sp>
        <p:nvSpPr>
          <p:cNvPr id="7" name="Rounded Rectangle 6"/>
          <p:cNvSpPr/>
          <p:nvPr/>
        </p:nvSpPr>
        <p:spPr>
          <a:xfrm>
            <a:off x="505968" y="1284206"/>
            <a:ext cx="6629400" cy="4480560"/>
          </a:xfrm>
          <a:prstGeom prst="roundRect">
            <a:avLst/>
          </a:prstGeom>
          <a:solidFill>
            <a:srgbClr val="F6F8FB"/>
          </a:solidFill>
          <a:ln w="12700">
            <a:solidFill>
              <a:srgbClr val="CDD5E1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8" name="TextBox 7"/>
          <p:cNvSpPr txBox="1"/>
          <p:nvPr/>
        </p:nvSpPr>
        <p:spPr>
          <a:xfrm>
            <a:off x="820480" y="1424077"/>
            <a:ext cx="6336792" cy="310896"/>
          </a:xfrm>
          <a:prstGeom prst="rect">
            <a:avLst/>
          </a:prstGeom>
          <a:noFill/>
        </p:spPr>
        <p:txBody>
          <a:bodyPr wrap="square" lIns="27432" tIns="27432" rIns="27432" bIns="27432">
            <a:spAutoFit/>
          </a:bodyPr>
          <a:lstStyle/>
          <a:p>
            <a:pPr algn="l"/>
            <a:r>
              <a:rPr sz="1600" b="1" i="0" dirty="0">
                <a:solidFill>
                  <a:srgbClr val="1F3864"/>
                </a:solidFill>
                <a:latin typeface="Arial"/>
              </a:rPr>
              <a:t>π⁰: RGC longitudinal data → RGH transverse-target projection</a:t>
            </a:r>
          </a:p>
        </p:txBody>
      </p:sp>
      <p:pic>
        <p:nvPicPr>
          <p:cNvPr id="9" name="Picture 8" descr="Screenshot 2026-09-28 at 12.59.06 PM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16280" y="1769407"/>
            <a:ext cx="6217920" cy="2239140"/>
          </a:xfrm>
          <a:prstGeom prst="rect">
            <a:avLst/>
          </a:prstGeom>
        </p:spPr>
      </p:pic>
      <p:sp>
        <p:nvSpPr>
          <p:cNvPr id="10" name="TextBox 9"/>
          <p:cNvSpPr txBox="1"/>
          <p:nvPr/>
        </p:nvSpPr>
        <p:spPr>
          <a:xfrm>
            <a:off x="632176" y="4209397"/>
            <a:ext cx="6376984" cy="1205458"/>
          </a:xfrm>
          <a:prstGeom prst="rect">
            <a:avLst/>
          </a:prstGeom>
          <a:noFill/>
        </p:spPr>
        <p:txBody>
          <a:bodyPr wrap="square" lIns="36576" tIns="0" rIns="36576" bIns="0">
            <a:spAutoFit/>
          </a:bodyPr>
          <a:lstStyle/>
          <a:p>
            <a:pPr marL="285750" indent="-285750">
              <a:spcAft>
                <a:spcPts val="500"/>
              </a:spcAft>
              <a:buFont typeface="Arial" panose="020B0604020202020204" pitchFamily="34" charset="0"/>
              <a:buChar char="•"/>
              <a:defRPr sz="1400" b="0">
                <a:solidFill>
                  <a:srgbClr val="191919"/>
                </a:solidFill>
                <a:latin typeface="Arial"/>
              </a:defRPr>
            </a:pPr>
            <a:r>
              <a:rPr dirty="0"/>
              <a:t>π⁰ provides access to the chiral-odd/</a:t>
            </a:r>
            <a:r>
              <a:rPr dirty="0" err="1"/>
              <a:t>transversity</a:t>
            </a:r>
            <a:r>
              <a:rPr dirty="0"/>
              <a:t> sector, including H</a:t>
            </a:r>
            <a:r>
              <a:rPr baseline="-25000" dirty="0"/>
              <a:t>T</a:t>
            </a:r>
            <a:r>
              <a:rPr dirty="0"/>
              <a:t> and Ē</a:t>
            </a:r>
            <a:r>
              <a:rPr baseline="-25000" dirty="0"/>
              <a:t>T</a:t>
            </a:r>
            <a:r>
              <a:rPr dirty="0"/>
              <a:t>.</a:t>
            </a:r>
          </a:p>
          <a:p>
            <a:pPr marL="285750" indent="-285750">
              <a:spcAft>
                <a:spcPts val="500"/>
              </a:spcAft>
              <a:buFont typeface="Arial" panose="020B0604020202020204" pitchFamily="34" charset="0"/>
              <a:buChar char="•"/>
              <a:defRPr sz="1400" b="0">
                <a:solidFill>
                  <a:srgbClr val="191919"/>
                </a:solidFill>
                <a:latin typeface="Arial"/>
              </a:defRPr>
            </a:pPr>
            <a:r>
              <a:rPr dirty="0"/>
              <a:t>Longitudinal and transverse target asymmetries provide complementary interference combinations.</a:t>
            </a:r>
          </a:p>
          <a:p>
            <a:pPr marL="285750" indent="-285750">
              <a:spcAft>
                <a:spcPts val="500"/>
              </a:spcAft>
              <a:buFont typeface="Arial" panose="020B0604020202020204" pitchFamily="34" charset="0"/>
              <a:buChar char="•"/>
              <a:defRPr sz="1400" b="0">
                <a:solidFill>
                  <a:srgbClr val="191919"/>
                </a:solidFill>
                <a:latin typeface="Arial"/>
              </a:defRPr>
            </a:pPr>
            <a:r>
              <a:rPr dirty="0"/>
              <a:t>High-luminosity unpolarized LH₂ data should supply the precision cross-section baseline.</a:t>
            </a:r>
          </a:p>
        </p:txBody>
      </p:sp>
      <p:sp>
        <p:nvSpPr>
          <p:cNvPr id="11" name="Rounded Rectangle 10"/>
          <p:cNvSpPr/>
          <p:nvPr/>
        </p:nvSpPr>
        <p:spPr>
          <a:xfrm>
            <a:off x="7336536" y="1284206"/>
            <a:ext cx="4352544" cy="4480560"/>
          </a:xfrm>
          <a:prstGeom prst="roundRect">
            <a:avLst/>
          </a:prstGeom>
          <a:solidFill>
            <a:srgbClr val="F6F8FB"/>
          </a:solidFill>
          <a:ln w="12700">
            <a:solidFill>
              <a:srgbClr val="CDD5E1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2" name="TextBox 11"/>
          <p:cNvSpPr txBox="1"/>
          <p:nvPr/>
        </p:nvSpPr>
        <p:spPr>
          <a:xfrm>
            <a:off x="7439600" y="1522151"/>
            <a:ext cx="4264151" cy="301621"/>
          </a:xfrm>
          <a:prstGeom prst="rect">
            <a:avLst/>
          </a:prstGeom>
          <a:noFill/>
        </p:spPr>
        <p:txBody>
          <a:bodyPr wrap="square" lIns="27432" tIns="27432" rIns="27432" bIns="27432">
            <a:spAutoFit/>
          </a:bodyPr>
          <a:lstStyle/>
          <a:p>
            <a:pPr algn="l"/>
            <a:r>
              <a:rPr sz="1600" b="1" i="0" dirty="0" err="1">
                <a:solidFill>
                  <a:srgbClr val="1F3864"/>
                </a:solidFill>
                <a:latin typeface="Arial"/>
              </a:rPr>
              <a:t>ρ</a:t>
            </a:r>
            <a:r>
              <a:rPr sz="1600" b="1" i="0" dirty="0">
                <a:solidFill>
                  <a:srgbClr val="1F3864"/>
                </a:solidFill>
                <a:latin typeface="Arial"/>
              </a:rPr>
              <a:t>⁰: do not leave the vector channel behind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7586420" y="1867949"/>
            <a:ext cx="3822191" cy="1528624"/>
          </a:xfrm>
          <a:prstGeom prst="rect">
            <a:avLst/>
          </a:prstGeom>
          <a:noFill/>
        </p:spPr>
        <p:txBody>
          <a:bodyPr wrap="square" lIns="36576" tIns="0" rIns="36576" bIns="0">
            <a:spAutoFit/>
          </a:bodyPr>
          <a:lstStyle/>
          <a:p>
            <a:pPr marL="285750" indent="-285750">
              <a:spcAft>
                <a:spcPts val="500"/>
              </a:spcAft>
              <a:buFont typeface="Arial" panose="020B0604020202020204" pitchFamily="34" charset="0"/>
              <a:buChar char="•"/>
              <a:defRPr sz="1400" b="0">
                <a:solidFill>
                  <a:srgbClr val="191919"/>
                </a:solidFill>
                <a:latin typeface="Arial"/>
              </a:defRPr>
            </a:pPr>
            <a:r>
              <a:rPr sz="1300" dirty="0"/>
              <a:t>Longitudinal </a:t>
            </a:r>
            <a:r>
              <a:rPr sz="1300" dirty="0" err="1"/>
              <a:t>ρ</a:t>
            </a:r>
            <a:r>
              <a:rPr sz="1300" dirty="0"/>
              <a:t>⁰ production gives access to H and E; transverse-target A</a:t>
            </a:r>
            <a:r>
              <a:rPr sz="1300" baseline="-25000" dirty="0"/>
              <a:t>ᵁᵀ</a:t>
            </a:r>
            <a:r>
              <a:rPr sz="1300" dirty="0"/>
              <a:t> is particularly valuable for E.</a:t>
            </a:r>
          </a:p>
          <a:p>
            <a:pPr marL="285750" indent="-285750">
              <a:spcAft>
                <a:spcPts val="500"/>
              </a:spcAft>
              <a:buFont typeface="Arial" panose="020B0604020202020204" pitchFamily="34" charset="0"/>
              <a:buChar char="•"/>
              <a:defRPr sz="1400" b="0">
                <a:solidFill>
                  <a:srgbClr val="191919"/>
                </a:solidFill>
                <a:latin typeface="Arial"/>
              </a:defRPr>
            </a:pPr>
            <a:r>
              <a:rPr sz="1300" dirty="0"/>
              <a:t>RGC already provides the empirical baseline used for the RGH </a:t>
            </a:r>
            <a:r>
              <a:rPr sz="1300" dirty="0" err="1"/>
              <a:t>ρ</a:t>
            </a:r>
            <a:r>
              <a:rPr sz="1300" dirty="0"/>
              <a:t>⁰ projections.</a:t>
            </a:r>
            <a:endParaRPr lang="en-US" sz="1300" dirty="0"/>
          </a:p>
          <a:p>
            <a:pPr marL="285750" indent="-285750">
              <a:spcAft>
                <a:spcPts val="500"/>
              </a:spcAft>
              <a:buFont typeface="Arial" panose="020B0604020202020204" pitchFamily="34" charset="0"/>
              <a:buChar char="•"/>
              <a:defRPr sz="1400" b="0">
                <a:solidFill>
                  <a:srgbClr val="191919"/>
                </a:solidFill>
                <a:latin typeface="Arial"/>
              </a:defRPr>
            </a:pPr>
            <a:r>
              <a:rPr lang="en-US" sz="1300" dirty="0">
                <a:latin typeface="Symbol" pitchFamily="2" charset="2"/>
              </a:rPr>
              <a:t>r</a:t>
            </a:r>
            <a:r>
              <a:rPr lang="en-US" sz="1300" baseline="30000" dirty="0"/>
              <a:t>0</a:t>
            </a:r>
            <a:r>
              <a:rPr lang="en-US" sz="1300" dirty="0"/>
              <a:t> is a crucial physics background for all kinds of SIDIS measurements and interpretations!</a:t>
            </a:r>
            <a:endParaRPr sz="1300" dirty="0"/>
          </a:p>
        </p:txBody>
      </p:sp>
      <p:sp>
        <p:nvSpPr>
          <p:cNvPr id="14" name="TextBox 13"/>
          <p:cNvSpPr txBox="1"/>
          <p:nvPr/>
        </p:nvSpPr>
        <p:spPr>
          <a:xfrm>
            <a:off x="713232" y="5889058"/>
            <a:ext cx="10972800" cy="384048"/>
          </a:xfrm>
          <a:prstGeom prst="rect">
            <a:avLst/>
          </a:prstGeom>
          <a:noFill/>
        </p:spPr>
        <p:txBody>
          <a:bodyPr wrap="square" lIns="27432" tIns="27432" rIns="27432" bIns="27432">
            <a:spAutoFit/>
          </a:bodyPr>
          <a:lstStyle/>
          <a:p>
            <a:pPr algn="ctr"/>
            <a:r>
              <a:rPr sz="1600" b="1" i="0" dirty="0">
                <a:solidFill>
                  <a:srgbClr val="1F3864"/>
                </a:solidFill>
                <a:latin typeface="Arial"/>
              </a:rPr>
              <a:t>High-L unpolarized cross sections + RGC longitudinal spin + RGH transverse spin = a much more complete meson-GPD program.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447800" y="5615706"/>
            <a:ext cx="10972800" cy="123111"/>
          </a:xfrm>
          <a:prstGeom prst="rect">
            <a:avLst/>
          </a:prstGeom>
          <a:noFill/>
        </p:spPr>
        <p:txBody>
          <a:bodyPr wrap="square" lIns="0" tIns="0" rIns="0" bIns="0">
            <a:spAutoFit/>
          </a:bodyPr>
          <a:lstStyle/>
          <a:p>
            <a:pPr algn="l"/>
            <a:r>
              <a:rPr sz="800" b="0" i="0" dirty="0">
                <a:solidFill>
                  <a:srgbClr val="505050"/>
                </a:solidFill>
                <a:latin typeface="Arial"/>
              </a:rPr>
              <a:t>RGH Run-Group Addition E12-11-111A (2025), especially Fig. 13 for π⁰ and Sec. 2.1 / Fig. 9 for exclusive </a:t>
            </a:r>
            <a:r>
              <a:rPr sz="800" b="0" i="0" dirty="0" err="1">
                <a:solidFill>
                  <a:srgbClr val="505050"/>
                </a:solidFill>
                <a:latin typeface="Arial"/>
              </a:rPr>
              <a:t>ρ</a:t>
            </a:r>
            <a:r>
              <a:rPr sz="800" b="0" i="0" dirty="0">
                <a:solidFill>
                  <a:srgbClr val="505050"/>
                </a:solidFill>
                <a:latin typeface="Arial"/>
              </a:rPr>
              <a:t>⁰.</a:t>
            </a: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2C1E6CB4-5049-611F-157E-F9DD7EEC8C29}"/>
              </a:ext>
            </a:extLst>
          </p:cNvPr>
          <p:cNvSpPr txBox="1"/>
          <p:nvPr/>
        </p:nvSpPr>
        <p:spPr>
          <a:xfrm rot="19703090">
            <a:off x="1301442" y="2437263"/>
            <a:ext cx="2308324" cy="646331"/>
          </a:xfrm>
          <a:prstGeom prst="rect">
            <a:avLst/>
          </a:prstGeom>
          <a:noFill/>
        </p:spPr>
        <p:txBody>
          <a:bodyPr wrap="none" lIns="0" rIns="0" rtlCol="0">
            <a:spAutoFit/>
          </a:bodyPr>
          <a:lstStyle/>
          <a:p>
            <a:pPr algn="l"/>
            <a:r>
              <a:rPr lang="en-US" sz="3600" dirty="0">
                <a:solidFill>
                  <a:schemeClr val="tx1">
                    <a:alpha val="8000"/>
                  </a:schemeClr>
                </a:solidFill>
                <a:effectLst/>
                <a:latin typeface="Helvetica" pitchFamily="2" charset="0"/>
              </a:rPr>
              <a:t>Preliminary</a:t>
            </a:r>
          </a:p>
        </p:txBody>
      </p:sp>
      <p:sp>
        <p:nvSpPr>
          <p:cNvPr id="4" name="Slide Number Placeholder 2">
            <a:extLst>
              <a:ext uri="{FF2B5EF4-FFF2-40B4-BE49-F238E27FC236}">
                <a16:creationId xmlns:a16="http://schemas.microsoft.com/office/drawing/2014/main" id="{0B8AD8E9-598E-E16E-9DA9-E191FF980000}"/>
              </a:ext>
            </a:extLst>
          </p:cNvPr>
          <p:cNvSpPr txBox="1">
            <a:spLocks/>
          </p:cNvSpPr>
          <p:nvPr/>
        </p:nvSpPr>
        <p:spPr>
          <a:xfrm>
            <a:off x="4724400" y="6492875"/>
            <a:ext cx="2743200" cy="365125"/>
          </a:xfrm>
          <a:prstGeom prst="rect">
            <a:avLst/>
          </a:prstGeom>
        </p:spPr>
        <p:txBody>
          <a:bodyPr vert="horz" lIns="0" tIns="45720" rIns="0" bIns="45720" rtlCol="0" anchor="ctr"/>
          <a:lstStyle>
            <a:defPPr>
              <a:defRPr lang="en-US"/>
            </a:defPPr>
            <a:lvl1pPr marL="0" algn="ctr" defTabSz="914400" rtl="0" eaLnBrk="1" latinLnBrk="0" hangingPunct="1">
              <a:defRPr sz="1200" b="0" i="0" kern="1200">
                <a:solidFill>
                  <a:schemeClr val="tx1">
                    <a:tint val="75000"/>
                  </a:schemeClr>
                </a:solidFill>
                <a:latin typeface="Helvetica" pitchFamily="2" charset="0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459CB2F1-739C-D74B-B449-0413DC9360EB}" type="slidenum">
              <a:rPr lang="en-US" smtClean="0"/>
              <a:pPr/>
              <a:t>17</a:t>
            </a:fld>
            <a:endParaRPr lang="en-US" dirty="0"/>
          </a:p>
        </p:txBody>
      </p:sp>
      <p:sp>
        <p:nvSpPr>
          <p:cNvPr id="6" name="Oval 5">
            <a:extLst>
              <a:ext uri="{FF2B5EF4-FFF2-40B4-BE49-F238E27FC236}">
                <a16:creationId xmlns:a16="http://schemas.microsoft.com/office/drawing/2014/main" id="{483BD960-3DDD-786B-DF40-A202AABC3745}"/>
              </a:ext>
            </a:extLst>
          </p:cNvPr>
          <p:cNvSpPr/>
          <p:nvPr/>
        </p:nvSpPr>
        <p:spPr>
          <a:xfrm>
            <a:off x="9496188" y="4557945"/>
            <a:ext cx="727885" cy="508361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20" name="Picture 2">
            <a:extLst>
              <a:ext uri="{FF2B5EF4-FFF2-40B4-BE49-F238E27FC236}">
                <a16:creationId xmlns:a16="http://schemas.microsoft.com/office/drawing/2014/main" id="{18E52149-C465-F76F-264F-BED00ED5488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76032" y="3432254"/>
            <a:ext cx="2868168" cy="22490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cxnSp>
        <p:nvCxnSpPr>
          <p:cNvPr id="18" name="Straight Arrow Connector 17">
            <a:extLst>
              <a:ext uri="{FF2B5EF4-FFF2-40B4-BE49-F238E27FC236}">
                <a16:creationId xmlns:a16="http://schemas.microsoft.com/office/drawing/2014/main" id="{B6880F9A-CF9B-01A1-26FF-F8A605C22178}"/>
              </a:ext>
            </a:extLst>
          </p:cNvPr>
          <p:cNvCxnSpPr>
            <a:cxnSpLocks/>
          </p:cNvCxnSpPr>
          <p:nvPr/>
        </p:nvCxnSpPr>
        <p:spPr>
          <a:xfrm>
            <a:off x="8259745" y="3396573"/>
            <a:ext cx="2214212" cy="1669733"/>
          </a:xfrm>
          <a:prstGeom prst="straightConnector1">
            <a:avLst/>
          </a:prstGeom>
          <a:ln>
            <a:solidFill>
              <a:schemeClr val="accent2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2" name="TextBox 2">
            <a:extLst>
              <a:ext uri="{FF2B5EF4-FFF2-40B4-BE49-F238E27FC236}">
                <a16:creationId xmlns:a16="http://schemas.microsoft.com/office/drawing/2014/main" id="{EF3FFAF3-5985-6A5D-D4D0-6EAF584CA91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8642050" y="3443262"/>
            <a:ext cx="2616843" cy="3077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 sz="2400">
                <a:solidFill>
                  <a:schemeClr val="tx1"/>
                </a:solidFill>
                <a:latin typeface="Arial" charset="0"/>
                <a:ea typeface="MS PGothic" charset="0"/>
                <a:cs typeface="MS PGothic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charset="0"/>
                <a:ea typeface="MS PGothic" charset="0"/>
                <a:cs typeface="MS PGothic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charset="0"/>
                <a:ea typeface="MS PGothic" charset="0"/>
                <a:cs typeface="MS PGothic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charset="0"/>
                <a:ea typeface="MS PGothic" charset="0"/>
                <a:cs typeface="MS PGothic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charset="0"/>
                <a:ea typeface="MS PGothic" charset="0"/>
                <a:cs typeface="MS PGothic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MS PGothic" charset="0"/>
                <a:cs typeface="MS PGothic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MS PGothic" charset="0"/>
                <a:cs typeface="MS PGothic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MS PGothic" charset="0"/>
                <a:cs typeface="MS PGothic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MS PGothic" charset="0"/>
                <a:cs typeface="MS PGothic" charset="0"/>
              </a:defRPr>
            </a:lvl9pPr>
          </a:lstStyle>
          <a:p>
            <a:r>
              <a:rPr lang="en-US" sz="700" dirty="0"/>
              <a:t>G. Matousek (Duke) </a:t>
            </a:r>
          </a:p>
          <a:p>
            <a:r>
              <a:rPr lang="en-US" sz="700" dirty="0"/>
              <a:t>&amp; N. Trotta (UCONN)</a:t>
            </a:r>
          </a:p>
        </p:txBody>
      </p:sp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11CD5120-EDCA-C4D1-B040-FB24AC44F83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Conclusions</a:t>
            </a:r>
          </a:p>
        </p:txBody>
      </p:sp>
      <p:sp>
        <p:nvSpPr>
          <p:cNvPr id="6" name="Slide Number Placeholder 2">
            <a:extLst>
              <a:ext uri="{FF2B5EF4-FFF2-40B4-BE49-F238E27FC236}">
                <a16:creationId xmlns:a16="http://schemas.microsoft.com/office/drawing/2014/main" id="{0007431D-ADB5-3998-46A1-9F3848F6C341}"/>
              </a:ext>
            </a:extLst>
          </p:cNvPr>
          <p:cNvSpPr txBox="1">
            <a:spLocks/>
          </p:cNvSpPr>
          <p:nvPr/>
        </p:nvSpPr>
        <p:spPr>
          <a:xfrm>
            <a:off x="4724400" y="6492875"/>
            <a:ext cx="2743200" cy="365125"/>
          </a:xfrm>
          <a:prstGeom prst="rect">
            <a:avLst/>
          </a:prstGeom>
        </p:spPr>
        <p:txBody>
          <a:bodyPr vert="horz" lIns="0" tIns="45720" rIns="0" bIns="45720" rtlCol="0" anchor="ctr"/>
          <a:lstStyle>
            <a:defPPr>
              <a:defRPr lang="en-US"/>
            </a:defPPr>
            <a:lvl1pPr marL="0" algn="ctr" defTabSz="914400" rtl="0" eaLnBrk="1" latinLnBrk="0" hangingPunct="1">
              <a:defRPr sz="1200" b="0" i="0" kern="1200">
                <a:solidFill>
                  <a:schemeClr val="tx1">
                    <a:tint val="75000"/>
                  </a:schemeClr>
                </a:solidFill>
                <a:latin typeface="Helvetica" pitchFamily="2" charset="0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459CB2F1-739C-D74B-B449-0413DC9360EB}" type="slidenum">
              <a:rPr lang="en-US" smtClean="0"/>
              <a:pPr/>
              <a:t>18</a:t>
            </a:fld>
            <a:endParaRPr lang="en-US" dirty="0"/>
          </a:p>
        </p:txBody>
      </p:sp>
      <p:sp>
        <p:nvSpPr>
          <p:cNvPr id="7" name="Rounded Rectangle 6">
            <a:extLst>
              <a:ext uri="{FF2B5EF4-FFF2-40B4-BE49-F238E27FC236}">
                <a16:creationId xmlns:a16="http://schemas.microsoft.com/office/drawing/2014/main" id="{FF8C3D5F-60A2-E7D8-F77C-F676922C380D}"/>
              </a:ext>
            </a:extLst>
          </p:cNvPr>
          <p:cNvSpPr/>
          <p:nvPr/>
        </p:nvSpPr>
        <p:spPr>
          <a:xfrm>
            <a:off x="588866" y="1411989"/>
            <a:ext cx="5597446" cy="3397911"/>
          </a:xfrm>
          <a:prstGeom prst="roundRect">
            <a:avLst/>
          </a:prstGeom>
          <a:solidFill>
            <a:srgbClr val="F7F7F7"/>
          </a:solidFill>
          <a:ln>
            <a:solidFill>
              <a:srgbClr val="B4B4B4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dirty="0"/>
          </a:p>
        </p:txBody>
      </p:sp>
      <p:sp>
        <p:nvSpPr>
          <p:cNvPr id="9" name="Rounded Rectangle 8">
            <a:extLst>
              <a:ext uri="{FF2B5EF4-FFF2-40B4-BE49-F238E27FC236}">
                <a16:creationId xmlns:a16="http://schemas.microsoft.com/office/drawing/2014/main" id="{B0D72641-2E13-2AEF-EB6A-7A28CB2AB136}"/>
              </a:ext>
            </a:extLst>
          </p:cNvPr>
          <p:cNvSpPr/>
          <p:nvPr/>
        </p:nvSpPr>
        <p:spPr>
          <a:xfrm>
            <a:off x="6344355" y="1411989"/>
            <a:ext cx="5597446" cy="3397911"/>
          </a:xfrm>
          <a:prstGeom prst="roundRect">
            <a:avLst/>
          </a:prstGeom>
          <a:solidFill>
            <a:srgbClr val="F7F7F7"/>
          </a:solidFill>
          <a:ln>
            <a:solidFill>
              <a:srgbClr val="B4B4B4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dirty="0"/>
          </a:p>
        </p:txBody>
      </p:sp>
      <p:sp>
        <p:nvSpPr>
          <p:cNvPr id="10" name="Rounded Rectangle 9">
            <a:extLst>
              <a:ext uri="{FF2B5EF4-FFF2-40B4-BE49-F238E27FC236}">
                <a16:creationId xmlns:a16="http://schemas.microsoft.com/office/drawing/2014/main" id="{80DA2A83-0373-822D-8971-217F065846AF}"/>
              </a:ext>
            </a:extLst>
          </p:cNvPr>
          <p:cNvSpPr/>
          <p:nvPr/>
        </p:nvSpPr>
        <p:spPr>
          <a:xfrm>
            <a:off x="622733" y="4934210"/>
            <a:ext cx="11283300" cy="1210936"/>
          </a:xfrm>
          <a:prstGeom prst="roundRect">
            <a:avLst/>
          </a:prstGeom>
          <a:solidFill>
            <a:srgbClr val="F7F7F7"/>
          </a:solidFill>
          <a:ln>
            <a:solidFill>
              <a:srgbClr val="B4B4B4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dirty="0"/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0E60D852-6C6C-6236-D0EF-2624310CD145}"/>
              </a:ext>
            </a:extLst>
          </p:cNvPr>
          <p:cNvSpPr txBox="1"/>
          <p:nvPr/>
        </p:nvSpPr>
        <p:spPr>
          <a:xfrm>
            <a:off x="859581" y="1562152"/>
            <a:ext cx="5553457" cy="353943"/>
          </a:xfrm>
          <a:prstGeom prst="rect">
            <a:avLst/>
          </a:prstGeom>
          <a:noFill/>
        </p:spPr>
        <p:txBody>
          <a:bodyPr wrap="square" lIns="0" rIns="0" rtlCol="0">
            <a:spAutoFit/>
          </a:bodyPr>
          <a:lstStyle/>
          <a:p>
            <a:pPr algn="l"/>
            <a:r>
              <a:rPr lang="en-US" sz="1700" b="1" dirty="0">
                <a:solidFill>
                  <a:srgbClr val="C0000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High luminosity enables precision measurements.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8EDE4CAF-1749-D14D-1693-05E1F767C375}"/>
              </a:ext>
            </a:extLst>
          </p:cNvPr>
          <p:cNvSpPr txBox="1"/>
          <p:nvPr/>
        </p:nvSpPr>
        <p:spPr>
          <a:xfrm>
            <a:off x="3387589" y="4950890"/>
            <a:ext cx="5553457" cy="369332"/>
          </a:xfrm>
          <a:prstGeom prst="rect">
            <a:avLst/>
          </a:prstGeom>
          <a:noFill/>
        </p:spPr>
        <p:txBody>
          <a:bodyPr wrap="square" lIns="0" rIns="0" rtlCol="0">
            <a:spAutoFit/>
          </a:bodyPr>
          <a:lstStyle/>
          <a:p>
            <a:pPr algn="ctr"/>
            <a:r>
              <a:rPr lang="en-US" b="1" dirty="0">
                <a:solidFill>
                  <a:srgbClr val="C0000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Luminosity alone is not enough!</a:t>
            </a: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5DFB31D7-883D-71B1-ED9C-472089333251}"/>
              </a:ext>
            </a:extLst>
          </p:cNvPr>
          <p:cNvSpPr txBox="1"/>
          <p:nvPr/>
        </p:nvSpPr>
        <p:spPr>
          <a:xfrm>
            <a:off x="6580253" y="1562152"/>
            <a:ext cx="5553457" cy="338554"/>
          </a:xfrm>
          <a:prstGeom prst="rect">
            <a:avLst/>
          </a:prstGeom>
          <a:noFill/>
        </p:spPr>
        <p:txBody>
          <a:bodyPr wrap="square" lIns="0" rIns="0" rtlCol="0">
            <a:spAutoFit/>
          </a:bodyPr>
          <a:lstStyle/>
          <a:p>
            <a:pPr algn="l"/>
            <a:r>
              <a:rPr lang="en-US" sz="1600" b="1" dirty="0">
                <a:solidFill>
                  <a:srgbClr val="C0000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A broader and more complete picture of the nucleon.</a:t>
            </a:r>
          </a:p>
        </p:txBody>
      </p:sp>
      <p:pic>
        <p:nvPicPr>
          <p:cNvPr id="14" name="Picture 13">
            <a:extLst>
              <a:ext uri="{FF2B5EF4-FFF2-40B4-BE49-F238E27FC236}">
                <a16:creationId xmlns:a16="http://schemas.microsoft.com/office/drawing/2014/main" id="{368DAD58-8A11-073A-7826-0DAB02E3916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829778" y="2048100"/>
            <a:ext cx="4636911" cy="2484625"/>
          </a:xfrm>
          <a:prstGeom prst="rect">
            <a:avLst/>
          </a:prstGeom>
          <a:ln>
            <a:solidFill>
              <a:srgbClr val="BD0000"/>
            </a:solidFill>
          </a:ln>
        </p:spPr>
      </p:pic>
      <p:sp>
        <p:nvSpPr>
          <p:cNvPr id="15" name="TextBox 14">
            <a:extLst>
              <a:ext uri="{FF2B5EF4-FFF2-40B4-BE49-F238E27FC236}">
                <a16:creationId xmlns:a16="http://schemas.microsoft.com/office/drawing/2014/main" id="{7BB5CE9F-C2FC-ABD9-323A-8BC98FFA6D65}"/>
              </a:ext>
            </a:extLst>
          </p:cNvPr>
          <p:cNvSpPr txBox="1"/>
          <p:nvPr/>
        </p:nvSpPr>
        <p:spPr>
          <a:xfrm>
            <a:off x="692367" y="5288535"/>
            <a:ext cx="11441343" cy="830997"/>
          </a:xfrm>
          <a:prstGeom prst="rect">
            <a:avLst/>
          </a:prstGeom>
          <a:noFill/>
        </p:spPr>
        <p:txBody>
          <a:bodyPr wrap="square" lIns="0" rIns="0" rtlCol="0">
            <a:spAutoFit/>
          </a:bodyPr>
          <a:lstStyle/>
          <a:p>
            <a:pPr marL="285750" indent="-285750" algn="l">
              <a:buFont typeface="Arial" panose="020B0604020202020204" pitchFamily="34" charset="0"/>
              <a:buChar char="•"/>
            </a:pPr>
            <a:r>
              <a:rPr lang="en-US" sz="1600" dirty="0">
                <a:effectLst/>
                <a:latin typeface="Arial" panose="020B0604020202020204" pitchFamily="34" charset="0"/>
                <a:cs typeface="Arial" panose="020B0604020202020204" pitchFamily="34" charset="0"/>
              </a:rPr>
              <a:t>As statistical precision improves, the limiting uncertainty shifts from event yield to experimental control.</a:t>
            </a:r>
          </a:p>
          <a:p>
            <a:pPr marL="285750" indent="-285750" algn="l">
              <a:buFont typeface="Arial" panose="020B0604020202020204" pitchFamily="34" charset="0"/>
              <a:buChar char="•"/>
            </a:pPr>
            <a:r>
              <a:rPr lang="en-US" sz="1600" dirty="0">
                <a:latin typeface="Arial" panose="020B0604020202020204" pitchFamily="34" charset="0"/>
                <a:cs typeface="Arial" panose="020B0604020202020204" pitchFamily="34" charset="0"/>
              </a:rPr>
              <a:t>Realizing the full physics potential in the GPD sector from increased luminosity would require improved control of the normalization and point-to-point systematics.</a:t>
            </a:r>
            <a:endParaRPr lang="en-US" sz="1600" dirty="0">
              <a:effectLst/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1B228E47-9FDE-64A0-F777-3F91E2FB8D83}"/>
              </a:ext>
            </a:extLst>
          </p:cNvPr>
          <p:cNvSpPr txBox="1"/>
          <p:nvPr/>
        </p:nvSpPr>
        <p:spPr>
          <a:xfrm>
            <a:off x="711876" y="2110897"/>
            <a:ext cx="5282524" cy="2446824"/>
          </a:xfrm>
          <a:prstGeom prst="rect">
            <a:avLst/>
          </a:prstGeom>
          <a:noFill/>
        </p:spPr>
        <p:txBody>
          <a:bodyPr wrap="square" lIns="0" rIns="0" rtlCol="0">
            <a:spAutoFit/>
          </a:bodyPr>
          <a:lstStyle/>
          <a:p>
            <a:pPr marL="285750" indent="-285750" algn="l">
              <a:buFont typeface="Arial" panose="020B0604020202020204" pitchFamily="34" charset="0"/>
              <a:buChar char="•"/>
            </a:pPr>
            <a:r>
              <a:rPr lang="en-US" sz="1700" dirty="0">
                <a:effectLst/>
                <a:latin typeface="Arial" panose="020B0604020202020204" pitchFamily="34" charset="0"/>
                <a:cs typeface="Arial" panose="020B0604020202020204" pitchFamily="34" charset="0"/>
              </a:rPr>
              <a:t>Extends DVCS further into the high-Q</a:t>
            </a:r>
            <a:r>
              <a:rPr lang="en-US" sz="1700" baseline="30000" dirty="0">
                <a:effectLst/>
                <a:latin typeface="Arial" panose="020B0604020202020204" pitchFamily="34" charset="0"/>
                <a:cs typeface="Arial" panose="020B0604020202020204" pitchFamily="34" charset="0"/>
              </a:rPr>
              <a:t>2</a:t>
            </a:r>
            <a:r>
              <a:rPr lang="en-US" sz="1700" dirty="0">
                <a:effectLst/>
                <a:latin typeface="Arial" panose="020B0604020202020204" pitchFamily="34" charset="0"/>
                <a:cs typeface="Arial" panose="020B0604020202020204" pitchFamily="34" charset="0"/>
              </a:rPr>
              <a:t>, large |t| region needed to constrain the D-term and improve understanding of mechanical structure.</a:t>
            </a:r>
          </a:p>
          <a:p>
            <a:pPr marL="285750" indent="-285750" algn="l">
              <a:buFont typeface="Arial" panose="020B0604020202020204" pitchFamily="34" charset="0"/>
              <a:buChar char="•"/>
            </a:pPr>
            <a:r>
              <a:rPr lang="en-US" sz="1700" dirty="0">
                <a:latin typeface="Arial" panose="020B0604020202020204" pitchFamily="34" charset="0"/>
                <a:cs typeface="Arial" panose="020B0604020202020204" pitchFamily="34" charset="0"/>
              </a:rPr>
              <a:t>Moves neutron and polarized DVCS/DVMP toward genuinely multidimensional measurements that are currently out of reach.</a:t>
            </a:r>
          </a:p>
          <a:p>
            <a:pPr marL="285750" indent="-285750" algn="l">
              <a:buFont typeface="Arial" panose="020B0604020202020204" pitchFamily="34" charset="0"/>
              <a:buChar char="•"/>
            </a:pPr>
            <a:r>
              <a:rPr lang="en-US" sz="1700" dirty="0">
                <a:effectLst/>
                <a:latin typeface="Arial" panose="020B0604020202020204" pitchFamily="34" charset="0"/>
                <a:cs typeface="Arial" panose="020B0604020202020204" pitchFamily="34" charset="0"/>
              </a:rPr>
              <a:t>Enables precision L/T separated DVMP measurements in both the chiral-odd and chiral-even sectors.</a:t>
            </a:r>
          </a:p>
        </p:txBody>
      </p:sp>
    </p:spTree>
    <p:extLst>
      <p:ext uri="{BB962C8B-B14F-4D97-AF65-F5344CB8AC3E}">
        <p14:creationId xmlns:p14="http://schemas.microsoft.com/office/powerpoint/2010/main" val="2576319622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id="{76D70693-FCB9-5C8D-64FB-EEBC4526AAF2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r>
              <a:rPr sz="1000">
                <a:solidFill>
                  <a:srgbClr val="505050"/>
                </a:solidFill>
                <a:latin typeface="Arial"/>
              </a:rPr>
              <a:t>14</a:t>
            </a:r>
          </a:p>
        </p:txBody>
      </p:sp>
      <p:sp>
        <p:nvSpPr>
          <p:cNvPr id="4" name="Title 3">
            <a:extLst>
              <a:ext uri="{FF2B5EF4-FFF2-40B4-BE49-F238E27FC236}">
                <a16:creationId xmlns:a16="http://schemas.microsoft.com/office/drawing/2014/main" id="{C1A2D527-E24B-6BFC-7282-027A81587E1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54765" y="3054883"/>
            <a:ext cx="10515600" cy="748233"/>
          </a:xfrm>
        </p:spPr>
        <p:txBody>
          <a:bodyPr/>
          <a:lstStyle/>
          <a:p>
            <a:pPr algn="ctr"/>
            <a:r>
              <a:rPr lang="en-US" dirty="0"/>
              <a:t>Ancillary Slides</a:t>
            </a:r>
          </a:p>
        </p:txBody>
      </p:sp>
    </p:spTree>
    <p:extLst>
      <p:ext uri="{BB962C8B-B14F-4D97-AF65-F5344CB8AC3E}">
        <p14:creationId xmlns:p14="http://schemas.microsoft.com/office/powerpoint/2010/main" val="4269220533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6AB2D60-AE10-61AF-2639-C3BED3CB8F8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id="{DA9741C4-9D7E-DB9E-7457-B1D2A2D2E3BC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459CB2F1-739C-D74B-B449-0413DC9360EB}" type="slidenum">
              <a:rPr lang="en-US" smtClean="0"/>
              <a:pPr/>
              <a:t>20</a:t>
            </a:fld>
            <a:endParaRPr lang="en-US" dirty="0"/>
          </a:p>
        </p:txBody>
      </p:sp>
      <p:sp>
        <p:nvSpPr>
          <p:cNvPr id="4" name="Title 3">
            <a:extLst>
              <a:ext uri="{FF2B5EF4-FFF2-40B4-BE49-F238E27FC236}">
                <a16:creationId xmlns:a16="http://schemas.microsoft.com/office/drawing/2014/main" id="{69B29863-7501-69FE-D5A6-191A0C0A7E8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t>What controls the mechanical-structure precision?</a:t>
            </a: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13AFCF2E-45F9-C095-0EC6-D4B444E7F8A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224708" y="2395728"/>
            <a:ext cx="5394984" cy="3456432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A7633602-12BE-F330-92B5-984658303B60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22046" y="2395728"/>
            <a:ext cx="5577052" cy="3456432"/>
          </a:xfrm>
          <a:prstGeom prst="rect">
            <a:avLst/>
          </a:prstGeom>
        </p:spPr>
      </p:pic>
      <p:sp>
        <p:nvSpPr>
          <p:cNvPr id="8" name="Rounded Rectangle 7"/>
          <p:cNvSpPr/>
          <p:nvPr/>
        </p:nvSpPr>
        <p:spPr>
          <a:xfrm>
            <a:off x="841248" y="1225296"/>
            <a:ext cx="10515600" cy="621792"/>
          </a:xfrm>
          <a:prstGeom prst="roundRect">
            <a:avLst/>
          </a:prstGeom>
          <a:solidFill>
            <a:srgbClr val="FCF7F8"/>
          </a:solidFill>
          <a:ln>
            <a:solidFill>
              <a:srgbClr val="E1C8CF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tIns="91440" bIns="91440" rtlCol="0" anchor="ctr"/>
          <a:lstStyle/>
          <a:p>
            <a:pPr algn="ctr"/>
            <a:r>
              <a:rPr sz="1600" b="1">
                <a:solidFill>
                  <a:srgbClr val="800020"/>
                </a:solidFill>
                <a:latin typeface="Arial"/>
              </a:rPr>
              <a:t>Pressure and shear are derived quantities: they amplify uncertainty in the shape of D(t), not just its overall normalization.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566928" y="1938528"/>
            <a:ext cx="11018520" cy="310896"/>
          </a:xfrm>
          <a:prstGeom prst="rect">
            <a:avLst/>
          </a:prstGeom>
          <a:noFill/>
        </p:spPr>
        <p:txBody>
          <a:bodyPr wrap="square" lIns="73152" tIns="73152" rIns="73152" bIns="73152" anchor="ctr">
            <a:spAutoFit/>
          </a:bodyPr>
          <a:lstStyle/>
          <a:p>
            <a:pPr algn="ctr"/>
            <a:r>
              <a:rPr sz="1600" b="1">
                <a:solidFill>
                  <a:srgbClr val="232323"/>
                </a:solidFill>
                <a:latin typeface="Arial"/>
              </a:rPr>
              <a:t>Need simultaneously:  t lever arm  +  statistical precision  +  controlled point-to-point systematics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731520" y="5797296"/>
            <a:ext cx="10698480" cy="347472"/>
          </a:xfrm>
          <a:prstGeom prst="rect">
            <a:avLst/>
          </a:prstGeom>
          <a:noFill/>
        </p:spPr>
        <p:txBody>
          <a:bodyPr wrap="square" lIns="73152" tIns="73152" rIns="73152" bIns="73152" anchor="ctr">
            <a:spAutoFit/>
          </a:bodyPr>
          <a:lstStyle/>
          <a:p>
            <a:pPr algn="ctr"/>
            <a:r>
              <a:rPr sz="1300" b="0">
                <a:solidFill>
                  <a:srgbClr val="5A5A5A"/>
                </a:solidFill>
                <a:latin typeface="Arial"/>
              </a:rPr>
              <a:t>This is why a luminosity upgrade is most valuable when paired with analysis improvements that reduce the present RGA/RGB systematic floor.</a:t>
            </a:r>
          </a:p>
        </p:txBody>
      </p:sp>
    </p:spTree>
    <p:extLst>
      <p:ext uri="{BB962C8B-B14F-4D97-AF65-F5344CB8AC3E}">
        <p14:creationId xmlns:p14="http://schemas.microsoft.com/office/powerpoint/2010/main" val="268202223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40E58D38-4368-C214-CDB7-C48BC802BDE4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459CB2F1-739C-D74B-B449-0413DC9360EB}" type="slidenum">
              <a:rPr lang="en-US" smtClean="0"/>
              <a:pPr/>
              <a:t>21</a:t>
            </a:fld>
            <a:endParaRPr lang="en-US" dirty="0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F98064A9-1881-C465-7704-B27836B70C4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42739" y="454374"/>
            <a:ext cx="10330543" cy="5949252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BDEDAA6F-7366-323F-0579-334ABCE59699}"/>
              </a:ext>
            </a:extLst>
          </p:cNvPr>
          <p:cNvSpPr txBox="1"/>
          <p:nvPr/>
        </p:nvSpPr>
        <p:spPr>
          <a:xfrm>
            <a:off x="10148834" y="5918479"/>
            <a:ext cx="1561325" cy="276999"/>
          </a:xfrm>
          <a:prstGeom prst="rect">
            <a:avLst/>
          </a:prstGeom>
          <a:noFill/>
        </p:spPr>
        <p:txBody>
          <a:bodyPr wrap="none" lIns="0" rIns="0" rtlCol="0">
            <a:spAutoFit/>
          </a:bodyPr>
          <a:lstStyle/>
          <a:p>
            <a:pPr algn="l"/>
            <a:r>
              <a:rPr lang="en-US" sz="1200" dirty="0">
                <a:effectLst/>
                <a:latin typeface="Helvetica" pitchFamily="2" charset="0"/>
              </a:rPr>
              <a:t>(Slide from S. </a:t>
            </a:r>
            <a:r>
              <a:rPr lang="en-US" sz="1200" dirty="0">
                <a:latin typeface="Helvetica" pitchFamily="2" charset="0"/>
              </a:rPr>
              <a:t>Niccolai)</a:t>
            </a:r>
            <a:endParaRPr lang="en-US" sz="1200" dirty="0">
              <a:effectLst/>
              <a:latin typeface="Helvetica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53815469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F09C50EA-915C-8DC7-8C30-23C34C294CB0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459CB2F1-739C-D74B-B449-0413DC9360EB}" type="slidenum">
              <a:rPr lang="en-US" smtClean="0"/>
              <a:pPr/>
              <a:t>22</a:t>
            </a:fld>
            <a:endParaRPr lang="en-US" dirty="0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CF4156DF-2882-6689-F9B2-723B4EDF34F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56858" y="375850"/>
            <a:ext cx="10511414" cy="6007585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50D0C556-FED7-D801-A057-B74F511CB51A}"/>
              </a:ext>
            </a:extLst>
          </p:cNvPr>
          <p:cNvSpPr txBox="1"/>
          <p:nvPr/>
        </p:nvSpPr>
        <p:spPr>
          <a:xfrm>
            <a:off x="10008158" y="5526593"/>
            <a:ext cx="1561325" cy="276999"/>
          </a:xfrm>
          <a:prstGeom prst="rect">
            <a:avLst/>
          </a:prstGeom>
          <a:noFill/>
        </p:spPr>
        <p:txBody>
          <a:bodyPr wrap="none" lIns="0" rIns="0" rtlCol="0">
            <a:spAutoFit/>
          </a:bodyPr>
          <a:lstStyle/>
          <a:p>
            <a:pPr algn="l"/>
            <a:r>
              <a:rPr lang="en-US" sz="1200" dirty="0">
                <a:effectLst/>
                <a:latin typeface="Helvetica" pitchFamily="2" charset="0"/>
              </a:rPr>
              <a:t>(Slide from S. </a:t>
            </a:r>
            <a:r>
              <a:rPr lang="en-US" sz="1200" dirty="0">
                <a:latin typeface="Helvetica" pitchFamily="2" charset="0"/>
              </a:rPr>
              <a:t>Niccolai)</a:t>
            </a:r>
            <a:endParaRPr lang="en-US" sz="1200" dirty="0">
              <a:effectLst/>
              <a:latin typeface="Helvetica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85211657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id="{B84DAB5F-DFF6-33D6-6980-96DAAFDC946C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r>
              <a:rPr sz="1000">
                <a:solidFill>
                  <a:srgbClr val="505050"/>
                </a:solidFill>
                <a:latin typeface="Arial"/>
              </a:rPr>
              <a:t>16</a:t>
            </a:r>
          </a:p>
        </p:txBody>
      </p:sp>
      <p:sp>
        <p:nvSpPr>
          <p:cNvPr id="4" name="Title 3">
            <a:extLst>
              <a:ext uri="{FF2B5EF4-FFF2-40B4-BE49-F238E27FC236}">
                <a16:creationId xmlns:a16="http://schemas.microsoft.com/office/drawing/2014/main" id="{9BA188E4-6AD1-37D4-5706-A5425168555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/>
              <a:t>ImH</a:t>
            </a:r>
            <a:r>
              <a:rPr lang="en-US" dirty="0"/>
              <a:t> and E?</a:t>
            </a:r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3E64C7EB-AB98-3060-0775-DC45D2477DC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96594" y="1479150"/>
            <a:ext cx="11798812" cy="38997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73339668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5F8D33FD-3AFB-CF3A-F31B-D2BB0B9E89A3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459CB2F1-739C-D74B-B449-0413DC9360EB}" type="slidenum">
              <a:rPr lang="en-US" smtClean="0"/>
              <a:pPr/>
              <a:t>24</a:t>
            </a:fld>
            <a:endParaRPr lang="en-US" dirty="0"/>
          </a:p>
        </p:txBody>
      </p:sp>
      <p:sp>
        <p:nvSpPr>
          <p:cNvPr id="3" name="Title 2">
            <a:extLst>
              <a:ext uri="{FF2B5EF4-FFF2-40B4-BE49-F238E27FC236}">
                <a16:creationId xmlns:a16="http://schemas.microsoft.com/office/drawing/2014/main" id="{42730CAA-7171-A94B-03CE-D673B35E49C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246E0AE5-F10B-E4BB-5E00-A1D6AE1D267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379117" y="1748368"/>
            <a:ext cx="4746453" cy="4079342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AEE7EDBD-ED3C-5AD4-2E31-8DAC0E3D4600}"/>
              </a:ext>
            </a:extLst>
          </p:cNvPr>
          <p:cNvSpPr txBox="1"/>
          <p:nvPr/>
        </p:nvSpPr>
        <p:spPr>
          <a:xfrm rot="20887182">
            <a:off x="7643190" y="3356866"/>
            <a:ext cx="3816173" cy="769441"/>
          </a:xfrm>
          <a:prstGeom prst="rect">
            <a:avLst/>
          </a:prstGeom>
          <a:noFill/>
        </p:spPr>
        <p:txBody>
          <a:bodyPr wrap="none" lIns="0" rIns="0" rtlCol="0">
            <a:spAutoFit/>
          </a:bodyPr>
          <a:lstStyle/>
          <a:p>
            <a:pPr algn="l"/>
            <a:r>
              <a:rPr lang="en-US" sz="4400" dirty="0">
                <a:solidFill>
                  <a:schemeClr val="accent2">
                    <a:alpha val="3000"/>
                  </a:schemeClr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PRELIMINARY</a:t>
            </a: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6E273E8B-819F-9AC7-CBD4-D68086B52C29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/>
          <a:stretch/>
        </p:blipFill>
        <p:spPr>
          <a:xfrm>
            <a:off x="1338215" y="1748368"/>
            <a:ext cx="4474669" cy="3751321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DEF6D4C8-B92F-2472-FE49-18C7DDEF27DF}"/>
              </a:ext>
            </a:extLst>
          </p:cNvPr>
          <p:cNvSpPr txBox="1"/>
          <p:nvPr/>
        </p:nvSpPr>
        <p:spPr>
          <a:xfrm rot="20887182">
            <a:off x="1950098" y="3094081"/>
            <a:ext cx="3816173" cy="769441"/>
          </a:xfrm>
          <a:prstGeom prst="rect">
            <a:avLst/>
          </a:prstGeom>
          <a:noFill/>
        </p:spPr>
        <p:txBody>
          <a:bodyPr wrap="none" lIns="0" rIns="0" rtlCol="0">
            <a:spAutoFit/>
          </a:bodyPr>
          <a:lstStyle/>
          <a:p>
            <a:pPr algn="l"/>
            <a:r>
              <a:rPr lang="en-US" sz="4400" dirty="0">
                <a:solidFill>
                  <a:schemeClr val="accent2">
                    <a:alpha val="3000"/>
                  </a:schemeClr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PRELIMINARY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A62B925D-3894-830D-B9DB-55293DFC4F6A}"/>
              </a:ext>
            </a:extLst>
          </p:cNvPr>
          <p:cNvSpPr txBox="1"/>
          <p:nvPr/>
        </p:nvSpPr>
        <p:spPr>
          <a:xfrm>
            <a:off x="2036205" y="4550726"/>
            <a:ext cx="2091919" cy="215444"/>
          </a:xfrm>
          <a:prstGeom prst="rect">
            <a:avLst/>
          </a:prstGeom>
          <a:noFill/>
        </p:spPr>
        <p:txBody>
          <a:bodyPr wrap="none" lIns="0" rIns="0" rtlCol="0">
            <a:spAutoFit/>
          </a:bodyPr>
          <a:lstStyle/>
          <a:p>
            <a:pPr algn="l"/>
            <a:r>
              <a:rPr lang="en-US" sz="800" dirty="0">
                <a:effectLst/>
                <a:latin typeface="Helvetica" pitchFamily="2" charset="0"/>
              </a:rPr>
              <a:t>Synthetic central value; not extraction of data.</a:t>
            </a:r>
          </a:p>
        </p:txBody>
      </p:sp>
    </p:spTree>
    <p:extLst>
      <p:ext uri="{BB962C8B-B14F-4D97-AF65-F5344CB8AC3E}">
        <p14:creationId xmlns:p14="http://schemas.microsoft.com/office/powerpoint/2010/main" val="4022331153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id="{9E4361A3-8606-A840-566C-9585E8E6B8E5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r>
              <a:rPr sz="1000">
                <a:solidFill>
                  <a:srgbClr val="505050"/>
                </a:solidFill>
                <a:latin typeface="Arial"/>
              </a:rPr>
              <a:t>17</a:t>
            </a:r>
          </a:p>
        </p:txBody>
      </p:sp>
      <p:sp>
        <p:nvSpPr>
          <p:cNvPr id="4" name="Title 3">
            <a:extLst>
              <a:ext uri="{FF2B5EF4-FFF2-40B4-BE49-F238E27FC236}">
                <a16:creationId xmlns:a16="http://schemas.microsoft.com/office/drawing/2014/main" id="{BD30162A-A4A3-F693-DA15-0B272C360F5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t>Shear forces: complementary mechanical information</a:t>
            </a: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947DB240-A3A0-8C34-4AF4-CB8D1FB69E0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81153" y="2240280"/>
            <a:ext cx="5666357" cy="3584448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552CB2D3-22A1-374D-C986-7BAFB1A1EF72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096000" y="2240280"/>
            <a:ext cx="5666357" cy="3584448"/>
          </a:xfrm>
          <a:prstGeom prst="rect">
            <a:avLst/>
          </a:prstGeom>
        </p:spPr>
      </p:pic>
      <p:sp>
        <p:nvSpPr>
          <p:cNvPr id="10" name="Rounded Rectangle 9"/>
          <p:cNvSpPr/>
          <p:nvPr/>
        </p:nvSpPr>
        <p:spPr>
          <a:xfrm>
            <a:off x="841248" y="1207008"/>
            <a:ext cx="10515600" cy="621792"/>
          </a:xfrm>
          <a:prstGeom prst="roundRect">
            <a:avLst/>
          </a:prstGeom>
          <a:solidFill>
            <a:srgbClr val="FCF7F8"/>
          </a:solidFill>
          <a:ln>
            <a:solidFill>
              <a:srgbClr val="E1C8CF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tIns="91440" bIns="91440" rtlCol="0" anchor="ctr"/>
          <a:lstStyle/>
          <a:p>
            <a:pPr algn="ctr"/>
            <a:r>
              <a:rPr sz="1600" b="1">
                <a:solidFill>
                  <a:srgbClr val="800020"/>
                </a:solidFill>
                <a:latin typeface="Arial"/>
              </a:rPr>
              <a:t>The same fitted D-term also determines the shear-force distribution, providing an independent view of how internal stresses are spatially organized.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658368" y="5769864"/>
            <a:ext cx="10972800" cy="384048"/>
          </a:xfrm>
          <a:prstGeom prst="rect">
            <a:avLst/>
          </a:prstGeom>
          <a:noFill/>
        </p:spPr>
        <p:txBody>
          <a:bodyPr wrap="square" lIns="73152" tIns="73152" rIns="73152" bIns="73152" anchor="ctr">
            <a:spAutoFit/>
          </a:bodyPr>
          <a:lstStyle/>
          <a:p>
            <a:pPr algn="ctr"/>
            <a:r>
              <a:rPr sz="1300" b="1">
                <a:solidFill>
                  <a:srgbClr val="800020"/>
                </a:solidFill>
                <a:latin typeface="Arial"/>
              </a:rPr>
              <a:t>Pressure and shear are therefore not separate measurements: both test whether the extracted D(t) is sufficiently precise and stable for spatial interpretation.</a:t>
            </a:r>
          </a:p>
        </p:txBody>
      </p:sp>
    </p:spTree>
    <p:extLst>
      <p:ext uri="{BB962C8B-B14F-4D97-AF65-F5344CB8AC3E}">
        <p14:creationId xmlns:p14="http://schemas.microsoft.com/office/powerpoint/2010/main" val="3728747861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id="{FF3172B5-3CCB-743D-BF87-E10513E376DC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r>
              <a:rPr sz="1000">
                <a:solidFill>
                  <a:srgbClr val="505050"/>
                </a:solidFill>
                <a:latin typeface="Arial"/>
              </a:rPr>
              <a:t>18</a:t>
            </a:r>
          </a:p>
        </p:txBody>
      </p:sp>
      <p:sp>
        <p:nvSpPr>
          <p:cNvPr id="4" name="Title 3">
            <a:extLst>
              <a:ext uri="{FF2B5EF4-FFF2-40B4-BE49-F238E27FC236}">
                <a16:creationId xmlns:a16="http://schemas.microsoft.com/office/drawing/2014/main" id="{98E40F52-13C9-6AFA-772E-95E030D17D2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t>High luminosity only pays off if systematics follow</a:t>
            </a: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0A47094A-A9BA-5C2B-1827-5805460D49F5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/>
          <a:stretch/>
        </p:blipFill>
        <p:spPr>
          <a:xfrm>
            <a:off x="584071" y="2400692"/>
            <a:ext cx="4668278" cy="3913632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F6BB6198-125A-5051-DB65-F27D67DE68EF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/>
          <a:stretch/>
        </p:blipFill>
        <p:spPr>
          <a:xfrm>
            <a:off x="6391836" y="2400692"/>
            <a:ext cx="4668278" cy="3913632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C2241AF9-3508-2FB4-93B3-4BFAB1EEF64C}"/>
              </a:ext>
            </a:extLst>
          </p:cNvPr>
          <p:cNvSpPr txBox="1"/>
          <p:nvPr/>
        </p:nvSpPr>
        <p:spPr>
          <a:xfrm>
            <a:off x="1961477" y="2126372"/>
            <a:ext cx="1461939" cy="369332"/>
          </a:xfrm>
          <a:prstGeom prst="rect">
            <a:avLst/>
          </a:prstGeom>
          <a:noFill/>
        </p:spPr>
        <p:txBody>
          <a:bodyPr wrap="none" lIns="0" rIns="0" rtlCol="0">
            <a:spAutoFit/>
          </a:bodyPr>
          <a:lstStyle/>
          <a:p>
            <a:pPr algn="l"/>
            <a:r>
              <a:rPr lang="en-US" dirty="0">
                <a:effectLst/>
                <a:latin typeface="Helvetica" pitchFamily="2" charset="0"/>
              </a:rPr>
              <a:t>Statistics Only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D7DC09AA-3DBB-2586-FDDE-E939B5478138}"/>
              </a:ext>
            </a:extLst>
          </p:cNvPr>
          <p:cNvSpPr txBox="1"/>
          <p:nvPr/>
        </p:nvSpPr>
        <p:spPr>
          <a:xfrm>
            <a:off x="6283601" y="2126372"/>
            <a:ext cx="5687454" cy="369332"/>
          </a:xfrm>
          <a:prstGeom prst="rect">
            <a:avLst/>
          </a:prstGeom>
          <a:noFill/>
        </p:spPr>
        <p:txBody>
          <a:bodyPr wrap="none" lIns="0" rIns="0" rtlCol="0">
            <a:spAutoFit/>
          </a:bodyPr>
          <a:lstStyle/>
          <a:p>
            <a:pPr algn="l"/>
            <a:r>
              <a:rPr lang="en-US" dirty="0">
                <a:effectLst/>
                <a:latin typeface="Helvetica" pitchFamily="2" charset="0"/>
              </a:rPr>
              <a:t>Statistics + Measured RGA/Projected RGB Systematics</a:t>
            </a:r>
          </a:p>
        </p:txBody>
      </p:sp>
      <p:sp>
        <p:nvSpPr>
          <p:cNvPr id="12" name="Rounded Rectangle 11"/>
          <p:cNvSpPr/>
          <p:nvPr/>
        </p:nvSpPr>
        <p:spPr>
          <a:xfrm>
            <a:off x="838200" y="1406027"/>
            <a:ext cx="10515600" cy="603504"/>
          </a:xfrm>
          <a:prstGeom prst="roundRect">
            <a:avLst/>
          </a:prstGeom>
          <a:solidFill>
            <a:srgbClr val="FCF7F8"/>
          </a:solidFill>
          <a:ln>
            <a:solidFill>
              <a:srgbClr val="E1C8CF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tIns="91440" bIns="91440" rtlCol="0" anchor="ctr"/>
          <a:lstStyle/>
          <a:p>
            <a:pPr algn="ctr"/>
            <a:r>
              <a:rPr sz="1600" b="1">
                <a:solidFill>
                  <a:srgbClr val="800020"/>
                </a:solidFill>
                <a:latin typeface="Arial"/>
              </a:rPr>
              <a:t>The same pattern appears in flavor-separated Ji constraints: statistics tighten the contours rapidly, while realistic systematics set the eventual precision floor.</a:t>
            </a:r>
          </a:p>
        </p:txBody>
      </p:sp>
    </p:spTree>
    <p:extLst>
      <p:ext uri="{BB962C8B-B14F-4D97-AF65-F5344CB8AC3E}">
        <p14:creationId xmlns:p14="http://schemas.microsoft.com/office/powerpoint/2010/main" val="3074376883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id="{A1AB1321-3270-7E02-2C3D-CE88A5067E0A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459CB2F1-739C-D74B-B449-0413DC9360EB}" type="slidenum">
              <a:rPr lang="en-US" smtClean="0"/>
              <a:pPr/>
              <a:t>27</a:t>
            </a:fld>
            <a:endParaRPr lang="en-US" dirty="0"/>
          </a:p>
        </p:txBody>
      </p:sp>
      <p:sp>
        <p:nvSpPr>
          <p:cNvPr id="4" name="Title 3">
            <a:extLst>
              <a:ext uri="{FF2B5EF4-FFF2-40B4-BE49-F238E27FC236}">
                <a16:creationId xmlns:a16="http://schemas.microsoft.com/office/drawing/2014/main" id="{19BBBFBE-55A3-D4D8-2469-5551689CDF9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CLAS12 Preliminary</a:t>
            </a:r>
          </a:p>
        </p:txBody>
      </p:sp>
      <p:grpSp>
        <p:nvGrpSpPr>
          <p:cNvPr id="6" name="Group 5">
            <a:extLst>
              <a:ext uri="{FF2B5EF4-FFF2-40B4-BE49-F238E27FC236}">
                <a16:creationId xmlns:a16="http://schemas.microsoft.com/office/drawing/2014/main" id="{B46B6307-6880-A13A-A917-2A9F6544A7F8}"/>
              </a:ext>
            </a:extLst>
          </p:cNvPr>
          <p:cNvGrpSpPr/>
          <p:nvPr/>
        </p:nvGrpSpPr>
        <p:grpSpPr>
          <a:xfrm>
            <a:off x="120000" y="1591733"/>
            <a:ext cx="11985129" cy="3972082"/>
            <a:chOff x="120000" y="1591733"/>
            <a:chExt cx="11985129" cy="3972082"/>
          </a:xfrm>
        </p:grpSpPr>
        <p:pic>
          <p:nvPicPr>
            <p:cNvPr id="7" name="Picture 6">
              <a:extLst>
                <a:ext uri="{FF2B5EF4-FFF2-40B4-BE49-F238E27FC236}">
                  <a16:creationId xmlns:a16="http://schemas.microsoft.com/office/drawing/2014/main" id="{477A0613-9310-6876-8377-0AB7536F4CD2}"/>
                </a:ext>
              </a:extLst>
            </p:cNvPr>
            <p:cNvPicPr>
              <a:picLocks noChangeAspect="1"/>
            </p:cNvPicPr>
            <p:nvPr/>
          </p:nvPicPr>
          <p:blipFill>
            <a:blip r:embed="rId2"/>
            <a:srcRect/>
            <a:stretch/>
          </p:blipFill>
          <p:spPr>
            <a:xfrm>
              <a:off x="120000" y="1591733"/>
              <a:ext cx="11985129" cy="3972082"/>
            </a:xfrm>
            <a:prstGeom prst="rect">
              <a:avLst/>
            </a:prstGeom>
          </p:spPr>
        </p:pic>
        <p:pic>
          <p:nvPicPr>
            <p:cNvPr id="8" name="Picture 7" descr="A logo with a red circle and a black and grey object&#10;&#10;AI-generated content may be incorrect.">
              <a:extLst>
                <a:ext uri="{FF2B5EF4-FFF2-40B4-BE49-F238E27FC236}">
                  <a16:creationId xmlns:a16="http://schemas.microsoft.com/office/drawing/2014/main" id="{08077323-9534-8EF2-F064-ED76072CEC75}"/>
                </a:ext>
              </a:extLst>
            </p:cNvPr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2701615" y="4266459"/>
              <a:ext cx="1302370" cy="698002"/>
            </a:xfrm>
            <a:prstGeom prst="rect">
              <a:avLst/>
            </a:prstGeom>
            <a:ln>
              <a:solidFill>
                <a:schemeClr val="tx1"/>
              </a:solidFill>
            </a:ln>
          </p:spPr>
        </p:pic>
        <p:sp>
          <p:nvSpPr>
            <p:cNvPr id="9" name="TextBox 8">
              <a:extLst>
                <a:ext uri="{FF2B5EF4-FFF2-40B4-BE49-F238E27FC236}">
                  <a16:creationId xmlns:a16="http://schemas.microsoft.com/office/drawing/2014/main" id="{DE6A76D0-E7B8-C490-D420-EDA5977863D6}"/>
                </a:ext>
              </a:extLst>
            </p:cNvPr>
            <p:cNvSpPr txBox="1"/>
            <p:nvPr/>
          </p:nvSpPr>
          <p:spPr>
            <a:xfrm rot="21035298">
              <a:off x="2939818" y="2981565"/>
              <a:ext cx="7112781" cy="1354217"/>
            </a:xfrm>
            <a:prstGeom prst="rect">
              <a:avLst/>
            </a:prstGeom>
            <a:noFill/>
          </p:spPr>
          <p:txBody>
            <a:bodyPr wrap="none" lIns="0" rIns="0" rtlCol="0">
              <a:spAutoFit/>
            </a:bodyPr>
            <a:lstStyle/>
            <a:p>
              <a:pPr algn="l"/>
              <a:r>
                <a:rPr lang="en-US" sz="8200" dirty="0">
                  <a:solidFill>
                    <a:srgbClr val="FF0000">
                      <a:alpha val="10000"/>
                    </a:srgbClr>
                  </a:solidFill>
                  <a:effectLst/>
                  <a:latin typeface="Arial" panose="020B0604020202020204" pitchFamily="34" charset="0"/>
                  <a:cs typeface="Arial" panose="020B0604020202020204" pitchFamily="34" charset="0"/>
                </a:rPr>
                <a:t>PRELIMINARY</a:t>
              </a:r>
            </a:p>
          </p:txBody>
        </p:sp>
      </p:grpSp>
      <p:sp>
        <p:nvSpPr>
          <p:cNvPr id="5" name="Date Placeholder 1">
            <a:extLst>
              <a:ext uri="{FF2B5EF4-FFF2-40B4-BE49-F238E27FC236}">
                <a16:creationId xmlns:a16="http://schemas.microsoft.com/office/drawing/2014/main" id="{2E2E69F1-235E-0972-7E7B-FC0617490852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3352800" y="6431166"/>
            <a:ext cx="2743200" cy="365125"/>
          </a:xfrm>
        </p:spPr>
        <p:txBody>
          <a:bodyPr/>
          <a:lstStyle/>
          <a:p>
            <a:r>
              <a:rPr lang="en-US"/>
              <a:t>11/20/25</a:t>
            </a:r>
            <a:endParaRPr lang="en-US" dirty="0"/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F01B3FDD-E189-93DE-9F08-211217F614EB}"/>
              </a:ext>
            </a:extLst>
          </p:cNvPr>
          <p:cNvSpPr txBox="1"/>
          <p:nvPr/>
        </p:nvSpPr>
        <p:spPr>
          <a:xfrm>
            <a:off x="1215850" y="1393923"/>
            <a:ext cx="6483313" cy="369332"/>
          </a:xfrm>
          <a:prstGeom prst="rect">
            <a:avLst/>
          </a:prstGeom>
          <a:noFill/>
        </p:spPr>
        <p:txBody>
          <a:bodyPr wrap="none" lIns="0" rIns="0" rtlCol="0">
            <a:spAutoFit/>
          </a:bodyPr>
          <a:lstStyle/>
          <a:p>
            <a:pPr algn="l"/>
            <a:r>
              <a:rPr lang="en-US" dirty="0">
                <a:effectLst/>
                <a:latin typeface="Helvetica" pitchFamily="2" charset="0"/>
              </a:rPr>
              <a:t>Exclusive </a:t>
            </a:r>
            <a:r>
              <a:rPr lang="en-US" dirty="0">
                <a:effectLst/>
                <a:latin typeface="Symbol" pitchFamily="2" charset="2"/>
              </a:rPr>
              <a:t>p</a:t>
            </a:r>
            <a:r>
              <a:rPr lang="en-US" baseline="30000" dirty="0">
                <a:effectLst/>
                <a:latin typeface="Helvetica" pitchFamily="2" charset="0"/>
              </a:rPr>
              <a:t>+ </a:t>
            </a:r>
            <a:r>
              <a:rPr lang="en-US" dirty="0">
                <a:effectLst/>
                <a:latin typeface="Helvetica" pitchFamily="2" charset="0"/>
              </a:rPr>
              <a:t>production off a longitudinally polarized NH</a:t>
            </a:r>
            <a:r>
              <a:rPr lang="en-US" baseline="-25000" dirty="0">
                <a:effectLst/>
                <a:latin typeface="Helvetica" pitchFamily="2" charset="0"/>
              </a:rPr>
              <a:t>3</a:t>
            </a:r>
            <a:r>
              <a:rPr lang="en-US" dirty="0">
                <a:effectLst/>
                <a:latin typeface="Helvetica" pitchFamily="2" charset="0"/>
              </a:rPr>
              <a:t> target.</a:t>
            </a:r>
          </a:p>
        </p:txBody>
      </p:sp>
    </p:spTree>
    <p:extLst>
      <p:ext uri="{BB962C8B-B14F-4D97-AF65-F5344CB8AC3E}">
        <p14:creationId xmlns:p14="http://schemas.microsoft.com/office/powerpoint/2010/main" val="1404393497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id="{60825BB6-3C70-38F6-C8EF-34A379B8AC09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459CB2F1-739C-D74B-B449-0413DC9360EB}" type="slidenum">
              <a:rPr lang="en-US" smtClean="0"/>
              <a:pPr/>
              <a:t>28</a:t>
            </a:fld>
            <a:endParaRPr lang="en-US" dirty="0"/>
          </a:p>
        </p:txBody>
      </p:sp>
      <p:sp>
        <p:nvSpPr>
          <p:cNvPr id="4" name="Title 3">
            <a:extLst>
              <a:ext uri="{FF2B5EF4-FFF2-40B4-BE49-F238E27FC236}">
                <a16:creationId xmlns:a16="http://schemas.microsoft.com/office/drawing/2014/main" id="{16C4E479-C8F4-4B98-347C-C1E950E7803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BSA</a:t>
            </a: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B5CBFE78-EDCF-BD2E-5AF1-1DBB37055BC0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6935" y="1680614"/>
            <a:ext cx="4418452" cy="3984206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AFB129C9-E2E5-EE9D-971B-64F9D60EAB11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724400" y="1291302"/>
            <a:ext cx="6807552" cy="1233778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05E71ACD-6174-2928-4C4C-FCF0F0BE7ED0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667597" y="3033197"/>
            <a:ext cx="6921155" cy="748233"/>
          </a:xfrm>
          <a:prstGeom prst="rect">
            <a:avLst/>
          </a:prstGeo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A573AC15-C40B-CE0D-CCD3-EC473B7B2DD9}"/>
              </a:ext>
            </a:extLst>
          </p:cNvPr>
          <p:cNvSpPr txBox="1"/>
          <p:nvPr/>
        </p:nvSpPr>
        <p:spPr>
          <a:xfrm>
            <a:off x="6831346" y="2613073"/>
            <a:ext cx="2593659" cy="307777"/>
          </a:xfrm>
          <a:prstGeom prst="rect">
            <a:avLst/>
          </a:prstGeom>
          <a:noFill/>
        </p:spPr>
        <p:txBody>
          <a:bodyPr wrap="none" lIns="0" rIns="0" rtlCol="0">
            <a:spAutoFit/>
          </a:bodyPr>
          <a:lstStyle/>
          <a:p>
            <a:pPr algn="l"/>
            <a:r>
              <a:rPr lang="en-US" sz="1400" dirty="0" err="1">
                <a:effectLst/>
                <a:latin typeface="Symbol" pitchFamily="2" charset="2"/>
                <a:cs typeface="Arial" panose="020B0604020202020204" pitchFamily="34" charset="0"/>
              </a:rPr>
              <a:t>h</a:t>
            </a:r>
            <a:r>
              <a:rPr lang="en-US" sz="1400" baseline="-25000" dirty="0" err="1">
                <a:effectLst/>
                <a:latin typeface="Arial" panose="020B0604020202020204" pitchFamily="34" charset="0"/>
                <a:cs typeface="Arial" panose="020B0604020202020204" pitchFamily="34" charset="0"/>
              </a:rPr>
              <a:t>M</a:t>
            </a:r>
            <a:r>
              <a:rPr lang="en-US" sz="1400" baseline="-25000" dirty="0">
                <a:effectLst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400" dirty="0">
                <a:effectLst/>
                <a:latin typeface="Arial" panose="020B0604020202020204" pitchFamily="34" charset="0"/>
                <a:cs typeface="Arial" panose="020B0604020202020204" pitchFamily="34" charset="0"/>
              </a:rPr>
              <a:t>= -1 for pseudoscalar mesons</a:t>
            </a:r>
          </a:p>
        </p:txBody>
      </p:sp>
      <p:sp>
        <p:nvSpPr>
          <p:cNvPr id="12" name="Right Brace 11">
            <a:extLst>
              <a:ext uri="{FF2B5EF4-FFF2-40B4-BE49-F238E27FC236}">
                <a16:creationId xmlns:a16="http://schemas.microsoft.com/office/drawing/2014/main" id="{64736131-6478-A1F5-670A-C9E863D73968}"/>
              </a:ext>
            </a:extLst>
          </p:cNvPr>
          <p:cNvSpPr/>
          <p:nvPr/>
        </p:nvSpPr>
        <p:spPr>
          <a:xfrm rot="5400000">
            <a:off x="9054684" y="3258727"/>
            <a:ext cx="176801" cy="665018"/>
          </a:xfrm>
          <a:prstGeom prst="rightBrace">
            <a:avLst/>
          </a:prstGeom>
          <a:ln w="12700"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3" name="Right Brace 12">
            <a:extLst>
              <a:ext uri="{FF2B5EF4-FFF2-40B4-BE49-F238E27FC236}">
                <a16:creationId xmlns:a16="http://schemas.microsoft.com/office/drawing/2014/main" id="{9BF971A5-81E0-53AF-7DB8-3A5019B6EFD2}"/>
              </a:ext>
            </a:extLst>
          </p:cNvPr>
          <p:cNvSpPr/>
          <p:nvPr/>
        </p:nvSpPr>
        <p:spPr>
          <a:xfrm rot="5400000">
            <a:off x="7296603" y="3252204"/>
            <a:ext cx="176801" cy="572910"/>
          </a:xfrm>
          <a:prstGeom prst="rightBrace">
            <a:avLst/>
          </a:prstGeom>
          <a:ln w="12700">
            <a:solidFill>
              <a:schemeClr val="accent6">
                <a:lumMod val="60000"/>
                <a:lumOff val="4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4" name="Right Brace 13">
            <a:extLst>
              <a:ext uri="{FF2B5EF4-FFF2-40B4-BE49-F238E27FC236}">
                <a16:creationId xmlns:a16="http://schemas.microsoft.com/office/drawing/2014/main" id="{D5A052AD-C0A5-16B8-70B3-D19DAD9CE86E}"/>
              </a:ext>
            </a:extLst>
          </p:cNvPr>
          <p:cNvSpPr/>
          <p:nvPr/>
        </p:nvSpPr>
        <p:spPr>
          <a:xfrm rot="5400000">
            <a:off x="10336089" y="3290829"/>
            <a:ext cx="176801" cy="572910"/>
          </a:xfrm>
          <a:prstGeom prst="rightBrace">
            <a:avLst/>
          </a:prstGeom>
          <a:ln w="12700">
            <a:solidFill>
              <a:schemeClr val="accent6">
                <a:lumMod val="60000"/>
                <a:lumOff val="4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5" name="Right Brace 14">
            <a:extLst>
              <a:ext uri="{FF2B5EF4-FFF2-40B4-BE49-F238E27FC236}">
                <a16:creationId xmlns:a16="http://schemas.microsoft.com/office/drawing/2014/main" id="{D133A205-1944-29B4-1275-740CA8175856}"/>
              </a:ext>
            </a:extLst>
          </p:cNvPr>
          <p:cNvSpPr/>
          <p:nvPr/>
        </p:nvSpPr>
        <p:spPr>
          <a:xfrm rot="5400000">
            <a:off x="7914278" y="3252205"/>
            <a:ext cx="176801" cy="572910"/>
          </a:xfrm>
          <a:prstGeom prst="rightBrace">
            <a:avLst/>
          </a:prstGeom>
          <a:ln w="12700">
            <a:solidFill>
              <a:srgbClr val="00AD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6" name="Right Brace 15">
            <a:extLst>
              <a:ext uri="{FF2B5EF4-FFF2-40B4-BE49-F238E27FC236}">
                <a16:creationId xmlns:a16="http://schemas.microsoft.com/office/drawing/2014/main" id="{FC9C512E-1E10-A93E-4BC2-1335FAAE1CE2}"/>
              </a:ext>
            </a:extLst>
          </p:cNvPr>
          <p:cNvSpPr/>
          <p:nvPr/>
        </p:nvSpPr>
        <p:spPr>
          <a:xfrm rot="5400000">
            <a:off x="10998529" y="3295907"/>
            <a:ext cx="176801" cy="572910"/>
          </a:xfrm>
          <a:prstGeom prst="rightBrace">
            <a:avLst/>
          </a:prstGeom>
          <a:ln w="127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3DA2DE5E-9E14-86F8-DD06-34A5CB98C2B6}"/>
              </a:ext>
            </a:extLst>
          </p:cNvPr>
          <p:cNvSpPr txBox="1"/>
          <p:nvPr/>
        </p:nvSpPr>
        <p:spPr>
          <a:xfrm>
            <a:off x="7932768" y="3588784"/>
            <a:ext cx="748145" cy="369332"/>
          </a:xfrm>
          <a:prstGeom prst="rect">
            <a:avLst/>
          </a:prstGeom>
          <a:noFill/>
        </p:spPr>
        <p:txBody>
          <a:bodyPr wrap="square" lIns="0" rIns="0" rtlCol="0">
            <a:spAutoFit/>
          </a:bodyPr>
          <a:lstStyle/>
          <a:p>
            <a:pPr algn="l"/>
            <a:r>
              <a:rPr lang="en-US" dirty="0">
                <a:solidFill>
                  <a:srgbClr val="00AD00"/>
                </a:solidFill>
                <a:effectLst/>
                <a:latin typeface="Helvetica" pitchFamily="2" charset="0"/>
              </a:rPr>
              <a:t>1</a:t>
            </a:r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CDF37A73-2BB7-E69A-0AF0-4061008F0EB9}"/>
              </a:ext>
            </a:extLst>
          </p:cNvPr>
          <p:cNvSpPr txBox="1"/>
          <p:nvPr/>
        </p:nvSpPr>
        <p:spPr>
          <a:xfrm>
            <a:off x="11031632" y="3627060"/>
            <a:ext cx="961902" cy="369332"/>
          </a:xfrm>
          <a:prstGeom prst="rect">
            <a:avLst/>
          </a:prstGeom>
          <a:noFill/>
        </p:spPr>
        <p:txBody>
          <a:bodyPr wrap="square" lIns="0" rIns="0" rtlCol="0">
            <a:spAutoFit/>
          </a:bodyPr>
          <a:lstStyle/>
          <a:p>
            <a:pPr algn="l"/>
            <a:r>
              <a:rPr lang="en-US" dirty="0">
                <a:effectLst/>
                <a:latin typeface="Helvetica" pitchFamily="2" charset="0"/>
              </a:rPr>
              <a:t>2</a:t>
            </a:r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AACB893A-653C-3B8D-7F52-ACA17C0A03E7}"/>
              </a:ext>
            </a:extLst>
          </p:cNvPr>
          <p:cNvSpPr txBox="1"/>
          <p:nvPr/>
        </p:nvSpPr>
        <p:spPr>
          <a:xfrm>
            <a:off x="7324444" y="3600660"/>
            <a:ext cx="641267" cy="369332"/>
          </a:xfrm>
          <a:prstGeom prst="rect">
            <a:avLst/>
          </a:prstGeom>
          <a:noFill/>
        </p:spPr>
        <p:txBody>
          <a:bodyPr wrap="square" lIns="0" rIns="0" rtlCol="0">
            <a:spAutoFit/>
          </a:bodyPr>
          <a:lstStyle/>
          <a:p>
            <a:pPr algn="l"/>
            <a:r>
              <a:rPr lang="en-US" dirty="0">
                <a:solidFill>
                  <a:schemeClr val="accent5"/>
                </a:solidFill>
                <a:effectLst/>
                <a:latin typeface="Helvetica" pitchFamily="2" charset="0"/>
              </a:rPr>
              <a:t>3</a:t>
            </a:r>
          </a:p>
        </p:txBody>
      </p:sp>
      <p:sp>
        <p:nvSpPr>
          <p:cNvPr id="20" name="TextBox 19">
            <a:extLst>
              <a:ext uri="{FF2B5EF4-FFF2-40B4-BE49-F238E27FC236}">
                <a16:creationId xmlns:a16="http://schemas.microsoft.com/office/drawing/2014/main" id="{CD4806B3-3628-D5B6-9857-3ACD23FEE9D5}"/>
              </a:ext>
            </a:extLst>
          </p:cNvPr>
          <p:cNvSpPr txBox="1"/>
          <p:nvPr/>
        </p:nvSpPr>
        <p:spPr>
          <a:xfrm>
            <a:off x="9072297" y="3627060"/>
            <a:ext cx="985652" cy="369332"/>
          </a:xfrm>
          <a:prstGeom prst="rect">
            <a:avLst/>
          </a:prstGeom>
          <a:noFill/>
        </p:spPr>
        <p:txBody>
          <a:bodyPr wrap="square" lIns="0" rIns="0" rtlCol="0">
            <a:spAutoFit/>
          </a:bodyPr>
          <a:lstStyle/>
          <a:p>
            <a:pPr algn="l"/>
            <a:r>
              <a:rPr lang="en-US" dirty="0">
                <a:solidFill>
                  <a:srgbClr val="FF0000"/>
                </a:solidFill>
                <a:effectLst/>
                <a:latin typeface="Helvetica" pitchFamily="2" charset="0"/>
              </a:rPr>
              <a:t>4</a:t>
            </a:r>
          </a:p>
        </p:txBody>
      </p:sp>
      <p:sp>
        <p:nvSpPr>
          <p:cNvPr id="25" name="TextBox 24">
            <a:extLst>
              <a:ext uri="{FF2B5EF4-FFF2-40B4-BE49-F238E27FC236}">
                <a16:creationId xmlns:a16="http://schemas.microsoft.com/office/drawing/2014/main" id="{E7F230A3-BF10-212C-9896-D003B0488D6A}"/>
              </a:ext>
            </a:extLst>
          </p:cNvPr>
          <p:cNvSpPr txBox="1"/>
          <p:nvPr/>
        </p:nvSpPr>
        <p:spPr>
          <a:xfrm>
            <a:off x="10378736" y="3627060"/>
            <a:ext cx="641267" cy="369332"/>
          </a:xfrm>
          <a:prstGeom prst="rect">
            <a:avLst/>
          </a:prstGeom>
          <a:noFill/>
        </p:spPr>
        <p:txBody>
          <a:bodyPr wrap="square" lIns="0" rIns="0" rtlCol="0">
            <a:spAutoFit/>
          </a:bodyPr>
          <a:lstStyle/>
          <a:p>
            <a:pPr algn="l"/>
            <a:r>
              <a:rPr lang="en-US" dirty="0">
                <a:solidFill>
                  <a:schemeClr val="accent5"/>
                </a:solidFill>
                <a:effectLst/>
                <a:latin typeface="Helvetica" pitchFamily="2" charset="0"/>
              </a:rPr>
              <a:t>3</a:t>
            </a:r>
          </a:p>
        </p:txBody>
      </p:sp>
      <p:sp>
        <p:nvSpPr>
          <p:cNvPr id="26" name="TextBox 25">
            <a:extLst>
              <a:ext uri="{FF2B5EF4-FFF2-40B4-BE49-F238E27FC236}">
                <a16:creationId xmlns:a16="http://schemas.microsoft.com/office/drawing/2014/main" id="{CDE0DDF1-8056-E988-63D3-0554B9E8D566}"/>
              </a:ext>
            </a:extLst>
          </p:cNvPr>
          <p:cNvSpPr txBox="1"/>
          <p:nvPr/>
        </p:nvSpPr>
        <p:spPr>
          <a:xfrm>
            <a:off x="4904509" y="4020372"/>
            <a:ext cx="7089025" cy="2031325"/>
          </a:xfrm>
          <a:prstGeom prst="rect">
            <a:avLst/>
          </a:prstGeom>
          <a:noFill/>
        </p:spPr>
        <p:txBody>
          <a:bodyPr wrap="square" lIns="0" rIns="0" rtlCol="0">
            <a:spAutoFit/>
          </a:bodyPr>
          <a:lstStyle/>
          <a:p>
            <a:pPr marL="342900" indent="-342900" algn="l">
              <a:buAutoNum type="arabicParenR"/>
            </a:pPr>
            <a:r>
              <a:rPr lang="en-US" sz="1400" dirty="0">
                <a:solidFill>
                  <a:srgbClr val="00AD00"/>
                </a:solidFill>
                <a:effectLst/>
                <a:latin typeface="Helvetica" pitchFamily="2" charset="0"/>
              </a:rPr>
              <a:t>Helicity-conserving longitudinal amplitude built primarily from       </a:t>
            </a:r>
            <a:r>
              <a:rPr lang="en-US" sz="1400" dirty="0">
                <a:solidFill>
                  <a:srgbClr val="00AD00"/>
                </a:solidFill>
                <a:latin typeface="Helvetica" pitchFamily="2" charset="0"/>
              </a:rPr>
              <a:t>, </a:t>
            </a:r>
            <a:r>
              <a:rPr lang="en-US" sz="1400" dirty="0">
                <a:solidFill>
                  <a:srgbClr val="00AD00"/>
                </a:solidFill>
                <a:effectLst/>
                <a:latin typeface="Helvetica" pitchFamily="2" charset="0"/>
              </a:rPr>
              <a:t>encodes the quark helicity transverse distribution</a:t>
            </a:r>
          </a:p>
          <a:p>
            <a:pPr marL="342900" indent="-342900" algn="l">
              <a:buAutoNum type="arabicParenR"/>
            </a:pPr>
            <a:r>
              <a:rPr lang="en-US" sz="1400" dirty="0">
                <a:effectLst/>
                <a:latin typeface="Helvetica" pitchFamily="2" charset="0"/>
              </a:rPr>
              <a:t>Nucleon helicity-flip longitudinal amplitude built from      ; describes how axial charge (helicity density) is displaced when the nucleon flips its spin</a:t>
            </a:r>
          </a:p>
          <a:p>
            <a:pPr marL="342900" indent="-342900" algn="l">
              <a:buAutoNum type="arabicParenR"/>
            </a:pPr>
            <a:r>
              <a:rPr lang="en-US" sz="1400" dirty="0">
                <a:solidFill>
                  <a:schemeClr val="accent5"/>
                </a:solidFill>
                <a:effectLst/>
                <a:latin typeface="Helvetica" pitchFamily="2" charset="0"/>
              </a:rPr>
              <a:t>Describes the transverse shift of quarks with a given transverse spin inside an unpolarized nucleon, </a:t>
            </a:r>
            <a:r>
              <a:rPr lang="en-US" sz="1400" dirty="0">
                <a:solidFill>
                  <a:schemeClr val="accent5"/>
                </a:solidFill>
                <a:latin typeface="Helvetica" pitchFamily="2" charset="0"/>
              </a:rPr>
              <a:t>analogous to sideways shift from Sivers</a:t>
            </a:r>
            <a:endParaRPr lang="en-US" sz="1400" dirty="0">
              <a:solidFill>
                <a:schemeClr val="accent5"/>
              </a:solidFill>
              <a:effectLst/>
              <a:latin typeface="Helvetica" pitchFamily="2" charset="0"/>
            </a:endParaRPr>
          </a:p>
          <a:p>
            <a:pPr marL="342900" indent="-342900" algn="l">
              <a:buAutoNum type="arabicParenR"/>
            </a:pPr>
            <a:r>
              <a:rPr lang="en-US" sz="1400" dirty="0">
                <a:solidFill>
                  <a:srgbClr val="FF0000"/>
                </a:solidFill>
                <a:latin typeface="Helvetica" pitchFamily="2" charset="0"/>
              </a:rPr>
              <a:t>Generalized </a:t>
            </a:r>
            <a:r>
              <a:rPr lang="en-US" sz="1400" dirty="0" err="1">
                <a:solidFill>
                  <a:srgbClr val="FF0000"/>
                </a:solidFill>
                <a:latin typeface="Helvetica" pitchFamily="2" charset="0"/>
              </a:rPr>
              <a:t>transversity</a:t>
            </a:r>
            <a:r>
              <a:rPr lang="en-US" sz="1400" dirty="0">
                <a:solidFill>
                  <a:srgbClr val="FF0000"/>
                </a:solidFill>
                <a:latin typeface="Helvetica" pitchFamily="2" charset="0"/>
              </a:rPr>
              <a:t> GPD (reduces to h</a:t>
            </a:r>
            <a:r>
              <a:rPr lang="en-US" sz="1400" baseline="-25000" dirty="0">
                <a:solidFill>
                  <a:srgbClr val="FF0000"/>
                </a:solidFill>
                <a:latin typeface="Helvetica" pitchFamily="2" charset="0"/>
              </a:rPr>
              <a:t>1</a:t>
            </a:r>
            <a:r>
              <a:rPr lang="en-US" sz="1400" dirty="0">
                <a:solidFill>
                  <a:srgbClr val="FF0000"/>
                </a:solidFill>
                <a:latin typeface="Helvetica" pitchFamily="2" charset="0"/>
              </a:rPr>
              <a:t>(x) in the forward limit), encodes information on the correlation between transversely-polarized quarks in a transversely-polarized nucleon</a:t>
            </a:r>
            <a:endParaRPr lang="en-US" sz="1400" dirty="0">
              <a:solidFill>
                <a:srgbClr val="FF0000"/>
              </a:solidFill>
              <a:effectLst/>
              <a:latin typeface="Helvetica" pitchFamily="2" charset="0"/>
            </a:endParaRPr>
          </a:p>
        </p:txBody>
      </p:sp>
      <p:pic>
        <p:nvPicPr>
          <p:cNvPr id="30" name="Picture 29">
            <a:extLst>
              <a:ext uri="{FF2B5EF4-FFF2-40B4-BE49-F238E27FC236}">
                <a16:creationId xmlns:a16="http://schemas.microsoft.com/office/drawing/2014/main" id="{C4BFE60A-639C-F4CA-1DE2-0E9B34BCABEF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9348594" y="4501355"/>
            <a:ext cx="254000" cy="177800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D3005F3B-A7E1-EB07-DDEA-3C1E2BAF499F}"/>
              </a:ext>
            </a:extLst>
          </p:cNvPr>
          <p:cNvSpPr txBox="1"/>
          <p:nvPr/>
        </p:nvSpPr>
        <p:spPr>
          <a:xfrm>
            <a:off x="6759189" y="954866"/>
            <a:ext cx="5432811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sz="1000" dirty="0" err="1">
                <a:latin typeface="Helvetica" pitchFamily="2" charset="0"/>
                <a:cs typeface="Arial" panose="020B0604020202020204" pitchFamily="34" charset="0"/>
              </a:rPr>
              <a:t>Goloskokov</a:t>
            </a:r>
            <a:r>
              <a:rPr lang="en-US" sz="1000" dirty="0">
                <a:latin typeface="Helvetica" pitchFamily="2" charset="0"/>
                <a:cs typeface="Arial" panose="020B0604020202020204" pitchFamily="34" charset="0"/>
              </a:rPr>
              <a:t> &amp; Kroll, Eur. Phys. J. C </a:t>
            </a:r>
            <a:r>
              <a:rPr lang="en-US" sz="1000" b="1" dirty="0">
                <a:latin typeface="Helvetica" pitchFamily="2" charset="0"/>
                <a:cs typeface="Arial" panose="020B0604020202020204" pitchFamily="34" charset="0"/>
              </a:rPr>
              <a:t>65</a:t>
            </a:r>
            <a:r>
              <a:rPr lang="en-US" sz="1000" dirty="0">
                <a:latin typeface="Helvetica" pitchFamily="2" charset="0"/>
                <a:cs typeface="Arial" panose="020B0604020202020204" pitchFamily="34" charset="0"/>
              </a:rPr>
              <a:t> (2010) 137; [arXiv:0906.0460]</a:t>
            </a:r>
          </a:p>
        </p:txBody>
      </p:sp>
      <p:pic>
        <p:nvPicPr>
          <p:cNvPr id="11" name="Picture 10">
            <a:extLst>
              <a:ext uri="{FF2B5EF4-FFF2-40B4-BE49-F238E27FC236}">
                <a16:creationId xmlns:a16="http://schemas.microsoft.com/office/drawing/2014/main" id="{F1072623-0456-115F-E586-0681018BC0AD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10076205" y="4070843"/>
            <a:ext cx="304800" cy="165100"/>
          </a:xfrm>
          <a:prstGeom prst="rect">
            <a:avLst/>
          </a:prstGeom>
        </p:spPr>
      </p:pic>
      <p:sp>
        <p:nvSpPr>
          <p:cNvPr id="21" name="Date Placeholder 1">
            <a:extLst>
              <a:ext uri="{FF2B5EF4-FFF2-40B4-BE49-F238E27FC236}">
                <a16:creationId xmlns:a16="http://schemas.microsoft.com/office/drawing/2014/main" id="{8F5BA69D-92BE-F11D-8043-ACA1E519CC50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3352800" y="6431166"/>
            <a:ext cx="2743200" cy="365125"/>
          </a:xfrm>
        </p:spPr>
        <p:txBody>
          <a:bodyPr/>
          <a:lstStyle/>
          <a:p>
            <a:r>
              <a:rPr lang="en-US"/>
              <a:t>11/20/25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174172634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HERMES-AUL-piplus.png">
            <a:extLst>
              <a:ext uri="{FF2B5EF4-FFF2-40B4-BE49-F238E27FC236}">
                <a16:creationId xmlns:a16="http://schemas.microsoft.com/office/drawing/2014/main" id="{D5223BBC-423B-0373-96F7-E05831155C0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96827" y="4842977"/>
            <a:ext cx="2983171" cy="1898380"/>
          </a:xfrm>
          <a:prstGeom prst="rect">
            <a:avLst/>
          </a:prstGeom>
        </p:spPr>
      </p:pic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id="{ED53B821-9CCF-5C91-EC00-A6400EBCCC86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459CB2F1-739C-D74B-B449-0413DC9360EB}" type="slidenum">
              <a:rPr lang="en-US" smtClean="0"/>
              <a:pPr/>
              <a:t>29</a:t>
            </a:fld>
            <a:endParaRPr lang="en-US" dirty="0"/>
          </a:p>
        </p:txBody>
      </p:sp>
      <p:sp>
        <p:nvSpPr>
          <p:cNvPr id="4" name="Title 3">
            <a:extLst>
              <a:ext uri="{FF2B5EF4-FFF2-40B4-BE49-F238E27FC236}">
                <a16:creationId xmlns:a16="http://schemas.microsoft.com/office/drawing/2014/main" id="{6816C1F1-8393-5C9C-0EA6-0EC1577BD4C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Twist-3 TSA</a:t>
            </a: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C0A9303E-0C4D-33A0-7C49-DCBD45C100C9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1545488"/>
            <a:ext cx="4707798" cy="4247378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AB4B47DD-FF77-B9E0-025D-902A2E592ECA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978235" y="1280168"/>
            <a:ext cx="6868451" cy="1197650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97ECF8DA-C386-3AAB-155E-0EA3F21E2CF3}"/>
              </a:ext>
            </a:extLst>
          </p:cNvPr>
          <p:cNvSpPr txBox="1"/>
          <p:nvPr/>
        </p:nvSpPr>
        <p:spPr>
          <a:xfrm>
            <a:off x="7115630" y="2477818"/>
            <a:ext cx="2593659" cy="307777"/>
          </a:xfrm>
          <a:prstGeom prst="rect">
            <a:avLst/>
          </a:prstGeom>
          <a:noFill/>
        </p:spPr>
        <p:txBody>
          <a:bodyPr wrap="none" lIns="0" rIns="0" rtlCol="0">
            <a:spAutoFit/>
          </a:bodyPr>
          <a:lstStyle/>
          <a:p>
            <a:pPr algn="l"/>
            <a:r>
              <a:rPr lang="en-US" sz="1400" dirty="0" err="1">
                <a:effectLst/>
                <a:latin typeface="Symbol" pitchFamily="2" charset="2"/>
                <a:cs typeface="Arial" panose="020B0604020202020204" pitchFamily="34" charset="0"/>
              </a:rPr>
              <a:t>h</a:t>
            </a:r>
            <a:r>
              <a:rPr lang="en-US" sz="1400" baseline="-25000" dirty="0" err="1">
                <a:effectLst/>
                <a:latin typeface="Arial" panose="020B0604020202020204" pitchFamily="34" charset="0"/>
                <a:cs typeface="Arial" panose="020B0604020202020204" pitchFamily="34" charset="0"/>
              </a:rPr>
              <a:t>M</a:t>
            </a:r>
            <a:r>
              <a:rPr lang="en-US" sz="1400" baseline="-25000" dirty="0">
                <a:effectLst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400" dirty="0">
                <a:effectLst/>
                <a:latin typeface="Arial" panose="020B0604020202020204" pitchFamily="34" charset="0"/>
                <a:cs typeface="Arial" panose="020B0604020202020204" pitchFamily="34" charset="0"/>
              </a:rPr>
              <a:t>= -1 for pseudoscalar mesons</a:t>
            </a:r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F643558E-2BA9-5FDD-0A28-B5C101D992B8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621509" y="3000639"/>
            <a:ext cx="7581900" cy="787400"/>
          </a:xfrm>
          <a:prstGeom prst="rect">
            <a:avLst/>
          </a:prstGeom>
        </p:spPr>
      </p:pic>
      <p:sp>
        <p:nvSpPr>
          <p:cNvPr id="10" name="Right Brace 9">
            <a:extLst>
              <a:ext uri="{FF2B5EF4-FFF2-40B4-BE49-F238E27FC236}">
                <a16:creationId xmlns:a16="http://schemas.microsoft.com/office/drawing/2014/main" id="{79FFC1C0-7799-6018-30EE-0A3827BC9F3F}"/>
              </a:ext>
            </a:extLst>
          </p:cNvPr>
          <p:cNvSpPr/>
          <p:nvPr/>
        </p:nvSpPr>
        <p:spPr>
          <a:xfrm rot="5400000">
            <a:off x="7914278" y="3252205"/>
            <a:ext cx="176801" cy="572910"/>
          </a:xfrm>
          <a:prstGeom prst="rightBrace">
            <a:avLst/>
          </a:prstGeom>
          <a:ln w="12700">
            <a:solidFill>
              <a:srgbClr val="00AD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030D7E97-8059-FE4A-6671-14372B9C3CF5}"/>
              </a:ext>
            </a:extLst>
          </p:cNvPr>
          <p:cNvSpPr txBox="1"/>
          <p:nvPr/>
        </p:nvSpPr>
        <p:spPr>
          <a:xfrm>
            <a:off x="7362628" y="3589053"/>
            <a:ext cx="748145" cy="369332"/>
          </a:xfrm>
          <a:prstGeom prst="rect">
            <a:avLst/>
          </a:prstGeom>
          <a:noFill/>
        </p:spPr>
        <p:txBody>
          <a:bodyPr wrap="square" lIns="0" rIns="0" rtlCol="0">
            <a:spAutoFit/>
          </a:bodyPr>
          <a:lstStyle/>
          <a:p>
            <a:pPr algn="l"/>
            <a:r>
              <a:rPr lang="en-US" dirty="0">
                <a:solidFill>
                  <a:srgbClr val="FF9D4D"/>
                </a:solidFill>
                <a:latin typeface="Helvetica" pitchFamily="2" charset="0"/>
              </a:rPr>
              <a:t>6</a:t>
            </a:r>
            <a:endParaRPr lang="en-US" dirty="0">
              <a:solidFill>
                <a:srgbClr val="FF9D4D"/>
              </a:solidFill>
              <a:effectLst/>
              <a:latin typeface="Helvetica" pitchFamily="2" charset="0"/>
            </a:endParaRPr>
          </a:p>
        </p:txBody>
      </p:sp>
      <p:sp>
        <p:nvSpPr>
          <p:cNvPr id="12" name="Right Brace 11">
            <a:extLst>
              <a:ext uri="{FF2B5EF4-FFF2-40B4-BE49-F238E27FC236}">
                <a16:creationId xmlns:a16="http://schemas.microsoft.com/office/drawing/2014/main" id="{83A62024-288F-0216-55F7-7ABD4FFB9720}"/>
              </a:ext>
            </a:extLst>
          </p:cNvPr>
          <p:cNvSpPr/>
          <p:nvPr/>
        </p:nvSpPr>
        <p:spPr>
          <a:xfrm rot="5400000">
            <a:off x="11677946" y="3302598"/>
            <a:ext cx="176801" cy="572910"/>
          </a:xfrm>
          <a:prstGeom prst="rightBrace">
            <a:avLst/>
          </a:prstGeom>
          <a:ln w="127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020183D6-D14F-3F80-3566-FA1F0A1EF388}"/>
              </a:ext>
            </a:extLst>
          </p:cNvPr>
          <p:cNvSpPr txBox="1"/>
          <p:nvPr/>
        </p:nvSpPr>
        <p:spPr>
          <a:xfrm>
            <a:off x="11711049" y="3633751"/>
            <a:ext cx="961902" cy="369332"/>
          </a:xfrm>
          <a:prstGeom prst="rect">
            <a:avLst/>
          </a:prstGeom>
          <a:noFill/>
        </p:spPr>
        <p:txBody>
          <a:bodyPr wrap="square" lIns="0" rIns="0" rtlCol="0">
            <a:spAutoFit/>
          </a:bodyPr>
          <a:lstStyle/>
          <a:p>
            <a:pPr algn="l"/>
            <a:r>
              <a:rPr lang="en-US" dirty="0">
                <a:effectLst/>
                <a:latin typeface="Helvetica" pitchFamily="2" charset="0"/>
              </a:rPr>
              <a:t>2</a:t>
            </a:r>
          </a:p>
        </p:txBody>
      </p:sp>
      <p:sp>
        <p:nvSpPr>
          <p:cNvPr id="14" name="Right Brace 13">
            <a:extLst>
              <a:ext uri="{FF2B5EF4-FFF2-40B4-BE49-F238E27FC236}">
                <a16:creationId xmlns:a16="http://schemas.microsoft.com/office/drawing/2014/main" id="{CB27C04C-6776-A2AC-A460-1B071CBDA7C7}"/>
              </a:ext>
            </a:extLst>
          </p:cNvPr>
          <p:cNvSpPr/>
          <p:nvPr/>
        </p:nvSpPr>
        <p:spPr>
          <a:xfrm rot="5400000">
            <a:off x="11027135" y="3305577"/>
            <a:ext cx="176801" cy="572910"/>
          </a:xfrm>
          <a:prstGeom prst="rightBrace">
            <a:avLst/>
          </a:prstGeom>
          <a:ln w="12700">
            <a:solidFill>
              <a:schemeClr val="accent6">
                <a:lumMod val="60000"/>
                <a:lumOff val="4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45F46C67-7C2A-7775-7580-D9F97820DC8F}"/>
              </a:ext>
            </a:extLst>
          </p:cNvPr>
          <p:cNvSpPr txBox="1"/>
          <p:nvPr/>
        </p:nvSpPr>
        <p:spPr>
          <a:xfrm>
            <a:off x="11069782" y="3641808"/>
            <a:ext cx="641267" cy="369332"/>
          </a:xfrm>
          <a:prstGeom prst="rect">
            <a:avLst/>
          </a:prstGeom>
          <a:noFill/>
        </p:spPr>
        <p:txBody>
          <a:bodyPr wrap="square" lIns="0" rIns="0" rtlCol="0">
            <a:spAutoFit/>
          </a:bodyPr>
          <a:lstStyle/>
          <a:p>
            <a:pPr algn="l"/>
            <a:r>
              <a:rPr lang="en-US" dirty="0">
                <a:solidFill>
                  <a:schemeClr val="accent5"/>
                </a:solidFill>
                <a:effectLst/>
                <a:latin typeface="Helvetica" pitchFamily="2" charset="0"/>
              </a:rPr>
              <a:t>3</a:t>
            </a:r>
          </a:p>
        </p:txBody>
      </p:sp>
      <p:sp>
        <p:nvSpPr>
          <p:cNvPr id="16" name="Right Brace 15">
            <a:extLst>
              <a:ext uri="{FF2B5EF4-FFF2-40B4-BE49-F238E27FC236}">
                <a16:creationId xmlns:a16="http://schemas.microsoft.com/office/drawing/2014/main" id="{D7B953A4-FA53-023C-C2E3-41BDFED7E77E}"/>
              </a:ext>
            </a:extLst>
          </p:cNvPr>
          <p:cNvSpPr/>
          <p:nvPr/>
        </p:nvSpPr>
        <p:spPr>
          <a:xfrm rot="5400000">
            <a:off x="9813989" y="3257967"/>
            <a:ext cx="176801" cy="665018"/>
          </a:xfrm>
          <a:prstGeom prst="rightBrace">
            <a:avLst/>
          </a:prstGeom>
          <a:ln w="127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EDEF76B5-C228-502C-8FC8-E5840DC58246}"/>
              </a:ext>
            </a:extLst>
          </p:cNvPr>
          <p:cNvSpPr txBox="1"/>
          <p:nvPr/>
        </p:nvSpPr>
        <p:spPr>
          <a:xfrm>
            <a:off x="9831602" y="3626300"/>
            <a:ext cx="985652" cy="369332"/>
          </a:xfrm>
          <a:prstGeom prst="rect">
            <a:avLst/>
          </a:prstGeom>
          <a:noFill/>
        </p:spPr>
        <p:txBody>
          <a:bodyPr wrap="square" lIns="0" rIns="0" rtlCol="0">
            <a:spAutoFit/>
          </a:bodyPr>
          <a:lstStyle/>
          <a:p>
            <a:pPr algn="l"/>
            <a:r>
              <a:rPr lang="en-US" dirty="0">
                <a:solidFill>
                  <a:schemeClr val="tx2"/>
                </a:solidFill>
                <a:effectLst/>
                <a:latin typeface="Helvetica" pitchFamily="2" charset="0"/>
              </a:rPr>
              <a:t>4</a:t>
            </a:r>
          </a:p>
        </p:txBody>
      </p:sp>
      <p:sp>
        <p:nvSpPr>
          <p:cNvPr id="18" name="Right Brace 17">
            <a:extLst>
              <a:ext uri="{FF2B5EF4-FFF2-40B4-BE49-F238E27FC236}">
                <a16:creationId xmlns:a16="http://schemas.microsoft.com/office/drawing/2014/main" id="{48BAB56A-A2EE-8B0B-47D5-D3C6ECAD1D92}"/>
              </a:ext>
            </a:extLst>
          </p:cNvPr>
          <p:cNvSpPr/>
          <p:nvPr/>
        </p:nvSpPr>
        <p:spPr>
          <a:xfrm rot="5400000">
            <a:off x="8897934" y="3294322"/>
            <a:ext cx="176801" cy="572910"/>
          </a:xfrm>
          <a:prstGeom prst="rightBrace">
            <a:avLst/>
          </a:prstGeom>
          <a:ln w="12700">
            <a:solidFill>
              <a:srgbClr val="7030A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9" name="Right Brace 18">
            <a:extLst>
              <a:ext uri="{FF2B5EF4-FFF2-40B4-BE49-F238E27FC236}">
                <a16:creationId xmlns:a16="http://schemas.microsoft.com/office/drawing/2014/main" id="{79E7BBFC-AFAD-5A5A-C321-DDA14E6658BD}"/>
              </a:ext>
            </a:extLst>
          </p:cNvPr>
          <p:cNvSpPr/>
          <p:nvPr/>
        </p:nvSpPr>
        <p:spPr>
          <a:xfrm rot="5400000">
            <a:off x="7318533" y="3280343"/>
            <a:ext cx="176800" cy="546131"/>
          </a:xfrm>
          <a:prstGeom prst="rightBrace">
            <a:avLst/>
          </a:prstGeom>
          <a:ln w="12700">
            <a:solidFill>
              <a:srgbClr val="FF9D4D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0" name="TextBox 19">
            <a:extLst>
              <a:ext uri="{FF2B5EF4-FFF2-40B4-BE49-F238E27FC236}">
                <a16:creationId xmlns:a16="http://schemas.microsoft.com/office/drawing/2014/main" id="{4BC393AB-B72C-1771-12A2-D89D8C6DBDEF}"/>
              </a:ext>
            </a:extLst>
          </p:cNvPr>
          <p:cNvSpPr txBox="1"/>
          <p:nvPr/>
        </p:nvSpPr>
        <p:spPr>
          <a:xfrm>
            <a:off x="8937668" y="3613913"/>
            <a:ext cx="748145" cy="369332"/>
          </a:xfrm>
          <a:prstGeom prst="rect">
            <a:avLst/>
          </a:prstGeom>
          <a:noFill/>
        </p:spPr>
        <p:txBody>
          <a:bodyPr wrap="square" lIns="0" rIns="0" rtlCol="0">
            <a:spAutoFit/>
          </a:bodyPr>
          <a:lstStyle/>
          <a:p>
            <a:pPr algn="l"/>
            <a:r>
              <a:rPr lang="en-US" dirty="0">
                <a:solidFill>
                  <a:srgbClr val="7030A0"/>
                </a:solidFill>
                <a:effectLst/>
                <a:latin typeface="Helvetica" pitchFamily="2" charset="0"/>
              </a:rPr>
              <a:t>5</a:t>
            </a:r>
          </a:p>
        </p:txBody>
      </p:sp>
      <p:sp>
        <p:nvSpPr>
          <p:cNvPr id="21" name="TextBox 20">
            <a:extLst>
              <a:ext uri="{FF2B5EF4-FFF2-40B4-BE49-F238E27FC236}">
                <a16:creationId xmlns:a16="http://schemas.microsoft.com/office/drawing/2014/main" id="{77B9AFAA-E90E-8AF1-0F22-A56F79820BCC}"/>
              </a:ext>
            </a:extLst>
          </p:cNvPr>
          <p:cNvSpPr txBox="1"/>
          <p:nvPr/>
        </p:nvSpPr>
        <p:spPr>
          <a:xfrm>
            <a:off x="7954012" y="3586419"/>
            <a:ext cx="748145" cy="369332"/>
          </a:xfrm>
          <a:prstGeom prst="rect">
            <a:avLst/>
          </a:prstGeom>
          <a:noFill/>
        </p:spPr>
        <p:txBody>
          <a:bodyPr wrap="square" lIns="0" rIns="0" rtlCol="0">
            <a:spAutoFit/>
          </a:bodyPr>
          <a:lstStyle/>
          <a:p>
            <a:pPr algn="l"/>
            <a:r>
              <a:rPr lang="en-US" dirty="0">
                <a:solidFill>
                  <a:srgbClr val="00AD00"/>
                </a:solidFill>
                <a:effectLst/>
                <a:latin typeface="Helvetica" pitchFamily="2" charset="0"/>
              </a:rPr>
              <a:t>1</a:t>
            </a:r>
          </a:p>
        </p:txBody>
      </p:sp>
      <p:sp>
        <p:nvSpPr>
          <p:cNvPr id="22" name="TextBox 21">
            <a:extLst>
              <a:ext uri="{FF2B5EF4-FFF2-40B4-BE49-F238E27FC236}">
                <a16:creationId xmlns:a16="http://schemas.microsoft.com/office/drawing/2014/main" id="{86AAC281-3D13-A21C-336A-7C4A1543B684}"/>
              </a:ext>
            </a:extLst>
          </p:cNvPr>
          <p:cNvSpPr txBox="1"/>
          <p:nvPr/>
        </p:nvSpPr>
        <p:spPr>
          <a:xfrm>
            <a:off x="4867946" y="3923812"/>
            <a:ext cx="7089025" cy="954107"/>
          </a:xfrm>
          <a:prstGeom prst="rect">
            <a:avLst/>
          </a:prstGeom>
          <a:noFill/>
        </p:spPr>
        <p:txBody>
          <a:bodyPr wrap="square" lIns="0" rIns="0" rtlCol="0">
            <a:spAutoFit/>
          </a:bodyPr>
          <a:lstStyle/>
          <a:p>
            <a:r>
              <a:rPr lang="en-US" sz="1400" dirty="0">
                <a:solidFill>
                  <a:srgbClr val="7030A0"/>
                </a:solidFill>
                <a:latin typeface="Helvetica" pitchFamily="2" charset="0"/>
              </a:rPr>
              <a:t>5) Partner to H</a:t>
            </a:r>
            <a:r>
              <a:rPr lang="en-US" sz="1400" baseline="-25000" dirty="0">
                <a:solidFill>
                  <a:srgbClr val="7030A0"/>
                </a:solidFill>
                <a:latin typeface="Helvetica" pitchFamily="2" charset="0"/>
              </a:rPr>
              <a:t>T</a:t>
            </a:r>
            <a:r>
              <a:rPr lang="en-US" sz="1400" dirty="0">
                <a:solidFill>
                  <a:srgbClr val="7030A0"/>
                </a:solidFill>
                <a:latin typeface="Helvetica" pitchFamily="2" charset="0"/>
              </a:rPr>
              <a:t>, akin to </a:t>
            </a:r>
            <a:r>
              <a:rPr lang="en-US" sz="1400" dirty="0" err="1">
                <a:solidFill>
                  <a:srgbClr val="7030A0"/>
                </a:solidFill>
                <a:latin typeface="Helvetica" pitchFamily="2" charset="0"/>
              </a:rPr>
              <a:t>pretzelosity</a:t>
            </a:r>
            <a:r>
              <a:rPr lang="en-US" sz="1400" dirty="0">
                <a:solidFill>
                  <a:srgbClr val="7030A0"/>
                </a:solidFill>
                <a:latin typeface="Helvetica" pitchFamily="2" charset="0"/>
              </a:rPr>
              <a:t>, associated with quadrupole deformation in the distribution of quark transverse spin when the nucleon is transversely polarized  </a:t>
            </a:r>
          </a:p>
          <a:p>
            <a:endParaRPr lang="en-US" sz="1400" dirty="0">
              <a:latin typeface="Helvetica" pitchFamily="2" charset="0"/>
            </a:endParaRPr>
          </a:p>
          <a:p>
            <a:pPr algn="l"/>
            <a:r>
              <a:rPr lang="en-US" sz="1400" dirty="0">
                <a:solidFill>
                  <a:srgbClr val="FF9300"/>
                </a:solidFill>
                <a:effectLst/>
                <a:latin typeface="Helvetica" pitchFamily="2" charset="0"/>
              </a:rPr>
              <a:t>6) </a:t>
            </a:r>
          </a:p>
        </p:txBody>
      </p:sp>
      <p:sp>
        <p:nvSpPr>
          <p:cNvPr id="24" name="TextBox 23">
            <a:extLst>
              <a:ext uri="{FF2B5EF4-FFF2-40B4-BE49-F238E27FC236}">
                <a16:creationId xmlns:a16="http://schemas.microsoft.com/office/drawing/2014/main" id="{E526932E-A695-547F-178C-87794344DD95}"/>
              </a:ext>
            </a:extLst>
          </p:cNvPr>
          <p:cNvSpPr txBox="1"/>
          <p:nvPr/>
        </p:nvSpPr>
        <p:spPr>
          <a:xfrm>
            <a:off x="6759189" y="954866"/>
            <a:ext cx="5432811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sz="1000" dirty="0" err="1">
                <a:latin typeface="Helvetica" pitchFamily="2" charset="0"/>
                <a:cs typeface="Arial" panose="020B0604020202020204" pitchFamily="34" charset="0"/>
              </a:rPr>
              <a:t>Goloskokov</a:t>
            </a:r>
            <a:r>
              <a:rPr lang="en-US" sz="1000" dirty="0">
                <a:latin typeface="Helvetica" pitchFamily="2" charset="0"/>
                <a:cs typeface="Arial" panose="020B0604020202020204" pitchFamily="34" charset="0"/>
              </a:rPr>
              <a:t> &amp; Kroll, Eur. Phys. J. C </a:t>
            </a:r>
            <a:r>
              <a:rPr lang="en-US" sz="1000" b="1" dirty="0">
                <a:latin typeface="Helvetica" pitchFamily="2" charset="0"/>
                <a:cs typeface="Arial" panose="020B0604020202020204" pitchFamily="34" charset="0"/>
              </a:rPr>
              <a:t>65</a:t>
            </a:r>
            <a:r>
              <a:rPr lang="en-US" sz="1000" dirty="0">
                <a:latin typeface="Helvetica" pitchFamily="2" charset="0"/>
                <a:cs typeface="Arial" panose="020B0604020202020204" pitchFamily="34" charset="0"/>
              </a:rPr>
              <a:t> (2010) 137; [arXiv:0906.0460]</a:t>
            </a:r>
          </a:p>
        </p:txBody>
      </p:sp>
      <p:cxnSp>
        <p:nvCxnSpPr>
          <p:cNvPr id="25" name="Straight Arrow Connector 24">
            <a:extLst>
              <a:ext uri="{FF2B5EF4-FFF2-40B4-BE49-F238E27FC236}">
                <a16:creationId xmlns:a16="http://schemas.microsoft.com/office/drawing/2014/main" id="{8E5702AC-01CE-FF06-4B7E-39B746421514}"/>
              </a:ext>
            </a:extLst>
          </p:cNvPr>
          <p:cNvCxnSpPr>
            <a:cxnSpLocks/>
          </p:cNvCxnSpPr>
          <p:nvPr/>
        </p:nvCxnSpPr>
        <p:spPr>
          <a:xfrm>
            <a:off x="2353899" y="4618586"/>
            <a:ext cx="3405966" cy="1623900"/>
          </a:xfrm>
          <a:prstGeom prst="straightConnector1">
            <a:avLst/>
          </a:prstGeom>
          <a:ln w="1270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8" name="Date Placeholder 1">
            <a:extLst>
              <a:ext uri="{FF2B5EF4-FFF2-40B4-BE49-F238E27FC236}">
                <a16:creationId xmlns:a16="http://schemas.microsoft.com/office/drawing/2014/main" id="{71D6D70B-E526-A8AD-4BA9-B633A091D546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3352800" y="6431166"/>
            <a:ext cx="2743200" cy="365125"/>
          </a:xfrm>
        </p:spPr>
        <p:txBody>
          <a:bodyPr/>
          <a:lstStyle/>
          <a:p>
            <a:r>
              <a:rPr lang="en-US"/>
              <a:t>11/20/25</a:t>
            </a:r>
            <a:endParaRPr lang="en-US" dirty="0"/>
          </a:p>
        </p:txBody>
      </p:sp>
      <p:pic>
        <p:nvPicPr>
          <p:cNvPr id="31" name="Picture 30">
            <a:extLst>
              <a:ext uri="{FF2B5EF4-FFF2-40B4-BE49-F238E27FC236}">
                <a16:creationId xmlns:a16="http://schemas.microsoft.com/office/drawing/2014/main" id="{B62BF4E2-DB6D-6C26-D450-325749B1DEE6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5062439" y="4606678"/>
            <a:ext cx="1181100" cy="2032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30507670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5EA7264C-A5DA-1AAB-7E53-050F619D7250}"/>
              </a:ext>
            </a:extLst>
          </p:cNvPr>
          <p:cNvSpPr>
            <a:spLocks noGrp="1"/>
          </p:cNvSpPr>
          <p:nvPr>
            <p:ph type="dt" sz="half" idx="2"/>
          </p:nvPr>
        </p:nvSpPr>
        <p:spPr/>
        <p:txBody>
          <a:bodyPr/>
          <a:lstStyle/>
          <a:p>
            <a:r>
              <a:rPr lang="en-US"/>
              <a:t>11/20/25</a:t>
            </a:r>
            <a:endParaRPr lang="en-US" dirty="0"/>
          </a:p>
        </p:txBody>
      </p:sp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id="{1A5DA2CF-8635-8C29-7AAD-3029A6BA1A2A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459CB2F1-739C-D74B-B449-0413DC9360EB}" type="slidenum">
              <a:rPr lang="en-US" smtClean="0"/>
              <a:pPr/>
              <a:t>30</a:t>
            </a:fld>
            <a:endParaRPr lang="en-US" dirty="0"/>
          </a:p>
        </p:txBody>
      </p:sp>
      <p:sp>
        <p:nvSpPr>
          <p:cNvPr id="4" name="Title 3">
            <a:extLst>
              <a:ext uri="{FF2B5EF4-FFF2-40B4-BE49-F238E27FC236}">
                <a16:creationId xmlns:a16="http://schemas.microsoft.com/office/drawing/2014/main" id="{EB38D203-01D3-1F30-361F-8D2C65FA80A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TT Interference</a:t>
            </a: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B3EF860E-2CBE-41C1-7766-5E2AA3BA076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7709" y="1438539"/>
            <a:ext cx="5156200" cy="4699000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B0601A01-C0F9-24F7-6383-1AB8A421768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183909" y="1438539"/>
            <a:ext cx="6876035" cy="1355131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3F03C2F2-6D8A-DA60-D347-418BE0C8CF34}"/>
              </a:ext>
            </a:extLst>
          </p:cNvPr>
          <p:cNvSpPr txBox="1"/>
          <p:nvPr/>
        </p:nvSpPr>
        <p:spPr>
          <a:xfrm>
            <a:off x="5415148" y="3039036"/>
            <a:ext cx="6543304" cy="1323439"/>
          </a:xfrm>
          <a:prstGeom prst="rect">
            <a:avLst/>
          </a:prstGeom>
          <a:noFill/>
        </p:spPr>
        <p:txBody>
          <a:bodyPr wrap="square" lIns="0" rIns="0" rtlCol="0">
            <a:spAutoFit/>
          </a:bodyPr>
          <a:lstStyle/>
          <a:p>
            <a:pPr marL="285750" indent="-285750" algn="l">
              <a:buFont typeface="Arial" panose="020B0604020202020204" pitchFamily="34" charset="0"/>
              <a:buChar char="•"/>
            </a:pPr>
            <a:r>
              <a:rPr lang="en-US" sz="1600" dirty="0">
                <a:latin typeface="Helvetica" pitchFamily="2" charset="0"/>
              </a:rPr>
              <a:t>The sin2</a:t>
            </a:r>
            <a:r>
              <a:rPr lang="en-US" sz="1600" dirty="0">
                <a:latin typeface="Symbol" pitchFamily="2" charset="2"/>
              </a:rPr>
              <a:t>f</a:t>
            </a:r>
            <a:r>
              <a:rPr lang="en-US" sz="1600" dirty="0">
                <a:latin typeface="Helvetica" pitchFamily="2" charset="0"/>
              </a:rPr>
              <a:t> TSA is TT interference, built purely from chiral-odd GPDs (as opposed to the LT asymmetries being generated from interference between chiral-even and chiral-odd GPDs).</a:t>
            </a:r>
          </a:p>
          <a:p>
            <a:pPr marL="285750" indent="-285750" algn="l">
              <a:buFont typeface="Arial" panose="020B0604020202020204" pitchFamily="34" charset="0"/>
              <a:buChar char="•"/>
            </a:pPr>
            <a:r>
              <a:rPr lang="en-US" sz="1600" dirty="0">
                <a:effectLst/>
                <a:latin typeface="Helvetica" pitchFamily="2" charset="0"/>
              </a:rPr>
              <a:t>Clear nonzero asymmetry indicates nonzero chiral-odd GPDs. In particular:</a:t>
            </a:r>
          </a:p>
        </p:txBody>
      </p:sp>
      <p:pic>
        <p:nvPicPr>
          <p:cNvPr id="12" name="Picture 11">
            <a:extLst>
              <a:ext uri="{FF2B5EF4-FFF2-40B4-BE49-F238E27FC236}">
                <a16:creationId xmlns:a16="http://schemas.microsoft.com/office/drawing/2014/main" id="{54DF654D-0118-5597-1C14-C9140506437D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008093" y="4794405"/>
            <a:ext cx="736600" cy="254000"/>
          </a:xfrm>
          <a:prstGeom prst="rect">
            <a:avLst/>
          </a:prstGeom>
        </p:spPr>
      </p:pic>
      <p:pic>
        <p:nvPicPr>
          <p:cNvPr id="13" name="Picture 12">
            <a:extLst>
              <a:ext uri="{FF2B5EF4-FFF2-40B4-BE49-F238E27FC236}">
                <a16:creationId xmlns:a16="http://schemas.microsoft.com/office/drawing/2014/main" id="{59C17567-9EDD-34C1-DCFB-0CD056C55B97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826993" y="5193003"/>
            <a:ext cx="1917700" cy="469900"/>
          </a:xfrm>
          <a:prstGeom prst="rect">
            <a:avLst/>
          </a:prstGeom>
        </p:spPr>
      </p:pic>
      <p:pic>
        <p:nvPicPr>
          <p:cNvPr id="14" name="Picture 13">
            <a:extLst>
              <a:ext uri="{FF2B5EF4-FFF2-40B4-BE49-F238E27FC236}">
                <a16:creationId xmlns:a16="http://schemas.microsoft.com/office/drawing/2014/main" id="{8B54EEF5-2C5E-F193-F865-5C1FEEBDD97D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5369793" y="5793622"/>
            <a:ext cx="3276600" cy="431800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A69E691B-DD97-7C60-06F6-146C3EB74368}"/>
              </a:ext>
            </a:extLst>
          </p:cNvPr>
          <p:cNvSpPr txBox="1"/>
          <p:nvPr/>
        </p:nvSpPr>
        <p:spPr>
          <a:xfrm>
            <a:off x="8686800" y="4104172"/>
            <a:ext cx="3473295" cy="1169551"/>
          </a:xfrm>
          <a:prstGeom prst="rect">
            <a:avLst/>
          </a:prstGeom>
          <a:noFill/>
        </p:spPr>
        <p:txBody>
          <a:bodyPr wrap="square" lIns="0" rIns="0" rtlCol="0">
            <a:spAutoFit/>
          </a:bodyPr>
          <a:lstStyle/>
          <a:p>
            <a:pPr marL="285750" indent="-285750" algn="l">
              <a:buFont typeface="Arial" panose="020B0604020202020204" pitchFamily="34" charset="0"/>
              <a:buChar char="•"/>
            </a:pPr>
            <a:r>
              <a:rPr lang="en-US" sz="1400" b="1" dirty="0">
                <a:effectLst/>
                <a:latin typeface="Helvetica" pitchFamily="2" charset="0"/>
              </a:rPr>
              <a:t>First observation!</a:t>
            </a:r>
          </a:p>
          <a:p>
            <a:pPr marL="285750" indent="-285750" algn="l">
              <a:buFont typeface="Arial" panose="020B0604020202020204" pitchFamily="34" charset="0"/>
              <a:buChar char="•"/>
            </a:pPr>
            <a:r>
              <a:rPr lang="en-US" sz="1400" dirty="0">
                <a:latin typeface="Symbol" pitchFamily="2" charset="2"/>
              </a:rPr>
              <a:t>p</a:t>
            </a:r>
            <a:r>
              <a:rPr lang="en-US" sz="1400" baseline="30000" dirty="0">
                <a:latin typeface="Helvetica" pitchFamily="2" charset="0"/>
              </a:rPr>
              <a:t>+ </a:t>
            </a:r>
            <a:r>
              <a:rPr lang="en-US" sz="1400" dirty="0">
                <a:latin typeface="Helvetica" pitchFamily="2" charset="0"/>
              </a:rPr>
              <a:t>accesses </a:t>
            </a:r>
            <a:r>
              <a:rPr lang="en-US" sz="1400" dirty="0">
                <a:solidFill>
                  <a:schemeClr val="accent5"/>
                </a:solidFill>
                <a:latin typeface="Helvetica" pitchFamily="2" charset="0"/>
              </a:rPr>
              <a:t>u</a:t>
            </a:r>
            <a:r>
              <a:rPr lang="en-US" sz="1400" dirty="0">
                <a:latin typeface="Helvetica" pitchFamily="2" charset="0"/>
              </a:rPr>
              <a:t>-</a:t>
            </a:r>
            <a:r>
              <a:rPr lang="en-US" sz="1400" dirty="0">
                <a:solidFill>
                  <a:schemeClr val="accent2"/>
                </a:solidFill>
                <a:latin typeface="Helvetica" pitchFamily="2" charset="0"/>
              </a:rPr>
              <a:t>d</a:t>
            </a:r>
            <a:r>
              <a:rPr lang="en-US" sz="1400" dirty="0">
                <a:latin typeface="Helvetica" pitchFamily="2" charset="0"/>
              </a:rPr>
              <a:t> </a:t>
            </a:r>
            <a:r>
              <a:rPr lang="en-US" sz="1400" dirty="0" err="1">
                <a:latin typeface="Helvetica" pitchFamily="2" charset="0"/>
              </a:rPr>
              <a:t>isovector</a:t>
            </a:r>
            <a:r>
              <a:rPr lang="en-US" sz="1400" dirty="0">
                <a:latin typeface="Helvetica" pitchFamily="2" charset="0"/>
              </a:rPr>
              <a:t> distribution</a:t>
            </a:r>
          </a:p>
          <a:p>
            <a:pPr marL="285750" indent="-285750" algn="l">
              <a:buFont typeface="Arial" panose="020B0604020202020204" pitchFamily="34" charset="0"/>
              <a:buChar char="•"/>
            </a:pPr>
            <a:r>
              <a:rPr lang="en-US" sz="1400" dirty="0">
                <a:solidFill>
                  <a:schemeClr val="accent5"/>
                </a:solidFill>
                <a:latin typeface="Helvetica" pitchFamily="2" charset="0"/>
              </a:rPr>
              <a:t>u</a:t>
            </a:r>
            <a:r>
              <a:rPr lang="en-US" sz="1400" dirty="0">
                <a:latin typeface="Helvetica" pitchFamily="2" charset="0"/>
              </a:rPr>
              <a:t> and </a:t>
            </a:r>
            <a:r>
              <a:rPr lang="en-US" sz="1400" dirty="0">
                <a:solidFill>
                  <a:schemeClr val="accent2"/>
                </a:solidFill>
                <a:latin typeface="Helvetica" pitchFamily="2" charset="0"/>
              </a:rPr>
              <a:t>d</a:t>
            </a:r>
            <a:r>
              <a:rPr lang="en-US" sz="1400" dirty="0">
                <a:latin typeface="Helvetica" pitchFamily="2" charset="0"/>
              </a:rPr>
              <a:t> quarks show opposite-signed quadrupole anisotropy in transverse spatial distributions</a:t>
            </a:r>
            <a:endParaRPr lang="en-US" sz="1400" dirty="0">
              <a:effectLst/>
              <a:latin typeface="Helvetica" pitchFamily="2" charset="0"/>
            </a:endParaRPr>
          </a:p>
        </p:txBody>
      </p:sp>
      <p:cxnSp>
        <p:nvCxnSpPr>
          <p:cNvPr id="10" name="Straight Arrow Connector 9">
            <a:extLst>
              <a:ext uri="{FF2B5EF4-FFF2-40B4-BE49-F238E27FC236}">
                <a16:creationId xmlns:a16="http://schemas.microsoft.com/office/drawing/2014/main" id="{F897462C-BCFF-0B52-1A5E-614A200607D5}"/>
              </a:ext>
            </a:extLst>
          </p:cNvPr>
          <p:cNvCxnSpPr>
            <a:cxnSpLocks/>
          </p:cNvCxnSpPr>
          <p:nvPr/>
        </p:nvCxnSpPr>
        <p:spPr>
          <a:xfrm flipV="1">
            <a:off x="7871836" y="4568218"/>
            <a:ext cx="750090" cy="243043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" name="Straight Arrow Connector 18">
            <a:extLst>
              <a:ext uri="{FF2B5EF4-FFF2-40B4-BE49-F238E27FC236}">
                <a16:creationId xmlns:a16="http://schemas.microsoft.com/office/drawing/2014/main" id="{D45FCC68-BC28-7F2C-9430-E1165AAF6A17}"/>
              </a:ext>
            </a:extLst>
          </p:cNvPr>
          <p:cNvCxnSpPr>
            <a:cxnSpLocks/>
          </p:cNvCxnSpPr>
          <p:nvPr/>
        </p:nvCxnSpPr>
        <p:spPr>
          <a:xfrm flipV="1">
            <a:off x="9248568" y="6094679"/>
            <a:ext cx="664584" cy="3744"/>
          </a:xfrm>
          <a:prstGeom prst="straightConnector1">
            <a:avLst/>
          </a:prstGeom>
          <a:ln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2" name="TextBox 21">
            <a:extLst>
              <a:ext uri="{FF2B5EF4-FFF2-40B4-BE49-F238E27FC236}">
                <a16:creationId xmlns:a16="http://schemas.microsoft.com/office/drawing/2014/main" id="{5FFFB6C6-0AED-1DD2-F8F4-4D49A7F8F661}"/>
              </a:ext>
            </a:extLst>
          </p:cNvPr>
          <p:cNvSpPr txBox="1"/>
          <p:nvPr/>
        </p:nvSpPr>
        <p:spPr>
          <a:xfrm>
            <a:off x="9047861" y="5879235"/>
            <a:ext cx="1065997" cy="215444"/>
          </a:xfrm>
          <a:prstGeom prst="rect">
            <a:avLst/>
          </a:prstGeom>
          <a:noFill/>
        </p:spPr>
        <p:txBody>
          <a:bodyPr wrap="none" lIns="0" rIns="0" rtlCol="0">
            <a:spAutoFit/>
          </a:bodyPr>
          <a:lstStyle/>
          <a:p>
            <a:pPr algn="l"/>
            <a:r>
              <a:rPr lang="en-US" sz="800" dirty="0">
                <a:latin typeface="Helvetica" pitchFamily="2" charset="0"/>
              </a:rPr>
              <a:t>l</a:t>
            </a:r>
            <a:r>
              <a:rPr lang="en-US" sz="800" dirty="0">
                <a:effectLst/>
                <a:latin typeface="Helvetica" pitchFamily="2" charset="0"/>
              </a:rPr>
              <a:t>ongitudinal momentum</a:t>
            </a:r>
          </a:p>
        </p:txBody>
      </p:sp>
      <p:sp>
        <p:nvSpPr>
          <p:cNvPr id="26" name="TextBox 25">
            <a:extLst>
              <a:ext uri="{FF2B5EF4-FFF2-40B4-BE49-F238E27FC236}">
                <a16:creationId xmlns:a16="http://schemas.microsoft.com/office/drawing/2014/main" id="{5C05CD73-7EFC-5D5D-99A0-734A8D253642}"/>
              </a:ext>
            </a:extLst>
          </p:cNvPr>
          <p:cNvSpPr txBox="1"/>
          <p:nvPr/>
        </p:nvSpPr>
        <p:spPr>
          <a:xfrm>
            <a:off x="6525641" y="1243130"/>
            <a:ext cx="5432811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sz="1000" dirty="0" err="1">
                <a:latin typeface="Helvetica" pitchFamily="2" charset="0"/>
                <a:cs typeface="Arial" panose="020B0604020202020204" pitchFamily="34" charset="0"/>
              </a:rPr>
              <a:t>Goloskokov</a:t>
            </a:r>
            <a:r>
              <a:rPr lang="en-US" sz="1000" dirty="0">
                <a:latin typeface="Helvetica" pitchFamily="2" charset="0"/>
                <a:cs typeface="Arial" panose="020B0604020202020204" pitchFamily="34" charset="0"/>
              </a:rPr>
              <a:t> &amp; Kroll, Eur. Phys. J. C </a:t>
            </a:r>
            <a:r>
              <a:rPr lang="en-US" sz="1000" b="1" dirty="0">
                <a:latin typeface="Helvetica" pitchFamily="2" charset="0"/>
                <a:cs typeface="Arial" panose="020B0604020202020204" pitchFamily="34" charset="0"/>
              </a:rPr>
              <a:t>65</a:t>
            </a:r>
            <a:r>
              <a:rPr lang="en-US" sz="1000" dirty="0">
                <a:latin typeface="Helvetica" pitchFamily="2" charset="0"/>
                <a:cs typeface="Arial" panose="020B0604020202020204" pitchFamily="34" charset="0"/>
              </a:rPr>
              <a:t> (2010) 137; [arXiv:0906.0460]</a:t>
            </a:r>
          </a:p>
        </p:txBody>
      </p:sp>
      <p:sp>
        <p:nvSpPr>
          <p:cNvPr id="27" name="TextBox 26">
            <a:extLst>
              <a:ext uri="{FF2B5EF4-FFF2-40B4-BE49-F238E27FC236}">
                <a16:creationId xmlns:a16="http://schemas.microsoft.com/office/drawing/2014/main" id="{1F3B5C8B-0722-71E8-E1C8-DEA6CA62C7E1}"/>
              </a:ext>
            </a:extLst>
          </p:cNvPr>
          <p:cNvSpPr txBox="1"/>
          <p:nvPr/>
        </p:nvSpPr>
        <p:spPr>
          <a:xfrm>
            <a:off x="11209153" y="5334175"/>
            <a:ext cx="854401" cy="215444"/>
          </a:xfrm>
          <a:prstGeom prst="rect">
            <a:avLst/>
          </a:prstGeom>
          <a:noFill/>
        </p:spPr>
        <p:txBody>
          <a:bodyPr wrap="none" lIns="0" rIns="0" rtlCol="0">
            <a:spAutoFit/>
          </a:bodyPr>
          <a:lstStyle/>
          <a:p>
            <a:pPr algn="l"/>
            <a:r>
              <a:rPr lang="en-US" sz="800" dirty="0">
                <a:effectLst/>
                <a:latin typeface="Helvetica" pitchFamily="2" charset="0"/>
              </a:rPr>
              <a:t>spatial distribution</a:t>
            </a:r>
          </a:p>
        </p:txBody>
      </p:sp>
      <p:cxnSp>
        <p:nvCxnSpPr>
          <p:cNvPr id="28" name="Straight Arrow Connector 27">
            <a:extLst>
              <a:ext uri="{FF2B5EF4-FFF2-40B4-BE49-F238E27FC236}">
                <a16:creationId xmlns:a16="http://schemas.microsoft.com/office/drawing/2014/main" id="{E665C75B-2B59-24C7-FB1F-3B723B28EABA}"/>
              </a:ext>
            </a:extLst>
          </p:cNvPr>
          <p:cNvCxnSpPr>
            <a:cxnSpLocks/>
          </p:cNvCxnSpPr>
          <p:nvPr/>
        </p:nvCxnSpPr>
        <p:spPr>
          <a:xfrm flipV="1">
            <a:off x="11636354" y="5538468"/>
            <a:ext cx="0" cy="543316"/>
          </a:xfrm>
          <a:prstGeom prst="straightConnector1">
            <a:avLst/>
          </a:prstGeom>
          <a:ln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3" name="Oval 32">
            <a:extLst>
              <a:ext uri="{FF2B5EF4-FFF2-40B4-BE49-F238E27FC236}">
                <a16:creationId xmlns:a16="http://schemas.microsoft.com/office/drawing/2014/main" id="{A002E4B0-AAFD-302D-3EF4-98A738387429}"/>
              </a:ext>
            </a:extLst>
          </p:cNvPr>
          <p:cNvSpPr/>
          <p:nvPr/>
        </p:nvSpPr>
        <p:spPr>
          <a:xfrm rot="1802192">
            <a:off x="10096864" y="5845363"/>
            <a:ext cx="544382" cy="947703"/>
          </a:xfrm>
          <a:prstGeom prst="ellipse">
            <a:avLst/>
          </a:prstGeom>
          <a:noFill/>
          <a:ln>
            <a:solidFill>
              <a:schemeClr val="accent5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4" name="Oval 33">
            <a:extLst>
              <a:ext uri="{FF2B5EF4-FFF2-40B4-BE49-F238E27FC236}">
                <a16:creationId xmlns:a16="http://schemas.microsoft.com/office/drawing/2014/main" id="{96FBC0E6-5C53-B14A-3A9A-0B16043C9762}"/>
              </a:ext>
            </a:extLst>
          </p:cNvPr>
          <p:cNvSpPr/>
          <p:nvPr/>
        </p:nvSpPr>
        <p:spPr>
          <a:xfrm rot="19813453">
            <a:off x="10534364" y="5854126"/>
            <a:ext cx="544382" cy="947703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5" name="Oval 34">
            <a:extLst>
              <a:ext uri="{FF2B5EF4-FFF2-40B4-BE49-F238E27FC236}">
                <a16:creationId xmlns:a16="http://schemas.microsoft.com/office/drawing/2014/main" id="{A91FBE83-BA36-A743-5872-2D06785A6490}"/>
              </a:ext>
            </a:extLst>
          </p:cNvPr>
          <p:cNvSpPr/>
          <p:nvPr/>
        </p:nvSpPr>
        <p:spPr>
          <a:xfrm rot="1802192">
            <a:off x="10576023" y="5206231"/>
            <a:ext cx="544382" cy="947703"/>
          </a:xfrm>
          <a:prstGeom prst="ellipse">
            <a:avLst/>
          </a:prstGeom>
          <a:noFill/>
          <a:ln>
            <a:solidFill>
              <a:schemeClr val="accent5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6" name="Oval 35">
            <a:extLst>
              <a:ext uri="{FF2B5EF4-FFF2-40B4-BE49-F238E27FC236}">
                <a16:creationId xmlns:a16="http://schemas.microsoft.com/office/drawing/2014/main" id="{9EF29316-8EE6-5D98-68D0-F714F613802C}"/>
              </a:ext>
            </a:extLst>
          </p:cNvPr>
          <p:cNvSpPr/>
          <p:nvPr/>
        </p:nvSpPr>
        <p:spPr>
          <a:xfrm rot="19813453">
            <a:off x="10062791" y="5184730"/>
            <a:ext cx="544382" cy="947703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93670618"/>
      </p:ext>
    </p:extLst>
  </p:cSld>
  <p:clrMapOvr>
    <a:masterClrMapping/>
  </p:clrMapOvr>
</p:sld>
</file>

<file path=ppt/theme/theme1.xml><?xml version="1.0" encoding="utf-8"?>
<a:theme xmlns:a="http://schemas.openxmlformats.org/drawingml/2006/main" name="Main Theme">
  <a:themeElements>
    <a:clrScheme name="MIT 1">
      <a:dk1>
        <a:srgbClr val="000000"/>
      </a:dk1>
      <a:lt1>
        <a:srgbClr val="FFFFFF"/>
      </a:lt1>
      <a:dk2>
        <a:srgbClr val="750014"/>
      </a:dk2>
      <a:lt2>
        <a:srgbClr val="F2F3F8"/>
      </a:lt2>
      <a:accent1>
        <a:srgbClr val="750014"/>
      </a:accent1>
      <a:accent2>
        <a:srgbClr val="FF1423"/>
      </a:accent2>
      <a:accent3>
        <a:srgbClr val="8B959E"/>
      </a:accent3>
      <a:accent4>
        <a:srgbClr val="40464C"/>
      </a:accent4>
      <a:accent5>
        <a:srgbClr val="1966FF"/>
      </a:accent5>
      <a:accent6>
        <a:srgbClr val="001980"/>
      </a:accent6>
      <a:hlink>
        <a:srgbClr val="FF1423"/>
      </a:hlink>
      <a:folHlink>
        <a:srgbClr val="000000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txDef>
      <a:spPr>
        <a:noFill/>
      </a:spPr>
      <a:bodyPr wrap="square" lIns="0" rIns="0" rtlCol="0">
        <a:spAutoFit/>
      </a:bodyPr>
      <a:lstStyle>
        <a:defPPr algn="l">
          <a:defRPr dirty="0" smtClean="0">
            <a:effectLst/>
            <a:latin typeface="Helvetica" pitchFamily="2" charset="0"/>
          </a:defRPr>
        </a:defPPr>
      </a:lstStyle>
    </a:txDef>
  </a:objectDefaults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73073</TotalTime>
  <Words>2695</Words>
  <Application>Microsoft Macintosh PowerPoint</Application>
  <PresentationFormat>Widescreen</PresentationFormat>
  <Paragraphs>275</Paragraphs>
  <Slides>30</Slides>
  <Notes>2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30</vt:i4>
      </vt:variant>
    </vt:vector>
  </HeadingPairs>
  <TitlesOfParts>
    <vt:vector size="35" baseType="lpstr">
      <vt:lpstr>Arial</vt:lpstr>
      <vt:lpstr>Calibri</vt:lpstr>
      <vt:lpstr>Helvetica</vt:lpstr>
      <vt:lpstr>Symbol</vt:lpstr>
      <vt:lpstr>Main Theme</vt:lpstr>
      <vt:lpstr>Possibilities in GPD Physics with Increased CLAS12 Precision</vt:lpstr>
      <vt:lpstr>Nucleon Structure through Generalized Parton Distributions</vt:lpstr>
      <vt:lpstr>DVCS and the Mechanical Structure of the Proton</vt:lpstr>
      <vt:lpstr>pDVCS Measurements in Hall B</vt:lpstr>
      <vt:lpstr>High Luminosity Extends the |t| Lever Arm</vt:lpstr>
      <vt:lpstr>From DVCS to pressure: what luminosity buys</vt:lpstr>
      <vt:lpstr>But Luminosity Alone is Not Enough</vt:lpstr>
      <vt:lpstr>Unpolarized nDVCS</vt:lpstr>
      <vt:lpstr>Flavor Separation and Jq</vt:lpstr>
      <vt:lpstr>Polarized DVCS: Longitudinal RGC + Transverse RGH</vt:lpstr>
      <vt:lpstr>Pion GPDs through Sullivan DVCS</vt:lpstr>
      <vt:lpstr>Exclusive φ Production: Gluon and Mechanical Structure</vt:lpstr>
      <vt:lpstr>Nucleon Structure through (Chiral Odd) Generalized Parton Distributions</vt:lpstr>
      <vt:lpstr>sL/sT in Pseudoscalar Mesons</vt:lpstr>
      <vt:lpstr>Statistical Reach of CLAS12 for p0</vt:lpstr>
      <vt:lpstr>Relative Normalization Requirement</vt:lpstr>
      <vt:lpstr>Exclusive π⁰ and ρ⁰: Completing the Polarized DVMP Program</vt:lpstr>
      <vt:lpstr>Conclusions</vt:lpstr>
      <vt:lpstr>Ancillary Slides</vt:lpstr>
      <vt:lpstr>What controls the mechanical-structure precision?</vt:lpstr>
      <vt:lpstr>PowerPoint Presentation</vt:lpstr>
      <vt:lpstr>PowerPoint Presentation</vt:lpstr>
      <vt:lpstr>ImH and E?</vt:lpstr>
      <vt:lpstr>PowerPoint Presentation</vt:lpstr>
      <vt:lpstr>Shear forces: complementary mechanical information</vt:lpstr>
      <vt:lpstr>High luminosity only pays off if systematics follow</vt:lpstr>
      <vt:lpstr>CLAS12 Preliminary</vt:lpstr>
      <vt:lpstr>BSA</vt:lpstr>
      <vt:lpstr>Twist-3 TSA</vt:lpstr>
      <vt:lpstr>TT Interference</vt:lpstr>
    </vt:vector>
  </TitlesOfParts>
  <Manager/>
  <Company/>
  <LinksUpToDate>false</LinksUpToDate>
  <SharedDoc>false</SharedDoc>
  <HyperlinkBase/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subject/>
  <dc:creator>Opus 4</dc:creator>
  <cp:keywords/>
  <dc:description/>
  <cp:lastModifiedBy>Timothy Hayward</cp:lastModifiedBy>
  <cp:revision>464</cp:revision>
  <cp:lastPrinted>2026-10-07T18:18:20Z</cp:lastPrinted>
  <dcterms:created xsi:type="dcterms:W3CDTF">2023-07-31T14:39:43Z</dcterms:created>
  <dcterms:modified xsi:type="dcterms:W3CDTF">2026-10-07T19:50:05Z</dcterms:modified>
  <cp:category/>
</cp:coreProperties>
</file>