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8" r:id="rId1"/>
  </p:sldMasterIdLst>
  <p:notesMasterIdLst>
    <p:notesMasterId r:id="rId38"/>
  </p:notesMasterIdLst>
  <p:sldIdLst>
    <p:sldId id="256" r:id="rId2"/>
    <p:sldId id="284" r:id="rId3"/>
    <p:sldId id="285" r:id="rId4"/>
    <p:sldId id="359" r:id="rId5"/>
    <p:sldId id="4498" r:id="rId6"/>
    <p:sldId id="4479" r:id="rId7"/>
    <p:sldId id="4480" r:id="rId8"/>
    <p:sldId id="4481" r:id="rId9"/>
    <p:sldId id="4482" r:id="rId10"/>
    <p:sldId id="4483" r:id="rId11"/>
    <p:sldId id="4491" r:id="rId12"/>
    <p:sldId id="4484" r:id="rId13"/>
    <p:sldId id="4490" r:id="rId14"/>
    <p:sldId id="4492" r:id="rId15"/>
    <p:sldId id="4489" r:id="rId16"/>
    <p:sldId id="4485" r:id="rId17"/>
    <p:sldId id="4493" r:id="rId18"/>
    <p:sldId id="4423" r:id="rId19"/>
    <p:sldId id="4495" r:id="rId20"/>
    <p:sldId id="4487" r:id="rId21"/>
    <p:sldId id="4488" r:id="rId22"/>
    <p:sldId id="4494" r:id="rId23"/>
    <p:sldId id="4475" r:id="rId24"/>
    <p:sldId id="4466" r:id="rId25"/>
    <p:sldId id="4467" r:id="rId26"/>
    <p:sldId id="4468" r:id="rId27"/>
    <p:sldId id="4478" r:id="rId28"/>
    <p:sldId id="4476" r:id="rId29"/>
    <p:sldId id="4474" r:id="rId30"/>
    <p:sldId id="320" r:id="rId31"/>
    <p:sldId id="4454" r:id="rId32"/>
    <p:sldId id="4412" r:id="rId33"/>
    <p:sldId id="4235" r:id="rId34"/>
    <p:sldId id="4404" r:id="rId35"/>
    <p:sldId id="278" r:id="rId36"/>
    <p:sldId id="431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AE0A24"/>
    <a:srgbClr val="D720D4"/>
    <a:srgbClr val="8B16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20" autoAdjust="0"/>
    <p:restoredTop sz="93357" autoAdjust="0"/>
  </p:normalViewPr>
  <p:slideViewPr>
    <p:cSldViewPr snapToGrid="0" snapToObjects="1">
      <p:cViewPr varScale="1">
        <p:scale>
          <a:sx n="116" d="100"/>
          <a:sy n="116" d="100"/>
        </p:scale>
        <p:origin x="100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853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48" d="100"/>
          <a:sy n="48" d="100"/>
        </p:scale>
        <p:origin x="2664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8F3527-BB28-884B-A511-C22C3DCF5453}" type="datetimeFigureOut">
              <a:rPr lang="en-US" smtClean="0"/>
              <a:t>10/3/26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BF1341-3AFE-B447-A831-9671D6A70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540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F2278-D697-193D-A7ED-8B92521B2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6BD904-2B97-B7A2-7E48-36F4AB4A72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7BFFA6-76DF-B8D1-EDB3-1F37D1D4AB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C86EA7-FBDB-8DC9-8ADB-B7DF0E51D4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3E330E-3B7D-48B5-A599-F9E0A660B7E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717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A3524-3F8A-4F14-9DC9-EB11FE158CD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602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29478D-2DE5-A32E-1549-235EEE96F89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4D1418F5-768A-A146-A5AB-65C629A1BA61}" type="slidenum">
              <a:t>33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F840E2-558A-C3BD-F919-CE93BC378E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70013" y="763588"/>
            <a:ext cx="5030787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8523A7-7E0A-40E7-54AF-394B2B8C3A3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921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901A9-DC5F-4E96-2135-0671ED8500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8FFA6A-6779-3842-0B9A-86C97B6981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A4F97-E786-8CE3-9505-0F8B11B30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4A7A6-70FF-5743-A43F-9003F5920BEF}" type="datetime2">
              <a:rPr lang="en-US" smtClean="0"/>
              <a:t>Saturday, October 3,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580AD-641E-3ABE-1602-DB1647010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BF0A4F-06F4-973C-7789-E3DD18CA7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93C-5050-FC42-8F10-D22D4F119D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112388"/>
      </p:ext>
    </p:extLst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DBDB6-851D-6F95-15B5-CE96574EB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3AF26-9E63-5FDC-7787-F34CC0097B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AA3C1-E557-A8C7-9469-D477D82DF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72239-3535-BB43-90F9-D2AAAB1109D7}" type="datetimeFigureOut">
              <a:rPr lang="en-US" smtClean="0"/>
              <a:t>10/3/26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2CF392-1E3E-1524-103D-0033DAB2E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E0CDCC-AE30-6872-F50A-ECD6BACA7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05E5C-5932-0441-A66A-70A5B6B81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555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A340D-2783-87A5-DFF0-1CB2E7025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FC4234-E624-FA63-AC91-23D678AB1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A6E412-16D0-29A2-33B2-841D1E3C8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4A7A6-70FF-5743-A43F-9003F5920BEF}" type="datetime2">
              <a:rPr lang="en-US" smtClean="0"/>
              <a:t>Saturday, October 3,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20DCF4-64CD-BD36-FD05-AD1BE066F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505F1-55DD-F934-49BF-CE4718E4A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93C-5050-FC42-8F10-D22D4F119D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968449"/>
      </p:ext>
    </p:extLst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E3D18-9DE9-179E-1093-53CA103F8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940EA-1A12-507C-1CDB-AF1D6EBA1B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A52850-E5ED-9710-08E0-83D8D033E8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3F552B-5C4B-477A-1B27-9F11AFAED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07AA1-E005-DD43-A36C-F172B6543130}" type="datetime1">
              <a:rPr lang="en-US" smtClean="0"/>
              <a:t>10/3/26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84941C-6D74-C848-5625-A0AFB0423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29A3A6-66A0-A723-8794-E985566B2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6DD8B-EB1C-354D-918A-7CE02C579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333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98088-2D44-DEC4-5313-3448F558E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DE8890-DCE8-703F-2EEC-B0CE8AE557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F6DD23-4A0F-E393-7FB8-AA1CB9CBF9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37FEF9-A9C8-18C7-F569-7DE02B4BB7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C3D6C7-2CB5-A76F-957A-86179E702D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241EB4-1D19-3BB2-BFE8-CEF607E9E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4A7A6-70FF-5743-A43F-9003F5920BEF}" type="datetime2">
              <a:rPr lang="en-US" smtClean="0"/>
              <a:t>Saturday, October 3, 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C838B4-9DD6-13E2-852B-D28C1A43C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6C9155-128E-8AC2-C832-671258DA8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93C-5050-FC42-8F10-D22D4F119D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409553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BC1D6-AA4F-AD92-E5E0-B44BCCDB1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6B8963-5E46-E970-1701-00E6A698D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4A7A6-70FF-5743-A43F-9003F5920BEF}" type="datetime2">
              <a:rPr lang="en-US" smtClean="0"/>
              <a:t>Saturday, October 3, 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8607A-EA7B-8D89-C1F6-8200F4120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D0427F-ED97-9DF5-6484-A70285FBD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93C-5050-FC42-8F10-D22D4F119D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397431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EE3CD4-F9BC-AB79-7A60-543B022C6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72239-3535-BB43-90F9-D2AAAB1109D7}" type="datetimeFigureOut">
              <a:rPr lang="en-US" smtClean="0"/>
              <a:t>10/3/26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BE4AB0-47B9-D489-17AC-2FC5B6EDC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A94C10-C353-40F3-B2FA-5551D8053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05E5C-5932-0441-A66A-70A5B6B81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59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38778-7818-0F56-0802-5BBF7ADEE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C72E0-3509-1077-FB7D-AC575502D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E6E26F-23ED-855B-CD8F-B3E9CA872B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0D145F-17BB-5033-A8DF-62F7E002C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4A7A6-70FF-5743-A43F-9003F5920BEF}" type="datetime2">
              <a:rPr lang="en-US" smtClean="0"/>
              <a:t>Saturday, October 3, 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5A1FFF-F765-10E3-9C30-51378C7AE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8F9F36-62F0-E132-1776-1BF8E45BD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93C-5050-FC42-8F10-D22D4F119D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116810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82B83-C294-725B-814A-038DD8A72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6C5C85-C9FF-0FCD-60E9-23663E2973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EF827F-5544-14DE-6CDE-2F70F77E5B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67C0D8-485C-C1BB-BDD8-73F28192E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4A7A6-70FF-5743-A43F-9003F5920BEF}" type="datetime2">
              <a:rPr lang="en-US" smtClean="0"/>
              <a:t>Saturday, October 3, 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0F096E-E53E-443C-5C38-4B84D9AC4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45388B-1565-48B6-EC53-CA18E6DCF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93C-5050-FC42-8F10-D22D4F119D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18035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3DC3A-D762-9DB5-388A-2079D26DC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972125-4895-4D32-A4A9-B818CBC30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BAA43F-7167-9EB3-163B-08327FCA2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4A7A6-70FF-5743-A43F-9003F5920BEF}" type="datetime2">
              <a:rPr lang="en-US" smtClean="0"/>
              <a:t>Saturday, October 3,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CDFC22-7022-0D96-A5F2-B437679C3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CE44C-5CA5-AB9E-B788-7AEDE1D74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93C-5050-FC42-8F10-D22D4F119D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899787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10F5F3-154C-7AE9-0F7E-4FB5A66FB3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532E71-1FC2-4669-21CB-0B98A64310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D27946-565B-EB29-D44D-687276E2B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4A7A6-70FF-5743-A43F-9003F5920BEF}" type="datetime2">
              <a:rPr lang="en-US" smtClean="0"/>
              <a:t>Saturday, October 3,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722E2A-95E1-D8A8-5CAC-464E48E9D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254D1-0A3B-1D6A-3987-EE18FF49C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93C-5050-FC42-8F10-D22D4F119D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238911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12827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8600" y="2941863"/>
            <a:ext cx="4258581" cy="42585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23226" y="1745944"/>
            <a:ext cx="4060995" cy="3184812"/>
          </a:xfrm>
        </p:spPr>
        <p:txBody>
          <a:bodyPr anchor="b">
            <a:noAutofit/>
          </a:bodyPr>
          <a:lstStyle>
            <a:lvl1pPr algn="l">
              <a:defRPr sz="3000" b="1" cap="none" baseline="0">
                <a:solidFill>
                  <a:srgbClr val="AE0A24"/>
                </a:solidFill>
                <a:latin typeface="Arial" charset="0"/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23226" y="700391"/>
            <a:ext cx="8482279" cy="45759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200" baseline="0">
                <a:solidFill>
                  <a:schemeClr val="tx1"/>
                </a:solidFill>
                <a:latin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Here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06687" y="1725953"/>
            <a:ext cx="4630964" cy="3821639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32387" y="5126730"/>
            <a:ext cx="4051834" cy="42086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20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Author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>
          <a:xfrm>
            <a:off x="333244" y="5611326"/>
            <a:ext cx="20574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D0D1843-69F8-DC4F-9FCA-A8F3A1B0D57A}" type="datetime2">
              <a:rPr lang="en-US" smtClean="0"/>
              <a:t>Saturday, October 3,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3648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918" y="1391443"/>
            <a:ext cx="4148781" cy="4956305"/>
          </a:xfrm>
        </p:spPr>
        <p:txBody>
          <a:bodyPr/>
          <a:lstStyle>
            <a:lvl1pPr>
              <a:defRPr sz="2200" baseline="0">
                <a:solidFill>
                  <a:schemeClr val="tx1"/>
                </a:solidFill>
                <a:latin typeface="Arial" charset="0"/>
              </a:defRPr>
            </a:lvl1pPr>
            <a:lvl2pPr marL="685800" indent="-228600">
              <a:buFont typeface="PingFangSC-Regular" charset="-122"/>
              <a:buChar char="－"/>
              <a:defRPr sz="2000" baseline="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buFont typeface="Arial" charset="0"/>
              <a:buChar char="•"/>
              <a:defRPr sz="1800" baseline="0">
                <a:solidFill>
                  <a:schemeClr val="tx1"/>
                </a:solidFill>
                <a:latin typeface="Arial" charset="0"/>
              </a:defRPr>
            </a:lvl3pPr>
            <a:lvl4pPr marL="1657350" indent="-285750">
              <a:buFont typeface="PingFangSC-Regular" charset="-122"/>
              <a:buChar char="－"/>
              <a:defRPr sz="1600" baseline="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buFont typeface="Arial" charset="0"/>
              <a:buChar char="•"/>
              <a:defRPr sz="1400" baseline="0">
                <a:solidFill>
                  <a:schemeClr val="tx1"/>
                </a:solidFill>
                <a:latin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8920" y="6467336"/>
            <a:ext cx="3917888" cy="311322"/>
          </a:xfrm>
        </p:spPr>
        <p:txBody>
          <a:bodyPr/>
          <a:lstStyle>
            <a:lvl1pPr algn="l">
              <a:defRPr baseline="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26807" y="6467336"/>
            <a:ext cx="536158" cy="303364"/>
          </a:xfrm>
        </p:spPr>
        <p:txBody>
          <a:bodyPr/>
          <a:lstStyle>
            <a:lvl1pPr algn="ctr">
              <a:defRPr sz="10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7E1C93C-5050-FC42-8F10-D22D4F119D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686300" y="1391443"/>
            <a:ext cx="4086997" cy="4956306"/>
          </a:xfrm>
        </p:spPr>
        <p:txBody>
          <a:bodyPr/>
          <a:lstStyle>
            <a:lvl1pPr>
              <a:defRPr sz="2200" baseline="0">
                <a:solidFill>
                  <a:schemeClr val="tx1"/>
                </a:solidFill>
                <a:latin typeface="Arial" charset="0"/>
              </a:defRPr>
            </a:lvl1pPr>
            <a:lvl2pPr marL="685800" indent="-228600">
              <a:buFont typeface="PingFangSC-Regular" charset="-122"/>
              <a:buChar char="－"/>
              <a:defRPr sz="2000" baseline="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buFont typeface="Arial" charset="0"/>
              <a:buChar char="•"/>
              <a:defRPr sz="1800" baseline="0">
                <a:solidFill>
                  <a:schemeClr val="tx1"/>
                </a:solidFill>
                <a:latin typeface="Arial" charset="0"/>
              </a:defRPr>
            </a:lvl3pPr>
            <a:lvl4pPr marL="1657350" indent="-285750">
              <a:buFont typeface="PingFangSC-Regular" charset="-122"/>
              <a:buChar char="－"/>
              <a:defRPr sz="1600" baseline="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buFont typeface="Arial" charset="0"/>
              <a:buChar char="•"/>
              <a:defRPr sz="1400" baseline="0">
                <a:solidFill>
                  <a:schemeClr val="tx1"/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67319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08920" y="539373"/>
            <a:ext cx="8464378" cy="487490"/>
          </a:xfrm>
        </p:spPr>
        <p:txBody>
          <a:bodyPr>
            <a:noAutofit/>
          </a:bodyPr>
          <a:lstStyle>
            <a:lvl1pPr>
              <a:defRPr sz="3600" b="1" cap="none" baseline="0">
                <a:latin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918" y="1372767"/>
            <a:ext cx="4148781" cy="4974982"/>
          </a:xfrm>
        </p:spPr>
        <p:txBody>
          <a:bodyPr/>
          <a:lstStyle>
            <a:lvl1pPr>
              <a:defRPr sz="2200" baseline="0">
                <a:solidFill>
                  <a:schemeClr val="tx1"/>
                </a:solidFill>
                <a:latin typeface="Arial" charset="0"/>
              </a:defRPr>
            </a:lvl1pPr>
            <a:lvl2pPr marL="685800" indent="-228600">
              <a:buFont typeface="PingFangSC-Regular" charset="-122"/>
              <a:buChar char="－"/>
              <a:defRPr sz="2000" baseline="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buFont typeface="Arial" charset="0"/>
              <a:buChar char="•"/>
              <a:defRPr sz="1800" baseline="0">
                <a:solidFill>
                  <a:schemeClr val="tx1"/>
                </a:solidFill>
                <a:latin typeface="Arial" charset="0"/>
              </a:defRPr>
            </a:lvl3pPr>
            <a:lvl4pPr marL="1657350" indent="-285750">
              <a:buFont typeface="PingFangSC-Regular" charset="-122"/>
              <a:buChar char="－"/>
              <a:defRPr sz="1600" baseline="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buFont typeface="Arial" charset="0"/>
              <a:buChar char="•"/>
              <a:defRPr sz="1400" baseline="0">
                <a:solidFill>
                  <a:schemeClr val="tx1"/>
                </a:solidFill>
                <a:latin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8920" y="6467336"/>
            <a:ext cx="3917888" cy="311322"/>
          </a:xfrm>
        </p:spPr>
        <p:txBody>
          <a:bodyPr/>
          <a:lstStyle>
            <a:lvl1pPr algn="l">
              <a:defRPr baseline="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26807" y="6467336"/>
            <a:ext cx="536158" cy="303364"/>
          </a:xfrm>
        </p:spPr>
        <p:txBody>
          <a:bodyPr/>
          <a:lstStyle>
            <a:lvl1pPr algn="ctr">
              <a:defRPr sz="10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7E1C93C-5050-FC42-8F10-D22D4F119D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623744" y="1372767"/>
            <a:ext cx="4148781" cy="2175802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4"/>
          </p:nvPr>
        </p:nvSpPr>
        <p:spPr>
          <a:xfrm>
            <a:off x="4623744" y="3632697"/>
            <a:ext cx="4148781" cy="2715052"/>
          </a:xfrm>
        </p:spPr>
        <p:txBody>
          <a:bodyPr/>
          <a:lstStyle>
            <a:lvl1pPr>
              <a:defRPr sz="2200" baseline="0">
                <a:solidFill>
                  <a:schemeClr val="tx1"/>
                </a:solidFill>
                <a:latin typeface="Arial" charset="0"/>
              </a:defRPr>
            </a:lvl1pPr>
            <a:lvl2pPr marL="685800" indent="-228600">
              <a:buFont typeface="PingFangSC-Regular" charset="-122"/>
              <a:buChar char="－"/>
              <a:defRPr sz="2000" baseline="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buFont typeface="Arial" charset="0"/>
              <a:buChar char="•"/>
              <a:defRPr sz="1800" baseline="0">
                <a:solidFill>
                  <a:schemeClr val="tx1"/>
                </a:solidFill>
                <a:latin typeface="Arial" charset="0"/>
              </a:defRPr>
            </a:lvl3pPr>
            <a:lvl4pPr marL="1657350" indent="-285750">
              <a:buFont typeface="PingFangSC-Regular" charset="-122"/>
              <a:buChar char="－"/>
              <a:defRPr sz="1600" baseline="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buFont typeface="Arial" charset="0"/>
              <a:buChar char="•"/>
              <a:defRPr sz="1400" baseline="0">
                <a:solidFill>
                  <a:schemeClr val="tx1"/>
                </a:solidFill>
                <a:latin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67319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08920" y="539373"/>
            <a:ext cx="8464378" cy="487490"/>
          </a:xfrm>
        </p:spPr>
        <p:txBody>
          <a:bodyPr>
            <a:noAutofit/>
          </a:bodyPr>
          <a:lstStyle>
            <a:lvl1pPr>
              <a:defRPr sz="3600" b="1" cap="none" baseline="0">
                <a:latin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8920" y="6467336"/>
            <a:ext cx="3917888" cy="311322"/>
          </a:xfrm>
        </p:spPr>
        <p:txBody>
          <a:bodyPr/>
          <a:lstStyle>
            <a:lvl1pPr algn="l">
              <a:defRPr baseline="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26807" y="6467336"/>
            <a:ext cx="536158" cy="303364"/>
          </a:xfrm>
        </p:spPr>
        <p:txBody>
          <a:bodyPr/>
          <a:lstStyle>
            <a:lvl1pPr algn="ctr">
              <a:defRPr sz="10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7E1C93C-5050-FC42-8F10-D22D4F119D1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67319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08920" y="539373"/>
            <a:ext cx="8464378" cy="487490"/>
          </a:xfrm>
        </p:spPr>
        <p:txBody>
          <a:bodyPr>
            <a:noAutofit/>
          </a:bodyPr>
          <a:lstStyle>
            <a:lvl1pPr>
              <a:defRPr sz="3600" b="1" cap="none" baseline="0">
                <a:latin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623744" y="1372768"/>
            <a:ext cx="4148781" cy="4974982"/>
          </a:xfrm>
        </p:spPr>
        <p:txBody>
          <a:bodyPr/>
          <a:lstStyle>
            <a:lvl1pPr>
              <a:defRPr sz="2200" baseline="0">
                <a:solidFill>
                  <a:schemeClr val="tx1"/>
                </a:solidFill>
                <a:latin typeface="Arial" charset="0"/>
              </a:defRPr>
            </a:lvl1pPr>
            <a:lvl2pPr marL="685800" indent="-228600">
              <a:buFont typeface="PingFangSC-Regular" charset="-122"/>
              <a:buChar char="－"/>
              <a:defRPr sz="2000" baseline="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buFont typeface="Arial" charset="0"/>
              <a:buChar char="•"/>
              <a:defRPr sz="1800" baseline="0">
                <a:solidFill>
                  <a:schemeClr val="tx1"/>
                </a:solidFill>
                <a:latin typeface="Arial" charset="0"/>
              </a:defRPr>
            </a:lvl3pPr>
            <a:lvl4pPr marL="1657350" indent="-285750">
              <a:buFont typeface="PingFangSC-Regular" charset="-122"/>
              <a:buChar char="－"/>
              <a:defRPr sz="1600" baseline="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buFont typeface="Arial" charset="0"/>
              <a:buChar char="•"/>
              <a:defRPr sz="1400" baseline="0">
                <a:solidFill>
                  <a:schemeClr val="tx1"/>
                </a:solidFill>
                <a:latin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308920" y="1372768"/>
            <a:ext cx="4148781" cy="2175802"/>
          </a:xfrm>
          <a:solidFill>
            <a:schemeClr val="accent2"/>
          </a:solidFill>
        </p:spPr>
        <p:txBody>
          <a:bodyPr/>
          <a:lstStyle/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4"/>
          </p:nvPr>
        </p:nvSpPr>
        <p:spPr>
          <a:xfrm>
            <a:off x="308920" y="3632698"/>
            <a:ext cx="4148781" cy="2715052"/>
          </a:xfrm>
        </p:spPr>
        <p:txBody>
          <a:bodyPr/>
          <a:lstStyle>
            <a:lvl1pPr>
              <a:defRPr sz="2200" baseline="0">
                <a:solidFill>
                  <a:schemeClr val="tx1"/>
                </a:solidFill>
                <a:latin typeface="Arial" charset="0"/>
              </a:defRPr>
            </a:lvl1pPr>
            <a:lvl2pPr marL="685800" indent="-228600">
              <a:buFont typeface="PingFangSC-Regular" charset="-122"/>
              <a:buChar char="－"/>
              <a:defRPr sz="2000" baseline="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buFont typeface="Arial" charset="0"/>
              <a:buChar char="•"/>
              <a:defRPr sz="1800" baseline="0">
                <a:solidFill>
                  <a:schemeClr val="tx1"/>
                </a:solidFill>
                <a:latin typeface="Arial" charset="0"/>
              </a:defRPr>
            </a:lvl3pPr>
            <a:lvl4pPr marL="1657350" indent="-285750">
              <a:buFont typeface="PingFangSC-Regular" charset="-122"/>
              <a:buChar char="－"/>
              <a:defRPr sz="1600" baseline="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buFont typeface="Arial" charset="0"/>
              <a:buChar char="•"/>
              <a:defRPr sz="1400" baseline="0">
                <a:solidFill>
                  <a:schemeClr val="tx1"/>
                </a:solidFill>
                <a:latin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918" y="1354447"/>
            <a:ext cx="4148781" cy="4993301"/>
          </a:xfrm>
        </p:spPr>
        <p:txBody>
          <a:bodyPr/>
          <a:lstStyle>
            <a:lvl1pPr>
              <a:defRPr sz="2200" baseline="0">
                <a:solidFill>
                  <a:schemeClr val="tx1"/>
                </a:solidFill>
                <a:latin typeface="Arial" charset="0"/>
              </a:defRPr>
            </a:lvl1pPr>
            <a:lvl2pPr marL="685800" indent="-228600">
              <a:buFont typeface="PingFangSC-Regular" charset="-122"/>
              <a:buChar char="－"/>
              <a:defRPr sz="2000" baseline="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buFont typeface="Arial" charset="0"/>
              <a:buChar char="•"/>
              <a:defRPr sz="1800" baseline="0">
                <a:solidFill>
                  <a:schemeClr val="tx1"/>
                </a:solidFill>
                <a:latin typeface="Arial" charset="0"/>
              </a:defRPr>
            </a:lvl3pPr>
            <a:lvl4pPr marL="1657350" indent="-285750">
              <a:buFont typeface="PingFangSC-Regular" charset="-122"/>
              <a:buChar char="－"/>
              <a:defRPr sz="1600" baseline="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buFont typeface="Arial" charset="0"/>
              <a:buChar char="•"/>
              <a:defRPr sz="1400" baseline="0">
                <a:solidFill>
                  <a:schemeClr val="tx1"/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8920" y="6467336"/>
            <a:ext cx="3917888" cy="311322"/>
          </a:xfrm>
        </p:spPr>
        <p:txBody>
          <a:bodyPr/>
          <a:lstStyle>
            <a:lvl1pPr algn="l">
              <a:defRPr baseline="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26807" y="6467336"/>
            <a:ext cx="536158" cy="303364"/>
          </a:xfrm>
        </p:spPr>
        <p:txBody>
          <a:bodyPr/>
          <a:lstStyle>
            <a:lvl1pPr algn="ctr">
              <a:defRPr sz="10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7E1C93C-5050-FC42-8F10-D22D4F119D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686300" y="1354447"/>
            <a:ext cx="4086225" cy="238125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686300" y="3966497"/>
            <a:ext cx="4086225" cy="238125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67319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08920" y="539373"/>
            <a:ext cx="8464378" cy="487490"/>
          </a:xfrm>
        </p:spPr>
        <p:txBody>
          <a:bodyPr>
            <a:noAutofit/>
          </a:bodyPr>
          <a:lstStyle>
            <a:lvl1pPr>
              <a:defRPr sz="3600" b="1" cap="none" baseline="0">
                <a:latin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Layou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4516" y="1354449"/>
            <a:ext cx="4148781" cy="4993300"/>
          </a:xfrm>
        </p:spPr>
        <p:txBody>
          <a:bodyPr/>
          <a:lstStyle>
            <a:lvl1pPr>
              <a:defRPr sz="2200" baseline="0">
                <a:solidFill>
                  <a:schemeClr val="tx1"/>
                </a:solidFill>
                <a:latin typeface="Arial" charset="0"/>
              </a:defRPr>
            </a:lvl1pPr>
            <a:lvl2pPr marL="685800" indent="-228600">
              <a:buFont typeface="PingFangSC-Regular" charset="-122"/>
              <a:buChar char="－"/>
              <a:defRPr sz="2000" baseline="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buFont typeface="Arial" charset="0"/>
              <a:buChar char="•"/>
              <a:defRPr sz="1800" baseline="0">
                <a:solidFill>
                  <a:schemeClr val="tx1"/>
                </a:solidFill>
                <a:latin typeface="Arial" charset="0"/>
              </a:defRPr>
            </a:lvl3pPr>
            <a:lvl4pPr marL="1657350" indent="-285750">
              <a:buFont typeface="PingFangSC-Regular" charset="-122"/>
              <a:buChar char="－"/>
              <a:defRPr sz="1600" baseline="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buFont typeface="Arial" charset="0"/>
              <a:buChar char="•"/>
              <a:defRPr sz="1400" baseline="0">
                <a:solidFill>
                  <a:schemeClr val="tx1"/>
                </a:solidFill>
                <a:latin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8920" y="6467336"/>
            <a:ext cx="3917888" cy="311322"/>
          </a:xfrm>
        </p:spPr>
        <p:txBody>
          <a:bodyPr/>
          <a:lstStyle>
            <a:lvl1pPr algn="l">
              <a:defRPr baseline="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26807" y="6467336"/>
            <a:ext cx="536158" cy="303364"/>
          </a:xfrm>
        </p:spPr>
        <p:txBody>
          <a:bodyPr/>
          <a:lstStyle>
            <a:lvl1pPr algn="ctr">
              <a:defRPr sz="10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7E1C93C-5050-FC42-8F10-D22D4F119D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308918" y="1354449"/>
            <a:ext cx="4086225" cy="238125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308918" y="3966499"/>
            <a:ext cx="4086225" cy="238125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67319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08920" y="539373"/>
            <a:ext cx="8464378" cy="487490"/>
          </a:xfrm>
        </p:spPr>
        <p:txBody>
          <a:bodyPr>
            <a:noAutofit/>
          </a:bodyPr>
          <a:lstStyle>
            <a:lvl1pPr>
              <a:defRPr sz="3600" b="1" cap="none" baseline="0">
                <a:latin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918" y="3735421"/>
            <a:ext cx="4148781" cy="2612327"/>
          </a:xfrm>
        </p:spPr>
        <p:txBody>
          <a:bodyPr/>
          <a:lstStyle>
            <a:lvl1pPr>
              <a:defRPr sz="2200" baseline="0">
                <a:solidFill>
                  <a:schemeClr val="tx1"/>
                </a:solidFill>
                <a:latin typeface="Arial" charset="0"/>
              </a:defRPr>
            </a:lvl1pPr>
            <a:lvl2pPr marL="685800" indent="-228600">
              <a:buFont typeface="PingFangSC-Regular" charset="-122"/>
              <a:buChar char="－"/>
              <a:defRPr sz="2000" baseline="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buFont typeface="Arial" charset="0"/>
              <a:buChar char="•"/>
              <a:defRPr sz="1800" baseline="0">
                <a:solidFill>
                  <a:schemeClr val="tx1"/>
                </a:solidFill>
                <a:latin typeface="Arial" charset="0"/>
              </a:defRPr>
            </a:lvl3pPr>
            <a:lvl4pPr marL="1657350" indent="-285750">
              <a:buFont typeface="PingFangSC-Regular" charset="-122"/>
              <a:buChar char="－"/>
              <a:defRPr sz="1600" baseline="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buFont typeface="Arial" charset="0"/>
              <a:buChar char="•"/>
              <a:defRPr sz="1400" baseline="0">
                <a:solidFill>
                  <a:schemeClr val="tx1"/>
                </a:solidFill>
                <a:latin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8920" y="6467336"/>
            <a:ext cx="3917888" cy="311322"/>
          </a:xfrm>
        </p:spPr>
        <p:txBody>
          <a:bodyPr/>
          <a:lstStyle>
            <a:lvl1pPr algn="l">
              <a:defRPr baseline="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26807" y="6467336"/>
            <a:ext cx="536158" cy="303364"/>
          </a:xfrm>
        </p:spPr>
        <p:txBody>
          <a:bodyPr/>
          <a:lstStyle>
            <a:lvl1pPr algn="ctr">
              <a:defRPr sz="10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7E1C93C-5050-FC42-8F10-D22D4F119D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308918" y="1263272"/>
            <a:ext cx="4148781" cy="238125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4"/>
          </p:nvPr>
        </p:nvSpPr>
        <p:spPr>
          <a:xfrm>
            <a:off x="4623744" y="3735421"/>
            <a:ext cx="4148781" cy="2612328"/>
          </a:xfrm>
        </p:spPr>
        <p:txBody>
          <a:bodyPr/>
          <a:lstStyle>
            <a:lvl1pPr>
              <a:defRPr sz="2200" baseline="0">
                <a:solidFill>
                  <a:schemeClr val="tx1"/>
                </a:solidFill>
                <a:latin typeface="Arial" charset="0"/>
              </a:defRPr>
            </a:lvl1pPr>
            <a:lvl2pPr marL="685800" indent="-228600">
              <a:buFont typeface="PingFangSC-Regular" charset="-122"/>
              <a:buChar char="－"/>
              <a:defRPr sz="2000" baseline="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buFont typeface="Arial" charset="0"/>
              <a:buChar char="•"/>
              <a:defRPr sz="1800" baseline="0">
                <a:solidFill>
                  <a:schemeClr val="tx1"/>
                </a:solidFill>
                <a:latin typeface="Arial" charset="0"/>
              </a:defRPr>
            </a:lvl3pPr>
            <a:lvl4pPr marL="1657350" indent="-285750">
              <a:buFont typeface="PingFangSC-Regular" charset="-122"/>
              <a:buChar char="－"/>
              <a:defRPr sz="1600" baseline="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buFont typeface="Arial" charset="0"/>
              <a:buChar char="•"/>
              <a:defRPr sz="1400" baseline="0">
                <a:solidFill>
                  <a:schemeClr val="tx1"/>
                </a:solidFill>
                <a:latin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4623744" y="1263272"/>
            <a:ext cx="4148781" cy="238125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67319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08920" y="539373"/>
            <a:ext cx="8464378" cy="487490"/>
          </a:xfrm>
        </p:spPr>
        <p:txBody>
          <a:bodyPr>
            <a:noAutofit/>
          </a:bodyPr>
          <a:lstStyle>
            <a:lvl1pPr>
              <a:defRPr sz="3600" b="1" cap="none" baseline="0">
                <a:latin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Layou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918" y="1382106"/>
            <a:ext cx="4148781" cy="2465321"/>
          </a:xfrm>
        </p:spPr>
        <p:txBody>
          <a:bodyPr/>
          <a:lstStyle>
            <a:lvl1pPr>
              <a:defRPr sz="2200" baseline="0">
                <a:solidFill>
                  <a:schemeClr val="tx1"/>
                </a:solidFill>
                <a:latin typeface="Arial" charset="0"/>
              </a:defRPr>
            </a:lvl1pPr>
            <a:lvl2pPr marL="685800" indent="-228600">
              <a:buFont typeface="PingFangSC-Regular" charset="-122"/>
              <a:buChar char="－"/>
              <a:defRPr sz="2000" baseline="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buFont typeface="Arial" charset="0"/>
              <a:buChar char="•"/>
              <a:defRPr sz="1800" baseline="0">
                <a:solidFill>
                  <a:schemeClr val="tx1"/>
                </a:solidFill>
                <a:latin typeface="Arial" charset="0"/>
              </a:defRPr>
            </a:lvl3pPr>
            <a:lvl4pPr marL="1657350" indent="-285750">
              <a:buFont typeface="PingFangSC-Regular" charset="-122"/>
              <a:buChar char="－"/>
              <a:defRPr sz="1600" baseline="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buFont typeface="Arial" charset="0"/>
              <a:buChar char="•"/>
              <a:defRPr sz="1400" baseline="0">
                <a:solidFill>
                  <a:schemeClr val="tx1"/>
                </a:solidFill>
                <a:latin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8920" y="6467336"/>
            <a:ext cx="3917888" cy="311322"/>
          </a:xfrm>
        </p:spPr>
        <p:txBody>
          <a:bodyPr/>
          <a:lstStyle>
            <a:lvl1pPr algn="l">
              <a:defRPr baseline="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26807" y="6467336"/>
            <a:ext cx="536158" cy="303364"/>
          </a:xfrm>
        </p:spPr>
        <p:txBody>
          <a:bodyPr/>
          <a:lstStyle>
            <a:lvl1pPr algn="ctr">
              <a:defRPr sz="10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7E1C93C-5050-FC42-8F10-D22D4F119D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308918" y="3966757"/>
            <a:ext cx="4148781" cy="238125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4"/>
          </p:nvPr>
        </p:nvSpPr>
        <p:spPr>
          <a:xfrm>
            <a:off x="4623744" y="1382106"/>
            <a:ext cx="4148781" cy="2465322"/>
          </a:xfrm>
        </p:spPr>
        <p:txBody>
          <a:bodyPr/>
          <a:lstStyle>
            <a:lvl1pPr>
              <a:defRPr sz="2200" baseline="0">
                <a:solidFill>
                  <a:schemeClr val="tx1"/>
                </a:solidFill>
                <a:latin typeface="Arial" charset="0"/>
              </a:defRPr>
            </a:lvl1pPr>
            <a:lvl2pPr marL="685800" indent="-228600">
              <a:buFont typeface="PingFangSC-Regular" charset="-122"/>
              <a:buChar char="－"/>
              <a:defRPr sz="2000" baseline="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buFont typeface="Arial" charset="0"/>
              <a:buChar char="•"/>
              <a:defRPr sz="1800" baseline="0">
                <a:solidFill>
                  <a:schemeClr val="tx1"/>
                </a:solidFill>
                <a:latin typeface="Arial" charset="0"/>
              </a:defRPr>
            </a:lvl3pPr>
            <a:lvl4pPr marL="1657350" indent="-285750">
              <a:buFont typeface="PingFangSC-Regular" charset="-122"/>
              <a:buChar char="－"/>
              <a:defRPr sz="1600" baseline="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buFont typeface="Arial" charset="0"/>
              <a:buChar char="•"/>
              <a:defRPr sz="1400" baseline="0">
                <a:solidFill>
                  <a:schemeClr val="tx1"/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4623744" y="3966757"/>
            <a:ext cx="4148781" cy="238125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67319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08920" y="539373"/>
            <a:ext cx="8464378" cy="487490"/>
          </a:xfrm>
        </p:spPr>
        <p:txBody>
          <a:bodyPr>
            <a:noAutofit/>
          </a:bodyPr>
          <a:lstStyle>
            <a:lvl1pPr>
              <a:defRPr sz="3600" b="1" cap="none" baseline="0">
                <a:latin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12827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8600" y="2941863"/>
            <a:ext cx="4258581" cy="42585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32386" y="505595"/>
            <a:ext cx="5774500" cy="617838"/>
          </a:xfrm>
        </p:spPr>
        <p:txBody>
          <a:bodyPr anchor="b">
            <a:noAutofit/>
          </a:bodyPr>
          <a:lstStyle>
            <a:lvl1pPr algn="l">
              <a:defRPr sz="3000" b="1" cap="none" baseline="0">
                <a:latin typeface="Arial" charset="0"/>
              </a:defRPr>
            </a:lvl1pPr>
          </a:lstStyle>
          <a:p>
            <a:r>
              <a:rPr lang="en-US"/>
              <a:t>Questions?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06687" y="1725953"/>
            <a:ext cx="4630964" cy="3821639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6106886" y="849093"/>
            <a:ext cx="2898321" cy="27758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 baseline="0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Contact</a:t>
            </a:r>
          </a:p>
        </p:txBody>
      </p:sp>
      <p:sp>
        <p:nvSpPr>
          <p:cNvPr id="14" name="Text Placeholder 14"/>
          <p:cNvSpPr>
            <a:spLocks noGrp="1"/>
          </p:cNvSpPr>
          <p:nvPr>
            <p:ph type="body" sz="quarter" idx="16" hasCustomPrompt="1"/>
          </p:nvPr>
        </p:nvSpPr>
        <p:spPr>
          <a:xfrm>
            <a:off x="6106886" y="156701"/>
            <a:ext cx="2898321" cy="6320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Author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318638" y="1726357"/>
            <a:ext cx="4098242" cy="3861333"/>
          </a:xfrm>
        </p:spPr>
        <p:txBody>
          <a:bodyPr>
            <a:normAutofit/>
          </a:bodyPr>
          <a:lstStyle>
            <a:lvl1pPr marL="342900" indent="-342900">
              <a:buFont typeface="Arial" charset="0"/>
              <a:buChar char="•"/>
              <a:defRPr sz="2200" baseline="0">
                <a:solidFill>
                  <a:schemeClr val="accent1"/>
                </a:solidFill>
              </a:defRPr>
            </a:lvl1pPr>
            <a:lvl2pPr marL="685800" indent="-228600">
              <a:buFont typeface=".PingFangSC-Regular" charset="-122"/>
              <a:buChar char="－"/>
              <a:defRPr sz="2200" baseline="0">
                <a:solidFill>
                  <a:schemeClr val="accent1"/>
                </a:solidFill>
              </a:defRPr>
            </a:lvl2pPr>
            <a:lvl3pPr marL="1143000" indent="-228600">
              <a:buFont typeface="Arial" charset="0"/>
              <a:buChar char="•"/>
              <a:defRPr sz="2200" baseline="0">
                <a:solidFill>
                  <a:schemeClr val="accent1"/>
                </a:solidFill>
              </a:defRPr>
            </a:lvl3pPr>
            <a:lvl4pPr marL="1600200" indent="-228600">
              <a:buFont typeface=".PingFangSC-Regular" charset="-122"/>
              <a:buChar char="－"/>
              <a:defRPr sz="2200" baseline="0">
                <a:solidFill>
                  <a:schemeClr val="accent1"/>
                </a:solidFill>
              </a:defRPr>
            </a:lvl4pPr>
            <a:lvl5pPr marL="2057400" indent="-228600">
              <a:buFont typeface="Arial" charset="0"/>
              <a:buChar char="•"/>
              <a:defRPr sz="2200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Agenda Topics Covered: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10268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919" y="408633"/>
            <a:ext cx="8464378" cy="487490"/>
          </a:xfrm>
        </p:spPr>
        <p:txBody>
          <a:bodyPr>
            <a:noAutofit/>
          </a:bodyPr>
          <a:lstStyle>
            <a:lvl1pPr>
              <a:defRPr sz="3600" b="1" cap="none" baseline="0">
                <a:latin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919" y="1354089"/>
            <a:ext cx="8464378" cy="4993659"/>
          </a:xfrm>
        </p:spPr>
        <p:txBody>
          <a:bodyPr/>
          <a:lstStyle>
            <a:lvl1pPr>
              <a:defRPr sz="2200" baseline="0">
                <a:solidFill>
                  <a:schemeClr val="tx1"/>
                </a:solidFill>
                <a:latin typeface="Arial" charset="0"/>
              </a:defRPr>
            </a:lvl1pPr>
            <a:lvl2pPr marL="685800" indent="-228600">
              <a:buFont typeface="PingFangSC-Regular" charset="-122"/>
              <a:buChar char="－"/>
              <a:defRPr sz="2000" baseline="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buFont typeface="Arial" charset="0"/>
              <a:buChar char="•"/>
              <a:defRPr sz="1800" baseline="0">
                <a:solidFill>
                  <a:schemeClr val="tx1"/>
                </a:solidFill>
                <a:latin typeface="Arial" charset="0"/>
              </a:defRPr>
            </a:lvl3pPr>
            <a:lvl4pPr marL="1657350" indent="-285750">
              <a:buFont typeface="PingFangSC-Regular" charset="-122"/>
              <a:buChar char="－"/>
              <a:defRPr sz="1600" baseline="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buFont typeface="Arial" charset="0"/>
              <a:buChar char="•"/>
              <a:defRPr sz="1400" baseline="0">
                <a:solidFill>
                  <a:schemeClr val="tx1"/>
                </a:solidFill>
                <a:latin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8920" y="6467336"/>
            <a:ext cx="3917888" cy="311322"/>
          </a:xfrm>
        </p:spPr>
        <p:txBody>
          <a:bodyPr/>
          <a:lstStyle>
            <a:lvl1pPr algn="l">
              <a:defRPr baseline="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26807" y="6467336"/>
            <a:ext cx="536158" cy="303364"/>
          </a:xfrm>
        </p:spPr>
        <p:txBody>
          <a:bodyPr/>
          <a:lstStyle>
            <a:lvl1pPr algn="ctr">
              <a:defRPr sz="10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7E1C93C-5050-FC42-8F10-D22D4F119D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4748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6CB41FB-9599-D9B9-83C7-3DC3C43EE5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14600" y="6560374"/>
            <a:ext cx="20574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r>
              <a:rPr lang="en-US"/>
              <a:t>30/9/24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DA059AE-AD18-06BD-402B-2BAAD6B2B2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84424" y="6560373"/>
            <a:ext cx="20574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459CB2F1-739C-D74B-B449-0413DC9360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8362D2D8-9135-A875-86E1-E697AF1E0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15699"/>
            <a:ext cx="7886700" cy="727909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>
              <a:defRPr sz="3000"/>
            </a:lvl1pPr>
          </a:lstStyle>
          <a:p>
            <a:r>
              <a:rPr lang="en-US" dirty="0"/>
              <a:t>Header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709FED5-E920-4E7C-E6D8-2B21BDAC3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84017"/>
            <a:ext cx="7886700" cy="452706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Body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C8651B-A54E-234F-BF29-C80093171880}"/>
              </a:ext>
            </a:extLst>
          </p:cNvPr>
          <p:cNvSpPr/>
          <p:nvPr userDrawn="1"/>
        </p:nvSpPr>
        <p:spPr>
          <a:xfrm>
            <a:off x="-74543" y="-69574"/>
            <a:ext cx="9317935" cy="27829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CF5F3E-ADA5-D7E0-C75C-024078AB344C}"/>
              </a:ext>
            </a:extLst>
          </p:cNvPr>
          <p:cNvCxnSpPr/>
          <p:nvPr userDrawn="1"/>
        </p:nvCxnSpPr>
        <p:spPr>
          <a:xfrm>
            <a:off x="397565" y="1121305"/>
            <a:ext cx="834887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393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C17FE3-2E44-2769-C923-60F41AD65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134FED-FEB6-F18E-C959-652ED07560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15EDE0-69A4-5140-57DC-0567676266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94A7A6-70FF-5743-A43F-9003F5920BEF}" type="datetime2">
              <a:rPr lang="en-US" smtClean="0"/>
              <a:t>Saturday, October 3,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F92D12-8639-2279-C9CB-7B93B01A0D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56968D-73D5-064F-316B-2B83A2F18D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1C93C-5050-FC42-8F10-D22D4F119D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279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669" r:id="rId13"/>
    <p:sldLayoutId id="2147483672" r:id="rId14"/>
    <p:sldLayoutId id="2147483673" r:id="rId15"/>
    <p:sldLayoutId id="2147483671" r:id="rId16"/>
    <p:sldLayoutId id="2147483675" r:id="rId17"/>
    <p:sldLayoutId id="2147483674" r:id="rId18"/>
    <p:sldLayoutId id="2147483676" r:id="rId19"/>
    <p:sldLayoutId id="2147483678" r:id="rId20"/>
    <p:sldLayoutId id="2147483703" r:id="rId21"/>
    <p:sldLayoutId id="2147483705" r:id="rId22"/>
  </p:sldLayoutIdLst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98.png"/><Relationship Id="rId2" Type="http://schemas.openxmlformats.org/officeDocument/2006/relationships/image" Target="../media/image2412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png"/><Relationship Id="rId7" Type="http://schemas.openxmlformats.org/officeDocument/2006/relationships/image" Target="../media/image5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6.png"/><Relationship Id="rId10" Type="http://schemas.openxmlformats.org/officeDocument/2006/relationships/image" Target="../media/image45.png"/><Relationship Id="rId4" Type="http://schemas.openxmlformats.org/officeDocument/2006/relationships/image" Target="../media/image25.pn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46.png"/><Relationship Id="rId7" Type="http://schemas.openxmlformats.org/officeDocument/2006/relationships/image" Target="../media/image31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0.png"/><Relationship Id="rId11" Type="http://schemas.openxmlformats.org/officeDocument/2006/relationships/image" Target="../media/image60.png"/><Relationship Id="rId5" Type="http://schemas.openxmlformats.org/officeDocument/2006/relationships/image" Target="../media/image29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9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5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18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emf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49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8.png"/><Relationship Id="rId5" Type="http://schemas.openxmlformats.org/officeDocument/2006/relationships/image" Target="../media/image80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78.png"/><Relationship Id="rId7" Type="http://schemas.openxmlformats.org/officeDocument/2006/relationships/image" Target="../media/image49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8.png"/><Relationship Id="rId5" Type="http://schemas.openxmlformats.org/officeDocument/2006/relationships/image" Target="../media/image80.png"/><Relationship Id="rId4" Type="http://schemas.openxmlformats.org/officeDocument/2006/relationships/image" Target="../media/image44.png"/><Relationship Id="rId9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78.png"/><Relationship Id="rId7" Type="http://schemas.openxmlformats.org/officeDocument/2006/relationships/image" Target="../media/image49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8.png"/><Relationship Id="rId5" Type="http://schemas.openxmlformats.org/officeDocument/2006/relationships/image" Target="../media/image80.png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7" Type="http://schemas.openxmlformats.org/officeDocument/2006/relationships/image" Target="../media/image6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4.png"/><Relationship Id="rId5" Type="http://schemas.openxmlformats.org/officeDocument/2006/relationships/image" Target="../media/image62.png"/><Relationship Id="rId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7" Type="http://schemas.openxmlformats.org/officeDocument/2006/relationships/image" Target="../media/image28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9" Type="http://schemas.openxmlformats.org/officeDocument/2006/relationships/image" Target="../media/image8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70.png"/><Relationship Id="rId4" Type="http://schemas.openxmlformats.org/officeDocument/2006/relationships/image" Target="../media/image85.png"/><Relationship Id="rId9" Type="http://schemas.openxmlformats.org/officeDocument/2006/relationships/image" Target="../media/image8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95.png"/><Relationship Id="rId7" Type="http://schemas.openxmlformats.org/officeDocument/2006/relationships/hyperlink" Target="https://arxiv.org/pdf/2304.03302" TargetMode="External"/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4.png"/><Relationship Id="rId5" Type="http://schemas.openxmlformats.org/officeDocument/2006/relationships/image" Target="../media/image97.png"/><Relationship Id="rId10" Type="http://schemas.openxmlformats.org/officeDocument/2006/relationships/image" Target="../media/image90.emf"/><Relationship Id="rId4" Type="http://schemas.openxmlformats.org/officeDocument/2006/relationships/image" Target="../media/image96.png"/><Relationship Id="rId9" Type="http://schemas.openxmlformats.org/officeDocument/2006/relationships/hyperlink" Target="https://journals.aps.org/prl/abstract/10.1103/1nd6-9nw9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700.png"/><Relationship Id="rId7" Type="http://schemas.openxmlformats.org/officeDocument/2006/relationships/image" Target="../media/image740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4.png"/><Relationship Id="rId5" Type="http://schemas.openxmlformats.org/officeDocument/2006/relationships/image" Target="../media/image720.png"/><Relationship Id="rId4" Type="http://schemas.openxmlformats.org/officeDocument/2006/relationships/image" Target="../media/image33.png"/><Relationship Id="rId9" Type="http://schemas.openxmlformats.org/officeDocument/2006/relationships/image" Target="../media/image76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780.png"/><Relationship Id="rId7" Type="http://schemas.openxmlformats.org/officeDocument/2006/relationships/image" Target="../media/image35.png"/><Relationship Id="rId2" Type="http://schemas.openxmlformats.org/officeDocument/2006/relationships/image" Target="../media/image770.png"/><Relationship Id="rId1" Type="http://schemas.openxmlformats.org/officeDocument/2006/relationships/slideLayout" Target="../slideLayouts/slideLayout21.xml"/><Relationship Id="rId6" Type="http://schemas.microsoft.com/office/2007/relationships/hdphoto" Target="../media/hdphoto1.wdp"/><Relationship Id="rId11" Type="http://schemas.openxmlformats.org/officeDocument/2006/relationships/image" Target="../media/image810.png"/><Relationship Id="rId5" Type="http://schemas.openxmlformats.org/officeDocument/2006/relationships/image" Target="../media/image37.png"/><Relationship Id="rId10" Type="http://schemas.openxmlformats.org/officeDocument/2006/relationships/image" Target="../media/image36.png"/><Relationship Id="rId4" Type="http://schemas.openxmlformats.org/officeDocument/2006/relationships/image" Target="../media/image790.png"/><Relationship Id="rId9" Type="http://schemas.openxmlformats.org/officeDocument/2006/relationships/hyperlink" Target="https://arxiv.org/abs/2105.09730v1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90.png"/><Relationship Id="rId3" Type="http://schemas.openxmlformats.org/officeDocument/2006/relationships/image" Target="../media/image83.png"/><Relationship Id="rId7" Type="http://schemas.openxmlformats.org/officeDocument/2006/relationships/image" Target="../media/image38.png"/><Relationship Id="rId12" Type="http://schemas.openxmlformats.org/officeDocument/2006/relationships/image" Target="../media/image890.png"/><Relationship Id="rId2" Type="http://schemas.openxmlformats.org/officeDocument/2006/relationships/image" Target="../media/image820.png"/><Relationship Id="rId1" Type="http://schemas.openxmlformats.org/officeDocument/2006/relationships/slideLayout" Target="../slideLayouts/slideLayout21.xml"/><Relationship Id="rId6" Type="http://schemas.microsoft.com/office/2007/relationships/hdphoto" Target="../media/hdphoto1.wdp"/><Relationship Id="rId11" Type="http://schemas.openxmlformats.org/officeDocument/2006/relationships/image" Target="../media/image94.png"/><Relationship Id="rId5" Type="http://schemas.openxmlformats.org/officeDocument/2006/relationships/image" Target="../media/image37.png"/><Relationship Id="rId10" Type="http://schemas.openxmlformats.org/officeDocument/2006/relationships/image" Target="../media/image870.png"/><Relationship Id="rId4" Type="http://schemas.openxmlformats.org/officeDocument/2006/relationships/image" Target="../media/image790.png"/><Relationship Id="rId9" Type="http://schemas.openxmlformats.org/officeDocument/2006/relationships/image" Target="../media/image860.png"/><Relationship Id="rId14" Type="http://schemas.openxmlformats.org/officeDocument/2006/relationships/image" Target="../media/image91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7" Type="http://schemas.openxmlformats.org/officeDocument/2006/relationships/image" Target="../media/image106.emf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05.emf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0.png"/><Relationship Id="rId13" Type="http://schemas.openxmlformats.org/officeDocument/2006/relationships/image" Target="../media/image420.png"/><Relationship Id="rId18" Type="http://schemas.openxmlformats.org/officeDocument/2006/relationships/image" Target="../media/image109.png"/><Relationship Id="rId3" Type="http://schemas.openxmlformats.org/officeDocument/2006/relationships/image" Target="../media/image320.png"/><Relationship Id="rId21" Type="http://schemas.openxmlformats.org/officeDocument/2006/relationships/image" Target="../media/image490.png"/><Relationship Id="rId7" Type="http://schemas.openxmlformats.org/officeDocument/2006/relationships/image" Target="../media/image370.png"/><Relationship Id="rId12" Type="http://schemas.microsoft.com/office/2007/relationships/hdphoto" Target="../media/hdphoto2.wdp"/><Relationship Id="rId17" Type="http://schemas.openxmlformats.org/officeDocument/2006/relationships/image" Target="../media/image460.png"/><Relationship Id="rId2" Type="http://schemas.openxmlformats.org/officeDocument/2006/relationships/image" Target="../media/image310.png"/><Relationship Id="rId16" Type="http://schemas.openxmlformats.org/officeDocument/2006/relationships/image" Target="../media/image450.png"/><Relationship Id="rId20" Type="http://schemas.openxmlformats.org/officeDocument/2006/relationships/image" Target="../media/image480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60.png"/><Relationship Id="rId11" Type="http://schemas.openxmlformats.org/officeDocument/2006/relationships/image" Target="../media/image108.png"/><Relationship Id="rId24" Type="http://schemas.openxmlformats.org/officeDocument/2006/relationships/image" Target="../media/image111.tiff"/><Relationship Id="rId5" Type="http://schemas.openxmlformats.org/officeDocument/2006/relationships/image" Target="../media/image340.png"/><Relationship Id="rId15" Type="http://schemas.openxmlformats.org/officeDocument/2006/relationships/image" Target="../media/image440.png"/><Relationship Id="rId23" Type="http://schemas.openxmlformats.org/officeDocument/2006/relationships/image" Target="../media/image110.png"/><Relationship Id="rId10" Type="http://schemas.openxmlformats.org/officeDocument/2006/relationships/image" Target="../media/image400.png"/><Relationship Id="rId19" Type="http://schemas.microsoft.com/office/2007/relationships/hdphoto" Target="../media/hdphoto3.wdp"/><Relationship Id="rId4" Type="http://schemas.openxmlformats.org/officeDocument/2006/relationships/image" Target="../media/image330.png"/><Relationship Id="rId9" Type="http://schemas.openxmlformats.org/officeDocument/2006/relationships/image" Target="../media/image390.png"/><Relationship Id="rId14" Type="http://schemas.openxmlformats.org/officeDocument/2006/relationships/image" Target="../media/image43.png"/><Relationship Id="rId22" Type="http://schemas.openxmlformats.org/officeDocument/2006/relationships/hyperlink" Target="https://arxiv.org/abs/1408.5721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13.e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15.emf"/><Relationship Id="rId7" Type="http://schemas.openxmlformats.org/officeDocument/2006/relationships/image" Target="../media/image118.emf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60.png"/><Relationship Id="rId5" Type="http://schemas.openxmlformats.org/officeDocument/2006/relationships/image" Target="../media/image117.png"/><Relationship Id="rId4" Type="http://schemas.openxmlformats.org/officeDocument/2006/relationships/image" Target="../media/image116.emf"/><Relationship Id="rId9" Type="http://schemas.openxmlformats.org/officeDocument/2006/relationships/image" Target="../media/image12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0.png"/><Relationship Id="rId13" Type="http://schemas.openxmlformats.org/officeDocument/2006/relationships/image" Target="../media/image400.png"/><Relationship Id="rId18" Type="http://schemas.openxmlformats.org/officeDocument/2006/relationships/image" Target="../media/image440.png"/><Relationship Id="rId3" Type="http://schemas.openxmlformats.org/officeDocument/2006/relationships/image" Target="../media/image121.jpeg"/><Relationship Id="rId21" Type="http://schemas.openxmlformats.org/officeDocument/2006/relationships/image" Target="../media/image109.png"/><Relationship Id="rId7" Type="http://schemas.openxmlformats.org/officeDocument/2006/relationships/image" Target="../media/image330.png"/><Relationship Id="rId12" Type="http://schemas.openxmlformats.org/officeDocument/2006/relationships/image" Target="../media/image390.png"/><Relationship Id="rId17" Type="http://schemas.openxmlformats.org/officeDocument/2006/relationships/image" Target="../media/image43.png"/><Relationship Id="rId25" Type="http://schemas.openxmlformats.org/officeDocument/2006/relationships/hyperlink" Target="https://arxiv.org/abs/1408.5721" TargetMode="External"/><Relationship Id="rId2" Type="http://schemas.openxmlformats.org/officeDocument/2006/relationships/image" Target="../media/image310.png"/><Relationship Id="rId16" Type="http://schemas.openxmlformats.org/officeDocument/2006/relationships/image" Target="../media/image420.png"/><Relationship Id="rId20" Type="http://schemas.openxmlformats.org/officeDocument/2006/relationships/image" Target="../media/image460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20.png"/><Relationship Id="rId11" Type="http://schemas.openxmlformats.org/officeDocument/2006/relationships/image" Target="../media/image380.png"/><Relationship Id="rId24" Type="http://schemas.openxmlformats.org/officeDocument/2006/relationships/image" Target="../media/image490.png"/><Relationship Id="rId5" Type="http://schemas.openxmlformats.org/officeDocument/2006/relationships/image" Target="../media/image200.png"/><Relationship Id="rId15" Type="http://schemas.microsoft.com/office/2007/relationships/hdphoto" Target="../media/hdphoto2.wdp"/><Relationship Id="rId23" Type="http://schemas.openxmlformats.org/officeDocument/2006/relationships/image" Target="../media/image480.png"/><Relationship Id="rId10" Type="http://schemas.openxmlformats.org/officeDocument/2006/relationships/image" Target="../media/image370.png"/><Relationship Id="rId19" Type="http://schemas.openxmlformats.org/officeDocument/2006/relationships/image" Target="../media/image450.png"/><Relationship Id="rId4" Type="http://schemas.openxmlformats.org/officeDocument/2006/relationships/image" Target="../media/image122.png"/><Relationship Id="rId9" Type="http://schemas.openxmlformats.org/officeDocument/2006/relationships/image" Target="../media/image360.png"/><Relationship Id="rId14" Type="http://schemas.openxmlformats.org/officeDocument/2006/relationships/image" Target="../media/image108.png"/><Relationship Id="rId22" Type="http://schemas.microsoft.com/office/2007/relationships/hdphoto" Target="../media/hdphoto3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image" Target="../media/image123.emf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120.png"/><Relationship Id="rId5" Type="http://schemas.openxmlformats.org/officeDocument/2006/relationships/hyperlink" Target="https://journals.aps.org/prl/abstract/10.1103/1nd6-9nw9" TargetMode="External"/><Relationship Id="rId4" Type="http://schemas.openxmlformats.org/officeDocument/2006/relationships/image" Target="../media/image9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91908" y="746632"/>
            <a:ext cx="8952092" cy="1750503"/>
          </a:xfrm>
        </p:spPr>
        <p:txBody>
          <a:bodyPr/>
          <a:lstStyle/>
          <a:p>
            <a:r>
              <a:rPr lang="en-US" sz="5400" dirty="0"/>
              <a:t>Polarized SIDIS at CLAS12</a:t>
            </a:r>
            <a:br>
              <a:rPr lang="en-US" sz="5400" dirty="0"/>
            </a:br>
            <a:br>
              <a:rPr lang="en-US" sz="5400" dirty="0"/>
            </a:br>
            <a:endParaRPr lang="en-US" sz="54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370045" y="4426103"/>
            <a:ext cx="4668700" cy="645637"/>
          </a:xfrm>
        </p:spPr>
        <p:txBody>
          <a:bodyPr>
            <a:normAutofit lnSpcReduction="10000"/>
          </a:bodyPr>
          <a:lstStyle/>
          <a:p>
            <a:r>
              <a:rPr lang="en-US" u="sng" dirty="0"/>
              <a:t>Anselm Vossen </a:t>
            </a:r>
            <a:br>
              <a:rPr lang="en-US" u="sng" dirty="0"/>
            </a:br>
            <a:endParaRPr lang="en-US" sz="2000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473E8AD-EC5C-8349-98EE-2E0C7C26CD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75498" y="5891393"/>
            <a:ext cx="1905000" cy="838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007D0A-480F-0A74-3DCF-4EFB85C86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913" y="2802190"/>
            <a:ext cx="2164042" cy="2784148"/>
          </a:xfrm>
          <a:prstGeom prst="rect">
            <a:avLst/>
          </a:prstGeom>
        </p:spPr>
      </p:pic>
      <p:pic>
        <p:nvPicPr>
          <p:cNvPr id="5" name="Google Shape;57;p13">
            <a:extLst>
              <a:ext uri="{FF2B5EF4-FFF2-40B4-BE49-F238E27FC236}">
                <a16:creationId xmlns:a16="http://schemas.microsoft.com/office/drawing/2014/main" id="{40ABF5D2-196C-EE73-6524-73E5779565F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81922" y="6310493"/>
            <a:ext cx="2560125" cy="43067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B5F40F-981F-E82A-A12C-703ED9D7687F}"/>
              </a:ext>
            </a:extLst>
          </p:cNvPr>
          <p:cNvSpPr txBox="1"/>
          <p:nvPr/>
        </p:nvSpPr>
        <p:spPr>
          <a:xfrm>
            <a:off x="1349298" y="5731604"/>
            <a:ext cx="234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Research Supported by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D37F04-7BAE-6D86-D7F9-C322B6AE4BAF}"/>
              </a:ext>
            </a:extLst>
          </p:cNvPr>
          <p:cNvSpPr txBox="1"/>
          <p:nvPr/>
        </p:nvSpPr>
        <p:spPr>
          <a:xfrm>
            <a:off x="0" y="4957214"/>
            <a:ext cx="217412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w/ input from</a:t>
            </a:r>
          </a:p>
          <a:p>
            <a:r>
              <a:rPr lang="en-US" dirty="0"/>
              <a:t>T. Hayward</a:t>
            </a:r>
          </a:p>
          <a:p>
            <a:r>
              <a:rPr lang="en-US" dirty="0"/>
              <a:t>H. Avakian</a:t>
            </a:r>
          </a:p>
          <a:p>
            <a:r>
              <a:rPr lang="en-US" dirty="0"/>
              <a:t>C. Dilks</a:t>
            </a:r>
          </a:p>
          <a:p>
            <a:r>
              <a:rPr lang="en-US" dirty="0"/>
              <a:t>N. </a:t>
            </a:r>
            <a:r>
              <a:rPr lang="en-US" dirty="0" err="1"/>
              <a:t>Wickramaarachchi</a:t>
            </a:r>
            <a:endParaRPr lang="en-US" dirty="0"/>
          </a:p>
          <a:p>
            <a:r>
              <a:rPr lang="en-US" dirty="0"/>
              <a:t>A. Liu</a:t>
            </a:r>
          </a:p>
        </p:txBody>
      </p:sp>
    </p:spTree>
    <p:extLst>
      <p:ext uri="{BB962C8B-B14F-4D97-AF65-F5344CB8AC3E}">
        <p14:creationId xmlns:p14="http://schemas.microsoft.com/office/powerpoint/2010/main" val="1392747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E1560AF-9D6D-6FFF-02DF-0C11151C1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300" dirty="0"/>
              <a:t>CLAS12 Spectrometer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3B64551-98CC-2ACB-5A13-9C99B0DB5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5382" y="1075675"/>
            <a:ext cx="8464378" cy="4993659"/>
          </a:xfrm>
        </p:spPr>
        <p:txBody>
          <a:bodyPr>
            <a:noAutofit/>
          </a:bodyPr>
          <a:lstStyle/>
          <a:p>
            <a:r>
              <a:rPr lang="en-US" sz="1400" dirty="0"/>
              <a:t>CLAS12: high luminosity (10</a:t>
            </a:r>
            <a:r>
              <a:rPr lang="en-US" sz="1400" baseline="30000" dirty="0"/>
              <a:t>34</a:t>
            </a:r>
            <a:r>
              <a:rPr lang="en-US" sz="1400" dirty="0"/>
              <a:t>), wide acceptance, low Q</a:t>
            </a:r>
            <a:r>
              <a:rPr lang="en-US" sz="1400" baseline="30000" dirty="0"/>
              <a:t>2 </a:t>
            </a:r>
            <a:r>
              <a:rPr lang="en-US" sz="1400" dirty="0"/>
              <a:t>(higher twist measurements)</a:t>
            </a:r>
          </a:p>
          <a:p>
            <a:r>
              <a:rPr lang="en-US" sz="1400" dirty="0"/>
              <a:t>Began data taking in Spring 2018 – many “run periods” now available: liquid H</a:t>
            </a:r>
            <a:r>
              <a:rPr lang="en-US" sz="1400" baseline="-25000" dirty="0"/>
              <a:t>2</a:t>
            </a:r>
            <a:r>
              <a:rPr lang="en-US" sz="1400" dirty="0"/>
              <a:t>, D</a:t>
            </a:r>
            <a:r>
              <a:rPr lang="en-US" sz="1400" baseline="-25000" dirty="0"/>
              <a:t>2</a:t>
            </a:r>
            <a:r>
              <a:rPr lang="en-US" sz="1400" dirty="0"/>
              <a:t>, polarized NH</a:t>
            </a:r>
            <a:r>
              <a:rPr lang="en-US" sz="1400" baseline="-25000" dirty="0"/>
              <a:t>3</a:t>
            </a:r>
            <a:r>
              <a:rPr lang="en-US" sz="1400" dirty="0"/>
              <a:t> and ND</a:t>
            </a:r>
            <a:r>
              <a:rPr lang="en-US" sz="1400" baseline="-25000" dirty="0"/>
              <a:t>3</a:t>
            </a:r>
            <a:r>
              <a:rPr lang="en-US" sz="1400" dirty="0"/>
              <a:t> etc. 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~10.5 GeV electron beam, longitudinally polarized beam.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8D9DCA-AC5C-416F-04A1-2466070DF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B2F1-739C-D74B-B449-0413DC9360EB}" type="slidenum">
              <a:rPr lang="en-US" smtClean="0"/>
              <a:pPr/>
              <a:t>2</a:t>
            </a:fld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BE54EE6-04D6-B8F5-5C15-DC3B47940E9E}"/>
              </a:ext>
            </a:extLst>
          </p:cNvPr>
          <p:cNvGrpSpPr/>
          <p:nvPr/>
        </p:nvGrpSpPr>
        <p:grpSpPr>
          <a:xfrm>
            <a:off x="266757" y="3067059"/>
            <a:ext cx="3220600" cy="3002275"/>
            <a:chOff x="396866" y="1598339"/>
            <a:chExt cx="5699134" cy="455890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DF268C0-7156-3D41-9BF6-175DA5104780}"/>
                </a:ext>
              </a:extLst>
            </p:cNvPr>
            <p:cNvPicPr>
              <a:picLocks/>
            </p:cNvPicPr>
            <p:nvPr/>
          </p:nvPicPr>
          <p:blipFill>
            <a:blip r:embed="rId2"/>
            <a:srcRect b="6381"/>
            <a:stretch>
              <a:fillRect/>
            </a:stretch>
          </p:blipFill>
          <p:spPr>
            <a:xfrm>
              <a:off x="396866" y="1598339"/>
              <a:ext cx="5699134" cy="45281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0D21021-A360-66CB-B4EE-308C7DDC68D1}"/>
                </a:ext>
              </a:extLst>
            </p:cNvPr>
            <p:cNvSpPr/>
            <p:nvPr/>
          </p:nvSpPr>
          <p:spPr>
            <a:xfrm>
              <a:off x="396866" y="5818691"/>
              <a:ext cx="3469456" cy="338555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>
              <a:spAutoFit/>
            </a:bodyPr>
            <a:lstStyle/>
            <a:p>
              <a:pPr defTabSz="342900"/>
              <a:r>
                <a:rPr lang="en-US" sz="1050" dirty="0">
                  <a:solidFill>
                    <a:prstClr val="black"/>
                  </a:solidFill>
                  <a:latin typeface="Arial"/>
                  <a:cs typeface="Arial"/>
                </a:rPr>
                <a:t>https://www.jlab.org/Hall-B/clas12-web/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A624391F-C751-B6CC-6C0F-72F042DD2C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5233"/>
          <a:stretch>
            <a:fillRect/>
          </a:stretch>
        </p:blipFill>
        <p:spPr>
          <a:xfrm>
            <a:off x="5222622" y="1927863"/>
            <a:ext cx="3654621" cy="25449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8C1480-A81E-2BB9-1E6B-1E1EA2ECAF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9496" y="4912765"/>
            <a:ext cx="5504425" cy="186722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07BB59E-6B59-B71B-7C44-227F771B381C}"/>
                  </a:ext>
                </a:extLst>
              </p:cNvPr>
              <p:cNvSpPr txBox="1"/>
              <p:nvPr/>
            </p:nvSpPr>
            <p:spPr>
              <a:xfrm>
                <a:off x="6274664" y="4759806"/>
                <a:ext cx="4740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07BB59E-6B59-B71B-7C44-227F771B38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4664" y="4759806"/>
                <a:ext cx="474088" cy="369332"/>
              </a:xfrm>
              <a:prstGeom prst="rect">
                <a:avLst/>
              </a:prstGeom>
              <a:blipFill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836FE8EC-6DDB-7361-43B2-4471FB49069D}"/>
              </a:ext>
            </a:extLst>
          </p:cNvPr>
          <p:cNvSpPr txBox="1"/>
          <p:nvPr/>
        </p:nvSpPr>
        <p:spPr>
          <a:xfrm>
            <a:off x="6368520" y="5430606"/>
            <a:ext cx="380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1.0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E73FFA8-DF99-AC0A-5970-AC9523235894}"/>
                  </a:ext>
                </a:extLst>
              </p:cNvPr>
              <p:cNvSpPr txBox="1"/>
              <p:nvPr/>
            </p:nvSpPr>
            <p:spPr>
              <a:xfrm>
                <a:off x="8773297" y="6563618"/>
                <a:ext cx="4740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E73FFA8-DF99-AC0A-5970-AC95232358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3297" y="6563618"/>
                <a:ext cx="474088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B4C64CA-7627-1F83-D3E1-434B274B8305}"/>
                  </a:ext>
                </a:extLst>
              </p:cNvPr>
              <p:cNvSpPr txBox="1"/>
              <p:nvPr/>
            </p:nvSpPr>
            <p:spPr>
              <a:xfrm>
                <a:off x="3522452" y="4543433"/>
                <a:ext cx="4740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B4C64CA-7627-1F83-D3E1-434B274B83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2452" y="4543433"/>
                <a:ext cx="474088" cy="369332"/>
              </a:xfrm>
              <a:prstGeom prst="rect">
                <a:avLst/>
              </a:prstGeom>
              <a:blipFill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607EB82-2F83-B2D7-EE52-4E7786D5207B}"/>
                  </a:ext>
                </a:extLst>
              </p:cNvPr>
              <p:cNvSpPr txBox="1"/>
              <p:nvPr/>
            </p:nvSpPr>
            <p:spPr>
              <a:xfrm>
                <a:off x="6011385" y="6595325"/>
                <a:ext cx="4740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607EB82-2F83-B2D7-EE52-4E7786D520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1385" y="6595325"/>
                <a:ext cx="474088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6E6DF501-C825-D4F7-5F74-3BDC02124980}"/>
              </a:ext>
            </a:extLst>
          </p:cNvPr>
          <p:cNvSpPr txBox="1"/>
          <p:nvPr/>
        </p:nvSpPr>
        <p:spPr>
          <a:xfrm>
            <a:off x="3656529" y="5704193"/>
            <a:ext cx="380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5.0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0B9A5B-F009-DF48-B9D8-12AE69C9A17F}"/>
              </a:ext>
            </a:extLst>
          </p:cNvPr>
          <p:cNvSpPr txBox="1"/>
          <p:nvPr/>
        </p:nvSpPr>
        <p:spPr>
          <a:xfrm>
            <a:off x="4954682" y="6561672"/>
            <a:ext cx="380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0.5</a:t>
            </a:r>
          </a:p>
        </p:txBody>
      </p:sp>
    </p:spTree>
    <p:extLst>
      <p:ext uri="{BB962C8B-B14F-4D97-AF65-F5344CB8AC3E}">
        <p14:creationId xmlns:p14="http://schemas.microsoft.com/office/powerpoint/2010/main" val="1994489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3147DF-6574-7C88-FB6A-CAA9BA858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SIDIS Observables at CLAS12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CCFF8E9-42C6-1322-3B03-9A9B5CCC0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768871-6435-BE25-0C4C-19ECD937F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B2F1-739C-D74B-B449-0413DC9360EB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37D970C-C187-ACCD-EFE1-B862618590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692" y="1952057"/>
            <a:ext cx="3067997" cy="3574150"/>
          </a:xfrm>
          <a:prstGeom prst="rect">
            <a:avLst/>
          </a:prstGeom>
        </p:spPr>
      </p:pic>
      <p:pic>
        <p:nvPicPr>
          <p:cNvPr id="18" name="Picture 50">
            <a:extLst>
              <a:ext uri="{FF2B5EF4-FFF2-40B4-BE49-F238E27FC236}">
                <a16:creationId xmlns:a16="http://schemas.microsoft.com/office/drawing/2014/main" id="{513C97DB-49E4-B9AB-1444-B2E2BA4A9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5774" y="165388"/>
            <a:ext cx="2208226" cy="1786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CE352D12-49E7-E269-6A3D-9D48DC15D437}"/>
              </a:ext>
            </a:extLst>
          </p:cNvPr>
          <p:cNvGrpSpPr/>
          <p:nvPr/>
        </p:nvGrpSpPr>
        <p:grpSpPr>
          <a:xfrm>
            <a:off x="3697606" y="1720703"/>
            <a:ext cx="4447155" cy="4195355"/>
            <a:chOff x="5575852" y="1558193"/>
            <a:chExt cx="4299145" cy="4605979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4E2B3E6-0FD7-35A0-8E08-B01248D4C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75852" y="1558193"/>
              <a:ext cx="4299145" cy="1452258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E1C1F9C-351B-F803-F72C-3AFA708A76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66424" y="4178026"/>
              <a:ext cx="3242889" cy="1986146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6759F29-4DAB-CDCB-F695-F219AFC236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96000" y="3010451"/>
              <a:ext cx="3274024" cy="1123919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20FD504-24EB-ACB8-EE0E-3B035D85B705}"/>
              </a:ext>
            </a:extLst>
          </p:cNvPr>
          <p:cNvSpPr txBox="1"/>
          <p:nvPr/>
        </p:nvSpPr>
        <p:spPr>
          <a:xfrm>
            <a:off x="1546079" y="5650811"/>
            <a:ext cx="2689583" cy="83099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en-US" sz="1200" dirty="0">
                <a:latin typeface="Helvetica" pitchFamily="2" charset="0"/>
              </a:rPr>
              <a:t>The CLAS12 physics program will have access to the full SIDIS cross section including all observables in a variety of flavors.</a:t>
            </a:r>
          </a:p>
        </p:txBody>
      </p:sp>
    </p:spTree>
    <p:extLst>
      <p:ext uri="{BB962C8B-B14F-4D97-AF65-F5344CB8AC3E}">
        <p14:creationId xmlns:p14="http://schemas.microsoft.com/office/powerpoint/2010/main" val="1090115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66CA25-F9C6-E15F-9B48-0CB57B98D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79" y="269910"/>
            <a:ext cx="9419571" cy="487490"/>
          </a:xfrm>
        </p:spPr>
        <p:txBody>
          <a:bodyPr/>
          <a:lstStyle/>
          <a:p>
            <a:r>
              <a:rPr lang="en-US" sz="3400" dirty="0"/>
              <a:t>Beam Spin Asymmetries of Single Hadrons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216B441-DD6D-0D67-F7A4-333D06109B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866" y="3851934"/>
            <a:ext cx="3930490" cy="4993659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Helvetica" pitchFamily="2" charset="0"/>
              </a:rPr>
              <a:t>Reasonable assumption of u-quark dominance</a:t>
            </a:r>
          </a:p>
          <a:p>
            <a:r>
              <a:rPr lang="en-US" sz="1800" dirty="0">
                <a:latin typeface="Helvetica" pitchFamily="2" charset="0"/>
              </a:rPr>
              <a:t>Differences either from fragmentation functions or distinct VM contributions </a:t>
            </a:r>
          </a:p>
          <a:p>
            <a:endParaRPr lang="en-US" sz="1800" dirty="0"/>
          </a:p>
        </p:txBody>
      </p:sp>
      <p:pic>
        <p:nvPicPr>
          <p:cNvPr id="6" name="Picture 30">
            <a:extLst>
              <a:ext uri="{FF2B5EF4-FFF2-40B4-BE49-F238E27FC236}">
                <a16:creationId xmlns:a16="http://schemas.microsoft.com/office/drawing/2014/main" id="{7FD2FE4A-51AB-E5C6-2905-517053EEC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07390" y="1014983"/>
            <a:ext cx="4738663" cy="473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25">
            <a:extLst>
              <a:ext uri="{FF2B5EF4-FFF2-40B4-BE49-F238E27FC236}">
                <a16:creationId xmlns:a16="http://schemas.microsoft.com/office/drawing/2014/main" id="{78B20A75-C721-6AFC-F151-C0F31D21B8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290" y="1893115"/>
            <a:ext cx="688009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100" dirty="0" err="1"/>
              <a:t>eK</a:t>
            </a:r>
            <a:r>
              <a:rPr lang="de-DE" sz="2100" baseline="30000" dirty="0" err="1"/>
              <a:t>+</a:t>
            </a:r>
            <a:r>
              <a:rPr lang="de-DE" sz="2100" dirty="0" err="1"/>
              <a:t>X</a:t>
            </a:r>
            <a:endParaRPr lang="de-DE" sz="2100" dirty="0"/>
          </a:p>
        </p:txBody>
      </p:sp>
      <p:grpSp>
        <p:nvGrpSpPr>
          <p:cNvPr id="12" name="Group 35">
            <a:extLst>
              <a:ext uri="{FF2B5EF4-FFF2-40B4-BE49-F238E27FC236}">
                <a16:creationId xmlns:a16="http://schemas.microsoft.com/office/drawing/2014/main" id="{9E3EBAE7-F85F-6304-8707-7EC5726611B2}"/>
              </a:ext>
            </a:extLst>
          </p:cNvPr>
          <p:cNvGrpSpPr>
            <a:grpSpLocks/>
          </p:cNvGrpSpPr>
          <p:nvPr/>
        </p:nvGrpSpPr>
        <p:grpSpPr bwMode="auto">
          <a:xfrm>
            <a:off x="1785123" y="2927334"/>
            <a:ext cx="1495324" cy="743877"/>
            <a:chOff x="113" y="2280"/>
            <a:chExt cx="1905" cy="651"/>
          </a:xfrm>
        </p:grpSpPr>
        <p:sp>
          <p:nvSpPr>
            <p:cNvPr id="13" name="Text Box 11">
              <a:extLst>
                <a:ext uri="{FF2B5EF4-FFF2-40B4-BE49-F238E27FC236}">
                  <a16:creationId xmlns:a16="http://schemas.microsoft.com/office/drawing/2014/main" id="{F6FE1454-AF41-4FA9-1074-2BA330EA1A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" y="2568"/>
              <a:ext cx="1320" cy="3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900" dirty="0" err="1">
                  <a:solidFill>
                    <a:schemeClr val="accent5">
                      <a:lumMod val="75000"/>
                    </a:schemeClr>
                  </a:solidFill>
                </a:rPr>
                <a:t>model</a:t>
              </a:r>
              <a:r>
                <a:rPr lang="de-DE" sz="900" dirty="0">
                  <a:solidFill>
                    <a:schemeClr val="accent5">
                      <a:lumMod val="75000"/>
                    </a:schemeClr>
                  </a:solidFill>
                </a:rPr>
                <a:t> 1 (Mao et al., EPJ C 73)</a:t>
              </a:r>
            </a:p>
            <a:p>
              <a:endParaRPr lang="de-DE" sz="375" dirty="0">
                <a:solidFill>
                  <a:schemeClr val="accent1"/>
                </a:solidFill>
              </a:endParaRPr>
            </a:p>
            <a:p>
              <a:r>
                <a:rPr lang="de-DE" sz="900" dirty="0" err="1">
                  <a:solidFill>
                    <a:srgbClr val="FF0000"/>
                  </a:solidFill>
                </a:rPr>
                <a:t>model</a:t>
              </a:r>
              <a:r>
                <a:rPr lang="de-DE" sz="900" dirty="0">
                  <a:solidFill>
                    <a:srgbClr val="FF0000"/>
                  </a:solidFill>
                </a:rPr>
                <a:t> 2 (Mao et al., EPJ C 74)</a:t>
              </a:r>
              <a:endParaRPr lang="de-DE" sz="375" dirty="0">
                <a:solidFill>
                  <a:srgbClr val="FF0000"/>
                </a:solidFill>
              </a:endParaRPr>
            </a:p>
          </p:txBody>
        </p:sp>
        <p:sp>
          <p:nvSpPr>
            <p:cNvPr id="14" name="Line 12">
              <a:extLst>
                <a:ext uri="{FF2B5EF4-FFF2-40B4-BE49-F238E27FC236}">
                  <a16:creationId xmlns:a16="http://schemas.microsoft.com/office/drawing/2014/main" id="{05A50809-DEAB-E88D-FEC6-CF6210F880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" y="2658"/>
              <a:ext cx="318" cy="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sz="1350"/>
            </a:p>
          </p:txBody>
        </p:sp>
        <p:sp>
          <p:nvSpPr>
            <p:cNvPr id="15" name="Line 15">
              <a:extLst>
                <a:ext uri="{FF2B5EF4-FFF2-40B4-BE49-F238E27FC236}">
                  <a16:creationId xmlns:a16="http://schemas.microsoft.com/office/drawing/2014/main" id="{40420ED1-3126-F1E9-EC22-0353817CC7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3" y="2839"/>
              <a:ext cx="31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sz="1350"/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6A6E889C-BA73-92B3-4994-4CA1AB4A8E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" y="2296"/>
              <a:ext cx="1905" cy="635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 sz="1350"/>
            </a:p>
          </p:txBody>
        </p:sp>
        <p:sp>
          <p:nvSpPr>
            <p:cNvPr id="17" name="Text Box 8">
              <a:extLst>
                <a:ext uri="{FF2B5EF4-FFF2-40B4-BE49-F238E27FC236}">
                  <a16:creationId xmlns:a16="http://schemas.microsoft.com/office/drawing/2014/main" id="{4E90B384-F718-B8AB-39DA-FD5C2241B9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2" y="2280"/>
              <a:ext cx="327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l-GR"/>
                <a:t>π</a:t>
              </a:r>
              <a:r>
                <a:rPr lang="de-DE" baseline="30000">
                  <a:ea typeface="Arial Unicode MS" pitchFamily="34" charset="-128"/>
                  <a:cs typeface="Arial Unicode MS" pitchFamily="34" charset="-128"/>
                </a:rPr>
                <a:t>+</a:t>
              </a:r>
            </a:p>
          </p:txBody>
        </p:sp>
        <p:sp>
          <p:nvSpPr>
            <p:cNvPr id="18" name="Text Box 11">
              <a:extLst>
                <a:ext uri="{FF2B5EF4-FFF2-40B4-BE49-F238E27FC236}">
                  <a16:creationId xmlns:a16="http://schemas.microsoft.com/office/drawing/2014/main" id="{0FE068A1-588E-6D68-409A-4CEECF1ACD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7" y="2280"/>
              <a:ext cx="321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/>
                <a:t>K</a:t>
              </a:r>
              <a:r>
                <a:rPr lang="de-DE" baseline="30000">
                  <a:ea typeface="Arial Unicode MS" pitchFamily="34" charset="-128"/>
                  <a:cs typeface="Arial Unicode MS" pitchFamily="34" charset="-128"/>
                </a:rPr>
                <a:t>+</a:t>
              </a:r>
            </a:p>
          </p:txBody>
        </p:sp>
        <p:sp>
          <p:nvSpPr>
            <p:cNvPr id="19" name="Rectangle 36">
              <a:extLst>
                <a:ext uri="{FF2B5EF4-FFF2-40B4-BE49-F238E27FC236}">
                  <a16:creationId xmlns:a16="http://schemas.microsoft.com/office/drawing/2014/main" id="{903D662C-7133-08CD-8DCF-88D75A52BF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" y="2386"/>
              <a:ext cx="91" cy="91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 sz="1350"/>
            </a:p>
          </p:txBody>
        </p:sp>
        <p:sp>
          <p:nvSpPr>
            <p:cNvPr id="20" name="Rectangle 37">
              <a:extLst>
                <a:ext uri="{FF2B5EF4-FFF2-40B4-BE49-F238E27FC236}">
                  <a16:creationId xmlns:a16="http://schemas.microsoft.com/office/drawing/2014/main" id="{4C0E3A8F-C18D-5310-CB7E-3A02C2B237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1" y="2394"/>
              <a:ext cx="91" cy="91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rgbClr val="008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 sz="1350"/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D8912BEF-85E6-46D0-70E7-3BA6738B3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250" y="1263073"/>
            <a:ext cx="2542757" cy="1405059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051FBA88-C826-D0CD-64FA-7AA4B8EFED78}"/>
              </a:ext>
            </a:extLst>
          </p:cNvPr>
          <p:cNvSpPr txBox="1"/>
          <p:nvPr/>
        </p:nvSpPr>
        <p:spPr>
          <a:xfrm rot="19252082">
            <a:off x="4234886" y="3038965"/>
            <a:ext cx="4681410" cy="923330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l"/>
            <a:r>
              <a:rPr lang="en-US" sz="5400" dirty="0">
                <a:solidFill>
                  <a:schemeClr val="tx1">
                    <a:alpha val="7000"/>
                  </a:schemeClr>
                </a:solidFill>
                <a:latin typeface="Helvetica" pitchFamily="2" charset="0"/>
              </a:rPr>
              <a:t>PRELIMINARY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0CD3A61-B074-BFA4-202F-7527EE8CDB32}"/>
              </a:ext>
            </a:extLst>
          </p:cNvPr>
          <p:cNvGrpSpPr/>
          <p:nvPr/>
        </p:nvGrpSpPr>
        <p:grpSpPr>
          <a:xfrm>
            <a:off x="470361" y="5722674"/>
            <a:ext cx="6554906" cy="1034741"/>
            <a:chOff x="652351" y="1806660"/>
            <a:chExt cx="7768109" cy="1676736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BB5E17A-6A12-4105-B21F-4DF2E984FEE0}"/>
                </a:ext>
              </a:extLst>
            </p:cNvPr>
            <p:cNvGrpSpPr/>
            <p:nvPr/>
          </p:nvGrpSpPr>
          <p:grpSpPr>
            <a:xfrm>
              <a:off x="652351" y="2377378"/>
              <a:ext cx="7685070" cy="660743"/>
              <a:chOff x="652351" y="2527495"/>
              <a:chExt cx="7685070" cy="660743"/>
            </a:xfrm>
          </p:grpSpPr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42F9E883-D080-C16E-36E2-93F9C963F5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2351" y="2527495"/>
                <a:ext cx="7685070" cy="660743"/>
              </a:xfrm>
              <a:prstGeom prst="rect">
                <a:avLst/>
              </a:prstGeom>
            </p:spPr>
          </p:pic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479A9352-0550-D1EC-5538-27495B2D7541}"/>
                  </a:ext>
                </a:extLst>
              </p:cNvPr>
              <p:cNvSpPr txBox="1"/>
              <p:nvPr/>
            </p:nvSpPr>
            <p:spPr>
              <a:xfrm>
                <a:off x="3368191" y="2691387"/>
                <a:ext cx="104583" cy="285277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79AED162-F402-B475-4871-385E273709C8}"/>
                  </a:ext>
                </a:extLst>
              </p:cNvPr>
              <p:cNvSpPr txBox="1"/>
              <p:nvPr/>
            </p:nvSpPr>
            <p:spPr>
              <a:xfrm>
                <a:off x="4472193" y="2686043"/>
                <a:ext cx="167901" cy="285277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C8DF3DF-0FA1-589E-2ED1-09BFCE96EC69}"/>
                  </a:ext>
                </a:extLst>
              </p:cNvPr>
              <p:cNvSpPr txBox="1"/>
              <p:nvPr/>
            </p:nvSpPr>
            <p:spPr>
              <a:xfrm>
                <a:off x="6404807" y="2696912"/>
                <a:ext cx="248912" cy="285277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A0BA3A67-ED02-2753-356A-BE8708EED92F}"/>
                  </a:ext>
                </a:extLst>
              </p:cNvPr>
              <p:cNvSpPr txBox="1"/>
              <p:nvPr/>
            </p:nvSpPr>
            <p:spPr>
              <a:xfrm>
                <a:off x="7562398" y="2696911"/>
                <a:ext cx="317007" cy="285277"/>
              </a:xfrm>
              <a:prstGeom prst="rect">
                <a:avLst/>
              </a:prstGeom>
              <a:noFill/>
              <a:ln cmpd="sng">
                <a:solidFill>
                  <a:srgbClr val="FF0000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326733"/>
                          <a:gd name="connsiteY0" fmla="*/ 0 h 285277"/>
                          <a:gd name="connsiteX1" fmla="*/ 326733 w 326733"/>
                          <a:gd name="connsiteY1" fmla="*/ 0 h 285277"/>
                          <a:gd name="connsiteX2" fmla="*/ 326733 w 326733"/>
                          <a:gd name="connsiteY2" fmla="*/ 285277 h 285277"/>
                          <a:gd name="connsiteX3" fmla="*/ 0 w 326733"/>
                          <a:gd name="connsiteY3" fmla="*/ 285277 h 285277"/>
                          <a:gd name="connsiteX4" fmla="*/ 0 w 326733"/>
                          <a:gd name="connsiteY4" fmla="*/ 0 h 28527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26733" h="285277" extrusionOk="0">
                            <a:moveTo>
                              <a:pt x="0" y="0"/>
                            </a:moveTo>
                            <a:cubicBezTo>
                              <a:pt x="105956" y="-6054"/>
                              <a:pt x="184320" y="-2922"/>
                              <a:pt x="326733" y="0"/>
                            </a:cubicBezTo>
                            <a:cubicBezTo>
                              <a:pt x="335691" y="75258"/>
                              <a:pt x="336396" y="195010"/>
                              <a:pt x="326733" y="285277"/>
                            </a:cubicBezTo>
                            <a:cubicBezTo>
                              <a:pt x="165489" y="283415"/>
                              <a:pt x="157832" y="275632"/>
                              <a:pt x="0" y="285277"/>
                            </a:cubicBezTo>
                            <a:cubicBezTo>
                              <a:pt x="1415" y="208469"/>
                              <a:pt x="-175" y="123459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wrap="square" rtlCol="0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C17407E-61B1-7C7A-29FE-79B4511AE5D2}"/>
                  </a:ext>
                </a:extLst>
              </p:cNvPr>
              <p:cNvSpPr txBox="1"/>
              <p:nvPr/>
            </p:nvSpPr>
            <p:spPr>
              <a:xfrm>
                <a:off x="3486045" y="2689957"/>
                <a:ext cx="330161" cy="292231"/>
              </a:xfrm>
              <a:prstGeom prst="rect">
                <a:avLst/>
              </a:prstGeom>
              <a:noFill/>
              <a:ln>
                <a:solidFill>
                  <a:srgbClr val="0052EB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0C0D345A-0C4D-9817-FA76-6406F4CEE6C5}"/>
                  </a:ext>
                </a:extLst>
              </p:cNvPr>
              <p:cNvSpPr txBox="1"/>
              <p:nvPr/>
            </p:nvSpPr>
            <p:spPr>
              <a:xfrm>
                <a:off x="4692951" y="2527495"/>
                <a:ext cx="330161" cy="292231"/>
              </a:xfrm>
              <a:prstGeom prst="rect">
                <a:avLst/>
              </a:prstGeom>
              <a:noFill/>
              <a:ln>
                <a:solidFill>
                  <a:srgbClr val="0052EB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88F20AF-8AA5-AE5D-BCBB-1573ADC2C15E}"/>
                  </a:ext>
                </a:extLst>
              </p:cNvPr>
              <p:cNvSpPr txBox="1"/>
              <p:nvPr/>
            </p:nvSpPr>
            <p:spPr>
              <a:xfrm>
                <a:off x="6665787" y="2695771"/>
                <a:ext cx="330161" cy="292231"/>
              </a:xfrm>
              <a:prstGeom prst="rect">
                <a:avLst/>
              </a:prstGeom>
              <a:noFill/>
              <a:ln>
                <a:solidFill>
                  <a:srgbClr val="0052EB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15C6180-F887-C13F-5807-07702C28E808}"/>
                  </a:ext>
                </a:extLst>
              </p:cNvPr>
              <p:cNvSpPr txBox="1"/>
              <p:nvPr/>
            </p:nvSpPr>
            <p:spPr>
              <a:xfrm>
                <a:off x="7882949" y="2539927"/>
                <a:ext cx="248912" cy="292231"/>
              </a:xfrm>
              <a:prstGeom prst="rect">
                <a:avLst/>
              </a:prstGeom>
              <a:noFill/>
              <a:ln>
                <a:solidFill>
                  <a:srgbClr val="0052EB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US" dirty="0"/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8AC944C-6A68-34A1-A1C7-EEC2A5BBE30B}"/>
                </a:ext>
              </a:extLst>
            </p:cNvPr>
            <p:cNvSpPr txBox="1"/>
            <p:nvPr/>
          </p:nvSpPr>
          <p:spPr>
            <a:xfrm>
              <a:off x="2300444" y="1822224"/>
              <a:ext cx="15921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twist-3 chiral odd pdf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02F4C56-B242-A8FA-CDAB-08568051A310}"/>
                </a:ext>
              </a:extLst>
            </p:cNvPr>
            <p:cNvSpPr txBox="1"/>
            <p:nvPr/>
          </p:nvSpPr>
          <p:spPr>
            <a:xfrm>
              <a:off x="3816206" y="1811615"/>
              <a:ext cx="13260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unpolarized PDF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2AE891F-20D2-F7B0-3A38-1EABFEFD8ECA}"/>
                </a:ext>
              </a:extLst>
            </p:cNvPr>
            <p:cNvSpPr txBox="1"/>
            <p:nvPr/>
          </p:nvSpPr>
          <p:spPr>
            <a:xfrm>
              <a:off x="5628877" y="1816669"/>
              <a:ext cx="13724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twist-3 t-odd PDF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0006589-0C4E-00ED-45AD-70281475DDCF}"/>
                </a:ext>
              </a:extLst>
            </p:cNvPr>
            <p:cNvSpPr txBox="1"/>
            <p:nvPr/>
          </p:nvSpPr>
          <p:spPr>
            <a:xfrm>
              <a:off x="7315670" y="1806660"/>
              <a:ext cx="11047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Boer-Mulders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1F22D5C8-8196-9830-0542-B2C58612886B}"/>
                </a:ext>
              </a:extLst>
            </p:cNvPr>
            <p:cNvCxnSpPr>
              <a:cxnSpLocks/>
            </p:cNvCxnSpPr>
            <p:nvPr/>
          </p:nvCxnSpPr>
          <p:spPr>
            <a:xfrm>
              <a:off x="3200529" y="2088949"/>
              <a:ext cx="229135" cy="40590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DA4F0635-140B-FB18-D9A4-3A6EE971B3B5}"/>
                </a:ext>
              </a:extLst>
            </p:cNvPr>
            <p:cNvCxnSpPr/>
            <p:nvPr/>
          </p:nvCxnSpPr>
          <p:spPr>
            <a:xfrm>
              <a:off x="4472193" y="2084517"/>
              <a:ext cx="36983" cy="38869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D98C7643-2607-E53B-8D10-94337A95A98A}"/>
                </a:ext>
              </a:extLst>
            </p:cNvPr>
            <p:cNvCxnSpPr/>
            <p:nvPr/>
          </p:nvCxnSpPr>
          <p:spPr>
            <a:xfrm>
              <a:off x="6433228" y="2117587"/>
              <a:ext cx="96035" cy="34882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E1421E79-4E2C-B362-EF9C-63CE9FEB2216}"/>
                </a:ext>
              </a:extLst>
            </p:cNvPr>
            <p:cNvCxnSpPr>
              <a:cxnSpLocks/>
              <a:stCxn id="24" idx="2"/>
            </p:cNvCxnSpPr>
            <p:nvPr/>
          </p:nvCxnSpPr>
          <p:spPr>
            <a:xfrm flipH="1">
              <a:off x="7677391" y="2083659"/>
              <a:ext cx="190674" cy="39362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1DD6A40-6B81-086F-6C41-A2F51BD6AC00}"/>
                </a:ext>
              </a:extLst>
            </p:cNvPr>
            <p:cNvSpPr txBox="1"/>
            <p:nvPr/>
          </p:nvSpPr>
          <p:spPr>
            <a:xfrm>
              <a:off x="2991883" y="3206086"/>
              <a:ext cx="8755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2DE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Collins FF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17B1CD9-1898-05DA-17A9-1303A980B308}"/>
                </a:ext>
              </a:extLst>
            </p:cNvPr>
            <p:cNvSpPr txBox="1"/>
            <p:nvPr/>
          </p:nvSpPr>
          <p:spPr>
            <a:xfrm>
              <a:off x="4498074" y="3206397"/>
              <a:ext cx="86113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2DE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twist-3 FF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0C57481-6B10-4836-DB30-0C368A6565F2}"/>
                </a:ext>
              </a:extLst>
            </p:cNvPr>
            <p:cNvSpPr txBox="1"/>
            <p:nvPr/>
          </p:nvSpPr>
          <p:spPr>
            <a:xfrm>
              <a:off x="5829537" y="3193059"/>
              <a:ext cx="120738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2DE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unpolarized FF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73AFD822-00F1-796F-0FE8-B3DDC624DD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59989" y="2928026"/>
              <a:ext cx="19790" cy="288334"/>
            </a:xfrm>
            <a:prstGeom prst="straightConnector1">
              <a:avLst/>
            </a:prstGeom>
            <a:ln>
              <a:solidFill>
                <a:srgbClr val="002DE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5C0173A3-2912-D6D6-D246-3E4809175032}"/>
                </a:ext>
              </a:extLst>
            </p:cNvPr>
            <p:cNvCxnSpPr>
              <a:cxnSpLocks/>
              <a:stCxn id="30" idx="0"/>
            </p:cNvCxnSpPr>
            <p:nvPr/>
          </p:nvCxnSpPr>
          <p:spPr>
            <a:xfrm flipV="1">
              <a:off x="4928641" y="2787450"/>
              <a:ext cx="32754" cy="418947"/>
            </a:xfrm>
            <a:prstGeom prst="straightConnector1">
              <a:avLst/>
            </a:prstGeom>
            <a:ln>
              <a:solidFill>
                <a:srgbClr val="002DE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A360C03C-0F1C-EE95-4B66-DAA67515A422}"/>
                </a:ext>
              </a:extLst>
            </p:cNvPr>
            <p:cNvCxnSpPr/>
            <p:nvPr/>
          </p:nvCxnSpPr>
          <p:spPr>
            <a:xfrm flipV="1">
              <a:off x="6593519" y="2912786"/>
              <a:ext cx="191990" cy="293611"/>
            </a:xfrm>
            <a:prstGeom prst="straightConnector1">
              <a:avLst/>
            </a:prstGeom>
            <a:ln>
              <a:solidFill>
                <a:srgbClr val="002DE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6F3A388C-5CC2-7F5C-5133-58B8A4607332}"/>
                </a:ext>
              </a:extLst>
            </p:cNvPr>
            <p:cNvCxnSpPr/>
            <p:nvPr/>
          </p:nvCxnSpPr>
          <p:spPr>
            <a:xfrm flipV="1">
              <a:off x="7949037" y="2787450"/>
              <a:ext cx="124456" cy="418947"/>
            </a:xfrm>
            <a:prstGeom prst="straightConnector1">
              <a:avLst/>
            </a:prstGeom>
            <a:ln>
              <a:solidFill>
                <a:srgbClr val="002DE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65906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39B74-FB23-98B4-0CB1-A43FD2F54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AC4C5-C030-4374-1188-540A73F54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919" y="295460"/>
            <a:ext cx="8464378" cy="487490"/>
          </a:xfrm>
        </p:spPr>
        <p:txBody>
          <a:bodyPr/>
          <a:lstStyle/>
          <a:p>
            <a:r>
              <a:rPr lang="en-US" dirty="0"/>
              <a:t>Background from Exclusive Vector Meson Production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983BC0-B9FF-0C32-351B-74E81A4FD6C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8919" y="4962753"/>
                <a:ext cx="3990481" cy="183696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dirty="0"/>
                  <a:t> contribution depends on SDMEs</a:t>
                </a:r>
              </a:p>
              <a:p>
                <a:r>
                  <a:rPr lang="en-US" dirty="0"/>
                  <a:t>Highly dependent on experimental acceptance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2E0B329-08E7-13EC-46EC-F090EB2F4B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8919" y="4962753"/>
                <a:ext cx="3990481" cy="1836960"/>
              </a:xfrm>
              <a:blipFill>
                <a:blip r:embed="rId2"/>
                <a:stretch>
                  <a:fillRect l="-1905" t="-3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4FF0EC-63A4-16C2-464C-4086F3EE0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93C-5050-FC42-8F10-D22D4F119D13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719907E5-C713-83D4-4523-1C1E1AA2F91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DF0E36-BB93-EF80-894F-FA32CD1CD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007" y="1537903"/>
            <a:ext cx="4728334" cy="3060706"/>
          </a:xfrm>
          <a:prstGeom prst="rect">
            <a:avLst/>
          </a:prstGeom>
        </p:spPr>
      </p:pic>
      <p:pic>
        <p:nvPicPr>
          <p:cNvPr id="8" name="Google Shape;443;p34">
            <a:extLst>
              <a:ext uri="{FF2B5EF4-FFF2-40B4-BE49-F238E27FC236}">
                <a16:creationId xmlns:a16="http://schemas.microsoft.com/office/drawing/2014/main" id="{33017D1C-7D8A-6E6A-6309-C96628F0828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9400" y="1492183"/>
            <a:ext cx="4786750" cy="356883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A18F243-224E-EF20-EC1F-8BDD36A40955}"/>
              </a:ext>
            </a:extLst>
          </p:cNvPr>
          <p:cNvCxnSpPr>
            <a:cxnSpLocks/>
          </p:cNvCxnSpPr>
          <p:nvPr/>
        </p:nvCxnSpPr>
        <p:spPr bwMode="auto">
          <a:xfrm flipV="1">
            <a:off x="7934478" y="3976816"/>
            <a:ext cx="725556" cy="1124031"/>
          </a:xfrm>
          <a:prstGeom prst="straightConnector1">
            <a:avLst/>
          </a:prstGeom>
          <a:noFill/>
          <a:ln w="25400">
            <a:solidFill>
              <a:schemeClr val="accent1">
                <a:alpha val="3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4DD4525-13D1-3EE7-4F03-D5D74BBD337D}"/>
                  </a:ext>
                </a:extLst>
              </p:cNvPr>
              <p:cNvSpPr txBox="1"/>
              <p:nvPr/>
            </p:nvSpPr>
            <p:spPr>
              <a:xfrm>
                <a:off x="4572000" y="5113907"/>
                <a:ext cx="4591878" cy="307777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l"/>
                <a:r>
                  <a:rPr lang="en-US" sz="1400" dirty="0">
                    <a:latin typeface="Helvetica" pitchFamily="2" charset="0"/>
                  </a:rPr>
                  <a:t>Different production mechanisms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1400" dirty="0">
                    <a:effectLst/>
                    <a:latin typeface="Helvetica" pitchFamily="2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effectLst/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p>
                        <m:r>
                          <a:rPr lang="en-US" sz="1400" b="0" i="1" smtClean="0">
                            <a:effectLst/>
                            <a:latin typeface="Cambria Math" panose="02040503050406030204" pitchFamily="18" charset="0"/>
                          </a:rPr>
                          <m:t>±</m:t>
                        </m:r>
                      </m:sup>
                    </m:sSup>
                  </m:oMath>
                </a14:m>
                <a:endParaRPr lang="en-US" sz="1400" dirty="0">
                  <a:effectLst/>
                  <a:latin typeface="Helvetica" pitchFamily="2" charset="0"/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4DD4525-13D1-3EE7-4F03-D5D74BBD33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113907"/>
                <a:ext cx="4591878" cy="307777"/>
              </a:xfrm>
              <a:prstGeom prst="rect">
                <a:avLst/>
              </a:prstGeom>
              <a:blipFill>
                <a:blip r:embed="rId5"/>
                <a:stretch>
                  <a:fillRect l="-2486" t="-4000"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1897EEF-C963-9631-4A66-E77DA6F84660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695527" y="2558359"/>
            <a:ext cx="1238951" cy="2542488"/>
          </a:xfrm>
          <a:prstGeom prst="straightConnector1">
            <a:avLst/>
          </a:prstGeom>
          <a:noFill/>
          <a:ln w="25400">
            <a:solidFill>
              <a:schemeClr val="accent1">
                <a:alpha val="3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6F90D3C-AB06-A2F6-075A-38C7489E06F5}"/>
                  </a:ext>
                </a:extLst>
              </p:cNvPr>
              <p:cNvSpPr txBox="1"/>
              <p:nvPr/>
            </p:nvSpPr>
            <p:spPr>
              <a:xfrm>
                <a:off x="8297256" y="2487031"/>
                <a:ext cx="5632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820AF1-522D-2496-66E2-3D3DE0BC91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7256" y="2487031"/>
                <a:ext cx="563296" cy="369332"/>
              </a:xfrm>
              <a:prstGeom prst="rect">
                <a:avLst/>
              </a:prstGeom>
              <a:blipFill>
                <a:blip r:embed="rId7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4137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93BF1-72C1-5B94-E25A-B6AA73370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F435A-45CA-6B84-A969-173A55E91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Better: di-hadrons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7773B-B7E1-730E-7246-3A5EEBB5A68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8919" y="1971434"/>
                <a:ext cx="8464378" cy="4993659"/>
              </a:xfrm>
            </p:spPr>
            <p:txBody>
              <a:bodyPr/>
              <a:lstStyle/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First extraction of chiral odd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ym typeface="Wingdings" pitchFamily="2" charset="2"/>
                  </a:rPr>
                  <a:t></a:t>
                </a:r>
                <a:r>
                  <a:rPr lang="en-US" dirty="0">
                    <a:solidFill>
                      <a:srgbClr val="FF0000"/>
                    </a:solidFill>
                    <a:sym typeface="Wingdings" pitchFamily="2" charset="2"/>
                  </a:rPr>
                  <a:t>point-by-point!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E7773B-B7E1-730E-7246-3A5EEBB5A68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8919" y="1971434"/>
                <a:ext cx="8464378" cy="4993659"/>
              </a:xfrm>
              <a:blipFill>
                <a:blip r:embed="rId2"/>
                <a:stretch>
                  <a:fillRect l="-9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E2864F-40DE-88DD-DFEB-DF1617F79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93C-5050-FC42-8F10-D22D4F119D13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410771A-7861-1C81-0C5B-EC29B29EBA4D}"/>
              </a:ext>
            </a:extLst>
          </p:cNvPr>
          <p:cNvGrpSpPr/>
          <p:nvPr/>
        </p:nvGrpSpPr>
        <p:grpSpPr>
          <a:xfrm>
            <a:off x="7319803" y="75323"/>
            <a:ext cx="1452960" cy="820800"/>
            <a:chOff x="4536374" y="2126330"/>
            <a:chExt cx="1452960" cy="820800"/>
          </a:xfrm>
        </p:grpSpPr>
        <p:sp>
          <p:nvSpPr>
            <p:cNvPr id="7" name="TextShape 3">
              <a:extLst>
                <a:ext uri="{FF2B5EF4-FFF2-40B4-BE49-F238E27FC236}">
                  <a16:creationId xmlns:a16="http://schemas.microsoft.com/office/drawing/2014/main" id="{14EFD2E7-0B42-EAB9-4F47-6CABD68E2291}"/>
                </a:ext>
              </a:extLst>
            </p:cNvPr>
            <p:cNvSpPr txBox="1"/>
            <p:nvPr/>
          </p:nvSpPr>
          <p:spPr>
            <a:xfrm>
              <a:off x="5440694" y="2126330"/>
              <a:ext cx="548640" cy="787320"/>
            </a:xfrm>
            <a:prstGeom prst="rect">
              <a:avLst/>
            </a:prstGeom>
            <a:noFill/>
            <a:ln>
              <a:noFill/>
            </a:ln>
          </p:spPr>
          <p:txBody>
            <a:bodyPr lIns="90000" tIns="45000" rIns="90000" bIns="45000"/>
            <a:lstStyle/>
            <a:p>
              <a:pPr>
                <a:lnSpc>
                  <a:spcPct val="100000"/>
                </a:lnSpc>
                <a:spcBef>
                  <a:spcPts val="567"/>
                </a:spcBef>
                <a:spcAft>
                  <a:spcPts val="567"/>
                </a:spcAft>
              </a:pPr>
              <a:r>
                <a:rPr lang="en-US" sz="2200" b="0" strike="noStrike" spc="-1" dirty="0">
                  <a:latin typeface="Arial"/>
                  <a:ea typeface="Arial"/>
                </a:rPr>
                <a:t>π</a:t>
              </a:r>
              <a:r>
                <a:rPr lang="en-US" sz="2200" b="0" strike="noStrike" spc="-1" baseline="33000" dirty="0">
                  <a:latin typeface="Arial"/>
                  <a:ea typeface="Arial"/>
                </a:rPr>
                <a:t>+</a:t>
              </a:r>
              <a:endParaRPr lang="en-US" sz="2200" b="0" strike="noStrike" spc="-1" dirty="0">
                <a:latin typeface="Arial"/>
              </a:endParaRPr>
            </a:p>
            <a:p>
              <a:pPr>
                <a:lnSpc>
                  <a:spcPct val="100000"/>
                </a:lnSpc>
                <a:spcBef>
                  <a:spcPts val="567"/>
                </a:spcBef>
                <a:spcAft>
                  <a:spcPts val="567"/>
                </a:spcAft>
              </a:pPr>
              <a:r>
                <a:rPr lang="en-US" sz="2200" b="0" strike="noStrike" spc="-1" dirty="0">
                  <a:latin typeface="Arial"/>
                  <a:ea typeface="Arial"/>
                </a:rPr>
                <a:t>π</a:t>
              </a:r>
              <a:r>
                <a:rPr lang="en-US" sz="2200" b="0" strike="noStrike" spc="-1" baseline="33000" dirty="0">
                  <a:latin typeface="Arial"/>
                  <a:ea typeface="Arial"/>
                </a:rPr>
                <a:t>– </a:t>
              </a:r>
              <a:endParaRPr lang="en-US" sz="2200" b="0" strike="noStrike" spc="-1" dirty="0">
                <a:latin typeface="Arial"/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90D3AAC-2D18-12BA-C586-4074759F9E23}"/>
                </a:ext>
              </a:extLst>
            </p:cNvPr>
            <p:cNvPicPr/>
            <p:nvPr/>
          </p:nvPicPr>
          <p:blipFill>
            <a:blip r:embed="rId3"/>
            <a:srcRect b="55978"/>
            <a:stretch/>
          </p:blipFill>
          <p:spPr>
            <a:xfrm rot="16200000">
              <a:off x="4234334" y="2502530"/>
              <a:ext cx="750600" cy="138600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CustomShape 8">
              <a:extLst>
                <a:ext uri="{FF2B5EF4-FFF2-40B4-BE49-F238E27FC236}">
                  <a16:creationId xmlns:a16="http://schemas.microsoft.com/office/drawing/2014/main" id="{B2934482-EE4C-5905-1B9F-C3C8F623E09E}"/>
                </a:ext>
              </a:extLst>
            </p:cNvPr>
            <p:cNvSpPr/>
            <p:nvPr/>
          </p:nvSpPr>
          <p:spPr>
            <a:xfrm>
              <a:off x="4536374" y="2372570"/>
              <a:ext cx="332280" cy="332280"/>
            </a:xfrm>
            <a:prstGeom prst="ellipse">
              <a:avLst/>
            </a:prstGeom>
            <a:solidFill>
              <a:srgbClr val="A3238E"/>
            </a:solidFill>
            <a:ln w="1908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Line 9">
              <a:extLst>
                <a:ext uri="{FF2B5EF4-FFF2-40B4-BE49-F238E27FC236}">
                  <a16:creationId xmlns:a16="http://schemas.microsoft.com/office/drawing/2014/main" id="{DE74AFFF-CC72-ACCC-81E4-2F374E4E56A3}"/>
                </a:ext>
              </a:extLst>
            </p:cNvPr>
            <p:cNvSpPr/>
            <p:nvPr/>
          </p:nvSpPr>
          <p:spPr>
            <a:xfrm flipV="1">
              <a:off x="4643654" y="2394890"/>
              <a:ext cx="824400" cy="150120"/>
            </a:xfrm>
            <a:prstGeom prst="line">
              <a:avLst/>
            </a:prstGeom>
            <a:ln w="38160">
              <a:solidFill>
                <a:srgbClr val="000000"/>
              </a:solidFill>
              <a:round/>
              <a:headEnd type="oval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Line 10">
              <a:extLst>
                <a:ext uri="{FF2B5EF4-FFF2-40B4-BE49-F238E27FC236}">
                  <a16:creationId xmlns:a16="http://schemas.microsoft.com/office/drawing/2014/main" id="{BA133152-C08F-0666-77DC-CD951541561F}"/>
                </a:ext>
              </a:extLst>
            </p:cNvPr>
            <p:cNvSpPr/>
            <p:nvPr/>
          </p:nvSpPr>
          <p:spPr>
            <a:xfrm>
              <a:off x="4642934" y="2517290"/>
              <a:ext cx="816480" cy="182880"/>
            </a:xfrm>
            <a:prstGeom prst="line">
              <a:avLst/>
            </a:prstGeom>
            <a:ln w="38160">
              <a:solidFill>
                <a:srgbClr val="000000"/>
              </a:solidFill>
              <a:round/>
              <a:headEnd type="oval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D3E9D0F-0864-0885-EFF8-76904A10A440}"/>
                </a:ext>
              </a:extLst>
            </p:cNvPr>
            <p:cNvPicPr/>
            <p:nvPr/>
          </p:nvPicPr>
          <p:blipFill>
            <a:blip r:embed="rId3"/>
            <a:srcRect t="22705"/>
            <a:stretch/>
          </p:blipFill>
          <p:spPr>
            <a:xfrm rot="16200000">
              <a:off x="4358894" y="2449250"/>
              <a:ext cx="750600" cy="24408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4CF9178-F735-31E6-1746-88A26025B5F2}"/>
              </a:ext>
            </a:extLst>
          </p:cNvPr>
          <p:cNvSpPr txBox="1"/>
          <p:nvPr/>
        </p:nvSpPr>
        <p:spPr>
          <a:xfrm>
            <a:off x="5628784" y="3559835"/>
            <a:ext cx="3528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/>
              <a:t>Phys.Rev.D</a:t>
            </a:r>
            <a:r>
              <a:rPr lang="en-US" dirty="0"/>
              <a:t> 106 (2022) 1, 014027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BABE09E-C859-8E9C-09A2-E8E7EC4921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3280" y="1284581"/>
            <a:ext cx="3281348" cy="226325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41BF73C-C265-2691-F652-2EB09D1E38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504" y="1136688"/>
            <a:ext cx="3912845" cy="266951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600802E-54F5-CBAF-AA5C-B04ADEDB2C45}"/>
              </a:ext>
            </a:extLst>
          </p:cNvPr>
          <p:cNvSpPr txBox="1"/>
          <p:nvPr/>
        </p:nvSpPr>
        <p:spPr>
          <a:xfrm>
            <a:off x="2013268" y="3533340"/>
            <a:ext cx="3281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Phys.Rev.Lett</a:t>
            </a:r>
            <a:r>
              <a:rPr lang="en-US" i="1" dirty="0"/>
              <a:t>.</a:t>
            </a:r>
            <a:r>
              <a:rPr lang="en-US" dirty="0"/>
              <a:t> 126 (2021) 152501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165E2D4-8990-F111-BA31-8A78D7F168F2}"/>
                  </a:ext>
                </a:extLst>
              </p:cNvPr>
              <p:cNvSpPr txBox="1"/>
              <p:nvPr/>
            </p:nvSpPr>
            <p:spPr>
              <a:xfrm>
                <a:off x="3617358" y="2429838"/>
                <a:ext cx="10459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∠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165E2D4-8990-F111-BA31-8A78D7F168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7358" y="2429838"/>
                <a:ext cx="1045991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8">
            <a:extLst>
              <a:ext uri="{FF2B5EF4-FFF2-40B4-BE49-F238E27FC236}">
                <a16:creationId xmlns:a16="http://schemas.microsoft.com/office/drawing/2014/main" id="{19D0A951-223C-F860-BA8B-B6D3292973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290441" y="5973649"/>
            <a:ext cx="684448" cy="291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FD1C142F-87F2-AA18-7681-8F8D8EF9AE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8" t="46903" r="44908" b="44620"/>
          <a:stretch/>
        </p:blipFill>
        <p:spPr bwMode="auto">
          <a:xfrm rot="16200000">
            <a:off x="955355" y="6065308"/>
            <a:ext cx="684440" cy="20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37AA9911-00A5-6004-94CE-FCEF108750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53" r="44908" b="45696"/>
          <a:stretch/>
        </p:blipFill>
        <p:spPr bwMode="auto">
          <a:xfrm rot="16200000">
            <a:off x="2585367" y="6120041"/>
            <a:ext cx="824609" cy="21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4BB94C4-0250-D659-B515-3E4E0A15074E}"/>
              </a:ext>
            </a:extLst>
          </p:cNvPr>
          <p:cNvSpPr txBox="1"/>
          <p:nvPr/>
        </p:nvSpPr>
        <p:spPr>
          <a:xfrm>
            <a:off x="2202400" y="5766985"/>
            <a:ext cx="3086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</a:rPr>
              <a:t>+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10DC68D-3D6D-9C90-E369-7AD95B30B392}"/>
              </a:ext>
            </a:extLst>
          </p:cNvPr>
          <p:cNvSpPr txBox="1"/>
          <p:nvPr/>
        </p:nvSpPr>
        <p:spPr>
          <a:xfrm>
            <a:off x="3083523" y="5283164"/>
            <a:ext cx="205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+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46BC728-A54D-A1AD-0CF7-4F55490B4E7F}"/>
              </a:ext>
            </a:extLst>
          </p:cNvPr>
          <p:cNvSpPr/>
          <p:nvPr/>
        </p:nvSpPr>
        <p:spPr>
          <a:xfrm>
            <a:off x="1124498" y="5790301"/>
            <a:ext cx="792070" cy="8044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7D911C5-3BF0-63A1-66AE-3AA21E9FF040}"/>
              </a:ext>
            </a:extLst>
          </p:cNvPr>
          <p:cNvSpPr/>
          <p:nvPr/>
        </p:nvSpPr>
        <p:spPr>
          <a:xfrm>
            <a:off x="2742546" y="5776658"/>
            <a:ext cx="593954" cy="80888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A6D4139-1C0A-E9AA-CBAE-D3B3B7DA6828}"/>
              </a:ext>
            </a:extLst>
          </p:cNvPr>
          <p:cNvSpPr txBox="1"/>
          <p:nvPr/>
        </p:nvSpPr>
        <p:spPr>
          <a:xfrm>
            <a:off x="6970636" y="5008025"/>
            <a:ext cx="3299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-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43E53E0-8318-BD9C-679A-B60AB7750E62}"/>
                  </a:ext>
                </a:extLst>
              </p:cNvPr>
              <p:cNvSpPr txBox="1"/>
              <p:nvPr/>
            </p:nvSpPr>
            <p:spPr>
              <a:xfrm>
                <a:off x="1350229" y="4210320"/>
                <a:ext cx="6793848" cy="7225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𝐿𝑈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sin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num>
                        <m:den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ℎℎ</m:t>
                              </m:r>
                            </m:sub>
                          </m:sSub>
                        </m:den>
                      </m:f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𝒙𝒆</m:t>
                      </m:r>
                      <m:d>
                        <m:dPr>
                          <m:ctrlP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sSup>
                        <m:sSupPr>
                          <m:ctrlP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p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∠</m:t>
                          </m:r>
                        </m:sup>
                      </m:sSup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ℎℎ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̃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acc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∠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ℎℎ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43E53E0-8318-BD9C-679A-B60AB7750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0229" y="4210320"/>
                <a:ext cx="6793848" cy="722505"/>
              </a:xfrm>
              <a:prstGeom prst="rect">
                <a:avLst/>
              </a:prstGeom>
              <a:blipFill>
                <a:blip r:embed="rId10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5082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E973C-6B1E-7A38-314B-D0FA01B11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13C4FEF-4CB9-59A1-04A6-4959F6743EC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879" y="5105150"/>
                <a:ext cx="9250699" cy="4993659"/>
              </a:xfrm>
            </p:spPr>
            <p:txBody>
              <a:bodyPr>
                <a:norm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 First nonzero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⊥</m:t>
                        </m:r>
                      </m:sup>
                    </m:sSubSup>
                  </m:oMath>
                </a14:m>
                <a:r>
                  <a:rPr lang="en-US" dirty="0"/>
                  <a:t> signal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Resonance structure </a:t>
                </a:r>
                <a:r>
                  <a:rPr lang="en-US" b="1" u="sng" dirty="0">
                    <a:solidFill>
                      <a:srgbClr val="FF0000"/>
                    </a:solidFill>
                  </a:rPr>
                  <a:t>predicted</a:t>
                </a:r>
                <a:r>
                  <a:rPr lang="en-US" dirty="0"/>
                  <a:t> by spectator models and </a:t>
                </a:r>
                <a:r>
                  <a:rPr lang="en-US" b="1" u="sng" dirty="0">
                    <a:solidFill>
                      <a:schemeClr val="accent5"/>
                    </a:solidFill>
                  </a:rPr>
                  <a:t>verified</a:t>
                </a:r>
                <a:r>
                  <a:rPr lang="en-US" dirty="0"/>
                  <a:t> at CLAS12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13C4FEF-4CB9-59A1-04A6-4959F6743E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79" y="5105150"/>
                <a:ext cx="9250699" cy="4993659"/>
              </a:xfrm>
              <a:blipFill>
                <a:blip r:embed="rId3"/>
                <a:stretch>
                  <a:fillRect l="-685" t="-12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0232E9-230D-2704-C92C-DF302DF80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037E3E19-60D3-96B3-2E14-CCEF3FCF0DEE}"/>
                  </a:ext>
                </a:extLst>
              </p:cNvPr>
              <p:cNvSpPr/>
              <p:nvPr/>
            </p:nvSpPr>
            <p:spPr>
              <a:xfrm>
                <a:off x="7704551" y="1301220"/>
                <a:ext cx="1233055" cy="594292"/>
              </a:xfrm>
              <a:prstGeom prst="roundRect">
                <a:avLst>
                  <a:gd name="adj" fmla="val 42311"/>
                </a:avLst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2700" i="1"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sz="2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𝐿𝑈</m:t>
                          </m:r>
                        </m:sub>
                      </m:sSub>
                    </m:oMath>
                  </m:oMathPara>
                </a14:m>
                <a:endParaRPr lang="en-US" sz="2700" dirty="0"/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037E3E19-60D3-96B3-2E14-CCEF3FCF0D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4551" y="1301220"/>
                <a:ext cx="1233055" cy="594292"/>
              </a:xfrm>
              <a:prstGeom prst="roundRect">
                <a:avLst>
                  <a:gd name="adj" fmla="val 42311"/>
                </a:avLst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181DC926-34FD-4157-7101-90BA0D70A7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79" y="2118518"/>
            <a:ext cx="2928207" cy="18728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FB5C9B5-1C97-6B97-2F70-E253FC3C37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4886" y="1976008"/>
            <a:ext cx="2660049" cy="171482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62F6FD9-7C08-F8B4-3C6E-9EB65CA5E1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61839" y="3643296"/>
            <a:ext cx="1631429" cy="13402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4E78147-A302-B5C2-0B77-391F3D3C32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69825" y="3424185"/>
            <a:ext cx="1842456" cy="14581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F52209F-9345-0CF3-CFBA-B93C0B450452}"/>
              </a:ext>
            </a:extLst>
          </p:cNvPr>
          <p:cNvSpPr txBox="1"/>
          <p:nvPr/>
        </p:nvSpPr>
        <p:spPr>
          <a:xfrm>
            <a:off x="1192957" y="2502621"/>
            <a:ext cx="186888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>
                <a:solidFill>
                  <a:schemeClr val="accent5"/>
                </a:solidFill>
                <a:latin typeface="Univers Light" panose="020B0403020202020204" pitchFamily="34" charset="0"/>
              </a:rPr>
              <a:t>PRL 126, 152501 (2021)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53D91D5-5B40-6E6C-8C25-509141446A7A}"/>
              </a:ext>
            </a:extLst>
          </p:cNvPr>
          <p:cNvSpPr txBox="1"/>
          <p:nvPr/>
        </p:nvSpPr>
        <p:spPr>
          <a:xfrm>
            <a:off x="2635267" y="6245004"/>
            <a:ext cx="186888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rgbClr val="7030A0"/>
                </a:solidFill>
                <a:latin typeface="Univers Light" panose="020B0403020202020204" pitchFamily="34" charset="0"/>
              </a:rPr>
              <a:t>PRD 101, 054020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63F932C-9DC8-DAA7-B4DF-4B5D32201E92}"/>
              </a:ext>
            </a:extLst>
          </p:cNvPr>
          <p:cNvSpPr txBox="1"/>
          <p:nvPr/>
        </p:nvSpPr>
        <p:spPr>
          <a:xfrm>
            <a:off x="6893445" y="4300577"/>
            <a:ext cx="186888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>
                <a:solidFill>
                  <a:srgbClr val="7030A0"/>
                </a:solidFill>
                <a:latin typeface="Univers Light" panose="020B0403020202020204" pitchFamily="34" charset="0"/>
              </a:rPr>
              <a:t>PRD 102, 014044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56A53B9-8408-5637-8C80-017C608F5D5B}"/>
              </a:ext>
            </a:extLst>
          </p:cNvPr>
          <p:cNvSpPr/>
          <p:nvPr/>
        </p:nvSpPr>
        <p:spPr>
          <a:xfrm>
            <a:off x="2909523" y="2952796"/>
            <a:ext cx="652719" cy="690500"/>
          </a:xfrm>
          <a:custGeom>
            <a:avLst/>
            <a:gdLst>
              <a:gd name="connsiteX0" fmla="*/ 0 w 590367"/>
              <a:gd name="connsiteY0" fmla="*/ 9729 h 499256"/>
              <a:gd name="connsiteX1" fmla="*/ 535709 w 590367"/>
              <a:gd name="connsiteY1" fmla="*/ 65147 h 499256"/>
              <a:gd name="connsiteX2" fmla="*/ 544945 w 590367"/>
              <a:gd name="connsiteY2" fmla="*/ 499256 h 499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0367" h="499256">
                <a:moveTo>
                  <a:pt x="0" y="9729"/>
                </a:moveTo>
                <a:cubicBezTo>
                  <a:pt x="222442" y="-3356"/>
                  <a:pt x="444885" y="-16441"/>
                  <a:pt x="535709" y="65147"/>
                </a:cubicBezTo>
                <a:cubicBezTo>
                  <a:pt x="626533" y="146735"/>
                  <a:pt x="585739" y="322995"/>
                  <a:pt x="544945" y="499256"/>
                </a:cubicBezTo>
              </a:path>
            </a:pathLst>
          </a:cu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167ABB1-821E-4B27-4FB2-3E4DAB931B72}"/>
                  </a:ext>
                </a:extLst>
              </p:cNvPr>
              <p:cNvSpPr txBox="1"/>
              <p:nvPr/>
            </p:nvSpPr>
            <p:spPr>
              <a:xfrm>
                <a:off x="3083445" y="2626581"/>
                <a:ext cx="948296" cy="3209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𝑂𝑇</m:t>
                          </m:r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𝐿𝑇</m:t>
                          </m:r>
                        </m:sub>
                        <m:sup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⊥</m:t>
                          </m:r>
                        </m:sup>
                      </m:sSubSup>
                    </m:oMath>
                  </m:oMathPara>
                </a14:m>
                <a:endParaRPr lang="en-US" sz="135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167ABB1-821E-4B27-4FB2-3E4DAB931B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3445" y="2626581"/>
                <a:ext cx="948296" cy="32092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E4FA7B5-B593-04E5-70A4-9E870DD1C326}"/>
              </a:ext>
            </a:extLst>
          </p:cNvPr>
          <p:cNvSpPr/>
          <p:nvPr/>
        </p:nvSpPr>
        <p:spPr>
          <a:xfrm>
            <a:off x="6914227" y="3012935"/>
            <a:ext cx="442775" cy="374442"/>
          </a:xfrm>
          <a:custGeom>
            <a:avLst/>
            <a:gdLst>
              <a:gd name="connsiteX0" fmla="*/ 0 w 590367"/>
              <a:gd name="connsiteY0" fmla="*/ 9729 h 499256"/>
              <a:gd name="connsiteX1" fmla="*/ 535709 w 590367"/>
              <a:gd name="connsiteY1" fmla="*/ 65147 h 499256"/>
              <a:gd name="connsiteX2" fmla="*/ 544945 w 590367"/>
              <a:gd name="connsiteY2" fmla="*/ 499256 h 499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0367" h="499256">
                <a:moveTo>
                  <a:pt x="0" y="9729"/>
                </a:moveTo>
                <a:cubicBezTo>
                  <a:pt x="222442" y="-3356"/>
                  <a:pt x="444885" y="-16441"/>
                  <a:pt x="535709" y="65147"/>
                </a:cubicBezTo>
                <a:cubicBezTo>
                  <a:pt x="626533" y="146735"/>
                  <a:pt x="585739" y="322995"/>
                  <a:pt x="544945" y="499256"/>
                </a:cubicBezTo>
              </a:path>
            </a:pathLst>
          </a:cu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903C092-C0A5-349B-3235-5049092DA1C1}"/>
                  </a:ext>
                </a:extLst>
              </p:cNvPr>
              <p:cNvSpPr txBox="1"/>
              <p:nvPr/>
            </p:nvSpPr>
            <p:spPr>
              <a:xfrm>
                <a:off x="7088149" y="2686721"/>
                <a:ext cx="588818" cy="3197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𝑇𝑇</m:t>
                          </m:r>
                        </m:sub>
                        <m:sup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⊥</m:t>
                          </m:r>
                        </m:sup>
                      </m:sSubSup>
                    </m:oMath>
                  </m:oMathPara>
                </a14:m>
                <a:endParaRPr lang="en-US" sz="135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903C092-C0A5-349B-3235-5049092DA1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8149" y="2686721"/>
                <a:ext cx="588818" cy="31970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1FB012AB-83D6-3DD8-BB33-97261BA90204}"/>
              </a:ext>
            </a:extLst>
          </p:cNvPr>
          <p:cNvSpPr txBox="1"/>
          <p:nvPr/>
        </p:nvSpPr>
        <p:spPr>
          <a:xfrm>
            <a:off x="37378" y="5695547"/>
            <a:ext cx="2205461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>
                <a:solidFill>
                  <a:schemeClr val="bg1"/>
                </a:solidFill>
                <a:latin typeface="Univers Condensed Light" panose="020B0306020202040204" pitchFamily="34" charset="0"/>
              </a:rPr>
              <a:t>T. Hayward (MIT)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itle 9">
                <a:extLst>
                  <a:ext uri="{FF2B5EF4-FFF2-40B4-BE49-F238E27FC236}">
                    <a16:creationId xmlns:a16="http://schemas.microsoft.com/office/drawing/2014/main" id="{6D17CB20-A734-6F4D-9258-4A507C95BDF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213341" y="161448"/>
                <a:ext cx="8717318" cy="487490"/>
              </a:xfrm>
            </p:spPr>
            <p:txBody>
              <a:bodyPr/>
              <a:lstStyle/>
              <a:p>
                <a:r>
                  <a:rPr lang="en-US" sz="3200" dirty="0"/>
                  <a:t>First Measurement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32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⊥</m:t>
                        </m:r>
                      </m:sup>
                    </m:sSubSup>
                  </m:oMath>
                </a14:m>
                <a:r>
                  <a:rPr lang="en-US" sz="3200" dirty="0"/>
                  <a:t> </a:t>
                </a:r>
                <a:r>
                  <a:rPr lang="en-US" sz="3200" dirty="0">
                    <a:sym typeface="Wingdings" pitchFamily="2" charset="2"/>
                  </a:rPr>
                  <a:t>no 1h equivalent</a:t>
                </a:r>
                <a:endParaRPr lang="en-US" sz="3200" dirty="0"/>
              </a:p>
            </p:txBody>
          </p:sp>
        </mc:Choice>
        <mc:Fallback xmlns="">
          <p:sp>
            <p:nvSpPr>
              <p:cNvPr id="10" name="Title 9">
                <a:extLst>
                  <a:ext uri="{FF2B5EF4-FFF2-40B4-BE49-F238E27FC236}">
                    <a16:creationId xmlns:a16="http://schemas.microsoft.com/office/drawing/2014/main" id="{6D17CB20-A734-6F4D-9258-4A507C95BD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3341" y="161448"/>
                <a:ext cx="8717318" cy="487490"/>
              </a:xfrm>
              <a:blipFill>
                <a:blip r:embed="rId11"/>
                <a:stretch>
                  <a:fillRect l="-1744" t="-28205" r="-581" b="-4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1">
                <a:extLst>
                  <a:ext uri="{FF2B5EF4-FFF2-40B4-BE49-F238E27FC236}">
                    <a16:creationId xmlns:a16="http://schemas.microsoft.com/office/drawing/2014/main" id="{F3AA38A8-9CA2-6F20-DB1A-C132379A7E8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81673" y="1198348"/>
                <a:ext cx="9250699" cy="499365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685800" indent="-22860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PingFangSC-Regular" charset="-122"/>
                  <a:buChar char="－"/>
                  <a:defRPr sz="2000" kern="1200" baseline="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1143000" indent="-22860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charset="0"/>
                  <a:buChar char="•"/>
                  <a:defRPr sz="1800" kern="1200" baseline="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657350" indent="-2857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PingFangSC-Regular" charset="-122"/>
                  <a:buChar char="－"/>
                  <a:defRPr sz="1600" kern="1200" baseline="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2057400" indent="-22860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charset="0"/>
                  <a:buChar char="•"/>
                  <a:defRPr sz="1400" kern="1200" baseline="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𝐿𝑈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∝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⊗</m:t>
                    </m:r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⊥</m:t>
                        </m:r>
                      </m:sup>
                    </m:sSubSup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r>
                  <a:rPr lang="en-US" dirty="0"/>
                  <a:t>Fragmentation sensitive to quark helicity</a:t>
                </a:r>
              </a:p>
            </p:txBody>
          </p:sp>
        </mc:Choice>
        <mc:Fallback xmlns="">
          <p:sp>
            <p:nvSpPr>
              <p:cNvPr id="11" name="Content Placeholder 1">
                <a:extLst>
                  <a:ext uri="{FF2B5EF4-FFF2-40B4-BE49-F238E27FC236}">
                    <a16:creationId xmlns:a16="http://schemas.microsoft.com/office/drawing/2014/main" id="{F3AA38A8-9CA2-6F20-DB1A-C132379A7E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673" y="1198348"/>
                <a:ext cx="9250699" cy="4993659"/>
              </a:xfrm>
              <a:prstGeom prst="rect">
                <a:avLst/>
              </a:prstGeom>
              <a:blipFill>
                <a:blip r:embed="rId12"/>
                <a:stretch>
                  <a:fillRect l="-823" t="-12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943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748F8-AC5C-346A-A317-BFE0B6D03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730E4-5256-2AC7-531D-A27E74D7A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121"/>
            <a:ext cx="9144000" cy="487490"/>
          </a:xfrm>
        </p:spPr>
        <p:txBody>
          <a:bodyPr/>
          <a:lstStyle/>
          <a:p>
            <a:r>
              <a:rPr lang="en-US" dirty="0"/>
              <a:t>Flavor dependence of Different Partial Waves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16F99-9A07-1F6C-739F-CD917C4E0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888" y="4772773"/>
            <a:ext cx="8388984" cy="1931201"/>
          </a:xfrm>
        </p:spPr>
        <p:txBody>
          <a:bodyPr/>
          <a:lstStyle/>
          <a:p>
            <a:r>
              <a:rPr lang="en-US" dirty="0"/>
              <a:t>Partial Waves are Flavor dependent</a:t>
            </a:r>
          </a:p>
          <a:p>
            <a:pPr lvl="1"/>
            <a:r>
              <a:rPr lang="en-US" dirty="0"/>
              <a:t>Different Decay Channels contribute to different PWs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7A3D1C-2F4D-3210-C2CB-DB6AA1CA5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93C-5050-FC42-8F10-D22D4F119D13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E0064AD-9BD0-5AAE-A23F-8A697D857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440" y="1119626"/>
            <a:ext cx="2992367" cy="270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2AB130-35E4-23F9-1290-41CBD397622F}"/>
              </a:ext>
            </a:extLst>
          </p:cNvPr>
          <p:cNvSpPr txBox="1"/>
          <p:nvPr/>
        </p:nvSpPr>
        <p:spPr>
          <a:xfrm rot="19036254">
            <a:off x="1938590" y="2362391"/>
            <a:ext cx="268906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dirty="0">
                <a:solidFill>
                  <a:schemeClr val="bg1">
                    <a:lumMod val="85000"/>
                    <a:alpha val="36000"/>
                  </a:schemeClr>
                </a:solidFill>
                <a:latin typeface="Univers Light" panose="020B0403020202020204" pitchFamily="34" charset="0"/>
              </a:rPr>
              <a:t>Preliminary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Univers Light" panose="020B0403020202020204" pitchFamily="34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1EB3CFE-7758-0DDA-305C-1DDCA4610E81}"/>
                  </a:ext>
                </a:extLst>
              </p:cNvPr>
              <p:cNvSpPr txBox="1"/>
              <p:nvPr/>
            </p:nvSpPr>
            <p:spPr>
              <a:xfrm>
                <a:off x="2272630" y="3989543"/>
                <a:ext cx="2020984" cy="261931"/>
              </a:xfrm>
              <a:prstGeom prst="rect">
                <a:avLst/>
              </a:prstGeom>
              <a:solidFill>
                <a:srgbClr val="FF0101">
                  <a:alpha val="1176"/>
                </a:srgb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𝐿𝑈</m:t>
                          </m:r>
                        </m:sub>
                        <m:sup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|1,1⟩</m:t>
                          </m:r>
                        </m:sup>
                      </m:sSubSup>
                      <m:r>
                        <a:rPr lang="en-US" sz="1350" i="1">
                          <a:latin typeface="Cambria Math" panose="02040503050406030204" pitchFamily="18" charset="0"/>
                        </a:rPr>
                        <m:t>∝</m:t>
                      </m:r>
                      <m:sSub>
                        <m:sSub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350" i="1">
                          <a:latin typeface="Cambria Math" panose="02040503050406030204" pitchFamily="18" charset="0"/>
                        </a:rPr>
                        <m:t>⊗</m:t>
                      </m:r>
                      <m:sSubSup>
                        <m:sSubSupPr>
                          <m:ctrlP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𝑂𝑇</m:t>
                          </m:r>
                        </m:sub>
                        <m:sup>
                          <m: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sup>
                      </m:sSubSup>
                    </m:oMath>
                  </m:oMathPara>
                </a14:m>
                <a:endParaRPr lang="en-US" sz="135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1EB3CFE-7758-0DDA-305C-1DDCA4610E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2630" y="3989543"/>
                <a:ext cx="2020984" cy="2619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4">
            <a:extLst>
              <a:ext uri="{FF2B5EF4-FFF2-40B4-BE49-F238E27FC236}">
                <a16:creationId xmlns:a16="http://schemas.microsoft.com/office/drawing/2014/main" id="{4D64E864-46B7-A309-4580-A65A6672B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556" y="1191068"/>
            <a:ext cx="2749563" cy="248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41D478A-8F1B-872B-1B79-A75CC8059CB5}"/>
                  </a:ext>
                </a:extLst>
              </p:cNvPr>
              <p:cNvSpPr txBox="1"/>
              <p:nvPr/>
            </p:nvSpPr>
            <p:spPr>
              <a:xfrm>
                <a:off x="5797135" y="3989543"/>
                <a:ext cx="2020984" cy="261290"/>
              </a:xfrm>
              <a:prstGeom prst="rect">
                <a:avLst/>
              </a:prstGeom>
              <a:solidFill>
                <a:srgbClr val="FF0101">
                  <a:alpha val="1176"/>
                </a:srgb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𝐿𝑈</m:t>
                          </m:r>
                        </m:sub>
                        <m:sup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|2,2⟩</m:t>
                          </m:r>
                        </m:sup>
                      </m:sSubSup>
                      <m:r>
                        <a:rPr lang="en-US" sz="1350" i="1">
                          <a:latin typeface="Cambria Math" panose="02040503050406030204" pitchFamily="18" charset="0"/>
                        </a:rPr>
                        <m:t>∝</m:t>
                      </m:r>
                      <m:sSub>
                        <m:sSub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350" i="1">
                          <a:latin typeface="Cambria Math" panose="02040503050406030204" pitchFamily="18" charset="0"/>
                        </a:rPr>
                        <m:t>⊗</m:t>
                      </m:r>
                      <m:sSubSup>
                        <m:sSubSupPr>
                          <m:ctrlP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𝑇𝑇</m:t>
                          </m:r>
                        </m:sub>
                        <m:sup>
                          <m: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sup>
                      </m:sSubSup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41D478A-8F1B-872B-1B79-A75CC8059C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7135" y="3989543"/>
                <a:ext cx="2020984" cy="26129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21C335BE-9181-5A09-5BBF-53EEE73FE8CD}"/>
              </a:ext>
            </a:extLst>
          </p:cNvPr>
          <p:cNvSpPr txBox="1"/>
          <p:nvPr/>
        </p:nvSpPr>
        <p:spPr>
          <a:xfrm rot="19036254">
            <a:off x="6124408" y="2061032"/>
            <a:ext cx="268906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>
                <a:solidFill>
                  <a:schemeClr val="bg1">
                    <a:lumMod val="85000"/>
                    <a:alpha val="36000"/>
                  </a:schemeClr>
                </a:solidFill>
                <a:latin typeface="Univers Light" panose="020B0403020202020204" pitchFamily="34" charset="0"/>
              </a:rPr>
              <a:t>Preliminary</a:t>
            </a:r>
            <a:r>
              <a:rPr lang="en-US" sz="3600">
                <a:solidFill>
                  <a:schemeClr val="bg1">
                    <a:lumMod val="95000"/>
                  </a:schemeClr>
                </a:solidFill>
                <a:latin typeface="Univers Light" panose="020B0403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9306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43E7A-C332-261E-78AC-8B485BC5A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E4DBB2B-27F2-ADA6-1038-29F3ACB9D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Reproduction in Event Generator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ontent Placeholder 1">
                <a:extLst>
                  <a:ext uri="{FF2B5EF4-FFF2-40B4-BE49-F238E27FC236}">
                    <a16:creationId xmlns:a16="http://schemas.microsoft.com/office/drawing/2014/main" id="{177C60DD-7D0B-4FD5-49B6-EA0623BB8DF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1063321"/>
                <a:ext cx="8895339" cy="4993659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/>
                  <a:t> </a:t>
                </a:r>
                <a:r>
                  <a:rPr lang="en-US" sz="2000" b="1" dirty="0" err="1"/>
                  <a:t>StringSpinner</a:t>
                </a:r>
                <a:r>
                  <a:rPr lang="en-US" sz="2000" dirty="0"/>
                  <a:t> introduces </a:t>
                </a:r>
                <a:r>
                  <a:rPr lang="en-US" sz="2000" i="1" dirty="0"/>
                  <a:t>spin-dependent </a:t>
                </a:r>
                <a:r>
                  <a:rPr lang="en-US" sz="2000" dirty="0"/>
                  <a:t>fragmentation into PYTHIA8 based on the string+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sPre>
                  </m:oMath>
                </a14:m>
                <a:r>
                  <a:rPr lang="en-US" sz="2000" dirty="0"/>
                  <a:t> model of hadronization (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acc>
                      <m:accPr>
                        <m:chr m:val="̅"/>
                        <m:ctrlPr>
                          <a:rPr lang="en-US" sz="2000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</m:oMath>
                </a14:m>
                <a:r>
                  <a:rPr lang="en-US" sz="2000" dirty="0">
                    <a:solidFill>
                      <a:schemeClr val="accent5"/>
                    </a:solidFill>
                  </a:rPr>
                  <a:t> produced in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i="1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000" i="1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=1, </m:t>
                    </m:r>
                    <m:r>
                      <a:rPr lang="en-US" sz="2000" i="1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sz="2000" i="1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>
                    <a:solidFill>
                      <a:schemeClr val="accent5"/>
                    </a:solidFill>
                  </a:rPr>
                  <a:t> quantum state</a:t>
                </a:r>
                <a:r>
                  <a:rPr lang="en-US" sz="2000" dirty="0"/>
                  <a:t>)</a:t>
                </a:r>
              </a:p>
              <a:p>
                <a:pPr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/>
                  <a:t>Pythia allows to extrapolate beyond validity of factorized QCD framework</a:t>
                </a:r>
              </a:p>
              <a:p>
                <a:pPr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/>
                  <a:t> With parameter tuning, </a:t>
                </a:r>
                <a:r>
                  <a:rPr lang="en-US" sz="2000" dirty="0" err="1"/>
                  <a:t>StringSpinner</a:t>
                </a:r>
                <a:r>
                  <a:rPr lang="en-US" sz="2000" dirty="0"/>
                  <a:t> can replicate several of our </a:t>
                </a:r>
                <a:r>
                  <a:rPr lang="en-US" sz="2000" dirty="0" err="1"/>
                  <a:t>dihadron</a:t>
                </a:r>
                <a:r>
                  <a:rPr lang="en-US" sz="2000" dirty="0"/>
                  <a:t> beam-spin asymmetries across multiple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𝜋𝜋</m:t>
                    </m:r>
                  </m:oMath>
                </a14:m>
                <a:r>
                  <a:rPr lang="en-US" sz="2000" dirty="0"/>
                  <a:t> channels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u="sng" dirty="0"/>
                  <a:t>huge step for phenomenology</a:t>
                </a:r>
                <a:r>
                  <a:rPr lang="en-US" sz="2000" dirty="0"/>
                  <a:t>!</a:t>
                </a:r>
              </a:p>
            </p:txBody>
          </p:sp>
        </mc:Choice>
        <mc:Fallback xmlns="">
          <p:sp>
            <p:nvSpPr>
              <p:cNvPr id="31" name="Content Placeholder 1">
                <a:extLst>
                  <a:ext uri="{FF2B5EF4-FFF2-40B4-BE49-F238E27FC236}">
                    <a16:creationId xmlns:a16="http://schemas.microsoft.com/office/drawing/2014/main" id="{177C60DD-7D0B-4FD5-49B6-EA0623BB8D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063321"/>
                <a:ext cx="8895339" cy="4993659"/>
              </a:xfrm>
              <a:blipFill>
                <a:blip r:embed="rId2"/>
                <a:stretch>
                  <a:fillRect l="-571" t="-5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F385A3-8574-D2F1-2BF7-033347089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26807" y="6808844"/>
            <a:ext cx="536158" cy="303364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27" name="Picture 26" descr="A diagram of a graph&#10;&#10;AI-generated content may be incorrect.">
            <a:extLst>
              <a:ext uri="{FF2B5EF4-FFF2-40B4-BE49-F238E27FC236}">
                <a16:creationId xmlns:a16="http://schemas.microsoft.com/office/drawing/2014/main" id="{BD7D9E98-A8B4-EF4D-B5E2-F704A6C5C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3778" y="3424720"/>
            <a:ext cx="2904153" cy="262734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214B910F-E786-9460-4403-541764BEAC00}"/>
              </a:ext>
            </a:extLst>
          </p:cNvPr>
          <p:cNvSpPr txBox="1"/>
          <p:nvPr/>
        </p:nvSpPr>
        <p:spPr>
          <a:xfrm rot="19218155">
            <a:off x="4006832" y="4114202"/>
            <a:ext cx="3965249" cy="85408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950" dirty="0">
                <a:solidFill>
                  <a:schemeClr val="bg1">
                    <a:lumMod val="85000"/>
                    <a:alpha val="42000"/>
                  </a:schemeClr>
                </a:solidFill>
                <a:latin typeface="Univers Light" panose="020B0403020202020204" pitchFamily="34" charset="0"/>
              </a:rPr>
              <a:t>Preliminary </a:t>
            </a:r>
          </a:p>
        </p:txBody>
      </p:sp>
      <p:pic>
        <p:nvPicPr>
          <p:cNvPr id="29" name="Picture 4">
            <a:extLst>
              <a:ext uri="{FF2B5EF4-FFF2-40B4-BE49-F238E27FC236}">
                <a16:creationId xmlns:a16="http://schemas.microsoft.com/office/drawing/2014/main" id="{2B0219A8-24EF-105C-F6AA-49424EA89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217" y="3605586"/>
            <a:ext cx="2894828" cy="261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FCB971E-B3E0-21B6-ADFD-53CA658432AB}"/>
              </a:ext>
            </a:extLst>
          </p:cNvPr>
          <p:cNvSpPr txBox="1"/>
          <p:nvPr/>
        </p:nvSpPr>
        <p:spPr>
          <a:xfrm rot="19036254">
            <a:off x="1083562" y="3954561"/>
            <a:ext cx="3441444" cy="85408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950" dirty="0">
                <a:solidFill>
                  <a:schemeClr val="bg1">
                    <a:lumMod val="85000"/>
                    <a:alpha val="42000"/>
                  </a:schemeClr>
                </a:solidFill>
                <a:latin typeface="Univers Light" panose="020B0403020202020204" pitchFamily="34" charset="0"/>
              </a:rPr>
              <a:t>Preliminary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355995D-9C72-C914-56BD-701A9815D128}"/>
              </a:ext>
            </a:extLst>
          </p:cNvPr>
          <p:cNvSpPr txBox="1"/>
          <p:nvPr/>
        </p:nvSpPr>
        <p:spPr>
          <a:xfrm>
            <a:off x="7537883" y="4092882"/>
            <a:ext cx="1270488" cy="5078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350" err="1">
                <a:solidFill>
                  <a:schemeClr val="tx1"/>
                </a:solidFill>
                <a:latin typeface="Cambria Math" panose="02040503050406030204" pitchFamily="18" charset="0"/>
              </a:rPr>
              <a:t>StringSpinner</a:t>
            </a:r>
            <a:r>
              <a:rPr lang="en-US" sz="1350">
                <a:solidFill>
                  <a:schemeClr val="tx1"/>
                </a:solidFill>
                <a:latin typeface="Cambria Math" panose="02040503050406030204" pitchFamily="18" charset="0"/>
              </a:rPr>
              <a:t> Modeling</a:t>
            </a:r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2" name="Picture 2" descr="About PYTHIA - PYTHIA 8.3">
            <a:extLst>
              <a:ext uri="{FF2B5EF4-FFF2-40B4-BE49-F238E27FC236}">
                <a16:creationId xmlns:a16="http://schemas.microsoft.com/office/drawing/2014/main" id="{A39C4A66-7356-28F6-6325-57EB17ADC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700" y="4942221"/>
            <a:ext cx="691797" cy="697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E57280B-0B58-5DC0-C15A-698FEADC5BF9}"/>
              </a:ext>
            </a:extLst>
          </p:cNvPr>
          <p:cNvCxnSpPr>
            <a:cxnSpLocks/>
          </p:cNvCxnSpPr>
          <p:nvPr/>
        </p:nvCxnSpPr>
        <p:spPr>
          <a:xfrm flipV="1">
            <a:off x="1100487" y="5267171"/>
            <a:ext cx="741887" cy="857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156C59C-E5DB-C1F9-DA05-90F01BFD16DA}"/>
                  </a:ext>
                </a:extLst>
              </p:cNvPr>
              <p:cNvSpPr txBox="1"/>
              <p:nvPr/>
            </p:nvSpPr>
            <p:spPr>
              <a:xfrm>
                <a:off x="93520" y="4622004"/>
                <a:ext cx="1273130" cy="715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5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Univers Light" panose="020B0403020202020204" pitchFamily="34" charset="0"/>
                  </a:rPr>
                  <a:t>Possible dip from </a:t>
                </a:r>
                <a14:m>
                  <m:oMath xmlns:m="http://schemas.openxmlformats.org/officeDocument/2006/math">
                    <m:r>
                      <a:rPr lang="en-US" sz="135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sz="135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135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𝜋𝜋</m:t>
                    </m:r>
                    <m:r>
                      <a:rPr lang="en-US" sz="135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13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156C59C-E5DB-C1F9-DA05-90F01BFD1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20" y="4622004"/>
                <a:ext cx="1273130" cy="715581"/>
              </a:xfrm>
              <a:prstGeom prst="rect">
                <a:avLst/>
              </a:prstGeom>
              <a:blipFill>
                <a:blip r:embed="rId6"/>
                <a:stretch>
                  <a:fillRect l="-9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CC4806CB-E063-7BB6-0846-D1ABA2668851}"/>
              </a:ext>
            </a:extLst>
          </p:cNvPr>
          <p:cNvSpPr txBox="1"/>
          <p:nvPr/>
        </p:nvSpPr>
        <p:spPr>
          <a:xfrm>
            <a:off x="0" y="5492546"/>
            <a:ext cx="2205461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>
                <a:solidFill>
                  <a:schemeClr val="bg1"/>
                </a:solidFill>
                <a:latin typeface="Univers Condensed Light" panose="020B0306020202040204" pitchFamily="34" charset="0"/>
              </a:rPr>
              <a:t>G. Matousek (Duke)</a:t>
            </a:r>
          </a:p>
        </p:txBody>
      </p:sp>
      <p:pic>
        <p:nvPicPr>
          <p:cNvPr id="7" name="Picture 6" descr="Publications | Jefferson Lab">
            <a:extLst>
              <a:ext uri="{FF2B5EF4-FFF2-40B4-BE49-F238E27FC236}">
                <a16:creationId xmlns:a16="http://schemas.microsoft.com/office/drawing/2014/main" id="{24C456F3-651E-748E-9F99-29941B8CF2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23025" y="3909268"/>
            <a:ext cx="797843" cy="426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70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6E8CF-2A9E-FC57-8903-DA2DFFA94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FB63A5D-1F7D-5E1D-CC6F-6AA746856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Large Kaon Asymmetries Currently not understood</a:t>
            </a:r>
            <a:br>
              <a:rPr lang="en-US" sz="2400" dirty="0"/>
            </a:b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4E5E3833-7315-A823-F9C6-6BE6F016495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 Large asymmetries observed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dihadrons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larger than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dihadrons</a:t>
                </a:r>
                <a:r>
                  <a:rPr lang="en-US" dirty="0"/>
                  <a:t>! (compare to large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r>
                  <a:rPr lang="en-US" dirty="0"/>
                  <a:t> at </a:t>
                </a:r>
                <a:r>
                  <a:rPr lang="en-US" dirty="0" err="1"/>
                  <a:t>BaBar</a:t>
                </a:r>
                <a:r>
                  <a:rPr lang="en-US" dirty="0"/>
                  <a:t>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 Correlations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appear absent 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⊥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DiFF</a:t>
                </a:r>
                <a:r>
                  <a:rPr lang="en-US" dirty="0"/>
                  <a:t> (left plot) yet large 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⊥</m:t>
                        </m:r>
                      </m:sup>
                    </m:sSubSup>
                  </m:oMath>
                </a14:m>
                <a:r>
                  <a:rPr lang="en-US" dirty="0"/>
                  <a:t> (right plot)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Access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dirty="0"/>
                  <a:t> vector meson contributions to single hadron SIDIS  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4E5E3833-7315-A823-F9C6-6BE6F01649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00" t="-12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9A6824-F0F5-E07B-D77C-31010B2E7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A4926321-9CEE-071E-B144-C88D23A5FBF0}"/>
                  </a:ext>
                </a:extLst>
              </p:cNvPr>
              <p:cNvSpPr/>
              <p:nvPr/>
            </p:nvSpPr>
            <p:spPr>
              <a:xfrm>
                <a:off x="7885435" y="6211422"/>
                <a:ext cx="1233055" cy="594292"/>
              </a:xfrm>
              <a:prstGeom prst="roundRect">
                <a:avLst>
                  <a:gd name="adj" fmla="val 42311"/>
                </a:avLst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2700" i="1"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sz="2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𝐿𝑈</m:t>
                          </m:r>
                        </m:sub>
                      </m:sSub>
                    </m:oMath>
                  </m:oMathPara>
                </a14:m>
                <a:endParaRPr lang="en-US" sz="2700" dirty="0"/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A4926321-9CEE-071E-B144-C88D23A5FB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5435" y="6211422"/>
                <a:ext cx="1233055" cy="594292"/>
              </a:xfrm>
              <a:prstGeom prst="roundRect">
                <a:avLst>
                  <a:gd name="adj" fmla="val 42311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589B7BC4-234C-56E2-9B93-6926AF1F3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996" y="3525246"/>
            <a:ext cx="3602811" cy="28315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72A81F2-94E7-A754-E3D0-5398D08A7F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433347"/>
            <a:ext cx="3407351" cy="28315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38D5E39-6858-4CB7-C1FE-82E3734E9E1C}"/>
                  </a:ext>
                </a:extLst>
              </p:cNvPr>
              <p:cNvSpPr txBox="1"/>
              <p:nvPr/>
            </p:nvSpPr>
            <p:spPr>
              <a:xfrm>
                <a:off x="2656914" y="3878584"/>
                <a:ext cx="1311244" cy="209866"/>
              </a:xfrm>
              <a:prstGeom prst="rect">
                <a:avLst/>
              </a:prstGeom>
              <a:solidFill>
                <a:srgbClr val="FF0101">
                  <a:alpha val="1176"/>
                </a:srgbClr>
              </a:solidFill>
              <a:effectLst>
                <a:glow rad="63500">
                  <a:srgbClr val="FF0000">
                    <a:alpha val="6000"/>
                  </a:srgbClr>
                </a:glow>
              </a:effectLst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350" i="1">
                          <a:latin typeface="Cambria Math" panose="02040503050406030204" pitchFamily="18" charset="0"/>
                        </a:rPr>
                        <m:t>𝑒</m:t>
                      </m:r>
                      <m:d>
                        <m:d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bSup>
                        <m:sSubSup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⊥</m:t>
                          </m:r>
                        </m:sup>
                      </m:sSubSup>
                      <m:r>
                        <a:rPr lang="en-US" sz="135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35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35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ℎ</m:t>
                          </m:r>
                        </m:sub>
                      </m:sSub>
                      <m:r>
                        <a:rPr lang="en-US" sz="135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38D5E39-6858-4CB7-C1FE-82E3734E9E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914" y="3878584"/>
                <a:ext cx="1311244" cy="209866"/>
              </a:xfrm>
              <a:prstGeom prst="rect">
                <a:avLst/>
              </a:prstGeom>
              <a:blipFill>
                <a:blip r:embed="rId6"/>
                <a:stretch>
                  <a:fillRect b="-3571"/>
                </a:stretch>
              </a:blipFill>
              <a:effectLst>
                <a:glow rad="63500">
                  <a:srgbClr val="FF0000">
                    <a:alpha val="6000"/>
                  </a:srgbClr>
                </a:glo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EC9C1F5-8C89-8D14-0617-A99697E617FC}"/>
                  </a:ext>
                </a:extLst>
              </p:cNvPr>
              <p:cNvSpPr txBox="1"/>
              <p:nvPr/>
            </p:nvSpPr>
            <p:spPr>
              <a:xfrm>
                <a:off x="5451206" y="3735112"/>
                <a:ext cx="1872524" cy="209866"/>
              </a:xfrm>
              <a:prstGeom prst="rect">
                <a:avLst/>
              </a:prstGeom>
              <a:solidFill>
                <a:srgbClr val="FF0101">
                  <a:alpha val="1176"/>
                </a:srgb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35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35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35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1350"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</m:d>
                      <m:sSubSup>
                        <m:sSubSup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⊥</m:t>
                          </m:r>
                        </m:sup>
                      </m:sSubSup>
                      <m:r>
                        <a:rPr lang="en-US" sz="135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35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35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ℎ</m:t>
                          </m:r>
                        </m:sub>
                      </m:sSub>
                      <m:r>
                        <a:rPr lang="en-US" sz="135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35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EC9C1F5-8C89-8D14-0617-A99697E61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1206" y="3735112"/>
                <a:ext cx="1872524" cy="209866"/>
              </a:xfrm>
              <a:prstGeom prst="rect">
                <a:avLst/>
              </a:prstGeom>
              <a:blipFill>
                <a:blip r:embed="rId7"/>
                <a:stretch>
                  <a:fillRect b="-3571"/>
                </a:stretch>
              </a:blip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DCE32608-AEF3-18BB-C4CC-4A7AEF85D787}"/>
              </a:ext>
            </a:extLst>
          </p:cNvPr>
          <p:cNvSpPr txBox="1"/>
          <p:nvPr/>
        </p:nvSpPr>
        <p:spPr>
          <a:xfrm>
            <a:off x="37378" y="5695547"/>
            <a:ext cx="2205461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>
                <a:solidFill>
                  <a:schemeClr val="bg1"/>
                </a:solidFill>
                <a:latin typeface="Univers Condensed Light" panose="020B0306020202040204" pitchFamily="34" charset="0"/>
              </a:rPr>
              <a:t>C. Pecar (Duke)</a:t>
            </a:r>
          </a:p>
        </p:txBody>
      </p:sp>
    </p:spTree>
    <p:extLst>
      <p:ext uri="{BB962C8B-B14F-4D97-AF65-F5344CB8AC3E}">
        <p14:creationId xmlns:p14="http://schemas.microsoft.com/office/powerpoint/2010/main" val="72963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ADEC7-692E-39A1-3EC0-354DD3732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11502"/>
            <a:ext cx="9143999" cy="487490"/>
          </a:xfrm>
        </p:spPr>
        <p:txBody>
          <a:bodyPr/>
          <a:lstStyle/>
          <a:p>
            <a:pPr algn="ctr"/>
            <a:r>
              <a:rPr lang="en-US" sz="3000" dirty="0"/>
              <a:t>First observation of correlations between Current and target region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8AC189-5D04-3358-A461-ECD7E5A7F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8C231-DA1E-46E5-85A2-3E9D3FEB04B8}" type="slidenum">
              <a:rPr lang="en-US" smtClean="0"/>
              <a:t>11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5BC3717-C182-42F6-3A74-494E5F31E6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9161" y="5126256"/>
            <a:ext cx="1915945" cy="17392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1022136-A6D9-F063-B988-345B29F9FA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1990" y="1171819"/>
            <a:ext cx="4208719" cy="269499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445A3DE-CF18-CEB5-3896-54189E4673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965" y="3957099"/>
            <a:ext cx="4056580" cy="8338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37AFBCE-4C76-363F-0A7A-333150E5750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64868" y="1311963"/>
            <a:ext cx="3215195" cy="23639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17322F37-4A21-D0F7-B5FC-2BDA2A2ED14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4125" y="4527235"/>
                <a:ext cx="4598840" cy="369464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685800" indent="-22860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PingFangSC-Regular" charset="-122"/>
                  <a:buChar char="－"/>
                  <a:defRPr sz="2000" kern="1200" baseline="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1143000" indent="-22860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charset="0"/>
                  <a:buChar char="•"/>
                  <a:defRPr sz="1800" kern="1200" baseline="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657350" indent="-2857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PingFangSC-Regular" charset="-122"/>
                  <a:buChar char="－"/>
                  <a:defRPr sz="1600" kern="1200" baseline="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2057400" indent="-22860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charset="0"/>
                  <a:buChar char="•"/>
                  <a:defRPr sz="1400" kern="1200" baseline="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700" dirty="0"/>
                  <a:t>“back-to-back” configuration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700" dirty="0"/>
                  <a:t> in the CFR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7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700" dirty="0"/>
                  <a:t>in TFR </a:t>
                </a:r>
                <a:r>
                  <a:rPr lang="en-US" sz="1700" dirty="0">
                    <a:sym typeface="Wingdings" pitchFamily="2" charset="2"/>
                  </a:rPr>
                  <a:t></a:t>
                </a:r>
                <a:r>
                  <a:rPr lang="en-US" sz="1700" dirty="0"/>
                  <a:t>convolution of a </a:t>
                </a:r>
                <a:r>
                  <a:rPr lang="en-US" sz="1700" dirty="0">
                    <a:solidFill>
                      <a:srgbClr val="FF0000"/>
                    </a:solidFill>
                  </a:rPr>
                  <a:t>fracture function </a:t>
                </a:r>
                <a:r>
                  <a:rPr lang="en-US" sz="1700" dirty="0"/>
                  <a:t>and a</a:t>
                </a:r>
                <a:r>
                  <a:rPr lang="en-US" sz="1700" dirty="0">
                    <a:solidFill>
                      <a:srgbClr val="0000E2"/>
                    </a:solidFill>
                  </a:rPr>
                  <a:t> fragmentation function</a:t>
                </a:r>
                <a:r>
                  <a:rPr lang="en-US" sz="1700" dirty="0"/>
                  <a:t>.</a:t>
                </a:r>
              </a:p>
              <a:p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Unique access to longitudinally polarized quarks in unpolarized nucleons… no corresponding PDF! </a:t>
                </a:r>
              </a:p>
              <a:p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Make use of different asymmetries in CFR and TFR to distinguish regions </a:t>
                </a:r>
                <a:endParaRPr lang="en-US" sz="1700" dirty="0"/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17322F37-4A21-D0F7-B5FC-2BDA2A2ED1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125" y="4527235"/>
                <a:ext cx="4598840" cy="3694647"/>
              </a:xfrm>
              <a:prstGeom prst="rect">
                <a:avLst/>
              </a:prstGeom>
              <a:blipFill>
                <a:blip r:embed="rId7"/>
                <a:stretch>
                  <a:fillRect l="-551" t="-1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Oval 21">
            <a:extLst>
              <a:ext uri="{FF2B5EF4-FFF2-40B4-BE49-F238E27FC236}">
                <a16:creationId xmlns:a16="http://schemas.microsoft.com/office/drawing/2014/main" id="{9E038F83-91E9-1C61-FD3E-EB9036DAE1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2748" y="5686181"/>
            <a:ext cx="313602" cy="319676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16433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DBDB3-118E-B960-F4EC-83E188D1D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C91DCF4-B45F-49C2-1707-4E0E4E7B3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New: Longitudinal Target SSAs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F9D4773-4446-7B5E-D4D3-8A4BA37CC3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8919" y="1354089"/>
                <a:ext cx="4454046" cy="5113247"/>
              </a:xfrm>
            </p:spPr>
            <p:txBody>
              <a:bodyPr>
                <a:norm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No published results on chiral odd twist-3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, only lattice and phenomenological models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 moment connected to average longitudinal gradient of the transverse force on T. pol. Quarks in L proton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Sign of gradient will help to study correlations of nucleon spin and color magnetic field 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F9D4773-4446-7B5E-D4D3-8A4BA37CC3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8919" y="1354089"/>
                <a:ext cx="4454046" cy="5113247"/>
              </a:xfrm>
              <a:blipFill>
                <a:blip r:embed="rId2"/>
                <a:stretch>
                  <a:fillRect l="-1709" t="-1238" r="-2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FE8641-31D4-0930-D5F8-5A7778CF6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B0F38212-D12B-6ACA-D364-0AE50AB22A85}"/>
                  </a:ext>
                </a:extLst>
              </p:cNvPr>
              <p:cNvSpPr/>
              <p:nvPr/>
            </p:nvSpPr>
            <p:spPr>
              <a:xfrm>
                <a:off x="7793182" y="227370"/>
                <a:ext cx="1233055" cy="594292"/>
              </a:xfrm>
              <a:prstGeom prst="roundRect">
                <a:avLst>
                  <a:gd name="adj" fmla="val 42311"/>
                </a:avLst>
              </a:prstGeom>
              <a:solidFill>
                <a:srgbClr val="00B050">
                  <a:alpha val="50000"/>
                </a:srgb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2700" i="1"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sz="2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𝑈𝐿</m:t>
                          </m:r>
                        </m:sub>
                      </m:sSub>
                    </m:oMath>
                  </m:oMathPara>
                </a14:m>
                <a:endParaRPr lang="en-US" sz="2700"/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B0F38212-D12B-6ACA-D364-0AE50AB22A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3182" y="227370"/>
                <a:ext cx="1233055" cy="594292"/>
              </a:xfrm>
              <a:prstGeom prst="roundRect">
                <a:avLst>
                  <a:gd name="adj" fmla="val 42311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76694B56-947D-C3F9-8BD7-A83320F32E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6687" y="1162453"/>
            <a:ext cx="3147766" cy="32242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A039B2B-B0CA-BDE3-86F8-622AFF4BDDB9}"/>
                  </a:ext>
                </a:extLst>
              </p:cNvPr>
              <p:cNvSpPr txBox="1"/>
              <p:nvPr/>
            </p:nvSpPr>
            <p:spPr>
              <a:xfrm>
                <a:off x="6472421" y="3526970"/>
                <a:ext cx="2020984" cy="258276"/>
              </a:xfrm>
              <a:prstGeom prst="rect">
                <a:avLst/>
              </a:prstGeom>
              <a:solidFill>
                <a:srgbClr val="FF0101">
                  <a:alpha val="1176"/>
                </a:srgbClr>
              </a:solidFill>
              <a:effectLst>
                <a:glow rad="63500">
                  <a:srgbClr val="FF0000">
                    <a:alpha val="6000"/>
                  </a:srgbClr>
                </a:glow>
              </a:effectLst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𝑈𝐿</m:t>
                          </m:r>
                        </m:sub>
                        <m:sup>
                          <m:func>
                            <m:funcPr>
                              <m:ctrlPr>
                                <a:rPr lang="en-US" sz="135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35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135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350" i="1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sz="135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</m:sSub>
                            </m:e>
                          </m:func>
                        </m:sup>
                      </m:sSubSup>
                      <m:r>
                        <a:rPr lang="en-US" sz="1350" i="1">
                          <a:latin typeface="Cambria Math" panose="02040503050406030204" pitchFamily="18" charset="0"/>
                        </a:rPr>
                        <m:t>∝</m:t>
                      </m:r>
                      <m:sSub>
                        <m:sSubPr>
                          <m:ctrlP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sub>
                          <m: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d>
                        <m:dPr>
                          <m:ctrlP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bSup>
                        <m:sSubSup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⊥</m:t>
                          </m:r>
                        </m:sup>
                      </m:sSubSup>
                      <m:r>
                        <a:rPr lang="en-US" sz="135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35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35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ℎ</m:t>
                          </m:r>
                        </m:sub>
                      </m:sSub>
                      <m:r>
                        <a:rPr lang="en-US" sz="135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A039B2B-B0CA-BDE3-86F8-622AFF4BDD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421" y="3526970"/>
                <a:ext cx="2020984" cy="2582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effectLst>
                <a:glow rad="63500">
                  <a:srgbClr val="FF0000">
                    <a:alpha val="6000"/>
                  </a:srgbClr>
                </a:glo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03972B4-E504-0F59-400E-14F49DCE26C3}"/>
              </a:ext>
            </a:extLst>
          </p:cNvPr>
          <p:cNvSpPr/>
          <p:nvPr/>
        </p:nvSpPr>
        <p:spPr>
          <a:xfrm rot="617221">
            <a:off x="555262" y="2972966"/>
            <a:ext cx="173303" cy="975552"/>
          </a:xfrm>
          <a:custGeom>
            <a:avLst/>
            <a:gdLst>
              <a:gd name="connsiteX0" fmla="*/ 410553 w 410553"/>
              <a:gd name="connsiteY0" fmla="*/ 0 h 1348509"/>
              <a:gd name="connsiteX1" fmla="*/ 4153 w 410553"/>
              <a:gd name="connsiteY1" fmla="*/ 591127 h 1348509"/>
              <a:gd name="connsiteX2" fmla="*/ 188880 w 410553"/>
              <a:gd name="connsiteY2" fmla="*/ 1348509 h 1348509"/>
              <a:gd name="connsiteX3" fmla="*/ 188880 w 410553"/>
              <a:gd name="connsiteY3" fmla="*/ 1348509 h 1348509"/>
              <a:gd name="connsiteX4" fmla="*/ 188880 w 410553"/>
              <a:gd name="connsiteY4" fmla="*/ 1348509 h 1348509"/>
              <a:gd name="connsiteX5" fmla="*/ 188880 w 410553"/>
              <a:gd name="connsiteY5" fmla="*/ 1348509 h 1348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0553" h="1348509">
                <a:moveTo>
                  <a:pt x="410553" y="0"/>
                </a:moveTo>
                <a:cubicBezTo>
                  <a:pt x="225826" y="183187"/>
                  <a:pt x="41099" y="366375"/>
                  <a:pt x="4153" y="591127"/>
                </a:cubicBezTo>
                <a:cubicBezTo>
                  <a:pt x="-32793" y="815879"/>
                  <a:pt x="188880" y="1348509"/>
                  <a:pt x="188880" y="1348509"/>
                </a:cubicBezTo>
                <a:lnTo>
                  <a:pt x="188880" y="1348509"/>
                </a:lnTo>
                <a:lnTo>
                  <a:pt x="188880" y="1348509"/>
                </a:lnTo>
                <a:lnTo>
                  <a:pt x="188880" y="1348509"/>
                </a:lnTo>
              </a:path>
            </a:pathLst>
          </a:cu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702D21F-5374-99BF-03F6-6A25ED8243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9064" y="4692664"/>
            <a:ext cx="2815388" cy="200205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C7CFF72-FF14-6F34-04F4-C6C7BBBAFF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0997" y="4616683"/>
            <a:ext cx="3057209" cy="215401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D2D9B45-5BD6-89DD-59D7-D6A8E460287A}"/>
              </a:ext>
            </a:extLst>
          </p:cNvPr>
          <p:cNvSpPr txBox="1"/>
          <p:nvPr/>
        </p:nvSpPr>
        <p:spPr>
          <a:xfrm>
            <a:off x="6294928" y="4132811"/>
            <a:ext cx="150252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>
                <a:solidFill>
                  <a:schemeClr val="bg1">
                    <a:lumMod val="50000"/>
                  </a:schemeClr>
                </a:solidFill>
                <a:latin typeface="Univers Light" panose="020B0403020202020204" pitchFamily="34" charset="0"/>
              </a:rPr>
              <a:t>arXiv:2111.01056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05E72D9-3473-ED25-9547-AD4A1CEABE1A}"/>
              </a:ext>
            </a:extLst>
          </p:cNvPr>
          <p:cNvSpPr txBox="1"/>
          <p:nvPr/>
        </p:nvSpPr>
        <p:spPr>
          <a:xfrm>
            <a:off x="2789529" y="3193626"/>
            <a:ext cx="197343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latin typeface="Univers Light" panose="020B0403020202020204" pitchFamily="34" charset="0"/>
              </a:rPr>
              <a:t>Nucl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Univers Light" panose="020B0403020202020204" pitchFamily="34" charset="0"/>
              </a:rPr>
              <a:t>. Phys. B375, 527 (1992)</a:t>
            </a:r>
          </a:p>
        </p:txBody>
      </p:sp>
    </p:spTree>
    <p:extLst>
      <p:ext uri="{BB962C8B-B14F-4D97-AF65-F5344CB8AC3E}">
        <p14:creationId xmlns:p14="http://schemas.microsoft.com/office/powerpoint/2010/main" val="239187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14706-E518-AD15-E15C-9DE9E009B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AD30FFE-52DB-4D14-8916-B0D2446CD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New: Longitudinal Target SSAs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5AFF69D-8C34-EB5A-337E-67BFFCAAF7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8919" y="1354089"/>
                <a:ext cx="4454046" cy="5113247"/>
              </a:xfrm>
            </p:spPr>
            <p:txBody>
              <a:bodyPr>
                <a:norm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No published results on chiral odd twist-3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, only lattice and phenomenological models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 moment connected to average longitudinal gradient of the transverse force on T. pol. Quarks in L proton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Sign of gradient will help to study correlations of nucleon spin and color magnetic field 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F9D4773-4446-7B5E-D4D3-8A4BA37CC3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8919" y="1354089"/>
                <a:ext cx="4454046" cy="5113247"/>
              </a:xfrm>
              <a:blipFill>
                <a:blip r:embed="rId2"/>
                <a:stretch>
                  <a:fillRect l="-1709" t="-1238" r="-2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6A7F99-A0E0-C902-0819-6260F2066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C6BDE2C2-91E2-7F6B-AF73-CA3F979CB7DE}"/>
                  </a:ext>
                </a:extLst>
              </p:cNvPr>
              <p:cNvSpPr/>
              <p:nvPr/>
            </p:nvSpPr>
            <p:spPr>
              <a:xfrm>
                <a:off x="7793182" y="227370"/>
                <a:ext cx="1233055" cy="594292"/>
              </a:xfrm>
              <a:prstGeom prst="roundRect">
                <a:avLst>
                  <a:gd name="adj" fmla="val 42311"/>
                </a:avLst>
              </a:prstGeom>
              <a:solidFill>
                <a:srgbClr val="00B050">
                  <a:alpha val="50000"/>
                </a:srgb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2700" i="1"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sz="2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𝑈𝐿</m:t>
                          </m:r>
                        </m:sub>
                      </m:sSub>
                    </m:oMath>
                  </m:oMathPara>
                </a14:m>
                <a:endParaRPr lang="en-US" sz="2700"/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B0F38212-D12B-6ACA-D364-0AE50AB22A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3182" y="227370"/>
                <a:ext cx="1233055" cy="594292"/>
              </a:xfrm>
              <a:prstGeom prst="roundRect">
                <a:avLst>
                  <a:gd name="adj" fmla="val 42311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CE6FFE68-9CFE-D522-0464-A1B92685ED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6687" y="1162453"/>
            <a:ext cx="3147766" cy="32242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EE00433-EB74-039D-D43C-4FA101C78D6A}"/>
                  </a:ext>
                </a:extLst>
              </p:cNvPr>
              <p:cNvSpPr txBox="1"/>
              <p:nvPr/>
            </p:nvSpPr>
            <p:spPr>
              <a:xfrm>
                <a:off x="6472421" y="3526970"/>
                <a:ext cx="2020984" cy="258276"/>
              </a:xfrm>
              <a:prstGeom prst="rect">
                <a:avLst/>
              </a:prstGeom>
              <a:solidFill>
                <a:srgbClr val="FF0101">
                  <a:alpha val="1176"/>
                </a:srgbClr>
              </a:solidFill>
              <a:effectLst>
                <a:glow rad="63500">
                  <a:srgbClr val="FF0000">
                    <a:alpha val="6000"/>
                  </a:srgbClr>
                </a:glow>
              </a:effectLst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𝑈𝐿</m:t>
                          </m:r>
                        </m:sub>
                        <m:sup>
                          <m:func>
                            <m:funcPr>
                              <m:ctrlPr>
                                <a:rPr lang="en-US" sz="135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35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135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350" i="1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sz="135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</m:sSub>
                            </m:e>
                          </m:func>
                        </m:sup>
                      </m:sSubSup>
                      <m:r>
                        <a:rPr lang="en-US" sz="1350" i="1">
                          <a:latin typeface="Cambria Math" panose="02040503050406030204" pitchFamily="18" charset="0"/>
                        </a:rPr>
                        <m:t>∝</m:t>
                      </m:r>
                      <m:sSub>
                        <m:sSubPr>
                          <m:ctrlP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sub>
                          <m: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d>
                        <m:dPr>
                          <m:ctrlP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bSup>
                        <m:sSubSup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⊥</m:t>
                          </m:r>
                        </m:sup>
                      </m:sSubSup>
                      <m:r>
                        <a:rPr lang="en-US" sz="135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35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35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ℎ</m:t>
                          </m:r>
                        </m:sub>
                      </m:sSub>
                      <m:r>
                        <a:rPr lang="en-US" sz="135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A039B2B-B0CA-BDE3-86F8-622AFF4BDD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421" y="3526970"/>
                <a:ext cx="2020984" cy="2582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effectLst>
                <a:glow rad="63500">
                  <a:srgbClr val="FF0000">
                    <a:alpha val="6000"/>
                  </a:srgbClr>
                </a:glo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D16750F-F093-B321-6155-032669B5A9A2}"/>
              </a:ext>
            </a:extLst>
          </p:cNvPr>
          <p:cNvSpPr/>
          <p:nvPr/>
        </p:nvSpPr>
        <p:spPr>
          <a:xfrm rot="617221">
            <a:off x="555262" y="2972966"/>
            <a:ext cx="173303" cy="975552"/>
          </a:xfrm>
          <a:custGeom>
            <a:avLst/>
            <a:gdLst>
              <a:gd name="connsiteX0" fmla="*/ 410553 w 410553"/>
              <a:gd name="connsiteY0" fmla="*/ 0 h 1348509"/>
              <a:gd name="connsiteX1" fmla="*/ 4153 w 410553"/>
              <a:gd name="connsiteY1" fmla="*/ 591127 h 1348509"/>
              <a:gd name="connsiteX2" fmla="*/ 188880 w 410553"/>
              <a:gd name="connsiteY2" fmla="*/ 1348509 h 1348509"/>
              <a:gd name="connsiteX3" fmla="*/ 188880 w 410553"/>
              <a:gd name="connsiteY3" fmla="*/ 1348509 h 1348509"/>
              <a:gd name="connsiteX4" fmla="*/ 188880 w 410553"/>
              <a:gd name="connsiteY4" fmla="*/ 1348509 h 1348509"/>
              <a:gd name="connsiteX5" fmla="*/ 188880 w 410553"/>
              <a:gd name="connsiteY5" fmla="*/ 1348509 h 1348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0553" h="1348509">
                <a:moveTo>
                  <a:pt x="410553" y="0"/>
                </a:moveTo>
                <a:cubicBezTo>
                  <a:pt x="225826" y="183187"/>
                  <a:pt x="41099" y="366375"/>
                  <a:pt x="4153" y="591127"/>
                </a:cubicBezTo>
                <a:cubicBezTo>
                  <a:pt x="-32793" y="815879"/>
                  <a:pt x="188880" y="1348509"/>
                  <a:pt x="188880" y="1348509"/>
                </a:cubicBezTo>
                <a:lnTo>
                  <a:pt x="188880" y="1348509"/>
                </a:lnTo>
                <a:lnTo>
                  <a:pt x="188880" y="1348509"/>
                </a:lnTo>
                <a:lnTo>
                  <a:pt x="188880" y="1348509"/>
                </a:lnTo>
              </a:path>
            </a:pathLst>
          </a:cu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C202AAE-21CA-050D-811B-6FABE14EC6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9064" y="4692664"/>
            <a:ext cx="2815388" cy="200205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FCD750C-93EB-C3F1-AFE7-FA41C2FF7D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0997" y="4616683"/>
            <a:ext cx="3057209" cy="215401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24ADF8D-BFEB-3ACC-C6C0-1F2E8B259836}"/>
              </a:ext>
            </a:extLst>
          </p:cNvPr>
          <p:cNvSpPr txBox="1"/>
          <p:nvPr/>
        </p:nvSpPr>
        <p:spPr>
          <a:xfrm>
            <a:off x="6294928" y="4132811"/>
            <a:ext cx="150252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>
                <a:solidFill>
                  <a:schemeClr val="bg1">
                    <a:lumMod val="50000"/>
                  </a:schemeClr>
                </a:solidFill>
                <a:latin typeface="Univers Light" panose="020B0403020202020204" pitchFamily="34" charset="0"/>
              </a:rPr>
              <a:t>arXiv:2111.01056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C0102C8-1BDE-E1FE-CA2F-6E785DF42651}"/>
              </a:ext>
            </a:extLst>
          </p:cNvPr>
          <p:cNvSpPr txBox="1"/>
          <p:nvPr/>
        </p:nvSpPr>
        <p:spPr>
          <a:xfrm>
            <a:off x="2789529" y="3193626"/>
            <a:ext cx="197343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latin typeface="Univers Light" panose="020B0403020202020204" pitchFamily="34" charset="0"/>
              </a:rPr>
              <a:t>Nucl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Univers Light" panose="020B0403020202020204" pitchFamily="34" charset="0"/>
              </a:rPr>
              <a:t>. Phys. B375, 527 (1992)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BBD5C13-A045-AB04-8805-95AA9B3A1726}"/>
              </a:ext>
            </a:extLst>
          </p:cNvPr>
          <p:cNvGrpSpPr/>
          <p:nvPr/>
        </p:nvGrpSpPr>
        <p:grpSpPr>
          <a:xfrm>
            <a:off x="4762965" y="4560434"/>
            <a:ext cx="3930446" cy="2002052"/>
            <a:chOff x="152400" y="1287657"/>
            <a:chExt cx="3655516" cy="182819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C44EAF6-5318-5AE2-8CA7-B176D4FD96F4}"/>
                </a:ext>
              </a:extLst>
            </p:cNvPr>
            <p:cNvGrpSpPr/>
            <p:nvPr/>
          </p:nvGrpSpPr>
          <p:grpSpPr>
            <a:xfrm>
              <a:off x="152400" y="1287657"/>
              <a:ext cx="3541269" cy="1828193"/>
              <a:chOff x="152400" y="1287657"/>
              <a:chExt cx="3541269" cy="1828193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D249BB0E-1849-7135-B0BC-EBC060A9A7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r="54760" b="56693"/>
              <a:stretch>
                <a:fillRect/>
              </a:stretch>
            </p:blipFill>
            <p:spPr>
              <a:xfrm>
                <a:off x="152400" y="1287657"/>
                <a:ext cx="3516217" cy="1455544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18DE28F1-0F31-9CE5-F603-143E066559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16735" t="79563" r="54417" b="8977"/>
              <a:stretch>
                <a:fillRect/>
              </a:stretch>
            </p:blipFill>
            <p:spPr>
              <a:xfrm>
                <a:off x="1451510" y="2730675"/>
                <a:ext cx="2242159" cy="385175"/>
              </a:xfrm>
              <a:prstGeom prst="rect">
                <a:avLst/>
              </a:prstGeom>
            </p:spPr>
          </p:pic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068A3613-EDB0-53EE-BDD2-A8304636B834}"/>
                    </a:ext>
                  </a:extLst>
                </p:cNvPr>
                <p:cNvSpPr txBox="1"/>
                <p:nvPr/>
              </p:nvSpPr>
              <p:spPr>
                <a:xfrm>
                  <a:off x="3457188" y="2735240"/>
                  <a:ext cx="35072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068A3613-EDB0-53EE-BDD2-A8304636B83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57188" y="2735240"/>
                  <a:ext cx="350728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447D2C08-AB07-AED1-8889-BF7592C94D6A}"/>
              </a:ext>
            </a:extLst>
          </p:cNvPr>
          <p:cNvSpPr txBox="1"/>
          <p:nvPr/>
        </p:nvSpPr>
        <p:spPr>
          <a:xfrm>
            <a:off x="4659682" y="6467336"/>
            <a:ext cx="38756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Compare to COMPASS (arXiv:1702.07317 [hep-ex])</a:t>
            </a:r>
          </a:p>
        </p:txBody>
      </p:sp>
    </p:spTree>
    <p:extLst>
      <p:ext uri="{BB962C8B-B14F-4D97-AF65-F5344CB8AC3E}">
        <p14:creationId xmlns:p14="http://schemas.microsoft.com/office/powerpoint/2010/main" val="61764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EB77A-E623-521A-176C-B9FCEA3B3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5DAB261-67D1-DCB3-4B93-43453A379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New: Longitudinal Target SSAs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441425D7-C925-D452-5DB1-52BEBBF778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8919" y="1354089"/>
                <a:ext cx="4454046" cy="5113247"/>
              </a:xfrm>
            </p:spPr>
            <p:txBody>
              <a:bodyPr>
                <a:norm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No published results on chiral odd twist-3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, only lattice and phenomenological models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 moment connected to average longitudinal gradient of the transverse force on T. pol. Quarks in L proton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Sign of gradient will help to study correlations of nucleon spin and color magnetic field 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F9D4773-4446-7B5E-D4D3-8A4BA37CC3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8919" y="1354089"/>
                <a:ext cx="4454046" cy="5113247"/>
              </a:xfrm>
              <a:blipFill>
                <a:blip r:embed="rId2"/>
                <a:stretch>
                  <a:fillRect l="-1709" t="-1238" r="-2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260878-F082-B6D8-03D2-89F09F15A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6785845D-6705-F68C-DC80-9FE017CD243B}"/>
                  </a:ext>
                </a:extLst>
              </p:cNvPr>
              <p:cNvSpPr/>
              <p:nvPr/>
            </p:nvSpPr>
            <p:spPr>
              <a:xfrm>
                <a:off x="7793182" y="227370"/>
                <a:ext cx="1233055" cy="594292"/>
              </a:xfrm>
              <a:prstGeom prst="roundRect">
                <a:avLst>
                  <a:gd name="adj" fmla="val 42311"/>
                </a:avLst>
              </a:prstGeom>
              <a:solidFill>
                <a:srgbClr val="00B050">
                  <a:alpha val="50000"/>
                </a:srgb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2700" i="1"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sz="2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𝑈𝐿</m:t>
                          </m:r>
                        </m:sub>
                      </m:sSub>
                    </m:oMath>
                  </m:oMathPara>
                </a14:m>
                <a:endParaRPr lang="en-US" sz="2700"/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B0F38212-D12B-6ACA-D364-0AE50AB22A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3182" y="227370"/>
                <a:ext cx="1233055" cy="594292"/>
              </a:xfrm>
              <a:prstGeom prst="roundRect">
                <a:avLst>
                  <a:gd name="adj" fmla="val 42311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98ED086B-87F2-7616-0FD4-89429FB0D9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6687" y="1162453"/>
            <a:ext cx="3147766" cy="32242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D68DE8E-C2C0-16CB-DC22-493EDF21E2A5}"/>
                  </a:ext>
                </a:extLst>
              </p:cNvPr>
              <p:cNvSpPr txBox="1"/>
              <p:nvPr/>
            </p:nvSpPr>
            <p:spPr>
              <a:xfrm>
                <a:off x="6472421" y="3526970"/>
                <a:ext cx="2020984" cy="258276"/>
              </a:xfrm>
              <a:prstGeom prst="rect">
                <a:avLst/>
              </a:prstGeom>
              <a:solidFill>
                <a:srgbClr val="FF0101">
                  <a:alpha val="1176"/>
                </a:srgbClr>
              </a:solidFill>
              <a:effectLst>
                <a:glow rad="63500">
                  <a:srgbClr val="FF0000">
                    <a:alpha val="6000"/>
                  </a:srgbClr>
                </a:glow>
              </a:effectLst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𝑈𝐿</m:t>
                          </m:r>
                        </m:sub>
                        <m:sup>
                          <m:func>
                            <m:funcPr>
                              <m:ctrlPr>
                                <a:rPr lang="en-US" sz="135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35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135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350" i="1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sz="135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</m:sSub>
                            </m:e>
                          </m:func>
                        </m:sup>
                      </m:sSubSup>
                      <m:r>
                        <a:rPr lang="en-US" sz="1350" i="1">
                          <a:latin typeface="Cambria Math" panose="02040503050406030204" pitchFamily="18" charset="0"/>
                        </a:rPr>
                        <m:t>∝</m:t>
                      </m:r>
                      <m:sSub>
                        <m:sSubPr>
                          <m:ctrlP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sub>
                          <m: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d>
                        <m:dPr>
                          <m:ctrlP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bSup>
                        <m:sSubSup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⊥</m:t>
                          </m:r>
                        </m:sup>
                      </m:sSubSup>
                      <m:r>
                        <a:rPr lang="en-US" sz="135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35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35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ℎ</m:t>
                          </m:r>
                        </m:sub>
                      </m:sSub>
                      <m:r>
                        <a:rPr lang="en-US" sz="135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A039B2B-B0CA-BDE3-86F8-622AFF4BDD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421" y="3526970"/>
                <a:ext cx="2020984" cy="2582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effectLst>
                <a:glow rad="63500">
                  <a:srgbClr val="FF0000">
                    <a:alpha val="6000"/>
                  </a:srgbClr>
                </a:glo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587F733-9DFF-6B5B-C0A7-89573084A90A}"/>
              </a:ext>
            </a:extLst>
          </p:cNvPr>
          <p:cNvSpPr/>
          <p:nvPr/>
        </p:nvSpPr>
        <p:spPr>
          <a:xfrm rot="617221">
            <a:off x="555262" y="2972966"/>
            <a:ext cx="173303" cy="975552"/>
          </a:xfrm>
          <a:custGeom>
            <a:avLst/>
            <a:gdLst>
              <a:gd name="connsiteX0" fmla="*/ 410553 w 410553"/>
              <a:gd name="connsiteY0" fmla="*/ 0 h 1348509"/>
              <a:gd name="connsiteX1" fmla="*/ 4153 w 410553"/>
              <a:gd name="connsiteY1" fmla="*/ 591127 h 1348509"/>
              <a:gd name="connsiteX2" fmla="*/ 188880 w 410553"/>
              <a:gd name="connsiteY2" fmla="*/ 1348509 h 1348509"/>
              <a:gd name="connsiteX3" fmla="*/ 188880 w 410553"/>
              <a:gd name="connsiteY3" fmla="*/ 1348509 h 1348509"/>
              <a:gd name="connsiteX4" fmla="*/ 188880 w 410553"/>
              <a:gd name="connsiteY4" fmla="*/ 1348509 h 1348509"/>
              <a:gd name="connsiteX5" fmla="*/ 188880 w 410553"/>
              <a:gd name="connsiteY5" fmla="*/ 1348509 h 1348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0553" h="1348509">
                <a:moveTo>
                  <a:pt x="410553" y="0"/>
                </a:moveTo>
                <a:cubicBezTo>
                  <a:pt x="225826" y="183187"/>
                  <a:pt x="41099" y="366375"/>
                  <a:pt x="4153" y="591127"/>
                </a:cubicBezTo>
                <a:cubicBezTo>
                  <a:pt x="-32793" y="815879"/>
                  <a:pt x="188880" y="1348509"/>
                  <a:pt x="188880" y="1348509"/>
                </a:cubicBezTo>
                <a:lnTo>
                  <a:pt x="188880" y="1348509"/>
                </a:lnTo>
                <a:lnTo>
                  <a:pt x="188880" y="1348509"/>
                </a:lnTo>
                <a:lnTo>
                  <a:pt x="188880" y="1348509"/>
                </a:lnTo>
              </a:path>
            </a:pathLst>
          </a:cu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39CA539-701E-8380-62B1-65F0701442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9064" y="4692664"/>
            <a:ext cx="2815388" cy="200205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71804D8-324E-1FDC-5D2D-CD4DD7E8FE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0997" y="4616683"/>
            <a:ext cx="3057209" cy="215401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30BC7A0-E3CD-A6E4-8530-126A286382B0}"/>
              </a:ext>
            </a:extLst>
          </p:cNvPr>
          <p:cNvSpPr txBox="1"/>
          <p:nvPr/>
        </p:nvSpPr>
        <p:spPr>
          <a:xfrm>
            <a:off x="6294928" y="4132811"/>
            <a:ext cx="150252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>
                <a:solidFill>
                  <a:schemeClr val="bg1">
                    <a:lumMod val="50000"/>
                  </a:schemeClr>
                </a:solidFill>
                <a:latin typeface="Univers Light" panose="020B0403020202020204" pitchFamily="34" charset="0"/>
              </a:rPr>
              <a:t>arXiv:2111.01056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1AD8BA0-4469-3A05-9A82-3CD57AEEE856}"/>
              </a:ext>
            </a:extLst>
          </p:cNvPr>
          <p:cNvSpPr txBox="1"/>
          <p:nvPr/>
        </p:nvSpPr>
        <p:spPr>
          <a:xfrm>
            <a:off x="2789529" y="3193626"/>
            <a:ext cx="197343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latin typeface="Univers Light" panose="020B0403020202020204" pitchFamily="34" charset="0"/>
              </a:rPr>
              <a:t>Nucl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Univers Light" panose="020B0403020202020204" pitchFamily="34" charset="0"/>
              </a:rPr>
              <a:t>. Phys. B375, 527 (1992)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3FEA56B-0BCF-9C12-9211-A72267BB51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1899" y="4132811"/>
            <a:ext cx="3388584" cy="274151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FDCA81B-2276-DD47-D940-C3D54F8DE00A}"/>
              </a:ext>
            </a:extLst>
          </p:cNvPr>
          <p:cNvSpPr txBox="1"/>
          <p:nvPr/>
        </p:nvSpPr>
        <p:spPr>
          <a:xfrm>
            <a:off x="3704163" y="6562893"/>
            <a:ext cx="55365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 the proposal for the RG Addition to PAC48 (C. Dilks)</a:t>
            </a:r>
          </a:p>
          <a:p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6464916-2854-E60F-4DBE-ECC73C48C05E}"/>
              </a:ext>
            </a:extLst>
          </p:cNvPr>
          <p:cNvSpPr txBox="1"/>
          <p:nvPr/>
        </p:nvSpPr>
        <p:spPr>
          <a:xfrm>
            <a:off x="6026046" y="4616683"/>
            <a:ext cx="2178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Deuteron projections</a:t>
            </a:r>
          </a:p>
        </p:txBody>
      </p:sp>
    </p:spTree>
    <p:extLst>
      <p:ext uri="{BB962C8B-B14F-4D97-AF65-F5344CB8AC3E}">
        <p14:creationId xmlns:p14="http://schemas.microsoft.com/office/powerpoint/2010/main" val="106480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892B3-7801-9A4A-6F85-9C99CA977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Longitudinal DSAs for single hadrons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FA613B-8403-F40F-BEC9-9A0F42FA71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4911" y="1021711"/>
                <a:ext cx="6095845" cy="4993659"/>
              </a:xfrm>
            </p:spPr>
            <p:txBody>
              <a:bodyPr/>
              <a:lstStyle/>
              <a:p>
                <a:r>
                  <a:rPr lang="en-US" sz="1800" dirty="0"/>
                  <a:t>Explore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sz="1800" dirty="0"/>
                  <a:t> dependence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𝐿𝐿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∝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)/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800" b="0" dirty="0"/>
              </a:p>
              <a:p>
                <a:r>
                  <a:rPr lang="en-US" sz="1800" dirty="0"/>
                  <a:t>Sensitive to spin dynamics</a:t>
                </a:r>
              </a:p>
              <a:p>
                <a:r>
                  <a:rPr lang="en-US" sz="1800" dirty="0"/>
                  <a:t>Relativistic dynamics (Melosh rotation)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FA613B-8403-F40F-BEC9-9A0F42FA71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4911" y="1021711"/>
                <a:ext cx="6095845" cy="4993659"/>
              </a:xfrm>
              <a:blipFill>
                <a:blip r:embed="rId2"/>
                <a:stretch>
                  <a:fillRect l="-624" t="-12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8BA7B4-C19D-CB32-39B8-48DD3EC2B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93C-5050-FC42-8F10-D22D4F119D13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554988D2-E056-3452-6B8C-D8532DB540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390" r="-1"/>
          <a:stretch>
            <a:fillRect/>
          </a:stretch>
        </p:blipFill>
        <p:spPr>
          <a:xfrm>
            <a:off x="370703" y="4240514"/>
            <a:ext cx="7452988" cy="25267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B08DAA-52D6-26A7-849E-3C17A93336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950" r="47607" b="21183"/>
          <a:stretch>
            <a:fillRect/>
          </a:stretch>
        </p:blipFill>
        <p:spPr>
          <a:xfrm>
            <a:off x="6230756" y="2955138"/>
            <a:ext cx="2582659" cy="14812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363436-A776-44AC-38B7-E04B7B4A1D04}"/>
              </a:ext>
            </a:extLst>
          </p:cNvPr>
          <p:cNvSpPr txBox="1"/>
          <p:nvPr/>
        </p:nvSpPr>
        <p:spPr>
          <a:xfrm>
            <a:off x="6888800" y="4476321"/>
            <a:ext cx="23593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P.Schweitzer</a:t>
            </a:r>
            <a:r>
              <a:rPr lang="en-US" sz="1200" dirty="0"/>
              <a:t> et al. arXiv:1210.1267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02C3045-0FD2-D64C-F13D-9937978B3A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0839" y="1021711"/>
            <a:ext cx="2803161" cy="19920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32701AA-84BB-55E6-13E5-DCB7E8BC6C79}"/>
              </a:ext>
            </a:extLst>
          </p:cNvPr>
          <p:cNvSpPr txBox="1"/>
          <p:nvPr/>
        </p:nvSpPr>
        <p:spPr>
          <a:xfrm>
            <a:off x="5946906" y="928585"/>
            <a:ext cx="3197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B. </a:t>
            </a:r>
            <a:r>
              <a:rPr lang="en-US" dirty="0" err="1"/>
              <a:t>Musch</a:t>
            </a:r>
            <a:r>
              <a:rPr lang="en-US" dirty="0"/>
              <a:t> et al (</a:t>
            </a:r>
            <a:r>
              <a:rPr lang="en-US" dirty="0" err="1"/>
              <a:t>arxiv</a:t>
            </a:r>
            <a:r>
              <a:rPr lang="en-US" dirty="0"/>
              <a:t> 1011.1213)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0CBA714-DCDF-344A-EEB1-F2DA29A70084}"/>
                  </a:ext>
                </a:extLst>
              </p:cNvPr>
              <p:cNvSpPr txBox="1"/>
              <p:nvPr/>
            </p:nvSpPr>
            <p:spPr>
              <a:xfrm>
                <a:off x="208896" y="6467336"/>
                <a:ext cx="4332212" cy="4189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P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rojections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LL</m:t>
                        </m:r>
                      </m:sub>
                      <m: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sup>
                    </m:sSubSup>
                    <m:r>
                      <a:rPr lang="en-US" b="0" i="0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olidFill>
                      <a:srgbClr val="FF0000"/>
                    </a:solidFill>
                  </a:rPr>
                  <a:t>current data </a:t>
                </a:r>
                <a:r>
                  <a:rPr lang="en-US" dirty="0">
                    <a:solidFill>
                      <a:srgbClr val="0070C0"/>
                    </a:solidFill>
                  </a:rPr>
                  <a:t>4xstatistics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0CBA714-DCDF-344A-EEB1-F2DA29A700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896" y="6467336"/>
                <a:ext cx="4332212" cy="418961"/>
              </a:xfrm>
              <a:prstGeom prst="rect">
                <a:avLst/>
              </a:prstGeom>
              <a:blipFill>
                <a:blip r:embed="rId6"/>
                <a:stretch>
                  <a:fillRect r="-292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6">
            <a:extLst>
              <a:ext uri="{FF2B5EF4-FFF2-40B4-BE49-F238E27FC236}">
                <a16:creationId xmlns:a16="http://schemas.microsoft.com/office/drawing/2014/main" id="{D4873B4C-E2A1-E79A-D026-91CC366B3A0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 bwMode="auto">
          <a:xfrm>
            <a:off x="308919" y="1965411"/>
            <a:ext cx="3565637" cy="2424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E07B775-3F94-C4A9-B663-775CEB947C66}"/>
              </a:ext>
            </a:extLst>
          </p:cNvPr>
          <p:cNvSpPr txBox="1"/>
          <p:nvPr/>
        </p:nvSpPr>
        <p:spPr>
          <a:xfrm>
            <a:off x="4226807" y="4741822"/>
            <a:ext cx="2302233" cy="46166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l"/>
            <a:r>
              <a:rPr lang="en-US" sz="1200" dirty="0">
                <a:solidFill>
                  <a:srgbClr val="FF0000"/>
                </a:solidFill>
                <a:effectLst/>
                <a:latin typeface="Helvetica" pitchFamily="2" charset="0"/>
              </a:rPr>
              <a:t>M</a:t>
            </a:r>
            <a:r>
              <a:rPr lang="en-US" sz="1200" baseline="-25000" dirty="0">
                <a:solidFill>
                  <a:srgbClr val="FF0000"/>
                </a:solidFill>
                <a:effectLst/>
                <a:latin typeface="Helvetica" pitchFamily="2" charset="0"/>
              </a:rPr>
              <a:t>x(</a:t>
            </a:r>
            <a:r>
              <a:rPr lang="en-US" sz="1200" baseline="-25000" dirty="0">
                <a:solidFill>
                  <a:srgbClr val="FF0000"/>
                </a:solidFill>
                <a:effectLst/>
                <a:latin typeface="Symbol" pitchFamily="2" charset="2"/>
              </a:rPr>
              <a:t>p</a:t>
            </a:r>
            <a:r>
              <a:rPr lang="en-US" sz="1200" baseline="30000" dirty="0">
                <a:solidFill>
                  <a:srgbClr val="FF0000"/>
                </a:solidFill>
                <a:effectLst/>
                <a:latin typeface="Symbol" pitchFamily="2" charset="2"/>
              </a:rPr>
              <a:t>+</a:t>
            </a:r>
            <a:r>
              <a:rPr lang="en-US" sz="1200" baseline="-25000" dirty="0">
                <a:solidFill>
                  <a:srgbClr val="FF0000"/>
                </a:solidFill>
                <a:effectLst/>
                <a:latin typeface="Helvetica" pitchFamily="2" charset="0"/>
              </a:rPr>
              <a:t>)</a:t>
            </a:r>
            <a:r>
              <a:rPr lang="en-US" sz="1200" dirty="0">
                <a:solidFill>
                  <a:srgbClr val="FF0000"/>
                </a:solidFill>
                <a:effectLst/>
                <a:latin typeface="Helvetica" pitchFamily="2" charset="0"/>
              </a:rPr>
              <a:t> &gt; 1.5 GeV,</a:t>
            </a:r>
            <a:r>
              <a:rPr lang="en-US" sz="1200" dirty="0">
                <a:effectLst/>
                <a:latin typeface="Helvetica" pitchFamily="2" charset="0"/>
              </a:rPr>
              <a:t> </a:t>
            </a:r>
            <a:r>
              <a:rPr lang="en-US" sz="1200" dirty="0">
                <a:solidFill>
                  <a:srgbClr val="0070C0"/>
                </a:solidFill>
                <a:effectLst/>
                <a:latin typeface="Helvetica" pitchFamily="2" charset="0"/>
              </a:rPr>
              <a:t>M</a:t>
            </a:r>
            <a:r>
              <a:rPr lang="en-US" sz="1200" baseline="-25000" dirty="0">
                <a:solidFill>
                  <a:srgbClr val="0070C0"/>
                </a:solidFill>
                <a:effectLst/>
                <a:latin typeface="Helvetica" pitchFamily="2" charset="0"/>
              </a:rPr>
              <a:t>x(p)</a:t>
            </a:r>
            <a:r>
              <a:rPr lang="en-US" sz="1200" dirty="0">
                <a:solidFill>
                  <a:srgbClr val="0070C0"/>
                </a:solidFill>
                <a:effectLst/>
                <a:latin typeface="Helvetica" pitchFamily="2" charset="0"/>
              </a:rPr>
              <a:t> &gt; 1.35 GeV</a:t>
            </a:r>
          </a:p>
          <a:p>
            <a:r>
              <a:rPr lang="en-US" sz="1200" dirty="0">
                <a:effectLst/>
                <a:latin typeface="Helvetica" pitchFamily="2" charset="0"/>
              </a:rPr>
              <a:t>M</a:t>
            </a:r>
            <a:r>
              <a:rPr lang="en-US" sz="1200" baseline="-25000" dirty="0">
                <a:effectLst/>
                <a:latin typeface="Helvetica" pitchFamily="2" charset="0"/>
              </a:rPr>
              <a:t>x(</a:t>
            </a:r>
            <a:r>
              <a:rPr lang="en-US" sz="1200" baseline="-25000" dirty="0">
                <a:effectLst/>
                <a:latin typeface="Symbol" pitchFamily="2" charset="2"/>
              </a:rPr>
              <a:t>p</a:t>
            </a:r>
            <a:r>
              <a:rPr lang="en-US" sz="1200" baseline="30000" dirty="0">
                <a:effectLst/>
                <a:latin typeface="Symbol" pitchFamily="2" charset="2"/>
              </a:rPr>
              <a:t>+</a:t>
            </a:r>
            <a:r>
              <a:rPr lang="en-US" sz="1200" baseline="-25000" dirty="0">
                <a:effectLst/>
                <a:latin typeface="Helvetica" pitchFamily="2" charset="0"/>
              </a:rPr>
              <a:t>)</a:t>
            </a:r>
            <a:r>
              <a:rPr lang="en-US" sz="1200" dirty="0">
                <a:effectLst/>
                <a:latin typeface="Helvetica" pitchFamily="2" charset="0"/>
              </a:rPr>
              <a:t> &gt; 1.5 GeV, M</a:t>
            </a:r>
            <a:r>
              <a:rPr lang="en-US" sz="1200" baseline="-25000" dirty="0">
                <a:effectLst/>
                <a:latin typeface="Helvetica" pitchFamily="2" charset="0"/>
              </a:rPr>
              <a:t>x(p)</a:t>
            </a:r>
            <a:r>
              <a:rPr lang="en-US" sz="1200" dirty="0">
                <a:effectLst/>
                <a:latin typeface="Helvetica" pitchFamily="2" charset="0"/>
              </a:rPr>
              <a:t> &gt; 1.35 GeV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31CE30-196A-ECCB-E070-6F36B8EBA68D}"/>
              </a:ext>
            </a:extLst>
          </p:cNvPr>
          <p:cNvSpPr txBox="1"/>
          <p:nvPr/>
        </p:nvSpPr>
        <p:spPr>
          <a:xfrm>
            <a:off x="3901539" y="3748684"/>
            <a:ext cx="2302233" cy="46166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l"/>
            <a:r>
              <a:rPr lang="en-US" sz="1200" dirty="0">
                <a:solidFill>
                  <a:srgbClr val="FF0000"/>
                </a:solidFill>
                <a:effectLst/>
                <a:latin typeface="Helvetica" pitchFamily="2" charset="0"/>
              </a:rPr>
              <a:t>M</a:t>
            </a:r>
            <a:r>
              <a:rPr lang="en-US" sz="1200" baseline="-25000" dirty="0">
                <a:solidFill>
                  <a:srgbClr val="FF0000"/>
                </a:solidFill>
                <a:effectLst/>
                <a:latin typeface="Helvetica" pitchFamily="2" charset="0"/>
              </a:rPr>
              <a:t>x(</a:t>
            </a:r>
            <a:r>
              <a:rPr lang="en-US" sz="1200" baseline="-25000" dirty="0">
                <a:solidFill>
                  <a:srgbClr val="FF0000"/>
                </a:solidFill>
                <a:effectLst/>
                <a:latin typeface="Symbol" pitchFamily="2" charset="2"/>
              </a:rPr>
              <a:t>p</a:t>
            </a:r>
            <a:r>
              <a:rPr lang="en-US" sz="1200" baseline="30000" dirty="0">
                <a:solidFill>
                  <a:srgbClr val="FF0000"/>
                </a:solidFill>
                <a:effectLst/>
                <a:latin typeface="Symbol" pitchFamily="2" charset="2"/>
              </a:rPr>
              <a:t>+</a:t>
            </a:r>
            <a:r>
              <a:rPr lang="en-US" sz="1200" baseline="-25000" dirty="0">
                <a:solidFill>
                  <a:srgbClr val="FF0000"/>
                </a:solidFill>
                <a:effectLst/>
                <a:latin typeface="Helvetica" pitchFamily="2" charset="0"/>
              </a:rPr>
              <a:t>)</a:t>
            </a:r>
            <a:r>
              <a:rPr lang="en-US" sz="1200" dirty="0">
                <a:solidFill>
                  <a:srgbClr val="FF0000"/>
                </a:solidFill>
                <a:effectLst/>
                <a:latin typeface="Helvetica" pitchFamily="2" charset="0"/>
              </a:rPr>
              <a:t> &gt; 1.5 GeV,</a:t>
            </a:r>
            <a:r>
              <a:rPr lang="en-US" sz="1200" dirty="0">
                <a:effectLst/>
                <a:latin typeface="Helvetica" pitchFamily="2" charset="0"/>
              </a:rPr>
              <a:t> </a:t>
            </a:r>
            <a:r>
              <a:rPr lang="en-US" sz="1200" dirty="0">
                <a:solidFill>
                  <a:srgbClr val="0070C0"/>
                </a:solidFill>
                <a:effectLst/>
                <a:latin typeface="Helvetica" pitchFamily="2" charset="0"/>
              </a:rPr>
              <a:t>M</a:t>
            </a:r>
            <a:r>
              <a:rPr lang="en-US" sz="1200" baseline="-25000" dirty="0">
                <a:solidFill>
                  <a:srgbClr val="0070C0"/>
                </a:solidFill>
                <a:effectLst/>
                <a:latin typeface="Helvetica" pitchFamily="2" charset="0"/>
              </a:rPr>
              <a:t>x(p)</a:t>
            </a:r>
            <a:r>
              <a:rPr lang="en-US" sz="1200" dirty="0">
                <a:solidFill>
                  <a:srgbClr val="0070C0"/>
                </a:solidFill>
                <a:effectLst/>
                <a:latin typeface="Helvetica" pitchFamily="2" charset="0"/>
              </a:rPr>
              <a:t> &gt; 1.35 GeV</a:t>
            </a:r>
          </a:p>
          <a:p>
            <a:r>
              <a:rPr lang="en-US" sz="1200" dirty="0">
                <a:effectLst/>
                <a:latin typeface="Helvetica" pitchFamily="2" charset="0"/>
              </a:rPr>
              <a:t>M</a:t>
            </a:r>
            <a:r>
              <a:rPr lang="en-US" sz="1200" baseline="-25000" dirty="0">
                <a:effectLst/>
                <a:latin typeface="Helvetica" pitchFamily="2" charset="0"/>
              </a:rPr>
              <a:t>x(</a:t>
            </a:r>
            <a:r>
              <a:rPr lang="en-US" sz="1200" baseline="-25000" dirty="0">
                <a:effectLst/>
                <a:latin typeface="Symbol" pitchFamily="2" charset="2"/>
              </a:rPr>
              <a:t>p</a:t>
            </a:r>
            <a:r>
              <a:rPr lang="en-US" sz="1200" baseline="30000" dirty="0">
                <a:effectLst/>
                <a:latin typeface="Symbol" pitchFamily="2" charset="2"/>
              </a:rPr>
              <a:t>+</a:t>
            </a:r>
            <a:r>
              <a:rPr lang="en-US" sz="1200" baseline="-25000" dirty="0">
                <a:effectLst/>
                <a:latin typeface="Helvetica" pitchFamily="2" charset="0"/>
              </a:rPr>
              <a:t>)</a:t>
            </a:r>
            <a:r>
              <a:rPr lang="en-US" sz="1200" dirty="0">
                <a:effectLst/>
                <a:latin typeface="Helvetica" pitchFamily="2" charset="0"/>
              </a:rPr>
              <a:t> &gt; 1.5 GeV, M</a:t>
            </a:r>
            <a:r>
              <a:rPr lang="en-US" sz="1200" baseline="-25000" dirty="0">
                <a:effectLst/>
                <a:latin typeface="Helvetica" pitchFamily="2" charset="0"/>
              </a:rPr>
              <a:t>x(p)</a:t>
            </a:r>
            <a:r>
              <a:rPr lang="en-US" sz="1200" dirty="0">
                <a:effectLst/>
                <a:latin typeface="Helvetica" pitchFamily="2" charset="0"/>
              </a:rPr>
              <a:t> &gt; 1.35 GeV</a:t>
            </a:r>
          </a:p>
        </p:txBody>
      </p:sp>
    </p:spTree>
    <p:extLst>
      <p:ext uri="{BB962C8B-B14F-4D97-AF65-F5344CB8AC3E}">
        <p14:creationId xmlns:p14="http://schemas.microsoft.com/office/powerpoint/2010/main" val="161638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F8F5A-6F2C-DDBF-35A3-FB6C4AD5B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51A16E1-F37B-C257-4592-1795D79F8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92" y="282789"/>
            <a:ext cx="9006531" cy="487490"/>
          </a:xfrm>
        </p:spPr>
        <p:txBody>
          <a:bodyPr/>
          <a:lstStyle/>
          <a:p>
            <a:r>
              <a:rPr lang="en-US" dirty="0"/>
              <a:t>Access to Twist3 FFs in </a:t>
            </a:r>
            <a:br>
              <a:rPr lang="en-US" dirty="0"/>
            </a:br>
            <a:r>
              <a:rPr lang="en-US" dirty="0"/>
              <a:t>Longitudinal Double Spin Asymmetries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29F523-1524-196A-00E5-E38A949A9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81DDCA7-CBB9-0017-3AEF-9595856C5EE8}"/>
              </a:ext>
            </a:extLst>
          </p:cNvPr>
          <p:cNvSpPr/>
          <p:nvPr/>
        </p:nvSpPr>
        <p:spPr>
          <a:xfrm>
            <a:off x="8245929" y="5199166"/>
            <a:ext cx="371104" cy="3488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99B9DB-1DE0-9B1A-3331-FE7A6A1BE8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7329"/>
          <a:stretch>
            <a:fillRect/>
          </a:stretch>
        </p:blipFill>
        <p:spPr>
          <a:xfrm>
            <a:off x="3852303" y="1190633"/>
            <a:ext cx="3676877" cy="37960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1">
                <a:extLst>
                  <a:ext uri="{FF2B5EF4-FFF2-40B4-BE49-F238E27FC236}">
                    <a16:creationId xmlns:a16="http://schemas.microsoft.com/office/drawing/2014/main" id="{D7305DA6-498D-3D05-5209-CA83DEDE30D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1259" y="4855717"/>
                <a:ext cx="9825689" cy="499365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685800" indent="-22860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PingFangSC-Regular" charset="-122"/>
                  <a:buChar char="－"/>
                  <a:defRPr sz="2000" kern="1200" baseline="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1143000" indent="-22860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charset="0"/>
                  <a:buChar char="•"/>
                  <a:defRPr sz="1800" kern="1200" baseline="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657350" indent="-2857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PingFangSC-Regular" charset="-122"/>
                  <a:buChar char="－"/>
                  <a:defRPr sz="1600" kern="1200" baseline="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2057400" indent="-22860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charset="0"/>
                  <a:buChar char="•"/>
                  <a:defRPr sz="1400" kern="1200" baseline="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𝐿𝐿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i="1" smtClean="0">
                            <a:latin typeface="Cambria Math" panose="02040503050406030204" pitchFamily="18" charset="0"/>
                          </a:rPr>
                          <m:t>const</m:t>
                        </m:r>
                      </m:sup>
                    </m:sSubSup>
                    <m:r>
                      <m:rPr>
                        <m:lit/>
                      </m:rPr>
                      <a:rPr lang="en-US" i="1" smtClean="0">
                        <a:latin typeface="Cambria Math" panose="02040503050406030204" pitchFamily="18" charset="0"/>
                      </a:rPr>
                      <m:t>/</m:t>
                    </m:r>
                    <m:sSubSup>
                      <m:sSub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𝐿𝐿</m:t>
                        </m:r>
                      </m:sub>
                      <m:sup>
                        <m:func>
                          <m:funcPr>
                            <m:ctrlPr>
                              <a:rPr lang="en-US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sub>
                            </m:sSub>
                          </m:e>
                        </m:func>
                      </m:sup>
                    </m:sSubSup>
                  </m:oMath>
                </a14:m>
                <a:r>
                  <a:rPr lang="en-US" dirty="0"/>
                  <a:t> sensitive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lit/>
                      </m:rPr>
                      <a:rPr lang="en-US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acc>
                      <m:accPr>
                        <m:chr m:val="̃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acc>
                  </m:oMath>
                </a14:m>
                <a:br>
                  <a:rPr lang="en-US" dirty="0"/>
                </a:br>
                <a:r>
                  <a:rPr lang="en-US" dirty="0">
                    <a:sym typeface="Wingdings" pitchFamily="2" charset="2"/>
                  </a:rPr>
                  <a:t></a:t>
                </a:r>
                <a:r>
                  <a:rPr lang="en-US" dirty="0"/>
                  <a:t>probe of twist-3 </a:t>
                </a:r>
                <a:r>
                  <a:rPr lang="en-US" dirty="0" err="1"/>
                  <a:t>DiFF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acc>
                  </m:oMath>
                </a14:m>
                <a:r>
                  <a:rPr lang="en-US" dirty="0"/>
                  <a:t> size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dirty="0"/>
                  <a:t> Preliminary results indicate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acc>
                  </m:oMath>
                </a14:m>
                <a:r>
                  <a:rPr lang="en-US" dirty="0"/>
                  <a:t> is </a:t>
                </a:r>
                <a:br>
                  <a:rPr lang="en-US" dirty="0"/>
                </a:br>
                <a:r>
                  <a:rPr lang="en-US" dirty="0"/>
                  <a:t>roughly one order of magnitude smaller than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dirty="0"/>
                  <a:t>Different than PDFs!  </a:t>
                </a:r>
              </a:p>
            </p:txBody>
          </p:sp>
        </mc:Choice>
        <mc:Fallback xmlns="">
          <p:sp>
            <p:nvSpPr>
              <p:cNvPr id="9" name="Content Placeholder 1">
                <a:extLst>
                  <a:ext uri="{FF2B5EF4-FFF2-40B4-BE49-F238E27FC236}">
                    <a16:creationId xmlns:a16="http://schemas.microsoft.com/office/drawing/2014/main" id="{D7305DA6-498D-3D05-5209-CA83DEDE30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259" y="4855717"/>
                <a:ext cx="9825689" cy="4993659"/>
              </a:xfrm>
              <a:prstGeom prst="rect">
                <a:avLst/>
              </a:prstGeom>
              <a:blipFill>
                <a:blip r:embed="rId4"/>
                <a:stretch>
                  <a:fillRect l="-645" t="-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1B162FB-DD67-590C-EF84-FDBB4368031A}"/>
                  </a:ext>
                </a:extLst>
              </p:cNvPr>
              <p:cNvSpPr txBox="1"/>
              <p:nvPr/>
            </p:nvSpPr>
            <p:spPr>
              <a:xfrm>
                <a:off x="4908831" y="1087494"/>
                <a:ext cx="109824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𝑳𝑳</m:t>
                          </m:r>
                        </m:sub>
                      </m:sSub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𝑼𝑼</m:t>
                          </m:r>
                        </m:sub>
                      </m:sSub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1B162FB-DD67-590C-EF84-FDBB436803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8831" y="1087494"/>
                <a:ext cx="1098249" cy="369332"/>
              </a:xfrm>
              <a:prstGeom prst="rect">
                <a:avLst/>
              </a:prstGeom>
              <a:blipFill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Oval 20">
            <a:extLst>
              <a:ext uri="{FF2B5EF4-FFF2-40B4-BE49-F238E27FC236}">
                <a16:creationId xmlns:a16="http://schemas.microsoft.com/office/drawing/2014/main" id="{1809B84D-5DEB-E39B-6897-005F62798BE9}"/>
              </a:ext>
            </a:extLst>
          </p:cNvPr>
          <p:cNvSpPr/>
          <p:nvPr/>
        </p:nvSpPr>
        <p:spPr>
          <a:xfrm>
            <a:off x="308919" y="1808545"/>
            <a:ext cx="2098105" cy="77992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8">
            <a:extLst>
              <a:ext uri="{FF2B5EF4-FFF2-40B4-BE49-F238E27FC236}">
                <a16:creationId xmlns:a16="http://schemas.microsoft.com/office/drawing/2014/main" id="{8BA74249-006D-D9A1-1216-C3A7F0631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84969">
            <a:off x="190395" y="3049521"/>
            <a:ext cx="1593364" cy="435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19FEDE5A-4DA1-579E-CFAE-A9DA5686BF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53" r="44908" b="45696"/>
          <a:stretch/>
        </p:blipFill>
        <p:spPr bwMode="auto">
          <a:xfrm rot="17075479">
            <a:off x="-595228" y="3367222"/>
            <a:ext cx="2161231" cy="32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>
            <a:extLst>
              <a:ext uri="{FF2B5EF4-FFF2-40B4-BE49-F238E27FC236}">
                <a16:creationId xmlns:a16="http://schemas.microsoft.com/office/drawing/2014/main" id="{B03A05FC-73A0-C3FC-1F8F-F34D688585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53" r="44908" b="45696"/>
          <a:stretch/>
        </p:blipFill>
        <p:spPr bwMode="auto">
          <a:xfrm rot="14967312">
            <a:off x="1260865" y="3329730"/>
            <a:ext cx="2161231" cy="32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BD2820A-920A-8B3D-2966-8825A3F89D96}"/>
              </a:ext>
            </a:extLst>
          </p:cNvPr>
          <p:cNvCxnSpPr>
            <a:cxnSpLocks/>
            <a:endCxn id="28" idx="2"/>
          </p:cNvCxnSpPr>
          <p:nvPr/>
        </p:nvCxnSpPr>
        <p:spPr>
          <a:xfrm flipV="1">
            <a:off x="903494" y="1497417"/>
            <a:ext cx="60367" cy="311128"/>
          </a:xfrm>
          <a:prstGeom prst="line">
            <a:avLst/>
          </a:prstGeom>
          <a:ln w="730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A819ED0-97D0-F1D6-76F1-EE8453C5B9E0}"/>
              </a:ext>
            </a:extLst>
          </p:cNvPr>
          <p:cNvCxnSpPr>
            <a:cxnSpLocks/>
          </p:cNvCxnSpPr>
          <p:nvPr/>
        </p:nvCxnSpPr>
        <p:spPr>
          <a:xfrm flipV="1">
            <a:off x="1830352" y="1485615"/>
            <a:ext cx="155160" cy="322930"/>
          </a:xfrm>
          <a:prstGeom prst="line">
            <a:avLst/>
          </a:prstGeom>
          <a:ln w="730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4D7E286-FF3D-0CDE-0D61-A948530AE562}"/>
                  </a:ext>
                </a:extLst>
              </p:cNvPr>
              <p:cNvSpPr txBox="1"/>
              <p:nvPr/>
            </p:nvSpPr>
            <p:spPr>
              <a:xfrm>
                <a:off x="391877" y="974197"/>
                <a:ext cx="114396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4D7E286-FF3D-0CDE-0D61-A948530AE5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877" y="974197"/>
                <a:ext cx="1143968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9B6C857-8FA7-7F80-B4D8-EF15892A4CF9}"/>
                  </a:ext>
                </a:extLst>
              </p:cNvPr>
              <p:cNvSpPr txBox="1"/>
              <p:nvPr/>
            </p:nvSpPr>
            <p:spPr>
              <a:xfrm>
                <a:off x="1174975" y="1083267"/>
                <a:ext cx="1961947" cy="5232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br>
                  <a:rPr lang="en-US" sz="2800" b="0" dirty="0"/>
                </a:br>
                <a:endParaRPr lang="en-US" sz="28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9B6C857-8FA7-7F80-B4D8-EF15892A4C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4975" y="1083267"/>
                <a:ext cx="1961947" cy="52328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E1F0379-4BFD-8E4B-B951-24E928F8CE52}"/>
              </a:ext>
            </a:extLst>
          </p:cNvPr>
          <p:cNvCxnSpPr>
            <a:cxnSpLocks/>
          </p:cNvCxnSpPr>
          <p:nvPr/>
        </p:nvCxnSpPr>
        <p:spPr>
          <a:xfrm flipV="1">
            <a:off x="1410751" y="1221753"/>
            <a:ext cx="55077" cy="3082532"/>
          </a:xfrm>
          <a:prstGeom prst="line">
            <a:avLst/>
          </a:prstGeom>
          <a:ln w="412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7671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502BC-1B95-64F9-9B07-E5A8BE002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75D380-21EE-FC9B-5155-A2A5A7B09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92" y="282789"/>
            <a:ext cx="9006531" cy="487490"/>
          </a:xfrm>
        </p:spPr>
        <p:txBody>
          <a:bodyPr/>
          <a:lstStyle/>
          <a:p>
            <a:r>
              <a:rPr lang="en-US" dirty="0"/>
              <a:t>Access to Twist3 FFs in </a:t>
            </a:r>
            <a:br>
              <a:rPr lang="en-US" dirty="0"/>
            </a:br>
            <a:r>
              <a:rPr lang="en-US" dirty="0"/>
              <a:t>Longitudinal Double Spin Asymmetries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F11C32-1631-F443-A1F5-E5EE067B0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A17D96C-452C-EFAE-FB1D-0388CE113D3B}"/>
              </a:ext>
            </a:extLst>
          </p:cNvPr>
          <p:cNvSpPr/>
          <p:nvPr/>
        </p:nvSpPr>
        <p:spPr>
          <a:xfrm>
            <a:off x="8245929" y="5199166"/>
            <a:ext cx="371104" cy="3488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1">
                <a:extLst>
                  <a:ext uri="{FF2B5EF4-FFF2-40B4-BE49-F238E27FC236}">
                    <a16:creationId xmlns:a16="http://schemas.microsoft.com/office/drawing/2014/main" id="{53CDD911-B009-0E3D-F236-3FA70AF7EE9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1259" y="4855717"/>
                <a:ext cx="9825689" cy="499365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685800" indent="-22860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PingFangSC-Regular" charset="-122"/>
                  <a:buChar char="－"/>
                  <a:defRPr sz="2000" kern="1200" baseline="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1143000" indent="-22860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charset="0"/>
                  <a:buChar char="•"/>
                  <a:defRPr sz="1800" kern="1200" baseline="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657350" indent="-2857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PingFangSC-Regular" charset="-122"/>
                  <a:buChar char="－"/>
                  <a:defRPr sz="1600" kern="1200" baseline="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2057400" indent="-22860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charset="0"/>
                  <a:buChar char="•"/>
                  <a:defRPr sz="1400" kern="1200" baseline="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𝐿𝐿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i="1" smtClean="0">
                            <a:latin typeface="Cambria Math" panose="02040503050406030204" pitchFamily="18" charset="0"/>
                          </a:rPr>
                          <m:t>const</m:t>
                        </m:r>
                      </m:sup>
                    </m:sSubSup>
                    <m:r>
                      <m:rPr>
                        <m:lit/>
                      </m:rPr>
                      <a:rPr lang="en-US" i="1" smtClean="0">
                        <a:latin typeface="Cambria Math" panose="02040503050406030204" pitchFamily="18" charset="0"/>
                      </a:rPr>
                      <m:t>/</m:t>
                    </m:r>
                    <m:sSubSup>
                      <m:sSub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𝐿𝐿</m:t>
                        </m:r>
                      </m:sub>
                      <m:sup>
                        <m:func>
                          <m:funcPr>
                            <m:ctrlPr>
                              <a:rPr lang="en-US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sub>
                            </m:sSub>
                          </m:e>
                        </m:func>
                      </m:sup>
                    </m:sSubSup>
                  </m:oMath>
                </a14:m>
                <a:r>
                  <a:rPr lang="en-US" dirty="0"/>
                  <a:t> sensitive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lit/>
                      </m:rPr>
                      <a:rPr lang="en-US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acc>
                      <m:accPr>
                        <m:chr m:val="̃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acc>
                  </m:oMath>
                </a14:m>
                <a:br>
                  <a:rPr lang="en-US" dirty="0"/>
                </a:br>
                <a:r>
                  <a:rPr lang="en-US" dirty="0">
                    <a:sym typeface="Wingdings" pitchFamily="2" charset="2"/>
                  </a:rPr>
                  <a:t></a:t>
                </a:r>
                <a:r>
                  <a:rPr lang="en-US" dirty="0"/>
                  <a:t>probe of twist-3 </a:t>
                </a:r>
                <a:r>
                  <a:rPr lang="en-US" dirty="0" err="1"/>
                  <a:t>DiFF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acc>
                  </m:oMath>
                </a14:m>
                <a:r>
                  <a:rPr lang="en-US" dirty="0"/>
                  <a:t> size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dirty="0"/>
                  <a:t> Preliminary results indicate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acc>
                  </m:oMath>
                </a14:m>
                <a:r>
                  <a:rPr lang="en-US" dirty="0"/>
                  <a:t> is </a:t>
                </a:r>
                <a:br>
                  <a:rPr lang="en-US" dirty="0"/>
                </a:br>
                <a:r>
                  <a:rPr lang="en-US" dirty="0"/>
                  <a:t>roughly one order of magnitude smaller than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dirty="0"/>
                  <a:t>Different than PDFs!  </a:t>
                </a:r>
              </a:p>
            </p:txBody>
          </p:sp>
        </mc:Choice>
        <mc:Fallback xmlns="">
          <p:sp>
            <p:nvSpPr>
              <p:cNvPr id="9" name="Content Placeholder 1">
                <a:extLst>
                  <a:ext uri="{FF2B5EF4-FFF2-40B4-BE49-F238E27FC236}">
                    <a16:creationId xmlns:a16="http://schemas.microsoft.com/office/drawing/2014/main" id="{D7305DA6-498D-3D05-5209-CA83DEDE30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259" y="4855717"/>
                <a:ext cx="9825689" cy="4993659"/>
              </a:xfrm>
              <a:prstGeom prst="rect">
                <a:avLst/>
              </a:prstGeom>
              <a:blipFill>
                <a:blip r:embed="rId4"/>
                <a:stretch>
                  <a:fillRect l="-645" t="-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Oval 20">
            <a:extLst>
              <a:ext uri="{FF2B5EF4-FFF2-40B4-BE49-F238E27FC236}">
                <a16:creationId xmlns:a16="http://schemas.microsoft.com/office/drawing/2014/main" id="{5B9F1446-8500-844C-99DA-8C4AF7B078B5}"/>
              </a:ext>
            </a:extLst>
          </p:cNvPr>
          <p:cNvSpPr/>
          <p:nvPr/>
        </p:nvSpPr>
        <p:spPr>
          <a:xfrm>
            <a:off x="308919" y="1808545"/>
            <a:ext cx="2098105" cy="77992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8">
            <a:extLst>
              <a:ext uri="{FF2B5EF4-FFF2-40B4-BE49-F238E27FC236}">
                <a16:creationId xmlns:a16="http://schemas.microsoft.com/office/drawing/2014/main" id="{8A0EDD20-F971-29DD-F716-8E7EB1257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84969">
            <a:off x="190395" y="3049521"/>
            <a:ext cx="1593364" cy="435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AD4C2E42-7F14-65CF-9596-1F468EE5DC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53" r="44908" b="45696"/>
          <a:stretch/>
        </p:blipFill>
        <p:spPr bwMode="auto">
          <a:xfrm rot="17075479">
            <a:off x="-595228" y="3367222"/>
            <a:ext cx="2161231" cy="32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>
            <a:extLst>
              <a:ext uri="{FF2B5EF4-FFF2-40B4-BE49-F238E27FC236}">
                <a16:creationId xmlns:a16="http://schemas.microsoft.com/office/drawing/2014/main" id="{21CA6981-F6CC-EF2C-8F81-3B3CAAFE3F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53" r="44908" b="45696"/>
          <a:stretch/>
        </p:blipFill>
        <p:spPr bwMode="auto">
          <a:xfrm rot="14967312">
            <a:off x="1260865" y="3329730"/>
            <a:ext cx="2161231" cy="32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50A5E56-FB0A-BA93-8AEF-24C5B67B4C2A}"/>
              </a:ext>
            </a:extLst>
          </p:cNvPr>
          <p:cNvCxnSpPr>
            <a:cxnSpLocks/>
            <a:endCxn id="28" idx="2"/>
          </p:cNvCxnSpPr>
          <p:nvPr/>
        </p:nvCxnSpPr>
        <p:spPr>
          <a:xfrm flipV="1">
            <a:off x="903494" y="1497417"/>
            <a:ext cx="60367" cy="311128"/>
          </a:xfrm>
          <a:prstGeom prst="line">
            <a:avLst/>
          </a:prstGeom>
          <a:ln w="730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145E253-430C-8114-9A41-5290417B29BA}"/>
              </a:ext>
            </a:extLst>
          </p:cNvPr>
          <p:cNvCxnSpPr>
            <a:cxnSpLocks/>
          </p:cNvCxnSpPr>
          <p:nvPr/>
        </p:nvCxnSpPr>
        <p:spPr>
          <a:xfrm flipV="1">
            <a:off x="1830352" y="1485615"/>
            <a:ext cx="155160" cy="322930"/>
          </a:xfrm>
          <a:prstGeom prst="line">
            <a:avLst/>
          </a:prstGeom>
          <a:ln w="730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0E425F7-95CE-187C-B95F-F88C91530104}"/>
                  </a:ext>
                </a:extLst>
              </p:cNvPr>
              <p:cNvSpPr txBox="1"/>
              <p:nvPr/>
            </p:nvSpPr>
            <p:spPr>
              <a:xfrm>
                <a:off x="391877" y="974197"/>
                <a:ext cx="114396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4D7E286-FF3D-0CDE-0D61-A948530AE5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877" y="974197"/>
                <a:ext cx="1143968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86DE38D-1BED-9F14-844C-EE1A7F457E00}"/>
                  </a:ext>
                </a:extLst>
              </p:cNvPr>
              <p:cNvSpPr txBox="1"/>
              <p:nvPr/>
            </p:nvSpPr>
            <p:spPr>
              <a:xfrm>
                <a:off x="1174975" y="1083267"/>
                <a:ext cx="1961947" cy="5232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br>
                  <a:rPr lang="en-US" sz="2800" b="0" dirty="0"/>
                </a:br>
                <a:endParaRPr lang="en-US" sz="28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9B6C857-8FA7-7F80-B4D8-EF15892A4C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4975" y="1083267"/>
                <a:ext cx="1961947" cy="52328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5DB7E12-A208-C307-5972-A89588B48409}"/>
              </a:ext>
            </a:extLst>
          </p:cNvPr>
          <p:cNvCxnSpPr>
            <a:cxnSpLocks/>
          </p:cNvCxnSpPr>
          <p:nvPr/>
        </p:nvCxnSpPr>
        <p:spPr>
          <a:xfrm flipV="1">
            <a:off x="1410751" y="1221753"/>
            <a:ext cx="55077" cy="3082532"/>
          </a:xfrm>
          <a:prstGeom prst="line">
            <a:avLst/>
          </a:prstGeom>
          <a:ln w="412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9123E69A-DBBF-E398-1CE1-234DB3ABF5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0"/>
          <a:stretch>
            <a:fillRect/>
          </a:stretch>
        </p:blipFill>
        <p:spPr>
          <a:xfrm>
            <a:off x="3583812" y="1178068"/>
            <a:ext cx="5241781" cy="3104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28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4B620-F0A3-EF24-4639-9D826E89A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192B6F00-2B01-F971-2C18-7A5583F734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579D59B3-5FBF-CCF2-3486-1DC67313FD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5128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EF05ECA-C2DB-5562-0099-D6E1803F78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/>
              <a:t> </a:t>
            </a:r>
            <a:r>
              <a:rPr lang="en-US" b="1"/>
              <a:t>Run Group H: </a:t>
            </a:r>
            <a:r>
              <a:rPr lang="en-US"/>
              <a:t>1</a:t>
            </a:r>
            <a:r>
              <a:rPr lang="en-US" baseline="30000"/>
              <a:t>st</a:t>
            </a:r>
            <a:r>
              <a:rPr lang="en-US"/>
              <a:t> transversely polarized target experiment at CLAS12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/>
              <a:t> Recently approved with rating </a:t>
            </a:r>
            <a:r>
              <a:rPr lang="en-US" b="1"/>
              <a:t>A </a:t>
            </a:r>
            <a:r>
              <a:rPr lang="en-US"/>
              <a:t>by the Program Advisory Committee (PAC) – awaiting beam-time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/>
              <a:t> Recent projections from the JAM group show </a:t>
            </a:r>
            <a:r>
              <a:rPr lang="en-US" b="1"/>
              <a:t>RG-H </a:t>
            </a:r>
            <a:r>
              <a:rPr lang="en-US"/>
              <a:t>will be </a:t>
            </a:r>
            <a:r>
              <a:rPr lang="en-US" i="1" u="sng"/>
              <a:t>competitive</a:t>
            </a:r>
            <a:r>
              <a:rPr lang="en-US"/>
              <a:t> with lattice efforts to constrain the tensor charge [8]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048FBE-83A4-1DE1-99ED-B4467BEA2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7" name="Picture 6" descr="Publications | Jefferson Lab">
            <a:extLst>
              <a:ext uri="{FF2B5EF4-FFF2-40B4-BE49-F238E27FC236}">
                <a16:creationId xmlns:a16="http://schemas.microsoft.com/office/drawing/2014/main" id="{CE3C42BE-0846-3F7E-BC73-4BFD575D8F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3385" y="93442"/>
            <a:ext cx="1179152" cy="63038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E2B3EFA-85AA-EF58-A117-CC33E938A626}"/>
              </a:ext>
            </a:extLst>
          </p:cNvPr>
          <p:cNvSpPr txBox="1"/>
          <p:nvPr/>
        </p:nvSpPr>
        <p:spPr>
          <a:xfrm>
            <a:off x="37378" y="5695547"/>
            <a:ext cx="2205461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>
                <a:solidFill>
                  <a:schemeClr val="bg1"/>
                </a:solidFill>
                <a:latin typeface="Univers Condensed Light" panose="020B0306020202040204" pitchFamily="34" charset="0"/>
              </a:rPr>
              <a:t>M. McEneaney (Duke)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EBDA67-2EA8-36CE-B9A3-B2CDAE9137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1476" y="3632991"/>
            <a:ext cx="2497878" cy="23454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240531-82EC-0056-8D50-45EFD9EECC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8425" y="3743920"/>
            <a:ext cx="3973456" cy="17757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440C092-8C84-4DDF-179E-F774E531E3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597" y="3664648"/>
            <a:ext cx="2497879" cy="193429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009CE7A-B611-2ACF-4F0D-20993DF22AD6}"/>
              </a:ext>
            </a:extLst>
          </p:cNvPr>
          <p:cNvSpPr txBox="1"/>
          <p:nvPr/>
        </p:nvSpPr>
        <p:spPr>
          <a:xfrm>
            <a:off x="599607" y="6220918"/>
            <a:ext cx="4584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Sawaya et al (</a:t>
            </a:r>
            <a:r>
              <a:rPr lang="en-US" i="1" dirty="0" err="1"/>
              <a:t>Phys.Rev.D</a:t>
            </a:r>
            <a:r>
              <a:rPr lang="en-US" dirty="0"/>
              <a:t> 114 (2026) 7, 074009)</a:t>
            </a:r>
          </a:p>
        </p:txBody>
      </p:sp>
    </p:spTree>
    <p:extLst>
      <p:ext uri="{BB962C8B-B14F-4D97-AF65-F5344CB8AC3E}">
        <p14:creationId xmlns:p14="http://schemas.microsoft.com/office/powerpoint/2010/main" val="174765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6B881-B6DC-82D4-3E4E-6ECC67202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with 5x Statistics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808C3CB-36AD-DE85-AFCB-E09F53AB02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101" y="4064190"/>
            <a:ext cx="5206817" cy="240314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FCF5D8-0895-F03E-00DA-26E7493EB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93C-5050-FC42-8F10-D22D4F119D13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E0A2FB-D780-D9D8-374D-D07CA831F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853" y="1066157"/>
            <a:ext cx="5996065" cy="29980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B4C78A1-DE6A-1AE3-7D44-FCB1E34F1FFC}"/>
              </a:ext>
            </a:extLst>
          </p:cNvPr>
          <p:cNvSpPr txBox="1"/>
          <p:nvPr/>
        </p:nvSpPr>
        <p:spPr>
          <a:xfrm>
            <a:off x="0" y="5265763"/>
            <a:ext cx="1508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Yorgo</a:t>
            </a:r>
            <a:r>
              <a:rPr lang="en-US" dirty="0"/>
              <a:t> Sawaya </a:t>
            </a:r>
            <a:br>
              <a:rPr lang="en-US" dirty="0"/>
            </a:br>
            <a:r>
              <a:rPr lang="en-US" dirty="0"/>
              <a:t>(Temple)</a:t>
            </a:r>
          </a:p>
        </p:txBody>
      </p:sp>
    </p:spTree>
    <p:extLst>
      <p:ext uri="{BB962C8B-B14F-4D97-AF65-F5344CB8AC3E}">
        <p14:creationId xmlns:p14="http://schemas.microsoft.com/office/powerpoint/2010/main" val="26647569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2B7B0-3D1F-A26A-8228-55A5E8D11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DE13C44-9BAD-E2AC-11A1-0ECBED0830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37760" y="1025417"/>
            <a:ext cx="3862639" cy="24141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7F4FCE3-A6C8-32BA-99CC-9AC3275139C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-80009" y="222895"/>
                <a:ext cx="9224009" cy="487490"/>
              </a:xfrm>
            </p:spPr>
            <p:txBody>
              <a:bodyPr>
                <a:noAutofit/>
              </a:bodyPr>
              <a:lstStyle/>
              <a:p>
                <a:r>
                  <a:rPr lang="en-US" sz="3000" dirty="0">
                    <a:cs typeface="Times New Roman" panose="02020603050405020304" pitchFamily="18" charset="0"/>
                  </a:rPr>
                  <a:t>Polarized </a:t>
                </a:r>
                <a14:m>
                  <m:oMath xmlns:m="http://schemas.openxmlformats.org/officeDocument/2006/math">
                    <m:r>
                      <a:rPr lang="en-US" sz="3000" b="1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𝚲</m:t>
                    </m:r>
                  </m:oMath>
                </a14:m>
                <a:r>
                  <a:rPr lang="en-US" sz="3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’s as a tool to Learn about Spin Structure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7F4FCE3-A6C8-32BA-99CC-9AC3275139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-80009" y="222895"/>
                <a:ext cx="9224009" cy="487490"/>
              </a:xfrm>
              <a:blipFill>
                <a:blip r:embed="rId3"/>
                <a:stretch>
                  <a:fillRect l="-1513" t="-25000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9">
                <a:extLst>
                  <a:ext uri="{FF2B5EF4-FFF2-40B4-BE49-F238E27FC236}">
                    <a16:creationId xmlns:a16="http://schemas.microsoft.com/office/drawing/2014/main" id="{F6DCF6B6-5468-940E-9710-7F64A9D960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9799" y="4814032"/>
                <a:ext cx="8287704" cy="3609971"/>
              </a:xfrm>
            </p:spPr>
            <p:txBody>
              <a:bodyPr/>
              <a:lstStyle/>
              <a:p>
                <a:r>
                  <a:rPr lang="en-US" dirty="0"/>
                  <a:t>First measurement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𝐿𝑈𝑇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Future: </a:t>
                </a:r>
              </a:p>
              <a:p>
                <a:pPr lvl="1"/>
                <a:r>
                  <a:rPr lang="en-US" dirty="0"/>
                  <a:t>Precision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Λ</m:t>
                    </m:r>
                  </m:oMath>
                </a14:m>
                <a:r>
                  <a:rPr lang="en-US" dirty="0"/>
                  <a:t> program at CLAS12</a:t>
                </a:r>
              </a:p>
              <a:p>
                <a:pPr lvl="1"/>
                <a:r>
                  <a:rPr lang="en-US" dirty="0"/>
                  <a:t>Comparison with MC models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0" name="Content Placeholder 9">
                <a:extLst>
                  <a:ext uri="{FF2B5EF4-FFF2-40B4-BE49-F238E27FC236}">
                    <a16:creationId xmlns:a16="http://schemas.microsoft.com/office/drawing/2014/main" id="{F6DCF6B6-5468-940E-9710-7F64A9D960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799" y="4814032"/>
                <a:ext cx="8287704" cy="3609971"/>
              </a:xfrm>
              <a:blipFill>
                <a:blip r:embed="rId4"/>
                <a:stretch>
                  <a:fillRect l="-917" t="-2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3DACD5-FB37-DEB0-9EDD-1B812483C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5BA23-BF12-0D43-A897-69449BA35745}" type="slidenum">
              <a:rPr lang="en-US" sz="135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fld>
            <a:endParaRPr lang="en-US" sz="135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B37F9D7-994F-1CBE-9508-6171F288ABCC}"/>
                  </a:ext>
                </a:extLst>
              </p:cNvPr>
              <p:cNvSpPr txBox="1"/>
              <p:nvPr/>
            </p:nvSpPr>
            <p:spPr>
              <a:xfrm>
                <a:off x="9412003" y="2371408"/>
                <a:ext cx="2055707" cy="1546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14313" indent="-214313">
                  <a:buFont typeface="Arial" panose="020B0604020202020204" pitchFamily="34" charset="0"/>
                  <a:buChar char="•"/>
                </a:pPr>
                <a:r>
                  <a:rPr lang="en-US" sz="13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CFR predictions come from pQCD fits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35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35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350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135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35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350" i="1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13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data</a:t>
                </a:r>
              </a:p>
              <a:p>
                <a:pPr marL="214313" indent="-214313">
                  <a:buFont typeface="Arial" panose="020B0604020202020204" pitchFamily="34" charset="0"/>
                  <a:buChar char="•"/>
                </a:pPr>
                <a:r>
                  <a:rPr lang="en-US" sz="13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TFR predictions come from a spectator quark-diquark model calculation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B37F9D7-994F-1CBE-9508-6171F288AB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2003" y="2371408"/>
                <a:ext cx="2055707" cy="1546577"/>
              </a:xfrm>
              <a:prstGeom prst="rect">
                <a:avLst/>
              </a:prstGeom>
              <a:blipFill>
                <a:blip r:embed="rId5"/>
                <a:stretch>
                  <a:fillRect l="-617"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 descr="A table with red and white text&#10;&#10;Description automatically generated">
            <a:extLst>
              <a:ext uri="{FF2B5EF4-FFF2-40B4-BE49-F238E27FC236}">
                <a16:creationId xmlns:a16="http://schemas.microsoft.com/office/drawing/2014/main" id="{66B9C32F-C2B2-AC19-1315-AB895BB3B0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089727"/>
            <a:ext cx="4397088" cy="306911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396AF62-77A3-DD64-9391-C723D26F3F09}"/>
              </a:ext>
            </a:extLst>
          </p:cNvPr>
          <p:cNvSpPr txBox="1"/>
          <p:nvPr/>
        </p:nvSpPr>
        <p:spPr>
          <a:xfrm>
            <a:off x="-3551630" y="4013498"/>
            <a:ext cx="37568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Image from 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arXiv:2304.03302v1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4EEB503-3652-12B5-B156-14E956C390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80495" y="6151237"/>
            <a:ext cx="4777872" cy="6729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1844ED-2650-D88B-FBE3-3797216F769B}"/>
              </a:ext>
            </a:extLst>
          </p:cNvPr>
          <p:cNvSpPr txBox="1"/>
          <p:nvPr/>
        </p:nvSpPr>
        <p:spPr>
          <a:xfrm>
            <a:off x="5812485" y="1613698"/>
            <a:ext cx="2891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Theory: X. Zhao et al., cf., Zhao et al.,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PRL 134, 231901 (2025) 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9EF81E-806C-464A-26BB-1A7599A64303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5541184" y="3594651"/>
            <a:ext cx="3162853" cy="19767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3288B1-D8D2-F469-18DC-B360ABC8D3E0}"/>
              </a:ext>
            </a:extLst>
          </p:cNvPr>
          <p:cNvSpPr txBox="1"/>
          <p:nvPr/>
        </p:nvSpPr>
        <p:spPr>
          <a:xfrm>
            <a:off x="109799" y="6467336"/>
            <a:ext cx="32347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Phys.Rev.D</a:t>
            </a:r>
            <a:r>
              <a:rPr lang="en-US" dirty="0"/>
              <a:t> 113 (2026) 9, 092019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3274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2C755-FA7D-F559-E00A-2923140DD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&amp; Conclusion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136F0C-5124-0071-46A8-3AF46CD6C1E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CLAS12 has a rich program to study TMDs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Large acceptance makes correlation </a:t>
                </a:r>
                <a:r>
                  <a:rPr lang="en-US">
                    <a:solidFill>
                      <a:srgbClr val="FF0000"/>
                    </a:solidFill>
                  </a:rPr>
                  <a:t>studies possible</a:t>
                </a:r>
                <a:endParaRPr lang="en-US" dirty="0">
                  <a:solidFill>
                    <a:srgbClr val="FF0000"/>
                  </a:solidFill>
                </a:endParaRPr>
              </a:p>
              <a:p>
                <a:endParaRPr lang="en-US" dirty="0"/>
              </a:p>
              <a:p>
                <a:r>
                  <a:rPr lang="en-US" dirty="0"/>
                  <a:t>Large acceptance enable program to explore correlations in hadronization</a:t>
                </a:r>
              </a:p>
              <a:p>
                <a:endParaRPr lang="en-US" dirty="0"/>
              </a:p>
              <a:p>
                <a:r>
                  <a:rPr lang="en-US" dirty="0"/>
                  <a:t>“</a:t>
                </a:r>
                <a:r>
                  <a:rPr lang="en-US" dirty="0">
                    <a:solidFill>
                      <a:srgbClr val="0432FF"/>
                    </a:solidFill>
                  </a:rPr>
                  <a:t>High Luminosity” would help extend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b="0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0432FF"/>
                    </a:solidFill>
                  </a:rPr>
                  <a:t> reach</a:t>
                </a:r>
              </a:p>
              <a:p>
                <a:r>
                  <a:rPr lang="en-US" dirty="0">
                    <a:solidFill>
                      <a:srgbClr val="0432FF"/>
                    </a:solidFill>
                  </a:rPr>
                  <a:t>Will increase impact of RGH</a:t>
                </a:r>
              </a:p>
              <a:p>
                <a:endParaRPr lang="en-US" dirty="0">
                  <a:solidFill>
                    <a:srgbClr val="0432FF"/>
                  </a:solidFill>
                </a:endParaRPr>
              </a:p>
              <a:p>
                <a:r>
                  <a:rPr lang="en-US" dirty="0"/>
                  <a:t>Additional deuterium data will be helpful for flavor separation</a:t>
                </a:r>
              </a:p>
              <a:p>
                <a:pPr lvl="1"/>
                <a:r>
                  <a:rPr lang="en-US" dirty="0"/>
                  <a:t>Possibly helpful to explain surprising Kaon results</a:t>
                </a:r>
              </a:p>
              <a:p>
                <a:endParaRPr lang="en-US" dirty="0"/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Improvements enabling higher luminosity in software might have disproportional effect 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Λ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reconstruction </a:t>
                </a:r>
                <a:r>
                  <a:rPr lang="en-US" dirty="0">
                    <a:solidFill>
                      <a:srgbClr val="FF0000"/>
                    </a:solidFill>
                    <a:sym typeface="Wingdings" pitchFamily="2" charset="2"/>
                  </a:rPr>
                  <a:t>rich program on polarized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Λ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in SIDIS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136F0C-5124-0071-46A8-3AF46CD6C1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00" t="-17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93129C-1013-65FC-3DC3-854A24B5E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93C-5050-FC42-8F10-D22D4F119D13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2061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64966-AC86-F5C6-5FBD-265BC56E1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03266-078B-E9A0-C515-9AB2E877F5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32664C-B201-3D4D-C4DA-5E28E9341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93C-5050-FC42-8F10-D22D4F119D13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1684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AB448-B099-8FB2-6F17-634AEC402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5EEE1E9-990E-484E-E95E-BA1241DCA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956" y="2827723"/>
            <a:ext cx="4097341" cy="242640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1AA9FE-E586-768A-3FE3-C4442ACEE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93C-5050-FC42-8F10-D22D4F119D13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E09793-31F8-BF7D-ECD4-F6094CFF2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68525"/>
            <a:ext cx="3946247" cy="2426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7275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748F8-AC5C-346A-A317-BFE0B6D03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730E4-5256-2AC7-531D-A27E74D7A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Flavor dependence + String Spinner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16F99-9A07-1F6C-739F-CD917C4E0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7A3D1C-2F4D-3210-C2CB-DB6AA1CA5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93C-5050-FC42-8F10-D22D4F119D13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84E7F6-024D-D411-153A-BF6AFAC316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2" y="1504024"/>
            <a:ext cx="2768031" cy="2531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4B1ECDE-A5E9-FFEE-4B50-EDE2064BF3FA}"/>
                  </a:ext>
                </a:extLst>
              </p:cNvPr>
              <p:cNvSpPr txBox="1"/>
              <p:nvPr/>
            </p:nvSpPr>
            <p:spPr>
              <a:xfrm>
                <a:off x="820667" y="1885520"/>
                <a:ext cx="1792754" cy="259045"/>
              </a:xfrm>
              <a:prstGeom prst="rect">
                <a:avLst/>
              </a:prstGeom>
              <a:solidFill>
                <a:srgbClr val="FF0101">
                  <a:alpha val="1176"/>
                </a:srgbClr>
              </a:solidFill>
              <a:effectLst>
                <a:glow rad="63500">
                  <a:srgbClr val="FF0000">
                    <a:alpha val="6000"/>
                  </a:srgbClr>
                </a:glow>
              </a:effectLst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𝐿𝑈</m:t>
                          </m:r>
                        </m:sub>
                        <m:sup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|1,1⟩</m:t>
                          </m:r>
                        </m:sup>
                      </m:sSubSup>
                      <m:r>
                        <a:rPr lang="en-US" sz="1350" i="1">
                          <a:latin typeface="Cambria Math" panose="02040503050406030204" pitchFamily="18" charset="0"/>
                        </a:rPr>
                        <m:t>∝</m:t>
                      </m:r>
                      <m:r>
                        <a:rPr lang="en-US" sz="135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d>
                        <m:dPr>
                          <m:ctrlP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bSup>
                        <m:sSubSup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⊥</m:t>
                          </m:r>
                        </m:sup>
                      </m:sSubSup>
                      <m:r>
                        <a:rPr lang="en-US" sz="135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35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35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ℎ</m:t>
                          </m:r>
                        </m:sub>
                      </m:sSub>
                      <m:r>
                        <a:rPr lang="en-US" sz="135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35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4B1ECDE-A5E9-FFEE-4B50-EDE2064BF3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667" y="1885520"/>
                <a:ext cx="1792754" cy="2590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effectLst>
                <a:glow rad="63500">
                  <a:srgbClr val="FF0000">
                    <a:alpha val="6000"/>
                  </a:srgbClr>
                </a:glo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>
            <a:extLst>
              <a:ext uri="{FF2B5EF4-FFF2-40B4-BE49-F238E27FC236}">
                <a16:creationId xmlns:a16="http://schemas.microsoft.com/office/drawing/2014/main" id="{AE0064AD-9BD0-5AAE-A23F-8A697D857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169" y="1583504"/>
            <a:ext cx="2216971" cy="2005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2AB130-35E4-23F9-1290-41CBD397622F}"/>
              </a:ext>
            </a:extLst>
          </p:cNvPr>
          <p:cNvSpPr txBox="1"/>
          <p:nvPr/>
        </p:nvSpPr>
        <p:spPr>
          <a:xfrm rot="19036254">
            <a:off x="3053923" y="2124781"/>
            <a:ext cx="268906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dirty="0">
                <a:solidFill>
                  <a:schemeClr val="bg1">
                    <a:lumMod val="85000"/>
                    <a:alpha val="36000"/>
                  </a:schemeClr>
                </a:solidFill>
                <a:latin typeface="Univers Light" panose="020B0403020202020204" pitchFamily="34" charset="0"/>
              </a:rPr>
              <a:t>Preliminary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Univers Light" panose="020B0403020202020204" pitchFamily="34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1EB3CFE-7758-0DDA-305C-1DDCA4610E81}"/>
                  </a:ext>
                </a:extLst>
              </p:cNvPr>
              <p:cNvSpPr txBox="1"/>
              <p:nvPr/>
            </p:nvSpPr>
            <p:spPr>
              <a:xfrm>
                <a:off x="3226952" y="3638468"/>
                <a:ext cx="2020984" cy="261931"/>
              </a:xfrm>
              <a:prstGeom prst="rect">
                <a:avLst/>
              </a:prstGeom>
              <a:solidFill>
                <a:srgbClr val="FF0101">
                  <a:alpha val="1176"/>
                </a:srgb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𝐿𝑈</m:t>
                          </m:r>
                        </m:sub>
                        <m:sup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|1,1⟩</m:t>
                          </m:r>
                        </m:sup>
                      </m:sSubSup>
                      <m:r>
                        <a:rPr lang="en-US" sz="1350" i="1">
                          <a:latin typeface="Cambria Math" panose="02040503050406030204" pitchFamily="18" charset="0"/>
                        </a:rPr>
                        <m:t>∝</m:t>
                      </m:r>
                      <m:sSub>
                        <m:sSub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350" i="1">
                          <a:latin typeface="Cambria Math" panose="02040503050406030204" pitchFamily="18" charset="0"/>
                        </a:rPr>
                        <m:t>⊗</m:t>
                      </m:r>
                      <m:sSubSup>
                        <m:sSubSupPr>
                          <m:ctrlP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𝑂𝑇</m:t>
                          </m:r>
                        </m:sub>
                        <m:sup>
                          <m: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sup>
                      </m:sSubSup>
                    </m:oMath>
                  </m:oMathPara>
                </a14:m>
                <a:endParaRPr lang="en-US" sz="135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1EB3CFE-7758-0DDA-305C-1DDCA4610E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6952" y="3638468"/>
                <a:ext cx="2020984" cy="2619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4">
            <a:extLst>
              <a:ext uri="{FF2B5EF4-FFF2-40B4-BE49-F238E27FC236}">
                <a16:creationId xmlns:a16="http://schemas.microsoft.com/office/drawing/2014/main" id="{4D64E864-46B7-A309-4580-A65A6672B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576" y="1579489"/>
            <a:ext cx="2217926" cy="2006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41D478A-8F1B-872B-1B79-A75CC8059CB5}"/>
                  </a:ext>
                </a:extLst>
              </p:cNvPr>
              <p:cNvSpPr txBox="1"/>
              <p:nvPr/>
            </p:nvSpPr>
            <p:spPr>
              <a:xfrm>
                <a:off x="6251769" y="3645995"/>
                <a:ext cx="2020984" cy="261290"/>
              </a:xfrm>
              <a:prstGeom prst="rect">
                <a:avLst/>
              </a:prstGeom>
              <a:solidFill>
                <a:srgbClr val="FF0101">
                  <a:alpha val="1176"/>
                </a:srgb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𝐿𝑈</m:t>
                          </m:r>
                        </m:sub>
                        <m:sup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|2,2⟩</m:t>
                          </m:r>
                        </m:sup>
                      </m:sSubSup>
                      <m:r>
                        <a:rPr lang="en-US" sz="1350" i="1">
                          <a:latin typeface="Cambria Math" panose="02040503050406030204" pitchFamily="18" charset="0"/>
                        </a:rPr>
                        <m:t>∝</m:t>
                      </m:r>
                      <m:sSub>
                        <m:sSub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350" i="1">
                          <a:latin typeface="Cambria Math" panose="02040503050406030204" pitchFamily="18" charset="0"/>
                        </a:rPr>
                        <m:t>⊗</m:t>
                      </m:r>
                      <m:sSubSup>
                        <m:sSubSupPr>
                          <m:ctrlP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𝑇𝑇</m:t>
                          </m:r>
                        </m:sub>
                        <m:sup>
                          <m: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sup>
                      </m:sSubSup>
                    </m:oMath>
                  </m:oMathPara>
                </a14:m>
                <a:endParaRPr lang="en-US" sz="135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41D478A-8F1B-872B-1B79-A75CC8059C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1769" y="3645995"/>
                <a:ext cx="2020984" cy="26129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21C335BE-9181-5A09-5BBF-53EEE73FE8CD}"/>
              </a:ext>
            </a:extLst>
          </p:cNvPr>
          <p:cNvSpPr txBox="1"/>
          <p:nvPr/>
        </p:nvSpPr>
        <p:spPr>
          <a:xfrm rot="19036254">
            <a:off x="6124408" y="2061032"/>
            <a:ext cx="268906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>
                <a:solidFill>
                  <a:schemeClr val="bg1">
                    <a:lumMod val="85000"/>
                    <a:alpha val="36000"/>
                  </a:schemeClr>
                </a:solidFill>
                <a:latin typeface="Univers Light" panose="020B0403020202020204" pitchFamily="34" charset="0"/>
              </a:rPr>
              <a:t>Preliminary</a:t>
            </a:r>
            <a:r>
              <a:rPr lang="en-US" sz="3600">
                <a:solidFill>
                  <a:schemeClr val="bg1">
                    <a:lumMod val="95000"/>
                  </a:schemeClr>
                </a:solidFill>
                <a:latin typeface="Univers Light" panose="020B0403020202020204" pitchFamily="34" charset="0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A01A30-BD7E-C394-F10E-0F6580FAB320}"/>
              </a:ext>
            </a:extLst>
          </p:cNvPr>
          <p:cNvSpPr txBox="1"/>
          <p:nvPr/>
        </p:nvSpPr>
        <p:spPr>
          <a:xfrm>
            <a:off x="1760765" y="4924425"/>
            <a:ext cx="20574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350">
                <a:solidFill>
                  <a:srgbClr val="D8D8D8"/>
                </a:solidFill>
                <a:latin typeface="Univers Condensed Light"/>
              </a:rPr>
              <a:t>2402.13105</a:t>
            </a:r>
          </a:p>
        </p:txBody>
      </p:sp>
      <p:pic>
        <p:nvPicPr>
          <p:cNvPr id="15" name="Picture 14" descr="A diagram of a graph&#10;&#10;AI-generated content may be incorrect.">
            <a:extLst>
              <a:ext uri="{FF2B5EF4-FFF2-40B4-BE49-F238E27FC236}">
                <a16:creationId xmlns:a16="http://schemas.microsoft.com/office/drawing/2014/main" id="{C326FED9-C9BD-E143-2210-5C06100C85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67429" y="3818581"/>
            <a:ext cx="2904153" cy="262734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B917AF2-2268-C5E1-56C7-72222F9005EF}"/>
              </a:ext>
            </a:extLst>
          </p:cNvPr>
          <p:cNvSpPr txBox="1"/>
          <p:nvPr/>
        </p:nvSpPr>
        <p:spPr>
          <a:xfrm rot="19218155">
            <a:off x="3657288" y="4671140"/>
            <a:ext cx="3965249" cy="85408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950">
                <a:solidFill>
                  <a:schemeClr val="bg1">
                    <a:lumMod val="85000"/>
                    <a:alpha val="42000"/>
                  </a:schemeClr>
                </a:solidFill>
                <a:latin typeface="Univers Light" panose="020B0403020202020204" pitchFamily="34" charset="0"/>
              </a:rPr>
              <a:t>Preliminary </a:t>
            </a:r>
          </a:p>
        </p:txBody>
      </p:sp>
      <p:pic>
        <p:nvPicPr>
          <p:cNvPr id="17" name="Picture 4">
            <a:extLst>
              <a:ext uri="{FF2B5EF4-FFF2-40B4-BE49-F238E27FC236}">
                <a16:creationId xmlns:a16="http://schemas.microsoft.com/office/drawing/2014/main" id="{DDB0C275-29E4-04CA-70C1-04C524B80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667" y="3818580"/>
            <a:ext cx="2894828" cy="261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033258-7D3D-41D6-5028-B20A3E332C4C}"/>
              </a:ext>
            </a:extLst>
          </p:cNvPr>
          <p:cNvSpPr txBox="1"/>
          <p:nvPr/>
        </p:nvSpPr>
        <p:spPr>
          <a:xfrm rot="19036254">
            <a:off x="734018" y="4511499"/>
            <a:ext cx="3441444" cy="85408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950" dirty="0">
                <a:solidFill>
                  <a:schemeClr val="bg1">
                    <a:lumMod val="85000"/>
                    <a:alpha val="42000"/>
                  </a:schemeClr>
                </a:solidFill>
                <a:latin typeface="Univers Light" panose="020B0403020202020204" pitchFamily="34" charset="0"/>
              </a:rPr>
              <a:t>Preliminary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48E5386-48C1-E726-F156-6E0D9BDD0D2A}"/>
              </a:ext>
            </a:extLst>
          </p:cNvPr>
          <p:cNvSpPr txBox="1"/>
          <p:nvPr/>
        </p:nvSpPr>
        <p:spPr>
          <a:xfrm>
            <a:off x="257103" y="4305738"/>
            <a:ext cx="1685925" cy="30008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350">
                <a:solidFill>
                  <a:schemeClr val="tx1"/>
                </a:solidFill>
                <a:latin typeface="Cambria Math" panose="02040503050406030204" pitchFamily="18" charset="0"/>
              </a:rPr>
              <a:t>CLAS12 Data</a:t>
            </a:r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16BB92A-C94F-A3B3-C561-A9D57BC7BBC1}"/>
              </a:ext>
            </a:extLst>
          </p:cNvPr>
          <p:cNvSpPr txBox="1"/>
          <p:nvPr/>
        </p:nvSpPr>
        <p:spPr>
          <a:xfrm>
            <a:off x="6723867" y="4725344"/>
            <a:ext cx="1270488" cy="5078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350" err="1">
                <a:solidFill>
                  <a:schemeClr val="tx1"/>
                </a:solidFill>
                <a:latin typeface="Cambria Math" panose="02040503050406030204" pitchFamily="18" charset="0"/>
              </a:rPr>
              <a:t>StringSpinner</a:t>
            </a:r>
            <a:r>
              <a:rPr lang="en-US" sz="1350">
                <a:solidFill>
                  <a:schemeClr val="tx1"/>
                </a:solidFill>
                <a:latin typeface="Cambria Math" panose="02040503050406030204" pitchFamily="18" charset="0"/>
              </a:rPr>
              <a:t> Modeling</a:t>
            </a:r>
            <a:endParaRPr lang="en-US" sz="135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1F9EA97-3207-C541-55FA-0E2A774B181F}"/>
                  </a:ext>
                </a:extLst>
              </p:cNvPr>
              <p:cNvSpPr txBox="1"/>
              <p:nvPr/>
            </p:nvSpPr>
            <p:spPr>
              <a:xfrm>
                <a:off x="-218646" y="5723451"/>
                <a:ext cx="1273130" cy="715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5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Univers Light" panose="020B0403020202020204" pitchFamily="34" charset="0"/>
                  </a:rPr>
                  <a:t>Possible dip from </a:t>
                </a:r>
                <a14:m>
                  <m:oMath xmlns:m="http://schemas.openxmlformats.org/officeDocument/2006/math">
                    <m:r>
                      <a:rPr lang="en-US" sz="135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sz="135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135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𝜋𝜋</m:t>
                    </m:r>
                    <m:r>
                      <a:rPr lang="en-US" sz="135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13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1F9EA97-3207-C541-55FA-0E2A774B18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18646" y="5723451"/>
                <a:ext cx="1273130" cy="715581"/>
              </a:xfrm>
              <a:prstGeom prst="rect">
                <a:avLst/>
              </a:prstGeom>
              <a:blipFill>
                <a:blip r:embed="rId9"/>
                <a:stretch>
                  <a:fillRect l="-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72161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43E7A-C332-261E-78AC-8B485BC5A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2E4DBB2B-27F2-ADA6-1038-29F3ACB9DEF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±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2E4DBB2B-27F2-ADA6-1038-29F3ACB9DEF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7692" b="-256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ontent Placeholder 1">
                <a:extLst>
                  <a:ext uri="{FF2B5EF4-FFF2-40B4-BE49-F238E27FC236}">
                    <a16:creationId xmlns:a16="http://schemas.microsoft.com/office/drawing/2014/main" id="{177C60DD-7D0B-4FD5-49B6-EA0623BB8DF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dirty="0"/>
                  <a:t> </a:t>
                </a:r>
                <a:r>
                  <a:rPr lang="en-US" b="1" dirty="0" err="1"/>
                  <a:t>StringSpinner</a:t>
                </a:r>
                <a:r>
                  <a:rPr lang="en-US" dirty="0"/>
                  <a:t> introduces </a:t>
                </a:r>
                <a:r>
                  <a:rPr lang="en-US" i="1" dirty="0"/>
                  <a:t>spin-dependent </a:t>
                </a:r>
                <a:r>
                  <a:rPr lang="en-US" dirty="0"/>
                  <a:t>fragmentation into PYTHIA8 based on the string+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sPre>
                  </m:oMath>
                </a14:m>
                <a:r>
                  <a:rPr lang="en-US" dirty="0"/>
                  <a:t> model of hadronization (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acc>
                      <m:accPr>
                        <m:chr m:val="̅"/>
                        <m:ctrlPr>
                          <a:rPr lang="en-US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accent5"/>
                    </a:solidFill>
                  </a:rPr>
                  <a:t> produced in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=1, </m:t>
                    </m:r>
                    <m:r>
                      <a:rPr lang="en-US" i="1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i="1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>
                    <a:solidFill>
                      <a:schemeClr val="accent5"/>
                    </a:solidFill>
                  </a:rPr>
                  <a:t> quantum state</a:t>
                </a:r>
                <a:r>
                  <a:rPr lang="en-US" dirty="0"/>
                  <a:t>)</a:t>
                </a:r>
              </a:p>
              <a:p>
                <a:pPr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dirty="0"/>
                  <a:t> With parameter tuning, </a:t>
                </a:r>
                <a:r>
                  <a:rPr lang="en-US" dirty="0" err="1"/>
                  <a:t>StringSpinner</a:t>
                </a:r>
                <a:r>
                  <a:rPr lang="en-US" dirty="0"/>
                  <a:t> can replicate several of our </a:t>
                </a:r>
                <a:r>
                  <a:rPr lang="en-US" dirty="0" err="1"/>
                  <a:t>dihadron</a:t>
                </a:r>
                <a:r>
                  <a:rPr lang="en-US" dirty="0"/>
                  <a:t> beam-spin asymmetries across multiple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𝜋𝜋</m:t>
                    </m:r>
                  </m:oMath>
                </a14:m>
                <a:r>
                  <a:rPr lang="en-US" dirty="0"/>
                  <a:t> channels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</a:t>
                </a:r>
                <a:r>
                  <a:rPr lang="en-US" u="sng" dirty="0"/>
                  <a:t>huge step for phenomenology</a:t>
                </a:r>
                <a:r>
                  <a:rPr lang="en-US" dirty="0"/>
                  <a:t>!</a:t>
                </a:r>
              </a:p>
            </p:txBody>
          </p:sp>
        </mc:Choice>
        <mc:Fallback xmlns="">
          <p:sp>
            <p:nvSpPr>
              <p:cNvPr id="31" name="Content Placeholder 1">
                <a:extLst>
                  <a:ext uri="{FF2B5EF4-FFF2-40B4-BE49-F238E27FC236}">
                    <a16:creationId xmlns:a16="http://schemas.microsoft.com/office/drawing/2014/main" id="{177C60DD-7D0B-4FD5-49B6-EA0623BB8D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00" t="-7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12C180-A35A-FF59-473D-A7BFEB2F2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IWHSS 2025 – QCD'N 2025 - San Sebastián, Spain – September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F385A3-8574-D2F1-2BF7-033347089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0699AD52-E6AB-33B1-6B1C-A6E6F6E7D623}"/>
                  </a:ext>
                </a:extLst>
              </p:cNvPr>
              <p:cNvSpPr/>
              <p:nvPr/>
            </p:nvSpPr>
            <p:spPr>
              <a:xfrm>
                <a:off x="7793182" y="975014"/>
                <a:ext cx="1233055" cy="594292"/>
              </a:xfrm>
              <a:prstGeom prst="roundRect">
                <a:avLst>
                  <a:gd name="adj" fmla="val 42311"/>
                </a:avLst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2700" i="1"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sz="2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𝐿𝑈</m:t>
                          </m:r>
                        </m:sub>
                      </m:sSub>
                    </m:oMath>
                  </m:oMathPara>
                </a14:m>
                <a:endParaRPr lang="en-US" sz="2700"/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0699AD52-E6AB-33B1-6B1C-A6E6F6E7D6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3182" y="975014"/>
                <a:ext cx="1233055" cy="594292"/>
              </a:xfrm>
              <a:prstGeom prst="roundRect">
                <a:avLst>
                  <a:gd name="adj" fmla="val 42311"/>
                </a:avLst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Publications | Jefferson Lab">
            <a:extLst>
              <a:ext uri="{FF2B5EF4-FFF2-40B4-BE49-F238E27FC236}">
                <a16:creationId xmlns:a16="http://schemas.microsoft.com/office/drawing/2014/main" id="{24C456F3-651E-748E-9F99-29941B8CF2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3384" y="968548"/>
            <a:ext cx="1179152" cy="630382"/>
          </a:xfrm>
          <a:prstGeom prst="rect">
            <a:avLst/>
          </a:prstGeom>
        </p:spPr>
      </p:pic>
      <p:pic>
        <p:nvPicPr>
          <p:cNvPr id="27" name="Picture 26" descr="A diagram of a graph&#10;&#10;AI-generated content may be incorrect.">
            <a:extLst>
              <a:ext uri="{FF2B5EF4-FFF2-40B4-BE49-F238E27FC236}">
                <a16:creationId xmlns:a16="http://schemas.microsoft.com/office/drawing/2014/main" id="{BD7D9E98-A8B4-EF4D-B5E2-F704A6C5C7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6973" y="2920135"/>
            <a:ext cx="2904153" cy="262734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214B910F-E786-9460-4403-541764BEAC00}"/>
              </a:ext>
            </a:extLst>
          </p:cNvPr>
          <p:cNvSpPr txBox="1"/>
          <p:nvPr/>
        </p:nvSpPr>
        <p:spPr>
          <a:xfrm rot="19218155">
            <a:off x="4006832" y="3772694"/>
            <a:ext cx="3965249" cy="85408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950">
                <a:solidFill>
                  <a:schemeClr val="bg1">
                    <a:lumMod val="85000"/>
                    <a:alpha val="42000"/>
                  </a:schemeClr>
                </a:solidFill>
                <a:latin typeface="Univers Light" panose="020B0403020202020204" pitchFamily="34" charset="0"/>
              </a:rPr>
              <a:t>Preliminary </a:t>
            </a:r>
          </a:p>
        </p:txBody>
      </p:sp>
      <p:pic>
        <p:nvPicPr>
          <p:cNvPr id="29" name="Picture 4">
            <a:extLst>
              <a:ext uri="{FF2B5EF4-FFF2-40B4-BE49-F238E27FC236}">
                <a16:creationId xmlns:a16="http://schemas.microsoft.com/office/drawing/2014/main" id="{2B0219A8-24EF-105C-F6AA-49424EA89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211" y="2920134"/>
            <a:ext cx="2894828" cy="261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FCB971E-B3E0-21B6-ADFD-53CA658432AB}"/>
              </a:ext>
            </a:extLst>
          </p:cNvPr>
          <p:cNvSpPr txBox="1"/>
          <p:nvPr/>
        </p:nvSpPr>
        <p:spPr>
          <a:xfrm rot="19036254">
            <a:off x="1083562" y="3613053"/>
            <a:ext cx="3441444" cy="85408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950" dirty="0">
                <a:solidFill>
                  <a:schemeClr val="bg1">
                    <a:lumMod val="85000"/>
                    <a:alpha val="42000"/>
                  </a:schemeClr>
                </a:solidFill>
                <a:latin typeface="Univers Light" panose="020B0403020202020204" pitchFamily="34" charset="0"/>
              </a:rPr>
              <a:t>Preliminary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E49A879-5579-110E-38DC-50B9235608AC}"/>
              </a:ext>
            </a:extLst>
          </p:cNvPr>
          <p:cNvSpPr txBox="1"/>
          <p:nvPr/>
        </p:nvSpPr>
        <p:spPr>
          <a:xfrm>
            <a:off x="7793182" y="2029382"/>
            <a:ext cx="349144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>
                <a:solidFill>
                  <a:srgbClr val="FF0000"/>
                </a:solidFill>
                <a:hlinkClick r:id="rId9"/>
              </a:rPr>
              <a:t>[6]</a:t>
            </a:r>
            <a:endParaRPr lang="en-US" sz="1350">
              <a:solidFill>
                <a:srgbClr val="FF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695F2D0-6F89-1575-66B7-9BE3CF1AB4FC}"/>
              </a:ext>
            </a:extLst>
          </p:cNvPr>
          <p:cNvSpPr txBox="1"/>
          <p:nvPr/>
        </p:nvSpPr>
        <p:spPr>
          <a:xfrm>
            <a:off x="606647" y="3407292"/>
            <a:ext cx="1685925" cy="30008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350">
                <a:solidFill>
                  <a:schemeClr val="tx1"/>
                </a:solidFill>
                <a:latin typeface="Cambria Math" panose="02040503050406030204" pitchFamily="18" charset="0"/>
              </a:rPr>
              <a:t>CLAS12 Data</a:t>
            </a:r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355995D-9C72-C914-56BD-701A9815D128}"/>
              </a:ext>
            </a:extLst>
          </p:cNvPr>
          <p:cNvSpPr txBox="1"/>
          <p:nvPr/>
        </p:nvSpPr>
        <p:spPr>
          <a:xfrm>
            <a:off x="7073411" y="3826898"/>
            <a:ext cx="1270488" cy="5078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350" err="1">
                <a:solidFill>
                  <a:schemeClr val="tx1"/>
                </a:solidFill>
                <a:latin typeface="Cambria Math" panose="02040503050406030204" pitchFamily="18" charset="0"/>
              </a:rPr>
              <a:t>StringSpinner</a:t>
            </a:r>
            <a:r>
              <a:rPr lang="en-US" sz="1350">
                <a:solidFill>
                  <a:schemeClr val="tx1"/>
                </a:solidFill>
                <a:latin typeface="Cambria Math" panose="02040503050406030204" pitchFamily="18" charset="0"/>
              </a:rPr>
              <a:t> Modeling</a:t>
            </a:r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2" name="Picture 2" descr="About PYTHIA - PYTHIA 8.3">
            <a:extLst>
              <a:ext uri="{FF2B5EF4-FFF2-40B4-BE49-F238E27FC236}">
                <a16:creationId xmlns:a16="http://schemas.microsoft.com/office/drawing/2014/main" id="{A39C4A66-7356-28F6-6325-57EB17ADC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034" y="965006"/>
            <a:ext cx="691797" cy="697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E57280B-0B58-5DC0-C15A-698FEADC5BF9}"/>
              </a:ext>
            </a:extLst>
          </p:cNvPr>
          <p:cNvCxnSpPr>
            <a:cxnSpLocks/>
          </p:cNvCxnSpPr>
          <p:nvPr/>
        </p:nvCxnSpPr>
        <p:spPr>
          <a:xfrm flipV="1">
            <a:off x="1258363" y="4729163"/>
            <a:ext cx="741887" cy="857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156C59C-E5DB-C1F9-DA05-90F01BFD16DA}"/>
                  </a:ext>
                </a:extLst>
              </p:cNvPr>
              <p:cNvSpPr txBox="1"/>
              <p:nvPr/>
            </p:nvSpPr>
            <p:spPr>
              <a:xfrm>
                <a:off x="130898" y="4825005"/>
                <a:ext cx="1273130" cy="715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5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Univers Light" panose="020B0403020202020204" pitchFamily="34" charset="0"/>
                  </a:rPr>
                  <a:t>Possible dip from </a:t>
                </a:r>
                <a14:m>
                  <m:oMath xmlns:m="http://schemas.openxmlformats.org/officeDocument/2006/math">
                    <m:r>
                      <a:rPr lang="en-US" sz="135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sz="135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135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𝜋𝜋</m:t>
                    </m:r>
                    <m:r>
                      <a:rPr lang="en-US" sz="135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135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156C59C-E5DB-C1F9-DA05-90F01BFD1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898" y="4825005"/>
                <a:ext cx="1273130" cy="715581"/>
              </a:xfrm>
              <a:prstGeom prst="rect">
                <a:avLst/>
              </a:prstGeom>
              <a:blipFill>
                <a:blip r:embed="rId11"/>
                <a:stretch>
                  <a:fillRect l="-990" t="-1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CC4806CB-E063-7BB6-0846-D1ABA2668851}"/>
              </a:ext>
            </a:extLst>
          </p:cNvPr>
          <p:cNvSpPr txBox="1"/>
          <p:nvPr/>
        </p:nvSpPr>
        <p:spPr>
          <a:xfrm>
            <a:off x="37378" y="5695547"/>
            <a:ext cx="2205461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>
                <a:solidFill>
                  <a:schemeClr val="bg1"/>
                </a:solidFill>
                <a:latin typeface="Univers Condensed Light" panose="020B0306020202040204" pitchFamily="34" charset="0"/>
              </a:rPr>
              <a:t>G. Matousek (Duke)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4E39F3-D2E4-04E7-7D5B-ADDBF2F871BA}"/>
              </a:ext>
            </a:extLst>
          </p:cNvPr>
          <p:cNvSpPr txBox="1"/>
          <p:nvPr/>
        </p:nvSpPr>
        <p:spPr>
          <a:xfrm>
            <a:off x="130898" y="6137910"/>
            <a:ext cx="4757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Note that e(x) is also </a:t>
            </a:r>
            <a:r>
              <a:rPr lang="en-US" dirty="0" err="1"/>
              <a:t>reprpoduced</a:t>
            </a:r>
            <a:r>
              <a:rPr lang="en-US" dirty="0"/>
              <a:t>… unclear now</a:t>
            </a:r>
          </a:p>
        </p:txBody>
      </p:sp>
    </p:spTree>
    <p:extLst>
      <p:ext uri="{BB962C8B-B14F-4D97-AF65-F5344CB8AC3E}">
        <p14:creationId xmlns:p14="http://schemas.microsoft.com/office/powerpoint/2010/main" val="26547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6E8CF-2A9E-FC57-8903-DA2DFFA94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BFB63A5D-1F7D-5E1D-CC6F-6AA746856FE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𝑋</m:t>
                      </m:r>
                    </m:oMath>
                    <m:oMath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br>
                  <a:rPr lang="en-US" sz="2400"/>
                </a:br>
                <a:endParaRPr lang="en-US" sz="2400"/>
              </a:p>
            </p:txBody>
          </p:sp>
        </mc:Choice>
        <mc:Fallback xmlns="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BFB63A5D-1F7D-5E1D-CC6F-6AA746856F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17949" b="-35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4E5E3833-7315-A823-F9C6-6BE6F016495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/>
                  <a:t> Large asymmetries observed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/>
                  <a:t> </a:t>
                </a:r>
                <a:r>
                  <a:rPr lang="en-US" err="1"/>
                  <a:t>dihadrons</a:t>
                </a:r>
                <a:r>
                  <a:rPr lang="en-US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/>
                  <a:t> larger than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/>
                  <a:t> </a:t>
                </a:r>
                <a:r>
                  <a:rPr lang="en-US" err="1"/>
                  <a:t>dihadrons</a:t>
                </a:r>
                <a:r>
                  <a:rPr lang="en-US"/>
                  <a:t>!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/>
                  <a:t> Correlations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/>
                  <a:t> appear absent 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⊥</m:t>
                        </m:r>
                      </m:sup>
                    </m:sSubSup>
                  </m:oMath>
                </a14:m>
                <a:r>
                  <a:rPr lang="en-US"/>
                  <a:t> </a:t>
                </a:r>
                <a:r>
                  <a:rPr lang="en-US" err="1"/>
                  <a:t>DiFF</a:t>
                </a:r>
                <a:r>
                  <a:rPr lang="en-US"/>
                  <a:t> (left plot) yet large 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⊥</m:t>
                        </m:r>
                      </m:sup>
                    </m:sSubSup>
                  </m:oMath>
                </a14:m>
                <a:r>
                  <a:rPr lang="en-US"/>
                  <a:t> (right plot)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/>
                  <a:t> Access to new flavor dependence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⊥</m:t>
                        </m:r>
                      </m:sup>
                    </m:sSubSup>
                  </m:oMath>
                </a14:m>
                <a:r>
                  <a:rPr lang="en-US"/>
                  <a:t>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/>
                  <a:t> Access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/>
                  <a:t> vector meson contributions to single hadron SIDIS  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4E5E3833-7315-A823-F9C6-6BE6F01649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00" t="-1269" r="-3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0A09CE-373A-8EA8-D502-5A12DB834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IWHSS 2025 – QCD'N 2025 - San Sebastián, Spain – September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9A6824-F0F5-E07B-D77C-31010B2E7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A4926321-9CEE-071E-B144-C88D23A5FBF0}"/>
                  </a:ext>
                </a:extLst>
              </p:cNvPr>
              <p:cNvSpPr/>
              <p:nvPr/>
            </p:nvSpPr>
            <p:spPr>
              <a:xfrm>
                <a:off x="7793182" y="975014"/>
                <a:ext cx="1233055" cy="594292"/>
              </a:xfrm>
              <a:prstGeom prst="roundRect">
                <a:avLst>
                  <a:gd name="adj" fmla="val 42311"/>
                </a:avLst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2700" i="1"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sz="2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𝐿𝑈</m:t>
                          </m:r>
                        </m:sub>
                      </m:sSub>
                    </m:oMath>
                  </m:oMathPara>
                </a14:m>
                <a:endParaRPr lang="en-US" sz="2700"/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A4926321-9CEE-071E-B144-C88D23A5FB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3182" y="975014"/>
                <a:ext cx="1233055" cy="594292"/>
              </a:xfrm>
              <a:prstGeom prst="roundRect">
                <a:avLst>
                  <a:gd name="adj" fmla="val 42311"/>
                </a:avLst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Publications | Jefferson Lab">
            <a:extLst>
              <a:ext uri="{FF2B5EF4-FFF2-40B4-BE49-F238E27FC236}">
                <a16:creationId xmlns:a16="http://schemas.microsoft.com/office/drawing/2014/main" id="{53071D62-9E77-9303-FC2F-8658D8E8AC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3384" y="968548"/>
            <a:ext cx="1179152" cy="6303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9B7BC4-234C-56E2-9B93-6926AF1F3A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161" y="1763683"/>
            <a:ext cx="2556033" cy="20088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72A81F2-94E7-A754-E3D0-5398D08A7F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1063" y="1808613"/>
            <a:ext cx="2386014" cy="19827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38D5E39-6858-4CB7-C1FE-82E3734E9E1C}"/>
                  </a:ext>
                </a:extLst>
              </p:cNvPr>
              <p:cNvSpPr txBox="1"/>
              <p:nvPr/>
            </p:nvSpPr>
            <p:spPr>
              <a:xfrm>
                <a:off x="1264444" y="3304424"/>
                <a:ext cx="1311244" cy="209866"/>
              </a:xfrm>
              <a:prstGeom prst="rect">
                <a:avLst/>
              </a:prstGeom>
              <a:solidFill>
                <a:srgbClr val="FF0101">
                  <a:alpha val="1176"/>
                </a:srgbClr>
              </a:solidFill>
              <a:effectLst>
                <a:glow rad="63500">
                  <a:srgbClr val="FF0000">
                    <a:alpha val="6000"/>
                  </a:srgbClr>
                </a:glow>
              </a:effectLst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350" i="1">
                          <a:latin typeface="Cambria Math" panose="02040503050406030204" pitchFamily="18" charset="0"/>
                        </a:rPr>
                        <m:t>𝑒</m:t>
                      </m:r>
                      <m:d>
                        <m:d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bSup>
                        <m:sSubSup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⊥</m:t>
                          </m:r>
                        </m:sup>
                      </m:sSubSup>
                      <m:r>
                        <a:rPr lang="en-US" sz="135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35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35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ℎ</m:t>
                          </m:r>
                        </m:sub>
                      </m:sSub>
                      <m:r>
                        <a:rPr lang="en-US" sz="135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35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38D5E39-6858-4CB7-C1FE-82E3734E9E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4444" y="3304424"/>
                <a:ext cx="1311244" cy="209866"/>
              </a:xfrm>
              <a:prstGeom prst="rect">
                <a:avLst/>
              </a:prstGeom>
              <a:blipFill>
                <a:blip r:embed="rId9"/>
                <a:stretch>
                  <a:fillRect b="-7143"/>
                </a:stretch>
              </a:blipFill>
              <a:effectLst>
                <a:glow rad="63500">
                  <a:srgbClr val="FF0000">
                    <a:alpha val="6000"/>
                  </a:srgbClr>
                </a:glo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EC9C1F5-8C89-8D14-0617-A99697E617FC}"/>
                  </a:ext>
                </a:extLst>
              </p:cNvPr>
              <p:cNvSpPr txBox="1"/>
              <p:nvPr/>
            </p:nvSpPr>
            <p:spPr>
              <a:xfrm>
                <a:off x="3220212" y="2085671"/>
                <a:ext cx="1311244" cy="209866"/>
              </a:xfrm>
              <a:prstGeom prst="rect">
                <a:avLst/>
              </a:prstGeom>
              <a:solidFill>
                <a:srgbClr val="FF0101">
                  <a:alpha val="1176"/>
                </a:srgb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35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35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35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1350"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</m:d>
                      <m:sSubSup>
                        <m:sSubSup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⊥</m:t>
                          </m:r>
                        </m:sup>
                      </m:sSubSup>
                      <m:r>
                        <a:rPr lang="en-US" sz="135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35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135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ℎ</m:t>
                          </m:r>
                        </m:sub>
                      </m:sSub>
                      <m:r>
                        <a:rPr lang="en-US" sz="135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35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EC9C1F5-8C89-8D14-0617-A99697E61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0212" y="2085671"/>
                <a:ext cx="1311244" cy="209866"/>
              </a:xfrm>
              <a:prstGeom prst="rect">
                <a:avLst/>
              </a:prstGeom>
              <a:blipFill>
                <a:blip r:embed="rId10"/>
                <a:stretch>
                  <a:fillRect b="-3448"/>
                </a:stretch>
              </a:blip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DCE32608-AEF3-18BB-C4CC-4A7AEF85D787}"/>
              </a:ext>
            </a:extLst>
          </p:cNvPr>
          <p:cNvSpPr txBox="1"/>
          <p:nvPr/>
        </p:nvSpPr>
        <p:spPr>
          <a:xfrm>
            <a:off x="37378" y="5695547"/>
            <a:ext cx="2205461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>
                <a:solidFill>
                  <a:schemeClr val="bg1"/>
                </a:solidFill>
                <a:latin typeface="Univers Condensed Light" panose="020B0306020202040204" pitchFamily="34" charset="0"/>
              </a:rPr>
              <a:t>C. Pecar (Duke)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DB8CBF5-DE84-1E32-D984-A8C4ABB9B2FF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r="34205"/>
          <a:stretch/>
        </p:blipFill>
        <p:spPr>
          <a:xfrm>
            <a:off x="5519836" y="1744805"/>
            <a:ext cx="3468074" cy="14154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082D359-C773-1305-A0D6-75300A3A0E4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66744"/>
          <a:stretch/>
        </p:blipFill>
        <p:spPr>
          <a:xfrm>
            <a:off x="7253873" y="3161978"/>
            <a:ext cx="1752967" cy="141548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4A89799-6CB0-1DC6-4860-2DBB9B6407B6}"/>
              </a:ext>
            </a:extLst>
          </p:cNvPr>
          <p:cNvSpPr/>
          <p:nvPr/>
        </p:nvSpPr>
        <p:spPr>
          <a:xfrm>
            <a:off x="6257925" y="1703784"/>
            <a:ext cx="2614613" cy="134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A23BE4-4555-CA53-BBCA-311B5F1E7D0B}"/>
              </a:ext>
            </a:extLst>
          </p:cNvPr>
          <p:cNvSpPr/>
          <p:nvPr/>
        </p:nvSpPr>
        <p:spPr>
          <a:xfrm>
            <a:off x="7883128" y="3160288"/>
            <a:ext cx="849521" cy="951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4C4464D-4062-0CFC-1969-E521357B46FF}"/>
              </a:ext>
            </a:extLst>
          </p:cNvPr>
          <p:cNvSpPr/>
          <p:nvPr/>
        </p:nvSpPr>
        <p:spPr>
          <a:xfrm>
            <a:off x="7067832" y="3139541"/>
            <a:ext cx="849521" cy="951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2562151-F14B-18D9-525C-616ECC413A78}"/>
              </a:ext>
            </a:extLst>
          </p:cNvPr>
          <p:cNvSpPr txBox="1"/>
          <p:nvPr/>
        </p:nvSpPr>
        <p:spPr>
          <a:xfrm>
            <a:off x="5477753" y="3223140"/>
            <a:ext cx="1671486" cy="30008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350">
                <a:latin typeface="Univers Light" panose="020B0403020202020204" pitchFamily="34" charset="0"/>
              </a:rPr>
              <a:t>Invariant Masses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4D4CB0D-3402-447C-3CB8-05F4C399C329}"/>
                  </a:ext>
                </a:extLst>
              </p:cNvPr>
              <p:cNvSpPr txBox="1"/>
              <p:nvPr/>
            </p:nvSpPr>
            <p:spPr>
              <a:xfrm>
                <a:off x="6257925" y="1926132"/>
                <a:ext cx="85215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4D4CB0D-3402-447C-3CB8-05F4C399C3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7925" y="1926132"/>
                <a:ext cx="852156" cy="369332"/>
              </a:xfrm>
              <a:prstGeom prst="rect">
                <a:avLst/>
              </a:prstGeom>
              <a:blipFill>
                <a:blip r:embed="rId12"/>
                <a:stretch>
                  <a:fillRect l="-7353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E111263-68B7-DCE8-0EB5-42272F9651C1}"/>
                  </a:ext>
                </a:extLst>
              </p:cNvPr>
              <p:cNvSpPr txBox="1"/>
              <p:nvPr/>
            </p:nvSpPr>
            <p:spPr>
              <a:xfrm>
                <a:off x="8018987" y="1911629"/>
                <a:ext cx="85215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E111263-68B7-DCE8-0EB5-42272F9651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8987" y="1911629"/>
                <a:ext cx="852156" cy="369332"/>
              </a:xfrm>
              <a:prstGeom prst="rect">
                <a:avLst/>
              </a:prstGeom>
              <a:blipFill>
                <a:blip r:embed="rId13"/>
                <a:stretch>
                  <a:fillRect l="-4412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0FFD852-3D19-1B59-BFE1-FF44D24E592D}"/>
                  </a:ext>
                </a:extLst>
              </p:cNvPr>
              <p:cNvSpPr txBox="1"/>
              <p:nvPr/>
            </p:nvSpPr>
            <p:spPr>
              <a:xfrm>
                <a:off x="7939985" y="3353269"/>
                <a:ext cx="88312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0FFD852-3D19-1B59-BFE1-FF44D24E59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9985" y="3353269"/>
                <a:ext cx="883127" cy="369332"/>
              </a:xfrm>
              <a:prstGeom prst="rect">
                <a:avLst/>
              </a:prstGeom>
              <a:blipFill>
                <a:blip r:embed="rId14"/>
                <a:stretch>
                  <a:fillRect l="-5634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968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6957A-2D14-FC12-88EE-7D0FE5A9B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EE1D2-DE4E-1904-46A3-407AD0E7B3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63B9CA-2F91-F573-CE63-2D0E1CDEE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93C-5050-FC42-8F10-D22D4F119D13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F94D87-14C9-A81F-920E-CD531CD36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3519" y="2308109"/>
            <a:ext cx="3491900" cy="25932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2C0328-2A10-D72D-4D3E-31D257A4E2ED}"/>
              </a:ext>
            </a:extLst>
          </p:cNvPr>
          <p:cNvSpPr txBox="1"/>
          <p:nvPr/>
        </p:nvSpPr>
        <p:spPr>
          <a:xfrm>
            <a:off x="638827" y="6424611"/>
            <a:ext cx="55365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 the proposal for the RG Addition to PAC48 (C. Dilks)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70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E2641-D1B9-D132-DFA5-0AA4981D3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E666B83-0330-F85E-3C1F-35DE225038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305007" y="3718974"/>
            <a:ext cx="14851185" cy="305172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C398A1-DFB4-36BB-D7B5-1C38C2832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93C-5050-FC42-8F10-D22D4F119D13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8EE6F8-184F-2517-83E3-3EABBCEC90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20248" y="1052057"/>
            <a:ext cx="11566426" cy="247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0440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ABA06-403B-F517-A0D7-7C0398F60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396AA-EDCB-D5D0-D753-97FAEB7D54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38584C-A00D-54EC-2C3F-47F12DF07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93C-5050-FC42-8F10-D22D4F119D13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81EC69-274A-338F-0E18-8ADE22AD1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530" y="0"/>
            <a:ext cx="566694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A9E1C4-7352-9EAE-AEF8-2C4CA389B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3810" y="87300"/>
            <a:ext cx="55245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1268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010A72-7B83-63B9-B3F9-CC82232CA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Helicity TMD (and the effect from </a:t>
            </a:r>
            <a:r>
              <a:rPr lang="en-US" dirty="0">
                <a:latin typeface="Symbol" pitchFamily="2" charset="2"/>
              </a:rPr>
              <a:t>r</a:t>
            </a:r>
            <a:r>
              <a:rPr lang="en-US" baseline="30000" dirty="0">
                <a:latin typeface="Symbol" pitchFamily="2" charset="2"/>
              </a:rPr>
              <a:t>0</a:t>
            </a:r>
            <a:r>
              <a:rPr lang="en-US" dirty="0"/>
              <a:t>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5831B45-D87F-9C9F-AA51-DC951DF24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89391D-D79C-0CC2-C4AD-9E4E3A92F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CB2F1-739C-D74B-B449-0413DC9360EB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5A1AA2-089F-9BE3-3D9D-1F21AB3B1AA8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561138"/>
            <a:ext cx="2057400" cy="365125"/>
          </a:xfrm>
        </p:spPr>
        <p:txBody>
          <a:bodyPr/>
          <a:lstStyle/>
          <a:p>
            <a:r>
              <a:rPr lang="en-US"/>
              <a:t>30/9/24</a:t>
            </a:r>
            <a:endParaRPr lang="en-US" dirty="0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DF3EABF2-2F13-E0D7-A3B9-4194576125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 bwMode="auto">
          <a:xfrm>
            <a:off x="3403702" y="3884140"/>
            <a:ext cx="2599979" cy="1767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89A6CE4-53F1-B2B5-936D-8655A45469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048211" y="3864392"/>
            <a:ext cx="2599979" cy="173611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8CE8D0A-461A-8CDC-0E25-4DA6AA3BC5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2002" y="1890291"/>
            <a:ext cx="4386149" cy="4924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2E1F19F-6DF3-5267-89AA-1E4AFC58A477}"/>
              </a:ext>
            </a:extLst>
          </p:cNvPr>
          <p:cNvSpPr txBox="1"/>
          <p:nvPr/>
        </p:nvSpPr>
        <p:spPr>
          <a:xfrm>
            <a:off x="129168" y="1738204"/>
            <a:ext cx="4574525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itchFamily="2" charset="0"/>
              </a:rPr>
              <a:t>g</a:t>
            </a:r>
            <a:r>
              <a:rPr lang="en-US" sz="1200" baseline="-25000" dirty="0">
                <a:latin typeface="Helvetica" pitchFamily="2" charset="0"/>
              </a:rPr>
              <a:t>1</a:t>
            </a:r>
            <a:r>
              <a:rPr lang="en-US" sz="1200" dirty="0">
                <a:latin typeface="Helvetica" pitchFamily="2" charset="0"/>
              </a:rPr>
              <a:t>(</a:t>
            </a:r>
            <a:r>
              <a:rPr lang="en-US" sz="1200" dirty="0" err="1">
                <a:latin typeface="Helvetica" pitchFamily="2" charset="0"/>
              </a:rPr>
              <a:t>x,k</a:t>
            </a:r>
            <a:r>
              <a:rPr lang="en-US" sz="1200" baseline="-25000" dirty="0" err="1">
                <a:latin typeface="Helvetica" pitchFamily="2" charset="0"/>
              </a:rPr>
              <a:t>T</a:t>
            </a:r>
            <a:r>
              <a:rPr lang="en-US" sz="1200" dirty="0">
                <a:latin typeface="Helvetica" pitchFamily="2" charset="0"/>
              </a:rPr>
              <a:t>) will be heavily kinematically suppressed at EIC.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itchFamily="2" charset="0"/>
              </a:rPr>
              <a:t>JLab22, with extension to higher P</a:t>
            </a:r>
            <a:r>
              <a:rPr lang="en-US" sz="1200" baseline="-25000" dirty="0">
                <a:latin typeface="Helvetica" pitchFamily="2" charset="0"/>
              </a:rPr>
              <a:t>T</a:t>
            </a:r>
            <a:r>
              <a:rPr lang="en-US" sz="1200" dirty="0">
                <a:latin typeface="Helvetica" pitchFamily="2" charset="0"/>
              </a:rPr>
              <a:t>, would be critical for studies of g</a:t>
            </a:r>
            <a:r>
              <a:rPr lang="en-US" sz="1200" baseline="-25000" dirty="0">
                <a:latin typeface="Helvetica" pitchFamily="2" charset="0"/>
              </a:rPr>
              <a:t>1</a:t>
            </a:r>
            <a:r>
              <a:rPr lang="en-US" sz="1200" dirty="0">
                <a:latin typeface="Helvetica" pitchFamily="2" charset="0"/>
              </a:rPr>
              <a:t> in the valance quark region.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E9E48B-A012-A4E4-B889-39020907E917}"/>
              </a:ext>
            </a:extLst>
          </p:cNvPr>
          <p:cNvSpPr txBox="1"/>
          <p:nvPr/>
        </p:nvSpPr>
        <p:spPr>
          <a:xfrm>
            <a:off x="6428289" y="3744285"/>
            <a:ext cx="144270" cy="30008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l"/>
            <a:r>
              <a:rPr lang="en-US" sz="1350" dirty="0">
                <a:solidFill>
                  <a:schemeClr val="accent1"/>
                </a:solidFill>
                <a:latin typeface="Helvetica" pitchFamily="2" charset="0"/>
              </a:rPr>
              <a:t>3.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A204FD-32D3-580D-655F-491908A0A8A6}"/>
              </a:ext>
            </a:extLst>
          </p:cNvPr>
          <p:cNvSpPr txBox="1"/>
          <p:nvPr/>
        </p:nvSpPr>
        <p:spPr>
          <a:xfrm>
            <a:off x="3760204" y="3765136"/>
            <a:ext cx="144270" cy="30008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l"/>
            <a:r>
              <a:rPr lang="en-US" sz="1350" dirty="0">
                <a:solidFill>
                  <a:schemeClr val="accent1"/>
                </a:solidFill>
                <a:latin typeface="Helvetica" pitchFamily="2" charset="0"/>
              </a:rPr>
              <a:t>2.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9AA013-ED9A-3337-2EB4-4A6A470DAAF2}"/>
              </a:ext>
            </a:extLst>
          </p:cNvPr>
          <p:cNvSpPr txBox="1"/>
          <p:nvPr/>
        </p:nvSpPr>
        <p:spPr>
          <a:xfrm>
            <a:off x="2727526" y="2591046"/>
            <a:ext cx="6507811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257175" indent="-257175">
              <a:buFontTx/>
              <a:buAutoNum type="arabicPeriod"/>
            </a:pPr>
            <a:r>
              <a:rPr lang="en-US" sz="1200" dirty="0">
                <a:latin typeface="Helvetica" pitchFamily="2" charset="0"/>
              </a:rPr>
              <a:t>Measurements of </a:t>
            </a:r>
            <a:r>
              <a:rPr lang="en-US" sz="1200" dirty="0" err="1">
                <a:latin typeface="Helvetica" pitchFamily="2" charset="0"/>
              </a:rPr>
              <a:t>epX</a:t>
            </a:r>
            <a:r>
              <a:rPr lang="en-US" sz="1200" dirty="0">
                <a:latin typeface="Helvetica" pitchFamily="2" charset="0"/>
              </a:rPr>
              <a:t> A</a:t>
            </a:r>
            <a:r>
              <a:rPr lang="en-US" sz="1200" baseline="-25000" dirty="0">
                <a:latin typeface="Helvetica" pitchFamily="2" charset="0"/>
              </a:rPr>
              <a:t>LL</a:t>
            </a:r>
            <a:r>
              <a:rPr lang="en-US" sz="1200" dirty="0">
                <a:latin typeface="Helvetica" pitchFamily="2" charset="0"/>
              </a:rPr>
              <a:t> systematically higher after M</a:t>
            </a:r>
            <a:r>
              <a:rPr lang="en-US" sz="1200" baseline="-25000" dirty="0">
                <a:latin typeface="Helvetica" pitchFamily="2" charset="0"/>
              </a:rPr>
              <a:t>x</a:t>
            </a:r>
            <a:r>
              <a:rPr lang="en-US" sz="1200" dirty="0">
                <a:latin typeface="Helvetica" pitchFamily="2" charset="0"/>
              </a:rPr>
              <a:t> cut to remove VMs</a:t>
            </a:r>
          </a:p>
          <a:p>
            <a:pPr marL="257175" indent="-257175">
              <a:buFontTx/>
              <a:buAutoNum type="arabicPeriod"/>
            </a:pPr>
            <a:r>
              <a:rPr lang="en-US" sz="1200" dirty="0">
                <a:latin typeface="Helvetica" pitchFamily="2" charset="0"/>
              </a:rPr>
              <a:t>Semi-exclusive </a:t>
            </a:r>
            <a:r>
              <a:rPr lang="en-US" sz="1200" dirty="0" err="1">
                <a:latin typeface="Helvetica" pitchFamily="2" charset="0"/>
              </a:rPr>
              <a:t>e’</a:t>
            </a:r>
            <a:r>
              <a:rPr lang="en-US" sz="1200" dirty="0" err="1">
                <a:latin typeface="Symbol" pitchFamily="2" charset="2"/>
              </a:rPr>
              <a:t>p</a:t>
            </a:r>
            <a:r>
              <a:rPr lang="en-US" sz="1200" baseline="30000" dirty="0" err="1">
                <a:latin typeface="Helvetica" pitchFamily="2" charset="0"/>
              </a:rPr>
              <a:t>+</a:t>
            </a:r>
            <a:r>
              <a:rPr lang="en-US" sz="1200" dirty="0" err="1">
                <a:latin typeface="Helvetica" pitchFamily="2" charset="0"/>
              </a:rPr>
              <a:t>pX</a:t>
            </a:r>
            <a:r>
              <a:rPr lang="en-US" sz="1200" dirty="0">
                <a:latin typeface="Helvetica" pitchFamily="2" charset="0"/>
              </a:rPr>
              <a:t> with </a:t>
            </a:r>
            <a:r>
              <a:rPr lang="en-US" sz="1200" dirty="0">
                <a:latin typeface="Symbol" pitchFamily="2" charset="2"/>
              </a:rPr>
              <a:t>r</a:t>
            </a:r>
            <a:r>
              <a:rPr lang="en-US" sz="1200" dirty="0">
                <a:latin typeface="Helvetica" pitchFamily="2" charset="0"/>
              </a:rPr>
              <a:t> removed larger than </a:t>
            </a:r>
            <a:r>
              <a:rPr lang="en-US" sz="1200" dirty="0" err="1">
                <a:latin typeface="Helvetica" pitchFamily="2" charset="0"/>
              </a:rPr>
              <a:t>e’</a:t>
            </a:r>
            <a:r>
              <a:rPr lang="en-US" sz="1200" dirty="0" err="1">
                <a:latin typeface="Symbol" pitchFamily="2" charset="2"/>
              </a:rPr>
              <a:t>p</a:t>
            </a:r>
            <a:r>
              <a:rPr lang="en-US" sz="1200" baseline="30000" dirty="0" err="1">
                <a:latin typeface="Helvetica" pitchFamily="2" charset="0"/>
              </a:rPr>
              <a:t>+</a:t>
            </a:r>
            <a:r>
              <a:rPr lang="en-US" sz="1200" dirty="0" err="1">
                <a:latin typeface="Helvetica" pitchFamily="2" charset="0"/>
              </a:rPr>
              <a:t>X</a:t>
            </a:r>
            <a:r>
              <a:rPr lang="en-US" sz="1200" dirty="0">
                <a:latin typeface="Helvetica" pitchFamily="2" charset="0"/>
              </a:rPr>
              <a:t> double-spin asymmetries</a:t>
            </a:r>
          </a:p>
          <a:p>
            <a:pPr marL="257175" indent="-257175">
              <a:buAutoNum type="arabicPeriod"/>
            </a:pPr>
            <a:r>
              <a:rPr lang="en-US" sz="1200" dirty="0">
                <a:latin typeface="Helvetica" pitchFamily="2" charset="0"/>
              </a:rPr>
              <a:t>Measurements of A</a:t>
            </a:r>
            <a:r>
              <a:rPr lang="en-US" sz="1200" baseline="-25000" dirty="0">
                <a:latin typeface="Helvetica" pitchFamily="2" charset="0"/>
              </a:rPr>
              <a:t>LL </a:t>
            </a:r>
            <a:r>
              <a:rPr lang="en-US" sz="1200" dirty="0">
                <a:latin typeface="Helvetica" pitchFamily="2" charset="0"/>
              </a:rPr>
              <a:t>for “diffractive” </a:t>
            </a:r>
            <a:r>
              <a:rPr lang="en-US" sz="1200" dirty="0">
                <a:latin typeface="Symbol" pitchFamily="2" charset="2"/>
              </a:rPr>
              <a:t>r</a:t>
            </a:r>
            <a:r>
              <a:rPr lang="en-US" sz="1200" baseline="30000" dirty="0">
                <a:latin typeface="Symbol" pitchFamily="2" charset="2"/>
              </a:rPr>
              <a:t>0</a:t>
            </a:r>
            <a:r>
              <a:rPr lang="en-US" sz="1200" dirty="0">
                <a:latin typeface="Helvetica" pitchFamily="2" charset="0"/>
              </a:rPr>
              <a:t> indicate very small values (probably negative)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DD148CC-D31C-C4CC-DBB3-ED5E196201CD}"/>
              </a:ext>
            </a:extLst>
          </p:cNvPr>
          <p:cNvGrpSpPr/>
          <p:nvPr/>
        </p:nvGrpSpPr>
        <p:grpSpPr>
          <a:xfrm>
            <a:off x="643886" y="3795550"/>
            <a:ext cx="2599979" cy="1877408"/>
            <a:chOff x="4744026" y="4341868"/>
            <a:chExt cx="2557593" cy="184680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F9BA3AC-92A8-A6E7-40DF-A8B5077AD0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4744026" y="4449669"/>
              <a:ext cx="2557593" cy="17390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C188595-A0B1-644B-EA5B-2DB122E394F0}"/>
                </a:ext>
              </a:extLst>
            </p:cNvPr>
            <p:cNvSpPr txBox="1"/>
            <p:nvPr/>
          </p:nvSpPr>
          <p:spPr>
            <a:xfrm>
              <a:off x="5131167" y="4341868"/>
              <a:ext cx="141918" cy="295190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l"/>
              <a:r>
                <a:rPr lang="en-US" sz="1350" dirty="0">
                  <a:solidFill>
                    <a:schemeClr val="accent1"/>
                  </a:solidFill>
                  <a:latin typeface="Helvetica" pitchFamily="2" charset="0"/>
                </a:rPr>
                <a:t>1.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FE5BB8BD-656E-CEA5-FA2B-2B9E2EE9FB80}"/>
              </a:ext>
            </a:extLst>
          </p:cNvPr>
          <p:cNvSpPr txBox="1"/>
          <p:nvPr/>
        </p:nvSpPr>
        <p:spPr>
          <a:xfrm>
            <a:off x="1325459" y="3819065"/>
            <a:ext cx="1410643" cy="2308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l"/>
            <a:r>
              <a:rPr lang="en-US" sz="900" dirty="0">
                <a:solidFill>
                  <a:srgbClr val="FF0000"/>
                </a:solidFill>
                <a:latin typeface="Helvetica" pitchFamily="2" charset="0"/>
              </a:rPr>
              <a:t>M</a:t>
            </a:r>
            <a:r>
              <a:rPr lang="en-US" sz="900" baseline="-25000" dirty="0">
                <a:solidFill>
                  <a:srgbClr val="FF0000"/>
                </a:solidFill>
                <a:latin typeface="Helvetica" pitchFamily="2" charset="0"/>
              </a:rPr>
              <a:t>x</a:t>
            </a:r>
            <a:r>
              <a:rPr lang="en-US" sz="900" dirty="0">
                <a:solidFill>
                  <a:srgbClr val="FF0000"/>
                </a:solidFill>
                <a:latin typeface="Helvetica" pitchFamily="2" charset="0"/>
              </a:rPr>
              <a:t> &gt; 0 GeV,</a:t>
            </a:r>
            <a:r>
              <a:rPr lang="en-US" sz="900" dirty="0">
                <a:latin typeface="Helvetica" pitchFamily="2" charset="0"/>
              </a:rPr>
              <a:t> </a:t>
            </a:r>
            <a:r>
              <a:rPr lang="en-US" sz="900" dirty="0">
                <a:solidFill>
                  <a:schemeClr val="accent5">
                    <a:lumMod val="75000"/>
                  </a:schemeClr>
                </a:solidFill>
                <a:latin typeface="Helvetica" pitchFamily="2" charset="0"/>
              </a:rPr>
              <a:t>M</a:t>
            </a:r>
            <a:r>
              <a:rPr lang="en-US" sz="900" baseline="-25000" dirty="0">
                <a:solidFill>
                  <a:schemeClr val="accent5">
                    <a:lumMod val="75000"/>
                  </a:schemeClr>
                </a:solidFill>
                <a:latin typeface="Helvetica" pitchFamily="2" charset="0"/>
              </a:rPr>
              <a:t>x</a:t>
            </a:r>
            <a:r>
              <a:rPr lang="en-US" sz="900" dirty="0">
                <a:solidFill>
                  <a:schemeClr val="accent5">
                    <a:lumMod val="75000"/>
                  </a:schemeClr>
                </a:solidFill>
                <a:latin typeface="Helvetica" pitchFamily="2" charset="0"/>
              </a:rPr>
              <a:t> &gt; 1.35 GeV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CBC3B96-CE5F-487D-8C37-F02F07C7E128}"/>
              </a:ext>
            </a:extLst>
          </p:cNvPr>
          <p:cNvSpPr txBox="1"/>
          <p:nvPr/>
        </p:nvSpPr>
        <p:spPr>
          <a:xfrm>
            <a:off x="3953504" y="3672121"/>
            <a:ext cx="1736053" cy="3693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l"/>
            <a:r>
              <a:rPr lang="en-US" sz="900" dirty="0">
                <a:solidFill>
                  <a:srgbClr val="FF0000"/>
                </a:solidFill>
                <a:latin typeface="Helvetica" pitchFamily="2" charset="0"/>
              </a:rPr>
              <a:t>M</a:t>
            </a:r>
            <a:r>
              <a:rPr lang="en-US" sz="900" baseline="-25000" dirty="0">
                <a:solidFill>
                  <a:srgbClr val="FF0000"/>
                </a:solidFill>
                <a:latin typeface="Helvetica" pitchFamily="2" charset="0"/>
              </a:rPr>
              <a:t>x(</a:t>
            </a:r>
            <a:r>
              <a:rPr lang="en-US" sz="900" baseline="-25000" dirty="0">
                <a:solidFill>
                  <a:srgbClr val="FF0000"/>
                </a:solidFill>
                <a:latin typeface="Symbol" pitchFamily="2" charset="2"/>
              </a:rPr>
              <a:t>p</a:t>
            </a:r>
            <a:r>
              <a:rPr lang="en-US" sz="900" baseline="30000" dirty="0">
                <a:solidFill>
                  <a:srgbClr val="FF0000"/>
                </a:solidFill>
                <a:latin typeface="Symbol" pitchFamily="2" charset="2"/>
              </a:rPr>
              <a:t>+</a:t>
            </a:r>
            <a:r>
              <a:rPr lang="en-US" sz="900" baseline="-25000" dirty="0">
                <a:solidFill>
                  <a:srgbClr val="FF0000"/>
                </a:solidFill>
                <a:latin typeface="Helvetica" pitchFamily="2" charset="0"/>
              </a:rPr>
              <a:t>)</a:t>
            </a:r>
            <a:r>
              <a:rPr lang="en-US" sz="900" dirty="0">
                <a:solidFill>
                  <a:srgbClr val="FF0000"/>
                </a:solidFill>
                <a:latin typeface="Helvetica" pitchFamily="2" charset="0"/>
              </a:rPr>
              <a:t> &gt; 1.5 GeV,</a:t>
            </a:r>
            <a:r>
              <a:rPr lang="en-US" sz="900" dirty="0">
                <a:latin typeface="Helvetica" pitchFamily="2" charset="0"/>
              </a:rPr>
              <a:t> </a:t>
            </a:r>
            <a:r>
              <a:rPr lang="en-US" sz="900" dirty="0">
                <a:solidFill>
                  <a:srgbClr val="0070C0"/>
                </a:solidFill>
                <a:latin typeface="Helvetica" pitchFamily="2" charset="0"/>
              </a:rPr>
              <a:t>M</a:t>
            </a:r>
            <a:r>
              <a:rPr lang="en-US" sz="900" baseline="-25000" dirty="0">
                <a:solidFill>
                  <a:srgbClr val="0070C0"/>
                </a:solidFill>
                <a:latin typeface="Helvetica" pitchFamily="2" charset="0"/>
              </a:rPr>
              <a:t>x(p)</a:t>
            </a:r>
            <a:r>
              <a:rPr lang="en-US" sz="900" dirty="0">
                <a:solidFill>
                  <a:srgbClr val="0070C0"/>
                </a:solidFill>
                <a:latin typeface="Helvetica" pitchFamily="2" charset="0"/>
              </a:rPr>
              <a:t> &gt; 1.35 GeV</a:t>
            </a:r>
          </a:p>
          <a:p>
            <a:r>
              <a:rPr lang="en-US" sz="900" dirty="0">
                <a:latin typeface="Helvetica" pitchFamily="2" charset="0"/>
              </a:rPr>
              <a:t>M</a:t>
            </a:r>
            <a:r>
              <a:rPr lang="en-US" sz="900" baseline="-25000" dirty="0">
                <a:latin typeface="Helvetica" pitchFamily="2" charset="0"/>
              </a:rPr>
              <a:t>x(</a:t>
            </a:r>
            <a:r>
              <a:rPr lang="en-US" sz="900" baseline="-25000" dirty="0">
                <a:latin typeface="Symbol" pitchFamily="2" charset="2"/>
              </a:rPr>
              <a:t>p</a:t>
            </a:r>
            <a:r>
              <a:rPr lang="en-US" sz="900" baseline="30000" dirty="0">
                <a:latin typeface="Symbol" pitchFamily="2" charset="2"/>
              </a:rPr>
              <a:t>+</a:t>
            </a:r>
            <a:r>
              <a:rPr lang="en-US" sz="900" baseline="-25000" dirty="0">
                <a:latin typeface="Helvetica" pitchFamily="2" charset="0"/>
              </a:rPr>
              <a:t>)</a:t>
            </a:r>
            <a:r>
              <a:rPr lang="en-US" sz="900" dirty="0">
                <a:latin typeface="Helvetica" pitchFamily="2" charset="0"/>
              </a:rPr>
              <a:t> &gt; 1.5 GeV, M</a:t>
            </a:r>
            <a:r>
              <a:rPr lang="en-US" sz="900" baseline="-25000" dirty="0">
                <a:latin typeface="Helvetica" pitchFamily="2" charset="0"/>
              </a:rPr>
              <a:t>x(p)</a:t>
            </a:r>
            <a:r>
              <a:rPr lang="en-US" sz="900" dirty="0">
                <a:latin typeface="Helvetica" pitchFamily="2" charset="0"/>
              </a:rPr>
              <a:t> &gt; 1.35 GeV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8ADDFE-2698-2E56-3198-00898A1D14D9}"/>
              </a:ext>
            </a:extLst>
          </p:cNvPr>
          <p:cNvSpPr txBox="1"/>
          <p:nvPr/>
        </p:nvSpPr>
        <p:spPr>
          <a:xfrm>
            <a:off x="6910316" y="3784976"/>
            <a:ext cx="1279196" cy="2308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l"/>
            <a:r>
              <a:rPr lang="en-US" sz="900" dirty="0">
                <a:latin typeface="Helvetica" pitchFamily="2" charset="0"/>
              </a:rPr>
              <a:t>Exclusivity cuts, </a:t>
            </a:r>
            <a:r>
              <a:rPr lang="en-US" sz="900" dirty="0" err="1">
                <a:latin typeface="Helvetica" pitchFamily="2" charset="0"/>
              </a:rPr>
              <a:t>z</a:t>
            </a:r>
            <a:r>
              <a:rPr lang="en-US" sz="900" baseline="-25000" dirty="0" err="1">
                <a:latin typeface="Symbol" pitchFamily="2" charset="2"/>
              </a:rPr>
              <a:t>pp</a:t>
            </a:r>
            <a:r>
              <a:rPr lang="en-US" sz="900" dirty="0">
                <a:latin typeface="Helvetica" pitchFamily="2" charset="0"/>
              </a:rPr>
              <a:t> &gt; 0.9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C5E38A6-1FC7-DEF5-003B-F15688058522}"/>
              </a:ext>
            </a:extLst>
          </p:cNvPr>
          <p:cNvSpPr txBox="1"/>
          <p:nvPr/>
        </p:nvSpPr>
        <p:spPr>
          <a:xfrm>
            <a:off x="2514601" y="3362568"/>
            <a:ext cx="4940455" cy="30008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l"/>
            <a:r>
              <a:rPr lang="en-US" sz="1350" dirty="0">
                <a:latin typeface="Helvetica" pitchFamily="2" charset="0"/>
              </a:rPr>
              <a:t>Contributions from VM may have caused underestimations of g</a:t>
            </a:r>
            <a:r>
              <a:rPr lang="en-US" sz="1350" baseline="-25000" dirty="0">
                <a:latin typeface="Helvetica" pitchFamily="2" charset="0"/>
              </a:rPr>
              <a:t>1</a:t>
            </a:r>
            <a:r>
              <a:rPr lang="en-US" sz="1350" dirty="0">
                <a:latin typeface="Helvetica" pitchFamily="2" charset="0"/>
              </a:rPr>
              <a:t>!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5969A62-7DDB-119F-CE4B-4132A47BB10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13446" y="2398631"/>
            <a:ext cx="2000587" cy="131586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1B7A25B-DA78-393D-845F-D387E61B10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603" y="2542089"/>
            <a:ext cx="190500" cy="104775"/>
          </a:xfrm>
          <a:prstGeom prst="rect">
            <a:avLst/>
          </a:prstGeom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1EF93458-5884-0662-70A7-0CA2A0D44EE8}"/>
              </a:ext>
            </a:extLst>
          </p:cNvPr>
          <p:cNvSpPr/>
          <p:nvPr/>
        </p:nvSpPr>
        <p:spPr>
          <a:xfrm>
            <a:off x="1" y="2505087"/>
            <a:ext cx="431267" cy="17191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7668889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04662-806D-68B0-F12A-29814A410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A5BBB-E4FE-B9EF-C7FB-FBD572F1C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2E7E9F-B4A6-5D4A-7557-DE0202577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1C93C-5050-FC42-8F10-D22D4F119D13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560C27-DED4-8184-F5C5-03964E4CD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959219"/>
            <a:ext cx="7772400" cy="293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5736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73715-6E9F-93C7-1BFE-5DB2F19ED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F305A-2A47-67E2-302C-F6CC652C7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096" y="254186"/>
            <a:ext cx="8464378" cy="487490"/>
          </a:xfrm>
        </p:spPr>
        <p:txBody>
          <a:bodyPr/>
          <a:lstStyle/>
          <a:p>
            <a:r>
              <a:rPr lang="en-US" dirty="0">
                <a:ea typeface="Calibri Light"/>
                <a:cs typeface="Calibri Light"/>
              </a:rPr>
              <a:t>Better: </a:t>
            </a:r>
            <a:r>
              <a:rPr lang="en-US" dirty="0" err="1">
                <a:ea typeface="Calibri Light"/>
                <a:cs typeface="Calibri Light"/>
              </a:rPr>
              <a:t>Dihadron</a:t>
            </a:r>
            <a:r>
              <a:rPr lang="en-US" dirty="0">
                <a:ea typeface="Calibri Light"/>
                <a:cs typeface="Calibri Light"/>
              </a:rPr>
              <a:t> Fragmentation Functions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329AACAE-C84C-AB76-5C4C-703DA674F7C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 vert="horz" lIns="0" tIns="34290" rIns="0" bIns="34290" rtlCol="0" anchor="t">
                <a:norm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>
                    <a:ea typeface="Calibri"/>
                    <a:cs typeface="Calibri"/>
                  </a:rPr>
                  <a:t> Correlations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>
                    <a:ea typeface="Calibri"/>
                    <a:cs typeface="Calibri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>
                    <a:ea typeface="Calibri"/>
                    <a:cs typeface="Calibri"/>
                  </a:rPr>
                  <a:t> as functions of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ℎ</m:t>
                        </m:r>
                      </m:sub>
                    </m:sSub>
                  </m:oMath>
                </a14:m>
                <a:r>
                  <a:rPr lang="en-US">
                    <a:solidFill>
                      <a:srgbClr val="FF0000"/>
                    </a:solidFill>
                    <a:ea typeface="Calibri"/>
                    <a:cs typeface="Calibri"/>
                  </a:rPr>
                  <a:t> </a:t>
                </a:r>
                <a:r>
                  <a:rPr lang="en-US">
                    <a:ea typeface="Calibri"/>
                    <a:cs typeface="Calibri"/>
                  </a:rPr>
                  <a:t>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𝑇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>
                    <a:solidFill>
                      <a:srgbClr val="FF0000"/>
                    </a:solidFill>
                    <a:ea typeface="Calibri"/>
                    <a:cs typeface="Calibri"/>
                  </a:rPr>
                  <a:t> </a:t>
                </a:r>
                <a:r>
                  <a:rPr lang="en-US">
                    <a:ea typeface="Calibri"/>
                    <a:cs typeface="Calibri"/>
                  </a:rPr>
                  <a:t>accumulated during fragmentation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>
                    <a:ea typeface="Calibri"/>
                    <a:cs typeface="Calibri"/>
                  </a:rPr>
                  <a:t> Couple to fragmenting quark properties – ex: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𝑆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𝑞</m:t>
                        </m:r>
                      </m:sub>
                    </m:sSub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/>
                      </a:rPr>
                      <m:t> , </m:t>
                    </m:r>
                    <m:sSub>
                      <m:sSub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𝑘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𝑇</m:t>
                        </m:r>
                      </m:sub>
                    </m:sSub>
                  </m:oMath>
                </a14:m>
                <a:endParaRPr lang="en-US">
                  <a:ea typeface="Calibri"/>
                  <a:cs typeface="Calibri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>
                    <a:ea typeface="Calibri"/>
                    <a:cs typeface="Calibri"/>
                  </a:rPr>
                  <a:t> DiFF’s expand into </a:t>
                </a:r>
                <a:r>
                  <a:rPr lang="en-US" i="1">
                    <a:ea typeface="Calibri"/>
                    <a:cs typeface="Calibri"/>
                  </a:rPr>
                  <a:t>partial waves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𝑚</m:t>
                        </m:r>
                      </m:e>
                    </m:d>
                  </m:oMath>
                </a14:m>
                <a:r>
                  <a:rPr lang="en-US">
                    <a:ea typeface="Calibri"/>
                    <a:cs typeface="Calibri"/>
                  </a:rPr>
                  <a:t> w.r.t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𝜃</m:t>
                    </m:r>
                  </m:oMath>
                </a14:m>
                <a:endParaRPr lang="en-US">
                  <a:ea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329AACAE-C84C-AB76-5C4C-703DA674F7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949" t="-15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F62B11-B901-1155-0BD7-D26E1A2CC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IWHSS 2025 – QCD'N 2025 - San Sebastián, Spain – September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BF3F8D-37CD-9C9F-DB10-C71514061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dirty="0"/>
              <a:t>32</a:t>
            </a:fld>
            <a:endParaRPr lang="en-US"/>
          </a:p>
        </p:txBody>
      </p:sp>
      <p:sp>
        <p:nvSpPr>
          <p:cNvPr id="6" name="AutoShape 4">
            <a:extLst>
              <a:ext uri="{FF2B5EF4-FFF2-40B4-BE49-F238E27FC236}">
                <a16:creationId xmlns:a16="http://schemas.microsoft.com/office/drawing/2014/main" id="{80E02A85-69C9-A54D-401B-3FAE6901EF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CE7D700-167A-E5CE-E853-0A01B14694A7}"/>
              </a:ext>
            </a:extLst>
          </p:cNvPr>
          <p:cNvSpPr/>
          <p:nvPr/>
        </p:nvSpPr>
        <p:spPr>
          <a:xfrm>
            <a:off x="6885992" y="2595130"/>
            <a:ext cx="146957" cy="16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6DECCE2-43A9-7B6E-5C21-30641CFB0BAF}"/>
                  </a:ext>
                </a:extLst>
              </p:cNvPr>
              <p:cNvSpPr txBox="1"/>
              <p:nvPr/>
            </p:nvSpPr>
            <p:spPr>
              <a:xfrm>
                <a:off x="377096" y="3079443"/>
                <a:ext cx="1898473" cy="55784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Univers Light" panose="020B0403020202020204" pitchFamily="34" charset="0"/>
                  </a:rPr>
                  <a:t>Unpolarized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6DECCE2-43A9-7B6E-5C21-30641CFB0B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096" y="3079443"/>
                <a:ext cx="1898473" cy="557845"/>
              </a:xfrm>
              <a:prstGeom prst="rect">
                <a:avLst/>
              </a:prstGeom>
              <a:blipFill>
                <a:blip r:embed="rId3"/>
                <a:stretch>
                  <a:fillRect t="-13333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3D67D3D-591C-FA99-3135-FBD886B44EAC}"/>
                  </a:ext>
                </a:extLst>
              </p:cNvPr>
              <p:cNvSpPr txBox="1"/>
              <p:nvPr/>
            </p:nvSpPr>
            <p:spPr>
              <a:xfrm>
                <a:off x="273358" y="3913125"/>
                <a:ext cx="2105948" cy="55784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Univers Light" panose="020B0403020202020204" pitchFamily="34" charset="0"/>
                  </a:rPr>
                  <a:t>Helicity-dependent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sup>
                      </m:sSubSup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3D67D3D-591C-FA99-3135-FBD886B44E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358" y="3913125"/>
                <a:ext cx="2105948" cy="557845"/>
              </a:xfrm>
              <a:prstGeom prst="rect">
                <a:avLst/>
              </a:prstGeom>
              <a:blipFill>
                <a:blip r:embed="rId4"/>
                <a:stretch>
                  <a:fillRect l="-1796" t="-13636" r="-1796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5D4F75F-315D-B1E3-23DB-43F24C3F6E84}"/>
                  </a:ext>
                </a:extLst>
              </p:cNvPr>
              <p:cNvSpPr txBox="1"/>
              <p:nvPr/>
            </p:nvSpPr>
            <p:spPr>
              <a:xfrm>
                <a:off x="273359" y="4729253"/>
                <a:ext cx="2105947" cy="57926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𝑞𝑇</m:t>
                        </m:r>
                      </m:sub>
                    </m:sSub>
                  </m:oMath>
                </a14:m>
                <a:r>
                  <a: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Univers Light" panose="020B0403020202020204" pitchFamily="34" charset="0"/>
                  </a:rPr>
                  <a:t>/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Univers Light" panose="020B0403020202020204" pitchFamily="34" charset="0"/>
                  </a:rPr>
                  <a:t>-dependent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sup>
                      </m:sSubSup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5D4F75F-315D-B1E3-23DB-43F24C3F6E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359" y="4729253"/>
                <a:ext cx="2105947" cy="579261"/>
              </a:xfrm>
              <a:prstGeom prst="rect">
                <a:avLst/>
              </a:prstGeom>
              <a:blipFill>
                <a:blip r:embed="rId5"/>
                <a:stretch>
                  <a:fillRect t="-12766" b="-170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90" name="Group 1089">
            <a:extLst>
              <a:ext uri="{FF2B5EF4-FFF2-40B4-BE49-F238E27FC236}">
                <a16:creationId xmlns:a16="http://schemas.microsoft.com/office/drawing/2014/main" id="{C5CD131A-7325-2785-150F-B85CB3D34807}"/>
              </a:ext>
            </a:extLst>
          </p:cNvPr>
          <p:cNvGrpSpPr/>
          <p:nvPr/>
        </p:nvGrpSpPr>
        <p:grpSpPr>
          <a:xfrm>
            <a:off x="2482531" y="4685878"/>
            <a:ext cx="2624006" cy="764390"/>
            <a:chOff x="3333088" y="5039271"/>
            <a:chExt cx="3498674" cy="1019186"/>
          </a:xfrm>
        </p:grpSpPr>
        <p:grpSp>
          <p:nvGrpSpPr>
            <p:cNvPr id="1066" name="Group 1065">
              <a:extLst>
                <a:ext uri="{FF2B5EF4-FFF2-40B4-BE49-F238E27FC236}">
                  <a16:creationId xmlns:a16="http://schemas.microsoft.com/office/drawing/2014/main" id="{3254AE17-20CF-DEE8-7AF3-0F8F6031707A}"/>
                </a:ext>
              </a:extLst>
            </p:cNvPr>
            <p:cNvGrpSpPr/>
            <p:nvPr/>
          </p:nvGrpSpPr>
          <p:grpSpPr>
            <a:xfrm>
              <a:off x="4100945" y="5125639"/>
              <a:ext cx="576158" cy="776438"/>
              <a:chOff x="4100945" y="5125639"/>
              <a:chExt cx="576158" cy="776438"/>
            </a:xfrm>
          </p:grpSpPr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6F0747A2-382E-F654-245F-DC2A3DE7761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00945" y="5401664"/>
                <a:ext cx="574361" cy="12168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CD77031E-C916-5B32-0730-FD7D7B1E9C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00945" y="5520544"/>
                <a:ext cx="576158" cy="10706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27" name="TextBox 1026">
                    <a:extLst>
                      <a:ext uri="{FF2B5EF4-FFF2-40B4-BE49-F238E27FC236}">
                        <a16:creationId xmlns:a16="http://schemas.microsoft.com/office/drawing/2014/main" id="{738ACB42-A96B-17B3-D97F-C54D192D260E}"/>
                      </a:ext>
                    </a:extLst>
                  </p:cNvPr>
                  <p:cNvSpPr txBox="1"/>
                  <p:nvPr/>
                </p:nvSpPr>
                <p:spPr>
                  <a:xfrm>
                    <a:off x="4278283" y="5125639"/>
                    <a:ext cx="28204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13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350"/>
                  </a:p>
                </p:txBody>
              </p:sp>
            </mc:Choice>
            <mc:Fallback xmlns="">
              <p:sp>
                <p:nvSpPr>
                  <p:cNvPr id="1027" name="TextBox 1026">
                    <a:extLst>
                      <a:ext uri="{FF2B5EF4-FFF2-40B4-BE49-F238E27FC236}">
                        <a16:creationId xmlns:a16="http://schemas.microsoft.com/office/drawing/2014/main" id="{738ACB42-A96B-17B3-D97F-C54D192D260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78283" y="5125639"/>
                    <a:ext cx="282044" cy="27699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17647" r="-5882" b="-16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28" name="TextBox 1027">
                    <a:extLst>
                      <a:ext uri="{FF2B5EF4-FFF2-40B4-BE49-F238E27FC236}">
                        <a16:creationId xmlns:a16="http://schemas.microsoft.com/office/drawing/2014/main" id="{E7F52B34-E0E6-2462-B3CE-EDBF3E3DFCB8}"/>
                      </a:ext>
                    </a:extLst>
                  </p:cNvPr>
                  <p:cNvSpPr txBox="1"/>
                  <p:nvPr/>
                </p:nvSpPr>
                <p:spPr>
                  <a:xfrm>
                    <a:off x="4296335" y="5625078"/>
                    <a:ext cx="28742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13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350"/>
                  </a:p>
                </p:txBody>
              </p:sp>
            </mc:Choice>
            <mc:Fallback xmlns="">
              <p:sp>
                <p:nvSpPr>
                  <p:cNvPr id="1028" name="TextBox 1027">
                    <a:extLst>
                      <a:ext uri="{FF2B5EF4-FFF2-40B4-BE49-F238E27FC236}">
                        <a16:creationId xmlns:a16="http://schemas.microsoft.com/office/drawing/2014/main" id="{E7F52B34-E0E6-2462-B3CE-EDBF3E3DFCB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96335" y="5625078"/>
                    <a:ext cx="287429" cy="27699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16667" r="-5556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9" name="TextBox 1028">
                  <a:extLst>
                    <a:ext uri="{FF2B5EF4-FFF2-40B4-BE49-F238E27FC236}">
                      <a16:creationId xmlns:a16="http://schemas.microsoft.com/office/drawing/2014/main" id="{16F7B6E2-4D73-43DE-0638-9D595DA7D0F0}"/>
                    </a:ext>
                  </a:extLst>
                </p:cNvPr>
                <p:cNvSpPr txBox="1"/>
                <p:nvPr/>
              </p:nvSpPr>
              <p:spPr>
                <a:xfrm>
                  <a:off x="4675306" y="5348080"/>
                  <a:ext cx="931166" cy="4001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350" i="1">
                            <a:latin typeface="Cambria Math" panose="02040503050406030204" pitchFamily="18" charset="0"/>
                          </a:rPr>
                          <m:t>−</m:t>
                        </m:r>
                      </m:oMath>
                    </m:oMathPara>
                  </a14:m>
                  <a:endParaRPr lang="en-US" sz="1350"/>
                </a:p>
              </p:txBody>
            </p:sp>
          </mc:Choice>
          <mc:Fallback xmlns="">
            <p:sp>
              <p:nvSpPr>
                <p:cNvPr id="1029" name="TextBox 1028">
                  <a:extLst>
                    <a:ext uri="{FF2B5EF4-FFF2-40B4-BE49-F238E27FC236}">
                      <a16:creationId xmlns:a16="http://schemas.microsoft.com/office/drawing/2014/main" id="{16F7B6E2-4D73-43DE-0638-9D595DA7D0F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306" y="5348080"/>
                  <a:ext cx="931166" cy="40010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067" name="Group 1066">
              <a:extLst>
                <a:ext uri="{FF2B5EF4-FFF2-40B4-BE49-F238E27FC236}">
                  <a16:creationId xmlns:a16="http://schemas.microsoft.com/office/drawing/2014/main" id="{62984084-C7B1-0281-DFE1-4CDC7FC024E9}"/>
                </a:ext>
              </a:extLst>
            </p:cNvPr>
            <p:cNvGrpSpPr/>
            <p:nvPr/>
          </p:nvGrpSpPr>
          <p:grpSpPr>
            <a:xfrm>
              <a:off x="6255604" y="5144526"/>
              <a:ext cx="576158" cy="776438"/>
              <a:chOff x="4100945" y="5125639"/>
              <a:chExt cx="576158" cy="776438"/>
            </a:xfrm>
          </p:grpSpPr>
          <p:cxnSp>
            <p:nvCxnSpPr>
              <p:cNvPr id="1068" name="Straight Arrow Connector 1067">
                <a:extLst>
                  <a:ext uri="{FF2B5EF4-FFF2-40B4-BE49-F238E27FC236}">
                    <a16:creationId xmlns:a16="http://schemas.microsoft.com/office/drawing/2014/main" id="{6CCFB3D8-779C-2A03-E7D3-3ED6D311B99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00945" y="5401664"/>
                <a:ext cx="574361" cy="12168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69" name="Straight Arrow Connector 1068">
                <a:extLst>
                  <a:ext uri="{FF2B5EF4-FFF2-40B4-BE49-F238E27FC236}">
                    <a16:creationId xmlns:a16="http://schemas.microsoft.com/office/drawing/2014/main" id="{4F836560-2D2E-F968-D316-6CEDFE8810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00945" y="5520544"/>
                <a:ext cx="576158" cy="10706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70" name="TextBox 1069">
                    <a:extLst>
                      <a:ext uri="{FF2B5EF4-FFF2-40B4-BE49-F238E27FC236}">
                        <a16:creationId xmlns:a16="http://schemas.microsoft.com/office/drawing/2014/main" id="{37FDC38D-25E0-44F1-F582-6FD9641A1DC7}"/>
                      </a:ext>
                    </a:extLst>
                  </p:cNvPr>
                  <p:cNvSpPr txBox="1"/>
                  <p:nvPr/>
                </p:nvSpPr>
                <p:spPr>
                  <a:xfrm>
                    <a:off x="4278283" y="5125639"/>
                    <a:ext cx="28204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13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350"/>
                  </a:p>
                </p:txBody>
              </p:sp>
            </mc:Choice>
            <mc:Fallback xmlns="">
              <p:sp>
                <p:nvSpPr>
                  <p:cNvPr id="1070" name="TextBox 1069">
                    <a:extLst>
                      <a:ext uri="{FF2B5EF4-FFF2-40B4-BE49-F238E27FC236}">
                        <a16:creationId xmlns:a16="http://schemas.microsoft.com/office/drawing/2014/main" id="{37FDC38D-25E0-44F1-F582-6FD9641A1DC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78283" y="5125639"/>
                    <a:ext cx="282044" cy="276999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16667" r="-5556" b="-1764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71" name="TextBox 1070">
                    <a:extLst>
                      <a:ext uri="{FF2B5EF4-FFF2-40B4-BE49-F238E27FC236}">
                        <a16:creationId xmlns:a16="http://schemas.microsoft.com/office/drawing/2014/main" id="{80105C17-3333-4FA9-5303-AFFAD2D6B49A}"/>
                      </a:ext>
                    </a:extLst>
                  </p:cNvPr>
                  <p:cNvSpPr txBox="1"/>
                  <p:nvPr/>
                </p:nvSpPr>
                <p:spPr>
                  <a:xfrm>
                    <a:off x="4296335" y="5625078"/>
                    <a:ext cx="28742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13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350"/>
                  </a:p>
                </p:txBody>
              </p:sp>
            </mc:Choice>
            <mc:Fallback xmlns="">
              <p:sp>
                <p:nvSpPr>
                  <p:cNvPr id="1071" name="TextBox 1070">
                    <a:extLst>
                      <a:ext uri="{FF2B5EF4-FFF2-40B4-BE49-F238E27FC236}">
                        <a16:creationId xmlns:a16="http://schemas.microsoft.com/office/drawing/2014/main" id="{80105C17-3333-4FA9-5303-AFFAD2D6B49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96335" y="5625078"/>
                    <a:ext cx="287429" cy="276999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16667" r="-5556" b="-1764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B81B8B67-4932-4A95-E4F8-1F95796544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3088" y="5039272"/>
              <a:ext cx="1019185" cy="1019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6">
              <a:extLst>
                <a:ext uri="{FF2B5EF4-FFF2-40B4-BE49-F238E27FC236}">
                  <a16:creationId xmlns:a16="http://schemas.microsoft.com/office/drawing/2014/main" id="{2D078525-90C8-47A3-0962-7879C37A78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443163" y="5039271"/>
              <a:ext cx="1019184" cy="1019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89" name="Group 1088">
            <a:extLst>
              <a:ext uri="{FF2B5EF4-FFF2-40B4-BE49-F238E27FC236}">
                <a16:creationId xmlns:a16="http://schemas.microsoft.com/office/drawing/2014/main" id="{8B9B5147-0961-CCB3-A7D2-E7794221739D}"/>
              </a:ext>
            </a:extLst>
          </p:cNvPr>
          <p:cNvGrpSpPr/>
          <p:nvPr/>
        </p:nvGrpSpPr>
        <p:grpSpPr>
          <a:xfrm>
            <a:off x="2481184" y="3792254"/>
            <a:ext cx="2624006" cy="764389"/>
            <a:chOff x="3333088" y="3791788"/>
            <a:chExt cx="3498674" cy="1019185"/>
          </a:xfrm>
        </p:grpSpPr>
        <p:grpSp>
          <p:nvGrpSpPr>
            <p:cNvPr id="1072" name="Group 1071">
              <a:extLst>
                <a:ext uri="{FF2B5EF4-FFF2-40B4-BE49-F238E27FC236}">
                  <a16:creationId xmlns:a16="http://schemas.microsoft.com/office/drawing/2014/main" id="{122161AC-BD98-3C5A-2072-E76590315AD6}"/>
                </a:ext>
              </a:extLst>
            </p:cNvPr>
            <p:cNvGrpSpPr/>
            <p:nvPr/>
          </p:nvGrpSpPr>
          <p:grpSpPr>
            <a:xfrm>
              <a:off x="4100945" y="3898981"/>
              <a:ext cx="576158" cy="776438"/>
              <a:chOff x="4100945" y="5125639"/>
              <a:chExt cx="576158" cy="776438"/>
            </a:xfrm>
          </p:grpSpPr>
          <p:cxnSp>
            <p:nvCxnSpPr>
              <p:cNvPr id="1073" name="Straight Arrow Connector 1072">
                <a:extLst>
                  <a:ext uri="{FF2B5EF4-FFF2-40B4-BE49-F238E27FC236}">
                    <a16:creationId xmlns:a16="http://schemas.microsoft.com/office/drawing/2014/main" id="{5D0F3106-2F86-19DD-09BA-0D65E3255A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00945" y="5401664"/>
                <a:ext cx="574361" cy="12168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74" name="Straight Arrow Connector 1073">
                <a:extLst>
                  <a:ext uri="{FF2B5EF4-FFF2-40B4-BE49-F238E27FC236}">
                    <a16:creationId xmlns:a16="http://schemas.microsoft.com/office/drawing/2014/main" id="{D1AE93EB-DE8C-419A-AC64-65376AAF3E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00945" y="5520544"/>
                <a:ext cx="576158" cy="10706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75" name="TextBox 1074">
                    <a:extLst>
                      <a:ext uri="{FF2B5EF4-FFF2-40B4-BE49-F238E27FC236}">
                        <a16:creationId xmlns:a16="http://schemas.microsoft.com/office/drawing/2014/main" id="{5B6C0BCD-17FC-3940-1106-0E7804183D27}"/>
                      </a:ext>
                    </a:extLst>
                  </p:cNvPr>
                  <p:cNvSpPr txBox="1"/>
                  <p:nvPr/>
                </p:nvSpPr>
                <p:spPr>
                  <a:xfrm>
                    <a:off x="4278283" y="5125639"/>
                    <a:ext cx="28204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13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350"/>
                  </a:p>
                </p:txBody>
              </p:sp>
            </mc:Choice>
            <mc:Fallback xmlns="">
              <p:sp>
                <p:nvSpPr>
                  <p:cNvPr id="1075" name="TextBox 1074">
                    <a:extLst>
                      <a:ext uri="{FF2B5EF4-FFF2-40B4-BE49-F238E27FC236}">
                        <a16:creationId xmlns:a16="http://schemas.microsoft.com/office/drawing/2014/main" id="{5B6C0BCD-17FC-3940-1106-0E7804183D2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78283" y="5125639"/>
                    <a:ext cx="282044" cy="276999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17647" r="-5882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76" name="TextBox 1075">
                    <a:extLst>
                      <a:ext uri="{FF2B5EF4-FFF2-40B4-BE49-F238E27FC236}">
                        <a16:creationId xmlns:a16="http://schemas.microsoft.com/office/drawing/2014/main" id="{364F7209-BFCA-1346-879F-8F68FFE57493}"/>
                      </a:ext>
                    </a:extLst>
                  </p:cNvPr>
                  <p:cNvSpPr txBox="1"/>
                  <p:nvPr/>
                </p:nvSpPr>
                <p:spPr>
                  <a:xfrm>
                    <a:off x="4296335" y="5625078"/>
                    <a:ext cx="28742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13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350"/>
                  </a:p>
                </p:txBody>
              </p:sp>
            </mc:Choice>
            <mc:Fallback xmlns="">
              <p:sp>
                <p:nvSpPr>
                  <p:cNvPr id="1076" name="TextBox 1075">
                    <a:extLst>
                      <a:ext uri="{FF2B5EF4-FFF2-40B4-BE49-F238E27FC236}">
                        <a16:creationId xmlns:a16="http://schemas.microsoft.com/office/drawing/2014/main" id="{364F7209-BFCA-1346-879F-8F68FFE5749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96335" y="5625078"/>
                    <a:ext cx="287429" cy="276999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16667" r="-5556" b="-1764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7" name="TextBox 1076">
                  <a:extLst>
                    <a:ext uri="{FF2B5EF4-FFF2-40B4-BE49-F238E27FC236}">
                      <a16:creationId xmlns:a16="http://schemas.microsoft.com/office/drawing/2014/main" id="{CED3BC47-E22D-0270-FBF0-CA23116A4554}"/>
                    </a:ext>
                  </a:extLst>
                </p:cNvPr>
                <p:cNvSpPr txBox="1"/>
                <p:nvPr/>
              </p:nvSpPr>
              <p:spPr>
                <a:xfrm>
                  <a:off x="4675306" y="4121423"/>
                  <a:ext cx="931166" cy="4001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350" i="1">
                            <a:latin typeface="Cambria Math" panose="02040503050406030204" pitchFamily="18" charset="0"/>
                          </a:rPr>
                          <m:t>−</m:t>
                        </m:r>
                      </m:oMath>
                    </m:oMathPara>
                  </a14:m>
                  <a:endParaRPr lang="en-US" sz="1350"/>
                </a:p>
              </p:txBody>
            </p:sp>
          </mc:Choice>
          <mc:Fallback xmlns="">
            <p:sp>
              <p:nvSpPr>
                <p:cNvPr id="1077" name="TextBox 1076">
                  <a:extLst>
                    <a:ext uri="{FF2B5EF4-FFF2-40B4-BE49-F238E27FC236}">
                      <a16:creationId xmlns:a16="http://schemas.microsoft.com/office/drawing/2014/main" id="{CED3BC47-E22D-0270-FBF0-CA23116A45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306" y="4121423"/>
                  <a:ext cx="931166" cy="400109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078" name="Group 1077">
              <a:extLst>
                <a:ext uri="{FF2B5EF4-FFF2-40B4-BE49-F238E27FC236}">
                  <a16:creationId xmlns:a16="http://schemas.microsoft.com/office/drawing/2014/main" id="{E95A3C51-6F32-6DE9-095C-37C850A36819}"/>
                </a:ext>
              </a:extLst>
            </p:cNvPr>
            <p:cNvGrpSpPr/>
            <p:nvPr/>
          </p:nvGrpSpPr>
          <p:grpSpPr>
            <a:xfrm>
              <a:off x="6255604" y="3917868"/>
              <a:ext cx="576158" cy="776438"/>
              <a:chOff x="4100945" y="5125639"/>
              <a:chExt cx="576158" cy="776438"/>
            </a:xfrm>
          </p:grpSpPr>
          <p:cxnSp>
            <p:nvCxnSpPr>
              <p:cNvPr id="1079" name="Straight Arrow Connector 1078">
                <a:extLst>
                  <a:ext uri="{FF2B5EF4-FFF2-40B4-BE49-F238E27FC236}">
                    <a16:creationId xmlns:a16="http://schemas.microsoft.com/office/drawing/2014/main" id="{F752A64E-2B3D-9F97-C93F-598B5710E06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00945" y="5401664"/>
                <a:ext cx="574361" cy="12168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80" name="Straight Arrow Connector 1079">
                <a:extLst>
                  <a:ext uri="{FF2B5EF4-FFF2-40B4-BE49-F238E27FC236}">
                    <a16:creationId xmlns:a16="http://schemas.microsoft.com/office/drawing/2014/main" id="{F4DE681E-99CB-8E34-DEAD-5EFB5948E2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00945" y="5520544"/>
                <a:ext cx="576158" cy="10706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81" name="TextBox 1080">
                    <a:extLst>
                      <a:ext uri="{FF2B5EF4-FFF2-40B4-BE49-F238E27FC236}">
                        <a16:creationId xmlns:a16="http://schemas.microsoft.com/office/drawing/2014/main" id="{DFC34ACD-A2A3-421B-21CE-74032ED792FC}"/>
                      </a:ext>
                    </a:extLst>
                  </p:cNvPr>
                  <p:cNvSpPr txBox="1"/>
                  <p:nvPr/>
                </p:nvSpPr>
                <p:spPr>
                  <a:xfrm>
                    <a:off x="4278283" y="5125639"/>
                    <a:ext cx="28204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13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350"/>
                  </a:p>
                </p:txBody>
              </p:sp>
            </mc:Choice>
            <mc:Fallback xmlns="">
              <p:sp>
                <p:nvSpPr>
                  <p:cNvPr id="1081" name="TextBox 1080">
                    <a:extLst>
                      <a:ext uri="{FF2B5EF4-FFF2-40B4-BE49-F238E27FC236}">
                        <a16:creationId xmlns:a16="http://schemas.microsoft.com/office/drawing/2014/main" id="{DFC34ACD-A2A3-421B-21CE-74032ED792F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78283" y="5125639"/>
                    <a:ext cx="282044" cy="276999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l="-16667" b="-1176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82" name="TextBox 1081">
                    <a:extLst>
                      <a:ext uri="{FF2B5EF4-FFF2-40B4-BE49-F238E27FC236}">
                        <a16:creationId xmlns:a16="http://schemas.microsoft.com/office/drawing/2014/main" id="{E4D9FD66-D3B5-F8EB-E00F-80D74186E908}"/>
                      </a:ext>
                    </a:extLst>
                  </p:cNvPr>
                  <p:cNvSpPr txBox="1"/>
                  <p:nvPr/>
                </p:nvSpPr>
                <p:spPr>
                  <a:xfrm>
                    <a:off x="4296335" y="5625078"/>
                    <a:ext cx="28742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13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350"/>
                  </a:p>
                </p:txBody>
              </p:sp>
            </mc:Choice>
            <mc:Fallback xmlns="">
              <p:sp>
                <p:nvSpPr>
                  <p:cNvPr id="1082" name="TextBox 1081">
                    <a:extLst>
                      <a:ext uri="{FF2B5EF4-FFF2-40B4-BE49-F238E27FC236}">
                        <a16:creationId xmlns:a16="http://schemas.microsoft.com/office/drawing/2014/main" id="{E4D9FD66-D3B5-F8EB-E00F-80D74186E90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96335" y="5625078"/>
                    <a:ext cx="287429" cy="276999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l="-16667" r="-5556" b="-1764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26" name="Picture 6">
              <a:extLst>
                <a:ext uri="{FF2B5EF4-FFF2-40B4-BE49-F238E27FC236}">
                  <a16:creationId xmlns:a16="http://schemas.microsoft.com/office/drawing/2014/main" id="{088DC4FF-675B-80BC-20D6-870964118D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333088" y="3791788"/>
              <a:ext cx="1019185" cy="1019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6">
              <a:extLst>
                <a:ext uri="{FF2B5EF4-FFF2-40B4-BE49-F238E27FC236}">
                  <a16:creationId xmlns:a16="http://schemas.microsoft.com/office/drawing/2014/main" id="{60EF9364-B73E-638C-412C-0FAC708617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 flipH="1">
              <a:off x="5443163" y="3791787"/>
              <a:ext cx="1019184" cy="1019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83" name="Picture 8" descr="Generated image">
            <a:extLst>
              <a:ext uri="{FF2B5EF4-FFF2-40B4-BE49-F238E27FC236}">
                <a16:creationId xmlns:a16="http://schemas.microsoft.com/office/drawing/2014/main" id="{028C1E09-2A78-8ADD-2073-33410C5A5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546" y="2991668"/>
            <a:ext cx="764389" cy="764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84" name="Group 1083">
            <a:extLst>
              <a:ext uri="{FF2B5EF4-FFF2-40B4-BE49-F238E27FC236}">
                <a16:creationId xmlns:a16="http://schemas.microsoft.com/office/drawing/2014/main" id="{08E23D89-F9EB-0E56-346F-FBF97145A1EB}"/>
              </a:ext>
            </a:extLst>
          </p:cNvPr>
          <p:cNvGrpSpPr/>
          <p:nvPr/>
        </p:nvGrpSpPr>
        <p:grpSpPr>
          <a:xfrm>
            <a:off x="3099892" y="3044494"/>
            <a:ext cx="432119" cy="582329"/>
            <a:chOff x="4100945" y="5125639"/>
            <a:chExt cx="576158" cy="776438"/>
          </a:xfrm>
        </p:grpSpPr>
        <p:cxnSp>
          <p:nvCxnSpPr>
            <p:cNvPr id="1085" name="Straight Arrow Connector 1084">
              <a:extLst>
                <a:ext uri="{FF2B5EF4-FFF2-40B4-BE49-F238E27FC236}">
                  <a16:creationId xmlns:a16="http://schemas.microsoft.com/office/drawing/2014/main" id="{96ED69C9-BEA5-926F-216A-F4D24799B7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00945" y="5401664"/>
              <a:ext cx="574361" cy="1216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86" name="Straight Arrow Connector 1085">
              <a:extLst>
                <a:ext uri="{FF2B5EF4-FFF2-40B4-BE49-F238E27FC236}">
                  <a16:creationId xmlns:a16="http://schemas.microsoft.com/office/drawing/2014/main" id="{98BACBAC-8985-22E6-F409-031FE7C522B5}"/>
                </a:ext>
              </a:extLst>
            </p:cNvPr>
            <p:cNvCxnSpPr>
              <a:cxnSpLocks/>
            </p:cNvCxnSpPr>
            <p:nvPr/>
          </p:nvCxnSpPr>
          <p:spPr>
            <a:xfrm>
              <a:off x="4100945" y="5520544"/>
              <a:ext cx="576158" cy="1070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7" name="TextBox 1086">
                  <a:extLst>
                    <a:ext uri="{FF2B5EF4-FFF2-40B4-BE49-F238E27FC236}">
                      <a16:creationId xmlns:a16="http://schemas.microsoft.com/office/drawing/2014/main" id="{DBB06F21-ACED-80A8-6DA8-B56FE348FDA6}"/>
                    </a:ext>
                  </a:extLst>
                </p:cNvPr>
                <p:cNvSpPr txBox="1"/>
                <p:nvPr/>
              </p:nvSpPr>
              <p:spPr>
                <a:xfrm>
                  <a:off x="4278283" y="5125639"/>
                  <a:ext cx="28204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13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ℎ</m:t>
                            </m:r>
                          </m:e>
                          <m:sub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350"/>
                </a:p>
              </p:txBody>
            </p:sp>
          </mc:Choice>
          <mc:Fallback xmlns="">
            <p:sp>
              <p:nvSpPr>
                <p:cNvPr id="1087" name="TextBox 1086">
                  <a:extLst>
                    <a:ext uri="{FF2B5EF4-FFF2-40B4-BE49-F238E27FC236}">
                      <a16:creationId xmlns:a16="http://schemas.microsoft.com/office/drawing/2014/main" id="{DBB06F21-ACED-80A8-6DA8-B56FE348FDA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78283" y="5125639"/>
                  <a:ext cx="282044" cy="276999"/>
                </a:xfrm>
                <a:prstGeom prst="rect">
                  <a:avLst/>
                </a:prstGeom>
                <a:blipFill>
                  <a:blip r:embed="rId20"/>
                  <a:stretch>
                    <a:fillRect l="-16667" r="-5556" b="-111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8" name="TextBox 1087">
                  <a:extLst>
                    <a:ext uri="{FF2B5EF4-FFF2-40B4-BE49-F238E27FC236}">
                      <a16:creationId xmlns:a16="http://schemas.microsoft.com/office/drawing/2014/main" id="{0F8814DF-9B3D-7256-37E7-1BC715AF1C1D}"/>
                    </a:ext>
                  </a:extLst>
                </p:cNvPr>
                <p:cNvSpPr txBox="1"/>
                <p:nvPr/>
              </p:nvSpPr>
              <p:spPr>
                <a:xfrm>
                  <a:off x="4296335" y="5625078"/>
                  <a:ext cx="28742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13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ℎ</m:t>
                            </m:r>
                          </m:e>
                          <m:sub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350"/>
                </a:p>
              </p:txBody>
            </p:sp>
          </mc:Choice>
          <mc:Fallback xmlns="">
            <p:sp>
              <p:nvSpPr>
                <p:cNvPr id="1088" name="TextBox 1087">
                  <a:extLst>
                    <a:ext uri="{FF2B5EF4-FFF2-40B4-BE49-F238E27FC236}">
                      <a16:creationId xmlns:a16="http://schemas.microsoft.com/office/drawing/2014/main" id="{0F8814DF-9B3D-7256-37E7-1BC715AF1C1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6335" y="5625078"/>
                  <a:ext cx="287429" cy="276999"/>
                </a:xfrm>
                <a:prstGeom prst="rect">
                  <a:avLst/>
                </a:prstGeom>
                <a:blipFill>
                  <a:blip r:embed="rId21"/>
                  <a:stretch>
                    <a:fillRect l="-16667" r="-5556" b="-1176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3ECF5D5-618D-FE2F-3E35-90B95BC2E84E}"/>
              </a:ext>
            </a:extLst>
          </p:cNvPr>
          <p:cNvSpPr txBox="1"/>
          <p:nvPr/>
        </p:nvSpPr>
        <p:spPr>
          <a:xfrm>
            <a:off x="83047" y="5259070"/>
            <a:ext cx="3435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>
                <a:solidFill>
                  <a:schemeClr val="accent3"/>
                </a:solidFill>
                <a:hlinkClick r:id="rId22"/>
              </a:rPr>
              <a:t>[2]</a:t>
            </a:r>
            <a:endParaRPr lang="en-US" sz="1350">
              <a:solidFill>
                <a:schemeClr val="accent3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9C427C-2B9D-2E67-BA78-64851E8FC102}"/>
              </a:ext>
            </a:extLst>
          </p:cNvPr>
          <p:cNvSpPr txBox="1"/>
          <p:nvPr/>
        </p:nvSpPr>
        <p:spPr>
          <a:xfrm>
            <a:off x="5969466" y="4148208"/>
            <a:ext cx="28054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2-Point Correlations </a:t>
            </a:r>
          </a:p>
          <a:p>
            <a:r>
              <a:rPr lang="en-US" dirty="0"/>
              <a:t>In phase space</a:t>
            </a:r>
          </a:p>
          <a:p>
            <a:r>
              <a:rPr lang="en-US" dirty="0">
                <a:sym typeface="Wingdings" pitchFamily="2" charset="2"/>
              </a:rPr>
              <a:t>insight into hadronization</a:t>
            </a:r>
          </a:p>
          <a:p>
            <a:r>
              <a:rPr lang="en-US" dirty="0">
                <a:sym typeface="Wingdings" pitchFamily="2" charset="2"/>
              </a:rPr>
              <a:t>connection to models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6B9C64-E011-39D9-5E15-F94827B84ED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303247" y="2781553"/>
            <a:ext cx="1990105" cy="13654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D6BC787-97E7-0C11-D864-8E111C41A5E5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631865" y="5347148"/>
            <a:ext cx="1107335" cy="896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9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FB159C74-CC97-FD06-7A14-F3D58A597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Liberation Sans" pitchFamily="18"/>
                <a:ea typeface="Noto Sans CJK SC" pitchFamily="2"/>
                <a:cs typeface="Lohit Devanagari" pitchFamily="2"/>
              </a:rPr>
              <a:t>Depolarization Factors</a:t>
            </a:r>
            <a:br>
              <a:rPr lang="en-US" sz="3600" b="1" dirty="0">
                <a:latin typeface="Liberation Sans" pitchFamily="18"/>
                <a:ea typeface="Noto Sans CJK SC" pitchFamily="2"/>
                <a:cs typeface="Lohit Devanagari" pitchFamily="2"/>
              </a:rPr>
            </a:b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BBE4A39E-FE51-973A-C510-260331916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63769" y="5884742"/>
            <a:ext cx="9037066" cy="463006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97B49556-0987-5094-C735-9C050FDAB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632679A-CFCB-9C47-A39C-C311E67B3F9C}" type="slidenum">
              <a:rPr lang="en-US" smtClean="0"/>
              <a:t>33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A14E24-9BF7-FC70-7693-241AF130F2A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981829" y="1247270"/>
            <a:ext cx="3781136" cy="394702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6AEAD5-836A-E6E3-AA53-299F8E9E0900}"/>
              </a:ext>
            </a:extLst>
          </p:cNvPr>
          <p:cNvSpPr txBox="1"/>
          <p:nvPr/>
        </p:nvSpPr>
        <p:spPr>
          <a:xfrm>
            <a:off x="179358" y="1629988"/>
            <a:ext cx="859100" cy="323270"/>
          </a:xfrm>
          <a:prstGeom prst="rect">
            <a:avLst/>
          </a:prstGeom>
          <a:noFill/>
          <a:ln>
            <a:noFill/>
          </a:ln>
        </p:spPr>
        <p:txBody>
          <a:bodyPr wrap="none" lIns="81638" tIns="40819" rIns="81638" bIns="40819" anchorCtr="0" compatLnSpc="0">
            <a:spAutoFit/>
          </a:bodyPr>
          <a:lstStyle/>
          <a:p>
            <a:pPr algn="ctr" hangingPunct="0">
              <a:defRPr sz="1400"/>
            </a:pPr>
            <a:r>
              <a:rPr lang="en-US" sz="1633" b="1" u="sng">
                <a:solidFill>
                  <a:srgbClr val="00AAAD"/>
                </a:solidFill>
                <a:latin typeface="Liberation Sans" pitchFamily="18"/>
                <a:ea typeface="Noto Sans CJK SC" pitchFamily="2"/>
                <a:cs typeface="Lohit Devanagari" pitchFamily="2"/>
              </a:rPr>
              <a:t>Twist 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723C40-2353-E8E5-D435-CF613633B818}"/>
              </a:ext>
            </a:extLst>
          </p:cNvPr>
          <p:cNvSpPr txBox="1"/>
          <p:nvPr/>
        </p:nvSpPr>
        <p:spPr>
          <a:xfrm>
            <a:off x="179358" y="4046792"/>
            <a:ext cx="859100" cy="323270"/>
          </a:xfrm>
          <a:prstGeom prst="rect">
            <a:avLst/>
          </a:prstGeom>
          <a:noFill/>
          <a:ln>
            <a:noFill/>
          </a:ln>
        </p:spPr>
        <p:txBody>
          <a:bodyPr wrap="none" lIns="81638" tIns="40819" rIns="81638" bIns="40819" anchorCtr="0" compatLnSpc="0">
            <a:spAutoFit/>
          </a:bodyPr>
          <a:lstStyle/>
          <a:p>
            <a:pPr algn="ctr" hangingPunct="0">
              <a:defRPr sz="1400"/>
            </a:pPr>
            <a:r>
              <a:rPr lang="en-US" sz="1633" b="1" u="sng">
                <a:solidFill>
                  <a:srgbClr val="00AAAD"/>
                </a:solidFill>
                <a:latin typeface="Liberation Sans" pitchFamily="18"/>
                <a:ea typeface="Noto Sans CJK SC" pitchFamily="2"/>
                <a:cs typeface="Lohit Devanagari" pitchFamily="2"/>
              </a:rPr>
              <a:t>Twist 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DA467C-E342-6785-BD68-0051DE8806DD}"/>
              </a:ext>
            </a:extLst>
          </p:cNvPr>
          <p:cNvSpPr txBox="1"/>
          <p:nvPr/>
        </p:nvSpPr>
        <p:spPr>
          <a:xfrm>
            <a:off x="5062086" y="3798614"/>
            <a:ext cx="1922339" cy="323270"/>
          </a:xfrm>
          <a:prstGeom prst="rect">
            <a:avLst/>
          </a:prstGeom>
          <a:noFill/>
          <a:ln>
            <a:noFill/>
          </a:ln>
        </p:spPr>
        <p:txBody>
          <a:bodyPr wrap="none" lIns="81638" tIns="40819" rIns="81638" bIns="40819" anchorCtr="0" compatLnSpc="0">
            <a:spAutoFit/>
          </a:bodyPr>
          <a:lstStyle/>
          <a:p>
            <a:pPr hangingPunct="0"/>
            <a:r>
              <a:rPr lang="en-US" sz="1633" dirty="0">
                <a:latin typeface="Liberation Sans" pitchFamily="18"/>
                <a:ea typeface="Noto Sans CJK SC" pitchFamily="2"/>
                <a:cs typeface="Lohit Devanagari" pitchFamily="2"/>
              </a:rPr>
              <a:t>Suppressed at EIC</a:t>
            </a:r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328194B5-95F2-9C35-1062-CE1217B18C40}"/>
              </a:ext>
            </a:extLst>
          </p:cNvPr>
          <p:cNvSpPr/>
          <p:nvPr/>
        </p:nvSpPr>
        <p:spPr>
          <a:xfrm flipH="1" flipV="1">
            <a:off x="4762965" y="3286582"/>
            <a:ext cx="912384" cy="544687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wrap="none" lIns="81638" tIns="40819" rIns="81638" bIns="40819" anchor="ctr" anchorCtr="0" compatLnSpc="0"/>
          <a:lstStyle/>
          <a:p>
            <a:pPr hangingPunct="0"/>
            <a:endParaRPr lang="en-US" sz="1633"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98847A9B-7E71-70F2-F52C-65B63B127DA3}"/>
              </a:ext>
            </a:extLst>
          </p:cNvPr>
          <p:cNvSpPr/>
          <p:nvPr/>
        </p:nvSpPr>
        <p:spPr>
          <a:xfrm flipH="1">
            <a:off x="4845910" y="4145412"/>
            <a:ext cx="663551" cy="136498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wrap="none" lIns="81638" tIns="40819" rIns="81638" bIns="40819" anchor="ctr" anchorCtr="0" compatLnSpc="0"/>
          <a:lstStyle/>
          <a:p>
            <a:pPr hangingPunct="0"/>
            <a:endParaRPr lang="en-US" sz="1633"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0E5941BF-0805-BDE8-0732-CD09BA39A4FD}"/>
              </a:ext>
            </a:extLst>
          </p:cNvPr>
          <p:cNvSpPr/>
          <p:nvPr/>
        </p:nvSpPr>
        <p:spPr>
          <a:xfrm flipH="1">
            <a:off x="4762965" y="4145412"/>
            <a:ext cx="912384" cy="80005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wrap="none" lIns="81638" tIns="40819" rIns="81638" bIns="40819" anchor="ctr" anchorCtr="0" compatLnSpc="0"/>
          <a:lstStyle/>
          <a:p>
            <a:pPr hangingPunct="0"/>
            <a:endParaRPr lang="en-US" sz="1633"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332395-6E41-E71B-4481-872E2110BDED}"/>
              </a:ext>
            </a:extLst>
          </p:cNvPr>
          <p:cNvSpPr txBox="1"/>
          <p:nvPr/>
        </p:nvSpPr>
        <p:spPr>
          <a:xfrm>
            <a:off x="969287" y="6488668"/>
            <a:ext cx="1866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Slide from C. </a:t>
            </a:r>
            <a:r>
              <a:rPr lang="en-US" dirty="0" err="1"/>
              <a:t>Dilks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6DEF6E-7D5C-4166-C9ED-698975FFAD8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066" t="32270" r="33714" b="33286"/>
          <a:stretch>
            <a:fillRect/>
          </a:stretch>
        </p:blipFill>
        <p:spPr>
          <a:xfrm rot="5400000">
            <a:off x="6072436" y="696642"/>
            <a:ext cx="2151409" cy="28168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519998E-C03D-5D8E-4F21-D1188C10438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4267" b="68131"/>
          <a:stretch>
            <a:fillRect/>
          </a:stretch>
        </p:blipFill>
        <p:spPr>
          <a:xfrm rot="5400000">
            <a:off x="6322424" y="4075788"/>
            <a:ext cx="2101505" cy="2366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7994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6960D659-9002-54FA-3062-BF4D06CE97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937" y="1150855"/>
            <a:ext cx="1824516" cy="17458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659851-C717-1484-76F9-EA2EB9CF7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175" y="211577"/>
            <a:ext cx="8879553" cy="487490"/>
          </a:xfrm>
        </p:spPr>
        <p:txBody>
          <a:bodyPr/>
          <a:lstStyle/>
          <a:p>
            <a:r>
              <a:rPr lang="en-US" sz="3200" dirty="0"/>
              <a:t>Target Fragmentation </a:t>
            </a:r>
            <a:r>
              <a:rPr lang="en-US" sz="3200" dirty="0">
                <a:sym typeface="Wingdings" pitchFamily="2" charset="2"/>
              </a:rPr>
              <a:t> Fracture Functions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BB9C8-AB5B-DFC6-61E9-EFE954840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919" y="1371601"/>
            <a:ext cx="3121795" cy="5201130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Correlations between CFR-TFR allows to extract fracture functions coupled to FFs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FB2DD3-8FB3-2BB3-4267-1E9665A56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69583" y="3376867"/>
            <a:ext cx="536158" cy="303364"/>
          </a:xfrm>
        </p:spPr>
        <p:txBody>
          <a:bodyPr/>
          <a:lstStyle/>
          <a:p>
            <a:fld id="{07E1C93C-5050-FC42-8F10-D22D4F119D13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A0F38AFE-DEFB-60B3-5DCC-F2AF890CAD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910401" y="3124043"/>
            <a:ext cx="3121795" cy="203544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D52A3DC-1755-573F-B8DC-BA84041F479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004509" y="1072392"/>
            <a:ext cx="3027687" cy="196181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6647F62-EEEA-B030-E02B-AA965724C3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5234" y="3317972"/>
            <a:ext cx="1252973" cy="1308387"/>
          </a:xfrm>
          <a:prstGeom prst="rect">
            <a:avLst/>
          </a:prstGeom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060FDDA6-D1FB-3405-D8AB-4783E6ECDC0D}"/>
              </a:ext>
            </a:extLst>
          </p:cNvPr>
          <p:cNvCxnSpPr>
            <a:cxnSpLocks/>
          </p:cNvCxnSpPr>
          <p:nvPr/>
        </p:nvCxnSpPr>
        <p:spPr>
          <a:xfrm>
            <a:off x="4922874" y="2307265"/>
            <a:ext cx="1247895" cy="3465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40542D9-74FD-8E64-A0ED-5AE22D974C5F}"/>
                  </a:ext>
                </a:extLst>
              </p:cNvPr>
              <p:cNvSpPr txBox="1"/>
              <p:nvPr/>
            </p:nvSpPr>
            <p:spPr>
              <a:xfrm>
                <a:off x="6948622" y="1162225"/>
                <a:ext cx="17776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Sum rule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40542D9-74FD-8E64-A0ED-5AE22D974C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622" y="1162225"/>
                <a:ext cx="1777603" cy="369332"/>
              </a:xfrm>
              <a:prstGeom prst="rect">
                <a:avLst/>
              </a:prstGeom>
              <a:blipFill>
                <a:blip r:embed="rId6"/>
                <a:stretch>
                  <a:fillRect l="-3571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3" name="Picture 42">
            <a:extLst>
              <a:ext uri="{FF2B5EF4-FFF2-40B4-BE49-F238E27FC236}">
                <a16:creationId xmlns:a16="http://schemas.microsoft.com/office/drawing/2014/main" id="{8316D197-5B8F-9EB6-6371-649F5F62145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045244" y="5075025"/>
            <a:ext cx="2795132" cy="1795104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9CDEBDF-CF77-8896-998E-B414F851CB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67643" y="5586721"/>
            <a:ext cx="2015226" cy="271350"/>
          </a:xfrm>
          <a:prstGeom prst="rect">
            <a:avLst/>
          </a:prstGeom>
        </p:spPr>
      </p:pic>
      <p:sp>
        <p:nvSpPr>
          <p:cNvPr id="45" name="Oval 44">
            <a:extLst>
              <a:ext uri="{FF2B5EF4-FFF2-40B4-BE49-F238E27FC236}">
                <a16:creationId xmlns:a16="http://schemas.microsoft.com/office/drawing/2014/main" id="{E5D523A0-7EE5-59CF-5B63-9CC85FE3F7C0}"/>
              </a:ext>
            </a:extLst>
          </p:cNvPr>
          <p:cNvSpPr/>
          <p:nvPr/>
        </p:nvSpPr>
        <p:spPr>
          <a:xfrm>
            <a:off x="2802085" y="5249184"/>
            <a:ext cx="204463" cy="199889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027CFC25-B8DA-DB17-987D-EEE0677FCD2A}"/>
              </a:ext>
            </a:extLst>
          </p:cNvPr>
          <p:cNvSpPr/>
          <p:nvPr/>
        </p:nvSpPr>
        <p:spPr>
          <a:xfrm>
            <a:off x="7838045" y="5858071"/>
            <a:ext cx="444849" cy="455965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26568B1F-362F-C7E6-4BA1-0030507DCE3D}"/>
              </a:ext>
            </a:extLst>
          </p:cNvPr>
          <p:cNvCxnSpPr>
            <a:cxnSpLocks/>
            <a:endCxn id="46" idx="6"/>
          </p:cNvCxnSpPr>
          <p:nvPr/>
        </p:nvCxnSpPr>
        <p:spPr>
          <a:xfrm>
            <a:off x="6267668" y="5942637"/>
            <a:ext cx="2015226" cy="143417"/>
          </a:xfrm>
          <a:prstGeom prst="straightConnector1">
            <a:avLst/>
          </a:prstGeom>
          <a:ln w="635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7F4F2FF7-57A1-0003-D523-0AEE9107B286}"/>
              </a:ext>
            </a:extLst>
          </p:cNvPr>
          <p:cNvSpPr/>
          <p:nvPr/>
        </p:nvSpPr>
        <p:spPr>
          <a:xfrm>
            <a:off x="6397174" y="5179482"/>
            <a:ext cx="444849" cy="354157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4EC19E01-CE08-1D7B-8246-95C1F5A6CAB5}"/>
              </a:ext>
            </a:extLst>
          </p:cNvPr>
          <p:cNvSpPr/>
          <p:nvPr/>
        </p:nvSpPr>
        <p:spPr>
          <a:xfrm>
            <a:off x="6828856" y="5497134"/>
            <a:ext cx="941768" cy="576947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pic>
        <p:nvPicPr>
          <p:cNvPr id="15362" name="Picture 2" descr="CFNS Adhoc Workshop: Target Fragmentation Physics with EIC (28-30 September  2020): Overview · Indico">
            <a:extLst>
              <a:ext uri="{FF2B5EF4-FFF2-40B4-BE49-F238E27FC236}">
                <a16:creationId xmlns:a16="http://schemas.microsoft.com/office/drawing/2014/main" id="{9FD73D95-7023-5A14-EE8B-7770D7A73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567" y="1403128"/>
            <a:ext cx="2503824" cy="2004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82840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5A3B1-788E-D08C-5FF9-0A0425526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9A5F2-095F-89E3-5E96-E7F93FEE8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Calibri Light"/>
                <a:cs typeface="Calibri Light"/>
              </a:rPr>
              <a:t>Better: </a:t>
            </a:r>
            <a:r>
              <a:rPr lang="en-US" dirty="0" err="1">
                <a:ea typeface="Calibri Light"/>
                <a:cs typeface="Calibri Light"/>
              </a:rPr>
              <a:t>Dihadron</a:t>
            </a:r>
            <a:r>
              <a:rPr lang="en-US" dirty="0">
                <a:ea typeface="Calibri Light"/>
                <a:cs typeface="Calibri Light"/>
              </a:rPr>
              <a:t> Fragmentation Functions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28A9806C-96FB-C392-61B2-B22CFC32D1A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 vert="horz" lIns="0" tIns="34290" rIns="0" bIns="34290" rtlCol="0" anchor="t">
                <a:norm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>
                    <a:ea typeface="Calibri"/>
                    <a:cs typeface="Calibri"/>
                  </a:rPr>
                  <a:t> Correlations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>
                    <a:ea typeface="Calibri"/>
                    <a:cs typeface="Calibri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>
                    <a:ea typeface="Calibri"/>
                    <a:cs typeface="Calibri"/>
                  </a:rPr>
                  <a:t> as functions of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ℎ</m:t>
                        </m:r>
                      </m:sub>
                    </m:sSub>
                  </m:oMath>
                </a14:m>
                <a:r>
                  <a:rPr lang="en-US">
                    <a:solidFill>
                      <a:srgbClr val="FF0000"/>
                    </a:solidFill>
                    <a:ea typeface="Calibri"/>
                    <a:cs typeface="Calibri"/>
                  </a:rPr>
                  <a:t> </a:t>
                </a:r>
                <a:r>
                  <a:rPr lang="en-US">
                    <a:ea typeface="Calibri"/>
                    <a:cs typeface="Calibri"/>
                  </a:rPr>
                  <a:t>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𝑇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>
                    <a:solidFill>
                      <a:srgbClr val="FF0000"/>
                    </a:solidFill>
                    <a:ea typeface="Calibri"/>
                    <a:cs typeface="Calibri"/>
                  </a:rPr>
                  <a:t> </a:t>
                </a:r>
                <a:r>
                  <a:rPr lang="en-US">
                    <a:ea typeface="Calibri"/>
                    <a:cs typeface="Calibri"/>
                  </a:rPr>
                  <a:t>accumulated during fragmentation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>
                    <a:ea typeface="Calibri"/>
                    <a:cs typeface="Calibri"/>
                  </a:rPr>
                  <a:t> Couple to fragmenting quark properties – ex: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𝑆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𝑞</m:t>
                        </m:r>
                      </m:sub>
                    </m:sSub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/>
                      </a:rPr>
                      <m:t> , </m:t>
                    </m:r>
                    <m:sSub>
                      <m:sSub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𝑘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𝑇</m:t>
                        </m:r>
                      </m:sub>
                    </m:sSub>
                  </m:oMath>
                </a14:m>
                <a:endParaRPr lang="en-US">
                  <a:ea typeface="Calibri"/>
                  <a:cs typeface="Calibri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>
                    <a:ea typeface="Calibri"/>
                    <a:cs typeface="Calibri"/>
                  </a:rPr>
                  <a:t> DiFF’s expand into </a:t>
                </a:r>
                <a:r>
                  <a:rPr lang="en-US" i="1">
                    <a:ea typeface="Calibri"/>
                    <a:cs typeface="Calibri"/>
                  </a:rPr>
                  <a:t>partial waves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𝑚</m:t>
                        </m:r>
                      </m:e>
                    </m:d>
                  </m:oMath>
                </a14:m>
                <a:r>
                  <a:rPr lang="en-US">
                    <a:ea typeface="Calibri"/>
                    <a:cs typeface="Calibri"/>
                  </a:rPr>
                  <a:t> w.r.t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𝜃</m:t>
                    </m:r>
                  </m:oMath>
                </a14:m>
                <a:endParaRPr lang="en-US">
                  <a:ea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28A9806C-96FB-C392-61B2-B22CFC32D1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949" t="-15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15B748-FAF1-9467-3E08-161456175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IWHSS 2025 – QCD'N 2025 - San Sebastián, Spain – September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E24C36-E3D3-7F99-A8B3-E714450D8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dirty="0"/>
              <a:t>35</a:t>
            </a:fld>
            <a:endParaRPr lang="en-US"/>
          </a:p>
        </p:txBody>
      </p:sp>
      <p:pic>
        <p:nvPicPr>
          <p:cNvPr id="9" name="Picture 8" descr="A diagram of a flowchart&#10;&#10;AI-generated content may be incorrect.">
            <a:extLst>
              <a:ext uri="{FF2B5EF4-FFF2-40B4-BE49-F238E27FC236}">
                <a16:creationId xmlns:a16="http://schemas.microsoft.com/office/drawing/2014/main" id="{FC387E09-962D-F3FD-E0A9-2A4F731D80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991" y="4465480"/>
            <a:ext cx="2538920" cy="10642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AutoShape 4">
            <a:extLst>
              <a:ext uri="{FF2B5EF4-FFF2-40B4-BE49-F238E27FC236}">
                <a16:creationId xmlns:a16="http://schemas.microsoft.com/office/drawing/2014/main" id="{505B0B83-50DD-E91A-66D7-03FF7300E9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12" name="Picture 11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08BA3B0B-5DF6-7A2B-4D58-5BAF4A933B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391" y="2595130"/>
            <a:ext cx="2538920" cy="17923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489CB81-2385-E3B4-5B91-07D6A5CF3962}"/>
              </a:ext>
            </a:extLst>
          </p:cNvPr>
          <p:cNvSpPr/>
          <p:nvPr/>
        </p:nvSpPr>
        <p:spPr>
          <a:xfrm>
            <a:off x="6885992" y="2595130"/>
            <a:ext cx="146957" cy="16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C658F47-FBFE-13B8-2EB5-E5DB37CB8BE6}"/>
                  </a:ext>
                </a:extLst>
              </p:cNvPr>
              <p:cNvSpPr txBox="1"/>
              <p:nvPr/>
            </p:nvSpPr>
            <p:spPr>
              <a:xfrm>
                <a:off x="6959470" y="2574038"/>
                <a:ext cx="216213" cy="2077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ℎ</m:t>
                          </m:r>
                        </m:sub>
                      </m:sSub>
                    </m:oMath>
                  </m:oMathPara>
                </a14:m>
                <a:endParaRPr lang="en-US" sz="135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C658F47-FBFE-13B8-2EB5-E5DB37CB8B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9470" y="2574038"/>
                <a:ext cx="216213" cy="207749"/>
              </a:xfrm>
              <a:prstGeom prst="rect">
                <a:avLst/>
              </a:prstGeom>
              <a:blipFill>
                <a:blip r:embed="rId5"/>
                <a:stretch>
                  <a:fillRect l="-23529" r="-5882"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585F76B-4B24-2942-D4ED-0F8CA519749F}"/>
                  </a:ext>
                </a:extLst>
              </p:cNvPr>
              <p:cNvSpPr txBox="1"/>
              <p:nvPr/>
            </p:nvSpPr>
            <p:spPr>
              <a:xfrm>
                <a:off x="377096" y="3079443"/>
                <a:ext cx="1898473" cy="55784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Univers Light" panose="020B0403020202020204" pitchFamily="34" charset="0"/>
                  </a:rPr>
                  <a:t>Unpolarized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585F76B-4B24-2942-D4ED-0F8CA51974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096" y="3079443"/>
                <a:ext cx="1898473" cy="557845"/>
              </a:xfrm>
              <a:prstGeom prst="rect">
                <a:avLst/>
              </a:prstGeom>
              <a:blipFill>
                <a:blip r:embed="rId6"/>
                <a:stretch>
                  <a:fillRect t="-13333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B32EF5B-FE66-AB14-4BF2-0FBB07EBE5C8}"/>
                  </a:ext>
                </a:extLst>
              </p:cNvPr>
              <p:cNvSpPr txBox="1"/>
              <p:nvPr/>
            </p:nvSpPr>
            <p:spPr>
              <a:xfrm>
                <a:off x="273358" y="3913125"/>
                <a:ext cx="2105948" cy="55784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Univers Light" panose="020B0403020202020204" pitchFamily="34" charset="0"/>
                  </a:rPr>
                  <a:t>Helicity-dependent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sup>
                      </m:sSubSup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B32EF5B-FE66-AB14-4BF2-0FBB07EBE5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358" y="3913125"/>
                <a:ext cx="2105948" cy="557845"/>
              </a:xfrm>
              <a:prstGeom prst="rect">
                <a:avLst/>
              </a:prstGeom>
              <a:blipFill>
                <a:blip r:embed="rId7"/>
                <a:stretch>
                  <a:fillRect l="-1796" t="-13636" r="-1796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454851A-4028-FA1B-D30A-BDDBC6DCE76B}"/>
                  </a:ext>
                </a:extLst>
              </p:cNvPr>
              <p:cNvSpPr txBox="1"/>
              <p:nvPr/>
            </p:nvSpPr>
            <p:spPr>
              <a:xfrm>
                <a:off x="273359" y="4729253"/>
                <a:ext cx="2105947" cy="57926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𝑞𝑇</m:t>
                        </m:r>
                      </m:sub>
                    </m:sSub>
                  </m:oMath>
                </a14:m>
                <a:r>
                  <a: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Univers Light" panose="020B0403020202020204" pitchFamily="34" charset="0"/>
                  </a:rPr>
                  <a:t>/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Univers Light" panose="020B0403020202020204" pitchFamily="34" charset="0"/>
                  </a:rPr>
                  <a:t>-dependent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sup>
                      </m:sSubSup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454851A-4028-FA1B-D30A-BDDBC6DCE7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359" y="4729253"/>
                <a:ext cx="2105947" cy="579261"/>
              </a:xfrm>
              <a:prstGeom prst="rect">
                <a:avLst/>
              </a:prstGeom>
              <a:blipFill>
                <a:blip r:embed="rId8"/>
                <a:stretch>
                  <a:fillRect t="-12766" b="-170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90" name="Group 1089">
            <a:extLst>
              <a:ext uri="{FF2B5EF4-FFF2-40B4-BE49-F238E27FC236}">
                <a16:creationId xmlns:a16="http://schemas.microsoft.com/office/drawing/2014/main" id="{039E69B4-7389-F7BF-3B57-E85D36020B4A}"/>
              </a:ext>
            </a:extLst>
          </p:cNvPr>
          <p:cNvGrpSpPr/>
          <p:nvPr/>
        </p:nvGrpSpPr>
        <p:grpSpPr>
          <a:xfrm>
            <a:off x="2482531" y="4685878"/>
            <a:ext cx="2624006" cy="764390"/>
            <a:chOff x="3333088" y="5039271"/>
            <a:chExt cx="3498674" cy="1019186"/>
          </a:xfrm>
        </p:grpSpPr>
        <p:grpSp>
          <p:nvGrpSpPr>
            <p:cNvPr id="1066" name="Group 1065">
              <a:extLst>
                <a:ext uri="{FF2B5EF4-FFF2-40B4-BE49-F238E27FC236}">
                  <a16:creationId xmlns:a16="http://schemas.microsoft.com/office/drawing/2014/main" id="{3DDFA739-97F3-63AF-816F-F0150CD6457D}"/>
                </a:ext>
              </a:extLst>
            </p:cNvPr>
            <p:cNvGrpSpPr/>
            <p:nvPr/>
          </p:nvGrpSpPr>
          <p:grpSpPr>
            <a:xfrm>
              <a:off x="4100945" y="5125639"/>
              <a:ext cx="576158" cy="776438"/>
              <a:chOff x="4100945" y="5125639"/>
              <a:chExt cx="576158" cy="776438"/>
            </a:xfrm>
          </p:grpSpPr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9D0816A1-97B2-BDF4-3EE1-AFBC204CCE8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00945" y="5401664"/>
                <a:ext cx="574361" cy="12168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ADCC7658-7128-553E-2355-069641D360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00945" y="5520544"/>
                <a:ext cx="576158" cy="10706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27" name="TextBox 1026">
                    <a:extLst>
                      <a:ext uri="{FF2B5EF4-FFF2-40B4-BE49-F238E27FC236}">
                        <a16:creationId xmlns:a16="http://schemas.microsoft.com/office/drawing/2014/main" id="{88909EEA-1C01-D5F1-2980-11309F73EC41}"/>
                      </a:ext>
                    </a:extLst>
                  </p:cNvPr>
                  <p:cNvSpPr txBox="1"/>
                  <p:nvPr/>
                </p:nvSpPr>
                <p:spPr>
                  <a:xfrm>
                    <a:off x="4278283" y="5125639"/>
                    <a:ext cx="28204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13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350"/>
                  </a:p>
                </p:txBody>
              </p:sp>
            </mc:Choice>
            <mc:Fallback xmlns="">
              <p:sp>
                <p:nvSpPr>
                  <p:cNvPr id="1027" name="TextBox 1026">
                    <a:extLst>
                      <a:ext uri="{FF2B5EF4-FFF2-40B4-BE49-F238E27FC236}">
                        <a16:creationId xmlns:a16="http://schemas.microsoft.com/office/drawing/2014/main" id="{88909EEA-1C01-D5F1-2980-11309F73EC4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78283" y="5125639"/>
                    <a:ext cx="282044" cy="276999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17647" r="-5882" b="-16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28" name="TextBox 1027">
                    <a:extLst>
                      <a:ext uri="{FF2B5EF4-FFF2-40B4-BE49-F238E27FC236}">
                        <a16:creationId xmlns:a16="http://schemas.microsoft.com/office/drawing/2014/main" id="{67A7B78E-35AF-5DCD-EB68-BC3AD083C79B}"/>
                      </a:ext>
                    </a:extLst>
                  </p:cNvPr>
                  <p:cNvSpPr txBox="1"/>
                  <p:nvPr/>
                </p:nvSpPr>
                <p:spPr>
                  <a:xfrm>
                    <a:off x="4296335" y="5625078"/>
                    <a:ext cx="28742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13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350"/>
                  </a:p>
                </p:txBody>
              </p:sp>
            </mc:Choice>
            <mc:Fallback xmlns="">
              <p:sp>
                <p:nvSpPr>
                  <p:cNvPr id="1028" name="TextBox 1027">
                    <a:extLst>
                      <a:ext uri="{FF2B5EF4-FFF2-40B4-BE49-F238E27FC236}">
                        <a16:creationId xmlns:a16="http://schemas.microsoft.com/office/drawing/2014/main" id="{67A7B78E-35AF-5DCD-EB68-BC3AD083C79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96335" y="5625078"/>
                    <a:ext cx="287429" cy="276999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16667" r="-5556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9" name="TextBox 1028">
                  <a:extLst>
                    <a:ext uri="{FF2B5EF4-FFF2-40B4-BE49-F238E27FC236}">
                      <a16:creationId xmlns:a16="http://schemas.microsoft.com/office/drawing/2014/main" id="{6566318F-EE61-4F63-E2E3-94E4040B0A26}"/>
                    </a:ext>
                  </a:extLst>
                </p:cNvPr>
                <p:cNvSpPr txBox="1"/>
                <p:nvPr/>
              </p:nvSpPr>
              <p:spPr>
                <a:xfrm>
                  <a:off x="4675306" y="5348080"/>
                  <a:ext cx="931166" cy="4001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350" i="1">
                            <a:latin typeface="Cambria Math" panose="02040503050406030204" pitchFamily="18" charset="0"/>
                          </a:rPr>
                          <m:t>−</m:t>
                        </m:r>
                      </m:oMath>
                    </m:oMathPara>
                  </a14:m>
                  <a:endParaRPr lang="en-US" sz="1350"/>
                </a:p>
              </p:txBody>
            </p:sp>
          </mc:Choice>
          <mc:Fallback xmlns="">
            <p:sp>
              <p:nvSpPr>
                <p:cNvPr id="1029" name="TextBox 1028">
                  <a:extLst>
                    <a:ext uri="{FF2B5EF4-FFF2-40B4-BE49-F238E27FC236}">
                      <a16:creationId xmlns:a16="http://schemas.microsoft.com/office/drawing/2014/main" id="{6566318F-EE61-4F63-E2E3-94E4040B0A2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306" y="5348080"/>
                  <a:ext cx="931166" cy="400109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067" name="Group 1066">
              <a:extLst>
                <a:ext uri="{FF2B5EF4-FFF2-40B4-BE49-F238E27FC236}">
                  <a16:creationId xmlns:a16="http://schemas.microsoft.com/office/drawing/2014/main" id="{F9064989-5C87-13B0-2B9B-4B4D97EF0E60}"/>
                </a:ext>
              </a:extLst>
            </p:cNvPr>
            <p:cNvGrpSpPr/>
            <p:nvPr/>
          </p:nvGrpSpPr>
          <p:grpSpPr>
            <a:xfrm>
              <a:off x="6255604" y="5144526"/>
              <a:ext cx="576158" cy="776438"/>
              <a:chOff x="4100945" y="5125639"/>
              <a:chExt cx="576158" cy="776438"/>
            </a:xfrm>
          </p:grpSpPr>
          <p:cxnSp>
            <p:nvCxnSpPr>
              <p:cNvPr id="1068" name="Straight Arrow Connector 1067">
                <a:extLst>
                  <a:ext uri="{FF2B5EF4-FFF2-40B4-BE49-F238E27FC236}">
                    <a16:creationId xmlns:a16="http://schemas.microsoft.com/office/drawing/2014/main" id="{60EF3B8F-C905-7003-5B66-42DC6393BD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00945" y="5401664"/>
                <a:ext cx="574361" cy="12168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69" name="Straight Arrow Connector 1068">
                <a:extLst>
                  <a:ext uri="{FF2B5EF4-FFF2-40B4-BE49-F238E27FC236}">
                    <a16:creationId xmlns:a16="http://schemas.microsoft.com/office/drawing/2014/main" id="{0139C7A8-97AD-143B-91E3-2BB1B45E7E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00945" y="5520544"/>
                <a:ext cx="576158" cy="10706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70" name="TextBox 1069">
                    <a:extLst>
                      <a:ext uri="{FF2B5EF4-FFF2-40B4-BE49-F238E27FC236}">
                        <a16:creationId xmlns:a16="http://schemas.microsoft.com/office/drawing/2014/main" id="{A4EABF30-E828-917D-270C-872EB338A726}"/>
                      </a:ext>
                    </a:extLst>
                  </p:cNvPr>
                  <p:cNvSpPr txBox="1"/>
                  <p:nvPr/>
                </p:nvSpPr>
                <p:spPr>
                  <a:xfrm>
                    <a:off x="4278283" y="5125639"/>
                    <a:ext cx="28204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13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350"/>
                  </a:p>
                </p:txBody>
              </p:sp>
            </mc:Choice>
            <mc:Fallback xmlns="">
              <p:sp>
                <p:nvSpPr>
                  <p:cNvPr id="1070" name="TextBox 1069">
                    <a:extLst>
                      <a:ext uri="{FF2B5EF4-FFF2-40B4-BE49-F238E27FC236}">
                        <a16:creationId xmlns:a16="http://schemas.microsoft.com/office/drawing/2014/main" id="{A4EABF30-E828-917D-270C-872EB338A72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78283" y="5125639"/>
                    <a:ext cx="282044" cy="276999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16667" r="-5556" b="-1764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71" name="TextBox 1070">
                    <a:extLst>
                      <a:ext uri="{FF2B5EF4-FFF2-40B4-BE49-F238E27FC236}">
                        <a16:creationId xmlns:a16="http://schemas.microsoft.com/office/drawing/2014/main" id="{A8A83CE0-09FC-CE67-9F25-A4FA7CDFDF88}"/>
                      </a:ext>
                    </a:extLst>
                  </p:cNvPr>
                  <p:cNvSpPr txBox="1"/>
                  <p:nvPr/>
                </p:nvSpPr>
                <p:spPr>
                  <a:xfrm>
                    <a:off x="4296335" y="5625078"/>
                    <a:ext cx="28742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13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350"/>
                  </a:p>
                </p:txBody>
              </p:sp>
            </mc:Choice>
            <mc:Fallback xmlns="">
              <p:sp>
                <p:nvSpPr>
                  <p:cNvPr id="1071" name="TextBox 1070">
                    <a:extLst>
                      <a:ext uri="{FF2B5EF4-FFF2-40B4-BE49-F238E27FC236}">
                        <a16:creationId xmlns:a16="http://schemas.microsoft.com/office/drawing/2014/main" id="{A8A83CE0-09FC-CE67-9F25-A4FA7CDFDF8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96335" y="5625078"/>
                    <a:ext cx="287429" cy="276999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16667" r="-5556" b="-1764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866B1598-4885-7B90-5F4C-14B104F627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3088" y="5039272"/>
              <a:ext cx="1019185" cy="1019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6">
              <a:extLst>
                <a:ext uri="{FF2B5EF4-FFF2-40B4-BE49-F238E27FC236}">
                  <a16:creationId xmlns:a16="http://schemas.microsoft.com/office/drawing/2014/main" id="{27EC96D8-7414-52F3-3EB3-40C68E47E2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443163" y="5039271"/>
              <a:ext cx="1019184" cy="1019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89" name="Group 1088">
            <a:extLst>
              <a:ext uri="{FF2B5EF4-FFF2-40B4-BE49-F238E27FC236}">
                <a16:creationId xmlns:a16="http://schemas.microsoft.com/office/drawing/2014/main" id="{F4316694-94E8-4583-57EC-A68AF520F3D9}"/>
              </a:ext>
            </a:extLst>
          </p:cNvPr>
          <p:cNvGrpSpPr/>
          <p:nvPr/>
        </p:nvGrpSpPr>
        <p:grpSpPr>
          <a:xfrm>
            <a:off x="2481184" y="3792254"/>
            <a:ext cx="2624006" cy="764389"/>
            <a:chOff x="3333088" y="3791788"/>
            <a:chExt cx="3498674" cy="1019185"/>
          </a:xfrm>
        </p:grpSpPr>
        <p:grpSp>
          <p:nvGrpSpPr>
            <p:cNvPr id="1072" name="Group 1071">
              <a:extLst>
                <a:ext uri="{FF2B5EF4-FFF2-40B4-BE49-F238E27FC236}">
                  <a16:creationId xmlns:a16="http://schemas.microsoft.com/office/drawing/2014/main" id="{E98FBDC1-39FC-5F1B-392E-38D8706D4C98}"/>
                </a:ext>
              </a:extLst>
            </p:cNvPr>
            <p:cNvGrpSpPr/>
            <p:nvPr/>
          </p:nvGrpSpPr>
          <p:grpSpPr>
            <a:xfrm>
              <a:off x="4100945" y="3898981"/>
              <a:ext cx="576158" cy="776438"/>
              <a:chOff x="4100945" y="5125639"/>
              <a:chExt cx="576158" cy="776438"/>
            </a:xfrm>
          </p:grpSpPr>
          <p:cxnSp>
            <p:nvCxnSpPr>
              <p:cNvPr id="1073" name="Straight Arrow Connector 1072">
                <a:extLst>
                  <a:ext uri="{FF2B5EF4-FFF2-40B4-BE49-F238E27FC236}">
                    <a16:creationId xmlns:a16="http://schemas.microsoft.com/office/drawing/2014/main" id="{D75EB674-AADF-4013-1E5D-5BC20B4DDF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00945" y="5401664"/>
                <a:ext cx="574361" cy="12168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74" name="Straight Arrow Connector 1073">
                <a:extLst>
                  <a:ext uri="{FF2B5EF4-FFF2-40B4-BE49-F238E27FC236}">
                    <a16:creationId xmlns:a16="http://schemas.microsoft.com/office/drawing/2014/main" id="{345DD674-CEB8-77A4-5BAC-9F047F1F7E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00945" y="5520544"/>
                <a:ext cx="576158" cy="10706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75" name="TextBox 1074">
                    <a:extLst>
                      <a:ext uri="{FF2B5EF4-FFF2-40B4-BE49-F238E27FC236}">
                        <a16:creationId xmlns:a16="http://schemas.microsoft.com/office/drawing/2014/main" id="{5A89C7D2-570F-C34B-7467-4A96C3C381C0}"/>
                      </a:ext>
                    </a:extLst>
                  </p:cNvPr>
                  <p:cNvSpPr txBox="1"/>
                  <p:nvPr/>
                </p:nvSpPr>
                <p:spPr>
                  <a:xfrm>
                    <a:off x="4278283" y="5125639"/>
                    <a:ext cx="28204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13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350"/>
                  </a:p>
                </p:txBody>
              </p:sp>
            </mc:Choice>
            <mc:Fallback xmlns="">
              <p:sp>
                <p:nvSpPr>
                  <p:cNvPr id="1075" name="TextBox 1074">
                    <a:extLst>
                      <a:ext uri="{FF2B5EF4-FFF2-40B4-BE49-F238E27FC236}">
                        <a16:creationId xmlns:a16="http://schemas.microsoft.com/office/drawing/2014/main" id="{5A89C7D2-570F-C34B-7467-4A96C3C381C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78283" y="5125639"/>
                    <a:ext cx="282044" cy="276999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l="-17647" r="-5882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76" name="TextBox 1075">
                    <a:extLst>
                      <a:ext uri="{FF2B5EF4-FFF2-40B4-BE49-F238E27FC236}">
                        <a16:creationId xmlns:a16="http://schemas.microsoft.com/office/drawing/2014/main" id="{5B5AEF1D-EC69-8C88-E2F4-1BC4434312C4}"/>
                      </a:ext>
                    </a:extLst>
                  </p:cNvPr>
                  <p:cNvSpPr txBox="1"/>
                  <p:nvPr/>
                </p:nvSpPr>
                <p:spPr>
                  <a:xfrm>
                    <a:off x="4296335" y="5625078"/>
                    <a:ext cx="28742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13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350"/>
                  </a:p>
                </p:txBody>
              </p:sp>
            </mc:Choice>
            <mc:Fallback xmlns="">
              <p:sp>
                <p:nvSpPr>
                  <p:cNvPr id="1076" name="TextBox 1075">
                    <a:extLst>
                      <a:ext uri="{FF2B5EF4-FFF2-40B4-BE49-F238E27FC236}">
                        <a16:creationId xmlns:a16="http://schemas.microsoft.com/office/drawing/2014/main" id="{5B5AEF1D-EC69-8C88-E2F4-1BC4434312C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96335" y="5625078"/>
                    <a:ext cx="287429" cy="276999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l="-16667" r="-5556" b="-1764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7" name="TextBox 1076">
                  <a:extLst>
                    <a:ext uri="{FF2B5EF4-FFF2-40B4-BE49-F238E27FC236}">
                      <a16:creationId xmlns:a16="http://schemas.microsoft.com/office/drawing/2014/main" id="{4819A5D4-FB91-24EB-C460-DB778DE7605F}"/>
                    </a:ext>
                  </a:extLst>
                </p:cNvPr>
                <p:cNvSpPr txBox="1"/>
                <p:nvPr/>
              </p:nvSpPr>
              <p:spPr>
                <a:xfrm>
                  <a:off x="4675306" y="4121423"/>
                  <a:ext cx="931166" cy="4001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350" i="1">
                            <a:latin typeface="Cambria Math" panose="02040503050406030204" pitchFamily="18" charset="0"/>
                          </a:rPr>
                          <m:t>−</m:t>
                        </m:r>
                      </m:oMath>
                    </m:oMathPara>
                  </a14:m>
                  <a:endParaRPr lang="en-US" sz="1350"/>
                </a:p>
              </p:txBody>
            </p:sp>
          </mc:Choice>
          <mc:Fallback xmlns="">
            <p:sp>
              <p:nvSpPr>
                <p:cNvPr id="1077" name="TextBox 1076">
                  <a:extLst>
                    <a:ext uri="{FF2B5EF4-FFF2-40B4-BE49-F238E27FC236}">
                      <a16:creationId xmlns:a16="http://schemas.microsoft.com/office/drawing/2014/main" id="{4819A5D4-FB91-24EB-C460-DB778DE7605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306" y="4121423"/>
                  <a:ext cx="931166" cy="400109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078" name="Group 1077">
              <a:extLst>
                <a:ext uri="{FF2B5EF4-FFF2-40B4-BE49-F238E27FC236}">
                  <a16:creationId xmlns:a16="http://schemas.microsoft.com/office/drawing/2014/main" id="{8106C71F-24D8-86EC-3928-A733D38173DC}"/>
                </a:ext>
              </a:extLst>
            </p:cNvPr>
            <p:cNvGrpSpPr/>
            <p:nvPr/>
          </p:nvGrpSpPr>
          <p:grpSpPr>
            <a:xfrm>
              <a:off x="6255604" y="3917868"/>
              <a:ext cx="576158" cy="776438"/>
              <a:chOff x="4100945" y="5125639"/>
              <a:chExt cx="576158" cy="776438"/>
            </a:xfrm>
          </p:grpSpPr>
          <p:cxnSp>
            <p:nvCxnSpPr>
              <p:cNvPr id="1079" name="Straight Arrow Connector 1078">
                <a:extLst>
                  <a:ext uri="{FF2B5EF4-FFF2-40B4-BE49-F238E27FC236}">
                    <a16:creationId xmlns:a16="http://schemas.microsoft.com/office/drawing/2014/main" id="{BEDE6E4C-3999-EFA3-1EA2-6D6432157E4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00945" y="5401664"/>
                <a:ext cx="574361" cy="12168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80" name="Straight Arrow Connector 1079">
                <a:extLst>
                  <a:ext uri="{FF2B5EF4-FFF2-40B4-BE49-F238E27FC236}">
                    <a16:creationId xmlns:a16="http://schemas.microsoft.com/office/drawing/2014/main" id="{8505BFD9-AB59-AA45-8300-314349091F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00945" y="5520544"/>
                <a:ext cx="576158" cy="10706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81" name="TextBox 1080">
                    <a:extLst>
                      <a:ext uri="{FF2B5EF4-FFF2-40B4-BE49-F238E27FC236}">
                        <a16:creationId xmlns:a16="http://schemas.microsoft.com/office/drawing/2014/main" id="{B9D50A5C-8B0D-3BDA-0F4C-5D83F95FCC7D}"/>
                      </a:ext>
                    </a:extLst>
                  </p:cNvPr>
                  <p:cNvSpPr txBox="1"/>
                  <p:nvPr/>
                </p:nvSpPr>
                <p:spPr>
                  <a:xfrm>
                    <a:off x="4278283" y="5125639"/>
                    <a:ext cx="28204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13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350"/>
                  </a:p>
                </p:txBody>
              </p:sp>
            </mc:Choice>
            <mc:Fallback xmlns="">
              <p:sp>
                <p:nvSpPr>
                  <p:cNvPr id="1081" name="TextBox 1080">
                    <a:extLst>
                      <a:ext uri="{FF2B5EF4-FFF2-40B4-BE49-F238E27FC236}">
                        <a16:creationId xmlns:a16="http://schemas.microsoft.com/office/drawing/2014/main" id="{B9D50A5C-8B0D-3BDA-0F4C-5D83F95FCC7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78283" y="5125639"/>
                    <a:ext cx="282044" cy="276999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l="-16667" b="-1176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82" name="TextBox 1081">
                    <a:extLst>
                      <a:ext uri="{FF2B5EF4-FFF2-40B4-BE49-F238E27FC236}">
                        <a16:creationId xmlns:a16="http://schemas.microsoft.com/office/drawing/2014/main" id="{B00CCCB9-EFCF-2BFC-5A2D-7786CFFA7F9F}"/>
                      </a:ext>
                    </a:extLst>
                  </p:cNvPr>
                  <p:cNvSpPr txBox="1"/>
                  <p:nvPr/>
                </p:nvSpPr>
                <p:spPr>
                  <a:xfrm>
                    <a:off x="4296335" y="5625078"/>
                    <a:ext cx="287429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13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sz="135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350"/>
                  </a:p>
                </p:txBody>
              </p:sp>
            </mc:Choice>
            <mc:Fallback xmlns="">
              <p:sp>
                <p:nvSpPr>
                  <p:cNvPr id="1082" name="TextBox 1081">
                    <a:extLst>
                      <a:ext uri="{FF2B5EF4-FFF2-40B4-BE49-F238E27FC236}">
                        <a16:creationId xmlns:a16="http://schemas.microsoft.com/office/drawing/2014/main" id="{B00CCCB9-EFCF-2BFC-5A2D-7786CFFA7F9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96335" y="5625078"/>
                    <a:ext cx="287429" cy="276999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 l="-16667" r="-5556" b="-1764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26" name="Picture 6">
              <a:extLst>
                <a:ext uri="{FF2B5EF4-FFF2-40B4-BE49-F238E27FC236}">
                  <a16:creationId xmlns:a16="http://schemas.microsoft.com/office/drawing/2014/main" id="{7FED454B-08EF-68A9-EBB4-6CD9324C70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333088" y="3791788"/>
              <a:ext cx="1019185" cy="1019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6">
              <a:extLst>
                <a:ext uri="{FF2B5EF4-FFF2-40B4-BE49-F238E27FC236}">
                  <a16:creationId xmlns:a16="http://schemas.microsoft.com/office/drawing/2014/main" id="{D102E5A6-678F-0074-BABC-0D349974D3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 flipH="1">
              <a:off x="5443163" y="3791787"/>
              <a:ext cx="1019184" cy="1019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83" name="Picture 8" descr="Generated image">
            <a:extLst>
              <a:ext uri="{FF2B5EF4-FFF2-40B4-BE49-F238E27FC236}">
                <a16:creationId xmlns:a16="http://schemas.microsoft.com/office/drawing/2014/main" id="{5C43F2A6-61D1-C857-8022-BFD58B278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546" y="2991668"/>
            <a:ext cx="764389" cy="764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84" name="Group 1083">
            <a:extLst>
              <a:ext uri="{FF2B5EF4-FFF2-40B4-BE49-F238E27FC236}">
                <a16:creationId xmlns:a16="http://schemas.microsoft.com/office/drawing/2014/main" id="{5CDA75A9-B053-BB4B-9A67-BD15821F546B}"/>
              </a:ext>
            </a:extLst>
          </p:cNvPr>
          <p:cNvGrpSpPr/>
          <p:nvPr/>
        </p:nvGrpSpPr>
        <p:grpSpPr>
          <a:xfrm>
            <a:off x="3099892" y="3044494"/>
            <a:ext cx="432119" cy="582329"/>
            <a:chOff x="4100945" y="5125639"/>
            <a:chExt cx="576158" cy="776438"/>
          </a:xfrm>
        </p:grpSpPr>
        <p:cxnSp>
          <p:nvCxnSpPr>
            <p:cNvPr id="1085" name="Straight Arrow Connector 1084">
              <a:extLst>
                <a:ext uri="{FF2B5EF4-FFF2-40B4-BE49-F238E27FC236}">
                  <a16:creationId xmlns:a16="http://schemas.microsoft.com/office/drawing/2014/main" id="{B479BDF5-6BBA-6342-C699-BB5C11DFC5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00945" y="5401664"/>
              <a:ext cx="574361" cy="1216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86" name="Straight Arrow Connector 1085">
              <a:extLst>
                <a:ext uri="{FF2B5EF4-FFF2-40B4-BE49-F238E27FC236}">
                  <a16:creationId xmlns:a16="http://schemas.microsoft.com/office/drawing/2014/main" id="{45C8F11F-368B-C1F4-E5B2-CA67EC88A6DF}"/>
                </a:ext>
              </a:extLst>
            </p:cNvPr>
            <p:cNvCxnSpPr>
              <a:cxnSpLocks/>
            </p:cNvCxnSpPr>
            <p:nvPr/>
          </p:nvCxnSpPr>
          <p:spPr>
            <a:xfrm>
              <a:off x="4100945" y="5520544"/>
              <a:ext cx="576158" cy="1070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7" name="TextBox 1086">
                  <a:extLst>
                    <a:ext uri="{FF2B5EF4-FFF2-40B4-BE49-F238E27FC236}">
                      <a16:creationId xmlns:a16="http://schemas.microsoft.com/office/drawing/2014/main" id="{41589635-4351-7841-1A92-1F3E5AB16EF2}"/>
                    </a:ext>
                  </a:extLst>
                </p:cNvPr>
                <p:cNvSpPr txBox="1"/>
                <p:nvPr/>
              </p:nvSpPr>
              <p:spPr>
                <a:xfrm>
                  <a:off x="4278283" y="5125639"/>
                  <a:ext cx="28204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13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ℎ</m:t>
                            </m:r>
                          </m:e>
                          <m:sub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350"/>
                </a:p>
              </p:txBody>
            </p:sp>
          </mc:Choice>
          <mc:Fallback xmlns="">
            <p:sp>
              <p:nvSpPr>
                <p:cNvPr id="1087" name="TextBox 1086">
                  <a:extLst>
                    <a:ext uri="{FF2B5EF4-FFF2-40B4-BE49-F238E27FC236}">
                      <a16:creationId xmlns:a16="http://schemas.microsoft.com/office/drawing/2014/main" id="{41589635-4351-7841-1A92-1F3E5AB16E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78283" y="5125639"/>
                  <a:ext cx="282044" cy="276999"/>
                </a:xfrm>
                <a:prstGeom prst="rect">
                  <a:avLst/>
                </a:prstGeom>
                <a:blipFill>
                  <a:blip r:embed="rId23"/>
                  <a:stretch>
                    <a:fillRect l="-16667" r="-5556" b="-111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8" name="TextBox 1087">
                  <a:extLst>
                    <a:ext uri="{FF2B5EF4-FFF2-40B4-BE49-F238E27FC236}">
                      <a16:creationId xmlns:a16="http://schemas.microsoft.com/office/drawing/2014/main" id="{5C551B77-12F0-0D89-484D-1720C75F96C7}"/>
                    </a:ext>
                  </a:extLst>
                </p:cNvPr>
                <p:cNvSpPr txBox="1"/>
                <p:nvPr/>
              </p:nvSpPr>
              <p:spPr>
                <a:xfrm>
                  <a:off x="4296335" y="5625078"/>
                  <a:ext cx="28742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13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ℎ</m:t>
                            </m:r>
                          </m:e>
                          <m:sub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350"/>
                </a:p>
              </p:txBody>
            </p:sp>
          </mc:Choice>
          <mc:Fallback xmlns="">
            <p:sp>
              <p:nvSpPr>
                <p:cNvPr id="1088" name="TextBox 1087">
                  <a:extLst>
                    <a:ext uri="{FF2B5EF4-FFF2-40B4-BE49-F238E27FC236}">
                      <a16:creationId xmlns:a16="http://schemas.microsoft.com/office/drawing/2014/main" id="{5C551B77-12F0-0D89-484D-1720C75F96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6335" y="5625078"/>
                  <a:ext cx="287429" cy="276999"/>
                </a:xfrm>
                <a:prstGeom prst="rect">
                  <a:avLst/>
                </a:prstGeom>
                <a:blipFill>
                  <a:blip r:embed="rId24"/>
                  <a:stretch>
                    <a:fillRect l="-16667" r="-5556" b="-1176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EAA8C3A-5530-590F-5EFC-A143E899B337}"/>
              </a:ext>
            </a:extLst>
          </p:cNvPr>
          <p:cNvSpPr txBox="1"/>
          <p:nvPr/>
        </p:nvSpPr>
        <p:spPr>
          <a:xfrm>
            <a:off x="83047" y="5259070"/>
            <a:ext cx="3435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>
                <a:solidFill>
                  <a:schemeClr val="accent3"/>
                </a:solidFill>
                <a:hlinkClick r:id="rId25"/>
              </a:rPr>
              <a:t>[2]</a:t>
            </a:r>
            <a:endParaRPr lang="en-US" sz="135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983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1F3BA-62A3-7A32-3C16-C2684F8B9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85AC493-E564-27C3-9E50-158E1831B1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932763" y="3508456"/>
            <a:ext cx="2211238" cy="221123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8CCC043-9CF8-20EF-679A-F0D7973E67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295097" y="1096417"/>
            <a:ext cx="3162853" cy="19767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E127018-CD4E-18AA-572C-CB78ECDCBBC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32245" y="1096417"/>
            <a:ext cx="3162853" cy="19767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7E07C4-3445-2891-FB59-A748B7D44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 with Theory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11B65AA-3E66-ACE3-1836-68580B5B6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66" y="3130227"/>
            <a:ext cx="8464378" cy="4993659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Lambda also Spin transfer to Lambda</a:t>
            </a:r>
          </a:p>
          <a:p>
            <a:r>
              <a:rPr lang="en-US" dirty="0"/>
              <a:t>Also additional vector in final state</a:t>
            </a:r>
          </a:p>
          <a:p>
            <a:r>
              <a:rPr lang="en-US" dirty="0">
                <a:sym typeface="Wingdings" pitchFamily="2" charset="2"/>
              </a:rPr>
              <a:t>azimuthal </a:t>
            </a:r>
            <a:r>
              <a:rPr lang="en-US" dirty="0" err="1">
                <a:sym typeface="Wingdings" pitchFamily="2" charset="2"/>
              </a:rPr>
              <a:t>asymmetires</a:t>
            </a:r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Future: More lambda program at CLAS…</a:t>
            </a:r>
            <a:endParaRPr lang="en-US" dirty="0"/>
          </a:p>
        </p:txBody>
      </p:sp>
      <p:sp>
        <p:nvSpPr>
          <p:cNvPr id="3" name="Footer Placeholder 6">
            <a:extLst>
              <a:ext uri="{FF2B5EF4-FFF2-40B4-BE49-F238E27FC236}">
                <a16:creationId xmlns:a16="http://schemas.microsoft.com/office/drawing/2014/main" id="{82B19729-5294-4B1D-9C71-6BACC6CBF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 McEneaney, Duke University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CB64F7-ACB3-B253-F8A1-3E3799126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5BA23-BF12-0D43-A897-69449BA35745}" type="slidenum">
              <a:rPr lang="en-US" sz="135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fld>
            <a:endParaRPr lang="en-US" sz="135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7EED1181-664D-8E40-4863-495595A13553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-595084" y="2927604"/>
            <a:ext cx="2057400" cy="274637"/>
          </a:xfrm>
        </p:spPr>
        <p:txBody>
          <a:bodyPr/>
          <a:lstStyle/>
          <a:p>
            <a:r>
              <a:rPr 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Sep. 2025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9B4CC6-2E4B-7E94-9CB3-774333B9FF88}"/>
              </a:ext>
            </a:extLst>
          </p:cNvPr>
          <p:cNvSpPr txBox="1"/>
          <p:nvPr/>
        </p:nvSpPr>
        <p:spPr>
          <a:xfrm>
            <a:off x="6457950" y="857251"/>
            <a:ext cx="26860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Predictions by X. Zhao et al., cf., Zhao et al., </a:t>
            </a:r>
            <a:r>
              <a:rPr lang="en-US" sz="135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PRL 134, 231901 (2025) 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18EB9DB-F992-FB92-88B9-7E889090EAC0}"/>
                  </a:ext>
                </a:extLst>
              </p:cNvPr>
              <p:cNvSpPr txBox="1"/>
              <p:nvPr/>
            </p:nvSpPr>
            <p:spPr>
              <a:xfrm>
                <a:off x="7010527" y="1912680"/>
                <a:ext cx="2055707" cy="15465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14313" indent="-214313">
                  <a:buFont typeface="Arial" panose="020B0604020202020204" pitchFamily="34" charset="0"/>
                  <a:buChar char="•"/>
                </a:pPr>
                <a:r>
                  <a:rPr lang="en-US" sz="13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CFR predictions come from pQCD fits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35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35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350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135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35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350" i="1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13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data</a:t>
                </a:r>
              </a:p>
              <a:p>
                <a:pPr marL="214313" indent="-214313">
                  <a:buFont typeface="Arial" panose="020B0604020202020204" pitchFamily="34" charset="0"/>
                  <a:buChar char="•"/>
                </a:pPr>
                <a:r>
                  <a:rPr lang="en-US" sz="13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TFR predictions come from a spectator quark-diquark model calculation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18EB9DB-F992-FB92-88B9-7E889090EA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527" y="1912680"/>
                <a:ext cx="2055707" cy="1546577"/>
              </a:xfrm>
              <a:prstGeom prst="rect">
                <a:avLst/>
              </a:prstGeom>
              <a:blipFill>
                <a:blip r:embed="rId6"/>
                <a:stretch>
                  <a:fillRect l="-617" t="-813"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C871E61E-F554-4FFC-CA68-A4C07BCA3D46}"/>
              </a:ext>
            </a:extLst>
          </p:cNvPr>
          <p:cNvSpPr txBox="1"/>
          <p:nvPr/>
        </p:nvSpPr>
        <p:spPr>
          <a:xfrm>
            <a:off x="422031" y="6189785"/>
            <a:ext cx="1885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Also </a:t>
            </a:r>
            <a:r>
              <a:rPr lang="en-US" dirty="0" err="1"/>
              <a:t>Stringspinner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097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144869</TotalTime>
  <Words>2169</Words>
  <Application>Microsoft Macintosh PowerPoint</Application>
  <PresentationFormat>On-screen Show (4:3)</PresentationFormat>
  <Paragraphs>361</Paragraphs>
  <Slides>36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51" baseType="lpstr">
      <vt:lpstr>Arial Unicode MS</vt:lpstr>
      <vt:lpstr>.PingFangSC-Regular</vt:lpstr>
      <vt:lpstr>Arial</vt:lpstr>
      <vt:lpstr>Calibri</vt:lpstr>
      <vt:lpstr>Calibri Light</vt:lpstr>
      <vt:lpstr>Cambria Math</vt:lpstr>
      <vt:lpstr>Helvetica</vt:lpstr>
      <vt:lpstr>Liberation Sans</vt:lpstr>
      <vt:lpstr>PingFangSC-Regular</vt:lpstr>
      <vt:lpstr>Symbol</vt:lpstr>
      <vt:lpstr>Times New Roman</vt:lpstr>
      <vt:lpstr>Univers Condensed Light</vt:lpstr>
      <vt:lpstr>Univers Light</vt:lpstr>
      <vt:lpstr>Wingdings</vt:lpstr>
      <vt:lpstr>Office Theme</vt:lpstr>
      <vt:lpstr>Polarized SIDIS at CLAS12  </vt:lpstr>
      <vt:lpstr>CLAS12 Spectrometer</vt:lpstr>
      <vt:lpstr>SIDIS Observables at CLAS12</vt:lpstr>
      <vt:lpstr>Beam Spin Asymmetries of Single Hadrons</vt:lpstr>
      <vt:lpstr>Background from Exclusive Vector Meson Production</vt:lpstr>
      <vt:lpstr>Better: di-hadrons</vt:lpstr>
      <vt:lpstr>First Measurement of G_1^⊥ no 1h equivalent</vt:lpstr>
      <vt:lpstr>Flavor dependence of Different Partial Waves</vt:lpstr>
      <vt:lpstr>Reproduction in Event Generator Models</vt:lpstr>
      <vt:lpstr>Large Kaon Asymmetries Currently not understood </vt:lpstr>
      <vt:lpstr>First observation of correlations between Current and target region </vt:lpstr>
      <vt:lpstr>New: Longitudinal Target SSAs</vt:lpstr>
      <vt:lpstr>New: Longitudinal Target SSAs</vt:lpstr>
      <vt:lpstr>New: Longitudinal Target SSAs</vt:lpstr>
      <vt:lpstr>Longitudinal DSAs for single hadrons</vt:lpstr>
      <vt:lpstr>Access to Twist3 FFs in  Longitudinal Double Spin Asymmetries</vt:lpstr>
      <vt:lpstr>Access to Twist3 FFs in  Longitudinal Double Spin Asymmetries</vt:lpstr>
      <vt:lpstr>e^- p→e^- π^+ π^- X</vt:lpstr>
      <vt:lpstr>Impact with 5x Statistics</vt:lpstr>
      <vt:lpstr>Polarized Λ’s as a tool to Learn about Spin Structure</vt:lpstr>
      <vt:lpstr>Summary &amp; Conclusion</vt:lpstr>
      <vt:lpstr>PowerPoint Presentation</vt:lpstr>
      <vt:lpstr>PowerPoint Presentation</vt:lpstr>
      <vt:lpstr>Flavor dependence + String Spinner</vt:lpstr>
      <vt:lpstr>e^- p→e^- π^± π^0 X</vt:lpstr>
      <vt:lpstr>e^- p→e^- KπX e^- p→e^- K^+ K^- X </vt:lpstr>
      <vt:lpstr>PowerPoint Presentation</vt:lpstr>
      <vt:lpstr>PowerPoint Presentation</vt:lpstr>
      <vt:lpstr>PowerPoint Presentation</vt:lpstr>
      <vt:lpstr>Helicity TMD (and the effect from r0)</vt:lpstr>
      <vt:lpstr>PowerPoint Presentation</vt:lpstr>
      <vt:lpstr>Better: Dihadron Fragmentation Functions</vt:lpstr>
      <vt:lpstr>Depolarization Factors </vt:lpstr>
      <vt:lpstr>Target Fragmentation  Fracture Functions</vt:lpstr>
      <vt:lpstr>Better: Dihadron Fragmentation Functions</vt:lpstr>
      <vt:lpstr>Comparison with Theory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Anselm Vossen, Ph.D.</cp:lastModifiedBy>
  <cp:revision>1149</cp:revision>
  <cp:lastPrinted>2018-10-15T14:48:16Z</cp:lastPrinted>
  <dcterms:created xsi:type="dcterms:W3CDTF">2017-10-25T13:41:42Z</dcterms:created>
  <dcterms:modified xsi:type="dcterms:W3CDTF">2026-10-07T14:01:13Z</dcterms:modified>
</cp:coreProperties>
</file>