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413" r:id="rId2"/>
    <p:sldId id="791" r:id="rId3"/>
    <p:sldId id="746" r:id="rId4"/>
    <p:sldId id="792" r:id="rId5"/>
    <p:sldId id="748" r:id="rId6"/>
    <p:sldId id="747" r:id="rId7"/>
    <p:sldId id="784" r:id="rId8"/>
    <p:sldId id="743" r:id="rId9"/>
    <p:sldId id="562" r:id="rId10"/>
    <p:sldId id="729" r:id="rId11"/>
    <p:sldId id="789" r:id="rId12"/>
    <p:sldId id="740" r:id="rId13"/>
    <p:sldId id="741" r:id="rId14"/>
    <p:sldId id="744" r:id="rId15"/>
    <p:sldId id="778" r:id="rId16"/>
    <p:sldId id="788" r:id="rId17"/>
    <p:sldId id="776" r:id="rId18"/>
    <p:sldId id="777" r:id="rId19"/>
    <p:sldId id="790" r:id="rId20"/>
    <p:sldId id="754" r:id="rId21"/>
    <p:sldId id="762" r:id="rId22"/>
    <p:sldId id="705"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2120"/>
    <a:srgbClr val="FFC000"/>
    <a:srgbClr val="51FF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99" autoAdjust="0"/>
    <p:restoredTop sz="91455" autoAdjust="0"/>
  </p:normalViewPr>
  <p:slideViewPr>
    <p:cSldViewPr snapToObjects="1">
      <p:cViewPr varScale="1">
        <p:scale>
          <a:sx n="94" d="100"/>
          <a:sy n="94" d="100"/>
        </p:scale>
        <p:origin x="-125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3EE50F-4BEE-1540-B987-3D2E6F25D5D8}" type="datetimeFigureOut">
              <a:rPr lang="en-US" smtClean="0"/>
              <a:pPr/>
              <a:t>10/5/26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DFD351-30D7-7D4E-8238-DF41A34D9FB1}" type="slidenum">
              <a:rPr lang="en-US" smtClean="0"/>
              <a:pPr/>
              <a:t>‹#›</a:t>
            </a:fld>
            <a:endParaRPr lang="en-US"/>
          </a:p>
        </p:txBody>
      </p:sp>
    </p:spTree>
    <p:extLst>
      <p:ext uri="{BB962C8B-B14F-4D97-AF65-F5344CB8AC3E}">
        <p14:creationId xmlns:p14="http://schemas.microsoft.com/office/powerpoint/2010/main" val="87575002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E2A98D-E34E-634A-AF64-A40AC4E1C565}" type="slidenum">
              <a:rPr lang="en-US"/>
              <a:pPr/>
              <a:t>1</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en-US" dirty="0"/>
              <a:t>I will discuss a way of understanding the strong interaction using an unexpected connection between QCD and string theory. The goal is to use this connection to describe properties of protons and other strongly interacting particles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2</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48462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3</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dirty="0"/>
              <a:t>There are three questions: Why do strings naturally emerge in QCD? Why is holography useful for describing them? And what can this framework tell us about experiments relevant to the EIC</a:t>
            </a:r>
          </a:p>
        </p:txBody>
      </p:sp>
    </p:spTree>
    <p:extLst>
      <p:ext uri="{BB962C8B-B14F-4D97-AF65-F5344CB8AC3E}">
        <p14:creationId xmlns:p14="http://schemas.microsoft.com/office/powerpoint/2010/main" val="2753778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4</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4D topological vacuum: mass and spin</a:t>
            </a:r>
            <a:r>
              <a:rPr lang="en-US" dirty="0"/>
              <a:t> — “Finally, the QCD vacuum itself has a nontrivial topological structure. These vacuum fluctuations can contribute to two of the deepest questions about the proton: where its mass comes from and how its spin is assembled.” JLAB-26</a:t>
            </a:r>
          </a:p>
          <a:p>
            <a:endParaRPr lang="en-US" dirty="0"/>
          </a:p>
        </p:txBody>
      </p:sp>
    </p:spTree>
    <p:extLst>
      <p:ext uri="{BB962C8B-B14F-4D97-AF65-F5344CB8AC3E}">
        <p14:creationId xmlns:p14="http://schemas.microsoft.com/office/powerpoint/2010/main" val="669481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5</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Slide 3 — Topology: 4D and 2D / Emergent strings:</a:t>
            </a:r>
            <a:r>
              <a:rPr lang="en-US" dirty="0"/>
              <a:t/>
            </a:r>
            <a:br>
              <a:rPr lang="en-US" dirty="0"/>
            </a:br>
            <a:r>
              <a:rPr lang="en-US" dirty="0"/>
              <a:t>“The QCD vacuum contains topological structures of different dimensions. There are </a:t>
            </a:r>
            <a:r>
              <a:rPr lang="en-US" b="1" dirty="0"/>
              <a:t>2D center vortices or P-vortices</a:t>
            </a:r>
            <a:r>
              <a:rPr lang="en-US" dirty="0"/>
              <a:t>, responsible for disordering large Wilson loops and hence confinement; </a:t>
            </a:r>
            <a:r>
              <a:rPr lang="en-US" b="1" dirty="0"/>
              <a:t>3D monopole structures</a:t>
            </a:r>
            <a:r>
              <a:rPr lang="en-US" dirty="0"/>
              <a:t>, important for the dual-confinement picture; and </a:t>
            </a:r>
            <a:r>
              <a:rPr lang="en-US" b="1" dirty="0"/>
              <a:t>4D instantons</a:t>
            </a:r>
            <a:r>
              <a:rPr lang="en-US" dirty="0"/>
              <a:t>, associated with chiral symmetry breaking. Today I concentrate mainly on the 2D, string-like component.”</a:t>
            </a:r>
          </a:p>
        </p:txBody>
      </p:sp>
    </p:spTree>
    <p:extLst>
      <p:ext uri="{BB962C8B-B14F-4D97-AF65-F5344CB8AC3E}">
        <p14:creationId xmlns:p14="http://schemas.microsoft.com/office/powerpoint/2010/main" val="112681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6</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Slide 4 — Emerging strings and resonance duality:</a:t>
            </a:r>
            <a:r>
              <a:rPr lang="en-US" dirty="0"/>
              <a:t/>
            </a:r>
            <a:br>
              <a:rPr lang="en-US" dirty="0"/>
            </a:br>
            <a:r>
              <a:rPr lang="en-US" dirty="0"/>
              <a:t>“These strings are not restricted to the vacuum. When quark worldlines become widely separated—as in highly </a:t>
            </a:r>
            <a:r>
              <a:rPr lang="en-US" dirty="0" err="1"/>
              <a:t>orbitally</a:t>
            </a:r>
            <a:r>
              <a:rPr lang="en-US" dirty="0"/>
              <a:t> excited hadrons—the confining flux between them becomes effectively string-like. This is why the hadron spectrum itself points toward an effective string description, and motivates holography.”</a:t>
            </a:r>
          </a:p>
        </p:txBody>
      </p:sp>
    </p:spTree>
    <p:extLst>
      <p:ext uri="{BB962C8B-B14F-4D97-AF65-F5344CB8AC3E}">
        <p14:creationId xmlns:p14="http://schemas.microsoft.com/office/powerpoint/2010/main" val="3150655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7</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dirty="0"/>
              <a:t>There are three questions: Why do strings naturally emerge in QCD? Why is holography useful for describing them? And what can this framework tell us about experiments relevant to the EIC</a:t>
            </a:r>
          </a:p>
        </p:txBody>
      </p:sp>
    </p:spTree>
    <p:extLst>
      <p:ext uri="{BB962C8B-B14F-4D97-AF65-F5344CB8AC3E}">
        <p14:creationId xmlns:p14="http://schemas.microsoft.com/office/powerpoint/2010/main" val="2753778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8</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Gravitational FFS: holography versus lattice</a:t>
            </a:r>
            <a:r>
              <a:rPr lang="en-US" dirty="0"/>
              <a:t> — “A basic test is whether holography reproduces quantities that can also be calculated directly with lattice QCD. The comparison shows that this relatively simple string description captures important features of the full strongly coupled theory.”</a:t>
            </a:r>
          </a:p>
        </p:txBody>
      </p:sp>
    </p:spTree>
    <p:extLst>
      <p:ext uri="{BB962C8B-B14F-4D97-AF65-F5344CB8AC3E}">
        <p14:creationId xmlns:p14="http://schemas.microsoft.com/office/powerpoint/2010/main" val="4057905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D-term and pressure</a:t>
            </a:r>
            <a:r>
              <a:rPr lang="en-US" dirty="0"/>
              <a:t> — “We now use this framework to ask how forces are distributed inside a proton. The so-called D-term encodes its internal pressure and mechanical forces; importantly, its negative sign is associated with the mechanical stability of the proton.”</a:t>
            </a:r>
          </a:p>
        </p:txBody>
      </p:sp>
      <p:sp>
        <p:nvSpPr>
          <p:cNvPr id="4" name="Slide Number Placeholder 3"/>
          <p:cNvSpPr>
            <a:spLocks noGrp="1"/>
          </p:cNvSpPr>
          <p:nvPr>
            <p:ph type="sldNum" sz="quarter" idx="5"/>
          </p:nvPr>
        </p:nvSpPr>
        <p:spPr/>
        <p:txBody>
          <a:bodyPr/>
          <a:lstStyle/>
          <a:p>
            <a:fld id="{7CDFD351-30D7-7D4E-8238-DF41A34D9FB1}" type="slidenum">
              <a:rPr lang="en-US" smtClean="0"/>
              <a:pPr/>
              <a:t>9</a:t>
            </a:fld>
            <a:endParaRPr lang="en-US"/>
          </a:p>
        </p:txBody>
      </p:sp>
    </p:spTree>
    <p:extLst>
      <p:ext uri="{BB962C8B-B14F-4D97-AF65-F5344CB8AC3E}">
        <p14:creationId xmlns:p14="http://schemas.microsoft.com/office/powerpoint/2010/main" val="3576598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10</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Gravitational radii</a:t>
            </a:r>
            <a:r>
              <a:rPr lang="en-US" dirty="0"/>
              <a:t> — “Just as the electric radius tells us how electric charge is distributed, gravitational form factors tell us how mass, energy, pressure and stress are distributed. They therefore provide a new kind of map of the proton.” </a:t>
            </a:r>
          </a:p>
        </p:txBody>
      </p:sp>
    </p:spTree>
    <p:extLst>
      <p:ext uri="{BB962C8B-B14F-4D97-AF65-F5344CB8AC3E}">
        <p14:creationId xmlns:p14="http://schemas.microsoft.com/office/powerpoint/2010/main" val="1514488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11</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dirty="0"/>
              <a:t>There are three questions: Why do strings naturally emerge in QCD? Why is holography useful for describing them? And what can this framework tell us about experiments relevant to the EIC</a:t>
            </a:r>
          </a:p>
        </p:txBody>
      </p:sp>
    </p:spTree>
    <p:extLst>
      <p:ext uri="{BB962C8B-B14F-4D97-AF65-F5344CB8AC3E}">
        <p14:creationId xmlns:p14="http://schemas.microsoft.com/office/powerpoint/2010/main" val="2753778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12</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J/</a:t>
            </a:r>
            <a:r>
              <a:rPr lang="el-GR" b="1" dirty="0"/>
              <a:t>ψ </a:t>
            </a:r>
            <a:r>
              <a:rPr lang="en-US" b="1" dirty="0"/>
              <a:t>photoproduction at Jefferson Lab</a:t>
            </a:r>
            <a:r>
              <a:rPr lang="en-US" dirty="0"/>
              <a:t> — “This may sound very theoretical, but it can be tested experimentally. Producing a heavy J/</a:t>
            </a:r>
            <a:r>
              <a:rPr lang="el-GR" dirty="0"/>
              <a:t>ψ </a:t>
            </a:r>
            <a:r>
              <a:rPr lang="en-US" dirty="0"/>
              <a:t>particle with photons at Jefferson Lab gives access to the proton’s gluonic structure, which holography can describe.”</a:t>
            </a:r>
          </a:p>
        </p:txBody>
      </p:sp>
    </p:spTree>
    <p:extLst>
      <p:ext uri="{BB962C8B-B14F-4D97-AF65-F5344CB8AC3E}">
        <p14:creationId xmlns:p14="http://schemas.microsoft.com/office/powerpoint/2010/main" val="591662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13</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err="1"/>
              <a:t>GlueX</a:t>
            </a:r>
            <a:r>
              <a:rPr lang="en-US" b="1" dirty="0"/>
              <a:t> measurements</a:t>
            </a:r>
            <a:r>
              <a:rPr lang="en-US" dirty="0"/>
              <a:t> — “These experiments have begun extracting the proton’s gravitational form factors. So quantities that once seemed purely theoretical—related to the distribution of mass and pressure—are becoming experimentally accessible.”</a:t>
            </a:r>
          </a:p>
        </p:txBody>
      </p:sp>
    </p:spTree>
    <p:extLst>
      <p:ext uri="{BB962C8B-B14F-4D97-AF65-F5344CB8AC3E}">
        <p14:creationId xmlns:p14="http://schemas.microsoft.com/office/powerpoint/2010/main" val="3158093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14</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Extracted mass radii</a:t>
            </a:r>
            <a:r>
              <a:rPr lang="en-US" dirty="0"/>
              <a:t> — “From these measurements one can infer a characteristic radius associated with the proton’s mass distribution. It need not be the same as the familiar electric charge radius, because we are probing a different aspect of the proton.” </a:t>
            </a:r>
          </a:p>
        </p:txBody>
      </p:sp>
    </p:spTree>
    <p:extLst>
      <p:ext uri="{BB962C8B-B14F-4D97-AF65-F5344CB8AC3E}">
        <p14:creationId xmlns:p14="http://schemas.microsoft.com/office/powerpoint/2010/main" val="2253284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15</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Experimental reconstruction</a:t>
            </a:r>
            <a:r>
              <a:rPr lang="en-US" dirty="0"/>
              <a:t> — “The next step is to combine experimentally accessible information to reconstruct the proton’s internal mechanical structure more completely. The objective is essentially a three-dimensional picture of where its mass and forces reside.” JLAB-26</a:t>
            </a:r>
          </a:p>
          <a:p>
            <a:endParaRPr lang="en-US" dirty="0"/>
          </a:p>
        </p:txBody>
      </p:sp>
    </p:spTree>
    <p:extLst>
      <p:ext uri="{BB962C8B-B14F-4D97-AF65-F5344CB8AC3E}">
        <p14:creationId xmlns:p14="http://schemas.microsoft.com/office/powerpoint/2010/main" val="4272021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16</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dirty="0"/>
              <a:t>There are three questions: Why do strings naturally emerge in QCD? Why is holography useful for describing them? And what can this framework tell us about experiments relevant to the EIC</a:t>
            </a:r>
          </a:p>
        </p:txBody>
      </p:sp>
    </p:spTree>
    <p:extLst>
      <p:ext uri="{BB962C8B-B14F-4D97-AF65-F5344CB8AC3E}">
        <p14:creationId xmlns:p14="http://schemas.microsoft.com/office/powerpoint/2010/main" val="2753778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17</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GPDs, DVCS and light rays</a:t>
            </a:r>
            <a:r>
              <a:rPr lang="en-US" dirty="0"/>
              <a:t> — “Another way to image the proton uses generalized </a:t>
            </a:r>
            <a:r>
              <a:rPr lang="en-US" dirty="0" err="1"/>
              <a:t>parton</a:t>
            </a:r>
            <a:r>
              <a:rPr lang="en-US" dirty="0"/>
              <a:t> distributions, or GPDs. In high-energy scattering, quarks and gluons propagate almost along light rays, and holographically these light-ray structures acquire a natural string interpretation.”</a:t>
            </a:r>
          </a:p>
        </p:txBody>
      </p:sp>
    </p:spTree>
    <p:extLst>
      <p:ext uri="{BB962C8B-B14F-4D97-AF65-F5344CB8AC3E}">
        <p14:creationId xmlns:p14="http://schemas.microsoft.com/office/powerpoint/2010/main" val="3438430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18</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Unpolarized and polarized GPDs</a:t>
            </a:r>
            <a:r>
              <a:rPr lang="en-US" dirty="0"/>
              <a:t> — “GPDs contain much more information than ordinary </a:t>
            </a:r>
            <a:r>
              <a:rPr lang="en-US" dirty="0" err="1"/>
              <a:t>parton</a:t>
            </a:r>
            <a:r>
              <a:rPr lang="en-US" dirty="0"/>
              <a:t> distributions: they correlate momentum with spatial structure and can also tell us about spin. Their mathematical expansion provides a bridge between experimental observables and the underlying QCD dynamics.”</a:t>
            </a:r>
          </a:p>
        </p:txBody>
      </p:sp>
    </p:spTree>
    <p:extLst>
      <p:ext uri="{BB962C8B-B14F-4D97-AF65-F5344CB8AC3E}">
        <p14:creationId xmlns:p14="http://schemas.microsoft.com/office/powerpoint/2010/main" val="4082262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19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dirty="0"/>
              <a:t>There are three questions: Why do strings naturally emerge in QCD? Why is holography useful for describing them? And what can this framework tell us about experiments relevant to the EIC</a:t>
            </a:r>
          </a:p>
        </p:txBody>
      </p:sp>
    </p:spTree>
    <p:extLst>
      <p:ext uri="{BB962C8B-B14F-4D97-AF65-F5344CB8AC3E}">
        <p14:creationId xmlns:p14="http://schemas.microsoft.com/office/powerpoint/2010/main" val="2753778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20</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High-energy proton–proton scattering</a:t>
            </a:r>
            <a:r>
              <a:rPr lang="en-US" dirty="0"/>
              <a:t> — “We can push the same holographic picture to very high-energy proton collisions. Here the interaction can be viewed as an exchange of string-like excitations, which can be compared directly with collider measurements.”</a:t>
            </a:r>
          </a:p>
        </p:txBody>
      </p:sp>
    </p:spTree>
    <p:extLst>
      <p:ext uri="{BB962C8B-B14F-4D97-AF65-F5344CB8AC3E}">
        <p14:creationId xmlns:p14="http://schemas.microsoft.com/office/powerpoint/2010/main" val="195574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21</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Black disk, saturation and low-x matter</a:t>
            </a:r>
            <a:r>
              <a:rPr lang="en-US" dirty="0"/>
              <a:t> — “At extremely high energies, the proton becomes densely populated by gluons. Eventually the interaction approaches a saturated or ‘black-disk’ regime, and holography provides a geometric string description of this low-x matter.” </a:t>
            </a:r>
          </a:p>
        </p:txBody>
      </p:sp>
    </p:spTree>
    <p:extLst>
      <p:ext uri="{BB962C8B-B14F-4D97-AF65-F5344CB8AC3E}">
        <p14:creationId xmlns:p14="http://schemas.microsoft.com/office/powerpoint/2010/main" val="2935915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45E3F-BE38-5F43-AB4A-D6181F9C2CA2}" type="slidenum">
              <a:rPr lang="en-US"/>
              <a:pPr/>
              <a:t>22</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b="1" dirty="0"/>
              <a:t>Summary</a:t>
            </a:r>
            <a:r>
              <a:rPr lang="en-US" dirty="0"/>
              <a:t> — “The common message is that strings appear repeatedly in strongly coupled QCD: in the vacuum, in hadron structure, and in very high-energy scattering. Holography gives us one framework connecting these apparently different phenomena.”</a:t>
            </a:r>
          </a:p>
        </p:txBody>
      </p:sp>
    </p:spTree>
    <p:extLst>
      <p:ext uri="{BB962C8B-B14F-4D97-AF65-F5344CB8AC3E}">
        <p14:creationId xmlns:p14="http://schemas.microsoft.com/office/powerpoint/2010/main" val="3954450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D1440A9F-CC87-D346-9976-B7CE49DB761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1F2A7387-6D52-C240-B967-337E5D8E12A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4F28A0B2-7A63-9F48-B2A5-51FDA41E233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848A2CB5-6506-3247-8E1C-4B83619FF52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E97D8D8E-0F49-6A41-8C9C-011F35D2258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70B91CF2-91B4-4847-96D6-D6490650F28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F462463E-C978-2845-9480-A386CB9DD49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B7C809B3-A184-6F44-9286-32F1DA85D1B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0846E6AC-C412-8E40-A4DD-7393DB7B00E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7CD1692C-64D1-1346-B804-148E74BFED3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05C1A4A-8DDF-D54B-96EC-3CA4FC19A2E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smtClean="0"/>
            </a:lvl1pPr>
          </a:lstStyle>
          <a:p>
            <a:fld id="{0CBF7123-056F-4540-A9F4-E6F326E8B7DB}"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smtClean="0"/>
            </a:lvl1pPr>
          </a:lstStyle>
          <a:p>
            <a:fld id="{9BFEC6C2-463F-6E48-8885-D8A61BF55E5F}"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smtClean="0"/>
            </a:lvl1pPr>
          </a:lstStyle>
          <a:p>
            <a:fld id="{2E2CA12B-A48A-EC4C-95CA-A506E3B772B0}"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smtClean="0"/>
            </a:lvl1pPr>
          </a:lstStyle>
          <a:p>
            <a:fld id="{CC04E742-8FF3-F44C-87E1-E133DED7B55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0C322B0-2D7E-5A47-A6DF-8A0E99532D2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65" charset="0"/>
        </a:defRPr>
      </a:lvl2pPr>
      <a:lvl3pPr algn="ctr" rtl="0" fontAlgn="base">
        <a:spcBef>
          <a:spcPct val="0"/>
        </a:spcBef>
        <a:spcAft>
          <a:spcPct val="0"/>
        </a:spcAft>
        <a:defRPr sz="4400">
          <a:solidFill>
            <a:schemeClr val="tx2"/>
          </a:solidFill>
          <a:latin typeface="Arial" pitchFamily="-65" charset="0"/>
        </a:defRPr>
      </a:lvl3pPr>
      <a:lvl4pPr algn="ctr" rtl="0" fontAlgn="base">
        <a:spcBef>
          <a:spcPct val="0"/>
        </a:spcBef>
        <a:spcAft>
          <a:spcPct val="0"/>
        </a:spcAft>
        <a:defRPr sz="4400">
          <a:solidFill>
            <a:schemeClr val="tx2"/>
          </a:solidFill>
          <a:latin typeface="Arial" pitchFamily="-65" charset="0"/>
        </a:defRPr>
      </a:lvl4pPr>
      <a:lvl5pPr algn="ctr" rtl="0" fontAlgn="base">
        <a:spcBef>
          <a:spcPct val="0"/>
        </a:spcBef>
        <a:spcAft>
          <a:spcPct val="0"/>
        </a:spcAft>
        <a:defRPr sz="4400">
          <a:solidFill>
            <a:schemeClr val="tx2"/>
          </a:solidFill>
          <a:latin typeface="Arial" pitchFamily="-65" charset="0"/>
        </a:defRPr>
      </a:lvl5pPr>
      <a:lvl6pPr marL="457200" algn="ctr" rtl="0" fontAlgn="base">
        <a:spcBef>
          <a:spcPct val="0"/>
        </a:spcBef>
        <a:spcAft>
          <a:spcPct val="0"/>
        </a:spcAft>
        <a:defRPr sz="4400">
          <a:solidFill>
            <a:schemeClr val="tx2"/>
          </a:solidFill>
          <a:latin typeface="Arial" pitchFamily="-65" charset="0"/>
        </a:defRPr>
      </a:lvl6pPr>
      <a:lvl7pPr marL="914400" algn="ctr" rtl="0" fontAlgn="base">
        <a:spcBef>
          <a:spcPct val="0"/>
        </a:spcBef>
        <a:spcAft>
          <a:spcPct val="0"/>
        </a:spcAft>
        <a:defRPr sz="4400">
          <a:solidFill>
            <a:schemeClr val="tx2"/>
          </a:solidFill>
          <a:latin typeface="Arial" pitchFamily="-65" charset="0"/>
        </a:defRPr>
      </a:lvl7pPr>
      <a:lvl8pPr marL="1371600" algn="ctr" rtl="0" fontAlgn="base">
        <a:spcBef>
          <a:spcPct val="0"/>
        </a:spcBef>
        <a:spcAft>
          <a:spcPct val="0"/>
        </a:spcAft>
        <a:defRPr sz="4400">
          <a:solidFill>
            <a:schemeClr val="tx2"/>
          </a:solidFill>
          <a:latin typeface="Arial" pitchFamily="-65" charset="0"/>
        </a:defRPr>
      </a:lvl8pPr>
      <a:lvl9pPr marL="1828800" algn="ctr" rtl="0" fontAlgn="base">
        <a:spcBef>
          <a:spcPct val="0"/>
        </a:spcBef>
        <a:spcAft>
          <a:spcPct val="0"/>
        </a:spcAft>
        <a:defRPr sz="4400">
          <a:solidFill>
            <a:schemeClr val="tx2"/>
          </a:solidFill>
          <a:latin typeface="Arial" pitchFamily="-65"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65"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65"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65"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65"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65"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65"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65"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emf"/><Relationship Id="rId5" Type="http://schemas.openxmlformats.org/officeDocument/2006/relationships/image" Target="../media/image15.emf"/><Relationship Id="rId6"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1" Type="http://schemas.openxmlformats.org/officeDocument/2006/relationships/image" Target="../media/image25.emf"/><Relationship Id="rId12" Type="http://schemas.openxmlformats.org/officeDocument/2006/relationships/image" Target="../media/image26.emf"/><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7.emf"/><Relationship Id="rId4" Type="http://schemas.openxmlformats.org/officeDocument/2006/relationships/image" Target="../media/image18.emf"/><Relationship Id="rId5" Type="http://schemas.openxmlformats.org/officeDocument/2006/relationships/image" Target="../media/image19.emf"/><Relationship Id="rId6" Type="http://schemas.openxmlformats.org/officeDocument/2006/relationships/image" Target="../media/image20.emf"/><Relationship Id="rId7" Type="http://schemas.openxmlformats.org/officeDocument/2006/relationships/image" Target="../media/image21.emf"/><Relationship Id="rId8" Type="http://schemas.openxmlformats.org/officeDocument/2006/relationships/image" Target="../media/image22.emf"/><Relationship Id="rId9" Type="http://schemas.openxmlformats.org/officeDocument/2006/relationships/image" Target="../media/image23.emf"/><Relationship Id="rId10" Type="http://schemas.openxmlformats.org/officeDocument/2006/relationships/image" Target="../media/image24.png"/></Relationships>
</file>

<file path=ppt/slides/_rels/slide10.xml.rels><?xml version="1.0" encoding="UTF-8" standalone="yes"?>
<Relationships xmlns="http://schemas.openxmlformats.org/package/2006/relationships"><Relationship Id="rId11" Type="http://schemas.openxmlformats.org/officeDocument/2006/relationships/image" Target="../media/image35.emf"/><Relationship Id="rId12" Type="http://schemas.openxmlformats.org/officeDocument/2006/relationships/image" Target="../media/image36.emf"/><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emf"/><Relationship Id="rId6" Type="http://schemas.openxmlformats.org/officeDocument/2006/relationships/image" Target="../media/image30.emf"/><Relationship Id="rId7" Type="http://schemas.openxmlformats.org/officeDocument/2006/relationships/image" Target="../media/image31.emf"/><Relationship Id="rId8" Type="http://schemas.openxmlformats.org/officeDocument/2006/relationships/image" Target="../media/image32.emf"/><Relationship Id="rId9" Type="http://schemas.openxmlformats.org/officeDocument/2006/relationships/image" Target="../media/image33.png"/><Relationship Id="rId10" Type="http://schemas.openxmlformats.org/officeDocument/2006/relationships/image" Target="../media/image34.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33.png"/><Relationship Id="rId6" Type="http://schemas.openxmlformats.org/officeDocument/2006/relationships/image" Target="../media/image43.e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44.emf"/><Relationship Id="rId4" Type="http://schemas.openxmlformats.org/officeDocument/2006/relationships/image" Target="../media/image45.emf"/><Relationship Id="rId5" Type="http://schemas.openxmlformats.org/officeDocument/2006/relationships/image" Target="../media/image46.emf"/><Relationship Id="rId6" Type="http://schemas.openxmlformats.org/officeDocument/2006/relationships/image" Target="../media/image47.emf"/><Relationship Id="rId7" Type="http://schemas.openxmlformats.org/officeDocument/2006/relationships/image" Target="../media/image48.emf"/><Relationship Id="rId8" Type="http://schemas.openxmlformats.org/officeDocument/2006/relationships/image" Target="../media/image49.png"/><Relationship Id="rId9"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emf"/><Relationship Id="rId8" Type="http://schemas.openxmlformats.org/officeDocument/2006/relationships/image" Target="../media/image62.emf"/><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emf"/><Relationship Id="rId7" Type="http://schemas.openxmlformats.org/officeDocument/2006/relationships/image" Target="../media/image67.em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533400" y="304800"/>
            <a:ext cx="1828800" cy="838200"/>
          </a:xfrm>
          <a:prstGeom prst="rect">
            <a:avLst/>
          </a:prstGeom>
          <a:noFill/>
          <a:ln w="9525">
            <a:noFill/>
            <a:miter lim="800000"/>
            <a:headEnd/>
            <a:tailEnd/>
          </a:ln>
          <a:effectLst/>
        </p:spPr>
        <p:txBody>
          <a:bodyPr anchor="b">
            <a:prstTxWarp prst="textNoShape">
              <a:avLst/>
            </a:prstTxWarp>
          </a:bodyPr>
          <a:lstStyle/>
          <a:p>
            <a:pPr algn="ctr"/>
            <a:endParaRPr lang="en-US" sz="2400" b="1">
              <a:solidFill>
                <a:schemeClr val="tx2"/>
              </a:solidFill>
            </a:endParaRPr>
          </a:p>
        </p:txBody>
      </p:sp>
      <p:sp>
        <p:nvSpPr>
          <p:cNvPr id="18442" name="Rectangle 10"/>
          <p:cNvSpPr>
            <a:spLocks noGrp="1" noChangeArrowheads="1"/>
          </p:cNvSpPr>
          <p:nvPr>
            <p:ph type="title" idx="4294967295"/>
          </p:nvPr>
        </p:nvSpPr>
        <p:spPr>
          <a:xfrm>
            <a:off x="1219200" y="2682208"/>
            <a:ext cx="7162800" cy="980664"/>
          </a:xfrm>
          <a:solidFill>
            <a:schemeClr val="accent1"/>
          </a:solidFill>
          <a:ln>
            <a:solidFill>
              <a:srgbClr val="FF0000"/>
            </a:solidFill>
          </a:ln>
        </p:spPr>
        <p:txBody>
          <a:bodyPr/>
          <a:lstStyle/>
          <a:p>
            <a:r>
              <a:rPr lang="en-US" sz="4000" dirty="0">
                <a:solidFill>
                  <a:srgbClr val="FF0000"/>
                </a:solidFill>
              </a:rPr>
              <a:t/>
            </a:r>
            <a:br>
              <a:rPr lang="en-US" sz="4000" dirty="0">
                <a:solidFill>
                  <a:srgbClr val="FF0000"/>
                </a:solidFill>
              </a:rPr>
            </a:br>
            <a:r>
              <a:rPr lang="en-US" sz="4000" dirty="0" smtClean="0">
                <a:solidFill>
                  <a:srgbClr val="FF0000"/>
                </a:solidFill>
              </a:rPr>
              <a:t/>
            </a:r>
            <a:br>
              <a:rPr lang="en-US" sz="4000" dirty="0" smtClean="0">
                <a:solidFill>
                  <a:srgbClr val="FF0000"/>
                </a:solidFill>
              </a:rPr>
            </a:br>
            <a:r>
              <a:rPr lang="en-US" sz="4000" dirty="0" err="1" smtClean="0">
                <a:solidFill>
                  <a:srgbClr val="FF0000"/>
                </a:solidFill>
              </a:rPr>
              <a:t>hQCD</a:t>
            </a:r>
            <a:r>
              <a:rPr lang="en-US" sz="4000" dirty="0" smtClean="0">
                <a:solidFill>
                  <a:srgbClr val="FF0000"/>
                </a:solidFill>
              </a:rPr>
              <a:t> @ </a:t>
            </a:r>
            <a:r>
              <a:rPr lang="en-US" sz="4000" dirty="0" err="1" smtClean="0">
                <a:solidFill>
                  <a:srgbClr val="FF0000"/>
                </a:solidFill>
              </a:rPr>
              <a:t>Jlab</a:t>
            </a:r>
            <a:r>
              <a:rPr lang="en-US" sz="4000" dirty="0">
                <a:solidFill>
                  <a:srgbClr val="FF0000"/>
                </a:solidFill>
              </a:rPr>
              <a:t> </a:t>
            </a:r>
            <a:r>
              <a:rPr lang="en-US" sz="4000" dirty="0" smtClean="0">
                <a:solidFill>
                  <a:srgbClr val="FF0000"/>
                </a:solidFill>
              </a:rPr>
              <a:t>@ </a:t>
            </a:r>
            <a:r>
              <a:rPr lang="en-US" sz="4000" dirty="0" err="1" smtClean="0">
                <a:solidFill>
                  <a:srgbClr val="FF0000"/>
                </a:solidFill>
              </a:rPr>
              <a:t>eIC</a:t>
            </a:r>
            <a:r>
              <a:rPr lang="en-US" sz="4000" dirty="0">
                <a:solidFill>
                  <a:srgbClr val="FF0000"/>
                </a:solidFill>
              </a:rPr>
              <a:t/>
            </a:r>
            <a:br>
              <a:rPr lang="en-US" sz="4000" dirty="0">
                <a:solidFill>
                  <a:srgbClr val="FF0000"/>
                </a:solidFill>
              </a:rPr>
            </a:br>
            <a:r>
              <a:rPr lang="en-US" sz="4000" dirty="0" smtClean="0">
                <a:solidFill>
                  <a:srgbClr val="FF0000"/>
                </a:solidFill>
              </a:rPr>
              <a:t>  </a:t>
            </a:r>
            <a:r>
              <a:rPr lang="en-US" sz="4000" dirty="0">
                <a:solidFill>
                  <a:srgbClr val="FF0000"/>
                </a:solidFill>
              </a:rPr>
              <a:t/>
            </a:r>
            <a:br>
              <a:rPr lang="en-US" sz="4000" dirty="0">
                <a:solidFill>
                  <a:srgbClr val="FF0000"/>
                </a:solidFill>
              </a:rPr>
            </a:br>
            <a:endParaRPr lang="en-US" sz="4000" dirty="0">
              <a:solidFill>
                <a:srgbClr val="FF0000"/>
              </a:solidFill>
            </a:endParaRPr>
          </a:p>
        </p:txBody>
      </p:sp>
      <p:cxnSp>
        <p:nvCxnSpPr>
          <p:cNvPr id="18443" name="AutoShape 11"/>
          <p:cNvCxnSpPr>
            <a:cxnSpLocks noChangeShapeType="1"/>
          </p:cNvCxnSpPr>
          <p:nvPr/>
        </p:nvCxnSpPr>
        <p:spPr bwMode="auto">
          <a:xfrm>
            <a:off x="3429000" y="1943100"/>
            <a:ext cx="0" cy="0"/>
          </a:xfrm>
          <a:prstGeom prst="straightConnector1">
            <a:avLst/>
          </a:prstGeom>
          <a:noFill/>
          <a:ln w="9525">
            <a:solidFill>
              <a:schemeClr val="tx1"/>
            </a:solidFill>
            <a:round/>
            <a:headEnd/>
            <a:tailEnd type="triangle" w="med" len="med"/>
          </a:ln>
          <a:effectLst/>
        </p:spPr>
      </p:cxnSp>
      <p:pic>
        <p:nvPicPr>
          <p:cNvPr id="7" name="Picture 6" descr="Screen Shot 2017-07-06 at 6.35.20 PM.png"/>
          <p:cNvPicPr>
            <a:picLocks noChangeAspect="1"/>
          </p:cNvPicPr>
          <p:nvPr/>
        </p:nvPicPr>
        <p:blipFill>
          <a:blip r:embed="rId3"/>
          <a:stretch>
            <a:fillRect/>
          </a:stretch>
        </p:blipFill>
        <p:spPr>
          <a:xfrm>
            <a:off x="1295400" y="493486"/>
            <a:ext cx="1765300" cy="1429052"/>
          </a:xfrm>
          <a:prstGeom prst="rect">
            <a:avLst/>
          </a:prstGeom>
        </p:spPr>
      </p:pic>
      <p:sp>
        <p:nvSpPr>
          <p:cNvPr id="3" name="TextBox 2">
            <a:extLst>
              <a:ext uri="{FF2B5EF4-FFF2-40B4-BE49-F238E27FC236}">
                <a16:creationId xmlns:a16="http://schemas.microsoft.com/office/drawing/2014/main" xmlns="" id="{574FED31-9004-0643-9C5E-944FD2342EBC}"/>
              </a:ext>
            </a:extLst>
          </p:cNvPr>
          <p:cNvSpPr txBox="1"/>
          <p:nvPr/>
        </p:nvSpPr>
        <p:spPr>
          <a:xfrm>
            <a:off x="3962400" y="4372570"/>
            <a:ext cx="1095172" cy="369332"/>
          </a:xfrm>
          <a:prstGeom prst="rect">
            <a:avLst/>
          </a:prstGeom>
          <a:solidFill>
            <a:srgbClr val="FFFF00"/>
          </a:solidFill>
        </p:spPr>
        <p:txBody>
          <a:bodyPr wrap="none" rtlCol="0">
            <a:spAutoFit/>
          </a:bodyPr>
          <a:lstStyle/>
          <a:p>
            <a:r>
              <a:rPr lang="en-US" dirty="0">
                <a:solidFill>
                  <a:srgbClr val="FF0000"/>
                </a:solidFill>
              </a:rPr>
              <a:t>I. </a:t>
            </a:r>
            <a:r>
              <a:rPr lang="en-US" dirty="0" err="1">
                <a:solidFill>
                  <a:srgbClr val="FF0000"/>
                </a:solidFill>
              </a:rPr>
              <a:t>Zahed</a:t>
            </a:r>
            <a:r>
              <a:rPr lang="en-US" dirty="0">
                <a:solidFill>
                  <a:srgbClr val="FF0000"/>
                </a:solidFill>
              </a:rPr>
              <a:t> </a:t>
            </a:r>
          </a:p>
        </p:txBody>
      </p:sp>
      <p:sp>
        <p:nvSpPr>
          <p:cNvPr id="2" name="TextBox 1">
            <a:extLst>
              <a:ext uri="{FF2B5EF4-FFF2-40B4-BE49-F238E27FC236}">
                <a16:creationId xmlns:a16="http://schemas.microsoft.com/office/drawing/2014/main" xmlns="" id="{F0A4CDB3-879E-B543-AB96-5CE645FAFE5C}"/>
              </a:ext>
            </a:extLst>
          </p:cNvPr>
          <p:cNvSpPr txBox="1"/>
          <p:nvPr/>
        </p:nvSpPr>
        <p:spPr>
          <a:xfrm>
            <a:off x="990600" y="5638800"/>
            <a:ext cx="1107996" cy="369332"/>
          </a:xfrm>
          <a:prstGeom prst="rect">
            <a:avLst/>
          </a:prstGeom>
          <a:solidFill>
            <a:srgbClr val="51FF56"/>
          </a:solidFill>
        </p:spPr>
        <p:txBody>
          <a:bodyPr wrap="none" rtlCol="0">
            <a:spAutoFit/>
          </a:bodyPr>
          <a:lstStyle/>
          <a:p>
            <a:r>
              <a:rPr lang="en-US" dirty="0">
                <a:solidFill>
                  <a:srgbClr val="FF0000"/>
                </a:solidFill>
              </a:rPr>
              <a:t>JLAB 26’</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pic>
        <p:nvPicPr>
          <p:cNvPr id="3" name="Picture 2" descr="Screen Shot 2026-07-01 at 6.37.3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832372"/>
            <a:ext cx="8136229" cy="4697962"/>
          </a:xfrm>
          <a:prstGeom prst="rect">
            <a:avLst/>
          </a:prstGeom>
        </p:spPr>
      </p:pic>
      <p:sp>
        <p:nvSpPr>
          <p:cNvPr id="4" name="TextBox 3"/>
          <p:cNvSpPr txBox="1"/>
          <p:nvPr/>
        </p:nvSpPr>
        <p:spPr>
          <a:xfrm>
            <a:off x="6810864" y="5530334"/>
            <a:ext cx="1858765" cy="369332"/>
          </a:xfrm>
          <a:prstGeom prst="rect">
            <a:avLst/>
          </a:prstGeom>
          <a:noFill/>
        </p:spPr>
        <p:txBody>
          <a:bodyPr wrap="none" rtlCol="0">
            <a:spAutoFit/>
          </a:bodyPr>
          <a:lstStyle/>
          <a:p>
            <a:r>
              <a:rPr lang="en-US" dirty="0" err="1" smtClean="0">
                <a:solidFill>
                  <a:srgbClr val="FF0000"/>
                </a:solidFill>
              </a:rPr>
              <a:t>Deshpandhe</a:t>
            </a:r>
            <a:r>
              <a:rPr lang="en-US" dirty="0" smtClean="0">
                <a:solidFill>
                  <a:srgbClr val="FF0000"/>
                </a:solidFill>
              </a:rPr>
              <a:t> 26’</a:t>
            </a:r>
            <a:endParaRPr lang="en-US" dirty="0">
              <a:solidFill>
                <a:srgbClr val="FF0000"/>
              </a:solidFill>
            </a:endParaRPr>
          </a:p>
        </p:txBody>
      </p:sp>
      <p:sp>
        <p:nvSpPr>
          <p:cNvPr id="5" name="Rectangle 4"/>
          <p:cNvSpPr/>
          <p:nvPr/>
        </p:nvSpPr>
        <p:spPr>
          <a:xfrm>
            <a:off x="3048000" y="2133600"/>
            <a:ext cx="3048000" cy="1371600"/>
          </a:xfrm>
          <a:prstGeom prst="rect">
            <a:avLst/>
          </a:prstGeom>
          <a:noFill/>
          <a:ln>
            <a:solidFill>
              <a:srgbClr val="FF212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810902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971800" y="990600"/>
            <a:ext cx="3016250" cy="1050925"/>
          </a:xfrm>
          <a:solidFill>
            <a:srgbClr val="FF2120">
              <a:alpha val="54902"/>
            </a:srgbClr>
          </a:solidFill>
        </p:spPr>
        <p:txBody>
          <a:bodyPr/>
          <a:lstStyle/>
          <a:p>
            <a:r>
              <a:rPr lang="en-US" dirty="0"/>
              <a:t>Outline</a:t>
            </a:r>
          </a:p>
        </p:txBody>
      </p:sp>
      <p:sp>
        <p:nvSpPr>
          <p:cNvPr id="16387" name="Rectangle 3"/>
          <p:cNvSpPr>
            <a:spLocks noGrp="1" noChangeArrowheads="1"/>
          </p:cNvSpPr>
          <p:nvPr>
            <p:ph type="body" idx="1"/>
          </p:nvPr>
        </p:nvSpPr>
        <p:spPr>
          <a:xfrm>
            <a:off x="1905000" y="2561884"/>
            <a:ext cx="5395402" cy="2286000"/>
          </a:xfrm>
          <a:solidFill>
            <a:srgbClr val="FFFF00"/>
          </a:solidFill>
        </p:spPr>
        <p:txBody>
          <a:bodyPr/>
          <a:lstStyle/>
          <a:p>
            <a:pPr marL="533400" indent="-533400">
              <a:buNone/>
            </a:pPr>
            <a:r>
              <a:rPr lang="en-US" dirty="0">
                <a:solidFill>
                  <a:srgbClr val="FF0000"/>
                </a:solidFill>
              </a:rPr>
              <a:t>    </a:t>
            </a:r>
          </a:p>
          <a:p>
            <a:pPr marL="533400" indent="-533400"/>
            <a:r>
              <a:rPr lang="en-US" dirty="0">
                <a:solidFill>
                  <a:srgbClr val="FF0000"/>
                </a:solidFill>
              </a:rPr>
              <a:t>Why </a:t>
            </a:r>
            <a:r>
              <a:rPr lang="en-US" dirty="0" smtClean="0">
                <a:solidFill>
                  <a:srgbClr val="FF0000"/>
                </a:solidFill>
              </a:rPr>
              <a:t>strings and </a:t>
            </a:r>
            <a:r>
              <a:rPr lang="en-US" dirty="0" err="1" smtClean="0">
                <a:solidFill>
                  <a:srgbClr val="FF0000"/>
                </a:solidFill>
              </a:rPr>
              <a:t>hQCD</a:t>
            </a:r>
            <a:endParaRPr lang="en-US" dirty="0">
              <a:solidFill>
                <a:srgbClr val="FF0000"/>
              </a:solidFill>
            </a:endParaRPr>
          </a:p>
          <a:p>
            <a:pPr marL="533400" indent="-533400"/>
            <a:r>
              <a:rPr lang="en-US" dirty="0" smtClean="0">
                <a:solidFill>
                  <a:srgbClr val="FF0000"/>
                </a:solidFill>
              </a:rPr>
              <a:t>EMT, </a:t>
            </a:r>
            <a:r>
              <a:rPr lang="en-US" dirty="0" err="1" smtClean="0">
                <a:solidFill>
                  <a:srgbClr val="FF0000"/>
                </a:solidFill>
              </a:rPr>
              <a:t>Jpsi</a:t>
            </a:r>
            <a:r>
              <a:rPr lang="en-US" dirty="0" smtClean="0">
                <a:solidFill>
                  <a:srgbClr val="FF0000"/>
                </a:solidFill>
              </a:rPr>
              <a:t>, GPDs, low-x</a:t>
            </a:r>
            <a:endParaRPr lang="en-US" dirty="0">
              <a:solidFill>
                <a:srgbClr val="FF0000"/>
              </a:solidFill>
            </a:endParaRPr>
          </a:p>
          <a:p>
            <a:pPr marL="0" indent="0">
              <a:buNone/>
            </a:pPr>
            <a:endParaRPr lang="en-US" dirty="0">
              <a:solidFill>
                <a:srgbClr val="FF0000"/>
              </a:solidFill>
            </a:endParaRPr>
          </a:p>
        </p:txBody>
      </p:sp>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Tree>
    <p:extLst>
      <p:ext uri="{BB962C8B-B14F-4D97-AF65-F5344CB8AC3E}">
        <p14:creationId xmlns:p14="http://schemas.microsoft.com/office/powerpoint/2010/main" val="41693308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410364" y="1006920"/>
            <a:ext cx="2761071" cy="584776"/>
          </a:xfrm>
          <a:prstGeom prst="rect">
            <a:avLst/>
          </a:prstGeom>
          <a:noFill/>
        </p:spPr>
        <p:txBody>
          <a:bodyPr wrap="square" rtlCol="0">
            <a:spAutoFit/>
          </a:bodyPr>
          <a:lstStyle/>
          <a:p>
            <a:r>
              <a:rPr lang="en-US" sz="1600" dirty="0">
                <a:solidFill>
                  <a:srgbClr val="FF0000"/>
                </a:solidFill>
              </a:rPr>
              <a:t> 4D topological vacuum: ILM </a:t>
            </a:r>
          </a:p>
          <a:p>
            <a:r>
              <a:rPr lang="en-US" sz="1600" dirty="0">
                <a:solidFill>
                  <a:srgbClr val="FF0000"/>
                </a:solidFill>
              </a:rPr>
              <a:t>         mass and spin</a:t>
            </a:r>
          </a:p>
        </p:txBody>
      </p:sp>
      <p:pic>
        <p:nvPicPr>
          <p:cNvPr id="4" name="Picture 3">
            <a:extLst>
              <a:ext uri="{FF2B5EF4-FFF2-40B4-BE49-F238E27FC236}">
                <a16:creationId xmlns:a16="http://schemas.microsoft.com/office/drawing/2014/main" xmlns="" id="{5791B3C1-2E3D-7C4F-ACFC-7784C62668A6}"/>
              </a:ext>
            </a:extLst>
          </p:cNvPr>
          <p:cNvPicPr>
            <a:picLocks noChangeAspect="1"/>
          </p:cNvPicPr>
          <p:nvPr/>
        </p:nvPicPr>
        <p:blipFill>
          <a:blip r:embed="rId3"/>
          <a:stretch>
            <a:fillRect/>
          </a:stretch>
        </p:blipFill>
        <p:spPr>
          <a:xfrm>
            <a:off x="603842" y="1809895"/>
            <a:ext cx="2329266" cy="3371705"/>
          </a:xfrm>
          <a:prstGeom prst="rect">
            <a:avLst/>
          </a:prstGeom>
          <a:ln>
            <a:solidFill>
              <a:srgbClr val="FF0000"/>
            </a:solidFill>
          </a:ln>
        </p:spPr>
      </p:pic>
      <p:pic>
        <p:nvPicPr>
          <p:cNvPr id="7" name="Picture 6">
            <a:extLst>
              <a:ext uri="{FF2B5EF4-FFF2-40B4-BE49-F238E27FC236}">
                <a16:creationId xmlns:a16="http://schemas.microsoft.com/office/drawing/2014/main" xmlns="" id="{8E051881-34A3-7640-AF4A-035462FABE57}"/>
              </a:ext>
            </a:extLst>
          </p:cNvPr>
          <p:cNvPicPr>
            <a:picLocks noChangeAspect="1"/>
          </p:cNvPicPr>
          <p:nvPr/>
        </p:nvPicPr>
        <p:blipFill>
          <a:blip r:embed="rId4"/>
          <a:stretch>
            <a:fillRect/>
          </a:stretch>
        </p:blipFill>
        <p:spPr>
          <a:xfrm>
            <a:off x="3506656" y="1809895"/>
            <a:ext cx="2506466" cy="4835236"/>
          </a:xfrm>
          <a:prstGeom prst="rect">
            <a:avLst/>
          </a:prstGeom>
          <a:ln>
            <a:solidFill>
              <a:srgbClr val="FF0000"/>
            </a:solidFill>
          </a:ln>
        </p:spPr>
      </p:pic>
      <p:pic>
        <p:nvPicPr>
          <p:cNvPr id="10" name="Picture 9">
            <a:extLst>
              <a:ext uri="{FF2B5EF4-FFF2-40B4-BE49-F238E27FC236}">
                <a16:creationId xmlns:a16="http://schemas.microsoft.com/office/drawing/2014/main" xmlns="" id="{A9F632AA-1A51-F340-9C7C-2469DEFB8485}"/>
              </a:ext>
            </a:extLst>
          </p:cNvPr>
          <p:cNvPicPr>
            <a:picLocks noChangeAspect="1"/>
          </p:cNvPicPr>
          <p:nvPr/>
        </p:nvPicPr>
        <p:blipFill>
          <a:blip r:embed="rId5"/>
          <a:stretch>
            <a:fillRect/>
          </a:stretch>
        </p:blipFill>
        <p:spPr>
          <a:xfrm>
            <a:off x="6477000" y="1809895"/>
            <a:ext cx="2221831" cy="4034590"/>
          </a:xfrm>
          <a:prstGeom prst="rect">
            <a:avLst/>
          </a:prstGeom>
          <a:ln>
            <a:solidFill>
              <a:srgbClr val="FF0000"/>
            </a:solidFill>
          </a:ln>
        </p:spPr>
      </p:pic>
      <p:sp>
        <p:nvSpPr>
          <p:cNvPr id="11" name="TextBox 10">
            <a:extLst>
              <a:ext uri="{FF2B5EF4-FFF2-40B4-BE49-F238E27FC236}">
                <a16:creationId xmlns:a16="http://schemas.microsoft.com/office/drawing/2014/main" xmlns="" id="{07B92E9C-6D11-844E-AD72-2255418495A6}"/>
              </a:ext>
            </a:extLst>
          </p:cNvPr>
          <p:cNvSpPr txBox="1"/>
          <p:nvPr/>
        </p:nvSpPr>
        <p:spPr>
          <a:xfrm>
            <a:off x="6968870" y="6088397"/>
            <a:ext cx="1729961" cy="276999"/>
          </a:xfrm>
          <a:prstGeom prst="rect">
            <a:avLst/>
          </a:prstGeom>
          <a:noFill/>
        </p:spPr>
        <p:txBody>
          <a:bodyPr wrap="none" rtlCol="0">
            <a:spAutoFit/>
          </a:bodyPr>
          <a:lstStyle/>
          <a:p>
            <a:r>
              <a:rPr lang="en-US" sz="1200" kern="1200" dirty="0">
                <a:solidFill>
                  <a:srgbClr val="FF0000"/>
                </a:solidFill>
              </a:rPr>
              <a:t>Liu-</a:t>
            </a:r>
            <a:r>
              <a:rPr lang="en-US" sz="1200" kern="1200" dirty="0" err="1">
                <a:solidFill>
                  <a:srgbClr val="FF0000"/>
                </a:solidFill>
              </a:rPr>
              <a:t>Shuryak</a:t>
            </a:r>
            <a:r>
              <a:rPr lang="en-US" sz="1200" kern="1200" dirty="0">
                <a:solidFill>
                  <a:srgbClr val="FF0000"/>
                </a:solidFill>
              </a:rPr>
              <a:t>-</a:t>
            </a:r>
            <a:r>
              <a:rPr lang="en-US" sz="1200" kern="1200" dirty="0" err="1">
                <a:solidFill>
                  <a:srgbClr val="FF0000"/>
                </a:solidFill>
              </a:rPr>
              <a:t>Zahed</a:t>
            </a:r>
            <a:r>
              <a:rPr lang="en-US" sz="1200" kern="1200" dirty="0">
                <a:solidFill>
                  <a:srgbClr val="FF0000"/>
                </a:solidFill>
              </a:rPr>
              <a:t> 23’</a:t>
            </a:r>
          </a:p>
        </p:txBody>
      </p:sp>
      <p:sp>
        <p:nvSpPr>
          <p:cNvPr id="12" name="TextBox 11">
            <a:extLst>
              <a:ext uri="{FF2B5EF4-FFF2-40B4-BE49-F238E27FC236}">
                <a16:creationId xmlns:a16="http://schemas.microsoft.com/office/drawing/2014/main" xmlns="" id="{FFAD36E3-BF0D-FB49-B123-5952B7BACCD6}"/>
              </a:ext>
            </a:extLst>
          </p:cNvPr>
          <p:cNvSpPr txBox="1"/>
          <p:nvPr/>
        </p:nvSpPr>
        <p:spPr>
          <a:xfrm>
            <a:off x="6968870" y="1207716"/>
            <a:ext cx="1106393" cy="338554"/>
          </a:xfrm>
          <a:prstGeom prst="rect">
            <a:avLst/>
          </a:prstGeom>
          <a:noFill/>
        </p:spPr>
        <p:txBody>
          <a:bodyPr wrap="none" rtlCol="0">
            <a:spAutoFit/>
          </a:bodyPr>
          <a:lstStyle/>
          <a:p>
            <a:r>
              <a:rPr lang="en-US" sz="1600" kern="1200" dirty="0">
                <a:solidFill>
                  <a:srgbClr val="FF0000"/>
                </a:solidFill>
              </a:rPr>
              <a:t>Ji spin SR</a:t>
            </a:r>
          </a:p>
        </p:txBody>
      </p:sp>
      <p:sp>
        <p:nvSpPr>
          <p:cNvPr id="13" name="TextBox 12">
            <a:extLst>
              <a:ext uri="{FF2B5EF4-FFF2-40B4-BE49-F238E27FC236}">
                <a16:creationId xmlns:a16="http://schemas.microsoft.com/office/drawing/2014/main" xmlns="" id="{34B199BE-226A-154E-B3F7-DBD0856EFAE4}"/>
              </a:ext>
            </a:extLst>
          </p:cNvPr>
          <p:cNvSpPr txBox="1"/>
          <p:nvPr/>
        </p:nvSpPr>
        <p:spPr>
          <a:xfrm>
            <a:off x="4130799" y="1207716"/>
            <a:ext cx="1260080" cy="338554"/>
          </a:xfrm>
          <a:prstGeom prst="rect">
            <a:avLst/>
          </a:prstGeom>
          <a:noFill/>
        </p:spPr>
        <p:txBody>
          <a:bodyPr wrap="none" rtlCol="0">
            <a:spAutoFit/>
          </a:bodyPr>
          <a:lstStyle/>
          <a:p>
            <a:r>
              <a:rPr lang="en-US" sz="1600" kern="1200" dirty="0" err="1">
                <a:solidFill>
                  <a:srgbClr val="FF0000"/>
                </a:solidFill>
              </a:rPr>
              <a:t>Ji</a:t>
            </a:r>
            <a:r>
              <a:rPr lang="en-US" sz="1600" kern="1200" dirty="0">
                <a:solidFill>
                  <a:srgbClr val="FF0000"/>
                </a:solidFill>
              </a:rPr>
              <a:t> mass SR</a:t>
            </a:r>
          </a:p>
        </p:txBody>
      </p:sp>
      <p:pic>
        <p:nvPicPr>
          <p:cNvPr id="2" name="Picture 1" descr="Screen Shot 2024-06-16 at 12.21.2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3843" y="5486399"/>
            <a:ext cx="2329266" cy="878997"/>
          </a:xfrm>
          <a:prstGeom prst="rect">
            <a:avLst/>
          </a:prstGeom>
          <a:ln>
            <a:solidFill>
              <a:srgbClr val="FF2120"/>
            </a:solidFill>
          </a:ln>
        </p:spPr>
      </p:pic>
      <p:sp>
        <p:nvSpPr>
          <p:cNvPr id="3" name="5-Point Star 2"/>
          <p:cNvSpPr/>
          <p:nvPr/>
        </p:nvSpPr>
        <p:spPr>
          <a:xfrm>
            <a:off x="5426182" y="1240081"/>
            <a:ext cx="304799" cy="308427"/>
          </a:xfrm>
          <a:prstGeom prst="star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p:cNvSpPr/>
          <p:nvPr/>
        </p:nvSpPr>
        <p:spPr>
          <a:xfrm>
            <a:off x="8075263" y="1240081"/>
            <a:ext cx="304799" cy="308427"/>
          </a:xfrm>
          <a:prstGeom prst="star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3008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453405" y="381000"/>
            <a:ext cx="2362200" cy="338554"/>
          </a:xfrm>
          <a:prstGeom prst="rect">
            <a:avLst/>
          </a:prstGeom>
          <a:noFill/>
        </p:spPr>
        <p:txBody>
          <a:bodyPr wrap="square" rtlCol="0">
            <a:spAutoFit/>
          </a:bodyPr>
          <a:lstStyle/>
          <a:p>
            <a:r>
              <a:rPr lang="en-US" sz="1600" dirty="0">
                <a:solidFill>
                  <a:srgbClr val="FF0000"/>
                </a:solidFill>
              </a:rPr>
              <a:t>Topology: </a:t>
            </a:r>
            <a:r>
              <a:rPr lang="en-US" sz="1600" dirty="0" smtClean="0">
                <a:solidFill>
                  <a:srgbClr val="FF0000"/>
                </a:solidFill>
              </a:rPr>
              <a:t>2D, 3D, 4D</a:t>
            </a:r>
            <a:endParaRPr lang="en-US" sz="1600" dirty="0">
              <a:solidFill>
                <a:srgbClr val="FF0000"/>
              </a:solidFill>
            </a:endParaRPr>
          </a:p>
        </p:txBody>
      </p:sp>
      <p:sp>
        <p:nvSpPr>
          <p:cNvPr id="9" name="TextBox 8">
            <a:extLst>
              <a:ext uri="{FF2B5EF4-FFF2-40B4-BE49-F238E27FC236}">
                <a16:creationId xmlns:a16="http://schemas.microsoft.com/office/drawing/2014/main" xmlns="" id="{34B199BE-226A-154E-B3F7-DBD0856EFAE4}"/>
              </a:ext>
            </a:extLst>
          </p:cNvPr>
          <p:cNvSpPr txBox="1"/>
          <p:nvPr/>
        </p:nvSpPr>
        <p:spPr>
          <a:xfrm>
            <a:off x="3321569" y="381000"/>
            <a:ext cx="2850631" cy="338554"/>
          </a:xfrm>
          <a:prstGeom prst="rect">
            <a:avLst/>
          </a:prstGeom>
          <a:noFill/>
        </p:spPr>
        <p:txBody>
          <a:bodyPr wrap="square" rtlCol="0">
            <a:spAutoFit/>
          </a:bodyPr>
          <a:lstStyle/>
          <a:p>
            <a:r>
              <a:rPr lang="en-US" sz="1600" dirty="0" smtClean="0">
                <a:solidFill>
                  <a:srgbClr val="FF0000"/>
                </a:solidFill>
              </a:rPr>
              <a:t>  Mechanism of Confinement </a:t>
            </a:r>
            <a:endParaRPr lang="en-US" sz="1600" dirty="0">
              <a:solidFill>
                <a:srgbClr val="FF0000"/>
              </a:solidFill>
            </a:endParaRPr>
          </a:p>
        </p:txBody>
      </p:sp>
      <p:pic>
        <p:nvPicPr>
          <p:cNvPr id="7" name="Picture 6">
            <a:extLst>
              <a:ext uri="{FF2B5EF4-FFF2-40B4-BE49-F238E27FC236}">
                <a16:creationId xmlns:a16="http://schemas.microsoft.com/office/drawing/2014/main" xmlns="" id="{6930AD75-6C2D-6D4B-B37E-577A304924F3}"/>
              </a:ext>
            </a:extLst>
          </p:cNvPr>
          <p:cNvPicPr>
            <a:picLocks noChangeAspect="1"/>
          </p:cNvPicPr>
          <p:nvPr/>
        </p:nvPicPr>
        <p:blipFill>
          <a:blip r:embed="rId3"/>
          <a:stretch>
            <a:fillRect/>
          </a:stretch>
        </p:blipFill>
        <p:spPr>
          <a:xfrm>
            <a:off x="280569" y="4038600"/>
            <a:ext cx="2817729" cy="2081501"/>
          </a:xfrm>
          <a:prstGeom prst="rect">
            <a:avLst/>
          </a:prstGeom>
          <a:ln>
            <a:solidFill>
              <a:srgbClr val="FF0000"/>
            </a:solidFill>
          </a:ln>
        </p:spPr>
      </p:pic>
      <p:pic>
        <p:nvPicPr>
          <p:cNvPr id="11" name="Picture 10">
            <a:extLst>
              <a:ext uri="{FF2B5EF4-FFF2-40B4-BE49-F238E27FC236}">
                <a16:creationId xmlns:a16="http://schemas.microsoft.com/office/drawing/2014/main" xmlns="" id="{F79C53AB-F90A-F740-85A5-92FE5C5F4147}"/>
              </a:ext>
            </a:extLst>
          </p:cNvPr>
          <p:cNvPicPr>
            <a:picLocks noChangeAspect="1"/>
          </p:cNvPicPr>
          <p:nvPr/>
        </p:nvPicPr>
        <p:blipFill>
          <a:blip r:embed="rId4"/>
          <a:stretch>
            <a:fillRect/>
          </a:stretch>
        </p:blipFill>
        <p:spPr>
          <a:xfrm>
            <a:off x="3327515" y="1219200"/>
            <a:ext cx="2971800" cy="4500563"/>
          </a:xfrm>
          <a:prstGeom prst="rect">
            <a:avLst/>
          </a:prstGeom>
          <a:ln>
            <a:solidFill>
              <a:srgbClr val="FF0000"/>
            </a:solidFill>
          </a:ln>
        </p:spPr>
      </p:pic>
      <p:pic>
        <p:nvPicPr>
          <p:cNvPr id="13" name="Picture 12">
            <a:extLst>
              <a:ext uri="{FF2B5EF4-FFF2-40B4-BE49-F238E27FC236}">
                <a16:creationId xmlns:a16="http://schemas.microsoft.com/office/drawing/2014/main" xmlns="" id="{1CAE5881-7E8E-4A4C-BC6B-AEADFD944C39}"/>
              </a:ext>
            </a:extLst>
          </p:cNvPr>
          <p:cNvPicPr>
            <a:picLocks noChangeAspect="1"/>
          </p:cNvPicPr>
          <p:nvPr/>
        </p:nvPicPr>
        <p:blipFill>
          <a:blip r:embed="rId5"/>
          <a:stretch>
            <a:fillRect/>
          </a:stretch>
        </p:blipFill>
        <p:spPr>
          <a:xfrm>
            <a:off x="6520650" y="1219200"/>
            <a:ext cx="2438400" cy="4505284"/>
          </a:xfrm>
          <a:prstGeom prst="rect">
            <a:avLst/>
          </a:prstGeom>
          <a:ln>
            <a:solidFill>
              <a:srgbClr val="FF0000"/>
            </a:solidFill>
          </a:ln>
        </p:spPr>
      </p:pic>
      <p:sp>
        <p:nvSpPr>
          <p:cNvPr id="15" name="TextBox 14">
            <a:extLst>
              <a:ext uri="{FF2B5EF4-FFF2-40B4-BE49-F238E27FC236}">
                <a16:creationId xmlns:a16="http://schemas.microsoft.com/office/drawing/2014/main" xmlns="" id="{D762CB02-448D-6E45-80BC-B255FB53A54F}"/>
              </a:ext>
            </a:extLst>
          </p:cNvPr>
          <p:cNvSpPr txBox="1"/>
          <p:nvPr/>
        </p:nvSpPr>
        <p:spPr>
          <a:xfrm>
            <a:off x="6299315" y="398438"/>
            <a:ext cx="2971800" cy="338554"/>
          </a:xfrm>
          <a:prstGeom prst="rect">
            <a:avLst/>
          </a:prstGeom>
          <a:noFill/>
        </p:spPr>
        <p:txBody>
          <a:bodyPr wrap="square" rtlCol="0">
            <a:spAutoFit/>
          </a:bodyPr>
          <a:lstStyle/>
          <a:p>
            <a:r>
              <a:rPr lang="en-US" sz="1600" dirty="0" smtClean="0">
                <a:solidFill>
                  <a:srgbClr val="FF0000"/>
                </a:solidFill>
              </a:rPr>
              <a:t>Genealogy of linear Potential </a:t>
            </a:r>
            <a:endParaRPr lang="en-US" sz="1600" dirty="0">
              <a:solidFill>
                <a:srgbClr val="FF0000"/>
              </a:solidFill>
            </a:endParaRPr>
          </a:p>
        </p:txBody>
      </p:sp>
      <p:pic>
        <p:nvPicPr>
          <p:cNvPr id="10" name="Picture 9">
            <a:extLst>
              <a:ext uri="{FF2B5EF4-FFF2-40B4-BE49-F238E27FC236}">
                <a16:creationId xmlns:lc="http://schemas.openxmlformats.org/drawingml/2006/lockedCanvas" xmlns="" xmlns:a16="http://schemas.microsoft.com/office/drawing/2014/main" id="{5791B3C1-2E3D-7C4F-ACFC-7784C62668A6}"/>
              </a:ext>
            </a:extLst>
          </p:cNvPr>
          <p:cNvPicPr>
            <a:picLocks noChangeAspect="1"/>
          </p:cNvPicPr>
          <p:nvPr/>
        </p:nvPicPr>
        <p:blipFill>
          <a:blip r:embed="rId6"/>
          <a:stretch>
            <a:fillRect/>
          </a:stretch>
        </p:blipFill>
        <p:spPr>
          <a:xfrm>
            <a:off x="280570" y="914400"/>
            <a:ext cx="2817728" cy="2998750"/>
          </a:xfrm>
          <a:prstGeom prst="rect">
            <a:avLst/>
          </a:prstGeom>
          <a:ln>
            <a:solidFill>
              <a:srgbClr val="FF0000"/>
            </a:solidFill>
          </a:ln>
        </p:spPr>
      </p:pic>
    </p:spTree>
    <p:extLst>
      <p:ext uri="{BB962C8B-B14F-4D97-AF65-F5344CB8AC3E}">
        <p14:creationId xmlns:p14="http://schemas.microsoft.com/office/powerpoint/2010/main" val="75637466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1219200" y="1036308"/>
            <a:ext cx="2914665" cy="584776"/>
          </a:xfrm>
          <a:prstGeom prst="rect">
            <a:avLst/>
          </a:prstGeom>
          <a:noFill/>
        </p:spPr>
        <p:txBody>
          <a:bodyPr wrap="square" rtlCol="0">
            <a:spAutoFit/>
          </a:bodyPr>
          <a:lstStyle/>
          <a:p>
            <a:r>
              <a:rPr lang="en-US" sz="1600" dirty="0" smtClean="0">
                <a:solidFill>
                  <a:srgbClr val="FF0000"/>
                </a:solidFill>
              </a:rPr>
              <a:t>    Linear </a:t>
            </a:r>
            <a:r>
              <a:rPr lang="en-US" sz="1600" dirty="0" err="1" smtClean="0">
                <a:solidFill>
                  <a:srgbClr val="FF0000"/>
                </a:solidFill>
              </a:rPr>
              <a:t>Regge</a:t>
            </a:r>
            <a:r>
              <a:rPr lang="en-US" sz="1600" dirty="0" smtClean="0">
                <a:solidFill>
                  <a:srgbClr val="FF0000"/>
                </a:solidFill>
              </a:rPr>
              <a:t> spectra:      Resonance dual model 2</a:t>
            </a:r>
            <a:r>
              <a:rPr lang="en-US" sz="1600" dirty="0">
                <a:solidFill>
                  <a:srgbClr val="FF0000"/>
                </a:solidFill>
                <a:sym typeface="Wingdings"/>
              </a:rPr>
              <a:t>x</a:t>
            </a:r>
            <a:r>
              <a:rPr lang="en-US" sz="1600" dirty="0" smtClean="0">
                <a:solidFill>
                  <a:srgbClr val="FF0000"/>
                </a:solidFill>
                <a:sym typeface="Wingdings"/>
              </a:rPr>
              <a:t>2</a:t>
            </a:r>
            <a:endParaRPr lang="en-US" sz="1600" dirty="0">
              <a:solidFill>
                <a:srgbClr val="FF0000"/>
              </a:solidFill>
            </a:endParaRPr>
          </a:p>
        </p:txBody>
      </p:sp>
      <p:pic>
        <p:nvPicPr>
          <p:cNvPr id="3" name="Picture 2">
            <a:extLst>
              <a:ext uri="{FF2B5EF4-FFF2-40B4-BE49-F238E27FC236}">
                <a16:creationId xmlns:a16="http://schemas.microsoft.com/office/drawing/2014/main" xmlns="" id="{D6B455F3-0178-754D-9656-8C7BDE882FEE}"/>
              </a:ext>
            </a:extLst>
          </p:cNvPr>
          <p:cNvPicPr>
            <a:picLocks noChangeAspect="1"/>
          </p:cNvPicPr>
          <p:nvPr/>
        </p:nvPicPr>
        <p:blipFill>
          <a:blip r:embed="rId3"/>
          <a:stretch>
            <a:fillRect/>
          </a:stretch>
        </p:blipFill>
        <p:spPr>
          <a:xfrm>
            <a:off x="1066800" y="2048475"/>
            <a:ext cx="3067065" cy="3581400"/>
          </a:xfrm>
          <a:prstGeom prst="rect">
            <a:avLst/>
          </a:prstGeom>
          <a:ln>
            <a:solidFill>
              <a:srgbClr val="FF0000"/>
            </a:solidFill>
          </a:ln>
        </p:spPr>
      </p:pic>
      <p:pic>
        <p:nvPicPr>
          <p:cNvPr id="15" name="Picture 14">
            <a:extLst>
              <a:ext uri="{FF2B5EF4-FFF2-40B4-BE49-F238E27FC236}">
                <a16:creationId xmlns:a16="http://schemas.microsoft.com/office/drawing/2014/main" xmlns="" id="{765B615B-245B-4343-811B-F5C282BCBDB2}"/>
              </a:ext>
            </a:extLst>
          </p:cNvPr>
          <p:cNvPicPr>
            <a:picLocks noChangeAspect="1"/>
          </p:cNvPicPr>
          <p:nvPr/>
        </p:nvPicPr>
        <p:blipFill>
          <a:blip r:embed="rId4"/>
          <a:stretch>
            <a:fillRect/>
          </a:stretch>
        </p:blipFill>
        <p:spPr>
          <a:xfrm>
            <a:off x="3048000" y="4724400"/>
            <a:ext cx="900482" cy="386071"/>
          </a:xfrm>
          <a:prstGeom prst="rect">
            <a:avLst/>
          </a:prstGeom>
          <a:ln>
            <a:solidFill>
              <a:srgbClr val="FF0000"/>
            </a:solidFill>
          </a:ln>
        </p:spPr>
      </p:pic>
      <p:sp>
        <p:nvSpPr>
          <p:cNvPr id="18" name="Freeform 17">
            <a:extLst>
              <a:ext uri="{FF2B5EF4-FFF2-40B4-BE49-F238E27FC236}">
                <a16:creationId xmlns:a16="http://schemas.microsoft.com/office/drawing/2014/main" xmlns="" id="{86C0A595-968D-384F-BEE2-ADDF2A48AB17}"/>
              </a:ext>
            </a:extLst>
          </p:cNvPr>
          <p:cNvSpPr/>
          <p:nvPr/>
        </p:nvSpPr>
        <p:spPr>
          <a:xfrm>
            <a:off x="1493921" y="2209800"/>
            <a:ext cx="364958" cy="325618"/>
          </a:xfrm>
          <a:custGeom>
            <a:avLst/>
            <a:gdLst>
              <a:gd name="connsiteX0" fmla="*/ 136358 w 745958"/>
              <a:gd name="connsiteY0" fmla="*/ 80210 h 609600"/>
              <a:gd name="connsiteX1" fmla="*/ 192506 w 745958"/>
              <a:gd name="connsiteY1" fmla="*/ 40105 h 609600"/>
              <a:gd name="connsiteX2" fmla="*/ 240632 w 745958"/>
              <a:gd name="connsiteY2" fmla="*/ 24063 h 609600"/>
              <a:gd name="connsiteX3" fmla="*/ 264695 w 745958"/>
              <a:gd name="connsiteY3" fmla="*/ 16042 h 609600"/>
              <a:gd name="connsiteX4" fmla="*/ 288758 w 745958"/>
              <a:gd name="connsiteY4" fmla="*/ 8021 h 609600"/>
              <a:gd name="connsiteX5" fmla="*/ 320842 w 745958"/>
              <a:gd name="connsiteY5" fmla="*/ 0 h 609600"/>
              <a:gd name="connsiteX6" fmla="*/ 473242 w 745958"/>
              <a:gd name="connsiteY6" fmla="*/ 16042 h 609600"/>
              <a:gd name="connsiteX7" fmla="*/ 553453 w 745958"/>
              <a:gd name="connsiteY7" fmla="*/ 32084 h 609600"/>
              <a:gd name="connsiteX8" fmla="*/ 601579 w 745958"/>
              <a:gd name="connsiteY8" fmla="*/ 48126 h 609600"/>
              <a:gd name="connsiteX9" fmla="*/ 649706 w 745958"/>
              <a:gd name="connsiteY9" fmla="*/ 80210 h 609600"/>
              <a:gd name="connsiteX10" fmla="*/ 673769 w 745958"/>
              <a:gd name="connsiteY10" fmla="*/ 96252 h 609600"/>
              <a:gd name="connsiteX11" fmla="*/ 721895 w 745958"/>
              <a:gd name="connsiteY11" fmla="*/ 160421 h 609600"/>
              <a:gd name="connsiteX12" fmla="*/ 737937 w 745958"/>
              <a:gd name="connsiteY12" fmla="*/ 208547 h 609600"/>
              <a:gd name="connsiteX13" fmla="*/ 745958 w 745958"/>
              <a:gd name="connsiteY13" fmla="*/ 232610 h 609600"/>
              <a:gd name="connsiteX14" fmla="*/ 737937 w 745958"/>
              <a:gd name="connsiteY14" fmla="*/ 360947 h 609600"/>
              <a:gd name="connsiteX15" fmla="*/ 721895 w 745958"/>
              <a:gd name="connsiteY15" fmla="*/ 417095 h 609600"/>
              <a:gd name="connsiteX16" fmla="*/ 697832 w 745958"/>
              <a:gd name="connsiteY16" fmla="*/ 433137 h 609600"/>
              <a:gd name="connsiteX17" fmla="*/ 473242 w 745958"/>
              <a:gd name="connsiteY17" fmla="*/ 441158 h 609600"/>
              <a:gd name="connsiteX18" fmla="*/ 409074 w 745958"/>
              <a:gd name="connsiteY18" fmla="*/ 465221 h 609600"/>
              <a:gd name="connsiteX19" fmla="*/ 376990 w 745958"/>
              <a:gd name="connsiteY19" fmla="*/ 473242 h 609600"/>
              <a:gd name="connsiteX20" fmla="*/ 344906 w 745958"/>
              <a:gd name="connsiteY20" fmla="*/ 497305 h 609600"/>
              <a:gd name="connsiteX21" fmla="*/ 328863 w 745958"/>
              <a:gd name="connsiteY21" fmla="*/ 513347 h 609600"/>
              <a:gd name="connsiteX22" fmla="*/ 304800 w 745958"/>
              <a:gd name="connsiteY22" fmla="*/ 529389 h 609600"/>
              <a:gd name="connsiteX23" fmla="*/ 272716 w 745958"/>
              <a:gd name="connsiteY23" fmla="*/ 553452 h 609600"/>
              <a:gd name="connsiteX24" fmla="*/ 240632 w 745958"/>
              <a:gd name="connsiteY24" fmla="*/ 569495 h 609600"/>
              <a:gd name="connsiteX25" fmla="*/ 216569 w 745958"/>
              <a:gd name="connsiteY25" fmla="*/ 585537 h 609600"/>
              <a:gd name="connsiteX26" fmla="*/ 168442 w 745958"/>
              <a:gd name="connsiteY26" fmla="*/ 601579 h 609600"/>
              <a:gd name="connsiteX27" fmla="*/ 144379 w 745958"/>
              <a:gd name="connsiteY27" fmla="*/ 609600 h 609600"/>
              <a:gd name="connsiteX28" fmla="*/ 72190 w 745958"/>
              <a:gd name="connsiteY28" fmla="*/ 577516 h 609600"/>
              <a:gd name="connsiteX29" fmla="*/ 24063 w 745958"/>
              <a:gd name="connsiteY29" fmla="*/ 513347 h 609600"/>
              <a:gd name="connsiteX30" fmla="*/ 8021 w 745958"/>
              <a:gd name="connsiteY30" fmla="*/ 465221 h 609600"/>
              <a:gd name="connsiteX31" fmla="*/ 0 w 745958"/>
              <a:gd name="connsiteY31" fmla="*/ 441158 h 609600"/>
              <a:gd name="connsiteX32" fmla="*/ 8021 w 745958"/>
              <a:gd name="connsiteY32" fmla="*/ 360947 h 609600"/>
              <a:gd name="connsiteX33" fmla="*/ 32085 w 745958"/>
              <a:gd name="connsiteY33" fmla="*/ 208547 h 609600"/>
              <a:gd name="connsiteX34" fmla="*/ 56148 w 745958"/>
              <a:gd name="connsiteY34" fmla="*/ 128337 h 609600"/>
              <a:gd name="connsiteX35" fmla="*/ 80211 w 745958"/>
              <a:gd name="connsiteY35" fmla="*/ 128337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45958" h="609600">
                <a:moveTo>
                  <a:pt x="136358" y="80210"/>
                </a:moveTo>
                <a:cubicBezTo>
                  <a:pt x="155074" y="66842"/>
                  <a:pt x="172255" y="51009"/>
                  <a:pt x="192506" y="40105"/>
                </a:cubicBezTo>
                <a:cubicBezTo>
                  <a:pt x="207395" y="32088"/>
                  <a:pt x="224590" y="29410"/>
                  <a:pt x="240632" y="24063"/>
                </a:cubicBezTo>
                <a:lnTo>
                  <a:pt x="264695" y="16042"/>
                </a:lnTo>
                <a:cubicBezTo>
                  <a:pt x="272716" y="13368"/>
                  <a:pt x="280556" y="10072"/>
                  <a:pt x="288758" y="8021"/>
                </a:cubicBezTo>
                <a:lnTo>
                  <a:pt x="320842" y="0"/>
                </a:lnTo>
                <a:cubicBezTo>
                  <a:pt x="371642" y="5347"/>
                  <a:pt x="422856" y="7645"/>
                  <a:pt x="473242" y="16042"/>
                </a:cubicBezTo>
                <a:cubicBezTo>
                  <a:pt x="505764" y="21462"/>
                  <a:pt x="523539" y="23110"/>
                  <a:pt x="553453" y="32084"/>
                </a:cubicBezTo>
                <a:cubicBezTo>
                  <a:pt x="569650" y="36943"/>
                  <a:pt x="587509" y="38746"/>
                  <a:pt x="601579" y="48126"/>
                </a:cubicBezTo>
                <a:lnTo>
                  <a:pt x="649706" y="80210"/>
                </a:lnTo>
                <a:cubicBezTo>
                  <a:pt x="657727" y="85557"/>
                  <a:pt x="666953" y="89435"/>
                  <a:pt x="673769" y="96252"/>
                </a:cubicBezTo>
                <a:cubicBezTo>
                  <a:pt x="692771" y="115255"/>
                  <a:pt x="712826" y="133214"/>
                  <a:pt x="721895" y="160421"/>
                </a:cubicBezTo>
                <a:lnTo>
                  <a:pt x="737937" y="208547"/>
                </a:lnTo>
                <a:lnTo>
                  <a:pt x="745958" y="232610"/>
                </a:lnTo>
                <a:cubicBezTo>
                  <a:pt x="743284" y="275389"/>
                  <a:pt x="742202" y="318297"/>
                  <a:pt x="737937" y="360947"/>
                </a:cubicBezTo>
                <a:cubicBezTo>
                  <a:pt x="737772" y="362594"/>
                  <a:pt x="725803" y="412210"/>
                  <a:pt x="721895" y="417095"/>
                </a:cubicBezTo>
                <a:cubicBezTo>
                  <a:pt x="715873" y="424623"/>
                  <a:pt x="707427" y="432208"/>
                  <a:pt x="697832" y="433137"/>
                </a:cubicBezTo>
                <a:cubicBezTo>
                  <a:pt x="623269" y="440353"/>
                  <a:pt x="548105" y="438484"/>
                  <a:pt x="473242" y="441158"/>
                </a:cubicBezTo>
                <a:cubicBezTo>
                  <a:pt x="390888" y="461747"/>
                  <a:pt x="492962" y="433763"/>
                  <a:pt x="409074" y="465221"/>
                </a:cubicBezTo>
                <a:cubicBezTo>
                  <a:pt x="398752" y="469092"/>
                  <a:pt x="387685" y="470568"/>
                  <a:pt x="376990" y="473242"/>
                </a:cubicBezTo>
                <a:cubicBezTo>
                  <a:pt x="366295" y="481263"/>
                  <a:pt x="355176" y="488747"/>
                  <a:pt x="344906" y="497305"/>
                </a:cubicBezTo>
                <a:cubicBezTo>
                  <a:pt x="339096" y="502146"/>
                  <a:pt x="334768" y="508623"/>
                  <a:pt x="328863" y="513347"/>
                </a:cubicBezTo>
                <a:cubicBezTo>
                  <a:pt x="321335" y="519369"/>
                  <a:pt x="312644" y="523786"/>
                  <a:pt x="304800" y="529389"/>
                </a:cubicBezTo>
                <a:cubicBezTo>
                  <a:pt x="293922" y="537159"/>
                  <a:pt x="284052" y="546367"/>
                  <a:pt x="272716" y="553452"/>
                </a:cubicBezTo>
                <a:cubicBezTo>
                  <a:pt x="262576" y="559789"/>
                  <a:pt x="251014" y="563562"/>
                  <a:pt x="240632" y="569495"/>
                </a:cubicBezTo>
                <a:cubicBezTo>
                  <a:pt x="232262" y="574278"/>
                  <a:pt x="225378" y="581622"/>
                  <a:pt x="216569" y="585537"/>
                </a:cubicBezTo>
                <a:cubicBezTo>
                  <a:pt x="201116" y="592405"/>
                  <a:pt x="184484" y="596232"/>
                  <a:pt x="168442" y="601579"/>
                </a:cubicBezTo>
                <a:lnTo>
                  <a:pt x="144379" y="609600"/>
                </a:lnTo>
                <a:cubicBezTo>
                  <a:pt x="87108" y="590510"/>
                  <a:pt x="110323" y="602938"/>
                  <a:pt x="72190" y="577516"/>
                </a:cubicBezTo>
                <a:cubicBezTo>
                  <a:pt x="35911" y="523097"/>
                  <a:pt x="53740" y="543022"/>
                  <a:pt x="24063" y="513347"/>
                </a:cubicBezTo>
                <a:lnTo>
                  <a:pt x="8021" y="465221"/>
                </a:lnTo>
                <a:lnTo>
                  <a:pt x="0" y="441158"/>
                </a:lnTo>
                <a:cubicBezTo>
                  <a:pt x="2674" y="414421"/>
                  <a:pt x="4688" y="387610"/>
                  <a:pt x="8021" y="360947"/>
                </a:cubicBezTo>
                <a:cubicBezTo>
                  <a:pt x="14745" y="307154"/>
                  <a:pt x="20701" y="259770"/>
                  <a:pt x="32085" y="208547"/>
                </a:cubicBezTo>
                <a:cubicBezTo>
                  <a:pt x="34373" y="198250"/>
                  <a:pt x="51705" y="128337"/>
                  <a:pt x="56148" y="128337"/>
                </a:cubicBezTo>
                <a:lnTo>
                  <a:pt x="80211" y="128337"/>
                </a:lnTo>
              </a:path>
            </a:pathLst>
          </a:custGeom>
          <a:ln>
            <a:solidFill>
              <a:srgbClr val="FF00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pic>
        <p:nvPicPr>
          <p:cNvPr id="4" name="Picture 3">
            <a:extLst>
              <a:ext uri="{FF2B5EF4-FFF2-40B4-BE49-F238E27FC236}">
                <a16:creationId xmlns:a16="http://schemas.microsoft.com/office/drawing/2014/main" xmlns="" id="{5C9FBCA9-4B19-A749-8C52-5E5F1B8F94B0}"/>
              </a:ext>
            </a:extLst>
          </p:cNvPr>
          <p:cNvPicPr>
            <a:picLocks noChangeAspect="1"/>
          </p:cNvPicPr>
          <p:nvPr/>
        </p:nvPicPr>
        <p:blipFill>
          <a:blip r:embed="rId5"/>
          <a:stretch>
            <a:fillRect/>
          </a:stretch>
        </p:blipFill>
        <p:spPr>
          <a:xfrm>
            <a:off x="5105400" y="1600200"/>
            <a:ext cx="3276600" cy="4191000"/>
          </a:xfrm>
          <a:prstGeom prst="rect">
            <a:avLst/>
          </a:prstGeom>
          <a:ln>
            <a:solidFill>
              <a:srgbClr val="FF0000"/>
            </a:solidFill>
          </a:ln>
        </p:spPr>
      </p:pic>
      <p:sp>
        <p:nvSpPr>
          <p:cNvPr id="12" name="TextBox 11">
            <a:extLst>
              <a:ext uri="{FF2B5EF4-FFF2-40B4-BE49-F238E27FC236}">
                <a16:creationId xmlns:a16="http://schemas.microsoft.com/office/drawing/2014/main" xmlns="" id="{9A9D93F1-6676-3548-B640-22FA994BB341}"/>
              </a:ext>
            </a:extLst>
          </p:cNvPr>
          <p:cNvSpPr txBox="1"/>
          <p:nvPr/>
        </p:nvSpPr>
        <p:spPr>
          <a:xfrm>
            <a:off x="5562600" y="743278"/>
            <a:ext cx="2305739" cy="584776"/>
          </a:xfrm>
          <a:prstGeom prst="rect">
            <a:avLst/>
          </a:prstGeom>
          <a:noFill/>
        </p:spPr>
        <p:txBody>
          <a:bodyPr wrap="none" rtlCol="0">
            <a:spAutoFit/>
          </a:bodyPr>
          <a:lstStyle/>
          <a:p>
            <a:r>
              <a:rPr lang="en-US" sz="1600" dirty="0" smtClean="0">
                <a:solidFill>
                  <a:srgbClr val="FF0000"/>
                </a:solidFill>
              </a:rPr>
              <a:t>  </a:t>
            </a:r>
            <a:r>
              <a:rPr lang="en-US" sz="1600" dirty="0" err="1" smtClean="0">
                <a:solidFill>
                  <a:srgbClr val="FF0000"/>
                </a:solidFill>
              </a:rPr>
              <a:t>hQCD</a:t>
            </a:r>
            <a:r>
              <a:rPr lang="en-US" sz="1600" dirty="0" smtClean="0">
                <a:solidFill>
                  <a:srgbClr val="FF0000"/>
                </a:solidFill>
              </a:rPr>
              <a:t> </a:t>
            </a:r>
            <a:r>
              <a:rPr lang="en-US" sz="1600" dirty="0">
                <a:solidFill>
                  <a:srgbClr val="FF0000"/>
                </a:solidFill>
              </a:rPr>
              <a:t>as an effective </a:t>
            </a:r>
            <a:endParaRPr lang="en-US" sz="1600" dirty="0" smtClean="0">
              <a:solidFill>
                <a:srgbClr val="FF0000"/>
              </a:solidFill>
            </a:endParaRPr>
          </a:p>
          <a:p>
            <a:r>
              <a:rPr lang="en-US" sz="1600" dirty="0" smtClean="0">
                <a:solidFill>
                  <a:srgbClr val="FF0000"/>
                </a:solidFill>
              </a:rPr>
              <a:t>  string </a:t>
            </a:r>
            <a:r>
              <a:rPr lang="en-US" sz="1600" dirty="0">
                <a:solidFill>
                  <a:srgbClr val="FF0000"/>
                </a:solidFill>
              </a:rPr>
              <a:t>field </a:t>
            </a:r>
            <a:r>
              <a:rPr lang="en-US" sz="1600" dirty="0" smtClean="0">
                <a:solidFill>
                  <a:srgbClr val="FF0000"/>
                </a:solidFill>
              </a:rPr>
              <a:t>theory </a:t>
            </a:r>
            <a:r>
              <a:rPr lang="en-US" sz="1600" dirty="0" err="1" smtClean="0">
                <a:solidFill>
                  <a:srgbClr val="FF0000"/>
                </a:solidFill>
              </a:rPr>
              <a:t>nxm</a:t>
            </a:r>
            <a:endParaRPr lang="en-US" sz="1600" dirty="0">
              <a:solidFill>
                <a:srgbClr val="FF0000"/>
              </a:solidFill>
            </a:endParaRPr>
          </a:p>
        </p:txBody>
      </p:sp>
    </p:spTree>
    <p:extLst>
      <p:ext uri="{BB962C8B-B14F-4D97-AF65-F5344CB8AC3E}">
        <p14:creationId xmlns:p14="http://schemas.microsoft.com/office/powerpoint/2010/main" val="32129119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971800" y="990600"/>
            <a:ext cx="3016250" cy="1050925"/>
          </a:xfrm>
          <a:solidFill>
            <a:srgbClr val="FF2120">
              <a:alpha val="54902"/>
            </a:srgbClr>
          </a:solidFill>
        </p:spPr>
        <p:txBody>
          <a:bodyPr/>
          <a:lstStyle/>
          <a:p>
            <a:r>
              <a:rPr lang="en-US" dirty="0"/>
              <a:t>Outline</a:t>
            </a:r>
          </a:p>
        </p:txBody>
      </p:sp>
      <p:sp>
        <p:nvSpPr>
          <p:cNvPr id="16387" name="Rectangle 3"/>
          <p:cNvSpPr>
            <a:spLocks noGrp="1" noChangeArrowheads="1"/>
          </p:cNvSpPr>
          <p:nvPr>
            <p:ph type="body" idx="1"/>
          </p:nvPr>
        </p:nvSpPr>
        <p:spPr>
          <a:xfrm>
            <a:off x="1905000" y="2561884"/>
            <a:ext cx="5395402" cy="2286000"/>
          </a:xfrm>
          <a:solidFill>
            <a:srgbClr val="FFFF00"/>
          </a:solidFill>
        </p:spPr>
        <p:txBody>
          <a:bodyPr/>
          <a:lstStyle/>
          <a:p>
            <a:pPr marL="533400" indent="-533400">
              <a:buNone/>
            </a:pPr>
            <a:r>
              <a:rPr lang="en-US" dirty="0">
                <a:solidFill>
                  <a:srgbClr val="FF0000"/>
                </a:solidFill>
              </a:rPr>
              <a:t>    </a:t>
            </a:r>
          </a:p>
          <a:p>
            <a:pPr marL="533400" indent="-533400"/>
            <a:r>
              <a:rPr lang="en-US" dirty="0">
                <a:solidFill>
                  <a:srgbClr val="FF0000"/>
                </a:solidFill>
              </a:rPr>
              <a:t>Why </a:t>
            </a:r>
            <a:r>
              <a:rPr lang="en-US" dirty="0" smtClean="0">
                <a:solidFill>
                  <a:srgbClr val="FF0000"/>
                </a:solidFill>
              </a:rPr>
              <a:t>strings and </a:t>
            </a:r>
            <a:r>
              <a:rPr lang="en-US" dirty="0" err="1" smtClean="0">
                <a:solidFill>
                  <a:srgbClr val="FF0000"/>
                </a:solidFill>
              </a:rPr>
              <a:t>hQCD</a:t>
            </a:r>
            <a:endParaRPr lang="en-US" dirty="0">
              <a:solidFill>
                <a:srgbClr val="FF0000"/>
              </a:solidFill>
            </a:endParaRPr>
          </a:p>
          <a:p>
            <a:pPr marL="533400" indent="-533400"/>
            <a:r>
              <a:rPr lang="en-US" dirty="0" smtClean="0">
                <a:solidFill>
                  <a:srgbClr val="FF0000"/>
                </a:solidFill>
              </a:rPr>
              <a:t>EMT, </a:t>
            </a:r>
            <a:r>
              <a:rPr lang="en-US" dirty="0" err="1" smtClean="0">
                <a:solidFill>
                  <a:srgbClr val="FF0000"/>
                </a:solidFill>
              </a:rPr>
              <a:t>Jpsi</a:t>
            </a:r>
            <a:r>
              <a:rPr lang="en-US" dirty="0" smtClean="0">
                <a:solidFill>
                  <a:srgbClr val="FF0000"/>
                </a:solidFill>
              </a:rPr>
              <a:t>, GPDs, low-x</a:t>
            </a:r>
            <a:endParaRPr lang="en-US" dirty="0">
              <a:solidFill>
                <a:srgbClr val="FF0000"/>
              </a:solidFill>
            </a:endParaRPr>
          </a:p>
          <a:p>
            <a:pPr marL="0" indent="0">
              <a:buNone/>
            </a:pPr>
            <a:endParaRPr lang="en-US" dirty="0">
              <a:solidFill>
                <a:srgbClr val="FF0000"/>
              </a:solidFill>
            </a:endParaRPr>
          </a:p>
        </p:txBody>
      </p:sp>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4" name="Up Arrow 3"/>
          <p:cNvSpPr/>
          <p:nvPr/>
        </p:nvSpPr>
        <p:spPr>
          <a:xfrm>
            <a:off x="2698294" y="4266770"/>
            <a:ext cx="495855" cy="327455"/>
          </a:xfrm>
          <a:prstGeom prst="upArrow">
            <a:avLst/>
          </a:prstGeom>
          <a:solidFill>
            <a:srgbClr val="51FF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882525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1066800" y="662575"/>
            <a:ext cx="2209800" cy="338554"/>
          </a:xfrm>
          <a:prstGeom prst="rect">
            <a:avLst/>
          </a:prstGeom>
          <a:noFill/>
        </p:spPr>
        <p:txBody>
          <a:bodyPr wrap="square" rtlCol="0">
            <a:spAutoFit/>
          </a:bodyPr>
          <a:lstStyle/>
          <a:p>
            <a:r>
              <a:rPr lang="en-US" sz="1600" dirty="0">
                <a:solidFill>
                  <a:srgbClr val="FF0000"/>
                </a:solidFill>
              </a:rPr>
              <a:t>  GFs from </a:t>
            </a:r>
            <a:r>
              <a:rPr lang="en-US" sz="1600" dirty="0" err="1" smtClean="0">
                <a:solidFill>
                  <a:srgbClr val="FF0000"/>
                </a:solidFill>
              </a:rPr>
              <a:t>hQCD</a:t>
            </a:r>
            <a:r>
              <a:rPr lang="en-US" sz="1600" dirty="0" smtClean="0">
                <a:solidFill>
                  <a:srgbClr val="FF0000"/>
                </a:solidFill>
              </a:rPr>
              <a:t> 2x1</a:t>
            </a:r>
            <a:endParaRPr lang="en-US" sz="1600" dirty="0">
              <a:solidFill>
                <a:srgbClr val="FF0000"/>
              </a:solidFill>
            </a:endParaRPr>
          </a:p>
        </p:txBody>
      </p:sp>
      <p:pic>
        <p:nvPicPr>
          <p:cNvPr id="4" name="Picture 3">
            <a:extLst>
              <a:ext uri="{FF2B5EF4-FFF2-40B4-BE49-F238E27FC236}">
                <a16:creationId xmlns:a16="http://schemas.microsoft.com/office/drawing/2014/main" xmlns="" id="{E4F1F4FC-BE50-0040-947C-185E5919D8B6}"/>
              </a:ext>
            </a:extLst>
          </p:cNvPr>
          <p:cNvPicPr>
            <a:picLocks noChangeAspect="1"/>
          </p:cNvPicPr>
          <p:nvPr/>
        </p:nvPicPr>
        <p:blipFill>
          <a:blip r:embed="rId3"/>
          <a:stretch>
            <a:fillRect/>
          </a:stretch>
        </p:blipFill>
        <p:spPr>
          <a:xfrm>
            <a:off x="353449" y="1295400"/>
            <a:ext cx="3532751" cy="4648200"/>
          </a:xfrm>
          <a:prstGeom prst="rect">
            <a:avLst/>
          </a:prstGeom>
          <a:ln>
            <a:solidFill>
              <a:srgbClr val="FF0000"/>
            </a:solidFill>
          </a:ln>
        </p:spPr>
      </p:pic>
      <p:sp>
        <p:nvSpPr>
          <p:cNvPr id="8" name="Down Arrow 7">
            <a:extLst>
              <a:ext uri="{FF2B5EF4-FFF2-40B4-BE49-F238E27FC236}">
                <a16:creationId xmlns:a16="http://schemas.microsoft.com/office/drawing/2014/main" xmlns="" id="{8786F622-BD44-E847-A887-036460557215}"/>
              </a:ext>
            </a:extLst>
          </p:cNvPr>
          <p:cNvSpPr/>
          <p:nvPr/>
        </p:nvSpPr>
        <p:spPr>
          <a:xfrm>
            <a:off x="1371767" y="4738515"/>
            <a:ext cx="228600" cy="121919"/>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Down Arrow 13">
            <a:extLst>
              <a:ext uri="{FF2B5EF4-FFF2-40B4-BE49-F238E27FC236}">
                <a16:creationId xmlns:a16="http://schemas.microsoft.com/office/drawing/2014/main" xmlns="" id="{1C97FA9B-AC28-A346-B5C0-BABB6128D6CD}"/>
              </a:ext>
            </a:extLst>
          </p:cNvPr>
          <p:cNvSpPr/>
          <p:nvPr/>
        </p:nvSpPr>
        <p:spPr>
          <a:xfrm>
            <a:off x="3276600" y="4799474"/>
            <a:ext cx="228600" cy="121919"/>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xmlns="" id="{FEFBD4D7-1253-AE4C-AF83-5D9CD02B0015}"/>
              </a:ext>
            </a:extLst>
          </p:cNvPr>
          <p:cNvPicPr>
            <a:picLocks noChangeAspect="1"/>
          </p:cNvPicPr>
          <p:nvPr/>
        </p:nvPicPr>
        <p:blipFill>
          <a:blip r:embed="rId4"/>
          <a:stretch>
            <a:fillRect/>
          </a:stretch>
        </p:blipFill>
        <p:spPr>
          <a:xfrm>
            <a:off x="685800" y="2382254"/>
            <a:ext cx="254000" cy="127000"/>
          </a:xfrm>
          <a:prstGeom prst="rect">
            <a:avLst/>
          </a:prstGeom>
        </p:spPr>
      </p:pic>
      <p:pic>
        <p:nvPicPr>
          <p:cNvPr id="13" name="Picture 12">
            <a:extLst>
              <a:ext uri="{FF2B5EF4-FFF2-40B4-BE49-F238E27FC236}">
                <a16:creationId xmlns:a16="http://schemas.microsoft.com/office/drawing/2014/main" xmlns="" id="{F06592F2-6A8B-9549-95D9-912C750DB5F1}"/>
              </a:ext>
            </a:extLst>
          </p:cNvPr>
          <p:cNvPicPr>
            <a:picLocks noChangeAspect="1"/>
          </p:cNvPicPr>
          <p:nvPr/>
        </p:nvPicPr>
        <p:blipFill>
          <a:blip r:embed="rId5"/>
          <a:stretch>
            <a:fillRect/>
          </a:stretch>
        </p:blipFill>
        <p:spPr>
          <a:xfrm>
            <a:off x="2239399" y="2350504"/>
            <a:ext cx="190500" cy="190500"/>
          </a:xfrm>
          <a:prstGeom prst="rect">
            <a:avLst/>
          </a:prstGeom>
        </p:spPr>
      </p:pic>
      <p:pic>
        <p:nvPicPr>
          <p:cNvPr id="3" name="Picture 2">
            <a:extLst>
              <a:ext uri="{FF2B5EF4-FFF2-40B4-BE49-F238E27FC236}">
                <a16:creationId xmlns:a16="http://schemas.microsoft.com/office/drawing/2014/main" xmlns="" id="{0883BCDF-CFA4-A94F-AFE0-450BF0BCCD05}"/>
              </a:ext>
            </a:extLst>
          </p:cNvPr>
          <p:cNvPicPr>
            <a:picLocks noChangeAspect="1"/>
          </p:cNvPicPr>
          <p:nvPr/>
        </p:nvPicPr>
        <p:blipFill>
          <a:blip r:embed="rId6"/>
          <a:stretch>
            <a:fillRect/>
          </a:stretch>
        </p:blipFill>
        <p:spPr>
          <a:xfrm>
            <a:off x="4343923" y="1295400"/>
            <a:ext cx="4394890" cy="4648200"/>
          </a:xfrm>
          <a:prstGeom prst="rect">
            <a:avLst/>
          </a:prstGeom>
          <a:ln>
            <a:solidFill>
              <a:srgbClr val="FF0000"/>
            </a:solidFill>
          </a:ln>
        </p:spPr>
      </p:pic>
      <p:sp>
        <p:nvSpPr>
          <p:cNvPr id="15" name="TextBox 14">
            <a:extLst>
              <a:ext uri="{FF2B5EF4-FFF2-40B4-BE49-F238E27FC236}">
                <a16:creationId xmlns:a16="http://schemas.microsoft.com/office/drawing/2014/main" xmlns="" id="{CFC663A6-E64D-0C4F-8E01-F081AC2F4D4A}"/>
              </a:ext>
            </a:extLst>
          </p:cNvPr>
          <p:cNvSpPr txBox="1"/>
          <p:nvPr/>
        </p:nvSpPr>
        <p:spPr>
          <a:xfrm>
            <a:off x="5172309" y="662575"/>
            <a:ext cx="2895600" cy="338554"/>
          </a:xfrm>
          <a:prstGeom prst="rect">
            <a:avLst/>
          </a:prstGeom>
          <a:noFill/>
        </p:spPr>
        <p:txBody>
          <a:bodyPr wrap="square" rtlCol="0">
            <a:spAutoFit/>
          </a:bodyPr>
          <a:lstStyle/>
          <a:p>
            <a:r>
              <a:rPr lang="en-US" sz="1600" dirty="0">
                <a:solidFill>
                  <a:srgbClr val="FF0000"/>
                </a:solidFill>
              </a:rPr>
              <a:t>  GFs holography vs Lattice</a:t>
            </a:r>
          </a:p>
        </p:txBody>
      </p:sp>
    </p:spTree>
    <p:extLst>
      <p:ext uri="{BB962C8B-B14F-4D97-AF65-F5344CB8AC3E}">
        <p14:creationId xmlns:p14="http://schemas.microsoft.com/office/powerpoint/2010/main" val="44741285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546100" y="718919"/>
            <a:ext cx="7956034" cy="523220"/>
          </a:xfrm>
          <a:prstGeom prst="rect">
            <a:avLst/>
          </a:prstGeom>
          <a:solidFill>
            <a:schemeClr val="accent1">
              <a:alpha val="30000"/>
            </a:schemeClr>
          </a:solidFill>
          <a:ln w="9525">
            <a:noFill/>
            <a:miter lim="800000"/>
            <a:headEnd/>
            <a:tailEnd/>
          </a:ln>
          <a:effectLst/>
        </p:spPr>
        <p:txBody>
          <a:bodyPr wrap="square">
            <a:prstTxWarp prst="textNoShape">
              <a:avLst/>
            </a:prstTxWarp>
            <a:spAutoFit/>
          </a:bodyPr>
          <a:lstStyle/>
          <a:p>
            <a:pPr eaLnBrk="0" hangingPunct="0">
              <a:spcBef>
                <a:spcPct val="50000"/>
              </a:spcBef>
            </a:pPr>
            <a:r>
              <a:rPr lang="en-US" sz="2800" dirty="0">
                <a:solidFill>
                  <a:srgbClr val="FF0000"/>
                </a:solidFill>
              </a:rPr>
              <a:t>      Genealogy of D=4C-term and </a:t>
            </a:r>
            <a:r>
              <a:rPr lang="en-US" sz="2800" dirty="0" smtClean="0">
                <a:solidFill>
                  <a:srgbClr val="FF0000"/>
                </a:solidFill>
              </a:rPr>
              <a:t>radial Force</a:t>
            </a:r>
            <a:endParaRPr lang="en-US" sz="2800" dirty="0"/>
          </a:p>
        </p:txBody>
      </p:sp>
      <p:sp>
        <p:nvSpPr>
          <p:cNvPr id="18" name="TextBox 17"/>
          <p:cNvSpPr txBox="1"/>
          <p:nvPr/>
        </p:nvSpPr>
        <p:spPr>
          <a:xfrm>
            <a:off x="1117600" y="-850900"/>
            <a:ext cx="184666" cy="369332"/>
          </a:xfrm>
          <a:prstGeom prst="rect">
            <a:avLst/>
          </a:prstGeom>
          <a:noFill/>
        </p:spPr>
        <p:txBody>
          <a:bodyPr wrap="none" rtlCol="0">
            <a:spAutoFit/>
          </a:bodyPr>
          <a:lstStyle/>
          <a:p>
            <a:endParaRPr lang="en-US"/>
          </a:p>
        </p:txBody>
      </p:sp>
      <p:sp>
        <p:nvSpPr>
          <p:cNvPr id="9" name="TextBox 8"/>
          <p:cNvSpPr txBox="1"/>
          <p:nvPr/>
        </p:nvSpPr>
        <p:spPr>
          <a:xfrm>
            <a:off x="546100" y="-596900"/>
            <a:ext cx="184666" cy="369332"/>
          </a:xfrm>
          <a:prstGeom prst="rect">
            <a:avLst/>
          </a:prstGeom>
          <a:noFill/>
        </p:spPr>
        <p:txBody>
          <a:bodyPr wrap="none" rtlCol="0">
            <a:spAutoFit/>
          </a:bodyPr>
          <a:lstStyle/>
          <a:p>
            <a:endParaRPr lang="en-US"/>
          </a:p>
        </p:txBody>
      </p:sp>
      <p:sp>
        <p:nvSpPr>
          <p:cNvPr id="12" name="TextBox 11"/>
          <p:cNvSpPr txBox="1"/>
          <p:nvPr/>
        </p:nvSpPr>
        <p:spPr>
          <a:xfrm>
            <a:off x="1803400" y="-1092200"/>
            <a:ext cx="184666" cy="369332"/>
          </a:xfrm>
          <a:prstGeom prst="rect">
            <a:avLst/>
          </a:prstGeom>
          <a:noFill/>
        </p:spPr>
        <p:txBody>
          <a:bodyPr wrap="none" rtlCol="0">
            <a:spAutoFit/>
          </a:bodyPr>
          <a:lstStyle/>
          <a:p>
            <a:endParaRPr lang="en-US"/>
          </a:p>
        </p:txBody>
      </p:sp>
      <p:pic>
        <p:nvPicPr>
          <p:cNvPr id="2" name="Picture 1">
            <a:extLst>
              <a:ext uri="{FF2B5EF4-FFF2-40B4-BE49-F238E27FC236}">
                <a16:creationId xmlns:a16="http://schemas.microsoft.com/office/drawing/2014/main" xmlns="" id="{0EEDD7B1-73DC-544F-8131-C9AE5C439F8B}"/>
              </a:ext>
            </a:extLst>
          </p:cNvPr>
          <p:cNvPicPr>
            <a:picLocks noChangeAspect="1"/>
          </p:cNvPicPr>
          <p:nvPr/>
        </p:nvPicPr>
        <p:blipFill>
          <a:blip r:embed="rId3"/>
          <a:stretch>
            <a:fillRect/>
          </a:stretch>
        </p:blipFill>
        <p:spPr>
          <a:xfrm>
            <a:off x="1540726" y="1828800"/>
            <a:ext cx="5537200" cy="444500"/>
          </a:xfrm>
          <a:prstGeom prst="rect">
            <a:avLst/>
          </a:prstGeom>
          <a:solidFill>
            <a:srgbClr val="51FF56"/>
          </a:solidFill>
        </p:spPr>
      </p:pic>
      <p:pic>
        <p:nvPicPr>
          <p:cNvPr id="3" name="Picture 2">
            <a:extLst>
              <a:ext uri="{FF2B5EF4-FFF2-40B4-BE49-F238E27FC236}">
                <a16:creationId xmlns:a16="http://schemas.microsoft.com/office/drawing/2014/main" xmlns="" id="{2E10CAC7-63F9-1E4D-867E-F7478787CAD8}"/>
              </a:ext>
            </a:extLst>
          </p:cNvPr>
          <p:cNvPicPr>
            <a:picLocks noChangeAspect="1"/>
          </p:cNvPicPr>
          <p:nvPr/>
        </p:nvPicPr>
        <p:blipFill>
          <a:blip r:embed="rId4"/>
          <a:stretch>
            <a:fillRect/>
          </a:stretch>
        </p:blipFill>
        <p:spPr>
          <a:xfrm>
            <a:off x="1699476" y="2626661"/>
            <a:ext cx="5219700" cy="444500"/>
          </a:xfrm>
          <a:prstGeom prst="rect">
            <a:avLst/>
          </a:prstGeom>
        </p:spPr>
      </p:pic>
      <p:pic>
        <p:nvPicPr>
          <p:cNvPr id="5" name="Picture 4">
            <a:extLst>
              <a:ext uri="{FF2B5EF4-FFF2-40B4-BE49-F238E27FC236}">
                <a16:creationId xmlns:a16="http://schemas.microsoft.com/office/drawing/2014/main" xmlns="" id="{7CE10FD1-FB5C-9C42-BE87-0644793CEFBF}"/>
              </a:ext>
            </a:extLst>
          </p:cNvPr>
          <p:cNvPicPr>
            <a:picLocks noChangeAspect="1"/>
          </p:cNvPicPr>
          <p:nvPr/>
        </p:nvPicPr>
        <p:blipFill>
          <a:blip r:embed="rId5"/>
          <a:stretch>
            <a:fillRect/>
          </a:stretch>
        </p:blipFill>
        <p:spPr>
          <a:xfrm>
            <a:off x="1661726" y="3657600"/>
            <a:ext cx="4978400" cy="685800"/>
          </a:xfrm>
          <a:prstGeom prst="rect">
            <a:avLst/>
          </a:prstGeom>
        </p:spPr>
      </p:pic>
      <p:sp>
        <p:nvSpPr>
          <p:cNvPr id="6" name="TextBox 5">
            <a:extLst>
              <a:ext uri="{FF2B5EF4-FFF2-40B4-BE49-F238E27FC236}">
                <a16:creationId xmlns:a16="http://schemas.microsoft.com/office/drawing/2014/main" xmlns="" id="{9DD89A66-16A1-BF4C-87C6-8D12F200DD84}"/>
              </a:ext>
            </a:extLst>
          </p:cNvPr>
          <p:cNvSpPr txBox="1"/>
          <p:nvPr/>
        </p:nvSpPr>
        <p:spPr>
          <a:xfrm>
            <a:off x="7309980" y="3862000"/>
            <a:ext cx="690317" cy="276999"/>
          </a:xfrm>
          <a:prstGeom prst="rect">
            <a:avLst/>
          </a:prstGeom>
          <a:solidFill>
            <a:srgbClr val="FFFF00"/>
          </a:solidFill>
        </p:spPr>
        <p:txBody>
          <a:bodyPr wrap="none" rtlCol="0">
            <a:spAutoFit/>
          </a:bodyPr>
          <a:lstStyle/>
          <a:p>
            <a:r>
              <a:rPr lang="en-US" sz="1200" dirty="0" err="1">
                <a:solidFill>
                  <a:srgbClr val="FF0000"/>
                </a:solidFill>
              </a:rPr>
              <a:t>Tripole</a:t>
            </a:r>
            <a:r>
              <a:rPr lang="en-US" sz="1200" dirty="0">
                <a:solidFill>
                  <a:srgbClr val="FF0000"/>
                </a:solidFill>
              </a:rPr>
              <a:t>!</a:t>
            </a:r>
          </a:p>
        </p:txBody>
      </p:sp>
      <p:pic>
        <p:nvPicPr>
          <p:cNvPr id="7" name="Picture 6">
            <a:extLst>
              <a:ext uri="{FF2B5EF4-FFF2-40B4-BE49-F238E27FC236}">
                <a16:creationId xmlns:a16="http://schemas.microsoft.com/office/drawing/2014/main" xmlns="" id="{90C7D7A9-F9E9-7D45-B6C1-6670C151935D}"/>
              </a:ext>
            </a:extLst>
          </p:cNvPr>
          <p:cNvPicPr>
            <a:picLocks noChangeAspect="1"/>
          </p:cNvPicPr>
          <p:nvPr/>
        </p:nvPicPr>
        <p:blipFill>
          <a:blip r:embed="rId6"/>
          <a:stretch>
            <a:fillRect/>
          </a:stretch>
        </p:blipFill>
        <p:spPr>
          <a:xfrm>
            <a:off x="2971800" y="3124200"/>
            <a:ext cx="215900" cy="133350"/>
          </a:xfrm>
          <a:prstGeom prst="rect">
            <a:avLst/>
          </a:prstGeom>
        </p:spPr>
      </p:pic>
      <p:pic>
        <p:nvPicPr>
          <p:cNvPr id="8" name="Picture 7">
            <a:extLst>
              <a:ext uri="{FF2B5EF4-FFF2-40B4-BE49-F238E27FC236}">
                <a16:creationId xmlns:a16="http://schemas.microsoft.com/office/drawing/2014/main" xmlns="" id="{44A0E5B2-330A-194E-BCD2-85943A8B591F}"/>
              </a:ext>
            </a:extLst>
          </p:cNvPr>
          <p:cNvPicPr>
            <a:picLocks noChangeAspect="1"/>
          </p:cNvPicPr>
          <p:nvPr/>
        </p:nvPicPr>
        <p:blipFill>
          <a:blip r:embed="rId7"/>
          <a:stretch>
            <a:fillRect/>
          </a:stretch>
        </p:blipFill>
        <p:spPr>
          <a:xfrm>
            <a:off x="3581400" y="3143862"/>
            <a:ext cx="215900" cy="114300"/>
          </a:xfrm>
          <a:prstGeom prst="rect">
            <a:avLst/>
          </a:prstGeom>
        </p:spPr>
      </p:pic>
      <p:pic>
        <p:nvPicPr>
          <p:cNvPr id="13" name="Picture 12">
            <a:extLst>
              <a:ext uri="{FF2B5EF4-FFF2-40B4-BE49-F238E27FC236}">
                <a16:creationId xmlns:a16="http://schemas.microsoft.com/office/drawing/2014/main" xmlns="" id="{FB208D28-1ADD-DE49-806B-98EF9F64062F}"/>
              </a:ext>
            </a:extLst>
          </p:cNvPr>
          <p:cNvPicPr>
            <a:picLocks noChangeAspect="1"/>
          </p:cNvPicPr>
          <p:nvPr/>
        </p:nvPicPr>
        <p:blipFill>
          <a:blip r:embed="rId6"/>
          <a:stretch>
            <a:fillRect/>
          </a:stretch>
        </p:blipFill>
        <p:spPr>
          <a:xfrm>
            <a:off x="3473333" y="4427232"/>
            <a:ext cx="215900" cy="133350"/>
          </a:xfrm>
          <a:prstGeom prst="rect">
            <a:avLst/>
          </a:prstGeom>
        </p:spPr>
      </p:pic>
      <p:pic>
        <p:nvPicPr>
          <p:cNvPr id="14" name="Picture 13">
            <a:extLst>
              <a:ext uri="{FF2B5EF4-FFF2-40B4-BE49-F238E27FC236}">
                <a16:creationId xmlns:a16="http://schemas.microsoft.com/office/drawing/2014/main" xmlns="" id="{36AAE1DB-8EB6-224A-BDE2-797F5FEA4618}"/>
              </a:ext>
            </a:extLst>
          </p:cNvPr>
          <p:cNvPicPr>
            <a:picLocks noChangeAspect="1"/>
          </p:cNvPicPr>
          <p:nvPr/>
        </p:nvPicPr>
        <p:blipFill>
          <a:blip r:embed="rId7"/>
          <a:stretch>
            <a:fillRect/>
          </a:stretch>
        </p:blipFill>
        <p:spPr>
          <a:xfrm>
            <a:off x="4201376" y="4446282"/>
            <a:ext cx="215900" cy="114300"/>
          </a:xfrm>
          <a:prstGeom prst="rect">
            <a:avLst/>
          </a:prstGeom>
        </p:spPr>
      </p:pic>
      <p:pic>
        <p:nvPicPr>
          <p:cNvPr id="15" name="Picture 14">
            <a:extLst>
              <a:ext uri="{FF2B5EF4-FFF2-40B4-BE49-F238E27FC236}">
                <a16:creationId xmlns:a16="http://schemas.microsoft.com/office/drawing/2014/main" xmlns="" id="{164B69FF-100F-6844-A0AA-BEFE4CF6EDE4}"/>
              </a:ext>
            </a:extLst>
          </p:cNvPr>
          <p:cNvPicPr>
            <a:picLocks noChangeAspect="1"/>
          </p:cNvPicPr>
          <p:nvPr/>
        </p:nvPicPr>
        <p:blipFill>
          <a:blip r:embed="rId6"/>
          <a:stretch>
            <a:fillRect/>
          </a:stretch>
        </p:blipFill>
        <p:spPr>
          <a:xfrm>
            <a:off x="3934909" y="1678293"/>
            <a:ext cx="215900" cy="133350"/>
          </a:xfrm>
          <a:prstGeom prst="rect">
            <a:avLst/>
          </a:prstGeom>
        </p:spPr>
      </p:pic>
      <p:pic>
        <p:nvPicPr>
          <p:cNvPr id="16" name="Picture 15">
            <a:extLst>
              <a:ext uri="{FF2B5EF4-FFF2-40B4-BE49-F238E27FC236}">
                <a16:creationId xmlns:a16="http://schemas.microsoft.com/office/drawing/2014/main" xmlns="" id="{CA729125-3268-FA43-8D78-5FBB0B0C19B0}"/>
              </a:ext>
            </a:extLst>
          </p:cNvPr>
          <p:cNvPicPr>
            <a:picLocks noChangeAspect="1"/>
          </p:cNvPicPr>
          <p:nvPr/>
        </p:nvPicPr>
        <p:blipFill>
          <a:blip r:embed="rId7"/>
          <a:stretch>
            <a:fillRect/>
          </a:stretch>
        </p:blipFill>
        <p:spPr>
          <a:xfrm>
            <a:off x="2133600" y="1698949"/>
            <a:ext cx="215900" cy="114300"/>
          </a:xfrm>
          <a:prstGeom prst="rect">
            <a:avLst/>
          </a:prstGeom>
        </p:spPr>
      </p:pic>
      <p:sp>
        <p:nvSpPr>
          <p:cNvPr id="11" name="TextBox 10">
            <a:extLst>
              <a:ext uri="{FF2B5EF4-FFF2-40B4-BE49-F238E27FC236}">
                <a16:creationId xmlns:a16="http://schemas.microsoft.com/office/drawing/2014/main" xmlns="" id="{A9C98269-1401-D54F-B9A2-657B1360B3F7}"/>
              </a:ext>
            </a:extLst>
          </p:cNvPr>
          <p:cNvSpPr txBox="1"/>
          <p:nvPr/>
        </p:nvSpPr>
        <p:spPr>
          <a:xfrm>
            <a:off x="7239000" y="2743200"/>
            <a:ext cx="832279" cy="276999"/>
          </a:xfrm>
          <a:prstGeom prst="rect">
            <a:avLst/>
          </a:prstGeom>
          <a:solidFill>
            <a:srgbClr val="FFFF00"/>
          </a:solidFill>
        </p:spPr>
        <p:txBody>
          <a:bodyPr wrap="none" rtlCol="0">
            <a:spAutoFit/>
          </a:bodyPr>
          <a:lstStyle/>
          <a:p>
            <a:r>
              <a:rPr lang="en-US" sz="1200" dirty="0">
                <a:solidFill>
                  <a:srgbClr val="FF0000"/>
                </a:solidFill>
              </a:rPr>
              <a:t>Negative!</a:t>
            </a:r>
          </a:p>
        </p:txBody>
      </p:sp>
      <p:sp>
        <p:nvSpPr>
          <p:cNvPr id="17" name="Down Arrow 16">
            <a:extLst>
              <a:ext uri="{FF2B5EF4-FFF2-40B4-BE49-F238E27FC236}">
                <a16:creationId xmlns:a16="http://schemas.microsoft.com/office/drawing/2014/main" xmlns="" id="{B3630195-9860-5249-BAF3-E3F115CF61CE}"/>
              </a:ext>
            </a:extLst>
          </p:cNvPr>
          <p:cNvSpPr/>
          <p:nvPr/>
        </p:nvSpPr>
        <p:spPr>
          <a:xfrm>
            <a:off x="4589073" y="3071161"/>
            <a:ext cx="304800" cy="237351"/>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xmlns="" id="{39557AFF-1DD2-0948-A62F-AECB8FCA9A72}"/>
              </a:ext>
            </a:extLst>
          </p:cNvPr>
          <p:cNvPicPr>
            <a:picLocks noChangeAspect="1"/>
          </p:cNvPicPr>
          <p:nvPr/>
        </p:nvPicPr>
        <p:blipFill>
          <a:blip r:embed="rId8"/>
          <a:stretch>
            <a:fillRect/>
          </a:stretch>
        </p:blipFill>
        <p:spPr>
          <a:xfrm>
            <a:off x="4703373" y="3426761"/>
            <a:ext cx="76200" cy="88900"/>
          </a:xfrm>
          <a:prstGeom prst="rect">
            <a:avLst/>
          </a:prstGeom>
        </p:spPr>
      </p:pic>
      <p:pic>
        <p:nvPicPr>
          <p:cNvPr id="20" name="Picture 19">
            <a:extLst>
              <a:ext uri="{FF2B5EF4-FFF2-40B4-BE49-F238E27FC236}">
                <a16:creationId xmlns:a16="http://schemas.microsoft.com/office/drawing/2014/main" xmlns="" id="{E3F8443F-A93A-EF42-97B0-8D59DC6F7A8B}"/>
              </a:ext>
            </a:extLst>
          </p:cNvPr>
          <p:cNvPicPr>
            <a:picLocks noChangeAspect="1"/>
          </p:cNvPicPr>
          <p:nvPr/>
        </p:nvPicPr>
        <p:blipFill>
          <a:blip r:embed="rId9"/>
          <a:stretch>
            <a:fillRect/>
          </a:stretch>
        </p:blipFill>
        <p:spPr>
          <a:xfrm>
            <a:off x="6858000" y="6477000"/>
            <a:ext cx="1406603" cy="161822"/>
          </a:xfrm>
          <a:prstGeom prst="rect">
            <a:avLst/>
          </a:prstGeom>
        </p:spPr>
      </p:pic>
      <p:pic>
        <p:nvPicPr>
          <p:cNvPr id="24" name="Picture 23">
            <a:extLst>
              <a:ext uri="{FF2B5EF4-FFF2-40B4-BE49-F238E27FC236}">
                <a16:creationId xmlns:a16="http://schemas.microsoft.com/office/drawing/2014/main" xmlns="" id="{001DA4C4-4DD8-E84A-B346-7EE0CF1245B3}"/>
              </a:ext>
            </a:extLst>
          </p:cNvPr>
          <p:cNvPicPr>
            <a:picLocks noChangeAspect="1"/>
          </p:cNvPicPr>
          <p:nvPr/>
        </p:nvPicPr>
        <p:blipFill>
          <a:blip r:embed="rId10"/>
          <a:stretch>
            <a:fillRect/>
          </a:stretch>
        </p:blipFill>
        <p:spPr>
          <a:xfrm>
            <a:off x="3930898" y="4742838"/>
            <a:ext cx="2748811" cy="1955530"/>
          </a:xfrm>
          <a:prstGeom prst="rect">
            <a:avLst/>
          </a:prstGeom>
        </p:spPr>
      </p:pic>
      <p:pic>
        <p:nvPicPr>
          <p:cNvPr id="25" name="Picture 24">
            <a:extLst>
              <a:ext uri="{FF2B5EF4-FFF2-40B4-BE49-F238E27FC236}">
                <a16:creationId xmlns:a16="http://schemas.microsoft.com/office/drawing/2014/main" xmlns="" id="{0D3085D2-FC1D-B741-BEEE-7017208CD567}"/>
              </a:ext>
            </a:extLst>
          </p:cNvPr>
          <p:cNvPicPr>
            <a:picLocks noChangeAspect="1"/>
          </p:cNvPicPr>
          <p:nvPr/>
        </p:nvPicPr>
        <p:blipFill>
          <a:blip r:embed="rId11"/>
          <a:stretch>
            <a:fillRect/>
          </a:stretch>
        </p:blipFill>
        <p:spPr>
          <a:xfrm>
            <a:off x="730766" y="5571565"/>
            <a:ext cx="1803400" cy="381000"/>
          </a:xfrm>
          <a:prstGeom prst="rect">
            <a:avLst/>
          </a:prstGeom>
          <a:solidFill>
            <a:srgbClr val="FFFF00"/>
          </a:solidFill>
        </p:spPr>
      </p:pic>
      <p:pic>
        <p:nvPicPr>
          <p:cNvPr id="26" name="Picture 25">
            <a:extLst>
              <a:ext uri="{FF2B5EF4-FFF2-40B4-BE49-F238E27FC236}">
                <a16:creationId xmlns:a16="http://schemas.microsoft.com/office/drawing/2014/main" xmlns="" id="{0B330EDC-051A-6E48-A9A9-448A00707B55}"/>
              </a:ext>
            </a:extLst>
          </p:cNvPr>
          <p:cNvPicPr>
            <a:picLocks noChangeAspect="1"/>
          </p:cNvPicPr>
          <p:nvPr/>
        </p:nvPicPr>
        <p:blipFill>
          <a:blip r:embed="rId12"/>
          <a:stretch>
            <a:fillRect/>
          </a:stretch>
        </p:blipFill>
        <p:spPr>
          <a:xfrm>
            <a:off x="749247" y="6047658"/>
            <a:ext cx="2048186" cy="116736"/>
          </a:xfrm>
          <a:prstGeom prst="rect">
            <a:avLst/>
          </a:prstGeom>
        </p:spPr>
      </p:pic>
    </p:spTree>
    <p:extLst>
      <p:ext uri="{BB962C8B-B14F-4D97-AF65-F5344CB8AC3E}">
        <p14:creationId xmlns:p14="http://schemas.microsoft.com/office/powerpoint/2010/main" val="29262224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971800" y="609600"/>
            <a:ext cx="3200400" cy="685801"/>
          </a:xfrm>
          <a:noFill/>
        </p:spPr>
        <p:txBody>
          <a:bodyPr/>
          <a:lstStyle/>
          <a:p>
            <a:r>
              <a:rPr lang="en-US" sz="2800" dirty="0">
                <a:solidFill>
                  <a:srgbClr val="FF0000"/>
                </a:solidFill>
              </a:rPr>
              <a:t>Gravitational radii</a:t>
            </a:r>
          </a:p>
        </p:txBody>
      </p:sp>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pic>
        <p:nvPicPr>
          <p:cNvPr id="4" name="Picture 3">
            <a:extLst>
              <a:ext uri="{FF2B5EF4-FFF2-40B4-BE49-F238E27FC236}">
                <a16:creationId xmlns:a16="http://schemas.microsoft.com/office/drawing/2014/main" xmlns="" id="{D9DCB353-C09B-1E48-966E-BDA0FFDD2D1D}"/>
              </a:ext>
            </a:extLst>
          </p:cNvPr>
          <p:cNvPicPr>
            <a:picLocks noChangeAspect="1"/>
          </p:cNvPicPr>
          <p:nvPr/>
        </p:nvPicPr>
        <p:blipFill>
          <a:blip r:embed="rId3"/>
          <a:stretch>
            <a:fillRect/>
          </a:stretch>
        </p:blipFill>
        <p:spPr>
          <a:xfrm>
            <a:off x="5312609" y="1654101"/>
            <a:ext cx="2549227" cy="1965399"/>
          </a:xfrm>
          <a:prstGeom prst="rect">
            <a:avLst/>
          </a:prstGeom>
        </p:spPr>
      </p:pic>
      <p:pic>
        <p:nvPicPr>
          <p:cNvPr id="9" name="Picture 8">
            <a:extLst>
              <a:ext uri="{FF2B5EF4-FFF2-40B4-BE49-F238E27FC236}">
                <a16:creationId xmlns:a16="http://schemas.microsoft.com/office/drawing/2014/main" xmlns="" id="{8FD3C2EB-5E0C-9745-83AD-200D3DE1E911}"/>
              </a:ext>
            </a:extLst>
          </p:cNvPr>
          <p:cNvPicPr>
            <a:picLocks noChangeAspect="1"/>
          </p:cNvPicPr>
          <p:nvPr/>
        </p:nvPicPr>
        <p:blipFill>
          <a:blip r:embed="rId4"/>
          <a:stretch>
            <a:fillRect/>
          </a:stretch>
        </p:blipFill>
        <p:spPr>
          <a:xfrm>
            <a:off x="1101958" y="4143886"/>
            <a:ext cx="2539868" cy="2071677"/>
          </a:xfrm>
          <a:prstGeom prst="rect">
            <a:avLst/>
          </a:prstGeom>
        </p:spPr>
      </p:pic>
      <p:pic>
        <p:nvPicPr>
          <p:cNvPr id="11" name="Picture 10">
            <a:extLst>
              <a:ext uri="{FF2B5EF4-FFF2-40B4-BE49-F238E27FC236}">
                <a16:creationId xmlns:a16="http://schemas.microsoft.com/office/drawing/2014/main" xmlns="" id="{A729D850-7C0B-864B-A7B2-315A44412597}"/>
              </a:ext>
            </a:extLst>
          </p:cNvPr>
          <p:cNvPicPr>
            <a:picLocks noChangeAspect="1"/>
          </p:cNvPicPr>
          <p:nvPr/>
        </p:nvPicPr>
        <p:blipFill>
          <a:blip r:embed="rId5"/>
          <a:stretch>
            <a:fillRect/>
          </a:stretch>
        </p:blipFill>
        <p:spPr>
          <a:xfrm>
            <a:off x="1200484" y="3091862"/>
            <a:ext cx="2273300" cy="393700"/>
          </a:xfrm>
          <a:prstGeom prst="rect">
            <a:avLst/>
          </a:prstGeom>
          <a:solidFill>
            <a:srgbClr val="51FF56"/>
          </a:solidFill>
        </p:spPr>
      </p:pic>
      <p:pic>
        <p:nvPicPr>
          <p:cNvPr id="12" name="Picture 11">
            <a:extLst>
              <a:ext uri="{FF2B5EF4-FFF2-40B4-BE49-F238E27FC236}">
                <a16:creationId xmlns:a16="http://schemas.microsoft.com/office/drawing/2014/main" xmlns="" id="{CAF9BAB4-7966-ED42-A45B-1F46EBCB0A1C}"/>
              </a:ext>
            </a:extLst>
          </p:cNvPr>
          <p:cNvPicPr>
            <a:picLocks noChangeAspect="1"/>
          </p:cNvPicPr>
          <p:nvPr/>
        </p:nvPicPr>
        <p:blipFill>
          <a:blip r:embed="rId6"/>
          <a:stretch>
            <a:fillRect/>
          </a:stretch>
        </p:blipFill>
        <p:spPr>
          <a:xfrm>
            <a:off x="1159042" y="3668314"/>
            <a:ext cx="2425700" cy="393700"/>
          </a:xfrm>
          <a:prstGeom prst="rect">
            <a:avLst/>
          </a:prstGeom>
          <a:solidFill>
            <a:srgbClr val="51FF56"/>
          </a:solidFill>
        </p:spPr>
      </p:pic>
      <p:pic>
        <p:nvPicPr>
          <p:cNvPr id="13" name="Picture 12">
            <a:extLst>
              <a:ext uri="{FF2B5EF4-FFF2-40B4-BE49-F238E27FC236}">
                <a16:creationId xmlns:a16="http://schemas.microsoft.com/office/drawing/2014/main" xmlns="" id="{27B6FF76-08E1-F047-92AA-FD7980D9C014}"/>
              </a:ext>
            </a:extLst>
          </p:cNvPr>
          <p:cNvPicPr>
            <a:picLocks noChangeAspect="1"/>
          </p:cNvPicPr>
          <p:nvPr/>
        </p:nvPicPr>
        <p:blipFill>
          <a:blip r:embed="rId7"/>
          <a:stretch>
            <a:fillRect/>
          </a:stretch>
        </p:blipFill>
        <p:spPr>
          <a:xfrm>
            <a:off x="930442" y="1977774"/>
            <a:ext cx="2882900" cy="393700"/>
          </a:xfrm>
          <a:prstGeom prst="rect">
            <a:avLst/>
          </a:prstGeom>
        </p:spPr>
      </p:pic>
      <p:pic>
        <p:nvPicPr>
          <p:cNvPr id="14" name="Picture 13">
            <a:extLst>
              <a:ext uri="{FF2B5EF4-FFF2-40B4-BE49-F238E27FC236}">
                <a16:creationId xmlns:a16="http://schemas.microsoft.com/office/drawing/2014/main" xmlns="" id="{53114473-3604-7044-ACEB-35BB03D26FC3}"/>
              </a:ext>
            </a:extLst>
          </p:cNvPr>
          <p:cNvPicPr>
            <a:picLocks noChangeAspect="1"/>
          </p:cNvPicPr>
          <p:nvPr/>
        </p:nvPicPr>
        <p:blipFill>
          <a:blip r:embed="rId8"/>
          <a:stretch>
            <a:fillRect/>
          </a:stretch>
        </p:blipFill>
        <p:spPr>
          <a:xfrm>
            <a:off x="907047" y="2510175"/>
            <a:ext cx="2933700" cy="393700"/>
          </a:xfrm>
          <a:prstGeom prst="rect">
            <a:avLst/>
          </a:prstGeom>
        </p:spPr>
      </p:pic>
      <p:pic>
        <p:nvPicPr>
          <p:cNvPr id="6" name="Picture 5">
            <a:extLst>
              <a:ext uri="{FF2B5EF4-FFF2-40B4-BE49-F238E27FC236}">
                <a16:creationId xmlns:a16="http://schemas.microsoft.com/office/drawing/2014/main" xmlns="" id="{1051A32C-C154-9E40-9273-71555B3B8FA7}"/>
              </a:ext>
            </a:extLst>
          </p:cNvPr>
          <p:cNvPicPr>
            <a:picLocks noChangeAspect="1"/>
          </p:cNvPicPr>
          <p:nvPr/>
        </p:nvPicPr>
        <p:blipFill>
          <a:blip r:embed="rId9"/>
          <a:stretch>
            <a:fillRect/>
          </a:stretch>
        </p:blipFill>
        <p:spPr>
          <a:xfrm>
            <a:off x="5334000" y="4030923"/>
            <a:ext cx="2527836" cy="2184640"/>
          </a:xfrm>
          <a:prstGeom prst="rect">
            <a:avLst/>
          </a:prstGeom>
        </p:spPr>
      </p:pic>
      <p:pic>
        <p:nvPicPr>
          <p:cNvPr id="7" name="Picture 6">
            <a:extLst>
              <a:ext uri="{FF2B5EF4-FFF2-40B4-BE49-F238E27FC236}">
                <a16:creationId xmlns:a16="http://schemas.microsoft.com/office/drawing/2014/main" xmlns="" id="{F2CD89CF-0BB6-F645-B58F-9585B24295A5}"/>
              </a:ext>
            </a:extLst>
          </p:cNvPr>
          <p:cNvPicPr>
            <a:picLocks noChangeAspect="1"/>
          </p:cNvPicPr>
          <p:nvPr/>
        </p:nvPicPr>
        <p:blipFill>
          <a:blip r:embed="rId10"/>
          <a:stretch>
            <a:fillRect/>
          </a:stretch>
        </p:blipFill>
        <p:spPr>
          <a:xfrm>
            <a:off x="6287036" y="6332375"/>
            <a:ext cx="1574800" cy="177800"/>
          </a:xfrm>
          <a:prstGeom prst="rect">
            <a:avLst/>
          </a:prstGeom>
        </p:spPr>
      </p:pic>
      <p:pic>
        <p:nvPicPr>
          <p:cNvPr id="8" name="Picture 7">
            <a:extLst>
              <a:ext uri="{FF2B5EF4-FFF2-40B4-BE49-F238E27FC236}">
                <a16:creationId xmlns:a16="http://schemas.microsoft.com/office/drawing/2014/main" xmlns="" id="{44554D47-50B9-9541-87DD-A1A1477527D8}"/>
              </a:ext>
            </a:extLst>
          </p:cNvPr>
          <p:cNvPicPr>
            <a:picLocks noChangeAspect="1"/>
          </p:cNvPicPr>
          <p:nvPr/>
        </p:nvPicPr>
        <p:blipFill>
          <a:blip r:embed="rId11"/>
          <a:stretch>
            <a:fillRect/>
          </a:stretch>
        </p:blipFill>
        <p:spPr>
          <a:xfrm>
            <a:off x="6553736" y="3685511"/>
            <a:ext cx="1308100" cy="139700"/>
          </a:xfrm>
          <a:prstGeom prst="rect">
            <a:avLst/>
          </a:prstGeom>
        </p:spPr>
      </p:pic>
      <p:pic>
        <p:nvPicPr>
          <p:cNvPr id="17" name="Picture 16">
            <a:extLst>
              <a:ext uri="{FF2B5EF4-FFF2-40B4-BE49-F238E27FC236}">
                <a16:creationId xmlns:a16="http://schemas.microsoft.com/office/drawing/2014/main" xmlns="" id="{793EF73A-C129-024E-BAA7-8291B11F1C04}"/>
              </a:ext>
            </a:extLst>
          </p:cNvPr>
          <p:cNvPicPr>
            <a:picLocks noChangeAspect="1"/>
          </p:cNvPicPr>
          <p:nvPr/>
        </p:nvPicPr>
        <p:blipFill>
          <a:blip r:embed="rId11"/>
          <a:stretch>
            <a:fillRect/>
          </a:stretch>
        </p:blipFill>
        <p:spPr>
          <a:xfrm>
            <a:off x="2317750" y="6351425"/>
            <a:ext cx="1308100" cy="139700"/>
          </a:xfrm>
          <a:prstGeom prst="rect">
            <a:avLst/>
          </a:prstGeom>
        </p:spPr>
      </p:pic>
      <p:cxnSp>
        <p:nvCxnSpPr>
          <p:cNvPr id="3" name="Straight Connector 2">
            <a:extLst>
              <a:ext uri="{FF2B5EF4-FFF2-40B4-BE49-F238E27FC236}">
                <a16:creationId xmlns:a16="http://schemas.microsoft.com/office/drawing/2014/main" xmlns="" id="{A11728DA-DC82-5649-ADE0-784489BDCAE2}"/>
              </a:ext>
            </a:extLst>
          </p:cNvPr>
          <p:cNvCxnSpPr/>
          <p:nvPr/>
        </p:nvCxnSpPr>
        <p:spPr>
          <a:xfrm>
            <a:off x="5791200" y="5486400"/>
            <a:ext cx="1905000" cy="0"/>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95D4594F-4539-6345-B63A-71A0B662AC3B}"/>
              </a:ext>
            </a:extLst>
          </p:cNvPr>
          <p:cNvCxnSpPr/>
          <p:nvPr/>
        </p:nvCxnSpPr>
        <p:spPr>
          <a:xfrm>
            <a:off x="5791200" y="4343400"/>
            <a:ext cx="1905000" cy="0"/>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xmlns="" id="{D7EBBF42-EF5B-244E-BCD9-C6A0FFAAB6C9}"/>
              </a:ext>
            </a:extLst>
          </p:cNvPr>
          <p:cNvCxnSpPr>
            <a:cxnSpLocks/>
          </p:cNvCxnSpPr>
          <p:nvPr/>
        </p:nvCxnSpPr>
        <p:spPr>
          <a:xfrm flipV="1">
            <a:off x="5943600" y="1796716"/>
            <a:ext cx="0" cy="1295146"/>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xmlns="" id="{E1368207-C2E0-F243-AE33-643BF5BE38A2}"/>
              </a:ext>
            </a:extLst>
          </p:cNvPr>
          <p:cNvCxnSpPr>
            <a:cxnSpLocks/>
          </p:cNvCxnSpPr>
          <p:nvPr/>
        </p:nvCxnSpPr>
        <p:spPr>
          <a:xfrm flipV="1">
            <a:off x="7239000" y="1753185"/>
            <a:ext cx="0" cy="1295146"/>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pic>
        <p:nvPicPr>
          <p:cNvPr id="2" name="Picture 1" descr="Ji_22'.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2408" y="1722461"/>
            <a:ext cx="419100" cy="139700"/>
          </a:xfrm>
          <a:prstGeom prst="rect">
            <a:avLst/>
          </a:prstGeom>
        </p:spPr>
      </p:pic>
    </p:spTree>
    <p:extLst>
      <p:ext uri="{BB962C8B-B14F-4D97-AF65-F5344CB8AC3E}">
        <p14:creationId xmlns:p14="http://schemas.microsoft.com/office/powerpoint/2010/main" val="161654686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971800" y="990600"/>
            <a:ext cx="3016250" cy="1050925"/>
          </a:xfrm>
          <a:solidFill>
            <a:srgbClr val="FF2120">
              <a:alpha val="54902"/>
            </a:srgbClr>
          </a:solidFill>
        </p:spPr>
        <p:txBody>
          <a:bodyPr/>
          <a:lstStyle/>
          <a:p>
            <a:r>
              <a:rPr lang="en-US" dirty="0"/>
              <a:t>Outline</a:t>
            </a:r>
          </a:p>
        </p:txBody>
      </p:sp>
      <p:sp>
        <p:nvSpPr>
          <p:cNvPr id="16387" name="Rectangle 3"/>
          <p:cNvSpPr>
            <a:spLocks noGrp="1" noChangeArrowheads="1"/>
          </p:cNvSpPr>
          <p:nvPr>
            <p:ph type="body" idx="1"/>
          </p:nvPr>
        </p:nvSpPr>
        <p:spPr>
          <a:xfrm>
            <a:off x="1905000" y="2561884"/>
            <a:ext cx="5395402" cy="2286000"/>
          </a:xfrm>
          <a:solidFill>
            <a:srgbClr val="FFFF00"/>
          </a:solidFill>
        </p:spPr>
        <p:txBody>
          <a:bodyPr/>
          <a:lstStyle/>
          <a:p>
            <a:pPr marL="533400" indent="-533400">
              <a:buNone/>
            </a:pPr>
            <a:r>
              <a:rPr lang="en-US" dirty="0">
                <a:solidFill>
                  <a:srgbClr val="FF0000"/>
                </a:solidFill>
              </a:rPr>
              <a:t>    </a:t>
            </a:r>
          </a:p>
          <a:p>
            <a:pPr marL="533400" indent="-533400"/>
            <a:r>
              <a:rPr lang="en-US" dirty="0">
                <a:solidFill>
                  <a:srgbClr val="FF0000"/>
                </a:solidFill>
              </a:rPr>
              <a:t>Why </a:t>
            </a:r>
            <a:r>
              <a:rPr lang="en-US" dirty="0" smtClean="0">
                <a:solidFill>
                  <a:srgbClr val="FF0000"/>
                </a:solidFill>
              </a:rPr>
              <a:t>strings and </a:t>
            </a:r>
            <a:r>
              <a:rPr lang="en-US" dirty="0" err="1" smtClean="0">
                <a:solidFill>
                  <a:srgbClr val="FF0000"/>
                </a:solidFill>
              </a:rPr>
              <a:t>hQCD</a:t>
            </a:r>
            <a:endParaRPr lang="en-US" dirty="0">
              <a:solidFill>
                <a:srgbClr val="FF0000"/>
              </a:solidFill>
            </a:endParaRPr>
          </a:p>
          <a:p>
            <a:pPr marL="533400" indent="-533400"/>
            <a:r>
              <a:rPr lang="en-US" dirty="0" smtClean="0">
                <a:solidFill>
                  <a:srgbClr val="FF0000"/>
                </a:solidFill>
              </a:rPr>
              <a:t>EMT, </a:t>
            </a:r>
            <a:r>
              <a:rPr lang="en-US" dirty="0" err="1" smtClean="0">
                <a:solidFill>
                  <a:srgbClr val="FF0000"/>
                </a:solidFill>
              </a:rPr>
              <a:t>Jpsi</a:t>
            </a:r>
            <a:r>
              <a:rPr lang="en-US" dirty="0" smtClean="0">
                <a:solidFill>
                  <a:srgbClr val="FF0000"/>
                </a:solidFill>
              </a:rPr>
              <a:t>, GPDs, low-x</a:t>
            </a:r>
            <a:endParaRPr lang="en-US" dirty="0">
              <a:solidFill>
                <a:srgbClr val="FF0000"/>
              </a:solidFill>
            </a:endParaRPr>
          </a:p>
          <a:p>
            <a:pPr marL="0" indent="0">
              <a:buNone/>
            </a:pPr>
            <a:endParaRPr lang="en-US" dirty="0">
              <a:solidFill>
                <a:srgbClr val="FF0000"/>
              </a:solidFill>
            </a:endParaRPr>
          </a:p>
        </p:txBody>
      </p:sp>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4" name="Up Arrow 3"/>
          <p:cNvSpPr/>
          <p:nvPr/>
        </p:nvSpPr>
        <p:spPr>
          <a:xfrm>
            <a:off x="3733800" y="4266770"/>
            <a:ext cx="495855" cy="327455"/>
          </a:xfrm>
          <a:prstGeom prst="upArrow">
            <a:avLst/>
          </a:prstGeom>
          <a:solidFill>
            <a:srgbClr val="51FF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06647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1086476" y="843964"/>
            <a:ext cx="2867526" cy="338554"/>
          </a:xfrm>
          <a:prstGeom prst="rect">
            <a:avLst/>
          </a:prstGeom>
          <a:noFill/>
        </p:spPr>
        <p:txBody>
          <a:bodyPr wrap="square" rtlCol="0">
            <a:spAutoFit/>
          </a:bodyPr>
          <a:lstStyle/>
          <a:p>
            <a:r>
              <a:rPr lang="en-US" sz="1600" dirty="0">
                <a:solidFill>
                  <a:srgbClr val="FF0000"/>
                </a:solidFill>
              </a:rPr>
              <a:t>J/psi photoproduction  at </a:t>
            </a:r>
            <a:r>
              <a:rPr lang="en-US" sz="1600" dirty="0" err="1">
                <a:solidFill>
                  <a:srgbClr val="FF0000"/>
                </a:solidFill>
              </a:rPr>
              <a:t>Jlab</a:t>
            </a:r>
            <a:endParaRPr lang="en-US" sz="1600" dirty="0">
              <a:solidFill>
                <a:srgbClr val="FF0000"/>
              </a:solidFill>
            </a:endParaRPr>
          </a:p>
        </p:txBody>
      </p:sp>
      <p:pic>
        <p:nvPicPr>
          <p:cNvPr id="12" name="Picture 11">
            <a:extLst>
              <a:ext uri="{FF2B5EF4-FFF2-40B4-BE49-F238E27FC236}">
                <a16:creationId xmlns:a16="http://schemas.microsoft.com/office/drawing/2014/main" xmlns="" id="{FAF8506D-11D9-B642-BB20-F89C3DEBAAFB}"/>
              </a:ext>
            </a:extLst>
          </p:cNvPr>
          <p:cNvPicPr>
            <a:picLocks noChangeAspect="1"/>
          </p:cNvPicPr>
          <p:nvPr/>
        </p:nvPicPr>
        <p:blipFill>
          <a:blip r:embed="rId3"/>
          <a:stretch>
            <a:fillRect/>
          </a:stretch>
        </p:blipFill>
        <p:spPr>
          <a:xfrm>
            <a:off x="5181600" y="1508458"/>
            <a:ext cx="3124200" cy="4806950"/>
          </a:xfrm>
          <a:prstGeom prst="rect">
            <a:avLst/>
          </a:prstGeom>
          <a:ln>
            <a:solidFill>
              <a:srgbClr val="FF0000"/>
            </a:solidFill>
          </a:ln>
        </p:spPr>
      </p:pic>
      <p:pic>
        <p:nvPicPr>
          <p:cNvPr id="18" name="Picture 17">
            <a:extLst>
              <a:ext uri="{FF2B5EF4-FFF2-40B4-BE49-F238E27FC236}">
                <a16:creationId xmlns:a16="http://schemas.microsoft.com/office/drawing/2014/main" xmlns="" id="{D00D4B30-1544-A24B-B05F-D7DEA9BF3C3B}"/>
              </a:ext>
            </a:extLst>
          </p:cNvPr>
          <p:cNvPicPr>
            <a:picLocks noChangeAspect="1"/>
          </p:cNvPicPr>
          <p:nvPr/>
        </p:nvPicPr>
        <p:blipFill>
          <a:blip r:embed="rId4"/>
          <a:stretch>
            <a:fillRect/>
          </a:stretch>
        </p:blipFill>
        <p:spPr>
          <a:xfrm>
            <a:off x="928153" y="1508458"/>
            <a:ext cx="3184172" cy="4806950"/>
          </a:xfrm>
          <a:prstGeom prst="rect">
            <a:avLst/>
          </a:prstGeom>
          <a:ln>
            <a:solidFill>
              <a:srgbClr val="FF0000"/>
            </a:solidFill>
          </a:ln>
        </p:spPr>
      </p:pic>
      <p:sp>
        <p:nvSpPr>
          <p:cNvPr id="19" name="Oval 18">
            <a:extLst>
              <a:ext uri="{FF2B5EF4-FFF2-40B4-BE49-F238E27FC236}">
                <a16:creationId xmlns:a16="http://schemas.microsoft.com/office/drawing/2014/main" xmlns="" id="{40AA4E0A-25DD-0048-9CEE-56B30A7EEAB3}"/>
              </a:ext>
            </a:extLst>
          </p:cNvPr>
          <p:cNvSpPr/>
          <p:nvPr/>
        </p:nvSpPr>
        <p:spPr>
          <a:xfrm>
            <a:off x="1395746" y="4376945"/>
            <a:ext cx="433054" cy="21728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xmlns="" id="{08A72523-E296-6542-90A0-F4E9F190EF44}"/>
              </a:ext>
            </a:extLst>
          </p:cNvPr>
          <p:cNvSpPr/>
          <p:nvPr/>
        </p:nvSpPr>
        <p:spPr>
          <a:xfrm>
            <a:off x="1407778" y="5029200"/>
            <a:ext cx="433054" cy="21728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ight Arrow 27">
            <a:extLst>
              <a:ext uri="{FF2B5EF4-FFF2-40B4-BE49-F238E27FC236}">
                <a16:creationId xmlns:a16="http://schemas.microsoft.com/office/drawing/2014/main" xmlns="" id="{6EE3237E-D6BD-0543-AD65-28FB91C314AD}"/>
              </a:ext>
            </a:extLst>
          </p:cNvPr>
          <p:cNvSpPr/>
          <p:nvPr/>
        </p:nvSpPr>
        <p:spPr>
          <a:xfrm>
            <a:off x="1261436" y="4445980"/>
            <a:ext cx="228600" cy="91742"/>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ight Arrow 29">
            <a:extLst>
              <a:ext uri="{FF2B5EF4-FFF2-40B4-BE49-F238E27FC236}">
                <a16:creationId xmlns:a16="http://schemas.microsoft.com/office/drawing/2014/main" xmlns="" id="{B40CD6DB-31A9-F440-BABC-92A2971EB97C}"/>
              </a:ext>
            </a:extLst>
          </p:cNvPr>
          <p:cNvSpPr/>
          <p:nvPr/>
        </p:nvSpPr>
        <p:spPr>
          <a:xfrm>
            <a:off x="1768475" y="4445980"/>
            <a:ext cx="228600" cy="91742"/>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ight Arrow 30">
            <a:extLst>
              <a:ext uri="{FF2B5EF4-FFF2-40B4-BE49-F238E27FC236}">
                <a16:creationId xmlns:a16="http://schemas.microsoft.com/office/drawing/2014/main" xmlns="" id="{FFE00B78-D181-B642-B7F4-6F6DE51D14DE}"/>
              </a:ext>
            </a:extLst>
          </p:cNvPr>
          <p:cNvSpPr/>
          <p:nvPr/>
        </p:nvSpPr>
        <p:spPr>
          <a:xfrm>
            <a:off x="1281446" y="5091969"/>
            <a:ext cx="228600" cy="91742"/>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ight Arrow 31">
            <a:extLst>
              <a:ext uri="{FF2B5EF4-FFF2-40B4-BE49-F238E27FC236}">
                <a16:creationId xmlns:a16="http://schemas.microsoft.com/office/drawing/2014/main" xmlns="" id="{CC4891AE-D4A1-B046-A488-DBF5E653F99B}"/>
              </a:ext>
            </a:extLst>
          </p:cNvPr>
          <p:cNvSpPr/>
          <p:nvPr/>
        </p:nvSpPr>
        <p:spPr>
          <a:xfrm>
            <a:off x="1766471" y="5089117"/>
            <a:ext cx="228600" cy="91742"/>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xmlns="" id="{56FC9920-1ADD-BE4E-9490-91F9A768A903}"/>
              </a:ext>
            </a:extLst>
          </p:cNvPr>
          <p:cNvSpPr txBox="1"/>
          <p:nvPr/>
        </p:nvSpPr>
        <p:spPr>
          <a:xfrm>
            <a:off x="5715000" y="843964"/>
            <a:ext cx="1905000" cy="338554"/>
          </a:xfrm>
          <a:prstGeom prst="rect">
            <a:avLst/>
          </a:prstGeom>
          <a:noFill/>
        </p:spPr>
        <p:txBody>
          <a:bodyPr wrap="square" rtlCol="0">
            <a:spAutoFit/>
          </a:bodyPr>
          <a:lstStyle/>
          <a:p>
            <a:r>
              <a:rPr lang="en-US" sz="1600" dirty="0" smtClean="0">
                <a:solidFill>
                  <a:srgbClr val="FF0000"/>
                </a:solidFill>
              </a:rPr>
              <a:t>      </a:t>
            </a:r>
            <a:r>
              <a:rPr lang="en-US" sz="1600" dirty="0" err="1" smtClean="0">
                <a:solidFill>
                  <a:srgbClr val="FF0000"/>
                </a:solidFill>
              </a:rPr>
              <a:t>hQCD</a:t>
            </a:r>
            <a:r>
              <a:rPr lang="en-US" sz="1600" dirty="0" smtClean="0">
                <a:solidFill>
                  <a:srgbClr val="FF0000"/>
                </a:solidFill>
              </a:rPr>
              <a:t> 2x2 </a:t>
            </a:r>
            <a:endParaRPr lang="en-US" sz="1600" dirty="0">
              <a:solidFill>
                <a:srgbClr val="FF0000"/>
              </a:solidFill>
            </a:endParaRPr>
          </a:p>
        </p:txBody>
      </p:sp>
      <p:pic>
        <p:nvPicPr>
          <p:cNvPr id="36" name="Picture 35">
            <a:extLst>
              <a:ext uri="{FF2B5EF4-FFF2-40B4-BE49-F238E27FC236}">
                <a16:creationId xmlns:a16="http://schemas.microsoft.com/office/drawing/2014/main" xmlns="" id="{9D00ACDA-68B3-084D-91AC-BE7AB4484758}"/>
              </a:ext>
            </a:extLst>
          </p:cNvPr>
          <p:cNvPicPr>
            <a:picLocks noChangeAspect="1"/>
          </p:cNvPicPr>
          <p:nvPr/>
        </p:nvPicPr>
        <p:blipFill>
          <a:blip r:embed="rId5"/>
          <a:stretch>
            <a:fillRect/>
          </a:stretch>
        </p:blipFill>
        <p:spPr>
          <a:xfrm>
            <a:off x="1090487" y="5711700"/>
            <a:ext cx="1816100" cy="381000"/>
          </a:xfrm>
          <a:prstGeom prst="rect">
            <a:avLst/>
          </a:prstGeom>
          <a:solidFill>
            <a:srgbClr val="FFFF00"/>
          </a:solidFill>
        </p:spPr>
      </p:pic>
    </p:spTree>
    <p:extLst>
      <p:ext uri="{BB962C8B-B14F-4D97-AF65-F5344CB8AC3E}">
        <p14:creationId xmlns:p14="http://schemas.microsoft.com/office/powerpoint/2010/main" val="82058015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838200" y="849397"/>
            <a:ext cx="3048000" cy="338554"/>
          </a:xfrm>
          <a:prstGeom prst="rect">
            <a:avLst/>
          </a:prstGeom>
          <a:noFill/>
        </p:spPr>
        <p:txBody>
          <a:bodyPr wrap="square" rtlCol="0">
            <a:spAutoFit/>
          </a:bodyPr>
          <a:lstStyle/>
          <a:p>
            <a:r>
              <a:rPr lang="en-US" sz="1600" dirty="0">
                <a:solidFill>
                  <a:srgbClr val="FF0000"/>
                </a:solidFill>
              </a:rPr>
              <a:t>  A-FF measured by </a:t>
            </a:r>
            <a:r>
              <a:rPr lang="en-US" sz="1600" dirty="0" err="1">
                <a:solidFill>
                  <a:srgbClr val="FF0000"/>
                </a:solidFill>
              </a:rPr>
              <a:t>GlueX</a:t>
            </a:r>
            <a:r>
              <a:rPr lang="en-US" sz="1600" dirty="0">
                <a:solidFill>
                  <a:srgbClr val="FF0000"/>
                </a:solidFill>
              </a:rPr>
              <a:t> 19’</a:t>
            </a:r>
          </a:p>
        </p:txBody>
      </p:sp>
      <p:sp>
        <p:nvSpPr>
          <p:cNvPr id="9" name="TextBox 8">
            <a:extLst>
              <a:ext uri="{FF2B5EF4-FFF2-40B4-BE49-F238E27FC236}">
                <a16:creationId xmlns:a16="http://schemas.microsoft.com/office/drawing/2014/main" xmlns="" id="{34B199BE-226A-154E-B3F7-DBD0856EFAE4}"/>
              </a:ext>
            </a:extLst>
          </p:cNvPr>
          <p:cNvSpPr txBox="1"/>
          <p:nvPr/>
        </p:nvSpPr>
        <p:spPr>
          <a:xfrm>
            <a:off x="4876799" y="849397"/>
            <a:ext cx="3581401" cy="338554"/>
          </a:xfrm>
          <a:prstGeom prst="rect">
            <a:avLst/>
          </a:prstGeom>
          <a:noFill/>
        </p:spPr>
        <p:txBody>
          <a:bodyPr wrap="square" rtlCol="0">
            <a:spAutoFit/>
          </a:bodyPr>
          <a:lstStyle/>
          <a:p>
            <a:r>
              <a:rPr lang="en-US" sz="1600" dirty="0">
                <a:solidFill>
                  <a:srgbClr val="FF0000"/>
                </a:solidFill>
              </a:rPr>
              <a:t> A-FF and D-FF measured by 007 23’</a:t>
            </a:r>
          </a:p>
        </p:txBody>
      </p:sp>
      <p:pic>
        <p:nvPicPr>
          <p:cNvPr id="4" name="Picture 3">
            <a:extLst>
              <a:ext uri="{FF2B5EF4-FFF2-40B4-BE49-F238E27FC236}">
                <a16:creationId xmlns:a16="http://schemas.microsoft.com/office/drawing/2014/main" xmlns="" id="{E6DA14A9-F838-C242-950D-DFE074C91210}"/>
              </a:ext>
            </a:extLst>
          </p:cNvPr>
          <p:cNvPicPr>
            <a:picLocks noChangeAspect="1"/>
          </p:cNvPicPr>
          <p:nvPr/>
        </p:nvPicPr>
        <p:blipFill>
          <a:blip r:embed="rId3"/>
          <a:stretch>
            <a:fillRect/>
          </a:stretch>
        </p:blipFill>
        <p:spPr>
          <a:xfrm>
            <a:off x="838200" y="1524000"/>
            <a:ext cx="3475890" cy="4800600"/>
          </a:xfrm>
          <a:prstGeom prst="rect">
            <a:avLst/>
          </a:prstGeom>
          <a:ln>
            <a:solidFill>
              <a:srgbClr val="FF0000"/>
            </a:solidFill>
          </a:ln>
        </p:spPr>
      </p:pic>
      <p:pic>
        <p:nvPicPr>
          <p:cNvPr id="8" name="Picture 7">
            <a:extLst>
              <a:ext uri="{FF2B5EF4-FFF2-40B4-BE49-F238E27FC236}">
                <a16:creationId xmlns:a16="http://schemas.microsoft.com/office/drawing/2014/main" xmlns="" id="{91EAB484-C03C-A14D-B491-F612875777DD}"/>
              </a:ext>
            </a:extLst>
          </p:cNvPr>
          <p:cNvPicPr>
            <a:picLocks noChangeAspect="1"/>
          </p:cNvPicPr>
          <p:nvPr/>
        </p:nvPicPr>
        <p:blipFill>
          <a:blip r:embed="rId4"/>
          <a:stretch>
            <a:fillRect/>
          </a:stretch>
        </p:blipFill>
        <p:spPr>
          <a:xfrm>
            <a:off x="4800600" y="1524000"/>
            <a:ext cx="3657599" cy="4800600"/>
          </a:xfrm>
          <a:prstGeom prst="rect">
            <a:avLst/>
          </a:prstGeom>
          <a:ln>
            <a:solidFill>
              <a:srgbClr val="FF0000"/>
            </a:solidFill>
          </a:ln>
        </p:spPr>
      </p:pic>
    </p:spTree>
    <p:extLst>
      <p:ext uri="{BB962C8B-B14F-4D97-AF65-F5344CB8AC3E}">
        <p14:creationId xmlns:p14="http://schemas.microsoft.com/office/powerpoint/2010/main" val="318337394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4953000" y="933409"/>
            <a:ext cx="3200400" cy="338554"/>
          </a:xfrm>
          <a:prstGeom prst="rect">
            <a:avLst/>
          </a:prstGeom>
          <a:noFill/>
        </p:spPr>
        <p:txBody>
          <a:bodyPr wrap="square" rtlCol="0">
            <a:spAutoFit/>
          </a:bodyPr>
          <a:lstStyle/>
          <a:p>
            <a:r>
              <a:rPr lang="en-US" sz="1600" dirty="0">
                <a:solidFill>
                  <a:srgbClr val="FF0000"/>
                </a:solidFill>
              </a:rPr>
              <a:t>  Extracted mass radii by 007 23’</a:t>
            </a:r>
          </a:p>
        </p:txBody>
      </p:sp>
      <p:sp>
        <p:nvSpPr>
          <p:cNvPr id="9" name="TextBox 8">
            <a:extLst>
              <a:ext uri="{FF2B5EF4-FFF2-40B4-BE49-F238E27FC236}">
                <a16:creationId xmlns:a16="http://schemas.microsoft.com/office/drawing/2014/main" xmlns="" id="{34B199BE-226A-154E-B3F7-DBD0856EFAE4}"/>
              </a:ext>
            </a:extLst>
          </p:cNvPr>
          <p:cNvSpPr txBox="1"/>
          <p:nvPr/>
        </p:nvSpPr>
        <p:spPr>
          <a:xfrm>
            <a:off x="685800" y="933409"/>
            <a:ext cx="3581401" cy="338554"/>
          </a:xfrm>
          <a:prstGeom prst="rect">
            <a:avLst/>
          </a:prstGeom>
          <a:noFill/>
        </p:spPr>
        <p:txBody>
          <a:bodyPr wrap="square" rtlCol="0">
            <a:spAutoFit/>
          </a:bodyPr>
          <a:lstStyle/>
          <a:p>
            <a:r>
              <a:rPr lang="en-US" sz="1600" dirty="0">
                <a:solidFill>
                  <a:srgbClr val="FF0000"/>
                </a:solidFill>
              </a:rPr>
              <a:t> A-FF and D-FF measured by 007 23’</a:t>
            </a:r>
          </a:p>
        </p:txBody>
      </p:sp>
      <p:pic>
        <p:nvPicPr>
          <p:cNvPr id="8" name="Picture 7">
            <a:extLst>
              <a:ext uri="{FF2B5EF4-FFF2-40B4-BE49-F238E27FC236}">
                <a16:creationId xmlns:a16="http://schemas.microsoft.com/office/drawing/2014/main" xmlns="" id="{91EAB484-C03C-A14D-B491-F612875777DD}"/>
              </a:ext>
            </a:extLst>
          </p:cNvPr>
          <p:cNvPicPr>
            <a:picLocks noChangeAspect="1"/>
          </p:cNvPicPr>
          <p:nvPr/>
        </p:nvPicPr>
        <p:blipFill>
          <a:blip r:embed="rId3"/>
          <a:stretch>
            <a:fillRect/>
          </a:stretch>
        </p:blipFill>
        <p:spPr>
          <a:xfrm>
            <a:off x="577518" y="1503946"/>
            <a:ext cx="3657599" cy="4800600"/>
          </a:xfrm>
          <a:prstGeom prst="rect">
            <a:avLst/>
          </a:prstGeom>
          <a:ln>
            <a:solidFill>
              <a:srgbClr val="FF0000"/>
            </a:solidFill>
          </a:ln>
        </p:spPr>
      </p:pic>
      <p:pic>
        <p:nvPicPr>
          <p:cNvPr id="3" name="Picture 2">
            <a:extLst>
              <a:ext uri="{FF2B5EF4-FFF2-40B4-BE49-F238E27FC236}">
                <a16:creationId xmlns:a16="http://schemas.microsoft.com/office/drawing/2014/main" xmlns="" id="{12AEAE30-3DE9-E242-9791-06F1E842C512}"/>
              </a:ext>
            </a:extLst>
          </p:cNvPr>
          <p:cNvPicPr>
            <a:picLocks noChangeAspect="1"/>
          </p:cNvPicPr>
          <p:nvPr/>
        </p:nvPicPr>
        <p:blipFill>
          <a:blip r:embed="rId4"/>
          <a:stretch>
            <a:fillRect/>
          </a:stretch>
        </p:blipFill>
        <p:spPr>
          <a:xfrm>
            <a:off x="4648200" y="1465846"/>
            <a:ext cx="4114800" cy="2191754"/>
          </a:xfrm>
          <a:prstGeom prst="rect">
            <a:avLst/>
          </a:prstGeom>
        </p:spPr>
      </p:pic>
      <p:pic>
        <p:nvPicPr>
          <p:cNvPr id="7" name="Picture 6">
            <a:extLst>
              <a:ext uri="{FF2B5EF4-FFF2-40B4-BE49-F238E27FC236}">
                <a16:creationId xmlns:a16="http://schemas.microsoft.com/office/drawing/2014/main" xmlns="" id="{7C2FABE2-D98F-084B-93F3-A9AE3DE0B0A0}"/>
              </a:ext>
            </a:extLst>
          </p:cNvPr>
          <p:cNvPicPr>
            <a:picLocks noChangeAspect="1"/>
          </p:cNvPicPr>
          <p:nvPr/>
        </p:nvPicPr>
        <p:blipFill>
          <a:blip r:embed="rId5"/>
          <a:stretch>
            <a:fillRect/>
          </a:stretch>
        </p:blipFill>
        <p:spPr>
          <a:xfrm>
            <a:off x="4648200" y="3780387"/>
            <a:ext cx="4114800" cy="2261672"/>
          </a:xfrm>
          <a:prstGeom prst="rect">
            <a:avLst/>
          </a:prstGeom>
        </p:spPr>
      </p:pic>
      <p:cxnSp>
        <p:nvCxnSpPr>
          <p:cNvPr id="11" name="Straight Connector 10">
            <a:extLst>
              <a:ext uri="{FF2B5EF4-FFF2-40B4-BE49-F238E27FC236}">
                <a16:creationId xmlns:a16="http://schemas.microsoft.com/office/drawing/2014/main" xmlns="" id="{F298B4D9-233B-F241-8D98-4D1F4D85D79B}"/>
              </a:ext>
            </a:extLst>
          </p:cNvPr>
          <p:cNvCxnSpPr>
            <a:cxnSpLocks/>
          </p:cNvCxnSpPr>
          <p:nvPr/>
        </p:nvCxnSpPr>
        <p:spPr>
          <a:xfrm>
            <a:off x="5410200" y="5334000"/>
            <a:ext cx="3048000" cy="0"/>
          </a:xfrm>
          <a:prstGeom prst="line">
            <a:avLst/>
          </a:prstGeom>
          <a:ln>
            <a:solidFill>
              <a:srgbClr val="FF2120"/>
            </a:solidFill>
            <a:prstDash val="dash"/>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B2C23CF6-A1ED-C74E-9CA6-C0E5254D56BC}"/>
              </a:ext>
            </a:extLst>
          </p:cNvPr>
          <p:cNvCxnSpPr>
            <a:cxnSpLocks/>
          </p:cNvCxnSpPr>
          <p:nvPr/>
        </p:nvCxnSpPr>
        <p:spPr>
          <a:xfrm>
            <a:off x="5410200" y="4038600"/>
            <a:ext cx="3048000" cy="0"/>
          </a:xfrm>
          <a:prstGeom prst="line">
            <a:avLst/>
          </a:prstGeom>
          <a:ln>
            <a:solidFill>
              <a:srgbClr val="FF2120"/>
            </a:solidFill>
            <a:prstDash val="dash"/>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727BA7CA-F180-C744-9C3A-3756C21E3454}"/>
              </a:ext>
            </a:extLst>
          </p:cNvPr>
          <p:cNvCxnSpPr>
            <a:cxnSpLocks/>
          </p:cNvCxnSpPr>
          <p:nvPr/>
        </p:nvCxnSpPr>
        <p:spPr>
          <a:xfrm>
            <a:off x="7620000" y="2667000"/>
            <a:ext cx="950495" cy="0"/>
          </a:xfrm>
          <a:prstGeom prst="line">
            <a:avLst/>
          </a:prstGeom>
          <a:ln>
            <a:solidFill>
              <a:srgbClr val="FF2120"/>
            </a:solidFill>
            <a:prstDash val="dash"/>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xmlns="" id="{1AB29105-59F9-9F46-A22E-DB487CF69FB2}"/>
              </a:ext>
            </a:extLst>
          </p:cNvPr>
          <p:cNvPicPr>
            <a:picLocks noChangeAspect="1"/>
          </p:cNvPicPr>
          <p:nvPr/>
        </p:nvPicPr>
        <p:blipFill>
          <a:blip r:embed="rId6"/>
          <a:stretch>
            <a:fillRect/>
          </a:stretch>
        </p:blipFill>
        <p:spPr>
          <a:xfrm>
            <a:off x="7200232" y="6164846"/>
            <a:ext cx="1574800" cy="177800"/>
          </a:xfrm>
          <a:prstGeom prst="rect">
            <a:avLst/>
          </a:prstGeom>
        </p:spPr>
      </p:pic>
    </p:spTree>
    <p:extLst>
      <p:ext uri="{BB962C8B-B14F-4D97-AF65-F5344CB8AC3E}">
        <p14:creationId xmlns:p14="http://schemas.microsoft.com/office/powerpoint/2010/main" val="1337402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1499791" y="638402"/>
            <a:ext cx="6477000" cy="338554"/>
          </a:xfrm>
          <a:prstGeom prst="rect">
            <a:avLst/>
          </a:prstGeom>
          <a:noFill/>
        </p:spPr>
        <p:txBody>
          <a:bodyPr wrap="square" rtlCol="0">
            <a:spAutoFit/>
          </a:bodyPr>
          <a:lstStyle/>
          <a:p>
            <a:r>
              <a:rPr lang="en-US" sz="1600" dirty="0">
                <a:solidFill>
                  <a:srgbClr val="FF0000"/>
                </a:solidFill>
              </a:rPr>
              <a:t>  Experimental </a:t>
            </a:r>
            <a:r>
              <a:rPr lang="en-US" sz="1600" dirty="0" smtClean="0">
                <a:solidFill>
                  <a:srgbClr val="FF0000"/>
                </a:solidFill>
              </a:rPr>
              <a:t>proposal for reconstruction of the trace anomaly FF </a:t>
            </a:r>
            <a:endParaRPr lang="en-US" sz="1600" dirty="0">
              <a:solidFill>
                <a:srgbClr val="FF0000"/>
              </a:solidFill>
            </a:endParaRPr>
          </a:p>
        </p:txBody>
      </p:sp>
      <p:pic>
        <p:nvPicPr>
          <p:cNvPr id="2" name="Picture 1">
            <a:extLst>
              <a:ext uri="{FF2B5EF4-FFF2-40B4-BE49-F238E27FC236}">
                <a16:creationId xmlns:a16="http://schemas.microsoft.com/office/drawing/2014/main" xmlns="" id="{8D47D377-C627-E542-A809-A390D6D44D77}"/>
              </a:ext>
            </a:extLst>
          </p:cNvPr>
          <p:cNvPicPr>
            <a:picLocks noChangeAspect="1"/>
          </p:cNvPicPr>
          <p:nvPr/>
        </p:nvPicPr>
        <p:blipFill>
          <a:blip r:embed="rId3"/>
          <a:stretch>
            <a:fillRect/>
          </a:stretch>
        </p:blipFill>
        <p:spPr>
          <a:xfrm>
            <a:off x="1029702" y="1749300"/>
            <a:ext cx="2661319" cy="571500"/>
          </a:xfrm>
          <a:prstGeom prst="rect">
            <a:avLst/>
          </a:prstGeom>
          <a:solidFill>
            <a:srgbClr val="51FF56"/>
          </a:solidFill>
        </p:spPr>
      </p:pic>
      <p:pic>
        <p:nvPicPr>
          <p:cNvPr id="3" name="Picture 2">
            <a:extLst>
              <a:ext uri="{FF2B5EF4-FFF2-40B4-BE49-F238E27FC236}">
                <a16:creationId xmlns:a16="http://schemas.microsoft.com/office/drawing/2014/main" xmlns="" id="{32C128E2-7080-C247-A854-DF49287C03CA}"/>
              </a:ext>
            </a:extLst>
          </p:cNvPr>
          <p:cNvPicPr>
            <a:picLocks noChangeAspect="1"/>
          </p:cNvPicPr>
          <p:nvPr/>
        </p:nvPicPr>
        <p:blipFill>
          <a:blip r:embed="rId4"/>
          <a:stretch>
            <a:fillRect/>
          </a:stretch>
        </p:blipFill>
        <p:spPr>
          <a:xfrm>
            <a:off x="1029702" y="2532898"/>
            <a:ext cx="2661319" cy="419100"/>
          </a:xfrm>
          <a:prstGeom prst="rect">
            <a:avLst/>
          </a:prstGeom>
        </p:spPr>
      </p:pic>
      <p:pic>
        <p:nvPicPr>
          <p:cNvPr id="5" name="Picture 4">
            <a:extLst>
              <a:ext uri="{FF2B5EF4-FFF2-40B4-BE49-F238E27FC236}">
                <a16:creationId xmlns:a16="http://schemas.microsoft.com/office/drawing/2014/main" xmlns="" id="{C413E059-1A35-CD49-8989-31F127F327E4}"/>
              </a:ext>
            </a:extLst>
          </p:cNvPr>
          <p:cNvPicPr>
            <a:picLocks noChangeAspect="1"/>
          </p:cNvPicPr>
          <p:nvPr/>
        </p:nvPicPr>
        <p:blipFill>
          <a:blip r:embed="rId5"/>
          <a:stretch>
            <a:fillRect/>
          </a:stretch>
        </p:blipFill>
        <p:spPr>
          <a:xfrm>
            <a:off x="1029702" y="3422337"/>
            <a:ext cx="2661319" cy="508000"/>
          </a:xfrm>
          <a:prstGeom prst="rect">
            <a:avLst/>
          </a:prstGeom>
          <a:solidFill>
            <a:srgbClr val="FFFF00"/>
          </a:solidFill>
        </p:spPr>
      </p:pic>
      <p:pic>
        <p:nvPicPr>
          <p:cNvPr id="7" name="Picture 6">
            <a:extLst>
              <a:ext uri="{FF2B5EF4-FFF2-40B4-BE49-F238E27FC236}">
                <a16:creationId xmlns:a16="http://schemas.microsoft.com/office/drawing/2014/main" xmlns="" id="{C11BAF66-35AD-5641-8D38-5A7A2799F60A}"/>
              </a:ext>
            </a:extLst>
          </p:cNvPr>
          <p:cNvPicPr>
            <a:picLocks noChangeAspect="1"/>
          </p:cNvPicPr>
          <p:nvPr/>
        </p:nvPicPr>
        <p:blipFill>
          <a:blip r:embed="rId6"/>
          <a:stretch>
            <a:fillRect/>
          </a:stretch>
        </p:blipFill>
        <p:spPr>
          <a:xfrm>
            <a:off x="1524000" y="4136022"/>
            <a:ext cx="1187520" cy="469900"/>
          </a:xfrm>
          <a:prstGeom prst="rect">
            <a:avLst/>
          </a:prstGeom>
        </p:spPr>
      </p:pic>
      <p:pic>
        <p:nvPicPr>
          <p:cNvPr id="10" name="Picture 9">
            <a:extLst>
              <a:ext uri="{FF2B5EF4-FFF2-40B4-BE49-F238E27FC236}">
                <a16:creationId xmlns:a16="http://schemas.microsoft.com/office/drawing/2014/main" xmlns="" id="{AA6E4DDD-8266-D34E-A1CF-D95487250B1A}"/>
              </a:ext>
            </a:extLst>
          </p:cNvPr>
          <p:cNvPicPr>
            <a:picLocks noChangeAspect="1"/>
          </p:cNvPicPr>
          <p:nvPr/>
        </p:nvPicPr>
        <p:blipFill>
          <a:blip r:embed="rId7"/>
          <a:stretch>
            <a:fillRect/>
          </a:stretch>
        </p:blipFill>
        <p:spPr>
          <a:xfrm>
            <a:off x="1017670" y="4901577"/>
            <a:ext cx="2661319" cy="295817"/>
          </a:xfrm>
          <a:prstGeom prst="rect">
            <a:avLst/>
          </a:prstGeom>
          <a:solidFill>
            <a:srgbClr val="FFFF00"/>
          </a:solidFill>
        </p:spPr>
      </p:pic>
      <p:pic>
        <p:nvPicPr>
          <p:cNvPr id="12" name="Picture 11">
            <a:extLst>
              <a:ext uri="{FF2B5EF4-FFF2-40B4-BE49-F238E27FC236}">
                <a16:creationId xmlns:a16="http://schemas.microsoft.com/office/drawing/2014/main" xmlns="" id="{35746E07-46E9-6947-9C92-94C11EEF9482}"/>
              </a:ext>
            </a:extLst>
          </p:cNvPr>
          <p:cNvPicPr>
            <a:picLocks noChangeAspect="1"/>
          </p:cNvPicPr>
          <p:nvPr/>
        </p:nvPicPr>
        <p:blipFill>
          <a:blip r:embed="rId8"/>
          <a:stretch>
            <a:fillRect/>
          </a:stretch>
        </p:blipFill>
        <p:spPr>
          <a:xfrm>
            <a:off x="5356154" y="1486425"/>
            <a:ext cx="2775091" cy="2092946"/>
          </a:xfrm>
          <a:prstGeom prst="rect">
            <a:avLst/>
          </a:prstGeom>
        </p:spPr>
      </p:pic>
      <p:pic>
        <p:nvPicPr>
          <p:cNvPr id="14" name="Picture 13">
            <a:extLst>
              <a:ext uri="{FF2B5EF4-FFF2-40B4-BE49-F238E27FC236}">
                <a16:creationId xmlns:a16="http://schemas.microsoft.com/office/drawing/2014/main" xmlns="" id="{CA951647-F371-7E4D-B942-7A6305B8D173}"/>
              </a:ext>
            </a:extLst>
          </p:cNvPr>
          <p:cNvPicPr>
            <a:picLocks noChangeAspect="1"/>
          </p:cNvPicPr>
          <p:nvPr/>
        </p:nvPicPr>
        <p:blipFill>
          <a:blip r:embed="rId9"/>
          <a:stretch>
            <a:fillRect/>
          </a:stretch>
        </p:blipFill>
        <p:spPr>
          <a:xfrm>
            <a:off x="5356154" y="3810000"/>
            <a:ext cx="2775091" cy="2116240"/>
          </a:xfrm>
          <a:prstGeom prst="rect">
            <a:avLst/>
          </a:prstGeom>
        </p:spPr>
      </p:pic>
      <p:sp>
        <p:nvSpPr>
          <p:cNvPr id="15" name="TextBox 14">
            <a:extLst>
              <a:ext uri="{FF2B5EF4-FFF2-40B4-BE49-F238E27FC236}">
                <a16:creationId xmlns:a16="http://schemas.microsoft.com/office/drawing/2014/main" xmlns="" id="{F14070A6-5F83-E64B-9B45-4521E8304D78}"/>
              </a:ext>
            </a:extLst>
          </p:cNvPr>
          <p:cNvSpPr txBox="1"/>
          <p:nvPr/>
        </p:nvSpPr>
        <p:spPr>
          <a:xfrm>
            <a:off x="798261" y="1447800"/>
            <a:ext cx="3124200" cy="4876800"/>
          </a:xfrm>
          <a:prstGeom prst="rect">
            <a:avLst/>
          </a:prstGeom>
          <a:noFill/>
          <a:ln>
            <a:solidFill>
              <a:srgbClr val="FF0000"/>
            </a:solidFill>
          </a:ln>
        </p:spPr>
        <p:txBody>
          <a:bodyPr wrap="square" rtlCol="0">
            <a:spAutoFit/>
          </a:bodyPr>
          <a:lstStyle/>
          <a:p>
            <a:endParaRPr lang="en-US" dirty="0"/>
          </a:p>
        </p:txBody>
      </p:sp>
      <p:sp>
        <p:nvSpPr>
          <p:cNvPr id="17" name="TextBox 16">
            <a:extLst>
              <a:ext uri="{FF2B5EF4-FFF2-40B4-BE49-F238E27FC236}">
                <a16:creationId xmlns:a16="http://schemas.microsoft.com/office/drawing/2014/main" xmlns="" id="{64D31DFF-8DC0-994E-813F-23E4BB6CECC6}"/>
              </a:ext>
            </a:extLst>
          </p:cNvPr>
          <p:cNvSpPr txBox="1"/>
          <p:nvPr/>
        </p:nvSpPr>
        <p:spPr>
          <a:xfrm>
            <a:off x="5334000" y="1447800"/>
            <a:ext cx="3124200" cy="4876800"/>
          </a:xfrm>
          <a:prstGeom prst="rect">
            <a:avLst/>
          </a:prstGeom>
          <a:noFill/>
          <a:ln>
            <a:solidFill>
              <a:srgbClr val="FF0000"/>
            </a:solidFill>
          </a:ln>
        </p:spPr>
        <p:txBody>
          <a:bodyPr wrap="square" rtlCol="0">
            <a:spAutoFit/>
          </a:bodyPr>
          <a:lstStyle/>
          <a:p>
            <a:endParaRPr lang="en-US" dirty="0"/>
          </a:p>
        </p:txBody>
      </p:sp>
      <p:sp>
        <p:nvSpPr>
          <p:cNvPr id="16" name="TextBox 15">
            <a:extLst>
              <a:ext uri="{FF2B5EF4-FFF2-40B4-BE49-F238E27FC236}">
                <a16:creationId xmlns:a16="http://schemas.microsoft.com/office/drawing/2014/main" xmlns="" id="{5ADF92F3-F069-5A4A-BDEA-7EBD34FB70A7}"/>
              </a:ext>
            </a:extLst>
          </p:cNvPr>
          <p:cNvSpPr txBox="1"/>
          <p:nvPr/>
        </p:nvSpPr>
        <p:spPr>
          <a:xfrm>
            <a:off x="7010400" y="6401340"/>
            <a:ext cx="1649811" cy="307777"/>
          </a:xfrm>
          <a:prstGeom prst="rect">
            <a:avLst/>
          </a:prstGeom>
          <a:noFill/>
        </p:spPr>
        <p:txBody>
          <a:bodyPr wrap="none" rtlCol="0">
            <a:spAutoFit/>
          </a:bodyPr>
          <a:lstStyle/>
          <a:p>
            <a:r>
              <a:rPr lang="en-US" sz="1400" dirty="0" err="1">
                <a:solidFill>
                  <a:srgbClr val="FF0000"/>
                </a:solidFill>
              </a:rPr>
              <a:t>Meziani-Zahed</a:t>
            </a:r>
            <a:r>
              <a:rPr lang="en-US" sz="1400" dirty="0">
                <a:solidFill>
                  <a:srgbClr val="FF0000"/>
                </a:solidFill>
              </a:rPr>
              <a:t> 26’</a:t>
            </a:r>
          </a:p>
        </p:txBody>
      </p:sp>
    </p:spTree>
    <p:extLst>
      <p:ext uri="{BB962C8B-B14F-4D97-AF65-F5344CB8AC3E}">
        <p14:creationId xmlns:p14="http://schemas.microsoft.com/office/powerpoint/2010/main" val="13523630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971800" y="990600"/>
            <a:ext cx="3016250" cy="1050925"/>
          </a:xfrm>
          <a:solidFill>
            <a:srgbClr val="FF2120">
              <a:alpha val="54902"/>
            </a:srgbClr>
          </a:solidFill>
        </p:spPr>
        <p:txBody>
          <a:bodyPr/>
          <a:lstStyle/>
          <a:p>
            <a:r>
              <a:rPr lang="en-US" dirty="0"/>
              <a:t>Outline</a:t>
            </a:r>
          </a:p>
        </p:txBody>
      </p:sp>
      <p:sp>
        <p:nvSpPr>
          <p:cNvPr id="16387" name="Rectangle 3"/>
          <p:cNvSpPr>
            <a:spLocks noGrp="1" noChangeArrowheads="1"/>
          </p:cNvSpPr>
          <p:nvPr>
            <p:ph type="body" idx="1"/>
          </p:nvPr>
        </p:nvSpPr>
        <p:spPr>
          <a:xfrm>
            <a:off x="1905000" y="2561884"/>
            <a:ext cx="5395402" cy="2286000"/>
          </a:xfrm>
          <a:solidFill>
            <a:srgbClr val="FFFF00"/>
          </a:solidFill>
        </p:spPr>
        <p:txBody>
          <a:bodyPr/>
          <a:lstStyle/>
          <a:p>
            <a:pPr marL="533400" indent="-533400">
              <a:buNone/>
            </a:pPr>
            <a:r>
              <a:rPr lang="en-US" dirty="0">
                <a:solidFill>
                  <a:srgbClr val="FF0000"/>
                </a:solidFill>
              </a:rPr>
              <a:t>    </a:t>
            </a:r>
          </a:p>
          <a:p>
            <a:pPr marL="533400" indent="-533400"/>
            <a:r>
              <a:rPr lang="en-US" dirty="0">
                <a:solidFill>
                  <a:srgbClr val="FF0000"/>
                </a:solidFill>
              </a:rPr>
              <a:t>Why </a:t>
            </a:r>
            <a:r>
              <a:rPr lang="en-US" dirty="0" smtClean="0">
                <a:solidFill>
                  <a:srgbClr val="FF0000"/>
                </a:solidFill>
              </a:rPr>
              <a:t>strings and </a:t>
            </a:r>
            <a:r>
              <a:rPr lang="en-US" dirty="0" err="1" smtClean="0">
                <a:solidFill>
                  <a:srgbClr val="FF0000"/>
                </a:solidFill>
              </a:rPr>
              <a:t>hQCD</a:t>
            </a:r>
            <a:endParaRPr lang="en-US" dirty="0">
              <a:solidFill>
                <a:srgbClr val="FF0000"/>
              </a:solidFill>
            </a:endParaRPr>
          </a:p>
          <a:p>
            <a:pPr marL="533400" indent="-533400"/>
            <a:r>
              <a:rPr lang="en-US" dirty="0" smtClean="0">
                <a:solidFill>
                  <a:srgbClr val="FF0000"/>
                </a:solidFill>
              </a:rPr>
              <a:t>EMT, </a:t>
            </a:r>
            <a:r>
              <a:rPr lang="en-US" dirty="0" err="1" smtClean="0">
                <a:solidFill>
                  <a:srgbClr val="FF0000"/>
                </a:solidFill>
              </a:rPr>
              <a:t>Jpsi</a:t>
            </a:r>
            <a:r>
              <a:rPr lang="en-US" dirty="0" smtClean="0">
                <a:solidFill>
                  <a:srgbClr val="FF0000"/>
                </a:solidFill>
              </a:rPr>
              <a:t>, GPDs, low-x</a:t>
            </a:r>
            <a:endParaRPr lang="en-US" dirty="0">
              <a:solidFill>
                <a:srgbClr val="FF0000"/>
              </a:solidFill>
            </a:endParaRPr>
          </a:p>
          <a:p>
            <a:pPr marL="0" indent="0">
              <a:buNone/>
            </a:pPr>
            <a:endParaRPr lang="en-US" dirty="0">
              <a:solidFill>
                <a:srgbClr val="FF0000"/>
              </a:solidFill>
            </a:endParaRPr>
          </a:p>
        </p:txBody>
      </p:sp>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4" name="Up Arrow 3"/>
          <p:cNvSpPr/>
          <p:nvPr/>
        </p:nvSpPr>
        <p:spPr>
          <a:xfrm>
            <a:off x="4724400" y="4280599"/>
            <a:ext cx="495855" cy="327455"/>
          </a:xfrm>
          <a:prstGeom prst="upArrow">
            <a:avLst/>
          </a:prstGeom>
          <a:solidFill>
            <a:srgbClr val="51FF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433421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pic>
        <p:nvPicPr>
          <p:cNvPr id="11" name="Picture 10">
            <a:extLst>
              <a:ext uri="{FF2B5EF4-FFF2-40B4-BE49-F238E27FC236}">
                <a16:creationId xmlns:a16="http://schemas.microsoft.com/office/drawing/2014/main" xmlns="" id="{11FEDC56-C036-0D4B-8F3B-63F586A5ABEB}"/>
              </a:ext>
            </a:extLst>
          </p:cNvPr>
          <p:cNvPicPr>
            <a:picLocks noChangeAspect="1"/>
          </p:cNvPicPr>
          <p:nvPr/>
        </p:nvPicPr>
        <p:blipFill>
          <a:blip r:embed="rId3"/>
          <a:stretch>
            <a:fillRect/>
          </a:stretch>
        </p:blipFill>
        <p:spPr>
          <a:xfrm>
            <a:off x="1066800" y="1371600"/>
            <a:ext cx="3124200" cy="4063913"/>
          </a:xfrm>
          <a:prstGeom prst="rect">
            <a:avLst/>
          </a:prstGeom>
          <a:ln>
            <a:solidFill>
              <a:srgbClr val="FF2120"/>
            </a:solidFill>
          </a:ln>
        </p:spPr>
      </p:pic>
      <p:pic>
        <p:nvPicPr>
          <p:cNvPr id="9" name="Picture 8">
            <a:extLst>
              <a:ext uri="{FF2B5EF4-FFF2-40B4-BE49-F238E27FC236}">
                <a16:creationId xmlns:a16="http://schemas.microsoft.com/office/drawing/2014/main" xmlns="" id="{2412DEFF-0E24-9C44-A707-6159C7A487B4}"/>
              </a:ext>
            </a:extLst>
          </p:cNvPr>
          <p:cNvPicPr>
            <a:picLocks noChangeAspect="1"/>
          </p:cNvPicPr>
          <p:nvPr/>
        </p:nvPicPr>
        <p:blipFill>
          <a:blip r:embed="rId4"/>
          <a:stretch>
            <a:fillRect/>
          </a:stretch>
        </p:blipFill>
        <p:spPr>
          <a:xfrm>
            <a:off x="4800601" y="1371600"/>
            <a:ext cx="3505200" cy="4063913"/>
          </a:xfrm>
          <a:prstGeom prst="rect">
            <a:avLst/>
          </a:prstGeom>
          <a:ln>
            <a:solidFill>
              <a:srgbClr val="FF2120"/>
            </a:solidFill>
          </a:ln>
        </p:spPr>
      </p:pic>
      <p:sp>
        <p:nvSpPr>
          <p:cNvPr id="2" name="TextBox 1">
            <a:extLst>
              <a:ext uri="{FF2B5EF4-FFF2-40B4-BE49-F238E27FC236}">
                <a16:creationId xmlns:a16="http://schemas.microsoft.com/office/drawing/2014/main" xmlns="" id="{91458EAE-9297-2047-8233-0ABB6E35094D}"/>
              </a:ext>
            </a:extLst>
          </p:cNvPr>
          <p:cNvSpPr txBox="1"/>
          <p:nvPr/>
        </p:nvSpPr>
        <p:spPr>
          <a:xfrm>
            <a:off x="1203670" y="838200"/>
            <a:ext cx="2850460" cy="338554"/>
          </a:xfrm>
          <a:prstGeom prst="rect">
            <a:avLst/>
          </a:prstGeom>
          <a:noFill/>
        </p:spPr>
        <p:txBody>
          <a:bodyPr wrap="none" rtlCol="0">
            <a:spAutoFit/>
          </a:bodyPr>
          <a:lstStyle/>
          <a:p>
            <a:r>
              <a:rPr lang="en-US" sz="1600" dirty="0">
                <a:solidFill>
                  <a:srgbClr val="FF0000"/>
                </a:solidFill>
              </a:rPr>
              <a:t>GPDs and light rays in DVCS</a:t>
            </a:r>
          </a:p>
        </p:txBody>
      </p:sp>
      <p:sp>
        <p:nvSpPr>
          <p:cNvPr id="3" name="TextBox 2">
            <a:extLst>
              <a:ext uri="{FF2B5EF4-FFF2-40B4-BE49-F238E27FC236}">
                <a16:creationId xmlns:a16="http://schemas.microsoft.com/office/drawing/2014/main" xmlns="" id="{36F7CA8A-474E-3244-9094-35C14760337B}"/>
              </a:ext>
            </a:extLst>
          </p:cNvPr>
          <p:cNvSpPr txBox="1"/>
          <p:nvPr/>
        </p:nvSpPr>
        <p:spPr>
          <a:xfrm>
            <a:off x="4800602" y="894448"/>
            <a:ext cx="3352798" cy="338554"/>
          </a:xfrm>
          <a:prstGeom prst="rect">
            <a:avLst/>
          </a:prstGeom>
          <a:noFill/>
        </p:spPr>
        <p:txBody>
          <a:bodyPr wrap="square" rtlCol="0">
            <a:spAutoFit/>
          </a:bodyPr>
          <a:lstStyle/>
          <a:p>
            <a:r>
              <a:rPr lang="en-US" sz="1600" dirty="0">
                <a:solidFill>
                  <a:srgbClr val="FF0000"/>
                </a:solidFill>
              </a:rPr>
              <a:t>Light rays/</a:t>
            </a:r>
            <a:r>
              <a:rPr lang="en-US" sz="1600" dirty="0" smtClean="0">
                <a:solidFill>
                  <a:srgbClr val="FF0000"/>
                </a:solidFill>
              </a:rPr>
              <a:t>string vertices in </a:t>
            </a:r>
            <a:r>
              <a:rPr lang="en-US" sz="1600" dirty="0" err="1" smtClean="0">
                <a:solidFill>
                  <a:srgbClr val="FF0000"/>
                </a:solidFill>
              </a:rPr>
              <a:t>hQCD</a:t>
            </a:r>
            <a:endParaRPr lang="en-US" sz="1600" dirty="0">
              <a:solidFill>
                <a:srgbClr val="FF0000"/>
              </a:solidFill>
            </a:endParaRPr>
          </a:p>
        </p:txBody>
      </p:sp>
    </p:spTree>
    <p:extLst>
      <p:ext uri="{BB962C8B-B14F-4D97-AF65-F5344CB8AC3E}">
        <p14:creationId xmlns:p14="http://schemas.microsoft.com/office/powerpoint/2010/main" val="286494223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pic>
        <p:nvPicPr>
          <p:cNvPr id="3" name="Picture 2">
            <a:extLst>
              <a:ext uri="{FF2B5EF4-FFF2-40B4-BE49-F238E27FC236}">
                <a16:creationId xmlns:a16="http://schemas.microsoft.com/office/drawing/2014/main" xmlns="" id="{4AB1707A-B4B1-F542-8CD7-703307D00AF6}"/>
              </a:ext>
            </a:extLst>
          </p:cNvPr>
          <p:cNvPicPr>
            <a:picLocks noChangeAspect="1"/>
          </p:cNvPicPr>
          <p:nvPr/>
        </p:nvPicPr>
        <p:blipFill>
          <a:blip r:embed="rId3"/>
          <a:stretch>
            <a:fillRect/>
          </a:stretch>
        </p:blipFill>
        <p:spPr>
          <a:xfrm>
            <a:off x="931683" y="1295400"/>
            <a:ext cx="2878317" cy="2438399"/>
          </a:xfrm>
          <a:prstGeom prst="rect">
            <a:avLst/>
          </a:prstGeom>
          <a:ln>
            <a:solidFill>
              <a:srgbClr val="FF2120"/>
            </a:solidFill>
          </a:ln>
        </p:spPr>
      </p:pic>
      <p:pic>
        <p:nvPicPr>
          <p:cNvPr id="5" name="Picture 4">
            <a:extLst>
              <a:ext uri="{FF2B5EF4-FFF2-40B4-BE49-F238E27FC236}">
                <a16:creationId xmlns:a16="http://schemas.microsoft.com/office/drawing/2014/main" xmlns="" id="{0D7C45BE-B4C9-CD4E-AC6B-A4E990BA26B0}"/>
              </a:ext>
            </a:extLst>
          </p:cNvPr>
          <p:cNvPicPr>
            <a:picLocks noChangeAspect="1"/>
          </p:cNvPicPr>
          <p:nvPr/>
        </p:nvPicPr>
        <p:blipFill>
          <a:blip r:embed="rId4"/>
          <a:stretch>
            <a:fillRect/>
          </a:stretch>
        </p:blipFill>
        <p:spPr>
          <a:xfrm>
            <a:off x="892572" y="3962400"/>
            <a:ext cx="2917428" cy="2514600"/>
          </a:xfrm>
          <a:prstGeom prst="rect">
            <a:avLst/>
          </a:prstGeom>
          <a:ln>
            <a:solidFill>
              <a:srgbClr val="FF2120"/>
            </a:solidFill>
          </a:ln>
        </p:spPr>
      </p:pic>
      <p:sp>
        <p:nvSpPr>
          <p:cNvPr id="2" name="TextBox 1">
            <a:extLst>
              <a:ext uri="{FF2B5EF4-FFF2-40B4-BE49-F238E27FC236}">
                <a16:creationId xmlns:a16="http://schemas.microsoft.com/office/drawing/2014/main" xmlns="" id="{2A44C40E-B0C9-5C41-BF44-5EF330C854EA}"/>
              </a:ext>
            </a:extLst>
          </p:cNvPr>
          <p:cNvSpPr txBox="1"/>
          <p:nvPr/>
        </p:nvSpPr>
        <p:spPr>
          <a:xfrm>
            <a:off x="931683" y="784253"/>
            <a:ext cx="3167855" cy="338554"/>
          </a:xfrm>
          <a:prstGeom prst="rect">
            <a:avLst/>
          </a:prstGeom>
          <a:noFill/>
        </p:spPr>
        <p:txBody>
          <a:bodyPr wrap="none" rtlCol="0">
            <a:spAutoFit/>
          </a:bodyPr>
          <a:lstStyle/>
          <a:p>
            <a:r>
              <a:rPr lang="en-US" sz="1600" dirty="0">
                <a:solidFill>
                  <a:srgbClr val="FF0000"/>
                </a:solidFill>
              </a:rPr>
              <a:t>Unpolarized and polarized GPDs</a:t>
            </a:r>
          </a:p>
        </p:txBody>
      </p:sp>
      <p:sp>
        <p:nvSpPr>
          <p:cNvPr id="4" name="TextBox 3">
            <a:extLst>
              <a:ext uri="{FF2B5EF4-FFF2-40B4-BE49-F238E27FC236}">
                <a16:creationId xmlns:a16="http://schemas.microsoft.com/office/drawing/2014/main" xmlns="" id="{01047DFD-AD0A-CA47-AA6A-64BBE1EC3B74}"/>
              </a:ext>
            </a:extLst>
          </p:cNvPr>
          <p:cNvSpPr txBox="1"/>
          <p:nvPr/>
        </p:nvSpPr>
        <p:spPr>
          <a:xfrm>
            <a:off x="4800600" y="809190"/>
            <a:ext cx="3526025" cy="338554"/>
          </a:xfrm>
          <a:prstGeom prst="rect">
            <a:avLst/>
          </a:prstGeom>
          <a:noFill/>
        </p:spPr>
        <p:txBody>
          <a:bodyPr wrap="none" rtlCol="0">
            <a:spAutoFit/>
          </a:bodyPr>
          <a:lstStyle/>
          <a:p>
            <a:r>
              <a:rPr lang="en-US" sz="1600" dirty="0">
                <a:solidFill>
                  <a:srgbClr val="FF0000"/>
                </a:solidFill>
              </a:rPr>
              <a:t>GPDs conformal </a:t>
            </a:r>
            <a:r>
              <a:rPr lang="en-US" sz="1600" dirty="0" smtClean="0">
                <a:solidFill>
                  <a:srgbClr val="FF0000"/>
                </a:solidFill>
              </a:rPr>
              <a:t>expansion in </a:t>
            </a:r>
            <a:r>
              <a:rPr lang="en-US" sz="1600" dirty="0" err="1" smtClean="0">
                <a:solidFill>
                  <a:srgbClr val="FF0000"/>
                </a:solidFill>
              </a:rPr>
              <a:t>hQCD</a:t>
            </a:r>
            <a:endParaRPr lang="en-US" sz="1600" dirty="0">
              <a:solidFill>
                <a:srgbClr val="FF0000"/>
              </a:solidFill>
            </a:endParaRPr>
          </a:p>
        </p:txBody>
      </p:sp>
      <p:sp>
        <p:nvSpPr>
          <p:cNvPr id="6" name="TextBox 5">
            <a:extLst>
              <a:ext uri="{FF2B5EF4-FFF2-40B4-BE49-F238E27FC236}">
                <a16:creationId xmlns:a16="http://schemas.microsoft.com/office/drawing/2014/main" xmlns="" id="{08DF450A-837C-EA4D-AB3D-9A832B8BEE7D}"/>
              </a:ext>
            </a:extLst>
          </p:cNvPr>
          <p:cNvSpPr txBox="1"/>
          <p:nvPr/>
        </p:nvSpPr>
        <p:spPr>
          <a:xfrm>
            <a:off x="1981200" y="3429000"/>
            <a:ext cx="1574470" cy="246221"/>
          </a:xfrm>
          <a:prstGeom prst="rect">
            <a:avLst/>
          </a:prstGeom>
          <a:noFill/>
        </p:spPr>
        <p:txBody>
          <a:bodyPr wrap="none" rtlCol="0">
            <a:spAutoFit/>
          </a:bodyPr>
          <a:lstStyle/>
          <a:p>
            <a:r>
              <a:rPr lang="en-US" sz="1000" dirty="0" err="1">
                <a:solidFill>
                  <a:srgbClr val="FF0000"/>
                </a:solidFill>
              </a:rPr>
              <a:t>Radyushkin-Beletsky</a:t>
            </a:r>
            <a:r>
              <a:rPr lang="en-US" sz="1000" dirty="0">
                <a:solidFill>
                  <a:srgbClr val="FF0000"/>
                </a:solidFill>
              </a:rPr>
              <a:t> 05’</a:t>
            </a:r>
          </a:p>
        </p:txBody>
      </p:sp>
      <p:sp>
        <p:nvSpPr>
          <p:cNvPr id="8" name="TextBox 7">
            <a:extLst>
              <a:ext uri="{FF2B5EF4-FFF2-40B4-BE49-F238E27FC236}">
                <a16:creationId xmlns:a16="http://schemas.microsoft.com/office/drawing/2014/main" xmlns="" id="{F833928C-D111-9E47-B383-CD78CA60781E}"/>
              </a:ext>
            </a:extLst>
          </p:cNvPr>
          <p:cNvSpPr txBox="1"/>
          <p:nvPr/>
        </p:nvSpPr>
        <p:spPr>
          <a:xfrm>
            <a:off x="2446072" y="6096000"/>
            <a:ext cx="1284517" cy="246221"/>
          </a:xfrm>
          <a:prstGeom prst="rect">
            <a:avLst/>
          </a:prstGeom>
          <a:noFill/>
        </p:spPr>
        <p:txBody>
          <a:bodyPr wrap="square" rtlCol="0">
            <a:spAutoFit/>
          </a:bodyPr>
          <a:lstStyle/>
          <a:p>
            <a:r>
              <a:rPr lang="en-US" sz="1000" dirty="0">
                <a:solidFill>
                  <a:srgbClr val="FF0000"/>
                </a:solidFill>
              </a:rPr>
              <a:t>Muller-Schafer 06’</a:t>
            </a:r>
          </a:p>
        </p:txBody>
      </p:sp>
      <p:sp>
        <p:nvSpPr>
          <p:cNvPr id="9" name="TextBox 8">
            <a:extLst>
              <a:ext uri="{FF2B5EF4-FFF2-40B4-BE49-F238E27FC236}">
                <a16:creationId xmlns:a16="http://schemas.microsoft.com/office/drawing/2014/main" xmlns="" id="{C8FBF727-B979-AC43-B246-C78808825A43}"/>
              </a:ext>
            </a:extLst>
          </p:cNvPr>
          <p:cNvSpPr txBox="1"/>
          <p:nvPr/>
        </p:nvSpPr>
        <p:spPr>
          <a:xfrm>
            <a:off x="1584325" y="6230779"/>
            <a:ext cx="2071401" cy="246221"/>
          </a:xfrm>
          <a:prstGeom prst="rect">
            <a:avLst/>
          </a:prstGeom>
          <a:noFill/>
        </p:spPr>
        <p:txBody>
          <a:bodyPr wrap="none" rtlCol="0">
            <a:spAutoFit/>
          </a:bodyPr>
          <a:lstStyle/>
          <a:p>
            <a:r>
              <a:rPr lang="en-US" sz="1000" dirty="0">
                <a:solidFill>
                  <a:srgbClr val="FF0000"/>
                </a:solidFill>
              </a:rPr>
              <a:t>Guo-Ji-Santiago-</a:t>
            </a:r>
            <a:r>
              <a:rPr lang="en-US" sz="1000" dirty="0" err="1">
                <a:solidFill>
                  <a:srgbClr val="FF0000"/>
                </a:solidFill>
              </a:rPr>
              <a:t>Shiells</a:t>
            </a:r>
            <a:r>
              <a:rPr lang="en-US" sz="1000" dirty="0">
                <a:solidFill>
                  <a:srgbClr val="FF0000"/>
                </a:solidFill>
              </a:rPr>
              <a:t>-Yang 23’</a:t>
            </a:r>
          </a:p>
        </p:txBody>
      </p:sp>
      <p:pic>
        <p:nvPicPr>
          <p:cNvPr id="10" name="Picture 9">
            <a:extLst>
              <a:ext uri="{FF2B5EF4-FFF2-40B4-BE49-F238E27FC236}">
                <a16:creationId xmlns:a16="http://schemas.microsoft.com/office/drawing/2014/main" xmlns="" id="{B85ABDEC-7642-474F-982E-8172F51C5B69}"/>
              </a:ext>
            </a:extLst>
          </p:cNvPr>
          <p:cNvPicPr>
            <a:picLocks noChangeAspect="1"/>
          </p:cNvPicPr>
          <p:nvPr/>
        </p:nvPicPr>
        <p:blipFill>
          <a:blip r:embed="rId5"/>
          <a:stretch>
            <a:fillRect/>
          </a:stretch>
        </p:blipFill>
        <p:spPr>
          <a:xfrm>
            <a:off x="4959970" y="1239417"/>
            <a:ext cx="2954053" cy="2541586"/>
          </a:xfrm>
          <a:prstGeom prst="rect">
            <a:avLst/>
          </a:prstGeom>
        </p:spPr>
      </p:pic>
      <p:pic>
        <p:nvPicPr>
          <p:cNvPr id="12" name="Picture 11">
            <a:extLst>
              <a:ext uri="{FF2B5EF4-FFF2-40B4-BE49-F238E27FC236}">
                <a16:creationId xmlns:a16="http://schemas.microsoft.com/office/drawing/2014/main" xmlns="" id="{575B1B4C-E853-6346-8B21-9488340E6366}"/>
              </a:ext>
            </a:extLst>
          </p:cNvPr>
          <p:cNvPicPr>
            <a:picLocks noChangeAspect="1"/>
          </p:cNvPicPr>
          <p:nvPr/>
        </p:nvPicPr>
        <p:blipFill>
          <a:blip r:embed="rId6"/>
          <a:stretch>
            <a:fillRect/>
          </a:stretch>
        </p:blipFill>
        <p:spPr>
          <a:xfrm>
            <a:off x="4959970" y="3962400"/>
            <a:ext cx="2902172" cy="2514601"/>
          </a:xfrm>
          <a:prstGeom prst="rect">
            <a:avLst/>
          </a:prstGeom>
        </p:spPr>
      </p:pic>
    </p:spTree>
    <p:extLst>
      <p:ext uri="{BB962C8B-B14F-4D97-AF65-F5344CB8AC3E}">
        <p14:creationId xmlns:p14="http://schemas.microsoft.com/office/powerpoint/2010/main" val="29775657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971800" y="990600"/>
            <a:ext cx="3016250" cy="1050925"/>
          </a:xfrm>
          <a:solidFill>
            <a:srgbClr val="FF2120">
              <a:alpha val="54902"/>
            </a:srgbClr>
          </a:solidFill>
        </p:spPr>
        <p:txBody>
          <a:bodyPr/>
          <a:lstStyle/>
          <a:p>
            <a:r>
              <a:rPr lang="en-US" dirty="0"/>
              <a:t>Outline</a:t>
            </a:r>
          </a:p>
        </p:txBody>
      </p:sp>
      <p:sp>
        <p:nvSpPr>
          <p:cNvPr id="16387" name="Rectangle 3"/>
          <p:cNvSpPr>
            <a:spLocks noGrp="1" noChangeArrowheads="1"/>
          </p:cNvSpPr>
          <p:nvPr>
            <p:ph type="body" idx="1"/>
          </p:nvPr>
        </p:nvSpPr>
        <p:spPr>
          <a:xfrm>
            <a:off x="1905000" y="2561884"/>
            <a:ext cx="5395402" cy="2286000"/>
          </a:xfrm>
          <a:solidFill>
            <a:srgbClr val="FFFF00"/>
          </a:solidFill>
        </p:spPr>
        <p:txBody>
          <a:bodyPr/>
          <a:lstStyle/>
          <a:p>
            <a:pPr marL="533400" indent="-533400">
              <a:buNone/>
            </a:pPr>
            <a:r>
              <a:rPr lang="en-US" dirty="0">
                <a:solidFill>
                  <a:srgbClr val="FF0000"/>
                </a:solidFill>
              </a:rPr>
              <a:t>    </a:t>
            </a:r>
          </a:p>
          <a:p>
            <a:pPr marL="533400" indent="-533400"/>
            <a:r>
              <a:rPr lang="en-US" dirty="0">
                <a:solidFill>
                  <a:srgbClr val="FF0000"/>
                </a:solidFill>
              </a:rPr>
              <a:t>Why </a:t>
            </a:r>
            <a:r>
              <a:rPr lang="en-US" dirty="0" smtClean="0">
                <a:solidFill>
                  <a:srgbClr val="FF0000"/>
                </a:solidFill>
              </a:rPr>
              <a:t>strings and </a:t>
            </a:r>
            <a:r>
              <a:rPr lang="en-US" dirty="0" err="1" smtClean="0">
                <a:solidFill>
                  <a:srgbClr val="FF0000"/>
                </a:solidFill>
              </a:rPr>
              <a:t>hQCD</a:t>
            </a:r>
            <a:endParaRPr lang="en-US" dirty="0">
              <a:solidFill>
                <a:srgbClr val="FF0000"/>
              </a:solidFill>
            </a:endParaRPr>
          </a:p>
          <a:p>
            <a:pPr marL="533400" indent="-533400"/>
            <a:r>
              <a:rPr lang="en-US" dirty="0" smtClean="0">
                <a:solidFill>
                  <a:srgbClr val="FF0000"/>
                </a:solidFill>
              </a:rPr>
              <a:t>EMT, </a:t>
            </a:r>
            <a:r>
              <a:rPr lang="en-US" dirty="0" err="1" smtClean="0">
                <a:solidFill>
                  <a:srgbClr val="FF0000"/>
                </a:solidFill>
              </a:rPr>
              <a:t>Jpsi</a:t>
            </a:r>
            <a:r>
              <a:rPr lang="en-US" dirty="0" smtClean="0">
                <a:solidFill>
                  <a:srgbClr val="FF0000"/>
                </a:solidFill>
              </a:rPr>
              <a:t>, GPDs, low-x</a:t>
            </a:r>
            <a:endParaRPr lang="en-US" dirty="0">
              <a:solidFill>
                <a:srgbClr val="FF0000"/>
              </a:solidFill>
            </a:endParaRPr>
          </a:p>
          <a:p>
            <a:pPr marL="0" indent="0">
              <a:buNone/>
            </a:pPr>
            <a:endParaRPr lang="en-US" dirty="0">
              <a:solidFill>
                <a:srgbClr val="FF0000"/>
              </a:solidFill>
            </a:endParaRPr>
          </a:p>
        </p:txBody>
      </p:sp>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4" name="Up Arrow 3"/>
          <p:cNvSpPr/>
          <p:nvPr/>
        </p:nvSpPr>
        <p:spPr>
          <a:xfrm>
            <a:off x="5996718" y="4280599"/>
            <a:ext cx="495855" cy="327455"/>
          </a:xfrm>
          <a:prstGeom prst="upArrow">
            <a:avLst/>
          </a:prstGeom>
          <a:solidFill>
            <a:srgbClr val="51FF5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4749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898079" y="762000"/>
            <a:ext cx="1372492" cy="338554"/>
          </a:xfrm>
          <a:prstGeom prst="rect">
            <a:avLst/>
          </a:prstGeom>
          <a:noFill/>
        </p:spPr>
        <p:txBody>
          <a:bodyPr wrap="none" rtlCol="0">
            <a:spAutoFit/>
          </a:bodyPr>
          <a:lstStyle/>
          <a:p>
            <a:r>
              <a:rPr lang="en-US" sz="1600" dirty="0">
                <a:solidFill>
                  <a:srgbClr val="FF0000"/>
                </a:solidFill>
              </a:rPr>
              <a:t>pp at large s </a:t>
            </a:r>
          </a:p>
        </p:txBody>
      </p:sp>
      <p:sp>
        <p:nvSpPr>
          <p:cNvPr id="9" name="TextBox 8">
            <a:extLst>
              <a:ext uri="{FF2B5EF4-FFF2-40B4-BE49-F238E27FC236}">
                <a16:creationId xmlns:a16="http://schemas.microsoft.com/office/drawing/2014/main" xmlns="" id="{34B199BE-226A-154E-B3F7-DBD0856EFAE4}"/>
              </a:ext>
            </a:extLst>
          </p:cNvPr>
          <p:cNvSpPr txBox="1"/>
          <p:nvPr/>
        </p:nvSpPr>
        <p:spPr>
          <a:xfrm>
            <a:off x="3733800" y="838200"/>
            <a:ext cx="1501942" cy="338554"/>
          </a:xfrm>
          <a:prstGeom prst="rect">
            <a:avLst/>
          </a:prstGeom>
          <a:noFill/>
        </p:spPr>
        <p:txBody>
          <a:bodyPr wrap="square" rtlCol="0">
            <a:spAutoFit/>
          </a:bodyPr>
          <a:lstStyle/>
          <a:p>
            <a:r>
              <a:rPr lang="en-US" sz="1600" dirty="0">
                <a:solidFill>
                  <a:srgbClr val="FF0000"/>
                </a:solidFill>
              </a:rPr>
              <a:t>  pp in </a:t>
            </a:r>
            <a:r>
              <a:rPr lang="en-US" sz="1600" dirty="0" err="1">
                <a:solidFill>
                  <a:srgbClr val="FF0000"/>
                </a:solidFill>
              </a:rPr>
              <a:t>hQCD</a:t>
            </a:r>
            <a:endParaRPr lang="en-US" sz="1600" dirty="0">
              <a:solidFill>
                <a:srgbClr val="FF0000"/>
              </a:solidFill>
            </a:endParaRPr>
          </a:p>
        </p:txBody>
      </p:sp>
      <p:pic>
        <p:nvPicPr>
          <p:cNvPr id="3" name="Picture 2">
            <a:extLst>
              <a:ext uri="{FF2B5EF4-FFF2-40B4-BE49-F238E27FC236}">
                <a16:creationId xmlns:a16="http://schemas.microsoft.com/office/drawing/2014/main" xmlns="" id="{78626539-FB2F-D744-A507-4CDFCBACB665}"/>
              </a:ext>
            </a:extLst>
          </p:cNvPr>
          <p:cNvPicPr>
            <a:picLocks noChangeAspect="1"/>
          </p:cNvPicPr>
          <p:nvPr/>
        </p:nvPicPr>
        <p:blipFill>
          <a:blip r:embed="rId3"/>
          <a:stretch>
            <a:fillRect/>
          </a:stretch>
        </p:blipFill>
        <p:spPr>
          <a:xfrm>
            <a:off x="383006" y="1314200"/>
            <a:ext cx="2590800" cy="4718050"/>
          </a:xfrm>
          <a:prstGeom prst="rect">
            <a:avLst/>
          </a:prstGeom>
          <a:ln>
            <a:solidFill>
              <a:srgbClr val="FF0000"/>
            </a:solidFill>
          </a:ln>
        </p:spPr>
      </p:pic>
      <p:pic>
        <p:nvPicPr>
          <p:cNvPr id="13" name="Picture 12">
            <a:extLst>
              <a:ext uri="{FF2B5EF4-FFF2-40B4-BE49-F238E27FC236}">
                <a16:creationId xmlns:a16="http://schemas.microsoft.com/office/drawing/2014/main" xmlns="" id="{2ACF5A3F-9A44-0D42-BD66-EAA1B35BE5A7}"/>
              </a:ext>
            </a:extLst>
          </p:cNvPr>
          <p:cNvPicPr>
            <a:picLocks noChangeAspect="1"/>
          </p:cNvPicPr>
          <p:nvPr/>
        </p:nvPicPr>
        <p:blipFill>
          <a:blip r:embed="rId4"/>
          <a:stretch>
            <a:fillRect/>
          </a:stretch>
        </p:blipFill>
        <p:spPr>
          <a:xfrm>
            <a:off x="3314700" y="1538204"/>
            <a:ext cx="2514600" cy="3048000"/>
          </a:xfrm>
          <a:prstGeom prst="rect">
            <a:avLst/>
          </a:prstGeom>
          <a:ln>
            <a:solidFill>
              <a:srgbClr val="FF0000"/>
            </a:solidFill>
          </a:ln>
        </p:spPr>
      </p:pic>
      <p:pic>
        <p:nvPicPr>
          <p:cNvPr id="17" name="Picture 16">
            <a:extLst>
              <a:ext uri="{FF2B5EF4-FFF2-40B4-BE49-F238E27FC236}">
                <a16:creationId xmlns:a16="http://schemas.microsoft.com/office/drawing/2014/main" xmlns="" id="{07D51459-0E86-2E43-B0F7-3054FB1CFC7B}"/>
              </a:ext>
            </a:extLst>
          </p:cNvPr>
          <p:cNvPicPr>
            <a:picLocks noChangeAspect="1"/>
          </p:cNvPicPr>
          <p:nvPr/>
        </p:nvPicPr>
        <p:blipFill>
          <a:blip r:embed="rId5"/>
          <a:stretch>
            <a:fillRect/>
          </a:stretch>
        </p:blipFill>
        <p:spPr>
          <a:xfrm>
            <a:off x="6096000" y="1479050"/>
            <a:ext cx="2514600" cy="4388350"/>
          </a:xfrm>
          <a:prstGeom prst="rect">
            <a:avLst/>
          </a:prstGeom>
          <a:ln>
            <a:solidFill>
              <a:srgbClr val="FF0000"/>
            </a:solidFill>
          </a:ln>
        </p:spPr>
      </p:pic>
      <p:pic>
        <p:nvPicPr>
          <p:cNvPr id="19" name="Picture 18">
            <a:extLst>
              <a:ext uri="{FF2B5EF4-FFF2-40B4-BE49-F238E27FC236}">
                <a16:creationId xmlns:a16="http://schemas.microsoft.com/office/drawing/2014/main" xmlns="" id="{7250F62B-D3D2-E649-8F9D-36D8A2EAADF6}"/>
              </a:ext>
            </a:extLst>
          </p:cNvPr>
          <p:cNvPicPr>
            <a:picLocks noChangeAspect="1"/>
          </p:cNvPicPr>
          <p:nvPr/>
        </p:nvPicPr>
        <p:blipFill>
          <a:blip r:embed="rId6"/>
          <a:stretch>
            <a:fillRect/>
          </a:stretch>
        </p:blipFill>
        <p:spPr>
          <a:xfrm>
            <a:off x="3429000" y="4724400"/>
            <a:ext cx="2286000" cy="1034607"/>
          </a:xfrm>
          <a:prstGeom prst="rect">
            <a:avLst/>
          </a:prstGeom>
          <a:ln>
            <a:solidFill>
              <a:srgbClr val="FF0000"/>
            </a:solidFill>
          </a:ln>
        </p:spPr>
      </p:pic>
      <p:pic>
        <p:nvPicPr>
          <p:cNvPr id="4" name="Picture 3">
            <a:extLst>
              <a:ext uri="{FF2B5EF4-FFF2-40B4-BE49-F238E27FC236}">
                <a16:creationId xmlns:a16="http://schemas.microsoft.com/office/drawing/2014/main" xmlns="" id="{D7FB194D-0B53-F04A-AD61-B8B8451A743F}"/>
              </a:ext>
            </a:extLst>
          </p:cNvPr>
          <p:cNvPicPr>
            <a:picLocks noChangeAspect="1"/>
          </p:cNvPicPr>
          <p:nvPr/>
        </p:nvPicPr>
        <p:blipFill>
          <a:blip r:embed="rId7"/>
          <a:stretch>
            <a:fillRect/>
          </a:stretch>
        </p:blipFill>
        <p:spPr>
          <a:xfrm>
            <a:off x="517525" y="4182269"/>
            <a:ext cx="1066800" cy="228600"/>
          </a:xfrm>
          <a:prstGeom prst="rect">
            <a:avLst/>
          </a:prstGeom>
        </p:spPr>
      </p:pic>
      <p:pic>
        <p:nvPicPr>
          <p:cNvPr id="5" name="Picture 4">
            <a:extLst>
              <a:ext uri="{FF2B5EF4-FFF2-40B4-BE49-F238E27FC236}">
                <a16:creationId xmlns:a16="http://schemas.microsoft.com/office/drawing/2014/main" xmlns="" id="{7632A0A3-30C6-B042-8B10-A74E40A5AE25}"/>
              </a:ext>
            </a:extLst>
          </p:cNvPr>
          <p:cNvPicPr>
            <a:picLocks noChangeAspect="1"/>
          </p:cNvPicPr>
          <p:nvPr/>
        </p:nvPicPr>
        <p:blipFill>
          <a:blip r:embed="rId8"/>
          <a:stretch>
            <a:fillRect/>
          </a:stretch>
        </p:blipFill>
        <p:spPr>
          <a:xfrm>
            <a:off x="1772486" y="4182269"/>
            <a:ext cx="1013158" cy="215900"/>
          </a:xfrm>
          <a:prstGeom prst="rect">
            <a:avLst/>
          </a:prstGeom>
        </p:spPr>
      </p:pic>
      <p:sp>
        <p:nvSpPr>
          <p:cNvPr id="12" name="TextBox 11">
            <a:extLst>
              <a:ext uri="{FF2B5EF4-FFF2-40B4-BE49-F238E27FC236}">
                <a16:creationId xmlns:a16="http://schemas.microsoft.com/office/drawing/2014/main" xmlns="" id="{901B941E-12EE-3547-AF59-B5712E7EF561}"/>
              </a:ext>
            </a:extLst>
          </p:cNvPr>
          <p:cNvSpPr txBox="1"/>
          <p:nvPr/>
        </p:nvSpPr>
        <p:spPr>
          <a:xfrm>
            <a:off x="6172200" y="874295"/>
            <a:ext cx="2362200" cy="338554"/>
          </a:xfrm>
          <a:prstGeom prst="rect">
            <a:avLst/>
          </a:prstGeom>
          <a:noFill/>
        </p:spPr>
        <p:txBody>
          <a:bodyPr wrap="square" rtlCol="0">
            <a:spAutoFit/>
          </a:bodyPr>
          <a:lstStyle/>
          <a:p>
            <a:r>
              <a:rPr lang="en-US" sz="1600" dirty="0">
                <a:solidFill>
                  <a:srgbClr val="FF0000"/>
                </a:solidFill>
              </a:rPr>
              <a:t>  </a:t>
            </a:r>
            <a:r>
              <a:rPr lang="en-US" sz="1600" dirty="0" err="1">
                <a:solidFill>
                  <a:srgbClr val="FF0000"/>
                </a:solidFill>
              </a:rPr>
              <a:t>hQCD</a:t>
            </a:r>
            <a:r>
              <a:rPr lang="en-US" sz="1600" dirty="0">
                <a:solidFill>
                  <a:srgbClr val="FF0000"/>
                </a:solidFill>
              </a:rPr>
              <a:t> @ TOTEM/DO</a:t>
            </a:r>
          </a:p>
        </p:txBody>
      </p:sp>
      <p:sp>
        <p:nvSpPr>
          <p:cNvPr id="2" name="TextBox 1">
            <a:extLst>
              <a:ext uri="{FF2B5EF4-FFF2-40B4-BE49-F238E27FC236}">
                <a16:creationId xmlns:a16="http://schemas.microsoft.com/office/drawing/2014/main" xmlns="" id="{09F7F7DA-8396-0447-9283-3BA4A094A2F5}"/>
              </a:ext>
            </a:extLst>
          </p:cNvPr>
          <p:cNvSpPr txBox="1"/>
          <p:nvPr/>
        </p:nvSpPr>
        <p:spPr>
          <a:xfrm>
            <a:off x="3469359" y="5897203"/>
            <a:ext cx="2359941" cy="276999"/>
          </a:xfrm>
          <a:prstGeom prst="rect">
            <a:avLst/>
          </a:prstGeom>
          <a:noFill/>
        </p:spPr>
        <p:txBody>
          <a:bodyPr wrap="none" rtlCol="0">
            <a:spAutoFit/>
          </a:bodyPr>
          <a:lstStyle/>
          <a:p>
            <a:r>
              <a:rPr lang="en-US" sz="1200" dirty="0" err="1">
                <a:solidFill>
                  <a:srgbClr val="FF0000"/>
                </a:solidFill>
              </a:rPr>
              <a:t>Hechenberger</a:t>
            </a:r>
            <a:r>
              <a:rPr lang="en-US" sz="1200" dirty="0">
                <a:solidFill>
                  <a:srgbClr val="FF0000"/>
                </a:solidFill>
              </a:rPr>
              <a:t>-Mamo-</a:t>
            </a:r>
            <a:r>
              <a:rPr lang="en-US" sz="1200" dirty="0" err="1">
                <a:solidFill>
                  <a:srgbClr val="FF0000"/>
                </a:solidFill>
              </a:rPr>
              <a:t>Zahed</a:t>
            </a:r>
            <a:r>
              <a:rPr lang="en-US" sz="1200" dirty="0">
                <a:solidFill>
                  <a:srgbClr val="FF0000"/>
                </a:solidFill>
              </a:rPr>
              <a:t> 23’</a:t>
            </a:r>
          </a:p>
        </p:txBody>
      </p:sp>
    </p:spTree>
    <p:extLst>
      <p:ext uri="{BB962C8B-B14F-4D97-AF65-F5344CB8AC3E}">
        <p14:creationId xmlns:p14="http://schemas.microsoft.com/office/powerpoint/2010/main" val="318608481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6" name="TextBox 5">
            <a:extLst>
              <a:ext uri="{FF2B5EF4-FFF2-40B4-BE49-F238E27FC236}">
                <a16:creationId xmlns:a16="http://schemas.microsoft.com/office/drawing/2014/main" xmlns="" id="{045C8A98-7889-F645-92C1-5B544B5CEA14}"/>
              </a:ext>
            </a:extLst>
          </p:cNvPr>
          <p:cNvSpPr txBox="1"/>
          <p:nvPr/>
        </p:nvSpPr>
        <p:spPr>
          <a:xfrm>
            <a:off x="928438" y="1711657"/>
            <a:ext cx="2029325" cy="338554"/>
          </a:xfrm>
          <a:prstGeom prst="rect">
            <a:avLst/>
          </a:prstGeom>
          <a:noFill/>
        </p:spPr>
        <p:txBody>
          <a:bodyPr wrap="square" rtlCol="0">
            <a:spAutoFit/>
          </a:bodyPr>
          <a:lstStyle/>
          <a:p>
            <a:r>
              <a:rPr lang="en-US" sz="1600" dirty="0">
                <a:solidFill>
                  <a:srgbClr val="FF0000"/>
                </a:solidFill>
              </a:rPr>
              <a:t> </a:t>
            </a:r>
            <a:r>
              <a:rPr lang="en-US" sz="1600" dirty="0" err="1">
                <a:solidFill>
                  <a:srgbClr val="FF0000"/>
                </a:solidFill>
              </a:rPr>
              <a:t>hQCD</a:t>
            </a:r>
            <a:r>
              <a:rPr lang="en-US" sz="1600" dirty="0">
                <a:solidFill>
                  <a:srgbClr val="FF0000"/>
                </a:solidFill>
              </a:rPr>
              <a:t>/TOTEM/DO</a:t>
            </a:r>
          </a:p>
        </p:txBody>
      </p:sp>
      <p:sp>
        <p:nvSpPr>
          <p:cNvPr id="9" name="TextBox 8">
            <a:extLst>
              <a:ext uri="{FF2B5EF4-FFF2-40B4-BE49-F238E27FC236}">
                <a16:creationId xmlns:a16="http://schemas.microsoft.com/office/drawing/2014/main" xmlns="" id="{34B199BE-226A-154E-B3F7-DBD0856EFAE4}"/>
              </a:ext>
            </a:extLst>
          </p:cNvPr>
          <p:cNvSpPr txBox="1"/>
          <p:nvPr/>
        </p:nvSpPr>
        <p:spPr>
          <a:xfrm>
            <a:off x="3605190" y="1714830"/>
            <a:ext cx="1914190" cy="338554"/>
          </a:xfrm>
          <a:prstGeom prst="rect">
            <a:avLst/>
          </a:prstGeom>
          <a:noFill/>
        </p:spPr>
        <p:txBody>
          <a:bodyPr wrap="square" rtlCol="0">
            <a:spAutoFit/>
          </a:bodyPr>
          <a:lstStyle/>
          <a:p>
            <a:r>
              <a:rPr lang="en-US" sz="1600" dirty="0">
                <a:solidFill>
                  <a:srgbClr val="FF0000"/>
                </a:solidFill>
              </a:rPr>
              <a:t>  </a:t>
            </a:r>
            <a:r>
              <a:rPr lang="en-US" sz="1600" dirty="0" err="1">
                <a:solidFill>
                  <a:srgbClr val="FF0000"/>
                </a:solidFill>
              </a:rPr>
              <a:t>hQCD</a:t>
            </a:r>
            <a:r>
              <a:rPr lang="en-US" sz="1600" dirty="0">
                <a:solidFill>
                  <a:srgbClr val="FF0000"/>
                </a:solidFill>
              </a:rPr>
              <a:t> Black-disc</a:t>
            </a:r>
          </a:p>
        </p:txBody>
      </p:sp>
      <p:pic>
        <p:nvPicPr>
          <p:cNvPr id="5" name="Picture 4">
            <a:extLst>
              <a:ext uri="{FF2B5EF4-FFF2-40B4-BE49-F238E27FC236}">
                <a16:creationId xmlns:a16="http://schemas.microsoft.com/office/drawing/2014/main" xmlns="" id="{11625E11-E396-6644-BE1E-4C8B040AE710}"/>
              </a:ext>
            </a:extLst>
          </p:cNvPr>
          <p:cNvPicPr>
            <a:picLocks noChangeAspect="1"/>
          </p:cNvPicPr>
          <p:nvPr/>
        </p:nvPicPr>
        <p:blipFill>
          <a:blip r:embed="rId3"/>
          <a:stretch>
            <a:fillRect/>
          </a:stretch>
        </p:blipFill>
        <p:spPr>
          <a:xfrm>
            <a:off x="3335220" y="2168984"/>
            <a:ext cx="2454131" cy="2326815"/>
          </a:xfrm>
          <a:prstGeom prst="rect">
            <a:avLst/>
          </a:prstGeom>
        </p:spPr>
      </p:pic>
      <p:pic>
        <p:nvPicPr>
          <p:cNvPr id="8" name="Picture 7">
            <a:extLst>
              <a:ext uri="{FF2B5EF4-FFF2-40B4-BE49-F238E27FC236}">
                <a16:creationId xmlns:a16="http://schemas.microsoft.com/office/drawing/2014/main" xmlns="" id="{20BCBD2F-FF3E-574A-AB97-1D15074AC733}"/>
              </a:ext>
            </a:extLst>
          </p:cNvPr>
          <p:cNvPicPr>
            <a:picLocks noChangeAspect="1"/>
          </p:cNvPicPr>
          <p:nvPr/>
        </p:nvPicPr>
        <p:blipFill>
          <a:blip r:embed="rId4"/>
          <a:stretch>
            <a:fillRect/>
          </a:stretch>
        </p:blipFill>
        <p:spPr>
          <a:xfrm>
            <a:off x="6048496" y="2168984"/>
            <a:ext cx="2409704" cy="2326815"/>
          </a:xfrm>
          <a:prstGeom prst="rect">
            <a:avLst/>
          </a:prstGeom>
        </p:spPr>
      </p:pic>
      <p:pic>
        <p:nvPicPr>
          <p:cNvPr id="11" name="Picture 10">
            <a:extLst>
              <a:ext uri="{FF2B5EF4-FFF2-40B4-BE49-F238E27FC236}">
                <a16:creationId xmlns:a16="http://schemas.microsoft.com/office/drawing/2014/main" xmlns="" id="{88E6345D-C96C-A242-A91F-3BC52DE9204D}"/>
              </a:ext>
            </a:extLst>
          </p:cNvPr>
          <p:cNvPicPr>
            <a:picLocks noChangeAspect="1"/>
          </p:cNvPicPr>
          <p:nvPr/>
        </p:nvPicPr>
        <p:blipFill>
          <a:blip r:embed="rId5"/>
          <a:stretch>
            <a:fillRect/>
          </a:stretch>
        </p:blipFill>
        <p:spPr>
          <a:xfrm>
            <a:off x="762001" y="2168985"/>
            <a:ext cx="2362200" cy="2326815"/>
          </a:xfrm>
          <a:prstGeom prst="rect">
            <a:avLst/>
          </a:prstGeom>
        </p:spPr>
      </p:pic>
      <p:pic>
        <p:nvPicPr>
          <p:cNvPr id="12" name="Picture 11">
            <a:extLst>
              <a:ext uri="{FF2B5EF4-FFF2-40B4-BE49-F238E27FC236}">
                <a16:creationId xmlns:a16="http://schemas.microsoft.com/office/drawing/2014/main" xmlns="" id="{DDCD2274-F93A-6B4E-8621-9D04A75E4659}"/>
              </a:ext>
            </a:extLst>
          </p:cNvPr>
          <p:cNvPicPr>
            <a:picLocks noChangeAspect="1"/>
          </p:cNvPicPr>
          <p:nvPr/>
        </p:nvPicPr>
        <p:blipFill>
          <a:blip r:embed="rId6"/>
          <a:stretch>
            <a:fillRect/>
          </a:stretch>
        </p:blipFill>
        <p:spPr>
          <a:xfrm>
            <a:off x="3124201" y="5777921"/>
            <a:ext cx="2489200" cy="520700"/>
          </a:xfrm>
          <a:prstGeom prst="rect">
            <a:avLst/>
          </a:prstGeom>
          <a:solidFill>
            <a:schemeClr val="accent2">
              <a:lumMod val="20000"/>
              <a:lumOff val="80000"/>
            </a:schemeClr>
          </a:solidFill>
        </p:spPr>
      </p:pic>
      <p:pic>
        <p:nvPicPr>
          <p:cNvPr id="14" name="Picture 13">
            <a:extLst>
              <a:ext uri="{FF2B5EF4-FFF2-40B4-BE49-F238E27FC236}">
                <a16:creationId xmlns:a16="http://schemas.microsoft.com/office/drawing/2014/main" xmlns="" id="{3D83829C-A774-4148-84B5-85028274F0F0}"/>
              </a:ext>
            </a:extLst>
          </p:cNvPr>
          <p:cNvPicPr>
            <a:picLocks noChangeAspect="1"/>
          </p:cNvPicPr>
          <p:nvPr/>
        </p:nvPicPr>
        <p:blipFill>
          <a:blip r:embed="rId7"/>
          <a:stretch>
            <a:fillRect/>
          </a:stretch>
        </p:blipFill>
        <p:spPr>
          <a:xfrm>
            <a:off x="1447800" y="5087648"/>
            <a:ext cx="5981700" cy="457200"/>
          </a:xfrm>
          <a:prstGeom prst="rect">
            <a:avLst/>
          </a:prstGeom>
          <a:solidFill>
            <a:srgbClr val="51FF56"/>
          </a:solidFill>
        </p:spPr>
      </p:pic>
      <p:sp>
        <p:nvSpPr>
          <p:cNvPr id="10" name="TextBox 9">
            <a:extLst>
              <a:ext uri="{FF2B5EF4-FFF2-40B4-BE49-F238E27FC236}">
                <a16:creationId xmlns:a16="http://schemas.microsoft.com/office/drawing/2014/main" xmlns="" id="{B4D7B387-0E55-1341-B97D-80CB0FA6D85E}"/>
              </a:ext>
            </a:extLst>
          </p:cNvPr>
          <p:cNvSpPr txBox="1"/>
          <p:nvPr/>
        </p:nvSpPr>
        <p:spPr>
          <a:xfrm>
            <a:off x="6324601" y="1542380"/>
            <a:ext cx="1904999" cy="584776"/>
          </a:xfrm>
          <a:prstGeom prst="rect">
            <a:avLst/>
          </a:prstGeom>
          <a:noFill/>
        </p:spPr>
        <p:txBody>
          <a:bodyPr wrap="square" rtlCol="0">
            <a:spAutoFit/>
          </a:bodyPr>
          <a:lstStyle/>
          <a:p>
            <a:r>
              <a:rPr lang="en-US" sz="1600" dirty="0">
                <a:solidFill>
                  <a:srgbClr val="FF0000"/>
                </a:solidFill>
              </a:rPr>
              <a:t>  </a:t>
            </a:r>
            <a:r>
              <a:rPr lang="en-US" sz="1600" dirty="0" err="1">
                <a:solidFill>
                  <a:srgbClr val="FF0000"/>
                </a:solidFill>
              </a:rPr>
              <a:t>hQCD</a:t>
            </a:r>
            <a:r>
              <a:rPr lang="en-US" sz="1600" dirty="0">
                <a:solidFill>
                  <a:srgbClr val="FF0000"/>
                </a:solidFill>
              </a:rPr>
              <a:t> Saturation:</a:t>
            </a:r>
          </a:p>
          <a:p>
            <a:r>
              <a:rPr lang="en-US" sz="1600" dirty="0">
                <a:solidFill>
                  <a:srgbClr val="FF0000"/>
                </a:solidFill>
              </a:rPr>
              <a:t>      Low-x ‘matter’</a:t>
            </a:r>
          </a:p>
        </p:txBody>
      </p:sp>
      <p:sp>
        <p:nvSpPr>
          <p:cNvPr id="2" name="TextBox 1">
            <a:extLst>
              <a:ext uri="{FF2B5EF4-FFF2-40B4-BE49-F238E27FC236}">
                <a16:creationId xmlns:a16="http://schemas.microsoft.com/office/drawing/2014/main" xmlns="" id="{3855F482-55CA-3544-B737-92F3BA149DFB}"/>
              </a:ext>
            </a:extLst>
          </p:cNvPr>
          <p:cNvSpPr txBox="1"/>
          <p:nvPr/>
        </p:nvSpPr>
        <p:spPr>
          <a:xfrm>
            <a:off x="6324601" y="5851676"/>
            <a:ext cx="2359941" cy="276999"/>
          </a:xfrm>
          <a:prstGeom prst="rect">
            <a:avLst/>
          </a:prstGeom>
          <a:noFill/>
        </p:spPr>
        <p:txBody>
          <a:bodyPr wrap="none" rtlCol="0">
            <a:spAutoFit/>
          </a:bodyPr>
          <a:lstStyle/>
          <a:p>
            <a:r>
              <a:rPr lang="en-US" sz="1200" dirty="0" err="1">
                <a:solidFill>
                  <a:srgbClr val="FF0000"/>
                </a:solidFill>
              </a:rPr>
              <a:t>Hechenberger</a:t>
            </a:r>
            <a:r>
              <a:rPr lang="en-US" sz="1200" dirty="0">
                <a:solidFill>
                  <a:srgbClr val="FF0000"/>
                </a:solidFill>
              </a:rPr>
              <a:t>-Mamo-</a:t>
            </a:r>
            <a:r>
              <a:rPr lang="en-US" sz="1200" dirty="0" err="1">
                <a:solidFill>
                  <a:srgbClr val="FF0000"/>
                </a:solidFill>
              </a:rPr>
              <a:t>Zahed</a:t>
            </a:r>
            <a:r>
              <a:rPr lang="en-US" sz="1200" dirty="0">
                <a:solidFill>
                  <a:srgbClr val="FF0000"/>
                </a:solidFill>
              </a:rPr>
              <a:t> 23’</a:t>
            </a:r>
          </a:p>
        </p:txBody>
      </p:sp>
      <p:sp>
        <p:nvSpPr>
          <p:cNvPr id="3" name="5-Point Star 2"/>
          <p:cNvSpPr/>
          <p:nvPr/>
        </p:nvSpPr>
        <p:spPr>
          <a:xfrm>
            <a:off x="8140097" y="1769605"/>
            <a:ext cx="318103" cy="357551"/>
          </a:xfrm>
          <a:prstGeom prst="star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Up Arrow 3"/>
          <p:cNvSpPr/>
          <p:nvPr/>
        </p:nvSpPr>
        <p:spPr>
          <a:xfrm>
            <a:off x="6637596" y="4343400"/>
            <a:ext cx="304800" cy="250825"/>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477000" y="4613082"/>
            <a:ext cx="595035" cy="307777"/>
          </a:xfrm>
          <a:prstGeom prst="rect">
            <a:avLst/>
          </a:prstGeom>
          <a:noFill/>
        </p:spPr>
        <p:txBody>
          <a:bodyPr wrap="none" rtlCol="0">
            <a:spAutoFit/>
          </a:bodyPr>
          <a:lstStyle/>
          <a:p>
            <a:r>
              <a:rPr lang="en-US" sz="1400" dirty="0" err="1" smtClean="0">
                <a:solidFill>
                  <a:srgbClr val="FF0000"/>
                </a:solidFill>
              </a:rPr>
              <a:t>PTev</a:t>
            </a:r>
            <a:endParaRPr lang="en-US" sz="1400" dirty="0">
              <a:solidFill>
                <a:srgbClr val="FF0000"/>
              </a:solidFill>
            </a:endParaRPr>
          </a:p>
        </p:txBody>
      </p:sp>
    </p:spTree>
    <p:extLst>
      <p:ext uri="{BB962C8B-B14F-4D97-AF65-F5344CB8AC3E}">
        <p14:creationId xmlns:p14="http://schemas.microsoft.com/office/powerpoint/2010/main" val="403506594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52416" y="762000"/>
            <a:ext cx="3016250" cy="1050925"/>
          </a:xfrm>
          <a:solidFill>
            <a:srgbClr val="FF2120">
              <a:alpha val="54902"/>
            </a:srgbClr>
          </a:solidFill>
        </p:spPr>
        <p:txBody>
          <a:bodyPr/>
          <a:lstStyle/>
          <a:p>
            <a:r>
              <a:rPr lang="en-US" dirty="0"/>
              <a:t>Summary</a:t>
            </a:r>
          </a:p>
        </p:txBody>
      </p:sp>
      <p:sp>
        <p:nvSpPr>
          <p:cNvPr id="16387" name="Rectangle 3"/>
          <p:cNvSpPr>
            <a:spLocks noGrp="1" noChangeArrowheads="1"/>
          </p:cNvSpPr>
          <p:nvPr>
            <p:ph type="body" idx="1"/>
          </p:nvPr>
        </p:nvSpPr>
        <p:spPr>
          <a:xfrm>
            <a:off x="457200" y="2286000"/>
            <a:ext cx="7848600" cy="3008287"/>
          </a:xfrm>
          <a:solidFill>
            <a:srgbClr val="FFFF00"/>
          </a:solidFill>
        </p:spPr>
        <p:txBody>
          <a:bodyPr/>
          <a:lstStyle/>
          <a:p>
            <a:pPr marL="533400" indent="-533400">
              <a:buNone/>
            </a:pPr>
            <a:r>
              <a:rPr lang="en-US" dirty="0">
                <a:solidFill>
                  <a:srgbClr val="FF0000"/>
                </a:solidFill>
              </a:rPr>
              <a:t>    </a:t>
            </a:r>
          </a:p>
          <a:p>
            <a:pPr marL="533400" indent="-533400"/>
            <a:r>
              <a:rPr lang="en-US" dirty="0">
                <a:solidFill>
                  <a:srgbClr val="FF0000"/>
                </a:solidFill>
              </a:rPr>
              <a:t>Vacuum     :  </a:t>
            </a:r>
            <a:r>
              <a:rPr lang="en-US" dirty="0" smtClean="0">
                <a:solidFill>
                  <a:srgbClr val="FF0000"/>
                </a:solidFill>
              </a:rPr>
              <a:t>2D,</a:t>
            </a:r>
            <a:r>
              <a:rPr lang="en-US" dirty="0">
                <a:solidFill>
                  <a:srgbClr val="FF0000"/>
                </a:solidFill>
              </a:rPr>
              <a:t>3D,4D</a:t>
            </a:r>
          </a:p>
          <a:p>
            <a:pPr marL="533400" indent="-533400"/>
            <a:r>
              <a:rPr lang="en-US" dirty="0" smtClean="0">
                <a:solidFill>
                  <a:srgbClr val="FF0000"/>
                </a:solidFill>
              </a:rPr>
              <a:t>4D              </a:t>
            </a:r>
            <a:r>
              <a:rPr lang="en-US" dirty="0">
                <a:solidFill>
                  <a:srgbClr val="FF0000"/>
                </a:solidFill>
              </a:rPr>
              <a:t>:  s</a:t>
            </a:r>
            <a:r>
              <a:rPr lang="en-US" dirty="0" smtClean="0">
                <a:solidFill>
                  <a:srgbClr val="FF0000"/>
                </a:solidFill>
              </a:rPr>
              <a:t>pin-mass</a:t>
            </a:r>
            <a:endParaRPr lang="en-US" dirty="0">
              <a:solidFill>
                <a:srgbClr val="FF0000"/>
              </a:solidFill>
            </a:endParaRPr>
          </a:p>
          <a:p>
            <a:pPr marL="533400" indent="-533400"/>
            <a:r>
              <a:rPr lang="en-US" dirty="0" smtClean="0">
                <a:solidFill>
                  <a:srgbClr val="FF0000"/>
                </a:solidFill>
              </a:rPr>
              <a:t>2D,3D         :  </a:t>
            </a:r>
            <a:r>
              <a:rPr lang="en-US" dirty="0">
                <a:solidFill>
                  <a:srgbClr val="FF0000"/>
                </a:solidFill>
              </a:rPr>
              <a:t>Reggeized string</a:t>
            </a:r>
          </a:p>
          <a:p>
            <a:pPr marL="0" indent="0">
              <a:buNone/>
            </a:pPr>
            <a:endParaRPr lang="en-US" dirty="0">
              <a:solidFill>
                <a:srgbClr val="FF0000"/>
              </a:solidFill>
            </a:endParaRPr>
          </a:p>
        </p:txBody>
      </p:sp>
      <p:sp>
        <p:nvSpPr>
          <p:cNvPr id="16388" name="Text Box 4"/>
          <p:cNvSpPr txBox="1">
            <a:spLocks noChangeArrowheads="1"/>
          </p:cNvSpPr>
          <p:nvPr/>
        </p:nvSpPr>
        <p:spPr bwMode="auto">
          <a:xfrm>
            <a:off x="1584325" y="4227513"/>
            <a:ext cx="184150" cy="366712"/>
          </a:xfrm>
          <a:prstGeom prst="rect">
            <a:avLst/>
          </a:prstGeom>
          <a:noFill/>
          <a:ln w="9525">
            <a:noFill/>
            <a:miter lim="800000"/>
            <a:headEnd/>
            <a:tailEnd/>
          </a:ln>
          <a:effectLst/>
        </p:spPr>
        <p:txBody>
          <a:bodyPr wrap="none">
            <a:prstTxWarp prst="textNoShape">
              <a:avLst/>
            </a:prstTxWarp>
            <a:spAutoFit/>
          </a:bodyPr>
          <a:lstStyle/>
          <a:p>
            <a:endParaRPr lang="en-US" sz="1800"/>
          </a:p>
        </p:txBody>
      </p:sp>
      <p:sp>
        <p:nvSpPr>
          <p:cNvPr id="2" name="5-Point Star 1"/>
          <p:cNvSpPr/>
          <p:nvPr/>
        </p:nvSpPr>
        <p:spPr>
          <a:xfrm>
            <a:off x="7467600" y="3429000"/>
            <a:ext cx="365125" cy="451644"/>
          </a:xfrm>
          <a:prstGeom prst="star5">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5-Point Star 5"/>
          <p:cNvSpPr/>
          <p:nvPr/>
        </p:nvSpPr>
        <p:spPr>
          <a:xfrm>
            <a:off x="7453814" y="4086852"/>
            <a:ext cx="365125" cy="451644"/>
          </a:xfrm>
          <a:prstGeom prst="star5">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5-Point Star 6">
            <a:extLst>
              <a:ext uri="{FF2B5EF4-FFF2-40B4-BE49-F238E27FC236}">
                <a16:creationId xmlns:a16="http://schemas.microsoft.com/office/drawing/2014/main" xmlns="" id="{9607FD74-D719-F143-B95C-C7368E7CD630}"/>
              </a:ext>
            </a:extLst>
          </p:cNvPr>
          <p:cNvSpPr/>
          <p:nvPr/>
        </p:nvSpPr>
        <p:spPr>
          <a:xfrm>
            <a:off x="7886700" y="3449053"/>
            <a:ext cx="365125" cy="451644"/>
          </a:xfrm>
          <a:prstGeom prst="star5">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322709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17993</TotalTime>
  <Words>1215</Words>
  <Application>Microsoft Macintosh PowerPoint</Application>
  <PresentationFormat>On-screen Show (4:3)</PresentationFormat>
  <Paragraphs>114</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Default Design</vt:lpstr>
      <vt:lpstr>  hQCD @ Jlab @ eIC    </vt:lpstr>
      <vt:lpstr>PowerPoint Presentation</vt:lpstr>
      <vt:lpstr>Outline</vt:lpstr>
      <vt:lpstr>PowerPoint Presentation</vt:lpstr>
      <vt:lpstr>PowerPoint Presentation</vt:lpstr>
      <vt:lpstr>PowerPoint Presentation</vt:lpstr>
      <vt:lpstr>Outline</vt:lpstr>
      <vt:lpstr>PowerPoint Presentation</vt:lpstr>
      <vt:lpstr>PowerPoint Presentation</vt:lpstr>
      <vt:lpstr>Gravitational radii</vt:lpstr>
      <vt:lpstr>Outline</vt:lpstr>
      <vt:lpstr>PowerPoint Presentation</vt:lpstr>
      <vt:lpstr>PowerPoint Presentation</vt:lpstr>
      <vt:lpstr>PowerPoint Presentation</vt:lpstr>
      <vt:lpstr>PowerPoint Presentation</vt:lpstr>
      <vt:lpstr>Outline</vt:lpstr>
      <vt:lpstr>PowerPoint Presentation</vt:lpstr>
      <vt:lpstr>PowerPoint Presentation</vt:lpstr>
      <vt:lpstr>Outline</vt:lpstr>
      <vt:lpstr>PowerPoint Presentation</vt:lpstr>
      <vt:lpstr>PowerPoint Presentation</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Ismail Zahed</dc:creator>
  <cp:lastModifiedBy>Ismail</cp:lastModifiedBy>
  <cp:revision>1232</cp:revision>
  <cp:lastPrinted>2012-07-04T16:19:09Z</cp:lastPrinted>
  <dcterms:created xsi:type="dcterms:W3CDTF">2018-07-02T21:39:02Z</dcterms:created>
  <dcterms:modified xsi:type="dcterms:W3CDTF">2026-10-05T15:07:17Z</dcterms:modified>
</cp:coreProperties>
</file>