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92084" r:id="rId1"/>
  </p:sldMasterIdLst>
  <p:notesMasterIdLst>
    <p:notesMasterId r:id="rId26"/>
  </p:notesMasterIdLst>
  <p:handoutMasterIdLst>
    <p:handoutMasterId r:id="rId27"/>
  </p:handoutMasterIdLst>
  <p:sldIdLst>
    <p:sldId id="892" r:id="rId2"/>
    <p:sldId id="1109" r:id="rId3"/>
    <p:sldId id="1033" r:id="rId4"/>
    <p:sldId id="1101" r:id="rId5"/>
    <p:sldId id="1121" r:id="rId6"/>
    <p:sldId id="1079" r:id="rId7"/>
    <p:sldId id="5487" r:id="rId8"/>
    <p:sldId id="684" r:id="rId9"/>
    <p:sldId id="1132" r:id="rId10"/>
    <p:sldId id="1141" r:id="rId11"/>
    <p:sldId id="1144" r:id="rId12"/>
    <p:sldId id="5488" r:id="rId13"/>
    <p:sldId id="5489" r:id="rId14"/>
    <p:sldId id="5491" r:id="rId15"/>
    <p:sldId id="5492" r:id="rId16"/>
    <p:sldId id="1146" r:id="rId17"/>
    <p:sldId id="1106" r:id="rId18"/>
    <p:sldId id="862" r:id="rId19"/>
    <p:sldId id="979" r:id="rId20"/>
    <p:sldId id="1131" r:id="rId21"/>
    <p:sldId id="1142" r:id="rId22"/>
    <p:sldId id="1147" r:id="rId23"/>
    <p:sldId id="1057" r:id="rId24"/>
    <p:sldId id="5490" r:id="rId25"/>
  </p:sldIdLst>
  <p:sldSz cx="9144000" cy="6858000" type="screen4x3"/>
  <p:notesSz cx="7023100" cy="9309100"/>
  <p:defaultTex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348"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32">
          <p15:clr>
            <a:srgbClr val="A4A3A4"/>
          </p15:clr>
        </p15:guide>
        <p15:guide id="2"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kotz Mokeev" initials="VM" lastIdx="1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F00"/>
    <a:srgbClr val="E7FD63"/>
    <a:srgbClr val="6666FF"/>
    <a:srgbClr val="FC41EE"/>
    <a:srgbClr val="0000CC"/>
    <a:srgbClr val="2A0090"/>
    <a:srgbClr val="E4F967"/>
    <a:srgbClr val="FF66FF"/>
    <a:srgbClr val="FFD6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6646" autoAdjust="0"/>
    <p:restoredTop sz="97654" autoAdjust="0"/>
  </p:normalViewPr>
  <p:slideViewPr>
    <p:cSldViewPr snapToGrid="0" snapToObjects="1">
      <p:cViewPr varScale="1">
        <p:scale>
          <a:sx n="113" d="100"/>
          <a:sy n="113" d="100"/>
        </p:scale>
        <p:origin x="2072" y="184"/>
      </p:cViewPr>
      <p:guideLst>
        <p:guide orient="horz" pos="34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p:scale>
          <a:sx n="75" d="100"/>
          <a:sy n="75" d="100"/>
        </p:scale>
        <p:origin x="4104" y="464"/>
      </p:cViewPr>
      <p:guideLst>
        <p:guide orient="horz" pos="2932"/>
        <p:guide pos="221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hdr" sz="quarter"/>
          </p:nvPr>
        </p:nvSpPr>
        <p:spPr bwMode="auto">
          <a:xfrm>
            <a:off x="0" y="1"/>
            <a:ext cx="3012172" cy="457670"/>
          </a:xfrm>
          <a:prstGeom prst="rect">
            <a:avLst/>
          </a:prstGeom>
          <a:noFill/>
          <a:ln w="9525">
            <a:noFill/>
            <a:miter lim="800000"/>
            <a:headEnd/>
            <a:tailEnd/>
          </a:ln>
          <a:effectLst/>
        </p:spPr>
        <p:txBody>
          <a:bodyPr vert="horz" wrap="square" lIns="91906" tIns="45955" rIns="91906" bIns="45955" numCol="1" anchor="t" anchorCtr="0" compatLnSpc="1">
            <a:prstTxWarp prst="textNoShape">
              <a:avLst/>
            </a:prstTxWarp>
          </a:bodyPr>
          <a:lstStyle>
            <a:lvl1pPr algn="l" defTabSz="920750" eaLnBrk="0" hangingPunct="0">
              <a:defRPr sz="1200">
                <a:latin typeface="Times New Roman" pitchFamily="18" charset="0"/>
                <a:cs typeface="+mn-cs"/>
              </a:defRPr>
            </a:lvl1pPr>
          </a:lstStyle>
          <a:p>
            <a:pPr>
              <a:defRPr/>
            </a:pPr>
            <a:endParaRPr lang="en-US"/>
          </a:p>
        </p:txBody>
      </p:sp>
      <p:sp>
        <p:nvSpPr>
          <p:cNvPr id="238595" name="Rectangle 3"/>
          <p:cNvSpPr>
            <a:spLocks noGrp="1" noChangeArrowheads="1"/>
          </p:cNvSpPr>
          <p:nvPr>
            <p:ph type="dt" sz="quarter" idx="1"/>
          </p:nvPr>
        </p:nvSpPr>
        <p:spPr bwMode="auto">
          <a:xfrm>
            <a:off x="4010929" y="1"/>
            <a:ext cx="3012172" cy="457670"/>
          </a:xfrm>
          <a:prstGeom prst="rect">
            <a:avLst/>
          </a:prstGeom>
          <a:noFill/>
          <a:ln w="9525">
            <a:noFill/>
            <a:miter lim="800000"/>
            <a:headEnd/>
            <a:tailEnd/>
          </a:ln>
          <a:effectLst/>
        </p:spPr>
        <p:txBody>
          <a:bodyPr vert="horz" wrap="square" lIns="91906" tIns="45955" rIns="91906" bIns="45955" numCol="1" anchor="t" anchorCtr="0" compatLnSpc="1">
            <a:prstTxWarp prst="textNoShape">
              <a:avLst/>
            </a:prstTxWarp>
          </a:bodyPr>
          <a:lstStyle>
            <a:lvl1pPr algn="r" defTabSz="920750" eaLnBrk="0" hangingPunct="0">
              <a:defRPr sz="1200">
                <a:latin typeface="Times New Roman" pitchFamily="18" charset="0"/>
                <a:cs typeface="+mn-cs"/>
              </a:defRPr>
            </a:lvl1pPr>
          </a:lstStyle>
          <a:p>
            <a:pPr>
              <a:defRPr/>
            </a:pPr>
            <a:endParaRPr lang="en-US"/>
          </a:p>
        </p:txBody>
      </p:sp>
      <p:sp>
        <p:nvSpPr>
          <p:cNvPr id="238596" name="Rectangle 4"/>
          <p:cNvSpPr>
            <a:spLocks noGrp="1" noChangeArrowheads="1"/>
          </p:cNvSpPr>
          <p:nvPr>
            <p:ph type="ftr" sz="quarter" idx="2"/>
          </p:nvPr>
        </p:nvSpPr>
        <p:spPr bwMode="auto">
          <a:xfrm>
            <a:off x="0" y="8837275"/>
            <a:ext cx="3012172" cy="459243"/>
          </a:xfrm>
          <a:prstGeom prst="rect">
            <a:avLst/>
          </a:prstGeom>
          <a:noFill/>
          <a:ln w="9525">
            <a:noFill/>
            <a:miter lim="800000"/>
            <a:headEnd/>
            <a:tailEnd/>
          </a:ln>
          <a:effectLst/>
        </p:spPr>
        <p:txBody>
          <a:bodyPr vert="horz" wrap="square" lIns="91906" tIns="45955" rIns="91906" bIns="45955" numCol="1" anchor="b" anchorCtr="0" compatLnSpc="1">
            <a:prstTxWarp prst="textNoShape">
              <a:avLst/>
            </a:prstTxWarp>
          </a:bodyPr>
          <a:lstStyle>
            <a:lvl1pPr algn="l" defTabSz="920750" eaLnBrk="0" hangingPunct="0">
              <a:defRPr sz="1200">
                <a:latin typeface="Times New Roman" pitchFamily="18" charset="0"/>
                <a:cs typeface="+mn-cs"/>
              </a:defRPr>
            </a:lvl1pPr>
          </a:lstStyle>
          <a:p>
            <a:pPr>
              <a:defRPr/>
            </a:pPr>
            <a:endParaRPr lang="en-US"/>
          </a:p>
        </p:txBody>
      </p:sp>
      <p:sp>
        <p:nvSpPr>
          <p:cNvPr id="238597" name="Rectangle 5"/>
          <p:cNvSpPr>
            <a:spLocks noGrp="1" noChangeArrowheads="1"/>
          </p:cNvSpPr>
          <p:nvPr>
            <p:ph type="sldNum" sz="quarter" idx="3"/>
          </p:nvPr>
        </p:nvSpPr>
        <p:spPr bwMode="auto">
          <a:xfrm>
            <a:off x="4010929" y="8837275"/>
            <a:ext cx="3012172" cy="459243"/>
          </a:xfrm>
          <a:prstGeom prst="rect">
            <a:avLst/>
          </a:prstGeom>
          <a:noFill/>
          <a:ln w="9525">
            <a:noFill/>
            <a:miter lim="800000"/>
            <a:headEnd/>
            <a:tailEnd/>
          </a:ln>
          <a:effectLst/>
        </p:spPr>
        <p:txBody>
          <a:bodyPr vert="horz" wrap="square" lIns="91906" tIns="45955" rIns="91906" bIns="45955" numCol="1" anchor="b" anchorCtr="0" compatLnSpc="1">
            <a:prstTxWarp prst="textNoShape">
              <a:avLst/>
            </a:prstTxWarp>
          </a:bodyPr>
          <a:lstStyle>
            <a:lvl1pPr algn="r" defTabSz="920750" eaLnBrk="0" hangingPunct="0">
              <a:defRPr sz="1200">
                <a:latin typeface="Times New Roman" pitchFamily="18" charset="0"/>
                <a:cs typeface="+mn-cs"/>
              </a:defRPr>
            </a:lvl1pPr>
          </a:lstStyle>
          <a:p>
            <a:pPr>
              <a:defRPr/>
            </a:pPr>
            <a:fld id="{47856015-4752-48E0-896A-9421CA9A4222}" type="slidenum">
              <a:rPr lang="en-US"/>
              <a:pPr>
                <a:defRPr/>
              </a:pPr>
              <a:t>‹#›</a:t>
            </a:fld>
            <a:endParaRPr lang="en-US"/>
          </a:p>
        </p:txBody>
      </p:sp>
    </p:spTree>
    <p:extLst>
      <p:ext uri="{BB962C8B-B14F-4D97-AF65-F5344CB8AC3E}">
        <p14:creationId xmlns:p14="http://schemas.microsoft.com/office/powerpoint/2010/main" val="386711955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3047160" cy="462388"/>
          </a:xfrm>
          <a:prstGeom prst="rect">
            <a:avLst/>
          </a:prstGeom>
          <a:noFill/>
          <a:ln w="9525">
            <a:noFill/>
            <a:miter lim="800000"/>
            <a:headEnd/>
            <a:tailEnd/>
          </a:ln>
          <a:effectLst/>
        </p:spPr>
        <p:txBody>
          <a:bodyPr vert="horz" wrap="square" lIns="92853" tIns="46426" rIns="92853" bIns="46426" numCol="1" anchor="t" anchorCtr="0" compatLnSpc="1">
            <a:prstTxWarp prst="textNoShape">
              <a:avLst/>
            </a:prstTxWarp>
          </a:bodyPr>
          <a:lstStyle>
            <a:lvl1pPr algn="l" defTabSz="930275" eaLnBrk="0" hangingPunct="0">
              <a:defRPr sz="1200">
                <a:latin typeface="Times New Roman" pitchFamily="18" charset="0"/>
                <a:cs typeface="+mn-cs"/>
              </a:defRPr>
            </a:lvl1pPr>
          </a:lstStyle>
          <a:p>
            <a:pPr>
              <a:defRPr/>
            </a:pPr>
            <a:r>
              <a:rPr lang="fr-FR"/>
              <a:t>V.</a:t>
            </a:r>
            <a:r>
              <a:rPr lang="fr-FR" err="1"/>
              <a:t>I.Mokeev</a:t>
            </a:r>
            <a:endParaRPr lang="fr-FR"/>
          </a:p>
        </p:txBody>
      </p:sp>
      <p:sp>
        <p:nvSpPr>
          <p:cNvPr id="3075" name="Rectangle 3"/>
          <p:cNvSpPr>
            <a:spLocks noGrp="1" noChangeArrowheads="1"/>
          </p:cNvSpPr>
          <p:nvPr>
            <p:ph type="dt" idx="1"/>
          </p:nvPr>
        </p:nvSpPr>
        <p:spPr bwMode="auto">
          <a:xfrm>
            <a:off x="3975940" y="1"/>
            <a:ext cx="3047160" cy="462388"/>
          </a:xfrm>
          <a:prstGeom prst="rect">
            <a:avLst/>
          </a:prstGeom>
          <a:noFill/>
          <a:ln w="9525">
            <a:noFill/>
            <a:miter lim="800000"/>
            <a:headEnd/>
            <a:tailEnd/>
          </a:ln>
          <a:effectLst/>
        </p:spPr>
        <p:txBody>
          <a:bodyPr vert="horz" wrap="square" lIns="92853" tIns="46426" rIns="92853" bIns="46426" numCol="1" anchor="t" anchorCtr="0" compatLnSpc="1">
            <a:prstTxWarp prst="textNoShape">
              <a:avLst/>
            </a:prstTxWarp>
          </a:bodyPr>
          <a:lstStyle>
            <a:lvl1pPr algn="r" defTabSz="930275" eaLnBrk="0" hangingPunct="0">
              <a:defRPr sz="1200">
                <a:latin typeface="Times New Roman" pitchFamily="18" charset="0"/>
                <a:cs typeface="+mn-cs"/>
              </a:defRPr>
            </a:lvl1pPr>
          </a:lstStyle>
          <a:p>
            <a:pPr>
              <a:defRPr/>
            </a:pPr>
            <a:endParaRPr lang="fr-FR"/>
          </a:p>
        </p:txBody>
      </p:sp>
      <p:sp>
        <p:nvSpPr>
          <p:cNvPr id="87044" name="Rectangle 4"/>
          <p:cNvSpPr>
            <a:spLocks noGrp="1" noRot="1" noChangeAspect="1" noChangeArrowheads="1" noTextEdit="1"/>
          </p:cNvSpPr>
          <p:nvPr>
            <p:ph type="sldImg" idx="2"/>
          </p:nvPr>
        </p:nvSpPr>
        <p:spPr bwMode="auto">
          <a:xfrm>
            <a:off x="1187450" y="701675"/>
            <a:ext cx="4651375" cy="348932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38322" y="4422569"/>
            <a:ext cx="5146456" cy="4185085"/>
          </a:xfrm>
          <a:prstGeom prst="rect">
            <a:avLst/>
          </a:prstGeom>
          <a:noFill/>
          <a:ln w="9525">
            <a:noFill/>
            <a:miter lim="800000"/>
            <a:headEnd/>
            <a:tailEnd/>
          </a:ln>
          <a:effectLst/>
        </p:spPr>
        <p:txBody>
          <a:bodyPr vert="horz" wrap="square" lIns="92853" tIns="46426" rIns="92853" bIns="46426"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3078" name="Rectangle 6"/>
          <p:cNvSpPr>
            <a:spLocks noGrp="1" noChangeArrowheads="1"/>
          </p:cNvSpPr>
          <p:nvPr>
            <p:ph type="ftr" sz="quarter" idx="4"/>
          </p:nvPr>
        </p:nvSpPr>
        <p:spPr bwMode="auto">
          <a:xfrm>
            <a:off x="0" y="8846712"/>
            <a:ext cx="3047160" cy="462388"/>
          </a:xfrm>
          <a:prstGeom prst="rect">
            <a:avLst/>
          </a:prstGeom>
          <a:noFill/>
          <a:ln w="9525">
            <a:noFill/>
            <a:miter lim="800000"/>
            <a:headEnd/>
            <a:tailEnd/>
          </a:ln>
          <a:effectLst/>
        </p:spPr>
        <p:txBody>
          <a:bodyPr vert="horz" wrap="square" lIns="92853" tIns="46426" rIns="92853" bIns="46426" numCol="1" anchor="b" anchorCtr="0" compatLnSpc="1">
            <a:prstTxWarp prst="textNoShape">
              <a:avLst/>
            </a:prstTxWarp>
          </a:bodyPr>
          <a:lstStyle>
            <a:lvl1pPr algn="l" defTabSz="930275" eaLnBrk="0" hangingPunct="0">
              <a:defRPr sz="1200">
                <a:latin typeface="Times New Roman" pitchFamily="18" charset="0"/>
                <a:cs typeface="+mn-cs"/>
              </a:defRPr>
            </a:lvl1pPr>
          </a:lstStyle>
          <a:p>
            <a:pPr>
              <a:defRPr/>
            </a:pPr>
            <a:endParaRPr lang="fr-FR"/>
          </a:p>
        </p:txBody>
      </p:sp>
      <p:sp>
        <p:nvSpPr>
          <p:cNvPr id="3079" name="Rectangle 7"/>
          <p:cNvSpPr>
            <a:spLocks noGrp="1" noChangeArrowheads="1"/>
          </p:cNvSpPr>
          <p:nvPr>
            <p:ph type="sldNum" sz="quarter" idx="5"/>
          </p:nvPr>
        </p:nvSpPr>
        <p:spPr bwMode="auto">
          <a:xfrm>
            <a:off x="3975940" y="8846712"/>
            <a:ext cx="3047160" cy="462388"/>
          </a:xfrm>
          <a:prstGeom prst="rect">
            <a:avLst/>
          </a:prstGeom>
          <a:noFill/>
          <a:ln w="9525">
            <a:noFill/>
            <a:miter lim="800000"/>
            <a:headEnd/>
            <a:tailEnd/>
          </a:ln>
          <a:effectLst/>
        </p:spPr>
        <p:txBody>
          <a:bodyPr vert="horz" wrap="square" lIns="92853" tIns="46426" rIns="92853" bIns="46426" numCol="1" anchor="b" anchorCtr="0" compatLnSpc="1">
            <a:prstTxWarp prst="textNoShape">
              <a:avLst/>
            </a:prstTxWarp>
          </a:bodyPr>
          <a:lstStyle>
            <a:lvl1pPr algn="r" defTabSz="930275" eaLnBrk="0" hangingPunct="0">
              <a:defRPr sz="1200">
                <a:latin typeface="Times New Roman" pitchFamily="18" charset="0"/>
                <a:cs typeface="+mn-cs"/>
              </a:defRPr>
            </a:lvl1pPr>
          </a:lstStyle>
          <a:p>
            <a:pPr>
              <a:defRPr/>
            </a:pPr>
            <a:fld id="{E9A1427B-B066-4AD4-9F53-2671FA991A46}" type="slidenum">
              <a:rPr lang="fr-FR"/>
              <a:pPr>
                <a:defRPr/>
              </a:pPr>
              <a:t>‹#›</a:t>
            </a:fld>
            <a:endParaRPr lang="fr-FR"/>
          </a:p>
        </p:txBody>
      </p:sp>
    </p:spTree>
    <p:extLst>
      <p:ext uri="{BB962C8B-B14F-4D97-AF65-F5344CB8AC3E}">
        <p14:creationId xmlns:p14="http://schemas.microsoft.com/office/powerpoint/2010/main" val="4219073359"/>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177"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35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53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706"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9A1427B-B066-4AD4-9F53-2671FA991A46}" type="slidenum">
              <a:rPr lang="fr-FR" smtClean="0">
                <a:solidFill>
                  <a:prstClr val="black"/>
                </a:solidFill>
              </a:rPr>
              <a:pPr>
                <a:defRPr/>
              </a:pPr>
              <a:t>1</a:t>
            </a:fld>
            <a:endParaRPr lang="fr-FR">
              <a:solidFill>
                <a:prstClr val="black"/>
              </a:solidFill>
            </a:endParaRPr>
          </a:p>
        </p:txBody>
      </p:sp>
      <p:sp>
        <p:nvSpPr>
          <p:cNvPr id="5" name="Footer Placeholder 4"/>
          <p:cNvSpPr>
            <a:spLocks noGrp="1"/>
          </p:cNvSpPr>
          <p:nvPr>
            <p:ph type="ftr" sz="quarter" idx="11"/>
          </p:nvPr>
        </p:nvSpPr>
        <p:spPr/>
        <p:txBody>
          <a:bodyPr/>
          <a:lstStyle/>
          <a:p>
            <a:pPr>
              <a:defRPr/>
            </a:pPr>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1187450" y="701675"/>
            <a:ext cx="4651375" cy="3489325"/>
          </a:xfrm>
          <a:ln/>
        </p:spPr>
      </p:sp>
      <p:sp>
        <p:nvSpPr>
          <p:cNvPr id="89091" name="Notes Placeholder 2"/>
          <p:cNvSpPr>
            <a:spLocks noGrp="1"/>
          </p:cNvSpPr>
          <p:nvPr>
            <p:ph type="body" idx="1"/>
          </p:nvPr>
        </p:nvSpPr>
        <p:spPr>
          <a:noFill/>
          <a:ln/>
        </p:spPr>
        <p:txBody>
          <a:bodyPr/>
          <a:lstStyle/>
          <a:p>
            <a:endParaRPr lang="ru-RU" dirty="0"/>
          </a:p>
        </p:txBody>
      </p:sp>
      <p:sp>
        <p:nvSpPr>
          <p:cNvPr id="112644" name="Slide Number Placeholder 3"/>
          <p:cNvSpPr>
            <a:spLocks noGrp="1"/>
          </p:cNvSpPr>
          <p:nvPr>
            <p:ph type="sldNum" sz="quarter" idx="5"/>
          </p:nvPr>
        </p:nvSpPr>
        <p:spPr/>
        <p:txBody>
          <a:bodyPr/>
          <a:lstStyle/>
          <a:p>
            <a:pPr marL="0" marR="0" lvl="0" indent="0" algn="r" defTabSz="930275" rtl="0" eaLnBrk="0" fontAlgn="base" latinLnBrk="0" hangingPunct="0">
              <a:lnSpc>
                <a:spcPct val="100000"/>
              </a:lnSpc>
              <a:spcBef>
                <a:spcPct val="0"/>
              </a:spcBef>
              <a:spcAft>
                <a:spcPct val="0"/>
              </a:spcAft>
              <a:buClrTx/>
              <a:buSzTx/>
              <a:buFontTx/>
              <a:buNone/>
              <a:tabLst/>
              <a:defRPr/>
            </a:pPr>
            <a:fld id="{0DB47BA7-037A-40F2-8A37-2E385DE90DEE}" type="slidenum">
              <a:rPr kumimoji="0" lang="fr-FR"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30275" rtl="0" eaLnBrk="0" fontAlgn="base" latinLnBrk="0" hangingPunct="0">
                <a:lnSpc>
                  <a:spcPct val="100000"/>
                </a:lnSpc>
                <a:spcBef>
                  <a:spcPct val="0"/>
                </a:spcBef>
                <a:spcAft>
                  <a:spcPct val="0"/>
                </a:spcAft>
                <a:buClrTx/>
                <a:buSzTx/>
                <a:buFontTx/>
                <a:buNone/>
                <a:tabLst/>
                <a:defRPr/>
              </a:pPr>
              <a:t>2</a:t>
            </a:fld>
            <a:endPar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 name="Footer Placeholder 1"/>
          <p:cNvSpPr>
            <a:spLocks noGrp="1"/>
          </p:cNvSpPr>
          <p:nvPr>
            <p:ph type="ftr" sz="quarter" idx="10"/>
          </p:nvPr>
        </p:nvSpPr>
        <p:spPr/>
        <p:txBody>
          <a:bodyPr/>
          <a:lstStyle/>
          <a:p>
            <a:pPr marL="0" marR="0" lvl="0" indent="0" algn="l" defTabSz="930275"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rPr>
              <a:t>V. Mokeev, Hadron Mass,  APCTP, July 1 - July 5, 2018, Pohang, Korea  </a:t>
            </a:r>
          </a:p>
        </p:txBody>
      </p:sp>
    </p:spTree>
    <p:extLst>
      <p:ext uri="{BB962C8B-B14F-4D97-AF65-F5344CB8AC3E}">
        <p14:creationId xmlns:p14="http://schemas.microsoft.com/office/powerpoint/2010/main" val="3337827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0275" rtl="0" eaLnBrk="0" fontAlgn="base" latinLnBrk="0" hangingPunct="0">
              <a:lnSpc>
                <a:spcPct val="100000"/>
              </a:lnSpc>
              <a:spcBef>
                <a:spcPct val="0"/>
              </a:spcBef>
              <a:spcAft>
                <a:spcPct val="0"/>
              </a:spcAft>
              <a:buClrTx/>
              <a:buSzTx/>
              <a:buFontTx/>
              <a:buNone/>
              <a:tabLst/>
              <a:defRPr/>
            </a:pPr>
            <a:fld id="{E9A1427B-B066-4AD4-9F53-2671FA991A46}" type="slidenum">
              <a:rPr kumimoji="0" lang="fr-FR"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30275" rtl="0" eaLnBrk="0" fontAlgn="base" latinLnBrk="0" hangingPunct="0">
                <a:lnSpc>
                  <a:spcPct val="100000"/>
                </a:lnSpc>
                <a:spcBef>
                  <a:spcPct val="0"/>
                </a:spcBef>
                <a:spcAft>
                  <a:spcPct val="0"/>
                </a:spcAft>
                <a:buClrTx/>
                <a:buSzTx/>
                <a:buFontTx/>
                <a:buNone/>
                <a:tabLst/>
                <a:defRPr/>
              </a:pPr>
              <a:t>3</a:t>
            </a:fld>
            <a:endPar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Footer Placeholder 4"/>
          <p:cNvSpPr>
            <a:spLocks noGrp="1"/>
          </p:cNvSpPr>
          <p:nvPr>
            <p:ph type="ftr" sz="quarter" idx="11"/>
          </p:nvPr>
        </p:nvSpPr>
        <p:spPr/>
        <p:txBody>
          <a:bodyPr/>
          <a:lstStyle/>
          <a:p>
            <a:pPr marL="0" marR="0" lvl="0" indent="0" algn="l" defTabSz="930275" rtl="0" eaLnBrk="0" fontAlgn="base" latinLnBrk="0" hangingPunct="0">
              <a:lnSpc>
                <a:spcPct val="100000"/>
              </a:lnSpc>
              <a:spcBef>
                <a:spcPct val="0"/>
              </a:spcBef>
              <a:spcAft>
                <a:spcPct val="0"/>
              </a:spcAft>
              <a:buClrTx/>
              <a:buSzTx/>
              <a:buFontTx/>
              <a:buNone/>
              <a:tabLst/>
              <a:defRPr/>
            </a:pPr>
            <a:r>
              <a:rPr kumimoji="0" lang="fr-FR" sz="1200" b="0" i="0" u="none" strike="noStrike" kern="1200" cap="none" spc="0" normalizeH="0" baseline="0" noProof="0">
                <a:ln>
                  <a:noFill/>
                </a:ln>
                <a:solidFill>
                  <a:srgbClr val="000000"/>
                </a:solidFill>
                <a:effectLst/>
                <a:uLnTx/>
                <a:uFillTx/>
                <a:latin typeface="Times New Roman" pitchFamily="18" charset="0"/>
                <a:ea typeface="+mn-ea"/>
                <a:cs typeface="+mn-cs"/>
              </a:rPr>
              <a:t>V. Mokeev, Hadron Mass,  APCTP, July 1 - July 5, 2018, Pohang, Korea  </a:t>
            </a:r>
          </a:p>
        </p:txBody>
      </p:sp>
    </p:spTree>
    <p:extLst>
      <p:ext uri="{BB962C8B-B14F-4D97-AF65-F5344CB8AC3E}">
        <p14:creationId xmlns:p14="http://schemas.microsoft.com/office/powerpoint/2010/main" val="2789931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endParaRPr lang="fr-FR"/>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5</a:t>
            </a:fld>
            <a:endParaRPr lang="fr-FR"/>
          </a:p>
        </p:txBody>
      </p:sp>
    </p:spTree>
    <p:extLst>
      <p:ext uri="{BB962C8B-B14F-4D97-AF65-F5344CB8AC3E}">
        <p14:creationId xmlns:p14="http://schemas.microsoft.com/office/powerpoint/2010/main" val="1187380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7925" y="700088"/>
            <a:ext cx="4591050" cy="3443287"/>
          </a:xfrm>
        </p:spPr>
      </p:sp>
      <p:sp>
        <p:nvSpPr>
          <p:cNvPr id="3" name="Notes Placeholder 2"/>
          <p:cNvSpPr>
            <a:spLocks noGrp="1"/>
          </p:cNvSpPr>
          <p:nvPr>
            <p:ph type="body" idx="1"/>
          </p:nvPr>
        </p:nvSpPr>
        <p:spPr/>
        <p:txBody>
          <a:bodyPr>
            <a:normAutofit/>
          </a:bodyPr>
          <a:lstStyle/>
          <a:p>
            <a:r>
              <a:rPr lang="en-US" dirty="0"/>
              <a:t>- The picture of a quark inside of a hadron is a dynamical picture - what we effectively see depends on the quark momentum - review the picture and the importance of scale</a:t>
            </a:r>
          </a:p>
          <a:p>
            <a:r>
              <a:rPr lang="en-US" dirty="0"/>
              <a:t>- Model calculations of form factors and electrocouplings are sensitive to the evolution of the dressed quark mass function.</a:t>
            </a:r>
          </a:p>
          <a:p>
            <a:r>
              <a:rPr lang="en-US" dirty="0"/>
              <a:t>- Review the model calculations</a:t>
            </a:r>
          </a:p>
          <a:p>
            <a:r>
              <a:rPr lang="en-US" dirty="0"/>
              <a:t>- The data from CLAS12 will cover for the first time the range of Q2 where the dominant part of the hadron mass is generated addressing the key open problems of what is the nature of confinement and how is more than 98% of the visible mass in the Universe generated?</a:t>
            </a:r>
          </a:p>
          <a:p>
            <a:endParaRPr lang="en-US" dirty="0"/>
          </a:p>
        </p:txBody>
      </p:sp>
    </p:spTree>
    <p:extLst>
      <p:ext uri="{BB962C8B-B14F-4D97-AF65-F5344CB8AC3E}">
        <p14:creationId xmlns:p14="http://schemas.microsoft.com/office/powerpoint/2010/main" val="2753161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10</a:t>
            </a:fld>
            <a:endParaRPr lang="fr-FR"/>
          </a:p>
        </p:txBody>
      </p:sp>
    </p:spTree>
    <p:extLst>
      <p:ext uri="{BB962C8B-B14F-4D97-AF65-F5344CB8AC3E}">
        <p14:creationId xmlns:p14="http://schemas.microsoft.com/office/powerpoint/2010/main" val="2019035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fr-FR"/>
              <a:t>V. Mokeev, Hadron Mass,  APCTP, July 1 - July 5, 2018, Pohang, Korea  </a:t>
            </a:r>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16</a:t>
            </a:fld>
            <a:endParaRPr lang="fr-FR"/>
          </a:p>
        </p:txBody>
      </p:sp>
    </p:spTree>
    <p:extLst>
      <p:ext uri="{BB962C8B-B14F-4D97-AF65-F5344CB8AC3E}">
        <p14:creationId xmlns:p14="http://schemas.microsoft.com/office/powerpoint/2010/main" val="2019035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normAutofit/>
          </a:bodyPr>
          <a:lstStyle/>
          <a:p>
            <a:r>
              <a:rPr lang="ru-RU" dirty="0"/>
              <a:t>Исследования процессов электровозбуждения   </a:t>
            </a:r>
            <a:r>
              <a:rPr lang="en-US" dirty="0"/>
              <a:t>N*</a:t>
            </a:r>
            <a:r>
              <a:rPr lang="ru-RU" dirty="0"/>
              <a:t> во всех эксклюзивных каналах электророждения мезонов в резонансной области стало возможным в экспериментах на детекторе  </a:t>
            </a:r>
            <a:r>
              <a:rPr lang="en-US" dirty="0"/>
              <a:t>CLAS</a:t>
            </a:r>
            <a:r>
              <a:rPr lang="ru-RU" dirty="0"/>
              <a:t> , где была получена доминирующая чеать результатов по реакциям эксклюзивного электророждения мезонов на нуклонах. </a:t>
            </a:r>
            <a:endParaRPr lang="en-US" dirty="0"/>
          </a:p>
        </p:txBody>
      </p:sp>
      <p:sp>
        <p:nvSpPr>
          <p:cNvPr id="4" name="Slide Number Placeholder 3"/>
          <p:cNvSpPr>
            <a:spLocks noGrp="1"/>
          </p:cNvSpPr>
          <p:nvPr>
            <p:ph type="sldNum" sz="quarter" idx="10"/>
          </p:nvPr>
        </p:nvSpPr>
        <p:spPr/>
        <p:txBody>
          <a:bodyPr/>
          <a:lstStyle/>
          <a:p>
            <a:pPr>
              <a:defRPr/>
            </a:pPr>
            <a:fld id="{E9A1427B-B066-4AD4-9F53-2671FA991A46}" type="slidenum">
              <a:rPr lang="fr-FR" smtClean="0"/>
              <a:pPr>
                <a:defRPr/>
              </a:pPr>
              <a:t>18</a:t>
            </a:fld>
            <a:endParaRPr lang="fr-FR"/>
          </a:p>
        </p:txBody>
      </p:sp>
      <p:sp>
        <p:nvSpPr>
          <p:cNvPr id="5" name="Footer Placeholder 4"/>
          <p:cNvSpPr>
            <a:spLocks noGrp="1"/>
          </p:cNvSpPr>
          <p:nvPr>
            <p:ph type="ftr" sz="quarter" idx="11"/>
          </p:nvPr>
        </p:nvSpPr>
        <p:spPr/>
        <p:txBody>
          <a:bodyPr/>
          <a:lstStyle/>
          <a:p>
            <a:pPr>
              <a:defRPr/>
            </a:pPr>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7450" y="701675"/>
            <a:ext cx="4651375" cy="3489325"/>
          </a:xfrm>
        </p:spPr>
      </p:sp>
      <p:sp>
        <p:nvSpPr>
          <p:cNvPr id="3" name="Notes Placeholder 2"/>
          <p:cNvSpPr>
            <a:spLocks noGrp="1"/>
          </p:cNvSpPr>
          <p:nvPr>
            <p:ph type="body" idx="1"/>
          </p:nvPr>
        </p:nvSpPr>
        <p:spPr/>
        <p:txBody>
          <a:bodyPr/>
          <a:lstStyle/>
          <a:p>
            <a:r>
              <a:rPr lang="ru-RU" dirty="0"/>
              <a:t> Для извлечания амплитуд электровозбуждения </a:t>
            </a:r>
            <a:r>
              <a:rPr lang="en-US" dirty="0"/>
              <a:t> N*</a:t>
            </a:r>
            <a:r>
              <a:rPr lang="ru-RU" dirty="0"/>
              <a:t> из  сечений и поляризационных асимметрий реакций эксклюзивного электророждения мезонов на </a:t>
            </a:r>
          </a:p>
          <a:p>
            <a:r>
              <a:rPr lang="ru-RU" dirty="0"/>
              <a:t>протонах были развиты как подходы для извлечения параметров</a:t>
            </a:r>
            <a:r>
              <a:rPr lang="en-US" dirty="0"/>
              <a:t> N*</a:t>
            </a:r>
            <a:r>
              <a:rPr lang="ru-RU" dirty="0"/>
              <a:t>  из независимого анализа различных эксклюзивных каналов, так и из совместного анализа данных всех каналов в рамках многоканальных моделей реакций</a:t>
            </a:r>
            <a:endParaRPr lang="en-US" dirty="0"/>
          </a:p>
        </p:txBody>
      </p:sp>
      <p:sp>
        <p:nvSpPr>
          <p:cNvPr id="4" name="Footer Placeholder 3"/>
          <p:cNvSpPr>
            <a:spLocks noGrp="1"/>
          </p:cNvSpPr>
          <p:nvPr>
            <p:ph type="ftr" sz="quarter" idx="10"/>
          </p:nvPr>
        </p:nvSpPr>
        <p:spPr/>
        <p:txBody>
          <a:bodyPr/>
          <a:lstStyle/>
          <a:p>
            <a:pPr>
              <a:defRPr/>
            </a:pPr>
            <a:endParaRPr lang="fr-FR"/>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19</a:t>
            </a:fld>
            <a:endParaRPr lang="fr-FR"/>
          </a:p>
        </p:txBody>
      </p:sp>
    </p:spTree>
    <p:extLst>
      <p:ext uri="{BB962C8B-B14F-4D97-AF65-F5344CB8AC3E}">
        <p14:creationId xmlns:p14="http://schemas.microsoft.com/office/powerpoint/2010/main" val="90092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a:defRPr/>
            </a:pPr>
            <a:fld id="{E9A1427B-B066-4AD4-9F53-2671FA991A46}" type="slidenum">
              <a:rPr lang="fr-FR" smtClean="0"/>
              <a:pPr>
                <a:defRPr/>
              </a:pPr>
              <a:t>22</a:t>
            </a:fld>
            <a:endParaRPr lang="fr-FR" dirty="0"/>
          </a:p>
        </p:txBody>
      </p:sp>
    </p:spTree>
    <p:extLst>
      <p:ext uri="{BB962C8B-B14F-4D97-AF65-F5344CB8AC3E}">
        <p14:creationId xmlns:p14="http://schemas.microsoft.com/office/powerpoint/2010/main" val="2813579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endParaRPr lang="fr-FR"/>
          </a:p>
        </p:txBody>
      </p:sp>
      <p:sp>
        <p:nvSpPr>
          <p:cNvPr id="5" name="Slide Number Placeholder 4"/>
          <p:cNvSpPr>
            <a:spLocks noGrp="1"/>
          </p:cNvSpPr>
          <p:nvPr>
            <p:ph type="sldNum" sz="quarter" idx="5"/>
          </p:nvPr>
        </p:nvSpPr>
        <p:spPr/>
        <p:txBody>
          <a:bodyPr/>
          <a:lstStyle/>
          <a:p>
            <a:pPr>
              <a:defRPr/>
            </a:pPr>
            <a:fld id="{E9A1427B-B066-4AD4-9F53-2671FA991A46}" type="slidenum">
              <a:rPr lang="fr-FR" smtClean="0"/>
              <a:pPr>
                <a:defRPr/>
              </a:pPr>
              <a:t>23</a:t>
            </a:fld>
            <a:endParaRPr lang="fr-FR"/>
          </a:p>
        </p:txBody>
      </p:sp>
    </p:spTree>
    <p:extLst>
      <p:ext uri="{BB962C8B-B14F-4D97-AF65-F5344CB8AC3E}">
        <p14:creationId xmlns:p14="http://schemas.microsoft.com/office/powerpoint/2010/main" val="2510002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4" name="Title 1"/>
          <p:cNvSpPr txBox="1">
            <a:spLocks/>
          </p:cNvSpPr>
          <p:nvPr userDrawn="1"/>
        </p:nvSpPr>
        <p:spPr bwMode="auto">
          <a:xfrm>
            <a:off x="155572" y="-301625"/>
            <a:ext cx="9144000" cy="1143000"/>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200" algn="ctr" rtl="0" eaLnBrk="0" fontAlgn="base" hangingPunct="0">
              <a:spcBef>
                <a:spcPct val="0"/>
              </a:spcBef>
              <a:spcAft>
                <a:spcPct val="0"/>
              </a:spcAft>
              <a:defRPr sz="3200" b="1">
                <a:solidFill>
                  <a:schemeClr val="accent2"/>
                </a:solidFill>
                <a:latin typeface="Arial" charset="0"/>
              </a:defRPr>
            </a:lvl6pPr>
            <a:lvl7pPr marL="914400" algn="ctr" rtl="0" eaLnBrk="0" fontAlgn="base" hangingPunct="0">
              <a:spcBef>
                <a:spcPct val="0"/>
              </a:spcBef>
              <a:spcAft>
                <a:spcPct val="0"/>
              </a:spcAft>
              <a:defRPr sz="3200" b="1">
                <a:solidFill>
                  <a:schemeClr val="accent2"/>
                </a:solidFill>
                <a:latin typeface="Arial" charset="0"/>
              </a:defRPr>
            </a:lvl7pPr>
            <a:lvl8pPr marL="1371600" algn="ctr" rtl="0" eaLnBrk="0" fontAlgn="base" hangingPunct="0">
              <a:spcBef>
                <a:spcPct val="0"/>
              </a:spcBef>
              <a:spcAft>
                <a:spcPct val="0"/>
              </a:spcAft>
              <a:defRPr sz="3200" b="1">
                <a:solidFill>
                  <a:schemeClr val="accent2"/>
                </a:solidFill>
                <a:latin typeface="Arial" charset="0"/>
              </a:defRPr>
            </a:lvl8pPr>
            <a:lvl9pPr marL="1828800" algn="ctr" rtl="0" eaLnBrk="0" fontAlgn="base" hangingPunct="0">
              <a:spcBef>
                <a:spcPct val="0"/>
              </a:spcBef>
              <a:spcAft>
                <a:spcPct val="0"/>
              </a:spcAft>
              <a:defRPr sz="3200" b="1">
                <a:solidFill>
                  <a:schemeClr val="accent2"/>
                </a:solidFill>
                <a:latin typeface="Arial" charset="0"/>
              </a:defRPr>
            </a:lvl9pPr>
          </a:lstStyle>
          <a:p>
            <a:r>
              <a:rPr lang="en-US" sz="2000" kern="0">
                <a:latin typeface="Symbol" panose="05050102010706020507" pitchFamily="18" charset="2"/>
              </a:rPr>
              <a:t>g</a:t>
            </a:r>
            <a:r>
              <a:rPr lang="en-US" sz="2000" kern="0" baseline="-25000"/>
              <a:t>v</a:t>
            </a:r>
            <a:r>
              <a:rPr lang="en-US" sz="2000" kern="0"/>
              <a:t>pN* Electrocouplings from N</a:t>
            </a:r>
            <a:r>
              <a:rPr lang="en-US" sz="2000" kern="0">
                <a:latin typeface="Symbol" panose="05050102010706020507" pitchFamily="18" charset="2"/>
              </a:rPr>
              <a:t>p </a:t>
            </a:r>
            <a:r>
              <a:rPr lang="en-US" sz="2000" kern="0"/>
              <a:t>and </a:t>
            </a:r>
            <a:r>
              <a:rPr lang="en-US" sz="2000" kern="0">
                <a:latin typeface="Symbol" panose="05050102010706020507" pitchFamily="18" charset="2"/>
              </a:rPr>
              <a:t>p</a:t>
            </a:r>
            <a:r>
              <a:rPr lang="en-US" sz="2000" kern="0" baseline="30000"/>
              <a:t>+</a:t>
            </a:r>
            <a:r>
              <a:rPr lang="en-US" sz="2000" kern="0">
                <a:latin typeface="Symbol" panose="05050102010706020507" pitchFamily="18" charset="2"/>
              </a:rPr>
              <a:t>p</a:t>
            </a:r>
            <a:r>
              <a:rPr lang="en-US" sz="2000" kern="0" baseline="30000"/>
              <a:t>-</a:t>
            </a:r>
            <a:r>
              <a:rPr lang="en-US" sz="2000" kern="0"/>
              <a:t>p Electroproduction</a:t>
            </a:r>
            <a:endParaRPr lang="en-US" sz="2000" kern="0" dirty="0"/>
          </a:p>
        </p:txBody>
      </p:sp>
      <p:sp>
        <p:nvSpPr>
          <p:cNvPr id="5" name="Line 7"/>
          <p:cNvSpPr>
            <a:spLocks noChangeShapeType="1"/>
          </p:cNvSpPr>
          <p:nvPr userDrawn="1"/>
        </p:nvSpPr>
        <p:spPr bwMode="auto">
          <a:xfrm>
            <a:off x="0" y="559558"/>
            <a:ext cx="9144000" cy="0"/>
          </a:xfrm>
          <a:prstGeom prst="line">
            <a:avLst/>
          </a:prstGeom>
          <a:noFill/>
          <a:ln w="28575">
            <a:solidFill>
              <a:schemeClr val="accent2"/>
            </a:solidFill>
            <a:miter lim="800000"/>
            <a:headEnd/>
            <a:tailEnd/>
          </a:ln>
        </p:spPr>
        <p:txBody>
          <a:bodyPr wrap="none" lIns="91435" tIns="45718" rIns="91435" bIns="45718"/>
          <a:lstStyle/>
          <a:p>
            <a:pPr>
              <a:defRPr/>
            </a:pPr>
            <a:endParaRPr lang="en-US">
              <a:solidFill>
                <a:srgbClr val="000000"/>
              </a:solidFill>
            </a:endParaRPr>
          </a:p>
        </p:txBody>
      </p:sp>
    </p:spTree>
    <p:extLst>
      <p:ext uri="{BB962C8B-B14F-4D97-AF65-F5344CB8AC3E}">
        <p14:creationId xmlns:p14="http://schemas.microsoft.com/office/powerpoint/2010/main" val="417649552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52582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533017376"/>
      </p:ext>
    </p:extLst>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492327" y="6522328"/>
            <a:ext cx="486064" cy="304800"/>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47176831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r>
              <a:rPr lang="fr-FR" dirty="0" err="1">
                <a:solidFill>
                  <a:srgbClr val="000000"/>
                </a:solidFill>
              </a:rPr>
              <a:t>V.I.Mokeev</a:t>
            </a:r>
            <a:endParaRPr lang="fr-FR" dirty="0">
              <a:solidFill>
                <a:srgbClr val="000000"/>
              </a:solidFill>
            </a:endParaRPr>
          </a:p>
        </p:txBody>
      </p:sp>
    </p:spTree>
    <p:extLst>
      <p:ext uri="{BB962C8B-B14F-4D97-AF65-F5344CB8AC3E}">
        <p14:creationId xmlns:p14="http://schemas.microsoft.com/office/powerpoint/2010/main" val="102793578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000" b="1" cap="all"/>
            </a:lvl1pPr>
          </a:lstStyle>
          <a:p>
            <a:endParaRPr lang="en-US" dirty="0"/>
          </a:p>
        </p:txBody>
      </p:sp>
      <p:sp>
        <p:nvSpPr>
          <p:cNvPr id="3" name="Text Placeholder 2"/>
          <p:cNvSpPr>
            <a:spLocks noGrp="1"/>
          </p:cNvSpPr>
          <p:nvPr>
            <p:ph type="body" idx="1"/>
          </p:nvPr>
        </p:nvSpPr>
        <p:spPr>
          <a:xfrm>
            <a:off x="722313" y="2906714"/>
            <a:ext cx="7772400" cy="1500187"/>
          </a:xfrm>
          <a:prstGeom prst="rect">
            <a:avLst/>
          </a:prstGeom>
        </p:spPr>
        <p:txBody>
          <a:bodyPr anchor="b"/>
          <a:lstStyle>
            <a:lvl1pPr marL="0" indent="0">
              <a:buNone/>
              <a:defRPr sz="2000"/>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dirty="0"/>
              <a:t>Click to edit Master text styles</a:t>
            </a:r>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737042FF-EB9B-4CE9-A920-558DE7427338}"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69888060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47800"/>
            <a:ext cx="4114800" cy="472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7800"/>
            <a:ext cx="4114800" cy="472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0A1DDCE8-EDEE-4D63-98FF-35FD25514A9F}"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7722666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AD4B877A-E23D-429F-910A-1DE24208894B}"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7542918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492327" y="6522328"/>
            <a:ext cx="486064" cy="304800"/>
          </a:xfrm>
          <a:prstGeom prst="rect">
            <a:avLst/>
          </a:prstGeom>
        </p:spPr>
        <p:txBody>
          <a:bodyPr lIns="91435" tIns="45718" rIns="91435" bIns="45718"/>
          <a:lstStyle>
            <a:lvl1pPr>
              <a:defRPr/>
            </a:lvl1pPr>
          </a:lstStyle>
          <a:p>
            <a:pPr>
              <a:defRPr/>
            </a:pPr>
            <a:fld id="{34D77604-0887-4C83-BF07-747BB9261F69}"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393907271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4" descr="newlogo"/>
          <p:cNvPicPr>
            <a:picLocks noGrp="1" noChangeAspect="1" noChangeArrowheads="1"/>
          </p:cNvPicPr>
          <p:nvPr userDrawn="1"/>
        </p:nvPicPr>
        <p:blipFill>
          <a:blip r:embed="rId2" cstate="print"/>
          <a:srcRect/>
          <a:stretch>
            <a:fillRect/>
          </a:stretch>
        </p:blipFill>
        <p:spPr bwMode="auto">
          <a:xfrm>
            <a:off x="685801" y="6324600"/>
            <a:ext cx="1490663" cy="533400"/>
          </a:xfrm>
          <a:prstGeom prst="rect">
            <a:avLst/>
          </a:prstGeom>
          <a:noFill/>
          <a:ln w="9525">
            <a:noFill/>
            <a:miter lim="800000"/>
            <a:headEnd/>
            <a:tailEnd/>
          </a:ln>
        </p:spPr>
      </p:pic>
      <p:sp>
        <p:nvSpPr>
          <p:cNvPr id="3" name="Rectangle 3"/>
          <p:cNvSpPr>
            <a:spLocks noGrp="1" noChangeArrowheads="1"/>
          </p:cNvSpPr>
          <p:nvPr>
            <p:ph type="sldNum" sz="quarter" idx="10"/>
          </p:nvPr>
        </p:nvSpPr>
        <p:spPr>
          <a:xfrm>
            <a:off x="8443559" y="6553200"/>
            <a:ext cx="486064" cy="304800"/>
          </a:xfrm>
          <a:prstGeom prst="rect">
            <a:avLst/>
          </a:prstGeom>
        </p:spPr>
        <p:txBody>
          <a:bodyPr lIns="91435" tIns="45718" rIns="91435" bIns="45718"/>
          <a:lstStyle>
            <a:lvl1pPr>
              <a:defRPr/>
            </a:lvl1pPr>
          </a:lstStyle>
          <a:p>
            <a:pPr>
              <a:defRPr/>
            </a:pPr>
            <a:fld id="{758E450A-8325-4BEA-A47E-C9701C3E1CBF}" type="slidenum">
              <a:rPr lang="fr-FR">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107484615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0F8796B2-6FF3-44A8-AE62-65B65FF0FC37}"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84877790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4BC85D9C-CD62-461C-A928-922F8D8C83D3}"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17894271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81001" y="1447800"/>
            <a:ext cx="8382000" cy="47244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FBC429A8-C0CB-4C1E-9DA0-BC44B52015E2}"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176532211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1" y="274638"/>
            <a:ext cx="2095500" cy="58975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274638"/>
            <a:ext cx="6134100" cy="58975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C6DEDFA3-F1F6-41DA-92C0-F5BCBD439CD1}"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03288685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381001" y="1447800"/>
            <a:ext cx="8382000" cy="4724400"/>
          </a:xfrm>
          <a:prstGeom prst="rect">
            <a:avLst/>
          </a:prstGeom>
        </p:spPr>
        <p:txBody>
          <a:bodyPr/>
          <a:lstStyle/>
          <a:p>
            <a:pPr lvl="0"/>
            <a:endParaRPr lang="en-US" noProof="0"/>
          </a:p>
        </p:txBody>
      </p:sp>
      <p:sp>
        <p:nvSpPr>
          <p:cNvPr id="4" name="Slide Number Placeholder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214CDC7F-851F-4BFD-A614-4ECDBD82F76D}"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401486203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49873472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4049" y="685800"/>
            <a:ext cx="8229600" cy="1143000"/>
          </a:xfrm>
        </p:spPr>
        <p:txBody>
          <a:bodyPr/>
          <a:lstStyle/>
          <a:p>
            <a:r>
              <a:rPr lang="en-US" dirty="0"/>
              <a:t>Click to edit Master title style</a:t>
            </a:r>
          </a:p>
        </p:txBody>
      </p:sp>
      <p:sp>
        <p:nvSpPr>
          <p:cNvPr id="3" name="Content Placeholder 2"/>
          <p:cNvSpPr>
            <a:spLocks noGrp="1"/>
          </p:cNvSpPr>
          <p:nvPr>
            <p:ph idx="1"/>
          </p:nvPr>
        </p:nvSpPr>
        <p:spPr>
          <a:xfrm>
            <a:off x="381001" y="1447800"/>
            <a:ext cx="8382000" cy="472440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lIns="91435" tIns="45718" rIns="91435" bIns="45718"/>
          <a:lstStyle/>
          <a:p>
            <a:endParaRPr lang="en-US" dirty="0"/>
          </a:p>
        </p:txBody>
      </p:sp>
      <p:sp>
        <p:nvSpPr>
          <p:cNvPr id="5" name="Footer Placeholder 4"/>
          <p:cNvSpPr>
            <a:spLocks noGrp="1"/>
          </p:cNvSpPr>
          <p:nvPr>
            <p:ph type="ftr" sz="quarter" idx="11"/>
          </p:nvPr>
        </p:nvSpPr>
        <p:spPr/>
        <p:txBody>
          <a:bodyPr lIns="91435" tIns="45718" rIns="91435" bIns="45718"/>
          <a:lstStyle/>
          <a:p>
            <a:endParaRPr lang="en-US" dirty="0"/>
          </a:p>
        </p:txBody>
      </p:sp>
      <p:sp>
        <p:nvSpPr>
          <p:cNvPr id="6" name="Slide Number Placeholder 5"/>
          <p:cNvSpPr>
            <a:spLocks noGrp="1"/>
          </p:cNvSpPr>
          <p:nvPr>
            <p:ph type="sldNum" sz="quarter" idx="12"/>
          </p:nvPr>
        </p:nvSpPr>
        <p:spPr>
          <a:xfrm>
            <a:off x="8276936" y="6553200"/>
            <a:ext cx="486064" cy="304800"/>
          </a:xfrm>
          <a:prstGeom prst="rect">
            <a:avLst/>
          </a:prstGeom>
        </p:spPr>
        <p:txBody>
          <a:bodyPr lIns="91435" tIns="45718" rIns="91435" bIns="45718"/>
          <a:lstStyle/>
          <a:p>
            <a:fld id="{66D3942C-BD50-4FC2-A952-1F84E0E6FA11}" type="slidenum">
              <a:rPr lang="en-US" smtClean="0"/>
              <a:t>‹#›</a:t>
            </a:fld>
            <a:endParaRPr lang="en-US" dirty="0"/>
          </a:p>
        </p:txBody>
      </p:sp>
    </p:spTree>
    <p:extLst>
      <p:ext uri="{BB962C8B-B14F-4D97-AF65-F5344CB8AC3E}">
        <p14:creationId xmlns:p14="http://schemas.microsoft.com/office/powerpoint/2010/main" val="234120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609601" y="1643294"/>
            <a:ext cx="8382000" cy="47244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0"/>
          </p:nvPr>
        </p:nvSpPr>
        <p:spPr>
          <a:xfrm>
            <a:off x="609601" y="1635016"/>
            <a:ext cx="8382000" cy="47244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sldNum" sz="quarter" idx="4"/>
          </p:nvPr>
        </p:nvSpPr>
        <p:spPr bwMode="auto">
          <a:xfrm>
            <a:off x="8543649" y="6553200"/>
            <a:ext cx="486064" cy="3048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lgn="r" eaLnBrk="0" hangingPunct="0">
              <a:defRPr sz="1400">
                <a:latin typeface="Times New Roman" pitchFamily="18" charset="0"/>
                <a:cs typeface="+mn-cs"/>
              </a:defRPr>
            </a:lvl1pPr>
          </a:lstStyle>
          <a:p>
            <a:pPr>
              <a:defRPr/>
            </a:pPr>
            <a:endParaRPr lang="fr-FR" dirty="0">
              <a:solidFill>
                <a:srgbClr val="000000"/>
              </a:solidFill>
            </a:endParaRPr>
          </a:p>
        </p:txBody>
      </p:sp>
      <p:sp>
        <p:nvSpPr>
          <p:cNvPr id="6" name="Rectangle 3"/>
          <p:cNvSpPr txBox="1">
            <a:spLocks noChangeArrowheads="1"/>
          </p:cNvSpPr>
          <p:nvPr userDrawn="1"/>
        </p:nvSpPr>
        <p:spPr bwMode="auto">
          <a:xfrm>
            <a:off x="7406512" y="6518177"/>
            <a:ext cx="486064" cy="3048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6000" algn="l" defTabSz="914400" rtl="0" eaLnBrk="1" latinLnBrk="0" hangingPunct="1">
              <a:defRPr sz="3600" kern="1200">
                <a:solidFill>
                  <a:schemeClr val="tx1"/>
                </a:solidFill>
                <a:latin typeface="Arial" pitchFamily="34" charset="0"/>
                <a:ea typeface="+mn-ea"/>
                <a:cs typeface="Arial" pitchFamily="34" charset="0"/>
              </a:defRPr>
            </a:lvl6pPr>
            <a:lvl7pPr marL="2743200" algn="l" defTabSz="914400" rtl="0" eaLnBrk="1" latinLnBrk="0" hangingPunct="1">
              <a:defRPr sz="3600" kern="1200">
                <a:solidFill>
                  <a:schemeClr val="tx1"/>
                </a:solidFill>
                <a:latin typeface="Arial" pitchFamily="34" charset="0"/>
                <a:ea typeface="+mn-ea"/>
                <a:cs typeface="Arial" pitchFamily="34" charset="0"/>
              </a:defRPr>
            </a:lvl7pPr>
            <a:lvl8pPr marL="3200400" algn="l" defTabSz="914400" rtl="0" eaLnBrk="1" latinLnBrk="0" hangingPunct="1">
              <a:defRPr sz="3600" kern="1200">
                <a:solidFill>
                  <a:schemeClr val="tx1"/>
                </a:solidFill>
                <a:latin typeface="Arial" pitchFamily="34" charset="0"/>
                <a:ea typeface="+mn-ea"/>
                <a:cs typeface="Arial" pitchFamily="34" charset="0"/>
              </a:defRPr>
            </a:lvl8pPr>
            <a:lvl9pPr marL="3657600" algn="l" defTabSz="914400" rtl="0" eaLnBrk="1" latinLnBrk="0" hangingPunct="1">
              <a:defRPr sz="3600" kern="1200">
                <a:solidFill>
                  <a:schemeClr val="tx1"/>
                </a:solidFill>
                <a:latin typeface="Arial" pitchFamily="34" charset="0"/>
                <a:ea typeface="+mn-ea"/>
                <a:cs typeface="Arial" pitchFamily="34" charset="0"/>
              </a:defRPr>
            </a:lvl9pPr>
          </a:lstStyle>
          <a:p>
            <a:pPr>
              <a:defRPr/>
            </a:pPr>
            <a:endParaRPr lang="fr-FR" sz="1400" dirty="0">
              <a:solidFill>
                <a:srgbClr val="000000"/>
              </a:solidFill>
            </a:endParaRPr>
          </a:p>
        </p:txBody>
      </p:sp>
    </p:spTree>
    <p:extLst>
      <p:ext uri="{BB962C8B-B14F-4D97-AF65-F5344CB8AC3E}">
        <p14:creationId xmlns:p14="http://schemas.microsoft.com/office/powerpoint/2010/main" val="294964994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endParaRPr lang="fr-FR" dirty="0"/>
          </a:p>
        </p:txBody>
      </p:sp>
    </p:spTree>
    <p:extLst>
      <p:ext uri="{BB962C8B-B14F-4D97-AF65-F5344CB8AC3E}">
        <p14:creationId xmlns:p14="http://schemas.microsoft.com/office/powerpoint/2010/main" val="165072961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492327" y="6522328"/>
            <a:ext cx="486064" cy="304800"/>
          </a:xfrm>
          <a:prstGeom prst="rect">
            <a:avLst/>
          </a:prstGeom>
        </p:spPr>
        <p:txBody>
          <a:bodyPr lIns="91435" tIns="45718" rIns="91435" bIns="45718"/>
          <a:lstStyle/>
          <a:p>
            <a:pPr>
              <a:defRPr/>
            </a:pPr>
            <a:fld id="{9A3FFD64-B555-4607-8194-F5EC2A301902}" type="slidenum">
              <a:rPr lang="fr-FR" smtClean="0"/>
              <a:pPr>
                <a:defRPr/>
              </a:pPr>
              <a:t>‹#›</a:t>
            </a:fld>
            <a:endParaRPr lang="fr-FR"/>
          </a:p>
        </p:txBody>
      </p:sp>
    </p:spTree>
    <p:extLst>
      <p:ext uri="{BB962C8B-B14F-4D97-AF65-F5344CB8AC3E}">
        <p14:creationId xmlns:p14="http://schemas.microsoft.com/office/powerpoint/2010/main" val="83674660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492327" y="6522328"/>
            <a:ext cx="486064" cy="304800"/>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dirty="0"/>
          </a:p>
        </p:txBody>
      </p:sp>
    </p:spTree>
    <p:extLst>
      <p:ext uri="{BB962C8B-B14F-4D97-AF65-F5344CB8AC3E}">
        <p14:creationId xmlns:p14="http://schemas.microsoft.com/office/powerpoint/2010/main" val="57661096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Rectangle 2"/>
          <p:cNvSpPr/>
          <p:nvPr userDrawn="1"/>
        </p:nvSpPr>
        <p:spPr>
          <a:xfrm>
            <a:off x="8593016" y="6519446"/>
            <a:ext cx="457200" cy="338554"/>
          </a:xfrm>
          <a:prstGeom prst="rect">
            <a:avLst/>
          </a:prstGeom>
        </p:spPr>
        <p:txBody>
          <a:bodyPr wrap="square" lIns="91435" tIns="45718" rIns="91435" bIns="45718">
            <a:spAutoFit/>
          </a:bodyPr>
          <a:lstStyle/>
          <a:p>
            <a:fld id="{9A3FFD64-B555-4607-8194-F5EC2A301902}" type="slidenum">
              <a:rPr lang="fr-FR" sz="1600" smtClean="0">
                <a:solidFill>
                  <a:srgbClr val="000000"/>
                </a:solidFill>
              </a:rPr>
              <a:pPr/>
              <a:t>‹#›</a:t>
            </a:fld>
            <a:endParaRPr lang="en-US" sz="1600" dirty="0"/>
          </a:p>
        </p:txBody>
      </p:sp>
      <p:sp>
        <p:nvSpPr>
          <p:cNvPr id="5" name="Line 7"/>
          <p:cNvSpPr>
            <a:spLocks noChangeShapeType="1"/>
          </p:cNvSpPr>
          <p:nvPr userDrawn="1"/>
        </p:nvSpPr>
        <p:spPr bwMode="auto">
          <a:xfrm>
            <a:off x="0" y="559558"/>
            <a:ext cx="9144000" cy="0"/>
          </a:xfrm>
          <a:prstGeom prst="line">
            <a:avLst/>
          </a:prstGeom>
          <a:noFill/>
          <a:ln w="28575">
            <a:solidFill>
              <a:schemeClr val="accent2"/>
            </a:solidFill>
            <a:miter lim="800000"/>
            <a:headEnd/>
            <a:tailEnd/>
          </a:ln>
        </p:spPr>
        <p:txBody>
          <a:bodyPr wrap="none" lIns="91435" tIns="45718" rIns="91435" bIns="45718"/>
          <a:lstStyle/>
          <a:p>
            <a:pPr>
              <a:defRPr/>
            </a:pPr>
            <a:endParaRPr lang="en-US">
              <a:solidFill>
                <a:srgbClr val="000000"/>
              </a:solidFill>
            </a:endParaRPr>
          </a:p>
        </p:txBody>
      </p:sp>
    </p:spTree>
    <p:extLst>
      <p:ext uri="{BB962C8B-B14F-4D97-AF65-F5344CB8AC3E}">
        <p14:creationId xmlns:p14="http://schemas.microsoft.com/office/powerpoint/2010/main" val="208610895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66E78-2D5D-0B71-AB98-209B45D7232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6404663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Rectangle 2"/>
          <p:cNvSpPr/>
          <p:nvPr userDrawn="1"/>
        </p:nvSpPr>
        <p:spPr>
          <a:xfrm>
            <a:off x="8593016" y="6519446"/>
            <a:ext cx="457200" cy="338554"/>
          </a:xfrm>
          <a:prstGeom prst="rect">
            <a:avLst/>
          </a:prstGeom>
        </p:spPr>
        <p:txBody>
          <a:bodyPr wrap="square" lIns="91435" tIns="45718" rIns="91435" bIns="45718">
            <a:spAutoFit/>
          </a:bodyPr>
          <a:lstStyle/>
          <a:p>
            <a:fld id="{9A3FFD64-B555-4607-8194-F5EC2A301902}" type="slidenum">
              <a:rPr lang="fr-FR" sz="1600" smtClean="0">
                <a:solidFill>
                  <a:srgbClr val="000000"/>
                </a:solidFill>
              </a:rPr>
              <a:pPr/>
              <a:t>‹#›</a:t>
            </a:fld>
            <a:endParaRPr lang="en-US" sz="1600" dirty="0"/>
          </a:p>
        </p:txBody>
      </p:sp>
    </p:spTree>
    <p:extLst>
      <p:ext uri="{BB962C8B-B14F-4D97-AF65-F5344CB8AC3E}">
        <p14:creationId xmlns:p14="http://schemas.microsoft.com/office/powerpoint/2010/main" val="408000822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28735671"/>
      </p:ext>
    </p:extLst>
  </p:cSld>
  <p:clrMapOvr>
    <a:overrideClrMapping bg1="lt1" tx1="dk1" bg2="lt2" tx2="dk2" accent1="accent1" accent2="accent2" accent3="accent3" accent4="accent4" accent5="accent5" accent6="accent6" hlink="hlink" folHlink="folHlink"/>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679492" y="6553200"/>
            <a:ext cx="486064" cy="304800"/>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115809461"/>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endParaRPr lang="fr-FR" dirty="0">
              <a:solidFill>
                <a:srgbClr val="000000"/>
              </a:solidFill>
            </a:endParaRPr>
          </a:p>
        </p:txBody>
      </p:sp>
    </p:spTree>
    <p:extLst>
      <p:ext uri="{BB962C8B-B14F-4D97-AF65-F5344CB8AC3E}">
        <p14:creationId xmlns:p14="http://schemas.microsoft.com/office/powerpoint/2010/main" val="29508220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679492" y="6553200"/>
            <a:ext cx="486064" cy="304800"/>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4232738116"/>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endParaRPr lang="fr-FR" dirty="0"/>
          </a:p>
        </p:txBody>
      </p:sp>
    </p:spTree>
    <p:extLst>
      <p:ext uri="{BB962C8B-B14F-4D97-AF65-F5344CB8AC3E}">
        <p14:creationId xmlns:p14="http://schemas.microsoft.com/office/powerpoint/2010/main" val="2288834617"/>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2332892" y="6529754"/>
            <a:ext cx="5040923" cy="304800"/>
          </a:xfrm>
          <a:prstGeom prst="rect">
            <a:avLst/>
          </a:prstGeom>
        </p:spPr>
        <p:txBody>
          <a:bodyPr lIns="91435" tIns="45718" rIns="91435" bIns="45718"/>
          <a:lstStyle/>
          <a:p>
            <a:pPr>
              <a:defRPr/>
            </a:pPr>
            <a:fld id="{9A3FFD64-B555-4607-8194-F5EC2A301902}" type="slidenum">
              <a:rPr lang="fr-FR" smtClean="0"/>
              <a:pPr>
                <a:defRPr/>
              </a:pPr>
              <a:t>‹#›</a:t>
            </a:fld>
            <a:r>
              <a:rPr lang="fr-FR" dirty="0" err="1"/>
              <a:t>kjhkjhpoipoipoipo</a:t>
            </a:r>
            <a:endParaRPr lang="fr-FR" dirty="0"/>
          </a:p>
        </p:txBody>
      </p:sp>
    </p:spTree>
    <p:extLst>
      <p:ext uri="{BB962C8B-B14F-4D97-AF65-F5344CB8AC3E}">
        <p14:creationId xmlns:p14="http://schemas.microsoft.com/office/powerpoint/2010/main" val="54801855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679492" y="6553200"/>
            <a:ext cx="486064" cy="304800"/>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dirty="0"/>
          </a:p>
        </p:txBody>
      </p:sp>
    </p:spTree>
    <p:extLst>
      <p:ext uri="{BB962C8B-B14F-4D97-AF65-F5344CB8AC3E}">
        <p14:creationId xmlns:p14="http://schemas.microsoft.com/office/powerpoint/2010/main" val="307217499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fld id="{06568028-AE88-4F03-B296-5B39D02535DD}" type="slidenum">
              <a:rPr lang="en-US" smtClean="0"/>
              <a:t>‹#›</a:t>
            </a:fld>
            <a:endParaRPr lang="en-US"/>
          </a:p>
        </p:txBody>
      </p:sp>
    </p:spTree>
    <p:extLst>
      <p:ext uri="{BB962C8B-B14F-4D97-AF65-F5344CB8AC3E}">
        <p14:creationId xmlns:p14="http://schemas.microsoft.com/office/powerpoint/2010/main" val="361305466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Rectangle 2"/>
          <p:cNvSpPr/>
          <p:nvPr userDrawn="1"/>
        </p:nvSpPr>
        <p:spPr>
          <a:xfrm>
            <a:off x="8616462" y="6519446"/>
            <a:ext cx="436338" cy="338554"/>
          </a:xfrm>
          <a:prstGeom prst="rect">
            <a:avLst/>
          </a:prstGeom>
        </p:spPr>
        <p:txBody>
          <a:bodyPr wrap="none" lIns="91435" tIns="45718" rIns="91435" bIns="45718">
            <a:spAutoFit/>
          </a:bodyPr>
          <a:lstStyle/>
          <a:p>
            <a:fld id="{9A3FFD64-B555-4607-8194-F5EC2A301902}" type="slidenum">
              <a:rPr lang="fr-FR" sz="1600" smtClean="0">
                <a:solidFill>
                  <a:srgbClr val="000000"/>
                </a:solidFill>
              </a:rPr>
              <a:pPr/>
              <a:t>‹#›</a:t>
            </a:fld>
            <a:endParaRPr lang="en-US" sz="1600" dirty="0"/>
          </a:p>
        </p:txBody>
      </p:sp>
    </p:spTree>
    <p:extLst>
      <p:ext uri="{BB962C8B-B14F-4D97-AF65-F5344CB8AC3E}">
        <p14:creationId xmlns:p14="http://schemas.microsoft.com/office/powerpoint/2010/main" val="1222838746"/>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618766163"/>
      </p:ext>
    </p:extLst>
  </p:cSld>
  <p:clrMapOvr>
    <a:overrideClrMapping bg1="lt1" tx1="dk1" bg2="lt2" tx2="dk2" accent1="accent1" accent2="accent2" accent3="accent3" accent4="accent4" accent5="accent5" accent6="accent6" hlink="hlink" folHlink="folHlink"/>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dirty="0">
              <a:solidFill>
                <a:srgbClr val="000000"/>
              </a:solidFill>
            </a:endParaRPr>
          </a:p>
        </p:txBody>
      </p:sp>
    </p:spTree>
    <p:extLst>
      <p:ext uri="{BB962C8B-B14F-4D97-AF65-F5344CB8AC3E}">
        <p14:creationId xmlns:p14="http://schemas.microsoft.com/office/powerpoint/2010/main" val="1765368881"/>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FB21 International Conference </a:t>
            </a:r>
            <a:r>
              <a:rPr lang="en-US" dirty="0" err="1">
                <a:solidFill>
                  <a:srgbClr val="333399"/>
                </a:solidFill>
                <a:latin typeface="Arial" charset="0"/>
              </a:rPr>
              <a:t>Chcago</a:t>
            </a:r>
            <a:r>
              <a:rPr lang="en-US" dirty="0">
                <a:solidFill>
                  <a:srgbClr val="333399"/>
                </a:solidFill>
                <a:latin typeface="Arial" charset="0"/>
              </a:rPr>
              <a:t> IL, USA, May 18-22, 2015 </a:t>
            </a:r>
            <a:endParaRPr lang="fr-FR" dirty="0">
              <a:solidFill>
                <a:srgbClr val="000000"/>
              </a:solidFill>
            </a:endParaRPr>
          </a:p>
        </p:txBody>
      </p:sp>
    </p:spTree>
    <p:extLst>
      <p:ext uri="{BB962C8B-B14F-4D97-AF65-F5344CB8AC3E}">
        <p14:creationId xmlns:p14="http://schemas.microsoft.com/office/powerpoint/2010/main" val="25044212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354960575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ECT* 2015 Workshop on Nucleon Resonances, October 12-16, 2015 </a:t>
            </a:r>
            <a:endParaRPr lang="fr-FR" dirty="0"/>
          </a:p>
        </p:txBody>
      </p:sp>
    </p:spTree>
    <p:extLst>
      <p:ext uri="{BB962C8B-B14F-4D97-AF65-F5344CB8AC3E}">
        <p14:creationId xmlns:p14="http://schemas.microsoft.com/office/powerpoint/2010/main" val="207436861"/>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pPr>
                <a:defRPr/>
              </a:pPr>
              <a:t>‹#›</a:t>
            </a:fld>
            <a:endParaRPr lang="fr-FR"/>
          </a:p>
        </p:txBody>
      </p:sp>
    </p:spTree>
    <p:extLst>
      <p:ext uri="{BB962C8B-B14F-4D97-AF65-F5344CB8AC3E}">
        <p14:creationId xmlns:p14="http://schemas.microsoft.com/office/powerpoint/2010/main" val="2149328227"/>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a:p>
        </p:txBody>
      </p:sp>
    </p:spTree>
    <p:extLst>
      <p:ext uri="{BB962C8B-B14F-4D97-AF65-F5344CB8AC3E}">
        <p14:creationId xmlns:p14="http://schemas.microsoft.com/office/powerpoint/2010/main" val="4092963028"/>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1984252585"/>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2_Custom Layou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892400913"/>
      </p:ext>
    </p:extLst>
  </p:cSld>
  <p:clrMapOvr>
    <a:overrideClrMapping bg1="lt1" tx1="dk1" bg2="lt2" tx2="dk2" accent1="accent1" accent2="accent2" accent3="accent3" accent4="accent4" accent5="accent5" accent6="accent6" hlink="hlink" folHlink="folHlink"/>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2707225846"/>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7" y="6553200"/>
            <a:ext cx="5925094"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FB21 International Conference </a:t>
            </a:r>
            <a:r>
              <a:rPr lang="en-US" dirty="0" err="1">
                <a:solidFill>
                  <a:srgbClr val="333399"/>
                </a:solidFill>
                <a:latin typeface="Arial" charset="0"/>
              </a:rPr>
              <a:t>Chcago</a:t>
            </a:r>
            <a:r>
              <a:rPr lang="en-US" dirty="0">
                <a:solidFill>
                  <a:srgbClr val="333399"/>
                </a:solidFill>
                <a:latin typeface="Arial" charset="0"/>
              </a:rPr>
              <a:t> IL, USA, May 18-22, 2015 </a:t>
            </a:r>
            <a:endParaRPr lang="fr-FR" dirty="0">
              <a:solidFill>
                <a:srgbClr val="000000"/>
              </a:solidFill>
            </a:endParaRPr>
          </a:p>
        </p:txBody>
      </p:sp>
    </p:spTree>
    <p:extLst>
      <p:ext uri="{BB962C8B-B14F-4D97-AF65-F5344CB8AC3E}">
        <p14:creationId xmlns:p14="http://schemas.microsoft.com/office/powerpoint/2010/main" val="802143654"/>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solidFill>
                  <a:srgbClr val="000000"/>
                </a:solidFill>
              </a:rPr>
              <a:pPr>
                <a:defRPr/>
              </a:pPr>
              <a:t>‹#›</a:t>
            </a:fld>
            <a:endParaRPr lang="fr-FR">
              <a:solidFill>
                <a:srgbClr val="000000"/>
              </a:solidFill>
            </a:endParaRPr>
          </a:p>
        </p:txBody>
      </p:sp>
    </p:spTree>
    <p:extLst>
      <p:ext uri="{BB962C8B-B14F-4D97-AF65-F5344CB8AC3E}">
        <p14:creationId xmlns:p14="http://schemas.microsoft.com/office/powerpoint/2010/main" val="696767886"/>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p:cNvSpPr>
            <a:spLocks noGrp="1" noChangeArrowheads="1"/>
          </p:cNvSpPr>
          <p:nvPr>
            <p:ph type="sldNum" sz="quarter" idx="10"/>
          </p:nvPr>
        </p:nvSpPr>
        <p:spPr>
          <a:xfrm>
            <a:off x="2235926" y="6553200"/>
            <a:ext cx="4373880" cy="304800"/>
          </a:xfrm>
          <a:prstGeom prst="rect">
            <a:avLst/>
          </a:prstGeom>
          <a:solidFill>
            <a:schemeClr val="bg1"/>
          </a:solidFill>
          <a:ln/>
        </p:spPr>
        <p:txBody>
          <a:bodyPr lIns="91435" tIns="45718" rIns="91435" bIns="45718"/>
          <a:lstStyle>
            <a:lvl1pPr>
              <a:defRPr sz="900"/>
            </a:lvl1pPr>
          </a:lstStyle>
          <a:p>
            <a:pPr>
              <a:defRPr/>
            </a:pPr>
            <a:r>
              <a:rPr lang="en-US" dirty="0" err="1">
                <a:solidFill>
                  <a:srgbClr val="333399"/>
                </a:solidFill>
                <a:latin typeface="Arial" charset="0"/>
              </a:rPr>
              <a:t>V.I.Mokeev</a:t>
            </a:r>
            <a:r>
              <a:rPr lang="en-US" dirty="0">
                <a:solidFill>
                  <a:srgbClr val="333399"/>
                </a:solidFill>
                <a:latin typeface="Arial" charset="0"/>
              </a:rPr>
              <a:t>,  ECT* 2015 Workshop on Nucleon Resonances, October 12-16, 2015 </a:t>
            </a:r>
            <a:endParaRPr lang="fr-FR" dirty="0"/>
          </a:p>
        </p:txBody>
      </p:sp>
    </p:spTree>
    <p:extLst>
      <p:ext uri="{BB962C8B-B14F-4D97-AF65-F5344CB8AC3E}">
        <p14:creationId xmlns:p14="http://schemas.microsoft.com/office/powerpoint/2010/main" val="2676451078"/>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7752028" y="6389135"/>
            <a:ext cx="1144858" cy="365125"/>
          </a:xfrm>
          <a:prstGeom prst="rect">
            <a:avLst/>
          </a:prstGeom>
        </p:spPr>
        <p:txBody>
          <a:bodyPr lIns="91435" tIns="45718" rIns="91435" bIns="45718"/>
          <a:lstStyle/>
          <a:p>
            <a:pPr>
              <a:defRPr/>
            </a:pPr>
            <a:fld id="{9A3FFD64-B555-4607-8194-F5EC2A301902}" type="slidenum">
              <a:rPr lang="fr-FR" smtClean="0"/>
              <a:pPr>
                <a:defRPr/>
              </a:pPr>
              <a:t>‹#›</a:t>
            </a:fld>
            <a:endParaRPr lang="fr-FR"/>
          </a:p>
        </p:txBody>
      </p:sp>
    </p:spTree>
    <p:extLst>
      <p:ext uri="{BB962C8B-B14F-4D97-AF65-F5344CB8AC3E}">
        <p14:creationId xmlns:p14="http://schemas.microsoft.com/office/powerpoint/2010/main" val="2592003872"/>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xfrm>
            <a:off x="7752028" y="6389135"/>
            <a:ext cx="1144858" cy="365125"/>
          </a:xfrm>
          <a:prstGeom prst="rect">
            <a:avLst/>
          </a:prstGeom>
          <a:ln/>
        </p:spPr>
        <p:txBody>
          <a:bodyPr lIns="91435" tIns="45718" rIns="91435" bIns="45718"/>
          <a:lstStyle>
            <a:lvl1pPr>
              <a:defRPr/>
            </a:lvl1pPr>
          </a:lstStyle>
          <a:p>
            <a:pPr>
              <a:defRPr/>
            </a:pPr>
            <a:fld id="{9F1F4E70-8142-46F1-ACE4-91AB33693ACE}" type="slidenum">
              <a:rPr lang="fr-FR"/>
              <a:pPr>
                <a:defRPr/>
              </a:pPr>
              <a:t>‹#›</a:t>
            </a:fld>
            <a:endParaRPr lang="fr-FR"/>
          </a:p>
        </p:txBody>
      </p:sp>
    </p:spTree>
    <p:extLst>
      <p:ext uri="{BB962C8B-B14F-4D97-AF65-F5344CB8AC3E}">
        <p14:creationId xmlns:p14="http://schemas.microsoft.com/office/powerpoint/2010/main" val="3291915827"/>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5599443" y="6541862"/>
            <a:ext cx="2057400" cy="365125"/>
          </a:xfrm>
          <a:prstGeom prst="rect">
            <a:avLst/>
          </a:prstGeom>
        </p:spPr>
        <p:txBody>
          <a:bodyPr lIns="91435" tIns="45718" rIns="91435" bIns="45718"/>
          <a:lstStyle/>
          <a:p>
            <a:fld id="{05A3D162-96D2-41CC-AE16-7AE67E9C4747}" type="slidenum">
              <a:rPr lang="en-US" smtClean="0"/>
              <a:t>‹#›</a:t>
            </a:fld>
            <a:endParaRPr lang="en-US"/>
          </a:p>
        </p:txBody>
      </p:sp>
    </p:spTree>
    <p:extLst>
      <p:ext uri="{BB962C8B-B14F-4D97-AF65-F5344CB8AC3E}">
        <p14:creationId xmlns:p14="http://schemas.microsoft.com/office/powerpoint/2010/main" val="163300928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xxxx">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583777"/>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4085" name="Line 5"/>
          <p:cNvSpPr>
            <a:spLocks noChangeShapeType="1"/>
          </p:cNvSpPr>
          <p:nvPr/>
        </p:nvSpPr>
        <p:spPr bwMode="auto">
          <a:xfrm>
            <a:off x="2133600" y="6553200"/>
            <a:ext cx="7010400" cy="0"/>
          </a:xfrm>
          <a:prstGeom prst="line">
            <a:avLst/>
          </a:prstGeom>
          <a:noFill/>
          <a:ln w="9525">
            <a:solidFill>
              <a:srgbClr val="333399"/>
            </a:solidFill>
            <a:round/>
            <a:headEnd/>
            <a:tailEnd/>
          </a:ln>
          <a:effectLst/>
        </p:spPr>
        <p:txBody>
          <a:bodyPr lIns="91435" tIns="45718" rIns="91435" bIns="45718"/>
          <a:lstStyle/>
          <a:p>
            <a:pPr algn="ctr" eaLnBrk="0" hangingPunct="0">
              <a:defRPr/>
            </a:pPr>
            <a:endParaRPr lang="en-US" sz="3600">
              <a:solidFill>
                <a:srgbClr val="000000"/>
              </a:solidFill>
              <a:latin typeface="Arial" charset="0"/>
            </a:endParaRPr>
          </a:p>
        </p:txBody>
      </p:sp>
      <p:sp>
        <p:nvSpPr>
          <p:cNvPr id="814086" name="Text Box 6"/>
          <p:cNvSpPr txBox="1">
            <a:spLocks noChangeArrowheads="1"/>
          </p:cNvSpPr>
          <p:nvPr/>
        </p:nvSpPr>
        <p:spPr bwMode="auto">
          <a:xfrm>
            <a:off x="2133601" y="6581005"/>
            <a:ext cx="6400800" cy="276995"/>
          </a:xfrm>
          <a:prstGeom prst="rect">
            <a:avLst/>
          </a:prstGeom>
          <a:noFill/>
          <a:ln w="9525">
            <a:noFill/>
            <a:miter lim="800000"/>
            <a:headEnd/>
            <a:tailEnd/>
          </a:ln>
          <a:effectLst/>
        </p:spPr>
        <p:txBody>
          <a:bodyPr wrap="square" lIns="91435" tIns="45718" rIns="91435" bIns="45718">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200" b="0" baseline="0" dirty="0">
                <a:solidFill>
                  <a:srgbClr val="333399"/>
                </a:solidFill>
                <a:latin typeface="Arial" charset="0"/>
              </a:rPr>
              <a:t>V.I. Mokeev, Workshop on Physics Program with High Luminosity Facilities, Oct. 5-9, 2026   </a:t>
            </a:r>
            <a:endParaRPr lang="en-US" sz="1200" b="0" dirty="0">
              <a:solidFill>
                <a:srgbClr val="333399"/>
              </a:solidFill>
              <a:latin typeface="Arial" charset="0"/>
            </a:endParaRPr>
          </a:p>
        </p:txBody>
      </p:sp>
      <p:sp>
        <p:nvSpPr>
          <p:cNvPr id="814087" name="Line 7"/>
          <p:cNvSpPr>
            <a:spLocks noChangeShapeType="1"/>
          </p:cNvSpPr>
          <p:nvPr/>
        </p:nvSpPr>
        <p:spPr bwMode="auto">
          <a:xfrm>
            <a:off x="0" y="6553200"/>
            <a:ext cx="609600" cy="0"/>
          </a:xfrm>
          <a:prstGeom prst="line">
            <a:avLst/>
          </a:prstGeom>
          <a:noFill/>
          <a:ln w="9525">
            <a:solidFill>
              <a:srgbClr val="333399"/>
            </a:solidFill>
            <a:round/>
            <a:headEnd/>
            <a:tailEnd/>
          </a:ln>
          <a:effectLst/>
        </p:spPr>
        <p:txBody>
          <a:bodyPr lIns="91435" tIns="45718" rIns="91435" bIns="45718"/>
          <a:lstStyle/>
          <a:p>
            <a:pPr algn="ctr" eaLnBrk="0" hangingPunct="0">
              <a:defRPr/>
            </a:pPr>
            <a:endParaRPr lang="en-US" sz="3600">
              <a:solidFill>
                <a:srgbClr val="000000"/>
              </a:solidFill>
              <a:latin typeface="Arial" charset="0"/>
            </a:endParaRPr>
          </a:p>
        </p:txBody>
      </p:sp>
      <p:sp>
        <p:nvSpPr>
          <p:cNvPr id="3079" name="Rectangle 8"/>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p>
            <a:pPr lvl="0"/>
            <a:r>
              <a:rPr lang="en-US" dirty="0"/>
              <a:t>Click to edit Master title style</a:t>
            </a:r>
          </a:p>
        </p:txBody>
      </p:sp>
      <p:pic>
        <p:nvPicPr>
          <p:cNvPr id="3080" name="Picture 4" descr="newlogo"/>
          <p:cNvPicPr>
            <a:picLocks noGrp="1" noChangeAspect="1" noChangeArrowheads="1"/>
          </p:cNvPicPr>
          <p:nvPr/>
        </p:nvPicPr>
        <p:blipFill>
          <a:blip r:embed="rId52" cstate="print"/>
          <a:srcRect/>
          <a:stretch>
            <a:fillRect/>
          </a:stretch>
        </p:blipFill>
        <p:spPr bwMode="auto">
          <a:xfrm>
            <a:off x="685801" y="6324600"/>
            <a:ext cx="1490663" cy="533400"/>
          </a:xfrm>
          <a:prstGeom prst="rect">
            <a:avLst/>
          </a:prstGeom>
          <a:noFill/>
          <a:ln w="9525">
            <a:noFill/>
            <a:miter lim="800000"/>
            <a:headEnd/>
            <a:tailEnd/>
          </a:ln>
        </p:spPr>
      </p:pic>
    </p:spTree>
    <p:extLst>
      <p:ext uri="{BB962C8B-B14F-4D97-AF65-F5344CB8AC3E}">
        <p14:creationId xmlns:p14="http://schemas.microsoft.com/office/powerpoint/2010/main" val="2814460643"/>
      </p:ext>
    </p:extLst>
  </p:cSld>
  <p:clrMap bg1="lt1" tx1="dk1" bg2="lt2" tx2="dk2" accent1="accent1" accent2="accent2" accent3="accent3" accent4="accent4" accent5="accent5" accent6="accent6" hlink="hlink" folHlink="folHlink"/>
  <p:sldLayoutIdLst>
    <p:sldLayoutId id="2147492085" r:id="rId1"/>
    <p:sldLayoutId id="2147492086" r:id="rId2"/>
    <p:sldLayoutId id="2147492087" r:id="rId3"/>
    <p:sldLayoutId id="2147492088" r:id="rId4"/>
    <p:sldLayoutId id="2147492089" r:id="rId5"/>
    <p:sldLayoutId id="2147492090" r:id="rId6"/>
    <p:sldLayoutId id="2147492091" r:id="rId7"/>
    <p:sldLayoutId id="2147492092" r:id="rId8"/>
    <p:sldLayoutId id="2147492093" r:id="rId9"/>
    <p:sldLayoutId id="2147492094" r:id="rId10"/>
    <p:sldLayoutId id="2147492095" r:id="rId11"/>
    <p:sldLayoutId id="2147492096" r:id="rId12"/>
    <p:sldLayoutId id="2147492097" r:id="rId13"/>
    <p:sldLayoutId id="2147492098" r:id="rId14"/>
    <p:sldLayoutId id="2147492099" r:id="rId15"/>
    <p:sldLayoutId id="2147492100" r:id="rId16"/>
    <p:sldLayoutId id="2147492101" r:id="rId17"/>
    <p:sldLayoutId id="2147492102" r:id="rId18"/>
    <p:sldLayoutId id="2147492103" r:id="rId19"/>
    <p:sldLayoutId id="2147492104" r:id="rId20"/>
    <p:sldLayoutId id="2147492105" r:id="rId21"/>
    <p:sldLayoutId id="2147492063" r:id="rId22"/>
    <p:sldLayoutId id="2147492110" r:id="rId23"/>
    <p:sldLayoutId id="2147492064" r:id="rId24"/>
    <p:sldLayoutId id="2147492065" r:id="rId25"/>
    <p:sldLayoutId id="2147492066" r:id="rId26"/>
    <p:sldLayoutId id="2147492067" r:id="rId27"/>
    <p:sldLayoutId id="2147492078" r:id="rId28"/>
    <p:sldLayoutId id="2147492081" r:id="rId29"/>
    <p:sldLayoutId id="2147492082" r:id="rId30"/>
    <p:sldLayoutId id="2147492083" r:id="rId31"/>
    <p:sldLayoutId id="2147492106" r:id="rId32"/>
    <p:sldLayoutId id="2147491818" r:id="rId33"/>
    <p:sldLayoutId id="2147492027" r:id="rId34"/>
    <p:sldLayoutId id="2147491998" r:id="rId35"/>
    <p:sldLayoutId id="2147491819" r:id="rId36"/>
    <p:sldLayoutId id="2147491830" r:id="rId37"/>
    <p:sldLayoutId id="2147491846" r:id="rId38"/>
    <p:sldLayoutId id="2147491850" r:id="rId39"/>
    <p:sldLayoutId id="2147491857" r:id="rId40"/>
    <p:sldLayoutId id="2147492042" r:id="rId41"/>
    <p:sldLayoutId id="2147492043" r:id="rId42"/>
    <p:sldLayoutId id="2147492044" r:id="rId43"/>
    <p:sldLayoutId id="2147492045" r:id="rId44"/>
    <p:sldLayoutId id="2147492056" r:id="rId45"/>
    <p:sldLayoutId id="2147492059" r:id="rId46"/>
    <p:sldLayoutId id="2147492060" r:id="rId47"/>
    <p:sldLayoutId id="2147492061" r:id="rId48"/>
    <p:sldLayoutId id="2147492107" r:id="rId49"/>
    <p:sldLayoutId id="2147492109" r:id="rId50"/>
  </p:sldLayoutIdLst>
  <p:transition/>
  <p:hf hdr="0" ftr="0" dt="0"/>
  <p:txStyles>
    <p:title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p:titleStyle>
    <p:bodyStyle>
      <a:lvl1pPr marL="342882" indent="-342882" algn="l" rtl="0" eaLnBrk="0" fontAlgn="base" hangingPunct="0">
        <a:spcBef>
          <a:spcPct val="20000"/>
        </a:spcBef>
        <a:spcAft>
          <a:spcPct val="0"/>
        </a:spcAft>
        <a:buChar char="•"/>
        <a:defRPr sz="2800">
          <a:solidFill>
            <a:schemeClr val="tx1"/>
          </a:solidFill>
          <a:latin typeface="+mn-lt"/>
          <a:ea typeface="+mn-ea"/>
          <a:cs typeface="+mn-cs"/>
        </a:defRPr>
      </a:lvl1pPr>
      <a:lvl2pPr marL="742912" indent="-285736" algn="l" rtl="0" eaLnBrk="0" fontAlgn="base" hangingPunct="0">
        <a:spcBef>
          <a:spcPct val="20000"/>
        </a:spcBef>
        <a:spcAft>
          <a:spcPct val="0"/>
        </a:spcAft>
        <a:buChar char="–"/>
        <a:defRPr sz="2400">
          <a:solidFill>
            <a:schemeClr val="tx1"/>
          </a:solidFill>
          <a:latin typeface="+mn-lt"/>
        </a:defRPr>
      </a:lvl2pPr>
      <a:lvl3pPr marL="1142942" indent="-228588" algn="l" rtl="0" eaLnBrk="0" fontAlgn="base" hangingPunct="0">
        <a:spcBef>
          <a:spcPct val="20000"/>
        </a:spcBef>
        <a:spcAft>
          <a:spcPct val="0"/>
        </a:spcAft>
        <a:buChar char="•"/>
        <a:defRPr sz="2000">
          <a:solidFill>
            <a:schemeClr val="tx1"/>
          </a:solidFill>
          <a:latin typeface="+mn-lt"/>
        </a:defRPr>
      </a:lvl3pPr>
      <a:lvl4pPr marL="1600118" indent="-228588" algn="l" rtl="0" eaLnBrk="0" fontAlgn="base" hangingPunct="0">
        <a:spcBef>
          <a:spcPct val="20000"/>
        </a:spcBef>
        <a:spcAft>
          <a:spcPct val="0"/>
        </a:spcAft>
        <a:buChar char="–"/>
        <a:defRPr sz="2000">
          <a:solidFill>
            <a:schemeClr val="tx1"/>
          </a:solidFill>
          <a:latin typeface="Times New Roman" pitchFamily="18" charset="0"/>
        </a:defRPr>
      </a:lvl4pPr>
      <a:lvl5pPr marL="2057295" indent="-228588" algn="l" rtl="0" eaLnBrk="0" fontAlgn="base" hangingPunct="0">
        <a:spcBef>
          <a:spcPct val="20000"/>
        </a:spcBef>
        <a:spcAft>
          <a:spcPct val="0"/>
        </a:spcAft>
        <a:buChar char="»"/>
        <a:defRPr sz="2000">
          <a:solidFill>
            <a:schemeClr val="tx1"/>
          </a:solidFill>
          <a:latin typeface="Times New Roman" pitchFamily="18" charset="0"/>
        </a:defRPr>
      </a:lvl5pPr>
      <a:lvl6pPr marL="2514471" indent="-228588" algn="l" rtl="0" eaLnBrk="0" fontAlgn="base" hangingPunct="0">
        <a:spcBef>
          <a:spcPct val="20000"/>
        </a:spcBef>
        <a:spcAft>
          <a:spcPct val="0"/>
        </a:spcAft>
        <a:buChar char="»"/>
        <a:defRPr sz="2000">
          <a:solidFill>
            <a:schemeClr val="tx1"/>
          </a:solidFill>
          <a:latin typeface="Times New Roman" pitchFamily="18" charset="0"/>
        </a:defRPr>
      </a:lvl6pPr>
      <a:lvl7pPr marL="2971648" indent="-228588" algn="l" rtl="0" eaLnBrk="0" fontAlgn="base" hangingPunct="0">
        <a:spcBef>
          <a:spcPct val="20000"/>
        </a:spcBef>
        <a:spcAft>
          <a:spcPct val="0"/>
        </a:spcAft>
        <a:buChar char="»"/>
        <a:defRPr sz="2000">
          <a:solidFill>
            <a:schemeClr val="tx1"/>
          </a:solidFill>
          <a:latin typeface="Times New Roman" pitchFamily="18" charset="0"/>
        </a:defRPr>
      </a:lvl7pPr>
      <a:lvl8pPr marL="3428825" indent="-228588" algn="l" rtl="0" eaLnBrk="0" fontAlgn="base" hangingPunct="0">
        <a:spcBef>
          <a:spcPct val="20000"/>
        </a:spcBef>
        <a:spcAft>
          <a:spcPct val="0"/>
        </a:spcAft>
        <a:buChar char="»"/>
        <a:defRPr sz="2000">
          <a:solidFill>
            <a:schemeClr val="tx1"/>
          </a:solidFill>
          <a:latin typeface="Times New Roman" pitchFamily="18" charset="0"/>
        </a:defRPr>
      </a:lvl8pPr>
      <a:lvl9pPr marL="3886001" indent="-228588"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w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wmf"/></Relationships>
</file>

<file path=ppt/slides/_rels/slide4.xml.rels><?xml version="1.0" encoding="UTF-8" standalone="yes"?>
<Relationships xmlns="http://schemas.openxmlformats.org/package/2006/relationships"><Relationship Id="rId2" Type="http://schemas.openxmlformats.org/officeDocument/2006/relationships/hyperlink" Target="https://userweb.jlab.org/~mokeev/" TargetMode="Externa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8.wmf"/><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emf"/><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0.png"/><Relationship Id="rId4" Type="http://schemas.openxmlformats.org/officeDocument/2006/relationships/image" Target="../media/image10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1.emf"/><Relationship Id="rId5" Type="http://schemas.openxmlformats.org/officeDocument/2006/relationships/image" Target="../media/image20.png"/><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17.xml"/><Relationship Id="rId6" Type="http://schemas.openxmlformats.org/officeDocument/2006/relationships/image" Target="../media/image260.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8.xml"/><Relationship Id="rId6" Type="http://schemas.openxmlformats.org/officeDocument/2006/relationships/hyperlink" Target="https://arxiv.org/abs/2609.19395" TargetMode="Externa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8.xml"/><Relationship Id="rId6" Type="http://schemas.openxmlformats.org/officeDocument/2006/relationships/image" Target="../media/image37.png"/><Relationship Id="rId5" Type="http://schemas.openxmlformats.org/officeDocument/2006/relationships/hyperlink" Target="https://arxiv.org/abs/2609.19395" TargetMode="Externa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arxiv.org/abs/2609.19395" TargetMode="External"/><Relationship Id="rId1" Type="http://schemas.openxmlformats.org/officeDocument/2006/relationships/slideLayout" Target="../slideLayouts/slideLayout18.xml"/><Relationship Id="rId6" Type="http://schemas.openxmlformats.org/officeDocument/2006/relationships/image" Target="../media/image40.gif"/><Relationship Id="rId5" Type="http://schemas.openxmlformats.org/officeDocument/2006/relationships/image" Target="../media/image39.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6.png"/><Relationship Id="rId7"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7.tiff"/><Relationship Id="rId5" Type="http://schemas.openxmlformats.org/officeDocument/2006/relationships/image" Target="../media/image18.tiff"/><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8.xml"/><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 Box 5"/>
          <p:cNvSpPr txBox="1">
            <a:spLocks noChangeArrowheads="1"/>
          </p:cNvSpPr>
          <p:nvPr/>
        </p:nvSpPr>
        <p:spPr bwMode="auto">
          <a:xfrm>
            <a:off x="2477345" y="5777868"/>
            <a:ext cx="4121529" cy="523216"/>
          </a:xfrm>
          <a:prstGeom prst="rect">
            <a:avLst/>
          </a:prstGeom>
          <a:blipFill>
            <a:blip r:embed="rId3"/>
            <a:tile tx="0" ty="0" sx="100000" sy="100000" flip="none" algn="tl"/>
          </a:blipFill>
          <a:ln w="9525" algn="ctr">
            <a:solidFill>
              <a:srgbClr val="7D7D81"/>
            </a:solidFill>
            <a:miter lim="800000"/>
            <a:headEnd/>
            <a:tailEnd/>
          </a:ln>
        </p:spPr>
        <p:txBody>
          <a:bodyPr wrap="square" lIns="91435" tIns="45718" rIns="91435" bIns="45718">
            <a:spAutoFit/>
          </a:bodyPr>
          <a:lstStyle/>
          <a:p>
            <a:pPr algn="ctr" eaLnBrk="0" hangingPunct="0"/>
            <a:r>
              <a:rPr lang="en-US" sz="1400" b="1" dirty="0">
                <a:solidFill>
                  <a:srgbClr val="0000FF"/>
                </a:solidFill>
              </a:rPr>
              <a:t>V.I. Mokeev, University of South Carolina</a:t>
            </a:r>
          </a:p>
          <a:p>
            <a:pPr algn="ctr" eaLnBrk="0" hangingPunct="0"/>
            <a:r>
              <a:rPr lang="en-US" sz="1400" b="1" dirty="0">
                <a:solidFill>
                  <a:srgbClr val="0000FF"/>
                </a:solidFill>
              </a:rPr>
              <a:t>and Jefferson Lab (CLAS Collaboration) </a:t>
            </a:r>
          </a:p>
        </p:txBody>
      </p:sp>
      <p:sp>
        <p:nvSpPr>
          <p:cNvPr id="10" name="TextBox 9"/>
          <p:cNvSpPr txBox="1"/>
          <p:nvPr/>
        </p:nvSpPr>
        <p:spPr>
          <a:xfrm>
            <a:off x="0" y="1194"/>
            <a:ext cx="9144000" cy="461661"/>
          </a:xfrm>
          <a:prstGeom prst="rect">
            <a:avLst/>
          </a:prstGeom>
          <a:blipFill>
            <a:blip r:embed="rId3"/>
            <a:tile tx="0" ty="0" sx="100000" sy="100000" flip="none" algn="tl"/>
          </a:blipFill>
        </p:spPr>
        <p:txBody>
          <a:bodyPr wrap="square" lIns="91435" tIns="45718" rIns="91435" bIns="45718" rtlCol="0">
            <a:spAutoFit/>
          </a:bodyPr>
          <a:lstStyle/>
          <a:p>
            <a:pPr algn="ctr"/>
            <a:r>
              <a:rPr lang="en-US" sz="2400" b="1" dirty="0">
                <a:solidFill>
                  <a:srgbClr val="0000FF"/>
                </a:solidFill>
              </a:rPr>
              <a:t>High Q</a:t>
            </a:r>
            <a:r>
              <a:rPr lang="en-US" sz="2400" b="1" baseline="30000" dirty="0">
                <a:solidFill>
                  <a:srgbClr val="0000FF"/>
                </a:solidFill>
              </a:rPr>
              <a:t>2</a:t>
            </a:r>
            <a:r>
              <a:rPr lang="en-US" sz="2400" b="1" dirty="0">
                <a:solidFill>
                  <a:srgbClr val="0000FF"/>
                </a:solidFill>
              </a:rPr>
              <a:t> Nucleon Resonance Study</a:t>
            </a:r>
            <a:endParaRPr lang="en-US" sz="2400" b="1" dirty="0">
              <a:solidFill>
                <a:srgbClr val="0000FF"/>
              </a:solidFill>
              <a:effectLst/>
            </a:endParaRPr>
          </a:p>
        </p:txBody>
      </p:sp>
      <p:pic>
        <p:nvPicPr>
          <p:cNvPr id="5" name="Picture 4"/>
          <p:cNvPicPr>
            <a:picLocks noChangeAspect="1"/>
          </p:cNvPicPr>
          <p:nvPr/>
        </p:nvPicPr>
        <p:blipFill>
          <a:blip r:embed="rId4"/>
          <a:stretch>
            <a:fillRect/>
          </a:stretch>
        </p:blipFill>
        <p:spPr>
          <a:xfrm>
            <a:off x="1308279" y="5784393"/>
            <a:ext cx="816266" cy="510166"/>
          </a:xfrm>
          <a:prstGeom prst="rect">
            <a:avLst/>
          </a:prstGeom>
        </p:spPr>
      </p:pic>
      <p:sp>
        <p:nvSpPr>
          <p:cNvPr id="3" name="TextBox 2">
            <a:extLst>
              <a:ext uri="{FF2B5EF4-FFF2-40B4-BE49-F238E27FC236}">
                <a16:creationId xmlns:a16="http://schemas.microsoft.com/office/drawing/2014/main" id="{1D15F435-3719-6FF9-0D22-8FBE2298787B}"/>
              </a:ext>
            </a:extLst>
          </p:cNvPr>
          <p:cNvSpPr txBox="1"/>
          <p:nvPr/>
        </p:nvSpPr>
        <p:spPr>
          <a:xfrm>
            <a:off x="29787" y="2738806"/>
            <a:ext cx="6186779" cy="1754326"/>
          </a:xfrm>
          <a:prstGeom prst="rect">
            <a:avLst/>
          </a:prstGeom>
          <a:noFill/>
        </p:spPr>
        <p:txBody>
          <a:bodyPr wrap="square" rtlCol="0">
            <a:spAutoFit/>
          </a:bodyPr>
          <a:lstStyle/>
          <a:p>
            <a:pPr marL="173038" indent="-173038">
              <a:spcAft>
                <a:spcPts val="300"/>
              </a:spcAft>
              <a:buClr>
                <a:srgbClr val="C00000"/>
              </a:buClr>
              <a:buFont typeface="Arial" panose="020B0604020202020204" pitchFamily="34" charset="0"/>
              <a:buChar char="•"/>
            </a:pPr>
            <a:r>
              <a:rPr lang="en-US" sz="1400" dirty="0"/>
              <a:t>N* electroexcitation amplitudes (</a:t>
            </a:r>
            <a:r>
              <a:rPr lang="en-US" sz="1400" dirty="0" err="1">
                <a:latin typeface="Symbol" pitchFamily="2" charset="2"/>
              </a:rPr>
              <a:t>g</a:t>
            </a:r>
            <a:r>
              <a:rPr lang="en-US" sz="1400" baseline="-25000" dirty="0" err="1"/>
              <a:t>v</a:t>
            </a:r>
            <a:r>
              <a:rPr lang="en-US" sz="1400" dirty="0" err="1"/>
              <a:t>pN</a:t>
            </a:r>
            <a:r>
              <a:rPr lang="en-US" sz="1400" dirty="0"/>
              <a:t>* electrocouplings) as a window into strong interaction dynamics in the non-perturbative regime</a:t>
            </a:r>
          </a:p>
          <a:p>
            <a:pPr marL="173038" indent="-173038">
              <a:spcAft>
                <a:spcPts val="300"/>
              </a:spcAft>
              <a:buClr>
                <a:srgbClr val="C00000"/>
              </a:buClr>
              <a:buFont typeface="Arial" panose="020B0604020202020204" pitchFamily="34" charset="0"/>
              <a:buChar char="•"/>
            </a:pPr>
            <a:r>
              <a:rPr lang="en-US" sz="1400" dirty="0" err="1">
                <a:latin typeface="Symbol" pitchFamily="2" charset="2"/>
              </a:rPr>
              <a:t>g</a:t>
            </a:r>
            <a:r>
              <a:rPr lang="en-US" sz="1400" baseline="-25000" dirty="0" err="1"/>
              <a:t>v</a:t>
            </a:r>
            <a:r>
              <a:rPr lang="en-US" sz="1400" dirty="0" err="1"/>
              <a:t>pN</a:t>
            </a:r>
            <a:r>
              <a:rPr lang="en-US" sz="1400" dirty="0"/>
              <a:t>* electrocouplings from exclusive meson electroproduction with CLAS</a:t>
            </a:r>
          </a:p>
          <a:p>
            <a:pPr marL="173038" indent="-173038">
              <a:spcAft>
                <a:spcPts val="300"/>
              </a:spcAft>
              <a:buClr>
                <a:srgbClr val="C00000"/>
              </a:buClr>
              <a:buFont typeface="Arial" panose="020B0604020202020204" pitchFamily="34" charset="0"/>
              <a:buChar char="•"/>
            </a:pPr>
            <a:r>
              <a:rPr lang="en-US" sz="1400" dirty="0"/>
              <a:t>Insight into emergence of hadron mass</a:t>
            </a:r>
          </a:p>
          <a:p>
            <a:pPr marL="173038" indent="-173038">
              <a:spcAft>
                <a:spcPts val="300"/>
              </a:spcAft>
              <a:buClr>
                <a:srgbClr val="C00000"/>
              </a:buClr>
              <a:buFont typeface="Arial" panose="020B0604020202020204" pitchFamily="34" charset="0"/>
              <a:buChar char="•"/>
            </a:pPr>
            <a:r>
              <a:rPr lang="en-US" sz="1400" dirty="0"/>
              <a:t>New opportunities with CLAS12 </a:t>
            </a:r>
          </a:p>
          <a:p>
            <a:pPr marL="173038" indent="-173038">
              <a:spcAft>
                <a:spcPts val="300"/>
              </a:spcAft>
              <a:buClr>
                <a:srgbClr val="C00000"/>
              </a:buClr>
              <a:buFont typeface="Arial" panose="020B0604020202020204" pitchFamily="34" charset="0"/>
              <a:buChar char="•"/>
            </a:pPr>
            <a:r>
              <a:rPr lang="en-US" sz="1400" dirty="0"/>
              <a:t>Gains foreseen from experiments with increased luminosity over large acceptance</a:t>
            </a:r>
          </a:p>
        </p:txBody>
      </p:sp>
      <p:pic>
        <p:nvPicPr>
          <p:cNvPr id="4" name="Picture 3">
            <a:extLst>
              <a:ext uri="{FF2B5EF4-FFF2-40B4-BE49-F238E27FC236}">
                <a16:creationId xmlns:a16="http://schemas.microsoft.com/office/drawing/2014/main" id="{0454BA4E-FC28-6A57-727C-62B39FBED31B}"/>
              </a:ext>
            </a:extLst>
          </p:cNvPr>
          <p:cNvPicPr>
            <a:picLocks noChangeAspect="1"/>
          </p:cNvPicPr>
          <p:nvPr/>
        </p:nvPicPr>
        <p:blipFill>
          <a:blip r:embed="rId5"/>
          <a:stretch>
            <a:fillRect/>
          </a:stretch>
        </p:blipFill>
        <p:spPr>
          <a:xfrm>
            <a:off x="491653" y="946717"/>
            <a:ext cx="1844081" cy="1643034"/>
          </a:xfrm>
          <a:prstGeom prst="rect">
            <a:avLst/>
          </a:prstGeom>
        </p:spPr>
      </p:pic>
      <p:pic>
        <p:nvPicPr>
          <p:cNvPr id="6" name="Picture 5">
            <a:extLst>
              <a:ext uri="{FF2B5EF4-FFF2-40B4-BE49-F238E27FC236}">
                <a16:creationId xmlns:a16="http://schemas.microsoft.com/office/drawing/2014/main" id="{F52DC2EA-0176-24F7-4695-E72F2743BE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3688" y="1045726"/>
            <a:ext cx="2956537" cy="1389752"/>
          </a:xfrm>
          <a:prstGeom prst="rect">
            <a:avLst/>
          </a:prstGeom>
        </p:spPr>
      </p:pic>
      <p:sp>
        <p:nvSpPr>
          <p:cNvPr id="7" name="Slide Number Placeholder 1">
            <a:extLst>
              <a:ext uri="{FF2B5EF4-FFF2-40B4-BE49-F238E27FC236}">
                <a16:creationId xmlns:a16="http://schemas.microsoft.com/office/drawing/2014/main" id="{F43A2C97-0FB3-B130-7883-3369FC4340DB}"/>
              </a:ext>
            </a:extLst>
          </p:cNvPr>
          <p:cNvSpPr txBox="1">
            <a:spLocks/>
          </p:cNvSpPr>
          <p:nvPr/>
        </p:nvSpPr>
        <p:spPr>
          <a:xfrm>
            <a:off x="8659117" y="6553200"/>
            <a:ext cx="486064" cy="304800"/>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fld id="{66D3942C-BD50-4FC2-A952-1F84E0E6FA11}" type="slidenum">
              <a:rPr lang="en-US" sz="1200" smtClean="0"/>
              <a:pPr algn="ctr"/>
              <a:t>1</a:t>
            </a:fld>
            <a:endParaRPr lang="en-US" sz="1200" dirty="0"/>
          </a:p>
        </p:txBody>
      </p:sp>
      <p:pic>
        <p:nvPicPr>
          <p:cNvPr id="11" name="Picture 10">
            <a:extLst>
              <a:ext uri="{FF2B5EF4-FFF2-40B4-BE49-F238E27FC236}">
                <a16:creationId xmlns:a16="http://schemas.microsoft.com/office/drawing/2014/main" id="{8CC5DC0E-AD1C-745C-7A3E-A30FF79736C9}"/>
              </a:ext>
            </a:extLst>
          </p:cNvPr>
          <p:cNvPicPr>
            <a:picLocks noChangeAspect="1"/>
          </p:cNvPicPr>
          <p:nvPr/>
        </p:nvPicPr>
        <p:blipFill>
          <a:blip r:embed="rId7"/>
          <a:stretch>
            <a:fillRect/>
          </a:stretch>
        </p:blipFill>
        <p:spPr>
          <a:xfrm>
            <a:off x="6901883" y="5777868"/>
            <a:ext cx="923566" cy="506251"/>
          </a:xfrm>
          <a:prstGeom prst="rect">
            <a:avLst/>
          </a:prstGeom>
        </p:spPr>
      </p:pic>
      <p:pic>
        <p:nvPicPr>
          <p:cNvPr id="12" name="Picture 11">
            <a:extLst>
              <a:ext uri="{FF2B5EF4-FFF2-40B4-BE49-F238E27FC236}">
                <a16:creationId xmlns:a16="http://schemas.microsoft.com/office/drawing/2014/main" id="{00233046-7E10-AA15-C0FF-CA4EEB3C16D0}"/>
              </a:ext>
            </a:extLst>
          </p:cNvPr>
          <p:cNvPicPr preferRelativeResize="0">
            <a:picLocks/>
          </p:cNvPicPr>
          <p:nvPr/>
        </p:nvPicPr>
        <p:blipFill rotWithShape="1">
          <a:blip r:embed="rId8">
            <a:extLst>
              <a:ext uri="{28A0092B-C50C-407E-A947-70E740481C1C}">
                <a14:useLocalDpi xmlns:a14="http://schemas.microsoft.com/office/drawing/2010/main" val="0"/>
              </a:ext>
            </a:extLst>
          </a:blip>
          <a:srcRect l="1509" t="7788" r="7616"/>
          <a:stretch/>
        </p:blipFill>
        <p:spPr>
          <a:xfrm>
            <a:off x="6279283" y="770278"/>
            <a:ext cx="2560320" cy="2148458"/>
          </a:xfrm>
          <a:prstGeom prst="rect">
            <a:avLst/>
          </a:prstGeom>
        </p:spPr>
      </p:pic>
      <p:pic>
        <p:nvPicPr>
          <p:cNvPr id="13" name="Picture 12">
            <a:extLst>
              <a:ext uri="{FF2B5EF4-FFF2-40B4-BE49-F238E27FC236}">
                <a16:creationId xmlns:a16="http://schemas.microsoft.com/office/drawing/2014/main" id="{8CB23521-EE6E-406B-7646-6071498F120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64514" y="1984246"/>
            <a:ext cx="695026" cy="657792"/>
          </a:xfrm>
          <a:prstGeom prst="rect">
            <a:avLst/>
          </a:prstGeom>
          <a:noFill/>
        </p:spPr>
      </p:pic>
      <p:sp>
        <p:nvSpPr>
          <p:cNvPr id="14" name="TextBox 13">
            <a:extLst>
              <a:ext uri="{FF2B5EF4-FFF2-40B4-BE49-F238E27FC236}">
                <a16:creationId xmlns:a16="http://schemas.microsoft.com/office/drawing/2014/main" id="{3AC5795A-26DA-24F9-B0A3-665DD0D17CB0}"/>
              </a:ext>
            </a:extLst>
          </p:cNvPr>
          <p:cNvSpPr txBox="1"/>
          <p:nvPr/>
        </p:nvSpPr>
        <p:spPr>
          <a:xfrm>
            <a:off x="7264474" y="899990"/>
            <a:ext cx="1049867" cy="276999"/>
          </a:xfrm>
          <a:prstGeom prst="rect">
            <a:avLst/>
          </a:prstGeom>
          <a:solidFill>
            <a:schemeClr val="bg1"/>
          </a:solidFill>
        </p:spPr>
        <p:txBody>
          <a:bodyPr wrap="square" rtlCol="0">
            <a:spAutoFit/>
          </a:bodyPr>
          <a:lstStyle/>
          <a:p>
            <a:r>
              <a:rPr lang="en-US" sz="1200" b="1" dirty="0"/>
              <a:t>N(1440)1/2</a:t>
            </a:r>
            <a:r>
              <a:rPr lang="en-US" sz="1200" b="1" baseline="30000" dirty="0"/>
              <a:t>+</a:t>
            </a:r>
          </a:p>
        </p:txBody>
      </p:sp>
      <p:sp>
        <p:nvSpPr>
          <p:cNvPr id="16" name="TextBox 15">
            <a:extLst>
              <a:ext uri="{FF2B5EF4-FFF2-40B4-BE49-F238E27FC236}">
                <a16:creationId xmlns:a16="http://schemas.microsoft.com/office/drawing/2014/main" id="{03B3C327-6113-F0E3-C155-8BAD0A0FAFDB}"/>
              </a:ext>
            </a:extLst>
          </p:cNvPr>
          <p:cNvSpPr txBox="1"/>
          <p:nvPr/>
        </p:nvSpPr>
        <p:spPr>
          <a:xfrm>
            <a:off x="194455" y="4648606"/>
            <a:ext cx="8866053" cy="954107"/>
          </a:xfrm>
          <a:prstGeom prst="rect">
            <a:avLst/>
          </a:prstGeom>
          <a:noFill/>
        </p:spPr>
        <p:txBody>
          <a:bodyPr wrap="square" rtlCol="0">
            <a:spAutoFit/>
          </a:bodyPr>
          <a:lstStyle/>
          <a:p>
            <a:r>
              <a:rPr lang="en-US" sz="1400" dirty="0">
                <a:solidFill>
                  <a:srgbClr val="0000FF"/>
                </a:solidFill>
              </a:rPr>
              <a:t>Higher luminosity operations with large acceptance CLAS12 detector enable significant gains in extracting </a:t>
            </a:r>
            <a:r>
              <a:rPr lang="en-US" sz="1400" dirty="0" err="1">
                <a:solidFill>
                  <a:srgbClr val="0000FF"/>
                </a:solidFill>
                <a:latin typeface="Symbol" pitchFamily="2" charset="2"/>
              </a:rPr>
              <a:t>g</a:t>
            </a:r>
            <a:r>
              <a:rPr lang="en-US" sz="1400" baseline="-25000" dirty="0" err="1">
                <a:solidFill>
                  <a:srgbClr val="0000FF"/>
                </a:solidFill>
              </a:rPr>
              <a:t>v</a:t>
            </a:r>
            <a:r>
              <a:rPr lang="en-US" sz="1400" dirty="0" err="1">
                <a:solidFill>
                  <a:srgbClr val="0000FF"/>
                </a:solidFill>
              </a:rPr>
              <a:t>pN</a:t>
            </a:r>
            <a:r>
              <a:rPr lang="en-US" sz="1400" dirty="0">
                <a:solidFill>
                  <a:srgbClr val="0000FF"/>
                </a:solidFill>
              </a:rPr>
              <a:t>* electrocouplings for Q² to 13 GeV². These studies, combined with pseudoscalar-meson and ground-state nucleon structure, address a challenging Standard Model problem: understanding the origin of &gt;98% of hadron mass and the emergence of hadron structure from strong interactions</a:t>
            </a:r>
            <a:r>
              <a:rPr lang="en-US" sz="1400" dirty="0"/>
              <a:t>.</a:t>
            </a:r>
          </a:p>
        </p:txBody>
      </p:sp>
      <p:pic>
        <p:nvPicPr>
          <p:cNvPr id="8" name="Picture 7" descr="Chart, histogram&#10;&#10;Description automatically generated">
            <a:extLst>
              <a:ext uri="{FF2B5EF4-FFF2-40B4-BE49-F238E27FC236}">
                <a16:creationId xmlns:a16="http://schemas.microsoft.com/office/drawing/2014/main" id="{904D7F61-6929-CEF7-23D1-6740619CC281}"/>
              </a:ext>
            </a:extLst>
          </p:cNvPr>
          <p:cNvPicPr>
            <a:picLocks/>
          </p:cNvPicPr>
          <p:nvPr/>
        </p:nvPicPr>
        <p:blipFill rotWithShape="1">
          <a:blip r:embed="rId10">
            <a:extLst>
              <a:ext uri="{28A0092B-C50C-407E-A947-70E740481C1C}">
                <a14:useLocalDpi xmlns:a14="http://schemas.microsoft.com/office/drawing/2010/main" val="0"/>
              </a:ext>
            </a:extLst>
          </a:blip>
          <a:srcRect l="9919" t="8940" r="2823" b="13289"/>
          <a:stretch/>
        </p:blipFill>
        <p:spPr>
          <a:xfrm>
            <a:off x="6480932" y="2931420"/>
            <a:ext cx="2361063" cy="1389752"/>
          </a:xfrm>
          <a:prstGeom prst="rect">
            <a:avLst/>
          </a:prstGeom>
        </p:spPr>
      </p:pic>
      <p:sp>
        <p:nvSpPr>
          <p:cNvPr id="20" name="TextBox 11">
            <a:extLst>
              <a:ext uri="{FF2B5EF4-FFF2-40B4-BE49-F238E27FC236}">
                <a16:creationId xmlns:a16="http://schemas.microsoft.com/office/drawing/2014/main" id="{D01BCF65-D134-AE52-7A9F-042B8B18B41A}"/>
              </a:ext>
            </a:extLst>
          </p:cNvPr>
          <p:cNvSpPr txBox="1">
            <a:spLocks/>
          </p:cNvSpPr>
          <p:nvPr/>
        </p:nvSpPr>
        <p:spPr>
          <a:xfrm>
            <a:off x="6697692" y="3977723"/>
            <a:ext cx="414702" cy="215444"/>
          </a:xfrm>
          <a:prstGeom prst="rect">
            <a:avLst/>
          </a:prstGeom>
          <a:solidFill>
            <a:srgbClr val="E7FD63"/>
          </a:solidFill>
          <a:ln>
            <a:solidFill>
              <a:schemeClr val="tx1"/>
            </a:solidFill>
          </a:ln>
        </p:spPr>
        <p:txBody>
          <a:bodyPr wrap="square" rtlCol="0">
            <a:spAutoFit/>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spcAft>
                <a:spcPts val="450"/>
              </a:spcAft>
            </a:pPr>
            <a:r>
              <a:rPr lang="en-US" sz="800" dirty="0">
                <a:solidFill>
                  <a:srgbClr val="C00000"/>
                </a:solidFill>
                <a:latin typeface="Calibri" panose="020F0502020204030204" pitchFamily="34" charset="0"/>
                <a:cs typeface="Calibri" panose="020F0502020204030204" pitchFamily="34" charset="0"/>
              </a:rPr>
              <a:t>CLAS</a:t>
            </a:r>
          </a:p>
        </p:txBody>
      </p:sp>
      <p:sp>
        <p:nvSpPr>
          <p:cNvPr id="21" name="Rectangle 20">
            <a:extLst>
              <a:ext uri="{FF2B5EF4-FFF2-40B4-BE49-F238E27FC236}">
                <a16:creationId xmlns:a16="http://schemas.microsoft.com/office/drawing/2014/main" id="{B3ACB157-4A16-74C4-6623-D78A59F43247}"/>
              </a:ext>
            </a:extLst>
          </p:cNvPr>
          <p:cNvSpPr>
            <a:spLocks/>
          </p:cNvSpPr>
          <p:nvPr/>
        </p:nvSpPr>
        <p:spPr bwMode="auto">
          <a:xfrm>
            <a:off x="6697692" y="3750639"/>
            <a:ext cx="679877" cy="197511"/>
          </a:xfrm>
          <a:prstGeom prst="rect">
            <a:avLst/>
          </a:prstGeom>
          <a:solidFill>
            <a:srgbClr val="DFDEF6">
              <a:alpha val="50000"/>
            </a:srgbClr>
          </a:solidFill>
          <a:ln w="19050" cap="flat" cmpd="sng" algn="ctr">
            <a:solidFill>
              <a:srgbClr val="7030A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defTabSz="685800" eaLnBrk="0" hangingPunct="0"/>
            <a:endParaRPr lang="en-US" sz="2400" b="1" dirty="0">
              <a:latin typeface="Times New Roman" pitchFamily="18" charset="0"/>
            </a:endParaRPr>
          </a:p>
        </p:txBody>
      </p:sp>
      <p:sp>
        <p:nvSpPr>
          <p:cNvPr id="22" name="TextBox 13">
            <a:extLst>
              <a:ext uri="{FF2B5EF4-FFF2-40B4-BE49-F238E27FC236}">
                <a16:creationId xmlns:a16="http://schemas.microsoft.com/office/drawing/2014/main" id="{7D397FBF-6626-4DDB-DD9A-91BDC877F250}"/>
              </a:ext>
            </a:extLst>
          </p:cNvPr>
          <p:cNvSpPr txBox="1">
            <a:spLocks/>
          </p:cNvSpPr>
          <p:nvPr/>
        </p:nvSpPr>
        <p:spPr>
          <a:xfrm>
            <a:off x="6723571" y="3744234"/>
            <a:ext cx="585216" cy="215444"/>
          </a:xfrm>
          <a:prstGeom prst="rect">
            <a:avLst/>
          </a:prstGeom>
          <a:noFill/>
        </p:spPr>
        <p:txBody>
          <a:bodyPr wrap="square" rtlCol="0">
            <a:spAutoFit/>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spcAft>
                <a:spcPts val="450"/>
              </a:spcAft>
            </a:pPr>
            <a:r>
              <a:rPr lang="en-US" sz="800" dirty="0">
                <a:solidFill>
                  <a:srgbClr val="C00000"/>
                </a:solidFill>
                <a:latin typeface="Calibri" panose="020F0502020204030204" pitchFamily="34" charset="0"/>
                <a:cs typeface="Calibri" panose="020F0502020204030204" pitchFamily="34" charset="0"/>
              </a:rPr>
              <a:t>CLAS12</a:t>
            </a:r>
          </a:p>
        </p:txBody>
      </p:sp>
      <p:cxnSp>
        <p:nvCxnSpPr>
          <p:cNvPr id="23" name="Straight Arrow Connector 22">
            <a:extLst>
              <a:ext uri="{FF2B5EF4-FFF2-40B4-BE49-F238E27FC236}">
                <a16:creationId xmlns:a16="http://schemas.microsoft.com/office/drawing/2014/main" id="{5E37DF91-198F-61BA-2635-B1F61445E493}"/>
              </a:ext>
            </a:extLst>
          </p:cNvPr>
          <p:cNvCxnSpPr>
            <a:cxnSpLocks noChangeAspect="1"/>
          </p:cNvCxnSpPr>
          <p:nvPr/>
        </p:nvCxnSpPr>
        <p:spPr bwMode="auto">
          <a:xfrm>
            <a:off x="7115989" y="3981025"/>
            <a:ext cx="1619" cy="292608"/>
          </a:xfrm>
          <a:prstGeom prst="straightConnector1">
            <a:avLst/>
          </a:prstGeom>
          <a:noFill/>
          <a:ln w="19050" cap="flat" cmpd="sng" algn="ctr">
            <a:solidFill>
              <a:srgbClr val="7030A0"/>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57230287-EB0D-E843-F1D6-D3424B836058}"/>
              </a:ext>
            </a:extLst>
          </p:cNvPr>
          <p:cNvCxnSpPr>
            <a:cxnSpLocks noChangeAspect="1"/>
          </p:cNvCxnSpPr>
          <p:nvPr/>
        </p:nvCxnSpPr>
        <p:spPr bwMode="auto">
          <a:xfrm>
            <a:off x="7376760" y="3871129"/>
            <a:ext cx="1619" cy="292608"/>
          </a:xfrm>
          <a:prstGeom prst="straightConnector1">
            <a:avLst/>
          </a:prstGeom>
          <a:noFill/>
          <a:ln w="19050" cap="flat" cmpd="sng" algn="ctr">
            <a:solidFill>
              <a:srgbClr val="7030A0"/>
            </a:solidFill>
            <a:prstDash val="solid"/>
            <a:round/>
            <a:headEnd type="none" w="med" len="med"/>
            <a:tailEnd type="triangle"/>
          </a:ln>
          <a:effectLst/>
        </p:spPr>
      </p:cxnSp>
      <p:sp>
        <p:nvSpPr>
          <p:cNvPr id="26" name="TextBox 25">
            <a:extLst>
              <a:ext uri="{FF2B5EF4-FFF2-40B4-BE49-F238E27FC236}">
                <a16:creationId xmlns:a16="http://schemas.microsoft.com/office/drawing/2014/main" id="{C8C51397-7642-09BD-7861-A34119F3A694}"/>
              </a:ext>
            </a:extLst>
          </p:cNvPr>
          <p:cNvSpPr txBox="1"/>
          <p:nvPr/>
        </p:nvSpPr>
        <p:spPr>
          <a:xfrm>
            <a:off x="8016745" y="3565749"/>
            <a:ext cx="1017800" cy="272382"/>
          </a:xfrm>
          <a:prstGeom prst="rect">
            <a:avLst/>
          </a:prstGeom>
          <a:noFill/>
        </p:spPr>
        <p:txBody>
          <a:bodyPr wrap="square" rtlCol="0">
            <a:spAutoFit/>
          </a:bodyPr>
          <a:lstStyle/>
          <a:p>
            <a:pPr>
              <a:lnSpc>
                <a:spcPct val="30000"/>
              </a:lnSpc>
            </a:pPr>
            <a:r>
              <a:rPr lang="en-US" sz="900" dirty="0">
                <a:solidFill>
                  <a:srgbClr val="0000CC"/>
                </a:solidFill>
                <a:latin typeface="Comic Sans MS" panose="030F0902030302020204" pitchFamily="66" charset="0"/>
              </a:rPr>
              <a:t>Dressed</a:t>
            </a:r>
          </a:p>
          <a:p>
            <a:r>
              <a:rPr lang="en-US" sz="900" dirty="0">
                <a:solidFill>
                  <a:srgbClr val="0000CC"/>
                </a:solidFill>
                <a:latin typeface="Comic Sans MS" panose="030F0902030302020204" pitchFamily="66" charset="0"/>
              </a:rPr>
              <a:t>        gluons</a:t>
            </a:r>
          </a:p>
        </p:txBody>
      </p:sp>
      <p:sp>
        <p:nvSpPr>
          <p:cNvPr id="27" name="TextBox 26">
            <a:extLst>
              <a:ext uri="{FF2B5EF4-FFF2-40B4-BE49-F238E27FC236}">
                <a16:creationId xmlns:a16="http://schemas.microsoft.com/office/drawing/2014/main" id="{74C95023-D0F5-1ABB-857D-57C1B3C64781}"/>
              </a:ext>
            </a:extLst>
          </p:cNvPr>
          <p:cNvSpPr txBox="1"/>
          <p:nvPr/>
        </p:nvSpPr>
        <p:spPr>
          <a:xfrm>
            <a:off x="7496044" y="3817078"/>
            <a:ext cx="849827" cy="272382"/>
          </a:xfrm>
          <a:prstGeom prst="rect">
            <a:avLst/>
          </a:prstGeom>
          <a:noFill/>
        </p:spPr>
        <p:txBody>
          <a:bodyPr wrap="square" rtlCol="0">
            <a:spAutoFit/>
          </a:bodyPr>
          <a:lstStyle/>
          <a:p>
            <a:pPr>
              <a:lnSpc>
                <a:spcPct val="30000"/>
              </a:lnSpc>
            </a:pPr>
            <a:r>
              <a:rPr lang="en-US" sz="900" dirty="0">
                <a:solidFill>
                  <a:srgbClr val="00B050"/>
                </a:solidFill>
                <a:latin typeface="Comic Sans MS" panose="030F0902030302020204" pitchFamily="66" charset="0"/>
              </a:rPr>
              <a:t>Dressed </a:t>
            </a:r>
          </a:p>
          <a:p>
            <a:r>
              <a:rPr lang="en-US" sz="900" dirty="0">
                <a:solidFill>
                  <a:srgbClr val="00B050"/>
                </a:solidFill>
                <a:latin typeface="Comic Sans MS" panose="030F0902030302020204" pitchFamily="66" charset="0"/>
              </a:rPr>
              <a:t>         quarks</a:t>
            </a:r>
          </a:p>
        </p:txBody>
      </p:sp>
      <p:sp>
        <p:nvSpPr>
          <p:cNvPr id="28" name="TextBox 27">
            <a:extLst>
              <a:ext uri="{FF2B5EF4-FFF2-40B4-BE49-F238E27FC236}">
                <a16:creationId xmlns:a16="http://schemas.microsoft.com/office/drawing/2014/main" id="{BC5ED919-03F4-1E84-D568-7ED6D0C9534E}"/>
              </a:ext>
            </a:extLst>
          </p:cNvPr>
          <p:cNvSpPr txBox="1"/>
          <p:nvPr/>
        </p:nvSpPr>
        <p:spPr>
          <a:xfrm rot="16200000">
            <a:off x="6006763" y="3149624"/>
            <a:ext cx="732893" cy="215444"/>
          </a:xfrm>
          <a:prstGeom prst="rect">
            <a:avLst/>
          </a:prstGeom>
          <a:noFill/>
        </p:spPr>
        <p:txBody>
          <a:bodyPr wrap="none" rtlCol="0">
            <a:spAutoFit/>
          </a:bodyPr>
          <a:lstStyle/>
          <a:p>
            <a:r>
              <a:rPr lang="en-US" sz="800" dirty="0"/>
              <a:t>Mass (GeV)</a:t>
            </a:r>
          </a:p>
        </p:txBody>
      </p:sp>
      <p:sp>
        <p:nvSpPr>
          <p:cNvPr id="29" name="TextBox 28">
            <a:extLst>
              <a:ext uri="{FF2B5EF4-FFF2-40B4-BE49-F238E27FC236}">
                <a16:creationId xmlns:a16="http://schemas.microsoft.com/office/drawing/2014/main" id="{2EF24279-A1A3-EA44-398F-7BA060086252}"/>
              </a:ext>
            </a:extLst>
          </p:cNvPr>
          <p:cNvSpPr txBox="1"/>
          <p:nvPr/>
        </p:nvSpPr>
        <p:spPr>
          <a:xfrm>
            <a:off x="8345871" y="4331860"/>
            <a:ext cx="582211" cy="230832"/>
          </a:xfrm>
          <a:prstGeom prst="rect">
            <a:avLst/>
          </a:prstGeom>
          <a:noFill/>
        </p:spPr>
        <p:txBody>
          <a:bodyPr wrap="none" rtlCol="0">
            <a:spAutoFit/>
          </a:bodyPr>
          <a:lstStyle/>
          <a:p>
            <a:r>
              <a:rPr lang="en-US" sz="900" dirty="0"/>
              <a:t>k (GeV)</a:t>
            </a:r>
          </a:p>
        </p:txBody>
      </p:sp>
    </p:spTree>
    <p:extLst>
      <p:ext uri="{BB962C8B-B14F-4D97-AF65-F5344CB8AC3E}">
        <p14:creationId xmlns:p14="http://schemas.microsoft.com/office/powerpoint/2010/main" val="89753750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0" y="91440"/>
            <a:ext cx="9144000" cy="408562"/>
          </a:xfrm>
        </p:spPr>
        <p:txBody>
          <a:bodyPr/>
          <a:lstStyle/>
          <a:p>
            <a:r>
              <a:rPr lang="en-US" sz="2000" dirty="0">
                <a:solidFill>
                  <a:srgbClr val="0000FF"/>
                </a:solidFill>
              </a:rPr>
              <a:t>N* Structure in Experiments of 6/12 GeV Eras at Hall B </a:t>
            </a:r>
          </a:p>
        </p:txBody>
      </p:sp>
      <p:sp>
        <p:nvSpPr>
          <p:cNvPr id="62467" name="Line 4"/>
          <p:cNvSpPr>
            <a:spLocks noChangeShapeType="1"/>
          </p:cNvSpPr>
          <p:nvPr/>
        </p:nvSpPr>
        <p:spPr bwMode="auto">
          <a:xfrm flipV="1">
            <a:off x="0" y="548640"/>
            <a:ext cx="9144000" cy="0"/>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62468" name="TextBox 6"/>
          <p:cNvSpPr txBox="1">
            <a:spLocks noChangeArrowheads="1"/>
          </p:cNvSpPr>
          <p:nvPr/>
        </p:nvSpPr>
        <p:spPr bwMode="auto">
          <a:xfrm>
            <a:off x="62519" y="883726"/>
            <a:ext cx="9018417" cy="5663089"/>
          </a:xfrm>
          <a:prstGeom prst="rect">
            <a:avLst/>
          </a:prstGeom>
          <a:noFill/>
          <a:ln w="9525">
            <a:noFill/>
            <a:miter lim="800000"/>
            <a:headEnd/>
            <a:tailEnd/>
          </a:ln>
        </p:spPr>
        <p:txBody>
          <a:bodyPr wrap="square">
            <a:sp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3333CC"/>
                </a:solidFill>
                <a:effectLst/>
                <a:uLnTx/>
                <a:uFillTx/>
                <a:latin typeface="Arial" pitchFamily="34" charset="0"/>
                <a:ea typeface="+mn-ea"/>
                <a:cs typeface="Arial" pitchFamily="34" charset="0"/>
              </a:rPr>
              <a:t>The experimental program on studies of N* structure in exclusive meson photo- and electroproduction with CLAS/CLAS12 seeks to determine:</a:t>
            </a:r>
            <a:r>
              <a:rPr kumimoji="0" lang="en-US" sz="1800" b="0" i="0" u="none" strike="noStrike" kern="1200" cap="none" spc="0" normalizeH="0" baseline="0" noProof="0" dirty="0">
                <a:ln>
                  <a:noFill/>
                </a:ln>
                <a:solidFill>
                  <a:srgbClr val="3333CC"/>
                </a:solidFill>
                <a:effectLst/>
                <a:uLnTx/>
                <a:uFillTx/>
                <a:latin typeface="Arial" pitchFamily="34" charset="0"/>
                <a:ea typeface="+mn-ea"/>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3333CC"/>
              </a:solidFill>
              <a:effectLst/>
              <a:uLnTx/>
              <a:uFillTx/>
              <a:latin typeface="Arial" pitchFamily="34" charset="0"/>
              <a:ea typeface="+mn-ea"/>
              <a:cs typeface="Arial" pitchFamily="34" charset="0"/>
            </a:endParaRPr>
          </a:p>
          <a:p>
            <a:pPr marL="517525" marR="0" lvl="1" indent="-285750" algn="l" defTabSz="914400" rtl="0" eaLnBrk="0" fontAlgn="base" latinLnBrk="0" hangingPunct="0">
              <a:lnSpc>
                <a:spcPct val="100000"/>
              </a:lnSpc>
              <a:spcBef>
                <a:spcPct val="0"/>
              </a:spcBef>
              <a:spcAft>
                <a:spcPct val="0"/>
              </a:spcAft>
              <a:buClr>
                <a:srgbClr val="C00000"/>
              </a:buClr>
              <a:buSzTx/>
              <a:buFont typeface="Arial" panose="020B0604020202020204" pitchFamily="34" charset="0"/>
              <a:buChar char="•"/>
              <a:defRPr/>
            </a:pPr>
            <a:r>
              <a:rPr kumimoji="0" lang="en-US" sz="1800" b="1" i="0" u="none" strike="noStrike" kern="1200" cap="none" spc="0" normalizeH="0" baseline="0" noProof="0" dirty="0" err="1">
                <a:ln>
                  <a:noFill/>
                </a:ln>
                <a:solidFill>
                  <a:srgbClr val="000000"/>
                </a:solidFill>
                <a:effectLst/>
                <a:uLnTx/>
                <a:uFillTx/>
                <a:latin typeface="Symbol" pitchFamily="18" charset="2"/>
                <a:ea typeface="+mn-ea"/>
                <a:cs typeface="Arial" pitchFamily="34" charset="0"/>
              </a:rPr>
              <a:t>g</a:t>
            </a:r>
            <a:r>
              <a:rPr kumimoji="0" lang="en-US" sz="1800" b="0" i="0" u="none" strike="noStrike" kern="1200" cap="none" spc="0" normalizeH="0" baseline="-25000" noProof="0" dirty="0" err="1">
                <a:ln>
                  <a:noFill/>
                </a:ln>
                <a:solidFill>
                  <a:srgbClr val="000000"/>
                </a:solidFill>
                <a:effectLst/>
                <a:uLnTx/>
                <a:uFillTx/>
                <a:latin typeface="Arial" pitchFamily="34" charset="0"/>
                <a:ea typeface="+mn-ea"/>
                <a:cs typeface="Arial" pitchFamily="34" charset="0"/>
              </a:rPr>
              <a:t>v</a:t>
            </a:r>
            <a:r>
              <a:rPr kumimoji="0" lang="en-US" sz="1800" b="0"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pN</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electrocouplings at </a:t>
            </a:r>
            <a:r>
              <a:rPr lang="en-US" sz="1800" dirty="0">
                <a:solidFill>
                  <a:srgbClr val="000000"/>
                </a:solidFill>
              </a:rPr>
              <a:t>Q</a:t>
            </a:r>
            <a:r>
              <a:rPr lang="en-US" sz="1800" baseline="30000" dirty="0">
                <a:solidFill>
                  <a:srgbClr val="000000"/>
                </a:solidFill>
              </a:rPr>
              <a:t>2</a:t>
            </a:r>
            <a:r>
              <a:rPr lang="en-US" sz="1800" dirty="0">
                <a:solidFill>
                  <a:srgbClr val="000000"/>
                </a:solidFill>
              </a:rPr>
              <a:t> </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up to 10 GeV</a:t>
            </a:r>
            <a:r>
              <a:rPr kumimoji="0" lang="en-US" sz="1800" b="1" i="0" u="none" strike="noStrike" kern="1200" cap="none" spc="0" normalizeH="0" baseline="30000" noProof="0" dirty="0">
                <a:ln>
                  <a:noFill/>
                </a:ln>
                <a:solidFill>
                  <a:srgbClr val="000000"/>
                </a:solidFill>
                <a:effectLst/>
                <a:uLnTx/>
                <a:uFillTx/>
                <a:latin typeface="Arial" pitchFamily="34" charset="0"/>
                <a:ea typeface="+mn-ea"/>
                <a:cs typeface="Arial" pitchFamily="34" charset="0"/>
              </a:rPr>
              <a:t>2 </a:t>
            </a:r>
            <a:r>
              <a:rPr kumimoji="0" lang="en-US" sz="1800" b="0" i="0" u="none" strike="noStrike" kern="1200" cap="none" spc="0" normalizeH="0" baseline="30000" noProof="0" dirty="0">
                <a:ln>
                  <a:noFill/>
                </a:ln>
                <a:solidFill>
                  <a:srgbClr val="000000"/>
                </a:solidFill>
                <a:effectLst/>
                <a:uLnTx/>
                <a:uFillTx/>
                <a:latin typeface="Arial" pitchFamily="34" charset="0"/>
                <a:ea typeface="+mn-ea"/>
                <a:cs typeface="Arial" pitchFamily="34" charset="0"/>
              </a:rPr>
              <a:t> </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for most excited proton states up to 2.5 GeV by analyzing the </a:t>
            </a:r>
            <a:r>
              <a:rPr lang="en-US" sz="1800" dirty="0">
                <a:solidFill>
                  <a:srgbClr val="000000"/>
                </a:solidFill>
              </a:rPr>
              <a:t>data of</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meson electroproduction channels in the N</a:t>
            </a:r>
            <a:r>
              <a:rPr lang="en-US" sz="1800" dirty="0">
                <a:solidFill>
                  <a:srgbClr val="000000"/>
                </a:solidFill>
              </a:rPr>
              <a:t>* region.</a:t>
            </a:r>
          </a:p>
          <a:p>
            <a:pPr marL="517525" lvl="1" indent="-285750" eaLnBrk="0" hangingPunct="0">
              <a:buClr>
                <a:srgbClr val="C00000"/>
              </a:buClr>
              <a:buFont typeface="Arial" panose="020B0604020202020204" pitchFamily="34" charset="0"/>
              <a:buChar char="•"/>
              <a:defRPr/>
            </a:pPr>
            <a:r>
              <a:rPr lang="en-US" sz="1800" dirty="0">
                <a:solidFill>
                  <a:srgbClr val="000000"/>
                </a:solidFill>
              </a:rPr>
              <a:t>s</a:t>
            </a:r>
            <a:r>
              <a:rPr kumimoji="0" lang="en-US" sz="1800" b="0" i="0" u="none" strike="noStrike" kern="1200" cap="none" spc="0" normalizeH="0" baseline="0" noProof="0" dirty="0" err="1">
                <a:ln>
                  <a:noFill/>
                </a:ln>
                <a:solidFill>
                  <a:srgbClr val="000000"/>
                </a:solidFill>
                <a:effectLst/>
                <a:uLnTx/>
                <a:uFillTx/>
                <a:latin typeface="Arial" pitchFamily="34" charset="0"/>
                <a:ea typeface="+mn-ea"/>
                <a:cs typeface="Arial" pitchFamily="34" charset="0"/>
              </a:rPr>
              <a:t>earch</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 for new states of baryon matter, so-called hybrid baryons with glue </a:t>
            </a:r>
            <a:r>
              <a:rPr lang="en-US" sz="1800" dirty="0">
                <a:solidFill>
                  <a:srgbClr val="000000"/>
                </a:solidFill>
              </a:rPr>
              <a:t>as an active </a:t>
            </a:r>
            <a:r>
              <a:rPr kumimoji="0" lang="en-US" sz="18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structural component. </a:t>
            </a:r>
          </a:p>
          <a:p>
            <a:pPr lvl="0" eaLnBrk="0" hangingPunct="0">
              <a:spcBef>
                <a:spcPts val="600"/>
              </a:spcBef>
              <a:spcAft>
                <a:spcPts val="600"/>
              </a:spcAft>
              <a:defRPr/>
            </a:pPr>
            <a:r>
              <a:rPr lang="en-US" sz="1800" b="1" dirty="0">
                <a:solidFill>
                  <a:srgbClr val="3333CC"/>
                </a:solidFill>
                <a:latin typeface="+mn-lt"/>
              </a:rPr>
              <a:t>A unique source of information on many facets of strong QCD (</a:t>
            </a:r>
            <a:r>
              <a:rPr lang="en-US" sz="1800" b="1" dirty="0" err="1">
                <a:solidFill>
                  <a:srgbClr val="3333CC"/>
                </a:solidFill>
                <a:latin typeface="+mn-lt"/>
              </a:rPr>
              <a:t>sQCD</a:t>
            </a:r>
            <a:r>
              <a:rPr lang="en-US" sz="1800" b="1" dirty="0">
                <a:solidFill>
                  <a:srgbClr val="3333CC"/>
                </a:solidFill>
                <a:latin typeface="+mn-lt"/>
              </a:rPr>
              <a:t>, when </a:t>
            </a:r>
            <a:r>
              <a:rPr lang="en-US" sz="1800" b="1" dirty="0">
                <a:solidFill>
                  <a:srgbClr val="3333CC"/>
                </a:solidFill>
                <a:latin typeface="Symbol" pitchFamily="2" charset="2"/>
              </a:rPr>
              <a:t>a</a:t>
            </a:r>
            <a:r>
              <a:rPr lang="en-US" sz="1800" b="1" baseline="-25000" dirty="0">
                <a:solidFill>
                  <a:srgbClr val="3333CC"/>
                </a:solidFill>
                <a:latin typeface="+mn-lt"/>
              </a:rPr>
              <a:t>s</a:t>
            </a:r>
            <a:r>
              <a:rPr lang="en-US" sz="1800" b="1" dirty="0">
                <a:solidFill>
                  <a:srgbClr val="3333CC"/>
                </a:solidFill>
                <a:latin typeface="+mn-lt"/>
              </a:rPr>
              <a:t>/</a:t>
            </a:r>
            <a:r>
              <a:rPr lang="en-US" sz="1800" b="1" dirty="0">
                <a:solidFill>
                  <a:srgbClr val="3333CC"/>
                </a:solidFill>
                <a:latin typeface="Symbol" pitchFamily="2" charset="2"/>
              </a:rPr>
              <a:t>p</a:t>
            </a:r>
            <a:r>
              <a:rPr lang="en-US" sz="1800" b="1" dirty="0">
                <a:solidFill>
                  <a:srgbClr val="3333CC"/>
                </a:solidFill>
                <a:latin typeface="+mn-lt"/>
              </a:rPr>
              <a:t> is comparable with unity) in generating excited nucleon states with different structural features</a:t>
            </a:r>
            <a:r>
              <a:rPr lang="en-US" sz="1600" b="1" dirty="0">
                <a:solidFill>
                  <a:srgbClr val="3333CC"/>
                </a:solidFill>
                <a:latin typeface="+mn-lt"/>
              </a:rPr>
              <a:t>:</a:t>
            </a:r>
            <a:endParaRPr lang="en-US" sz="1600" b="1" u="sng" dirty="0">
              <a:solidFill>
                <a:srgbClr val="00B050"/>
              </a:solidFill>
              <a:latin typeface="+mn-lt"/>
            </a:endParaRPr>
          </a:p>
          <a:p>
            <a:pPr marL="457200" lvl="0" indent="-225425" eaLnBrk="0" hangingPunct="0">
              <a:buFont typeface="+mj-lt"/>
              <a:buAutoNum type="arabicPeriod"/>
              <a:defRPr/>
            </a:pPr>
            <a:r>
              <a:rPr lang="en-US" sz="1400" dirty="0">
                <a:solidFill>
                  <a:srgbClr val="008F00"/>
                </a:solidFill>
              </a:rPr>
              <a:t>V.D. Burkert et al, Prog. Part. </a:t>
            </a:r>
            <a:r>
              <a:rPr lang="en-US" sz="1400" dirty="0" err="1">
                <a:solidFill>
                  <a:srgbClr val="008F00"/>
                </a:solidFill>
              </a:rPr>
              <a:t>Nucl</a:t>
            </a:r>
            <a:r>
              <a:rPr lang="en-US" sz="1400" dirty="0">
                <a:solidFill>
                  <a:srgbClr val="008F00"/>
                </a:solidFill>
              </a:rPr>
              <a:t>. Phys. 146, 104214 (2026)</a:t>
            </a:r>
          </a:p>
          <a:p>
            <a:pPr marL="457200" lvl="0" indent="-225425" eaLnBrk="0" hangingPunct="0">
              <a:buFont typeface="+mj-lt"/>
              <a:buAutoNum type="arabicPeriod"/>
              <a:defRPr/>
            </a:pPr>
            <a:r>
              <a:rPr lang="en-US" sz="1400" dirty="0">
                <a:solidFill>
                  <a:srgbClr val="008F00"/>
                </a:solidFill>
              </a:rPr>
              <a:t>P. Cheng, L. Liu, Ya Lu, and C.D. Roberts, Acta Phys. Polon. B57 2-A13 (2026)   </a:t>
            </a:r>
          </a:p>
          <a:p>
            <a:pPr marL="457200" lvl="0" indent="-225425" eaLnBrk="0" hangingPunct="0">
              <a:buFont typeface="+mj-lt"/>
              <a:buAutoNum type="arabicPeriod"/>
              <a:defRPr/>
            </a:pPr>
            <a:r>
              <a:rPr lang="en-US" sz="1400" dirty="0">
                <a:solidFill>
                  <a:srgbClr val="008F00"/>
                </a:solidFill>
              </a:rPr>
              <a:t>V.I. Mokeev and D.S. Carman  Few Body Syst. 63, 59 (2022)</a:t>
            </a:r>
          </a:p>
          <a:p>
            <a:pPr marL="231775" lvl="0" eaLnBrk="0" hangingPunct="0">
              <a:defRPr/>
            </a:pPr>
            <a:endParaRPr lang="en-US" sz="1400" dirty="0">
              <a:solidFill>
                <a:srgbClr val="008F00"/>
              </a:solidFill>
            </a:endParaRPr>
          </a:p>
          <a:p>
            <a:pPr marL="457200" lvl="0" indent="-225425" eaLnBrk="0" hangingPunct="0">
              <a:buFont typeface="+mj-lt"/>
              <a:buAutoNum type="arabicPeriod"/>
              <a:defRPr/>
            </a:pPr>
            <a:endParaRPr lang="en-US" sz="1400" dirty="0">
              <a:solidFill>
                <a:srgbClr val="008F00"/>
              </a:solidFill>
            </a:endParaRPr>
          </a:p>
          <a:p>
            <a:pPr marL="231775" lvl="0" eaLnBrk="0" hangingPunct="0">
              <a:defRPr/>
            </a:pPr>
            <a:endParaRPr lang="en-US" sz="1400" dirty="0">
              <a:solidFill>
                <a:srgbClr val="008F00"/>
              </a:solidFill>
            </a:endParaRPr>
          </a:p>
          <a:p>
            <a:pPr marL="231775" lvl="0" eaLnBrk="0" hangingPunct="0">
              <a:defRPr/>
            </a:pPr>
            <a:endParaRPr lang="en-US" sz="1400" dirty="0">
              <a:solidFill>
                <a:srgbClr val="008F00"/>
              </a:solidFill>
            </a:endParaRPr>
          </a:p>
          <a:p>
            <a:pPr marL="231775" marR="0" lvl="0" algn="l" defTabSz="914400" rtl="0" eaLnBrk="0" fontAlgn="base" latinLnBrk="0" hangingPunct="0">
              <a:lnSpc>
                <a:spcPct val="100000"/>
              </a:lnSpc>
              <a:spcBef>
                <a:spcPct val="0"/>
              </a:spcBef>
              <a:spcAft>
                <a:spcPct val="0"/>
              </a:spcAft>
              <a:buClrTx/>
              <a:buSzTx/>
              <a:defRPr/>
            </a:pPr>
            <a:endParaRPr lang="en-US" sz="1400" dirty="0">
              <a:solidFill>
                <a:srgbClr val="008F00"/>
              </a:solidFill>
            </a:endParaRPr>
          </a:p>
          <a:p>
            <a:pPr marL="231775" marR="0" lvl="0" algn="l" defTabSz="914400" rtl="0" eaLnBrk="0" fontAlgn="base" latinLnBrk="0" hangingPunct="0">
              <a:lnSpc>
                <a:spcPct val="100000"/>
              </a:lnSpc>
              <a:spcBef>
                <a:spcPct val="0"/>
              </a:spcBef>
              <a:spcAft>
                <a:spcPct val="0"/>
              </a:spcAft>
              <a:buClrTx/>
              <a:buSzTx/>
              <a:defRPr/>
            </a:pPr>
            <a:r>
              <a:rPr lang="en-US" sz="1400" dirty="0">
                <a:solidFill>
                  <a:srgbClr val="008F00"/>
                </a:solidFill>
              </a:rPr>
              <a:t>4. P.  Achenbach, D.S. Carman, R.W. Gothe, K. Joo, V.I. Mokeev, and C.D. Roberts, Symmetry 7,1106 (2025)</a:t>
            </a:r>
          </a:p>
          <a:p>
            <a:pPr marL="231775" marR="0" lvl="0" algn="l" defTabSz="914400" rtl="0" eaLnBrk="0" fontAlgn="base" latinLnBrk="0" hangingPunct="0">
              <a:lnSpc>
                <a:spcPct val="100000"/>
              </a:lnSpc>
              <a:spcBef>
                <a:spcPct val="0"/>
              </a:spcBef>
              <a:spcAft>
                <a:spcPct val="0"/>
              </a:spcAft>
              <a:buClrTx/>
              <a:buSzTx/>
              <a:defRPr/>
            </a:pPr>
            <a:r>
              <a:rPr lang="en-US" sz="1400" dirty="0">
                <a:solidFill>
                  <a:srgbClr val="008F00"/>
                </a:solidFill>
              </a:rPr>
              <a:t>5</a:t>
            </a:r>
            <a:r>
              <a:rPr kumimoji="0" lang="en-US" sz="1400" i="0" u="none" strike="noStrike" kern="1200" cap="none" spc="0" normalizeH="0" baseline="0" noProof="0" dirty="0">
                <a:ln>
                  <a:noFill/>
                </a:ln>
                <a:solidFill>
                  <a:srgbClr val="008F00"/>
                </a:solidFill>
                <a:effectLst/>
                <a:uLnTx/>
                <a:uFillTx/>
                <a:latin typeface="Arial" pitchFamily="34" charset="0"/>
                <a:ea typeface="+mn-ea"/>
                <a:cs typeface="Arial" pitchFamily="34" charset="0"/>
              </a:rPr>
              <a:t>. M. Ding, C.D. Roberts, and S.M. Schmidt, Particles 6, 57 (2023)</a:t>
            </a:r>
          </a:p>
          <a:p>
            <a:pPr marL="231775" eaLnBrk="0" hangingPunct="0">
              <a:defRPr/>
            </a:pPr>
            <a:r>
              <a:rPr lang="en-US" sz="1400" dirty="0">
                <a:solidFill>
                  <a:srgbClr val="008F00"/>
                </a:solidFill>
              </a:rPr>
              <a:t>6. D.S. Carman, R.W. Gothe, V.I. Mokeev. and C.D. Roberts, Particles 6, 416 (2023)</a:t>
            </a:r>
            <a:endParaRPr kumimoji="0" lang="en-US" sz="1400" i="0" u="none" strike="noStrike" kern="1200" cap="none" spc="0" normalizeH="0" baseline="0" noProof="0" dirty="0">
              <a:ln>
                <a:noFill/>
              </a:ln>
              <a:solidFill>
                <a:srgbClr val="008F00"/>
              </a:solidFill>
              <a:effectLst/>
              <a:uLnTx/>
              <a:uFillTx/>
              <a:latin typeface="Arial" pitchFamily="34" charset="0"/>
              <a:ea typeface="+mn-ea"/>
              <a:cs typeface="Arial" pitchFamily="34" charset="0"/>
            </a:endParaRPr>
          </a:p>
        </p:txBody>
      </p:sp>
      <p:sp>
        <p:nvSpPr>
          <p:cNvPr id="2" name="Slide Number Placeholder 1"/>
          <p:cNvSpPr>
            <a:spLocks noGrp="1"/>
          </p:cNvSpPr>
          <p:nvPr>
            <p:ph type="sldNum" sz="quarter" idx="12"/>
          </p:nvPr>
        </p:nvSpPr>
        <p:spPr>
          <a:xfrm>
            <a:off x="8645865" y="6559826"/>
            <a:ext cx="486064" cy="304800"/>
          </a:xfrm>
        </p:spPr>
        <p:txBody>
          <a:bodyPr/>
          <a:lstStyle/>
          <a:p>
            <a:pPr algn="ctr"/>
            <a:fld id="{66D3942C-BD50-4FC2-A952-1F84E0E6FA11}" type="slidenum">
              <a:rPr lang="en-US" sz="1200" smtClean="0"/>
              <a:pPr algn="ctr"/>
              <a:t>2</a:t>
            </a:fld>
            <a:endParaRPr lang="en-US" sz="1200" dirty="0"/>
          </a:p>
        </p:txBody>
      </p:sp>
      <p:sp>
        <p:nvSpPr>
          <p:cNvPr id="3" name="TextBox 2">
            <a:extLst>
              <a:ext uri="{FF2B5EF4-FFF2-40B4-BE49-F238E27FC236}">
                <a16:creationId xmlns:a16="http://schemas.microsoft.com/office/drawing/2014/main" id="{A6C648FE-D828-C0B9-72C1-9D621933D0AC}"/>
              </a:ext>
            </a:extLst>
          </p:cNvPr>
          <p:cNvSpPr txBox="1"/>
          <p:nvPr/>
        </p:nvSpPr>
        <p:spPr>
          <a:xfrm>
            <a:off x="170522" y="4989689"/>
            <a:ext cx="8802410" cy="646331"/>
          </a:xfrm>
          <a:prstGeom prst="rect">
            <a:avLst/>
          </a:prstGeom>
          <a:noFill/>
        </p:spPr>
        <p:txBody>
          <a:bodyPr wrap="none" rtlCol="0">
            <a:spAutoFit/>
          </a:bodyPr>
          <a:lstStyle/>
          <a:p>
            <a:r>
              <a:rPr lang="en-US" sz="1800" b="1" dirty="0">
                <a:solidFill>
                  <a:srgbClr val="0000FF"/>
                </a:solidFill>
              </a:rPr>
              <a:t>Explore emergence of hadron mass (EHM) and structure in the transition from </a:t>
            </a:r>
          </a:p>
          <a:p>
            <a:r>
              <a:rPr lang="en-US" sz="1800" b="1" dirty="0">
                <a:solidFill>
                  <a:srgbClr val="0000FF"/>
                </a:solidFill>
              </a:rPr>
              <a:t>the </a:t>
            </a:r>
            <a:r>
              <a:rPr lang="en-US" sz="1800" b="1" dirty="0" err="1">
                <a:solidFill>
                  <a:srgbClr val="0000FF"/>
                </a:solidFill>
              </a:rPr>
              <a:t>pQCD</a:t>
            </a:r>
            <a:r>
              <a:rPr lang="en-US" sz="1800" b="1" dirty="0">
                <a:solidFill>
                  <a:srgbClr val="0000FF"/>
                </a:solidFill>
              </a:rPr>
              <a:t> to the </a:t>
            </a:r>
            <a:r>
              <a:rPr lang="en-US" sz="1800" b="1" dirty="0" err="1">
                <a:solidFill>
                  <a:srgbClr val="0000FF"/>
                </a:solidFill>
              </a:rPr>
              <a:t>sQCD</a:t>
            </a:r>
            <a:r>
              <a:rPr lang="en-US" sz="1800" b="1" dirty="0">
                <a:solidFill>
                  <a:srgbClr val="0000FF"/>
                </a:solidFill>
              </a:rPr>
              <a:t> regime</a:t>
            </a:r>
          </a:p>
        </p:txBody>
      </p:sp>
    </p:spTree>
    <p:extLst>
      <p:ext uri="{BB962C8B-B14F-4D97-AF65-F5344CB8AC3E}">
        <p14:creationId xmlns:p14="http://schemas.microsoft.com/office/powerpoint/2010/main" val="163555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ChangeArrowheads="1"/>
          </p:cNvSpPr>
          <p:nvPr/>
        </p:nvSpPr>
        <p:spPr bwMode="auto">
          <a:xfrm>
            <a:off x="91440" y="91440"/>
            <a:ext cx="9144000" cy="400105"/>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2000" b="1" dirty="0">
                <a:solidFill>
                  <a:srgbClr val="0000FF"/>
                </a:solidFill>
                <a:latin typeface="Arial"/>
              </a:rPr>
              <a:t>N* Photo-/Electrocouplings and their Extraction from Exclusive Data</a:t>
            </a:r>
          </a:p>
        </p:txBody>
      </p:sp>
      <p:grpSp>
        <p:nvGrpSpPr>
          <p:cNvPr id="2" name="Group 15"/>
          <p:cNvGrpSpPr>
            <a:grpSpLocks/>
          </p:cNvGrpSpPr>
          <p:nvPr/>
        </p:nvGrpSpPr>
        <p:grpSpPr bwMode="auto">
          <a:xfrm>
            <a:off x="453322" y="1532484"/>
            <a:ext cx="858838" cy="858837"/>
            <a:chOff x="1251" y="695"/>
            <a:chExt cx="573" cy="641"/>
          </a:xfrm>
        </p:grpSpPr>
        <p:sp>
          <p:nvSpPr>
            <p:cNvPr id="65575" name="Line 16"/>
            <p:cNvSpPr>
              <a:spLocks noChangeShapeType="1"/>
            </p:cNvSpPr>
            <p:nvPr/>
          </p:nvSpPr>
          <p:spPr bwMode="auto">
            <a:xfrm flipV="1">
              <a:off x="1716" y="695"/>
              <a:ext cx="108" cy="377"/>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grpSp>
          <p:nvGrpSpPr>
            <p:cNvPr id="3" name="Group 17"/>
            <p:cNvGrpSpPr>
              <a:grpSpLocks/>
            </p:cNvGrpSpPr>
            <p:nvPr/>
          </p:nvGrpSpPr>
          <p:grpSpPr bwMode="auto">
            <a:xfrm>
              <a:off x="1251" y="1078"/>
              <a:ext cx="465" cy="258"/>
              <a:chOff x="1251" y="1078"/>
              <a:chExt cx="465" cy="258"/>
            </a:xfrm>
          </p:grpSpPr>
          <p:sp>
            <p:nvSpPr>
              <p:cNvPr id="65577" name="Line 18"/>
              <p:cNvSpPr>
                <a:spLocks noChangeShapeType="1"/>
              </p:cNvSpPr>
              <p:nvPr/>
            </p:nvSpPr>
            <p:spPr bwMode="auto">
              <a:xfrm flipV="1">
                <a:off x="1251" y="1197"/>
                <a:ext cx="254" cy="139"/>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sp>
            <p:nvSpPr>
              <p:cNvPr id="65578" name="Line 19"/>
              <p:cNvSpPr>
                <a:spLocks noChangeShapeType="1"/>
              </p:cNvSpPr>
              <p:nvPr/>
            </p:nvSpPr>
            <p:spPr bwMode="auto">
              <a:xfrm flipV="1">
                <a:off x="1486" y="1078"/>
                <a:ext cx="230" cy="131"/>
              </a:xfrm>
              <a:prstGeom prst="line">
                <a:avLst/>
              </a:prstGeom>
              <a:noFill/>
              <a:ln w="9525">
                <a:solidFill>
                  <a:srgbClr val="FF0000"/>
                </a:solidFill>
                <a:round/>
                <a:headEnd/>
                <a:tailEnd/>
              </a:ln>
            </p:spPr>
            <p:txBody>
              <a:bodyPr/>
              <a:lstStyle/>
              <a:p>
                <a:pPr defTabSz="914353">
                  <a:defRPr/>
                </a:pPr>
                <a:endParaRPr lang="en-US">
                  <a:solidFill>
                    <a:srgbClr val="000000"/>
                  </a:solidFill>
                </a:endParaRPr>
              </a:p>
            </p:txBody>
          </p:sp>
        </p:grpSp>
      </p:grpSp>
      <p:sp>
        <p:nvSpPr>
          <p:cNvPr id="65541" name="Freeform 20"/>
          <p:cNvSpPr>
            <a:spLocks/>
          </p:cNvSpPr>
          <p:nvPr/>
        </p:nvSpPr>
        <p:spPr bwMode="auto">
          <a:xfrm rot="1980000">
            <a:off x="1088322" y="2191295"/>
            <a:ext cx="863600" cy="65088"/>
          </a:xfrm>
          <a:custGeom>
            <a:avLst/>
            <a:gdLst>
              <a:gd name="T0" fmla="*/ 0 w 576"/>
              <a:gd name="T1" fmla="*/ 2147483647 h 48"/>
              <a:gd name="T2" fmla="*/ 2147483647 w 576"/>
              <a:gd name="T3" fmla="*/ 0 h 48"/>
              <a:gd name="T4" fmla="*/ 2147483647 w 576"/>
              <a:gd name="T5" fmla="*/ 2147483647 h 48"/>
              <a:gd name="T6" fmla="*/ 2147483647 w 576"/>
              <a:gd name="T7" fmla="*/ 0 h 48"/>
              <a:gd name="T8" fmla="*/ 2147483647 w 576"/>
              <a:gd name="T9" fmla="*/ 2147483647 h 48"/>
              <a:gd name="T10" fmla="*/ 2147483647 w 576"/>
              <a:gd name="T11" fmla="*/ 0 h 48"/>
              <a:gd name="T12" fmla="*/ 2147483647 w 576"/>
              <a:gd name="T13" fmla="*/ 2147483647 h 48"/>
              <a:gd name="T14" fmla="*/ 2147483647 w 576"/>
              <a:gd name="T15" fmla="*/ 0 h 48"/>
              <a:gd name="T16" fmla="*/ 2147483647 w 576"/>
              <a:gd name="T17" fmla="*/ 2147483647 h 48"/>
              <a:gd name="T18" fmla="*/ 2147483647 w 576"/>
              <a:gd name="T19" fmla="*/ 0 h 48"/>
              <a:gd name="T20" fmla="*/ 2147483647 w 576"/>
              <a:gd name="T21" fmla="*/ 2147483647 h 48"/>
              <a:gd name="T22" fmla="*/ 2147483647 w 576"/>
              <a:gd name="T23" fmla="*/ 0 h 48"/>
              <a:gd name="T24" fmla="*/ 2147483647 w 576"/>
              <a:gd name="T25" fmla="*/ 2147483647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6"/>
              <a:gd name="T40" fmla="*/ 0 h 48"/>
              <a:gd name="T41" fmla="*/ 576 w 576"/>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6" h="48">
                <a:moveTo>
                  <a:pt x="0" y="48"/>
                </a:moveTo>
                <a:cubicBezTo>
                  <a:pt x="16" y="24"/>
                  <a:pt x="32" y="0"/>
                  <a:pt x="48" y="0"/>
                </a:cubicBezTo>
                <a:cubicBezTo>
                  <a:pt x="64" y="0"/>
                  <a:pt x="80" y="48"/>
                  <a:pt x="96" y="48"/>
                </a:cubicBezTo>
                <a:cubicBezTo>
                  <a:pt x="112" y="48"/>
                  <a:pt x="128" y="0"/>
                  <a:pt x="144" y="0"/>
                </a:cubicBezTo>
                <a:cubicBezTo>
                  <a:pt x="160" y="0"/>
                  <a:pt x="176" y="48"/>
                  <a:pt x="192" y="48"/>
                </a:cubicBezTo>
                <a:cubicBezTo>
                  <a:pt x="208" y="48"/>
                  <a:pt x="224" y="0"/>
                  <a:pt x="240" y="0"/>
                </a:cubicBezTo>
                <a:cubicBezTo>
                  <a:pt x="256" y="0"/>
                  <a:pt x="272" y="48"/>
                  <a:pt x="288" y="48"/>
                </a:cubicBezTo>
                <a:cubicBezTo>
                  <a:pt x="304" y="48"/>
                  <a:pt x="320" y="0"/>
                  <a:pt x="336" y="0"/>
                </a:cubicBezTo>
                <a:cubicBezTo>
                  <a:pt x="352" y="0"/>
                  <a:pt x="368" y="48"/>
                  <a:pt x="384" y="48"/>
                </a:cubicBezTo>
                <a:cubicBezTo>
                  <a:pt x="400" y="48"/>
                  <a:pt x="416" y="0"/>
                  <a:pt x="432" y="0"/>
                </a:cubicBezTo>
                <a:cubicBezTo>
                  <a:pt x="448" y="0"/>
                  <a:pt x="464" y="48"/>
                  <a:pt x="480" y="48"/>
                </a:cubicBezTo>
                <a:cubicBezTo>
                  <a:pt x="496" y="48"/>
                  <a:pt x="512" y="0"/>
                  <a:pt x="528" y="0"/>
                </a:cubicBezTo>
                <a:cubicBezTo>
                  <a:pt x="544" y="0"/>
                  <a:pt x="568" y="40"/>
                  <a:pt x="576" y="48"/>
                </a:cubicBezTo>
              </a:path>
            </a:pathLst>
          </a:custGeom>
          <a:noFill/>
          <a:ln w="9525">
            <a:solidFill>
              <a:srgbClr val="FF0000"/>
            </a:solidFill>
            <a:round/>
            <a:headEnd/>
            <a:tailEnd/>
          </a:ln>
        </p:spPr>
        <p:txBody>
          <a:bodyPr lIns="91435" tIns="45718" rIns="91435" bIns="45718"/>
          <a:lstStyle/>
          <a:p>
            <a:pPr defTabSz="914353">
              <a:defRPr/>
            </a:pPr>
            <a:endParaRPr lang="en-US">
              <a:solidFill>
                <a:srgbClr val="000000"/>
              </a:solidFill>
            </a:endParaRPr>
          </a:p>
        </p:txBody>
      </p:sp>
      <p:sp>
        <p:nvSpPr>
          <p:cNvPr id="65542" name="Line 25"/>
          <p:cNvSpPr>
            <a:spLocks noChangeShapeType="1"/>
          </p:cNvSpPr>
          <p:nvPr/>
        </p:nvSpPr>
        <p:spPr bwMode="auto">
          <a:xfrm>
            <a:off x="1999547" y="2546895"/>
            <a:ext cx="933450" cy="0"/>
          </a:xfrm>
          <a:prstGeom prst="line">
            <a:avLst/>
          </a:prstGeom>
          <a:noFill/>
          <a:ln w="25400">
            <a:solidFill>
              <a:schemeClr val="tx1"/>
            </a:solidFill>
            <a:round/>
            <a:headEnd/>
            <a:tailEnd/>
          </a:ln>
        </p:spPr>
        <p:txBody>
          <a:bodyPr lIns="91435" tIns="45718" rIns="91435" bIns="45718"/>
          <a:lstStyle/>
          <a:p>
            <a:pPr defTabSz="914353">
              <a:defRPr/>
            </a:pPr>
            <a:endParaRPr lang="en-US">
              <a:solidFill>
                <a:srgbClr val="000000"/>
              </a:solidFill>
            </a:endParaRPr>
          </a:p>
        </p:txBody>
      </p:sp>
      <p:sp>
        <p:nvSpPr>
          <p:cNvPr id="65543" name="Line 27"/>
          <p:cNvSpPr>
            <a:spLocks noChangeShapeType="1"/>
          </p:cNvSpPr>
          <p:nvPr/>
        </p:nvSpPr>
        <p:spPr bwMode="auto">
          <a:xfrm flipV="1">
            <a:off x="3039360" y="1865859"/>
            <a:ext cx="461962" cy="536575"/>
          </a:xfrm>
          <a:prstGeom prst="line">
            <a:avLst/>
          </a:prstGeom>
          <a:noFill/>
          <a:ln w="31750">
            <a:solidFill>
              <a:srgbClr val="339966"/>
            </a:solidFill>
            <a:prstDash val="sysDot"/>
            <a:round/>
            <a:headEnd/>
            <a:tailEnd type="triangle" w="med" len="med"/>
          </a:ln>
        </p:spPr>
        <p:txBody>
          <a:bodyPr lIns="91435" tIns="45718" rIns="91435" bIns="45718"/>
          <a:lstStyle/>
          <a:p>
            <a:pPr defTabSz="914353">
              <a:defRPr/>
            </a:pPr>
            <a:endParaRPr lang="en-US">
              <a:solidFill>
                <a:srgbClr val="000000"/>
              </a:solidFill>
            </a:endParaRPr>
          </a:p>
        </p:txBody>
      </p:sp>
      <p:sp>
        <p:nvSpPr>
          <p:cNvPr id="65544" name="AutoShape 28"/>
          <p:cNvSpPr>
            <a:spLocks noChangeArrowheads="1"/>
          </p:cNvSpPr>
          <p:nvPr/>
        </p:nvSpPr>
        <p:spPr bwMode="auto">
          <a:xfrm rot="9000000">
            <a:off x="3166361" y="2551658"/>
            <a:ext cx="104775" cy="544512"/>
          </a:xfrm>
          <a:prstGeom prst="upArrow">
            <a:avLst>
              <a:gd name="adj1" fmla="val 50000"/>
              <a:gd name="adj2" fmla="val 129924"/>
            </a:avLst>
          </a:prstGeom>
          <a:solidFill>
            <a:schemeClr val="tx1"/>
          </a:solidFill>
          <a:ln w="9525">
            <a:solidFill>
              <a:schemeClr val="tx1"/>
            </a:solidFill>
            <a:miter lim="800000"/>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45" name="Text Box 31"/>
          <p:cNvSpPr txBox="1">
            <a:spLocks noChangeArrowheads="1"/>
          </p:cNvSpPr>
          <p:nvPr/>
        </p:nvSpPr>
        <p:spPr bwMode="auto">
          <a:xfrm>
            <a:off x="1423285" y="1761083"/>
            <a:ext cx="496887" cy="457200"/>
          </a:xfrm>
          <a:prstGeom prst="rect">
            <a:avLst/>
          </a:prstGeom>
          <a:noFill/>
          <a:ln w="9525">
            <a:noFill/>
            <a:miter lim="800000"/>
            <a:headEnd/>
            <a:tailEnd/>
          </a:ln>
        </p:spPr>
        <p:txBody>
          <a:bodyPr lIns="91435" tIns="45718" rIns="91435" bIns="45718">
            <a:spAutoFit/>
          </a:bodyPr>
          <a:lstStyle/>
          <a:p>
            <a:pPr algn="ctr" defTabSz="914353" eaLnBrk="0" hangingPunct="0">
              <a:defRPr/>
            </a:pPr>
            <a:r>
              <a:rPr lang="el-GR" sz="2400">
                <a:solidFill>
                  <a:srgbClr val="FF0000"/>
                </a:solidFill>
                <a:latin typeface="Times New Roman" pitchFamily="18" charset="0"/>
                <a:cs typeface="Times New Roman" pitchFamily="18" charset="0"/>
              </a:rPr>
              <a:t>γ</a:t>
            </a:r>
            <a:r>
              <a:rPr lang="en-US" sz="2400" baseline="-25000">
                <a:solidFill>
                  <a:srgbClr val="FF0000"/>
                </a:solidFill>
                <a:latin typeface="Times New Roman" pitchFamily="18" charset="0"/>
                <a:cs typeface="Times New Roman" pitchFamily="18" charset="0"/>
              </a:rPr>
              <a:t>v</a:t>
            </a:r>
            <a:r>
              <a:rPr lang="en-US" sz="2400">
                <a:solidFill>
                  <a:srgbClr val="FF0000"/>
                </a:solidFill>
                <a:latin typeface="Times New Roman" pitchFamily="18" charset="0"/>
                <a:cs typeface="Times New Roman" pitchFamily="18" charset="0"/>
              </a:rPr>
              <a:t> </a:t>
            </a:r>
            <a:endParaRPr lang="el-GR" sz="2400">
              <a:solidFill>
                <a:srgbClr val="FF0000"/>
              </a:solidFill>
              <a:latin typeface="Times New Roman" pitchFamily="18" charset="0"/>
              <a:cs typeface="Times New Roman" pitchFamily="18" charset="0"/>
            </a:endParaRPr>
          </a:p>
        </p:txBody>
      </p:sp>
      <p:sp>
        <p:nvSpPr>
          <p:cNvPr id="65546" name="Text Box 32"/>
          <p:cNvSpPr txBox="1">
            <a:spLocks noChangeArrowheads="1"/>
          </p:cNvSpPr>
          <p:nvPr/>
        </p:nvSpPr>
        <p:spPr bwMode="auto">
          <a:xfrm>
            <a:off x="1208973" y="2594521"/>
            <a:ext cx="303213" cy="373659"/>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1800" dirty="0">
                <a:solidFill>
                  <a:srgbClr val="000000"/>
                </a:solidFill>
                <a:latin typeface="MS Reference Sans Serif" pitchFamily="34" charset="0"/>
              </a:rPr>
              <a:t>N</a:t>
            </a:r>
          </a:p>
        </p:txBody>
      </p:sp>
      <p:sp>
        <p:nvSpPr>
          <p:cNvPr id="65547" name="Text Box 33"/>
          <p:cNvSpPr txBox="1">
            <a:spLocks noChangeArrowheads="1"/>
          </p:cNvSpPr>
          <p:nvPr/>
        </p:nvSpPr>
        <p:spPr bwMode="auto">
          <a:xfrm>
            <a:off x="3283836" y="2561183"/>
            <a:ext cx="551656" cy="373659"/>
          </a:xfrm>
          <a:prstGeom prst="rect">
            <a:avLst/>
          </a:prstGeom>
          <a:noFill/>
          <a:ln w="9525">
            <a:noFill/>
            <a:miter lim="800000"/>
            <a:headEnd/>
            <a:tailEnd/>
          </a:ln>
        </p:spPr>
        <p:txBody>
          <a:bodyPr wrap="square" lIns="91435" tIns="45718" rIns="91435" bIns="45718">
            <a:spAutoFit/>
          </a:bodyPr>
          <a:lstStyle/>
          <a:p>
            <a:pPr algn="ctr" defTabSz="914353" eaLnBrk="0" hangingPunct="0">
              <a:defRPr/>
            </a:pPr>
            <a:r>
              <a:rPr lang="en-US" sz="1800" dirty="0">
                <a:solidFill>
                  <a:srgbClr val="000000"/>
                </a:solidFill>
                <a:latin typeface="MS Reference Sans Serif" pitchFamily="34" charset="0"/>
              </a:rPr>
              <a:t>N</a:t>
            </a:r>
            <a:r>
              <a:rPr lang="en-US" sz="1800" b="1" dirty="0">
                <a:solidFill>
                  <a:srgbClr val="000000"/>
                </a:solidFill>
                <a:latin typeface="MS Reference Sans Serif" pitchFamily="34" charset="0"/>
              </a:rPr>
              <a:t>’</a:t>
            </a:r>
            <a:endParaRPr lang="en-US" sz="1800" b="1" dirty="0">
              <a:solidFill>
                <a:srgbClr val="000000"/>
              </a:solidFill>
              <a:latin typeface="Symbol" pitchFamily="18" charset="2"/>
            </a:endParaRPr>
          </a:p>
        </p:txBody>
      </p:sp>
      <p:sp>
        <p:nvSpPr>
          <p:cNvPr id="65548" name="Text Box 34"/>
          <p:cNvSpPr txBox="1">
            <a:spLocks noChangeArrowheads="1"/>
          </p:cNvSpPr>
          <p:nvPr/>
        </p:nvSpPr>
        <p:spPr bwMode="auto">
          <a:xfrm>
            <a:off x="2090036" y="2083346"/>
            <a:ext cx="884237" cy="373659"/>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1800">
                <a:solidFill>
                  <a:srgbClr val="000000"/>
                </a:solidFill>
                <a:latin typeface="MS Reference Sans Serif" pitchFamily="34" charset="0"/>
              </a:rPr>
              <a:t>N*,△</a:t>
            </a:r>
          </a:p>
        </p:txBody>
      </p:sp>
      <p:sp>
        <p:nvSpPr>
          <p:cNvPr id="65549" name="Text Box 35"/>
          <p:cNvSpPr txBox="1">
            <a:spLocks noChangeArrowheads="1"/>
          </p:cNvSpPr>
          <p:nvPr/>
        </p:nvSpPr>
        <p:spPr bwMode="auto">
          <a:xfrm>
            <a:off x="151095" y="4006052"/>
            <a:ext cx="3546339" cy="984881"/>
          </a:xfrm>
          <a:prstGeom prst="rect">
            <a:avLst/>
          </a:prstGeom>
          <a:noFill/>
          <a:ln w="9525">
            <a:solidFill>
              <a:schemeClr val="accent2"/>
            </a:solidFill>
            <a:miter lim="800000"/>
            <a:headEnd/>
            <a:tailEnd/>
          </a:ln>
        </p:spPr>
        <p:txBody>
          <a:bodyPr wrap="square" lIns="91435" tIns="45718" rIns="91435" bIns="45718">
            <a:spAutoFit/>
          </a:bodyPr>
          <a:lstStyle/>
          <a:p>
            <a:pPr defTabSz="914353" eaLnBrk="0" hangingPunct="0">
              <a:buFont typeface="Arial" pitchFamily="34" charset="0"/>
              <a:buChar char="•"/>
              <a:defRPr/>
            </a:pPr>
            <a:r>
              <a:rPr lang="en-US" sz="1600" dirty="0">
                <a:solidFill>
                  <a:srgbClr val="3333FF"/>
                </a:solidFill>
              </a:rPr>
              <a:t> Real  A</a:t>
            </a:r>
            <a:r>
              <a:rPr lang="en-US" sz="1600" baseline="-25000" dirty="0">
                <a:solidFill>
                  <a:srgbClr val="3333FF"/>
                </a:solidFill>
              </a:rPr>
              <a:t>1/2</a:t>
            </a:r>
            <a:r>
              <a:rPr lang="en-US" sz="1600" dirty="0">
                <a:solidFill>
                  <a:srgbClr val="3333FF"/>
                </a:solidFill>
              </a:rPr>
              <a:t>(Q</a:t>
            </a:r>
            <a:r>
              <a:rPr lang="en-US" sz="1600" baseline="30000" dirty="0">
                <a:solidFill>
                  <a:srgbClr val="3333FF"/>
                </a:solidFill>
              </a:rPr>
              <a:t>2</a:t>
            </a:r>
            <a:r>
              <a:rPr lang="en-US" sz="1600" dirty="0">
                <a:solidFill>
                  <a:srgbClr val="3333FF"/>
                </a:solidFill>
              </a:rPr>
              <a:t>), A</a:t>
            </a:r>
            <a:r>
              <a:rPr lang="en-US" sz="1600" baseline="-25000" dirty="0">
                <a:solidFill>
                  <a:srgbClr val="3333FF"/>
                </a:solidFill>
              </a:rPr>
              <a:t>3/2</a:t>
            </a:r>
            <a:r>
              <a:rPr lang="en-US" sz="1600" dirty="0">
                <a:solidFill>
                  <a:srgbClr val="3333FF"/>
                </a:solidFill>
              </a:rPr>
              <a:t>(Q</a:t>
            </a:r>
            <a:r>
              <a:rPr lang="en-US" sz="1600" baseline="30000" dirty="0">
                <a:solidFill>
                  <a:srgbClr val="3333FF"/>
                </a:solidFill>
              </a:rPr>
              <a:t>2</a:t>
            </a:r>
            <a:r>
              <a:rPr lang="en-US" sz="1600" dirty="0">
                <a:solidFill>
                  <a:srgbClr val="3333FF"/>
                </a:solidFill>
              </a:rPr>
              <a:t>), S</a:t>
            </a:r>
            <a:r>
              <a:rPr lang="en-US" sz="1600" baseline="-25000" dirty="0">
                <a:solidFill>
                  <a:srgbClr val="3333FF"/>
                </a:solidFill>
              </a:rPr>
              <a:t>1/2</a:t>
            </a:r>
            <a:r>
              <a:rPr lang="en-US" sz="1600" dirty="0">
                <a:solidFill>
                  <a:srgbClr val="3333FF"/>
                </a:solidFill>
              </a:rPr>
              <a:t>(Q</a:t>
            </a:r>
            <a:r>
              <a:rPr lang="en-US" sz="1600" baseline="30000" dirty="0">
                <a:solidFill>
                  <a:srgbClr val="3333FF"/>
                </a:solidFill>
              </a:rPr>
              <a:t>2</a:t>
            </a:r>
            <a:r>
              <a:rPr lang="en-US" sz="1600" dirty="0">
                <a:solidFill>
                  <a:srgbClr val="3333FF"/>
                </a:solidFill>
              </a:rPr>
              <a:t>)</a:t>
            </a:r>
          </a:p>
          <a:p>
            <a:pPr algn="ctr" defTabSz="914353">
              <a:spcBef>
                <a:spcPts val="1200"/>
              </a:spcBef>
              <a:defRPr/>
            </a:pPr>
            <a:r>
              <a:rPr lang="en-US" sz="1600" dirty="0">
                <a:solidFill>
                  <a:srgbClr val="0000FF"/>
                </a:solidFill>
              </a:rPr>
              <a:t>I.G. </a:t>
            </a:r>
            <a:r>
              <a:rPr lang="en-US" sz="1600" dirty="0" err="1">
                <a:solidFill>
                  <a:srgbClr val="0000FF"/>
                </a:solidFill>
              </a:rPr>
              <a:t>Aznauryan</a:t>
            </a:r>
            <a:r>
              <a:rPr lang="en-US" sz="1600" dirty="0">
                <a:solidFill>
                  <a:srgbClr val="0000FF"/>
                </a:solidFill>
              </a:rPr>
              <a:t> and V.D. Burkert,  </a:t>
            </a:r>
            <a:r>
              <a:rPr lang="en-US" sz="1600" dirty="0" err="1">
                <a:solidFill>
                  <a:srgbClr val="0000FF"/>
                </a:solidFill>
              </a:rPr>
              <a:t>Prog</a:t>
            </a:r>
            <a:r>
              <a:rPr lang="en-US" sz="1600" dirty="0">
                <a:solidFill>
                  <a:srgbClr val="0000FF"/>
                </a:solidFill>
              </a:rPr>
              <a:t>. Part. </a:t>
            </a:r>
            <a:r>
              <a:rPr lang="en-US" sz="1600" dirty="0" err="1">
                <a:solidFill>
                  <a:srgbClr val="0000FF"/>
                </a:solidFill>
              </a:rPr>
              <a:t>Nucl</a:t>
            </a:r>
            <a:r>
              <a:rPr lang="en-US" sz="1600" dirty="0">
                <a:solidFill>
                  <a:srgbClr val="0000FF"/>
                </a:solidFill>
              </a:rPr>
              <a:t>. Phys. 67, 1 (2012)</a:t>
            </a:r>
          </a:p>
        </p:txBody>
      </p:sp>
      <p:sp>
        <p:nvSpPr>
          <p:cNvPr id="65550" name="Text Box 37"/>
          <p:cNvSpPr txBox="1">
            <a:spLocks noChangeArrowheads="1"/>
          </p:cNvSpPr>
          <p:nvPr/>
        </p:nvSpPr>
        <p:spPr bwMode="auto">
          <a:xfrm>
            <a:off x="3233035" y="1354684"/>
            <a:ext cx="2400300" cy="461665"/>
          </a:xfrm>
          <a:prstGeom prst="rect">
            <a:avLst/>
          </a:prstGeom>
          <a:noFill/>
          <a:ln w="9525">
            <a:noFill/>
            <a:miter lim="800000"/>
            <a:headEnd/>
            <a:tailEnd/>
          </a:ln>
        </p:spPr>
        <p:txBody>
          <a:bodyPr wrap="square" lIns="91435" tIns="45718" rIns="91435" bIns="45718">
            <a:spAutoFit/>
          </a:bodyPr>
          <a:lstStyle/>
          <a:p>
            <a:pPr algn="ctr" defTabSz="914353" eaLnBrk="0" hangingPunct="0">
              <a:defRPr/>
            </a:pPr>
            <a:r>
              <a:rPr lang="en-US" sz="2400" dirty="0">
                <a:solidFill>
                  <a:srgbClr val="33CC33"/>
                </a:solidFill>
                <a:latin typeface="Symbol" pitchFamily="18" charset="2"/>
              </a:rPr>
              <a:t>p, h, pp</a:t>
            </a:r>
            <a:r>
              <a:rPr lang="en-US" sz="2400" b="1" i="1" dirty="0">
                <a:solidFill>
                  <a:srgbClr val="33CC33"/>
                </a:solidFill>
                <a:latin typeface="Symbol" pitchFamily="18" charset="2"/>
              </a:rPr>
              <a:t>, </a:t>
            </a:r>
            <a:r>
              <a:rPr lang="en-US" sz="2000" dirty="0">
                <a:solidFill>
                  <a:srgbClr val="33CC33"/>
                </a:solidFill>
                <a:latin typeface="Arial"/>
              </a:rPr>
              <a:t>KY,…</a:t>
            </a:r>
          </a:p>
        </p:txBody>
      </p:sp>
      <p:sp>
        <p:nvSpPr>
          <p:cNvPr id="65551" name="TextBox 41"/>
          <p:cNvSpPr txBox="1">
            <a:spLocks noChangeArrowheads="1"/>
          </p:cNvSpPr>
          <p:nvPr/>
        </p:nvSpPr>
        <p:spPr bwMode="auto">
          <a:xfrm>
            <a:off x="4897438" y="1950575"/>
            <a:ext cx="2525712" cy="1754187"/>
          </a:xfrm>
          <a:prstGeom prst="rect">
            <a:avLst/>
          </a:prstGeom>
          <a:solidFill>
            <a:schemeClr val="bg1"/>
          </a:solidFill>
          <a:ln w="9525">
            <a:noFill/>
            <a:miter lim="800000"/>
            <a:headEnd/>
            <a:tailEnd/>
          </a:ln>
        </p:spPr>
        <p:txBody>
          <a:bodyPr lIns="91435" tIns="45718" rIns="91435" bIns="45718">
            <a:spAutoFit/>
          </a:bodyPr>
          <a:lstStyle/>
          <a:p>
            <a:pPr algn="ctr" defTabSz="914353" eaLnBrk="0" hangingPunct="0">
              <a:defRPr/>
            </a:pPr>
            <a:endParaRPr lang="en-US">
              <a:solidFill>
                <a:srgbClr val="000000"/>
              </a:solidFill>
            </a:endParaRPr>
          </a:p>
          <a:p>
            <a:pPr algn="ctr" defTabSz="914353" eaLnBrk="0" hangingPunct="0">
              <a:defRPr/>
            </a:pPr>
            <a:endParaRPr lang="en-US">
              <a:solidFill>
                <a:srgbClr val="000000"/>
              </a:solidFill>
            </a:endParaRPr>
          </a:p>
          <a:p>
            <a:pPr algn="ctr" defTabSz="914353" eaLnBrk="0" hangingPunct="0">
              <a:defRPr/>
            </a:pPr>
            <a:endParaRPr lang="en-US">
              <a:solidFill>
                <a:srgbClr val="000000"/>
              </a:solidFill>
            </a:endParaRPr>
          </a:p>
        </p:txBody>
      </p:sp>
      <p:grpSp>
        <p:nvGrpSpPr>
          <p:cNvPr id="4" name="Group 15"/>
          <p:cNvGrpSpPr>
            <a:grpSpLocks/>
          </p:cNvGrpSpPr>
          <p:nvPr/>
        </p:nvGrpSpPr>
        <p:grpSpPr bwMode="auto">
          <a:xfrm>
            <a:off x="4558597" y="1565820"/>
            <a:ext cx="858838" cy="858838"/>
            <a:chOff x="1251" y="695"/>
            <a:chExt cx="573" cy="641"/>
          </a:xfrm>
        </p:grpSpPr>
        <p:sp>
          <p:nvSpPr>
            <p:cNvPr id="65571" name="Line 16"/>
            <p:cNvSpPr>
              <a:spLocks noChangeShapeType="1"/>
            </p:cNvSpPr>
            <p:nvPr/>
          </p:nvSpPr>
          <p:spPr bwMode="auto">
            <a:xfrm flipV="1">
              <a:off x="1716" y="695"/>
              <a:ext cx="108" cy="377"/>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grpSp>
          <p:nvGrpSpPr>
            <p:cNvPr id="5" name="Group 17"/>
            <p:cNvGrpSpPr>
              <a:grpSpLocks/>
            </p:cNvGrpSpPr>
            <p:nvPr/>
          </p:nvGrpSpPr>
          <p:grpSpPr bwMode="auto">
            <a:xfrm>
              <a:off x="1251" y="1078"/>
              <a:ext cx="465" cy="258"/>
              <a:chOff x="1251" y="1078"/>
              <a:chExt cx="465" cy="258"/>
            </a:xfrm>
          </p:grpSpPr>
          <p:sp>
            <p:nvSpPr>
              <p:cNvPr id="65573" name="Line 18"/>
              <p:cNvSpPr>
                <a:spLocks noChangeShapeType="1"/>
              </p:cNvSpPr>
              <p:nvPr/>
            </p:nvSpPr>
            <p:spPr bwMode="auto">
              <a:xfrm flipV="1">
                <a:off x="1251" y="1197"/>
                <a:ext cx="254" cy="139"/>
              </a:xfrm>
              <a:prstGeom prst="line">
                <a:avLst/>
              </a:prstGeom>
              <a:noFill/>
              <a:ln w="9525">
                <a:solidFill>
                  <a:srgbClr val="FF0000"/>
                </a:solidFill>
                <a:round/>
                <a:headEnd/>
                <a:tailEnd type="triangle" w="med" len="med"/>
              </a:ln>
            </p:spPr>
            <p:txBody>
              <a:bodyPr/>
              <a:lstStyle/>
              <a:p>
                <a:pPr defTabSz="914353">
                  <a:defRPr/>
                </a:pPr>
                <a:endParaRPr lang="en-US">
                  <a:solidFill>
                    <a:srgbClr val="000000"/>
                  </a:solidFill>
                </a:endParaRPr>
              </a:p>
            </p:txBody>
          </p:sp>
          <p:sp>
            <p:nvSpPr>
              <p:cNvPr id="65574" name="Line 19"/>
              <p:cNvSpPr>
                <a:spLocks noChangeShapeType="1"/>
              </p:cNvSpPr>
              <p:nvPr/>
            </p:nvSpPr>
            <p:spPr bwMode="auto">
              <a:xfrm flipV="1">
                <a:off x="1486" y="1078"/>
                <a:ext cx="230" cy="131"/>
              </a:xfrm>
              <a:prstGeom prst="line">
                <a:avLst/>
              </a:prstGeom>
              <a:noFill/>
              <a:ln w="9525">
                <a:solidFill>
                  <a:srgbClr val="FF0000"/>
                </a:solidFill>
                <a:round/>
                <a:headEnd/>
                <a:tailEnd/>
              </a:ln>
            </p:spPr>
            <p:txBody>
              <a:bodyPr/>
              <a:lstStyle/>
              <a:p>
                <a:pPr defTabSz="914353">
                  <a:defRPr/>
                </a:pPr>
                <a:endParaRPr lang="en-US">
                  <a:solidFill>
                    <a:srgbClr val="000000"/>
                  </a:solidFill>
                </a:endParaRPr>
              </a:p>
            </p:txBody>
          </p:sp>
        </p:grpSp>
      </p:grpSp>
      <p:sp>
        <p:nvSpPr>
          <p:cNvPr id="65553" name="Freeform 20"/>
          <p:cNvSpPr>
            <a:spLocks/>
          </p:cNvSpPr>
          <p:nvPr/>
        </p:nvSpPr>
        <p:spPr bwMode="auto">
          <a:xfrm rot="1980000">
            <a:off x="5196772" y="2210345"/>
            <a:ext cx="527050" cy="46038"/>
          </a:xfrm>
          <a:custGeom>
            <a:avLst/>
            <a:gdLst>
              <a:gd name="T0" fmla="*/ 0 w 576"/>
              <a:gd name="T1" fmla="*/ 2147483647 h 48"/>
              <a:gd name="T2" fmla="*/ 2147483647 w 576"/>
              <a:gd name="T3" fmla="*/ 0 h 48"/>
              <a:gd name="T4" fmla="*/ 2147483647 w 576"/>
              <a:gd name="T5" fmla="*/ 2147483647 h 48"/>
              <a:gd name="T6" fmla="*/ 2147483647 w 576"/>
              <a:gd name="T7" fmla="*/ 0 h 48"/>
              <a:gd name="T8" fmla="*/ 2147483647 w 576"/>
              <a:gd name="T9" fmla="*/ 2147483647 h 48"/>
              <a:gd name="T10" fmla="*/ 2147483647 w 576"/>
              <a:gd name="T11" fmla="*/ 0 h 48"/>
              <a:gd name="T12" fmla="*/ 2147483647 w 576"/>
              <a:gd name="T13" fmla="*/ 2147483647 h 48"/>
              <a:gd name="T14" fmla="*/ 2147483647 w 576"/>
              <a:gd name="T15" fmla="*/ 0 h 48"/>
              <a:gd name="T16" fmla="*/ 2147483647 w 576"/>
              <a:gd name="T17" fmla="*/ 2147483647 h 48"/>
              <a:gd name="T18" fmla="*/ 2147483647 w 576"/>
              <a:gd name="T19" fmla="*/ 0 h 48"/>
              <a:gd name="T20" fmla="*/ 2147483647 w 576"/>
              <a:gd name="T21" fmla="*/ 2147483647 h 48"/>
              <a:gd name="T22" fmla="*/ 2147483647 w 576"/>
              <a:gd name="T23" fmla="*/ 0 h 48"/>
              <a:gd name="T24" fmla="*/ 2147483647 w 576"/>
              <a:gd name="T25" fmla="*/ 2147483647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6"/>
              <a:gd name="T40" fmla="*/ 0 h 48"/>
              <a:gd name="T41" fmla="*/ 576 w 576"/>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6" h="48">
                <a:moveTo>
                  <a:pt x="0" y="48"/>
                </a:moveTo>
                <a:cubicBezTo>
                  <a:pt x="16" y="24"/>
                  <a:pt x="32" y="0"/>
                  <a:pt x="48" y="0"/>
                </a:cubicBezTo>
                <a:cubicBezTo>
                  <a:pt x="64" y="0"/>
                  <a:pt x="80" y="48"/>
                  <a:pt x="96" y="48"/>
                </a:cubicBezTo>
                <a:cubicBezTo>
                  <a:pt x="112" y="48"/>
                  <a:pt x="128" y="0"/>
                  <a:pt x="144" y="0"/>
                </a:cubicBezTo>
                <a:cubicBezTo>
                  <a:pt x="160" y="0"/>
                  <a:pt x="176" y="48"/>
                  <a:pt x="192" y="48"/>
                </a:cubicBezTo>
                <a:cubicBezTo>
                  <a:pt x="208" y="48"/>
                  <a:pt x="224" y="0"/>
                  <a:pt x="240" y="0"/>
                </a:cubicBezTo>
                <a:cubicBezTo>
                  <a:pt x="256" y="0"/>
                  <a:pt x="272" y="48"/>
                  <a:pt x="288" y="48"/>
                </a:cubicBezTo>
                <a:cubicBezTo>
                  <a:pt x="304" y="48"/>
                  <a:pt x="320" y="0"/>
                  <a:pt x="336" y="0"/>
                </a:cubicBezTo>
                <a:cubicBezTo>
                  <a:pt x="352" y="0"/>
                  <a:pt x="368" y="48"/>
                  <a:pt x="384" y="48"/>
                </a:cubicBezTo>
                <a:cubicBezTo>
                  <a:pt x="400" y="48"/>
                  <a:pt x="416" y="0"/>
                  <a:pt x="432" y="0"/>
                </a:cubicBezTo>
                <a:cubicBezTo>
                  <a:pt x="448" y="0"/>
                  <a:pt x="464" y="48"/>
                  <a:pt x="480" y="48"/>
                </a:cubicBezTo>
                <a:cubicBezTo>
                  <a:pt x="496" y="48"/>
                  <a:pt x="512" y="0"/>
                  <a:pt x="528" y="0"/>
                </a:cubicBezTo>
                <a:cubicBezTo>
                  <a:pt x="544" y="0"/>
                  <a:pt x="568" y="40"/>
                  <a:pt x="576" y="48"/>
                </a:cubicBezTo>
              </a:path>
            </a:pathLst>
          </a:custGeom>
          <a:noFill/>
          <a:ln w="9525">
            <a:solidFill>
              <a:srgbClr val="FF0000"/>
            </a:solidFill>
            <a:round/>
            <a:headEnd/>
            <a:tailEnd/>
          </a:ln>
        </p:spPr>
        <p:txBody>
          <a:bodyPr lIns="91435" tIns="45718" rIns="91435" bIns="45718"/>
          <a:lstStyle/>
          <a:p>
            <a:pPr defTabSz="914353">
              <a:defRPr/>
            </a:pPr>
            <a:endParaRPr lang="en-US">
              <a:solidFill>
                <a:srgbClr val="000000"/>
              </a:solidFill>
            </a:endParaRPr>
          </a:p>
        </p:txBody>
      </p:sp>
      <p:sp>
        <p:nvSpPr>
          <p:cNvPr id="65554" name="Oval 48"/>
          <p:cNvSpPr>
            <a:spLocks noChangeArrowheads="1"/>
          </p:cNvSpPr>
          <p:nvPr/>
        </p:nvSpPr>
        <p:spPr bwMode="auto">
          <a:xfrm>
            <a:off x="5633335" y="2091868"/>
            <a:ext cx="793750" cy="739775"/>
          </a:xfrm>
          <a:prstGeom prst="ellipse">
            <a:avLst/>
          </a:prstGeom>
          <a:solidFill>
            <a:schemeClr val="tx1"/>
          </a:solidFill>
          <a:ln w="9525" algn="ctr">
            <a:noFill/>
            <a:round/>
            <a:headEnd/>
            <a:tailEnd/>
          </a:ln>
        </p:spPr>
        <p:txBody>
          <a:bodyPr lIns="91435" tIns="45718" rIns="91435" bIns="45718"/>
          <a:lstStyle/>
          <a:p>
            <a:pPr algn="ctr" defTabSz="914353" eaLnBrk="0" hangingPunct="0">
              <a:defRPr/>
            </a:pPr>
            <a:endParaRPr lang="ru-RU">
              <a:solidFill>
                <a:srgbClr val="000000"/>
              </a:solidFill>
            </a:endParaRPr>
          </a:p>
        </p:txBody>
      </p:sp>
      <p:sp>
        <p:nvSpPr>
          <p:cNvPr id="29" name="AutoShape 22"/>
          <p:cNvSpPr>
            <a:spLocks noChangeArrowheads="1"/>
          </p:cNvSpPr>
          <p:nvPr/>
        </p:nvSpPr>
        <p:spPr bwMode="auto">
          <a:xfrm rot="1800000">
            <a:off x="5574075" y="2688834"/>
            <a:ext cx="119062" cy="544512"/>
          </a:xfrm>
          <a:prstGeom prst="upArrow">
            <a:avLst>
              <a:gd name="adj1" fmla="val 50000"/>
              <a:gd name="adj2" fmla="val 114334"/>
            </a:avLst>
          </a:prstGeom>
          <a:solidFill>
            <a:schemeClr val="tx1"/>
          </a:solidFill>
          <a:ln w="9525">
            <a:solidFill>
              <a:schemeClr val="tx1"/>
            </a:solidFill>
            <a:miter lim="800000"/>
            <a:headEnd/>
            <a:tailEnd/>
          </a:ln>
          <a:scene3d>
            <a:camera prst="orthographicFront">
              <a:rot lat="0" lon="0" rev="21000000"/>
            </a:camera>
            <a:lightRig rig="threePt" dir="t"/>
          </a:scene3d>
        </p:spPr>
        <p:txBody>
          <a:bodyPr wrap="none" lIns="91435" tIns="45718" rIns="91435" bIns="45718" anchor="ctr"/>
          <a:lstStyle/>
          <a:p>
            <a:pPr algn="ctr" defTabSz="914353" eaLnBrk="0" hangingPunct="0">
              <a:defRPr/>
            </a:pPr>
            <a:endParaRPr lang="en-US">
              <a:solidFill>
                <a:srgbClr val="000000"/>
              </a:solidFill>
            </a:endParaRPr>
          </a:p>
        </p:txBody>
      </p:sp>
      <p:sp>
        <p:nvSpPr>
          <p:cNvPr id="65556" name="Text Box 32"/>
          <p:cNvSpPr txBox="1">
            <a:spLocks noChangeArrowheads="1"/>
          </p:cNvSpPr>
          <p:nvPr/>
        </p:nvSpPr>
        <p:spPr bwMode="auto">
          <a:xfrm>
            <a:off x="4952298" y="2940596"/>
            <a:ext cx="303213" cy="373659"/>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sz="1800">
                <a:solidFill>
                  <a:srgbClr val="000000"/>
                </a:solidFill>
                <a:latin typeface="MS Reference Sans Serif" pitchFamily="34" charset="0"/>
              </a:rPr>
              <a:t>N</a:t>
            </a:r>
          </a:p>
        </p:txBody>
      </p:sp>
      <p:sp>
        <p:nvSpPr>
          <p:cNvPr id="65557" name="Line 27"/>
          <p:cNvSpPr>
            <a:spLocks noChangeShapeType="1"/>
          </p:cNvSpPr>
          <p:nvPr/>
        </p:nvSpPr>
        <p:spPr bwMode="auto">
          <a:xfrm flipV="1">
            <a:off x="6354060" y="1781721"/>
            <a:ext cx="461962" cy="536575"/>
          </a:xfrm>
          <a:prstGeom prst="line">
            <a:avLst/>
          </a:prstGeom>
          <a:noFill/>
          <a:ln w="31750">
            <a:solidFill>
              <a:srgbClr val="339966"/>
            </a:solidFill>
            <a:prstDash val="sysDot"/>
            <a:round/>
            <a:headEnd/>
            <a:tailEnd type="triangle" w="med" len="med"/>
          </a:ln>
        </p:spPr>
        <p:txBody>
          <a:bodyPr lIns="91435" tIns="45718" rIns="91435" bIns="45718"/>
          <a:lstStyle/>
          <a:p>
            <a:pPr defTabSz="914353">
              <a:defRPr/>
            </a:pPr>
            <a:endParaRPr lang="en-US">
              <a:solidFill>
                <a:srgbClr val="000000"/>
              </a:solidFill>
            </a:endParaRPr>
          </a:p>
        </p:txBody>
      </p:sp>
      <p:sp>
        <p:nvSpPr>
          <p:cNvPr id="65558" name="Text Box 37"/>
          <p:cNvSpPr txBox="1">
            <a:spLocks noChangeArrowheads="1"/>
          </p:cNvSpPr>
          <p:nvPr/>
        </p:nvSpPr>
        <p:spPr bwMode="auto">
          <a:xfrm>
            <a:off x="6781702" y="1407768"/>
            <a:ext cx="2100640" cy="461665"/>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sz="2400" dirty="0">
                <a:solidFill>
                  <a:srgbClr val="33CC33"/>
                </a:solidFill>
                <a:latin typeface="Symbol" pitchFamily="18" charset="2"/>
              </a:rPr>
              <a:t>p, h, pp, </a:t>
            </a:r>
            <a:r>
              <a:rPr lang="en-US" sz="2000" dirty="0">
                <a:solidFill>
                  <a:srgbClr val="33CC33"/>
                </a:solidFill>
                <a:latin typeface="Arial"/>
              </a:rPr>
              <a:t>KY</a:t>
            </a:r>
            <a:r>
              <a:rPr lang="en-US" sz="2400" dirty="0">
                <a:solidFill>
                  <a:srgbClr val="33CC33"/>
                </a:solidFill>
                <a:latin typeface="Arial"/>
              </a:rPr>
              <a:t>,…</a:t>
            </a:r>
          </a:p>
        </p:txBody>
      </p:sp>
      <p:sp>
        <p:nvSpPr>
          <p:cNvPr id="33" name="AutoShape 28"/>
          <p:cNvSpPr>
            <a:spLocks noChangeArrowheads="1"/>
          </p:cNvSpPr>
          <p:nvPr/>
        </p:nvSpPr>
        <p:spPr bwMode="auto">
          <a:xfrm rot="9000000">
            <a:off x="6416244" y="2711815"/>
            <a:ext cx="104775" cy="544512"/>
          </a:xfrm>
          <a:prstGeom prst="upArrow">
            <a:avLst>
              <a:gd name="adj1" fmla="val 50000"/>
              <a:gd name="adj2" fmla="val 129924"/>
            </a:avLst>
          </a:prstGeom>
          <a:solidFill>
            <a:schemeClr val="tx1"/>
          </a:solidFill>
          <a:ln w="9525">
            <a:solidFill>
              <a:schemeClr val="tx1"/>
            </a:solidFill>
            <a:miter lim="800000"/>
            <a:headEnd/>
            <a:tailEnd/>
          </a:ln>
          <a:scene3d>
            <a:camera prst="orthographicFront">
              <a:rot lat="0" lon="0" rev="600000"/>
            </a:camera>
            <a:lightRig rig="threePt" dir="t"/>
          </a:scene3d>
        </p:spPr>
        <p:txBody>
          <a:bodyPr wrap="none" lIns="91435" tIns="45718" rIns="91435" bIns="45718" anchor="ctr"/>
          <a:lstStyle/>
          <a:p>
            <a:pPr algn="ctr" defTabSz="914353" eaLnBrk="0" hangingPunct="0">
              <a:defRPr/>
            </a:pPr>
            <a:endParaRPr lang="en-US">
              <a:solidFill>
                <a:srgbClr val="000000"/>
              </a:solidFill>
            </a:endParaRPr>
          </a:p>
        </p:txBody>
      </p:sp>
      <p:sp>
        <p:nvSpPr>
          <p:cNvPr id="65560" name="Text Box 33"/>
          <p:cNvSpPr txBox="1">
            <a:spLocks noChangeArrowheads="1"/>
          </p:cNvSpPr>
          <p:nvPr/>
        </p:nvSpPr>
        <p:spPr bwMode="auto">
          <a:xfrm>
            <a:off x="6700840" y="2926585"/>
            <a:ext cx="535781" cy="373659"/>
          </a:xfrm>
          <a:prstGeom prst="rect">
            <a:avLst/>
          </a:prstGeom>
          <a:noFill/>
          <a:ln w="9525">
            <a:noFill/>
            <a:miter lim="800000"/>
            <a:headEnd/>
            <a:tailEnd/>
          </a:ln>
        </p:spPr>
        <p:txBody>
          <a:bodyPr wrap="square" lIns="91435" tIns="45718" rIns="91435" bIns="45718">
            <a:spAutoFit/>
          </a:bodyPr>
          <a:lstStyle/>
          <a:p>
            <a:pPr algn="ctr" defTabSz="914353" eaLnBrk="0" hangingPunct="0">
              <a:defRPr/>
            </a:pPr>
            <a:r>
              <a:rPr lang="en-US" sz="1800" dirty="0">
                <a:solidFill>
                  <a:srgbClr val="000000"/>
                </a:solidFill>
                <a:latin typeface="MS Reference Sans Serif" pitchFamily="34" charset="0"/>
              </a:rPr>
              <a:t>N</a:t>
            </a:r>
            <a:r>
              <a:rPr lang="en-US" sz="1800" b="1" dirty="0">
                <a:solidFill>
                  <a:srgbClr val="000000"/>
                </a:solidFill>
                <a:latin typeface="MS Reference Sans Serif" pitchFamily="34" charset="0"/>
              </a:rPr>
              <a:t>’</a:t>
            </a:r>
            <a:endParaRPr lang="en-US" sz="1800" b="1" dirty="0">
              <a:solidFill>
                <a:srgbClr val="000000"/>
              </a:solidFill>
              <a:latin typeface="Symbol" pitchFamily="18" charset="2"/>
            </a:endParaRPr>
          </a:p>
        </p:txBody>
      </p:sp>
      <p:sp>
        <p:nvSpPr>
          <p:cNvPr id="65561" name="TextBox 58"/>
          <p:cNvSpPr txBox="1">
            <a:spLocks noChangeArrowheads="1"/>
          </p:cNvSpPr>
          <p:nvPr/>
        </p:nvSpPr>
        <p:spPr bwMode="auto">
          <a:xfrm>
            <a:off x="3922011" y="2205584"/>
            <a:ext cx="454025" cy="646112"/>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a:solidFill>
                  <a:srgbClr val="000000"/>
                </a:solidFill>
              </a:rPr>
              <a:t>+</a:t>
            </a:r>
          </a:p>
        </p:txBody>
      </p:sp>
      <p:sp>
        <p:nvSpPr>
          <p:cNvPr id="65562" name="TextBox 58"/>
          <p:cNvSpPr txBox="1">
            <a:spLocks noChangeArrowheads="1"/>
          </p:cNvSpPr>
          <p:nvPr/>
        </p:nvSpPr>
        <p:spPr bwMode="auto">
          <a:xfrm>
            <a:off x="2672648" y="1961108"/>
            <a:ext cx="365125" cy="646112"/>
          </a:xfrm>
          <a:prstGeom prst="rect">
            <a:avLst/>
          </a:prstGeom>
          <a:noFill/>
          <a:ln w="9525">
            <a:noFill/>
            <a:miter lim="800000"/>
            <a:headEnd/>
            <a:tailEnd/>
          </a:ln>
        </p:spPr>
        <p:txBody>
          <a:bodyPr lIns="91435" tIns="45718" rIns="91435" bIns="45718">
            <a:spAutoFit/>
          </a:bodyPr>
          <a:lstStyle/>
          <a:p>
            <a:pPr algn="ctr" defTabSz="914353" eaLnBrk="0" hangingPunct="0">
              <a:defRPr/>
            </a:pPr>
            <a:r>
              <a:rPr lang="en-US">
                <a:solidFill>
                  <a:srgbClr val="000000"/>
                </a:solidFill>
              </a:rPr>
              <a:t>*</a:t>
            </a:r>
          </a:p>
        </p:txBody>
      </p:sp>
      <p:sp>
        <p:nvSpPr>
          <p:cNvPr id="65563" name="Oval 21"/>
          <p:cNvSpPr>
            <a:spLocks noChangeArrowheads="1"/>
          </p:cNvSpPr>
          <p:nvPr/>
        </p:nvSpPr>
        <p:spPr bwMode="auto">
          <a:xfrm>
            <a:off x="1791585" y="2413545"/>
            <a:ext cx="215900" cy="192088"/>
          </a:xfrm>
          <a:prstGeom prst="ellipse">
            <a:avLst/>
          </a:prstGeom>
          <a:solidFill>
            <a:srgbClr val="FF0000"/>
          </a:solidFill>
          <a:ln w="9525">
            <a:solidFill>
              <a:schemeClr val="tx1"/>
            </a:solidFill>
            <a:round/>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64" name="Oval 21"/>
          <p:cNvSpPr>
            <a:spLocks noChangeArrowheads="1"/>
          </p:cNvSpPr>
          <p:nvPr/>
        </p:nvSpPr>
        <p:spPr bwMode="auto">
          <a:xfrm>
            <a:off x="2902835" y="2402433"/>
            <a:ext cx="215900" cy="192087"/>
          </a:xfrm>
          <a:prstGeom prst="ellipse">
            <a:avLst/>
          </a:prstGeom>
          <a:solidFill>
            <a:srgbClr val="00B050"/>
          </a:solidFill>
          <a:ln w="9525">
            <a:solidFill>
              <a:schemeClr val="tx1"/>
            </a:solidFill>
            <a:round/>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65" name="Line 24"/>
          <p:cNvSpPr>
            <a:spLocks noChangeShapeType="1"/>
          </p:cNvSpPr>
          <p:nvPr/>
        </p:nvSpPr>
        <p:spPr bwMode="auto">
          <a:xfrm>
            <a:off x="1993197" y="2583408"/>
            <a:ext cx="933450" cy="0"/>
          </a:xfrm>
          <a:prstGeom prst="line">
            <a:avLst/>
          </a:prstGeom>
          <a:noFill/>
          <a:ln w="25400">
            <a:solidFill>
              <a:schemeClr val="tx1"/>
            </a:solidFill>
            <a:round/>
            <a:headEnd/>
            <a:tailEnd/>
          </a:ln>
        </p:spPr>
        <p:txBody>
          <a:bodyPr lIns="91435" tIns="45718" rIns="91435" bIns="45718"/>
          <a:lstStyle/>
          <a:p>
            <a:pPr defTabSz="914353">
              <a:defRPr/>
            </a:pPr>
            <a:endParaRPr lang="en-US">
              <a:solidFill>
                <a:srgbClr val="000000"/>
              </a:solidFill>
            </a:endParaRPr>
          </a:p>
        </p:txBody>
      </p:sp>
      <p:sp>
        <p:nvSpPr>
          <p:cNvPr id="65566" name="Line 24"/>
          <p:cNvSpPr>
            <a:spLocks noChangeShapeType="1"/>
          </p:cNvSpPr>
          <p:nvPr/>
        </p:nvSpPr>
        <p:spPr bwMode="auto">
          <a:xfrm>
            <a:off x="1969385" y="2500858"/>
            <a:ext cx="933450" cy="0"/>
          </a:xfrm>
          <a:prstGeom prst="line">
            <a:avLst/>
          </a:prstGeom>
          <a:noFill/>
          <a:ln w="25400">
            <a:solidFill>
              <a:schemeClr val="tx1"/>
            </a:solidFill>
            <a:round/>
            <a:headEnd/>
            <a:tailEnd/>
          </a:ln>
        </p:spPr>
        <p:txBody>
          <a:bodyPr lIns="91435" tIns="45718" rIns="91435" bIns="45718"/>
          <a:lstStyle/>
          <a:p>
            <a:pPr defTabSz="914353">
              <a:defRPr/>
            </a:pPr>
            <a:endParaRPr lang="en-US">
              <a:solidFill>
                <a:srgbClr val="000000"/>
              </a:solidFill>
            </a:endParaRPr>
          </a:p>
        </p:txBody>
      </p:sp>
      <p:sp>
        <p:nvSpPr>
          <p:cNvPr id="65567" name="AutoShape 22"/>
          <p:cNvSpPr>
            <a:spLocks noChangeArrowheads="1"/>
          </p:cNvSpPr>
          <p:nvPr/>
        </p:nvSpPr>
        <p:spPr bwMode="auto">
          <a:xfrm rot="1800000">
            <a:off x="1616960" y="2496095"/>
            <a:ext cx="119062" cy="544513"/>
          </a:xfrm>
          <a:prstGeom prst="upArrow">
            <a:avLst>
              <a:gd name="adj1" fmla="val 50000"/>
              <a:gd name="adj2" fmla="val 114334"/>
            </a:avLst>
          </a:prstGeom>
          <a:solidFill>
            <a:schemeClr val="tx1"/>
          </a:solidFill>
          <a:ln w="9525">
            <a:solidFill>
              <a:schemeClr val="tx1"/>
            </a:solidFill>
            <a:miter lim="800000"/>
            <a:headEnd/>
            <a:tailEnd/>
          </a:ln>
        </p:spPr>
        <p:txBody>
          <a:bodyPr wrap="none" lIns="91435" tIns="45718" rIns="91435" bIns="45718" anchor="ctr"/>
          <a:lstStyle/>
          <a:p>
            <a:pPr algn="ctr" defTabSz="914353" eaLnBrk="0" hangingPunct="0">
              <a:defRPr/>
            </a:pPr>
            <a:endParaRPr lang="ru-RU">
              <a:solidFill>
                <a:srgbClr val="000000"/>
              </a:solidFill>
            </a:endParaRPr>
          </a:p>
        </p:txBody>
      </p:sp>
      <p:sp>
        <p:nvSpPr>
          <p:cNvPr id="65568" name="TextBox 42"/>
          <p:cNvSpPr txBox="1">
            <a:spLocks noChangeArrowheads="1"/>
          </p:cNvSpPr>
          <p:nvPr/>
        </p:nvSpPr>
        <p:spPr bwMode="auto">
          <a:xfrm>
            <a:off x="112216" y="5455524"/>
            <a:ext cx="8908026" cy="830993"/>
          </a:xfrm>
          <a:prstGeom prst="rect">
            <a:avLst/>
          </a:prstGeom>
          <a:noFill/>
          <a:ln w="9525">
            <a:noFill/>
            <a:miter lim="800000"/>
            <a:headEnd/>
            <a:tailEnd/>
          </a:ln>
        </p:spPr>
        <p:txBody>
          <a:bodyPr wrap="square" lIns="91435" tIns="45718" rIns="91435" bIns="45718">
            <a:spAutoFit/>
          </a:bodyPr>
          <a:lstStyle/>
          <a:p>
            <a:pPr marL="288925" lvl="1" indent="-168275" defTabSz="914353" eaLnBrk="0" hangingPunct="0">
              <a:buClr>
                <a:srgbClr val="C00000"/>
              </a:buClr>
              <a:buFont typeface="Arial" pitchFamily="34" charset="0"/>
              <a:buChar char="•"/>
              <a:defRPr/>
            </a:pPr>
            <a:r>
              <a:rPr lang="en-US" sz="1600" dirty="0">
                <a:solidFill>
                  <a:srgbClr val="000000"/>
                </a:solidFill>
              </a:rPr>
              <a:t>Consistent results on the </a:t>
            </a:r>
            <a:r>
              <a:rPr lang="en-US" sz="1600" dirty="0" err="1">
                <a:solidFill>
                  <a:srgbClr val="000000"/>
                </a:solidFill>
                <a:latin typeface="Symbol" pitchFamily="18" charset="2"/>
              </a:rPr>
              <a:t>g</a:t>
            </a:r>
            <a:r>
              <a:rPr lang="en-US" sz="1600" baseline="-25000" dirty="0" err="1">
                <a:solidFill>
                  <a:srgbClr val="000000"/>
                </a:solidFill>
                <a:latin typeface="+mn-lt"/>
              </a:rPr>
              <a:t>r,</a:t>
            </a:r>
            <a:r>
              <a:rPr lang="en-US" sz="1600" baseline="-25000" dirty="0" err="1">
                <a:solidFill>
                  <a:srgbClr val="000000"/>
                </a:solidFill>
              </a:rPr>
              <a:t>v</a:t>
            </a:r>
            <a:r>
              <a:rPr lang="en-US" sz="1600" dirty="0" err="1">
                <a:solidFill>
                  <a:srgbClr val="000000"/>
                </a:solidFill>
              </a:rPr>
              <a:t>pN</a:t>
            </a:r>
            <a:r>
              <a:rPr lang="en-US" sz="1600" dirty="0">
                <a:solidFill>
                  <a:srgbClr val="000000"/>
                </a:solidFill>
              </a:rPr>
              <a:t>* photo-/electrocouplings from different meson photo-/electroproduction channels allow us to validate the capabilities of the reaction models for reliable extraction of these quantities.</a:t>
            </a:r>
          </a:p>
        </p:txBody>
      </p:sp>
      <p:sp>
        <p:nvSpPr>
          <p:cNvPr id="65569" name="TextBox 43"/>
          <p:cNvSpPr txBox="1">
            <a:spLocks noChangeArrowheads="1"/>
          </p:cNvSpPr>
          <p:nvPr/>
        </p:nvSpPr>
        <p:spPr bwMode="auto">
          <a:xfrm>
            <a:off x="1234918" y="929858"/>
            <a:ext cx="2316660" cy="338554"/>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sz="1600" b="1" dirty="0">
                <a:solidFill>
                  <a:srgbClr val="000000"/>
                </a:solidFill>
              </a:rPr>
              <a:t>Resonant amplitudes</a:t>
            </a:r>
          </a:p>
        </p:txBody>
      </p:sp>
      <p:sp>
        <p:nvSpPr>
          <p:cNvPr id="65570" name="TextBox 44"/>
          <p:cNvSpPr txBox="1">
            <a:spLocks noChangeArrowheads="1"/>
          </p:cNvSpPr>
          <p:nvPr/>
        </p:nvSpPr>
        <p:spPr bwMode="auto">
          <a:xfrm>
            <a:off x="4944055" y="933462"/>
            <a:ext cx="2685072" cy="341198"/>
          </a:xfrm>
          <a:prstGeom prst="rect">
            <a:avLst/>
          </a:prstGeom>
          <a:noFill/>
          <a:ln w="9525">
            <a:noFill/>
            <a:miter lim="800000"/>
            <a:headEnd/>
            <a:tailEnd/>
          </a:ln>
        </p:spPr>
        <p:txBody>
          <a:bodyPr wrap="none" lIns="91435" tIns="45718" rIns="91435" bIns="45718">
            <a:spAutoFit/>
          </a:bodyPr>
          <a:lstStyle/>
          <a:p>
            <a:pPr algn="ctr" defTabSz="914353" eaLnBrk="0" hangingPunct="0">
              <a:defRPr/>
            </a:pPr>
            <a:r>
              <a:rPr lang="en-US" sz="1600" b="1" dirty="0">
                <a:solidFill>
                  <a:srgbClr val="000000"/>
                </a:solidFill>
              </a:rPr>
              <a:t>Non-resonant amplitudes</a:t>
            </a:r>
          </a:p>
        </p:txBody>
      </p:sp>
      <p:graphicFrame>
        <p:nvGraphicFramePr>
          <p:cNvPr id="43" name="Object 42"/>
          <p:cNvGraphicFramePr>
            <a:graphicFrameLocks noChangeAspect="1"/>
          </p:cNvGraphicFramePr>
          <p:nvPr>
            <p:extLst>
              <p:ext uri="{D42A27DB-BD31-4B8C-83A1-F6EECF244321}">
                <p14:modId xmlns:p14="http://schemas.microsoft.com/office/powerpoint/2010/main" val="1003906991"/>
              </p:ext>
            </p:extLst>
          </p:nvPr>
        </p:nvGraphicFramePr>
        <p:xfrm>
          <a:off x="4619228" y="4013752"/>
          <a:ext cx="3410744" cy="966230"/>
        </p:xfrm>
        <a:graphic>
          <a:graphicData uri="http://schemas.openxmlformats.org/presentationml/2006/ole">
            <mc:AlternateContent xmlns:mc="http://schemas.openxmlformats.org/markup-compatibility/2006">
              <mc:Choice xmlns:v="urn:schemas-microsoft-com:vml" Requires="v">
                <p:oleObj name="Equation" r:id="rId3" imgW="2628720" imgH="761760" progId="Equation.3">
                  <p:embed/>
                </p:oleObj>
              </mc:Choice>
              <mc:Fallback>
                <p:oleObj name="Equation" r:id="rId3" imgW="2628720" imgH="761760" progId="Equation.3">
                  <p:embed/>
                  <p:pic>
                    <p:nvPicPr>
                      <p:cNvPr id="43" name="Object 42"/>
                      <p:cNvPicPr>
                        <a:picLocks noChangeAspect="1" noChangeArrowheads="1"/>
                      </p:cNvPicPr>
                      <p:nvPr/>
                    </p:nvPicPr>
                    <p:blipFill>
                      <a:blip r:embed="rId4"/>
                      <a:srcRect/>
                      <a:stretch>
                        <a:fillRect/>
                      </a:stretch>
                    </p:blipFill>
                    <p:spPr bwMode="auto">
                      <a:xfrm>
                        <a:off x="4619228" y="4013752"/>
                        <a:ext cx="3410744" cy="966230"/>
                      </a:xfrm>
                      <a:prstGeom prst="rect">
                        <a:avLst/>
                      </a:prstGeom>
                      <a:noFill/>
                    </p:spPr>
                  </p:pic>
                </p:oleObj>
              </mc:Fallback>
            </mc:AlternateContent>
          </a:graphicData>
        </a:graphic>
      </p:graphicFrame>
      <p:sp>
        <p:nvSpPr>
          <p:cNvPr id="44" name="TextBox 43"/>
          <p:cNvSpPr txBox="1"/>
          <p:nvPr/>
        </p:nvSpPr>
        <p:spPr>
          <a:xfrm>
            <a:off x="4002333" y="3648115"/>
            <a:ext cx="4899922" cy="307773"/>
          </a:xfrm>
          <a:prstGeom prst="rect">
            <a:avLst/>
          </a:prstGeom>
          <a:noFill/>
        </p:spPr>
        <p:txBody>
          <a:bodyPr wrap="square" lIns="91435" tIns="45718" rIns="91435" bIns="45718" rtlCol="0">
            <a:spAutoFit/>
          </a:bodyPr>
          <a:lstStyle/>
          <a:p>
            <a:pPr defTabSz="914353">
              <a:defRPr/>
            </a:pPr>
            <a:r>
              <a:rPr lang="en-US" sz="1400" u="sng" dirty="0">
                <a:solidFill>
                  <a:srgbClr val="000000"/>
                </a:solidFill>
              </a:rPr>
              <a:t>Definition of N* photo-/</a:t>
            </a:r>
            <a:r>
              <a:rPr lang="en-US" sz="1400" u="sng" dirty="0" err="1">
                <a:solidFill>
                  <a:srgbClr val="000000"/>
                </a:solidFill>
              </a:rPr>
              <a:t>electrocouplings</a:t>
            </a:r>
            <a:r>
              <a:rPr lang="en-US" sz="1400" u="sng" dirty="0">
                <a:solidFill>
                  <a:srgbClr val="000000"/>
                </a:solidFill>
              </a:rPr>
              <a:t> in CLAS analyses</a:t>
            </a:r>
            <a:r>
              <a:rPr lang="en-US" sz="1400" u="sng" dirty="0">
                <a:solidFill>
                  <a:srgbClr val="000000"/>
                </a:solidFill>
                <a:latin typeface="Arial"/>
              </a:rPr>
              <a:t>:</a:t>
            </a:r>
            <a:r>
              <a:rPr lang="en-US" sz="1400" dirty="0">
                <a:solidFill>
                  <a:srgbClr val="000000"/>
                </a:solidFill>
                <a:latin typeface="Arial"/>
              </a:rPr>
              <a:t> </a:t>
            </a:r>
          </a:p>
        </p:txBody>
      </p:sp>
      <p:sp>
        <p:nvSpPr>
          <p:cNvPr id="48" name="TextBox 47"/>
          <p:cNvSpPr txBox="1"/>
          <p:nvPr/>
        </p:nvSpPr>
        <p:spPr>
          <a:xfrm>
            <a:off x="304082" y="1961108"/>
            <a:ext cx="298480" cy="338554"/>
          </a:xfrm>
          <a:prstGeom prst="rect">
            <a:avLst/>
          </a:prstGeom>
          <a:noFill/>
        </p:spPr>
        <p:txBody>
          <a:bodyPr wrap="none" lIns="91435" tIns="45718" rIns="91435" bIns="45718" rtlCol="0">
            <a:spAutoFit/>
          </a:bodyPr>
          <a:lstStyle/>
          <a:p>
            <a:pPr defTabSz="914353">
              <a:defRPr/>
            </a:pPr>
            <a:r>
              <a:rPr lang="en-US" sz="1600" dirty="0">
                <a:solidFill>
                  <a:srgbClr val="000000"/>
                </a:solidFill>
              </a:rPr>
              <a:t>e</a:t>
            </a:r>
          </a:p>
        </p:txBody>
      </p:sp>
      <p:sp>
        <p:nvSpPr>
          <p:cNvPr id="49" name="TextBox 48"/>
          <p:cNvSpPr txBox="1"/>
          <p:nvPr/>
        </p:nvSpPr>
        <p:spPr>
          <a:xfrm>
            <a:off x="834029" y="1363207"/>
            <a:ext cx="343364" cy="338554"/>
          </a:xfrm>
          <a:prstGeom prst="rect">
            <a:avLst/>
          </a:prstGeom>
          <a:noFill/>
        </p:spPr>
        <p:txBody>
          <a:bodyPr wrap="none" lIns="91435" tIns="45718" rIns="91435" bIns="45718" rtlCol="0">
            <a:spAutoFit/>
          </a:bodyPr>
          <a:lstStyle/>
          <a:p>
            <a:pPr defTabSz="914353">
              <a:defRPr/>
            </a:pPr>
            <a:r>
              <a:rPr lang="en-US" sz="1600" dirty="0">
                <a:solidFill>
                  <a:srgbClr val="000000"/>
                </a:solidFill>
              </a:rPr>
              <a:t>e’</a:t>
            </a:r>
          </a:p>
        </p:txBody>
      </p:sp>
      <p:sp>
        <p:nvSpPr>
          <p:cNvPr id="6" name="Slide Number Placeholder 5"/>
          <p:cNvSpPr>
            <a:spLocks noGrp="1"/>
          </p:cNvSpPr>
          <p:nvPr>
            <p:ph type="sldNum" sz="quarter" idx="4294967295"/>
          </p:nvPr>
        </p:nvSpPr>
        <p:spPr>
          <a:xfrm>
            <a:off x="8659368" y="6553200"/>
            <a:ext cx="485775" cy="304800"/>
          </a:xfrm>
          <a:prstGeom prst="rect">
            <a:avLst/>
          </a:prstGeom>
        </p:spPr>
        <p:txBody>
          <a:bodyPr/>
          <a:lstStyle/>
          <a:p>
            <a:pPr algn="ctr"/>
            <a:fld id="{66D3942C-BD50-4FC2-A952-1F84E0E6FA11}" type="slidenum">
              <a:rPr lang="en-US" sz="1200" smtClean="0"/>
              <a:pPr algn="ctr"/>
              <a:t>3</a:t>
            </a:fld>
            <a:endParaRPr lang="en-US" sz="1200" dirty="0"/>
          </a:p>
        </p:txBody>
      </p:sp>
      <p:sp>
        <p:nvSpPr>
          <p:cNvPr id="7" name="Line 4">
            <a:extLst>
              <a:ext uri="{FF2B5EF4-FFF2-40B4-BE49-F238E27FC236}">
                <a16:creationId xmlns:a16="http://schemas.microsoft.com/office/drawing/2014/main" id="{AABBFEE1-34D1-E596-B8E2-E1EBE3875253}"/>
              </a:ext>
            </a:extLst>
          </p:cNvPr>
          <p:cNvSpPr>
            <a:spLocks noChangeShapeType="1"/>
          </p:cNvSpPr>
          <p:nvPr/>
        </p:nvSpPr>
        <p:spPr bwMode="auto">
          <a:xfrm flipV="1">
            <a:off x="0"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3F43F92-3B8A-DFA6-83A0-C1BDAE535A2D}"/>
                  </a:ext>
                </a:extLst>
              </p:cNvPr>
              <p:cNvSpPr txBox="1">
                <a:spLocks noChangeAspect="1"/>
              </p:cNvSpPr>
              <p:nvPr/>
            </p:nvSpPr>
            <p:spPr>
              <a:xfrm>
                <a:off x="4088978" y="4674743"/>
                <a:ext cx="4920507" cy="592342"/>
              </a:xfrm>
              <a:prstGeom prst="rect">
                <a:avLst/>
              </a:prstGeom>
              <a:solidFill>
                <a:schemeClr val="bg1"/>
              </a:solidFill>
            </p:spPr>
            <p:txBody>
              <a:bodyPr wrap="square" lIns="0" tIns="0" rIns="0" bIns="0" rtlCol="0">
                <a:spAutoFit/>
              </a:bodyPr>
              <a:lstStyle/>
              <a:p>
                <a:r>
                  <a:rPr lang="en-US" dirty="0"/>
                  <a:t>   </a:t>
                </a:r>
                <a14:m>
                  <m:oMath xmlns:m="http://schemas.openxmlformats.org/officeDocument/2006/math">
                    <m:sSubSup>
                      <m:sSubSupPr>
                        <m:ctrlPr>
                          <a:rPr lang="el-GR" sz="1910" i="1" smtClean="0">
                            <a:latin typeface="Cambria Math" panose="02040503050406030204" pitchFamily="18" charset="0"/>
                            <a:ea typeface="Cambria Math" panose="02040503050406030204" pitchFamily="18" charset="0"/>
                          </a:rPr>
                        </m:ctrlPr>
                      </m:sSubSupPr>
                      <m:e>
                        <m:r>
                          <m:rPr>
                            <m:sty m:val="p"/>
                          </m:rPr>
                          <a:rPr lang="el-GR" sz="1910" i="1" smtClean="0">
                            <a:latin typeface="Cambria Math" panose="02040503050406030204" pitchFamily="18" charset="0"/>
                            <a:ea typeface="Cambria Math" panose="02040503050406030204" pitchFamily="18" charset="0"/>
                          </a:rPr>
                          <m:t>Γ</m:t>
                        </m:r>
                      </m:e>
                      <m:sub>
                        <m:r>
                          <a:rPr lang="en-US" sz="1910" i="1" smtClean="0">
                            <a:latin typeface="Cambria Math" panose="02040503050406030204" pitchFamily="18" charset="0"/>
                            <a:ea typeface="Cambria Math" panose="02040503050406030204" pitchFamily="18" charset="0"/>
                          </a:rPr>
                          <m:t>𝛾</m:t>
                        </m:r>
                      </m:sub>
                      <m:sup>
                        <m:r>
                          <a:rPr lang="en-US" sz="1910" b="0" i="1" smtClean="0">
                            <a:latin typeface="Cambria Math" panose="02040503050406030204" pitchFamily="18" charset="0"/>
                          </a:rPr>
                          <m:t>𝐿</m:t>
                        </m:r>
                      </m:sup>
                    </m:sSubSup>
                    <m:r>
                      <a:rPr lang="en-US" sz="1910" b="0" i="1" smtClean="0">
                        <a:latin typeface="Cambria Math" panose="02040503050406030204" pitchFamily="18" charset="0"/>
                      </a:rPr>
                      <m:t>(</m:t>
                    </m:r>
                    <m:sSup>
                      <m:sSupPr>
                        <m:ctrlPr>
                          <a:rPr lang="en-US" sz="1910" b="0" i="1" smtClean="0">
                            <a:latin typeface="Cambria Math" panose="02040503050406030204" pitchFamily="18" charset="0"/>
                          </a:rPr>
                        </m:ctrlPr>
                      </m:sSupPr>
                      <m:e>
                        <m:r>
                          <a:rPr lang="en-US" sz="1910" b="0" i="1" smtClean="0">
                            <a:latin typeface="Cambria Math" panose="02040503050406030204" pitchFamily="18" charset="0"/>
                          </a:rPr>
                          <m:t>𝑄</m:t>
                        </m:r>
                      </m:e>
                      <m:sup>
                        <m:r>
                          <a:rPr lang="en-US" sz="1910" b="0" i="1" smtClean="0">
                            <a:latin typeface="Cambria Math" panose="02040503050406030204" pitchFamily="18" charset="0"/>
                          </a:rPr>
                          <m:t>2</m:t>
                        </m:r>
                      </m:sup>
                    </m:sSup>
                    <m:r>
                      <a:rPr lang="en-US" sz="1910" b="0" i="1" smtClean="0">
                        <a:latin typeface="Cambria Math" panose="02040503050406030204" pitchFamily="18" charset="0"/>
                      </a:rPr>
                      <m:t>&gt;0)=</m:t>
                    </m:r>
                    <m:f>
                      <m:fPr>
                        <m:ctrlPr>
                          <a:rPr lang="en-US" sz="1910" b="0" i="1" smtClean="0">
                            <a:latin typeface="Cambria Math" panose="02040503050406030204" pitchFamily="18" charset="0"/>
                          </a:rPr>
                        </m:ctrlPr>
                      </m:fPr>
                      <m:num>
                        <m:sSubSup>
                          <m:sSubSupPr>
                            <m:ctrlPr>
                              <a:rPr lang="en-US" sz="1910" b="0" i="1" smtClean="0">
                                <a:latin typeface="Cambria Math" panose="02040503050406030204" pitchFamily="18" charset="0"/>
                              </a:rPr>
                            </m:ctrlPr>
                          </m:sSubSupPr>
                          <m:e>
                            <m:r>
                              <a:rPr lang="en-US" sz="1910" b="0" i="1" smtClean="0">
                                <a:latin typeface="Cambria Math" panose="02040503050406030204" pitchFamily="18" charset="0"/>
                              </a:rPr>
                              <m:t>𝑘</m:t>
                            </m:r>
                          </m:e>
                          <m:sub>
                            <m:r>
                              <a:rPr lang="en-US" sz="1910" b="0" i="1" smtClean="0">
                                <a:latin typeface="Cambria Math" panose="02040503050406030204" pitchFamily="18" charset="0"/>
                                <a:ea typeface="Cambria Math" panose="02040503050406030204" pitchFamily="18" charset="0"/>
                              </a:rPr>
                              <m:t>𝛾</m:t>
                            </m:r>
                            <m:sSup>
                              <m:sSupPr>
                                <m:ctrlPr>
                                  <a:rPr lang="en-US" sz="1910" b="0" i="1" smtClean="0">
                                    <a:latin typeface="Cambria Math" panose="02040503050406030204" pitchFamily="18" charset="0"/>
                                    <a:ea typeface="Cambria Math" panose="02040503050406030204" pitchFamily="18" charset="0"/>
                                  </a:rPr>
                                </m:ctrlPr>
                              </m:sSupPr>
                              <m:e>
                                <m:r>
                                  <a:rPr lang="en-US" sz="1910" b="0" i="1" smtClean="0">
                                    <a:latin typeface="Cambria Math" panose="02040503050406030204" pitchFamily="18" charset="0"/>
                                    <a:ea typeface="Cambria Math" panose="02040503050406030204" pitchFamily="18" charset="0"/>
                                  </a:rPr>
                                  <m:t>𝑁</m:t>
                                </m:r>
                              </m:e>
                              <m:sup>
                                <m:r>
                                  <a:rPr lang="en-US" sz="1910" b="0" i="1" smtClean="0">
                                    <a:latin typeface="Cambria Math" panose="02040503050406030204" pitchFamily="18" charset="0"/>
                                    <a:ea typeface="Cambria Math" panose="02040503050406030204" pitchFamily="18" charset="0"/>
                                  </a:rPr>
                                  <m:t>∗</m:t>
                                </m:r>
                              </m:sup>
                            </m:sSup>
                          </m:sub>
                          <m:sup>
                            <m:r>
                              <a:rPr lang="en-US" sz="1910" b="0" i="1" smtClean="0">
                                <a:latin typeface="Cambria Math" panose="02040503050406030204" pitchFamily="18" charset="0"/>
                              </a:rPr>
                              <m:t>2</m:t>
                            </m:r>
                          </m:sup>
                        </m:sSubSup>
                      </m:num>
                      <m:den>
                        <m:r>
                          <a:rPr lang="en-US" sz="1910" b="0" i="1" smtClean="0">
                            <a:latin typeface="Cambria Math" panose="02040503050406030204" pitchFamily="18" charset="0"/>
                            <a:ea typeface="Cambria Math" panose="02040503050406030204" pitchFamily="18" charset="0"/>
                          </a:rPr>
                          <m:t>𝜋</m:t>
                        </m:r>
                      </m:den>
                    </m:f>
                    <m:f>
                      <m:fPr>
                        <m:ctrlPr>
                          <a:rPr lang="en-US" sz="1910" b="0" i="1" smtClean="0">
                            <a:latin typeface="Cambria Math" panose="02040503050406030204" pitchFamily="18" charset="0"/>
                          </a:rPr>
                        </m:ctrlPr>
                      </m:fPr>
                      <m:num>
                        <m:r>
                          <a:rPr lang="en-US" sz="1910" b="0" i="1" smtClean="0">
                            <a:latin typeface="Cambria Math" panose="02040503050406030204" pitchFamily="18" charset="0"/>
                          </a:rPr>
                          <m:t>2</m:t>
                        </m:r>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𝑀</m:t>
                            </m:r>
                          </m:e>
                          <m:sub>
                            <m:r>
                              <a:rPr lang="en-US" sz="1910" b="0" i="1" smtClean="0">
                                <a:latin typeface="Cambria Math" panose="02040503050406030204" pitchFamily="18" charset="0"/>
                              </a:rPr>
                              <m:t>𝑁</m:t>
                            </m:r>
                          </m:sub>
                        </m:sSub>
                      </m:num>
                      <m:den>
                        <m:d>
                          <m:dPr>
                            <m:ctrlPr>
                              <a:rPr lang="en-US" sz="1910" b="0" i="1" smtClean="0">
                                <a:latin typeface="Cambria Math" panose="02040503050406030204" pitchFamily="18" charset="0"/>
                              </a:rPr>
                            </m:ctrlPr>
                          </m:dPr>
                          <m:e>
                            <m:r>
                              <a:rPr lang="en-US" sz="1910" b="0" i="1" smtClean="0">
                                <a:latin typeface="Cambria Math" panose="02040503050406030204" pitchFamily="18" charset="0"/>
                              </a:rPr>
                              <m:t>2</m:t>
                            </m:r>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𝐽</m:t>
                                </m:r>
                              </m:e>
                              <m:sub>
                                <m:r>
                                  <a:rPr lang="en-US" sz="1910" b="0" i="1" smtClean="0">
                                    <a:latin typeface="Cambria Math" panose="02040503050406030204" pitchFamily="18" charset="0"/>
                                  </a:rPr>
                                  <m:t>𝑟</m:t>
                                </m:r>
                              </m:sub>
                            </m:sSub>
                            <m:r>
                              <a:rPr lang="en-US" sz="1910" b="0" i="1" smtClean="0">
                                <a:latin typeface="Cambria Math" panose="02040503050406030204" pitchFamily="18" charset="0"/>
                              </a:rPr>
                              <m:t>+1</m:t>
                            </m:r>
                          </m:e>
                        </m:d>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𝑀</m:t>
                            </m:r>
                          </m:e>
                          <m:sub>
                            <m:sSup>
                              <m:sSupPr>
                                <m:ctrlPr>
                                  <a:rPr lang="en-US" sz="1910" b="0" i="1" smtClean="0">
                                    <a:latin typeface="Cambria Math" panose="02040503050406030204" pitchFamily="18" charset="0"/>
                                  </a:rPr>
                                </m:ctrlPr>
                              </m:sSupPr>
                              <m:e>
                                <m:r>
                                  <a:rPr lang="en-US" sz="1910" b="0" i="1" smtClean="0">
                                    <a:latin typeface="Cambria Math" panose="02040503050406030204" pitchFamily="18" charset="0"/>
                                  </a:rPr>
                                  <m:t>𝑁</m:t>
                                </m:r>
                              </m:e>
                              <m:sup>
                                <m:r>
                                  <a:rPr lang="en-US" sz="1910" b="0" i="1" smtClean="0">
                                    <a:latin typeface="Cambria Math" panose="02040503050406030204" pitchFamily="18" charset="0"/>
                                  </a:rPr>
                                  <m:t>∗</m:t>
                                </m:r>
                              </m:sup>
                            </m:sSup>
                          </m:sub>
                        </m:sSub>
                      </m:den>
                    </m:f>
                    <m:d>
                      <m:dPr>
                        <m:begChr m:val="["/>
                        <m:endChr m:val="]"/>
                        <m:ctrlPr>
                          <a:rPr lang="en-US" sz="1910" b="0" i="1" smtClean="0">
                            <a:latin typeface="Cambria Math" panose="02040503050406030204" pitchFamily="18" charset="0"/>
                          </a:rPr>
                        </m:ctrlPr>
                      </m:dPr>
                      <m:e>
                        <m:sSub>
                          <m:sSubPr>
                            <m:ctrlPr>
                              <a:rPr lang="en-US" sz="1910" b="0" i="1" smtClean="0">
                                <a:latin typeface="Cambria Math" panose="02040503050406030204" pitchFamily="18" charset="0"/>
                              </a:rPr>
                            </m:ctrlPr>
                          </m:sSubPr>
                          <m:e>
                            <m:r>
                              <a:rPr lang="en-US" sz="1910" b="0" i="1" smtClean="0">
                                <a:latin typeface="Cambria Math" panose="02040503050406030204" pitchFamily="18" charset="0"/>
                              </a:rPr>
                              <m:t> |</m:t>
                            </m:r>
                            <m:r>
                              <a:rPr lang="en-US" sz="1910" i="1">
                                <a:latin typeface="Cambria Math" panose="02040503050406030204" pitchFamily="18" charset="0"/>
                              </a:rPr>
                              <m:t>𝑆</m:t>
                            </m:r>
                          </m:e>
                          <m:sub>
                            <m:f>
                              <m:fPr>
                                <m:ctrlPr>
                                  <a:rPr lang="en-US" sz="1910" i="1">
                                    <a:latin typeface="Cambria Math" panose="02040503050406030204" pitchFamily="18" charset="0"/>
                                  </a:rPr>
                                </m:ctrlPr>
                              </m:fPr>
                              <m:num>
                                <m:r>
                                  <a:rPr lang="en-US" sz="1910" i="1">
                                    <a:latin typeface="Cambria Math" panose="02040503050406030204" pitchFamily="18" charset="0"/>
                                  </a:rPr>
                                  <m:t>1</m:t>
                                </m:r>
                              </m:num>
                              <m:den>
                                <m:r>
                                  <a:rPr lang="en-US" sz="1910" i="1">
                                    <a:latin typeface="Cambria Math" panose="02040503050406030204" pitchFamily="18" charset="0"/>
                                  </a:rPr>
                                  <m:t>2</m:t>
                                </m:r>
                              </m:den>
                            </m:f>
                          </m:sub>
                        </m:sSub>
                        <m:d>
                          <m:dPr>
                            <m:ctrlPr>
                              <a:rPr lang="en-US" sz="1910" i="1">
                                <a:latin typeface="Cambria Math" panose="02040503050406030204" pitchFamily="18" charset="0"/>
                              </a:rPr>
                            </m:ctrlPr>
                          </m:dPr>
                          <m:e>
                            <m:sSup>
                              <m:sSupPr>
                                <m:ctrlPr>
                                  <a:rPr lang="en-US" sz="1910" i="1">
                                    <a:latin typeface="Cambria Math" panose="02040503050406030204" pitchFamily="18" charset="0"/>
                                  </a:rPr>
                                </m:ctrlPr>
                              </m:sSupPr>
                              <m:e>
                                <m:r>
                                  <a:rPr lang="en-US" sz="1910" i="1">
                                    <a:latin typeface="Cambria Math" panose="02040503050406030204" pitchFamily="18" charset="0"/>
                                  </a:rPr>
                                  <m:t>𝑄</m:t>
                                </m:r>
                              </m:e>
                              <m:sup>
                                <m:r>
                                  <a:rPr lang="en-US" sz="1910" i="1">
                                    <a:latin typeface="Cambria Math" panose="02040503050406030204" pitchFamily="18" charset="0"/>
                                  </a:rPr>
                                  <m:t>2</m:t>
                                </m:r>
                              </m:sup>
                            </m:sSup>
                          </m:e>
                        </m:d>
                        <m:r>
                          <a:rPr lang="en-US" sz="1910" i="1">
                            <a:latin typeface="Cambria Math" panose="02040503050406030204" pitchFamily="18" charset="0"/>
                          </a:rPr>
                          <m:t>|</m:t>
                        </m:r>
                        <m:r>
                          <a:rPr lang="en-US" sz="1910" i="1" baseline="30000">
                            <a:latin typeface="Cambria Math" panose="02040503050406030204" pitchFamily="18" charset="0"/>
                          </a:rPr>
                          <m:t>2 </m:t>
                        </m:r>
                      </m:e>
                    </m:d>
                  </m:oMath>
                </a14:m>
                <a:endParaRPr lang="en-US" sz="1910" dirty="0"/>
              </a:p>
            </p:txBody>
          </p:sp>
        </mc:Choice>
        <mc:Fallback xmlns="">
          <p:sp>
            <p:nvSpPr>
              <p:cNvPr id="12" name="TextBox 11">
                <a:extLst>
                  <a:ext uri="{FF2B5EF4-FFF2-40B4-BE49-F238E27FC236}">
                    <a16:creationId xmlns:a16="http://schemas.microsoft.com/office/drawing/2014/main" id="{63F43F92-3B8A-DFA6-83A0-C1BDAE535A2D}"/>
                  </a:ext>
                </a:extLst>
              </p:cNvPr>
              <p:cNvSpPr txBox="1">
                <a:spLocks noRot="1" noChangeAspect="1" noMove="1" noResize="1" noEditPoints="1" noAdjustHandles="1" noChangeArrowheads="1" noChangeShapeType="1" noTextEdit="1"/>
              </p:cNvSpPr>
              <p:nvPr/>
            </p:nvSpPr>
            <p:spPr>
              <a:xfrm>
                <a:off x="4088978" y="4674743"/>
                <a:ext cx="4920507" cy="592342"/>
              </a:xfrm>
              <a:prstGeom prst="rect">
                <a:avLst/>
              </a:prstGeom>
              <a:blipFill>
                <a:blip r:embed="rId5"/>
                <a:stretch>
                  <a:fillRect b="-85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7217B08-87D4-21A1-EFB0-F1D9ED57F2CB}"/>
                  </a:ext>
                </a:extLst>
              </p:cNvPr>
              <p:cNvSpPr txBox="1">
                <a:spLocks noChangeAspect="1"/>
              </p:cNvSpPr>
              <p:nvPr/>
            </p:nvSpPr>
            <p:spPr>
              <a:xfrm>
                <a:off x="3734594" y="4063771"/>
                <a:ext cx="5403635" cy="598690"/>
              </a:xfrm>
              <a:prstGeom prst="rect">
                <a:avLst/>
              </a:prstGeom>
              <a:solidFill>
                <a:schemeClr val="bg1"/>
              </a:solidFill>
            </p:spPr>
            <p:txBody>
              <a:bodyPr wrap="square" lIns="0" tIns="0" rIns="0" bIns="0" rtlCol="0">
                <a:spAutoFit/>
              </a:bodyPr>
              <a:lstStyle/>
              <a:p>
                <a:r>
                  <a:rPr lang="en-US" dirty="0"/>
                  <a:t> </a:t>
                </a:r>
                <a14:m>
                  <m:oMath xmlns:m="http://schemas.openxmlformats.org/officeDocument/2006/math">
                    <m:sSubSup>
                      <m:sSubSupPr>
                        <m:ctrlPr>
                          <a:rPr lang="el-GR" sz="1930" i="1" smtClean="0">
                            <a:latin typeface="Cambria Math" panose="02040503050406030204" pitchFamily="18" charset="0"/>
                            <a:ea typeface="Cambria Math" panose="02040503050406030204" pitchFamily="18" charset="0"/>
                          </a:rPr>
                        </m:ctrlPr>
                      </m:sSubSupPr>
                      <m:e>
                        <m:r>
                          <m:rPr>
                            <m:sty m:val="p"/>
                          </m:rPr>
                          <a:rPr lang="el-GR" sz="1930" i="1" smtClean="0">
                            <a:latin typeface="Cambria Math" panose="02040503050406030204" pitchFamily="18" charset="0"/>
                            <a:ea typeface="Cambria Math" panose="02040503050406030204" pitchFamily="18" charset="0"/>
                          </a:rPr>
                          <m:t>Γ</m:t>
                        </m:r>
                      </m:e>
                      <m:sub>
                        <m:r>
                          <a:rPr lang="en-US" sz="1930" i="1" smtClean="0">
                            <a:latin typeface="Cambria Math" panose="02040503050406030204" pitchFamily="18" charset="0"/>
                            <a:ea typeface="Cambria Math" panose="02040503050406030204" pitchFamily="18" charset="0"/>
                          </a:rPr>
                          <m:t>𝛾</m:t>
                        </m:r>
                      </m:sub>
                      <m:sup>
                        <m:r>
                          <a:rPr lang="en-US" sz="1930" b="0" i="1" smtClean="0">
                            <a:latin typeface="Cambria Math" panose="02040503050406030204" pitchFamily="18" charset="0"/>
                          </a:rPr>
                          <m:t>𝑇</m:t>
                        </m:r>
                      </m:sup>
                    </m:sSubSup>
                    <m:r>
                      <a:rPr lang="en-US" sz="1930" b="0" i="1" smtClean="0">
                        <a:latin typeface="Cambria Math" panose="02040503050406030204" pitchFamily="18" charset="0"/>
                      </a:rPr>
                      <m:t>(</m:t>
                    </m:r>
                    <m:sSup>
                      <m:sSupPr>
                        <m:ctrlPr>
                          <a:rPr lang="en-US" sz="1930" b="0" i="1" smtClean="0">
                            <a:latin typeface="Cambria Math" panose="02040503050406030204" pitchFamily="18" charset="0"/>
                          </a:rPr>
                        </m:ctrlPr>
                      </m:sSupPr>
                      <m:e>
                        <m:r>
                          <a:rPr lang="en-US" sz="1930" b="0" i="1" smtClean="0">
                            <a:latin typeface="Cambria Math" panose="02040503050406030204" pitchFamily="18" charset="0"/>
                          </a:rPr>
                          <m:t>𝑄</m:t>
                        </m:r>
                      </m:e>
                      <m:sup>
                        <m:r>
                          <a:rPr lang="en-US" sz="1930" b="0" i="1" smtClean="0">
                            <a:latin typeface="Cambria Math" panose="02040503050406030204" pitchFamily="18" charset="0"/>
                          </a:rPr>
                          <m:t>2</m:t>
                        </m:r>
                      </m:sup>
                    </m:sSup>
                    <m:r>
                      <a:rPr lang="en-US" sz="1930" b="0" i="1" smtClean="0">
                        <a:latin typeface="Cambria Math" panose="02040503050406030204" pitchFamily="18" charset="0"/>
                      </a:rPr>
                      <m:t>)=</m:t>
                    </m:r>
                    <m:f>
                      <m:fPr>
                        <m:ctrlPr>
                          <a:rPr lang="en-US" sz="1930" b="0" i="1" smtClean="0">
                            <a:latin typeface="Cambria Math" panose="02040503050406030204" pitchFamily="18" charset="0"/>
                          </a:rPr>
                        </m:ctrlPr>
                      </m:fPr>
                      <m:num>
                        <m:sSubSup>
                          <m:sSubSupPr>
                            <m:ctrlPr>
                              <a:rPr lang="en-US" sz="1930" b="0" i="1" smtClean="0">
                                <a:latin typeface="Cambria Math" panose="02040503050406030204" pitchFamily="18" charset="0"/>
                              </a:rPr>
                            </m:ctrlPr>
                          </m:sSubSupPr>
                          <m:e>
                            <m:r>
                              <a:rPr lang="en-US" sz="1930" b="0" i="1" smtClean="0">
                                <a:latin typeface="Cambria Math" panose="02040503050406030204" pitchFamily="18" charset="0"/>
                              </a:rPr>
                              <m:t>𝑘</m:t>
                            </m:r>
                          </m:e>
                          <m:sub>
                            <m:r>
                              <a:rPr lang="en-US" sz="1930" b="0" i="1" smtClean="0">
                                <a:latin typeface="Cambria Math" panose="02040503050406030204" pitchFamily="18" charset="0"/>
                                <a:ea typeface="Cambria Math" panose="02040503050406030204" pitchFamily="18" charset="0"/>
                              </a:rPr>
                              <m:t>𝛾</m:t>
                            </m:r>
                            <m:sSup>
                              <m:sSupPr>
                                <m:ctrlPr>
                                  <a:rPr lang="en-US" sz="1930" b="0" i="1" smtClean="0">
                                    <a:latin typeface="Cambria Math" panose="02040503050406030204" pitchFamily="18" charset="0"/>
                                    <a:ea typeface="Cambria Math" panose="02040503050406030204" pitchFamily="18" charset="0"/>
                                  </a:rPr>
                                </m:ctrlPr>
                              </m:sSupPr>
                              <m:e>
                                <m:r>
                                  <a:rPr lang="en-US" sz="1930" b="0" i="1" smtClean="0">
                                    <a:latin typeface="Cambria Math" panose="02040503050406030204" pitchFamily="18" charset="0"/>
                                    <a:ea typeface="Cambria Math" panose="02040503050406030204" pitchFamily="18" charset="0"/>
                                  </a:rPr>
                                  <m:t>𝑁</m:t>
                                </m:r>
                              </m:e>
                              <m:sup>
                                <m:r>
                                  <a:rPr lang="en-US" sz="1930" b="0" i="1" smtClean="0">
                                    <a:latin typeface="Cambria Math" panose="02040503050406030204" pitchFamily="18" charset="0"/>
                                    <a:ea typeface="Cambria Math" panose="02040503050406030204" pitchFamily="18" charset="0"/>
                                  </a:rPr>
                                  <m:t>∗</m:t>
                                </m:r>
                              </m:sup>
                            </m:sSup>
                          </m:sub>
                          <m:sup>
                            <m:r>
                              <a:rPr lang="en-US" sz="1930" b="0" i="1" smtClean="0">
                                <a:latin typeface="Cambria Math" panose="02040503050406030204" pitchFamily="18" charset="0"/>
                              </a:rPr>
                              <m:t>2</m:t>
                            </m:r>
                          </m:sup>
                        </m:sSubSup>
                      </m:num>
                      <m:den>
                        <m:r>
                          <a:rPr lang="en-US" sz="1930" b="0" i="1" smtClean="0">
                            <a:latin typeface="Cambria Math" panose="02040503050406030204" pitchFamily="18" charset="0"/>
                            <a:ea typeface="Cambria Math" panose="02040503050406030204" pitchFamily="18" charset="0"/>
                          </a:rPr>
                          <m:t>𝜋</m:t>
                        </m:r>
                      </m:den>
                    </m:f>
                    <m:f>
                      <m:fPr>
                        <m:ctrlPr>
                          <a:rPr lang="en-US" sz="1930" b="0" i="1" smtClean="0">
                            <a:latin typeface="Cambria Math" panose="02040503050406030204" pitchFamily="18" charset="0"/>
                          </a:rPr>
                        </m:ctrlPr>
                      </m:fPr>
                      <m:num>
                        <m:r>
                          <a:rPr lang="en-US" sz="1930" b="0" i="1" smtClean="0">
                            <a:latin typeface="Cambria Math" panose="02040503050406030204" pitchFamily="18" charset="0"/>
                          </a:rPr>
                          <m:t>2</m:t>
                        </m:r>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𝑀</m:t>
                            </m:r>
                          </m:e>
                          <m:sub>
                            <m:r>
                              <a:rPr lang="en-US" sz="1930" b="0" i="1" smtClean="0">
                                <a:latin typeface="Cambria Math" panose="02040503050406030204" pitchFamily="18" charset="0"/>
                              </a:rPr>
                              <m:t>𝑁</m:t>
                            </m:r>
                          </m:sub>
                        </m:sSub>
                      </m:num>
                      <m:den>
                        <m:d>
                          <m:dPr>
                            <m:ctrlPr>
                              <a:rPr lang="en-US" sz="1930" b="0" i="1" smtClean="0">
                                <a:latin typeface="Cambria Math" panose="02040503050406030204" pitchFamily="18" charset="0"/>
                              </a:rPr>
                            </m:ctrlPr>
                          </m:dPr>
                          <m:e>
                            <m:r>
                              <a:rPr lang="en-US" sz="1930" b="0" i="1" smtClean="0">
                                <a:latin typeface="Cambria Math" panose="02040503050406030204" pitchFamily="18" charset="0"/>
                              </a:rPr>
                              <m:t>2</m:t>
                            </m:r>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𝐽</m:t>
                                </m:r>
                              </m:e>
                              <m:sub>
                                <m:r>
                                  <a:rPr lang="en-US" sz="1930" b="0" i="1" smtClean="0">
                                    <a:latin typeface="Cambria Math" panose="02040503050406030204" pitchFamily="18" charset="0"/>
                                  </a:rPr>
                                  <m:t>𝑟</m:t>
                                </m:r>
                              </m:sub>
                            </m:sSub>
                            <m:r>
                              <a:rPr lang="en-US" sz="1930" b="0" i="1" smtClean="0">
                                <a:latin typeface="Cambria Math" panose="02040503050406030204" pitchFamily="18" charset="0"/>
                              </a:rPr>
                              <m:t>+1</m:t>
                            </m:r>
                          </m:e>
                        </m:d>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𝑀</m:t>
                            </m:r>
                          </m:e>
                          <m:sub>
                            <m:sSup>
                              <m:sSupPr>
                                <m:ctrlPr>
                                  <a:rPr lang="en-US" sz="1930" b="0" i="1" smtClean="0">
                                    <a:latin typeface="Cambria Math" panose="02040503050406030204" pitchFamily="18" charset="0"/>
                                  </a:rPr>
                                </m:ctrlPr>
                              </m:sSupPr>
                              <m:e>
                                <m:r>
                                  <a:rPr lang="en-US" sz="1930" b="0" i="1" smtClean="0">
                                    <a:latin typeface="Cambria Math" panose="02040503050406030204" pitchFamily="18" charset="0"/>
                                  </a:rPr>
                                  <m:t>𝑁</m:t>
                                </m:r>
                              </m:e>
                              <m:sup>
                                <m:r>
                                  <a:rPr lang="en-US" sz="1930" b="0" i="1" smtClean="0">
                                    <a:latin typeface="Cambria Math" panose="02040503050406030204" pitchFamily="18" charset="0"/>
                                  </a:rPr>
                                  <m:t>∗</m:t>
                                </m:r>
                              </m:sup>
                            </m:sSup>
                          </m:sub>
                        </m:sSub>
                      </m:den>
                    </m:f>
                    <m:d>
                      <m:dPr>
                        <m:begChr m:val="["/>
                        <m:endChr m:val="]"/>
                        <m:ctrlPr>
                          <a:rPr lang="en-US" sz="1930" b="0" i="1" smtClean="0">
                            <a:latin typeface="Cambria Math" panose="02040503050406030204" pitchFamily="18" charset="0"/>
                          </a:rPr>
                        </m:ctrlPr>
                      </m:dPr>
                      <m:e>
                        <m:sSub>
                          <m:sSubPr>
                            <m:ctrlPr>
                              <a:rPr lang="en-US" sz="1930" b="0" i="1" smtClean="0">
                                <a:latin typeface="Cambria Math" panose="02040503050406030204" pitchFamily="18" charset="0"/>
                              </a:rPr>
                            </m:ctrlPr>
                          </m:sSubPr>
                          <m:e>
                            <m:r>
                              <a:rPr lang="en-US" sz="1930" b="0" i="1" smtClean="0">
                                <a:latin typeface="Cambria Math" panose="02040503050406030204" pitchFamily="18" charset="0"/>
                              </a:rPr>
                              <m:t>|</m:t>
                            </m:r>
                            <m:r>
                              <a:rPr lang="en-US" sz="1930" b="0" i="1" smtClean="0">
                                <a:latin typeface="Cambria Math" panose="02040503050406030204" pitchFamily="18" charset="0"/>
                              </a:rPr>
                              <m:t>𝐴</m:t>
                            </m:r>
                          </m:e>
                          <m:sub>
                            <m:f>
                              <m:fPr>
                                <m:ctrlPr>
                                  <a:rPr lang="en-US" sz="1930" b="0" i="1" smtClean="0">
                                    <a:latin typeface="Cambria Math" panose="02040503050406030204" pitchFamily="18" charset="0"/>
                                  </a:rPr>
                                </m:ctrlPr>
                              </m:fPr>
                              <m:num>
                                <m:r>
                                  <a:rPr lang="en-US" sz="1930" b="0" i="1" smtClean="0">
                                    <a:latin typeface="Cambria Math" panose="02040503050406030204" pitchFamily="18" charset="0"/>
                                  </a:rPr>
                                  <m:t>1</m:t>
                                </m:r>
                              </m:num>
                              <m:den>
                                <m:r>
                                  <a:rPr lang="en-US" sz="1930" b="0" i="1" smtClean="0">
                                    <a:latin typeface="Cambria Math" panose="02040503050406030204" pitchFamily="18" charset="0"/>
                                  </a:rPr>
                                  <m:t>2</m:t>
                                </m:r>
                              </m:den>
                            </m:f>
                          </m:sub>
                        </m:sSub>
                        <m:d>
                          <m:dPr>
                            <m:ctrlPr>
                              <a:rPr lang="en-US" sz="1930" b="0" i="1" smtClean="0">
                                <a:latin typeface="Cambria Math" panose="02040503050406030204" pitchFamily="18" charset="0"/>
                              </a:rPr>
                            </m:ctrlPr>
                          </m:dPr>
                          <m:e>
                            <m:sSup>
                              <m:sSupPr>
                                <m:ctrlPr>
                                  <a:rPr lang="en-US" sz="1930" b="0" i="1" smtClean="0">
                                    <a:latin typeface="Cambria Math" panose="02040503050406030204" pitchFamily="18" charset="0"/>
                                  </a:rPr>
                                </m:ctrlPr>
                              </m:sSupPr>
                              <m:e>
                                <m:r>
                                  <a:rPr lang="en-US" sz="1930" b="0" i="1" smtClean="0">
                                    <a:latin typeface="Cambria Math" panose="02040503050406030204" pitchFamily="18" charset="0"/>
                                  </a:rPr>
                                  <m:t>𝑄</m:t>
                                </m:r>
                              </m:e>
                              <m:sup>
                                <m:r>
                                  <a:rPr lang="en-US" sz="1930" b="0" i="1" smtClean="0">
                                    <a:latin typeface="Cambria Math" panose="02040503050406030204" pitchFamily="18" charset="0"/>
                                  </a:rPr>
                                  <m:t>2</m:t>
                                </m:r>
                              </m:sup>
                            </m:sSup>
                          </m:e>
                        </m:d>
                        <m:r>
                          <a:rPr lang="en-US" sz="1930" b="0" i="1" smtClean="0">
                            <a:latin typeface="Cambria Math" panose="02040503050406030204" pitchFamily="18" charset="0"/>
                          </a:rPr>
                          <m:t>|</m:t>
                        </m:r>
                        <m:r>
                          <a:rPr lang="en-US" sz="1930" i="1" baseline="30000">
                            <a:latin typeface="Cambria Math" panose="02040503050406030204" pitchFamily="18" charset="0"/>
                          </a:rPr>
                          <m:t>2</m:t>
                        </m:r>
                        <m:r>
                          <a:rPr lang="en-US" sz="1930" b="0" i="1" smtClean="0">
                            <a:latin typeface="Cambria Math" panose="02040503050406030204" pitchFamily="18" charset="0"/>
                          </a:rPr>
                          <m:t>+</m:t>
                        </m:r>
                        <m:sSub>
                          <m:sSubPr>
                            <m:ctrlPr>
                              <a:rPr lang="en-US" sz="1930" i="1">
                                <a:latin typeface="Cambria Math" panose="02040503050406030204" pitchFamily="18" charset="0"/>
                              </a:rPr>
                            </m:ctrlPr>
                          </m:sSubPr>
                          <m:e>
                            <m:r>
                              <a:rPr lang="en-US" sz="1930" i="1">
                                <a:latin typeface="Cambria Math" panose="02040503050406030204" pitchFamily="18" charset="0"/>
                              </a:rPr>
                              <m:t>|</m:t>
                            </m:r>
                            <m:r>
                              <a:rPr lang="en-US" sz="1930" i="1">
                                <a:latin typeface="Cambria Math" panose="02040503050406030204" pitchFamily="18" charset="0"/>
                              </a:rPr>
                              <m:t>𝐴</m:t>
                            </m:r>
                          </m:e>
                          <m:sub>
                            <m:f>
                              <m:fPr>
                                <m:ctrlPr>
                                  <a:rPr lang="en-US" sz="1930" b="0" i="1" smtClean="0">
                                    <a:latin typeface="Cambria Math" panose="02040503050406030204" pitchFamily="18" charset="0"/>
                                  </a:rPr>
                                </m:ctrlPr>
                              </m:fPr>
                              <m:num>
                                <m:r>
                                  <a:rPr lang="en-US" sz="1930" b="0" i="1" smtClean="0">
                                    <a:latin typeface="Cambria Math" panose="02040503050406030204" pitchFamily="18" charset="0"/>
                                  </a:rPr>
                                  <m:t>3</m:t>
                                </m:r>
                              </m:num>
                              <m:den>
                                <m:r>
                                  <a:rPr lang="en-US" sz="1930" i="1">
                                    <a:latin typeface="Cambria Math" panose="02040503050406030204" pitchFamily="18" charset="0"/>
                                  </a:rPr>
                                  <m:t>2</m:t>
                                </m:r>
                              </m:den>
                            </m:f>
                          </m:sub>
                        </m:sSub>
                        <m:d>
                          <m:dPr>
                            <m:ctrlPr>
                              <a:rPr lang="en-US" sz="1930" i="1">
                                <a:latin typeface="Cambria Math" panose="02040503050406030204" pitchFamily="18" charset="0"/>
                              </a:rPr>
                            </m:ctrlPr>
                          </m:dPr>
                          <m:e>
                            <m:sSup>
                              <m:sSupPr>
                                <m:ctrlPr>
                                  <a:rPr lang="en-US" sz="1930" i="1">
                                    <a:latin typeface="Cambria Math" panose="02040503050406030204" pitchFamily="18" charset="0"/>
                                  </a:rPr>
                                </m:ctrlPr>
                              </m:sSupPr>
                              <m:e>
                                <m:r>
                                  <a:rPr lang="en-US" sz="1930" i="1">
                                    <a:latin typeface="Cambria Math" panose="02040503050406030204" pitchFamily="18" charset="0"/>
                                  </a:rPr>
                                  <m:t>𝑄</m:t>
                                </m:r>
                              </m:e>
                              <m:sup>
                                <m:r>
                                  <a:rPr lang="en-US" sz="1930" i="1">
                                    <a:latin typeface="Cambria Math" panose="02040503050406030204" pitchFamily="18" charset="0"/>
                                  </a:rPr>
                                  <m:t>2</m:t>
                                </m:r>
                              </m:sup>
                            </m:sSup>
                          </m:e>
                        </m:d>
                        <m:r>
                          <a:rPr lang="en-US" sz="1930" i="1">
                            <a:latin typeface="Cambria Math" panose="02040503050406030204" pitchFamily="18" charset="0"/>
                          </a:rPr>
                          <m:t>|</m:t>
                        </m:r>
                        <m:r>
                          <a:rPr lang="en-US" sz="1930" i="1" baseline="30000">
                            <a:latin typeface="Cambria Math" panose="02040503050406030204" pitchFamily="18" charset="0"/>
                          </a:rPr>
                          <m:t>2</m:t>
                        </m:r>
                      </m:e>
                    </m:d>
                  </m:oMath>
                </a14:m>
                <a:endParaRPr lang="en-US" sz="1930" dirty="0"/>
              </a:p>
            </p:txBody>
          </p:sp>
        </mc:Choice>
        <mc:Fallback xmlns="">
          <p:sp>
            <p:nvSpPr>
              <p:cNvPr id="11" name="TextBox 10">
                <a:extLst>
                  <a:ext uri="{FF2B5EF4-FFF2-40B4-BE49-F238E27FC236}">
                    <a16:creationId xmlns:a16="http://schemas.microsoft.com/office/drawing/2014/main" id="{C7217B08-87D4-21A1-EFB0-F1D9ED57F2CB}"/>
                  </a:ext>
                </a:extLst>
              </p:cNvPr>
              <p:cNvSpPr txBox="1">
                <a:spLocks noRot="1" noChangeAspect="1" noMove="1" noResize="1" noEditPoints="1" noAdjustHandles="1" noChangeArrowheads="1" noChangeShapeType="1" noTextEdit="1"/>
              </p:cNvSpPr>
              <p:nvPr/>
            </p:nvSpPr>
            <p:spPr>
              <a:xfrm>
                <a:off x="3734594" y="4063771"/>
                <a:ext cx="5403635" cy="598690"/>
              </a:xfrm>
              <a:prstGeom prst="rect">
                <a:avLst/>
              </a:prstGeom>
              <a:blipFill>
                <a:blip r:embed="rId6"/>
                <a:stretch>
                  <a:fillRect b="-8333"/>
                </a:stretch>
              </a:blipFill>
            </p:spPr>
            <p:txBody>
              <a:bodyPr/>
              <a:lstStyle/>
              <a:p>
                <a:r>
                  <a:rPr lang="en-US">
                    <a:noFill/>
                  </a:rPr>
                  <a:t> </a:t>
                </a:r>
              </a:p>
            </p:txBody>
          </p:sp>
        </mc:Fallback>
      </mc:AlternateContent>
    </p:spTree>
    <p:extLst>
      <p:ext uri="{BB962C8B-B14F-4D97-AF65-F5344CB8AC3E}">
        <p14:creationId xmlns:p14="http://schemas.microsoft.com/office/powerpoint/2010/main" val="296527664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576EDCC-6E6B-814A-9E9B-BEB56D7B2588}"/>
              </a:ext>
            </a:extLst>
          </p:cNvPr>
          <p:cNvSpPr>
            <a:spLocks noGrp="1"/>
          </p:cNvSpPr>
          <p:nvPr>
            <p:ph type="sldNum" sz="quarter" idx="4"/>
          </p:nvPr>
        </p:nvSpPr>
        <p:spPr>
          <a:xfrm>
            <a:off x="8659369" y="6556249"/>
            <a:ext cx="484632" cy="301752"/>
          </a:xfrm>
        </p:spPr>
        <p:txBody>
          <a:bodyPr/>
          <a:lstStyle/>
          <a:p>
            <a:pPr algn="ctr">
              <a:defRPr/>
            </a:pPr>
            <a:r>
              <a:rPr lang="fr-FR" sz="1200" dirty="0">
                <a:solidFill>
                  <a:srgbClr val="000000"/>
                </a:solidFill>
                <a:latin typeface="+mn-lt"/>
              </a:rPr>
              <a:t> 4</a:t>
            </a:r>
          </a:p>
        </p:txBody>
      </p:sp>
      <p:sp>
        <p:nvSpPr>
          <p:cNvPr id="6" name="Title 1">
            <a:extLst>
              <a:ext uri="{FF2B5EF4-FFF2-40B4-BE49-F238E27FC236}">
                <a16:creationId xmlns:a16="http://schemas.microsoft.com/office/drawing/2014/main" id="{8A351C16-60F5-0A40-BE66-A22A564673E4}"/>
              </a:ext>
            </a:extLst>
          </p:cNvPr>
          <p:cNvSpPr txBox="1">
            <a:spLocks/>
          </p:cNvSpPr>
          <p:nvPr/>
        </p:nvSpPr>
        <p:spPr bwMode="auto">
          <a:xfrm>
            <a:off x="0" y="2695"/>
            <a:ext cx="9144000" cy="762290"/>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a:lstStyle>
          <a:p>
            <a:r>
              <a:rPr lang="en-US" sz="2000" kern="0" dirty="0">
                <a:solidFill>
                  <a:srgbClr val="0000FF"/>
                </a:solidFill>
                <a:latin typeface="+mn-lt"/>
              </a:rPr>
              <a:t>Nucleon Resonance Electrocouplings from Data on Exclusive Meson Electroproduction of 6 GeV Era with CLAS  </a:t>
            </a:r>
            <a:endParaRPr lang="en-US" sz="2000" kern="0" dirty="0">
              <a:latin typeface="+mn-lt"/>
            </a:endParaRPr>
          </a:p>
        </p:txBody>
      </p:sp>
      <p:graphicFrame>
        <p:nvGraphicFramePr>
          <p:cNvPr id="7" name="Table 6">
            <a:extLst>
              <a:ext uri="{FF2B5EF4-FFF2-40B4-BE49-F238E27FC236}">
                <a16:creationId xmlns:a16="http://schemas.microsoft.com/office/drawing/2014/main" id="{A2D669A0-413E-F841-BAE6-ACEE56A5C562}"/>
              </a:ext>
            </a:extLst>
          </p:cNvPr>
          <p:cNvGraphicFramePr>
            <a:graphicFrameLocks noGrp="1"/>
          </p:cNvGraphicFramePr>
          <p:nvPr>
            <p:extLst>
              <p:ext uri="{D42A27DB-BD31-4B8C-83A1-F6EECF244321}">
                <p14:modId xmlns:p14="http://schemas.microsoft.com/office/powerpoint/2010/main" val="2906391578"/>
              </p:ext>
            </p:extLst>
          </p:nvPr>
        </p:nvGraphicFramePr>
        <p:xfrm>
          <a:off x="570714" y="894270"/>
          <a:ext cx="8002572" cy="3427056"/>
        </p:xfrm>
        <a:graphic>
          <a:graphicData uri="http://schemas.openxmlformats.org/drawingml/2006/table">
            <a:tbl>
              <a:tblPr firstRow="1" bandRow="1">
                <a:tableStyleId>{5940675A-B579-460E-94D1-54222C63F5DA}</a:tableStyleId>
              </a:tblPr>
              <a:tblGrid>
                <a:gridCol w="2282734">
                  <a:extLst>
                    <a:ext uri="{9D8B030D-6E8A-4147-A177-3AD203B41FA5}">
                      <a16:colId xmlns:a16="http://schemas.microsoft.com/office/drawing/2014/main" val="20000"/>
                    </a:ext>
                  </a:extLst>
                </a:gridCol>
                <a:gridCol w="3458307">
                  <a:extLst>
                    <a:ext uri="{9D8B030D-6E8A-4147-A177-3AD203B41FA5}">
                      <a16:colId xmlns:a16="http://schemas.microsoft.com/office/drawing/2014/main" val="20001"/>
                    </a:ext>
                  </a:extLst>
                </a:gridCol>
                <a:gridCol w="2261531">
                  <a:extLst>
                    <a:ext uri="{9D8B030D-6E8A-4147-A177-3AD203B41FA5}">
                      <a16:colId xmlns:a16="http://schemas.microsoft.com/office/drawing/2014/main" val="20002"/>
                    </a:ext>
                  </a:extLst>
                </a:gridCol>
              </a:tblGrid>
              <a:tr h="923652">
                <a:tc>
                  <a:txBody>
                    <a:bodyPr/>
                    <a:lstStyle/>
                    <a:p>
                      <a:pPr algn="ctr"/>
                      <a:r>
                        <a:rPr lang="en-US" sz="1600" b="1" dirty="0"/>
                        <a:t>Exclusive meson</a:t>
                      </a:r>
                    </a:p>
                    <a:p>
                      <a:pPr algn="ctr"/>
                      <a:r>
                        <a:rPr lang="en-US" sz="1600" b="1" dirty="0" err="1"/>
                        <a:t>electroproduction</a:t>
                      </a:r>
                      <a:endParaRPr lang="en-US" sz="1600" b="1" dirty="0"/>
                    </a:p>
                    <a:p>
                      <a:pPr algn="ctr"/>
                      <a:r>
                        <a:rPr lang="en-US" sz="1600" b="1" dirty="0"/>
                        <a:t>channels</a:t>
                      </a:r>
                    </a:p>
                  </a:txBody>
                  <a:tcPr anchor="ctr"/>
                </a:tc>
                <a:tc>
                  <a:txBody>
                    <a:bodyPr/>
                    <a:lstStyle/>
                    <a:p>
                      <a:pPr algn="ctr"/>
                      <a:r>
                        <a:rPr lang="en-US" b="1" dirty="0"/>
                        <a:t>Excited proton</a:t>
                      </a:r>
                    </a:p>
                    <a:p>
                      <a:pPr algn="ctr"/>
                      <a:r>
                        <a:rPr lang="en-US" b="1" dirty="0"/>
                        <a:t>states</a:t>
                      </a:r>
                    </a:p>
                  </a:txBody>
                  <a:tcPr anchor="ctr"/>
                </a:tc>
                <a:tc>
                  <a:txBody>
                    <a:bodyPr/>
                    <a:lstStyle/>
                    <a:p>
                      <a:pPr algn="ctr"/>
                      <a:r>
                        <a:rPr lang="en-US" sz="1600" b="1" dirty="0"/>
                        <a:t>Q</a:t>
                      </a:r>
                      <a:r>
                        <a:rPr lang="en-US" sz="1600" b="1" baseline="30000" dirty="0"/>
                        <a:t>2</a:t>
                      </a:r>
                      <a:r>
                        <a:rPr lang="en-US" sz="1600" b="1" dirty="0"/>
                        <a:t>-ranges</a:t>
                      </a:r>
                      <a:r>
                        <a:rPr lang="en-US" sz="1600" b="1" baseline="0" dirty="0"/>
                        <a:t> for extracted </a:t>
                      </a:r>
                      <a:r>
                        <a:rPr lang="en-US" sz="1600" b="1" baseline="0" dirty="0" err="1">
                          <a:latin typeface="Symbol" panose="05050102010706020507" pitchFamily="18" charset="2"/>
                        </a:rPr>
                        <a:t>g</a:t>
                      </a:r>
                      <a:r>
                        <a:rPr lang="en-US" sz="1600" b="1" baseline="-25000" dirty="0" err="1"/>
                        <a:t>v</a:t>
                      </a:r>
                      <a:r>
                        <a:rPr lang="en-US" sz="1600" b="1" baseline="0" dirty="0" err="1"/>
                        <a:t>pN</a:t>
                      </a:r>
                      <a:r>
                        <a:rPr lang="en-US" sz="1600" b="1" baseline="0" dirty="0"/>
                        <a:t>* electrocouplings, GeV</a:t>
                      </a:r>
                      <a:r>
                        <a:rPr lang="en-US" sz="1600" b="1" baseline="30000" dirty="0"/>
                        <a:t>2</a:t>
                      </a:r>
                    </a:p>
                  </a:txBody>
                  <a:tcPr anchor="ctr"/>
                </a:tc>
                <a:extLst>
                  <a:ext uri="{0D108BD9-81ED-4DB2-BD59-A6C34878D82A}">
                    <a16:rowId xmlns:a16="http://schemas.microsoft.com/office/drawing/2014/main" val="10000"/>
                  </a:ext>
                </a:extLst>
              </a:tr>
              <a:tr h="531456">
                <a:tc>
                  <a:txBody>
                    <a:bodyPr/>
                    <a:lstStyle/>
                    <a:p>
                      <a:pPr algn="ctr"/>
                      <a:r>
                        <a:rPr lang="en-US" b="0" dirty="0">
                          <a:latin typeface="Symbol" panose="05050102010706020507" pitchFamily="18" charset="2"/>
                        </a:rPr>
                        <a:t>p</a:t>
                      </a:r>
                      <a:r>
                        <a:rPr lang="en-US" b="0" baseline="30000" dirty="0"/>
                        <a:t>0</a:t>
                      </a:r>
                      <a:r>
                        <a:rPr lang="en-US" b="0" dirty="0"/>
                        <a:t>p,  </a:t>
                      </a:r>
                      <a:r>
                        <a:rPr lang="en-US" b="0" dirty="0" err="1">
                          <a:latin typeface="Symbol" panose="05050102010706020507" pitchFamily="18" charset="2"/>
                        </a:rPr>
                        <a:t>p</a:t>
                      </a:r>
                      <a:r>
                        <a:rPr lang="en-US" b="0" baseline="30000" dirty="0" err="1"/>
                        <a:t>+</a:t>
                      </a:r>
                      <a:r>
                        <a:rPr lang="en-US" b="0" dirty="0" err="1"/>
                        <a:t>n</a:t>
                      </a:r>
                      <a:endParaRPr lang="en-US" b="0" dirty="0"/>
                    </a:p>
                  </a:txBody>
                  <a:tcPr/>
                </a:tc>
                <a:tc>
                  <a:txBody>
                    <a:bodyPr/>
                    <a:lstStyle/>
                    <a:p>
                      <a:pPr algn="ctr"/>
                      <a:r>
                        <a:rPr lang="en-US" sz="1400" b="0" dirty="0">
                          <a:latin typeface="Symbol" panose="05050102010706020507" pitchFamily="18" charset="2"/>
                        </a:rPr>
                        <a:t>D</a:t>
                      </a:r>
                      <a:r>
                        <a:rPr lang="en-US" sz="1400" b="0" dirty="0"/>
                        <a:t>(1232)3/2</a:t>
                      </a:r>
                      <a:r>
                        <a:rPr lang="en-US" sz="1400" b="0" baseline="30000" dirty="0"/>
                        <a:t>+</a:t>
                      </a:r>
                      <a:endParaRPr lang="en-US" sz="1400" b="0" dirty="0"/>
                    </a:p>
                    <a:p>
                      <a:pPr algn="ctr"/>
                      <a:r>
                        <a:rPr lang="en-US" sz="1400" b="0" dirty="0"/>
                        <a:t> N(1440)1/2</a:t>
                      </a:r>
                      <a:r>
                        <a:rPr lang="en-US" sz="1400" b="0" baseline="30000" dirty="0"/>
                        <a:t>+</a:t>
                      </a:r>
                      <a:r>
                        <a:rPr lang="en-US" sz="1400" b="0" baseline="0" dirty="0"/>
                        <a:t>,N(1520)3/2</a:t>
                      </a:r>
                      <a:r>
                        <a:rPr lang="en-US" sz="1400" b="0" baseline="30000" dirty="0"/>
                        <a:t>-</a:t>
                      </a:r>
                      <a:r>
                        <a:rPr lang="en-US" sz="1400" b="0" baseline="0" dirty="0"/>
                        <a:t>, N(1535)1/2</a:t>
                      </a:r>
                      <a:r>
                        <a:rPr lang="en-US" sz="1400" b="0" baseline="30000" dirty="0"/>
                        <a:t>-</a:t>
                      </a:r>
                    </a:p>
                  </a:txBody>
                  <a:tcPr/>
                </a:tc>
                <a:tc>
                  <a:txBody>
                    <a:bodyPr/>
                    <a:lstStyle/>
                    <a:p>
                      <a:pPr algn="ctr"/>
                      <a:r>
                        <a:rPr lang="en-US" sz="1400" b="0" dirty="0"/>
                        <a:t>0.16-6.0</a:t>
                      </a:r>
                    </a:p>
                    <a:p>
                      <a:pPr algn="ctr"/>
                      <a:r>
                        <a:rPr lang="en-US" sz="1400" b="0" dirty="0"/>
                        <a:t> 0.30-4.16</a:t>
                      </a:r>
                    </a:p>
                  </a:txBody>
                  <a:tcPr/>
                </a:tc>
                <a:extLst>
                  <a:ext uri="{0D108BD9-81ED-4DB2-BD59-A6C34878D82A}">
                    <a16:rowId xmlns:a16="http://schemas.microsoft.com/office/drawing/2014/main" val="10001"/>
                  </a:ext>
                </a:extLst>
              </a:tr>
              <a:tr h="3501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baseline="0" dirty="0">
                          <a:latin typeface="Symbol" panose="05050102010706020507" pitchFamily="18" charset="2"/>
                        </a:rPr>
                        <a:t>  </a:t>
                      </a:r>
                      <a:r>
                        <a:rPr lang="en-US" b="0" dirty="0"/>
                        <a:t>  </a:t>
                      </a:r>
                      <a:r>
                        <a:rPr lang="en-US" b="0" dirty="0" err="1">
                          <a:latin typeface="Symbol" panose="05050102010706020507" pitchFamily="18" charset="2"/>
                        </a:rPr>
                        <a:t>p</a:t>
                      </a:r>
                      <a:r>
                        <a:rPr lang="en-US" b="0" baseline="30000" dirty="0" err="1"/>
                        <a:t>+</a:t>
                      </a:r>
                      <a:r>
                        <a:rPr lang="en-US" b="0" baseline="0" dirty="0" err="1">
                          <a:latin typeface="+mn-lt"/>
                        </a:rPr>
                        <a:t>n</a:t>
                      </a:r>
                      <a:endParaRPr lang="en-US" b="0" dirty="0">
                        <a:latin typeface="+mn-lt"/>
                      </a:endParaRPr>
                    </a:p>
                  </a:txBody>
                  <a:tcPr/>
                </a:tc>
                <a:tc>
                  <a:txBody>
                    <a:bodyPr/>
                    <a:lstStyle/>
                    <a:p>
                      <a:pPr algn="ctr"/>
                      <a:r>
                        <a:rPr lang="en-US" sz="1800" b="0" dirty="0"/>
                        <a:t> </a:t>
                      </a:r>
                      <a:r>
                        <a:rPr lang="en-US" sz="1400" b="0" dirty="0"/>
                        <a:t>N(1675)5/2</a:t>
                      </a:r>
                      <a:r>
                        <a:rPr lang="en-US" sz="1400" b="0" baseline="30000" dirty="0"/>
                        <a:t>-</a:t>
                      </a:r>
                      <a:r>
                        <a:rPr lang="en-US" sz="1400" b="0" dirty="0"/>
                        <a:t>,</a:t>
                      </a:r>
                      <a:r>
                        <a:rPr lang="en-US" sz="1400" b="0" baseline="0" dirty="0"/>
                        <a:t> N(1680)5/2</a:t>
                      </a:r>
                      <a:r>
                        <a:rPr lang="en-US" sz="1400" b="0" baseline="30000" dirty="0"/>
                        <a:t>+</a:t>
                      </a:r>
                      <a:r>
                        <a:rPr lang="en-US" sz="1400" b="0" baseline="0" dirty="0"/>
                        <a:t>,N(1710)1/2</a:t>
                      </a:r>
                      <a:r>
                        <a:rPr lang="en-US" sz="1400" b="0" baseline="30000" dirty="0"/>
                        <a:t>+</a:t>
                      </a:r>
                    </a:p>
                  </a:txBody>
                  <a:tcPr/>
                </a:tc>
                <a:tc>
                  <a:txBody>
                    <a:bodyPr/>
                    <a:lstStyle/>
                    <a:p>
                      <a:pPr algn="ctr"/>
                      <a:r>
                        <a:rPr lang="en-US" sz="1400" b="0" dirty="0"/>
                        <a:t>1.6-4.5</a:t>
                      </a:r>
                    </a:p>
                  </a:txBody>
                  <a:tcPr/>
                </a:tc>
                <a:extLst>
                  <a:ext uri="{0D108BD9-81ED-4DB2-BD59-A6C34878D82A}">
                    <a16:rowId xmlns:a16="http://schemas.microsoft.com/office/drawing/2014/main" val="10002"/>
                  </a:ext>
                </a:extLst>
              </a:tr>
              <a:tr h="281740">
                <a:tc>
                  <a:txBody>
                    <a:bodyPr/>
                    <a:lstStyle/>
                    <a:p>
                      <a:pPr algn="ctr"/>
                      <a:r>
                        <a:rPr lang="en-US" sz="1400" b="0" dirty="0">
                          <a:latin typeface="Symbol" panose="05050102010706020507" pitchFamily="18" charset="2"/>
                        </a:rPr>
                        <a:t>  </a:t>
                      </a:r>
                      <a:r>
                        <a:rPr lang="en-US" sz="1400" b="0" dirty="0" err="1">
                          <a:latin typeface="Symbol" panose="05050102010706020507" pitchFamily="18" charset="2"/>
                        </a:rPr>
                        <a:t>h</a:t>
                      </a:r>
                      <a:r>
                        <a:rPr lang="en-US" sz="1400" b="0" dirty="0" err="1"/>
                        <a:t>p</a:t>
                      </a:r>
                      <a:endParaRPr lang="en-US" sz="1400"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t>N(1535)1/2</a:t>
                      </a:r>
                      <a:r>
                        <a:rPr lang="en-US" sz="1400" b="0" baseline="30000" dirty="0"/>
                        <a:t>-</a:t>
                      </a:r>
                    </a:p>
                  </a:txBody>
                  <a:tcPr/>
                </a:tc>
                <a:tc>
                  <a:txBody>
                    <a:bodyPr/>
                    <a:lstStyle/>
                    <a:p>
                      <a:pPr algn="ctr"/>
                      <a:r>
                        <a:rPr lang="en-US" sz="1400" b="0" dirty="0"/>
                        <a:t>0.2-2.9</a:t>
                      </a:r>
                    </a:p>
                  </a:txBody>
                  <a:tcPr/>
                </a:tc>
                <a:extLst>
                  <a:ext uri="{0D108BD9-81ED-4DB2-BD59-A6C34878D82A}">
                    <a16:rowId xmlns:a16="http://schemas.microsoft.com/office/drawing/2014/main" val="10003"/>
                  </a:ext>
                </a:extLst>
              </a:tr>
              <a:tr h="11110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baseline="0" dirty="0">
                          <a:latin typeface="Symbol" panose="05050102010706020507" pitchFamily="18" charset="2"/>
                        </a:rPr>
                        <a:t>  </a:t>
                      </a:r>
                      <a:r>
                        <a:rPr lang="en-US" b="0" dirty="0"/>
                        <a:t>  </a:t>
                      </a:r>
                      <a:r>
                        <a:rPr lang="en-US" b="0" dirty="0" err="1">
                          <a:latin typeface="Symbol" panose="05050102010706020507" pitchFamily="18" charset="2"/>
                        </a:rPr>
                        <a:t>p</a:t>
                      </a:r>
                      <a:r>
                        <a:rPr lang="en-US" b="0" baseline="30000" dirty="0" err="1"/>
                        <a:t>+</a:t>
                      </a:r>
                      <a:r>
                        <a:rPr lang="en-US" b="0" baseline="0" dirty="0" err="1">
                          <a:latin typeface="Symbol" panose="05050102010706020507" pitchFamily="18" charset="2"/>
                        </a:rPr>
                        <a:t>p</a:t>
                      </a:r>
                      <a:r>
                        <a:rPr lang="en-US" b="0" baseline="30000" dirty="0" err="1"/>
                        <a:t>-</a:t>
                      </a:r>
                      <a:r>
                        <a:rPr lang="en-US" b="0" baseline="0" dirty="0" err="1"/>
                        <a:t>p</a:t>
                      </a:r>
                      <a:endParaRPr lang="en-US" b="0" dirty="0"/>
                    </a:p>
                  </a:txBody>
                  <a:tcPr/>
                </a:tc>
                <a:tc>
                  <a:txBody>
                    <a:bodyPr/>
                    <a:lstStyle/>
                    <a:p>
                      <a:pPr algn="ctr"/>
                      <a:r>
                        <a:rPr lang="en-US" sz="1400" b="0" dirty="0"/>
                        <a:t>N(1440)1/2</a:t>
                      </a:r>
                      <a:r>
                        <a:rPr lang="en-US" sz="1400" b="0" baseline="30000" dirty="0"/>
                        <a:t>+</a:t>
                      </a:r>
                      <a:r>
                        <a:rPr lang="en-US" sz="1400" b="0" baseline="0" dirty="0"/>
                        <a:t>, N(1520)3/2</a:t>
                      </a:r>
                      <a:r>
                        <a:rPr lang="en-US" sz="1400" b="0" baseline="30000" dirty="0"/>
                        <a:t>-</a:t>
                      </a:r>
                    </a:p>
                    <a:p>
                      <a:pPr marL="0" marR="0" lvl="0" indent="0" algn="ctr" defTabSz="914353" rtl="0" eaLnBrk="1" fontAlgn="auto" latinLnBrk="0" hangingPunct="1">
                        <a:lnSpc>
                          <a:spcPct val="100000"/>
                        </a:lnSpc>
                        <a:spcBef>
                          <a:spcPts val="0"/>
                        </a:spcBef>
                        <a:spcAft>
                          <a:spcPts val="0"/>
                        </a:spcAft>
                        <a:buClrTx/>
                        <a:buSzTx/>
                        <a:buFontTx/>
                        <a:buNone/>
                        <a:tabLst/>
                        <a:defRPr/>
                      </a:pPr>
                      <a:r>
                        <a:rPr lang="en-US" sz="1400" b="0" dirty="0"/>
                        <a:t>N(1440)1/2</a:t>
                      </a:r>
                      <a:r>
                        <a:rPr lang="en-US" sz="1400" b="0" baseline="30000" dirty="0"/>
                        <a:t>+</a:t>
                      </a:r>
                      <a:r>
                        <a:rPr lang="en-US" sz="1400" b="0" baseline="0" dirty="0"/>
                        <a:t>, N(1520)3/2</a:t>
                      </a:r>
                      <a:r>
                        <a:rPr lang="en-US" sz="1400" b="0" baseline="30000" dirty="0"/>
                        <a:t>-</a:t>
                      </a:r>
                      <a:r>
                        <a:rPr lang="en-US" sz="1400" b="0" baseline="0" dirty="0"/>
                        <a:t>, </a:t>
                      </a:r>
                      <a:r>
                        <a:rPr lang="en-US" sz="1400" b="0" baseline="0" dirty="0">
                          <a:latin typeface="Symbol" panose="05050102010706020507" pitchFamily="18" charset="2"/>
                        </a:rPr>
                        <a:t>D</a:t>
                      </a:r>
                      <a:r>
                        <a:rPr lang="en-US" sz="1400" b="0" baseline="0" dirty="0"/>
                        <a:t>(1600)3/2</a:t>
                      </a:r>
                      <a:r>
                        <a:rPr lang="en-US" sz="1400" b="0" baseline="30000" dirty="0"/>
                        <a:t>+</a:t>
                      </a:r>
                      <a:r>
                        <a:rPr lang="en-US" sz="1400" b="0" baseline="0" dirty="0"/>
                        <a:t>,</a:t>
                      </a:r>
                    </a:p>
                    <a:p>
                      <a:pPr algn="ctr"/>
                      <a:r>
                        <a:rPr lang="en-US" sz="1400" b="0" baseline="0" dirty="0"/>
                        <a:t>N(1675)5/2</a:t>
                      </a:r>
                      <a:r>
                        <a:rPr lang="en-US" sz="1400" b="0" baseline="30000" dirty="0"/>
                        <a:t>-</a:t>
                      </a:r>
                      <a:r>
                        <a:rPr lang="en-US" sz="1400" b="0" baseline="0" dirty="0"/>
                        <a:t>, </a:t>
                      </a:r>
                    </a:p>
                    <a:p>
                      <a:pPr algn="ctr"/>
                      <a:r>
                        <a:rPr lang="en-US" sz="1400" b="0" baseline="0" dirty="0"/>
                        <a:t>N(1680)5/2</a:t>
                      </a:r>
                      <a:r>
                        <a:rPr lang="en-US" sz="1400" b="0" baseline="30000" dirty="0"/>
                        <a:t>+</a:t>
                      </a:r>
                      <a:r>
                        <a:rPr lang="en-US" sz="1400" b="0" baseline="0" dirty="0"/>
                        <a:t>, </a:t>
                      </a:r>
                      <a:r>
                        <a:rPr lang="en-US" sz="1400" b="0" baseline="0" dirty="0">
                          <a:latin typeface="Symbol" panose="05050102010706020507" pitchFamily="18" charset="2"/>
                        </a:rPr>
                        <a:t>D</a:t>
                      </a:r>
                      <a:r>
                        <a:rPr lang="en-US" sz="1400" b="0" baseline="0" dirty="0"/>
                        <a:t>(1700)3/2</a:t>
                      </a:r>
                      <a:r>
                        <a:rPr lang="en-US" sz="1400" b="0" baseline="30000" dirty="0"/>
                        <a:t>-</a:t>
                      </a:r>
                      <a:r>
                        <a:rPr lang="en-US" sz="1400" b="0" baseline="0" dirty="0"/>
                        <a:t>, N(1720)3/2</a:t>
                      </a:r>
                      <a:r>
                        <a:rPr lang="en-US" sz="1400" b="0" baseline="30000" dirty="0"/>
                        <a:t>+</a:t>
                      </a:r>
                      <a:r>
                        <a:rPr lang="en-US" sz="1400" b="0" baseline="0" dirty="0"/>
                        <a:t>, N’(1720)3/2</a:t>
                      </a:r>
                      <a:r>
                        <a:rPr lang="en-US" sz="1400" b="0" baseline="30000" dirty="0"/>
                        <a:t>+</a:t>
                      </a:r>
                    </a:p>
                  </a:txBody>
                  <a:tcPr/>
                </a:tc>
                <a:tc>
                  <a:txBody>
                    <a:bodyPr/>
                    <a:lstStyle/>
                    <a:p>
                      <a:pPr algn="ctr"/>
                      <a:r>
                        <a:rPr lang="en-US" sz="1400" b="0" dirty="0"/>
                        <a:t>0.25-1.50 </a:t>
                      </a:r>
                      <a:endParaRPr lang="en-US" sz="1400" b="0" dirty="0">
                        <a:solidFill>
                          <a:srgbClr val="008000"/>
                        </a:solidFill>
                      </a:endParaRPr>
                    </a:p>
                    <a:p>
                      <a:pPr algn="ctr"/>
                      <a:r>
                        <a:rPr lang="en-US" sz="1400" b="0" dirty="0">
                          <a:solidFill>
                            <a:schemeClr val="tx1"/>
                          </a:solidFill>
                        </a:rPr>
                        <a:t>2.0-5.0 </a:t>
                      </a:r>
                    </a:p>
                    <a:p>
                      <a:pPr algn="ctr"/>
                      <a:r>
                        <a:rPr lang="en-US" sz="1400" b="0" dirty="0"/>
                        <a:t>2.0-5.0</a:t>
                      </a:r>
                    </a:p>
                    <a:p>
                      <a:pPr algn="ctr"/>
                      <a:r>
                        <a:rPr lang="en-US" sz="1400" b="0" dirty="0"/>
                        <a:t>0.5-5.0</a:t>
                      </a:r>
                    </a:p>
                  </a:txBody>
                  <a:tcPr/>
                </a:tc>
                <a:extLst>
                  <a:ext uri="{0D108BD9-81ED-4DB2-BD59-A6C34878D82A}">
                    <a16:rowId xmlns:a16="http://schemas.microsoft.com/office/drawing/2014/main" val="10004"/>
                  </a:ext>
                </a:extLst>
              </a:tr>
            </a:tbl>
          </a:graphicData>
        </a:graphic>
      </p:graphicFrame>
      <p:sp>
        <p:nvSpPr>
          <p:cNvPr id="8" name="TextBox 7">
            <a:extLst>
              <a:ext uri="{FF2B5EF4-FFF2-40B4-BE49-F238E27FC236}">
                <a16:creationId xmlns:a16="http://schemas.microsoft.com/office/drawing/2014/main" id="{F570B349-7452-444C-B034-DDF2AA388977}"/>
              </a:ext>
            </a:extLst>
          </p:cNvPr>
          <p:cNvSpPr txBox="1"/>
          <p:nvPr/>
        </p:nvSpPr>
        <p:spPr>
          <a:xfrm>
            <a:off x="311955" y="4563347"/>
            <a:ext cx="8520089" cy="1554272"/>
          </a:xfrm>
          <a:prstGeom prst="rect">
            <a:avLst/>
          </a:prstGeom>
          <a:noFill/>
        </p:spPr>
        <p:txBody>
          <a:bodyPr wrap="square" rtlCol="0">
            <a:spAutoFit/>
          </a:bodyPr>
          <a:lstStyle/>
          <a:p>
            <a:pPr marL="173038" lvl="0" indent="-173038">
              <a:spcAft>
                <a:spcPts val="600"/>
              </a:spcAft>
              <a:buClr>
                <a:srgbClr val="C00000"/>
              </a:buClr>
              <a:buFont typeface="Arial" panose="020B0604020202020204" pitchFamily="34" charset="0"/>
              <a:buChar char="•"/>
              <a:defRPr/>
            </a:pPr>
            <a:r>
              <a:rPr lang="en-US" sz="1600" dirty="0"/>
              <a:t>The </a:t>
            </a:r>
            <a:r>
              <a:rPr lang="en-US" sz="1600" dirty="0" err="1">
                <a:latin typeface="Symbol" pitchFamily="2" charset="2"/>
              </a:rPr>
              <a:t>g</a:t>
            </a:r>
            <a:r>
              <a:rPr lang="en-US" sz="1600" baseline="-25000" dirty="0" err="1"/>
              <a:t>v</a:t>
            </a:r>
            <a:r>
              <a:rPr lang="en-US" sz="1600" dirty="0" err="1"/>
              <a:t>pN</a:t>
            </a:r>
            <a:r>
              <a:rPr lang="en-US" sz="1600" dirty="0"/>
              <a:t>* electrocouplings have become available from analysis of CLAS data for most N* states in the mass range &lt;1.8 GeV and in the range of Q</a:t>
            </a:r>
            <a:r>
              <a:rPr lang="en-US" sz="1600" baseline="30000" dirty="0"/>
              <a:t>2 </a:t>
            </a:r>
            <a:r>
              <a:rPr lang="en-US" sz="1600" dirty="0"/>
              <a:t>&lt; 5 GeV</a:t>
            </a:r>
            <a:r>
              <a:rPr lang="en-US" sz="1600" baseline="30000" dirty="0"/>
              <a:t>2</a:t>
            </a:r>
            <a:r>
              <a:rPr lang="en-US" sz="1600" dirty="0"/>
              <a:t>. </a:t>
            </a:r>
          </a:p>
          <a:p>
            <a:pPr marL="173038" lvl="0" indent="-173038">
              <a:spcAft>
                <a:spcPts val="600"/>
              </a:spcAft>
              <a:buClr>
                <a:srgbClr val="C00000"/>
              </a:buClr>
              <a:buFont typeface="Arial" panose="020B0604020202020204" pitchFamily="34" charset="0"/>
              <a:buChar char="•"/>
              <a:defRPr/>
            </a:pPr>
            <a:r>
              <a:rPr lang="en-US" sz="1600" dirty="0"/>
              <a:t>Numerical results can be found</a:t>
            </a:r>
            <a:r>
              <a:rPr lang="en-US" sz="1600" dirty="0">
                <a:solidFill>
                  <a:srgbClr val="C00000"/>
                </a:solidFill>
              </a:rPr>
              <a:t> </a:t>
            </a:r>
            <a:r>
              <a:rPr lang="en-US" sz="1600" dirty="0"/>
              <a:t>at </a:t>
            </a:r>
            <a:r>
              <a:rPr lang="en-US" sz="1600" u="sng" dirty="0">
                <a:solidFill>
                  <a:srgbClr val="C00000"/>
                </a:solidFill>
                <a:hlinkClick r:id="rId2">
                  <a:extLst>
                    <a:ext uri="{A12FA001-AC4F-418D-AE19-62706E023703}">
                      <ahyp:hlinkClr xmlns:ahyp="http://schemas.microsoft.com/office/drawing/2018/hyperlinkcolor" val="tx"/>
                    </a:ext>
                  </a:extLst>
                </a:hlinkClick>
              </a:rPr>
              <a:t>https://userweb.jlab.org/~mokeev/</a:t>
            </a:r>
            <a:r>
              <a:rPr lang="en-US" sz="1600" u="sng" dirty="0">
                <a:solidFill>
                  <a:srgbClr val="C00000"/>
                </a:solidFill>
              </a:rPr>
              <a:t>resonance_electrocouplings23</a:t>
            </a:r>
            <a:r>
              <a:rPr lang="en-US" sz="1600" dirty="0">
                <a:solidFill>
                  <a:srgbClr val="C00000"/>
                </a:solidFill>
              </a:rPr>
              <a:t>/</a:t>
            </a:r>
            <a:r>
              <a:rPr lang="en-US" sz="1600" dirty="0"/>
              <a:t> </a:t>
            </a:r>
          </a:p>
          <a:p>
            <a:pPr lvl="0" algn="ctr">
              <a:spcBef>
                <a:spcPts val="600"/>
              </a:spcBef>
              <a:spcAft>
                <a:spcPts val="0"/>
              </a:spcAft>
              <a:buClr>
                <a:srgbClr val="C00000"/>
              </a:buClr>
              <a:defRPr/>
            </a:pPr>
            <a:r>
              <a:rPr lang="en-US" sz="1600" dirty="0">
                <a:solidFill>
                  <a:srgbClr val="0000FF"/>
                </a:solidFill>
              </a:rPr>
              <a:t>A.N. Hiller Blin et al, PRC100, 035201 (2019), V.I. Mokeev et al., arXiv:2608.04997</a:t>
            </a:r>
            <a:r>
              <a:rPr lang="en-US" sz="1600" b="1" dirty="0"/>
              <a:t> </a:t>
            </a:r>
          </a:p>
        </p:txBody>
      </p:sp>
      <p:sp>
        <p:nvSpPr>
          <p:cNvPr id="9" name="Line 7">
            <a:extLst>
              <a:ext uri="{FF2B5EF4-FFF2-40B4-BE49-F238E27FC236}">
                <a16:creationId xmlns:a16="http://schemas.microsoft.com/office/drawing/2014/main" id="{4022E1AA-CBE7-7E41-BFE4-97874AA16C9E}"/>
              </a:ext>
            </a:extLst>
          </p:cNvPr>
          <p:cNvSpPr>
            <a:spLocks noChangeShapeType="1"/>
          </p:cNvSpPr>
          <p:nvPr/>
        </p:nvSpPr>
        <p:spPr bwMode="auto">
          <a:xfrm>
            <a:off x="8295" y="731520"/>
            <a:ext cx="9144000" cy="0"/>
          </a:xfrm>
          <a:prstGeom prst="line">
            <a:avLst/>
          </a:prstGeom>
          <a:noFill/>
          <a:ln w="28575">
            <a:solidFill>
              <a:srgbClr val="0000FF"/>
            </a:solidFill>
            <a:miter lim="800000"/>
            <a:headEnd/>
            <a:tailEnd/>
          </a:ln>
        </p:spPr>
        <p:txBody>
          <a:bodyPr wrap="none"/>
          <a:lstStyle/>
          <a:p>
            <a:endParaRPr lang="en-US"/>
          </a:p>
        </p:txBody>
      </p:sp>
    </p:spTree>
    <p:extLst>
      <p:ext uri="{BB962C8B-B14F-4D97-AF65-F5344CB8AC3E}">
        <p14:creationId xmlns:p14="http://schemas.microsoft.com/office/powerpoint/2010/main" val="289952188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7B2E68C-0F76-ABDF-CB99-6A7203050433}"/>
              </a:ext>
            </a:extLst>
          </p:cNvPr>
          <p:cNvPicPr>
            <a:picLocks noChangeAspect="1"/>
          </p:cNvPicPr>
          <p:nvPr/>
        </p:nvPicPr>
        <p:blipFill rotWithShape="1">
          <a:blip r:embed="rId3">
            <a:extLst>
              <a:ext uri="{28A0092B-C50C-407E-A947-70E740481C1C}">
                <a14:useLocalDpi xmlns:a14="http://schemas.microsoft.com/office/drawing/2010/main" val="0"/>
              </a:ext>
            </a:extLst>
          </a:blip>
          <a:srcRect l="1509" t="7788" r="7616"/>
          <a:stretch/>
        </p:blipFill>
        <p:spPr>
          <a:xfrm>
            <a:off x="214862" y="688651"/>
            <a:ext cx="2555148" cy="2478575"/>
          </a:xfrm>
          <a:prstGeom prst="rect">
            <a:avLst/>
          </a:prstGeom>
        </p:spPr>
      </p:pic>
      <p:pic>
        <p:nvPicPr>
          <p:cNvPr id="16" name="Picture 15">
            <a:extLst>
              <a:ext uri="{FF2B5EF4-FFF2-40B4-BE49-F238E27FC236}">
                <a16:creationId xmlns:a16="http://schemas.microsoft.com/office/drawing/2014/main" id="{C245223D-8543-64B6-7AC9-81674A1265FB}"/>
              </a:ext>
            </a:extLst>
          </p:cNvPr>
          <p:cNvPicPr>
            <a:picLocks noChangeAspect="1"/>
          </p:cNvPicPr>
          <p:nvPr/>
        </p:nvPicPr>
        <p:blipFill>
          <a:blip r:embed="rId4"/>
          <a:stretch>
            <a:fillRect/>
          </a:stretch>
        </p:blipFill>
        <p:spPr>
          <a:xfrm>
            <a:off x="3758730" y="3205777"/>
            <a:ext cx="2541257" cy="2398713"/>
          </a:xfrm>
          <a:prstGeom prst="rect">
            <a:avLst/>
          </a:prstGeom>
        </p:spPr>
      </p:pic>
      <p:pic>
        <p:nvPicPr>
          <p:cNvPr id="6" name="Picture 5">
            <a:extLst>
              <a:ext uri="{FF2B5EF4-FFF2-40B4-BE49-F238E27FC236}">
                <a16:creationId xmlns:a16="http://schemas.microsoft.com/office/drawing/2014/main" id="{5309C1EE-E26D-E985-AF9D-907AE3395421}"/>
              </a:ext>
            </a:extLst>
          </p:cNvPr>
          <p:cNvPicPr>
            <a:picLocks noChangeAspect="1"/>
          </p:cNvPicPr>
          <p:nvPr/>
        </p:nvPicPr>
        <p:blipFill rotWithShape="1">
          <a:blip r:embed="rId5">
            <a:extLst>
              <a:ext uri="{28A0092B-C50C-407E-A947-70E740481C1C}">
                <a14:useLocalDpi xmlns:a14="http://schemas.microsoft.com/office/drawing/2010/main" val="0"/>
              </a:ext>
            </a:extLst>
          </a:blip>
          <a:srcRect l="3371" t="8151" r="4250"/>
          <a:stretch/>
        </p:blipFill>
        <p:spPr>
          <a:xfrm>
            <a:off x="3775531" y="659824"/>
            <a:ext cx="2586877" cy="2651016"/>
          </a:xfrm>
          <a:prstGeom prst="rect">
            <a:avLst/>
          </a:prstGeom>
        </p:spPr>
      </p:pic>
      <p:pic>
        <p:nvPicPr>
          <p:cNvPr id="4" name="Picture 3">
            <a:extLst>
              <a:ext uri="{FF2B5EF4-FFF2-40B4-BE49-F238E27FC236}">
                <a16:creationId xmlns:a16="http://schemas.microsoft.com/office/drawing/2014/main" id="{A2120242-D84F-1749-DC96-2ABED803B6D5}"/>
              </a:ext>
            </a:extLst>
          </p:cNvPr>
          <p:cNvPicPr>
            <a:picLocks noChangeAspect="1"/>
          </p:cNvPicPr>
          <p:nvPr/>
        </p:nvPicPr>
        <p:blipFill>
          <a:blip r:embed="rId6"/>
          <a:srcRect t="11614"/>
          <a:stretch>
            <a:fillRect/>
          </a:stretch>
        </p:blipFill>
        <p:spPr>
          <a:xfrm>
            <a:off x="198998" y="3201077"/>
            <a:ext cx="2586876" cy="2403413"/>
          </a:xfrm>
          <a:prstGeom prst="rect">
            <a:avLst/>
          </a:prstGeom>
        </p:spPr>
      </p:pic>
      <p:sp>
        <p:nvSpPr>
          <p:cNvPr id="5" name="TextBox 4"/>
          <p:cNvSpPr txBox="1"/>
          <p:nvPr/>
        </p:nvSpPr>
        <p:spPr>
          <a:xfrm>
            <a:off x="0" y="92863"/>
            <a:ext cx="9144000" cy="400105"/>
          </a:xfrm>
          <a:prstGeom prst="rect">
            <a:avLst/>
          </a:prstGeom>
          <a:noFill/>
        </p:spPr>
        <p:txBody>
          <a:bodyPr wrap="square" lIns="91435" tIns="45718" rIns="91435" bIns="45718" rtlCol="0">
            <a:spAutoFit/>
          </a:bodyPr>
          <a:lstStyle/>
          <a:p>
            <a:pPr algn="ctr">
              <a:defRPr/>
            </a:pPr>
            <a:r>
              <a:rPr lang="en-US" sz="2000" b="1" dirty="0">
                <a:solidFill>
                  <a:srgbClr val="0000FF"/>
                </a:solidFill>
                <a:latin typeface="Arial"/>
              </a:rPr>
              <a:t> N* Electrocouplings from </a:t>
            </a:r>
            <a:r>
              <a:rPr lang="en-US" sz="2000" b="1" dirty="0">
                <a:solidFill>
                  <a:srgbClr val="0000FF"/>
                </a:solidFill>
                <a:latin typeface="Symbol" panose="05050102010706020507" pitchFamily="18" charset="2"/>
              </a:rPr>
              <a:t>p</a:t>
            </a:r>
            <a:r>
              <a:rPr lang="en-US" sz="2000" b="1" dirty="0">
                <a:solidFill>
                  <a:srgbClr val="0000FF"/>
                </a:solidFill>
                <a:latin typeface="+mn-lt"/>
              </a:rPr>
              <a:t>N</a:t>
            </a:r>
            <a:r>
              <a:rPr lang="en-US" sz="2000" b="1" dirty="0">
                <a:solidFill>
                  <a:srgbClr val="0000FF"/>
                </a:solidFill>
                <a:latin typeface="Arial"/>
              </a:rPr>
              <a:t> and </a:t>
            </a:r>
            <a:r>
              <a:rPr lang="en-US" sz="2000" b="1" dirty="0" err="1">
                <a:solidFill>
                  <a:srgbClr val="0000FF"/>
                </a:solidFill>
                <a:latin typeface="Symbol" panose="05050102010706020507" pitchFamily="18" charset="2"/>
              </a:rPr>
              <a:t>p</a:t>
            </a:r>
            <a:r>
              <a:rPr lang="en-US" sz="2000" b="1" baseline="30000" dirty="0" err="1">
                <a:solidFill>
                  <a:srgbClr val="0000FF"/>
                </a:solidFill>
                <a:latin typeface="Arial"/>
              </a:rPr>
              <a:t>+</a:t>
            </a:r>
            <a:r>
              <a:rPr lang="en-US" sz="2000" b="1" dirty="0" err="1">
                <a:solidFill>
                  <a:srgbClr val="0000FF"/>
                </a:solidFill>
                <a:latin typeface="Symbol" panose="05050102010706020507" pitchFamily="18" charset="2"/>
              </a:rPr>
              <a:t>p</a:t>
            </a:r>
            <a:r>
              <a:rPr lang="en-US" sz="2000" b="1" baseline="30000" dirty="0" err="1">
                <a:solidFill>
                  <a:srgbClr val="0000FF"/>
                </a:solidFill>
                <a:latin typeface="Arial"/>
              </a:rPr>
              <a:t>-</a:t>
            </a:r>
            <a:r>
              <a:rPr lang="en-US" sz="2000" b="1" dirty="0" err="1">
                <a:solidFill>
                  <a:srgbClr val="0000FF"/>
                </a:solidFill>
                <a:latin typeface="Arial"/>
              </a:rPr>
              <a:t>p</a:t>
            </a:r>
            <a:r>
              <a:rPr lang="en-US" sz="2000" b="1" dirty="0">
                <a:solidFill>
                  <a:srgbClr val="0000FF"/>
                </a:solidFill>
                <a:latin typeface="Arial"/>
              </a:rPr>
              <a:t> CLAS Electroproduction Data</a:t>
            </a:r>
          </a:p>
        </p:txBody>
      </p:sp>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28032" y="2012178"/>
            <a:ext cx="817015" cy="773246"/>
          </a:xfrm>
          <a:prstGeom prst="rect">
            <a:avLst/>
          </a:prstGeom>
          <a:noFill/>
        </p:spPr>
      </p:pic>
      <p:sp>
        <p:nvSpPr>
          <p:cNvPr id="9" name="Isosceles Triangle 8"/>
          <p:cNvSpPr/>
          <p:nvPr/>
        </p:nvSpPr>
        <p:spPr bwMode="auto">
          <a:xfrm rot="10800000">
            <a:off x="4967662" y="2404399"/>
            <a:ext cx="128016" cy="127399"/>
          </a:xfrm>
          <a:prstGeom prst="triangle">
            <a:avLst/>
          </a:prstGeom>
          <a:solidFill>
            <a:srgbClr val="FF66FF"/>
          </a:solidFill>
          <a:ln w="9525" cap="flat" cmpd="sng" algn="ctr">
            <a:solidFill>
              <a:srgbClr val="FF66FF"/>
            </a:solidFill>
            <a:prstDash val="solid"/>
            <a:round/>
            <a:headEnd type="none" w="med" len="med"/>
            <a:tailEnd type="none" w="med" len="med"/>
          </a:ln>
          <a:effectLst/>
          <a:scene3d>
            <a:camera prst="orthographicFront">
              <a:rot lat="0" lon="10800000" rev="0"/>
            </a:camera>
            <a:lightRig rig="threePt" dir="t"/>
          </a:scene3d>
          <a:sp3d/>
        </p:spPr>
        <p:txBody>
          <a:bodyPr vert="horz" wrap="square" lIns="91435" tIns="45718" rIns="91435" bIns="45718" numCol="1" rtlCol="0" anchor="t" anchorCtr="0" compatLnSpc="1">
            <a:prstTxWarp prst="textNoShape">
              <a:avLst/>
            </a:prstTxWarp>
            <a:flatTx/>
          </a:bodyPr>
          <a:lstStyle/>
          <a:p>
            <a:pPr algn="ctr" defTabSz="914353" eaLnBrk="0" hangingPunct="0"/>
            <a:endParaRPr lang="en-US">
              <a:latin typeface="Arial" charset="0"/>
            </a:endParaRPr>
          </a:p>
        </p:txBody>
      </p:sp>
      <p:sp>
        <p:nvSpPr>
          <p:cNvPr id="10" name="TextBox 9"/>
          <p:cNvSpPr txBox="1"/>
          <p:nvPr/>
        </p:nvSpPr>
        <p:spPr>
          <a:xfrm>
            <a:off x="5128038" y="2297898"/>
            <a:ext cx="1495262" cy="523216"/>
          </a:xfrm>
          <a:prstGeom prst="rect">
            <a:avLst/>
          </a:prstGeom>
          <a:noFill/>
        </p:spPr>
        <p:txBody>
          <a:bodyPr wrap="square" lIns="91435" tIns="45718" rIns="91435" bIns="45718" rtlCol="0">
            <a:spAutoFit/>
          </a:bodyPr>
          <a:lstStyle/>
          <a:p>
            <a:r>
              <a:rPr lang="en-US" sz="1400" b="1" dirty="0" err="1">
                <a:latin typeface="Calibri" panose="020F0502020204030204" pitchFamily="34" charset="0"/>
              </a:rPr>
              <a:t>p</a:t>
            </a:r>
            <a:r>
              <a:rPr lang="en-US" sz="1400" b="1" dirty="0" err="1">
                <a:latin typeface="Symbol" panose="05050102010706020507" pitchFamily="18" charset="2"/>
              </a:rPr>
              <a:t>p</a:t>
            </a:r>
            <a:r>
              <a:rPr lang="en-US" sz="1400" b="1" baseline="30000" dirty="0" err="1">
                <a:latin typeface="Calibri" panose="020F0502020204030204" pitchFamily="34" charset="0"/>
              </a:rPr>
              <a:t>+</a:t>
            </a:r>
            <a:r>
              <a:rPr lang="en-US" sz="1400" b="1" dirty="0" err="1">
                <a:latin typeface="Symbol" panose="05050102010706020507" pitchFamily="18" charset="2"/>
              </a:rPr>
              <a:t>p</a:t>
            </a:r>
            <a:r>
              <a:rPr lang="en-US" sz="1400" b="1" baseline="30000" dirty="0">
                <a:latin typeface="Calibri" panose="020F0502020204030204" pitchFamily="34" charset="0"/>
              </a:rPr>
              <a:t>-  </a:t>
            </a:r>
            <a:r>
              <a:rPr lang="en-US" sz="1400" b="1" dirty="0">
                <a:latin typeface="Calibri" panose="020F0502020204030204" pitchFamily="34" charset="0"/>
              </a:rPr>
              <a:t>CLAS</a:t>
            </a:r>
          </a:p>
          <a:p>
            <a:r>
              <a:rPr lang="en-US" sz="1400" b="1" dirty="0">
                <a:latin typeface="Calibri" panose="020F0502020204030204" pitchFamily="34" charset="0"/>
              </a:rPr>
              <a:t>2023</a:t>
            </a:r>
          </a:p>
        </p:txBody>
      </p:sp>
      <p:sp>
        <p:nvSpPr>
          <p:cNvPr id="12" name="TextBox 11"/>
          <p:cNvSpPr txBox="1"/>
          <p:nvPr/>
        </p:nvSpPr>
        <p:spPr>
          <a:xfrm>
            <a:off x="296469" y="5638341"/>
            <a:ext cx="8551061" cy="738660"/>
          </a:xfrm>
          <a:prstGeom prst="rect">
            <a:avLst/>
          </a:prstGeom>
          <a:noFill/>
        </p:spPr>
        <p:txBody>
          <a:bodyPr wrap="square" lIns="91435" tIns="45718" rIns="91435" bIns="45718" rtlCol="0">
            <a:spAutoFit/>
          </a:bodyPr>
          <a:lstStyle/>
          <a:p>
            <a:r>
              <a:rPr lang="en-US" sz="1400" dirty="0"/>
              <a:t>Consistent results on the </a:t>
            </a:r>
            <a:r>
              <a:rPr lang="en-US" sz="1400" b="1" dirty="0" err="1">
                <a:latin typeface="Symbol" pitchFamily="2" charset="2"/>
              </a:rPr>
              <a:t>g</a:t>
            </a:r>
            <a:r>
              <a:rPr lang="en-US" sz="1400" baseline="-25000" dirty="0" err="1"/>
              <a:t>v</a:t>
            </a:r>
            <a:r>
              <a:rPr lang="en-US" sz="1400" dirty="0" err="1"/>
              <a:t>pN</a:t>
            </a:r>
            <a:r>
              <a:rPr lang="en-US" sz="1400" dirty="0"/>
              <a:t>* electrocouplings from independent studies of the two major </a:t>
            </a:r>
            <a:r>
              <a:rPr lang="en-US" sz="1400" dirty="0">
                <a:latin typeface="Symbol" panose="05050102010706020507" pitchFamily="18" charset="2"/>
              </a:rPr>
              <a:t>p</a:t>
            </a:r>
            <a:r>
              <a:rPr lang="en-US" sz="1400" dirty="0"/>
              <a:t>N and </a:t>
            </a:r>
            <a:r>
              <a:rPr lang="en-US" sz="1400" dirty="0" err="1">
                <a:latin typeface="Symbol" panose="05050102010706020507" pitchFamily="18" charset="2"/>
              </a:rPr>
              <a:t>p</a:t>
            </a:r>
            <a:r>
              <a:rPr lang="en-US" sz="1400" baseline="30000" dirty="0" err="1"/>
              <a:t>+</a:t>
            </a:r>
            <a:r>
              <a:rPr lang="en-US" sz="1400" dirty="0" err="1">
                <a:latin typeface="Symbol" panose="05050102010706020507" pitchFamily="18" charset="2"/>
              </a:rPr>
              <a:t>p</a:t>
            </a:r>
            <a:r>
              <a:rPr lang="en-US" sz="1400" baseline="30000" dirty="0" err="1"/>
              <a:t>-</a:t>
            </a:r>
            <a:r>
              <a:rPr lang="en-US" sz="1400" dirty="0" err="1"/>
              <a:t>p</a:t>
            </a:r>
            <a:r>
              <a:rPr lang="en-US" sz="1400" dirty="0"/>
              <a:t> electroproduction channels with different non-resonant contributions demonstrated the reliability of the JANR/JM reaction models and allow for evaluation of their systematic uncertainties. </a:t>
            </a:r>
          </a:p>
        </p:txBody>
      </p:sp>
      <p:sp>
        <p:nvSpPr>
          <p:cNvPr id="13" name="TextBox 12"/>
          <p:cNvSpPr txBox="1"/>
          <p:nvPr/>
        </p:nvSpPr>
        <p:spPr>
          <a:xfrm flipH="1">
            <a:off x="1284444" y="1515319"/>
            <a:ext cx="860603" cy="307773"/>
          </a:xfrm>
          <a:prstGeom prst="rect">
            <a:avLst/>
          </a:prstGeom>
          <a:noFill/>
        </p:spPr>
        <p:txBody>
          <a:bodyPr wrap="square" lIns="91435" tIns="45718" rIns="91435" bIns="45718" rtlCol="0">
            <a:spAutoFit/>
          </a:bodyPr>
          <a:lstStyle/>
          <a:p>
            <a:r>
              <a:rPr lang="en-US" sz="1400" b="1" dirty="0"/>
              <a:t>A</a:t>
            </a:r>
            <a:r>
              <a:rPr lang="en-US" sz="1400" b="1" baseline="-25000" dirty="0"/>
              <a:t>1/2</a:t>
            </a:r>
          </a:p>
        </p:txBody>
      </p:sp>
      <p:sp>
        <p:nvSpPr>
          <p:cNvPr id="15" name="TextBox 14"/>
          <p:cNvSpPr txBox="1"/>
          <p:nvPr/>
        </p:nvSpPr>
        <p:spPr>
          <a:xfrm flipH="1">
            <a:off x="5445368" y="1968942"/>
            <a:ext cx="860603" cy="307773"/>
          </a:xfrm>
          <a:prstGeom prst="rect">
            <a:avLst/>
          </a:prstGeom>
          <a:noFill/>
        </p:spPr>
        <p:txBody>
          <a:bodyPr wrap="square" lIns="91435" tIns="45718" rIns="91435" bIns="45718" rtlCol="0">
            <a:spAutoFit/>
          </a:bodyPr>
          <a:lstStyle/>
          <a:p>
            <a:r>
              <a:rPr lang="en-US" sz="1400" b="1" dirty="0"/>
              <a:t>A</a:t>
            </a:r>
            <a:r>
              <a:rPr lang="en-US" sz="1400" b="1" baseline="-25000" dirty="0"/>
              <a:t>1/2</a:t>
            </a:r>
          </a:p>
        </p:txBody>
      </p:sp>
      <p:sp>
        <p:nvSpPr>
          <p:cNvPr id="2" name="Slide Number Placeholder 1"/>
          <p:cNvSpPr>
            <a:spLocks noGrp="1"/>
          </p:cNvSpPr>
          <p:nvPr>
            <p:ph type="sldNum" sz="quarter" idx="4"/>
          </p:nvPr>
        </p:nvSpPr>
        <p:spPr>
          <a:xfrm>
            <a:off x="8666389" y="6553200"/>
            <a:ext cx="486064" cy="304800"/>
          </a:xfrm>
        </p:spPr>
        <p:txBody>
          <a:bodyPr/>
          <a:lstStyle/>
          <a:p>
            <a:pPr algn="ctr">
              <a:defRPr/>
            </a:pPr>
            <a:fld id="{9A3FFD64-B555-4607-8194-F5EC2A301902}" type="slidenum">
              <a:rPr lang="fr-FR" sz="1200" smtClean="0">
                <a:solidFill>
                  <a:srgbClr val="000000"/>
                </a:solidFill>
                <a:latin typeface="+mj-lt"/>
              </a:rPr>
              <a:pPr algn="ctr">
                <a:defRPr/>
              </a:pPr>
              <a:t>5</a:t>
            </a:fld>
            <a:endParaRPr lang="fr-FR" sz="1200" dirty="0">
              <a:solidFill>
                <a:srgbClr val="000000"/>
              </a:solidFill>
              <a:latin typeface="+mj-lt"/>
            </a:endParaRPr>
          </a:p>
        </p:txBody>
      </p:sp>
      <p:sp>
        <p:nvSpPr>
          <p:cNvPr id="17" name="TextBox 16">
            <a:extLst>
              <a:ext uri="{FF2B5EF4-FFF2-40B4-BE49-F238E27FC236}">
                <a16:creationId xmlns:a16="http://schemas.microsoft.com/office/drawing/2014/main" id="{AF9D918E-872D-2C13-3CBE-1A600D5B571F}"/>
              </a:ext>
            </a:extLst>
          </p:cNvPr>
          <p:cNvSpPr txBox="1"/>
          <p:nvPr/>
        </p:nvSpPr>
        <p:spPr>
          <a:xfrm>
            <a:off x="677006" y="763189"/>
            <a:ext cx="1420309" cy="307777"/>
          </a:xfrm>
          <a:prstGeom prst="rect">
            <a:avLst/>
          </a:prstGeom>
          <a:solidFill>
            <a:schemeClr val="bg1"/>
          </a:solidFill>
        </p:spPr>
        <p:txBody>
          <a:bodyPr wrap="square" rtlCol="0">
            <a:spAutoFit/>
          </a:bodyPr>
          <a:lstStyle/>
          <a:p>
            <a:r>
              <a:rPr lang="en-US" sz="1400" b="1" dirty="0"/>
              <a:t>N(1440)1/2</a:t>
            </a:r>
            <a:r>
              <a:rPr lang="en-US" sz="1400" b="1" baseline="30000" dirty="0"/>
              <a:t>+</a:t>
            </a:r>
          </a:p>
        </p:txBody>
      </p:sp>
      <p:sp>
        <p:nvSpPr>
          <p:cNvPr id="18" name="TextBox 17">
            <a:extLst>
              <a:ext uri="{FF2B5EF4-FFF2-40B4-BE49-F238E27FC236}">
                <a16:creationId xmlns:a16="http://schemas.microsoft.com/office/drawing/2014/main" id="{6EE587B0-2128-AC70-CA37-12CFF19AE917}"/>
              </a:ext>
            </a:extLst>
          </p:cNvPr>
          <p:cNvSpPr txBox="1"/>
          <p:nvPr/>
        </p:nvSpPr>
        <p:spPr>
          <a:xfrm>
            <a:off x="5115870" y="847902"/>
            <a:ext cx="1119217" cy="307777"/>
          </a:xfrm>
          <a:prstGeom prst="rect">
            <a:avLst/>
          </a:prstGeom>
          <a:solidFill>
            <a:schemeClr val="bg1"/>
          </a:solidFill>
        </p:spPr>
        <p:txBody>
          <a:bodyPr wrap="none" rtlCol="0">
            <a:spAutoFit/>
          </a:bodyPr>
          <a:lstStyle/>
          <a:p>
            <a:r>
              <a:rPr lang="en-US" sz="1400" b="1" dirty="0"/>
              <a:t>N(1520)3/2</a:t>
            </a:r>
            <a:r>
              <a:rPr lang="en-US" sz="1400" b="1" baseline="30000" dirty="0"/>
              <a:t>-</a:t>
            </a:r>
          </a:p>
        </p:txBody>
      </p:sp>
      <p:sp>
        <p:nvSpPr>
          <p:cNvPr id="3" name="Line 4">
            <a:extLst>
              <a:ext uri="{FF2B5EF4-FFF2-40B4-BE49-F238E27FC236}">
                <a16:creationId xmlns:a16="http://schemas.microsoft.com/office/drawing/2014/main" id="{59013108-3702-62FF-5A8D-83120F843A4A}"/>
              </a:ext>
            </a:extLst>
          </p:cNvPr>
          <p:cNvSpPr>
            <a:spLocks noChangeShapeType="1"/>
          </p:cNvSpPr>
          <p:nvPr/>
        </p:nvSpPr>
        <p:spPr bwMode="auto">
          <a:xfrm flipV="1">
            <a:off x="6485"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11" name="TextBox 10">
            <a:extLst>
              <a:ext uri="{FF2B5EF4-FFF2-40B4-BE49-F238E27FC236}">
                <a16:creationId xmlns:a16="http://schemas.microsoft.com/office/drawing/2014/main" id="{B941188F-2E5C-9018-B3BD-90D4C40B1334}"/>
              </a:ext>
            </a:extLst>
          </p:cNvPr>
          <p:cNvSpPr txBox="1"/>
          <p:nvPr/>
        </p:nvSpPr>
        <p:spPr>
          <a:xfrm>
            <a:off x="1523733" y="3567948"/>
            <a:ext cx="621314" cy="307777"/>
          </a:xfrm>
          <a:prstGeom prst="rect">
            <a:avLst/>
          </a:prstGeom>
          <a:noFill/>
        </p:spPr>
        <p:txBody>
          <a:bodyPr wrap="square" rtlCol="0">
            <a:spAutoFit/>
          </a:bodyPr>
          <a:lstStyle/>
          <a:p>
            <a:r>
              <a:rPr lang="en-US" sz="1400" b="1" dirty="0"/>
              <a:t>A</a:t>
            </a:r>
            <a:r>
              <a:rPr lang="en-US" sz="1400" b="1" baseline="-25000" dirty="0"/>
              <a:t>1/2</a:t>
            </a:r>
          </a:p>
        </p:txBody>
      </p:sp>
      <p:sp>
        <p:nvSpPr>
          <p:cNvPr id="14" name="TextBox 13">
            <a:extLst>
              <a:ext uri="{FF2B5EF4-FFF2-40B4-BE49-F238E27FC236}">
                <a16:creationId xmlns:a16="http://schemas.microsoft.com/office/drawing/2014/main" id="{F13860A1-B07A-6595-F794-CC771974F425}"/>
              </a:ext>
            </a:extLst>
          </p:cNvPr>
          <p:cNvSpPr txBox="1"/>
          <p:nvPr/>
        </p:nvSpPr>
        <p:spPr>
          <a:xfrm>
            <a:off x="1557691" y="3283864"/>
            <a:ext cx="1147332" cy="338554"/>
          </a:xfrm>
          <a:prstGeom prst="rect">
            <a:avLst/>
          </a:prstGeom>
          <a:noFill/>
        </p:spPr>
        <p:txBody>
          <a:bodyPr wrap="square" rtlCol="0">
            <a:spAutoFit/>
          </a:bodyPr>
          <a:lstStyle/>
          <a:p>
            <a:r>
              <a:rPr lang="en-US" sz="1600" b="1" dirty="0"/>
              <a:t>N(</a:t>
            </a:r>
            <a:r>
              <a:rPr lang="en-US" sz="1400" b="1" dirty="0"/>
              <a:t>1675)5/2</a:t>
            </a:r>
            <a:r>
              <a:rPr lang="en-US" sz="1400" b="1" baseline="30000" dirty="0"/>
              <a:t>-</a:t>
            </a:r>
          </a:p>
        </p:txBody>
      </p:sp>
      <p:sp>
        <p:nvSpPr>
          <p:cNvPr id="19" name="TextBox 18">
            <a:extLst>
              <a:ext uri="{FF2B5EF4-FFF2-40B4-BE49-F238E27FC236}">
                <a16:creationId xmlns:a16="http://schemas.microsoft.com/office/drawing/2014/main" id="{E95C5E20-D0C4-63D9-5979-A45C01BFBCC5}"/>
              </a:ext>
            </a:extLst>
          </p:cNvPr>
          <p:cNvSpPr txBox="1"/>
          <p:nvPr/>
        </p:nvSpPr>
        <p:spPr>
          <a:xfrm>
            <a:off x="4651207" y="3783016"/>
            <a:ext cx="537696" cy="307777"/>
          </a:xfrm>
          <a:prstGeom prst="rect">
            <a:avLst/>
          </a:prstGeom>
          <a:noFill/>
        </p:spPr>
        <p:txBody>
          <a:bodyPr wrap="square" rtlCol="0">
            <a:spAutoFit/>
          </a:bodyPr>
          <a:lstStyle/>
          <a:p>
            <a:r>
              <a:rPr lang="en-US" sz="1400" b="1" dirty="0"/>
              <a:t>A</a:t>
            </a:r>
            <a:r>
              <a:rPr lang="en-US" sz="1400" b="1" baseline="-25000" dirty="0"/>
              <a:t>1/2</a:t>
            </a:r>
          </a:p>
        </p:txBody>
      </p:sp>
      <p:sp>
        <p:nvSpPr>
          <p:cNvPr id="20" name="TextBox 19">
            <a:extLst>
              <a:ext uri="{FF2B5EF4-FFF2-40B4-BE49-F238E27FC236}">
                <a16:creationId xmlns:a16="http://schemas.microsoft.com/office/drawing/2014/main" id="{EB37EA37-0210-6BAB-9FAF-BEA48D33BEC2}"/>
              </a:ext>
            </a:extLst>
          </p:cNvPr>
          <p:cNvSpPr txBox="1"/>
          <p:nvPr/>
        </p:nvSpPr>
        <p:spPr>
          <a:xfrm>
            <a:off x="5046159" y="3401098"/>
            <a:ext cx="1330992" cy="338554"/>
          </a:xfrm>
          <a:prstGeom prst="rect">
            <a:avLst/>
          </a:prstGeom>
          <a:noFill/>
        </p:spPr>
        <p:txBody>
          <a:bodyPr wrap="square" rtlCol="0">
            <a:spAutoFit/>
          </a:bodyPr>
          <a:lstStyle/>
          <a:p>
            <a:r>
              <a:rPr lang="en-US" sz="1600" b="1" dirty="0"/>
              <a:t>N(</a:t>
            </a:r>
            <a:r>
              <a:rPr lang="en-US" sz="1400" b="1" dirty="0"/>
              <a:t>1680)5/2</a:t>
            </a:r>
            <a:r>
              <a:rPr lang="en-US" sz="1600" b="1" baseline="30000" dirty="0"/>
              <a:t>+</a:t>
            </a:r>
          </a:p>
        </p:txBody>
      </p:sp>
      <p:sp>
        <p:nvSpPr>
          <p:cNvPr id="22" name="TextBox 21">
            <a:extLst>
              <a:ext uri="{FF2B5EF4-FFF2-40B4-BE49-F238E27FC236}">
                <a16:creationId xmlns:a16="http://schemas.microsoft.com/office/drawing/2014/main" id="{5849CEF6-A319-238C-7AFD-4C1D02D7FC18}"/>
              </a:ext>
            </a:extLst>
          </p:cNvPr>
          <p:cNvSpPr txBox="1"/>
          <p:nvPr/>
        </p:nvSpPr>
        <p:spPr>
          <a:xfrm>
            <a:off x="6576870" y="951420"/>
            <a:ext cx="2513657" cy="1931298"/>
          </a:xfrm>
          <a:prstGeom prst="rect">
            <a:avLst/>
          </a:prstGeom>
          <a:noFill/>
        </p:spPr>
        <p:txBody>
          <a:bodyPr wrap="square">
            <a:spAutoFit/>
          </a:bodyPr>
          <a:lstStyle/>
          <a:p>
            <a:pPr marL="6350">
              <a:spcBef>
                <a:spcPts val="300"/>
              </a:spcBef>
              <a:buNone/>
            </a:pPr>
            <a:r>
              <a:rPr lang="en-US" sz="1400" dirty="0">
                <a:solidFill>
                  <a:srgbClr val="FF0000"/>
                </a:solidFill>
              </a:rPr>
              <a:t>I.G. </a:t>
            </a:r>
            <a:r>
              <a:rPr lang="en-US" sz="1400" dirty="0" err="1">
                <a:solidFill>
                  <a:srgbClr val="FF0000"/>
                </a:solidFill>
              </a:rPr>
              <a:t>Aznauryan</a:t>
            </a:r>
            <a:r>
              <a:rPr lang="en-US" sz="1400" dirty="0">
                <a:solidFill>
                  <a:srgbClr val="FF0000"/>
                </a:solidFill>
              </a:rPr>
              <a:t> et al. (CLAS), PRC 80, 055203 (2009)</a:t>
            </a:r>
          </a:p>
          <a:p>
            <a:pPr marL="6350">
              <a:spcBef>
                <a:spcPts val="300"/>
              </a:spcBef>
              <a:buNone/>
            </a:pPr>
            <a:r>
              <a:rPr lang="en-US" sz="1400" dirty="0">
                <a:solidFill>
                  <a:srgbClr val="00B050"/>
                </a:solidFill>
              </a:rPr>
              <a:t>V.I. Mokeev et al., PRC 86, 035203 (2012)</a:t>
            </a:r>
          </a:p>
          <a:p>
            <a:pPr marL="6350">
              <a:spcBef>
                <a:spcPts val="300"/>
              </a:spcBef>
              <a:buNone/>
            </a:pPr>
            <a:r>
              <a:rPr lang="en-US" sz="1400" dirty="0">
                <a:solidFill>
                  <a:srgbClr val="00B050"/>
                </a:solidFill>
              </a:rPr>
              <a:t>V.I. Mokeev et al., PRC 93, 025206 (2016)</a:t>
            </a:r>
          </a:p>
          <a:p>
            <a:pPr marL="6350">
              <a:spcBef>
                <a:spcPts val="300"/>
              </a:spcBef>
              <a:buNone/>
            </a:pPr>
            <a:r>
              <a:rPr lang="en-US" sz="1400" dirty="0">
                <a:solidFill>
                  <a:srgbClr val="FC41EE"/>
                </a:solidFill>
              </a:rPr>
              <a:t>V.I. Mokeev et al., PRC 108, 025204 (2023)</a:t>
            </a:r>
          </a:p>
        </p:txBody>
      </p:sp>
      <p:sp>
        <p:nvSpPr>
          <p:cNvPr id="23" name="TextBox 22">
            <a:extLst>
              <a:ext uri="{FF2B5EF4-FFF2-40B4-BE49-F238E27FC236}">
                <a16:creationId xmlns:a16="http://schemas.microsoft.com/office/drawing/2014/main" id="{EECD07F5-A707-48AF-6B59-F96170638164}"/>
              </a:ext>
            </a:extLst>
          </p:cNvPr>
          <p:cNvSpPr txBox="1"/>
          <p:nvPr/>
        </p:nvSpPr>
        <p:spPr>
          <a:xfrm>
            <a:off x="6476332" y="3517249"/>
            <a:ext cx="2582594" cy="1384995"/>
          </a:xfrm>
          <a:prstGeom prst="rect">
            <a:avLst/>
          </a:prstGeom>
          <a:noFill/>
        </p:spPr>
        <p:txBody>
          <a:bodyPr wrap="square" rtlCol="0">
            <a:spAutoFit/>
          </a:bodyPr>
          <a:lstStyle/>
          <a:p>
            <a:r>
              <a:rPr lang="en-US" sz="1400" dirty="0">
                <a:solidFill>
                  <a:srgbClr val="0000FF"/>
                </a:solidFill>
              </a:rPr>
              <a:t>I.G. </a:t>
            </a:r>
            <a:r>
              <a:rPr lang="en-US" sz="1400" dirty="0" err="1">
                <a:solidFill>
                  <a:srgbClr val="0000FF"/>
                </a:solidFill>
              </a:rPr>
              <a:t>Aznauryan</a:t>
            </a:r>
            <a:r>
              <a:rPr lang="en-US" sz="1400" dirty="0">
                <a:solidFill>
                  <a:srgbClr val="0000FF"/>
                </a:solidFill>
              </a:rPr>
              <a:t> et al. (CLAS),  PRC 91, 045203 (2015)</a:t>
            </a:r>
          </a:p>
          <a:p>
            <a:endParaRPr lang="en-US" sz="1400" dirty="0">
              <a:solidFill>
                <a:srgbClr val="0000FF"/>
              </a:solidFill>
            </a:endParaRPr>
          </a:p>
          <a:p>
            <a:r>
              <a:rPr lang="en-US" sz="1400" u="sng" dirty="0"/>
              <a:t>black: CLAS </a:t>
            </a:r>
            <a:r>
              <a:rPr lang="en-US" sz="1400" u="sng" dirty="0" err="1">
                <a:latin typeface="Symbol" pitchFamily="2" charset="2"/>
              </a:rPr>
              <a:t>p</a:t>
            </a:r>
            <a:r>
              <a:rPr lang="en-US" sz="1400" u="sng" baseline="30000" dirty="0" err="1"/>
              <a:t>+</a:t>
            </a:r>
            <a:r>
              <a:rPr lang="en-US" sz="1400" u="sng" dirty="0" err="1">
                <a:latin typeface="Symbol" pitchFamily="2" charset="2"/>
              </a:rPr>
              <a:t>p</a:t>
            </a:r>
            <a:r>
              <a:rPr lang="en-US" sz="1400" u="sng" baseline="30000" dirty="0" err="1"/>
              <a:t>-</a:t>
            </a:r>
            <a:r>
              <a:rPr lang="en-US" sz="1400" u="sng" dirty="0" err="1"/>
              <a:t>p</a:t>
            </a:r>
            <a:r>
              <a:rPr lang="en-US" sz="1400" dirty="0"/>
              <a:t> </a:t>
            </a:r>
          </a:p>
          <a:p>
            <a:r>
              <a:rPr lang="en-US" sz="1400" dirty="0"/>
              <a:t>V.I. Mokeev et al., arXiv:2608.04997 </a:t>
            </a:r>
          </a:p>
        </p:txBody>
      </p:sp>
    </p:spTree>
    <p:extLst>
      <p:ext uri="{BB962C8B-B14F-4D97-AF65-F5344CB8AC3E}">
        <p14:creationId xmlns:p14="http://schemas.microsoft.com/office/powerpoint/2010/main" val="111784226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F7A36E-0D92-584F-B131-8F2190368DC5}"/>
              </a:ext>
            </a:extLst>
          </p:cNvPr>
          <p:cNvSpPr txBox="1"/>
          <p:nvPr/>
        </p:nvSpPr>
        <p:spPr>
          <a:xfrm>
            <a:off x="1103754" y="91440"/>
            <a:ext cx="6936505" cy="400105"/>
          </a:xfrm>
          <a:prstGeom prst="rect">
            <a:avLst/>
          </a:prstGeom>
          <a:noFill/>
        </p:spPr>
        <p:txBody>
          <a:bodyPr wrap="none" lIns="91435" tIns="45718" rIns="91435" bIns="45718" rtlCol="0">
            <a:spAutoFit/>
          </a:bodyPr>
          <a:lstStyle/>
          <a:p>
            <a:pPr algn="ctr"/>
            <a:r>
              <a:rPr lang="en-US" sz="2000" b="1" dirty="0">
                <a:solidFill>
                  <a:srgbClr val="0000FF"/>
                </a:solidFill>
                <a:latin typeface="+mj-lt"/>
              </a:rPr>
              <a:t> How do the Ground/Excited Nucleon Masses Emerge? </a:t>
            </a:r>
          </a:p>
        </p:txBody>
      </p:sp>
      <p:sp>
        <p:nvSpPr>
          <p:cNvPr id="5" name="TextBox 4">
            <a:extLst>
              <a:ext uri="{FF2B5EF4-FFF2-40B4-BE49-F238E27FC236}">
                <a16:creationId xmlns:a16="http://schemas.microsoft.com/office/drawing/2014/main" id="{23EDD32F-28F8-6743-A3AF-3E1D0AF27454}"/>
              </a:ext>
            </a:extLst>
          </p:cNvPr>
          <p:cNvSpPr txBox="1"/>
          <p:nvPr/>
        </p:nvSpPr>
        <p:spPr>
          <a:xfrm>
            <a:off x="518160" y="627240"/>
            <a:ext cx="3308919" cy="338554"/>
          </a:xfrm>
          <a:prstGeom prst="rect">
            <a:avLst/>
          </a:prstGeom>
          <a:noFill/>
        </p:spPr>
        <p:txBody>
          <a:bodyPr wrap="none" rtlCol="0">
            <a:spAutoFit/>
          </a:bodyPr>
          <a:lstStyle/>
          <a:p>
            <a:r>
              <a:rPr lang="en-US" sz="1600" u="sng" dirty="0"/>
              <a:t>Composition of the Nucleon Mass:</a:t>
            </a:r>
          </a:p>
        </p:txBody>
      </p:sp>
      <p:pic>
        <p:nvPicPr>
          <p:cNvPr id="6" name="Picture 5">
            <a:extLst>
              <a:ext uri="{FF2B5EF4-FFF2-40B4-BE49-F238E27FC236}">
                <a16:creationId xmlns:a16="http://schemas.microsoft.com/office/drawing/2014/main" id="{E0ABD594-7753-ED44-A406-5EED7BF5B453}"/>
              </a:ext>
            </a:extLst>
          </p:cNvPr>
          <p:cNvPicPr>
            <a:picLocks noChangeAspect="1"/>
          </p:cNvPicPr>
          <p:nvPr/>
        </p:nvPicPr>
        <p:blipFill rotWithShape="1">
          <a:blip r:embed="rId2"/>
          <a:srcRect l="7809" t="3279" r="8278" b="1671"/>
          <a:stretch/>
        </p:blipFill>
        <p:spPr>
          <a:xfrm>
            <a:off x="2295526" y="1459692"/>
            <a:ext cx="1940798" cy="1938528"/>
          </a:xfrm>
          <a:prstGeom prst="ellipse">
            <a:avLst/>
          </a:prstGeom>
        </p:spPr>
      </p:pic>
      <p:pic>
        <p:nvPicPr>
          <p:cNvPr id="7" name="Picture 6">
            <a:extLst>
              <a:ext uri="{FF2B5EF4-FFF2-40B4-BE49-F238E27FC236}">
                <a16:creationId xmlns:a16="http://schemas.microsoft.com/office/drawing/2014/main" id="{786E7DAE-BF8B-0E48-82BC-F011A6C9FE64}"/>
              </a:ext>
            </a:extLst>
          </p:cNvPr>
          <p:cNvPicPr>
            <a:picLocks noChangeAspect="1"/>
          </p:cNvPicPr>
          <p:nvPr/>
        </p:nvPicPr>
        <p:blipFill rotWithShape="1">
          <a:blip r:embed="rId3"/>
          <a:srcRect l="6567" t="3621" r="8180" b="1554"/>
          <a:stretch/>
        </p:blipFill>
        <p:spPr>
          <a:xfrm>
            <a:off x="6800850" y="1459692"/>
            <a:ext cx="1935911" cy="1937556"/>
          </a:xfrm>
          <a:prstGeom prst="ellipse">
            <a:avLst/>
          </a:prstGeom>
        </p:spPr>
      </p:pic>
      <p:sp>
        <p:nvSpPr>
          <p:cNvPr id="8" name="TextBox 7">
            <a:extLst>
              <a:ext uri="{FF2B5EF4-FFF2-40B4-BE49-F238E27FC236}">
                <a16:creationId xmlns:a16="http://schemas.microsoft.com/office/drawing/2014/main" id="{9E2F0494-BFFA-A74C-958B-AE9951BA6AFA}"/>
              </a:ext>
            </a:extLst>
          </p:cNvPr>
          <p:cNvSpPr txBox="1"/>
          <p:nvPr/>
        </p:nvSpPr>
        <p:spPr>
          <a:xfrm>
            <a:off x="2956139" y="1097280"/>
            <a:ext cx="766557" cy="338554"/>
          </a:xfrm>
          <a:prstGeom prst="rect">
            <a:avLst/>
          </a:prstGeom>
          <a:noFill/>
        </p:spPr>
        <p:txBody>
          <a:bodyPr wrap="none" rtlCol="0">
            <a:spAutoFit/>
          </a:bodyPr>
          <a:lstStyle/>
          <a:p>
            <a:r>
              <a:rPr lang="en-US" sz="1600" dirty="0"/>
              <a:t>proton</a:t>
            </a:r>
          </a:p>
        </p:txBody>
      </p:sp>
      <p:sp>
        <p:nvSpPr>
          <p:cNvPr id="9" name="TextBox 8">
            <a:extLst>
              <a:ext uri="{FF2B5EF4-FFF2-40B4-BE49-F238E27FC236}">
                <a16:creationId xmlns:a16="http://schemas.microsoft.com/office/drawing/2014/main" id="{8BC6D1E5-F8E3-7245-B4C0-D10F82590F2D}"/>
              </a:ext>
            </a:extLst>
          </p:cNvPr>
          <p:cNvSpPr txBox="1"/>
          <p:nvPr/>
        </p:nvSpPr>
        <p:spPr>
          <a:xfrm>
            <a:off x="7348105" y="1097280"/>
            <a:ext cx="880369" cy="338554"/>
          </a:xfrm>
          <a:prstGeom prst="rect">
            <a:avLst/>
          </a:prstGeom>
          <a:noFill/>
        </p:spPr>
        <p:txBody>
          <a:bodyPr wrap="none" rtlCol="0">
            <a:spAutoFit/>
          </a:bodyPr>
          <a:lstStyle/>
          <a:p>
            <a:r>
              <a:rPr lang="en-US" sz="1600" dirty="0"/>
              <a:t>neutron</a:t>
            </a:r>
          </a:p>
        </p:txBody>
      </p:sp>
      <p:sp>
        <p:nvSpPr>
          <p:cNvPr id="10" name="TextBox 9">
            <a:extLst>
              <a:ext uri="{FF2B5EF4-FFF2-40B4-BE49-F238E27FC236}">
                <a16:creationId xmlns:a16="http://schemas.microsoft.com/office/drawing/2014/main" id="{12DBC6D7-4F4E-C64C-9131-EFD1F7D792A0}"/>
              </a:ext>
            </a:extLst>
          </p:cNvPr>
          <p:cNvSpPr txBox="1"/>
          <p:nvPr/>
        </p:nvSpPr>
        <p:spPr>
          <a:xfrm>
            <a:off x="227243" y="1640501"/>
            <a:ext cx="1380506" cy="584775"/>
          </a:xfrm>
          <a:prstGeom prst="rect">
            <a:avLst/>
          </a:prstGeom>
          <a:noFill/>
        </p:spPr>
        <p:txBody>
          <a:bodyPr wrap="none" rtlCol="0">
            <a:spAutoFit/>
          </a:bodyPr>
          <a:lstStyle/>
          <a:p>
            <a:r>
              <a:rPr lang="en-US" sz="1600" dirty="0"/>
              <a:t>938.2720813</a:t>
            </a:r>
          </a:p>
          <a:p>
            <a:r>
              <a:rPr lang="en-US" sz="1600" dirty="0"/>
              <a:t>±0.0000058</a:t>
            </a:r>
          </a:p>
        </p:txBody>
      </p:sp>
      <p:sp>
        <p:nvSpPr>
          <p:cNvPr id="11" name="TextBox 10">
            <a:extLst>
              <a:ext uri="{FF2B5EF4-FFF2-40B4-BE49-F238E27FC236}">
                <a16:creationId xmlns:a16="http://schemas.microsoft.com/office/drawing/2014/main" id="{3F52B780-224B-7549-B6AC-A8179590BE12}"/>
              </a:ext>
            </a:extLst>
          </p:cNvPr>
          <p:cNvSpPr txBox="1"/>
          <p:nvPr/>
        </p:nvSpPr>
        <p:spPr>
          <a:xfrm>
            <a:off x="227243" y="1162482"/>
            <a:ext cx="1843774" cy="338554"/>
          </a:xfrm>
          <a:prstGeom prst="rect">
            <a:avLst/>
          </a:prstGeom>
          <a:noFill/>
        </p:spPr>
        <p:txBody>
          <a:bodyPr wrap="none" rtlCol="0">
            <a:spAutoFit/>
          </a:bodyPr>
          <a:lstStyle/>
          <a:p>
            <a:r>
              <a:rPr lang="en-US" sz="1600" dirty="0" err="1"/>
              <a:t>M</a:t>
            </a:r>
            <a:r>
              <a:rPr lang="en-US" sz="1600" baseline="-25000" dirty="0" err="1"/>
              <a:t>p</a:t>
            </a:r>
            <a:r>
              <a:rPr lang="en-US" sz="1600" dirty="0"/>
              <a:t>, MeV (PDG23)</a:t>
            </a:r>
          </a:p>
        </p:txBody>
      </p:sp>
      <p:sp>
        <p:nvSpPr>
          <p:cNvPr id="12" name="TextBox 11">
            <a:extLst>
              <a:ext uri="{FF2B5EF4-FFF2-40B4-BE49-F238E27FC236}">
                <a16:creationId xmlns:a16="http://schemas.microsoft.com/office/drawing/2014/main" id="{76C7717C-11DA-BB40-987F-7B4D1758110F}"/>
              </a:ext>
            </a:extLst>
          </p:cNvPr>
          <p:cNvSpPr txBox="1"/>
          <p:nvPr/>
        </p:nvSpPr>
        <p:spPr>
          <a:xfrm>
            <a:off x="4832217" y="1162482"/>
            <a:ext cx="1843774" cy="338554"/>
          </a:xfrm>
          <a:prstGeom prst="rect">
            <a:avLst/>
          </a:prstGeom>
          <a:noFill/>
        </p:spPr>
        <p:txBody>
          <a:bodyPr wrap="none" rtlCol="0">
            <a:spAutoFit/>
          </a:bodyPr>
          <a:lstStyle/>
          <a:p>
            <a:r>
              <a:rPr lang="en-US" sz="1600" dirty="0"/>
              <a:t>M</a:t>
            </a:r>
            <a:r>
              <a:rPr lang="en-US" sz="1600" baseline="-25000" dirty="0"/>
              <a:t>n</a:t>
            </a:r>
            <a:r>
              <a:rPr lang="en-US" sz="1600" dirty="0"/>
              <a:t>, MeV (PDG23)</a:t>
            </a:r>
          </a:p>
        </p:txBody>
      </p:sp>
      <p:sp>
        <p:nvSpPr>
          <p:cNvPr id="13" name="TextBox 12">
            <a:extLst>
              <a:ext uri="{FF2B5EF4-FFF2-40B4-BE49-F238E27FC236}">
                <a16:creationId xmlns:a16="http://schemas.microsoft.com/office/drawing/2014/main" id="{6B4A824F-54D7-CF4F-B0EE-F33D95DCD933}"/>
              </a:ext>
            </a:extLst>
          </p:cNvPr>
          <p:cNvSpPr txBox="1"/>
          <p:nvPr/>
        </p:nvSpPr>
        <p:spPr>
          <a:xfrm>
            <a:off x="4893584" y="1640501"/>
            <a:ext cx="1380506" cy="584775"/>
          </a:xfrm>
          <a:prstGeom prst="rect">
            <a:avLst/>
          </a:prstGeom>
          <a:noFill/>
        </p:spPr>
        <p:txBody>
          <a:bodyPr wrap="none" rtlCol="0">
            <a:spAutoFit/>
          </a:bodyPr>
          <a:lstStyle/>
          <a:p>
            <a:r>
              <a:rPr lang="en-US" sz="1600" dirty="0"/>
              <a:t>939.5654133</a:t>
            </a:r>
          </a:p>
          <a:p>
            <a:r>
              <a:rPr lang="en-US" sz="1600" dirty="0"/>
              <a:t>±0.0000058</a:t>
            </a:r>
          </a:p>
        </p:txBody>
      </p:sp>
      <p:sp>
        <p:nvSpPr>
          <p:cNvPr id="14" name="TextBox 13">
            <a:extLst>
              <a:ext uri="{FF2B5EF4-FFF2-40B4-BE49-F238E27FC236}">
                <a16:creationId xmlns:a16="http://schemas.microsoft.com/office/drawing/2014/main" id="{7876F6F8-7640-4A48-82C1-C5E0A812D5E3}"/>
              </a:ext>
            </a:extLst>
          </p:cNvPr>
          <p:cNvSpPr txBox="1"/>
          <p:nvPr/>
        </p:nvSpPr>
        <p:spPr>
          <a:xfrm>
            <a:off x="157197" y="2268639"/>
            <a:ext cx="1943161" cy="584775"/>
          </a:xfrm>
          <a:prstGeom prst="rect">
            <a:avLst/>
          </a:prstGeom>
          <a:noFill/>
        </p:spPr>
        <p:txBody>
          <a:bodyPr wrap="none" rtlCol="0">
            <a:spAutoFit/>
          </a:bodyPr>
          <a:lstStyle/>
          <a:p>
            <a:r>
              <a:rPr lang="en-US" sz="1600" dirty="0"/>
              <a:t>Sum of bare quark</a:t>
            </a:r>
          </a:p>
          <a:p>
            <a:r>
              <a:rPr lang="en-US" sz="1600" dirty="0"/>
              <a:t>masses, MeV</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965D0B8-4464-7141-9E9E-7B6FAFED2A6E}"/>
                  </a:ext>
                </a:extLst>
              </p:cNvPr>
              <p:cNvSpPr txBox="1"/>
              <p:nvPr/>
            </p:nvSpPr>
            <p:spPr>
              <a:xfrm>
                <a:off x="134875" y="2992879"/>
                <a:ext cx="2097562" cy="598241"/>
              </a:xfrm>
              <a:prstGeom prst="rect">
                <a:avLst/>
              </a:prstGeom>
              <a:noFill/>
            </p:spPr>
            <p:txBody>
              <a:bodyPr wrap="none" rtlCol="0">
                <a:spAutoFit/>
              </a:bodyPr>
              <a:lstStyle/>
              <a:p>
                <a:r>
                  <a:rPr lang="en-US" sz="1600" dirty="0"/>
                  <a:t>2.16+2.16+4.67</a:t>
                </a:r>
              </a:p>
              <a:p>
                <a:r>
                  <a:rPr lang="en-US" sz="1600" dirty="0"/>
                  <a:t>=</a:t>
                </a:r>
                <a14:m>
                  <m:oMath xmlns:m="http://schemas.openxmlformats.org/officeDocument/2006/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8.99</m:t>
                        </m:r>
                      </m:e>
                      <m:sub>
                        <m:r>
                          <a:rPr lang="en-US" sz="1600" b="0" i="1" smtClean="0">
                            <a:latin typeface="Cambria Math" panose="02040503050406030204" pitchFamily="18" charset="0"/>
                          </a:rPr>
                          <m:t>−0.65</m:t>
                        </m:r>
                      </m:sub>
                      <m:sup>
                        <m:r>
                          <a:rPr lang="en-US" sz="1600" b="0" i="1" smtClean="0">
                            <a:latin typeface="Cambria Math" panose="02040503050406030204" pitchFamily="18" charset="0"/>
                          </a:rPr>
                          <m:t>+1.45</m:t>
                        </m:r>
                      </m:sup>
                    </m:sSubSup>
                  </m:oMath>
                </a14:m>
                <a:r>
                  <a:rPr lang="en-US" sz="1600" dirty="0"/>
                  <a:t> or &lt; 1.1% </a:t>
                </a:r>
              </a:p>
            </p:txBody>
          </p:sp>
        </mc:Choice>
        <mc:Fallback xmlns="">
          <p:sp>
            <p:nvSpPr>
              <p:cNvPr id="16" name="TextBox 15">
                <a:extLst>
                  <a:ext uri="{FF2B5EF4-FFF2-40B4-BE49-F238E27FC236}">
                    <a16:creationId xmlns:a16="http://schemas.microsoft.com/office/drawing/2014/main" id="{7965D0B8-4464-7141-9E9E-7B6FAFED2A6E}"/>
                  </a:ext>
                </a:extLst>
              </p:cNvPr>
              <p:cNvSpPr txBox="1">
                <a:spLocks noRot="1" noChangeAspect="1" noMove="1" noResize="1" noEditPoints="1" noAdjustHandles="1" noChangeArrowheads="1" noChangeShapeType="1" noTextEdit="1"/>
              </p:cNvSpPr>
              <p:nvPr/>
            </p:nvSpPr>
            <p:spPr>
              <a:xfrm>
                <a:off x="134875" y="2992879"/>
                <a:ext cx="2097562" cy="598241"/>
              </a:xfrm>
              <a:prstGeom prst="rect">
                <a:avLst/>
              </a:prstGeom>
              <a:blipFill>
                <a:blip r:embed="rId4"/>
                <a:stretch>
                  <a:fillRect l="-1205" t="-2083" r="-602" b="-12500"/>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948DB540-23E6-A34C-9F48-5007A80F6AA4}"/>
              </a:ext>
            </a:extLst>
          </p:cNvPr>
          <p:cNvSpPr txBox="1"/>
          <p:nvPr/>
        </p:nvSpPr>
        <p:spPr>
          <a:xfrm>
            <a:off x="4893584" y="2223736"/>
            <a:ext cx="1874231" cy="584775"/>
          </a:xfrm>
          <a:prstGeom prst="rect">
            <a:avLst/>
          </a:prstGeom>
          <a:noFill/>
        </p:spPr>
        <p:txBody>
          <a:bodyPr wrap="none" rtlCol="0">
            <a:spAutoFit/>
          </a:bodyPr>
          <a:lstStyle/>
          <a:p>
            <a:r>
              <a:rPr lang="en-US" sz="1600" dirty="0"/>
              <a:t>Sum of bare quark</a:t>
            </a:r>
          </a:p>
          <a:p>
            <a:r>
              <a:rPr lang="en-US" sz="1600" dirty="0"/>
              <a:t>masses, MeV</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57B4F77-E51C-9C46-A71B-B80F48F266CE}"/>
                  </a:ext>
                </a:extLst>
              </p:cNvPr>
              <p:cNvSpPr txBox="1"/>
              <p:nvPr/>
            </p:nvSpPr>
            <p:spPr>
              <a:xfrm>
                <a:off x="4893584" y="2975282"/>
                <a:ext cx="2326791" cy="594715"/>
              </a:xfrm>
              <a:prstGeom prst="rect">
                <a:avLst/>
              </a:prstGeom>
              <a:noFill/>
            </p:spPr>
            <p:txBody>
              <a:bodyPr wrap="none" rtlCol="0">
                <a:spAutoFit/>
              </a:bodyPr>
              <a:lstStyle/>
              <a:p>
                <a:r>
                  <a:rPr lang="en-US" sz="1600" dirty="0"/>
                  <a:t>4.67+4.67+2.16</a:t>
                </a:r>
              </a:p>
              <a:p>
                <a:r>
                  <a:rPr lang="en-US" sz="1600" dirty="0"/>
                  <a:t>= </a:t>
                </a:r>
                <a14:m>
                  <m:oMath xmlns:m="http://schemas.openxmlformats.org/officeDocument/2006/math">
                    <m:sSubSup>
                      <m:sSubSupPr>
                        <m:ctrlPr>
                          <a:rPr lang="en-US" sz="1600" b="0" i="1" smtClean="0">
                            <a:latin typeface="Cambria Math" panose="02040503050406030204" pitchFamily="18" charset="0"/>
                          </a:rPr>
                        </m:ctrlPr>
                      </m:sSubSupPr>
                      <m:e>
                        <m:r>
                          <a:rPr lang="en-US" sz="1600" b="0" i="1" smtClean="0">
                            <a:latin typeface="Cambria Math" panose="02040503050406030204" pitchFamily="18" charset="0"/>
                          </a:rPr>
                          <m:t>11</m:t>
                        </m:r>
                        <m:r>
                          <a:rPr lang="en-US" sz="1600" i="1">
                            <a:latin typeface="Cambria Math" panose="02040503050406030204" pitchFamily="18" charset="0"/>
                          </a:rPr>
                          <m:t>.</m:t>
                        </m:r>
                        <m:r>
                          <a:rPr lang="en-US" sz="1600" b="0" i="1" smtClean="0">
                            <a:latin typeface="Cambria Math" panose="02040503050406030204" pitchFamily="18" charset="0"/>
                          </a:rPr>
                          <m:t>50</m:t>
                        </m:r>
                      </m:e>
                      <m:sub>
                        <m:r>
                          <a:rPr lang="en-US" sz="1600" i="1">
                            <a:latin typeface="Cambria Math" panose="02040503050406030204" pitchFamily="18" charset="0"/>
                          </a:rPr>
                          <m:t>−0.6</m:t>
                        </m:r>
                        <m:r>
                          <a:rPr lang="en-US" sz="1600" b="0" i="1" smtClean="0">
                            <a:latin typeface="Cambria Math" panose="02040503050406030204" pitchFamily="18" charset="0"/>
                          </a:rPr>
                          <m:t>0</m:t>
                        </m:r>
                      </m:sub>
                      <m:sup>
                        <m:r>
                          <a:rPr lang="en-US" sz="1600" i="1">
                            <a:latin typeface="Cambria Math" panose="02040503050406030204" pitchFamily="18" charset="0"/>
                          </a:rPr>
                          <m:t>+1.45</m:t>
                        </m:r>
                      </m:sup>
                    </m:sSubSup>
                  </m:oMath>
                </a14:m>
                <a:r>
                  <a:rPr lang="en-US" sz="1600" dirty="0"/>
                  <a:t>  or &lt; 1.4% </a:t>
                </a:r>
              </a:p>
            </p:txBody>
          </p:sp>
        </mc:Choice>
        <mc:Fallback xmlns="">
          <p:sp>
            <p:nvSpPr>
              <p:cNvPr id="18" name="TextBox 17">
                <a:extLst>
                  <a:ext uri="{FF2B5EF4-FFF2-40B4-BE49-F238E27FC236}">
                    <a16:creationId xmlns:a16="http://schemas.microsoft.com/office/drawing/2014/main" id="{057B4F77-E51C-9C46-A71B-B80F48F266CE}"/>
                  </a:ext>
                </a:extLst>
              </p:cNvPr>
              <p:cNvSpPr txBox="1">
                <a:spLocks noRot="1" noChangeAspect="1" noMove="1" noResize="1" noEditPoints="1" noAdjustHandles="1" noChangeArrowheads="1" noChangeShapeType="1" noTextEdit="1"/>
              </p:cNvSpPr>
              <p:nvPr/>
            </p:nvSpPr>
            <p:spPr>
              <a:xfrm>
                <a:off x="4893584" y="2975282"/>
                <a:ext cx="2326791" cy="594715"/>
              </a:xfrm>
              <a:prstGeom prst="rect">
                <a:avLst/>
              </a:prstGeom>
              <a:blipFill>
                <a:blip r:embed="rId5"/>
                <a:stretch>
                  <a:fillRect l="-1630" t="-4167" r="-543" b="-10417"/>
                </a:stretch>
              </a:blipFill>
            </p:spPr>
            <p:txBody>
              <a:bodyPr/>
              <a:lstStyle/>
              <a:p>
                <a:r>
                  <a:rPr lang="en-US">
                    <a:noFill/>
                  </a:rPr>
                  <a:t> </a:t>
                </a:r>
              </a:p>
            </p:txBody>
          </p:sp>
        </mc:Fallback>
      </mc:AlternateContent>
      <p:sp>
        <p:nvSpPr>
          <p:cNvPr id="26" name="Slide Number Placeholder 1">
            <a:extLst>
              <a:ext uri="{FF2B5EF4-FFF2-40B4-BE49-F238E27FC236}">
                <a16:creationId xmlns:a16="http://schemas.microsoft.com/office/drawing/2014/main" id="{A578A811-2B7C-5146-8ED9-1AB0851E0B81}"/>
              </a:ext>
            </a:extLst>
          </p:cNvPr>
          <p:cNvSpPr txBox="1">
            <a:spLocks/>
          </p:cNvSpPr>
          <p:nvPr/>
        </p:nvSpPr>
        <p:spPr>
          <a:xfrm>
            <a:off x="8655656" y="6553199"/>
            <a:ext cx="486064" cy="304801"/>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6</a:t>
            </a:r>
          </a:p>
        </p:txBody>
      </p:sp>
      <p:sp>
        <p:nvSpPr>
          <p:cNvPr id="2" name="TextBox 1">
            <a:extLst>
              <a:ext uri="{FF2B5EF4-FFF2-40B4-BE49-F238E27FC236}">
                <a16:creationId xmlns:a16="http://schemas.microsoft.com/office/drawing/2014/main" id="{21BA2F74-F3E1-444C-BE1F-37BE3F5D0F06}"/>
              </a:ext>
            </a:extLst>
          </p:cNvPr>
          <p:cNvSpPr txBox="1"/>
          <p:nvPr/>
        </p:nvSpPr>
        <p:spPr>
          <a:xfrm>
            <a:off x="252770" y="4408478"/>
            <a:ext cx="8638460" cy="1354217"/>
          </a:xfrm>
          <a:prstGeom prst="rect">
            <a:avLst/>
          </a:prstGeom>
          <a:noFill/>
        </p:spPr>
        <p:txBody>
          <a:bodyPr wrap="square" rtlCol="0">
            <a:spAutoFit/>
          </a:bodyPr>
          <a:lstStyle/>
          <a:p>
            <a:pPr marL="174625" indent="-174625">
              <a:buClr>
                <a:schemeClr val="tx1"/>
              </a:buClr>
              <a:buFont typeface="Arial" panose="020B0604020202020204" pitchFamily="34" charset="0"/>
              <a:buChar char="•"/>
            </a:pPr>
            <a:r>
              <a:rPr lang="en-US" sz="1600" dirty="0">
                <a:solidFill>
                  <a:srgbClr val="0000FF"/>
                </a:solidFill>
              </a:rPr>
              <a:t>The Higgs mechanism only generates the renormalization-group-invariant masses of bare quarks relevant to the </a:t>
            </a:r>
            <a:r>
              <a:rPr lang="en-US" sz="1600" dirty="0" err="1">
                <a:solidFill>
                  <a:srgbClr val="0000FF"/>
                </a:solidFill>
              </a:rPr>
              <a:t>pQCD</a:t>
            </a:r>
            <a:r>
              <a:rPr lang="en-US" sz="1600" dirty="0">
                <a:solidFill>
                  <a:srgbClr val="0000FF"/>
                </a:solidFill>
              </a:rPr>
              <a:t> regime.</a:t>
            </a:r>
          </a:p>
          <a:p>
            <a:pPr marL="174625" indent="-174625">
              <a:buClr>
                <a:schemeClr val="tx1"/>
              </a:buClr>
              <a:buFont typeface="Arial" panose="020B0604020202020204" pitchFamily="34" charset="0"/>
              <a:buChar char="•"/>
            </a:pPr>
            <a:endParaRPr lang="en-US" sz="1600" dirty="0">
              <a:solidFill>
                <a:srgbClr val="0000FF"/>
              </a:solidFill>
            </a:endParaRPr>
          </a:p>
          <a:p>
            <a:pPr marL="174625" indent="-174625">
              <a:buClr>
                <a:schemeClr val="tx1"/>
              </a:buClr>
              <a:buFont typeface="Arial" panose="020B0604020202020204" pitchFamily="34" charset="0"/>
              <a:buChar char="•"/>
            </a:pPr>
            <a:r>
              <a:rPr lang="en-US" sz="1600" dirty="0">
                <a:solidFill>
                  <a:srgbClr val="0000FF"/>
                </a:solidFill>
              </a:rPr>
              <a:t>The dominant part of N/N* masses is generated in processes other than the Higgs mechanism.</a:t>
            </a:r>
            <a:r>
              <a:rPr lang="en-US" sz="1800" dirty="0">
                <a:solidFill>
                  <a:srgbClr val="FF0000"/>
                </a:solidFill>
              </a:rPr>
              <a:t> </a:t>
            </a:r>
          </a:p>
        </p:txBody>
      </p:sp>
      <p:sp>
        <p:nvSpPr>
          <p:cNvPr id="15" name="Line 4">
            <a:extLst>
              <a:ext uri="{FF2B5EF4-FFF2-40B4-BE49-F238E27FC236}">
                <a16:creationId xmlns:a16="http://schemas.microsoft.com/office/drawing/2014/main" id="{686ACC50-8480-958D-8990-D92BA69D30E3}"/>
              </a:ext>
            </a:extLst>
          </p:cNvPr>
          <p:cNvSpPr>
            <a:spLocks noChangeShapeType="1"/>
          </p:cNvSpPr>
          <p:nvPr/>
        </p:nvSpPr>
        <p:spPr bwMode="auto">
          <a:xfrm flipV="1">
            <a:off x="0"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824DD41-615A-BD41-B297-6FDF83B84FB8}"/>
                  </a:ext>
                </a:extLst>
              </p:cNvPr>
              <p:cNvSpPr txBox="1"/>
              <p:nvPr/>
            </p:nvSpPr>
            <p:spPr>
              <a:xfrm>
                <a:off x="2538476" y="3623686"/>
                <a:ext cx="3565399" cy="307007"/>
              </a:xfrm>
              <a:prstGeom prst="rect">
                <a:avLst/>
              </a:prstGeom>
              <a:noFill/>
            </p:spPr>
            <p:txBody>
              <a:bodyPr wrap="none" rtlCol="0">
                <a:spAutoFit/>
              </a:bodyPr>
              <a:lstStyle/>
              <a:p>
                <a:pPr algn="ctr"/>
                <a14:m>
                  <m:oMath xmlns:m="http://schemas.openxmlformats.org/officeDocument/2006/math">
                    <m:bar>
                      <m:barPr>
                        <m:pos m:val="top"/>
                        <m:ctrlPr>
                          <a:rPr lang="en-US" sz="1200" b="0" i="0" smtClean="0">
                            <a:latin typeface="+mj-lt"/>
                          </a:rPr>
                        </m:ctrlPr>
                      </m:barPr>
                      <m:e>
                        <m:r>
                          <m:rPr>
                            <m:nor/>
                          </m:rPr>
                          <a:rPr lang="en-US" sz="1200" b="0" i="0" smtClean="0">
                            <a:latin typeface="+mj-lt"/>
                          </a:rPr>
                          <m:t>MS</m:t>
                        </m:r>
                      </m:e>
                    </m:bar>
                    <m:r>
                      <m:rPr>
                        <m:nor/>
                      </m:rPr>
                      <a:rPr lang="en-US" sz="1200" b="0" i="0" smtClean="0">
                        <a:latin typeface="+mj-lt"/>
                      </a:rPr>
                      <m:t> scheme</m:t>
                    </m:r>
                  </m:oMath>
                </a14:m>
                <a:r>
                  <a:rPr lang="en-US" sz="1200" dirty="0">
                    <a:latin typeface="+mj-lt"/>
                  </a:rPr>
                  <a:t> at a renormalization scale of 2.0 GeV</a:t>
                </a:r>
              </a:p>
            </p:txBody>
          </p:sp>
        </mc:Choice>
        <mc:Fallback xmlns="">
          <p:sp>
            <p:nvSpPr>
              <p:cNvPr id="19" name="TextBox 18">
                <a:extLst>
                  <a:ext uri="{FF2B5EF4-FFF2-40B4-BE49-F238E27FC236}">
                    <a16:creationId xmlns:a16="http://schemas.microsoft.com/office/drawing/2014/main" id="{8824DD41-615A-BD41-B297-6FDF83B84FB8}"/>
                  </a:ext>
                </a:extLst>
              </p:cNvPr>
              <p:cNvSpPr txBox="1">
                <a:spLocks noRot="1" noChangeAspect="1" noMove="1" noResize="1" noEditPoints="1" noAdjustHandles="1" noChangeArrowheads="1" noChangeShapeType="1" noTextEdit="1"/>
              </p:cNvSpPr>
              <p:nvPr/>
            </p:nvSpPr>
            <p:spPr>
              <a:xfrm>
                <a:off x="2538476" y="3623686"/>
                <a:ext cx="3565399" cy="307007"/>
              </a:xfrm>
              <a:prstGeom prst="rect">
                <a:avLst/>
              </a:prstGeom>
              <a:blipFill>
                <a:blip r:embed="rId6"/>
                <a:stretch>
                  <a:fillRect b="-12000"/>
                </a:stretch>
              </a:blipFill>
            </p:spPr>
            <p:txBody>
              <a:bodyPr/>
              <a:lstStyle/>
              <a:p>
                <a:r>
                  <a:rPr lang="en-US">
                    <a:noFill/>
                  </a:rPr>
                  <a:t> </a:t>
                </a:r>
              </a:p>
            </p:txBody>
          </p:sp>
        </mc:Fallback>
      </mc:AlternateContent>
    </p:spTree>
    <p:extLst>
      <p:ext uri="{BB962C8B-B14F-4D97-AF65-F5344CB8AC3E}">
        <p14:creationId xmlns:p14="http://schemas.microsoft.com/office/powerpoint/2010/main" val="261678033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30373-D075-9E89-435A-5FD4A486708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1E42031-CF13-9240-FD4A-3FCABD0BC2C5}"/>
                  </a:ext>
                </a:extLst>
              </p:cNvPr>
              <p:cNvSpPr txBox="1"/>
              <p:nvPr/>
            </p:nvSpPr>
            <p:spPr>
              <a:xfrm>
                <a:off x="13071" y="3219688"/>
                <a:ext cx="9130929" cy="3162404"/>
              </a:xfrm>
              <a:prstGeom prst="rect">
                <a:avLst/>
              </a:prstGeom>
              <a:noFill/>
            </p:spPr>
            <p:txBody>
              <a:bodyPr wrap="square" rtlCol="0">
                <a:spAutoFit/>
              </a:bodyPr>
              <a:lstStyle/>
              <a:p>
                <a:pPr marL="174625" indent="-174625">
                  <a:spcAft>
                    <a:spcPts val="900"/>
                  </a:spcAft>
                  <a:buClr>
                    <a:srgbClr val="C00000"/>
                  </a:buClr>
                  <a:buFont typeface="Arial" panose="020B0604020202020204" pitchFamily="34" charset="0"/>
                  <a:buChar char="•"/>
                </a:pPr>
                <a:r>
                  <a:rPr lang="en-US" sz="1600" dirty="0"/>
                  <a:t>The dominant part of hadron mass (&gt;98%) is generated by strong interactions between dressed gluons and quarks at distances where the transition from </a:t>
                </a:r>
                <a:r>
                  <a:rPr lang="en-US" sz="1600" dirty="0" err="1"/>
                  <a:t>pQCD</a:t>
                </a:r>
                <a:r>
                  <a:rPr lang="en-US" sz="1600" dirty="0"/>
                  <a:t> to </a:t>
                </a:r>
                <a:r>
                  <a:rPr lang="en-US" sz="1600" dirty="0" err="1"/>
                  <a:t>sQCD</a:t>
                </a:r>
                <a:r>
                  <a:rPr lang="en-US" sz="1600" dirty="0"/>
                  <a:t> takes place. </a:t>
                </a:r>
                <a:r>
                  <a:rPr lang="en-US" sz="1600" dirty="0">
                    <a:solidFill>
                      <a:srgbClr val="0000FF"/>
                    </a:solidFill>
                  </a:rPr>
                  <a:t>EHM is encoded in the evolution of dressed quark/gluon masses and QCD running coupling </a:t>
                </a:r>
                <a:r>
                  <a:rPr lang="en-US" sz="1600" dirty="0">
                    <a:solidFill>
                      <a:srgbClr val="0000FF"/>
                    </a:solidFill>
                    <a:latin typeface="Symbol" pitchFamily="2" charset="2"/>
                  </a:rPr>
                  <a:t>a</a:t>
                </a:r>
                <a:r>
                  <a:rPr lang="en-US" sz="1600" baseline="-25000" dirty="0">
                    <a:solidFill>
                      <a:srgbClr val="0000FF"/>
                    </a:solidFill>
                  </a:rPr>
                  <a:t>s</a:t>
                </a:r>
                <a:r>
                  <a:rPr lang="en-US" sz="1600" dirty="0">
                    <a:solidFill>
                      <a:srgbClr val="0000FF"/>
                    </a:solidFill>
                  </a:rPr>
                  <a:t> with momenta/distances.</a:t>
                </a:r>
                <a:r>
                  <a:rPr lang="en-US" sz="1600" dirty="0"/>
                  <a:t> </a:t>
                </a:r>
                <a:r>
                  <a:rPr lang="en-US" sz="1600" dirty="0">
                    <a:solidFill>
                      <a:srgbClr val="0000FF"/>
                    </a:solidFill>
                  </a:rPr>
                  <a:t>Studies of the nucleon elastic </a:t>
                </a:r>
                <a:r>
                  <a:rPr lang="en-US" sz="1600" dirty="0" err="1">
                    <a:solidFill>
                      <a:srgbClr val="0000FF"/>
                    </a:solidFill>
                  </a:rPr>
                  <a:t>e.m.</a:t>
                </a:r>
                <a:r>
                  <a:rPr lang="en-US" sz="1600" dirty="0">
                    <a:solidFill>
                      <a:srgbClr val="0000FF"/>
                    </a:solidFill>
                  </a:rPr>
                  <a:t> form factors and </a:t>
                </a:r>
                <a:r>
                  <a:rPr lang="en-US" sz="1600" dirty="0" err="1">
                    <a:solidFill>
                      <a:srgbClr val="0000FF"/>
                    </a:solidFill>
                    <a:latin typeface="Symbol" pitchFamily="2" charset="2"/>
                  </a:rPr>
                  <a:t>g</a:t>
                </a:r>
                <a:r>
                  <a:rPr lang="en-US" sz="1600" baseline="-25000" dirty="0" err="1">
                    <a:solidFill>
                      <a:srgbClr val="0000FF"/>
                    </a:solidFill>
                  </a:rPr>
                  <a:t>v</a:t>
                </a:r>
                <a:r>
                  <a:rPr lang="en-US" sz="1600" dirty="0" err="1">
                    <a:solidFill>
                      <a:srgbClr val="0000FF"/>
                    </a:solidFill>
                  </a:rPr>
                  <a:t>pN</a:t>
                </a:r>
                <a:r>
                  <a:rPr lang="en-US" sz="1600" dirty="0">
                    <a:solidFill>
                      <a:srgbClr val="0000FF"/>
                    </a:solidFill>
                  </a:rPr>
                  <a:t>* electrocouplings within CSM across a broad range of Q</a:t>
                </a:r>
                <a:r>
                  <a:rPr lang="en-US" sz="1600" baseline="30000" dirty="0">
                    <a:solidFill>
                      <a:srgbClr val="0000FF"/>
                    </a:solidFill>
                  </a:rPr>
                  <a:t>2</a:t>
                </a:r>
                <a:r>
                  <a:rPr lang="en-US" sz="1600" dirty="0">
                    <a:solidFill>
                      <a:srgbClr val="0000FF"/>
                    </a:solidFill>
                  </a:rPr>
                  <a:t> allow us to map out the momentum dependence of dressed quark mass. Other QCD-connected theory approaches are encouraged.  </a:t>
                </a:r>
              </a:p>
              <a:p>
                <a:pPr marL="174625" indent="-174625">
                  <a:spcAft>
                    <a:spcPts val="900"/>
                  </a:spcAft>
                  <a:buClr>
                    <a:srgbClr val="C00000"/>
                  </a:buClr>
                  <a:buFont typeface="Arial" panose="020B0604020202020204" pitchFamily="34" charset="0"/>
                  <a:buChar char="•"/>
                </a:pPr>
                <a:r>
                  <a:rPr lang="en-US" sz="1600" dirty="0"/>
                  <a:t>The CLAS experiments, limited to Q² &lt; 5 GeV², allowed exploration of a range of distances where ~30% of hadron mass is generated. Available CLAS12 luminosity offers extension of the Q² coverage for </a:t>
                </a:r>
                <a:r>
                  <a:rPr lang="en-US" sz="1600" dirty="0" err="1">
                    <a:latin typeface="Symbol" pitchFamily="2" charset="2"/>
                  </a:rPr>
                  <a:t>γ</a:t>
                </a:r>
                <a:r>
                  <a:rPr lang="en-US" sz="1600" dirty="0" err="1"/>
                  <a:t>ᵥpN</a:t>
                </a:r>
                <a:r>
                  <a:rPr lang="en-US" sz="1600" dirty="0"/>
                  <a:t>* electrocouplings to Q² &lt; 8-10 GeV². </a:t>
                </a:r>
                <a:r>
                  <a:rPr lang="en-US" sz="1600" dirty="0">
                    <a:solidFill>
                      <a:srgbClr val="0000FF"/>
                    </a:solidFill>
                  </a:rPr>
                  <a:t>CLAS12 </a:t>
                </a:r>
                <a14:m>
                  <m:oMath xmlns:m="http://schemas.openxmlformats.org/officeDocument/2006/math">
                    <m:r>
                      <a:rPr lang="en-US" sz="1600">
                        <a:solidFill>
                          <a:srgbClr val="0000FF"/>
                        </a:solidFill>
                        <a:latin typeface="Cambria Math" panose="02040503050406030204" pitchFamily="18" charset="0"/>
                      </a:rPr>
                      <m:t>ℒ</m:t>
                    </m:r>
                    <m:r>
                      <a:rPr lang="en-US" sz="1600" i="1">
                        <a:solidFill>
                          <a:srgbClr val="0000FF"/>
                        </a:solidFill>
                        <a:latin typeface="Cambria Math" panose="02040503050406030204" pitchFamily="18" charset="0"/>
                      </a:rPr>
                      <m:t> </m:t>
                    </m:r>
                    <m:r>
                      <a:rPr lang="en-US" sz="1600" b="0" i="0">
                        <a:solidFill>
                          <a:srgbClr val="0000FF"/>
                        </a:solidFill>
                        <a:latin typeface="Cambria Math" panose="02040503050406030204" pitchFamily="18" charset="0"/>
                      </a:rPr>
                      <m:t>= </m:t>
                    </m:r>
                  </m:oMath>
                </a14:m>
                <a:r>
                  <a:rPr lang="en-US" sz="1600" dirty="0">
                    <a:solidFill>
                      <a:srgbClr val="0000FF"/>
                    </a:solidFill>
                  </a:rPr>
                  <a:t>2–3 × 10³⁵ cm⁻²s⁻¹ enables extension of the Q² coverage up to 12-13 GeV², offering insight into the distances where ~50–60% of hadron mass emerges and into half of the distance range where hadron structure is generated in the transition from </a:t>
                </a:r>
                <a:r>
                  <a:rPr lang="en-US" sz="1600" dirty="0" err="1">
                    <a:solidFill>
                      <a:srgbClr val="0000FF"/>
                    </a:solidFill>
                  </a:rPr>
                  <a:t>pQCD</a:t>
                </a:r>
                <a:r>
                  <a:rPr lang="en-US" sz="1600" dirty="0">
                    <a:solidFill>
                      <a:srgbClr val="0000FF"/>
                    </a:solidFill>
                  </a:rPr>
                  <a:t> to </a:t>
                </a:r>
                <a:r>
                  <a:rPr lang="en-US" sz="1600" dirty="0" err="1">
                    <a:solidFill>
                      <a:srgbClr val="0000FF"/>
                    </a:solidFill>
                  </a:rPr>
                  <a:t>sQCD</a:t>
                </a:r>
                <a:r>
                  <a:rPr lang="en-US" sz="1600" dirty="0"/>
                  <a:t>.</a:t>
                </a:r>
              </a:p>
            </p:txBody>
          </p:sp>
        </mc:Choice>
        <mc:Fallback xmlns="">
          <p:sp>
            <p:nvSpPr>
              <p:cNvPr id="6" name="TextBox 5">
                <a:extLst>
                  <a:ext uri="{FF2B5EF4-FFF2-40B4-BE49-F238E27FC236}">
                    <a16:creationId xmlns:a16="http://schemas.microsoft.com/office/drawing/2014/main" id="{B1E42031-CF13-9240-FD4A-3FCABD0BC2C5}"/>
                  </a:ext>
                </a:extLst>
              </p:cNvPr>
              <p:cNvSpPr txBox="1">
                <a:spLocks noRot="1" noChangeAspect="1" noMove="1" noResize="1" noEditPoints="1" noAdjustHandles="1" noChangeArrowheads="1" noChangeShapeType="1" noTextEdit="1"/>
              </p:cNvSpPr>
              <p:nvPr/>
            </p:nvSpPr>
            <p:spPr>
              <a:xfrm>
                <a:off x="13071" y="3219688"/>
                <a:ext cx="9130929" cy="3162404"/>
              </a:xfrm>
              <a:prstGeom prst="rect">
                <a:avLst/>
              </a:prstGeom>
              <a:blipFill>
                <a:blip r:embed="rId2"/>
                <a:stretch>
                  <a:fillRect l="-139" t="-400" r="-972" b="-1600"/>
                </a:stretch>
              </a:blipFill>
            </p:spPr>
            <p:txBody>
              <a:bodyPr/>
              <a:lstStyle/>
              <a:p>
                <a:r>
                  <a:rPr lang="en-US">
                    <a:noFill/>
                  </a:rPr>
                  <a:t> </a:t>
                </a:r>
              </a:p>
            </p:txBody>
          </p:sp>
        </mc:Fallback>
      </mc:AlternateContent>
      <p:sp>
        <p:nvSpPr>
          <p:cNvPr id="8" name="Title 1">
            <a:extLst>
              <a:ext uri="{FF2B5EF4-FFF2-40B4-BE49-F238E27FC236}">
                <a16:creationId xmlns:a16="http://schemas.microsoft.com/office/drawing/2014/main" id="{CF8F1799-3408-4CBC-3703-68BEE8872EDD}"/>
              </a:ext>
            </a:extLst>
          </p:cNvPr>
          <p:cNvSpPr>
            <a:spLocks noGrp="1"/>
          </p:cNvSpPr>
          <p:nvPr>
            <p:ph type="title"/>
          </p:nvPr>
        </p:nvSpPr>
        <p:spPr>
          <a:xfrm>
            <a:off x="159337" y="91440"/>
            <a:ext cx="8806007" cy="365760"/>
          </a:xfrm>
        </p:spPr>
        <p:txBody>
          <a:bodyPr/>
          <a:lstStyle/>
          <a:p>
            <a:pPr>
              <a:defRPr/>
            </a:pPr>
            <a:r>
              <a:rPr lang="en-US" sz="2000" dirty="0">
                <a:solidFill>
                  <a:srgbClr val="0000FF"/>
                </a:solidFill>
                <a:latin typeface="+mn-lt"/>
              </a:rPr>
              <a:t> CSM Concept on EHM and Insight from </a:t>
            </a:r>
            <a:r>
              <a:rPr lang="en-US" sz="2000" dirty="0" err="1">
                <a:solidFill>
                  <a:srgbClr val="0000FF"/>
                </a:solidFill>
                <a:latin typeface="Symbol" pitchFamily="2" charset="2"/>
              </a:rPr>
              <a:t>g</a:t>
            </a:r>
            <a:r>
              <a:rPr lang="en-US" sz="2000" baseline="-25000" dirty="0" err="1">
                <a:solidFill>
                  <a:srgbClr val="0000FF"/>
                </a:solidFill>
                <a:latin typeface="+mn-lt"/>
              </a:rPr>
              <a:t>v</a:t>
            </a:r>
            <a:r>
              <a:rPr lang="en-US" sz="2000" dirty="0" err="1">
                <a:solidFill>
                  <a:srgbClr val="0000FF"/>
                </a:solidFill>
                <a:latin typeface="+mn-lt"/>
              </a:rPr>
              <a:t>pN</a:t>
            </a:r>
            <a:r>
              <a:rPr lang="en-US" sz="2000" dirty="0">
                <a:solidFill>
                  <a:srgbClr val="0000FF"/>
                </a:solidFill>
                <a:latin typeface="+mn-lt"/>
              </a:rPr>
              <a:t>* Electrocoupling Data  </a:t>
            </a:r>
          </a:p>
        </p:txBody>
      </p:sp>
      <p:sp>
        <p:nvSpPr>
          <p:cNvPr id="9" name="Line 7">
            <a:extLst>
              <a:ext uri="{FF2B5EF4-FFF2-40B4-BE49-F238E27FC236}">
                <a16:creationId xmlns:a16="http://schemas.microsoft.com/office/drawing/2014/main" id="{2063EE9F-5215-235E-6880-E08BBA97215F}"/>
              </a:ext>
            </a:extLst>
          </p:cNvPr>
          <p:cNvSpPr>
            <a:spLocks noChangeShapeType="1"/>
          </p:cNvSpPr>
          <p:nvPr/>
        </p:nvSpPr>
        <p:spPr bwMode="auto">
          <a:xfrm>
            <a:off x="0" y="548640"/>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sp>
        <p:nvSpPr>
          <p:cNvPr id="10" name="TextBox 9">
            <a:extLst>
              <a:ext uri="{FF2B5EF4-FFF2-40B4-BE49-F238E27FC236}">
                <a16:creationId xmlns:a16="http://schemas.microsoft.com/office/drawing/2014/main" id="{1093328C-8DFF-8BEB-7D1A-88A19A326B71}"/>
              </a:ext>
            </a:extLst>
          </p:cNvPr>
          <p:cNvSpPr txBox="1"/>
          <p:nvPr/>
        </p:nvSpPr>
        <p:spPr>
          <a:xfrm>
            <a:off x="5000141" y="1239062"/>
            <a:ext cx="4047182" cy="1569660"/>
          </a:xfrm>
          <a:prstGeom prst="rect">
            <a:avLst/>
          </a:prstGeom>
          <a:solidFill>
            <a:srgbClr val="FFC000"/>
          </a:solidFill>
        </p:spPr>
        <p:txBody>
          <a:bodyPr wrap="square" rtlCol="0">
            <a:spAutoFit/>
          </a:bodyPr>
          <a:lstStyle/>
          <a:p>
            <a:r>
              <a:rPr lang="en-US" sz="1600" dirty="0"/>
              <a:t>P. Achenbach, D.S. Carman, R.W. Gothe, K. Joo, V.I. Mokeev, and C.D. Roberts, Symmetry, 17, 1106 (2025)</a:t>
            </a:r>
          </a:p>
          <a:p>
            <a:endParaRPr lang="en-US" sz="1600" dirty="0"/>
          </a:p>
          <a:p>
            <a:r>
              <a:rPr lang="en-US" sz="1600" dirty="0"/>
              <a:t>M. Ding, C.D. Roberts, and S.M. Schmidt, Particles 6, 57 (2023)</a:t>
            </a:r>
          </a:p>
        </p:txBody>
      </p:sp>
      <p:sp>
        <p:nvSpPr>
          <p:cNvPr id="11" name="TextBox 10">
            <a:extLst>
              <a:ext uri="{FF2B5EF4-FFF2-40B4-BE49-F238E27FC236}">
                <a16:creationId xmlns:a16="http://schemas.microsoft.com/office/drawing/2014/main" id="{723C0D95-8688-2003-55D6-EA231FBC29A7}"/>
              </a:ext>
            </a:extLst>
          </p:cNvPr>
          <p:cNvSpPr txBox="1"/>
          <p:nvPr/>
        </p:nvSpPr>
        <p:spPr>
          <a:xfrm>
            <a:off x="8711248" y="6556248"/>
            <a:ext cx="379828" cy="276999"/>
          </a:xfrm>
          <a:prstGeom prst="rect">
            <a:avLst/>
          </a:prstGeom>
          <a:noFill/>
        </p:spPr>
        <p:txBody>
          <a:bodyPr wrap="square">
            <a:spAutoFit/>
          </a:bodyPr>
          <a:lstStyle/>
          <a:p>
            <a:pPr algn="ctr"/>
            <a:fld id="{66D3942C-BD50-4FC2-A952-1F84E0E6FA11}" type="slidenum">
              <a:rPr lang="en-US" sz="1200" smtClean="0"/>
              <a:pPr algn="ctr"/>
              <a:t>7</a:t>
            </a:fld>
            <a:endParaRPr lang="en-US" sz="1200" dirty="0"/>
          </a:p>
        </p:txBody>
      </p:sp>
      <p:pic>
        <p:nvPicPr>
          <p:cNvPr id="2" name="Picture 1" descr="Chart, histogram&#10;&#10;Description automatically generated">
            <a:extLst>
              <a:ext uri="{FF2B5EF4-FFF2-40B4-BE49-F238E27FC236}">
                <a16:creationId xmlns:a16="http://schemas.microsoft.com/office/drawing/2014/main" id="{125023B4-1F86-D28E-AB4D-8008118BC0C9}"/>
              </a:ext>
            </a:extLst>
          </p:cNvPr>
          <p:cNvPicPr>
            <a:picLocks/>
          </p:cNvPicPr>
          <p:nvPr/>
        </p:nvPicPr>
        <p:blipFill rotWithShape="1">
          <a:blip r:embed="rId3">
            <a:extLst>
              <a:ext uri="{28A0092B-C50C-407E-A947-70E740481C1C}">
                <a14:useLocalDpi xmlns:a14="http://schemas.microsoft.com/office/drawing/2010/main" val="0"/>
              </a:ext>
            </a:extLst>
          </a:blip>
          <a:srcRect l="9919" t="8940" r="2823" b="13289"/>
          <a:stretch/>
        </p:blipFill>
        <p:spPr>
          <a:xfrm>
            <a:off x="474695" y="610210"/>
            <a:ext cx="4261671" cy="2524580"/>
          </a:xfrm>
          <a:prstGeom prst="rect">
            <a:avLst/>
          </a:prstGeom>
        </p:spPr>
      </p:pic>
      <p:sp>
        <p:nvSpPr>
          <p:cNvPr id="3" name="TextBox 2">
            <a:extLst>
              <a:ext uri="{FF2B5EF4-FFF2-40B4-BE49-F238E27FC236}">
                <a16:creationId xmlns:a16="http://schemas.microsoft.com/office/drawing/2014/main" id="{A9B9B172-930A-7159-4B38-E4B89E3B3B10}"/>
              </a:ext>
            </a:extLst>
          </p:cNvPr>
          <p:cNvSpPr txBox="1"/>
          <p:nvPr/>
        </p:nvSpPr>
        <p:spPr>
          <a:xfrm>
            <a:off x="3770177" y="2980902"/>
            <a:ext cx="801823" cy="307777"/>
          </a:xfrm>
          <a:prstGeom prst="rect">
            <a:avLst/>
          </a:prstGeom>
          <a:noFill/>
        </p:spPr>
        <p:txBody>
          <a:bodyPr wrap="none" rtlCol="0">
            <a:spAutoFit/>
          </a:bodyPr>
          <a:lstStyle/>
          <a:p>
            <a:r>
              <a:rPr lang="en-US" sz="1400" dirty="0"/>
              <a:t>k (GeV)</a:t>
            </a:r>
          </a:p>
        </p:txBody>
      </p:sp>
      <p:sp>
        <p:nvSpPr>
          <p:cNvPr id="4" name="TextBox 3">
            <a:extLst>
              <a:ext uri="{FF2B5EF4-FFF2-40B4-BE49-F238E27FC236}">
                <a16:creationId xmlns:a16="http://schemas.microsoft.com/office/drawing/2014/main" id="{2FE1F199-421C-13FF-5918-6D90ED8AB0B7}"/>
              </a:ext>
            </a:extLst>
          </p:cNvPr>
          <p:cNvSpPr txBox="1"/>
          <p:nvPr/>
        </p:nvSpPr>
        <p:spPr>
          <a:xfrm rot="16200000">
            <a:off x="-249222" y="1299975"/>
            <a:ext cx="1140056" cy="307777"/>
          </a:xfrm>
          <a:prstGeom prst="rect">
            <a:avLst/>
          </a:prstGeom>
          <a:noFill/>
        </p:spPr>
        <p:txBody>
          <a:bodyPr wrap="none" rtlCol="0">
            <a:spAutoFit/>
          </a:bodyPr>
          <a:lstStyle/>
          <a:p>
            <a:r>
              <a:rPr lang="en-US" sz="1400" dirty="0"/>
              <a:t>Mass (GeV)</a:t>
            </a:r>
          </a:p>
        </p:txBody>
      </p:sp>
      <p:sp>
        <p:nvSpPr>
          <p:cNvPr id="12" name="TextBox 11">
            <a:extLst>
              <a:ext uri="{FF2B5EF4-FFF2-40B4-BE49-F238E27FC236}">
                <a16:creationId xmlns:a16="http://schemas.microsoft.com/office/drawing/2014/main" id="{D01BCF65-D134-AE52-7A9F-042B8B18B41A}"/>
              </a:ext>
            </a:extLst>
          </p:cNvPr>
          <p:cNvSpPr txBox="1">
            <a:spLocks noChangeAspect="1"/>
          </p:cNvSpPr>
          <p:nvPr/>
        </p:nvSpPr>
        <p:spPr>
          <a:xfrm>
            <a:off x="884754" y="2599597"/>
            <a:ext cx="685800" cy="247320"/>
          </a:xfrm>
          <a:prstGeom prst="rect">
            <a:avLst/>
          </a:prstGeom>
          <a:solidFill>
            <a:srgbClr val="E7FD63"/>
          </a:solidFill>
          <a:ln>
            <a:solidFill>
              <a:schemeClr val="tx1"/>
            </a:solidFill>
          </a:ln>
        </p:spPr>
        <p:txBody>
          <a:bodyPr wrap="square" rtlCol="0">
            <a:spAutoFit/>
          </a:bodyPr>
          <a:lstStyle/>
          <a:p>
            <a:pPr algn="ctr">
              <a:spcAft>
                <a:spcPts val="450"/>
              </a:spcAft>
            </a:pPr>
            <a:r>
              <a:rPr lang="en-US" sz="900" dirty="0">
                <a:solidFill>
                  <a:srgbClr val="C00000"/>
                </a:solidFill>
                <a:latin typeface="Comic Sans MS" panose="030F0902030302020204" pitchFamily="66" charset="0"/>
              </a:rPr>
              <a:t>CLAS</a:t>
            </a:r>
          </a:p>
        </p:txBody>
      </p:sp>
      <p:cxnSp>
        <p:nvCxnSpPr>
          <p:cNvPr id="13" name="Straight Arrow Connector 12">
            <a:extLst>
              <a:ext uri="{FF2B5EF4-FFF2-40B4-BE49-F238E27FC236}">
                <a16:creationId xmlns:a16="http://schemas.microsoft.com/office/drawing/2014/main" id="{978E0E8A-481A-75EF-C93D-6D6AE71761CA}"/>
              </a:ext>
            </a:extLst>
          </p:cNvPr>
          <p:cNvCxnSpPr>
            <a:cxnSpLocks/>
          </p:cNvCxnSpPr>
          <p:nvPr/>
        </p:nvCxnSpPr>
        <p:spPr bwMode="auto">
          <a:xfrm>
            <a:off x="1568781" y="2716688"/>
            <a:ext cx="1773" cy="178308"/>
          </a:xfrm>
          <a:prstGeom prst="straightConnector1">
            <a:avLst/>
          </a:prstGeom>
          <a:noFill/>
          <a:ln w="19050" cap="flat" cmpd="sng" algn="ctr">
            <a:solidFill>
              <a:srgbClr val="7030A0"/>
            </a:solidFill>
            <a:prstDash val="solid"/>
            <a:round/>
            <a:headEnd type="none" w="med" len="med"/>
            <a:tailEnd type="triangle"/>
          </a:ln>
          <a:effectLst/>
        </p:spPr>
      </p:cxnSp>
      <p:sp>
        <p:nvSpPr>
          <p:cNvPr id="15" name="Rectangle 14">
            <a:extLst>
              <a:ext uri="{FF2B5EF4-FFF2-40B4-BE49-F238E27FC236}">
                <a16:creationId xmlns:a16="http://schemas.microsoft.com/office/drawing/2014/main" id="{B3ACB157-4A16-74C4-6623-D78A59F43247}"/>
              </a:ext>
            </a:extLst>
          </p:cNvPr>
          <p:cNvSpPr/>
          <p:nvPr/>
        </p:nvSpPr>
        <p:spPr bwMode="auto">
          <a:xfrm>
            <a:off x="884754" y="2349560"/>
            <a:ext cx="1188720" cy="246888"/>
          </a:xfrm>
          <a:prstGeom prst="rect">
            <a:avLst/>
          </a:prstGeom>
          <a:solidFill>
            <a:srgbClr val="DFDEF6">
              <a:alpha val="50000"/>
            </a:srgbClr>
          </a:solidFill>
          <a:ln w="19050" cap="flat" cmpd="sng" algn="ctr">
            <a:solidFill>
              <a:srgbClr val="7030A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ctr" defTabSz="685800" eaLnBrk="0" hangingPunct="0"/>
            <a:endParaRPr lang="en-US" sz="2400" b="1" dirty="0">
              <a:latin typeface="Times New Roman" pitchFamily="18" charset="0"/>
            </a:endParaRPr>
          </a:p>
        </p:txBody>
      </p:sp>
      <p:sp>
        <p:nvSpPr>
          <p:cNvPr id="14" name="TextBox 13">
            <a:extLst>
              <a:ext uri="{FF2B5EF4-FFF2-40B4-BE49-F238E27FC236}">
                <a16:creationId xmlns:a16="http://schemas.microsoft.com/office/drawing/2014/main" id="{7D397FBF-6626-4DDB-DD9A-91BDC877F250}"/>
              </a:ext>
            </a:extLst>
          </p:cNvPr>
          <p:cNvSpPr txBox="1"/>
          <p:nvPr/>
        </p:nvSpPr>
        <p:spPr>
          <a:xfrm>
            <a:off x="1143308" y="2367191"/>
            <a:ext cx="692441" cy="230832"/>
          </a:xfrm>
          <a:prstGeom prst="rect">
            <a:avLst/>
          </a:prstGeom>
          <a:noFill/>
        </p:spPr>
        <p:txBody>
          <a:bodyPr wrap="square" rtlCol="0">
            <a:spAutoFit/>
          </a:bodyPr>
          <a:lstStyle/>
          <a:p>
            <a:pPr algn="ctr">
              <a:spcAft>
                <a:spcPts val="450"/>
              </a:spcAft>
            </a:pPr>
            <a:r>
              <a:rPr lang="en-US" sz="900" dirty="0">
                <a:solidFill>
                  <a:srgbClr val="C00000"/>
                </a:solidFill>
                <a:latin typeface="Comic Sans MS" panose="030F0902030302020204" pitchFamily="66" charset="0"/>
              </a:rPr>
              <a:t>CLAS12</a:t>
            </a:r>
          </a:p>
        </p:txBody>
      </p:sp>
      <p:cxnSp>
        <p:nvCxnSpPr>
          <p:cNvPr id="16" name="Straight Arrow Connector 15">
            <a:extLst>
              <a:ext uri="{FF2B5EF4-FFF2-40B4-BE49-F238E27FC236}">
                <a16:creationId xmlns:a16="http://schemas.microsoft.com/office/drawing/2014/main" id="{5E37DF91-198F-61BA-2635-B1F61445E493}"/>
              </a:ext>
            </a:extLst>
          </p:cNvPr>
          <p:cNvCxnSpPr>
            <a:cxnSpLocks/>
          </p:cNvCxnSpPr>
          <p:nvPr/>
        </p:nvCxnSpPr>
        <p:spPr bwMode="auto">
          <a:xfrm>
            <a:off x="2073474" y="2530248"/>
            <a:ext cx="2023" cy="365760"/>
          </a:xfrm>
          <a:prstGeom prst="straightConnector1">
            <a:avLst/>
          </a:prstGeom>
          <a:noFill/>
          <a:ln w="19050" cap="flat" cmpd="sng" algn="ctr">
            <a:solidFill>
              <a:srgbClr val="7030A0"/>
            </a:solidFill>
            <a:prstDash val="solid"/>
            <a:round/>
            <a:headEnd type="none" w="med" len="med"/>
            <a:tailEnd type="triangle"/>
          </a:ln>
          <a:effectLst/>
        </p:spPr>
      </p:cxnSp>
      <p:sp>
        <p:nvSpPr>
          <p:cNvPr id="17" name="TextBox 16">
            <a:extLst>
              <a:ext uri="{FF2B5EF4-FFF2-40B4-BE49-F238E27FC236}">
                <a16:creationId xmlns:a16="http://schemas.microsoft.com/office/drawing/2014/main" id="{AF636956-BCA8-FBCC-B909-63C1E6444749}"/>
              </a:ext>
            </a:extLst>
          </p:cNvPr>
          <p:cNvSpPr txBox="1"/>
          <p:nvPr/>
        </p:nvSpPr>
        <p:spPr>
          <a:xfrm>
            <a:off x="2278556" y="1616463"/>
            <a:ext cx="1017800" cy="272382"/>
          </a:xfrm>
          <a:prstGeom prst="rect">
            <a:avLst/>
          </a:prstGeom>
          <a:noFill/>
        </p:spPr>
        <p:txBody>
          <a:bodyPr wrap="square" rtlCol="0">
            <a:spAutoFit/>
          </a:bodyPr>
          <a:lstStyle/>
          <a:p>
            <a:pPr>
              <a:lnSpc>
                <a:spcPct val="30000"/>
              </a:lnSpc>
            </a:pPr>
            <a:r>
              <a:rPr lang="en-US" sz="900" dirty="0">
                <a:solidFill>
                  <a:srgbClr val="0000CC"/>
                </a:solidFill>
                <a:latin typeface="Comic Sans MS" panose="030F0902030302020204" pitchFamily="66" charset="0"/>
              </a:rPr>
              <a:t>Dressed</a:t>
            </a:r>
          </a:p>
          <a:p>
            <a:r>
              <a:rPr lang="en-US" sz="900" dirty="0">
                <a:solidFill>
                  <a:srgbClr val="0000CC"/>
                </a:solidFill>
                <a:latin typeface="Comic Sans MS" panose="030F0902030302020204" pitchFamily="66" charset="0"/>
              </a:rPr>
              <a:t>        gluons</a:t>
            </a:r>
          </a:p>
        </p:txBody>
      </p:sp>
      <p:sp>
        <p:nvSpPr>
          <p:cNvPr id="18" name="TextBox 17">
            <a:extLst>
              <a:ext uri="{FF2B5EF4-FFF2-40B4-BE49-F238E27FC236}">
                <a16:creationId xmlns:a16="http://schemas.microsoft.com/office/drawing/2014/main" id="{21AA09EE-D0EA-80FB-176F-D05FE2E2A3D7}"/>
              </a:ext>
            </a:extLst>
          </p:cNvPr>
          <p:cNvSpPr txBox="1"/>
          <p:nvPr/>
        </p:nvSpPr>
        <p:spPr>
          <a:xfrm>
            <a:off x="3207169" y="2474249"/>
            <a:ext cx="849827" cy="272382"/>
          </a:xfrm>
          <a:prstGeom prst="rect">
            <a:avLst/>
          </a:prstGeom>
          <a:noFill/>
        </p:spPr>
        <p:txBody>
          <a:bodyPr wrap="square" rtlCol="0">
            <a:spAutoFit/>
          </a:bodyPr>
          <a:lstStyle/>
          <a:p>
            <a:pPr>
              <a:lnSpc>
                <a:spcPct val="30000"/>
              </a:lnSpc>
            </a:pPr>
            <a:r>
              <a:rPr lang="en-US" sz="900" dirty="0">
                <a:solidFill>
                  <a:srgbClr val="00B050"/>
                </a:solidFill>
                <a:latin typeface="Comic Sans MS" panose="030F0902030302020204" pitchFamily="66" charset="0"/>
              </a:rPr>
              <a:t>Dressed </a:t>
            </a:r>
          </a:p>
          <a:p>
            <a:r>
              <a:rPr lang="en-US" sz="900" dirty="0">
                <a:solidFill>
                  <a:srgbClr val="00B050"/>
                </a:solidFill>
                <a:latin typeface="Comic Sans MS" panose="030F0902030302020204" pitchFamily="66" charset="0"/>
              </a:rPr>
              <a:t>         quarks</a:t>
            </a:r>
          </a:p>
        </p:txBody>
      </p:sp>
    </p:spTree>
    <p:extLst>
      <p:ext uri="{BB962C8B-B14F-4D97-AF65-F5344CB8AC3E}">
        <p14:creationId xmlns:p14="http://schemas.microsoft.com/office/powerpoint/2010/main" val="866084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22A11E8B-3B70-CE4F-9BD4-6A1F4707E270}"/>
              </a:ext>
            </a:extLst>
          </p:cNvPr>
          <p:cNvSpPr txBox="1">
            <a:spLocks/>
          </p:cNvSpPr>
          <p:nvPr/>
        </p:nvSpPr>
        <p:spPr>
          <a:xfrm>
            <a:off x="45034" y="91461"/>
            <a:ext cx="9082963" cy="428734"/>
          </a:xfrm>
          <a:prstGeom prst="rect">
            <a:avLst/>
          </a:prstGeom>
        </p:spPr>
        <p:txBody>
          <a:bodyPr/>
          <a:lstStyle>
            <a:lvl1pPr algn="ctr" rtl="0" eaLnBrk="0" fontAlgn="base" hangingPunct="0">
              <a:spcBef>
                <a:spcPct val="0"/>
              </a:spcBef>
              <a:spcAft>
                <a:spcPct val="0"/>
              </a:spcAft>
              <a:defRPr sz="3200" b="1">
                <a:solidFill>
                  <a:srgbClr val="333399"/>
                </a:solidFill>
                <a:latin typeface="+mj-lt"/>
                <a:ea typeface="ＭＳ Ｐゴシック" pitchFamily="-110" charset="-128"/>
                <a:cs typeface="+mj-cs"/>
              </a:defRPr>
            </a:lvl1pPr>
            <a:lvl2pPr algn="ctr" rtl="0" eaLnBrk="0" fontAlgn="base" hangingPunct="0">
              <a:spcBef>
                <a:spcPct val="0"/>
              </a:spcBef>
              <a:spcAft>
                <a:spcPct val="0"/>
              </a:spcAft>
              <a:defRPr sz="3200" b="1">
                <a:solidFill>
                  <a:srgbClr val="333399"/>
                </a:solidFill>
                <a:latin typeface="Arial" charset="0"/>
                <a:ea typeface="ＭＳ Ｐゴシック" pitchFamily="-110" charset="-128"/>
              </a:defRPr>
            </a:lvl2pPr>
            <a:lvl3pPr algn="ctr" rtl="0" eaLnBrk="0" fontAlgn="base" hangingPunct="0">
              <a:spcBef>
                <a:spcPct val="0"/>
              </a:spcBef>
              <a:spcAft>
                <a:spcPct val="0"/>
              </a:spcAft>
              <a:defRPr sz="3200" b="1">
                <a:solidFill>
                  <a:srgbClr val="333399"/>
                </a:solidFill>
                <a:latin typeface="Arial" charset="0"/>
                <a:ea typeface="ＭＳ Ｐゴシック" pitchFamily="-110" charset="-128"/>
              </a:defRPr>
            </a:lvl3pPr>
            <a:lvl4pPr algn="ctr" rtl="0" eaLnBrk="0" fontAlgn="base" hangingPunct="0">
              <a:spcBef>
                <a:spcPct val="0"/>
              </a:spcBef>
              <a:spcAft>
                <a:spcPct val="0"/>
              </a:spcAft>
              <a:defRPr sz="3200" b="1">
                <a:solidFill>
                  <a:srgbClr val="333399"/>
                </a:solidFill>
                <a:latin typeface="Arial" charset="0"/>
                <a:ea typeface="ＭＳ Ｐゴシック" pitchFamily="-110" charset="-128"/>
              </a:defRPr>
            </a:lvl4pPr>
            <a:lvl5pPr algn="ctr" rtl="0" eaLnBrk="0" fontAlgn="base" hangingPunct="0">
              <a:spcBef>
                <a:spcPct val="0"/>
              </a:spcBef>
              <a:spcAft>
                <a:spcPct val="0"/>
              </a:spcAft>
              <a:defRPr sz="3200" b="1">
                <a:solidFill>
                  <a:srgbClr val="333399"/>
                </a:solidFill>
                <a:latin typeface="Arial" charset="0"/>
                <a:ea typeface="ＭＳ Ｐゴシック" pitchFamily="-110" charset="-128"/>
              </a:defRPr>
            </a:lvl5pPr>
            <a:lvl6pPr marL="457200" algn="ctr" rtl="0" fontAlgn="base">
              <a:spcBef>
                <a:spcPct val="0"/>
              </a:spcBef>
              <a:spcAft>
                <a:spcPct val="0"/>
              </a:spcAft>
              <a:defRPr sz="3200" b="1">
                <a:solidFill>
                  <a:srgbClr val="333399"/>
                </a:solidFill>
                <a:latin typeface="Arial" charset="0"/>
              </a:defRPr>
            </a:lvl6pPr>
            <a:lvl7pPr marL="914400" algn="ctr" rtl="0" fontAlgn="base">
              <a:spcBef>
                <a:spcPct val="0"/>
              </a:spcBef>
              <a:spcAft>
                <a:spcPct val="0"/>
              </a:spcAft>
              <a:defRPr sz="3200" b="1">
                <a:solidFill>
                  <a:srgbClr val="333399"/>
                </a:solidFill>
                <a:latin typeface="Arial" charset="0"/>
              </a:defRPr>
            </a:lvl7pPr>
            <a:lvl8pPr marL="1371600" algn="ctr" rtl="0" fontAlgn="base">
              <a:spcBef>
                <a:spcPct val="0"/>
              </a:spcBef>
              <a:spcAft>
                <a:spcPct val="0"/>
              </a:spcAft>
              <a:defRPr sz="3200" b="1">
                <a:solidFill>
                  <a:srgbClr val="333399"/>
                </a:solidFill>
                <a:latin typeface="Arial" charset="0"/>
              </a:defRPr>
            </a:lvl8pPr>
            <a:lvl9pPr marL="1828800" algn="ctr" rtl="0" fontAlgn="base">
              <a:spcBef>
                <a:spcPct val="0"/>
              </a:spcBef>
              <a:spcAft>
                <a:spcPct val="0"/>
              </a:spcAft>
              <a:defRPr sz="3200" b="1">
                <a:solidFill>
                  <a:srgbClr val="333399"/>
                </a:solidFill>
                <a:latin typeface="Arial" charset="0"/>
              </a:defRPr>
            </a:lvl9pPr>
          </a:lstStyle>
          <a:p>
            <a:r>
              <a:rPr lang="en-US" sz="2000" kern="0" dirty="0">
                <a:solidFill>
                  <a:srgbClr val="0000FF"/>
                </a:solidFill>
              </a:rPr>
              <a:t>Insight into Dressed Quark Mass Function from Experimental Results </a:t>
            </a:r>
          </a:p>
        </p:txBody>
      </p:sp>
      <p:pic>
        <p:nvPicPr>
          <p:cNvPr id="32" name="Picture 31">
            <a:extLst>
              <a:ext uri="{FF2B5EF4-FFF2-40B4-BE49-F238E27FC236}">
                <a16:creationId xmlns:a16="http://schemas.microsoft.com/office/drawing/2014/main" id="{646BEE51-2964-7FDD-7AAE-DA1C728E360B}"/>
              </a:ext>
            </a:extLst>
          </p:cNvPr>
          <p:cNvPicPr>
            <a:picLocks/>
          </p:cNvPicPr>
          <p:nvPr/>
        </p:nvPicPr>
        <p:blipFill rotWithShape="1">
          <a:blip r:embed="rId3"/>
          <a:srcRect l="8610" r="4690" b="13712"/>
          <a:stretch/>
        </p:blipFill>
        <p:spPr>
          <a:xfrm>
            <a:off x="4271867" y="3777495"/>
            <a:ext cx="2274222" cy="1861770"/>
          </a:xfrm>
          <a:prstGeom prst="rect">
            <a:avLst/>
          </a:prstGeom>
        </p:spPr>
      </p:pic>
      <p:sp>
        <p:nvSpPr>
          <p:cNvPr id="33" name="TextBox 32">
            <a:extLst>
              <a:ext uri="{FF2B5EF4-FFF2-40B4-BE49-F238E27FC236}">
                <a16:creationId xmlns:a16="http://schemas.microsoft.com/office/drawing/2014/main" id="{EDC702A2-BEBD-0D5A-C164-A003A793D363}"/>
              </a:ext>
            </a:extLst>
          </p:cNvPr>
          <p:cNvSpPr txBox="1"/>
          <p:nvPr/>
        </p:nvSpPr>
        <p:spPr>
          <a:xfrm>
            <a:off x="4588001" y="3236020"/>
            <a:ext cx="1874226" cy="564257"/>
          </a:xfrm>
          <a:prstGeom prst="rect">
            <a:avLst/>
          </a:prstGeom>
          <a:noFill/>
        </p:spPr>
        <p:txBody>
          <a:bodyPr wrap="square" rtlCol="0">
            <a:spAutoFit/>
          </a:bodyPr>
          <a:lstStyle/>
          <a:p>
            <a:pPr algn="ctr">
              <a:spcAft>
                <a:spcPts val="450"/>
              </a:spcAft>
            </a:pPr>
            <a:r>
              <a:rPr lang="en-US" sz="1050" dirty="0">
                <a:solidFill>
                  <a:srgbClr val="002060"/>
                </a:solidFill>
                <a:latin typeface="Comic Sans MS" panose="030F0902030302020204" pitchFamily="66" charset="0"/>
              </a:rPr>
              <a:t>Pion Elastic FF</a:t>
            </a:r>
          </a:p>
          <a:p>
            <a:pPr algn="ctr">
              <a:spcAft>
                <a:spcPts val="450"/>
              </a:spcAft>
            </a:pPr>
            <a:r>
              <a:rPr lang="en-US" sz="800" dirty="0">
                <a:solidFill>
                  <a:srgbClr val="002060"/>
                </a:solidFill>
                <a:latin typeface="Comic Sans MS" panose="030F0902030302020204" pitchFamily="66" charset="0"/>
              </a:rPr>
              <a:t>C.D. Roberts et al., Prog. Part. </a:t>
            </a:r>
            <a:r>
              <a:rPr lang="en-US" sz="800" dirty="0" err="1">
                <a:solidFill>
                  <a:srgbClr val="002060"/>
                </a:solidFill>
                <a:latin typeface="Comic Sans MS" panose="030F0902030302020204" pitchFamily="66" charset="0"/>
              </a:rPr>
              <a:t>Nucl</a:t>
            </a:r>
            <a:r>
              <a:rPr lang="en-US" sz="800" dirty="0">
                <a:solidFill>
                  <a:srgbClr val="002060"/>
                </a:solidFill>
                <a:latin typeface="Comic Sans MS" panose="030F0902030302020204" pitchFamily="66" charset="0"/>
              </a:rPr>
              <a:t> Phys. 120, 103883 (2021) </a:t>
            </a:r>
          </a:p>
        </p:txBody>
      </p:sp>
      <p:sp>
        <p:nvSpPr>
          <p:cNvPr id="34" name="TextBox 33">
            <a:extLst>
              <a:ext uri="{FF2B5EF4-FFF2-40B4-BE49-F238E27FC236}">
                <a16:creationId xmlns:a16="http://schemas.microsoft.com/office/drawing/2014/main" id="{2C966802-9828-7594-1B68-8150C139B023}"/>
              </a:ext>
            </a:extLst>
          </p:cNvPr>
          <p:cNvSpPr txBox="1"/>
          <p:nvPr/>
        </p:nvSpPr>
        <p:spPr>
          <a:xfrm rot="16200000">
            <a:off x="3685176" y="4207799"/>
            <a:ext cx="1091440" cy="230832"/>
          </a:xfrm>
          <a:prstGeom prst="rect">
            <a:avLst/>
          </a:prstGeom>
          <a:noFill/>
        </p:spPr>
        <p:txBody>
          <a:bodyPr wrap="square" rtlCol="0">
            <a:spAutoFit/>
          </a:bodyPr>
          <a:lstStyle/>
          <a:p>
            <a:pPr algn="ctr">
              <a:spcAft>
                <a:spcPts val="450"/>
              </a:spcAft>
            </a:pP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 </a:t>
            </a:r>
            <a:r>
              <a:rPr lang="en-US" sz="900" dirty="0" err="1">
                <a:solidFill>
                  <a:srgbClr val="7030A0"/>
                </a:solidFill>
                <a:latin typeface="Comic Sans MS" panose="030F0902030302020204" pitchFamily="66" charset="0"/>
              </a:rPr>
              <a:t>F</a:t>
            </a:r>
            <a:r>
              <a:rPr lang="en-US" sz="900" baseline="-25000" dirty="0" err="1">
                <a:solidFill>
                  <a:srgbClr val="7030A0"/>
                </a:solidFill>
                <a:latin typeface="Symbol" pitchFamily="2" charset="2"/>
              </a:rPr>
              <a:t>p</a:t>
            </a:r>
            <a:r>
              <a:rPr lang="en-US" sz="900" dirty="0">
                <a:solidFill>
                  <a:srgbClr val="7030A0"/>
                </a:solidFill>
                <a:latin typeface="Comic Sans MS" panose="030F0902030302020204" pitchFamily="66" charset="0"/>
              </a:rPr>
              <a:t> / GeV</a:t>
            </a:r>
            <a:r>
              <a:rPr lang="en-US" sz="900" baseline="30000" dirty="0">
                <a:solidFill>
                  <a:srgbClr val="7030A0"/>
                </a:solidFill>
                <a:latin typeface="Comic Sans MS" panose="030F0902030302020204" pitchFamily="66" charset="0"/>
              </a:rPr>
              <a:t>2</a:t>
            </a:r>
          </a:p>
        </p:txBody>
      </p:sp>
      <p:pic>
        <p:nvPicPr>
          <p:cNvPr id="35" name="Picture 34" descr="Chart, line chart&#10;&#10;Description automatically generated">
            <a:extLst>
              <a:ext uri="{FF2B5EF4-FFF2-40B4-BE49-F238E27FC236}">
                <a16:creationId xmlns:a16="http://schemas.microsoft.com/office/drawing/2014/main" id="{37F4BA26-753A-E46C-DFEE-F44F12BB4598}"/>
              </a:ext>
            </a:extLst>
          </p:cNvPr>
          <p:cNvPicPr>
            <a:picLocks/>
          </p:cNvPicPr>
          <p:nvPr/>
        </p:nvPicPr>
        <p:blipFill rotWithShape="1">
          <a:blip r:embed="rId4"/>
          <a:srcRect l="10941" t="252" r="3321" b="9553"/>
          <a:stretch/>
        </p:blipFill>
        <p:spPr>
          <a:xfrm>
            <a:off x="6942033" y="3710518"/>
            <a:ext cx="1974942" cy="1922488"/>
          </a:xfrm>
          <a:prstGeom prst="rect">
            <a:avLst/>
          </a:prstGeom>
        </p:spPr>
      </p:pic>
      <p:sp>
        <p:nvSpPr>
          <p:cNvPr id="36" name="TextBox 35">
            <a:extLst>
              <a:ext uri="{FF2B5EF4-FFF2-40B4-BE49-F238E27FC236}">
                <a16:creationId xmlns:a16="http://schemas.microsoft.com/office/drawing/2014/main" id="{D3CD41CA-C4C2-3277-9CC3-EEA02199B97C}"/>
              </a:ext>
            </a:extLst>
          </p:cNvPr>
          <p:cNvSpPr txBox="1"/>
          <p:nvPr/>
        </p:nvSpPr>
        <p:spPr>
          <a:xfrm>
            <a:off x="6994327" y="3223687"/>
            <a:ext cx="1772861" cy="564257"/>
          </a:xfrm>
          <a:prstGeom prst="rect">
            <a:avLst/>
          </a:prstGeom>
          <a:noFill/>
        </p:spPr>
        <p:txBody>
          <a:bodyPr wrap="square" rtlCol="0">
            <a:spAutoFit/>
          </a:bodyPr>
          <a:lstStyle/>
          <a:p>
            <a:pPr algn="ctr">
              <a:spcAft>
                <a:spcPts val="450"/>
              </a:spcAft>
            </a:pPr>
            <a:r>
              <a:rPr lang="en-US" sz="1050" dirty="0">
                <a:solidFill>
                  <a:srgbClr val="002060"/>
                </a:solidFill>
                <a:latin typeface="Comic Sans MS" panose="030F0902030302020204" pitchFamily="66" charset="0"/>
              </a:rPr>
              <a:t>Nucleon Elastic FF</a:t>
            </a:r>
          </a:p>
          <a:p>
            <a:pPr algn="ctr">
              <a:spcAft>
                <a:spcPts val="450"/>
              </a:spcAft>
            </a:pPr>
            <a:r>
              <a:rPr lang="en-US" sz="800" dirty="0">
                <a:solidFill>
                  <a:srgbClr val="002060"/>
                </a:solidFill>
                <a:latin typeface="Comic Sans MS" panose="030F0902030302020204" pitchFamily="66" charset="0"/>
              </a:rPr>
              <a:t>M. </a:t>
            </a:r>
            <a:r>
              <a:rPr lang="en-US" sz="800" dirty="0" err="1">
                <a:solidFill>
                  <a:srgbClr val="002060"/>
                </a:solidFill>
                <a:latin typeface="Comic Sans MS" panose="030F0902030302020204" pitchFamily="66" charset="0"/>
              </a:rPr>
              <a:t>Barabanov</a:t>
            </a:r>
            <a:r>
              <a:rPr lang="en-US" sz="800" dirty="0">
                <a:solidFill>
                  <a:srgbClr val="002060"/>
                </a:solidFill>
                <a:latin typeface="Comic Sans MS" panose="030F0902030302020204" pitchFamily="66" charset="0"/>
              </a:rPr>
              <a:t> et al., Prog. Part. </a:t>
            </a:r>
            <a:r>
              <a:rPr lang="en-US" sz="800" dirty="0" err="1">
                <a:solidFill>
                  <a:srgbClr val="002060"/>
                </a:solidFill>
                <a:latin typeface="Comic Sans MS" panose="030F0902030302020204" pitchFamily="66" charset="0"/>
              </a:rPr>
              <a:t>Nucl</a:t>
            </a:r>
            <a:r>
              <a:rPr lang="en-US" sz="800" dirty="0">
                <a:solidFill>
                  <a:srgbClr val="002060"/>
                </a:solidFill>
                <a:latin typeface="Comic Sans MS" panose="030F0902030302020204" pitchFamily="66" charset="0"/>
              </a:rPr>
              <a:t>. Phys. 103835 (2021)</a:t>
            </a:r>
          </a:p>
        </p:txBody>
      </p:sp>
      <p:sp>
        <p:nvSpPr>
          <p:cNvPr id="37" name="TextBox 36">
            <a:extLst>
              <a:ext uri="{FF2B5EF4-FFF2-40B4-BE49-F238E27FC236}">
                <a16:creationId xmlns:a16="http://schemas.microsoft.com/office/drawing/2014/main" id="{EA4989F6-F51D-34FD-5886-9B0F5EFBFD0E}"/>
              </a:ext>
            </a:extLst>
          </p:cNvPr>
          <p:cNvSpPr txBox="1"/>
          <p:nvPr/>
        </p:nvSpPr>
        <p:spPr>
          <a:xfrm rot="16200000">
            <a:off x="6055453" y="4338609"/>
            <a:ext cx="1375988" cy="230832"/>
          </a:xfrm>
          <a:prstGeom prst="rect">
            <a:avLst/>
          </a:prstGeom>
          <a:noFill/>
        </p:spPr>
        <p:txBody>
          <a:bodyPr wrap="square" rtlCol="0">
            <a:spAutoFit/>
          </a:bodyPr>
          <a:lstStyle/>
          <a:p>
            <a:pPr algn="ctr">
              <a:spcAft>
                <a:spcPts val="450"/>
              </a:spcAft>
            </a:pPr>
            <a:r>
              <a:rPr lang="en-US" sz="900" dirty="0" err="1">
                <a:solidFill>
                  <a:srgbClr val="7030A0"/>
                </a:solidFill>
                <a:latin typeface="Symbol" pitchFamily="2" charset="2"/>
              </a:rPr>
              <a:t>m</a:t>
            </a:r>
            <a:r>
              <a:rPr lang="en-US" sz="900" baseline="-25000" dirty="0" err="1">
                <a:solidFill>
                  <a:srgbClr val="7030A0"/>
                </a:solidFill>
                <a:latin typeface="Comic Sans MS" panose="030F0902030302020204" pitchFamily="66" charset="0"/>
              </a:rPr>
              <a:t>p</a:t>
            </a:r>
            <a:r>
              <a:rPr lang="en-US" sz="900" dirty="0" err="1">
                <a:solidFill>
                  <a:srgbClr val="7030A0"/>
                </a:solidFill>
                <a:latin typeface="Comic Sans MS" panose="030F0902030302020204" pitchFamily="66" charset="0"/>
              </a:rPr>
              <a:t>G</a:t>
            </a:r>
            <a:r>
              <a:rPr lang="en-US" sz="900" baseline="-25000" dirty="0" err="1">
                <a:solidFill>
                  <a:srgbClr val="7030A0"/>
                </a:solidFill>
                <a:latin typeface="Comic Sans MS" panose="030F0902030302020204" pitchFamily="66" charset="0"/>
              </a:rPr>
              <a:t>E</a:t>
            </a:r>
            <a:r>
              <a:rPr lang="en-US" sz="900" baseline="30000" dirty="0" err="1">
                <a:solidFill>
                  <a:srgbClr val="7030A0"/>
                </a:solidFill>
                <a:latin typeface="Comic Sans MS" panose="030F0902030302020204" pitchFamily="66" charset="0"/>
              </a:rPr>
              <a:t>p</a:t>
            </a: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r>
              <a:rPr lang="en-US" sz="900" dirty="0" err="1">
                <a:solidFill>
                  <a:srgbClr val="7030A0"/>
                </a:solidFill>
                <a:latin typeface="Comic Sans MS" panose="030F0902030302020204" pitchFamily="66" charset="0"/>
              </a:rPr>
              <a:t>G</a:t>
            </a:r>
            <a:r>
              <a:rPr lang="en-US" sz="900" baseline="-25000" dirty="0" err="1">
                <a:solidFill>
                  <a:srgbClr val="7030A0"/>
                </a:solidFill>
                <a:latin typeface="Comic Sans MS" panose="030F0902030302020204" pitchFamily="66" charset="0"/>
              </a:rPr>
              <a:t>M</a:t>
            </a:r>
            <a:r>
              <a:rPr lang="en-US" sz="900" baseline="30000" dirty="0" err="1">
                <a:solidFill>
                  <a:srgbClr val="7030A0"/>
                </a:solidFill>
                <a:latin typeface="Comic Sans MS" panose="030F0902030302020204" pitchFamily="66" charset="0"/>
              </a:rPr>
              <a:t>p</a:t>
            </a: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p>
        </p:txBody>
      </p:sp>
      <p:sp>
        <p:nvSpPr>
          <p:cNvPr id="42" name="TextBox 41">
            <a:extLst>
              <a:ext uri="{FF2B5EF4-FFF2-40B4-BE49-F238E27FC236}">
                <a16:creationId xmlns:a16="http://schemas.microsoft.com/office/drawing/2014/main" id="{8EA39644-00D7-210C-F33D-B97A900D31E2}"/>
              </a:ext>
            </a:extLst>
          </p:cNvPr>
          <p:cNvSpPr txBox="1"/>
          <p:nvPr/>
        </p:nvSpPr>
        <p:spPr>
          <a:xfrm>
            <a:off x="5736598" y="5603645"/>
            <a:ext cx="820700" cy="230832"/>
          </a:xfrm>
          <a:prstGeom prst="rect">
            <a:avLst/>
          </a:prstGeom>
          <a:noFill/>
        </p:spPr>
        <p:txBody>
          <a:bodyPr wrap="square" rtlCol="0">
            <a:spAutoFit/>
          </a:bodyPr>
          <a:lstStyle/>
          <a:p>
            <a:pPr algn="ctr">
              <a:spcAft>
                <a:spcPts val="450"/>
              </a:spcAft>
            </a:pP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 (GeV</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p>
        </p:txBody>
      </p:sp>
      <p:sp>
        <p:nvSpPr>
          <p:cNvPr id="51" name="TextBox 50">
            <a:extLst>
              <a:ext uri="{FF2B5EF4-FFF2-40B4-BE49-F238E27FC236}">
                <a16:creationId xmlns:a16="http://schemas.microsoft.com/office/drawing/2014/main" id="{7104C946-F0DC-A205-5F46-1341D191BF36}"/>
              </a:ext>
            </a:extLst>
          </p:cNvPr>
          <p:cNvSpPr txBox="1"/>
          <p:nvPr/>
        </p:nvSpPr>
        <p:spPr>
          <a:xfrm>
            <a:off x="8010342" y="5602957"/>
            <a:ext cx="799722" cy="230832"/>
          </a:xfrm>
          <a:prstGeom prst="rect">
            <a:avLst/>
          </a:prstGeom>
          <a:noFill/>
        </p:spPr>
        <p:txBody>
          <a:bodyPr wrap="square" rtlCol="0">
            <a:spAutoFit/>
          </a:bodyPr>
          <a:lstStyle/>
          <a:p>
            <a:pPr algn="ctr">
              <a:spcAft>
                <a:spcPts val="450"/>
              </a:spcAft>
            </a:pPr>
            <a:r>
              <a:rPr lang="en-US" sz="900" dirty="0">
                <a:solidFill>
                  <a:srgbClr val="7030A0"/>
                </a:solidFill>
                <a:latin typeface="Comic Sans MS" panose="030F0902030302020204" pitchFamily="66" charset="0"/>
              </a:rPr>
              <a:t>Q</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 (GeV</a:t>
            </a:r>
            <a:r>
              <a:rPr lang="en-US" sz="900" baseline="30000" dirty="0">
                <a:solidFill>
                  <a:srgbClr val="7030A0"/>
                </a:solidFill>
                <a:latin typeface="Comic Sans MS" panose="030F0902030302020204" pitchFamily="66" charset="0"/>
              </a:rPr>
              <a:t>2</a:t>
            </a:r>
            <a:r>
              <a:rPr lang="en-US" sz="900" dirty="0">
                <a:solidFill>
                  <a:srgbClr val="7030A0"/>
                </a:solidFill>
                <a:latin typeface="Comic Sans MS" panose="030F0902030302020204" pitchFamily="66" charset="0"/>
              </a:rPr>
              <a:t>)</a:t>
            </a:r>
          </a:p>
        </p:txBody>
      </p:sp>
      <p:sp>
        <p:nvSpPr>
          <p:cNvPr id="38" name="Slide Number Placeholder 4">
            <a:extLst>
              <a:ext uri="{FF2B5EF4-FFF2-40B4-BE49-F238E27FC236}">
                <a16:creationId xmlns:a16="http://schemas.microsoft.com/office/drawing/2014/main" id="{89849364-7433-9788-5E7A-B148A0BE3CE6}"/>
              </a:ext>
            </a:extLst>
          </p:cNvPr>
          <p:cNvSpPr txBox="1">
            <a:spLocks/>
          </p:cNvSpPr>
          <p:nvPr/>
        </p:nvSpPr>
        <p:spPr bwMode="auto">
          <a:xfrm>
            <a:off x="8654115" y="6565822"/>
            <a:ext cx="486064"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0" latinLnBrk="0" hangingPunct="0">
              <a:defRPr sz="1400" kern="1200">
                <a:solidFill>
                  <a:schemeClr val="tx1"/>
                </a:solidFill>
                <a:latin typeface="Times New Roman" pitchFamily="18"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fr-FR" sz="1200" dirty="0">
                <a:solidFill>
                  <a:srgbClr val="000000"/>
                </a:solidFill>
                <a:latin typeface="+mj-lt"/>
              </a:rPr>
              <a:t>8</a:t>
            </a:r>
          </a:p>
        </p:txBody>
      </p:sp>
      <p:sp>
        <p:nvSpPr>
          <p:cNvPr id="3" name="TextBox 2">
            <a:extLst>
              <a:ext uri="{FF2B5EF4-FFF2-40B4-BE49-F238E27FC236}">
                <a16:creationId xmlns:a16="http://schemas.microsoft.com/office/drawing/2014/main" id="{75517A28-0A05-66E1-AF12-16D1CF90AFED}"/>
              </a:ext>
            </a:extLst>
          </p:cNvPr>
          <p:cNvSpPr txBox="1"/>
          <p:nvPr/>
        </p:nvSpPr>
        <p:spPr>
          <a:xfrm>
            <a:off x="5133705" y="573287"/>
            <a:ext cx="3284344" cy="276999"/>
          </a:xfrm>
          <a:prstGeom prst="rect">
            <a:avLst/>
          </a:prstGeom>
          <a:noFill/>
        </p:spPr>
        <p:txBody>
          <a:bodyPr wrap="square" rtlCol="0">
            <a:spAutoFit/>
          </a:bodyPr>
          <a:lstStyle/>
          <a:p>
            <a:pPr algn="ctr"/>
            <a:r>
              <a:rPr lang="en-US" sz="1200" dirty="0">
                <a:solidFill>
                  <a:srgbClr val="008000"/>
                </a:solidFill>
                <a:latin typeface="+mn-lt"/>
              </a:rPr>
              <a:t>CLAS/Hall A/C results vs. CSM expectations  </a:t>
            </a:r>
          </a:p>
        </p:txBody>
      </p:sp>
      <p:pic>
        <p:nvPicPr>
          <p:cNvPr id="5" name="Picture 4">
            <a:extLst>
              <a:ext uri="{FF2B5EF4-FFF2-40B4-BE49-F238E27FC236}">
                <a16:creationId xmlns:a16="http://schemas.microsoft.com/office/drawing/2014/main" id="{9BCF13E0-E96E-8F0D-73C6-F2F4576A63BB}"/>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3995822" y="835892"/>
            <a:ext cx="2560320" cy="2423160"/>
          </a:xfrm>
          <a:prstGeom prst="rect">
            <a:avLst/>
          </a:prstGeom>
        </p:spPr>
      </p:pic>
      <p:sp>
        <p:nvSpPr>
          <p:cNvPr id="4" name="TextBox 3">
            <a:extLst>
              <a:ext uri="{FF2B5EF4-FFF2-40B4-BE49-F238E27FC236}">
                <a16:creationId xmlns:a16="http://schemas.microsoft.com/office/drawing/2014/main" id="{42D11962-88F1-4DE2-35F8-32C13282AFF8}"/>
              </a:ext>
            </a:extLst>
          </p:cNvPr>
          <p:cNvSpPr txBox="1"/>
          <p:nvPr/>
        </p:nvSpPr>
        <p:spPr>
          <a:xfrm>
            <a:off x="119388" y="1762625"/>
            <a:ext cx="3902177" cy="2923877"/>
          </a:xfrm>
          <a:prstGeom prst="rect">
            <a:avLst/>
          </a:prstGeom>
          <a:noFill/>
        </p:spPr>
        <p:txBody>
          <a:bodyPr wrap="square" rtlCol="0">
            <a:spAutoFit/>
          </a:bodyPr>
          <a:lstStyle/>
          <a:p>
            <a:pPr marL="119063" indent="-119063">
              <a:spcAft>
                <a:spcPts val="1800"/>
              </a:spcAft>
              <a:buClr>
                <a:srgbClr val="7030A0"/>
              </a:buClr>
              <a:buFont typeface="Arial" panose="020B0604020202020204" pitchFamily="34" charset="0"/>
              <a:buChar char="•"/>
            </a:pPr>
            <a:r>
              <a:rPr lang="en-US" sz="1400" dirty="0">
                <a:solidFill>
                  <a:srgbClr val="0070C0"/>
                </a:solidFill>
              </a:rPr>
              <a:t>A successful description of the pion and nucleon elastic FFs and the electrocouplings of the </a:t>
            </a:r>
            <a:r>
              <a:rPr lang="en-US" sz="1400" dirty="0">
                <a:solidFill>
                  <a:srgbClr val="0070C0"/>
                </a:solidFill>
                <a:latin typeface="Symbol" pitchFamily="2" charset="2"/>
              </a:rPr>
              <a:t>D</a:t>
            </a:r>
            <a:r>
              <a:rPr lang="en-US" sz="1400" dirty="0">
                <a:solidFill>
                  <a:srgbClr val="0070C0"/>
                </a:solidFill>
              </a:rPr>
              <a:t>(1232)3/2</a:t>
            </a:r>
            <a:r>
              <a:rPr lang="en-US" sz="1400" baseline="30000" dirty="0">
                <a:solidFill>
                  <a:srgbClr val="0070C0"/>
                </a:solidFill>
              </a:rPr>
              <a:t>+ </a:t>
            </a:r>
            <a:r>
              <a:rPr lang="en-US" sz="1400" dirty="0">
                <a:solidFill>
                  <a:srgbClr val="0070C0"/>
                </a:solidFill>
              </a:rPr>
              <a:t>and N(1440)1/2</a:t>
            </a:r>
            <a:r>
              <a:rPr lang="en-US" sz="1400" baseline="30000" dirty="0">
                <a:solidFill>
                  <a:srgbClr val="0070C0"/>
                </a:solidFill>
              </a:rPr>
              <a:t>+</a:t>
            </a:r>
            <a:r>
              <a:rPr lang="en-US" sz="1400" dirty="0">
                <a:solidFill>
                  <a:srgbClr val="0070C0"/>
                </a:solidFill>
              </a:rPr>
              <a:t> has been achieved in CSM </a:t>
            </a:r>
            <a:r>
              <a:rPr lang="en-US" sz="1400" i="1" u="sng" dirty="0">
                <a:solidFill>
                  <a:srgbClr val="C00000"/>
                </a:solidFill>
              </a:rPr>
              <a:t>with the same dressed quark/gluon mass functions.</a:t>
            </a:r>
          </a:p>
          <a:p>
            <a:pPr marL="119063" indent="-119063">
              <a:spcAft>
                <a:spcPts val="1800"/>
              </a:spcAft>
              <a:buClr>
                <a:srgbClr val="7030A0"/>
              </a:buClr>
              <a:buFont typeface="Arial" panose="020B0604020202020204" pitchFamily="34" charset="0"/>
              <a:buChar char="•"/>
            </a:pPr>
            <a:r>
              <a:rPr lang="en-US" sz="1400" dirty="0">
                <a:solidFill>
                  <a:srgbClr val="0070C0"/>
                </a:solidFill>
              </a:rPr>
              <a:t>Dressed quarks with dynamically generated masses represent active degrees of freedom in the structure of the pion, nucleon, and the </a:t>
            </a:r>
            <a:r>
              <a:rPr lang="en-US" sz="1400" dirty="0">
                <a:solidFill>
                  <a:srgbClr val="0070C0"/>
                </a:solidFill>
                <a:latin typeface="Symbol" pitchFamily="2" charset="2"/>
              </a:rPr>
              <a:t>D</a:t>
            </a:r>
            <a:r>
              <a:rPr lang="en-US" sz="1400" dirty="0">
                <a:solidFill>
                  <a:srgbClr val="0070C0"/>
                </a:solidFill>
              </a:rPr>
              <a:t>(1232)3/2</a:t>
            </a:r>
            <a:r>
              <a:rPr lang="en-US" sz="1400" baseline="30000" dirty="0">
                <a:solidFill>
                  <a:srgbClr val="0070C0"/>
                </a:solidFill>
              </a:rPr>
              <a:t>+</a:t>
            </a:r>
            <a:r>
              <a:rPr lang="en-US" sz="1400" dirty="0">
                <a:solidFill>
                  <a:srgbClr val="0070C0"/>
                </a:solidFill>
              </a:rPr>
              <a:t>, N(1440)1/2</a:t>
            </a:r>
            <a:r>
              <a:rPr lang="en-US" sz="1400" baseline="30000" dirty="0">
                <a:solidFill>
                  <a:srgbClr val="0070C0"/>
                </a:solidFill>
              </a:rPr>
              <a:t>+</a:t>
            </a:r>
            <a:r>
              <a:rPr lang="en-US" sz="1400" dirty="0">
                <a:solidFill>
                  <a:srgbClr val="0070C0"/>
                </a:solidFill>
              </a:rPr>
              <a:t>.</a:t>
            </a:r>
          </a:p>
          <a:p>
            <a:pPr marL="119063" indent="-119063">
              <a:spcAft>
                <a:spcPts val="1800"/>
              </a:spcAft>
              <a:buClr>
                <a:srgbClr val="7030A0"/>
              </a:buClr>
              <a:buFont typeface="Arial" panose="020B0604020202020204" pitchFamily="34" charset="0"/>
              <a:buChar char="•"/>
            </a:pPr>
            <a:r>
              <a:rPr lang="en-US" sz="1400" dirty="0">
                <a:solidFill>
                  <a:srgbClr val="0070C0"/>
                </a:solidFill>
              </a:rPr>
              <a:t>Strong evidence for insight into momentum dependence of dressed quark mass</a:t>
            </a:r>
          </a:p>
        </p:txBody>
      </p:sp>
      <p:sp>
        <p:nvSpPr>
          <p:cNvPr id="7" name="TextBox 6">
            <a:extLst>
              <a:ext uri="{FF2B5EF4-FFF2-40B4-BE49-F238E27FC236}">
                <a16:creationId xmlns:a16="http://schemas.microsoft.com/office/drawing/2014/main" id="{CE426B9E-CB25-1472-7088-8F47C3670177}"/>
              </a:ext>
            </a:extLst>
          </p:cNvPr>
          <p:cNvSpPr txBox="1"/>
          <p:nvPr/>
        </p:nvSpPr>
        <p:spPr>
          <a:xfrm>
            <a:off x="4401586" y="1693560"/>
            <a:ext cx="953135" cy="461665"/>
          </a:xfrm>
          <a:prstGeom prst="rect">
            <a:avLst/>
          </a:prstGeom>
          <a:noFill/>
        </p:spPr>
        <p:txBody>
          <a:bodyPr wrap="square" rtlCol="0">
            <a:spAutoFit/>
          </a:bodyPr>
          <a:lstStyle/>
          <a:p>
            <a:pPr>
              <a:spcAft>
                <a:spcPts val="600"/>
              </a:spcAft>
            </a:pPr>
            <a:r>
              <a:rPr lang="en-US" sz="800" b="0" dirty="0">
                <a:latin typeface="Comic Sans MS" panose="030F0902030302020204" pitchFamily="66" charset="0"/>
              </a:rPr>
              <a:t>Substantial contributions from M-B cloud</a:t>
            </a:r>
          </a:p>
        </p:txBody>
      </p:sp>
      <p:pic>
        <p:nvPicPr>
          <p:cNvPr id="8" name="Picture 7">
            <a:extLst>
              <a:ext uri="{FF2B5EF4-FFF2-40B4-BE49-F238E27FC236}">
                <a16:creationId xmlns:a16="http://schemas.microsoft.com/office/drawing/2014/main" id="{4F94DD7E-C8B5-4DA1-88E9-5A3BA51BB2CA}"/>
              </a:ext>
            </a:extLst>
          </p:cNvPr>
          <p:cNvPicPr>
            <a:picLocks noChangeAspect="1"/>
          </p:cNvPicPr>
          <p:nvPr/>
        </p:nvPicPr>
        <p:blipFill rotWithShape="1">
          <a:blip r:embed="rId6">
            <a:extLst>
              <a:ext uri="{28A0092B-C50C-407E-A947-70E740481C1C}">
                <a14:useLocalDpi xmlns:a14="http://schemas.microsoft.com/office/drawing/2010/main" val="0"/>
              </a:ext>
            </a:extLst>
          </a:blip>
          <a:srcRect l="7405" t="17536" r="8235" b="18686"/>
          <a:stretch/>
        </p:blipFill>
        <p:spPr>
          <a:xfrm>
            <a:off x="6556142" y="803383"/>
            <a:ext cx="2447916" cy="2463987"/>
          </a:xfrm>
          <a:prstGeom prst="rect">
            <a:avLst/>
          </a:prstGeom>
        </p:spPr>
      </p:pic>
      <p:sp>
        <p:nvSpPr>
          <p:cNvPr id="2" name="TextBox 1">
            <a:extLst>
              <a:ext uri="{FF2B5EF4-FFF2-40B4-BE49-F238E27FC236}">
                <a16:creationId xmlns:a16="http://schemas.microsoft.com/office/drawing/2014/main" id="{3506AE66-5B3C-A543-EF8E-BC46E8982D11}"/>
              </a:ext>
            </a:extLst>
          </p:cNvPr>
          <p:cNvSpPr txBox="1"/>
          <p:nvPr/>
        </p:nvSpPr>
        <p:spPr>
          <a:xfrm>
            <a:off x="5172483" y="885624"/>
            <a:ext cx="1280510" cy="430887"/>
          </a:xfrm>
          <a:prstGeom prst="rect">
            <a:avLst/>
          </a:prstGeom>
          <a:solidFill>
            <a:schemeClr val="bg1"/>
          </a:solidFill>
          <a:ln w="12700">
            <a:solidFill>
              <a:schemeClr val="tx1"/>
            </a:solidFill>
          </a:ln>
        </p:spPr>
        <p:txBody>
          <a:bodyPr wrap="square" rtlCol="0">
            <a:spAutoFit/>
          </a:bodyPr>
          <a:lstStyle/>
          <a:p>
            <a:pPr algn="ctr">
              <a:spcAft>
                <a:spcPts val="600"/>
              </a:spcAft>
            </a:pPr>
            <a:r>
              <a:rPr lang="en-US" sz="1100" b="0" dirty="0">
                <a:solidFill>
                  <a:srgbClr val="011893"/>
                </a:solidFill>
                <a:latin typeface="Comic Sans MS" panose="030F0902030302020204" pitchFamily="66" charset="0"/>
              </a:rPr>
              <a:t>N→</a:t>
            </a:r>
            <a:r>
              <a:rPr lang="en-US" sz="1100" b="0" dirty="0">
                <a:solidFill>
                  <a:srgbClr val="011893"/>
                </a:solidFill>
                <a:latin typeface="Symbol" pitchFamily="2" charset="2"/>
              </a:rPr>
              <a:t>D</a:t>
            </a:r>
            <a:r>
              <a:rPr lang="en-US" sz="1100" b="0" dirty="0">
                <a:solidFill>
                  <a:srgbClr val="011893"/>
                </a:solidFill>
                <a:latin typeface="Comic Sans MS" panose="030F0902030302020204" pitchFamily="66" charset="0"/>
              </a:rPr>
              <a:t>(1232)3/2</a:t>
            </a:r>
            <a:r>
              <a:rPr lang="en-US" sz="1100" b="0" baseline="30000" dirty="0">
                <a:solidFill>
                  <a:srgbClr val="011893"/>
                </a:solidFill>
                <a:latin typeface="Comic Sans MS" panose="030F0902030302020204" pitchFamily="66" charset="0"/>
              </a:rPr>
              <a:t>+</a:t>
            </a:r>
            <a:r>
              <a:rPr lang="en-US" sz="1100" b="0" dirty="0">
                <a:solidFill>
                  <a:srgbClr val="011893"/>
                </a:solidFill>
                <a:latin typeface="Comic Sans MS" panose="030F0902030302020204" pitchFamily="66" charset="0"/>
              </a:rPr>
              <a:t> magnetic FF</a:t>
            </a:r>
          </a:p>
        </p:txBody>
      </p:sp>
      <p:sp>
        <p:nvSpPr>
          <p:cNvPr id="6" name="TextBox 5">
            <a:extLst>
              <a:ext uri="{FF2B5EF4-FFF2-40B4-BE49-F238E27FC236}">
                <a16:creationId xmlns:a16="http://schemas.microsoft.com/office/drawing/2014/main" id="{327FCEAF-EBC8-A112-C53A-F5C60F032B00}"/>
              </a:ext>
            </a:extLst>
          </p:cNvPr>
          <p:cNvSpPr txBox="1"/>
          <p:nvPr/>
        </p:nvSpPr>
        <p:spPr>
          <a:xfrm>
            <a:off x="7790692" y="890212"/>
            <a:ext cx="1157483" cy="265158"/>
          </a:xfrm>
          <a:prstGeom prst="rect">
            <a:avLst/>
          </a:prstGeom>
          <a:solidFill>
            <a:schemeClr val="bg1"/>
          </a:solidFill>
          <a:ln w="12700">
            <a:solidFill>
              <a:schemeClr val="tx1"/>
            </a:solidFill>
          </a:ln>
        </p:spPr>
        <p:txBody>
          <a:bodyPr wrap="square" rtlCol="0">
            <a:spAutoFit/>
          </a:bodyPr>
          <a:lstStyle/>
          <a:p>
            <a:pPr algn="ctr">
              <a:spcAft>
                <a:spcPts val="600"/>
              </a:spcAft>
            </a:pPr>
            <a:r>
              <a:rPr lang="en-US" sz="1100" b="0" dirty="0">
                <a:solidFill>
                  <a:srgbClr val="011893"/>
                </a:solidFill>
                <a:latin typeface="Comic Sans MS" panose="030F0902030302020204" pitchFamily="66" charset="0"/>
              </a:rPr>
              <a:t>N(1440)1/2</a:t>
            </a:r>
            <a:r>
              <a:rPr lang="en-US" sz="1100" b="0" baseline="30000" dirty="0">
                <a:solidFill>
                  <a:srgbClr val="011893"/>
                </a:solidFill>
                <a:latin typeface="Comic Sans MS" panose="030F0902030302020204" pitchFamily="66" charset="0"/>
              </a:rPr>
              <a:t>+</a:t>
            </a:r>
            <a:endParaRPr lang="en-US" sz="1100" b="0" dirty="0">
              <a:solidFill>
                <a:srgbClr val="011893"/>
              </a:solidFill>
              <a:latin typeface="Comic Sans MS" panose="030F0902030302020204" pitchFamily="66" charset="0"/>
            </a:endParaRPr>
          </a:p>
        </p:txBody>
      </p:sp>
      <p:sp>
        <p:nvSpPr>
          <p:cNvPr id="9" name="TextBox 8">
            <a:extLst>
              <a:ext uri="{FF2B5EF4-FFF2-40B4-BE49-F238E27FC236}">
                <a16:creationId xmlns:a16="http://schemas.microsoft.com/office/drawing/2014/main" id="{7D3A3EF8-7B55-8317-4FF6-728954315754}"/>
              </a:ext>
            </a:extLst>
          </p:cNvPr>
          <p:cNvSpPr txBox="1"/>
          <p:nvPr/>
        </p:nvSpPr>
        <p:spPr>
          <a:xfrm>
            <a:off x="4464098" y="2577436"/>
            <a:ext cx="1384742" cy="338554"/>
          </a:xfrm>
          <a:prstGeom prst="rect">
            <a:avLst/>
          </a:prstGeom>
          <a:noFill/>
        </p:spPr>
        <p:txBody>
          <a:bodyPr wrap="square" rtlCol="0">
            <a:spAutoFit/>
          </a:bodyPr>
          <a:lstStyle/>
          <a:p>
            <a:pPr algn="ctr">
              <a:spcAft>
                <a:spcPts val="600"/>
              </a:spcAft>
            </a:pPr>
            <a:r>
              <a:rPr lang="en-US" sz="800" b="0" dirty="0">
                <a:solidFill>
                  <a:srgbClr val="008000"/>
                </a:solidFill>
                <a:latin typeface="Comic Sans MS" panose="030F0902030302020204" pitchFamily="66" charset="0"/>
              </a:rPr>
              <a:t>J. Segovia et al., FBS 55, 1185 (2014)</a:t>
            </a:r>
          </a:p>
        </p:txBody>
      </p:sp>
      <p:sp>
        <p:nvSpPr>
          <p:cNvPr id="10" name="TextBox 9">
            <a:extLst>
              <a:ext uri="{FF2B5EF4-FFF2-40B4-BE49-F238E27FC236}">
                <a16:creationId xmlns:a16="http://schemas.microsoft.com/office/drawing/2014/main" id="{AD2DDCAE-73F4-281A-B2C3-C5516CE9C0B2}"/>
              </a:ext>
            </a:extLst>
          </p:cNvPr>
          <p:cNvSpPr txBox="1"/>
          <p:nvPr/>
        </p:nvSpPr>
        <p:spPr>
          <a:xfrm>
            <a:off x="6921358" y="2594988"/>
            <a:ext cx="1542215" cy="338554"/>
          </a:xfrm>
          <a:prstGeom prst="rect">
            <a:avLst/>
          </a:prstGeom>
          <a:noFill/>
        </p:spPr>
        <p:txBody>
          <a:bodyPr wrap="square" rtlCol="0">
            <a:spAutoFit/>
          </a:bodyPr>
          <a:lstStyle/>
          <a:p>
            <a:pPr algn="ctr">
              <a:spcAft>
                <a:spcPts val="600"/>
              </a:spcAft>
            </a:pPr>
            <a:r>
              <a:rPr lang="en-US" sz="800" b="0" dirty="0">
                <a:solidFill>
                  <a:srgbClr val="008000"/>
                </a:solidFill>
                <a:latin typeface="Comic Sans MS" panose="030F0902030302020204" pitchFamily="66" charset="0"/>
              </a:rPr>
              <a:t>J. Segovia et al., PRL 115, 171801 (2015)</a:t>
            </a:r>
          </a:p>
        </p:txBody>
      </p:sp>
      <p:sp>
        <p:nvSpPr>
          <p:cNvPr id="11" name="TextBox 10">
            <a:extLst>
              <a:ext uri="{FF2B5EF4-FFF2-40B4-BE49-F238E27FC236}">
                <a16:creationId xmlns:a16="http://schemas.microsoft.com/office/drawing/2014/main" id="{0FD665BA-482D-BB1E-61D2-90C3DA883050}"/>
              </a:ext>
            </a:extLst>
          </p:cNvPr>
          <p:cNvSpPr txBox="1"/>
          <p:nvPr/>
        </p:nvSpPr>
        <p:spPr>
          <a:xfrm>
            <a:off x="688483" y="5817797"/>
            <a:ext cx="7549952" cy="584775"/>
          </a:xfrm>
          <a:prstGeom prst="rect">
            <a:avLst/>
          </a:prstGeom>
          <a:noFill/>
        </p:spPr>
        <p:txBody>
          <a:bodyPr wrap="none" rtlCol="0">
            <a:spAutoFit/>
          </a:bodyPr>
          <a:lstStyle/>
          <a:p>
            <a:pPr algn="ctr"/>
            <a:r>
              <a:rPr lang="en-US" sz="1600" dirty="0">
                <a:solidFill>
                  <a:srgbClr val="FF0000"/>
                </a:solidFill>
              </a:rPr>
              <a:t>One of the most important achievements in hadron physics of the last decade</a:t>
            </a:r>
          </a:p>
          <a:p>
            <a:pPr algn="ctr"/>
            <a:r>
              <a:rPr lang="en-US" sz="1600" dirty="0">
                <a:solidFill>
                  <a:srgbClr val="FF0000"/>
                </a:solidFill>
              </a:rPr>
              <a:t> in synergistic efforts between experimentalists, phenomenologists, and theorists.</a:t>
            </a:r>
          </a:p>
        </p:txBody>
      </p:sp>
      <p:sp>
        <p:nvSpPr>
          <p:cNvPr id="12" name="TextBox 11">
            <a:extLst>
              <a:ext uri="{FF2B5EF4-FFF2-40B4-BE49-F238E27FC236}">
                <a16:creationId xmlns:a16="http://schemas.microsoft.com/office/drawing/2014/main" id="{FA70FD2F-672B-B87A-DB39-C0D853C3ACFA}"/>
              </a:ext>
            </a:extLst>
          </p:cNvPr>
          <p:cNvSpPr txBox="1"/>
          <p:nvPr/>
        </p:nvSpPr>
        <p:spPr>
          <a:xfrm>
            <a:off x="4499177" y="5164239"/>
            <a:ext cx="1773242" cy="215444"/>
          </a:xfrm>
          <a:prstGeom prst="rect">
            <a:avLst/>
          </a:prstGeom>
          <a:noFill/>
        </p:spPr>
        <p:txBody>
          <a:bodyPr wrap="none" rtlCol="0">
            <a:spAutoFit/>
          </a:bodyPr>
          <a:lstStyle/>
          <a:p>
            <a:r>
              <a:rPr lang="en-US" sz="800" dirty="0">
                <a:solidFill>
                  <a:srgbClr val="2A0090"/>
                </a:solidFill>
              </a:rPr>
              <a:t>Data points: JLab </a:t>
            </a:r>
            <a:r>
              <a:rPr lang="en-US" sz="800" dirty="0" err="1">
                <a:solidFill>
                  <a:srgbClr val="2A0090"/>
                </a:solidFill>
              </a:rPr>
              <a:t>F</a:t>
            </a:r>
            <a:r>
              <a:rPr lang="en-US" sz="800" baseline="-25000" dirty="0" err="1">
                <a:solidFill>
                  <a:srgbClr val="2A0090"/>
                </a:solidFill>
                <a:latin typeface="Symbol" pitchFamily="2" charset="2"/>
              </a:rPr>
              <a:t>p</a:t>
            </a:r>
            <a:r>
              <a:rPr lang="en-US" sz="800" dirty="0">
                <a:solidFill>
                  <a:srgbClr val="2A0090"/>
                </a:solidFill>
              </a:rPr>
              <a:t> Collaboration</a:t>
            </a:r>
          </a:p>
        </p:txBody>
      </p:sp>
      <p:sp>
        <p:nvSpPr>
          <p:cNvPr id="13" name="TextBox 12">
            <a:extLst>
              <a:ext uri="{FF2B5EF4-FFF2-40B4-BE49-F238E27FC236}">
                <a16:creationId xmlns:a16="http://schemas.microsoft.com/office/drawing/2014/main" id="{1D27DAA7-E2E2-75F1-1ACE-B653643B5E4F}"/>
              </a:ext>
            </a:extLst>
          </p:cNvPr>
          <p:cNvSpPr txBox="1"/>
          <p:nvPr/>
        </p:nvSpPr>
        <p:spPr>
          <a:xfrm>
            <a:off x="7170047" y="5142019"/>
            <a:ext cx="840295" cy="215444"/>
          </a:xfrm>
          <a:prstGeom prst="rect">
            <a:avLst/>
          </a:prstGeom>
          <a:noFill/>
        </p:spPr>
        <p:txBody>
          <a:bodyPr wrap="none" rtlCol="0">
            <a:spAutoFit/>
          </a:bodyPr>
          <a:lstStyle/>
          <a:p>
            <a:r>
              <a:rPr lang="en-US" sz="800" dirty="0">
                <a:solidFill>
                  <a:srgbClr val="C00000"/>
                </a:solidFill>
                <a:latin typeface="Comic Sans MS" panose="030F0902030302020204" pitchFamily="66" charset="0"/>
              </a:rPr>
              <a:t>Hall A/C data</a:t>
            </a:r>
          </a:p>
        </p:txBody>
      </p:sp>
      <p:sp>
        <p:nvSpPr>
          <p:cNvPr id="14" name="Line 4">
            <a:extLst>
              <a:ext uri="{FF2B5EF4-FFF2-40B4-BE49-F238E27FC236}">
                <a16:creationId xmlns:a16="http://schemas.microsoft.com/office/drawing/2014/main" id="{3CEC1206-5C82-8E78-BC80-21F434F97C2B}"/>
              </a:ext>
            </a:extLst>
          </p:cNvPr>
          <p:cNvSpPr>
            <a:spLocks noChangeShapeType="1"/>
          </p:cNvSpPr>
          <p:nvPr/>
        </p:nvSpPr>
        <p:spPr bwMode="auto">
          <a:xfrm flipV="1">
            <a:off x="-4403"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335171519"/>
      </p:ext>
    </p:extLst>
  </p:cSld>
  <p:clrMapOvr>
    <a:masterClrMapping/>
  </p:clrMapOvr>
  <p:transition advTm="162169"/>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6C42BB8-CDFE-924F-B03B-C2C337F5BA23}"/>
              </a:ext>
            </a:extLst>
          </p:cNvPr>
          <p:cNvSpPr txBox="1"/>
          <p:nvPr/>
        </p:nvSpPr>
        <p:spPr>
          <a:xfrm>
            <a:off x="310453" y="5520570"/>
            <a:ext cx="8519448" cy="830997"/>
          </a:xfrm>
          <a:prstGeom prst="rect">
            <a:avLst/>
          </a:prstGeom>
          <a:solidFill>
            <a:srgbClr val="FFC000"/>
          </a:solidFill>
        </p:spPr>
        <p:txBody>
          <a:bodyPr wrap="square" rtlCol="0">
            <a:spAutoFit/>
          </a:bodyPr>
          <a:lstStyle/>
          <a:p>
            <a:r>
              <a:rPr lang="en-US" sz="1600" dirty="0"/>
              <a:t>CLAS results on N(1520)3/2</a:t>
            </a:r>
            <a:r>
              <a:rPr lang="en-US" sz="1600" baseline="30000" dirty="0"/>
              <a:t>-</a:t>
            </a:r>
            <a:r>
              <a:rPr lang="en-US" sz="1600" dirty="0"/>
              <a:t>, </a:t>
            </a:r>
            <a:r>
              <a:rPr lang="en-US" sz="1600" dirty="0">
                <a:latin typeface="Symbol" pitchFamily="2" charset="2"/>
              </a:rPr>
              <a:t>D</a:t>
            </a:r>
            <a:r>
              <a:rPr lang="en-US" sz="1600" dirty="0"/>
              <a:t>(1600)3/2</a:t>
            </a:r>
            <a:r>
              <a:rPr lang="en-US" sz="1600" baseline="30000" dirty="0"/>
              <a:t>+</a:t>
            </a:r>
            <a:r>
              <a:rPr lang="en-US" sz="1600" dirty="0"/>
              <a:t>, and </a:t>
            </a:r>
            <a:r>
              <a:rPr lang="en-US" sz="1600" dirty="0">
                <a:latin typeface="Symbol" pitchFamily="2" charset="2"/>
              </a:rPr>
              <a:t>D</a:t>
            </a:r>
            <a:r>
              <a:rPr lang="en-US" sz="1600" dirty="0"/>
              <a:t>(1700)3/2</a:t>
            </a:r>
            <a:r>
              <a:rPr lang="en-US" sz="1600" baseline="30000" dirty="0"/>
              <a:t>-</a:t>
            </a:r>
            <a:r>
              <a:rPr lang="en-US" sz="1600" dirty="0"/>
              <a:t> electrocouplings confirmed the CSM prediction across Q</a:t>
            </a:r>
            <a:r>
              <a:rPr lang="en-US" sz="1600" baseline="30000" dirty="0"/>
              <a:t>2</a:t>
            </a:r>
            <a:r>
              <a:rPr lang="en-US" sz="1600" dirty="0"/>
              <a:t>&gt;2 GeV</a:t>
            </a:r>
            <a:r>
              <a:rPr lang="en-US" sz="1600" baseline="30000" dirty="0"/>
              <a:t>2</a:t>
            </a:r>
            <a:r>
              <a:rPr lang="en-US" sz="1600" dirty="0"/>
              <a:t>, solidifying evidence for insight into dressed quark mass function and, consequently, into EHM from studies of </a:t>
            </a:r>
            <a:r>
              <a:rPr lang="en-US" sz="1600" dirty="0" err="1">
                <a:latin typeface="Symbol" pitchFamily="2" charset="2"/>
              </a:rPr>
              <a:t>g</a:t>
            </a:r>
            <a:r>
              <a:rPr lang="en-US" sz="1600" baseline="-25000" dirty="0" err="1"/>
              <a:t>v</a:t>
            </a:r>
            <a:r>
              <a:rPr lang="en-US" sz="1600" dirty="0" err="1"/>
              <a:t>pN</a:t>
            </a:r>
            <a:r>
              <a:rPr lang="en-US" sz="1600" dirty="0"/>
              <a:t>* electrocouplings.</a:t>
            </a:r>
          </a:p>
        </p:txBody>
      </p:sp>
      <p:sp>
        <p:nvSpPr>
          <p:cNvPr id="14" name="Slide Number Placeholder 4">
            <a:extLst>
              <a:ext uri="{FF2B5EF4-FFF2-40B4-BE49-F238E27FC236}">
                <a16:creationId xmlns:a16="http://schemas.microsoft.com/office/drawing/2014/main" id="{B10682A1-6420-3592-2D38-8D4E4967F05D}"/>
              </a:ext>
            </a:extLst>
          </p:cNvPr>
          <p:cNvSpPr txBox="1">
            <a:spLocks/>
          </p:cNvSpPr>
          <p:nvPr/>
        </p:nvSpPr>
        <p:spPr>
          <a:xfrm>
            <a:off x="8659840" y="6566376"/>
            <a:ext cx="486064" cy="275956"/>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9</a:t>
            </a:r>
          </a:p>
        </p:txBody>
      </p:sp>
      <p:pic>
        <p:nvPicPr>
          <p:cNvPr id="3" name="Picture 2">
            <a:extLst>
              <a:ext uri="{FF2B5EF4-FFF2-40B4-BE49-F238E27FC236}">
                <a16:creationId xmlns:a16="http://schemas.microsoft.com/office/drawing/2014/main" id="{FB8E997A-EF0A-B0C8-4599-D3AB656D4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688" y="548640"/>
            <a:ext cx="2767120" cy="2767120"/>
          </a:xfrm>
          <a:prstGeom prst="rect">
            <a:avLst/>
          </a:prstGeom>
        </p:spPr>
      </p:pic>
      <p:sp>
        <p:nvSpPr>
          <p:cNvPr id="17" name="Rectangle 2">
            <a:extLst>
              <a:ext uri="{FF2B5EF4-FFF2-40B4-BE49-F238E27FC236}">
                <a16:creationId xmlns:a16="http://schemas.microsoft.com/office/drawing/2014/main" id="{CED98E6C-4941-DBDE-8D1C-4F19F535F236}"/>
              </a:ext>
            </a:extLst>
          </p:cNvPr>
          <p:cNvSpPr txBox="1">
            <a:spLocks noChangeArrowheads="1"/>
          </p:cNvSpPr>
          <p:nvPr/>
        </p:nvSpPr>
        <p:spPr bwMode="auto">
          <a:xfrm>
            <a:off x="0" y="95281"/>
            <a:ext cx="9082796" cy="365760"/>
          </a:xfrm>
          <a:prstGeom prst="rect">
            <a:avLst/>
          </a:prstGeom>
          <a:noFill/>
          <a:ln w="9525">
            <a:solidFill>
              <a:schemeClr val="bg1"/>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200" algn="ctr" rtl="0" eaLnBrk="0" fontAlgn="base" hangingPunct="0">
              <a:spcBef>
                <a:spcPct val="0"/>
              </a:spcBef>
              <a:spcAft>
                <a:spcPct val="0"/>
              </a:spcAft>
              <a:defRPr sz="3200" b="1">
                <a:solidFill>
                  <a:schemeClr val="accent2"/>
                </a:solidFill>
                <a:latin typeface="Arial" charset="0"/>
              </a:defRPr>
            </a:lvl6pPr>
            <a:lvl7pPr marL="914400" algn="ctr" rtl="0" eaLnBrk="0" fontAlgn="base" hangingPunct="0">
              <a:spcBef>
                <a:spcPct val="0"/>
              </a:spcBef>
              <a:spcAft>
                <a:spcPct val="0"/>
              </a:spcAft>
              <a:defRPr sz="3200" b="1">
                <a:solidFill>
                  <a:schemeClr val="accent2"/>
                </a:solidFill>
                <a:latin typeface="Arial" charset="0"/>
              </a:defRPr>
            </a:lvl7pPr>
            <a:lvl8pPr marL="1371600" algn="ctr" rtl="0" eaLnBrk="0" fontAlgn="base" hangingPunct="0">
              <a:spcBef>
                <a:spcPct val="0"/>
              </a:spcBef>
              <a:spcAft>
                <a:spcPct val="0"/>
              </a:spcAft>
              <a:defRPr sz="3200" b="1">
                <a:solidFill>
                  <a:schemeClr val="accent2"/>
                </a:solidFill>
                <a:latin typeface="Arial" charset="0"/>
              </a:defRPr>
            </a:lvl8pPr>
            <a:lvl9pPr marL="1828800" algn="ctr" rtl="0" eaLnBrk="0" fontAlgn="base" hangingPunct="0">
              <a:spcBef>
                <a:spcPct val="0"/>
              </a:spcBef>
              <a:spcAft>
                <a:spcPct val="0"/>
              </a:spcAft>
              <a:defRPr sz="3200" b="1">
                <a:solidFill>
                  <a:schemeClr val="accent2"/>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2000" kern="0" dirty="0">
                <a:solidFill>
                  <a:srgbClr val="0000FF"/>
                </a:solidFill>
                <a:latin typeface="Arial"/>
                <a:ea typeface="MS PGothic" pitchFamily="34" charset="-128"/>
              </a:rPr>
              <a:t>CSM Prediction vs. Data Determination</a:t>
            </a:r>
            <a:endParaRPr kumimoji="0" lang="en-US" sz="2000" b="1" i="0" u="none" strike="noStrike" kern="0" cap="none" spc="0" normalizeH="0" baseline="0" noProof="0" dirty="0">
              <a:ln>
                <a:noFill/>
              </a:ln>
              <a:solidFill>
                <a:srgbClr val="0000FF"/>
              </a:solidFill>
              <a:effectLst/>
              <a:uLnTx/>
              <a:uFillTx/>
              <a:latin typeface="Arial"/>
              <a:ea typeface="MS PGothic" pitchFamily="34" charset="-128"/>
              <a:cs typeface="+mj-cs"/>
            </a:endParaRPr>
          </a:p>
        </p:txBody>
      </p:sp>
      <p:sp>
        <p:nvSpPr>
          <p:cNvPr id="9" name="Line 4">
            <a:extLst>
              <a:ext uri="{FF2B5EF4-FFF2-40B4-BE49-F238E27FC236}">
                <a16:creationId xmlns:a16="http://schemas.microsoft.com/office/drawing/2014/main" id="{7E56ADE8-C31C-91DE-55EF-05BE83DFB57F}"/>
              </a:ext>
            </a:extLst>
          </p:cNvPr>
          <p:cNvSpPr>
            <a:spLocks noChangeShapeType="1"/>
          </p:cNvSpPr>
          <p:nvPr/>
        </p:nvSpPr>
        <p:spPr bwMode="auto">
          <a:xfrm flipV="1">
            <a:off x="0"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pic>
        <p:nvPicPr>
          <p:cNvPr id="4" name="Picture 3">
            <a:extLst>
              <a:ext uri="{FF2B5EF4-FFF2-40B4-BE49-F238E27FC236}">
                <a16:creationId xmlns:a16="http://schemas.microsoft.com/office/drawing/2014/main" id="{4ABACBF7-68EE-BAE0-94E1-2E5DCF2AD9AF}"/>
              </a:ext>
            </a:extLst>
          </p:cNvPr>
          <p:cNvPicPr>
            <a:picLocks noChangeAspect="1"/>
          </p:cNvPicPr>
          <p:nvPr/>
        </p:nvPicPr>
        <p:blipFill>
          <a:blip r:embed="rId3"/>
          <a:stretch>
            <a:fillRect/>
          </a:stretch>
        </p:blipFill>
        <p:spPr>
          <a:xfrm>
            <a:off x="3601155" y="716319"/>
            <a:ext cx="3055056" cy="2377431"/>
          </a:xfrm>
          <a:prstGeom prst="rect">
            <a:avLst/>
          </a:prstGeom>
        </p:spPr>
      </p:pic>
      <p:pic>
        <p:nvPicPr>
          <p:cNvPr id="7" name="Picture 6">
            <a:extLst>
              <a:ext uri="{FF2B5EF4-FFF2-40B4-BE49-F238E27FC236}">
                <a16:creationId xmlns:a16="http://schemas.microsoft.com/office/drawing/2014/main" id="{A58AE90B-8724-B6DA-30D8-097B6E9FDB48}"/>
              </a:ext>
            </a:extLst>
          </p:cNvPr>
          <p:cNvPicPr>
            <a:picLocks noChangeAspect="1"/>
          </p:cNvPicPr>
          <p:nvPr/>
        </p:nvPicPr>
        <p:blipFill>
          <a:blip r:embed="rId4"/>
          <a:stretch>
            <a:fillRect/>
          </a:stretch>
        </p:blipFill>
        <p:spPr>
          <a:xfrm>
            <a:off x="3428686" y="3271994"/>
            <a:ext cx="3227525" cy="2117182"/>
          </a:xfrm>
          <a:prstGeom prst="rect">
            <a:avLst/>
          </a:prstGeom>
        </p:spPr>
      </p:pic>
      <p:pic>
        <p:nvPicPr>
          <p:cNvPr id="12" name="Picture 11">
            <a:extLst>
              <a:ext uri="{FF2B5EF4-FFF2-40B4-BE49-F238E27FC236}">
                <a16:creationId xmlns:a16="http://schemas.microsoft.com/office/drawing/2014/main" id="{929C9A06-8DA6-6621-3D39-1AB59E97DCFD}"/>
              </a:ext>
            </a:extLst>
          </p:cNvPr>
          <p:cNvPicPr>
            <a:picLocks noChangeAspect="1"/>
          </p:cNvPicPr>
          <p:nvPr/>
        </p:nvPicPr>
        <p:blipFill>
          <a:blip r:embed="rId5"/>
          <a:stretch>
            <a:fillRect/>
          </a:stretch>
        </p:blipFill>
        <p:spPr>
          <a:xfrm>
            <a:off x="316089" y="3257532"/>
            <a:ext cx="2868719" cy="2159434"/>
          </a:xfrm>
          <a:prstGeom prst="rect">
            <a:avLst/>
          </a:prstGeom>
        </p:spPr>
      </p:pic>
      <p:sp>
        <p:nvSpPr>
          <p:cNvPr id="18" name="TextBox 17">
            <a:extLst>
              <a:ext uri="{FF2B5EF4-FFF2-40B4-BE49-F238E27FC236}">
                <a16:creationId xmlns:a16="http://schemas.microsoft.com/office/drawing/2014/main" id="{94AC2ABA-C06A-07FA-B737-D979D2891E60}"/>
              </a:ext>
            </a:extLst>
          </p:cNvPr>
          <p:cNvSpPr txBox="1"/>
          <p:nvPr/>
        </p:nvSpPr>
        <p:spPr>
          <a:xfrm>
            <a:off x="1531742" y="2463443"/>
            <a:ext cx="1130438" cy="523220"/>
          </a:xfrm>
          <a:prstGeom prst="rect">
            <a:avLst/>
          </a:prstGeom>
          <a:noFill/>
        </p:spPr>
        <p:txBody>
          <a:bodyPr wrap="none" rtlCol="0">
            <a:spAutoFit/>
          </a:bodyPr>
          <a:lstStyle/>
          <a:p>
            <a:r>
              <a:rPr lang="en-US" sz="1400" dirty="0">
                <a:latin typeface="Symbol" pitchFamily="2" charset="2"/>
              </a:rPr>
              <a:t>D</a:t>
            </a:r>
            <a:r>
              <a:rPr lang="en-US" sz="1400" dirty="0"/>
              <a:t>(1600)3/2</a:t>
            </a:r>
            <a:r>
              <a:rPr lang="en-US" sz="1400" baseline="30000" dirty="0"/>
              <a:t>+</a:t>
            </a:r>
          </a:p>
          <a:p>
            <a:pPr algn="ctr"/>
            <a:r>
              <a:rPr lang="en-US" sz="1400" dirty="0"/>
              <a:t>A</a:t>
            </a:r>
            <a:r>
              <a:rPr lang="en-US" sz="1400" baseline="-25000" dirty="0"/>
              <a:t>1/2</a:t>
            </a:r>
          </a:p>
        </p:txBody>
      </p:sp>
      <p:sp>
        <p:nvSpPr>
          <p:cNvPr id="19" name="TextBox 18">
            <a:extLst>
              <a:ext uri="{FF2B5EF4-FFF2-40B4-BE49-F238E27FC236}">
                <a16:creationId xmlns:a16="http://schemas.microsoft.com/office/drawing/2014/main" id="{DE472D14-E7F9-F4EF-9365-54B6DD72BCAA}"/>
              </a:ext>
            </a:extLst>
          </p:cNvPr>
          <p:cNvSpPr txBox="1"/>
          <p:nvPr/>
        </p:nvSpPr>
        <p:spPr>
          <a:xfrm>
            <a:off x="1750448" y="4606985"/>
            <a:ext cx="1130438" cy="523220"/>
          </a:xfrm>
          <a:prstGeom prst="rect">
            <a:avLst/>
          </a:prstGeom>
          <a:noFill/>
        </p:spPr>
        <p:txBody>
          <a:bodyPr wrap="none" rtlCol="0">
            <a:spAutoFit/>
          </a:bodyPr>
          <a:lstStyle/>
          <a:p>
            <a:r>
              <a:rPr lang="en-US" sz="1400" dirty="0">
                <a:latin typeface="Symbol" pitchFamily="2" charset="2"/>
              </a:rPr>
              <a:t>D</a:t>
            </a:r>
            <a:r>
              <a:rPr lang="en-US" sz="1400" dirty="0"/>
              <a:t>(1600)3/2</a:t>
            </a:r>
            <a:r>
              <a:rPr lang="en-US" sz="1400" baseline="30000" dirty="0"/>
              <a:t>+</a:t>
            </a:r>
          </a:p>
          <a:p>
            <a:pPr algn="ctr"/>
            <a:r>
              <a:rPr lang="en-US" sz="1400" dirty="0"/>
              <a:t>A</a:t>
            </a:r>
            <a:r>
              <a:rPr lang="en-US" sz="1400" baseline="-25000" dirty="0"/>
              <a:t>3/2</a:t>
            </a:r>
          </a:p>
        </p:txBody>
      </p:sp>
      <p:sp>
        <p:nvSpPr>
          <p:cNvPr id="20" name="TextBox 19">
            <a:extLst>
              <a:ext uri="{FF2B5EF4-FFF2-40B4-BE49-F238E27FC236}">
                <a16:creationId xmlns:a16="http://schemas.microsoft.com/office/drawing/2014/main" id="{FD763F4A-14A7-03A7-93BA-ADC490DBE4B2}"/>
              </a:ext>
            </a:extLst>
          </p:cNvPr>
          <p:cNvSpPr txBox="1"/>
          <p:nvPr/>
        </p:nvSpPr>
        <p:spPr>
          <a:xfrm>
            <a:off x="4298862" y="1940223"/>
            <a:ext cx="1119217" cy="307777"/>
          </a:xfrm>
          <a:prstGeom prst="rect">
            <a:avLst/>
          </a:prstGeom>
          <a:noFill/>
        </p:spPr>
        <p:txBody>
          <a:bodyPr wrap="none" rtlCol="0">
            <a:spAutoFit/>
          </a:bodyPr>
          <a:lstStyle/>
          <a:p>
            <a:r>
              <a:rPr lang="en-US" sz="1400" dirty="0">
                <a:latin typeface="+mn-lt"/>
              </a:rPr>
              <a:t>N</a:t>
            </a:r>
            <a:r>
              <a:rPr lang="en-US" sz="1400" dirty="0"/>
              <a:t>(1520)3/2</a:t>
            </a:r>
            <a:r>
              <a:rPr lang="en-US" sz="1400" baseline="30000" dirty="0"/>
              <a:t>-</a:t>
            </a:r>
          </a:p>
        </p:txBody>
      </p:sp>
      <p:sp>
        <p:nvSpPr>
          <p:cNvPr id="21" name="TextBox 20">
            <a:extLst>
              <a:ext uri="{FF2B5EF4-FFF2-40B4-BE49-F238E27FC236}">
                <a16:creationId xmlns:a16="http://schemas.microsoft.com/office/drawing/2014/main" id="{9172517F-81B8-A31C-2403-F880F77077A7}"/>
              </a:ext>
            </a:extLst>
          </p:cNvPr>
          <p:cNvSpPr txBox="1"/>
          <p:nvPr/>
        </p:nvSpPr>
        <p:spPr>
          <a:xfrm>
            <a:off x="4298861" y="3639201"/>
            <a:ext cx="1119217" cy="307777"/>
          </a:xfrm>
          <a:prstGeom prst="rect">
            <a:avLst/>
          </a:prstGeom>
          <a:noFill/>
        </p:spPr>
        <p:txBody>
          <a:bodyPr wrap="none" rtlCol="0">
            <a:spAutoFit/>
          </a:bodyPr>
          <a:lstStyle/>
          <a:p>
            <a:r>
              <a:rPr lang="en-US" sz="1400" dirty="0">
                <a:latin typeface="Symbol" pitchFamily="2" charset="2"/>
              </a:rPr>
              <a:t>D</a:t>
            </a:r>
            <a:r>
              <a:rPr lang="en-US" sz="1400" dirty="0"/>
              <a:t>(1700)3/2</a:t>
            </a:r>
            <a:r>
              <a:rPr lang="en-US" sz="1400" baseline="30000" dirty="0"/>
              <a:t>-</a:t>
            </a:r>
          </a:p>
        </p:txBody>
      </p:sp>
      <p:sp>
        <p:nvSpPr>
          <p:cNvPr id="22" name="TextBox 21">
            <a:extLst>
              <a:ext uri="{FF2B5EF4-FFF2-40B4-BE49-F238E27FC236}">
                <a16:creationId xmlns:a16="http://schemas.microsoft.com/office/drawing/2014/main" id="{3DA70884-27E5-A7FA-0129-D9C36E31BA0D}"/>
              </a:ext>
            </a:extLst>
          </p:cNvPr>
          <p:cNvSpPr txBox="1"/>
          <p:nvPr/>
        </p:nvSpPr>
        <p:spPr>
          <a:xfrm>
            <a:off x="6732287" y="1728838"/>
            <a:ext cx="2349531" cy="954107"/>
          </a:xfrm>
          <a:prstGeom prst="rect">
            <a:avLst/>
          </a:prstGeom>
          <a:solidFill>
            <a:srgbClr val="FFC000"/>
          </a:solidFill>
        </p:spPr>
        <p:txBody>
          <a:bodyPr wrap="square" rtlCol="0">
            <a:spAutoFit/>
          </a:bodyPr>
          <a:lstStyle/>
          <a:p>
            <a:r>
              <a:rPr lang="en-US" sz="1400" dirty="0"/>
              <a:t>P. Cheng, L. Liu, Ya Lu, and C.D. Roberts. Acta Phys. Pol., B57, A13 (2026)</a:t>
            </a:r>
          </a:p>
        </p:txBody>
      </p:sp>
      <p:sp>
        <p:nvSpPr>
          <p:cNvPr id="23" name="TextBox 22">
            <a:extLst>
              <a:ext uri="{FF2B5EF4-FFF2-40B4-BE49-F238E27FC236}">
                <a16:creationId xmlns:a16="http://schemas.microsoft.com/office/drawing/2014/main" id="{813BC3B2-6F57-8C00-CFBC-DC98AC317788}"/>
              </a:ext>
            </a:extLst>
          </p:cNvPr>
          <p:cNvSpPr txBox="1"/>
          <p:nvPr/>
        </p:nvSpPr>
        <p:spPr>
          <a:xfrm>
            <a:off x="6822044" y="3093750"/>
            <a:ext cx="2170012" cy="523220"/>
          </a:xfrm>
          <a:prstGeom prst="rect">
            <a:avLst/>
          </a:prstGeom>
          <a:solidFill>
            <a:schemeClr val="bg1"/>
          </a:solidFill>
        </p:spPr>
        <p:txBody>
          <a:bodyPr wrap="square" rtlCol="0">
            <a:spAutoFit/>
          </a:bodyPr>
          <a:lstStyle/>
          <a:p>
            <a:r>
              <a:rPr lang="en-US" sz="1400" dirty="0">
                <a:solidFill>
                  <a:srgbClr val="FF0000"/>
                </a:solidFill>
              </a:rPr>
              <a:t>Ya Lu et al., PRD 100, 034001 (2019)</a:t>
            </a:r>
          </a:p>
        </p:txBody>
      </p:sp>
      <p:sp>
        <p:nvSpPr>
          <p:cNvPr id="24" name="TextBox 23">
            <a:extLst>
              <a:ext uri="{FF2B5EF4-FFF2-40B4-BE49-F238E27FC236}">
                <a16:creationId xmlns:a16="http://schemas.microsoft.com/office/drawing/2014/main" id="{3411D451-0B6F-29AB-E779-D19D44FA2CDF}"/>
              </a:ext>
            </a:extLst>
          </p:cNvPr>
          <p:cNvSpPr txBox="1"/>
          <p:nvPr/>
        </p:nvSpPr>
        <p:spPr>
          <a:xfrm>
            <a:off x="6190310" y="2719570"/>
            <a:ext cx="518817" cy="338554"/>
          </a:xfrm>
          <a:prstGeom prst="rect">
            <a:avLst/>
          </a:prstGeom>
          <a:noFill/>
        </p:spPr>
        <p:txBody>
          <a:bodyPr wrap="square" rtlCol="0">
            <a:spAutoFit/>
          </a:bodyPr>
          <a:lstStyle/>
          <a:p>
            <a:r>
              <a:rPr lang="en-US" sz="1600" dirty="0"/>
              <a:t>x</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C56C45F-4FE3-D1CD-C2A1-A4238A3D5DBD}"/>
                  </a:ext>
                </a:extLst>
              </p:cNvPr>
              <p:cNvSpPr txBox="1"/>
              <p:nvPr/>
            </p:nvSpPr>
            <p:spPr>
              <a:xfrm>
                <a:off x="7265874" y="3861555"/>
                <a:ext cx="1282353" cy="246221"/>
              </a:xfrm>
              <a:prstGeom prst="rect">
                <a:avLst/>
              </a:prstGeom>
              <a:noFill/>
            </p:spPr>
            <p:txBody>
              <a:bodyPr wrap="square" lIns="0" tIns="0" rIns="0" bIns="0" rtlCol="0">
                <a:spAutoFit/>
              </a:bodyPr>
              <a:lstStyle/>
              <a:p>
                <a14:m>
                  <m:oMath xmlns:m="http://schemas.openxmlformats.org/officeDocument/2006/math">
                    <m:r>
                      <a:rPr lang="en-US" sz="1600" b="0" i="1" smtClean="0">
                        <a:latin typeface="Cambria Math" panose="02040503050406030204" pitchFamily="18" charset="0"/>
                      </a:rPr>
                      <m:t>2</m:t>
                    </m:r>
                    <m:acc>
                      <m:accPr>
                        <m:chr m:val="̅"/>
                        <m:ctrlPr>
                          <a:rPr lang="en-US" sz="1600" b="0" i="1" smtClean="0">
                            <a:latin typeface="Cambria Math" panose="02040503050406030204" pitchFamily="18" charset="0"/>
                          </a:rPr>
                        </m:ctrlPr>
                      </m:accPr>
                      <m:e>
                        <m:r>
                          <a:rPr lang="en-US" sz="1600" b="0" i="1" smtClean="0">
                            <a:latin typeface="Cambria Math" panose="02040503050406030204" pitchFamily="18" charset="0"/>
                          </a:rPr>
                          <m:t>𝑚</m:t>
                        </m:r>
                      </m:e>
                    </m:acc>
                  </m:oMath>
                </a14:m>
                <a:r>
                  <a:rPr lang="en-US" sz="1600" dirty="0"/>
                  <a:t>=</a:t>
                </a:r>
                <a:r>
                  <a:rPr lang="en-US" sz="1600" dirty="0" err="1"/>
                  <a:t>m</a:t>
                </a:r>
                <a:r>
                  <a:rPr lang="en-US" sz="1600" baseline="-25000" dirty="0" err="1"/>
                  <a:t>N</a:t>
                </a:r>
                <a:r>
                  <a:rPr lang="en-US" sz="1600" dirty="0" err="1"/>
                  <a:t>+m</a:t>
                </a:r>
                <a:r>
                  <a:rPr lang="en-US" sz="1600" baseline="-25000" dirty="0" err="1"/>
                  <a:t>N</a:t>
                </a:r>
                <a:r>
                  <a:rPr lang="en-US" sz="1600" baseline="-25000" dirty="0"/>
                  <a:t>*</a:t>
                </a:r>
              </a:p>
            </p:txBody>
          </p:sp>
        </mc:Choice>
        <mc:Fallback xmlns="">
          <p:sp>
            <p:nvSpPr>
              <p:cNvPr id="25" name="TextBox 24">
                <a:extLst>
                  <a:ext uri="{FF2B5EF4-FFF2-40B4-BE49-F238E27FC236}">
                    <a16:creationId xmlns:a16="http://schemas.microsoft.com/office/drawing/2014/main" id="{3C56C45F-4FE3-D1CD-C2A1-A4238A3D5DBD}"/>
                  </a:ext>
                </a:extLst>
              </p:cNvPr>
              <p:cNvSpPr txBox="1">
                <a:spLocks noRot="1" noChangeAspect="1" noMove="1" noResize="1" noEditPoints="1" noAdjustHandles="1" noChangeArrowheads="1" noChangeShapeType="1" noTextEdit="1"/>
              </p:cNvSpPr>
              <p:nvPr/>
            </p:nvSpPr>
            <p:spPr>
              <a:xfrm>
                <a:off x="7265874" y="3861555"/>
                <a:ext cx="1282353" cy="246221"/>
              </a:xfrm>
              <a:prstGeom prst="rect">
                <a:avLst/>
              </a:prstGeom>
              <a:blipFill>
                <a:blip r:embed="rId6"/>
                <a:stretch>
                  <a:fillRect l="-5941" t="-19048" b="-47619"/>
                </a:stretch>
              </a:blipFill>
            </p:spPr>
            <p:txBody>
              <a:bodyPr/>
              <a:lstStyle/>
              <a:p>
                <a:r>
                  <a:rPr lang="en-US">
                    <a:noFill/>
                  </a:rPr>
                  <a:t> </a:t>
                </a:r>
              </a:p>
            </p:txBody>
          </p:sp>
        </mc:Fallback>
      </mc:AlternateContent>
    </p:spTree>
    <p:extLst>
      <p:ext uri="{BB962C8B-B14F-4D97-AF65-F5344CB8AC3E}">
        <p14:creationId xmlns:p14="http://schemas.microsoft.com/office/powerpoint/2010/main" val="2334555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2941" y="91440"/>
            <a:ext cx="8806007" cy="457200"/>
          </a:xfrm>
        </p:spPr>
        <p:txBody>
          <a:bodyPr/>
          <a:lstStyle/>
          <a:p>
            <a:pPr>
              <a:defRPr/>
            </a:pPr>
            <a:r>
              <a:rPr lang="en-US" sz="2000" dirty="0">
                <a:solidFill>
                  <a:srgbClr val="0000FF"/>
                </a:solidFill>
                <a:latin typeface="+mn-lt"/>
              </a:rPr>
              <a:t> Extension in N* Structure Studies with CLAS12 </a:t>
            </a:r>
          </a:p>
        </p:txBody>
      </p:sp>
      <p:sp>
        <p:nvSpPr>
          <p:cNvPr id="5" name="Line 7"/>
          <p:cNvSpPr>
            <a:spLocks noChangeShapeType="1"/>
          </p:cNvSpPr>
          <p:nvPr/>
        </p:nvSpPr>
        <p:spPr bwMode="auto">
          <a:xfrm>
            <a:off x="0" y="552939"/>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sp>
        <p:nvSpPr>
          <p:cNvPr id="8" name="TextBox 7">
            <a:extLst>
              <a:ext uri="{FF2B5EF4-FFF2-40B4-BE49-F238E27FC236}">
                <a16:creationId xmlns:a16="http://schemas.microsoft.com/office/drawing/2014/main" id="{3495458A-9910-4443-A5BD-ACED4461A0C3}"/>
              </a:ext>
            </a:extLst>
          </p:cNvPr>
          <p:cNvSpPr txBox="1"/>
          <p:nvPr/>
        </p:nvSpPr>
        <p:spPr>
          <a:xfrm>
            <a:off x="8669092" y="6581001"/>
            <a:ext cx="466405" cy="276999"/>
          </a:xfrm>
          <a:prstGeom prst="rect">
            <a:avLst/>
          </a:prstGeom>
          <a:noFill/>
        </p:spPr>
        <p:txBody>
          <a:bodyPr wrap="square" rtlCol="0">
            <a:spAutoFit/>
          </a:bodyPr>
          <a:lstStyle/>
          <a:p>
            <a:pPr algn="ctr"/>
            <a:fld id="{66D3942C-BD50-4FC2-A952-1F84E0E6FA11}" type="slidenum">
              <a:rPr lang="en-US" sz="1200" smtClean="0"/>
              <a:pPr algn="ctr"/>
              <a:t>10</a:t>
            </a:fld>
            <a:r>
              <a:rPr lang="en-US" sz="1200" dirty="0"/>
              <a:t> </a:t>
            </a:r>
          </a:p>
        </p:txBody>
      </p:sp>
      <p:sp>
        <p:nvSpPr>
          <p:cNvPr id="23" name="Rectangle 22">
            <a:extLst>
              <a:ext uri="{FF2B5EF4-FFF2-40B4-BE49-F238E27FC236}">
                <a16:creationId xmlns:a16="http://schemas.microsoft.com/office/drawing/2014/main" id="{88F4587E-EC55-1DE2-D3AC-4FA170BDC326}"/>
              </a:ext>
            </a:extLst>
          </p:cNvPr>
          <p:cNvSpPr/>
          <p:nvPr/>
        </p:nvSpPr>
        <p:spPr bwMode="auto">
          <a:xfrm>
            <a:off x="5622925" y="1514237"/>
            <a:ext cx="107950" cy="33337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Arial" charset="0"/>
            </a:endParaRPr>
          </a:p>
        </p:txBody>
      </p:sp>
      <p:sp>
        <p:nvSpPr>
          <p:cNvPr id="48" name="TextBox 47">
            <a:extLst>
              <a:ext uri="{FF2B5EF4-FFF2-40B4-BE49-F238E27FC236}">
                <a16:creationId xmlns:a16="http://schemas.microsoft.com/office/drawing/2014/main" id="{92447CB7-C92D-A9CE-6EE7-5717122DBA13}"/>
              </a:ext>
            </a:extLst>
          </p:cNvPr>
          <p:cNvSpPr txBox="1"/>
          <p:nvPr/>
        </p:nvSpPr>
        <p:spPr>
          <a:xfrm>
            <a:off x="241315" y="770394"/>
            <a:ext cx="8691669" cy="584775"/>
          </a:xfrm>
          <a:prstGeom prst="rect">
            <a:avLst/>
          </a:prstGeom>
          <a:noFill/>
        </p:spPr>
        <p:txBody>
          <a:bodyPr wrap="square" rtlCol="0">
            <a:spAutoFit/>
          </a:bodyPr>
          <a:lstStyle/>
          <a:p>
            <a:r>
              <a:rPr lang="en-US" sz="1600" u="sng" dirty="0">
                <a:solidFill>
                  <a:srgbClr val="0000FF"/>
                </a:solidFill>
                <a:latin typeface="+mj-lt"/>
              </a:rPr>
              <a:t>CLAS12</a:t>
            </a:r>
            <a:r>
              <a:rPr lang="en-US" sz="1600" dirty="0">
                <a:solidFill>
                  <a:srgbClr val="005BE5"/>
                </a:solidFill>
                <a:latin typeface="+mj-lt"/>
              </a:rPr>
              <a:t>: </a:t>
            </a:r>
            <a:r>
              <a:rPr lang="en-US" sz="1600" dirty="0">
                <a:latin typeface="+mj-lt"/>
              </a:rPr>
              <a:t>Extension of the results on </a:t>
            </a:r>
            <a:r>
              <a:rPr lang="en-US" sz="1600" dirty="0" err="1">
                <a:latin typeface="Symbol" pitchFamily="2" charset="2"/>
                <a:cs typeface="Symbol" charset="2"/>
              </a:rPr>
              <a:t>g</a:t>
            </a:r>
            <a:r>
              <a:rPr lang="en-US" sz="1600" baseline="-25000" dirty="0" err="1">
                <a:latin typeface="+mj-lt"/>
                <a:cs typeface="Symbol" charset="2"/>
              </a:rPr>
              <a:t>v</a:t>
            </a:r>
            <a:r>
              <a:rPr lang="en-US" sz="1600" dirty="0" err="1">
                <a:latin typeface="+mj-lt"/>
              </a:rPr>
              <a:t>pN</a:t>
            </a:r>
            <a:r>
              <a:rPr lang="en-US" sz="1600" dirty="0">
                <a:latin typeface="+mj-lt"/>
              </a:rPr>
              <a:t>* electrocouplings of most N* states in the range W &lt; 2.5 GeV and Q</a:t>
            </a:r>
            <a:r>
              <a:rPr lang="en-US" sz="1600" baseline="30000" dirty="0">
                <a:latin typeface="+mj-lt"/>
              </a:rPr>
              <a:t>2 </a:t>
            </a:r>
            <a:r>
              <a:rPr lang="en-US" sz="1600" dirty="0">
                <a:latin typeface="+mj-lt"/>
              </a:rPr>
              <a:t>up to 10 GeV</a:t>
            </a:r>
            <a:r>
              <a:rPr lang="en-US" sz="1600" baseline="30000" dirty="0">
                <a:latin typeface="+mj-lt"/>
              </a:rPr>
              <a:t>2</a:t>
            </a:r>
            <a:r>
              <a:rPr lang="en-US" sz="1600" dirty="0">
                <a:latin typeface="+mj-lt"/>
              </a:rPr>
              <a:t> from exclusive channels:</a:t>
            </a:r>
            <a:r>
              <a:rPr lang="en-US" sz="1600" dirty="0">
                <a:solidFill>
                  <a:srgbClr val="005BE5"/>
                </a:solidFill>
                <a:latin typeface="+mj-lt"/>
              </a:rPr>
              <a:t> </a:t>
            </a:r>
            <a:r>
              <a:rPr lang="en-US" sz="1600" dirty="0">
                <a:solidFill>
                  <a:srgbClr val="660066"/>
                </a:solidFill>
                <a:latin typeface="Symbol" pitchFamily="2" charset="2"/>
                <a:cs typeface="Symbol" charset="2"/>
              </a:rPr>
              <a:t>p</a:t>
            </a:r>
            <a:r>
              <a:rPr lang="en-US" sz="1600" dirty="0">
                <a:solidFill>
                  <a:srgbClr val="660066"/>
                </a:solidFill>
                <a:latin typeface="+mj-lt"/>
              </a:rPr>
              <a:t>N, </a:t>
            </a:r>
            <a:r>
              <a:rPr lang="en-US" sz="1600" dirty="0" err="1">
                <a:solidFill>
                  <a:srgbClr val="660066"/>
                </a:solidFill>
                <a:latin typeface="Symbol" pitchFamily="2" charset="2"/>
                <a:cs typeface="Symbol" charset="2"/>
              </a:rPr>
              <a:t>pp</a:t>
            </a:r>
            <a:r>
              <a:rPr lang="en-US" sz="1600" dirty="0" err="1">
                <a:solidFill>
                  <a:srgbClr val="660066"/>
                </a:solidFill>
                <a:latin typeface="+mj-lt"/>
              </a:rPr>
              <a:t>N</a:t>
            </a:r>
            <a:r>
              <a:rPr lang="en-US" sz="1600" dirty="0">
                <a:solidFill>
                  <a:srgbClr val="660066"/>
                </a:solidFill>
                <a:latin typeface="+mj-lt"/>
              </a:rPr>
              <a:t>, K</a:t>
            </a:r>
            <a:r>
              <a:rPr lang="en-US" sz="1600" dirty="0">
                <a:solidFill>
                  <a:srgbClr val="660066"/>
                </a:solidFill>
                <a:latin typeface="+mj-lt"/>
                <a:cs typeface="Symbol" charset="2"/>
              </a:rPr>
              <a:t>Y</a:t>
            </a:r>
            <a:r>
              <a:rPr lang="en-US" sz="1600" dirty="0">
                <a:solidFill>
                  <a:srgbClr val="660066"/>
                </a:solidFill>
                <a:latin typeface="+mj-lt"/>
              </a:rPr>
              <a:t>, K*Y, KY*.</a:t>
            </a:r>
            <a:endParaRPr lang="en-US" sz="1600" dirty="0">
              <a:solidFill>
                <a:srgbClr val="0000FF"/>
              </a:solidFill>
            </a:endParaRPr>
          </a:p>
        </p:txBody>
      </p:sp>
      <p:pic>
        <p:nvPicPr>
          <p:cNvPr id="6" name="Picture 5">
            <a:extLst>
              <a:ext uri="{FF2B5EF4-FFF2-40B4-BE49-F238E27FC236}">
                <a16:creationId xmlns:a16="http://schemas.microsoft.com/office/drawing/2014/main" id="{0A5ED7BF-E53C-FDA6-DED2-F69ADC4C921B}"/>
              </a:ext>
            </a:extLst>
          </p:cNvPr>
          <p:cNvPicPr>
            <a:picLocks noChangeAspect="1"/>
          </p:cNvPicPr>
          <p:nvPr/>
        </p:nvPicPr>
        <p:blipFill>
          <a:blip r:embed="rId3"/>
          <a:stretch>
            <a:fillRect/>
          </a:stretch>
        </p:blipFill>
        <p:spPr>
          <a:xfrm>
            <a:off x="685800" y="1929735"/>
            <a:ext cx="7772400" cy="3841735"/>
          </a:xfrm>
          <a:prstGeom prst="rect">
            <a:avLst/>
          </a:prstGeom>
        </p:spPr>
      </p:pic>
      <p:sp>
        <p:nvSpPr>
          <p:cNvPr id="7" name="TextBox 6">
            <a:extLst>
              <a:ext uri="{FF2B5EF4-FFF2-40B4-BE49-F238E27FC236}">
                <a16:creationId xmlns:a16="http://schemas.microsoft.com/office/drawing/2014/main" id="{3C6613D1-F3D3-F330-C6E8-8D9635ED1033}"/>
              </a:ext>
            </a:extLst>
          </p:cNvPr>
          <p:cNvSpPr txBox="1"/>
          <p:nvPr/>
        </p:nvSpPr>
        <p:spPr>
          <a:xfrm>
            <a:off x="241314" y="1344960"/>
            <a:ext cx="8550993" cy="584775"/>
          </a:xfrm>
          <a:prstGeom prst="rect">
            <a:avLst/>
          </a:prstGeom>
          <a:noFill/>
        </p:spPr>
        <p:txBody>
          <a:bodyPr wrap="square" rtlCol="0">
            <a:spAutoFit/>
          </a:bodyPr>
          <a:lstStyle/>
          <a:p>
            <a:r>
              <a:rPr lang="en-US" sz="1600" dirty="0">
                <a:solidFill>
                  <a:srgbClr val="0000FF"/>
                </a:solidFill>
              </a:rPr>
              <a:t>Measurements of inclusive (</a:t>
            </a:r>
            <a:r>
              <a:rPr lang="en-US" sz="1600" dirty="0" err="1">
                <a:solidFill>
                  <a:srgbClr val="0000FF"/>
                </a:solidFill>
              </a:rPr>
              <a:t>e,e′X</a:t>
            </a:r>
            <a:r>
              <a:rPr lang="en-US" sz="1600" dirty="0">
                <a:solidFill>
                  <a:srgbClr val="0000FF"/>
                </a:solidFill>
              </a:rPr>
              <a:t>) cross section with CLAS12. </a:t>
            </a:r>
            <a:r>
              <a:rPr lang="en-US" sz="1600" dirty="0" err="1">
                <a:solidFill>
                  <a:srgbClr val="0000FF"/>
                </a:solidFill>
              </a:rPr>
              <a:t>V. Klimenko</a:t>
            </a:r>
            <a:r>
              <a:rPr lang="en-US" sz="1600" dirty="0">
                <a:solidFill>
                  <a:srgbClr val="0000FF"/>
                </a:solidFill>
              </a:rPr>
              <a:t> et al. (CLAS Collaboration), PRC 112, 025201 (2025</a:t>
            </a:r>
            <a:r>
              <a:rPr lang="en-US" sz="1600" dirty="0"/>
              <a:t>)</a:t>
            </a:r>
          </a:p>
        </p:txBody>
      </p:sp>
      <p:sp>
        <p:nvSpPr>
          <p:cNvPr id="9" name="TextBox 8">
            <a:extLst>
              <a:ext uri="{FF2B5EF4-FFF2-40B4-BE49-F238E27FC236}">
                <a16:creationId xmlns:a16="http://schemas.microsoft.com/office/drawing/2014/main" id="{2881F85E-C25E-B6EE-2B89-60042E6B8629}"/>
              </a:ext>
            </a:extLst>
          </p:cNvPr>
          <p:cNvSpPr txBox="1"/>
          <p:nvPr/>
        </p:nvSpPr>
        <p:spPr>
          <a:xfrm>
            <a:off x="436098" y="5771470"/>
            <a:ext cx="8611225" cy="584775"/>
          </a:xfrm>
          <a:prstGeom prst="rect">
            <a:avLst/>
          </a:prstGeom>
          <a:noFill/>
        </p:spPr>
        <p:txBody>
          <a:bodyPr wrap="square" rtlCol="0">
            <a:spAutoFit/>
          </a:bodyPr>
          <a:lstStyle/>
          <a:p>
            <a:r>
              <a:rPr lang="en-US" sz="1600" dirty="0"/>
              <a:t>Resonance-like structures are clearly seen in the first, second and third resonance regions for Q</a:t>
            </a:r>
            <a:r>
              <a:rPr lang="en-US" sz="1600" baseline="30000" dirty="0"/>
              <a:t>2</a:t>
            </a:r>
            <a:r>
              <a:rPr lang="en-US" sz="1600" dirty="0"/>
              <a:t>&lt;10 GeV</a:t>
            </a:r>
            <a:r>
              <a:rPr lang="en-US" sz="1600" baseline="30000" dirty="0"/>
              <a:t>2</a:t>
            </a:r>
            <a:r>
              <a:rPr lang="en-US" sz="1600" dirty="0"/>
              <a:t> </a:t>
            </a:r>
          </a:p>
        </p:txBody>
      </p:sp>
    </p:spTree>
    <p:extLst>
      <p:ext uri="{BB962C8B-B14F-4D97-AF65-F5344CB8AC3E}">
        <p14:creationId xmlns:p14="http://schemas.microsoft.com/office/powerpoint/2010/main" val="312427123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573C69-4B2D-ABD0-7137-1B970A611AC0}"/>
              </a:ext>
            </a:extLst>
          </p:cNvPr>
          <p:cNvSpPr>
            <a:spLocks noGrp="1"/>
          </p:cNvSpPr>
          <p:nvPr>
            <p:ph type="title"/>
          </p:nvPr>
        </p:nvSpPr>
        <p:spPr>
          <a:xfrm>
            <a:off x="96678" y="91440"/>
            <a:ext cx="8950643" cy="457200"/>
          </a:xfrm>
        </p:spPr>
        <p:txBody>
          <a:bodyPr/>
          <a:lstStyle/>
          <a:p>
            <a:pPr>
              <a:defRPr/>
            </a:pPr>
            <a:r>
              <a:rPr lang="en-US" sz="2000" dirty="0">
                <a:solidFill>
                  <a:srgbClr val="0000FF"/>
                </a:solidFill>
                <a:latin typeface="+mn-lt"/>
              </a:rPr>
              <a:t> Results on CLAS12 </a:t>
            </a:r>
            <a:r>
              <a:rPr lang="en-US" sz="2000" dirty="0" err="1">
                <a:solidFill>
                  <a:srgbClr val="0000FF"/>
                </a:solidFill>
                <a:latin typeface="Symbol" pitchFamily="2" charset="2"/>
              </a:rPr>
              <a:t>p</a:t>
            </a:r>
            <a:r>
              <a:rPr lang="en-US" sz="2000" baseline="30000" dirty="0" err="1">
                <a:solidFill>
                  <a:srgbClr val="0000FF"/>
                </a:solidFill>
                <a:latin typeface="+mn-lt"/>
              </a:rPr>
              <a:t>+</a:t>
            </a:r>
            <a:r>
              <a:rPr lang="en-US" sz="2000" dirty="0" err="1">
                <a:solidFill>
                  <a:srgbClr val="0000FF"/>
                </a:solidFill>
                <a:latin typeface="Symbol" pitchFamily="2" charset="2"/>
              </a:rPr>
              <a:t>p</a:t>
            </a:r>
            <a:r>
              <a:rPr lang="en-US" sz="2000" baseline="30000" dirty="0" err="1">
                <a:solidFill>
                  <a:srgbClr val="0000FF"/>
                </a:solidFill>
                <a:latin typeface="+mn-lt"/>
              </a:rPr>
              <a:t>-</a:t>
            </a:r>
            <a:r>
              <a:rPr lang="en-US" sz="2000" dirty="0" err="1">
                <a:solidFill>
                  <a:srgbClr val="0000FF"/>
                </a:solidFill>
                <a:latin typeface="+mn-lt"/>
              </a:rPr>
              <a:t>p</a:t>
            </a:r>
            <a:r>
              <a:rPr lang="en-US" sz="2000" dirty="0">
                <a:solidFill>
                  <a:srgbClr val="0000FF"/>
                </a:solidFill>
                <a:latin typeface="+mn-lt"/>
              </a:rPr>
              <a:t> Electroproduction Cross Sections </a:t>
            </a:r>
          </a:p>
        </p:txBody>
      </p:sp>
      <p:sp>
        <p:nvSpPr>
          <p:cNvPr id="7" name="Line 7">
            <a:extLst>
              <a:ext uri="{FF2B5EF4-FFF2-40B4-BE49-F238E27FC236}">
                <a16:creationId xmlns:a16="http://schemas.microsoft.com/office/drawing/2014/main" id="{10611059-9CA4-216E-3202-77053018F44E}"/>
              </a:ext>
            </a:extLst>
          </p:cNvPr>
          <p:cNvSpPr>
            <a:spLocks noChangeShapeType="1"/>
          </p:cNvSpPr>
          <p:nvPr/>
        </p:nvSpPr>
        <p:spPr bwMode="auto">
          <a:xfrm>
            <a:off x="0" y="548640"/>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pic>
        <p:nvPicPr>
          <p:cNvPr id="8" name="Picture 7">
            <a:extLst>
              <a:ext uri="{FF2B5EF4-FFF2-40B4-BE49-F238E27FC236}">
                <a16:creationId xmlns:a16="http://schemas.microsoft.com/office/drawing/2014/main" id="{CD404C59-D67E-9793-94DB-8971E958C32F}"/>
              </a:ext>
            </a:extLst>
          </p:cNvPr>
          <p:cNvPicPr>
            <a:picLocks noChangeAspect="1"/>
          </p:cNvPicPr>
          <p:nvPr/>
        </p:nvPicPr>
        <p:blipFill>
          <a:blip r:embed="rId2"/>
          <a:stretch>
            <a:fillRect/>
          </a:stretch>
        </p:blipFill>
        <p:spPr>
          <a:xfrm>
            <a:off x="96678" y="665383"/>
            <a:ext cx="3401972" cy="2397828"/>
          </a:xfrm>
          <a:prstGeom prst="rect">
            <a:avLst/>
          </a:prstGeom>
        </p:spPr>
      </p:pic>
      <p:pic>
        <p:nvPicPr>
          <p:cNvPr id="9" name="Picture 8">
            <a:extLst>
              <a:ext uri="{FF2B5EF4-FFF2-40B4-BE49-F238E27FC236}">
                <a16:creationId xmlns:a16="http://schemas.microsoft.com/office/drawing/2014/main" id="{72ACC556-D103-F859-2588-EB0B826B0777}"/>
              </a:ext>
            </a:extLst>
          </p:cNvPr>
          <p:cNvPicPr preferRelativeResize="0">
            <a:picLocks/>
          </p:cNvPicPr>
          <p:nvPr/>
        </p:nvPicPr>
        <p:blipFill>
          <a:blip r:embed="rId3"/>
          <a:srcRect t="3122" b="3862"/>
          <a:stretch>
            <a:fillRect/>
          </a:stretch>
        </p:blipFill>
        <p:spPr>
          <a:xfrm>
            <a:off x="3401515" y="709525"/>
            <a:ext cx="3397456" cy="2359152"/>
          </a:xfrm>
          <a:prstGeom prst="rect">
            <a:avLst/>
          </a:prstGeom>
        </p:spPr>
      </p:pic>
      <p:pic>
        <p:nvPicPr>
          <p:cNvPr id="10" name="Picture 9">
            <a:extLst>
              <a:ext uri="{FF2B5EF4-FFF2-40B4-BE49-F238E27FC236}">
                <a16:creationId xmlns:a16="http://schemas.microsoft.com/office/drawing/2014/main" id="{2E0B9FBB-5416-A34F-E9F6-A34A6E560125}"/>
              </a:ext>
            </a:extLst>
          </p:cNvPr>
          <p:cNvPicPr>
            <a:picLocks noChangeAspect="1"/>
          </p:cNvPicPr>
          <p:nvPr/>
        </p:nvPicPr>
        <p:blipFill>
          <a:blip r:embed="rId4"/>
          <a:stretch>
            <a:fillRect/>
          </a:stretch>
        </p:blipFill>
        <p:spPr>
          <a:xfrm>
            <a:off x="325372" y="3113120"/>
            <a:ext cx="3264452" cy="2103353"/>
          </a:xfrm>
          <a:prstGeom prst="rect">
            <a:avLst/>
          </a:prstGeom>
        </p:spPr>
      </p:pic>
      <p:pic>
        <p:nvPicPr>
          <p:cNvPr id="11" name="Picture 10">
            <a:extLst>
              <a:ext uri="{FF2B5EF4-FFF2-40B4-BE49-F238E27FC236}">
                <a16:creationId xmlns:a16="http://schemas.microsoft.com/office/drawing/2014/main" id="{33E48D3E-27B3-FA92-F388-96612FBA3967}"/>
              </a:ext>
            </a:extLst>
          </p:cNvPr>
          <p:cNvPicPr>
            <a:picLocks noChangeAspect="1"/>
          </p:cNvPicPr>
          <p:nvPr/>
        </p:nvPicPr>
        <p:blipFill>
          <a:blip r:embed="rId5"/>
          <a:stretch>
            <a:fillRect/>
          </a:stretch>
        </p:blipFill>
        <p:spPr>
          <a:xfrm>
            <a:off x="3832047" y="3142934"/>
            <a:ext cx="2743200" cy="2203348"/>
          </a:xfrm>
          <a:prstGeom prst="rect">
            <a:avLst/>
          </a:prstGeom>
        </p:spPr>
      </p:pic>
      <p:sp>
        <p:nvSpPr>
          <p:cNvPr id="12" name="TextBox 11">
            <a:extLst>
              <a:ext uri="{FF2B5EF4-FFF2-40B4-BE49-F238E27FC236}">
                <a16:creationId xmlns:a16="http://schemas.microsoft.com/office/drawing/2014/main" id="{586DF1F9-3038-0111-156E-86D826213F98}"/>
              </a:ext>
            </a:extLst>
          </p:cNvPr>
          <p:cNvSpPr txBox="1"/>
          <p:nvPr/>
        </p:nvSpPr>
        <p:spPr>
          <a:xfrm>
            <a:off x="6817470" y="2044005"/>
            <a:ext cx="2231298" cy="1384995"/>
          </a:xfrm>
          <a:prstGeom prst="rect">
            <a:avLst/>
          </a:prstGeom>
          <a:solidFill>
            <a:srgbClr val="FFC000"/>
          </a:solidFill>
        </p:spPr>
        <p:txBody>
          <a:bodyPr wrap="square" rtlCol="0">
            <a:spAutoFit/>
          </a:bodyPr>
          <a:lstStyle/>
          <a:p>
            <a:r>
              <a:rPr lang="en-US" sz="1400" dirty="0"/>
              <a:t>K. Neupane, R.W. Gothe, D.S. Carman V.I. Mokeev et al., (CLAS Collaboration) arXiv:</a:t>
            </a:r>
            <a:r>
              <a:rPr lang="en-US" sz="1400" dirty="0">
                <a:hlinkClick r:id="rId6">
                  <a:extLst>
                    <a:ext uri="{A12FA001-AC4F-418D-AE19-62706E023703}">
                      <ahyp:hlinkClr xmlns:ahyp="http://schemas.microsoft.com/office/drawing/2018/hyperlinkcolor" val="tx"/>
                    </a:ext>
                  </a:extLst>
                </a:hlinkClick>
              </a:rPr>
              <a:t>2609.19395</a:t>
            </a:r>
            <a:r>
              <a:rPr lang="en-US" sz="1400" dirty="0"/>
              <a:t>, submitted to PRC</a:t>
            </a:r>
          </a:p>
        </p:txBody>
      </p:sp>
      <p:sp>
        <p:nvSpPr>
          <p:cNvPr id="13" name="TextBox 12">
            <a:extLst>
              <a:ext uri="{FF2B5EF4-FFF2-40B4-BE49-F238E27FC236}">
                <a16:creationId xmlns:a16="http://schemas.microsoft.com/office/drawing/2014/main" id="{8B8CA955-0F5C-E91F-1E5F-2D0BEFC79D65}"/>
              </a:ext>
            </a:extLst>
          </p:cNvPr>
          <p:cNvSpPr txBox="1"/>
          <p:nvPr/>
        </p:nvSpPr>
        <p:spPr>
          <a:xfrm>
            <a:off x="237088" y="5366346"/>
            <a:ext cx="8855031" cy="1056700"/>
          </a:xfrm>
          <a:prstGeom prst="rect">
            <a:avLst/>
          </a:prstGeom>
          <a:noFill/>
        </p:spPr>
        <p:txBody>
          <a:bodyPr wrap="square" rtlCol="0">
            <a:spAutoFit/>
          </a:bodyPr>
          <a:lstStyle/>
          <a:p>
            <a:pPr marL="174625" indent="-174625">
              <a:spcAft>
                <a:spcPts val="400"/>
              </a:spcAft>
              <a:buFont typeface="Arial" panose="020B0604020202020204" pitchFamily="34" charset="0"/>
              <a:buChar char="•"/>
            </a:pPr>
            <a:r>
              <a:rPr lang="en-US" sz="1400" dirty="0"/>
              <a:t>Integrated and nine 1D differential </a:t>
            </a:r>
            <a:r>
              <a:rPr lang="en-US" sz="1400" dirty="0" err="1">
                <a:latin typeface="Symbol" pitchFamily="2" charset="2"/>
              </a:rPr>
              <a:t>p</a:t>
            </a:r>
            <a:r>
              <a:rPr lang="en-US" sz="1400" baseline="30000" dirty="0" err="1"/>
              <a:t>+</a:t>
            </a:r>
            <a:r>
              <a:rPr lang="en-US" sz="1400" dirty="0" err="1">
                <a:latin typeface="Symbol" pitchFamily="2" charset="2"/>
              </a:rPr>
              <a:t>p</a:t>
            </a:r>
            <a:r>
              <a:rPr lang="en-US" sz="1400" baseline="30000" dirty="0" err="1"/>
              <a:t>-</a:t>
            </a:r>
            <a:r>
              <a:rPr lang="en-US" sz="1400" dirty="0" err="1"/>
              <a:t>p</a:t>
            </a:r>
            <a:r>
              <a:rPr lang="en-US" sz="1400" dirty="0"/>
              <a:t> cross sections are available for W=[1.4-2.1] GeV, Q</a:t>
            </a:r>
            <a:r>
              <a:rPr lang="en-US" sz="1400" baseline="30000" dirty="0"/>
              <a:t>2</a:t>
            </a:r>
            <a:r>
              <a:rPr lang="en-US" sz="1400" dirty="0"/>
              <a:t>=[2.4-8.0] GeV</a:t>
            </a:r>
            <a:r>
              <a:rPr lang="en-US" sz="1400" baseline="30000" dirty="0"/>
              <a:t>2</a:t>
            </a:r>
          </a:p>
          <a:p>
            <a:pPr marL="174625" indent="-174625">
              <a:spcAft>
                <a:spcPts val="400"/>
              </a:spcAft>
              <a:buFont typeface="Arial" panose="020B0604020202020204" pitchFamily="34" charset="0"/>
              <a:buChar char="•"/>
            </a:pPr>
            <a:r>
              <a:rPr lang="en-US" sz="1400" dirty="0"/>
              <a:t>Consistency with the CLAS data in the overlapping range of Q</a:t>
            </a:r>
            <a:r>
              <a:rPr lang="en-US" sz="1400" baseline="30000" dirty="0"/>
              <a:t>2</a:t>
            </a:r>
            <a:r>
              <a:rPr lang="en-US" sz="1400" dirty="0"/>
              <a:t>&lt;5.0 GeV</a:t>
            </a:r>
            <a:r>
              <a:rPr lang="en-US" sz="1400" baseline="30000" dirty="0"/>
              <a:t>2</a:t>
            </a:r>
            <a:r>
              <a:rPr lang="en-US" sz="1400" dirty="0"/>
              <a:t> </a:t>
            </a:r>
          </a:p>
          <a:p>
            <a:pPr marL="174625" indent="-174625">
              <a:spcAft>
                <a:spcPts val="400"/>
              </a:spcAft>
              <a:buFont typeface="Arial" panose="020B0604020202020204" pitchFamily="34" charset="0"/>
              <a:buChar char="•"/>
            </a:pPr>
            <a:r>
              <a:rPr lang="en-US" sz="1400" dirty="0"/>
              <a:t>Allows us to extend the JM model over the mass range up to 2 GeV for Q</a:t>
            </a:r>
            <a:r>
              <a:rPr lang="en-US" sz="1400" baseline="30000" dirty="0"/>
              <a:t>2</a:t>
            </a:r>
            <a:r>
              <a:rPr lang="en-US" sz="1400" dirty="0"/>
              <a:t>&lt;8 GeV</a:t>
            </a:r>
            <a:r>
              <a:rPr lang="en-US" sz="1400" baseline="30000" dirty="0"/>
              <a:t>2</a:t>
            </a:r>
            <a:r>
              <a:rPr lang="en-US" sz="1400" dirty="0"/>
              <a:t>, paving the way to obtain the </a:t>
            </a:r>
            <a:r>
              <a:rPr lang="en-US" sz="1400" dirty="0" err="1">
                <a:latin typeface="Symbol" pitchFamily="2" charset="2"/>
              </a:rPr>
              <a:t>g</a:t>
            </a:r>
            <a:r>
              <a:rPr lang="en-US" sz="1400" baseline="-25000" dirty="0" err="1"/>
              <a:t>v</a:t>
            </a:r>
            <a:r>
              <a:rPr lang="en-US" sz="1400" dirty="0" err="1"/>
              <a:t>pN</a:t>
            </a:r>
            <a:r>
              <a:rPr lang="en-US" sz="1400" dirty="0"/>
              <a:t>* electrocouplings over a much broader range compared to existing CLAS data</a:t>
            </a:r>
          </a:p>
        </p:txBody>
      </p:sp>
      <p:sp>
        <p:nvSpPr>
          <p:cNvPr id="15" name="TextBox 14">
            <a:extLst>
              <a:ext uri="{FF2B5EF4-FFF2-40B4-BE49-F238E27FC236}">
                <a16:creationId xmlns:a16="http://schemas.microsoft.com/office/drawing/2014/main" id="{105C5A18-DD80-E894-3F62-71616502764E}"/>
              </a:ext>
            </a:extLst>
          </p:cNvPr>
          <p:cNvSpPr txBox="1"/>
          <p:nvPr/>
        </p:nvSpPr>
        <p:spPr>
          <a:xfrm>
            <a:off x="8719964" y="6576439"/>
            <a:ext cx="351692" cy="276999"/>
          </a:xfrm>
          <a:prstGeom prst="rect">
            <a:avLst/>
          </a:prstGeom>
          <a:noFill/>
        </p:spPr>
        <p:txBody>
          <a:bodyPr wrap="square">
            <a:spAutoFit/>
          </a:bodyPr>
          <a:lstStyle/>
          <a:p>
            <a:pPr algn="ctr"/>
            <a:fld id="{66D3942C-BD50-4FC2-A952-1F84E0E6FA11}" type="slidenum">
              <a:rPr lang="en-US" sz="1200" smtClean="0"/>
              <a:pPr algn="ctr"/>
              <a:t>11</a:t>
            </a:fld>
            <a:endParaRPr lang="en-US" sz="1200" dirty="0"/>
          </a:p>
        </p:txBody>
      </p:sp>
    </p:spTree>
    <p:extLst>
      <p:ext uri="{BB962C8B-B14F-4D97-AF65-F5344CB8AC3E}">
        <p14:creationId xmlns:p14="http://schemas.microsoft.com/office/powerpoint/2010/main" val="78985486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5E76BA4-39CA-7FAA-DADF-C0E1D540456F}"/>
              </a:ext>
            </a:extLst>
          </p:cNvPr>
          <p:cNvSpPr>
            <a:spLocks noGrp="1"/>
          </p:cNvSpPr>
          <p:nvPr>
            <p:ph type="sldNum" sz="quarter" idx="4"/>
          </p:nvPr>
        </p:nvSpPr>
        <p:spPr>
          <a:xfrm>
            <a:off x="8666022" y="6553200"/>
            <a:ext cx="486064" cy="304800"/>
          </a:xfrm>
        </p:spPr>
        <p:txBody>
          <a:bodyPr/>
          <a:lstStyle/>
          <a:p>
            <a:pPr algn="ctr">
              <a:defRPr/>
            </a:pPr>
            <a:r>
              <a:rPr lang="fr-FR" sz="1200" dirty="0">
                <a:solidFill>
                  <a:srgbClr val="000000"/>
                </a:solidFill>
                <a:latin typeface="+mn-lt"/>
              </a:rPr>
              <a:t>12</a:t>
            </a:r>
          </a:p>
        </p:txBody>
      </p:sp>
      <p:sp>
        <p:nvSpPr>
          <p:cNvPr id="6" name="Title 1">
            <a:extLst>
              <a:ext uri="{FF2B5EF4-FFF2-40B4-BE49-F238E27FC236}">
                <a16:creationId xmlns:a16="http://schemas.microsoft.com/office/drawing/2014/main" id="{EA0A2FB2-0E21-69A5-A65B-BC077ED5953C}"/>
              </a:ext>
            </a:extLst>
          </p:cNvPr>
          <p:cNvSpPr>
            <a:spLocks noGrp="1"/>
          </p:cNvSpPr>
          <p:nvPr>
            <p:ph type="title"/>
          </p:nvPr>
        </p:nvSpPr>
        <p:spPr>
          <a:xfrm>
            <a:off x="181633" y="0"/>
            <a:ext cx="8778585" cy="548640"/>
          </a:xfrm>
        </p:spPr>
        <p:txBody>
          <a:bodyPr/>
          <a:lstStyle/>
          <a:p>
            <a:pPr>
              <a:defRPr/>
            </a:pPr>
            <a:r>
              <a:rPr lang="en-US" sz="2000" dirty="0">
                <a:solidFill>
                  <a:srgbClr val="0000FF"/>
                </a:solidFill>
                <a:latin typeface="+mn-lt"/>
              </a:rPr>
              <a:t> </a:t>
            </a:r>
            <a:r>
              <a:rPr lang="en-US" sz="1800" dirty="0">
                <a:solidFill>
                  <a:srgbClr val="0000FF"/>
                </a:solidFill>
                <a:latin typeface="+mn-lt"/>
              </a:rPr>
              <a:t>Prospects for Extension of </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Symbol" pitchFamily="2" charset="2"/>
              </a:rPr>
              <a:t>p</a:t>
            </a:r>
            <a:r>
              <a:rPr lang="en-US" sz="1800" baseline="30000" dirty="0" err="1">
                <a:solidFill>
                  <a:srgbClr val="0000FF"/>
                </a:solidFill>
                <a:latin typeface="Symbol" pitchFamily="2" charset="2"/>
              </a:rPr>
              <a:t>-</a:t>
            </a:r>
            <a:r>
              <a:rPr lang="en-US" sz="1800" dirty="0" err="1">
                <a:solidFill>
                  <a:srgbClr val="0000FF"/>
                </a:solidFill>
                <a:latin typeface="+mn-lt"/>
              </a:rPr>
              <a:t>p</a:t>
            </a:r>
            <a:r>
              <a:rPr lang="en-US" sz="1800" dirty="0">
                <a:solidFill>
                  <a:srgbClr val="0000FF"/>
                </a:solidFill>
                <a:latin typeface="+mn-lt"/>
              </a:rPr>
              <a:t> Electroproduction Data after CLAS12 Luminosity Increase </a:t>
            </a:r>
          </a:p>
        </p:txBody>
      </p:sp>
      <p:sp>
        <p:nvSpPr>
          <p:cNvPr id="7" name="Line 7">
            <a:extLst>
              <a:ext uri="{FF2B5EF4-FFF2-40B4-BE49-F238E27FC236}">
                <a16:creationId xmlns:a16="http://schemas.microsoft.com/office/drawing/2014/main" id="{92B4C967-CB30-5450-73F9-E3F1A2E70187}"/>
              </a:ext>
            </a:extLst>
          </p:cNvPr>
          <p:cNvSpPr>
            <a:spLocks noChangeShapeType="1"/>
          </p:cNvSpPr>
          <p:nvPr/>
        </p:nvSpPr>
        <p:spPr bwMode="auto">
          <a:xfrm>
            <a:off x="0" y="640080"/>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pic>
        <p:nvPicPr>
          <p:cNvPr id="8" name="Picture 7">
            <a:extLst>
              <a:ext uri="{FF2B5EF4-FFF2-40B4-BE49-F238E27FC236}">
                <a16:creationId xmlns:a16="http://schemas.microsoft.com/office/drawing/2014/main" id="{D0634B43-29BE-AE54-FFF8-FB3470BD32F8}"/>
              </a:ext>
            </a:extLst>
          </p:cNvPr>
          <p:cNvPicPr>
            <a:picLocks noChangeAspect="1"/>
          </p:cNvPicPr>
          <p:nvPr/>
        </p:nvPicPr>
        <p:blipFill>
          <a:blip r:embed="rId2"/>
          <a:stretch>
            <a:fillRect/>
          </a:stretch>
        </p:blipFill>
        <p:spPr>
          <a:xfrm>
            <a:off x="746545" y="1257203"/>
            <a:ext cx="3413035" cy="2662167"/>
          </a:xfrm>
          <a:prstGeom prst="rect">
            <a:avLst/>
          </a:prstGeom>
        </p:spPr>
      </p:pic>
      <p:sp>
        <p:nvSpPr>
          <p:cNvPr id="9" name="TextBox 8">
            <a:extLst>
              <a:ext uri="{FF2B5EF4-FFF2-40B4-BE49-F238E27FC236}">
                <a16:creationId xmlns:a16="http://schemas.microsoft.com/office/drawing/2014/main" id="{AD2CEE66-DE42-6545-E7A4-6B31110EAD1D}"/>
              </a:ext>
            </a:extLst>
          </p:cNvPr>
          <p:cNvSpPr txBox="1"/>
          <p:nvPr/>
        </p:nvSpPr>
        <p:spPr>
          <a:xfrm>
            <a:off x="684640" y="780090"/>
            <a:ext cx="3837586" cy="523220"/>
          </a:xfrm>
          <a:prstGeom prst="rect">
            <a:avLst/>
          </a:prstGeom>
          <a:noFill/>
        </p:spPr>
        <p:txBody>
          <a:bodyPr wrap="square" rtlCol="0">
            <a:spAutoFit/>
          </a:bodyPr>
          <a:lstStyle/>
          <a:p>
            <a:pPr algn="ctr"/>
            <a:r>
              <a:rPr lang="en-US" sz="1400" dirty="0"/>
              <a:t>Q</a:t>
            </a:r>
            <a:r>
              <a:rPr lang="en-US" sz="1400" baseline="30000" dirty="0"/>
              <a:t>2</a:t>
            </a:r>
            <a:r>
              <a:rPr lang="en-US" sz="1400" dirty="0"/>
              <a:t> vs. W coverage for </a:t>
            </a:r>
            <a:r>
              <a:rPr lang="en-US" sz="1400" dirty="0" err="1">
                <a:latin typeface="Symbol" pitchFamily="2" charset="2"/>
              </a:rPr>
              <a:t>p</a:t>
            </a:r>
            <a:r>
              <a:rPr lang="en-US" sz="1400" baseline="30000" dirty="0" err="1"/>
              <a:t>+</a:t>
            </a:r>
            <a:r>
              <a:rPr lang="en-US" sz="1400" dirty="0" err="1">
                <a:latin typeface="Symbol" pitchFamily="2" charset="2"/>
              </a:rPr>
              <a:t>p</a:t>
            </a:r>
            <a:r>
              <a:rPr lang="en-US" sz="1400" baseline="30000" dirty="0" err="1"/>
              <a:t>-</a:t>
            </a:r>
            <a:r>
              <a:rPr lang="en-US" sz="1400" dirty="0" err="1"/>
              <a:t>p</a:t>
            </a:r>
            <a:r>
              <a:rPr lang="en-US" sz="1400" dirty="0"/>
              <a:t> electroproduction data with CLAS12 </a:t>
            </a:r>
          </a:p>
        </p:txBody>
      </p:sp>
      <p:sp>
        <p:nvSpPr>
          <p:cNvPr id="10" name="TextBox 9">
            <a:extLst>
              <a:ext uri="{FF2B5EF4-FFF2-40B4-BE49-F238E27FC236}">
                <a16:creationId xmlns:a16="http://schemas.microsoft.com/office/drawing/2014/main" id="{EA083AF5-E24E-8F96-73F0-6605F52CC2F9}"/>
              </a:ext>
            </a:extLst>
          </p:cNvPr>
          <p:cNvSpPr txBox="1"/>
          <p:nvPr/>
        </p:nvSpPr>
        <p:spPr>
          <a:xfrm>
            <a:off x="5224196" y="780090"/>
            <a:ext cx="2851336" cy="523220"/>
          </a:xfrm>
          <a:prstGeom prst="rect">
            <a:avLst/>
          </a:prstGeom>
          <a:noFill/>
        </p:spPr>
        <p:txBody>
          <a:bodyPr wrap="square" rtlCol="0">
            <a:spAutoFit/>
          </a:bodyPr>
          <a:lstStyle/>
          <a:p>
            <a:pPr algn="ctr"/>
            <a:r>
              <a:rPr lang="en-US" sz="1400" dirty="0"/>
              <a:t>Allowed Q</a:t>
            </a:r>
            <a:r>
              <a:rPr lang="en-US" sz="1400" baseline="30000" dirty="0"/>
              <a:t>2</a:t>
            </a:r>
            <a:r>
              <a:rPr lang="en-US" sz="1400" dirty="0"/>
              <a:t> vs. W coverage for beam energy of 10.6 GeV </a:t>
            </a:r>
          </a:p>
        </p:txBody>
      </p:sp>
      <p:sp>
        <p:nvSpPr>
          <p:cNvPr id="11" name="TextBox 10">
            <a:extLst>
              <a:ext uri="{FF2B5EF4-FFF2-40B4-BE49-F238E27FC236}">
                <a16:creationId xmlns:a16="http://schemas.microsoft.com/office/drawing/2014/main" id="{8B02C1B7-18A5-BBBE-B7B9-CC5CBA6E6699}"/>
              </a:ext>
            </a:extLst>
          </p:cNvPr>
          <p:cNvSpPr txBox="1"/>
          <p:nvPr/>
        </p:nvSpPr>
        <p:spPr>
          <a:xfrm>
            <a:off x="143055" y="3919370"/>
            <a:ext cx="8857889" cy="221599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1600" dirty="0"/>
              <a:t>Available CLAS12 data cover Q² to 8.0 GeV² (left plot), while the kinematically allowed Q² range in the resonance region extends up to 13 GeV² for a 10.6 GeV beam and maximum detected electron angle of 35° (right plot). </a:t>
            </a:r>
          </a:p>
          <a:p>
            <a:pPr marL="285750" indent="-285750">
              <a:spcAft>
                <a:spcPts val="600"/>
              </a:spcAft>
              <a:buFont typeface="Arial" panose="020B0604020202020204" pitchFamily="34" charset="0"/>
              <a:buChar char="•"/>
            </a:pPr>
            <a:r>
              <a:rPr lang="en-US" sz="1600" dirty="0"/>
              <a:t>An increase in luminosity is critical for extending the Q² coverage of </a:t>
            </a:r>
            <a:r>
              <a:rPr lang="en-US" sz="1600" dirty="0">
                <a:latin typeface="Symbol" pitchFamily="2" charset="2"/>
              </a:rPr>
              <a:t>π</a:t>
            </a:r>
            <a:r>
              <a:rPr lang="en-US" sz="1600" dirty="0"/>
              <a:t>⁺</a:t>
            </a:r>
            <a:r>
              <a:rPr lang="en-US" sz="1600" dirty="0">
                <a:latin typeface="Symbol" pitchFamily="2" charset="2"/>
              </a:rPr>
              <a:t>π</a:t>
            </a:r>
            <a:r>
              <a:rPr lang="en-US" sz="1600" dirty="0"/>
              <a:t>⁻p electroproduction data, reducing the Q² bin widths, or increasing statistics in broader Q² bins. This will provide more extensive and precise information on the Q² evolution of </a:t>
            </a:r>
            <a:r>
              <a:rPr lang="en-US" sz="1600" dirty="0" err="1">
                <a:latin typeface="Symbol" pitchFamily="2" charset="2"/>
              </a:rPr>
              <a:t>γ</a:t>
            </a:r>
            <a:r>
              <a:rPr lang="en-US" sz="1600" dirty="0" err="1"/>
              <a:t>ᵥpN</a:t>
            </a:r>
            <a:r>
              <a:rPr lang="en-US" sz="1600" dirty="0"/>
              <a:t>* electrocouplings</a:t>
            </a:r>
            <a:r>
              <a:rPr lang="en-US" sz="1600" dirty="0">
                <a:solidFill>
                  <a:srgbClr val="FF0000"/>
                </a:solidFill>
              </a:rPr>
              <a:t>.</a:t>
            </a:r>
          </a:p>
          <a:p>
            <a:pPr marL="285750" indent="-285750">
              <a:spcAft>
                <a:spcPts val="600"/>
              </a:spcAft>
              <a:buFont typeface="Arial" panose="020B0604020202020204" pitchFamily="34" charset="0"/>
              <a:buChar char="•"/>
            </a:pPr>
            <a:r>
              <a:rPr lang="en-US" sz="1600" dirty="0"/>
              <a:t>Detailed MC simulations are in progress. The potential gains from an increase in luminosity, assuming a 10.6 GeV beam, have been evaluated using a simplified approach.</a:t>
            </a:r>
          </a:p>
        </p:txBody>
      </p:sp>
      <p:pic>
        <p:nvPicPr>
          <p:cNvPr id="3" name="Picture 2">
            <a:extLst>
              <a:ext uri="{FF2B5EF4-FFF2-40B4-BE49-F238E27FC236}">
                <a16:creationId xmlns:a16="http://schemas.microsoft.com/office/drawing/2014/main" id="{1AA3E783-F2C8-5DA2-CDB4-2EAA7C5229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1717" y="1155354"/>
            <a:ext cx="2656295" cy="2656295"/>
          </a:xfrm>
          <a:prstGeom prst="rect">
            <a:avLst/>
          </a:prstGeom>
        </p:spPr>
      </p:pic>
    </p:spTree>
    <p:extLst>
      <p:ext uri="{BB962C8B-B14F-4D97-AF65-F5344CB8AC3E}">
        <p14:creationId xmlns:p14="http://schemas.microsoft.com/office/powerpoint/2010/main" val="313437827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584D413-D16C-D315-D9B4-C5E539166C37}"/>
              </a:ext>
            </a:extLst>
          </p:cNvPr>
          <p:cNvSpPr>
            <a:spLocks noGrp="1"/>
          </p:cNvSpPr>
          <p:nvPr>
            <p:ph type="sldNum" sz="quarter" idx="4"/>
          </p:nvPr>
        </p:nvSpPr>
        <p:spPr>
          <a:xfrm>
            <a:off x="8679350" y="6553005"/>
            <a:ext cx="486064" cy="304800"/>
          </a:xfrm>
        </p:spPr>
        <p:txBody>
          <a:bodyPr/>
          <a:lstStyle/>
          <a:p>
            <a:pPr algn="ctr">
              <a:defRPr/>
            </a:pPr>
            <a:r>
              <a:rPr lang="fr-FR" sz="1200" dirty="0">
                <a:solidFill>
                  <a:srgbClr val="000000"/>
                </a:solidFill>
                <a:latin typeface="+mn-lt"/>
              </a:rPr>
              <a:t>13</a:t>
            </a:r>
          </a:p>
        </p:txBody>
      </p:sp>
      <p:sp>
        <p:nvSpPr>
          <p:cNvPr id="8" name="Title 1">
            <a:extLst>
              <a:ext uri="{FF2B5EF4-FFF2-40B4-BE49-F238E27FC236}">
                <a16:creationId xmlns:a16="http://schemas.microsoft.com/office/drawing/2014/main" id="{A684390E-9B16-B162-B9F2-C8A6B288B679}"/>
              </a:ext>
            </a:extLst>
          </p:cNvPr>
          <p:cNvSpPr>
            <a:spLocks noGrp="1"/>
          </p:cNvSpPr>
          <p:nvPr>
            <p:ph type="title"/>
          </p:nvPr>
        </p:nvSpPr>
        <p:spPr>
          <a:xfrm>
            <a:off x="182707" y="3156"/>
            <a:ext cx="8778585" cy="640080"/>
          </a:xfrm>
        </p:spPr>
        <p:txBody>
          <a:bodyPr/>
          <a:lstStyle/>
          <a:p>
            <a:pPr>
              <a:defRPr/>
            </a:pPr>
            <a:r>
              <a:rPr lang="en-US" sz="2000" dirty="0">
                <a:solidFill>
                  <a:srgbClr val="0000FF"/>
                </a:solidFill>
                <a:latin typeface="+mn-lt"/>
              </a:rPr>
              <a:t> </a:t>
            </a:r>
            <a:r>
              <a:rPr lang="en-US" sz="1800" dirty="0">
                <a:solidFill>
                  <a:srgbClr val="0000FF"/>
                </a:solidFill>
                <a:latin typeface="+mn-lt"/>
              </a:rPr>
              <a:t>Potential Gains in </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Symbol" pitchFamily="2" charset="2"/>
              </a:rPr>
              <a:t>p</a:t>
            </a:r>
            <a:r>
              <a:rPr lang="en-US" sz="1800" baseline="30000" dirty="0" err="1">
                <a:solidFill>
                  <a:srgbClr val="0000FF"/>
                </a:solidFill>
                <a:latin typeface="Symbol" pitchFamily="2" charset="2"/>
              </a:rPr>
              <a:t>-</a:t>
            </a:r>
            <a:r>
              <a:rPr lang="en-US" sz="1800" dirty="0" err="1">
                <a:solidFill>
                  <a:srgbClr val="0000FF"/>
                </a:solidFill>
                <a:latin typeface="+mn-lt"/>
              </a:rPr>
              <a:t>p</a:t>
            </a:r>
            <a:r>
              <a:rPr lang="en-US" sz="1800" dirty="0">
                <a:solidFill>
                  <a:srgbClr val="0000FF"/>
                </a:solidFill>
                <a:latin typeface="+mn-lt"/>
              </a:rPr>
              <a:t> Electroproduction after CLAS12 Luminosity Increase</a:t>
            </a:r>
            <a:br>
              <a:rPr lang="en-US" sz="1800" dirty="0">
                <a:solidFill>
                  <a:srgbClr val="0000FF"/>
                </a:solidFill>
                <a:latin typeface="+mn-lt"/>
              </a:rPr>
            </a:br>
            <a:r>
              <a:rPr lang="en-US" sz="1800" dirty="0">
                <a:solidFill>
                  <a:srgbClr val="0000FF"/>
                </a:solidFill>
                <a:latin typeface="+mn-lt"/>
              </a:rPr>
              <a:t>(simplified approach) </a:t>
            </a:r>
          </a:p>
        </p:txBody>
      </p:sp>
      <p:pic>
        <p:nvPicPr>
          <p:cNvPr id="11" name="Picture 10">
            <a:extLst>
              <a:ext uri="{FF2B5EF4-FFF2-40B4-BE49-F238E27FC236}">
                <a16:creationId xmlns:a16="http://schemas.microsoft.com/office/drawing/2014/main" id="{C8275446-0888-6FED-BF33-8EC10F893F97}"/>
              </a:ext>
            </a:extLst>
          </p:cNvPr>
          <p:cNvPicPr>
            <a:picLocks noChangeAspect="1"/>
          </p:cNvPicPr>
          <p:nvPr/>
        </p:nvPicPr>
        <p:blipFill>
          <a:blip r:embed="rId2">
            <a:extLst>
              <a:ext uri="{28A0092B-C50C-407E-A947-70E740481C1C}">
                <a14:useLocalDpi xmlns:a14="http://schemas.microsoft.com/office/drawing/2010/main" val="0"/>
              </a:ext>
            </a:extLst>
          </a:blip>
          <a:srcRect l="1232" t="2190" r="1283" b="1773"/>
          <a:stretch>
            <a:fillRect/>
          </a:stretch>
        </p:blipFill>
        <p:spPr>
          <a:xfrm>
            <a:off x="25488" y="716891"/>
            <a:ext cx="3013784" cy="2226772"/>
          </a:xfrm>
          <a:prstGeom prst="rect">
            <a:avLst/>
          </a:prstGeom>
        </p:spPr>
      </p:pic>
      <p:pic>
        <p:nvPicPr>
          <p:cNvPr id="12" name="Picture 11">
            <a:extLst>
              <a:ext uri="{FF2B5EF4-FFF2-40B4-BE49-F238E27FC236}">
                <a16:creationId xmlns:a16="http://schemas.microsoft.com/office/drawing/2014/main" id="{CAD5CA94-CD41-DAE4-EFC6-30BBD04BCC5C}"/>
              </a:ext>
            </a:extLst>
          </p:cNvPr>
          <p:cNvPicPr preferRelativeResize="0">
            <a:picLocks/>
          </p:cNvPicPr>
          <p:nvPr/>
        </p:nvPicPr>
        <p:blipFill>
          <a:blip r:embed="rId3"/>
          <a:srcRect l="1244" t="2299" r="1244" b="1448"/>
          <a:stretch>
            <a:fillRect/>
          </a:stretch>
        </p:blipFill>
        <p:spPr>
          <a:xfrm>
            <a:off x="3047394" y="716891"/>
            <a:ext cx="3013784" cy="2226772"/>
          </a:xfrm>
          <a:prstGeom prst="rect">
            <a:avLst/>
          </a:prstGeom>
        </p:spPr>
      </p:pic>
      <p:pic>
        <p:nvPicPr>
          <p:cNvPr id="13" name="Picture 12">
            <a:extLst>
              <a:ext uri="{FF2B5EF4-FFF2-40B4-BE49-F238E27FC236}">
                <a16:creationId xmlns:a16="http://schemas.microsoft.com/office/drawing/2014/main" id="{FF15011C-F8B4-C842-1308-BF720FF09A9A}"/>
              </a:ext>
            </a:extLst>
          </p:cNvPr>
          <p:cNvPicPr>
            <a:picLocks noChangeAspect="1"/>
          </p:cNvPicPr>
          <p:nvPr/>
        </p:nvPicPr>
        <p:blipFill>
          <a:blip r:embed="rId4"/>
          <a:srcRect l="1685" t="2395" r="1027" b="1567"/>
          <a:stretch>
            <a:fillRect/>
          </a:stretch>
        </p:blipFill>
        <p:spPr>
          <a:xfrm>
            <a:off x="6067722" y="716891"/>
            <a:ext cx="3007704" cy="2226772"/>
          </a:xfrm>
          <a:prstGeom prst="rect">
            <a:avLst/>
          </a:prstGeom>
        </p:spPr>
      </p:pic>
      <p:sp>
        <p:nvSpPr>
          <p:cNvPr id="14" name="TextBox 13">
            <a:extLst>
              <a:ext uri="{FF2B5EF4-FFF2-40B4-BE49-F238E27FC236}">
                <a16:creationId xmlns:a16="http://schemas.microsoft.com/office/drawing/2014/main" id="{0E3352DF-8810-40D0-83D5-4752D1EDD23B}"/>
              </a:ext>
            </a:extLst>
          </p:cNvPr>
          <p:cNvSpPr txBox="1"/>
          <p:nvPr/>
        </p:nvSpPr>
        <p:spPr>
          <a:xfrm>
            <a:off x="1323700" y="1371600"/>
            <a:ext cx="1622560" cy="307777"/>
          </a:xfrm>
          <a:prstGeom prst="rect">
            <a:avLst/>
          </a:prstGeom>
          <a:noFill/>
        </p:spPr>
        <p:txBody>
          <a:bodyPr wrap="none" rtlCol="0">
            <a:spAutoFit/>
          </a:bodyPr>
          <a:lstStyle/>
          <a:p>
            <a:r>
              <a:rPr lang="en-US" sz="1400" dirty="0"/>
              <a:t>W=1.50-1.55 GeV</a:t>
            </a:r>
          </a:p>
        </p:txBody>
      </p:sp>
      <p:sp>
        <p:nvSpPr>
          <p:cNvPr id="15" name="TextBox 14">
            <a:extLst>
              <a:ext uri="{FF2B5EF4-FFF2-40B4-BE49-F238E27FC236}">
                <a16:creationId xmlns:a16="http://schemas.microsoft.com/office/drawing/2014/main" id="{E6102327-08A3-B87A-1C1B-838AF42288A3}"/>
              </a:ext>
            </a:extLst>
          </p:cNvPr>
          <p:cNvSpPr txBox="1"/>
          <p:nvPr/>
        </p:nvSpPr>
        <p:spPr>
          <a:xfrm>
            <a:off x="4346773" y="1371600"/>
            <a:ext cx="1622560" cy="307777"/>
          </a:xfrm>
          <a:prstGeom prst="rect">
            <a:avLst/>
          </a:prstGeom>
          <a:noFill/>
        </p:spPr>
        <p:txBody>
          <a:bodyPr wrap="none" rtlCol="0">
            <a:spAutoFit/>
          </a:bodyPr>
          <a:lstStyle/>
          <a:p>
            <a:r>
              <a:rPr lang="en-US" sz="1400" dirty="0"/>
              <a:t>W=1.70-1.75 GeV</a:t>
            </a:r>
          </a:p>
        </p:txBody>
      </p:sp>
      <p:sp>
        <p:nvSpPr>
          <p:cNvPr id="16" name="TextBox 15">
            <a:extLst>
              <a:ext uri="{FF2B5EF4-FFF2-40B4-BE49-F238E27FC236}">
                <a16:creationId xmlns:a16="http://schemas.microsoft.com/office/drawing/2014/main" id="{134617AC-F015-8976-F58A-D68A106546F6}"/>
              </a:ext>
            </a:extLst>
          </p:cNvPr>
          <p:cNvSpPr txBox="1"/>
          <p:nvPr/>
        </p:nvSpPr>
        <p:spPr>
          <a:xfrm>
            <a:off x="7354503" y="1371600"/>
            <a:ext cx="1622560" cy="307777"/>
          </a:xfrm>
          <a:prstGeom prst="rect">
            <a:avLst/>
          </a:prstGeom>
          <a:noFill/>
        </p:spPr>
        <p:txBody>
          <a:bodyPr wrap="none" rtlCol="0">
            <a:spAutoFit/>
          </a:bodyPr>
          <a:lstStyle/>
          <a:p>
            <a:r>
              <a:rPr lang="en-US" sz="1400" dirty="0"/>
              <a:t>W=1.90-1.95 GeV</a:t>
            </a:r>
          </a:p>
        </p:txBody>
      </p:sp>
      <p:sp>
        <p:nvSpPr>
          <p:cNvPr id="17" name="TextBox 16">
            <a:extLst>
              <a:ext uri="{FF2B5EF4-FFF2-40B4-BE49-F238E27FC236}">
                <a16:creationId xmlns:a16="http://schemas.microsoft.com/office/drawing/2014/main" id="{C5E5FCAE-4B33-5EBD-AF01-CC3677C2BEA3}"/>
              </a:ext>
            </a:extLst>
          </p:cNvPr>
          <p:cNvSpPr txBox="1"/>
          <p:nvPr/>
        </p:nvSpPr>
        <p:spPr>
          <a:xfrm>
            <a:off x="678304" y="2918792"/>
            <a:ext cx="8180351" cy="461665"/>
          </a:xfrm>
          <a:prstGeom prst="rect">
            <a:avLst/>
          </a:prstGeom>
          <a:noFill/>
        </p:spPr>
        <p:txBody>
          <a:bodyPr wrap="square" rtlCol="0">
            <a:spAutoFit/>
          </a:bodyPr>
          <a:lstStyle/>
          <a:p>
            <a:r>
              <a:rPr lang="en-US" sz="1200" dirty="0">
                <a:solidFill>
                  <a:srgbClr val="00B050"/>
                </a:solidFill>
              </a:rPr>
              <a:t>Q</a:t>
            </a:r>
            <a:r>
              <a:rPr lang="en-US" sz="1200" baseline="30000" dirty="0">
                <a:solidFill>
                  <a:srgbClr val="00B050"/>
                </a:solidFill>
              </a:rPr>
              <a:t>2</a:t>
            </a:r>
            <a:r>
              <a:rPr lang="en-US" sz="1200" dirty="0">
                <a:solidFill>
                  <a:srgbClr val="00B050"/>
                </a:solidFill>
              </a:rPr>
              <a:t>-evolution of fully integrated </a:t>
            </a:r>
            <a:r>
              <a:rPr lang="en-US" sz="1200" dirty="0" err="1">
                <a:solidFill>
                  <a:srgbClr val="00B050"/>
                </a:solidFill>
                <a:latin typeface="Symbol" pitchFamily="2" charset="2"/>
              </a:rPr>
              <a:t>p</a:t>
            </a:r>
            <a:r>
              <a:rPr lang="en-US" sz="1200" baseline="30000" dirty="0" err="1">
                <a:solidFill>
                  <a:srgbClr val="00B050"/>
                </a:solidFill>
              </a:rPr>
              <a:t>+</a:t>
            </a:r>
            <a:r>
              <a:rPr lang="en-US" sz="1200" dirty="0" err="1">
                <a:solidFill>
                  <a:srgbClr val="00B050"/>
                </a:solidFill>
                <a:latin typeface="Symbol" pitchFamily="2" charset="2"/>
              </a:rPr>
              <a:t>p</a:t>
            </a:r>
            <a:r>
              <a:rPr lang="en-US" sz="1200" baseline="30000" dirty="0" err="1">
                <a:solidFill>
                  <a:srgbClr val="00B050"/>
                </a:solidFill>
              </a:rPr>
              <a:t>-</a:t>
            </a:r>
            <a:r>
              <a:rPr lang="en-US" sz="1200" dirty="0" err="1">
                <a:solidFill>
                  <a:srgbClr val="00B050"/>
                </a:solidFill>
              </a:rPr>
              <a:t>p</a:t>
            </a:r>
            <a:r>
              <a:rPr lang="en-US" sz="1200" dirty="0">
                <a:solidFill>
                  <a:srgbClr val="00B050"/>
                </a:solidFill>
              </a:rPr>
              <a:t> electroproduction cross sections measured with CLAS12 and extrapolated across Q</a:t>
            </a:r>
            <a:r>
              <a:rPr lang="en-US" sz="1200" baseline="30000" dirty="0">
                <a:solidFill>
                  <a:srgbClr val="00B050"/>
                </a:solidFill>
              </a:rPr>
              <a:t>2</a:t>
            </a:r>
            <a:r>
              <a:rPr lang="en-US" sz="1200" dirty="0">
                <a:solidFill>
                  <a:srgbClr val="00B050"/>
                </a:solidFill>
              </a:rPr>
              <a:t>&lt;14 GeV</a:t>
            </a:r>
            <a:r>
              <a:rPr lang="en-US" sz="1200" baseline="30000" dirty="0">
                <a:solidFill>
                  <a:srgbClr val="00B050"/>
                </a:solidFill>
              </a:rPr>
              <a:t>2</a:t>
            </a:r>
            <a:r>
              <a:rPr lang="en-US" sz="1200" dirty="0">
                <a:solidFill>
                  <a:srgbClr val="00B050"/>
                </a:solidFill>
              </a:rPr>
              <a:t> - K. Neupane et al., arXiv:</a:t>
            </a:r>
            <a:r>
              <a:rPr lang="en-US" sz="1200" dirty="0">
                <a:solidFill>
                  <a:srgbClr val="00B050"/>
                </a:solidFill>
                <a:hlinkClick r:id="rId5">
                  <a:extLst>
                    <a:ext uri="{A12FA001-AC4F-418D-AE19-62706E023703}">
                      <ahyp:hlinkClr xmlns:ahyp="http://schemas.microsoft.com/office/drawing/2018/hyperlinkcolor" val="tx"/>
                    </a:ext>
                  </a:extLst>
                </a:hlinkClick>
              </a:rPr>
              <a:t>2609.19395</a:t>
            </a:r>
            <a:endParaRPr lang="en-US" sz="1200" dirty="0">
              <a:solidFill>
                <a:srgbClr val="00B050"/>
              </a:solidFill>
            </a:endParaRPr>
          </a:p>
        </p:txBody>
      </p:sp>
      <p:sp>
        <p:nvSpPr>
          <p:cNvPr id="18" name="TextBox 17">
            <a:extLst>
              <a:ext uri="{FF2B5EF4-FFF2-40B4-BE49-F238E27FC236}">
                <a16:creationId xmlns:a16="http://schemas.microsoft.com/office/drawing/2014/main" id="{192AB71B-DCB6-FC54-666E-6E3BC38806D7}"/>
              </a:ext>
            </a:extLst>
          </p:cNvPr>
          <p:cNvSpPr txBox="1"/>
          <p:nvPr/>
        </p:nvSpPr>
        <p:spPr>
          <a:xfrm>
            <a:off x="101130" y="3420885"/>
            <a:ext cx="8921992" cy="646331"/>
          </a:xfrm>
          <a:prstGeom prst="rect">
            <a:avLst/>
          </a:prstGeom>
          <a:noFill/>
        </p:spPr>
        <p:txBody>
          <a:bodyPr wrap="square" rtlCol="0">
            <a:spAutoFit/>
          </a:bodyPr>
          <a:lstStyle/>
          <a:p>
            <a:pPr marL="119063" indent="-119063">
              <a:buFont typeface="Arial" panose="020B0604020202020204" pitchFamily="34" charset="0"/>
              <a:buChar char="•"/>
            </a:pPr>
            <a:r>
              <a:rPr lang="en-US" sz="1200" dirty="0"/>
              <a:t>Results from CLAS12 available with a Q²-bin size of 1.0 GeV² for 6.0 &lt; Q² &lt; 8.0 GeV², based on a relatively small dataset. An increase in luminosity by a factor of 3 and beam time by a factor of 3–4 would enable </a:t>
            </a:r>
            <a:r>
              <a:rPr lang="en-US" sz="1200" dirty="0">
                <a:latin typeface="Symbol" pitchFamily="2" charset="2"/>
              </a:rPr>
              <a:t>π</a:t>
            </a:r>
            <a:r>
              <a:rPr lang="en-US" sz="1200" dirty="0"/>
              <a:t>⁺</a:t>
            </a:r>
            <a:r>
              <a:rPr lang="en-US" sz="1200" dirty="0">
                <a:latin typeface="Symbol" pitchFamily="2" charset="2"/>
              </a:rPr>
              <a:t>π</a:t>
            </a:r>
            <a:r>
              <a:rPr lang="en-US" sz="1200" dirty="0"/>
              <a:t>⁻p electroproduction cross sections to be measured with sufficient statistics to extract </a:t>
            </a:r>
            <a:r>
              <a:rPr lang="en-US" sz="1200" dirty="0" err="1">
                <a:latin typeface="Symbol" pitchFamily="2" charset="2"/>
              </a:rPr>
              <a:t>g</a:t>
            </a:r>
            <a:r>
              <a:rPr lang="en-US" sz="1200" baseline="-25000" dirty="0" err="1"/>
              <a:t>v</a:t>
            </a:r>
            <a:r>
              <a:rPr lang="en-US" sz="1200" dirty="0" err="1"/>
              <a:t>pN</a:t>
            </a:r>
            <a:r>
              <a:rPr lang="en-US" sz="1200" dirty="0"/>
              <a:t>* electrocouplings in a Q²-bin size of 0.1 GeV² over Q² &lt; 8.0 GeV².</a:t>
            </a:r>
          </a:p>
        </p:txBody>
      </p:sp>
      <p:sp>
        <p:nvSpPr>
          <p:cNvPr id="19" name="TextBox 18">
            <a:extLst>
              <a:ext uri="{FF2B5EF4-FFF2-40B4-BE49-F238E27FC236}">
                <a16:creationId xmlns:a16="http://schemas.microsoft.com/office/drawing/2014/main" id="{5A8B179B-BAB6-062F-84A4-433855321D1B}"/>
              </a:ext>
            </a:extLst>
          </p:cNvPr>
          <p:cNvSpPr txBox="1"/>
          <p:nvPr/>
        </p:nvSpPr>
        <p:spPr>
          <a:xfrm>
            <a:off x="784053" y="4138803"/>
            <a:ext cx="8177239" cy="307777"/>
          </a:xfrm>
          <a:prstGeom prst="rect">
            <a:avLst/>
          </a:prstGeom>
          <a:noFill/>
        </p:spPr>
        <p:txBody>
          <a:bodyPr wrap="square" rtlCol="0">
            <a:spAutoFit/>
          </a:bodyPr>
          <a:lstStyle/>
          <a:p>
            <a:r>
              <a:rPr lang="en-US" sz="1400" u="sng" dirty="0"/>
              <a:t>Reduction factor in fully integrated cross section from the data fit R=</a:t>
            </a:r>
            <a:r>
              <a:rPr lang="en-US" sz="1400" u="sng" dirty="0">
                <a:latin typeface="Symbol" pitchFamily="2" charset="2"/>
              </a:rPr>
              <a:t>s</a:t>
            </a:r>
            <a:r>
              <a:rPr lang="en-US" sz="1400" u="sng" dirty="0"/>
              <a:t>(Q</a:t>
            </a:r>
            <a:r>
              <a:rPr lang="en-US" sz="1400" u="sng" baseline="30000" dirty="0"/>
              <a:t>2</a:t>
            </a:r>
            <a:r>
              <a:rPr lang="en-US" sz="1400" u="sng" dirty="0"/>
              <a:t>=11.8 GeV</a:t>
            </a:r>
            <a:r>
              <a:rPr lang="en-US" sz="1400" u="sng" baseline="30000" dirty="0"/>
              <a:t>2</a:t>
            </a:r>
            <a:r>
              <a:rPr lang="en-US" sz="1400" u="sng" dirty="0"/>
              <a:t>)/</a:t>
            </a:r>
            <a:r>
              <a:rPr lang="en-US" sz="1400" u="sng" dirty="0">
                <a:latin typeface="Symbol" pitchFamily="2" charset="2"/>
              </a:rPr>
              <a:t>s</a:t>
            </a:r>
            <a:r>
              <a:rPr lang="en-US" sz="1400" u="sng" dirty="0"/>
              <a:t>(Q</a:t>
            </a:r>
            <a:r>
              <a:rPr lang="en-US" sz="1400" u="sng" baseline="30000" dirty="0"/>
              <a:t>2</a:t>
            </a:r>
            <a:r>
              <a:rPr lang="en-US" sz="1400" u="sng" dirty="0"/>
              <a:t>=7.5 GeV</a:t>
            </a:r>
            <a:r>
              <a:rPr lang="en-US" sz="1400" u="sng" baseline="30000" dirty="0"/>
              <a:t>2</a:t>
            </a:r>
            <a:r>
              <a:rPr lang="en-US" sz="1400" u="sng" dirty="0"/>
              <a:t>)</a:t>
            </a:r>
          </a:p>
        </p:txBody>
      </p:sp>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DDFBF41F-AE2A-20E7-0360-8F92A5F60F2B}"/>
                  </a:ext>
                </a:extLst>
              </p:cNvPr>
              <p:cNvGraphicFramePr>
                <a:graphicFrameLocks noGrp="1"/>
              </p:cNvGraphicFramePr>
              <p:nvPr>
                <p:extLst>
                  <p:ext uri="{D42A27DB-BD31-4B8C-83A1-F6EECF244321}">
                    <p14:modId xmlns:p14="http://schemas.microsoft.com/office/powerpoint/2010/main" val="1800351495"/>
                  </p:ext>
                </p:extLst>
              </p:nvPr>
            </p:nvGraphicFramePr>
            <p:xfrm>
              <a:off x="1738805" y="4566483"/>
              <a:ext cx="5215936" cy="609600"/>
            </p:xfrm>
            <a:graphic>
              <a:graphicData uri="http://schemas.openxmlformats.org/drawingml/2006/table">
                <a:tbl>
                  <a:tblPr firstRow="1" bandRow="1">
                    <a:tableStyleId>{5940675A-B579-460E-94D1-54222C63F5DA}</a:tableStyleId>
                  </a:tblPr>
                  <a:tblGrid>
                    <a:gridCol w="1303984">
                      <a:extLst>
                        <a:ext uri="{9D8B030D-6E8A-4147-A177-3AD203B41FA5}">
                          <a16:colId xmlns:a16="http://schemas.microsoft.com/office/drawing/2014/main" val="4257983087"/>
                        </a:ext>
                      </a:extLst>
                    </a:gridCol>
                    <a:gridCol w="1303984">
                      <a:extLst>
                        <a:ext uri="{9D8B030D-6E8A-4147-A177-3AD203B41FA5}">
                          <a16:colId xmlns:a16="http://schemas.microsoft.com/office/drawing/2014/main" val="2249367737"/>
                        </a:ext>
                      </a:extLst>
                    </a:gridCol>
                    <a:gridCol w="1303984">
                      <a:extLst>
                        <a:ext uri="{9D8B030D-6E8A-4147-A177-3AD203B41FA5}">
                          <a16:colId xmlns:a16="http://schemas.microsoft.com/office/drawing/2014/main" val="92135073"/>
                        </a:ext>
                      </a:extLst>
                    </a:gridCol>
                    <a:gridCol w="1303984">
                      <a:extLst>
                        <a:ext uri="{9D8B030D-6E8A-4147-A177-3AD203B41FA5}">
                          <a16:colId xmlns:a16="http://schemas.microsoft.com/office/drawing/2014/main" val="563266905"/>
                        </a:ext>
                      </a:extLst>
                    </a:gridCol>
                  </a:tblGrid>
                  <a:tr h="287939">
                    <a:tc>
                      <a:txBody>
                        <a:bodyPr/>
                        <a:lstStyle/>
                        <a:p>
                          <a:r>
                            <a:rPr lang="en-US" sz="1400" dirty="0"/>
                            <a:t>W, GeV</a:t>
                          </a:r>
                        </a:p>
                      </a:txBody>
                      <a:tcPr/>
                    </a:tc>
                    <a:tc>
                      <a:txBody>
                        <a:bodyPr/>
                        <a:lstStyle/>
                        <a:p>
                          <a:pPr algn="ctr"/>
                          <a:r>
                            <a:rPr lang="en-US" sz="1400" dirty="0"/>
                            <a:t>1.50-1.55</a:t>
                          </a:r>
                        </a:p>
                      </a:txBody>
                      <a:tcPr/>
                    </a:tc>
                    <a:tc>
                      <a:txBody>
                        <a:bodyPr/>
                        <a:lstStyle/>
                        <a:p>
                          <a:pPr algn="ctr"/>
                          <a:r>
                            <a:rPr lang="en-US" sz="1400" dirty="0"/>
                            <a:t>1.70-1.75</a:t>
                          </a:r>
                        </a:p>
                      </a:txBody>
                      <a:tcPr/>
                    </a:tc>
                    <a:tc>
                      <a:txBody>
                        <a:bodyPr/>
                        <a:lstStyle/>
                        <a:p>
                          <a:pPr algn="ctr"/>
                          <a:r>
                            <a:rPr lang="en-US" sz="1400" dirty="0"/>
                            <a:t>1.90-1.95</a:t>
                          </a:r>
                        </a:p>
                      </a:txBody>
                      <a:tcPr/>
                    </a:tc>
                    <a:extLst>
                      <a:ext uri="{0D108BD9-81ED-4DB2-BD59-A6C34878D82A}">
                        <a16:rowId xmlns:a16="http://schemas.microsoft.com/office/drawing/2014/main" val="2383928767"/>
                      </a:ext>
                    </a:extLst>
                  </a:tr>
                  <a:tr h="229085">
                    <a:tc>
                      <a:txBody>
                        <a:bodyPr/>
                        <a:lstStyle/>
                        <a:p>
                          <a:r>
                            <a:rPr lang="en-US" sz="1400" dirty="0"/>
                            <a:t>R</a:t>
                          </a:r>
                        </a:p>
                      </a:txBody>
                      <a:tcPr/>
                    </a:tc>
                    <a:tc>
                      <a:txBody>
                        <a:bodyPr/>
                        <a:lstStyle/>
                        <a:p>
                          <a:pPr algn="ctr"/>
                          <a:r>
                            <a:rPr lang="en-US" sz="1400" dirty="0"/>
                            <a:t>3.2</a:t>
                          </a:r>
                          <a14:m>
                            <m:oMath xmlns:m="http://schemas.openxmlformats.org/officeDocument/2006/math">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0.3</m:t>
                              </m:r>
                            </m:oMath>
                          </a14:m>
                          <a:endParaRPr lang="en-US" sz="1400" dirty="0"/>
                        </a:p>
                      </a:txBody>
                      <a:tcPr/>
                    </a:tc>
                    <a:tc>
                      <a:txBody>
                        <a:bodyPr/>
                        <a:lstStyle/>
                        <a:p>
                          <a:pPr marL="0" marR="0" lvl="0" indent="0" algn="ctr" defTabSz="914353" rtl="0" eaLnBrk="1" fontAlgn="auto" latinLnBrk="0" hangingPunct="1">
                            <a:lnSpc>
                              <a:spcPct val="100000"/>
                            </a:lnSpc>
                            <a:spcBef>
                              <a:spcPts val="0"/>
                            </a:spcBef>
                            <a:spcAft>
                              <a:spcPts val="0"/>
                            </a:spcAft>
                            <a:buClrTx/>
                            <a:buSzTx/>
                            <a:buFontTx/>
                            <a:buNone/>
                            <a:tabLst/>
                            <a:defRPr/>
                          </a:pPr>
                          <a:r>
                            <a:rPr lang="en-US" sz="1400" dirty="0"/>
                            <a:t>3.1</a:t>
                          </a:r>
                          <a14:m>
                            <m:oMath xmlns:m="http://schemas.openxmlformats.org/officeDocument/2006/math">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0.3</m:t>
                              </m:r>
                            </m:oMath>
                          </a14:m>
                          <a:endParaRPr lang="en-US" sz="1400" dirty="0"/>
                        </a:p>
                      </a:txBody>
                      <a:tcPr/>
                    </a:tc>
                    <a:tc>
                      <a:txBody>
                        <a:bodyPr/>
                        <a:lstStyle/>
                        <a:p>
                          <a:pPr marL="0" marR="0" lvl="0" indent="0" algn="ctr" defTabSz="914353" rtl="0" eaLnBrk="1" fontAlgn="auto" latinLnBrk="0" hangingPunct="1">
                            <a:lnSpc>
                              <a:spcPct val="100000"/>
                            </a:lnSpc>
                            <a:spcBef>
                              <a:spcPts val="0"/>
                            </a:spcBef>
                            <a:spcAft>
                              <a:spcPts val="0"/>
                            </a:spcAft>
                            <a:buClrTx/>
                            <a:buSzTx/>
                            <a:buFontTx/>
                            <a:buNone/>
                            <a:tabLst/>
                            <a:defRPr/>
                          </a:pPr>
                          <a:r>
                            <a:rPr lang="en-US" sz="1400" dirty="0"/>
                            <a:t>2.9</a:t>
                          </a:r>
                          <a14:m>
                            <m:oMath xmlns:m="http://schemas.openxmlformats.org/officeDocument/2006/math">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0.2</m:t>
                              </m:r>
                            </m:oMath>
                          </a14:m>
                          <a:endParaRPr lang="en-US" sz="1400" dirty="0"/>
                        </a:p>
                      </a:txBody>
                      <a:tcPr/>
                    </a:tc>
                    <a:extLst>
                      <a:ext uri="{0D108BD9-81ED-4DB2-BD59-A6C34878D82A}">
                        <a16:rowId xmlns:a16="http://schemas.microsoft.com/office/drawing/2014/main" val="850845307"/>
                      </a:ext>
                    </a:extLst>
                  </a:tr>
                </a:tbl>
              </a:graphicData>
            </a:graphic>
          </p:graphicFrame>
        </mc:Choice>
        <mc:Fallback xmlns="">
          <p:graphicFrame>
            <p:nvGraphicFramePr>
              <p:cNvPr id="20" name="Table 19">
                <a:extLst>
                  <a:ext uri="{FF2B5EF4-FFF2-40B4-BE49-F238E27FC236}">
                    <a16:creationId xmlns:a16="http://schemas.microsoft.com/office/drawing/2014/main" id="{DDFBF41F-AE2A-20E7-0360-8F92A5F60F2B}"/>
                  </a:ext>
                </a:extLst>
              </p:cNvPr>
              <p:cNvGraphicFramePr>
                <a:graphicFrameLocks noGrp="1"/>
              </p:cNvGraphicFramePr>
              <p:nvPr>
                <p:extLst>
                  <p:ext uri="{D42A27DB-BD31-4B8C-83A1-F6EECF244321}">
                    <p14:modId xmlns:p14="http://schemas.microsoft.com/office/powerpoint/2010/main" val="1800351495"/>
                  </p:ext>
                </p:extLst>
              </p:nvPr>
            </p:nvGraphicFramePr>
            <p:xfrm>
              <a:off x="1738805" y="4566483"/>
              <a:ext cx="5215936" cy="609600"/>
            </p:xfrm>
            <a:graphic>
              <a:graphicData uri="http://schemas.openxmlformats.org/drawingml/2006/table">
                <a:tbl>
                  <a:tblPr firstRow="1" bandRow="1">
                    <a:tableStyleId>{5940675A-B579-460E-94D1-54222C63F5DA}</a:tableStyleId>
                  </a:tblPr>
                  <a:tblGrid>
                    <a:gridCol w="1303984">
                      <a:extLst>
                        <a:ext uri="{9D8B030D-6E8A-4147-A177-3AD203B41FA5}">
                          <a16:colId xmlns:a16="http://schemas.microsoft.com/office/drawing/2014/main" val="4257983087"/>
                        </a:ext>
                      </a:extLst>
                    </a:gridCol>
                    <a:gridCol w="1303984">
                      <a:extLst>
                        <a:ext uri="{9D8B030D-6E8A-4147-A177-3AD203B41FA5}">
                          <a16:colId xmlns:a16="http://schemas.microsoft.com/office/drawing/2014/main" val="2249367737"/>
                        </a:ext>
                      </a:extLst>
                    </a:gridCol>
                    <a:gridCol w="1303984">
                      <a:extLst>
                        <a:ext uri="{9D8B030D-6E8A-4147-A177-3AD203B41FA5}">
                          <a16:colId xmlns:a16="http://schemas.microsoft.com/office/drawing/2014/main" val="92135073"/>
                        </a:ext>
                      </a:extLst>
                    </a:gridCol>
                    <a:gridCol w="1303984">
                      <a:extLst>
                        <a:ext uri="{9D8B030D-6E8A-4147-A177-3AD203B41FA5}">
                          <a16:colId xmlns:a16="http://schemas.microsoft.com/office/drawing/2014/main" val="563266905"/>
                        </a:ext>
                      </a:extLst>
                    </a:gridCol>
                  </a:tblGrid>
                  <a:tr h="304800">
                    <a:tc>
                      <a:txBody>
                        <a:bodyPr/>
                        <a:lstStyle/>
                        <a:p>
                          <a:r>
                            <a:rPr lang="en-US" sz="1400" dirty="0"/>
                            <a:t>W, GeV</a:t>
                          </a:r>
                        </a:p>
                      </a:txBody>
                      <a:tcPr/>
                    </a:tc>
                    <a:tc>
                      <a:txBody>
                        <a:bodyPr/>
                        <a:lstStyle/>
                        <a:p>
                          <a:pPr algn="ctr"/>
                          <a:r>
                            <a:rPr lang="en-US" sz="1400" dirty="0"/>
                            <a:t>1.50-1.55</a:t>
                          </a:r>
                        </a:p>
                      </a:txBody>
                      <a:tcPr/>
                    </a:tc>
                    <a:tc>
                      <a:txBody>
                        <a:bodyPr/>
                        <a:lstStyle/>
                        <a:p>
                          <a:pPr algn="ctr"/>
                          <a:r>
                            <a:rPr lang="en-US" sz="1400" dirty="0"/>
                            <a:t>1.70-1.75</a:t>
                          </a:r>
                        </a:p>
                      </a:txBody>
                      <a:tcPr/>
                    </a:tc>
                    <a:tc>
                      <a:txBody>
                        <a:bodyPr/>
                        <a:lstStyle/>
                        <a:p>
                          <a:pPr algn="ctr"/>
                          <a:r>
                            <a:rPr lang="en-US" sz="1400" dirty="0"/>
                            <a:t>1.90-1.95</a:t>
                          </a:r>
                        </a:p>
                      </a:txBody>
                      <a:tcPr/>
                    </a:tc>
                    <a:extLst>
                      <a:ext uri="{0D108BD9-81ED-4DB2-BD59-A6C34878D82A}">
                        <a16:rowId xmlns:a16="http://schemas.microsoft.com/office/drawing/2014/main" val="2383928767"/>
                      </a:ext>
                    </a:extLst>
                  </a:tr>
                  <a:tr h="304800">
                    <a:tc>
                      <a:txBody>
                        <a:bodyPr/>
                        <a:lstStyle/>
                        <a:p>
                          <a:r>
                            <a:rPr lang="en-US" sz="1400" dirty="0"/>
                            <a:t>R</a:t>
                          </a:r>
                        </a:p>
                      </a:txBody>
                      <a:tcPr/>
                    </a:tc>
                    <a:tc>
                      <a:txBody>
                        <a:bodyPr/>
                        <a:lstStyle/>
                        <a:p>
                          <a:endParaRPr lang="en-US"/>
                        </a:p>
                      </a:txBody>
                      <a:tcPr>
                        <a:blipFill>
                          <a:blip r:embed="rId6"/>
                          <a:stretch>
                            <a:fillRect l="-100000" t="-108333" r="-200971" b="-20833"/>
                          </a:stretch>
                        </a:blipFill>
                      </a:tcPr>
                    </a:tc>
                    <a:tc>
                      <a:txBody>
                        <a:bodyPr/>
                        <a:lstStyle/>
                        <a:p>
                          <a:endParaRPr lang="en-US"/>
                        </a:p>
                      </a:txBody>
                      <a:tcPr>
                        <a:blipFill>
                          <a:blip r:embed="rId6"/>
                          <a:stretch>
                            <a:fillRect l="-200000" t="-108333" r="-100971" b="-20833"/>
                          </a:stretch>
                        </a:blipFill>
                      </a:tcPr>
                    </a:tc>
                    <a:tc>
                      <a:txBody>
                        <a:bodyPr/>
                        <a:lstStyle/>
                        <a:p>
                          <a:endParaRPr lang="en-US"/>
                        </a:p>
                      </a:txBody>
                      <a:tcPr>
                        <a:blipFill>
                          <a:blip r:embed="rId6"/>
                          <a:stretch>
                            <a:fillRect l="-300000" t="-108333" r="-971" b="-20833"/>
                          </a:stretch>
                        </a:blipFill>
                      </a:tcPr>
                    </a:tc>
                    <a:extLst>
                      <a:ext uri="{0D108BD9-81ED-4DB2-BD59-A6C34878D82A}">
                        <a16:rowId xmlns:a16="http://schemas.microsoft.com/office/drawing/2014/main" val="850845307"/>
                      </a:ext>
                    </a:extLst>
                  </a:tr>
                </a:tbl>
              </a:graphicData>
            </a:graphic>
          </p:graphicFrame>
        </mc:Fallback>
      </mc:AlternateContent>
      <p:sp>
        <p:nvSpPr>
          <p:cNvPr id="2" name="TextBox 1">
            <a:extLst>
              <a:ext uri="{FF2B5EF4-FFF2-40B4-BE49-F238E27FC236}">
                <a16:creationId xmlns:a16="http://schemas.microsoft.com/office/drawing/2014/main" id="{5241F499-B1F4-FC3C-E223-42B774C1B15E}"/>
              </a:ext>
            </a:extLst>
          </p:cNvPr>
          <p:cNvSpPr txBox="1"/>
          <p:nvPr/>
        </p:nvSpPr>
        <p:spPr>
          <a:xfrm>
            <a:off x="101130" y="5264457"/>
            <a:ext cx="8921769" cy="461665"/>
          </a:xfrm>
          <a:prstGeom prst="rect">
            <a:avLst/>
          </a:prstGeom>
          <a:noFill/>
        </p:spPr>
        <p:txBody>
          <a:bodyPr wrap="square" rtlCol="0">
            <a:spAutoFit/>
          </a:bodyPr>
          <a:lstStyle/>
          <a:p>
            <a:pPr marL="119063" indent="-119063">
              <a:buFont typeface="Arial" panose="020B0604020202020204" pitchFamily="34" charset="0"/>
              <a:buChar char="•"/>
            </a:pPr>
            <a:r>
              <a:rPr lang="en-US" sz="1200" dirty="0"/>
              <a:t>The Q</a:t>
            </a:r>
            <a:r>
              <a:rPr lang="en-US" sz="1200" baseline="30000" dirty="0"/>
              <a:t>2</a:t>
            </a:r>
            <a:r>
              <a:rPr lang="en-US" sz="1200" dirty="0"/>
              <a:t>-bin size </a:t>
            </a:r>
            <a:r>
              <a:rPr lang="en-US" sz="1200"/>
              <a:t>at Q</a:t>
            </a:r>
            <a:r>
              <a:rPr lang="en-US" sz="1200" baseline="30000"/>
              <a:t>2</a:t>
            </a:r>
            <a:r>
              <a:rPr lang="en-US" sz="1200"/>
              <a:t>=12 </a:t>
            </a:r>
            <a:r>
              <a:rPr lang="en-US" sz="1200" dirty="0"/>
              <a:t>GeV</a:t>
            </a:r>
            <a:r>
              <a:rPr lang="en-US" sz="1200" baseline="30000" dirty="0"/>
              <a:t>2</a:t>
            </a:r>
            <a:r>
              <a:rPr lang="en-US" sz="1200" dirty="0"/>
              <a:t> needed to collect statistics sufficient for extraction of </a:t>
            </a:r>
            <a:r>
              <a:rPr lang="en-US" sz="1200" dirty="0" err="1">
                <a:latin typeface="Symbol" pitchFamily="2" charset="2"/>
              </a:rPr>
              <a:t>g</a:t>
            </a:r>
            <a:r>
              <a:rPr lang="en-US" sz="1200" baseline="-25000" dirty="0" err="1"/>
              <a:t>v</a:t>
            </a:r>
            <a:r>
              <a:rPr lang="en-US" sz="1200" dirty="0" err="1"/>
              <a:t>pN</a:t>
            </a:r>
            <a:r>
              <a:rPr lang="en-US" sz="1200" dirty="0"/>
              <a:t>* electrocouplings was determined as: </a:t>
            </a:r>
            <a:r>
              <a:rPr lang="en-US" sz="1200" dirty="0">
                <a:latin typeface="Symbol" pitchFamily="2" charset="2"/>
              </a:rPr>
              <a:t>D</a:t>
            </a:r>
            <a:r>
              <a:rPr lang="en-US" sz="1200" dirty="0"/>
              <a:t>Q</a:t>
            </a:r>
            <a:r>
              <a:rPr lang="en-US" sz="1200" baseline="30000" dirty="0"/>
              <a:t>2</a:t>
            </a:r>
            <a:r>
              <a:rPr lang="en-US" sz="1200" baseline="-25000" dirty="0"/>
              <a:t>stat</a:t>
            </a:r>
            <a:r>
              <a:rPr lang="en-US" sz="1200" dirty="0"/>
              <a:t>=0.1 (GeV</a:t>
            </a:r>
            <a:r>
              <a:rPr lang="en-US" sz="1200" baseline="30000" dirty="0"/>
              <a:t>2</a:t>
            </a:r>
            <a:r>
              <a:rPr lang="en-US" sz="1200" dirty="0"/>
              <a:t>)*R</a:t>
            </a:r>
          </a:p>
        </p:txBody>
      </p:sp>
      <p:graphicFrame>
        <p:nvGraphicFramePr>
          <p:cNvPr id="3" name="Table 2">
            <a:extLst>
              <a:ext uri="{FF2B5EF4-FFF2-40B4-BE49-F238E27FC236}">
                <a16:creationId xmlns:a16="http://schemas.microsoft.com/office/drawing/2014/main" id="{C224A039-851E-88A2-9260-64C9023F9CDE}"/>
              </a:ext>
            </a:extLst>
          </p:cNvPr>
          <p:cNvGraphicFramePr>
            <a:graphicFrameLocks noGrp="1"/>
          </p:cNvGraphicFramePr>
          <p:nvPr>
            <p:extLst>
              <p:ext uri="{D42A27DB-BD31-4B8C-83A1-F6EECF244321}">
                <p14:modId xmlns:p14="http://schemas.microsoft.com/office/powerpoint/2010/main" val="2448306204"/>
              </p:ext>
            </p:extLst>
          </p:nvPr>
        </p:nvGraphicFramePr>
        <p:xfrm>
          <a:off x="1298773" y="5751196"/>
          <a:ext cx="6096000" cy="609600"/>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4257983087"/>
                    </a:ext>
                  </a:extLst>
                </a:gridCol>
                <a:gridCol w="1524000">
                  <a:extLst>
                    <a:ext uri="{9D8B030D-6E8A-4147-A177-3AD203B41FA5}">
                      <a16:colId xmlns:a16="http://schemas.microsoft.com/office/drawing/2014/main" val="2249367737"/>
                    </a:ext>
                  </a:extLst>
                </a:gridCol>
                <a:gridCol w="1524000">
                  <a:extLst>
                    <a:ext uri="{9D8B030D-6E8A-4147-A177-3AD203B41FA5}">
                      <a16:colId xmlns:a16="http://schemas.microsoft.com/office/drawing/2014/main" val="92135073"/>
                    </a:ext>
                  </a:extLst>
                </a:gridCol>
                <a:gridCol w="1524000">
                  <a:extLst>
                    <a:ext uri="{9D8B030D-6E8A-4147-A177-3AD203B41FA5}">
                      <a16:colId xmlns:a16="http://schemas.microsoft.com/office/drawing/2014/main" val="563266905"/>
                    </a:ext>
                  </a:extLst>
                </a:gridCol>
              </a:tblGrid>
              <a:tr h="287939">
                <a:tc>
                  <a:txBody>
                    <a:bodyPr/>
                    <a:lstStyle/>
                    <a:p>
                      <a:r>
                        <a:rPr lang="en-US" sz="1400" dirty="0"/>
                        <a:t>W, GeV</a:t>
                      </a:r>
                    </a:p>
                  </a:txBody>
                  <a:tcPr/>
                </a:tc>
                <a:tc>
                  <a:txBody>
                    <a:bodyPr/>
                    <a:lstStyle/>
                    <a:p>
                      <a:pPr algn="ctr"/>
                      <a:r>
                        <a:rPr lang="en-US" sz="1400" dirty="0"/>
                        <a:t>1.50-1.55</a:t>
                      </a:r>
                    </a:p>
                  </a:txBody>
                  <a:tcPr/>
                </a:tc>
                <a:tc>
                  <a:txBody>
                    <a:bodyPr/>
                    <a:lstStyle/>
                    <a:p>
                      <a:pPr algn="ctr"/>
                      <a:r>
                        <a:rPr lang="en-US" sz="1400" dirty="0"/>
                        <a:t>1.70-1.75</a:t>
                      </a:r>
                    </a:p>
                  </a:txBody>
                  <a:tcPr/>
                </a:tc>
                <a:tc>
                  <a:txBody>
                    <a:bodyPr/>
                    <a:lstStyle/>
                    <a:p>
                      <a:pPr algn="ctr"/>
                      <a:r>
                        <a:rPr lang="en-US" sz="1400" dirty="0"/>
                        <a:t>1.90-1.95</a:t>
                      </a:r>
                    </a:p>
                  </a:txBody>
                  <a:tcPr/>
                </a:tc>
                <a:extLst>
                  <a:ext uri="{0D108BD9-81ED-4DB2-BD59-A6C34878D82A}">
                    <a16:rowId xmlns:a16="http://schemas.microsoft.com/office/drawing/2014/main" val="2383928767"/>
                  </a:ext>
                </a:extLst>
              </a:tr>
              <a:tr h="229085">
                <a:tc>
                  <a:txBody>
                    <a:bodyPr/>
                    <a:lstStyle/>
                    <a:p>
                      <a:r>
                        <a:rPr lang="en-US" sz="1400" dirty="0">
                          <a:latin typeface="Symbol" pitchFamily="2" charset="2"/>
                        </a:rPr>
                        <a:t>D</a:t>
                      </a:r>
                      <a:r>
                        <a:rPr lang="en-US" sz="1400" dirty="0"/>
                        <a:t>Q</a:t>
                      </a:r>
                      <a:r>
                        <a:rPr lang="en-US" sz="1400" baseline="30000" dirty="0"/>
                        <a:t>2</a:t>
                      </a:r>
                      <a:r>
                        <a:rPr lang="en-US" sz="1400" baseline="-25000" dirty="0"/>
                        <a:t>stat</a:t>
                      </a:r>
                      <a:r>
                        <a:rPr lang="en-US" sz="1400" baseline="0" dirty="0"/>
                        <a:t>, GeV</a:t>
                      </a:r>
                      <a:r>
                        <a:rPr lang="en-US" sz="1400" baseline="30000" dirty="0"/>
                        <a:t>2</a:t>
                      </a:r>
                    </a:p>
                  </a:txBody>
                  <a:tcPr/>
                </a:tc>
                <a:tc>
                  <a:txBody>
                    <a:bodyPr/>
                    <a:lstStyle/>
                    <a:p>
                      <a:pPr algn="ctr"/>
                      <a:r>
                        <a:rPr lang="en-US" sz="1400" dirty="0"/>
                        <a:t>0.32</a:t>
                      </a:r>
                    </a:p>
                  </a:txBody>
                  <a:tcPr/>
                </a:tc>
                <a:tc>
                  <a:txBody>
                    <a:bodyPr/>
                    <a:lstStyle/>
                    <a:p>
                      <a:pPr marL="0" marR="0" lvl="0" indent="0" algn="ctr" defTabSz="914353" rtl="0" eaLnBrk="1" fontAlgn="auto" latinLnBrk="0" hangingPunct="1">
                        <a:lnSpc>
                          <a:spcPct val="100000"/>
                        </a:lnSpc>
                        <a:spcBef>
                          <a:spcPts val="0"/>
                        </a:spcBef>
                        <a:spcAft>
                          <a:spcPts val="0"/>
                        </a:spcAft>
                        <a:buClrTx/>
                        <a:buSzTx/>
                        <a:buFontTx/>
                        <a:buNone/>
                        <a:tabLst/>
                        <a:defRPr/>
                      </a:pPr>
                      <a:r>
                        <a:rPr lang="en-US" sz="1400" dirty="0"/>
                        <a:t>0.31</a:t>
                      </a:r>
                    </a:p>
                  </a:txBody>
                  <a:tcPr/>
                </a:tc>
                <a:tc>
                  <a:txBody>
                    <a:bodyPr/>
                    <a:lstStyle/>
                    <a:p>
                      <a:pPr marL="0" marR="0" lvl="0" indent="0" algn="ctr" defTabSz="914353" rtl="0" eaLnBrk="1" fontAlgn="auto" latinLnBrk="0" hangingPunct="1">
                        <a:lnSpc>
                          <a:spcPct val="100000"/>
                        </a:lnSpc>
                        <a:spcBef>
                          <a:spcPts val="0"/>
                        </a:spcBef>
                        <a:spcAft>
                          <a:spcPts val="0"/>
                        </a:spcAft>
                        <a:buClrTx/>
                        <a:buSzTx/>
                        <a:buFontTx/>
                        <a:buNone/>
                        <a:tabLst/>
                        <a:defRPr/>
                      </a:pPr>
                      <a:r>
                        <a:rPr lang="en-US" sz="1400" dirty="0"/>
                        <a:t>0.29</a:t>
                      </a:r>
                    </a:p>
                  </a:txBody>
                  <a:tcPr/>
                </a:tc>
                <a:extLst>
                  <a:ext uri="{0D108BD9-81ED-4DB2-BD59-A6C34878D82A}">
                    <a16:rowId xmlns:a16="http://schemas.microsoft.com/office/drawing/2014/main" val="850845307"/>
                  </a:ext>
                </a:extLst>
              </a:tr>
            </a:tbl>
          </a:graphicData>
        </a:graphic>
      </p:graphicFrame>
      <p:sp>
        <p:nvSpPr>
          <p:cNvPr id="9" name="Line 7">
            <a:extLst>
              <a:ext uri="{FF2B5EF4-FFF2-40B4-BE49-F238E27FC236}">
                <a16:creationId xmlns:a16="http://schemas.microsoft.com/office/drawing/2014/main" id="{41695690-F9F9-F8D9-A811-C80ECBCBCAA1}"/>
              </a:ext>
            </a:extLst>
          </p:cNvPr>
          <p:cNvSpPr>
            <a:spLocks noChangeShapeType="1"/>
          </p:cNvSpPr>
          <p:nvPr/>
        </p:nvSpPr>
        <p:spPr bwMode="auto">
          <a:xfrm>
            <a:off x="-1" y="640080"/>
            <a:ext cx="9144000" cy="0"/>
          </a:xfrm>
          <a:prstGeom prst="line">
            <a:avLst/>
          </a:prstGeom>
          <a:noFill/>
          <a:ln w="25400">
            <a:solidFill>
              <a:srgbClr val="0000FF"/>
            </a:solidFill>
            <a:miter lim="800000"/>
            <a:headEnd/>
            <a:tailEnd/>
          </a:ln>
        </p:spPr>
        <p:txBody>
          <a:bodyPr wrap="none" lIns="91435" tIns="45718" rIns="91435" bIns="45718"/>
          <a:lstStyle/>
          <a:p>
            <a:endParaRPr lang="en-US" dirty="0"/>
          </a:p>
        </p:txBody>
      </p:sp>
    </p:spTree>
    <p:extLst>
      <p:ext uri="{BB962C8B-B14F-4D97-AF65-F5344CB8AC3E}">
        <p14:creationId xmlns:p14="http://schemas.microsoft.com/office/powerpoint/2010/main" val="15951809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0A91294-356F-4463-4062-324C2AAE23F2}"/>
              </a:ext>
            </a:extLst>
          </p:cNvPr>
          <p:cNvSpPr>
            <a:spLocks noGrp="1"/>
          </p:cNvSpPr>
          <p:nvPr>
            <p:ph type="sldNum" sz="quarter" idx="4"/>
          </p:nvPr>
        </p:nvSpPr>
        <p:spPr>
          <a:xfrm>
            <a:off x="8650852" y="6553200"/>
            <a:ext cx="486064" cy="304800"/>
          </a:xfrm>
        </p:spPr>
        <p:txBody>
          <a:bodyPr/>
          <a:lstStyle/>
          <a:p>
            <a:pPr algn="ctr">
              <a:defRPr/>
            </a:pPr>
            <a:r>
              <a:rPr lang="fr-FR" sz="1200" dirty="0">
                <a:solidFill>
                  <a:srgbClr val="000000"/>
                </a:solidFill>
                <a:latin typeface="+mn-lt"/>
              </a:rPr>
              <a:t>14</a:t>
            </a:r>
          </a:p>
        </p:txBody>
      </p:sp>
      <p:sp>
        <p:nvSpPr>
          <p:cNvPr id="6" name="Title 1">
            <a:extLst>
              <a:ext uri="{FF2B5EF4-FFF2-40B4-BE49-F238E27FC236}">
                <a16:creationId xmlns:a16="http://schemas.microsoft.com/office/drawing/2014/main" id="{99DE5A50-74CB-7E7F-6ED2-3835B288B7AE}"/>
              </a:ext>
            </a:extLst>
          </p:cNvPr>
          <p:cNvSpPr>
            <a:spLocks noGrp="1"/>
          </p:cNvSpPr>
          <p:nvPr>
            <p:ph type="title"/>
          </p:nvPr>
        </p:nvSpPr>
        <p:spPr>
          <a:xfrm>
            <a:off x="182707" y="74976"/>
            <a:ext cx="8778585" cy="457200"/>
          </a:xfrm>
        </p:spPr>
        <p:txBody>
          <a:bodyPr/>
          <a:lstStyle/>
          <a:p>
            <a:pPr>
              <a:defRPr/>
            </a:pPr>
            <a:r>
              <a:rPr lang="en-US" sz="2000" dirty="0">
                <a:solidFill>
                  <a:srgbClr val="0000FF"/>
                </a:solidFill>
                <a:latin typeface="+mn-lt"/>
              </a:rPr>
              <a:t> </a:t>
            </a:r>
            <a:r>
              <a:rPr lang="en-US" sz="1800" dirty="0">
                <a:solidFill>
                  <a:srgbClr val="0000FF"/>
                </a:solidFill>
                <a:latin typeface="+mn-lt"/>
              </a:rPr>
              <a:t>Potential Gains in </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Symbol" pitchFamily="2" charset="2"/>
              </a:rPr>
              <a:t>p</a:t>
            </a:r>
            <a:r>
              <a:rPr lang="en-US" sz="1800" baseline="30000" dirty="0" err="1">
                <a:solidFill>
                  <a:srgbClr val="0000FF"/>
                </a:solidFill>
                <a:latin typeface="Symbol" pitchFamily="2" charset="2"/>
              </a:rPr>
              <a:t>-</a:t>
            </a:r>
            <a:r>
              <a:rPr lang="en-US" sz="1800" dirty="0" err="1">
                <a:solidFill>
                  <a:srgbClr val="0000FF"/>
                </a:solidFill>
                <a:latin typeface="+mn-lt"/>
              </a:rPr>
              <a:t>p</a:t>
            </a:r>
            <a:r>
              <a:rPr lang="en-US" sz="1800" dirty="0">
                <a:solidFill>
                  <a:srgbClr val="0000FF"/>
                </a:solidFill>
                <a:latin typeface="+mn-lt"/>
              </a:rPr>
              <a:t> Electroproduction after CLAS12 Luminosity Increase</a:t>
            </a:r>
            <a:br>
              <a:rPr lang="en-US" sz="1800" dirty="0">
                <a:solidFill>
                  <a:srgbClr val="0000FF"/>
                </a:solidFill>
                <a:latin typeface="+mn-lt"/>
              </a:rPr>
            </a:br>
            <a:r>
              <a:rPr lang="en-US" sz="1800" dirty="0">
                <a:solidFill>
                  <a:srgbClr val="0000FF"/>
                </a:solidFill>
                <a:latin typeface="+mn-lt"/>
              </a:rPr>
              <a:t>(simplified approach) </a:t>
            </a:r>
          </a:p>
        </p:txBody>
      </p:sp>
      <p:sp>
        <p:nvSpPr>
          <p:cNvPr id="7" name="Line 7">
            <a:extLst>
              <a:ext uri="{FF2B5EF4-FFF2-40B4-BE49-F238E27FC236}">
                <a16:creationId xmlns:a16="http://schemas.microsoft.com/office/drawing/2014/main" id="{B6692B83-4377-8C04-895C-672255F45D57}"/>
              </a:ext>
            </a:extLst>
          </p:cNvPr>
          <p:cNvSpPr>
            <a:spLocks noChangeShapeType="1"/>
          </p:cNvSpPr>
          <p:nvPr/>
        </p:nvSpPr>
        <p:spPr bwMode="auto">
          <a:xfrm>
            <a:off x="0" y="640080"/>
            <a:ext cx="9144000" cy="0"/>
          </a:xfrm>
          <a:prstGeom prst="line">
            <a:avLst/>
          </a:prstGeom>
          <a:noFill/>
          <a:ln w="25400">
            <a:solidFill>
              <a:srgbClr val="0000FF"/>
            </a:solidFill>
            <a:miter lim="800000"/>
            <a:headEnd/>
            <a:tailEnd/>
          </a:ln>
        </p:spPr>
        <p:txBody>
          <a:bodyPr wrap="none" lIns="91435" tIns="45718" rIns="91435" bIns="45718"/>
          <a:lstStyle/>
          <a:p>
            <a:endParaRPr lang="en-US" dirty="0"/>
          </a:p>
        </p:txBody>
      </p:sp>
      <p:sp>
        <p:nvSpPr>
          <p:cNvPr id="10" name="TextBox 9">
            <a:extLst>
              <a:ext uri="{FF2B5EF4-FFF2-40B4-BE49-F238E27FC236}">
                <a16:creationId xmlns:a16="http://schemas.microsoft.com/office/drawing/2014/main" id="{A30F8363-F93D-FE93-3FFE-23037A6E666B}"/>
              </a:ext>
            </a:extLst>
          </p:cNvPr>
          <p:cNvSpPr txBox="1"/>
          <p:nvPr/>
        </p:nvSpPr>
        <p:spPr>
          <a:xfrm>
            <a:off x="170267" y="820143"/>
            <a:ext cx="4176889" cy="646331"/>
          </a:xfrm>
          <a:prstGeom prst="rect">
            <a:avLst/>
          </a:prstGeom>
          <a:noFill/>
        </p:spPr>
        <p:txBody>
          <a:bodyPr wrap="square" rtlCol="0">
            <a:spAutoFit/>
          </a:bodyPr>
          <a:lstStyle/>
          <a:p>
            <a:r>
              <a:rPr lang="en-US" sz="1200" dirty="0"/>
              <a:t>MC results for relative Q</a:t>
            </a:r>
            <a:r>
              <a:rPr lang="en-US" sz="1200" baseline="30000" dirty="0"/>
              <a:t>2</a:t>
            </a:r>
            <a:r>
              <a:rPr lang="en-US" sz="1200" dirty="0"/>
              <a:t> resolution averaged over the N* region of W=[1.4-2.0] GeV for </a:t>
            </a:r>
            <a:r>
              <a:rPr lang="en-US" sz="1200" dirty="0" err="1"/>
              <a:t>E</a:t>
            </a:r>
            <a:r>
              <a:rPr lang="en-US" sz="1200" baseline="-25000" dirty="0" err="1"/>
              <a:t>beam</a:t>
            </a:r>
            <a:r>
              <a:rPr lang="en-US" sz="1200" dirty="0"/>
              <a:t>=10.6 GeV. </a:t>
            </a:r>
          </a:p>
          <a:p>
            <a:pPr algn="ctr"/>
            <a:r>
              <a:rPr lang="en-US" sz="1200" dirty="0">
                <a:solidFill>
                  <a:srgbClr val="0000FF"/>
                </a:solidFill>
              </a:rPr>
              <a:t>R.W. Gothe, A. Osmond (USC)</a:t>
            </a:r>
          </a:p>
        </p:txBody>
      </p:sp>
      <p:sp>
        <p:nvSpPr>
          <p:cNvPr id="11" name="TextBox 10">
            <a:extLst>
              <a:ext uri="{FF2B5EF4-FFF2-40B4-BE49-F238E27FC236}">
                <a16:creationId xmlns:a16="http://schemas.microsoft.com/office/drawing/2014/main" id="{26949119-C21E-BF48-CAF4-CDC1E4F239A9}"/>
              </a:ext>
            </a:extLst>
          </p:cNvPr>
          <p:cNvSpPr txBox="1"/>
          <p:nvPr/>
        </p:nvSpPr>
        <p:spPr>
          <a:xfrm>
            <a:off x="170266" y="4419638"/>
            <a:ext cx="8778585" cy="1815882"/>
          </a:xfrm>
          <a:prstGeom prst="rect">
            <a:avLst/>
          </a:prstGeom>
          <a:noFill/>
        </p:spPr>
        <p:txBody>
          <a:bodyPr wrap="square" rtlCol="0">
            <a:spAutoFit/>
          </a:bodyPr>
          <a:lstStyle/>
          <a:p>
            <a:pPr marL="285750" indent="-285750">
              <a:buFont typeface="Arial" panose="020B0604020202020204" pitchFamily="34" charset="0"/>
              <a:buChar char="•"/>
            </a:pPr>
            <a:r>
              <a:rPr lang="en-US" sz="1400" dirty="0"/>
              <a:t>An increase in luminosity by a factor of 3 and beam time by a factor of 3–4 will allow us to extend the Q² coverage of </a:t>
            </a:r>
            <a:r>
              <a:rPr lang="en-US" sz="1400" dirty="0">
                <a:latin typeface="Symbol" pitchFamily="2" charset="2"/>
              </a:rPr>
              <a:t>π</a:t>
            </a:r>
            <a:r>
              <a:rPr lang="en-US" sz="1400" dirty="0"/>
              <a:t>⁺</a:t>
            </a:r>
            <a:r>
              <a:rPr lang="en-US" sz="1400" dirty="0">
                <a:latin typeface="Symbol" pitchFamily="2" charset="2"/>
              </a:rPr>
              <a:t>π</a:t>
            </a:r>
            <a:r>
              <a:rPr lang="en-US" sz="1400" dirty="0"/>
              <a:t>⁻p electroproduction cross sections to Q² &lt; 12.0 GeV², with Q²-bin sizes of &lt; 0.5 GeV² over the nucleon resonance region up to 2 GeV.</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After the luminosity increase, for Q² &lt; 8 GeV², the </a:t>
            </a:r>
            <a:r>
              <a:rPr lang="en-US" sz="1400" dirty="0">
                <a:latin typeface="Symbol" pitchFamily="2" charset="2"/>
              </a:rPr>
              <a:t>π</a:t>
            </a:r>
            <a:r>
              <a:rPr lang="en-US" sz="1400" dirty="0"/>
              <a:t>⁺</a:t>
            </a:r>
            <a:r>
              <a:rPr lang="en-US" sz="1400" dirty="0">
                <a:latin typeface="Symbol" pitchFamily="2" charset="2"/>
              </a:rPr>
              <a:t>π</a:t>
            </a:r>
            <a:r>
              <a:rPr lang="en-US" sz="1400" dirty="0"/>
              <a:t>⁻p electroproduction cross sections can be measured with Q²-bin sizes of 0.12 GeV² across the entire resonance region.</a:t>
            </a:r>
            <a:r>
              <a:rPr lang="en-US" sz="1400" dirty="0">
                <a:solidFill>
                  <a:srgbClr val="FF0000"/>
                </a:solidFill>
              </a:rPr>
              <a:t> </a:t>
            </a:r>
            <a:r>
              <a:rPr lang="en-US" sz="1400" dirty="0"/>
              <a:t>Alternatively, broader Q² bins, up to 0.5 GeV², will provide more statistics and may improve the precision of the extracted </a:t>
            </a:r>
            <a:r>
              <a:rPr lang="en-US" sz="1400" dirty="0" err="1">
                <a:latin typeface="Symbol" pitchFamily="2" charset="2"/>
              </a:rPr>
              <a:t>γ</a:t>
            </a:r>
            <a:r>
              <a:rPr lang="en-US" sz="1400" dirty="0" err="1"/>
              <a:t>ᵥpN</a:t>
            </a:r>
            <a:r>
              <a:rPr lang="en-US" sz="1400" dirty="0"/>
              <a:t>* electrocouplings.</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5D3E303-9AAD-CA73-68D6-FB6EFA27321B}"/>
                  </a:ext>
                </a:extLst>
              </p:cNvPr>
              <p:cNvSpPr txBox="1"/>
              <p:nvPr/>
            </p:nvSpPr>
            <p:spPr>
              <a:xfrm>
                <a:off x="4410216" y="1097889"/>
                <a:ext cx="4626360" cy="2776979"/>
              </a:xfrm>
              <a:prstGeom prst="rect">
                <a:avLst/>
              </a:prstGeom>
              <a:noFill/>
            </p:spPr>
            <p:txBody>
              <a:bodyPr wrap="square" rtlCol="0">
                <a:spAutoFit/>
              </a:bodyPr>
              <a:lstStyle/>
              <a:p>
                <a:r>
                  <a:rPr lang="en-US" sz="1200" dirty="0">
                    <a:latin typeface="Symbol" pitchFamily="2" charset="2"/>
                  </a:rPr>
                  <a:t>                  a(</a:t>
                </a:r>
                <a:r>
                  <a:rPr lang="en-US" sz="1200" dirty="0"/>
                  <a:t>Q</a:t>
                </a:r>
                <a:r>
                  <a:rPr lang="en-US" sz="1200" baseline="30000" dirty="0"/>
                  <a:t>2</a:t>
                </a:r>
                <a:r>
                  <a:rPr lang="en-US" sz="1200" dirty="0"/>
                  <a:t>) =|Q</a:t>
                </a:r>
                <a:r>
                  <a:rPr lang="en-US" sz="1200" baseline="30000" dirty="0"/>
                  <a:t>2</a:t>
                </a:r>
                <a:r>
                  <a:rPr lang="en-US" sz="1200" baseline="-25000" dirty="0"/>
                  <a:t>gen</a:t>
                </a:r>
                <a:r>
                  <a:rPr lang="en-US" sz="1200" dirty="0"/>
                  <a:t>-Q</a:t>
                </a:r>
                <a:r>
                  <a:rPr lang="en-US" sz="1200" baseline="30000" dirty="0"/>
                  <a:t>2</a:t>
                </a:r>
                <a:r>
                  <a:rPr lang="en-US" sz="1200" baseline="-25000" dirty="0"/>
                  <a:t>rec</a:t>
                </a:r>
                <a:r>
                  <a:rPr lang="en-US" sz="1200" dirty="0"/>
                  <a:t>|/Q</a:t>
                </a:r>
                <a:r>
                  <a:rPr lang="en-US" sz="1200" baseline="30000" dirty="0"/>
                  <a:t>2</a:t>
                </a:r>
                <a:r>
                  <a:rPr lang="en-US" sz="1200" baseline="-25000" dirty="0"/>
                  <a:t>gen</a:t>
                </a:r>
              </a:p>
              <a:p>
                <a:endParaRPr lang="en-US" sz="1200" dirty="0"/>
              </a:p>
              <a:p>
                <a:pPr>
                  <a:spcAft>
                    <a:spcPts val="300"/>
                  </a:spcAft>
                </a:pPr>
                <a:r>
                  <a:rPr lang="en-US" sz="1200" dirty="0"/>
                  <a:t>The estimated numerical values:</a:t>
                </a:r>
              </a:p>
              <a:p>
                <a:r>
                  <a:rPr lang="en-US" sz="1200" dirty="0">
                    <a:latin typeface="Symbol" pitchFamily="2" charset="2"/>
                  </a:rPr>
                  <a:t>a</a:t>
                </a:r>
                <a:r>
                  <a:rPr lang="en-US" sz="1200" dirty="0"/>
                  <a:t>(Q</a:t>
                </a:r>
                <a:r>
                  <a:rPr lang="en-US" sz="1200" baseline="30000" dirty="0"/>
                  <a:t>2</a:t>
                </a:r>
                <a:r>
                  <a:rPr lang="en-US" sz="1200" dirty="0"/>
                  <a:t>=11.8 GeV</a:t>
                </a:r>
                <a:r>
                  <a:rPr lang="en-US" sz="1200" baseline="30000" dirty="0"/>
                  <a:t>2</a:t>
                </a:r>
                <a:r>
                  <a:rPr lang="en-US" sz="1200" dirty="0"/>
                  <a:t>)=0.034</a:t>
                </a:r>
              </a:p>
              <a:p>
                <a:r>
                  <a:rPr lang="en-US" sz="1200" dirty="0">
                    <a:latin typeface="Symbol" pitchFamily="2" charset="2"/>
                  </a:rPr>
                  <a:t>a</a:t>
                </a:r>
                <a:r>
                  <a:rPr lang="en-US" sz="1200" dirty="0"/>
                  <a:t>(Q</a:t>
                </a:r>
                <a:r>
                  <a:rPr lang="en-US" sz="1200" baseline="30000" dirty="0"/>
                  <a:t>2</a:t>
                </a:r>
                <a:r>
                  <a:rPr lang="en-US" sz="1200" dirty="0"/>
                  <a:t>=7.5 GeV</a:t>
                </a:r>
                <a:r>
                  <a:rPr lang="en-US" sz="1200" baseline="30000" dirty="0"/>
                  <a:t>2</a:t>
                </a:r>
                <a:r>
                  <a:rPr lang="en-US" sz="1200" dirty="0"/>
                  <a:t>)=0.009</a:t>
                </a:r>
              </a:p>
              <a:p>
                <a:pPr>
                  <a:spcBef>
                    <a:spcPts val="600"/>
                  </a:spcBef>
                  <a:spcAft>
                    <a:spcPts val="600"/>
                  </a:spcAft>
                </a:pPr>
                <a:r>
                  <a:rPr lang="en-US" sz="1200" dirty="0"/>
                  <a:t>The Q</a:t>
                </a:r>
                <a:r>
                  <a:rPr lang="en-US" sz="1200" baseline="30000" dirty="0"/>
                  <a:t>2</a:t>
                </a:r>
                <a:r>
                  <a:rPr lang="en-US" sz="1200" dirty="0"/>
                  <a:t>-bin size imposed by resolution: </a:t>
                </a:r>
              </a:p>
              <a:p>
                <a:r>
                  <a:rPr lang="en-US" sz="1200" dirty="0">
                    <a:latin typeface="Symbol" pitchFamily="2" charset="2"/>
                  </a:rPr>
                  <a:t>D</a:t>
                </a:r>
                <a:r>
                  <a:rPr lang="en-US" sz="1200" dirty="0"/>
                  <a:t>Q</a:t>
                </a:r>
                <a:r>
                  <a:rPr lang="en-US" sz="1200" baseline="30000" dirty="0"/>
                  <a:t>2</a:t>
                </a:r>
                <a:r>
                  <a:rPr lang="en-US" sz="1200" baseline="-25000" dirty="0"/>
                  <a:t>res</a:t>
                </a:r>
                <a:r>
                  <a:rPr lang="en-US" sz="1200" dirty="0"/>
                  <a:t>(Q</a:t>
                </a:r>
                <a:r>
                  <a:rPr lang="en-US" sz="1200" baseline="30000" dirty="0"/>
                  <a:t>2</a:t>
                </a:r>
                <a:r>
                  <a:rPr lang="en-US" sz="1200" dirty="0"/>
                  <a:t>=11.8 GeV</a:t>
                </a:r>
                <a:r>
                  <a:rPr lang="en-US" sz="1200" baseline="30000" dirty="0"/>
                  <a:t>2</a:t>
                </a:r>
                <a:r>
                  <a:rPr lang="en-US" sz="1200" dirty="0"/>
                  <a:t>)= </a:t>
                </a:r>
                <a:r>
                  <a:rPr lang="en-US" sz="1200" dirty="0">
                    <a:latin typeface="Symbol" pitchFamily="2" charset="2"/>
                  </a:rPr>
                  <a:t>a(</a:t>
                </a:r>
                <a:r>
                  <a:rPr lang="en-US" sz="1200" dirty="0"/>
                  <a:t>Q</a:t>
                </a:r>
                <a:r>
                  <a:rPr lang="en-US" sz="1200" baseline="30000" dirty="0"/>
                  <a:t>2</a:t>
                </a:r>
                <a:r>
                  <a:rPr lang="en-US" sz="1200" dirty="0"/>
                  <a:t>=11.8 GeV</a:t>
                </a:r>
                <a:r>
                  <a:rPr lang="en-US" sz="1200" baseline="30000" dirty="0"/>
                  <a:t>2</a:t>
                </a:r>
                <a:r>
                  <a:rPr lang="en-US" sz="1200" dirty="0"/>
                  <a:t>)*11.8 GeV</a:t>
                </a:r>
                <a:r>
                  <a:rPr lang="en-US" sz="1200" baseline="30000" dirty="0"/>
                  <a:t>2</a:t>
                </a:r>
                <a:r>
                  <a:rPr lang="en-US" sz="1200" dirty="0"/>
                  <a:t>=0.40 GeV</a:t>
                </a:r>
                <a:r>
                  <a:rPr lang="en-US" sz="1200" baseline="30000" dirty="0"/>
                  <a:t>2</a:t>
                </a:r>
              </a:p>
              <a:p>
                <a:r>
                  <a:rPr lang="en-US" sz="1200" dirty="0">
                    <a:latin typeface="Symbol" pitchFamily="2" charset="2"/>
                  </a:rPr>
                  <a:t>D</a:t>
                </a:r>
                <a:r>
                  <a:rPr lang="en-US" sz="1200" dirty="0"/>
                  <a:t>Q</a:t>
                </a:r>
                <a:r>
                  <a:rPr lang="en-US" sz="1200" baseline="30000" dirty="0"/>
                  <a:t>2</a:t>
                </a:r>
                <a:r>
                  <a:rPr lang="en-US" sz="1200" baseline="-25000" dirty="0"/>
                  <a:t>res</a:t>
                </a:r>
                <a:r>
                  <a:rPr lang="en-US" sz="1200" dirty="0"/>
                  <a:t>(Q</a:t>
                </a:r>
                <a:r>
                  <a:rPr lang="en-US" sz="1200" baseline="30000" dirty="0"/>
                  <a:t>2</a:t>
                </a:r>
                <a:r>
                  <a:rPr lang="en-US" sz="1200" dirty="0"/>
                  <a:t>=7.5 GeV</a:t>
                </a:r>
                <a:r>
                  <a:rPr lang="en-US" sz="1200" baseline="30000" dirty="0"/>
                  <a:t>2</a:t>
                </a:r>
                <a:r>
                  <a:rPr lang="en-US" sz="1200" dirty="0"/>
                  <a:t>)= </a:t>
                </a:r>
                <a:r>
                  <a:rPr lang="en-US" sz="1200" dirty="0">
                    <a:latin typeface="Symbol" pitchFamily="2" charset="2"/>
                  </a:rPr>
                  <a:t>a(</a:t>
                </a:r>
                <a:r>
                  <a:rPr lang="en-US" sz="1200" dirty="0"/>
                  <a:t>Q</a:t>
                </a:r>
                <a:r>
                  <a:rPr lang="en-US" sz="1200" baseline="30000" dirty="0"/>
                  <a:t>2</a:t>
                </a:r>
                <a:r>
                  <a:rPr lang="en-US" sz="1200" dirty="0"/>
                  <a:t>=7.5 GeV</a:t>
                </a:r>
                <a:r>
                  <a:rPr lang="en-US" sz="1200" baseline="30000" dirty="0"/>
                  <a:t>2</a:t>
                </a:r>
                <a:r>
                  <a:rPr lang="en-US" sz="1200" dirty="0"/>
                  <a:t>)*7.5 GeV</a:t>
                </a:r>
                <a:r>
                  <a:rPr lang="en-US" sz="1200" baseline="30000" dirty="0"/>
                  <a:t>2</a:t>
                </a:r>
                <a:r>
                  <a:rPr lang="en-US" sz="1200" dirty="0"/>
                  <a:t>=0.068 GeV</a:t>
                </a:r>
                <a:r>
                  <a:rPr lang="en-US" sz="1200" baseline="30000" dirty="0"/>
                  <a:t>2</a:t>
                </a:r>
                <a:endParaRPr lang="en-US" sz="1200" dirty="0"/>
              </a:p>
              <a:p>
                <a:endParaRPr lang="en-US" sz="1200" baseline="30000" dirty="0"/>
              </a:p>
              <a:p>
                <a:pPr>
                  <a:spcAft>
                    <a:spcPts val="600"/>
                  </a:spcAft>
                </a:pPr>
                <a:r>
                  <a:rPr lang="en-US" sz="1200" dirty="0"/>
                  <a:t>The overall Q</a:t>
                </a:r>
                <a:r>
                  <a:rPr lang="en-US" sz="1200" baseline="30000" dirty="0"/>
                  <a:t>2</a:t>
                </a:r>
                <a:r>
                  <a:rPr lang="en-US" sz="1200" dirty="0"/>
                  <a:t>-bin size </a:t>
                </a:r>
                <a:r>
                  <a:rPr lang="en-US" sz="1200" dirty="0">
                    <a:latin typeface="Symbol" pitchFamily="2" charset="2"/>
                  </a:rPr>
                  <a:t>D</a:t>
                </a:r>
                <a:r>
                  <a:rPr lang="en-US" sz="1200" dirty="0"/>
                  <a:t>Q</a:t>
                </a:r>
                <a:r>
                  <a:rPr lang="en-US" sz="1200" baseline="30000" dirty="0"/>
                  <a:t>2</a:t>
                </a:r>
                <a:r>
                  <a:rPr lang="en-US" sz="1200" baseline="-25000" dirty="0"/>
                  <a:t>tot</a:t>
                </a:r>
                <a:r>
                  <a:rPr lang="en-US" sz="1200" dirty="0"/>
                  <a:t> accounting for statistics needed for </a:t>
                </a:r>
                <a:r>
                  <a:rPr lang="en-US" sz="1200" dirty="0" err="1">
                    <a:latin typeface="Symbol" pitchFamily="2" charset="2"/>
                  </a:rPr>
                  <a:t>g</a:t>
                </a:r>
                <a:r>
                  <a:rPr lang="en-US" sz="1200" baseline="-25000" dirty="0" err="1"/>
                  <a:t>v</a:t>
                </a:r>
                <a:r>
                  <a:rPr lang="en-US" sz="1200" dirty="0" err="1"/>
                  <a:t>pN</a:t>
                </a:r>
                <a:r>
                  <a:rPr lang="en-US" sz="1200" dirty="0"/>
                  <a:t>* electrocoupling extraction </a:t>
                </a:r>
                <a:r>
                  <a:rPr lang="en-US" sz="1200" dirty="0">
                    <a:latin typeface="Symbol" pitchFamily="2" charset="2"/>
                  </a:rPr>
                  <a:t>D</a:t>
                </a:r>
                <a:r>
                  <a:rPr lang="en-US" sz="1200" dirty="0"/>
                  <a:t>Q</a:t>
                </a:r>
                <a:r>
                  <a:rPr lang="en-US" sz="1200" baseline="30000" dirty="0"/>
                  <a:t>2</a:t>
                </a:r>
                <a:r>
                  <a:rPr lang="en-US" sz="1200" baseline="-25000" dirty="0"/>
                  <a:t>stat</a:t>
                </a:r>
                <a:r>
                  <a:rPr lang="en-US" sz="1200" dirty="0"/>
                  <a:t> and resolution over Q</a:t>
                </a:r>
                <a:r>
                  <a:rPr lang="en-US" sz="1200" baseline="30000" dirty="0"/>
                  <a:t>2</a:t>
                </a:r>
                <a:r>
                  <a:rPr lang="en-US" sz="1200" dirty="0"/>
                  <a:t> </a:t>
                </a:r>
                <a:r>
                  <a:rPr lang="en-US" sz="1200" dirty="0">
                    <a:latin typeface="Symbol" pitchFamily="2" charset="2"/>
                  </a:rPr>
                  <a:t>D</a:t>
                </a:r>
                <a:r>
                  <a:rPr lang="en-US" sz="1200" dirty="0"/>
                  <a:t>Q</a:t>
                </a:r>
                <a:r>
                  <a:rPr lang="en-US" sz="1200" baseline="30000" dirty="0"/>
                  <a:t>2</a:t>
                </a:r>
                <a:r>
                  <a:rPr lang="en-US" sz="1200" baseline="-25000" dirty="0"/>
                  <a:t>res </a:t>
                </a:r>
                <a:r>
                  <a:rPr lang="en-US" sz="1200" dirty="0"/>
                  <a:t>for Q</a:t>
                </a:r>
                <a:r>
                  <a:rPr lang="en-US" sz="1200" baseline="30000" dirty="0"/>
                  <a:t>2</a:t>
                </a:r>
                <a:r>
                  <a:rPr lang="en-US" sz="1200" dirty="0"/>
                  <a:t>&lt;12 GeV</a:t>
                </a:r>
                <a:r>
                  <a:rPr lang="en-US" sz="1200" baseline="30000" dirty="0"/>
                  <a:t>2</a:t>
                </a:r>
                <a:r>
                  <a:rPr lang="en-US" sz="1200" dirty="0"/>
                  <a:t> is:</a:t>
                </a:r>
              </a:p>
              <a:p>
                <a14:m>
                  <m:oMath xmlns:m="http://schemas.openxmlformats.org/officeDocument/2006/math">
                    <m:sSubSup>
                      <m:sSubSupPr>
                        <m:ctrlPr>
                          <a:rPr lang="en-US" sz="1400" i="1" smtClean="0">
                            <a:latin typeface="Cambria Math" panose="02040503050406030204" pitchFamily="18" charset="0"/>
                            <a:ea typeface="Cambria Math" panose="02040503050406030204" pitchFamily="18" charset="0"/>
                          </a:rPr>
                        </m:ctrlPr>
                      </m:sSubSupPr>
                      <m:e>
                        <m:r>
                          <a:rPr lang="en-US" sz="140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𝑄</m:t>
                        </m:r>
                      </m:e>
                      <m:sub>
                        <m:r>
                          <a:rPr lang="en-US" sz="1400" b="0" i="1" smtClean="0">
                            <a:latin typeface="Cambria Math" panose="02040503050406030204" pitchFamily="18" charset="0"/>
                          </a:rPr>
                          <m:t>𝑡𝑜𝑡</m:t>
                        </m:r>
                      </m:sub>
                      <m:sup>
                        <m:r>
                          <a:rPr lang="en-US" sz="1400" b="0" i="1" smtClean="0">
                            <a:latin typeface="Cambria Math" panose="02040503050406030204" pitchFamily="18" charset="0"/>
                          </a:rPr>
                          <m:t>2</m:t>
                        </m:r>
                      </m:sup>
                    </m:sSubSup>
                  </m:oMath>
                </a14:m>
                <a:r>
                  <a:rPr lang="en-US" sz="1400" dirty="0">
                    <a:latin typeface="+mn-lt"/>
                  </a:rPr>
                  <a:t>=</a:t>
                </a:r>
                <a14:m>
                  <m:oMath xmlns:m="http://schemas.openxmlformats.org/officeDocument/2006/math">
                    <m:rad>
                      <m:radPr>
                        <m:degHide m:val="on"/>
                        <m:ctrlPr>
                          <a:rPr lang="en-US" sz="1400" i="1" dirty="0" smtClean="0">
                            <a:latin typeface="Cambria Math" panose="02040503050406030204" pitchFamily="18" charset="0"/>
                            <a:ea typeface="Cambria Math" panose="02040503050406030204" pitchFamily="18" charset="0"/>
                          </a:rPr>
                        </m:ctrlPr>
                      </m:radPr>
                      <m:deg/>
                      <m:e>
                        <m:r>
                          <a:rPr lang="en-US" sz="1400" i="1" dirty="0">
                            <a:latin typeface="Cambria Math" panose="02040503050406030204" pitchFamily="18" charset="0"/>
                            <a:ea typeface="Cambria Math" panose="02040503050406030204" pitchFamily="18" charset="0"/>
                          </a:rPr>
                          <m:t>(∆</m:t>
                        </m:r>
                        <m:sSubSup>
                          <m:sSubSupPr>
                            <m:ctrlPr>
                              <a:rPr lang="en-US" sz="1400" i="1" dirty="0">
                                <a:latin typeface="Cambria Math" panose="02040503050406030204" pitchFamily="18" charset="0"/>
                                <a:ea typeface="Cambria Math" panose="02040503050406030204" pitchFamily="18" charset="0"/>
                              </a:rPr>
                            </m:ctrlPr>
                          </m:sSubSupPr>
                          <m:e>
                            <m:r>
                              <a:rPr lang="en-US" sz="1400" i="1" dirty="0">
                                <a:latin typeface="Cambria Math" panose="02040503050406030204" pitchFamily="18" charset="0"/>
                                <a:ea typeface="Cambria Math" panose="02040503050406030204" pitchFamily="18" charset="0"/>
                              </a:rPr>
                              <m:t>𝑄</m:t>
                            </m:r>
                          </m:e>
                          <m:sub>
                            <m:r>
                              <a:rPr lang="en-US" sz="1400" i="1" dirty="0">
                                <a:latin typeface="Cambria Math" panose="02040503050406030204" pitchFamily="18" charset="0"/>
                                <a:ea typeface="Cambria Math" panose="02040503050406030204" pitchFamily="18" charset="0"/>
                              </a:rPr>
                              <m:t>𝑟𝑒𝑠</m:t>
                            </m:r>
                          </m:sub>
                          <m:sup>
                            <m:r>
                              <a:rPr lang="en-US" sz="1400" i="1" dirty="0">
                                <a:latin typeface="Cambria Math" panose="02040503050406030204" pitchFamily="18" charset="0"/>
                                <a:ea typeface="Cambria Math" panose="02040503050406030204" pitchFamily="18" charset="0"/>
                              </a:rPr>
                              <m:t>2</m:t>
                            </m:r>
                          </m:sup>
                        </m:sSubSup>
                        <m:sSup>
                          <m:sSupPr>
                            <m:ctrlPr>
                              <a:rPr lang="en-US" sz="1400" i="1" dirty="0">
                                <a:latin typeface="Cambria Math" panose="02040503050406030204" pitchFamily="18" charset="0"/>
                                <a:ea typeface="Cambria Math" panose="02040503050406030204" pitchFamily="18" charset="0"/>
                              </a:rPr>
                            </m:ctrlPr>
                          </m:sSupPr>
                          <m:e>
                            <m:r>
                              <a:rPr lang="en-US" sz="1400" i="1" dirty="0">
                                <a:latin typeface="Cambria Math" panose="02040503050406030204" pitchFamily="18" charset="0"/>
                                <a:ea typeface="Cambria Math" panose="02040503050406030204" pitchFamily="18" charset="0"/>
                              </a:rPr>
                              <m:t>)</m:t>
                            </m:r>
                          </m:e>
                          <m:sup>
                            <m:r>
                              <a:rPr lang="en-US" sz="1400" i="1" dirty="0">
                                <a:latin typeface="Cambria Math" panose="02040503050406030204" pitchFamily="18" charset="0"/>
                                <a:ea typeface="Cambria Math" panose="02040503050406030204" pitchFamily="18" charset="0"/>
                              </a:rPr>
                              <m:t>2</m:t>
                            </m:r>
                          </m:sup>
                        </m:sSup>
                        <m:r>
                          <a:rPr lang="en-US" sz="1400" i="1" dirty="0">
                            <a:latin typeface="Cambria Math" panose="02040503050406030204" pitchFamily="18" charset="0"/>
                          </a:rPr>
                          <m:t>+</m:t>
                        </m:r>
                        <m:r>
                          <a:rPr lang="en-US" sz="1400" i="1" dirty="0">
                            <a:latin typeface="Cambria Math" panose="02040503050406030204" pitchFamily="18" charset="0"/>
                            <a:ea typeface="Cambria Math" panose="02040503050406030204" pitchFamily="18" charset="0"/>
                          </a:rPr>
                          <m:t> (∆</m:t>
                        </m:r>
                        <m:sSubSup>
                          <m:sSubSupPr>
                            <m:ctrlPr>
                              <a:rPr lang="en-US" sz="1400" i="1" dirty="0">
                                <a:latin typeface="Cambria Math" panose="02040503050406030204" pitchFamily="18" charset="0"/>
                                <a:ea typeface="Cambria Math" panose="02040503050406030204" pitchFamily="18" charset="0"/>
                              </a:rPr>
                            </m:ctrlPr>
                          </m:sSubSupPr>
                          <m:e>
                            <m:r>
                              <a:rPr lang="en-US" sz="1400" i="1" dirty="0">
                                <a:latin typeface="Cambria Math" panose="02040503050406030204" pitchFamily="18" charset="0"/>
                                <a:ea typeface="Cambria Math" panose="02040503050406030204" pitchFamily="18" charset="0"/>
                              </a:rPr>
                              <m:t>𝑄</m:t>
                            </m:r>
                          </m:e>
                          <m:sub>
                            <m:r>
                              <a:rPr lang="en-US" sz="1400" i="1" dirty="0">
                                <a:latin typeface="Cambria Math" panose="02040503050406030204" pitchFamily="18" charset="0"/>
                                <a:ea typeface="Cambria Math" panose="02040503050406030204" pitchFamily="18" charset="0"/>
                              </a:rPr>
                              <m:t>𝑠𝑡𝑎𝑡</m:t>
                            </m:r>
                          </m:sub>
                          <m:sup>
                            <m:r>
                              <a:rPr lang="en-US" sz="1400" i="1" dirty="0">
                                <a:latin typeface="Cambria Math" panose="02040503050406030204" pitchFamily="18" charset="0"/>
                                <a:ea typeface="Cambria Math" panose="02040503050406030204" pitchFamily="18" charset="0"/>
                              </a:rPr>
                              <m:t>2</m:t>
                            </m:r>
                          </m:sup>
                        </m:sSubSup>
                        <m:sSup>
                          <m:sSupPr>
                            <m:ctrlPr>
                              <a:rPr lang="en-US" sz="1400" i="1" dirty="0">
                                <a:latin typeface="Cambria Math" panose="02040503050406030204" pitchFamily="18" charset="0"/>
                                <a:ea typeface="Cambria Math" panose="02040503050406030204" pitchFamily="18" charset="0"/>
                              </a:rPr>
                            </m:ctrlPr>
                          </m:sSupPr>
                          <m:e>
                            <m:r>
                              <a:rPr lang="en-US" sz="1400" i="1" dirty="0">
                                <a:latin typeface="Cambria Math" panose="02040503050406030204" pitchFamily="18" charset="0"/>
                                <a:ea typeface="Cambria Math" panose="02040503050406030204" pitchFamily="18" charset="0"/>
                              </a:rPr>
                              <m:t>)</m:t>
                            </m:r>
                          </m:e>
                          <m:sup>
                            <m:r>
                              <a:rPr lang="en-US" sz="1400" i="1" dirty="0">
                                <a:latin typeface="Cambria Math" panose="02040503050406030204" pitchFamily="18" charset="0"/>
                                <a:ea typeface="Cambria Math" panose="02040503050406030204" pitchFamily="18" charset="0"/>
                              </a:rPr>
                              <m:t>2</m:t>
                            </m:r>
                          </m:sup>
                        </m:sSup>
                      </m:e>
                    </m:rad>
                  </m:oMath>
                </a14:m>
                <a:endParaRPr lang="en-US" sz="1200" dirty="0"/>
              </a:p>
            </p:txBody>
          </p:sp>
        </mc:Choice>
        <mc:Fallback xmlns="">
          <p:sp>
            <p:nvSpPr>
              <p:cNvPr id="12" name="TextBox 11">
                <a:extLst>
                  <a:ext uri="{FF2B5EF4-FFF2-40B4-BE49-F238E27FC236}">
                    <a16:creationId xmlns:a16="http://schemas.microsoft.com/office/drawing/2014/main" id="{95D3E303-9AAD-CA73-68D6-FB6EFA27321B}"/>
                  </a:ext>
                </a:extLst>
              </p:cNvPr>
              <p:cNvSpPr txBox="1">
                <a:spLocks noRot="1" noChangeAspect="1" noMove="1" noResize="1" noEditPoints="1" noAdjustHandles="1" noChangeArrowheads="1" noChangeShapeType="1" noTextEdit="1"/>
              </p:cNvSpPr>
              <p:nvPr/>
            </p:nvSpPr>
            <p:spPr>
              <a:xfrm>
                <a:off x="4410216" y="1097889"/>
                <a:ext cx="4626360" cy="2776979"/>
              </a:xfrm>
              <a:prstGeom prst="rect">
                <a:avLst/>
              </a:prstGeom>
              <a:blipFill>
                <a:blip r:embed="rId2"/>
                <a:stretch>
                  <a:fillRect b="-909"/>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7EFDFE3C-FAB3-8CD3-3CD7-EB1BAFA66466}"/>
              </a:ext>
            </a:extLst>
          </p:cNvPr>
          <p:cNvPicPr>
            <a:picLocks noChangeAspect="1"/>
          </p:cNvPicPr>
          <p:nvPr/>
        </p:nvPicPr>
        <p:blipFill>
          <a:blip r:embed="rId3"/>
          <a:stretch>
            <a:fillRect/>
          </a:stretch>
        </p:blipFill>
        <p:spPr>
          <a:xfrm>
            <a:off x="334444" y="1657996"/>
            <a:ext cx="3698584" cy="2658651"/>
          </a:xfrm>
          <a:prstGeom prst="rect">
            <a:avLst/>
          </a:prstGeom>
        </p:spPr>
      </p:pic>
    </p:spTree>
    <p:extLst>
      <p:ext uri="{BB962C8B-B14F-4D97-AF65-F5344CB8AC3E}">
        <p14:creationId xmlns:p14="http://schemas.microsoft.com/office/powerpoint/2010/main" val="58635069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1A33474-95D6-446D-78A9-C43F1EB0FA46}"/>
              </a:ext>
            </a:extLst>
          </p:cNvPr>
          <p:cNvSpPr>
            <a:spLocks noGrp="1"/>
          </p:cNvSpPr>
          <p:nvPr>
            <p:ph type="sldNum" sz="quarter" idx="4"/>
          </p:nvPr>
        </p:nvSpPr>
        <p:spPr>
          <a:xfrm>
            <a:off x="8650853" y="6553200"/>
            <a:ext cx="486064" cy="304800"/>
          </a:xfrm>
        </p:spPr>
        <p:txBody>
          <a:bodyPr/>
          <a:lstStyle/>
          <a:p>
            <a:pPr algn="ctr">
              <a:defRPr/>
            </a:pPr>
            <a:r>
              <a:rPr lang="fr-FR" sz="1200" dirty="0">
                <a:solidFill>
                  <a:srgbClr val="000000"/>
                </a:solidFill>
                <a:latin typeface="+mn-lt"/>
              </a:rPr>
              <a:t>15</a:t>
            </a:r>
          </a:p>
        </p:txBody>
      </p:sp>
      <p:sp>
        <p:nvSpPr>
          <p:cNvPr id="6" name="Title 1">
            <a:extLst>
              <a:ext uri="{FF2B5EF4-FFF2-40B4-BE49-F238E27FC236}">
                <a16:creationId xmlns:a16="http://schemas.microsoft.com/office/drawing/2014/main" id="{87CF867D-37B4-8DF2-EB73-A9D9A5C6C949}"/>
              </a:ext>
            </a:extLst>
          </p:cNvPr>
          <p:cNvSpPr>
            <a:spLocks noGrp="1"/>
          </p:cNvSpPr>
          <p:nvPr>
            <p:ph type="title"/>
          </p:nvPr>
        </p:nvSpPr>
        <p:spPr>
          <a:xfrm>
            <a:off x="1" y="-5207"/>
            <a:ext cx="9143999" cy="640080"/>
          </a:xfrm>
        </p:spPr>
        <p:txBody>
          <a:bodyPr/>
          <a:lstStyle/>
          <a:p>
            <a:pPr>
              <a:defRPr/>
            </a:pPr>
            <a:r>
              <a:rPr lang="en-US" sz="2000" dirty="0">
                <a:solidFill>
                  <a:srgbClr val="0000FF"/>
                </a:solidFill>
                <a:latin typeface="+mn-lt"/>
              </a:rPr>
              <a:t> </a:t>
            </a:r>
            <a:r>
              <a:rPr lang="en-US" sz="1800" dirty="0">
                <a:solidFill>
                  <a:srgbClr val="0000FF"/>
                </a:solidFill>
                <a:latin typeface="+mn-lt"/>
              </a:rPr>
              <a:t>Beam Time Evaluation for Sufficient Statistics to Extract </a:t>
            </a:r>
            <a:r>
              <a:rPr lang="en-US" sz="1800" dirty="0" err="1">
                <a:solidFill>
                  <a:srgbClr val="0000FF"/>
                </a:solidFill>
                <a:latin typeface="Symbol" pitchFamily="2" charset="2"/>
              </a:rPr>
              <a:t>g</a:t>
            </a:r>
            <a:r>
              <a:rPr lang="en-US" sz="1800" baseline="-25000" dirty="0" err="1">
                <a:solidFill>
                  <a:srgbClr val="0000FF"/>
                </a:solidFill>
                <a:latin typeface="+mn-lt"/>
              </a:rPr>
              <a:t>v</a:t>
            </a:r>
            <a:r>
              <a:rPr lang="en-US" sz="1800" dirty="0" err="1">
                <a:solidFill>
                  <a:srgbClr val="0000FF"/>
                </a:solidFill>
                <a:latin typeface="+mn-lt"/>
              </a:rPr>
              <a:t>pN</a:t>
            </a:r>
            <a:r>
              <a:rPr lang="en-US" sz="1800" dirty="0">
                <a:solidFill>
                  <a:srgbClr val="0000FF"/>
                </a:solidFill>
                <a:latin typeface="+mn-lt"/>
              </a:rPr>
              <a:t>* Electrocouplings from </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Symbol" pitchFamily="2" charset="2"/>
              </a:rPr>
              <a:t>p</a:t>
            </a:r>
            <a:r>
              <a:rPr lang="en-US" sz="1800" baseline="30000" dirty="0" err="1">
                <a:solidFill>
                  <a:srgbClr val="0000FF"/>
                </a:solidFill>
                <a:latin typeface="+mn-lt"/>
              </a:rPr>
              <a:t>-</a:t>
            </a:r>
            <a:r>
              <a:rPr lang="en-US" sz="1800" dirty="0" err="1">
                <a:solidFill>
                  <a:srgbClr val="0000FF"/>
                </a:solidFill>
                <a:latin typeface="+mn-lt"/>
              </a:rPr>
              <a:t>p</a:t>
            </a:r>
            <a:r>
              <a:rPr lang="en-US" sz="1800" dirty="0">
                <a:solidFill>
                  <a:srgbClr val="0000FF"/>
                </a:solidFill>
                <a:latin typeface="+mn-lt"/>
              </a:rPr>
              <a:t> Electroproduction Data in Full MC Simulation</a:t>
            </a:r>
          </a:p>
        </p:txBody>
      </p:sp>
      <p:sp>
        <p:nvSpPr>
          <p:cNvPr id="7" name="Line 7">
            <a:extLst>
              <a:ext uri="{FF2B5EF4-FFF2-40B4-BE49-F238E27FC236}">
                <a16:creationId xmlns:a16="http://schemas.microsoft.com/office/drawing/2014/main" id="{ED09B5F6-C8AA-7EF2-EC54-269D90CA1336}"/>
              </a:ext>
            </a:extLst>
          </p:cNvPr>
          <p:cNvSpPr>
            <a:spLocks noChangeShapeType="1"/>
          </p:cNvSpPr>
          <p:nvPr/>
        </p:nvSpPr>
        <p:spPr bwMode="auto">
          <a:xfrm>
            <a:off x="0" y="640080"/>
            <a:ext cx="9144000" cy="0"/>
          </a:xfrm>
          <a:prstGeom prst="line">
            <a:avLst/>
          </a:prstGeom>
          <a:noFill/>
          <a:ln w="25400">
            <a:solidFill>
              <a:srgbClr val="0000FF"/>
            </a:solidFill>
            <a:miter lim="800000"/>
            <a:headEnd/>
            <a:tailEnd/>
          </a:ln>
        </p:spPr>
        <p:txBody>
          <a:bodyPr wrap="none" lIns="91435" tIns="45718" rIns="91435" bIns="45718"/>
          <a:lstStyle/>
          <a:p>
            <a:endParaRPr lang="en-US" dirty="0"/>
          </a:p>
        </p:txBody>
      </p:sp>
      <p:sp>
        <p:nvSpPr>
          <p:cNvPr id="9" name="TextBox 8">
            <a:extLst>
              <a:ext uri="{FF2B5EF4-FFF2-40B4-BE49-F238E27FC236}">
                <a16:creationId xmlns:a16="http://schemas.microsoft.com/office/drawing/2014/main" id="{86CBF0F8-DE8F-E13F-FBE9-59471D8E6B25}"/>
              </a:ext>
            </a:extLst>
          </p:cNvPr>
          <p:cNvSpPr txBox="1"/>
          <p:nvPr/>
        </p:nvSpPr>
        <p:spPr>
          <a:xfrm>
            <a:off x="6031052" y="4584026"/>
            <a:ext cx="2636032" cy="307777"/>
          </a:xfrm>
          <a:prstGeom prst="rect">
            <a:avLst/>
          </a:prstGeom>
          <a:solidFill>
            <a:srgbClr val="FFC000"/>
          </a:solidFill>
        </p:spPr>
        <p:txBody>
          <a:bodyPr wrap="square" rtlCol="0">
            <a:spAutoFit/>
          </a:bodyPr>
          <a:lstStyle/>
          <a:p>
            <a:pPr algn="ctr"/>
            <a:r>
              <a:rPr lang="en-US" sz="1400" dirty="0"/>
              <a:t>R.W. Gothe, A. Osmond (USC)</a:t>
            </a:r>
          </a:p>
        </p:txBody>
      </p:sp>
      <p:sp>
        <p:nvSpPr>
          <p:cNvPr id="11" name="TextBox 10">
            <a:extLst>
              <a:ext uri="{FF2B5EF4-FFF2-40B4-BE49-F238E27FC236}">
                <a16:creationId xmlns:a16="http://schemas.microsoft.com/office/drawing/2014/main" id="{6E556B17-282F-3C84-ED77-BC1889A14BFC}"/>
              </a:ext>
            </a:extLst>
          </p:cNvPr>
          <p:cNvSpPr txBox="1"/>
          <p:nvPr/>
        </p:nvSpPr>
        <p:spPr>
          <a:xfrm>
            <a:off x="1451931" y="1088824"/>
            <a:ext cx="914400" cy="265176"/>
          </a:xfrm>
          <a:prstGeom prst="rect">
            <a:avLst/>
          </a:prstGeom>
          <a:solidFill>
            <a:schemeClr val="bg1"/>
          </a:solidFill>
        </p:spPr>
        <p:txBody>
          <a:bodyPr wrap="square" rtlCol="0">
            <a:spAutoFit/>
          </a:bodyPr>
          <a:lstStyle/>
          <a:p>
            <a:endParaRPr lang="en-US" sz="1400" dirty="0"/>
          </a:p>
        </p:txBody>
      </p:sp>
      <p:sp>
        <p:nvSpPr>
          <p:cNvPr id="13" name="TextBox 12">
            <a:extLst>
              <a:ext uri="{FF2B5EF4-FFF2-40B4-BE49-F238E27FC236}">
                <a16:creationId xmlns:a16="http://schemas.microsoft.com/office/drawing/2014/main" id="{580CAD10-0463-AEC5-9C5E-133A5F0812A6}"/>
              </a:ext>
            </a:extLst>
          </p:cNvPr>
          <p:cNvSpPr txBox="1"/>
          <p:nvPr/>
        </p:nvSpPr>
        <p:spPr>
          <a:xfrm>
            <a:off x="5755416" y="1471815"/>
            <a:ext cx="3338134" cy="1169551"/>
          </a:xfrm>
          <a:prstGeom prst="rect">
            <a:avLst/>
          </a:prstGeom>
          <a:noFill/>
        </p:spPr>
        <p:txBody>
          <a:bodyPr wrap="square" rtlCol="0">
            <a:spAutoFit/>
          </a:bodyPr>
          <a:lstStyle/>
          <a:p>
            <a:r>
              <a:rPr lang="en-US" sz="1400" dirty="0"/>
              <a:t>Rate estimates for the accepted events using TWOPEG EG with CLAS12 (eff*ACC) employing event selection as: </a:t>
            </a:r>
          </a:p>
          <a:p>
            <a:r>
              <a:rPr lang="en-US" sz="1400" dirty="0"/>
              <a:t>K. Neupane et al. (CLAS Collaboration) arXiv:</a:t>
            </a:r>
            <a:r>
              <a:rPr lang="en-US" sz="1400" dirty="0">
                <a:hlinkClick r:id="rId2">
                  <a:extLst>
                    <a:ext uri="{A12FA001-AC4F-418D-AE19-62706E023703}">
                      <ahyp:hlinkClr xmlns:ahyp="http://schemas.microsoft.com/office/drawing/2018/hyperlinkcolor" val="tx"/>
                    </a:ext>
                  </a:extLst>
                </a:hlinkClick>
              </a:rPr>
              <a:t>2609.19395</a:t>
            </a:r>
            <a:r>
              <a:rPr lang="en-US" sz="1400" dirty="0"/>
              <a:t>, submitted to PRC </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9A4752B-3046-4C26-112F-028A3554EE24}"/>
                  </a:ext>
                </a:extLst>
              </p:cNvPr>
              <p:cNvSpPr txBox="1"/>
              <p:nvPr/>
            </p:nvSpPr>
            <p:spPr>
              <a:xfrm>
                <a:off x="201304" y="5145928"/>
                <a:ext cx="8741391" cy="1246495"/>
              </a:xfrm>
              <a:prstGeom prst="rect">
                <a:avLst/>
              </a:prstGeom>
              <a:noFill/>
            </p:spPr>
            <p:txBody>
              <a:bodyPr wrap="square" rtlCol="0">
                <a:spAutoFit/>
              </a:bodyPr>
              <a:lstStyle/>
              <a:p>
                <a:pPr marL="174625" indent="-174625">
                  <a:buClr>
                    <a:srgbClr val="C00000"/>
                  </a:buClr>
                  <a:buFont typeface="Arial" panose="020B0604020202020204" pitchFamily="34" charset="0"/>
                  <a:buChar char="•"/>
                </a:pPr>
                <a:r>
                  <a:rPr lang="en-US" sz="1400" dirty="0"/>
                  <a:t>After </a:t>
                </a:r>
                <a14:m>
                  <m:oMath xmlns:m="http://schemas.openxmlformats.org/officeDocument/2006/math">
                    <m:r>
                      <a:rPr lang="en-US" sz="1400">
                        <a:solidFill>
                          <a:schemeClr val="tx1"/>
                        </a:solidFill>
                        <a:latin typeface="Cambria Math" panose="02040503050406030204" pitchFamily="18" charset="0"/>
                      </a:rPr>
                      <m:t>ℒ</m:t>
                    </m:r>
                    <m:r>
                      <a:rPr lang="en-US" sz="1400" b="0" i="0">
                        <a:solidFill>
                          <a:schemeClr val="tx1"/>
                        </a:solidFill>
                        <a:latin typeface="Cambria Math" panose="02040503050406030204" pitchFamily="18" charset="0"/>
                      </a:rPr>
                      <m:t> </m:t>
                    </m:r>
                  </m:oMath>
                </a14:m>
                <a:r>
                  <a:rPr lang="en-US" sz="1400" dirty="0"/>
                  <a:t>increased to 3 × 10³⁵ cm⁻²s⁻¹, </a:t>
                </a:r>
                <a:r>
                  <a:rPr lang="en-US" sz="1400" dirty="0">
                    <a:latin typeface="Symbol" pitchFamily="2" charset="2"/>
                  </a:rPr>
                  <a:t>π</a:t>
                </a:r>
                <a:r>
                  <a:rPr lang="en-US" sz="1400" baseline="30000" dirty="0"/>
                  <a:t>+</a:t>
                </a:r>
                <a:r>
                  <a:rPr lang="en-US" sz="1400" dirty="0">
                    <a:latin typeface="Symbol" pitchFamily="2" charset="2"/>
                  </a:rPr>
                  <a:t>π</a:t>
                </a:r>
                <a:r>
                  <a:rPr lang="en-US" sz="1400" baseline="30000" dirty="0"/>
                  <a:t>-</a:t>
                </a:r>
                <a:r>
                  <a:rPr lang="en-US" sz="1400" dirty="0"/>
                  <a:t>p cross sections can be measured up to Q² &lt; 12 GeV² in (Q²,W) bins ΔQ² = 0.5 GeV² and ΔW = 0.05 GeV, with sufficient statistics to extract </a:t>
                </a:r>
                <a:r>
                  <a:rPr lang="en-US" sz="1400" dirty="0" err="1">
                    <a:latin typeface="Symbol" pitchFamily="2" charset="2"/>
                  </a:rPr>
                  <a:t>γ</a:t>
                </a:r>
                <a:r>
                  <a:rPr lang="en-US" sz="1400" dirty="0" err="1"/>
                  <a:t>ᵥpN</a:t>
                </a:r>
                <a:r>
                  <a:rPr lang="en-US" sz="1400" dirty="0"/>
                  <a:t>* electrocouplings using a data-taking time of</a:t>
                </a:r>
                <a:r>
                  <a:rPr lang="en-US" sz="1400" dirty="0">
                    <a:solidFill>
                      <a:srgbClr val="0000FF"/>
                    </a:solidFill>
                  </a:rPr>
                  <a:t> </a:t>
                </a:r>
                <a:r>
                  <a:rPr lang="en-US" sz="1400" i="1" u="sng" dirty="0">
                    <a:solidFill>
                      <a:srgbClr val="0000FF"/>
                    </a:solidFill>
                  </a:rPr>
                  <a:t>0.6 year × (1/3) = 0.2 year</a:t>
                </a:r>
                <a:r>
                  <a:rPr lang="en-US" sz="1400" dirty="0"/>
                  <a:t>.</a:t>
                </a:r>
              </a:p>
              <a:p>
                <a:pPr marL="174625" indent="-174625">
                  <a:spcBef>
                    <a:spcPts val="600"/>
                  </a:spcBef>
                  <a:buClr>
                    <a:srgbClr val="C00000"/>
                  </a:buClr>
                  <a:buFont typeface="Arial" panose="020B0604020202020204" pitchFamily="34" charset="0"/>
                  <a:buChar char="•"/>
                </a:pPr>
                <a:r>
                  <a:rPr lang="en-US" sz="1400" dirty="0"/>
                  <a:t>Sufficient statistics means exceeding those collected in the Q² = 7.0–8.0 GeV² bin in the </a:t>
                </a:r>
                <a:r>
                  <a:rPr lang="en-US" sz="1400" dirty="0" err="1"/>
                  <a:t>arXiv</a:t>
                </a:r>
                <a:r>
                  <a:rPr lang="en-US" sz="1400" dirty="0"/>
                  <a:t> publication cited on this slide.</a:t>
                </a:r>
              </a:p>
            </p:txBody>
          </p:sp>
        </mc:Choice>
        <mc:Fallback xmlns="">
          <p:sp>
            <p:nvSpPr>
              <p:cNvPr id="14" name="TextBox 13">
                <a:extLst>
                  <a:ext uri="{FF2B5EF4-FFF2-40B4-BE49-F238E27FC236}">
                    <a16:creationId xmlns:a16="http://schemas.microsoft.com/office/drawing/2014/main" id="{A9A4752B-3046-4C26-112F-028A3554EE24}"/>
                  </a:ext>
                </a:extLst>
              </p:cNvPr>
              <p:cNvSpPr txBox="1">
                <a:spLocks noRot="1" noChangeAspect="1" noMove="1" noResize="1" noEditPoints="1" noAdjustHandles="1" noChangeArrowheads="1" noChangeShapeType="1" noTextEdit="1"/>
              </p:cNvSpPr>
              <p:nvPr/>
            </p:nvSpPr>
            <p:spPr>
              <a:xfrm>
                <a:off x="201304" y="5145928"/>
                <a:ext cx="8741391" cy="1246495"/>
              </a:xfrm>
              <a:prstGeom prst="rect">
                <a:avLst/>
              </a:prstGeom>
              <a:blipFill>
                <a:blip r:embed="rId3"/>
                <a:stretch>
                  <a:fillRect l="-145" t="-2020" b="-404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44D1B64-AB37-5240-74D0-2563CA4D86ED}"/>
                  </a:ext>
                </a:extLst>
              </p:cNvPr>
              <p:cNvSpPr txBox="1"/>
              <p:nvPr/>
            </p:nvSpPr>
            <p:spPr>
              <a:xfrm>
                <a:off x="5696611" y="3016274"/>
                <a:ext cx="3455744" cy="738664"/>
              </a:xfrm>
              <a:prstGeom prst="rect">
                <a:avLst/>
              </a:prstGeom>
              <a:noFill/>
            </p:spPr>
            <p:txBody>
              <a:bodyPr wrap="square" rtlCol="0">
                <a:spAutoFit/>
              </a:bodyPr>
              <a:lstStyle/>
              <a:p>
                <a:r>
                  <a:rPr lang="en-US" sz="1400" dirty="0">
                    <a:solidFill>
                      <a:srgbClr val="FF0000"/>
                    </a:solidFill>
                  </a:rPr>
                  <a:t>At </a:t>
                </a:r>
                <a14:m>
                  <m:oMath xmlns:m="http://schemas.openxmlformats.org/officeDocument/2006/math">
                    <m:r>
                      <a:rPr lang="en-US" sz="1400">
                        <a:solidFill>
                          <a:srgbClr val="FF0000"/>
                        </a:solidFill>
                        <a:latin typeface="Cambria Math" panose="02040503050406030204" pitchFamily="18" charset="0"/>
                      </a:rPr>
                      <m:t>ℒ</m:t>
                    </m:r>
                    <m:r>
                      <a:rPr lang="en-US" sz="1400" b="0" i="0">
                        <a:solidFill>
                          <a:srgbClr val="FF0000"/>
                        </a:solidFill>
                        <a:latin typeface="Cambria Math" panose="02040503050406030204" pitchFamily="18" charset="0"/>
                      </a:rPr>
                      <m:t>=</m:t>
                    </m:r>
                  </m:oMath>
                </a14:m>
                <a:r>
                  <a:rPr lang="en-US" sz="1400" dirty="0">
                    <a:solidFill>
                      <a:srgbClr val="FF0000"/>
                    </a:solidFill>
                  </a:rPr>
                  <a:t>10</a:t>
                </a:r>
                <a:r>
                  <a:rPr lang="en-US" sz="1400" baseline="30000" dirty="0">
                    <a:solidFill>
                      <a:srgbClr val="FF0000"/>
                    </a:solidFill>
                  </a:rPr>
                  <a:t>35</a:t>
                </a:r>
                <a:r>
                  <a:rPr lang="en-US" sz="1400" dirty="0">
                    <a:solidFill>
                      <a:srgbClr val="FF0000"/>
                    </a:solidFill>
                  </a:rPr>
                  <a:t> cm</a:t>
                </a:r>
                <a:r>
                  <a:rPr lang="en-US" sz="1400" baseline="30000" dirty="0">
                    <a:solidFill>
                      <a:srgbClr val="FF0000"/>
                    </a:solidFill>
                  </a:rPr>
                  <a:t>-2</a:t>
                </a:r>
                <a:r>
                  <a:rPr lang="en-US" sz="1400" dirty="0">
                    <a:solidFill>
                      <a:srgbClr val="FF0000"/>
                    </a:solidFill>
                  </a:rPr>
                  <a:t>s</a:t>
                </a:r>
                <a:r>
                  <a:rPr lang="en-US" sz="1400" baseline="30000" dirty="0">
                    <a:solidFill>
                      <a:srgbClr val="FF0000"/>
                    </a:solidFill>
                  </a:rPr>
                  <a:t>-1</a:t>
                </a:r>
                <a:r>
                  <a:rPr lang="en-US" sz="1400" dirty="0">
                    <a:solidFill>
                      <a:srgbClr val="FF0000"/>
                    </a:solidFill>
                  </a:rPr>
                  <a:t>, 0.6 year of beam time required for sufficient statistics to extract </a:t>
                </a:r>
                <a:r>
                  <a:rPr lang="en-US" sz="1400" dirty="0" err="1">
                    <a:solidFill>
                      <a:srgbClr val="FF0000"/>
                    </a:solidFill>
                  </a:rPr>
                  <a:t>γᵥpN</a:t>
                </a:r>
                <a:r>
                  <a:rPr lang="en-US" sz="1400" dirty="0">
                    <a:solidFill>
                      <a:srgbClr val="FF0000"/>
                    </a:solidFill>
                  </a:rPr>
                  <a:t>* electrocouplings. </a:t>
                </a:r>
              </a:p>
            </p:txBody>
          </p:sp>
        </mc:Choice>
        <mc:Fallback xmlns="">
          <p:sp>
            <p:nvSpPr>
              <p:cNvPr id="15" name="TextBox 14">
                <a:extLst>
                  <a:ext uri="{FF2B5EF4-FFF2-40B4-BE49-F238E27FC236}">
                    <a16:creationId xmlns:a16="http://schemas.microsoft.com/office/drawing/2014/main" id="{144D1B64-AB37-5240-74D0-2563CA4D86ED}"/>
                  </a:ext>
                </a:extLst>
              </p:cNvPr>
              <p:cNvSpPr txBox="1">
                <a:spLocks noRot="1" noChangeAspect="1" noMove="1" noResize="1" noEditPoints="1" noAdjustHandles="1" noChangeArrowheads="1" noChangeShapeType="1" noTextEdit="1"/>
              </p:cNvSpPr>
              <p:nvPr/>
            </p:nvSpPr>
            <p:spPr>
              <a:xfrm>
                <a:off x="5696611" y="3016274"/>
                <a:ext cx="3455744" cy="738664"/>
              </a:xfrm>
              <a:prstGeom prst="rect">
                <a:avLst/>
              </a:prstGeom>
              <a:blipFill>
                <a:blip r:embed="rId4"/>
                <a:stretch>
                  <a:fillRect l="-733" t="-1695" r="-1099" b="-6780"/>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0AD80A71-EDE0-D0F5-0209-E0CA46A342A1}"/>
              </a:ext>
            </a:extLst>
          </p:cNvPr>
          <p:cNvSpPr txBox="1"/>
          <p:nvPr/>
        </p:nvSpPr>
        <p:spPr>
          <a:xfrm>
            <a:off x="737826" y="721425"/>
            <a:ext cx="4433262" cy="523220"/>
          </a:xfrm>
          <a:prstGeom prst="rect">
            <a:avLst/>
          </a:prstGeom>
          <a:noFill/>
        </p:spPr>
        <p:txBody>
          <a:bodyPr wrap="square" rtlCol="0">
            <a:spAutoFit/>
          </a:bodyPr>
          <a:lstStyle/>
          <a:p>
            <a:pPr algn="ctr"/>
            <a:r>
              <a:rPr lang="en-US" sz="1400" dirty="0">
                <a:solidFill>
                  <a:srgbClr val="0000FF"/>
                </a:solidFill>
              </a:rPr>
              <a:t>Beam time (in years) needed for sufficient statistics vs. bins in (Q</a:t>
            </a:r>
            <a:r>
              <a:rPr lang="en-US" sz="1400" baseline="30000" dirty="0">
                <a:solidFill>
                  <a:srgbClr val="0000FF"/>
                </a:solidFill>
              </a:rPr>
              <a:t>2</a:t>
            </a:r>
            <a:r>
              <a:rPr lang="en-US" sz="1400" dirty="0">
                <a:solidFill>
                  <a:srgbClr val="0000FF"/>
                </a:solidFill>
              </a:rPr>
              <a:t>,W) to extract </a:t>
            </a:r>
            <a:r>
              <a:rPr lang="en-US" sz="1400" dirty="0" err="1">
                <a:solidFill>
                  <a:srgbClr val="0000FF"/>
                </a:solidFill>
                <a:latin typeface="Symbol" pitchFamily="2" charset="2"/>
              </a:rPr>
              <a:t>g</a:t>
            </a:r>
            <a:r>
              <a:rPr lang="en-US" sz="1400" baseline="-25000" dirty="0" err="1">
                <a:solidFill>
                  <a:srgbClr val="0000FF"/>
                </a:solidFill>
              </a:rPr>
              <a:t>v</a:t>
            </a:r>
            <a:r>
              <a:rPr lang="en-US" sz="1400" dirty="0" err="1">
                <a:solidFill>
                  <a:srgbClr val="0000FF"/>
                </a:solidFill>
              </a:rPr>
              <a:t>pN</a:t>
            </a:r>
            <a:r>
              <a:rPr lang="en-US" sz="1400" dirty="0">
                <a:solidFill>
                  <a:srgbClr val="0000FF"/>
                </a:solidFill>
              </a:rPr>
              <a:t>* electrocouplings </a:t>
            </a:r>
          </a:p>
        </p:txBody>
      </p:sp>
      <p:pic>
        <p:nvPicPr>
          <p:cNvPr id="4" name="Picture 3">
            <a:extLst>
              <a:ext uri="{FF2B5EF4-FFF2-40B4-BE49-F238E27FC236}">
                <a16:creationId xmlns:a16="http://schemas.microsoft.com/office/drawing/2014/main" id="{D5BB369C-8432-1E3A-F916-E391B6E5E251}"/>
              </a:ext>
            </a:extLst>
          </p:cNvPr>
          <p:cNvPicPr>
            <a:picLocks noChangeAspect="1"/>
          </p:cNvPicPr>
          <p:nvPr/>
        </p:nvPicPr>
        <p:blipFill>
          <a:blip r:embed="rId5">
            <a:extLst>
              <a:ext uri="{28A0092B-C50C-407E-A947-70E740481C1C}">
                <a14:useLocalDpi xmlns:a14="http://schemas.microsoft.com/office/drawing/2010/main" val="0"/>
              </a:ext>
            </a:extLst>
          </a:blip>
          <a:srcRect l="1553" t="2809" r="6297" b="2210"/>
          <a:stretch>
            <a:fillRect/>
          </a:stretch>
        </p:blipFill>
        <p:spPr>
          <a:xfrm>
            <a:off x="476916" y="1354000"/>
            <a:ext cx="5306897" cy="3749040"/>
          </a:xfrm>
          <a:prstGeom prst="rect">
            <a:avLst/>
          </a:prstGeom>
        </p:spPr>
      </p:pic>
      <p:pic>
        <p:nvPicPr>
          <p:cNvPr id="16" name="Picture 15">
            <a:extLst>
              <a:ext uri="{FF2B5EF4-FFF2-40B4-BE49-F238E27FC236}">
                <a16:creationId xmlns:a16="http://schemas.microsoft.com/office/drawing/2014/main" id="{D176A230-0C07-B9B4-5AF7-467017BEC395}"/>
              </a:ext>
            </a:extLst>
          </p:cNvPr>
          <p:cNvPicPr>
            <a:picLocks noChangeAspect="1"/>
          </p:cNvPicPr>
          <p:nvPr/>
        </p:nvPicPr>
        <p:blipFill>
          <a:blip r:embed="rId6"/>
          <a:stretch>
            <a:fillRect/>
          </a:stretch>
        </p:blipFill>
        <p:spPr>
          <a:xfrm>
            <a:off x="4635018" y="3446298"/>
            <a:ext cx="12700" cy="12700"/>
          </a:xfrm>
          <a:prstGeom prst="rect">
            <a:avLst/>
          </a:prstGeom>
        </p:spPr>
      </p:pic>
    </p:spTree>
    <p:extLst>
      <p:ext uri="{BB962C8B-B14F-4D97-AF65-F5344CB8AC3E}">
        <p14:creationId xmlns:p14="http://schemas.microsoft.com/office/powerpoint/2010/main" val="54082512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4842" y="91440"/>
            <a:ext cx="8534315" cy="431020"/>
          </a:xfrm>
        </p:spPr>
        <p:txBody>
          <a:bodyPr/>
          <a:lstStyle/>
          <a:p>
            <a:pPr>
              <a:defRPr/>
            </a:pPr>
            <a:r>
              <a:rPr lang="en-US" sz="2000" dirty="0">
                <a:solidFill>
                  <a:srgbClr val="0000FF"/>
                </a:solidFill>
              </a:rPr>
              <a:t>Conclusions and Outlook </a:t>
            </a:r>
          </a:p>
        </p:txBody>
      </p:sp>
      <p:sp>
        <p:nvSpPr>
          <p:cNvPr id="5" name="Line 7"/>
          <p:cNvSpPr>
            <a:spLocks noChangeShapeType="1"/>
          </p:cNvSpPr>
          <p:nvPr/>
        </p:nvSpPr>
        <p:spPr bwMode="auto">
          <a:xfrm>
            <a:off x="0" y="548640"/>
            <a:ext cx="9144000" cy="0"/>
          </a:xfrm>
          <a:prstGeom prst="line">
            <a:avLst/>
          </a:prstGeom>
          <a:noFill/>
          <a:ln w="28575">
            <a:solidFill>
              <a:srgbClr val="0000FF"/>
            </a:solidFill>
            <a:miter lim="800000"/>
            <a:headEnd/>
            <a:tailEnd/>
          </a:ln>
        </p:spPr>
        <p:txBody>
          <a:bodyPr wrap="none" lIns="91435" tIns="45718" rIns="91435" bIns="45718"/>
          <a:lstStyle/>
          <a:p>
            <a:endParaRPr lang="en-US"/>
          </a:p>
        </p:txBody>
      </p:sp>
      <p:sp>
        <p:nvSpPr>
          <p:cNvPr id="6" name="TextBox 5"/>
          <p:cNvSpPr txBox="1"/>
          <p:nvPr/>
        </p:nvSpPr>
        <p:spPr>
          <a:xfrm>
            <a:off x="219879" y="902377"/>
            <a:ext cx="8675257" cy="5101392"/>
          </a:xfrm>
          <a:prstGeom prst="rect">
            <a:avLst/>
          </a:prstGeom>
          <a:noFill/>
        </p:spPr>
        <p:txBody>
          <a:bodyPr wrap="square" lIns="91435" tIns="45718" rIns="91435" bIns="45718" rtlCol="0">
            <a:spAutoFit/>
          </a:bodyPr>
          <a:lstStyle/>
          <a:p>
            <a:pPr marL="285750" indent="-285750">
              <a:spcAft>
                <a:spcPts val="1500"/>
              </a:spcAft>
              <a:buClr>
                <a:srgbClr val="C00000"/>
              </a:buClr>
              <a:buFont typeface="Arial" panose="020B0604020202020204" pitchFamily="34" charset="0"/>
              <a:buChar char="•"/>
            </a:pPr>
            <a:r>
              <a:rPr lang="en-US" sz="1600" dirty="0"/>
              <a:t>High-quality data from the 6-GeV era with CLAS have allowed for the determination of the electrocouplings of most N*s in the mass range up to 1.8 GeV for Q</a:t>
            </a:r>
            <a:r>
              <a:rPr lang="en-US" sz="1600" baseline="30000" dirty="0"/>
              <a:t>2</a:t>
            </a:r>
            <a:r>
              <a:rPr lang="en-US" sz="1600" dirty="0"/>
              <a:t>&lt;5 GeV</a:t>
            </a:r>
            <a:r>
              <a:rPr lang="en-US" sz="1600" baseline="30000" dirty="0"/>
              <a:t>2</a:t>
            </a:r>
            <a:r>
              <a:rPr lang="en-US" sz="1600" dirty="0"/>
              <a:t>. </a:t>
            </a:r>
            <a:endParaRPr lang="en-US" sz="1600" dirty="0">
              <a:latin typeface="Arial"/>
            </a:endParaRPr>
          </a:p>
          <a:p>
            <a:pPr marL="285750" indent="-285750">
              <a:spcAft>
                <a:spcPts val="1500"/>
              </a:spcAft>
              <a:buClr>
                <a:srgbClr val="C00000"/>
              </a:buClr>
              <a:buFont typeface="Arial" panose="020B0604020202020204" pitchFamily="34" charset="0"/>
              <a:buChar char="•"/>
            </a:pPr>
            <a:r>
              <a:rPr lang="en-US" sz="1600" dirty="0">
                <a:latin typeface="Arial"/>
              </a:rPr>
              <a:t>A good description of the N(938)1/2</a:t>
            </a:r>
            <a:r>
              <a:rPr lang="en-US" sz="1600" baseline="30000" dirty="0">
                <a:latin typeface="Arial"/>
              </a:rPr>
              <a:t>+</a:t>
            </a:r>
            <a:r>
              <a:rPr lang="en-US" sz="1600" dirty="0">
                <a:latin typeface="Arial"/>
              </a:rPr>
              <a:t>, N(1440)1/2</a:t>
            </a:r>
            <a:r>
              <a:rPr lang="en-US" sz="1600" baseline="30000" dirty="0">
                <a:latin typeface="Arial"/>
              </a:rPr>
              <a:t>+</a:t>
            </a:r>
            <a:r>
              <a:rPr lang="en-US" sz="1600" dirty="0">
                <a:latin typeface="Arial"/>
              </a:rPr>
              <a:t>, </a:t>
            </a:r>
            <a:r>
              <a:rPr lang="en-US" sz="1600" dirty="0">
                <a:latin typeface="Symbol" panose="05050102010706020507" pitchFamily="18" charset="2"/>
              </a:rPr>
              <a:t>D</a:t>
            </a:r>
            <a:r>
              <a:rPr lang="en-US" sz="1600" dirty="0">
                <a:latin typeface="Arial"/>
              </a:rPr>
              <a:t>(1232)3/2</a:t>
            </a:r>
            <a:r>
              <a:rPr lang="en-US" sz="1600" baseline="30000" dirty="0">
                <a:latin typeface="Arial"/>
              </a:rPr>
              <a:t>+</a:t>
            </a:r>
            <a:r>
              <a:rPr lang="en-US" sz="1600" dirty="0">
                <a:latin typeface="Arial"/>
              </a:rPr>
              <a:t>, </a:t>
            </a:r>
            <a:r>
              <a:rPr lang="en-US" sz="1600" dirty="0">
                <a:latin typeface="Symbol" panose="05050102010706020507" pitchFamily="18" charset="2"/>
              </a:rPr>
              <a:t>D</a:t>
            </a:r>
            <a:r>
              <a:rPr lang="en-US" sz="1600" dirty="0">
                <a:latin typeface="Arial"/>
              </a:rPr>
              <a:t>(1600)3/2</a:t>
            </a:r>
            <a:r>
              <a:rPr lang="en-US" sz="1600" baseline="30000" dirty="0">
                <a:latin typeface="Arial"/>
              </a:rPr>
              <a:t>+</a:t>
            </a:r>
            <a:r>
              <a:rPr lang="en-US" sz="1600" dirty="0">
                <a:latin typeface="Arial"/>
              </a:rPr>
              <a:t>, N(1520)3/2</a:t>
            </a:r>
            <a:r>
              <a:rPr lang="en-US" sz="1600" baseline="30000" dirty="0">
                <a:latin typeface="Arial"/>
              </a:rPr>
              <a:t>-</a:t>
            </a:r>
            <a:r>
              <a:rPr lang="en-US" sz="1600" dirty="0">
                <a:latin typeface="Arial"/>
              </a:rPr>
              <a:t>,   and </a:t>
            </a:r>
            <a:r>
              <a:rPr lang="en-US" sz="1600" dirty="0">
                <a:latin typeface="Symbol" panose="05050102010706020507" pitchFamily="18" charset="2"/>
              </a:rPr>
              <a:t>D</a:t>
            </a:r>
            <a:r>
              <a:rPr lang="en-US" sz="1600" dirty="0">
                <a:latin typeface="Arial"/>
              </a:rPr>
              <a:t>(1700)3/2</a:t>
            </a:r>
            <a:r>
              <a:rPr lang="en-US" sz="1600" baseline="30000" dirty="0">
                <a:latin typeface="Arial"/>
              </a:rPr>
              <a:t>- </a:t>
            </a:r>
            <a:r>
              <a:rPr lang="en-US" sz="1600" dirty="0">
                <a:latin typeface="Arial"/>
              </a:rPr>
              <a:t>electrocouplings for </a:t>
            </a:r>
            <a:r>
              <a:rPr lang="en-US" sz="1600" dirty="0"/>
              <a:t>Q</a:t>
            </a:r>
            <a:r>
              <a:rPr lang="en-US" sz="1600" baseline="30000" dirty="0"/>
              <a:t>2</a:t>
            </a:r>
            <a:r>
              <a:rPr lang="en-US" sz="1600" dirty="0"/>
              <a:t>&lt;5 GeV</a:t>
            </a:r>
            <a:r>
              <a:rPr lang="en-US" sz="1600" baseline="30000" dirty="0"/>
              <a:t>2</a:t>
            </a:r>
            <a:r>
              <a:rPr lang="en-US" sz="1600" dirty="0">
                <a:latin typeface="Arial"/>
              </a:rPr>
              <a:t> </a:t>
            </a:r>
            <a:r>
              <a:rPr lang="en-US" sz="1600" i="1" dirty="0">
                <a:solidFill>
                  <a:srgbClr val="0000FF"/>
                </a:solidFill>
                <a:latin typeface="Arial"/>
              </a:rPr>
              <a:t>achieved within CSM with the same dressed quark mass function inferred from the QCD Lagrangian</a:t>
            </a:r>
            <a:r>
              <a:rPr lang="en-US" sz="1600" dirty="0">
                <a:solidFill>
                  <a:srgbClr val="0000FF"/>
                </a:solidFill>
                <a:latin typeface="Arial"/>
              </a:rPr>
              <a:t> offers sound evidence for insight into the momentum dependence of the dressed quark mass, </a:t>
            </a:r>
            <a:r>
              <a:rPr lang="en-US" sz="1600" i="1" dirty="0">
                <a:solidFill>
                  <a:srgbClr val="0000FF"/>
                </a:solidFill>
                <a:latin typeface="Arial"/>
              </a:rPr>
              <a:t>but in a range of distances where &lt;30 % of hadron mass is generated. </a:t>
            </a:r>
          </a:p>
          <a:p>
            <a:pPr marL="285750" indent="-285750">
              <a:spcAft>
                <a:spcPts val="1500"/>
              </a:spcAft>
              <a:buClr>
                <a:srgbClr val="C00000"/>
              </a:buClr>
              <a:buFont typeface="Arial" panose="020B0604020202020204" pitchFamily="34" charset="0"/>
              <a:buChar char="•"/>
            </a:pPr>
            <a:r>
              <a:rPr lang="en-US" sz="1600" dirty="0"/>
              <a:t>An increase in luminosity by a factor of 3 (with unchanged beam energy and maximum polar scattering angle for detected electrons), </a:t>
            </a:r>
            <a:r>
              <a:rPr lang="en-US" sz="1600" dirty="0">
                <a:solidFill>
                  <a:srgbClr val="0000FF"/>
                </a:solidFill>
              </a:rPr>
              <a:t>would enable CLAS12 to uniquely access the electrocouplings of all prominent N* states in the unexplored Q² range of 5–12 GeV², providing </a:t>
            </a:r>
            <a:r>
              <a:rPr lang="en-US" sz="1600" i="1" u="sng" dirty="0">
                <a:solidFill>
                  <a:srgbClr val="FF0000"/>
                </a:solidFill>
              </a:rPr>
              <a:t>the only foreseen opportunity</a:t>
            </a:r>
            <a:r>
              <a:rPr lang="en-US" sz="1600" dirty="0">
                <a:solidFill>
                  <a:srgbClr val="FF0000"/>
                </a:solidFill>
              </a:rPr>
              <a:t> to map out the dressed-quark mass function and study the transition from </a:t>
            </a:r>
            <a:r>
              <a:rPr lang="en-US" sz="1600" i="1" u="sng" dirty="0" err="1">
                <a:solidFill>
                  <a:srgbClr val="FF0000"/>
                </a:solidFill>
              </a:rPr>
              <a:t>pQCD</a:t>
            </a:r>
            <a:r>
              <a:rPr lang="en-US" sz="1600" i="1" u="sng" dirty="0">
                <a:solidFill>
                  <a:srgbClr val="FF0000"/>
                </a:solidFill>
              </a:rPr>
              <a:t> to </a:t>
            </a:r>
            <a:r>
              <a:rPr lang="en-US" sz="1600" i="1" u="sng" dirty="0" err="1">
                <a:solidFill>
                  <a:srgbClr val="FF0000"/>
                </a:solidFill>
              </a:rPr>
              <a:t>sQCD</a:t>
            </a:r>
            <a:r>
              <a:rPr lang="en-US" sz="1600" i="1" u="sng" dirty="0">
                <a:solidFill>
                  <a:srgbClr val="FF0000"/>
                </a:solidFill>
              </a:rPr>
              <a:t> dynamics at distances where up to 60% of hadron mass is generated.</a:t>
            </a:r>
          </a:p>
          <a:p>
            <a:pPr marL="285750" indent="-285750">
              <a:spcAft>
                <a:spcPts val="1500"/>
              </a:spcAft>
              <a:buClr>
                <a:srgbClr val="C00000"/>
              </a:buClr>
              <a:buFont typeface="Arial" panose="020B0604020202020204" pitchFamily="34" charset="0"/>
              <a:buChar char="•"/>
            </a:pPr>
            <a:r>
              <a:rPr lang="en-US" sz="1600" dirty="0"/>
              <a:t>Q²-bin sizes for measured observables and extracted </a:t>
            </a:r>
            <a:r>
              <a:rPr lang="en-US" sz="1600" dirty="0" err="1"/>
              <a:t>γᵥpN</a:t>
            </a:r>
            <a:r>
              <a:rPr lang="en-US" sz="1600" dirty="0"/>
              <a:t> electrocouplings will be substantially reduced, down to 0.12–0.5 GeV², or the precision of the extracted electrocouplings will be improved in broader Q² bins. Therefore, a luminosity upgrade is particularly important for exploring </a:t>
            </a:r>
            <a:r>
              <a:rPr lang="en-US" sz="1600" dirty="0" err="1"/>
              <a:t>sQCD</a:t>
            </a:r>
            <a:r>
              <a:rPr lang="en-US" sz="1600" dirty="0"/>
              <a:t> dynamics that underlie the N* structural complexity. </a:t>
            </a:r>
          </a:p>
        </p:txBody>
      </p:sp>
      <p:sp>
        <p:nvSpPr>
          <p:cNvPr id="8" name="TextBox 7">
            <a:extLst>
              <a:ext uri="{FF2B5EF4-FFF2-40B4-BE49-F238E27FC236}">
                <a16:creationId xmlns:a16="http://schemas.microsoft.com/office/drawing/2014/main" id="{3495458A-9910-4443-A5BD-ACED4461A0C3}"/>
              </a:ext>
            </a:extLst>
          </p:cNvPr>
          <p:cNvSpPr txBox="1"/>
          <p:nvPr/>
        </p:nvSpPr>
        <p:spPr>
          <a:xfrm>
            <a:off x="8700052" y="6569694"/>
            <a:ext cx="429456" cy="276999"/>
          </a:xfrm>
          <a:prstGeom prst="rect">
            <a:avLst/>
          </a:prstGeom>
          <a:noFill/>
        </p:spPr>
        <p:txBody>
          <a:bodyPr wrap="square" rtlCol="0">
            <a:spAutoFit/>
          </a:bodyPr>
          <a:lstStyle/>
          <a:p>
            <a:pPr algn="ctr"/>
            <a:r>
              <a:rPr lang="en-US" sz="1200" dirty="0"/>
              <a:t>17</a:t>
            </a:r>
          </a:p>
        </p:txBody>
      </p:sp>
    </p:spTree>
    <p:extLst>
      <p:ext uri="{BB962C8B-B14F-4D97-AF65-F5344CB8AC3E}">
        <p14:creationId xmlns:p14="http://schemas.microsoft.com/office/powerpoint/2010/main" val="267654486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52937-F6C1-0045-A8DB-67829DD05B43}"/>
              </a:ext>
            </a:extLst>
          </p:cNvPr>
          <p:cNvSpPr>
            <a:spLocks noGrp="1"/>
          </p:cNvSpPr>
          <p:nvPr>
            <p:ph type="title" idx="4294967295"/>
          </p:nvPr>
        </p:nvSpPr>
        <p:spPr>
          <a:xfrm>
            <a:off x="457200" y="274638"/>
            <a:ext cx="8229600" cy="1143000"/>
          </a:xfrm>
        </p:spPr>
        <p:txBody>
          <a:bodyPr/>
          <a:lstStyle/>
          <a:p>
            <a:r>
              <a:rPr lang="en-US"/>
              <a:t>Back up</a:t>
            </a:r>
          </a:p>
        </p:txBody>
      </p:sp>
    </p:spTree>
    <p:extLst>
      <p:ext uri="{BB962C8B-B14F-4D97-AF65-F5344CB8AC3E}">
        <p14:creationId xmlns:p14="http://schemas.microsoft.com/office/powerpoint/2010/main" val="279895477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609600" y="0"/>
            <a:ext cx="8153400" cy="673100"/>
          </a:xfrm>
        </p:spPr>
        <p:txBody>
          <a:bodyPr/>
          <a:lstStyle/>
          <a:p>
            <a:r>
              <a:rPr lang="en-US" sz="2000" dirty="0">
                <a:solidFill>
                  <a:srgbClr val="0000FF"/>
                </a:solidFill>
                <a:ea typeface="MS PGothic" pitchFamily="34" charset="-128"/>
              </a:rPr>
              <a:t>Summary of Published CLAS Data on Exclusive Meson Electroproduction off Protons in N* Excitation Region</a:t>
            </a:r>
            <a:endParaRPr lang="en-US" sz="2000" baseline="30000" dirty="0">
              <a:solidFill>
                <a:srgbClr val="0000FF"/>
              </a:solidFill>
              <a:ea typeface="MS PGothic" pitchFamily="34" charset="-128"/>
            </a:endParaRPr>
          </a:p>
        </p:txBody>
      </p:sp>
      <p:graphicFrame>
        <p:nvGraphicFramePr>
          <p:cNvPr id="12" name="Table 11"/>
          <p:cNvGraphicFramePr>
            <a:graphicFrameLocks noGrp="1"/>
          </p:cNvGraphicFramePr>
          <p:nvPr>
            <p:extLst>
              <p:ext uri="{D42A27DB-BD31-4B8C-83A1-F6EECF244321}">
                <p14:modId xmlns:p14="http://schemas.microsoft.com/office/powerpoint/2010/main" val="2908573806"/>
              </p:ext>
            </p:extLst>
          </p:nvPr>
        </p:nvGraphicFramePr>
        <p:xfrm>
          <a:off x="37320" y="970502"/>
          <a:ext cx="6780891" cy="4659610"/>
        </p:xfrm>
        <a:graphic>
          <a:graphicData uri="http://schemas.openxmlformats.org/drawingml/2006/table">
            <a:tbl>
              <a:tblPr firstRow="1" bandRow="1">
                <a:tableStyleId>{5C22544A-7EE6-4342-B048-85BDC9FD1C3A}</a:tableStyleId>
              </a:tblPr>
              <a:tblGrid>
                <a:gridCol w="1804224">
                  <a:extLst>
                    <a:ext uri="{9D8B030D-6E8A-4147-A177-3AD203B41FA5}">
                      <a16:colId xmlns:a16="http://schemas.microsoft.com/office/drawing/2014/main" val="20000"/>
                    </a:ext>
                  </a:extLst>
                </a:gridCol>
                <a:gridCol w="1658889">
                  <a:extLst>
                    <a:ext uri="{9D8B030D-6E8A-4147-A177-3AD203B41FA5}">
                      <a16:colId xmlns:a16="http://schemas.microsoft.com/office/drawing/2014/main" val="20001"/>
                    </a:ext>
                  </a:extLst>
                </a:gridCol>
                <a:gridCol w="1658889">
                  <a:extLst>
                    <a:ext uri="{9D8B030D-6E8A-4147-A177-3AD203B41FA5}">
                      <a16:colId xmlns:a16="http://schemas.microsoft.com/office/drawing/2014/main" val="20002"/>
                    </a:ext>
                  </a:extLst>
                </a:gridCol>
                <a:gridCol w="1658889">
                  <a:extLst>
                    <a:ext uri="{9D8B030D-6E8A-4147-A177-3AD203B41FA5}">
                      <a16:colId xmlns:a16="http://schemas.microsoft.com/office/drawing/2014/main" val="20003"/>
                    </a:ext>
                  </a:extLst>
                </a:gridCol>
              </a:tblGrid>
              <a:tr h="0">
                <a:tc>
                  <a:txBody>
                    <a:bodyPr/>
                    <a:lstStyle/>
                    <a:p>
                      <a:r>
                        <a:rPr lang="en-US" sz="1400" b="0" dirty="0" err="1">
                          <a:solidFill>
                            <a:schemeClr val="tx1"/>
                          </a:solidFill>
                        </a:rPr>
                        <a:t>Hadronic</a:t>
                      </a:r>
                      <a:r>
                        <a:rPr lang="en-US" sz="1400" b="0" baseline="0" dirty="0">
                          <a:solidFill>
                            <a:schemeClr val="tx1"/>
                          </a:solidFill>
                        </a:rPr>
                        <a:t> </a:t>
                      </a:r>
                      <a:r>
                        <a:rPr lang="en-US" sz="1400" b="0" dirty="0">
                          <a:solidFill>
                            <a:schemeClr val="tx1"/>
                          </a:solidFill>
                        </a:rPr>
                        <a:t>final state</a:t>
                      </a:r>
                      <a:endParaRPr lang="en-US" sz="1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0" dirty="0">
                          <a:solidFill>
                            <a:schemeClr val="tx1"/>
                          </a:solidFill>
                        </a:rPr>
                        <a:t>Covered</a:t>
                      </a:r>
                    </a:p>
                    <a:p>
                      <a:r>
                        <a:rPr lang="en-US" sz="1400" b="0" dirty="0">
                          <a:solidFill>
                            <a:schemeClr val="tx1"/>
                          </a:solidFill>
                        </a:rPr>
                        <a:t>W-range, </a:t>
                      </a:r>
                      <a:r>
                        <a:rPr lang="en-US" sz="1400" b="0" dirty="0" err="1">
                          <a:solidFill>
                            <a:schemeClr val="tx1"/>
                          </a:solidFill>
                        </a:rPr>
                        <a:t>GeV</a:t>
                      </a:r>
                      <a:endParaRPr lang="en-US"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0" dirty="0">
                          <a:solidFill>
                            <a:schemeClr val="tx1"/>
                          </a:solidFill>
                        </a:rPr>
                        <a:t>Covered</a:t>
                      </a:r>
                      <a:r>
                        <a:rPr lang="en-US" sz="1400" b="0" baseline="0" dirty="0">
                          <a:solidFill>
                            <a:schemeClr val="tx1"/>
                          </a:solidFill>
                        </a:rPr>
                        <a:t> Q</a:t>
                      </a:r>
                      <a:r>
                        <a:rPr lang="en-US" sz="1400" b="0" baseline="30000" dirty="0">
                          <a:solidFill>
                            <a:schemeClr val="tx1"/>
                          </a:solidFill>
                        </a:rPr>
                        <a:t>2</a:t>
                      </a:r>
                      <a:r>
                        <a:rPr lang="en-US" sz="1400" b="0" dirty="0">
                          <a:solidFill>
                            <a:schemeClr val="tx1"/>
                          </a:solidFill>
                        </a:rPr>
                        <a:t>-range, GeV</a:t>
                      </a:r>
                      <a:r>
                        <a:rPr lang="en-US" sz="1400" b="0" baseline="300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400" b="0" dirty="0">
                          <a:solidFill>
                            <a:schemeClr val="tx1"/>
                          </a:solidFill>
                        </a:rPr>
                        <a:t>Measured observables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85740">
                <a:tc>
                  <a:txBody>
                    <a:bodyPr/>
                    <a:lstStyle/>
                    <a:p>
                      <a:r>
                        <a:rPr lang="en-US" b="1" dirty="0" err="1">
                          <a:latin typeface="Symbol" pitchFamily="18" charset="2"/>
                        </a:rPr>
                        <a:t>p</a:t>
                      </a:r>
                      <a:r>
                        <a:rPr lang="en-US" b="1" baseline="30000" dirty="0" err="1"/>
                        <a:t>+</a:t>
                      </a:r>
                      <a:r>
                        <a:rPr lang="en-US" dirty="0" err="1"/>
                        <a:t>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tc>
                  <a:txBody>
                    <a:bodyPr/>
                    <a:lstStyle/>
                    <a:p>
                      <a:pPr algn="l"/>
                      <a:r>
                        <a:rPr lang="en-US" sz="1400" b="1" dirty="0"/>
                        <a:t>1.1-1.38</a:t>
                      </a:r>
                    </a:p>
                    <a:p>
                      <a:pPr algn="l"/>
                      <a:r>
                        <a:rPr lang="en-US" sz="1400" b="1" dirty="0"/>
                        <a:t>1.1-1.55</a:t>
                      </a:r>
                    </a:p>
                    <a:p>
                      <a:pPr algn="l"/>
                      <a:r>
                        <a:rPr lang="en-US" sz="1400" b="1" dirty="0"/>
                        <a:t>1.1-1.70</a:t>
                      </a:r>
                    </a:p>
                    <a:p>
                      <a:pPr algn="l"/>
                      <a:r>
                        <a:rPr lang="en-US" sz="1400" b="1" dirty="0">
                          <a:solidFill>
                            <a:schemeClr val="tx1"/>
                          </a:solidFill>
                        </a:rPr>
                        <a:t>1.6-2.00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tc>
                  <a:txBody>
                    <a:bodyPr/>
                    <a:lstStyle/>
                    <a:p>
                      <a:pPr algn="l"/>
                      <a:r>
                        <a:rPr lang="en-US" sz="1400" dirty="0"/>
                        <a:t> </a:t>
                      </a:r>
                      <a:r>
                        <a:rPr lang="en-US" sz="1400" b="1" dirty="0"/>
                        <a:t>0.16-0.36</a:t>
                      </a:r>
                    </a:p>
                    <a:p>
                      <a:pPr algn="l"/>
                      <a:r>
                        <a:rPr lang="en-US" sz="1400" b="1" dirty="0"/>
                        <a:t> 0.3-0.6</a:t>
                      </a:r>
                    </a:p>
                    <a:p>
                      <a:pPr algn="l"/>
                      <a:r>
                        <a:rPr lang="en-US" sz="1400" b="1" dirty="0"/>
                        <a:t> 1.7-4.5</a:t>
                      </a:r>
                    </a:p>
                    <a:p>
                      <a:pPr algn="l"/>
                      <a:r>
                        <a:rPr lang="en-US" sz="1400" b="1" dirty="0">
                          <a:solidFill>
                            <a:srgbClr val="0000FF"/>
                          </a:solidFill>
                        </a:rPr>
                        <a:t> </a:t>
                      </a:r>
                      <a:r>
                        <a:rPr lang="en-US" sz="1400" b="1" dirty="0">
                          <a:solidFill>
                            <a:schemeClr val="tx1"/>
                          </a:solidFill>
                        </a:rPr>
                        <a:t>1.8-4.5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tc>
                  <a:txBody>
                    <a:bodyPr/>
                    <a:lstStyle/>
                    <a:p>
                      <a:pPr algn="l"/>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r>
                        <a:rPr lang="en-US" sz="1400" b="1" dirty="0">
                          <a:latin typeface="+mn-lt"/>
                        </a:rPr>
                        <a:t>A</a:t>
                      </a:r>
                      <a:r>
                        <a:rPr lang="en-US" sz="1400" b="1" baseline="-25000" dirty="0">
                          <a:latin typeface="+mn-lt"/>
                        </a:rPr>
                        <a:t>b</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baseline="-25000" dirty="0">
                          <a:latin typeface="Symbol" pitchFamily="18" charset="2"/>
                        </a:rPr>
                        <a:t>  </a:t>
                      </a:r>
                      <a:r>
                        <a:rPr lang="en-US" sz="1400" b="1" dirty="0"/>
                        <a:t>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4F967"/>
                    </a:solidFill>
                  </a:tcPr>
                </a:tc>
                <a:extLst>
                  <a:ext uri="{0D108BD9-81ED-4DB2-BD59-A6C34878D82A}">
                    <a16:rowId xmlns:a16="http://schemas.microsoft.com/office/drawing/2014/main" val="10001"/>
                  </a:ext>
                </a:extLst>
              </a:tr>
              <a:tr h="7857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latin typeface="Symbol" pitchFamily="18" charset="2"/>
                        </a:rPr>
                        <a:t>p</a:t>
                      </a:r>
                      <a:r>
                        <a:rPr lang="en-US" b="1" baseline="30000" dirty="0">
                          <a:latin typeface="+mn-lt"/>
                        </a:rPr>
                        <a:t>0</a:t>
                      </a:r>
                      <a:r>
                        <a:rPr lang="en-US" b="0" baseline="0" dirty="0">
                          <a:latin typeface="+mn-lt"/>
                        </a:rPr>
                        <a:t>p</a:t>
                      </a:r>
                      <a:endParaRPr lang="en-US" dirty="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tc>
                  <a:txBody>
                    <a:bodyPr/>
                    <a:lstStyle/>
                    <a:p>
                      <a:pPr algn="l"/>
                      <a:r>
                        <a:rPr lang="en-US" sz="1400" b="1" dirty="0"/>
                        <a:t>1.1-1.38</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1.1-1.68</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1.1-1.39</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1.1-1.80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a:t>0.16-0.36</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0.4-1.8</a:t>
                      </a:r>
                    </a:p>
                    <a:p>
                      <a:pPr algn="l"/>
                      <a:r>
                        <a:rPr lang="en-US" sz="1400" b="1" dirty="0"/>
                        <a:t> 3.0-6.0 </a:t>
                      </a:r>
                    </a:p>
                    <a:p>
                      <a:pPr algn="l"/>
                      <a:r>
                        <a:rPr lang="en-US" sz="1400" b="1" dirty="0"/>
                        <a:t> 0.4-1.0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algn="l"/>
                      <a:r>
                        <a:rPr lang="en-US" sz="1400" b="1"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r>
                        <a:rPr lang="en-US" sz="1400" b="1" dirty="0" err="1">
                          <a:latin typeface="+mn-lt"/>
                        </a:rPr>
                        <a:t>A</a:t>
                      </a:r>
                      <a:r>
                        <a:rPr lang="en-US" sz="1400" b="1" baseline="-25000" dirty="0" err="1">
                          <a:latin typeface="+mn-lt"/>
                        </a:rPr>
                        <a:t>b</a:t>
                      </a:r>
                      <a:r>
                        <a:rPr lang="en-US" sz="1400" b="1" dirty="0" err="1">
                          <a:latin typeface="+mn-lt"/>
                        </a:rPr>
                        <a:t>,A</a:t>
                      </a:r>
                      <a:r>
                        <a:rPr lang="en-US" sz="1400" b="1" baseline="-25000" dirty="0" err="1">
                          <a:latin typeface="+mn-lt"/>
                        </a:rPr>
                        <a:t>t</a:t>
                      </a:r>
                      <a:r>
                        <a:rPr lang="en-US" sz="1400" b="1" dirty="0" err="1">
                          <a:latin typeface="+mn-lt"/>
                        </a:rPr>
                        <a:t>,A</a:t>
                      </a:r>
                      <a:r>
                        <a:rPr lang="en-US" sz="1400" b="1" baseline="-25000" dirty="0" err="1">
                          <a:latin typeface="+mn-lt"/>
                        </a:rPr>
                        <a:t>bt</a:t>
                      </a:r>
                      <a:endParaRPr lang="en-US" sz="1400" b="1" baseline="-2500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t> 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Symbol" pitchFamily="18" charset="2"/>
                        </a:rPr>
                        <a:t> </a:t>
                      </a:r>
                      <a:r>
                        <a:rPr lang="en-US" sz="1400" b="1" dirty="0"/>
                        <a:t>d</a:t>
                      </a:r>
                      <a:r>
                        <a:rPr lang="en-US" sz="1400" b="1" dirty="0">
                          <a:latin typeface="Symbol" pitchFamily="18" charset="2"/>
                        </a:rPr>
                        <a:t>s</a:t>
                      </a:r>
                      <a:r>
                        <a:rPr lang="en-US" sz="1400" b="1" dirty="0"/>
                        <a:t>/</a:t>
                      </a:r>
                      <a:r>
                        <a:rPr lang="en-US" sz="1400" b="1" dirty="0" err="1"/>
                        <a:t>d</a:t>
                      </a:r>
                      <a:r>
                        <a:rPr lang="en-US" sz="1400" b="1" dirty="0" err="1">
                          <a:latin typeface="Symbol" pitchFamily="18" charset="2"/>
                        </a:rPr>
                        <a:t>W</a:t>
                      </a:r>
                      <a:r>
                        <a:rPr lang="en-US" sz="1400" b="1" dirty="0">
                          <a:latin typeface="Symbol" pitchFamily="18" charset="2"/>
                        </a:rPr>
                        <a:t>, </a:t>
                      </a:r>
                      <a:r>
                        <a:rPr lang="en-US" sz="1400" b="1" dirty="0">
                          <a:latin typeface="+mn-lt"/>
                        </a:rPr>
                        <a:t>A</a:t>
                      </a:r>
                      <a:r>
                        <a:rPr lang="en-US" sz="1400" b="1" baseline="-25000" dirty="0">
                          <a:latin typeface="+mn-lt"/>
                        </a:rPr>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D63"/>
                    </a:solidFill>
                  </a:tcPr>
                </a:tc>
                <a:extLst>
                  <a:ext uri="{0D108BD9-81ED-4DB2-BD59-A6C34878D82A}">
                    <a16:rowId xmlns:a16="http://schemas.microsoft.com/office/drawing/2014/main" val="10002"/>
                  </a:ext>
                </a:extLst>
              </a:tr>
              <a:tr h="3540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latin typeface="Symbol" pitchFamily="18" charset="2"/>
                        </a:rPr>
                        <a:t>h</a:t>
                      </a:r>
                      <a:r>
                        <a:rPr lang="en-US" b="0" baseline="0" dirty="0">
                          <a:latin typeface="+mn-lt"/>
                        </a:rPr>
                        <a:t>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1.5-2.3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 0.2-3.1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82030">
                <a:tc>
                  <a:txBody>
                    <a:bodyPr/>
                    <a:lstStyle/>
                    <a:p>
                      <a:r>
                        <a:rPr lang="en-US" dirty="0"/>
                        <a:t>K</a:t>
                      </a:r>
                      <a:r>
                        <a:rPr lang="en-US" baseline="30000" dirty="0"/>
                        <a:t>+</a:t>
                      </a:r>
                      <a:r>
                        <a:rPr lang="en-US" b="1" dirty="0">
                          <a:latin typeface="Symbol" pitchFamily="18" charset="2"/>
                        </a:rPr>
                        <a:t>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thresh-2.6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 1.40-3.90</a:t>
                      </a:r>
                    </a:p>
                    <a:p>
                      <a:pPr algn="l"/>
                      <a:r>
                        <a:rPr lang="en-US" sz="1400" b="1" dirty="0"/>
                        <a:t> 0.70-5.40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mn-lt"/>
                        </a:rPr>
                        <a:t> P</a:t>
                      </a:r>
                      <a:r>
                        <a:rPr lang="en-US" sz="1400" b="1" baseline="30000" dirty="0">
                          <a:latin typeface="+mn-lt"/>
                        </a:rPr>
                        <a:t>0</a:t>
                      </a:r>
                      <a:r>
                        <a:rPr lang="en-US" sz="1400" b="1" dirty="0">
                          <a:latin typeface="+mn-lt"/>
                        </a:rPr>
                        <a:t>, 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40585">
                <a:tc>
                  <a:txBody>
                    <a:bodyPr/>
                    <a:lstStyle/>
                    <a:p>
                      <a:r>
                        <a:rPr lang="en-US" dirty="0"/>
                        <a:t>K</a:t>
                      </a:r>
                      <a:r>
                        <a:rPr lang="en-US" baseline="30000" dirty="0"/>
                        <a:t>+</a:t>
                      </a:r>
                      <a:r>
                        <a:rPr lang="en-US" dirty="0">
                          <a:latin typeface="Symbol" pitchFamily="18" charset="2"/>
                        </a:rPr>
                        <a:t>S</a:t>
                      </a:r>
                      <a:r>
                        <a:rPr lang="en-US" baseline="30000" dirty="0">
                          <a:latin typeface="Symbol" pitchFamily="18" charset="2"/>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b="1" dirty="0"/>
                        <a:t>thresh-2.6</a:t>
                      </a:r>
                    </a:p>
                    <a:p>
                      <a:pPr algn="l"/>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400" dirty="0"/>
                        <a:t> </a:t>
                      </a:r>
                      <a:r>
                        <a:rPr lang="en-US" sz="1400" b="1" dirty="0"/>
                        <a:t>1.40-3.90</a:t>
                      </a:r>
                    </a:p>
                    <a:p>
                      <a:pPr algn="l"/>
                      <a:r>
                        <a:rPr lang="en-US" sz="1400" b="1" dirty="0"/>
                        <a:t> 0.70-5.4</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t> </a:t>
                      </a:r>
                      <a:r>
                        <a:rPr lang="en-US" sz="1400" b="1" dirty="0" err="1"/>
                        <a:t>d</a:t>
                      </a:r>
                      <a:r>
                        <a:rPr lang="en-US" sz="1400" b="1" dirty="0" err="1">
                          <a:latin typeface="Symbol" pitchFamily="18" charset="2"/>
                        </a:rPr>
                        <a:t>s</a:t>
                      </a:r>
                      <a:r>
                        <a:rPr lang="en-US" sz="1400" b="1" dirty="0"/>
                        <a:t>/</a:t>
                      </a:r>
                      <a:r>
                        <a:rPr lang="en-US" sz="1400" b="1" dirty="0" err="1"/>
                        <a:t>d</a:t>
                      </a:r>
                      <a:r>
                        <a:rPr lang="en-US" sz="1400" b="1" dirty="0" err="1">
                          <a:latin typeface="Symbol" pitchFamily="18" charset="2"/>
                        </a:rPr>
                        <a:t>W</a:t>
                      </a:r>
                      <a:endParaRPr lang="en-US" sz="1400" b="1" dirty="0">
                        <a:latin typeface="Symbol" pitchFamily="18" charset="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latin typeface="+mn-lt"/>
                        </a:rPr>
                        <a:t> 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7857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a:latin typeface="Symbol" pitchFamily="18" charset="2"/>
                        </a:rPr>
                        <a:t>p</a:t>
                      </a:r>
                      <a:r>
                        <a:rPr lang="en-US" b="1" baseline="30000" dirty="0" err="1">
                          <a:latin typeface="+mn-lt"/>
                        </a:rPr>
                        <a:t>+</a:t>
                      </a:r>
                      <a:r>
                        <a:rPr lang="en-US" b="1" dirty="0" err="1">
                          <a:latin typeface="Symbol" pitchFamily="18" charset="2"/>
                        </a:rPr>
                        <a:t>p</a:t>
                      </a:r>
                      <a:r>
                        <a:rPr lang="en-US" b="1" baseline="30000" dirty="0">
                          <a:latin typeface="+mn-lt"/>
                        </a:rPr>
                        <a:t>-</a:t>
                      </a:r>
                      <a:r>
                        <a:rPr lang="en-US" b="0" baseline="0" dirty="0">
                          <a:latin typeface="+mn-lt"/>
                        </a:rPr>
                        <a:t>p</a:t>
                      </a:r>
                      <a:endParaRPr lang="en-US" dirty="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a:r>
                        <a:rPr lang="en-US" sz="1400" b="1" dirty="0"/>
                        <a:t>1.3-1.6</a:t>
                      </a:r>
                    </a:p>
                    <a:p>
                      <a:pPr algn="l"/>
                      <a:r>
                        <a:rPr lang="en-US" sz="1400" b="1" dirty="0"/>
                        <a:t>1.4-2.1</a:t>
                      </a:r>
                    </a:p>
                    <a:p>
                      <a:pPr algn="l"/>
                      <a:r>
                        <a:rPr lang="en-US" sz="1400" b="1" dirty="0">
                          <a:solidFill>
                            <a:schemeClr val="tx1"/>
                          </a:solidFill>
                        </a:rPr>
                        <a:t>1.4-2.0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l"/>
                      <a:r>
                        <a:rPr lang="en-US" sz="1400" b="1" dirty="0"/>
                        <a:t> 0.2-0.6</a:t>
                      </a:r>
                    </a:p>
                    <a:p>
                      <a:pPr algn="l"/>
                      <a:r>
                        <a:rPr lang="en-US" sz="1400" b="1" dirty="0"/>
                        <a:t> 0.5-1.5</a:t>
                      </a:r>
                    </a:p>
                    <a:p>
                      <a:pPr algn="l"/>
                      <a:r>
                        <a:rPr lang="en-US" sz="1400" b="1" dirty="0"/>
                        <a:t> </a:t>
                      </a:r>
                      <a:r>
                        <a:rPr lang="en-US" sz="1400" b="1" dirty="0">
                          <a:solidFill>
                            <a:schemeClr val="tx1"/>
                          </a:solidFill>
                        </a:rPr>
                        <a:t>2.0-5.0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en-US" sz="1400" b="1" baseline="0" dirty="0"/>
                        <a:t>Nine 1-fold differential cross sections</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10006"/>
                  </a:ext>
                </a:extLst>
              </a:tr>
            </a:tbl>
          </a:graphicData>
        </a:graphic>
      </p:graphicFrame>
      <p:sp>
        <p:nvSpPr>
          <p:cNvPr id="14" name="TextBox 13"/>
          <p:cNvSpPr txBox="1"/>
          <p:nvPr/>
        </p:nvSpPr>
        <p:spPr>
          <a:xfrm>
            <a:off x="6924754" y="1000125"/>
            <a:ext cx="2283197" cy="2308324"/>
          </a:xfrm>
          <a:prstGeom prst="rect">
            <a:avLst/>
          </a:prstGeom>
          <a:noFill/>
        </p:spPr>
        <p:txBody>
          <a:bodyPr wrap="none" rtlCol="0">
            <a:spAutoFit/>
          </a:bodyPr>
          <a:lstStyle/>
          <a:p>
            <a:pPr>
              <a:buFont typeface="Arial" pitchFamily="34" charset="0"/>
              <a:buChar char="•"/>
            </a:pPr>
            <a:r>
              <a:rPr lang="en-US" sz="1600" dirty="0"/>
              <a:t> </a:t>
            </a:r>
            <a:r>
              <a:rPr lang="en-US" sz="1600" dirty="0" err="1"/>
              <a:t>d</a:t>
            </a:r>
            <a:r>
              <a:rPr lang="en-US" sz="1600" dirty="0" err="1">
                <a:latin typeface="Symbol" pitchFamily="18" charset="2"/>
              </a:rPr>
              <a:t>s</a:t>
            </a:r>
            <a:r>
              <a:rPr lang="en-US" sz="1600" dirty="0" err="1"/>
              <a:t>/d</a:t>
            </a:r>
            <a:r>
              <a:rPr lang="en-US" sz="1600" dirty="0" err="1">
                <a:latin typeface="Symbol" pitchFamily="18" charset="2"/>
              </a:rPr>
              <a:t>W</a:t>
            </a:r>
            <a:r>
              <a:rPr lang="en-US" sz="1600" dirty="0">
                <a:latin typeface="Symbol" pitchFamily="18" charset="2"/>
              </a:rPr>
              <a:t>-</a:t>
            </a:r>
            <a:r>
              <a:rPr lang="en-US" sz="1600" dirty="0">
                <a:latin typeface="+mn-lt"/>
              </a:rPr>
              <a:t>CM angular</a:t>
            </a:r>
          </a:p>
          <a:p>
            <a:r>
              <a:rPr lang="en-US" sz="1600" dirty="0">
                <a:latin typeface="+mn-lt"/>
              </a:rPr>
              <a:t>distributions</a:t>
            </a:r>
          </a:p>
          <a:p>
            <a:pPr>
              <a:buFont typeface="Arial" pitchFamily="34" charset="0"/>
              <a:buChar char="•"/>
            </a:pPr>
            <a:r>
              <a:rPr lang="en-US" sz="1600" dirty="0"/>
              <a:t> </a:t>
            </a:r>
            <a:r>
              <a:rPr lang="en-US" sz="1600" dirty="0" err="1"/>
              <a:t>A</a:t>
            </a:r>
            <a:r>
              <a:rPr lang="en-US" sz="1600" baseline="-25000" dirty="0" err="1"/>
              <a:t>b</a:t>
            </a:r>
            <a:r>
              <a:rPr lang="en-US" sz="1600" dirty="0" err="1"/>
              <a:t>,A</a:t>
            </a:r>
            <a:r>
              <a:rPr lang="en-US" sz="1600" baseline="-25000" dirty="0" err="1"/>
              <a:t>t</a:t>
            </a:r>
            <a:r>
              <a:rPr lang="en-US" sz="1600" dirty="0" err="1"/>
              <a:t>,A</a:t>
            </a:r>
            <a:r>
              <a:rPr lang="en-US" sz="1600" baseline="-25000" dirty="0" err="1"/>
              <a:t>bt</a:t>
            </a:r>
            <a:r>
              <a:rPr lang="en-US" sz="1600" dirty="0"/>
              <a:t>-longitudinal</a:t>
            </a:r>
          </a:p>
          <a:p>
            <a:r>
              <a:rPr lang="en-US" sz="1600" dirty="0">
                <a:latin typeface="+mn-lt"/>
              </a:rPr>
              <a:t>beam, target, and </a:t>
            </a:r>
          </a:p>
          <a:p>
            <a:r>
              <a:rPr lang="en-US" sz="1600" dirty="0">
                <a:latin typeface="+mn-lt"/>
              </a:rPr>
              <a:t>beam-target </a:t>
            </a:r>
            <a:r>
              <a:rPr lang="en-US" sz="1600" dirty="0" err="1">
                <a:latin typeface="+mn-lt"/>
              </a:rPr>
              <a:t>asym</a:t>
            </a:r>
            <a:r>
              <a:rPr lang="en-US" sz="1600" dirty="0">
                <a:latin typeface="+mn-lt"/>
              </a:rPr>
              <a:t>-</a:t>
            </a:r>
          </a:p>
          <a:p>
            <a:r>
              <a:rPr lang="en-US" sz="1600" dirty="0" err="1">
                <a:latin typeface="+mn-lt"/>
              </a:rPr>
              <a:t>metries</a:t>
            </a:r>
            <a:endParaRPr lang="en-US" sz="1600" dirty="0">
              <a:latin typeface="+mn-lt"/>
            </a:endParaRPr>
          </a:p>
          <a:p>
            <a:pPr>
              <a:buFont typeface="Arial" pitchFamily="34" charset="0"/>
              <a:buChar char="•"/>
            </a:pPr>
            <a:r>
              <a:rPr lang="en-US" sz="1600" dirty="0">
                <a:latin typeface="+mn-lt"/>
              </a:rPr>
              <a:t> P</a:t>
            </a:r>
            <a:r>
              <a:rPr lang="en-US" sz="1600" baseline="30000" dirty="0">
                <a:latin typeface="+mn-lt"/>
              </a:rPr>
              <a:t>0</a:t>
            </a:r>
            <a:r>
              <a:rPr lang="en-US" sz="1600" dirty="0">
                <a:latin typeface="+mn-lt"/>
              </a:rPr>
              <a:t>, P′ –recoil and</a:t>
            </a:r>
          </a:p>
          <a:p>
            <a:r>
              <a:rPr lang="en-US" sz="1600" dirty="0">
                <a:latin typeface="+mn-lt"/>
              </a:rPr>
              <a:t>transferred polarization</a:t>
            </a:r>
          </a:p>
          <a:p>
            <a:r>
              <a:rPr lang="en-US" sz="1600" dirty="0">
                <a:latin typeface="+mn-lt"/>
              </a:rPr>
              <a:t>of strange baryon</a:t>
            </a:r>
          </a:p>
        </p:txBody>
      </p:sp>
      <p:sp>
        <p:nvSpPr>
          <p:cNvPr id="16" name="TextBox 15"/>
          <p:cNvSpPr txBox="1"/>
          <p:nvPr/>
        </p:nvSpPr>
        <p:spPr>
          <a:xfrm>
            <a:off x="1636893" y="5812969"/>
            <a:ext cx="5889754" cy="523220"/>
          </a:xfrm>
          <a:prstGeom prst="rect">
            <a:avLst/>
          </a:prstGeom>
          <a:noFill/>
        </p:spPr>
        <p:txBody>
          <a:bodyPr wrap="none" rtlCol="0">
            <a:spAutoFit/>
          </a:bodyPr>
          <a:lstStyle/>
          <a:p>
            <a:pPr algn="ctr"/>
            <a:r>
              <a:rPr lang="en-US" sz="1400" b="1" dirty="0">
                <a:solidFill>
                  <a:srgbClr val="0000FF"/>
                </a:solidFill>
              </a:rPr>
              <a:t>The measured observables from CLAS are stored in the </a:t>
            </a:r>
          </a:p>
          <a:p>
            <a:pPr algn="ctr"/>
            <a:r>
              <a:rPr lang="en-US" sz="1400" b="1" u="sng" dirty="0">
                <a:solidFill>
                  <a:srgbClr val="0000FF"/>
                </a:solidFill>
              </a:rPr>
              <a:t>CLAS Physics Data Base http://clas.sinp.msu.ru/cgi-bin/jlab/</a:t>
            </a:r>
            <a:r>
              <a:rPr lang="en-US" sz="1400" b="1" u="sng" dirty="0" err="1">
                <a:solidFill>
                  <a:srgbClr val="0000FF"/>
                </a:solidFill>
              </a:rPr>
              <a:t>db.cgi</a:t>
            </a:r>
            <a:endParaRPr lang="en-US" sz="1400" b="1" u="sng" dirty="0">
              <a:solidFill>
                <a:srgbClr val="0000FF"/>
              </a:solidFill>
            </a:endParaRPr>
          </a:p>
        </p:txBody>
      </p:sp>
      <p:sp>
        <p:nvSpPr>
          <p:cNvPr id="8" name="TextBox 17"/>
          <p:cNvSpPr txBox="1">
            <a:spLocks noChangeArrowheads="1"/>
          </p:cNvSpPr>
          <p:nvPr/>
        </p:nvSpPr>
        <p:spPr bwMode="auto">
          <a:xfrm>
            <a:off x="6903720" y="4751992"/>
            <a:ext cx="2240280" cy="1077218"/>
          </a:xfrm>
          <a:prstGeom prst="rect">
            <a:avLst/>
          </a:prstGeom>
          <a:solidFill>
            <a:srgbClr val="FFFF00"/>
          </a:solidFill>
          <a:ln w="9525">
            <a:noFill/>
            <a:miter lim="800000"/>
            <a:headEnd/>
            <a:tailEnd/>
          </a:ln>
        </p:spPr>
        <p:txBody>
          <a:bodyPr wrap="square">
            <a:spAutoFit/>
          </a:bodyPr>
          <a:lstStyle/>
          <a:p>
            <a:pPr eaLnBrk="0" hangingPunct="0"/>
            <a:r>
              <a:rPr lang="en-US" sz="1600" b="1" dirty="0"/>
              <a:t>Almost full coverage</a:t>
            </a:r>
          </a:p>
          <a:p>
            <a:pPr eaLnBrk="0" hangingPunct="0"/>
            <a:r>
              <a:rPr lang="en-US" sz="1600" b="1" dirty="0"/>
              <a:t>of the final state hadron emission angles in CM-frame</a:t>
            </a:r>
          </a:p>
        </p:txBody>
      </p:sp>
      <p:sp>
        <p:nvSpPr>
          <p:cNvPr id="4" name="TextBox 3"/>
          <p:cNvSpPr txBox="1"/>
          <p:nvPr/>
        </p:nvSpPr>
        <p:spPr>
          <a:xfrm>
            <a:off x="7053412" y="3604203"/>
            <a:ext cx="1710726" cy="584775"/>
          </a:xfrm>
          <a:prstGeom prst="rect">
            <a:avLst/>
          </a:prstGeom>
          <a:solidFill>
            <a:schemeClr val="bg1"/>
          </a:solidFill>
          <a:ln w="19050">
            <a:solidFill>
              <a:srgbClr val="FF0000"/>
            </a:solidFill>
          </a:ln>
        </p:spPr>
        <p:txBody>
          <a:bodyPr wrap="none" rtlCol="0">
            <a:spAutoFit/>
          </a:bodyPr>
          <a:lstStyle/>
          <a:p>
            <a:pPr algn="ctr"/>
            <a:r>
              <a:rPr lang="en-US" sz="1600" b="1" dirty="0">
                <a:solidFill>
                  <a:srgbClr val="FF0000"/>
                </a:solidFill>
              </a:rPr>
              <a:t>Around 150,000</a:t>
            </a:r>
          </a:p>
          <a:p>
            <a:pPr algn="ctr"/>
            <a:r>
              <a:rPr lang="en-US" sz="1600" b="1" dirty="0">
                <a:solidFill>
                  <a:srgbClr val="FF0000"/>
                </a:solidFill>
              </a:rPr>
              <a:t>data points!</a:t>
            </a:r>
          </a:p>
        </p:txBody>
      </p:sp>
      <p:sp>
        <p:nvSpPr>
          <p:cNvPr id="2" name="Slide Number Placeholder 1"/>
          <p:cNvSpPr>
            <a:spLocks noGrp="1"/>
          </p:cNvSpPr>
          <p:nvPr>
            <p:ph type="sldNum" sz="quarter" idx="4"/>
          </p:nvPr>
        </p:nvSpPr>
        <p:spPr>
          <a:xfrm>
            <a:off x="8680450" y="6553200"/>
            <a:ext cx="457394" cy="304800"/>
          </a:xfrm>
        </p:spPr>
        <p:txBody>
          <a:bodyPr/>
          <a:lstStyle/>
          <a:p>
            <a:pPr algn="ctr">
              <a:defRPr/>
            </a:pPr>
            <a:fld id="{9A3FFD64-B555-4607-8194-F5EC2A301902}" type="slidenum">
              <a:rPr lang="fr-FR" sz="1200" smtClean="0">
                <a:solidFill>
                  <a:srgbClr val="000000"/>
                </a:solidFill>
                <a:latin typeface="+mn-lt"/>
              </a:rPr>
              <a:pPr algn="ctr">
                <a:defRPr/>
              </a:pPr>
              <a:t>18</a:t>
            </a:fld>
            <a:endParaRPr lang="fr-FR" sz="1200" dirty="0">
              <a:solidFill>
                <a:srgbClr val="000000"/>
              </a:solidFill>
              <a:latin typeface="+mn-lt"/>
            </a:endParaRPr>
          </a:p>
        </p:txBody>
      </p:sp>
      <p:sp>
        <p:nvSpPr>
          <p:cNvPr id="3" name="Line 4">
            <a:extLst>
              <a:ext uri="{FF2B5EF4-FFF2-40B4-BE49-F238E27FC236}">
                <a16:creationId xmlns:a16="http://schemas.microsoft.com/office/drawing/2014/main" id="{02B4E86A-9C69-25F9-A7D8-A485759E9B93}"/>
              </a:ext>
            </a:extLst>
          </p:cNvPr>
          <p:cNvSpPr>
            <a:spLocks noChangeShapeType="1"/>
          </p:cNvSpPr>
          <p:nvPr/>
        </p:nvSpPr>
        <p:spPr bwMode="auto">
          <a:xfrm flipV="1">
            <a:off x="0" y="671512"/>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550110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0"/>
          <p:cNvSpPr>
            <a:spLocks noGrp="1" noChangeArrowheads="1"/>
          </p:cNvSpPr>
          <p:nvPr>
            <p:ph type="title"/>
          </p:nvPr>
        </p:nvSpPr>
        <p:spPr>
          <a:xfrm>
            <a:off x="2" y="2"/>
            <a:ext cx="9047163" cy="863601"/>
          </a:xfrm>
        </p:spPr>
        <p:txBody>
          <a:bodyPr>
            <a:normAutofit/>
          </a:bodyPr>
          <a:lstStyle/>
          <a:p>
            <a:r>
              <a:rPr lang="en-US" sz="2000" dirty="0">
                <a:solidFill>
                  <a:srgbClr val="FF0000"/>
                </a:solidFill>
              </a:rPr>
              <a:t> </a:t>
            </a:r>
            <a:r>
              <a:rPr lang="en-US" sz="2000" dirty="0">
                <a:solidFill>
                  <a:srgbClr val="0000FF"/>
                </a:solidFill>
              </a:rPr>
              <a:t>Approaches for Extraction of </a:t>
            </a:r>
            <a:r>
              <a:rPr lang="en-US" sz="2000" dirty="0" err="1">
                <a:solidFill>
                  <a:srgbClr val="0000FF"/>
                </a:solidFill>
                <a:latin typeface="Symbol" panose="05050102010706020507" pitchFamily="18" charset="2"/>
              </a:rPr>
              <a:t>g</a:t>
            </a:r>
            <a:r>
              <a:rPr lang="en-US" sz="2000" baseline="-25000" dirty="0" err="1">
                <a:solidFill>
                  <a:srgbClr val="0000FF"/>
                </a:solidFill>
              </a:rPr>
              <a:t>v</a:t>
            </a:r>
            <a:r>
              <a:rPr lang="en-US" sz="2000" dirty="0" err="1">
                <a:solidFill>
                  <a:srgbClr val="0000FF"/>
                </a:solidFill>
              </a:rPr>
              <a:t>pN</a:t>
            </a:r>
            <a:r>
              <a:rPr lang="en-US" sz="2000" dirty="0">
                <a:solidFill>
                  <a:srgbClr val="0000FF"/>
                </a:solidFill>
              </a:rPr>
              <a:t>* Electrocouplings from the Meson Electroproduction Data </a:t>
            </a:r>
          </a:p>
        </p:txBody>
      </p:sp>
      <p:sp>
        <p:nvSpPr>
          <p:cNvPr id="3" name="Content Placeholder 2"/>
          <p:cNvSpPr>
            <a:spLocks noGrp="1"/>
          </p:cNvSpPr>
          <p:nvPr>
            <p:ph idx="1"/>
          </p:nvPr>
        </p:nvSpPr>
        <p:spPr>
          <a:xfrm>
            <a:off x="22224" y="871766"/>
            <a:ext cx="9144000" cy="5486400"/>
          </a:xfrm>
        </p:spPr>
        <p:txBody>
          <a:bodyPr>
            <a:normAutofit fontScale="25000" lnSpcReduction="20000"/>
          </a:bodyPr>
          <a:lstStyle/>
          <a:p>
            <a:pPr marL="0" indent="0">
              <a:buNone/>
            </a:pPr>
            <a:r>
              <a:rPr lang="en-US" sz="1400" b="1" dirty="0">
                <a:solidFill>
                  <a:srgbClr val="FF0000"/>
                </a:solidFill>
              </a:rPr>
              <a:t>       </a:t>
            </a:r>
          </a:p>
          <a:p>
            <a:pPr marL="0" indent="0">
              <a:spcBef>
                <a:spcPts val="0"/>
              </a:spcBef>
              <a:spcAft>
                <a:spcPts val="600"/>
              </a:spcAft>
              <a:buNone/>
            </a:pPr>
            <a:r>
              <a:rPr lang="en-US" sz="6400" b="1" dirty="0">
                <a:solidFill>
                  <a:srgbClr val="FF0000"/>
                </a:solidFill>
              </a:rPr>
              <a:t>    Analyses of different meson electroproduction channels independently:</a:t>
            </a:r>
          </a:p>
          <a:p>
            <a:pPr marL="800100" indent="-165100">
              <a:buFont typeface="Wingdings" pitchFamily="2" charset="2"/>
              <a:buChar char="Ø"/>
            </a:pPr>
            <a:r>
              <a:rPr lang="en-US" sz="5600" b="1" dirty="0" err="1">
                <a:latin typeface="Symbol" pitchFamily="18" charset="2"/>
              </a:rPr>
              <a:t>p</a:t>
            </a:r>
            <a:r>
              <a:rPr lang="en-US" sz="5600" b="1" baseline="30000" dirty="0" err="1"/>
              <a:t>+</a:t>
            </a:r>
            <a:r>
              <a:rPr lang="en-US" sz="5600" b="1" dirty="0" err="1"/>
              <a:t>n</a:t>
            </a:r>
            <a:r>
              <a:rPr lang="en-US" sz="5600" b="1" dirty="0"/>
              <a:t> and </a:t>
            </a:r>
            <a:r>
              <a:rPr lang="en-US" sz="5600" b="1" dirty="0">
                <a:latin typeface="Symbol" pitchFamily="18" charset="2"/>
              </a:rPr>
              <a:t>p</a:t>
            </a:r>
            <a:r>
              <a:rPr lang="en-US" sz="5600" b="1" baseline="30000" dirty="0"/>
              <a:t>0</a:t>
            </a:r>
            <a:r>
              <a:rPr lang="en-US" sz="5600" b="1" dirty="0"/>
              <a:t>p channels:</a:t>
            </a:r>
          </a:p>
          <a:p>
            <a:pPr marL="800100" indent="-165100">
              <a:buNone/>
            </a:pPr>
            <a:r>
              <a:rPr lang="en-US" sz="5600" dirty="0"/>
              <a:t>             </a:t>
            </a:r>
            <a:r>
              <a:rPr lang="en-US" sz="5600" b="1" dirty="0"/>
              <a:t>Unitary Isobar Model  (UIM) and Fixed-t Dispersion Relations (DR)</a:t>
            </a:r>
          </a:p>
          <a:p>
            <a:pPr marL="800100" indent="-165100">
              <a:spcBef>
                <a:spcPts val="300"/>
              </a:spcBef>
              <a:buNone/>
            </a:pPr>
            <a:r>
              <a:rPr lang="en-US" sz="5600" b="1" dirty="0"/>
              <a:t>                </a:t>
            </a:r>
            <a:r>
              <a:rPr lang="en-US" sz="5600" dirty="0"/>
              <a:t>I.G. Aznauryan, Phys. Rev. C67, 015209 (2003)</a:t>
            </a:r>
            <a:r>
              <a:rPr lang="en-US" sz="5600" b="1" dirty="0"/>
              <a:t> </a:t>
            </a:r>
          </a:p>
          <a:p>
            <a:pPr marL="800100" indent="-165100">
              <a:spcBef>
                <a:spcPts val="300"/>
              </a:spcBef>
              <a:buNone/>
            </a:pPr>
            <a:r>
              <a:rPr lang="en-US" sz="5600" b="1" dirty="0">
                <a:solidFill>
                  <a:srgbClr val="000000"/>
                </a:solidFill>
              </a:rPr>
              <a:t>                </a:t>
            </a:r>
            <a:r>
              <a:rPr lang="en-US" sz="5600" dirty="0">
                <a:solidFill>
                  <a:srgbClr val="000000"/>
                </a:solidFill>
              </a:rPr>
              <a:t>I.G. </a:t>
            </a:r>
            <a:r>
              <a:rPr lang="en-US" sz="5600" dirty="0" err="1">
                <a:solidFill>
                  <a:srgbClr val="000000"/>
                </a:solidFill>
              </a:rPr>
              <a:t>Aznauryan</a:t>
            </a:r>
            <a:r>
              <a:rPr lang="en-US" sz="5600" dirty="0">
                <a:solidFill>
                  <a:srgbClr val="000000"/>
                </a:solidFill>
              </a:rPr>
              <a:t> et al. (CLAS), Phys. Rev. C80, 055203 (2009) </a:t>
            </a:r>
          </a:p>
          <a:p>
            <a:pPr marL="800100" indent="-165100">
              <a:spcBef>
                <a:spcPts val="300"/>
              </a:spcBef>
              <a:buNone/>
            </a:pPr>
            <a:r>
              <a:rPr lang="en-US" sz="5600" b="1" dirty="0"/>
              <a:t>                </a:t>
            </a:r>
            <a:r>
              <a:rPr lang="en-US" sz="5600" dirty="0"/>
              <a:t>I.G. Aznauryan et al. (CLAS), Phys. Rev. C91, 045203 (2015)  </a:t>
            </a:r>
          </a:p>
          <a:p>
            <a:pPr marL="800100" indent="-165100">
              <a:buClr>
                <a:schemeClr val="tx1"/>
              </a:buClr>
              <a:buFont typeface="Wingdings" pitchFamily="2" charset="2"/>
              <a:buChar char="Ø"/>
            </a:pPr>
            <a:r>
              <a:rPr lang="en-US" sz="5600" b="1" dirty="0" err="1">
                <a:latin typeface="Symbol" pitchFamily="18" charset="2"/>
              </a:rPr>
              <a:t>h</a:t>
            </a:r>
            <a:r>
              <a:rPr lang="en-US" sz="5600" b="1" dirty="0" err="1"/>
              <a:t>p</a:t>
            </a:r>
            <a:r>
              <a:rPr lang="en-US" sz="5600" b="1" dirty="0"/>
              <a:t> channel:</a:t>
            </a:r>
          </a:p>
          <a:p>
            <a:pPr marL="800100" indent="-165100">
              <a:buClr>
                <a:schemeClr val="tx1"/>
              </a:buClr>
              <a:buNone/>
            </a:pPr>
            <a:r>
              <a:rPr lang="en-US" sz="5600" dirty="0"/>
              <a:t>            </a:t>
            </a:r>
            <a:r>
              <a:rPr lang="en-US" sz="5600" b="1" dirty="0"/>
              <a:t>Extension of UIM and DR</a:t>
            </a:r>
          </a:p>
          <a:p>
            <a:pPr marL="800100" indent="-165100">
              <a:buClr>
                <a:schemeClr val="tx1"/>
              </a:buClr>
              <a:buNone/>
            </a:pPr>
            <a:r>
              <a:rPr lang="en-US" sz="5600" dirty="0"/>
              <a:t>                  I.G. </a:t>
            </a:r>
            <a:r>
              <a:rPr lang="en-US" sz="5600" dirty="0" err="1"/>
              <a:t>Aznauryan</a:t>
            </a:r>
            <a:r>
              <a:rPr lang="en-US" sz="5600" dirty="0"/>
              <a:t>, Phys. Rev. C68, 065204 (2003)</a:t>
            </a:r>
          </a:p>
          <a:p>
            <a:pPr marL="800100" indent="-165100">
              <a:buClr>
                <a:schemeClr val="tx1"/>
              </a:buClr>
              <a:buNone/>
            </a:pPr>
            <a:r>
              <a:rPr lang="en-US" sz="5600" dirty="0"/>
              <a:t>             </a:t>
            </a:r>
            <a:r>
              <a:rPr lang="en-US" sz="5600" b="1" dirty="0"/>
              <a:t>Data fit at W&lt;1.6 GeV, assuming N(1535)1/2</a:t>
            </a:r>
            <a:r>
              <a:rPr lang="en-US" sz="5600" b="1" baseline="30000" dirty="0"/>
              <a:t>-</a:t>
            </a:r>
            <a:r>
              <a:rPr lang="en-US" sz="5600" b="1" dirty="0"/>
              <a:t> dominance</a:t>
            </a:r>
          </a:p>
          <a:p>
            <a:pPr marL="800100" indent="-165100">
              <a:buClr>
                <a:schemeClr val="tx1"/>
              </a:buClr>
              <a:buNone/>
            </a:pPr>
            <a:r>
              <a:rPr lang="en-US" sz="5600" dirty="0"/>
              <a:t>                 H. </a:t>
            </a:r>
            <a:r>
              <a:rPr lang="en-US" sz="5600" dirty="0" err="1"/>
              <a:t>Denizli</a:t>
            </a:r>
            <a:r>
              <a:rPr lang="en-US" sz="5600" dirty="0"/>
              <a:t> et al. (CLAS), Phys. Rev. C76, 015204 (2007)</a:t>
            </a:r>
          </a:p>
          <a:p>
            <a:pPr marL="800100" indent="-165100">
              <a:buClr>
                <a:schemeClr val="tx1"/>
              </a:buClr>
              <a:buFont typeface="Wingdings" pitchFamily="2" charset="2"/>
              <a:buChar char="Ø"/>
            </a:pPr>
            <a:r>
              <a:rPr lang="en-US" sz="5600" b="1" dirty="0" err="1">
                <a:solidFill>
                  <a:srgbClr val="6666FF"/>
                </a:solidFill>
                <a:latin typeface="Symbol" pitchFamily="18" charset="2"/>
              </a:rPr>
              <a:t>p</a:t>
            </a:r>
            <a:r>
              <a:rPr lang="en-US" sz="5600" b="1" baseline="30000" dirty="0" err="1">
                <a:solidFill>
                  <a:srgbClr val="6666FF"/>
                </a:solidFill>
              </a:rPr>
              <a:t>+</a:t>
            </a:r>
            <a:r>
              <a:rPr lang="en-US" sz="5600" b="1" dirty="0" err="1">
                <a:solidFill>
                  <a:srgbClr val="6666FF"/>
                </a:solidFill>
                <a:latin typeface="Symbol" pitchFamily="18" charset="2"/>
              </a:rPr>
              <a:t>p</a:t>
            </a:r>
            <a:r>
              <a:rPr lang="en-US" sz="5600" b="1" baseline="30000" dirty="0" err="1">
                <a:solidFill>
                  <a:srgbClr val="6666FF"/>
                </a:solidFill>
              </a:rPr>
              <a:t>-</a:t>
            </a:r>
            <a:r>
              <a:rPr lang="en-US" sz="5600" b="1" dirty="0" err="1">
                <a:solidFill>
                  <a:srgbClr val="6666FF"/>
                </a:solidFill>
              </a:rPr>
              <a:t>p</a:t>
            </a:r>
            <a:r>
              <a:rPr lang="en-US" sz="5600" b="1" dirty="0">
                <a:solidFill>
                  <a:srgbClr val="6666FF"/>
                </a:solidFill>
              </a:rPr>
              <a:t> channel:</a:t>
            </a:r>
          </a:p>
          <a:p>
            <a:pPr marL="800100" indent="-165100">
              <a:buClr>
                <a:schemeClr val="tx1"/>
              </a:buClr>
              <a:buNone/>
            </a:pPr>
            <a:r>
              <a:rPr lang="en-US" sz="5600" dirty="0">
                <a:solidFill>
                  <a:srgbClr val="6666FF"/>
                </a:solidFill>
              </a:rPr>
              <a:t>            </a:t>
            </a:r>
            <a:r>
              <a:rPr lang="en-US" sz="5600" b="1" dirty="0">
                <a:solidFill>
                  <a:srgbClr val="6666FF"/>
                </a:solidFill>
              </a:rPr>
              <a:t>Data driven </a:t>
            </a:r>
            <a:r>
              <a:rPr lang="en-US" sz="5600" b="1" dirty="0" err="1">
                <a:solidFill>
                  <a:srgbClr val="6666FF"/>
                </a:solidFill>
              </a:rPr>
              <a:t>JLab</a:t>
            </a:r>
            <a:r>
              <a:rPr lang="en-US" sz="5600" b="1" dirty="0">
                <a:solidFill>
                  <a:srgbClr val="6666FF"/>
                </a:solidFill>
              </a:rPr>
              <a:t>-MSU meson-baryon model (JM)</a:t>
            </a:r>
          </a:p>
          <a:p>
            <a:pPr marL="800100" indent="-165100">
              <a:buClr>
                <a:schemeClr val="tx1"/>
              </a:buClr>
              <a:buNone/>
            </a:pPr>
            <a:r>
              <a:rPr lang="en-US" sz="5600" dirty="0">
                <a:solidFill>
                  <a:srgbClr val="6666FF"/>
                </a:solidFill>
              </a:rPr>
              <a:t>                  V.I. </a:t>
            </a:r>
            <a:r>
              <a:rPr lang="en-US" sz="5600" dirty="0" err="1">
                <a:solidFill>
                  <a:srgbClr val="6666FF"/>
                </a:solidFill>
              </a:rPr>
              <a:t>Mokeev</a:t>
            </a:r>
            <a:r>
              <a:rPr lang="en-US" sz="5600" dirty="0">
                <a:solidFill>
                  <a:srgbClr val="6666FF"/>
                </a:solidFill>
              </a:rPr>
              <a:t>, V.D. </a:t>
            </a:r>
            <a:r>
              <a:rPr lang="en-US" sz="5600" dirty="0" err="1">
                <a:solidFill>
                  <a:srgbClr val="6666FF"/>
                </a:solidFill>
              </a:rPr>
              <a:t>Burkert</a:t>
            </a:r>
            <a:r>
              <a:rPr lang="en-US" sz="5600" dirty="0">
                <a:solidFill>
                  <a:srgbClr val="6666FF"/>
                </a:solidFill>
              </a:rPr>
              <a:t> et al., Phys. Rev. C80, 045212 (2009)</a:t>
            </a:r>
          </a:p>
          <a:p>
            <a:pPr marL="800100" indent="-165100">
              <a:buClr>
                <a:schemeClr val="tx1"/>
              </a:buClr>
              <a:buNone/>
            </a:pPr>
            <a:r>
              <a:rPr lang="en-US" sz="5600" dirty="0">
                <a:solidFill>
                  <a:srgbClr val="6666FF"/>
                </a:solidFill>
              </a:rPr>
              <a:t>                  V.I. </a:t>
            </a:r>
            <a:r>
              <a:rPr lang="en-US" sz="5600" dirty="0" err="1">
                <a:solidFill>
                  <a:srgbClr val="6666FF"/>
                </a:solidFill>
              </a:rPr>
              <a:t>Mokeev</a:t>
            </a:r>
            <a:r>
              <a:rPr lang="en-US" sz="5600" dirty="0">
                <a:solidFill>
                  <a:srgbClr val="6666FF"/>
                </a:solidFill>
              </a:rPr>
              <a:t> et al. (CLAS), Phys. Rev. C86, 035203 (2012)</a:t>
            </a:r>
          </a:p>
          <a:p>
            <a:pPr marL="800100" indent="-165100">
              <a:buClr>
                <a:schemeClr val="tx1"/>
              </a:buClr>
              <a:buNone/>
            </a:pPr>
            <a:r>
              <a:rPr lang="en-US" sz="5600" dirty="0">
                <a:solidFill>
                  <a:srgbClr val="6666FF"/>
                </a:solidFill>
              </a:rPr>
              <a:t>                  V.I. </a:t>
            </a:r>
            <a:r>
              <a:rPr lang="en-US" sz="5600" dirty="0" err="1">
                <a:solidFill>
                  <a:srgbClr val="6666FF"/>
                </a:solidFill>
              </a:rPr>
              <a:t>Mokeev</a:t>
            </a:r>
            <a:r>
              <a:rPr lang="en-US" sz="5600" dirty="0">
                <a:solidFill>
                  <a:srgbClr val="6666FF"/>
                </a:solidFill>
              </a:rPr>
              <a:t>, V.D. </a:t>
            </a:r>
            <a:r>
              <a:rPr lang="en-US" sz="5600" dirty="0" err="1">
                <a:solidFill>
                  <a:srgbClr val="6666FF"/>
                </a:solidFill>
              </a:rPr>
              <a:t>Burkert</a:t>
            </a:r>
            <a:r>
              <a:rPr lang="en-US" sz="5600" dirty="0">
                <a:solidFill>
                  <a:srgbClr val="6666FF"/>
                </a:solidFill>
              </a:rPr>
              <a:t> et al., Phys. Rev. C93, 054016 (2016)</a:t>
            </a:r>
          </a:p>
          <a:p>
            <a:pPr marL="800100" indent="-165100">
              <a:buClr>
                <a:schemeClr val="tx1"/>
              </a:buClr>
              <a:buNone/>
            </a:pPr>
            <a:r>
              <a:rPr lang="en-US" sz="5600" dirty="0">
                <a:solidFill>
                  <a:srgbClr val="6666FF"/>
                </a:solidFill>
              </a:rPr>
              <a:t>                  V.I. Mokeev et al., Phys. Rev. C108, 025204 (2023)=</a:t>
            </a:r>
            <a:r>
              <a:rPr lang="en-US" sz="5600" b="1" dirty="0">
                <a:solidFill>
                  <a:srgbClr val="6666FF"/>
                </a:solidFill>
              </a:rPr>
              <a:t>JM23</a:t>
            </a:r>
          </a:p>
          <a:p>
            <a:pPr>
              <a:spcBef>
                <a:spcPts val="600"/>
              </a:spcBef>
              <a:spcAft>
                <a:spcPts val="600"/>
              </a:spcAft>
              <a:buClr>
                <a:schemeClr val="tx1"/>
              </a:buClr>
              <a:buNone/>
            </a:pPr>
            <a:r>
              <a:rPr lang="en-US" sz="5600" dirty="0"/>
              <a:t>    </a:t>
            </a:r>
            <a:r>
              <a:rPr lang="en-US" sz="4900" b="1" dirty="0">
                <a:solidFill>
                  <a:srgbClr val="FF0000"/>
                </a:solidFill>
              </a:rPr>
              <a:t> </a:t>
            </a:r>
            <a:r>
              <a:rPr lang="en-US" sz="6400" b="1" dirty="0">
                <a:solidFill>
                  <a:srgbClr val="FF0000"/>
                </a:solidFill>
              </a:rPr>
              <a:t>Global coupled-channel analysis of </a:t>
            </a:r>
            <a:r>
              <a:rPr lang="en-US" sz="6400" b="1" dirty="0" err="1">
                <a:solidFill>
                  <a:srgbClr val="FF0000"/>
                </a:solidFill>
                <a:latin typeface="Symbol" pitchFamily="18" charset="2"/>
              </a:rPr>
              <a:t>g</a:t>
            </a:r>
            <a:r>
              <a:rPr lang="en-US" sz="6400" b="1" baseline="-25000" dirty="0" err="1">
                <a:solidFill>
                  <a:srgbClr val="FF0000"/>
                </a:solidFill>
              </a:rPr>
              <a:t>r,v</a:t>
            </a:r>
            <a:r>
              <a:rPr lang="en-US" sz="6400" b="1" dirty="0" err="1">
                <a:solidFill>
                  <a:srgbClr val="FF0000"/>
                </a:solidFill>
              </a:rPr>
              <a:t>N</a:t>
            </a:r>
            <a:r>
              <a:rPr lang="en-US" sz="6400" b="1" dirty="0">
                <a:solidFill>
                  <a:srgbClr val="FF0000"/>
                </a:solidFill>
              </a:rPr>
              <a:t> ,</a:t>
            </a:r>
            <a:r>
              <a:rPr lang="en-US" sz="6400" b="1" dirty="0">
                <a:solidFill>
                  <a:srgbClr val="FF0000"/>
                </a:solidFill>
                <a:latin typeface="Symbol" pitchFamily="18" charset="2"/>
              </a:rPr>
              <a:t> </a:t>
            </a:r>
            <a:r>
              <a:rPr lang="en-US" sz="6400" b="1" dirty="0" err="1">
                <a:solidFill>
                  <a:srgbClr val="FF0000"/>
                </a:solidFill>
                <a:latin typeface="Symbol" pitchFamily="18" charset="2"/>
              </a:rPr>
              <a:t>p</a:t>
            </a:r>
            <a:r>
              <a:rPr lang="en-US" sz="6400" b="1" dirty="0" err="1">
                <a:solidFill>
                  <a:srgbClr val="FF0000"/>
                </a:solidFill>
              </a:rPr>
              <a:t>N</a:t>
            </a:r>
            <a:r>
              <a:rPr lang="en-US" sz="6400" b="1" dirty="0">
                <a:solidFill>
                  <a:srgbClr val="FF0000"/>
                </a:solidFill>
              </a:rPr>
              <a:t>, </a:t>
            </a:r>
            <a:r>
              <a:rPr lang="en-US" sz="6400" b="1" dirty="0" err="1">
                <a:solidFill>
                  <a:srgbClr val="FF0000"/>
                </a:solidFill>
                <a:latin typeface="Symbol" pitchFamily="18" charset="2"/>
              </a:rPr>
              <a:t>h</a:t>
            </a:r>
            <a:r>
              <a:rPr lang="en-US" sz="6400" b="1" dirty="0" err="1">
                <a:solidFill>
                  <a:srgbClr val="FF0000"/>
                </a:solidFill>
              </a:rPr>
              <a:t>N</a:t>
            </a:r>
            <a:r>
              <a:rPr lang="en-US" sz="6400" b="1" dirty="0">
                <a:solidFill>
                  <a:srgbClr val="FF0000"/>
                </a:solidFill>
              </a:rPr>
              <a:t>, </a:t>
            </a:r>
            <a:r>
              <a:rPr lang="en-US" sz="6400" b="1" dirty="0" err="1">
                <a:solidFill>
                  <a:srgbClr val="FF0000"/>
                </a:solidFill>
                <a:latin typeface="Symbol" pitchFamily="18" charset="2"/>
              </a:rPr>
              <a:t>pp</a:t>
            </a:r>
            <a:r>
              <a:rPr lang="en-US" sz="6400" b="1" dirty="0" err="1">
                <a:solidFill>
                  <a:srgbClr val="FF0000"/>
                </a:solidFill>
              </a:rPr>
              <a:t>N</a:t>
            </a:r>
            <a:r>
              <a:rPr lang="en-US" sz="6400" b="1" dirty="0">
                <a:solidFill>
                  <a:srgbClr val="FF0000"/>
                </a:solidFill>
              </a:rPr>
              <a:t>, K</a:t>
            </a:r>
            <a:r>
              <a:rPr lang="en-US" sz="6400" b="1" dirty="0">
                <a:solidFill>
                  <a:srgbClr val="FF0000"/>
                </a:solidFill>
                <a:latin typeface="Symbol" pitchFamily="18" charset="2"/>
              </a:rPr>
              <a:t>L</a:t>
            </a:r>
            <a:r>
              <a:rPr lang="en-US" sz="6400" b="1" dirty="0">
                <a:solidFill>
                  <a:srgbClr val="FF0000"/>
                </a:solidFill>
              </a:rPr>
              <a:t>, K</a:t>
            </a:r>
            <a:r>
              <a:rPr lang="en-US" sz="6400" b="1" dirty="0">
                <a:solidFill>
                  <a:srgbClr val="FF0000"/>
                </a:solidFill>
                <a:latin typeface="Symbol" pitchFamily="18" charset="2"/>
              </a:rPr>
              <a:t>S</a:t>
            </a:r>
            <a:r>
              <a:rPr lang="en-US" sz="6400" b="1" dirty="0">
                <a:solidFill>
                  <a:srgbClr val="FF0000"/>
                </a:solidFill>
              </a:rPr>
              <a:t> exclusive channels:</a:t>
            </a:r>
            <a:endParaRPr lang="en-US" sz="3200" dirty="0"/>
          </a:p>
          <a:p>
            <a:pPr>
              <a:buClr>
                <a:srgbClr val="FF0000"/>
              </a:buClr>
              <a:buNone/>
            </a:pPr>
            <a:r>
              <a:rPr lang="en-US" sz="5600" dirty="0"/>
              <a:t>                                 H. </a:t>
            </a:r>
            <a:r>
              <a:rPr lang="en-US" sz="5600" dirty="0" err="1"/>
              <a:t>Kamano</a:t>
            </a:r>
            <a:r>
              <a:rPr lang="en-US" sz="5600" dirty="0"/>
              <a:t>, Few Body Syst. 59, 24 (2018)   Argonne-Osaka</a:t>
            </a:r>
          </a:p>
          <a:p>
            <a:pPr>
              <a:buClr>
                <a:srgbClr val="FF0000"/>
              </a:buClr>
              <a:buNone/>
            </a:pPr>
            <a:r>
              <a:rPr lang="en-US" sz="5600" dirty="0"/>
              <a:t>                                 H. </a:t>
            </a:r>
            <a:r>
              <a:rPr lang="en-US" sz="5600" dirty="0" err="1"/>
              <a:t>Kamano</a:t>
            </a:r>
            <a:r>
              <a:rPr lang="en-US" sz="5600" dirty="0"/>
              <a:t>, JPS Conf. Proc. 13, 010012 (2017) Argonne-Osaka</a:t>
            </a:r>
          </a:p>
          <a:p>
            <a:pPr>
              <a:buClr>
                <a:srgbClr val="FF0000"/>
              </a:buClr>
              <a:buNone/>
            </a:pPr>
            <a:r>
              <a:rPr lang="en-US" sz="5600" dirty="0">
                <a:solidFill>
                  <a:srgbClr val="0000FF"/>
                </a:solidFill>
              </a:rPr>
              <a:t>          </a:t>
            </a:r>
            <a:r>
              <a:rPr lang="en-US" sz="5600" b="1" u="sng" dirty="0"/>
              <a:t>See T. Sato talk on Monday, September 7 at 10:30 am</a:t>
            </a:r>
            <a:r>
              <a:rPr lang="en-US" sz="5600" b="1" u="sng" dirty="0">
                <a:solidFill>
                  <a:srgbClr val="0000FF"/>
                </a:solidFill>
              </a:rPr>
              <a:t> </a:t>
            </a:r>
          </a:p>
          <a:p>
            <a:pPr>
              <a:buClr>
                <a:srgbClr val="FF0000"/>
              </a:buClr>
              <a:buNone/>
            </a:pPr>
            <a:r>
              <a:rPr lang="en-US" sz="5600" dirty="0">
                <a:solidFill>
                  <a:srgbClr val="0000FF"/>
                </a:solidFill>
              </a:rPr>
              <a:t>                                 M. Mai et al., Phys. Rev. C106, 015201 (2022)=</a:t>
            </a:r>
            <a:r>
              <a:rPr lang="en-US" sz="5600" b="1" dirty="0">
                <a:solidFill>
                  <a:srgbClr val="0000FF"/>
                </a:solidFill>
              </a:rPr>
              <a:t>Julich-Bonn-Washington</a:t>
            </a:r>
            <a:r>
              <a:rPr lang="en-US" sz="5600" dirty="0">
                <a:solidFill>
                  <a:srgbClr val="0000FF"/>
                </a:solidFill>
              </a:rPr>
              <a:t> </a:t>
            </a:r>
          </a:p>
          <a:p>
            <a:pPr>
              <a:buClr>
                <a:srgbClr val="FF0000"/>
              </a:buClr>
              <a:buNone/>
            </a:pPr>
            <a:r>
              <a:rPr lang="en-US" sz="5600" dirty="0">
                <a:solidFill>
                  <a:srgbClr val="0000FF"/>
                </a:solidFill>
              </a:rPr>
              <a:t>                                 Yu-Fei Wang et al, Phys. Rev. Lett. 133, 101901 (2024)=</a:t>
            </a:r>
            <a:r>
              <a:rPr lang="en-US" sz="5600" b="1" dirty="0">
                <a:solidFill>
                  <a:srgbClr val="0000FF"/>
                </a:solidFill>
              </a:rPr>
              <a:t>Julich-Bonn-Washington. </a:t>
            </a:r>
          </a:p>
          <a:p>
            <a:pPr>
              <a:buClr>
                <a:srgbClr val="FF0000"/>
              </a:buClr>
              <a:buNone/>
            </a:pPr>
            <a:r>
              <a:rPr lang="en-US" sz="5600" b="1" u="sng" dirty="0">
                <a:solidFill>
                  <a:srgbClr val="0000FF"/>
                </a:solidFill>
              </a:rPr>
              <a:t>See M. Mai talk on Tuesday, September 8 at 10:30 am, M. Doering talk on Tuesday, September 8 at 6:00 pm</a:t>
            </a:r>
            <a:endParaRPr lang="en-US" sz="1800" dirty="0"/>
          </a:p>
          <a:p>
            <a:pPr>
              <a:buClr>
                <a:schemeClr val="tx1"/>
              </a:buClr>
              <a:buNone/>
            </a:pPr>
            <a:r>
              <a:rPr lang="en-US" sz="1800" dirty="0"/>
              <a:t>               </a:t>
            </a:r>
          </a:p>
        </p:txBody>
      </p:sp>
      <p:sp>
        <p:nvSpPr>
          <p:cNvPr id="4" name="Line 15"/>
          <p:cNvSpPr>
            <a:spLocks noChangeShapeType="1"/>
          </p:cNvSpPr>
          <p:nvPr/>
        </p:nvSpPr>
        <p:spPr bwMode="auto">
          <a:xfrm flipV="1">
            <a:off x="0" y="774620"/>
            <a:ext cx="9144000" cy="1587"/>
          </a:xfrm>
          <a:prstGeom prst="line">
            <a:avLst/>
          </a:prstGeom>
          <a:noFill/>
          <a:ln w="38100">
            <a:solidFill>
              <a:srgbClr val="0000FF"/>
            </a:solidFill>
            <a:round/>
            <a:headEnd/>
            <a:tailEnd/>
          </a:ln>
        </p:spPr>
        <p:txBody>
          <a:bodyPr/>
          <a:lstStyle/>
          <a:p>
            <a:endParaRPr lang="en-US"/>
          </a:p>
        </p:txBody>
      </p:sp>
      <p:sp>
        <p:nvSpPr>
          <p:cNvPr id="6" name="Slide Number Placeholder 4">
            <a:extLst>
              <a:ext uri="{FF2B5EF4-FFF2-40B4-BE49-F238E27FC236}">
                <a16:creationId xmlns:a16="http://schemas.microsoft.com/office/drawing/2014/main" id="{4C1C0B44-7EEB-1E48-85A3-DAE2299C36B2}"/>
              </a:ext>
            </a:extLst>
          </p:cNvPr>
          <p:cNvSpPr>
            <a:spLocks noGrp="1"/>
          </p:cNvSpPr>
          <p:nvPr>
            <p:ph type="sldNum" sz="quarter" idx="4"/>
          </p:nvPr>
        </p:nvSpPr>
        <p:spPr>
          <a:xfrm>
            <a:off x="8712200" y="6553200"/>
            <a:ext cx="418754" cy="304800"/>
          </a:xfrm>
        </p:spPr>
        <p:txBody>
          <a:bodyPr/>
          <a:lstStyle/>
          <a:p>
            <a:pPr algn="ctr">
              <a:defRPr/>
            </a:pPr>
            <a:r>
              <a:rPr lang="fr-FR" sz="1200" dirty="0">
                <a:solidFill>
                  <a:srgbClr val="000000"/>
                </a:solidFill>
                <a:latin typeface="Arial" panose="020B0604020202020204" pitchFamily="34" charset="0"/>
                <a:cs typeface="Arial" panose="020B0604020202020204" pitchFamily="34" charset="0"/>
              </a:rPr>
              <a:t>6</a:t>
            </a:r>
          </a:p>
        </p:txBody>
      </p:sp>
      <p:sp>
        <p:nvSpPr>
          <p:cNvPr id="2" name="TextBox 1">
            <a:extLst>
              <a:ext uri="{FF2B5EF4-FFF2-40B4-BE49-F238E27FC236}">
                <a16:creationId xmlns:a16="http://schemas.microsoft.com/office/drawing/2014/main" id="{B65DCFB4-568C-1E33-D6C9-914E5F660D41}"/>
              </a:ext>
            </a:extLst>
          </p:cNvPr>
          <p:cNvSpPr txBox="1"/>
          <p:nvPr/>
        </p:nvSpPr>
        <p:spPr>
          <a:xfrm>
            <a:off x="6683022" y="2020711"/>
            <a:ext cx="787395" cy="369332"/>
          </a:xfrm>
          <a:prstGeom prst="rect">
            <a:avLst/>
          </a:prstGeom>
          <a:noFill/>
          <a:ln w="19050">
            <a:solidFill>
              <a:schemeClr val="tx1"/>
            </a:solidFill>
          </a:ln>
        </p:spPr>
        <p:txBody>
          <a:bodyPr wrap="none" rtlCol="0">
            <a:spAutoFit/>
          </a:bodyPr>
          <a:lstStyle/>
          <a:p>
            <a:r>
              <a:rPr lang="en-US" sz="1800" dirty="0"/>
              <a:t>JANR</a:t>
            </a:r>
          </a:p>
        </p:txBody>
      </p:sp>
      <p:sp>
        <p:nvSpPr>
          <p:cNvPr id="7" name="TextBox 6">
            <a:extLst>
              <a:ext uri="{FF2B5EF4-FFF2-40B4-BE49-F238E27FC236}">
                <a16:creationId xmlns:a16="http://schemas.microsoft.com/office/drawing/2014/main" id="{D962FA7B-3F22-ACD6-856A-8B6E44A3C5D4}"/>
              </a:ext>
            </a:extLst>
          </p:cNvPr>
          <p:cNvSpPr txBox="1"/>
          <p:nvPr/>
        </p:nvSpPr>
        <p:spPr>
          <a:xfrm>
            <a:off x="6977974" y="3912862"/>
            <a:ext cx="492443" cy="369332"/>
          </a:xfrm>
          <a:prstGeom prst="rect">
            <a:avLst/>
          </a:prstGeom>
          <a:noFill/>
          <a:ln w="19050">
            <a:solidFill>
              <a:srgbClr val="6666FF"/>
            </a:solidFill>
          </a:ln>
        </p:spPr>
        <p:txBody>
          <a:bodyPr wrap="none" rtlCol="0">
            <a:spAutoFit/>
          </a:bodyPr>
          <a:lstStyle/>
          <a:p>
            <a:r>
              <a:rPr lang="en-US" sz="1800" dirty="0">
                <a:solidFill>
                  <a:srgbClr val="6666FF"/>
                </a:solidFill>
              </a:rPr>
              <a:t>JM</a:t>
            </a:r>
          </a:p>
        </p:txBody>
      </p:sp>
    </p:spTree>
    <p:extLst>
      <p:ext uri="{BB962C8B-B14F-4D97-AF65-F5344CB8AC3E}">
        <p14:creationId xmlns:p14="http://schemas.microsoft.com/office/powerpoint/2010/main" val="5178465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AF99D4-9B0B-F14F-9D33-C345962A5FB7}"/>
              </a:ext>
            </a:extLst>
          </p:cNvPr>
          <p:cNvSpPr txBox="1"/>
          <p:nvPr/>
        </p:nvSpPr>
        <p:spPr>
          <a:xfrm>
            <a:off x="260641" y="90740"/>
            <a:ext cx="8658130" cy="400105"/>
          </a:xfrm>
          <a:prstGeom prst="rect">
            <a:avLst/>
          </a:prstGeom>
          <a:noFill/>
        </p:spPr>
        <p:txBody>
          <a:bodyPr wrap="none" lIns="91435" tIns="45718" rIns="91435" bIns="45718" rtlCol="0">
            <a:spAutoFit/>
          </a:bodyPr>
          <a:lstStyle/>
          <a:p>
            <a:pPr algn="ctr"/>
            <a:r>
              <a:rPr lang="en-US" sz="2000" b="1" dirty="0">
                <a:solidFill>
                  <a:srgbClr val="0000FF"/>
                </a:solidFill>
                <a:latin typeface="+mj-lt"/>
              </a:rPr>
              <a:t>Continuum/Lattice QCD and </a:t>
            </a:r>
            <a:r>
              <a:rPr lang="en-US" sz="2000" b="1" dirty="0">
                <a:solidFill>
                  <a:srgbClr val="FF0000"/>
                </a:solidFill>
                <a:latin typeface="+mj-lt"/>
              </a:rPr>
              <a:t>Experiment</a:t>
            </a:r>
            <a:r>
              <a:rPr lang="en-US" sz="2000" b="1" dirty="0">
                <a:solidFill>
                  <a:srgbClr val="0000FF"/>
                </a:solidFill>
                <a:latin typeface="+mj-lt"/>
              </a:rPr>
              <a:t> Synergy for Insight into EHM</a:t>
            </a:r>
          </a:p>
        </p:txBody>
      </p:sp>
      <p:pic>
        <p:nvPicPr>
          <p:cNvPr id="4" name="Picture 3" descr="Chart, histogram&#10;&#10;Description automatically generated">
            <a:extLst>
              <a:ext uri="{FF2B5EF4-FFF2-40B4-BE49-F238E27FC236}">
                <a16:creationId xmlns:a16="http://schemas.microsoft.com/office/drawing/2014/main" id="{02A9E443-6589-924F-89A8-A768A6A448B8}"/>
              </a:ext>
            </a:extLst>
          </p:cNvPr>
          <p:cNvPicPr>
            <a:picLocks/>
          </p:cNvPicPr>
          <p:nvPr/>
        </p:nvPicPr>
        <p:blipFill rotWithShape="1">
          <a:blip r:embed="rId2">
            <a:extLst>
              <a:ext uri="{28A0092B-C50C-407E-A947-70E740481C1C}">
                <a14:useLocalDpi xmlns:a14="http://schemas.microsoft.com/office/drawing/2010/main" val="0"/>
              </a:ext>
            </a:extLst>
          </a:blip>
          <a:srcRect l="2710" t="8937" r="2467" b="2412"/>
          <a:stretch/>
        </p:blipFill>
        <p:spPr>
          <a:xfrm>
            <a:off x="4915645" y="1078186"/>
            <a:ext cx="3796335" cy="2350814"/>
          </a:xfrm>
          <a:prstGeom prst="rect">
            <a:avLst/>
          </a:prstGeom>
        </p:spPr>
      </p:pic>
      <p:sp>
        <p:nvSpPr>
          <p:cNvPr id="5" name="TextBox 4">
            <a:extLst>
              <a:ext uri="{FF2B5EF4-FFF2-40B4-BE49-F238E27FC236}">
                <a16:creationId xmlns:a16="http://schemas.microsoft.com/office/drawing/2014/main" id="{585F9092-6438-6E44-9C35-6D811346D007}"/>
              </a:ext>
            </a:extLst>
          </p:cNvPr>
          <p:cNvSpPr txBox="1"/>
          <p:nvPr/>
        </p:nvSpPr>
        <p:spPr>
          <a:xfrm>
            <a:off x="4569686" y="3410706"/>
            <a:ext cx="4548040" cy="276999"/>
          </a:xfrm>
          <a:prstGeom prst="rect">
            <a:avLst/>
          </a:prstGeom>
          <a:noFill/>
          <a:ln>
            <a:solidFill>
              <a:schemeClr val="bg1"/>
            </a:solidFill>
          </a:ln>
        </p:spPr>
        <p:txBody>
          <a:bodyPr wrap="none" lIns="91435" tIns="45718" rIns="91435" bIns="45718" rtlCol="0">
            <a:spAutoFit/>
          </a:bodyPr>
          <a:lstStyle/>
          <a:p>
            <a:pPr algn="ctr"/>
            <a:r>
              <a:rPr lang="en-US" sz="1200" b="1" dirty="0">
                <a:solidFill>
                  <a:srgbClr val="00B050"/>
                </a:solidFill>
              </a:rPr>
              <a:t>Inferred from QCD Lagrangian with only the </a:t>
            </a:r>
            <a:r>
              <a:rPr lang="en-US" sz="1200" b="1" dirty="0">
                <a:solidFill>
                  <a:srgbClr val="00B050"/>
                </a:solidFill>
                <a:latin typeface="Symbol" panose="05050102010706020507" pitchFamily="18" charset="2"/>
              </a:rPr>
              <a:t>L</a:t>
            </a:r>
            <a:r>
              <a:rPr lang="en-US" sz="1200" b="1" baseline="-25000" dirty="0">
                <a:solidFill>
                  <a:srgbClr val="00B050"/>
                </a:solidFill>
              </a:rPr>
              <a:t>QCD</a:t>
            </a:r>
            <a:r>
              <a:rPr lang="en-US" sz="1200" b="1" dirty="0">
                <a:solidFill>
                  <a:srgbClr val="00B050"/>
                </a:solidFill>
              </a:rPr>
              <a:t> parameter</a:t>
            </a:r>
          </a:p>
        </p:txBody>
      </p:sp>
      <p:sp>
        <p:nvSpPr>
          <p:cNvPr id="6" name="TextBox 5">
            <a:extLst>
              <a:ext uri="{FF2B5EF4-FFF2-40B4-BE49-F238E27FC236}">
                <a16:creationId xmlns:a16="http://schemas.microsoft.com/office/drawing/2014/main" id="{53EBD062-55C9-5842-B372-6EA5477EAAD2}"/>
              </a:ext>
            </a:extLst>
          </p:cNvPr>
          <p:cNvSpPr txBox="1"/>
          <p:nvPr/>
        </p:nvSpPr>
        <p:spPr>
          <a:xfrm>
            <a:off x="4693056" y="649680"/>
            <a:ext cx="4385033" cy="430883"/>
          </a:xfrm>
          <a:prstGeom prst="rect">
            <a:avLst/>
          </a:prstGeom>
          <a:solidFill>
            <a:srgbClr val="FFC000"/>
          </a:solidFill>
        </p:spPr>
        <p:txBody>
          <a:bodyPr wrap="square" lIns="91435" tIns="45718" rIns="91435" bIns="45718" rtlCol="0">
            <a:spAutoFit/>
          </a:bodyPr>
          <a:lstStyle/>
          <a:p>
            <a:pPr algn="ctr"/>
            <a:r>
              <a:rPr lang="en-US" sz="1100" b="1" dirty="0"/>
              <a:t>Dressed Quark/Gluon Masses (continuum QCD)</a:t>
            </a:r>
          </a:p>
          <a:p>
            <a:pPr algn="ctr"/>
            <a:r>
              <a:rPr lang="en-US" sz="1100" b="1" dirty="0"/>
              <a:t>C.D. Roberts, Symmetry 12, 1468 (2020), </a:t>
            </a:r>
            <a:r>
              <a:rPr lang="en-US" sz="1100" b="1" dirty="0">
                <a:latin typeface="+mn-lt"/>
              </a:rPr>
              <a:t>AAPS Bull 31, 6 (2021)</a:t>
            </a:r>
            <a:endParaRPr lang="en-US" sz="1100" b="1" dirty="0"/>
          </a:p>
        </p:txBody>
      </p:sp>
      <p:sp>
        <p:nvSpPr>
          <p:cNvPr id="7" name="TextBox 6">
            <a:extLst>
              <a:ext uri="{FF2B5EF4-FFF2-40B4-BE49-F238E27FC236}">
                <a16:creationId xmlns:a16="http://schemas.microsoft.com/office/drawing/2014/main" id="{E3E86B21-786E-634A-A6A1-0884A89F4C2C}"/>
              </a:ext>
            </a:extLst>
          </p:cNvPr>
          <p:cNvSpPr txBox="1"/>
          <p:nvPr/>
        </p:nvSpPr>
        <p:spPr>
          <a:xfrm>
            <a:off x="5526777" y="2272157"/>
            <a:ext cx="755335" cy="461665"/>
          </a:xfrm>
          <a:prstGeom prst="rect">
            <a:avLst/>
          </a:prstGeom>
          <a:noFill/>
        </p:spPr>
        <p:txBody>
          <a:bodyPr wrap="none" rtlCol="0">
            <a:spAutoFit/>
          </a:bodyPr>
          <a:lstStyle/>
          <a:p>
            <a:r>
              <a:rPr lang="en-US" sz="1200" dirty="0">
                <a:solidFill>
                  <a:srgbClr val="00B050"/>
                </a:solidFill>
              </a:rPr>
              <a:t>Dressed</a:t>
            </a:r>
          </a:p>
          <a:p>
            <a:r>
              <a:rPr lang="en-US" sz="1200" dirty="0">
                <a:solidFill>
                  <a:srgbClr val="00B050"/>
                </a:solidFill>
              </a:rPr>
              <a:t>quarks</a:t>
            </a:r>
          </a:p>
        </p:txBody>
      </p:sp>
      <p:sp>
        <p:nvSpPr>
          <p:cNvPr id="8" name="TextBox 7">
            <a:extLst>
              <a:ext uri="{FF2B5EF4-FFF2-40B4-BE49-F238E27FC236}">
                <a16:creationId xmlns:a16="http://schemas.microsoft.com/office/drawing/2014/main" id="{896B06D0-7CEA-2549-8DFC-0E1E5767AFDD}"/>
              </a:ext>
            </a:extLst>
          </p:cNvPr>
          <p:cNvSpPr txBox="1"/>
          <p:nvPr/>
        </p:nvSpPr>
        <p:spPr>
          <a:xfrm>
            <a:off x="6794431" y="1657140"/>
            <a:ext cx="755335" cy="461665"/>
          </a:xfrm>
          <a:prstGeom prst="rect">
            <a:avLst/>
          </a:prstGeom>
          <a:noFill/>
        </p:spPr>
        <p:txBody>
          <a:bodyPr wrap="none" rtlCol="0">
            <a:spAutoFit/>
          </a:bodyPr>
          <a:lstStyle/>
          <a:p>
            <a:r>
              <a:rPr lang="en-US" sz="1200" dirty="0">
                <a:solidFill>
                  <a:srgbClr val="0000CC"/>
                </a:solidFill>
              </a:rPr>
              <a:t>Dressed</a:t>
            </a:r>
          </a:p>
          <a:p>
            <a:r>
              <a:rPr lang="en-US" sz="1200" dirty="0">
                <a:solidFill>
                  <a:srgbClr val="0000CC"/>
                </a:solidFill>
              </a:rPr>
              <a:t>gluons</a:t>
            </a:r>
          </a:p>
        </p:txBody>
      </p:sp>
      <p:sp>
        <p:nvSpPr>
          <p:cNvPr id="9" name="TextBox 8">
            <a:extLst>
              <a:ext uri="{FF2B5EF4-FFF2-40B4-BE49-F238E27FC236}">
                <a16:creationId xmlns:a16="http://schemas.microsoft.com/office/drawing/2014/main" id="{5A865068-B0EB-1146-9EA1-B01C15D1E39B}"/>
              </a:ext>
            </a:extLst>
          </p:cNvPr>
          <p:cNvSpPr txBox="1"/>
          <p:nvPr/>
        </p:nvSpPr>
        <p:spPr>
          <a:xfrm>
            <a:off x="76395" y="609939"/>
            <a:ext cx="4421949" cy="4955203"/>
          </a:xfrm>
          <a:prstGeom prst="rect">
            <a:avLst/>
          </a:prstGeom>
          <a:solidFill>
            <a:schemeClr val="bg1"/>
          </a:solidFill>
        </p:spPr>
        <p:txBody>
          <a:bodyPr wrap="square" rtlCol="0">
            <a:spAutoFit/>
          </a:bodyPr>
          <a:lstStyle/>
          <a:p>
            <a:pPr marL="176213" indent="-176213">
              <a:buClr>
                <a:schemeClr val="accent5">
                  <a:lumMod val="50000"/>
                </a:schemeClr>
              </a:buClr>
              <a:buFont typeface="Arial" panose="020B0604020202020204" pitchFamily="34" charset="0"/>
              <a:buChar char="•"/>
            </a:pPr>
            <a:r>
              <a:rPr lang="en-US" sz="1400" b="1" dirty="0">
                <a:solidFill>
                  <a:srgbClr val="0000FF"/>
                </a:solidFill>
              </a:rPr>
              <a:t>Dressed quark/gluon masses converge at the complete QCD mass scale of 0.43(1) GeV.</a:t>
            </a:r>
          </a:p>
          <a:p>
            <a:pPr marL="176213" indent="-176213">
              <a:buClr>
                <a:schemeClr val="accent5">
                  <a:lumMod val="50000"/>
                </a:schemeClr>
              </a:buClr>
              <a:buFont typeface="Arial" panose="020B0604020202020204" pitchFamily="34" charset="0"/>
              <a:buChar char="•"/>
            </a:pPr>
            <a:r>
              <a:rPr lang="en-US" sz="1400" b="1" dirty="0">
                <a:solidFill>
                  <a:srgbClr val="0000FF"/>
                </a:solidFill>
              </a:rPr>
              <a:t>Express the fundamental feature: emergence of the quark and gluon masses even in the case of massless quarks in chiral limit and massless QCD gluons. </a:t>
            </a:r>
          </a:p>
          <a:p>
            <a:pPr marL="176213" indent="-176213">
              <a:buClr>
                <a:schemeClr val="accent5">
                  <a:lumMod val="50000"/>
                </a:schemeClr>
              </a:buClr>
              <a:buFont typeface="Arial" panose="020B0604020202020204" pitchFamily="34" charset="0"/>
              <a:buChar char="•"/>
            </a:pPr>
            <a:r>
              <a:rPr lang="en-US" sz="1400" b="1" dirty="0">
                <a:solidFill>
                  <a:srgbClr val="0000FF"/>
                </a:solidFill>
              </a:rPr>
              <a:t>LQCD confirms continuum QCD results.</a:t>
            </a:r>
          </a:p>
          <a:p>
            <a:endParaRPr lang="en-US" sz="1800" dirty="0">
              <a:solidFill>
                <a:srgbClr val="0000FF"/>
              </a:solidFill>
            </a:endParaRPr>
          </a:p>
          <a:p>
            <a:endParaRPr lang="en-US" sz="1800" dirty="0">
              <a:solidFill>
                <a:srgbClr val="0000FF"/>
              </a:solidFill>
            </a:endParaRPr>
          </a:p>
          <a:p>
            <a:endParaRPr lang="en-US" sz="1800" dirty="0">
              <a:solidFill>
                <a:srgbClr val="0000FF"/>
              </a:solidFill>
            </a:endParaRPr>
          </a:p>
          <a:p>
            <a:endParaRPr lang="en-US" sz="1800" dirty="0">
              <a:solidFill>
                <a:srgbClr val="0000FF"/>
              </a:solidFill>
            </a:endParaRPr>
          </a:p>
          <a:p>
            <a:endParaRPr lang="en-US" sz="1800" dirty="0">
              <a:solidFill>
                <a:srgbClr val="0000FF"/>
              </a:solidFill>
            </a:endParaRPr>
          </a:p>
          <a:p>
            <a:endParaRPr lang="en-US" sz="1800" dirty="0">
              <a:solidFill>
                <a:srgbClr val="0000FF"/>
              </a:solidFill>
            </a:endParaRPr>
          </a:p>
          <a:p>
            <a:endParaRPr lang="en-US" sz="1800" dirty="0">
              <a:solidFill>
                <a:srgbClr val="0000FF"/>
              </a:solidFill>
            </a:endParaRPr>
          </a:p>
          <a:p>
            <a:endParaRPr lang="en-US" sz="1800" dirty="0">
              <a:solidFill>
                <a:srgbClr val="0000FF"/>
              </a:solidFill>
            </a:endParaRPr>
          </a:p>
          <a:p>
            <a:endParaRPr lang="en-US" sz="1800" dirty="0">
              <a:solidFill>
                <a:srgbClr val="0000FF"/>
              </a:solidFill>
            </a:endParaRPr>
          </a:p>
          <a:p>
            <a:pPr>
              <a:buClr>
                <a:schemeClr val="accent5">
                  <a:lumMod val="50000"/>
                </a:schemeClr>
              </a:buClr>
            </a:pPr>
            <a:endParaRPr lang="en-US" sz="1400" b="1" dirty="0">
              <a:solidFill>
                <a:srgbClr val="FF0000"/>
              </a:solidFill>
            </a:endParaRPr>
          </a:p>
          <a:p>
            <a:pPr marL="176213" indent="-176213">
              <a:buClr>
                <a:schemeClr val="accent5">
                  <a:lumMod val="50000"/>
                </a:schemeClr>
              </a:buClr>
              <a:buFont typeface="Arial" panose="020B0604020202020204" pitchFamily="34" charset="0"/>
              <a:buChar char="•"/>
            </a:pPr>
            <a:r>
              <a:rPr lang="en-US" sz="1400" b="1" dirty="0">
                <a:solidFill>
                  <a:srgbClr val="FF0000"/>
                </a:solidFill>
              </a:rPr>
              <a:t>The sensitivity of N* electroexcitation amplitudes to the dressed quark propagator allows us to map out the quark mass function.</a:t>
            </a:r>
          </a:p>
        </p:txBody>
      </p:sp>
      <p:sp>
        <p:nvSpPr>
          <p:cNvPr id="10" name="TextBox 9">
            <a:extLst>
              <a:ext uri="{FF2B5EF4-FFF2-40B4-BE49-F238E27FC236}">
                <a16:creationId xmlns:a16="http://schemas.microsoft.com/office/drawing/2014/main" id="{E13C4ED0-B3D7-0148-970A-6635F890CA3C}"/>
              </a:ext>
            </a:extLst>
          </p:cNvPr>
          <p:cNvSpPr txBox="1"/>
          <p:nvPr/>
        </p:nvSpPr>
        <p:spPr>
          <a:xfrm>
            <a:off x="4928897" y="3694049"/>
            <a:ext cx="3845731" cy="461661"/>
          </a:xfrm>
          <a:prstGeom prst="rect">
            <a:avLst/>
          </a:prstGeom>
          <a:solidFill>
            <a:srgbClr val="FFC000"/>
          </a:solidFill>
        </p:spPr>
        <p:txBody>
          <a:bodyPr wrap="square" lIns="91435" tIns="45718" rIns="91435" bIns="45718" rtlCol="0">
            <a:spAutoFit/>
          </a:bodyPr>
          <a:lstStyle/>
          <a:p>
            <a:pPr algn="ctr"/>
            <a:r>
              <a:rPr lang="en-US" sz="1200" b="1" dirty="0"/>
              <a:t>Dressed Quark Mass (lattice QCD)</a:t>
            </a:r>
          </a:p>
          <a:p>
            <a:pPr algn="ctr"/>
            <a:r>
              <a:rPr lang="en-US" sz="1200" b="1" dirty="0"/>
              <a:t>O. Olivera et al., Phys. Rev. D 99, 094506 (2019)</a:t>
            </a:r>
          </a:p>
        </p:txBody>
      </p:sp>
      <p:pic>
        <p:nvPicPr>
          <p:cNvPr id="11" name="Picture 10" descr="Chart&#10;&#10;Description automatically generated">
            <a:extLst>
              <a:ext uri="{FF2B5EF4-FFF2-40B4-BE49-F238E27FC236}">
                <a16:creationId xmlns:a16="http://schemas.microsoft.com/office/drawing/2014/main" id="{6AC5D866-9D3C-0F47-8B7D-BFFC7219C4E6}"/>
              </a:ext>
            </a:extLst>
          </p:cNvPr>
          <p:cNvPicPr>
            <a:picLocks noChangeAspect="1"/>
          </p:cNvPicPr>
          <p:nvPr/>
        </p:nvPicPr>
        <p:blipFill rotWithShape="1">
          <a:blip r:embed="rId3">
            <a:extLst>
              <a:ext uri="{28A0092B-C50C-407E-A947-70E740481C1C}">
                <a14:useLocalDpi xmlns:a14="http://schemas.microsoft.com/office/drawing/2010/main" val="0"/>
              </a:ext>
            </a:extLst>
          </a:blip>
          <a:srcRect l="2258" t="2212" r="2599" b="2568"/>
          <a:stretch/>
        </p:blipFill>
        <p:spPr>
          <a:xfrm>
            <a:off x="4612055" y="4172461"/>
            <a:ext cx="4150945" cy="2371940"/>
          </a:xfrm>
          <a:prstGeom prst="rect">
            <a:avLst/>
          </a:prstGeom>
        </p:spPr>
      </p:pic>
      <p:grpSp>
        <p:nvGrpSpPr>
          <p:cNvPr id="2" name="Group 1">
            <a:extLst>
              <a:ext uri="{FF2B5EF4-FFF2-40B4-BE49-F238E27FC236}">
                <a16:creationId xmlns:a16="http://schemas.microsoft.com/office/drawing/2014/main" id="{9B255FC4-A492-7C44-6E6C-4FD20BB24DD5}"/>
              </a:ext>
            </a:extLst>
          </p:cNvPr>
          <p:cNvGrpSpPr/>
          <p:nvPr/>
        </p:nvGrpSpPr>
        <p:grpSpPr>
          <a:xfrm>
            <a:off x="333172" y="2379044"/>
            <a:ext cx="3936784" cy="2370368"/>
            <a:chOff x="276294" y="4026230"/>
            <a:chExt cx="3936784" cy="2370368"/>
          </a:xfrm>
        </p:grpSpPr>
        <p:pic>
          <p:nvPicPr>
            <p:cNvPr id="12" name="Picture 11">
              <a:extLst>
                <a:ext uri="{FF2B5EF4-FFF2-40B4-BE49-F238E27FC236}">
                  <a16:creationId xmlns:a16="http://schemas.microsoft.com/office/drawing/2014/main" id="{14BA0127-7702-02FD-25B8-B13CE039FD6C}"/>
                </a:ext>
              </a:extLst>
            </p:cNvPr>
            <p:cNvPicPr>
              <a:picLocks noChangeAspect="1"/>
            </p:cNvPicPr>
            <p:nvPr/>
          </p:nvPicPr>
          <p:blipFill>
            <a:blip r:embed="rId4"/>
            <a:stretch>
              <a:fillRect/>
            </a:stretch>
          </p:blipFill>
          <p:spPr>
            <a:xfrm>
              <a:off x="381000" y="4026230"/>
              <a:ext cx="3832078" cy="2231869"/>
            </a:xfrm>
            <a:prstGeom prst="rect">
              <a:avLst/>
            </a:prstGeom>
          </p:spPr>
        </p:pic>
        <p:sp>
          <p:nvSpPr>
            <p:cNvPr id="13" name="TextBox 12">
              <a:extLst>
                <a:ext uri="{FF2B5EF4-FFF2-40B4-BE49-F238E27FC236}">
                  <a16:creationId xmlns:a16="http://schemas.microsoft.com/office/drawing/2014/main" id="{2925E9D5-0F7E-EFF7-84BA-95FCA2AC6A26}"/>
                </a:ext>
              </a:extLst>
            </p:cNvPr>
            <p:cNvSpPr txBox="1"/>
            <p:nvPr/>
          </p:nvSpPr>
          <p:spPr>
            <a:xfrm>
              <a:off x="1987852" y="6119599"/>
              <a:ext cx="697312" cy="276999"/>
            </a:xfrm>
            <a:prstGeom prst="rect">
              <a:avLst/>
            </a:prstGeom>
            <a:solidFill>
              <a:schemeClr val="bg1"/>
            </a:solidFill>
          </p:spPr>
          <p:txBody>
            <a:bodyPr wrap="square" rtlCol="0">
              <a:spAutoFit/>
            </a:bodyPr>
            <a:lstStyle/>
            <a:p>
              <a:pPr algn="ctr"/>
              <a:r>
                <a:rPr lang="en-US" sz="1200" dirty="0"/>
                <a:t>k [GeV]</a:t>
              </a:r>
            </a:p>
          </p:txBody>
        </p:sp>
        <p:sp>
          <p:nvSpPr>
            <p:cNvPr id="14" name="Rectangle 13">
              <a:extLst>
                <a:ext uri="{FF2B5EF4-FFF2-40B4-BE49-F238E27FC236}">
                  <a16:creationId xmlns:a16="http://schemas.microsoft.com/office/drawing/2014/main" id="{3A257C20-E68D-7D65-1348-C566C77493CA}"/>
                </a:ext>
              </a:extLst>
            </p:cNvPr>
            <p:cNvSpPr/>
            <p:nvPr/>
          </p:nvSpPr>
          <p:spPr bwMode="auto">
            <a:xfrm>
              <a:off x="276294" y="6018598"/>
              <a:ext cx="282871" cy="25810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Arial" charset="0"/>
              </a:endParaRPr>
            </a:p>
          </p:txBody>
        </p:sp>
      </p:grpSp>
      <p:sp>
        <p:nvSpPr>
          <p:cNvPr id="15" name="Line 4">
            <a:extLst>
              <a:ext uri="{FF2B5EF4-FFF2-40B4-BE49-F238E27FC236}">
                <a16:creationId xmlns:a16="http://schemas.microsoft.com/office/drawing/2014/main" id="{90F47FC5-34F3-D8E1-17DA-010D8942F9EA}"/>
              </a:ext>
            </a:extLst>
          </p:cNvPr>
          <p:cNvSpPr>
            <a:spLocks noChangeShapeType="1"/>
          </p:cNvSpPr>
          <p:nvPr/>
        </p:nvSpPr>
        <p:spPr bwMode="auto">
          <a:xfrm flipV="1">
            <a:off x="-2314"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16" name="Slide Number Placeholder 1">
            <a:extLst>
              <a:ext uri="{FF2B5EF4-FFF2-40B4-BE49-F238E27FC236}">
                <a16:creationId xmlns:a16="http://schemas.microsoft.com/office/drawing/2014/main" id="{4AEC5EF8-DDBB-C94F-E816-6075F4FF81B7}"/>
              </a:ext>
            </a:extLst>
          </p:cNvPr>
          <p:cNvSpPr txBox="1">
            <a:spLocks/>
          </p:cNvSpPr>
          <p:nvPr/>
        </p:nvSpPr>
        <p:spPr>
          <a:xfrm>
            <a:off x="8649030" y="6559825"/>
            <a:ext cx="486064" cy="304801"/>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13</a:t>
            </a:r>
          </a:p>
        </p:txBody>
      </p:sp>
    </p:spTree>
    <p:extLst>
      <p:ext uri="{BB962C8B-B14F-4D97-AF65-F5344CB8AC3E}">
        <p14:creationId xmlns:p14="http://schemas.microsoft.com/office/powerpoint/2010/main" val="297391620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4F4830-F87A-A0E2-9EF8-DC8D5B13B81A}"/>
              </a:ext>
            </a:extLst>
          </p:cNvPr>
          <p:cNvPicPr>
            <a:picLocks noChangeAspect="1"/>
          </p:cNvPicPr>
          <p:nvPr/>
        </p:nvPicPr>
        <p:blipFill>
          <a:blip r:embed="rId2"/>
          <a:stretch>
            <a:fillRect/>
          </a:stretch>
        </p:blipFill>
        <p:spPr>
          <a:xfrm>
            <a:off x="379828" y="691440"/>
            <a:ext cx="4610471" cy="2833432"/>
          </a:xfrm>
          <a:prstGeom prst="rect">
            <a:avLst/>
          </a:prstGeom>
        </p:spPr>
      </p:pic>
      <p:sp>
        <p:nvSpPr>
          <p:cNvPr id="6" name="TextBox 5">
            <a:extLst>
              <a:ext uri="{FF2B5EF4-FFF2-40B4-BE49-F238E27FC236}">
                <a16:creationId xmlns:a16="http://schemas.microsoft.com/office/drawing/2014/main" id="{836382DA-7D90-7F64-E1D8-3EEAE997951B}"/>
              </a:ext>
            </a:extLst>
          </p:cNvPr>
          <p:cNvSpPr txBox="1"/>
          <p:nvPr/>
        </p:nvSpPr>
        <p:spPr>
          <a:xfrm>
            <a:off x="0" y="3457491"/>
            <a:ext cx="9047323" cy="3031599"/>
          </a:xfrm>
          <a:prstGeom prst="rect">
            <a:avLst/>
          </a:prstGeom>
          <a:noFill/>
        </p:spPr>
        <p:txBody>
          <a:bodyPr wrap="square" rtlCol="0">
            <a:spAutoFit/>
          </a:bodyPr>
          <a:lstStyle/>
          <a:p>
            <a:pPr marL="174625" indent="-174625">
              <a:spcAft>
                <a:spcPts val="900"/>
              </a:spcAft>
              <a:buClr>
                <a:srgbClr val="0000FF"/>
              </a:buClr>
              <a:buFont typeface="Arial" panose="020B0604020202020204" pitchFamily="34" charset="0"/>
              <a:buChar char="•"/>
            </a:pPr>
            <a:r>
              <a:rPr lang="en-US" sz="1600" dirty="0"/>
              <a:t>To resolve the challenging problem on EHM, the dressed quark mass function </a:t>
            </a:r>
            <a:r>
              <a:rPr lang="en-US" sz="1600" dirty="0" err="1"/>
              <a:t>M</a:t>
            </a:r>
            <a:r>
              <a:rPr lang="en-US" sz="1600" baseline="-25000" dirty="0" err="1"/>
              <a:t>q</a:t>
            </a:r>
            <a:r>
              <a:rPr lang="en-US" sz="1600" dirty="0"/>
              <a:t>(k) should be mapped out in experiments over the entire range of quark momenta to ~2 GeV, where the transition from strongly coupled to perturbative QCD takes place, and the dominant part of hadron mass and N* structure emerge. </a:t>
            </a:r>
          </a:p>
          <a:p>
            <a:pPr marL="174625" indent="-174625">
              <a:spcAft>
                <a:spcPts val="900"/>
              </a:spcAft>
              <a:buClr>
                <a:srgbClr val="0000FF"/>
              </a:buClr>
              <a:buFont typeface="Arial" panose="020B0604020202020204" pitchFamily="34" charset="0"/>
              <a:buChar char="•"/>
            </a:pPr>
            <a:r>
              <a:rPr lang="en-US" sz="1600" dirty="0"/>
              <a:t>The CLAS experiments, limited to Q² &lt; 5.0 GeV², allow exploration of a restricted range of distances where ~30% of hadron mass is generated. Extending the Q² coverage up to 10 GeV² with measurements from CLAS12 will offer insight into the distance scales where ~50% of hadron mass emerges.</a:t>
            </a:r>
          </a:p>
          <a:p>
            <a:pPr marL="174625" indent="-174625">
              <a:spcAft>
                <a:spcPts val="900"/>
              </a:spcAft>
              <a:buClr>
                <a:srgbClr val="0000FF"/>
              </a:buClr>
              <a:buFont typeface="Arial" panose="020B0604020202020204" pitchFamily="34" charset="0"/>
              <a:buChar char="•"/>
            </a:pPr>
            <a:r>
              <a:rPr lang="en-US" sz="1600" dirty="0"/>
              <a:t>A potential increase of CEBAF energy to 22 GeV would provide a unique opportunity to explore the full range of distance scales over which the dominant portion of hadron mass and the structure of excited nucleon states are generated.</a:t>
            </a:r>
          </a:p>
        </p:txBody>
      </p:sp>
      <p:sp>
        <p:nvSpPr>
          <p:cNvPr id="8" name="Title 1">
            <a:extLst>
              <a:ext uri="{FF2B5EF4-FFF2-40B4-BE49-F238E27FC236}">
                <a16:creationId xmlns:a16="http://schemas.microsoft.com/office/drawing/2014/main" id="{3A8EB0DF-4765-EC14-0657-042105F05AB6}"/>
              </a:ext>
            </a:extLst>
          </p:cNvPr>
          <p:cNvSpPr>
            <a:spLocks noGrp="1"/>
          </p:cNvSpPr>
          <p:nvPr>
            <p:ph type="title"/>
          </p:nvPr>
        </p:nvSpPr>
        <p:spPr>
          <a:xfrm>
            <a:off x="241316" y="-9389"/>
            <a:ext cx="8806007" cy="700828"/>
          </a:xfrm>
        </p:spPr>
        <p:txBody>
          <a:bodyPr/>
          <a:lstStyle/>
          <a:p>
            <a:pPr>
              <a:defRPr/>
            </a:pPr>
            <a:r>
              <a:rPr lang="en-US" sz="2000" dirty="0">
                <a:solidFill>
                  <a:srgbClr val="0000FF"/>
                </a:solidFill>
                <a:latin typeface="+mn-lt"/>
              </a:rPr>
              <a:t> </a:t>
            </a:r>
            <a:r>
              <a:rPr lang="en-US" sz="1800" dirty="0">
                <a:solidFill>
                  <a:srgbClr val="0000FF"/>
                </a:solidFill>
                <a:latin typeface="+mn-lt"/>
              </a:rPr>
              <a:t>Impact of the Extension of </a:t>
            </a:r>
            <a:r>
              <a:rPr lang="en-US" sz="1800" dirty="0" err="1">
                <a:solidFill>
                  <a:srgbClr val="0000FF"/>
                </a:solidFill>
                <a:latin typeface="Symbol" pitchFamily="2" charset="2"/>
              </a:rPr>
              <a:t>g</a:t>
            </a:r>
            <a:r>
              <a:rPr lang="en-US" sz="1800" baseline="-25000" dirty="0" err="1">
                <a:solidFill>
                  <a:srgbClr val="0000FF"/>
                </a:solidFill>
                <a:latin typeface="+mn-lt"/>
              </a:rPr>
              <a:t>v</a:t>
            </a:r>
            <a:r>
              <a:rPr lang="en-US" sz="1800" dirty="0" err="1">
                <a:solidFill>
                  <a:srgbClr val="0000FF"/>
                </a:solidFill>
                <a:latin typeface="+mn-lt"/>
              </a:rPr>
              <a:t>pN</a:t>
            </a:r>
            <a:r>
              <a:rPr lang="en-US" sz="1800" dirty="0">
                <a:solidFill>
                  <a:srgbClr val="0000FF"/>
                </a:solidFill>
                <a:latin typeface="+mn-lt"/>
              </a:rPr>
              <a:t>* Electrocouplings Results for Q</a:t>
            </a:r>
            <a:r>
              <a:rPr lang="en-US" sz="1800" baseline="30000" dirty="0">
                <a:solidFill>
                  <a:srgbClr val="0000FF"/>
                </a:solidFill>
                <a:latin typeface="+mn-lt"/>
              </a:rPr>
              <a:t>2</a:t>
            </a:r>
            <a:r>
              <a:rPr lang="en-US" sz="1800" dirty="0">
                <a:solidFill>
                  <a:srgbClr val="0000FF"/>
                </a:solidFill>
                <a:latin typeface="+mn-lt"/>
              </a:rPr>
              <a:t>&gt;5.0 GeV</a:t>
            </a:r>
            <a:r>
              <a:rPr lang="en-US" sz="1800" baseline="30000" dirty="0">
                <a:solidFill>
                  <a:srgbClr val="0000FF"/>
                </a:solidFill>
                <a:latin typeface="+mn-lt"/>
              </a:rPr>
              <a:t>2 </a:t>
            </a:r>
            <a:r>
              <a:rPr lang="en-US" sz="1800" dirty="0">
                <a:solidFill>
                  <a:srgbClr val="0000FF"/>
                </a:solidFill>
                <a:latin typeface="+mn-lt"/>
              </a:rPr>
              <a:t>on Insight into EHM  </a:t>
            </a:r>
          </a:p>
        </p:txBody>
      </p:sp>
      <p:sp>
        <p:nvSpPr>
          <p:cNvPr id="9" name="Line 7">
            <a:extLst>
              <a:ext uri="{FF2B5EF4-FFF2-40B4-BE49-F238E27FC236}">
                <a16:creationId xmlns:a16="http://schemas.microsoft.com/office/drawing/2014/main" id="{7AA40BC7-9263-EBF9-2052-8223950963C8}"/>
              </a:ext>
            </a:extLst>
          </p:cNvPr>
          <p:cNvSpPr>
            <a:spLocks noChangeShapeType="1"/>
          </p:cNvSpPr>
          <p:nvPr/>
        </p:nvSpPr>
        <p:spPr bwMode="auto">
          <a:xfrm>
            <a:off x="0" y="691439"/>
            <a:ext cx="9144000" cy="0"/>
          </a:xfrm>
          <a:prstGeom prst="line">
            <a:avLst/>
          </a:prstGeom>
          <a:noFill/>
          <a:ln w="25400">
            <a:solidFill>
              <a:srgbClr val="0000FF"/>
            </a:solidFill>
            <a:miter lim="800000"/>
            <a:headEnd/>
            <a:tailEnd/>
          </a:ln>
        </p:spPr>
        <p:txBody>
          <a:bodyPr wrap="none" lIns="91435" tIns="45718" rIns="91435" bIns="45718"/>
          <a:lstStyle/>
          <a:p>
            <a:endParaRPr lang="en-US"/>
          </a:p>
        </p:txBody>
      </p:sp>
      <p:sp>
        <p:nvSpPr>
          <p:cNvPr id="10" name="TextBox 9">
            <a:extLst>
              <a:ext uri="{FF2B5EF4-FFF2-40B4-BE49-F238E27FC236}">
                <a16:creationId xmlns:a16="http://schemas.microsoft.com/office/drawing/2014/main" id="{5C4B77F6-4DE2-4D04-5E3E-42E886C4158B}"/>
              </a:ext>
            </a:extLst>
          </p:cNvPr>
          <p:cNvSpPr txBox="1"/>
          <p:nvPr/>
        </p:nvSpPr>
        <p:spPr>
          <a:xfrm>
            <a:off x="5000141" y="1053713"/>
            <a:ext cx="4047182" cy="830997"/>
          </a:xfrm>
          <a:prstGeom prst="rect">
            <a:avLst/>
          </a:prstGeom>
          <a:solidFill>
            <a:srgbClr val="FFC000"/>
          </a:solidFill>
        </p:spPr>
        <p:txBody>
          <a:bodyPr wrap="square" rtlCol="0">
            <a:spAutoFit/>
          </a:bodyPr>
          <a:lstStyle/>
          <a:p>
            <a:r>
              <a:rPr lang="en-US" sz="1600" dirty="0"/>
              <a:t>P. Achenbach, D.S. Carman, R.W. Gothe, K. Joo, V.I. Mokeev, and C.D. Roberts, Symmetry, 17, 1106 (2025)</a:t>
            </a:r>
          </a:p>
        </p:txBody>
      </p:sp>
      <p:sp>
        <p:nvSpPr>
          <p:cNvPr id="11" name="TextBox 10">
            <a:extLst>
              <a:ext uri="{FF2B5EF4-FFF2-40B4-BE49-F238E27FC236}">
                <a16:creationId xmlns:a16="http://schemas.microsoft.com/office/drawing/2014/main" id="{E952D121-A6AF-B06B-3DD3-1531227DB548}"/>
              </a:ext>
            </a:extLst>
          </p:cNvPr>
          <p:cNvSpPr txBox="1"/>
          <p:nvPr/>
        </p:nvSpPr>
        <p:spPr>
          <a:xfrm>
            <a:off x="8032652" y="6569954"/>
            <a:ext cx="731520" cy="307777"/>
          </a:xfrm>
          <a:prstGeom prst="rect">
            <a:avLst/>
          </a:prstGeom>
          <a:noFill/>
        </p:spPr>
        <p:txBody>
          <a:bodyPr wrap="square">
            <a:spAutoFit/>
          </a:bodyPr>
          <a:lstStyle/>
          <a:p>
            <a:fld id="{66D3942C-BD50-4FC2-A952-1F84E0E6FA11}" type="slidenum">
              <a:rPr lang="en-US" sz="1400" smtClean="0"/>
              <a:pPr/>
              <a:t>21</a:t>
            </a:fld>
            <a:endParaRPr lang="en-US" sz="1400" dirty="0"/>
          </a:p>
        </p:txBody>
      </p:sp>
    </p:spTree>
    <p:extLst>
      <p:ext uri="{BB962C8B-B14F-4D97-AF65-F5344CB8AC3E}">
        <p14:creationId xmlns:p14="http://schemas.microsoft.com/office/powerpoint/2010/main" val="69371858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7"/>
          <p:cNvSpPr>
            <a:spLocks noChangeShapeType="1"/>
          </p:cNvSpPr>
          <p:nvPr/>
        </p:nvSpPr>
        <p:spPr bwMode="auto">
          <a:xfrm>
            <a:off x="0" y="676656"/>
            <a:ext cx="9144000" cy="0"/>
          </a:xfrm>
          <a:prstGeom prst="line">
            <a:avLst/>
          </a:prstGeom>
          <a:noFill/>
          <a:ln w="25400">
            <a:solidFill>
              <a:srgbClr val="0000CC"/>
            </a:solidFill>
            <a:miter lim="800000"/>
            <a:headEnd/>
            <a:tailEnd/>
          </a:ln>
        </p:spPr>
        <p:txBody>
          <a:bodyPr wrap="none" lIns="91435" tIns="45718" rIns="91435" bIns="45718"/>
          <a:lstStyle/>
          <a:p>
            <a:endParaRPr lang="en-US" dirty="0"/>
          </a:p>
        </p:txBody>
      </p:sp>
      <p:sp>
        <p:nvSpPr>
          <p:cNvPr id="8" name="TextBox 7">
            <a:extLst>
              <a:ext uri="{FF2B5EF4-FFF2-40B4-BE49-F238E27FC236}">
                <a16:creationId xmlns:a16="http://schemas.microsoft.com/office/drawing/2014/main" id="{3495458A-9910-4443-A5BD-ACED4461A0C3}"/>
              </a:ext>
            </a:extLst>
          </p:cNvPr>
          <p:cNvSpPr txBox="1"/>
          <p:nvPr/>
        </p:nvSpPr>
        <p:spPr>
          <a:xfrm>
            <a:off x="8672925" y="6569500"/>
            <a:ext cx="466405" cy="276999"/>
          </a:xfrm>
          <a:prstGeom prst="rect">
            <a:avLst/>
          </a:prstGeom>
          <a:noFill/>
        </p:spPr>
        <p:txBody>
          <a:bodyPr wrap="square" rtlCol="0">
            <a:spAutoFit/>
          </a:bodyPr>
          <a:lstStyle/>
          <a:p>
            <a:pPr algn="ctr"/>
            <a:r>
              <a:rPr lang="en-US" sz="1200" dirty="0"/>
              <a:t>29</a:t>
            </a:r>
          </a:p>
        </p:txBody>
      </p:sp>
      <p:sp>
        <p:nvSpPr>
          <p:cNvPr id="13" name="TextBox 12">
            <a:extLst>
              <a:ext uri="{FF2B5EF4-FFF2-40B4-BE49-F238E27FC236}">
                <a16:creationId xmlns:a16="http://schemas.microsoft.com/office/drawing/2014/main" id="{87D7F107-E7AC-B2B6-FC1A-E7B43690A337}"/>
              </a:ext>
            </a:extLst>
          </p:cNvPr>
          <p:cNvSpPr txBox="1"/>
          <p:nvPr/>
        </p:nvSpPr>
        <p:spPr>
          <a:xfrm>
            <a:off x="169147" y="932410"/>
            <a:ext cx="8806007" cy="700192"/>
          </a:xfrm>
          <a:prstGeom prst="rect">
            <a:avLst/>
          </a:prstGeom>
          <a:noFill/>
        </p:spPr>
        <p:txBody>
          <a:bodyPr wrap="square" rtlCol="0">
            <a:spAutoFit/>
          </a:bodyPr>
          <a:lstStyle/>
          <a:p>
            <a:pPr marL="179388" indent="-179388">
              <a:spcAft>
                <a:spcPts val="900"/>
              </a:spcAft>
              <a:buClr>
                <a:srgbClr val="0000FF"/>
              </a:buClr>
              <a:buFont typeface="Arial" panose="020B0604020202020204" pitchFamily="34" charset="0"/>
              <a:buChar char="•"/>
            </a:pPr>
            <a:r>
              <a:rPr lang="en-US" sz="1600" dirty="0"/>
              <a:t>Simulations of </a:t>
            </a:r>
            <a:r>
              <a:rPr lang="en-US" sz="1600" dirty="0">
                <a:latin typeface="Symbol" pitchFamily="2" charset="2"/>
              </a:rPr>
              <a:t>p</a:t>
            </a:r>
            <a:r>
              <a:rPr lang="en-US" sz="1600" dirty="0">
                <a:latin typeface="+mn-lt"/>
              </a:rPr>
              <a:t>N, </a:t>
            </a:r>
            <a:r>
              <a:rPr lang="en-US" sz="1600" dirty="0"/>
              <a:t>KY, and </a:t>
            </a:r>
            <a:r>
              <a:rPr lang="en-US" sz="1600" dirty="0">
                <a:latin typeface="Symbol" pitchFamily="2" charset="2"/>
              </a:rPr>
              <a:t>p</a:t>
            </a:r>
            <a:r>
              <a:rPr lang="en-US" sz="1600" baseline="30000" dirty="0"/>
              <a:t>+</a:t>
            </a:r>
            <a:r>
              <a:rPr lang="en-US" sz="1600" dirty="0">
                <a:latin typeface="Symbol" pitchFamily="2" charset="2"/>
              </a:rPr>
              <a:t>p</a:t>
            </a:r>
            <a:r>
              <a:rPr lang="en-US" sz="1600" baseline="30000" dirty="0"/>
              <a:t>-</a:t>
            </a:r>
            <a:r>
              <a:rPr lang="en-US" sz="1600" dirty="0"/>
              <a:t>p electroproduction with CEBAF@22 GeV show:</a:t>
            </a:r>
          </a:p>
          <a:p>
            <a:pPr marL="179388" indent="-179388" algn="ctr">
              <a:spcAft>
                <a:spcPts val="900"/>
              </a:spcAft>
              <a:buClr>
                <a:srgbClr val="0000FF"/>
              </a:buClr>
            </a:pPr>
            <a:r>
              <a:rPr lang="en-US" sz="1600" dirty="0">
                <a:solidFill>
                  <a:srgbClr val="0000FF"/>
                </a:solidFill>
                <a:latin typeface="Symbol" pitchFamily="2" charset="2"/>
              </a:rPr>
              <a:t>g</a:t>
            </a:r>
            <a:r>
              <a:rPr lang="en-US" sz="1600" baseline="-25000" dirty="0">
                <a:solidFill>
                  <a:srgbClr val="0000FF"/>
                </a:solidFill>
              </a:rPr>
              <a:t>v</a:t>
            </a:r>
            <a:r>
              <a:rPr lang="en-US" sz="1600" dirty="0">
                <a:solidFill>
                  <a:srgbClr val="0000FF"/>
                </a:solidFill>
              </a:rPr>
              <a:t>pN* electrocouplings can be determined up to Q</a:t>
            </a:r>
            <a:r>
              <a:rPr lang="en-US" sz="1600" baseline="30000" dirty="0">
                <a:solidFill>
                  <a:srgbClr val="0000FF"/>
                </a:solidFill>
              </a:rPr>
              <a:t>2 </a:t>
            </a:r>
            <a:r>
              <a:rPr lang="en-US" sz="1600" dirty="0">
                <a:solidFill>
                  <a:srgbClr val="0000FF"/>
                </a:solidFill>
              </a:rPr>
              <a:t>~ 30 GeV</a:t>
            </a:r>
            <a:r>
              <a:rPr lang="en-US" sz="1600" baseline="30000" dirty="0">
                <a:solidFill>
                  <a:srgbClr val="0000FF"/>
                </a:solidFill>
              </a:rPr>
              <a:t>2</a:t>
            </a:r>
            <a:r>
              <a:rPr lang="en-US" sz="1600" dirty="0">
                <a:solidFill>
                  <a:srgbClr val="0000FF"/>
                </a:solidFill>
              </a:rPr>
              <a:t> for 𝓛 ~ 2 - 5 </a:t>
            </a:r>
            <a:r>
              <a:rPr lang="en-US" sz="1200" dirty="0">
                <a:solidFill>
                  <a:srgbClr val="0000FF"/>
                </a:solidFill>
              </a:rPr>
              <a:t>⨉</a:t>
            </a:r>
            <a:r>
              <a:rPr lang="en-US" sz="1600" dirty="0">
                <a:solidFill>
                  <a:srgbClr val="0000FF"/>
                </a:solidFill>
              </a:rPr>
              <a:t> 10</a:t>
            </a:r>
            <a:r>
              <a:rPr lang="en-US" sz="1600" baseline="30000" dirty="0">
                <a:solidFill>
                  <a:srgbClr val="0000FF"/>
                </a:solidFill>
              </a:rPr>
              <a:t>35</a:t>
            </a:r>
            <a:r>
              <a:rPr lang="en-US" sz="1600" dirty="0">
                <a:solidFill>
                  <a:srgbClr val="0000FF"/>
                </a:solidFill>
              </a:rPr>
              <a:t> cm</a:t>
            </a:r>
            <a:r>
              <a:rPr lang="en-US" sz="1600" baseline="30000" dirty="0">
                <a:solidFill>
                  <a:srgbClr val="0000FF"/>
                </a:solidFill>
              </a:rPr>
              <a:t>-2</a:t>
            </a:r>
            <a:r>
              <a:rPr lang="en-US" sz="1600" dirty="0">
                <a:solidFill>
                  <a:srgbClr val="0000FF"/>
                </a:solidFill>
              </a:rPr>
              <a:t>s</a:t>
            </a:r>
            <a:r>
              <a:rPr lang="en-US" sz="1600" baseline="30000" dirty="0">
                <a:solidFill>
                  <a:srgbClr val="0000FF"/>
                </a:solidFill>
              </a:rPr>
              <a:t>-1 </a:t>
            </a:r>
            <a:endParaRPr lang="en-US" sz="1600" b="1" dirty="0">
              <a:solidFill>
                <a:srgbClr val="0000FF"/>
              </a:solidFill>
            </a:endParaRPr>
          </a:p>
        </p:txBody>
      </p:sp>
      <p:sp>
        <p:nvSpPr>
          <p:cNvPr id="14" name="Title 1">
            <a:extLst>
              <a:ext uri="{FF2B5EF4-FFF2-40B4-BE49-F238E27FC236}">
                <a16:creationId xmlns:a16="http://schemas.microsoft.com/office/drawing/2014/main" id="{6FE0CA98-E709-A156-79C2-CC5D385539A9}"/>
              </a:ext>
            </a:extLst>
          </p:cNvPr>
          <p:cNvSpPr txBox="1">
            <a:spLocks/>
          </p:cNvSpPr>
          <p:nvPr/>
        </p:nvSpPr>
        <p:spPr bwMode="auto">
          <a:xfrm>
            <a:off x="241316" y="-9389"/>
            <a:ext cx="8806007" cy="700828"/>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a:lstStyle>
          <a:p>
            <a:pPr>
              <a:defRPr/>
            </a:pPr>
            <a:r>
              <a:rPr lang="en-US" sz="1600" kern="0" dirty="0">
                <a:solidFill>
                  <a:srgbClr val="0000FF"/>
                </a:solidFill>
                <a:latin typeface="+mn-lt"/>
              </a:rPr>
              <a:t>Unique Opportunities for Gaining Insight into EHM through Studies of N* Structure within a Potential CEBAF 22 GeV Energy Upgrade Including CLAS22</a:t>
            </a:r>
          </a:p>
        </p:txBody>
      </p:sp>
      <p:sp>
        <p:nvSpPr>
          <p:cNvPr id="3" name="TextBox 2">
            <a:extLst>
              <a:ext uri="{FF2B5EF4-FFF2-40B4-BE49-F238E27FC236}">
                <a16:creationId xmlns:a16="http://schemas.microsoft.com/office/drawing/2014/main" id="{1EB9DC4C-AAFA-BD6D-5EA9-DDB15B6813FB}"/>
              </a:ext>
            </a:extLst>
          </p:cNvPr>
          <p:cNvSpPr txBox="1"/>
          <p:nvPr/>
        </p:nvSpPr>
        <p:spPr>
          <a:xfrm>
            <a:off x="4108256" y="1830430"/>
            <a:ext cx="4279573" cy="1308050"/>
          </a:xfrm>
          <a:prstGeom prst="rect">
            <a:avLst/>
          </a:prstGeom>
          <a:noFill/>
        </p:spPr>
        <p:txBody>
          <a:bodyPr wrap="square" rtlCol="0">
            <a:spAutoFit/>
          </a:bodyPr>
          <a:lstStyle/>
          <a:p>
            <a:pPr>
              <a:spcAft>
                <a:spcPts val="1500"/>
              </a:spcAft>
            </a:pPr>
            <a:r>
              <a:rPr lang="en-US" sz="1600" b="0" dirty="0">
                <a:latin typeface="+mn-lt"/>
              </a:rPr>
              <a:t>Both EIC and EIcC would need much higher luminosity to carry out such a program</a:t>
            </a:r>
          </a:p>
          <a:p>
            <a:pPr algn="ctr">
              <a:spcBef>
                <a:spcPts val="300"/>
              </a:spcBef>
            </a:pPr>
            <a:r>
              <a:rPr lang="en-US" sz="1600" b="0" dirty="0">
                <a:solidFill>
                  <a:srgbClr val="C00000"/>
                </a:solidFill>
                <a:latin typeface="+mn-lt"/>
              </a:rPr>
              <a:t>The luminosity “frontier” is a </a:t>
            </a:r>
            <a:r>
              <a:rPr lang="en-US" sz="1600" b="0" i="1" u="sng" dirty="0">
                <a:solidFill>
                  <a:srgbClr val="C00000"/>
                </a:solidFill>
                <a:latin typeface="+mn-lt"/>
              </a:rPr>
              <a:t>unique</a:t>
            </a:r>
            <a:r>
              <a:rPr lang="en-US" sz="1600" b="0" dirty="0">
                <a:solidFill>
                  <a:srgbClr val="C00000"/>
                </a:solidFill>
                <a:latin typeface="+mn-lt"/>
              </a:rPr>
              <a:t> advantage of JLab </a:t>
            </a:r>
          </a:p>
        </p:txBody>
      </p:sp>
      <p:sp>
        <p:nvSpPr>
          <p:cNvPr id="6" name="TextBox 5">
            <a:extLst>
              <a:ext uri="{FF2B5EF4-FFF2-40B4-BE49-F238E27FC236}">
                <a16:creationId xmlns:a16="http://schemas.microsoft.com/office/drawing/2014/main" id="{0DA800EC-21E4-51D1-3456-B2340033ACFB}"/>
              </a:ext>
            </a:extLst>
          </p:cNvPr>
          <p:cNvSpPr txBox="1"/>
          <p:nvPr/>
        </p:nvSpPr>
        <p:spPr>
          <a:xfrm>
            <a:off x="4644319" y="3253482"/>
            <a:ext cx="3528581" cy="1192634"/>
          </a:xfrm>
          <a:prstGeom prst="rect">
            <a:avLst/>
          </a:prstGeom>
          <a:noFill/>
        </p:spPr>
        <p:txBody>
          <a:bodyPr wrap="square" rtlCol="0">
            <a:spAutoFit/>
          </a:bodyPr>
          <a:lstStyle/>
          <a:p>
            <a:pPr marL="173038" indent="-173038">
              <a:spcAft>
                <a:spcPts val="300"/>
              </a:spcAft>
              <a:buClr>
                <a:srgbClr val="C00000"/>
              </a:buClr>
              <a:buFont typeface="Arial" panose="020B0604020202020204" pitchFamily="34" charset="0"/>
              <a:buChar char="•"/>
            </a:pPr>
            <a:r>
              <a:rPr lang="en-US" sz="1600" b="0" dirty="0">
                <a:solidFill>
                  <a:srgbClr val="009051"/>
                </a:solidFill>
                <a:latin typeface="+mn-lt"/>
              </a:rPr>
              <a:t>Beam energy </a:t>
            </a:r>
            <a:r>
              <a:rPr lang="en-US" sz="1600" dirty="0">
                <a:solidFill>
                  <a:srgbClr val="009051"/>
                </a:solidFill>
                <a:latin typeface="+mn-lt"/>
              </a:rPr>
              <a:t>22</a:t>
            </a:r>
            <a:r>
              <a:rPr lang="en-US" sz="1600" b="0" dirty="0">
                <a:solidFill>
                  <a:srgbClr val="009051"/>
                </a:solidFill>
                <a:latin typeface="+mn-lt"/>
              </a:rPr>
              <a:t> GeV</a:t>
            </a:r>
          </a:p>
          <a:p>
            <a:pPr marL="173038" indent="-173038">
              <a:spcAft>
                <a:spcPts val="300"/>
              </a:spcAft>
              <a:buClr>
                <a:srgbClr val="C00000"/>
              </a:buClr>
              <a:buFont typeface="Arial" panose="020B0604020202020204" pitchFamily="34" charset="0"/>
              <a:buChar char="•"/>
            </a:pPr>
            <a:r>
              <a:rPr lang="en-US" sz="1600" dirty="0">
                <a:solidFill>
                  <a:srgbClr val="009051"/>
                </a:solidFill>
                <a:latin typeface="+mn-lt"/>
              </a:rPr>
              <a:t>Large acceptance</a:t>
            </a:r>
            <a:endParaRPr lang="en-US" sz="1600" b="0" dirty="0">
              <a:solidFill>
                <a:srgbClr val="009051"/>
              </a:solidFill>
              <a:latin typeface="+mn-lt"/>
            </a:endParaRPr>
          </a:p>
          <a:p>
            <a:pPr marL="173038" indent="-173038">
              <a:spcAft>
                <a:spcPts val="300"/>
              </a:spcAft>
              <a:buClr>
                <a:srgbClr val="C00000"/>
              </a:buClr>
              <a:buFont typeface="Arial" panose="020B0604020202020204" pitchFamily="34" charset="0"/>
              <a:buChar char="•"/>
            </a:pPr>
            <a:r>
              <a:rPr lang="en-US" sz="1600" b="0" dirty="0">
                <a:solidFill>
                  <a:srgbClr val="009051"/>
                </a:solidFill>
                <a:latin typeface="+mn-lt"/>
              </a:rPr>
              <a:t>High luminosity</a:t>
            </a:r>
          </a:p>
          <a:p>
            <a:pPr marL="173038" indent="-173038">
              <a:buClr>
                <a:srgbClr val="C00000"/>
              </a:buClr>
              <a:buFont typeface="Arial" panose="020B0604020202020204" pitchFamily="34" charset="0"/>
              <a:buChar char="•"/>
            </a:pPr>
            <a:r>
              <a:rPr lang="en-US" sz="1600" b="0" dirty="0">
                <a:solidFill>
                  <a:srgbClr val="009051"/>
                </a:solidFill>
                <a:latin typeface="+mn-lt"/>
              </a:rPr>
              <a:t>Studies of exclusive reactions</a:t>
            </a:r>
          </a:p>
        </p:txBody>
      </p:sp>
      <p:sp>
        <p:nvSpPr>
          <p:cNvPr id="27" name="TextBox 26">
            <a:extLst>
              <a:ext uri="{FF2B5EF4-FFF2-40B4-BE49-F238E27FC236}">
                <a16:creationId xmlns:a16="http://schemas.microsoft.com/office/drawing/2014/main" id="{B7CCD8A7-5CC0-F371-F0D2-72E9B66B640A}"/>
              </a:ext>
            </a:extLst>
          </p:cNvPr>
          <p:cNvSpPr txBox="1"/>
          <p:nvPr/>
        </p:nvSpPr>
        <p:spPr>
          <a:xfrm>
            <a:off x="68389" y="4892121"/>
            <a:ext cx="8950305" cy="1569660"/>
          </a:xfrm>
          <a:prstGeom prst="rect">
            <a:avLst/>
          </a:prstGeom>
          <a:noFill/>
        </p:spPr>
        <p:txBody>
          <a:bodyPr wrap="square" rtlCol="0">
            <a:spAutoFit/>
          </a:bodyPr>
          <a:lstStyle/>
          <a:p>
            <a:pPr marL="285750" indent="-285750">
              <a:buFont typeface="Arial" panose="020B0604020202020204" pitchFamily="34" charset="0"/>
              <a:buChar char="•"/>
            </a:pPr>
            <a:r>
              <a:rPr lang="en-US" sz="1600" dirty="0"/>
              <a:t>Extending the </a:t>
            </a:r>
            <a:r>
              <a:rPr lang="en-US" sz="1600" dirty="0" err="1">
                <a:latin typeface="Symbol" pitchFamily="2" charset="2"/>
              </a:rPr>
              <a:t>g</a:t>
            </a:r>
            <a:r>
              <a:rPr lang="en-US" sz="1600" baseline="-25000" dirty="0" err="1"/>
              <a:t>v</a:t>
            </a:r>
            <a:r>
              <a:rPr lang="en-US" sz="1600" dirty="0" err="1"/>
              <a:t>pN</a:t>
            </a:r>
            <a:r>
              <a:rPr lang="en-US" sz="1600" dirty="0"/>
              <a:t>* electrocoupling results into the Q</a:t>
            </a:r>
            <a:r>
              <a:rPr lang="en-US" sz="1600" baseline="30000" dirty="0"/>
              <a:t>2</a:t>
            </a:r>
            <a:r>
              <a:rPr lang="en-US" sz="1600" dirty="0"/>
              <a:t> range from 10 - 30 GeV</a:t>
            </a:r>
            <a:r>
              <a:rPr lang="en-US" sz="1600" baseline="30000" dirty="0"/>
              <a:t>2</a:t>
            </a:r>
            <a:r>
              <a:rPr lang="en-US" sz="1600" dirty="0"/>
              <a:t> after the CEBAF energy increase and pushing the capabilities of CLAS12 to measure exclusive electroproduction to the highest possible luminosity within a large acceptance, will offer the </a:t>
            </a:r>
            <a:r>
              <a:rPr lang="en-US" sz="1600" dirty="0">
                <a:solidFill>
                  <a:srgbClr val="0000FF"/>
                </a:solidFill>
              </a:rPr>
              <a:t>only foreseen opportunity</a:t>
            </a:r>
            <a:r>
              <a:rPr lang="en-US" sz="1600" dirty="0"/>
              <a:t> to explore </a:t>
            </a:r>
            <a:r>
              <a:rPr lang="en-US" sz="1600" u="sng" dirty="0">
                <a:solidFill>
                  <a:srgbClr val="FF0000"/>
                </a:solidFill>
              </a:rPr>
              <a:t>how the emergent part of the hadron mass and N* structures are coming from QCD</a:t>
            </a:r>
            <a:r>
              <a:rPr lang="en-US" sz="1600" dirty="0">
                <a:solidFill>
                  <a:srgbClr val="FF0000"/>
                </a:solidFill>
              </a:rPr>
              <a:t> </a:t>
            </a:r>
            <a:r>
              <a:rPr lang="en-US" sz="1600" dirty="0"/>
              <a:t>and</a:t>
            </a:r>
            <a:r>
              <a:rPr lang="en-US" sz="1600" dirty="0">
                <a:solidFill>
                  <a:srgbClr val="0000FF"/>
                </a:solidFill>
              </a:rPr>
              <a:t> will make CEBAF@22 GeV unique and the ultimate QCD-facility at the luminosity frontier</a:t>
            </a:r>
            <a:r>
              <a:rPr lang="en-US" sz="1600" dirty="0"/>
              <a:t>.</a:t>
            </a:r>
          </a:p>
        </p:txBody>
      </p:sp>
      <p:pic>
        <p:nvPicPr>
          <p:cNvPr id="2" name="Picture 1" descr="A graph with numbers and symbols&#10;&#10;Description automatically generated">
            <a:extLst>
              <a:ext uri="{FF2B5EF4-FFF2-40B4-BE49-F238E27FC236}">
                <a16:creationId xmlns:a16="http://schemas.microsoft.com/office/drawing/2014/main" id="{F318685A-A1E1-B0BA-79AD-907996BDD86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74051" y="1729090"/>
            <a:ext cx="3931920" cy="3108960"/>
          </a:xfrm>
          <a:prstGeom prst="rect">
            <a:avLst/>
          </a:prstGeom>
        </p:spPr>
      </p:pic>
    </p:spTree>
    <p:extLst>
      <p:ext uri="{BB962C8B-B14F-4D97-AF65-F5344CB8AC3E}">
        <p14:creationId xmlns:p14="http://schemas.microsoft.com/office/powerpoint/2010/main" val="158933966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21E462E-D8BF-C440-91AB-03CD1BDA5D6E}"/>
              </a:ext>
            </a:extLst>
          </p:cNvPr>
          <p:cNvSpPr txBox="1">
            <a:spLocks/>
          </p:cNvSpPr>
          <p:nvPr/>
        </p:nvSpPr>
        <p:spPr bwMode="auto">
          <a:xfrm>
            <a:off x="1115" y="91440"/>
            <a:ext cx="9144000" cy="346505"/>
          </a:xfrm>
          <a:prstGeom prst="rect">
            <a:avLst/>
          </a:prstGeom>
          <a:noFill/>
          <a:ln w="9525">
            <a:noFill/>
            <a:miter lim="800000"/>
            <a:headEnd/>
            <a:tailEnd/>
          </a:ln>
        </p:spPr>
        <p:txBody>
          <a:bodyPr vert="horz" wrap="square" lIns="91435" tIns="45718" rIns="91435" bIns="45718" numCol="1" anchor="t" anchorCtr="0" compatLnSpc="1">
            <a:prstTxWarp prst="textNoShape">
              <a:avLst/>
            </a:prstTxWarp>
          </a:bodyPr>
          <a:lstStyle>
            <a:lvl1pPr algn="ctr" rtl="0" eaLnBrk="0" fontAlgn="base" hangingPunct="0">
              <a:spcBef>
                <a:spcPct val="0"/>
              </a:spcBef>
              <a:spcAft>
                <a:spcPct val="0"/>
              </a:spcAft>
              <a:defRPr sz="3200" b="1">
                <a:solidFill>
                  <a:schemeClr val="accent2"/>
                </a:solidFill>
                <a:latin typeface="+mj-lt"/>
                <a:ea typeface="+mj-ea"/>
                <a:cs typeface="+mj-cs"/>
              </a:defRPr>
            </a:lvl1pPr>
            <a:lvl2pPr algn="ctr" rtl="0" eaLnBrk="0" fontAlgn="base" hangingPunct="0">
              <a:spcBef>
                <a:spcPct val="0"/>
              </a:spcBef>
              <a:spcAft>
                <a:spcPct val="0"/>
              </a:spcAft>
              <a:defRPr sz="3200" b="1">
                <a:solidFill>
                  <a:schemeClr val="accent2"/>
                </a:solidFill>
                <a:latin typeface="Arial" charset="0"/>
              </a:defRPr>
            </a:lvl2pPr>
            <a:lvl3pPr algn="ctr" rtl="0" eaLnBrk="0" fontAlgn="base" hangingPunct="0">
              <a:spcBef>
                <a:spcPct val="0"/>
              </a:spcBef>
              <a:spcAft>
                <a:spcPct val="0"/>
              </a:spcAft>
              <a:defRPr sz="3200" b="1">
                <a:solidFill>
                  <a:schemeClr val="accent2"/>
                </a:solidFill>
                <a:latin typeface="Arial" charset="0"/>
              </a:defRPr>
            </a:lvl3pPr>
            <a:lvl4pPr algn="ctr" rtl="0" eaLnBrk="0" fontAlgn="base" hangingPunct="0">
              <a:spcBef>
                <a:spcPct val="0"/>
              </a:spcBef>
              <a:spcAft>
                <a:spcPct val="0"/>
              </a:spcAft>
              <a:defRPr sz="3200" b="1">
                <a:solidFill>
                  <a:schemeClr val="accent2"/>
                </a:solidFill>
                <a:latin typeface="Arial" charset="0"/>
              </a:defRPr>
            </a:lvl4pPr>
            <a:lvl5pPr algn="ctr" rtl="0" eaLnBrk="0" fontAlgn="base" hangingPunct="0">
              <a:spcBef>
                <a:spcPct val="0"/>
              </a:spcBef>
              <a:spcAft>
                <a:spcPct val="0"/>
              </a:spcAft>
              <a:defRPr sz="3200" b="1">
                <a:solidFill>
                  <a:schemeClr val="accent2"/>
                </a:solidFill>
                <a:latin typeface="Arial" charset="0"/>
              </a:defRPr>
            </a:lvl5pPr>
            <a:lvl6pPr marL="457177" algn="ctr" rtl="0" eaLnBrk="0" fontAlgn="base" hangingPunct="0">
              <a:spcBef>
                <a:spcPct val="0"/>
              </a:spcBef>
              <a:spcAft>
                <a:spcPct val="0"/>
              </a:spcAft>
              <a:defRPr sz="3200" b="1">
                <a:solidFill>
                  <a:schemeClr val="accent2"/>
                </a:solidFill>
                <a:latin typeface="Arial" charset="0"/>
              </a:defRPr>
            </a:lvl6pPr>
            <a:lvl7pPr marL="914353" algn="ctr" rtl="0" eaLnBrk="0" fontAlgn="base" hangingPunct="0">
              <a:spcBef>
                <a:spcPct val="0"/>
              </a:spcBef>
              <a:spcAft>
                <a:spcPct val="0"/>
              </a:spcAft>
              <a:defRPr sz="3200" b="1">
                <a:solidFill>
                  <a:schemeClr val="accent2"/>
                </a:solidFill>
                <a:latin typeface="Arial" charset="0"/>
              </a:defRPr>
            </a:lvl7pPr>
            <a:lvl8pPr marL="1371530" algn="ctr" rtl="0" eaLnBrk="0" fontAlgn="base" hangingPunct="0">
              <a:spcBef>
                <a:spcPct val="0"/>
              </a:spcBef>
              <a:spcAft>
                <a:spcPct val="0"/>
              </a:spcAft>
              <a:defRPr sz="3200" b="1">
                <a:solidFill>
                  <a:schemeClr val="accent2"/>
                </a:solidFill>
                <a:latin typeface="Arial" charset="0"/>
              </a:defRPr>
            </a:lvl8pPr>
            <a:lvl9pPr marL="1828706" algn="ctr" rtl="0" eaLnBrk="0" fontAlgn="base" hangingPunct="0">
              <a:spcBef>
                <a:spcPct val="0"/>
              </a:spcBef>
              <a:spcAft>
                <a:spcPct val="0"/>
              </a:spcAft>
              <a:defRPr sz="3200" b="1">
                <a:solidFill>
                  <a:schemeClr val="accent2"/>
                </a:solidFill>
                <a:latin typeface="Arial" charset="0"/>
              </a:defRPr>
            </a:lvl9pPr>
          </a:lstStyle>
          <a:p>
            <a:r>
              <a:rPr lang="en-US" sz="2000" kern="0" dirty="0">
                <a:solidFill>
                  <a:srgbClr val="0000FF"/>
                </a:solidFill>
                <a:latin typeface="+mn-lt"/>
              </a:rPr>
              <a:t> </a:t>
            </a:r>
            <a:r>
              <a:rPr lang="en-US" sz="2000" kern="0" dirty="0">
                <a:solidFill>
                  <a:srgbClr val="0000FF"/>
                </a:solidFill>
                <a:latin typeface="+mn-lt"/>
                <a:cs typeface="Arial" panose="020B0604020202020204" pitchFamily="34" charset="0"/>
              </a:rPr>
              <a:t>EHM from Global Hadron Structure Analysis within CSM</a:t>
            </a:r>
            <a:endParaRPr lang="en-US" sz="2000" kern="0" dirty="0">
              <a:latin typeface="+mn-lt"/>
              <a:cs typeface="Arial" panose="020B0604020202020204" pitchFamily="34" charset="0"/>
            </a:endParaRPr>
          </a:p>
        </p:txBody>
      </p:sp>
      <p:sp>
        <p:nvSpPr>
          <p:cNvPr id="8" name="TextBox 7">
            <a:extLst>
              <a:ext uri="{FF2B5EF4-FFF2-40B4-BE49-F238E27FC236}">
                <a16:creationId xmlns:a16="http://schemas.microsoft.com/office/drawing/2014/main" id="{5F93F400-67C8-2F4E-98D1-A40937C0424C}"/>
              </a:ext>
            </a:extLst>
          </p:cNvPr>
          <p:cNvSpPr txBox="1"/>
          <p:nvPr/>
        </p:nvSpPr>
        <p:spPr>
          <a:xfrm>
            <a:off x="489454" y="2166884"/>
            <a:ext cx="1329210" cy="523220"/>
          </a:xfrm>
          <a:prstGeom prst="rect">
            <a:avLst/>
          </a:prstGeom>
          <a:noFill/>
        </p:spPr>
        <p:txBody>
          <a:bodyPr wrap="none" rtlCol="0">
            <a:spAutoFit/>
          </a:bodyPr>
          <a:lstStyle/>
          <a:p>
            <a:r>
              <a:rPr lang="en-US" sz="1400" b="1" dirty="0" err="1">
                <a:solidFill>
                  <a:schemeClr val="accent2"/>
                </a:solidFill>
                <a:latin typeface="Symbol" pitchFamily="18" charset="2"/>
              </a:rPr>
              <a:t>m</a:t>
            </a:r>
            <a:r>
              <a:rPr lang="en-US" sz="1400" b="1" baseline="-25000" dirty="0" err="1">
                <a:solidFill>
                  <a:schemeClr val="accent2"/>
                </a:solidFill>
              </a:rPr>
              <a:t>p</a:t>
            </a:r>
            <a:r>
              <a:rPr lang="en-US" sz="1400" b="1" dirty="0" err="1">
                <a:solidFill>
                  <a:schemeClr val="accent2"/>
                </a:solidFill>
              </a:rPr>
              <a:t>G</a:t>
            </a:r>
            <a:r>
              <a:rPr lang="en-US" sz="1400" b="1" baseline="-25000" dirty="0" err="1">
                <a:solidFill>
                  <a:schemeClr val="accent2"/>
                </a:solidFill>
              </a:rPr>
              <a:t>E</a:t>
            </a:r>
            <a:r>
              <a:rPr lang="en-US" sz="1400" b="1" dirty="0">
                <a:solidFill>
                  <a:schemeClr val="accent2"/>
                </a:solidFill>
              </a:rPr>
              <a:t>/G</a:t>
            </a:r>
            <a:r>
              <a:rPr lang="en-US" sz="1400" b="1" baseline="-25000" dirty="0">
                <a:solidFill>
                  <a:schemeClr val="accent2"/>
                </a:solidFill>
              </a:rPr>
              <a:t>M </a:t>
            </a:r>
            <a:r>
              <a:rPr lang="en-US" sz="1400" b="1" dirty="0">
                <a:solidFill>
                  <a:schemeClr val="accent2"/>
                </a:solidFill>
              </a:rPr>
              <a:t>(Q</a:t>
            </a:r>
            <a:r>
              <a:rPr lang="en-US" sz="1400" b="1" baseline="30000" dirty="0">
                <a:solidFill>
                  <a:schemeClr val="accent2"/>
                </a:solidFill>
              </a:rPr>
              <a:t>2</a:t>
            </a:r>
            <a:r>
              <a:rPr lang="en-US" sz="1400" b="1" dirty="0">
                <a:solidFill>
                  <a:schemeClr val="accent2"/>
                </a:solidFill>
              </a:rPr>
              <a:t>)  </a:t>
            </a:r>
          </a:p>
          <a:p>
            <a:r>
              <a:rPr lang="en-US" sz="1400" b="1" dirty="0">
                <a:solidFill>
                  <a:schemeClr val="accent2"/>
                </a:solidFill>
              </a:rPr>
              <a:t>in DSEQCD</a:t>
            </a:r>
          </a:p>
        </p:txBody>
      </p:sp>
      <p:pic>
        <p:nvPicPr>
          <p:cNvPr id="9" name="Picture 8">
            <a:extLst>
              <a:ext uri="{FF2B5EF4-FFF2-40B4-BE49-F238E27FC236}">
                <a16:creationId xmlns:a16="http://schemas.microsoft.com/office/drawing/2014/main" id="{B2E989EA-4DAB-B741-8007-B4BE9A250447}"/>
              </a:ext>
            </a:extLst>
          </p:cNvPr>
          <p:cNvPicPr>
            <a:picLocks/>
          </p:cNvPicPr>
          <p:nvPr/>
        </p:nvPicPr>
        <p:blipFill rotWithShape="1">
          <a:blip r:embed="rId3">
            <a:extLst>
              <a:ext uri="{28A0092B-C50C-407E-A947-70E740481C1C}">
                <a14:useLocalDpi xmlns:a14="http://schemas.microsoft.com/office/drawing/2010/main" val="0"/>
              </a:ext>
            </a:extLst>
          </a:blip>
          <a:srcRect t="7597" r="6915"/>
          <a:stretch/>
        </p:blipFill>
        <p:spPr>
          <a:xfrm>
            <a:off x="3224463" y="1186265"/>
            <a:ext cx="2583386" cy="2331720"/>
          </a:xfrm>
          <a:prstGeom prst="rect">
            <a:avLst/>
          </a:prstGeom>
        </p:spPr>
      </p:pic>
      <p:sp>
        <p:nvSpPr>
          <p:cNvPr id="32" name="TextBox 31">
            <a:extLst>
              <a:ext uri="{FF2B5EF4-FFF2-40B4-BE49-F238E27FC236}">
                <a16:creationId xmlns:a16="http://schemas.microsoft.com/office/drawing/2014/main" id="{E45A9CAC-2453-114F-BA4E-F67BA5565FC5}"/>
              </a:ext>
            </a:extLst>
          </p:cNvPr>
          <p:cNvSpPr txBox="1"/>
          <p:nvPr/>
        </p:nvSpPr>
        <p:spPr>
          <a:xfrm>
            <a:off x="1009934" y="1005840"/>
            <a:ext cx="1606530" cy="276999"/>
          </a:xfrm>
          <a:prstGeom prst="rect">
            <a:avLst/>
          </a:prstGeom>
          <a:noFill/>
        </p:spPr>
        <p:txBody>
          <a:bodyPr wrap="none" rtlCol="0">
            <a:spAutoFit/>
          </a:bodyPr>
          <a:lstStyle/>
          <a:p>
            <a:r>
              <a:rPr lang="en-US" sz="1200" b="1" dirty="0"/>
              <a:t>Nucleon Elastic FF </a:t>
            </a:r>
          </a:p>
        </p:txBody>
      </p:sp>
      <p:sp>
        <p:nvSpPr>
          <p:cNvPr id="33" name="TextBox 32">
            <a:extLst>
              <a:ext uri="{FF2B5EF4-FFF2-40B4-BE49-F238E27FC236}">
                <a16:creationId xmlns:a16="http://schemas.microsoft.com/office/drawing/2014/main" id="{99D15AFE-91CD-EE44-B005-3EE9AB3F4F27}"/>
              </a:ext>
            </a:extLst>
          </p:cNvPr>
          <p:cNvSpPr txBox="1"/>
          <p:nvPr/>
        </p:nvSpPr>
        <p:spPr>
          <a:xfrm>
            <a:off x="3684514" y="1005840"/>
            <a:ext cx="1965603" cy="276999"/>
          </a:xfrm>
          <a:prstGeom prst="rect">
            <a:avLst/>
          </a:prstGeom>
          <a:noFill/>
        </p:spPr>
        <p:txBody>
          <a:bodyPr wrap="none" rtlCol="0">
            <a:spAutoFit/>
          </a:bodyPr>
          <a:lstStyle/>
          <a:p>
            <a:r>
              <a:rPr lang="en-US" sz="1200" b="1" dirty="0" err="1">
                <a:latin typeface="Symbol" pitchFamily="2" charset="2"/>
              </a:rPr>
              <a:t>g</a:t>
            </a:r>
            <a:r>
              <a:rPr lang="en-US" sz="1200" b="1" baseline="-25000" dirty="0" err="1"/>
              <a:t>v</a:t>
            </a:r>
            <a:r>
              <a:rPr lang="en-US" sz="1200" b="1" dirty="0" err="1"/>
              <a:t>pN</a:t>
            </a:r>
            <a:r>
              <a:rPr lang="en-US" sz="1200" b="1" dirty="0"/>
              <a:t>* Electrocouplings </a:t>
            </a:r>
          </a:p>
        </p:txBody>
      </p:sp>
      <p:sp>
        <p:nvSpPr>
          <p:cNvPr id="35" name="TextBox 34">
            <a:extLst>
              <a:ext uri="{FF2B5EF4-FFF2-40B4-BE49-F238E27FC236}">
                <a16:creationId xmlns:a16="http://schemas.microsoft.com/office/drawing/2014/main" id="{AEB0C599-BE5F-1C48-8434-D9E035BAD28E}"/>
              </a:ext>
            </a:extLst>
          </p:cNvPr>
          <p:cNvSpPr txBox="1"/>
          <p:nvPr/>
        </p:nvSpPr>
        <p:spPr>
          <a:xfrm>
            <a:off x="4616655" y="1339803"/>
            <a:ext cx="1083951" cy="276999"/>
          </a:xfrm>
          <a:prstGeom prst="rect">
            <a:avLst/>
          </a:prstGeom>
          <a:noFill/>
        </p:spPr>
        <p:txBody>
          <a:bodyPr wrap="none" rtlCol="0">
            <a:spAutoFit/>
          </a:bodyPr>
          <a:lstStyle/>
          <a:p>
            <a:r>
              <a:rPr lang="en-US" sz="1200" b="1" dirty="0"/>
              <a:t>N(1440)1/2</a:t>
            </a:r>
            <a:r>
              <a:rPr lang="en-US" sz="1200" b="1" baseline="30000" dirty="0"/>
              <a:t>+</a:t>
            </a:r>
            <a:r>
              <a:rPr lang="en-US" sz="1200" b="1" dirty="0"/>
              <a:t> </a:t>
            </a:r>
          </a:p>
        </p:txBody>
      </p:sp>
      <p:sp>
        <p:nvSpPr>
          <p:cNvPr id="36" name="TextBox 35">
            <a:extLst>
              <a:ext uri="{FF2B5EF4-FFF2-40B4-BE49-F238E27FC236}">
                <a16:creationId xmlns:a16="http://schemas.microsoft.com/office/drawing/2014/main" id="{F1715624-12D3-B145-B76F-9DE823559A16}"/>
              </a:ext>
            </a:extLst>
          </p:cNvPr>
          <p:cNvSpPr txBox="1"/>
          <p:nvPr/>
        </p:nvSpPr>
        <p:spPr>
          <a:xfrm>
            <a:off x="911123" y="3914118"/>
            <a:ext cx="1334020" cy="276999"/>
          </a:xfrm>
          <a:prstGeom prst="rect">
            <a:avLst/>
          </a:prstGeom>
          <a:solidFill>
            <a:schemeClr val="bg1"/>
          </a:solidFill>
        </p:spPr>
        <p:txBody>
          <a:bodyPr wrap="none" rtlCol="0">
            <a:spAutoFit/>
          </a:bodyPr>
          <a:lstStyle/>
          <a:p>
            <a:r>
              <a:rPr lang="en-US" sz="1200" b="1" dirty="0"/>
              <a:t>Pion Elastic FF </a:t>
            </a:r>
          </a:p>
        </p:txBody>
      </p:sp>
      <p:sp>
        <p:nvSpPr>
          <p:cNvPr id="37" name="TextBox 36">
            <a:extLst>
              <a:ext uri="{FF2B5EF4-FFF2-40B4-BE49-F238E27FC236}">
                <a16:creationId xmlns:a16="http://schemas.microsoft.com/office/drawing/2014/main" id="{37C57A5B-4630-BF40-928E-900C6788EA38}"/>
              </a:ext>
            </a:extLst>
          </p:cNvPr>
          <p:cNvSpPr txBox="1"/>
          <p:nvPr/>
        </p:nvSpPr>
        <p:spPr>
          <a:xfrm>
            <a:off x="4094600" y="3927634"/>
            <a:ext cx="914033" cy="276999"/>
          </a:xfrm>
          <a:prstGeom prst="rect">
            <a:avLst/>
          </a:prstGeom>
          <a:solidFill>
            <a:schemeClr val="bg1"/>
          </a:solidFill>
        </p:spPr>
        <p:txBody>
          <a:bodyPr wrap="none" rtlCol="0">
            <a:spAutoFit/>
          </a:bodyPr>
          <a:lstStyle/>
          <a:p>
            <a:r>
              <a:rPr lang="en-US" sz="1200" b="1" dirty="0"/>
              <a:t>Pion PDF </a:t>
            </a:r>
          </a:p>
        </p:txBody>
      </p:sp>
      <p:pic>
        <p:nvPicPr>
          <p:cNvPr id="3" name="Picture 2" descr="Chart, line chart&#10;&#10;Description automatically generated">
            <a:extLst>
              <a:ext uri="{FF2B5EF4-FFF2-40B4-BE49-F238E27FC236}">
                <a16:creationId xmlns:a16="http://schemas.microsoft.com/office/drawing/2014/main" id="{A7BC1E2A-60FD-0647-9293-9C30F93D8C6E}"/>
              </a:ext>
            </a:extLst>
          </p:cNvPr>
          <p:cNvPicPr>
            <a:picLocks/>
          </p:cNvPicPr>
          <p:nvPr/>
        </p:nvPicPr>
        <p:blipFill>
          <a:blip r:embed="rId4"/>
          <a:stretch>
            <a:fillRect/>
          </a:stretch>
        </p:blipFill>
        <p:spPr>
          <a:xfrm>
            <a:off x="-4740" y="1191226"/>
            <a:ext cx="3229203" cy="2560320"/>
          </a:xfrm>
          <a:prstGeom prst="rect">
            <a:avLst/>
          </a:prstGeom>
        </p:spPr>
      </p:pic>
      <p:pic>
        <p:nvPicPr>
          <p:cNvPr id="7" name="Picture 6">
            <a:extLst>
              <a:ext uri="{FF2B5EF4-FFF2-40B4-BE49-F238E27FC236}">
                <a16:creationId xmlns:a16="http://schemas.microsoft.com/office/drawing/2014/main" id="{66240DA4-14D4-D747-ABF1-A0C817F6756F}"/>
              </a:ext>
            </a:extLst>
          </p:cNvPr>
          <p:cNvPicPr>
            <a:picLocks noChangeAspect="1"/>
          </p:cNvPicPr>
          <p:nvPr/>
        </p:nvPicPr>
        <p:blipFill>
          <a:blip r:embed="rId5"/>
          <a:stretch>
            <a:fillRect/>
          </a:stretch>
        </p:blipFill>
        <p:spPr>
          <a:xfrm>
            <a:off x="-4740" y="4162835"/>
            <a:ext cx="2880298" cy="1945365"/>
          </a:xfrm>
          <a:prstGeom prst="rect">
            <a:avLst/>
          </a:prstGeom>
        </p:spPr>
      </p:pic>
      <p:pic>
        <p:nvPicPr>
          <p:cNvPr id="13" name="Picture 12">
            <a:extLst>
              <a:ext uri="{FF2B5EF4-FFF2-40B4-BE49-F238E27FC236}">
                <a16:creationId xmlns:a16="http://schemas.microsoft.com/office/drawing/2014/main" id="{68B8F084-B302-9E46-BA60-035740C3A700}"/>
              </a:ext>
            </a:extLst>
          </p:cNvPr>
          <p:cNvPicPr>
            <a:picLocks noChangeAspect="1"/>
          </p:cNvPicPr>
          <p:nvPr/>
        </p:nvPicPr>
        <p:blipFill>
          <a:blip r:embed="rId6"/>
          <a:stretch>
            <a:fillRect/>
          </a:stretch>
        </p:blipFill>
        <p:spPr>
          <a:xfrm>
            <a:off x="2739574" y="4191117"/>
            <a:ext cx="3068275" cy="1927377"/>
          </a:xfrm>
          <a:prstGeom prst="rect">
            <a:avLst/>
          </a:prstGeom>
        </p:spPr>
      </p:pic>
      <p:sp>
        <p:nvSpPr>
          <p:cNvPr id="11" name="TextBox 10">
            <a:extLst>
              <a:ext uri="{FF2B5EF4-FFF2-40B4-BE49-F238E27FC236}">
                <a16:creationId xmlns:a16="http://schemas.microsoft.com/office/drawing/2014/main" id="{6C84ADDB-B7CD-7C46-BDAC-E61683EC65EE}"/>
              </a:ext>
            </a:extLst>
          </p:cNvPr>
          <p:cNvSpPr txBox="1"/>
          <p:nvPr/>
        </p:nvSpPr>
        <p:spPr>
          <a:xfrm>
            <a:off x="860819" y="619799"/>
            <a:ext cx="7419019" cy="276999"/>
          </a:xfrm>
          <a:prstGeom prst="rect">
            <a:avLst/>
          </a:prstGeom>
          <a:noFill/>
        </p:spPr>
        <p:txBody>
          <a:bodyPr wrap="none" rtlCol="0">
            <a:spAutoFit/>
          </a:bodyPr>
          <a:lstStyle/>
          <a:p>
            <a:r>
              <a:rPr lang="en-US" sz="1200" b="1" dirty="0">
                <a:solidFill>
                  <a:srgbClr val="0000FF"/>
                </a:solidFill>
              </a:rPr>
              <a:t>This will be extended by the future data on </a:t>
            </a:r>
            <a:r>
              <a:rPr lang="en-US" sz="1200" b="1" dirty="0" err="1">
                <a:solidFill>
                  <a:srgbClr val="0000FF"/>
                </a:solidFill>
                <a:latin typeface="Symbol" pitchFamily="2" charset="2"/>
              </a:rPr>
              <a:t>g</a:t>
            </a:r>
            <a:r>
              <a:rPr lang="en-US" sz="1200" b="1" baseline="-25000" dirty="0" err="1">
                <a:solidFill>
                  <a:srgbClr val="0000FF"/>
                </a:solidFill>
              </a:rPr>
              <a:t>v</a:t>
            </a:r>
            <a:r>
              <a:rPr lang="en-US" sz="1200" b="1" dirty="0" err="1">
                <a:solidFill>
                  <a:srgbClr val="0000FF"/>
                </a:solidFill>
              </a:rPr>
              <a:t>pN</a:t>
            </a:r>
            <a:r>
              <a:rPr lang="en-US" sz="1200" b="1" dirty="0">
                <a:solidFill>
                  <a:srgbClr val="0000FF"/>
                </a:solidFill>
              </a:rPr>
              <a:t>* electrocouplings from CLAS12 in the 12 GeV era</a:t>
            </a:r>
          </a:p>
        </p:txBody>
      </p:sp>
      <p:sp>
        <p:nvSpPr>
          <p:cNvPr id="26" name="TextBox 25">
            <a:extLst>
              <a:ext uri="{FF2B5EF4-FFF2-40B4-BE49-F238E27FC236}">
                <a16:creationId xmlns:a16="http://schemas.microsoft.com/office/drawing/2014/main" id="{9E00AB28-1D12-3246-A40E-160B92B25BF7}"/>
              </a:ext>
            </a:extLst>
          </p:cNvPr>
          <p:cNvSpPr txBox="1"/>
          <p:nvPr/>
        </p:nvSpPr>
        <p:spPr>
          <a:xfrm>
            <a:off x="277617" y="3667225"/>
            <a:ext cx="5530232" cy="276999"/>
          </a:xfrm>
          <a:prstGeom prst="rect">
            <a:avLst/>
          </a:prstGeom>
          <a:noFill/>
        </p:spPr>
        <p:txBody>
          <a:bodyPr wrap="none" rtlCol="0">
            <a:spAutoFit/>
          </a:bodyPr>
          <a:lstStyle/>
          <a:p>
            <a:r>
              <a:rPr lang="en-US" sz="1200" b="1" dirty="0">
                <a:solidFill>
                  <a:srgbClr val="0000FF"/>
                </a:solidFill>
              </a:rPr>
              <a:t>New data from studies of D-Y at AMBER and Sullivan processes at JLab </a:t>
            </a:r>
          </a:p>
        </p:txBody>
      </p:sp>
      <p:pic>
        <p:nvPicPr>
          <p:cNvPr id="12" name="Picture 11" descr="Chart, line chart, histogram&#10;&#10;Description automatically generated">
            <a:extLst>
              <a:ext uri="{FF2B5EF4-FFF2-40B4-BE49-F238E27FC236}">
                <a16:creationId xmlns:a16="http://schemas.microsoft.com/office/drawing/2014/main" id="{6FDCAD20-56B1-6D4C-29A6-C6DD7EAAA68A}"/>
              </a:ext>
            </a:extLst>
          </p:cNvPr>
          <p:cNvPicPr>
            <a:picLocks noChangeAspect="1"/>
          </p:cNvPicPr>
          <p:nvPr/>
        </p:nvPicPr>
        <p:blipFill rotWithShape="1">
          <a:blip r:embed="rId7">
            <a:extLst>
              <a:ext uri="{28A0092B-C50C-407E-A947-70E740481C1C}">
                <a14:useLocalDpi xmlns:a14="http://schemas.microsoft.com/office/drawing/2010/main" val="0"/>
              </a:ext>
            </a:extLst>
          </a:blip>
          <a:srcRect r="7173"/>
          <a:stretch/>
        </p:blipFill>
        <p:spPr>
          <a:xfrm>
            <a:off x="5906558" y="1184254"/>
            <a:ext cx="3108373" cy="2113171"/>
          </a:xfrm>
          <a:prstGeom prst="rect">
            <a:avLst/>
          </a:prstGeom>
        </p:spPr>
      </p:pic>
      <p:pic>
        <p:nvPicPr>
          <p:cNvPr id="4" name="Picture 3">
            <a:extLst>
              <a:ext uri="{FF2B5EF4-FFF2-40B4-BE49-F238E27FC236}">
                <a16:creationId xmlns:a16="http://schemas.microsoft.com/office/drawing/2014/main" id="{324CBCD1-7E7C-C86B-EFBC-0489A113032E}"/>
              </a:ext>
            </a:extLst>
          </p:cNvPr>
          <p:cNvPicPr>
            <a:picLocks noChangeAspect="1"/>
          </p:cNvPicPr>
          <p:nvPr/>
        </p:nvPicPr>
        <p:blipFill>
          <a:blip r:embed="rId8"/>
          <a:stretch>
            <a:fillRect/>
          </a:stretch>
        </p:blipFill>
        <p:spPr>
          <a:xfrm>
            <a:off x="6302280" y="3676585"/>
            <a:ext cx="2610847" cy="2163649"/>
          </a:xfrm>
          <a:prstGeom prst="rect">
            <a:avLst/>
          </a:prstGeom>
        </p:spPr>
      </p:pic>
      <p:sp>
        <p:nvSpPr>
          <p:cNvPr id="14" name="Line 4">
            <a:extLst>
              <a:ext uri="{FF2B5EF4-FFF2-40B4-BE49-F238E27FC236}">
                <a16:creationId xmlns:a16="http://schemas.microsoft.com/office/drawing/2014/main" id="{492E16F3-421D-7D99-3B30-2A8A590DF4C7}"/>
              </a:ext>
            </a:extLst>
          </p:cNvPr>
          <p:cNvSpPr>
            <a:spLocks noChangeShapeType="1"/>
          </p:cNvSpPr>
          <p:nvPr/>
        </p:nvSpPr>
        <p:spPr bwMode="auto">
          <a:xfrm flipV="1">
            <a:off x="0" y="548640"/>
            <a:ext cx="9144000" cy="1588"/>
          </a:xfrm>
          <a:prstGeom prst="line">
            <a:avLst/>
          </a:prstGeom>
          <a:noFill/>
          <a:ln w="25400">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6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38" name="TextBox 37">
            <a:extLst>
              <a:ext uri="{FF2B5EF4-FFF2-40B4-BE49-F238E27FC236}">
                <a16:creationId xmlns:a16="http://schemas.microsoft.com/office/drawing/2014/main" id="{BA452126-8F5E-9141-AE1A-689B0AAF3FB9}"/>
              </a:ext>
            </a:extLst>
          </p:cNvPr>
          <p:cNvSpPr txBox="1"/>
          <p:nvPr/>
        </p:nvSpPr>
        <p:spPr>
          <a:xfrm>
            <a:off x="7696397" y="3489261"/>
            <a:ext cx="981359" cy="276999"/>
          </a:xfrm>
          <a:prstGeom prst="rect">
            <a:avLst/>
          </a:prstGeom>
          <a:solidFill>
            <a:schemeClr val="bg1"/>
          </a:solidFill>
        </p:spPr>
        <p:txBody>
          <a:bodyPr wrap="none" rtlCol="0">
            <a:spAutoFit/>
          </a:bodyPr>
          <a:lstStyle/>
          <a:p>
            <a:pPr algn="ctr"/>
            <a:r>
              <a:rPr lang="en-US" sz="1200" b="1" dirty="0"/>
              <a:t>Pion GPDs</a:t>
            </a:r>
          </a:p>
        </p:txBody>
      </p:sp>
      <p:sp>
        <p:nvSpPr>
          <p:cNvPr id="2" name="Slide Number Placeholder 1">
            <a:extLst>
              <a:ext uri="{FF2B5EF4-FFF2-40B4-BE49-F238E27FC236}">
                <a16:creationId xmlns:a16="http://schemas.microsoft.com/office/drawing/2014/main" id="{DD3F2B67-E063-ACA1-0F6F-FB3C2985F3F7}"/>
              </a:ext>
            </a:extLst>
          </p:cNvPr>
          <p:cNvSpPr txBox="1">
            <a:spLocks/>
          </p:cNvSpPr>
          <p:nvPr/>
        </p:nvSpPr>
        <p:spPr>
          <a:xfrm>
            <a:off x="8649030" y="6553199"/>
            <a:ext cx="486064" cy="304801"/>
          </a:xfrm>
          <a:prstGeom prst="rect">
            <a:avLst/>
          </a:prstGeom>
        </p:spPr>
        <p:txBody>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177"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353"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53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706"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5883" algn="l" defTabSz="914353" rtl="0" eaLnBrk="1" latinLnBrk="0" hangingPunct="1">
              <a:defRPr sz="3600" kern="1200">
                <a:solidFill>
                  <a:schemeClr val="tx1"/>
                </a:solidFill>
                <a:latin typeface="Arial" pitchFamily="34" charset="0"/>
                <a:ea typeface="+mn-ea"/>
                <a:cs typeface="Arial" pitchFamily="34" charset="0"/>
              </a:defRPr>
            </a:lvl6pPr>
            <a:lvl7pPr marL="2743060" algn="l" defTabSz="914353" rtl="0" eaLnBrk="1" latinLnBrk="0" hangingPunct="1">
              <a:defRPr sz="3600" kern="1200">
                <a:solidFill>
                  <a:schemeClr val="tx1"/>
                </a:solidFill>
                <a:latin typeface="Arial" pitchFamily="34" charset="0"/>
                <a:ea typeface="+mn-ea"/>
                <a:cs typeface="Arial" pitchFamily="34" charset="0"/>
              </a:defRPr>
            </a:lvl7pPr>
            <a:lvl8pPr marL="3200236" algn="l" defTabSz="914353" rtl="0" eaLnBrk="1" latinLnBrk="0" hangingPunct="1">
              <a:defRPr sz="3600" kern="1200">
                <a:solidFill>
                  <a:schemeClr val="tx1"/>
                </a:solidFill>
                <a:latin typeface="Arial" pitchFamily="34" charset="0"/>
                <a:ea typeface="+mn-ea"/>
                <a:cs typeface="Arial" pitchFamily="34" charset="0"/>
              </a:defRPr>
            </a:lvl8pPr>
            <a:lvl9pPr marL="3657413" algn="l" defTabSz="914353" rtl="0" eaLnBrk="1" latinLnBrk="0" hangingPunct="1">
              <a:defRPr sz="3600" kern="1200">
                <a:solidFill>
                  <a:schemeClr val="tx1"/>
                </a:solidFill>
                <a:latin typeface="Arial" pitchFamily="34" charset="0"/>
                <a:ea typeface="+mn-ea"/>
                <a:cs typeface="Arial" pitchFamily="34" charset="0"/>
              </a:defRPr>
            </a:lvl9pPr>
          </a:lstStyle>
          <a:p>
            <a:pPr algn="ctr">
              <a:defRPr/>
            </a:pPr>
            <a:r>
              <a:rPr lang="fr-FR" sz="1200" dirty="0">
                <a:solidFill>
                  <a:srgbClr val="000000"/>
                </a:solidFill>
              </a:rPr>
              <a:t>17</a:t>
            </a:r>
          </a:p>
        </p:txBody>
      </p:sp>
      <p:sp>
        <p:nvSpPr>
          <p:cNvPr id="39" name="TextBox 38">
            <a:extLst>
              <a:ext uri="{FF2B5EF4-FFF2-40B4-BE49-F238E27FC236}">
                <a16:creationId xmlns:a16="http://schemas.microsoft.com/office/drawing/2014/main" id="{A794F8F0-1F97-AE42-A7DA-FC83015EA8FF}"/>
              </a:ext>
            </a:extLst>
          </p:cNvPr>
          <p:cNvSpPr txBox="1"/>
          <p:nvPr/>
        </p:nvSpPr>
        <p:spPr>
          <a:xfrm>
            <a:off x="2245143" y="6051363"/>
            <a:ext cx="6898857" cy="461665"/>
          </a:xfrm>
          <a:prstGeom prst="rect">
            <a:avLst/>
          </a:prstGeom>
          <a:noFill/>
        </p:spPr>
        <p:txBody>
          <a:bodyPr wrap="square" rtlCol="0">
            <a:spAutoFit/>
          </a:bodyPr>
          <a:lstStyle/>
          <a:p>
            <a:pPr marL="115888" indent="-115888">
              <a:buFont typeface="Arial" panose="020B0604020202020204" pitchFamily="34" charset="0"/>
              <a:buChar char="•"/>
            </a:pPr>
            <a:r>
              <a:rPr lang="en-US" sz="1200" dirty="0">
                <a:solidFill>
                  <a:srgbClr val="C00000"/>
                </a:solidFill>
              </a:rPr>
              <a:t>CSM is currently the only approach that offers insight into EHM from combined studies of meson/baryon structure with connection to QCD. Ref. C.D. Roberts, FBS 64, 51 (2023).</a:t>
            </a:r>
          </a:p>
        </p:txBody>
      </p:sp>
      <p:sp>
        <p:nvSpPr>
          <p:cNvPr id="34" name="TextBox 33">
            <a:extLst>
              <a:ext uri="{FF2B5EF4-FFF2-40B4-BE49-F238E27FC236}">
                <a16:creationId xmlns:a16="http://schemas.microsoft.com/office/drawing/2014/main" id="{06BB3E45-327F-8B45-B2CC-457B0344F74B}"/>
              </a:ext>
            </a:extLst>
          </p:cNvPr>
          <p:cNvSpPr txBox="1"/>
          <p:nvPr/>
        </p:nvSpPr>
        <p:spPr>
          <a:xfrm>
            <a:off x="5916715" y="1005840"/>
            <a:ext cx="3108373" cy="276999"/>
          </a:xfrm>
          <a:prstGeom prst="rect">
            <a:avLst/>
          </a:prstGeom>
          <a:solidFill>
            <a:schemeClr val="bg1"/>
          </a:solidFill>
        </p:spPr>
        <p:txBody>
          <a:bodyPr wrap="square" rtlCol="0">
            <a:spAutoFit/>
          </a:bodyPr>
          <a:lstStyle/>
          <a:p>
            <a:r>
              <a:rPr lang="en-US" sz="1200" b="1" dirty="0"/>
              <a:t>Proton and pion PDF for valence quarks </a:t>
            </a:r>
          </a:p>
        </p:txBody>
      </p:sp>
    </p:spTree>
    <p:extLst>
      <p:ext uri="{BB962C8B-B14F-4D97-AF65-F5344CB8AC3E}">
        <p14:creationId xmlns:p14="http://schemas.microsoft.com/office/powerpoint/2010/main" val="253961804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B4A9529-4861-AB58-BBF8-59137F296910}"/>
              </a:ext>
            </a:extLst>
          </p:cNvPr>
          <p:cNvSpPr>
            <a:spLocks noGrp="1"/>
          </p:cNvSpPr>
          <p:nvPr>
            <p:ph type="sldNum" sz="quarter" idx="4"/>
          </p:nvPr>
        </p:nvSpPr>
        <p:spPr>
          <a:xfrm>
            <a:off x="8657936" y="6553200"/>
            <a:ext cx="486064" cy="304800"/>
          </a:xfrm>
        </p:spPr>
        <p:txBody>
          <a:bodyPr/>
          <a:lstStyle/>
          <a:p>
            <a:pPr algn="ctr">
              <a:defRPr/>
            </a:pPr>
            <a:r>
              <a:rPr lang="fr-FR" sz="1200" dirty="0">
                <a:solidFill>
                  <a:srgbClr val="000000"/>
                </a:solidFill>
                <a:latin typeface="+mn-lt"/>
              </a:rPr>
              <a:t>16</a:t>
            </a:r>
          </a:p>
        </p:txBody>
      </p:sp>
      <p:sp>
        <p:nvSpPr>
          <p:cNvPr id="6" name="Title 1">
            <a:extLst>
              <a:ext uri="{FF2B5EF4-FFF2-40B4-BE49-F238E27FC236}">
                <a16:creationId xmlns:a16="http://schemas.microsoft.com/office/drawing/2014/main" id="{C5A7887F-1A19-46B6-D709-CD2CFE7C9BC6}"/>
              </a:ext>
            </a:extLst>
          </p:cNvPr>
          <p:cNvSpPr>
            <a:spLocks noGrp="1"/>
          </p:cNvSpPr>
          <p:nvPr>
            <p:ph type="title"/>
          </p:nvPr>
        </p:nvSpPr>
        <p:spPr>
          <a:xfrm>
            <a:off x="182707" y="91440"/>
            <a:ext cx="8778585" cy="457200"/>
          </a:xfrm>
        </p:spPr>
        <p:txBody>
          <a:bodyPr/>
          <a:lstStyle/>
          <a:p>
            <a:pPr>
              <a:defRPr/>
            </a:pPr>
            <a:r>
              <a:rPr lang="en-US" sz="2000" dirty="0">
                <a:solidFill>
                  <a:srgbClr val="0000FF"/>
                </a:solidFill>
                <a:latin typeface="+mn-lt"/>
              </a:rPr>
              <a:t> </a:t>
            </a:r>
            <a:r>
              <a:rPr lang="en-US" sz="1800" dirty="0" err="1">
                <a:solidFill>
                  <a:srgbClr val="0000FF"/>
                </a:solidFill>
                <a:latin typeface="+mn-lt"/>
              </a:rPr>
              <a:t>HiLumi</a:t>
            </a:r>
            <a:r>
              <a:rPr lang="en-US" sz="1800" dirty="0">
                <a:solidFill>
                  <a:srgbClr val="0000FF"/>
                </a:solidFill>
                <a:latin typeface="+mn-lt"/>
              </a:rPr>
              <a:t> Impact on Physics: Extended Insight into the N* Faddeev Amplitudes from </a:t>
            </a:r>
            <a:r>
              <a:rPr lang="en-US" sz="1800" dirty="0" err="1">
                <a:solidFill>
                  <a:srgbClr val="0000FF"/>
                </a:solidFill>
                <a:latin typeface="Symbol" pitchFamily="2" charset="2"/>
              </a:rPr>
              <a:t>g</a:t>
            </a:r>
            <a:r>
              <a:rPr lang="en-US" sz="1800" baseline="-25000" dirty="0" err="1">
                <a:solidFill>
                  <a:srgbClr val="0000FF"/>
                </a:solidFill>
                <a:latin typeface="+mn-lt"/>
              </a:rPr>
              <a:t>v</a:t>
            </a:r>
            <a:r>
              <a:rPr lang="en-US" sz="1800" dirty="0" err="1">
                <a:solidFill>
                  <a:srgbClr val="0000FF"/>
                </a:solidFill>
                <a:latin typeface="+mn-lt"/>
              </a:rPr>
              <a:t>pN</a:t>
            </a:r>
            <a:r>
              <a:rPr lang="en-US" sz="1800" dirty="0">
                <a:solidFill>
                  <a:srgbClr val="0000FF"/>
                </a:solidFill>
                <a:latin typeface="+mn-lt"/>
              </a:rPr>
              <a:t>* Data</a:t>
            </a:r>
          </a:p>
        </p:txBody>
      </p:sp>
      <p:sp>
        <p:nvSpPr>
          <p:cNvPr id="7" name="Line 7">
            <a:extLst>
              <a:ext uri="{FF2B5EF4-FFF2-40B4-BE49-F238E27FC236}">
                <a16:creationId xmlns:a16="http://schemas.microsoft.com/office/drawing/2014/main" id="{BE2CCE16-FC43-BBCC-3A18-EA4A1E69179C}"/>
              </a:ext>
            </a:extLst>
          </p:cNvPr>
          <p:cNvSpPr>
            <a:spLocks noChangeShapeType="1"/>
          </p:cNvSpPr>
          <p:nvPr/>
        </p:nvSpPr>
        <p:spPr bwMode="auto">
          <a:xfrm>
            <a:off x="-643" y="684106"/>
            <a:ext cx="9144000" cy="0"/>
          </a:xfrm>
          <a:prstGeom prst="line">
            <a:avLst/>
          </a:prstGeom>
          <a:noFill/>
          <a:ln w="25400">
            <a:solidFill>
              <a:srgbClr val="0000FF"/>
            </a:solidFill>
            <a:miter lim="800000"/>
            <a:headEnd/>
            <a:tailEnd/>
          </a:ln>
        </p:spPr>
        <p:txBody>
          <a:bodyPr wrap="none" lIns="91435" tIns="45718" rIns="91435" bIns="45718"/>
          <a:lstStyle/>
          <a:p>
            <a:endParaRPr lang="en-US" dirty="0"/>
          </a:p>
        </p:txBody>
      </p:sp>
      <p:pic>
        <p:nvPicPr>
          <p:cNvPr id="8" name="Picture 7">
            <a:extLst>
              <a:ext uri="{FF2B5EF4-FFF2-40B4-BE49-F238E27FC236}">
                <a16:creationId xmlns:a16="http://schemas.microsoft.com/office/drawing/2014/main" id="{9941B17C-28A0-F5B7-7656-2D2FE2DEAE8B}"/>
              </a:ext>
            </a:extLst>
          </p:cNvPr>
          <p:cNvPicPr>
            <a:picLocks noChangeAspect="1"/>
          </p:cNvPicPr>
          <p:nvPr/>
        </p:nvPicPr>
        <p:blipFill>
          <a:blip r:embed="rId2"/>
          <a:stretch>
            <a:fillRect/>
          </a:stretch>
        </p:blipFill>
        <p:spPr>
          <a:xfrm>
            <a:off x="426403" y="851731"/>
            <a:ext cx="2750707" cy="2327521"/>
          </a:xfrm>
          <a:prstGeom prst="rect">
            <a:avLst/>
          </a:prstGeom>
        </p:spPr>
      </p:pic>
      <p:pic>
        <p:nvPicPr>
          <p:cNvPr id="9" name="Picture 8">
            <a:extLst>
              <a:ext uri="{FF2B5EF4-FFF2-40B4-BE49-F238E27FC236}">
                <a16:creationId xmlns:a16="http://schemas.microsoft.com/office/drawing/2014/main" id="{BD9D22E7-A61D-B84F-9F7F-CDBF0AB3F870}"/>
              </a:ext>
            </a:extLst>
          </p:cNvPr>
          <p:cNvPicPr>
            <a:picLocks noChangeAspect="1"/>
          </p:cNvPicPr>
          <p:nvPr/>
        </p:nvPicPr>
        <p:blipFill>
          <a:blip r:embed="rId3"/>
          <a:stretch>
            <a:fillRect/>
          </a:stretch>
        </p:blipFill>
        <p:spPr>
          <a:xfrm>
            <a:off x="3476850" y="821653"/>
            <a:ext cx="2558840" cy="2165173"/>
          </a:xfrm>
          <a:prstGeom prst="rect">
            <a:avLst/>
          </a:prstGeom>
        </p:spPr>
      </p:pic>
      <p:pic>
        <p:nvPicPr>
          <p:cNvPr id="10" name="Picture 9">
            <a:extLst>
              <a:ext uri="{FF2B5EF4-FFF2-40B4-BE49-F238E27FC236}">
                <a16:creationId xmlns:a16="http://schemas.microsoft.com/office/drawing/2014/main" id="{36A6A33C-ACDE-5B06-36FC-826078702719}"/>
              </a:ext>
            </a:extLst>
          </p:cNvPr>
          <p:cNvPicPr>
            <a:picLocks noChangeAspect="1"/>
          </p:cNvPicPr>
          <p:nvPr/>
        </p:nvPicPr>
        <p:blipFill>
          <a:blip r:embed="rId4"/>
          <a:stretch>
            <a:fillRect/>
          </a:stretch>
        </p:blipFill>
        <p:spPr>
          <a:xfrm>
            <a:off x="6187174" y="903549"/>
            <a:ext cx="2379972" cy="2275695"/>
          </a:xfrm>
          <a:prstGeom prst="rect">
            <a:avLst/>
          </a:prstGeom>
        </p:spPr>
      </p:pic>
      <p:sp>
        <p:nvSpPr>
          <p:cNvPr id="11" name="TextBox 10">
            <a:extLst>
              <a:ext uri="{FF2B5EF4-FFF2-40B4-BE49-F238E27FC236}">
                <a16:creationId xmlns:a16="http://schemas.microsoft.com/office/drawing/2014/main" id="{17EE30BB-916E-8405-A4BB-6770BF5679D8}"/>
              </a:ext>
            </a:extLst>
          </p:cNvPr>
          <p:cNvSpPr txBox="1"/>
          <p:nvPr/>
        </p:nvSpPr>
        <p:spPr>
          <a:xfrm>
            <a:off x="653791" y="3381395"/>
            <a:ext cx="4628190" cy="523220"/>
          </a:xfrm>
          <a:prstGeom prst="rect">
            <a:avLst/>
          </a:prstGeom>
          <a:noFill/>
        </p:spPr>
        <p:txBody>
          <a:bodyPr wrap="none" rtlCol="0">
            <a:spAutoFit/>
          </a:bodyPr>
          <a:lstStyle/>
          <a:p>
            <a:r>
              <a:rPr lang="en-US" sz="1400" dirty="0"/>
              <a:t>Rest-frame quark-di-quark orbital momentum content of </a:t>
            </a:r>
          </a:p>
          <a:p>
            <a:r>
              <a:rPr lang="en-US" sz="1400" dirty="0"/>
              <a:t>N(1520)3/2</a:t>
            </a:r>
            <a:r>
              <a:rPr lang="en-US" sz="1400" baseline="30000" dirty="0"/>
              <a:t>-</a:t>
            </a:r>
            <a:r>
              <a:rPr lang="en-US" sz="1400" dirty="0"/>
              <a:t> and N(1900)3/2</a:t>
            </a:r>
            <a:r>
              <a:rPr lang="en-US" sz="1400" baseline="30000" dirty="0"/>
              <a:t>+</a:t>
            </a:r>
            <a:r>
              <a:rPr lang="en-US" sz="1400" dirty="0"/>
              <a:t> resonances</a:t>
            </a:r>
          </a:p>
        </p:txBody>
      </p:sp>
      <p:sp>
        <p:nvSpPr>
          <p:cNvPr id="12" name="TextBox 11">
            <a:extLst>
              <a:ext uri="{FF2B5EF4-FFF2-40B4-BE49-F238E27FC236}">
                <a16:creationId xmlns:a16="http://schemas.microsoft.com/office/drawing/2014/main" id="{3AE98DAB-D8DB-B444-50D9-DFFDE58939FA}"/>
              </a:ext>
            </a:extLst>
          </p:cNvPr>
          <p:cNvSpPr txBox="1"/>
          <p:nvPr/>
        </p:nvSpPr>
        <p:spPr>
          <a:xfrm>
            <a:off x="6345122" y="3381395"/>
            <a:ext cx="2323072" cy="523220"/>
          </a:xfrm>
          <a:prstGeom prst="rect">
            <a:avLst/>
          </a:prstGeom>
          <a:noFill/>
        </p:spPr>
        <p:txBody>
          <a:bodyPr wrap="none" rtlCol="0">
            <a:spAutoFit/>
          </a:bodyPr>
          <a:lstStyle/>
          <a:p>
            <a:r>
              <a:rPr lang="en-US" sz="1400" dirty="0"/>
              <a:t>Legend for interpretation</a:t>
            </a:r>
          </a:p>
          <a:p>
            <a:r>
              <a:rPr lang="en-US" sz="1400" dirty="0"/>
              <a:t>of the two plots on the left  </a:t>
            </a:r>
          </a:p>
        </p:txBody>
      </p:sp>
      <p:sp>
        <p:nvSpPr>
          <p:cNvPr id="13" name="TextBox 12">
            <a:extLst>
              <a:ext uri="{FF2B5EF4-FFF2-40B4-BE49-F238E27FC236}">
                <a16:creationId xmlns:a16="http://schemas.microsoft.com/office/drawing/2014/main" id="{5D74FB88-AEDE-053C-CDD8-19364DE9B19A}"/>
              </a:ext>
            </a:extLst>
          </p:cNvPr>
          <p:cNvSpPr txBox="1"/>
          <p:nvPr/>
        </p:nvSpPr>
        <p:spPr>
          <a:xfrm>
            <a:off x="1019553" y="834367"/>
            <a:ext cx="1119217" cy="307777"/>
          </a:xfrm>
          <a:prstGeom prst="rect">
            <a:avLst/>
          </a:prstGeom>
          <a:noFill/>
        </p:spPr>
        <p:txBody>
          <a:bodyPr wrap="none" rtlCol="0">
            <a:spAutoFit/>
          </a:bodyPr>
          <a:lstStyle/>
          <a:p>
            <a:r>
              <a:rPr lang="en-US" sz="1400" dirty="0"/>
              <a:t>N(1520)3/2</a:t>
            </a:r>
            <a:r>
              <a:rPr lang="en-US" sz="1400" baseline="30000" dirty="0"/>
              <a:t>-</a:t>
            </a:r>
          </a:p>
        </p:txBody>
      </p:sp>
      <p:sp>
        <p:nvSpPr>
          <p:cNvPr id="14" name="TextBox 13">
            <a:extLst>
              <a:ext uri="{FF2B5EF4-FFF2-40B4-BE49-F238E27FC236}">
                <a16:creationId xmlns:a16="http://schemas.microsoft.com/office/drawing/2014/main" id="{0F7D0718-4CF6-847C-AC5E-73688C58E0C6}"/>
              </a:ext>
            </a:extLst>
          </p:cNvPr>
          <p:cNvSpPr txBox="1"/>
          <p:nvPr/>
        </p:nvSpPr>
        <p:spPr>
          <a:xfrm>
            <a:off x="3889540" y="829509"/>
            <a:ext cx="1149674" cy="307777"/>
          </a:xfrm>
          <a:prstGeom prst="rect">
            <a:avLst/>
          </a:prstGeom>
          <a:noFill/>
        </p:spPr>
        <p:txBody>
          <a:bodyPr wrap="none" rtlCol="0">
            <a:spAutoFit/>
          </a:bodyPr>
          <a:lstStyle/>
          <a:p>
            <a:r>
              <a:rPr lang="en-US" sz="1400" dirty="0"/>
              <a:t>N(1900)3/2</a:t>
            </a:r>
            <a:r>
              <a:rPr lang="en-US" sz="1400" baseline="30000" dirty="0"/>
              <a:t>+</a:t>
            </a:r>
          </a:p>
        </p:txBody>
      </p:sp>
      <p:sp>
        <p:nvSpPr>
          <p:cNvPr id="15" name="TextBox 14">
            <a:extLst>
              <a:ext uri="{FF2B5EF4-FFF2-40B4-BE49-F238E27FC236}">
                <a16:creationId xmlns:a16="http://schemas.microsoft.com/office/drawing/2014/main" id="{6096E0F2-20DC-D7CA-978D-6D991C483590}"/>
              </a:ext>
            </a:extLst>
          </p:cNvPr>
          <p:cNvSpPr txBox="1"/>
          <p:nvPr/>
        </p:nvSpPr>
        <p:spPr>
          <a:xfrm>
            <a:off x="1398376" y="4148873"/>
            <a:ext cx="5703293" cy="307777"/>
          </a:xfrm>
          <a:prstGeom prst="rect">
            <a:avLst/>
          </a:prstGeom>
          <a:noFill/>
        </p:spPr>
        <p:txBody>
          <a:bodyPr wrap="none" rtlCol="0">
            <a:spAutoFit/>
          </a:bodyPr>
          <a:lstStyle/>
          <a:p>
            <a:r>
              <a:rPr lang="en-US" sz="1400" dirty="0">
                <a:solidFill>
                  <a:srgbClr val="0000FF"/>
                </a:solidFill>
              </a:rPr>
              <a:t>L. Liu, Ch. Chen, and C.D. Roberts, Phys. Rev. D107, 014002 (2023) </a:t>
            </a:r>
          </a:p>
        </p:txBody>
      </p:sp>
      <p:sp>
        <p:nvSpPr>
          <p:cNvPr id="16" name="TextBox 15">
            <a:extLst>
              <a:ext uri="{FF2B5EF4-FFF2-40B4-BE49-F238E27FC236}">
                <a16:creationId xmlns:a16="http://schemas.microsoft.com/office/drawing/2014/main" id="{B88DDB33-419C-88D5-43B7-E0D962DC70C9}"/>
              </a:ext>
            </a:extLst>
          </p:cNvPr>
          <p:cNvSpPr txBox="1"/>
          <p:nvPr/>
        </p:nvSpPr>
        <p:spPr>
          <a:xfrm>
            <a:off x="101599" y="4521875"/>
            <a:ext cx="8940799" cy="2031325"/>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FF0000"/>
                </a:solidFill>
              </a:rPr>
              <a:t>CSM predictions of the rest-frame dressed-quark–diquark orbital-angular-momentum (L) content demonstrated significant off-diagonal mixed L–L′ components, revealing a level of structural complexity far beyond that anticipated from quark models</a:t>
            </a:r>
            <a:r>
              <a:rPr lang="en-US" sz="1400" b="1" i="1" u="sng" dirty="0">
                <a:solidFill>
                  <a:srgbClr val="FF0000"/>
                </a:solidFill>
              </a:rPr>
              <a:t>. Should be tested in confronting with the results on Q</a:t>
            </a:r>
            <a:r>
              <a:rPr lang="en-US" sz="1400" b="1" i="1" u="sng" baseline="30000" dirty="0">
                <a:solidFill>
                  <a:srgbClr val="FF0000"/>
                </a:solidFill>
              </a:rPr>
              <a:t>2</a:t>
            </a:r>
            <a:r>
              <a:rPr lang="en-US" sz="1400" b="1" i="1" u="sng" dirty="0">
                <a:solidFill>
                  <a:srgbClr val="FF0000"/>
                </a:solidFill>
              </a:rPr>
              <a:t> </a:t>
            </a:r>
            <a:r>
              <a:rPr lang="en-US" sz="1400" b="1" i="1" u="sng" dirty="0" err="1">
                <a:solidFill>
                  <a:srgbClr val="FF0000"/>
                </a:solidFill>
              </a:rPr>
              <a:t>evolution</a:t>
            </a:r>
            <a:r>
              <a:rPr lang="en-US" sz="1400" b="1" i="1" u="sng" dirty="0">
                <a:solidFill>
                  <a:srgbClr val="FF0000"/>
                </a:solidFill>
              </a:rPr>
              <a:t> of </a:t>
            </a:r>
            <a:r>
              <a:rPr lang="en-US" sz="1400" b="1" i="1" u="sng" dirty="0" err="1">
                <a:solidFill>
                  <a:srgbClr val="FF0000"/>
                </a:solidFill>
                <a:latin typeface="Symbol" pitchFamily="2" charset="2"/>
              </a:rPr>
              <a:t>g</a:t>
            </a:r>
            <a:r>
              <a:rPr lang="en-US" sz="1400" b="1" i="1" u="sng" baseline="-25000" dirty="0" err="1">
                <a:solidFill>
                  <a:srgbClr val="FF0000"/>
                </a:solidFill>
              </a:rPr>
              <a:t>v</a:t>
            </a:r>
            <a:r>
              <a:rPr lang="en-US" sz="1400" b="1" i="1" u="sng" dirty="0" err="1">
                <a:solidFill>
                  <a:srgbClr val="FF0000"/>
                </a:solidFill>
              </a:rPr>
              <a:t>pN</a:t>
            </a:r>
            <a:r>
              <a:rPr lang="en-US" sz="1400" b="1" i="1" u="sng" dirty="0">
                <a:solidFill>
                  <a:srgbClr val="FF0000"/>
                </a:solidFill>
              </a:rPr>
              <a:t>* electrocouplings</a:t>
            </a:r>
          </a:p>
          <a:p>
            <a:pPr marL="285750" indent="-285750">
              <a:buFont typeface="Arial" panose="020B0604020202020204" pitchFamily="34" charset="0"/>
              <a:buChar char="•"/>
            </a:pPr>
            <a:endParaRPr lang="en-US" sz="1400" dirty="0">
              <a:solidFill>
                <a:srgbClr val="FF0000"/>
              </a:solidFill>
            </a:endParaRPr>
          </a:p>
          <a:p>
            <a:pPr marL="285750" indent="-285750">
              <a:buFont typeface="Arial" panose="020B0604020202020204" pitchFamily="34" charset="0"/>
              <a:buChar char="•"/>
            </a:pPr>
            <a:r>
              <a:rPr lang="en-US" sz="1400" dirty="0">
                <a:solidFill>
                  <a:srgbClr val="FF0000"/>
                </a:solidFill>
              </a:rPr>
              <a:t>Experimental results on the Q² evolution of </a:t>
            </a:r>
            <a:r>
              <a:rPr lang="en-US" sz="1400" dirty="0" err="1">
                <a:solidFill>
                  <a:srgbClr val="FF0000"/>
                </a:solidFill>
                <a:latin typeface="Symbol" pitchFamily="2" charset="2"/>
              </a:rPr>
              <a:t>γ</a:t>
            </a:r>
            <a:r>
              <a:rPr lang="en-US" sz="1400" dirty="0" err="1">
                <a:solidFill>
                  <a:srgbClr val="FF0000"/>
                </a:solidFill>
              </a:rPr>
              <a:t>ᵥpN</a:t>
            </a:r>
            <a:r>
              <a:rPr lang="en-US" sz="1400" dirty="0">
                <a:solidFill>
                  <a:srgbClr val="FF0000"/>
                </a:solidFill>
              </a:rPr>
              <a:t>* electrocouplings over a Q² range up to 12–13 GeV², with finer Q² binning at Q² &lt; 8.0 GeV² than currently achieved, or with improved precision of the </a:t>
            </a:r>
            <a:r>
              <a:rPr lang="en-US" sz="1400" dirty="0" err="1">
                <a:solidFill>
                  <a:srgbClr val="FF0000"/>
                </a:solidFill>
              </a:rPr>
              <a:t>γᵥpN</a:t>
            </a:r>
            <a:r>
              <a:rPr lang="en-US" sz="1400" dirty="0">
                <a:solidFill>
                  <a:srgbClr val="FF0000"/>
                </a:solidFill>
              </a:rPr>
              <a:t>* electrocouplings, </a:t>
            </a:r>
            <a:r>
              <a:rPr lang="en-US" sz="1400" b="1" i="1" u="sng" dirty="0">
                <a:solidFill>
                  <a:srgbClr val="FF0000"/>
                </a:solidFill>
              </a:rPr>
              <a:t>are critical for testing these QCD-connected predictions.</a:t>
            </a:r>
          </a:p>
          <a:p>
            <a:endParaRPr lang="en-US" sz="1400" dirty="0">
              <a:solidFill>
                <a:srgbClr val="FF0000"/>
              </a:solidFill>
            </a:endParaRPr>
          </a:p>
        </p:txBody>
      </p:sp>
    </p:spTree>
    <p:extLst>
      <p:ext uri="{BB962C8B-B14F-4D97-AF65-F5344CB8AC3E}">
        <p14:creationId xmlns:p14="http://schemas.microsoft.com/office/powerpoint/2010/main" val="1100297714"/>
      </p:ext>
    </p:extLst>
  </p:cSld>
  <p:clrMapOvr>
    <a:masterClrMapping/>
  </p:clrMapOvr>
  <p:transition/>
</p:sld>
</file>

<file path=ppt/theme/theme1.xml><?xml version="1.0" encoding="utf-8"?>
<a:theme xmlns:a="http://schemas.openxmlformats.org/drawingml/2006/main" name="4_CLAS022604">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LAS02260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Arial" charset="0"/>
          </a:defRPr>
        </a:defPPr>
      </a:lstStyle>
    </a:lnDef>
  </a:objectDefaults>
  <a:extraClrSchemeLst>
    <a:extraClrScheme>
      <a:clrScheme name="CLAS02260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02260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02260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02260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02260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02260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02260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193708</TotalTime>
  <Words>4835</Words>
  <Application>Microsoft Macintosh PowerPoint</Application>
  <PresentationFormat>On-screen Show (4:3)</PresentationFormat>
  <Paragraphs>456</Paragraphs>
  <Slides>24</Slides>
  <Notes>11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5" baseType="lpstr">
      <vt:lpstr>MS PGothic</vt:lpstr>
      <vt:lpstr>Arial</vt:lpstr>
      <vt:lpstr>Calibri</vt:lpstr>
      <vt:lpstr>Cambria Math</vt:lpstr>
      <vt:lpstr>Comic Sans MS</vt:lpstr>
      <vt:lpstr>MS Reference Sans Serif</vt:lpstr>
      <vt:lpstr>Symbol</vt:lpstr>
      <vt:lpstr>Times New Roman</vt:lpstr>
      <vt:lpstr>Wingdings</vt:lpstr>
      <vt:lpstr>4_CLAS022604</vt:lpstr>
      <vt:lpstr>Equation</vt:lpstr>
      <vt:lpstr>PowerPoint Presentation</vt:lpstr>
      <vt:lpstr>N* Structure in Experiments of 6/12 GeV Eras at Hall B </vt:lpstr>
      <vt:lpstr>PowerPoint Presentation</vt:lpstr>
      <vt:lpstr>PowerPoint Presentation</vt:lpstr>
      <vt:lpstr>PowerPoint Presentation</vt:lpstr>
      <vt:lpstr>PowerPoint Presentation</vt:lpstr>
      <vt:lpstr> CSM Concept on EHM and Insight from gvpN* Electrocoupling Data  </vt:lpstr>
      <vt:lpstr>PowerPoint Presentation</vt:lpstr>
      <vt:lpstr>PowerPoint Presentation</vt:lpstr>
      <vt:lpstr> Extension in N* Structure Studies with CLAS12 </vt:lpstr>
      <vt:lpstr> Results on CLAS12 p+p-p Electroproduction Cross Sections </vt:lpstr>
      <vt:lpstr> Prospects for Extension of p+p-p Electroproduction Data after CLAS12 Luminosity Increase </vt:lpstr>
      <vt:lpstr> Potential Gains in p+p-p Electroproduction after CLAS12 Luminosity Increase (simplified approach) </vt:lpstr>
      <vt:lpstr> Potential Gains in p+p-p Electroproduction after CLAS12 Luminosity Increase (simplified approach) </vt:lpstr>
      <vt:lpstr> Beam Time Evaluation for Sufficient Statistics to Extract gvpN* Electrocouplings from p+p-p Electroproduction Data in Full MC Simulation</vt:lpstr>
      <vt:lpstr>Conclusions and Outlook </vt:lpstr>
      <vt:lpstr>Back up</vt:lpstr>
      <vt:lpstr>Summary of Published CLAS Data on Exclusive Meson Electroproduction off Protons in N* Excitation Region</vt:lpstr>
      <vt:lpstr> Approaches for Extraction of gvpN* Electrocouplings from the Meson Electroproduction Data </vt:lpstr>
      <vt:lpstr>PowerPoint Presentation</vt:lpstr>
      <vt:lpstr> Impact of the Extension of gvpN* Electrocouplings Results for Q2&gt;5.0 GeV2 on Insight into EHM  </vt:lpstr>
      <vt:lpstr>PowerPoint Presentation</vt:lpstr>
      <vt:lpstr>PowerPoint Presentation</vt:lpstr>
      <vt:lpstr> HiLumi Impact on Physics: Extended Insight into the N* Faddeev Amplitudes from gvpN* Data</vt:lpstr>
    </vt:vector>
  </TitlesOfParts>
  <Company>Jefferson 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Combined analysis of recent CLAS data on 2-p photo- and electro- production off proton</dc:title>
  <dc:creator>mokeev</dc:creator>
  <cp:lastModifiedBy>Victor Mokeev</cp:lastModifiedBy>
  <cp:revision>6605</cp:revision>
  <cp:lastPrinted>2018-04-04T18:12:13Z</cp:lastPrinted>
  <dcterms:created xsi:type="dcterms:W3CDTF">2016-05-14T21:35:12Z</dcterms:created>
  <dcterms:modified xsi:type="dcterms:W3CDTF">2026-10-02T14:19:34Z</dcterms:modified>
</cp:coreProperties>
</file>