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9.jpg" ContentType="image/jpg"/>
  <Override PartName="/ppt/media/image10.jpg" ContentType="image/jpg"/>
  <Override PartName="/ppt/media/image11.jpg" ContentType="image/jpg"/>
  <Override PartName="/ppt/media/image14.jpg" ContentType="image/jp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86.jpg" ContentType="image/jp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  <p:sldMasterId id="2147483779" r:id="rId2"/>
  </p:sldMasterIdLst>
  <p:notesMasterIdLst>
    <p:notesMasterId r:id="rId36"/>
  </p:notesMasterIdLst>
  <p:sldIdLst>
    <p:sldId id="258" r:id="rId3"/>
    <p:sldId id="256" r:id="rId4"/>
    <p:sldId id="354" r:id="rId5"/>
    <p:sldId id="1107" r:id="rId6"/>
    <p:sldId id="278" r:id="rId7"/>
    <p:sldId id="3051" r:id="rId8"/>
    <p:sldId id="262" r:id="rId9"/>
    <p:sldId id="1648" r:id="rId10"/>
    <p:sldId id="3056" r:id="rId11"/>
    <p:sldId id="3055" r:id="rId12"/>
    <p:sldId id="1619" r:id="rId13"/>
    <p:sldId id="1629" r:id="rId14"/>
    <p:sldId id="259" r:id="rId15"/>
    <p:sldId id="3054" r:id="rId16"/>
    <p:sldId id="3044" r:id="rId17"/>
    <p:sldId id="263" r:id="rId18"/>
    <p:sldId id="1664" r:id="rId19"/>
    <p:sldId id="1665" r:id="rId20"/>
    <p:sldId id="284" r:id="rId21"/>
    <p:sldId id="325" r:id="rId22"/>
    <p:sldId id="3046" r:id="rId23"/>
    <p:sldId id="3047" r:id="rId24"/>
    <p:sldId id="3048" r:id="rId25"/>
    <p:sldId id="3049" r:id="rId26"/>
    <p:sldId id="3036" r:id="rId27"/>
    <p:sldId id="273" r:id="rId28"/>
    <p:sldId id="1645" r:id="rId29"/>
    <p:sldId id="3057" r:id="rId30"/>
    <p:sldId id="271" r:id="rId31"/>
    <p:sldId id="3052" r:id="rId32"/>
    <p:sldId id="3058" r:id="rId33"/>
    <p:sldId id="274" r:id="rId34"/>
    <p:sldId id="1656" r:id="rId3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">
          <p15:clr>
            <a:srgbClr val="A4A3A4"/>
          </p15:clr>
        </p15:guide>
        <p15:guide id="2" orient="horz" pos="3092">
          <p15:clr>
            <a:srgbClr val="A4A3A4"/>
          </p15:clr>
        </p15:guide>
        <p15:guide id="3" orient="horz" pos="517">
          <p15:clr>
            <a:srgbClr val="A4A3A4"/>
          </p15:clr>
        </p15:guide>
        <p15:guide id="4" orient="horz" pos="895">
          <p15:clr>
            <a:srgbClr val="A4A3A4"/>
          </p15:clr>
        </p15:guide>
        <p15:guide id="5" orient="horz" pos="2387">
          <p15:clr>
            <a:srgbClr val="A4A3A4"/>
          </p15:clr>
        </p15:guide>
        <p15:guide id="6" pos="5565">
          <p15:clr>
            <a:srgbClr val="A4A3A4"/>
          </p15:clr>
        </p15:guide>
        <p15:guide id="7" pos="317">
          <p15:clr>
            <a:srgbClr val="A4A3A4"/>
          </p15:clr>
        </p15:guide>
        <p15:guide id="8" pos="15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J" initials="M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893"/>
    <a:srgbClr val="000000"/>
    <a:srgbClr val="0B1F8F"/>
    <a:srgbClr val="C1E9FF"/>
    <a:srgbClr val="009051"/>
    <a:srgbClr val="00609C"/>
    <a:srgbClr val="00FDFF"/>
    <a:srgbClr val="FFF0C8"/>
    <a:srgbClr val="ECAA00"/>
    <a:srgbClr val="EC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71" autoAdjust="0"/>
    <p:restoredTop sz="93606" autoAdjust="0"/>
  </p:normalViewPr>
  <p:slideViewPr>
    <p:cSldViewPr snapToGrid="0" showGuides="1">
      <p:cViewPr>
        <p:scale>
          <a:sx n="96" d="100"/>
          <a:sy n="96" d="100"/>
        </p:scale>
        <p:origin x="1008" y="552"/>
      </p:cViewPr>
      <p:guideLst>
        <p:guide orient="horz" pos="271"/>
        <p:guide orient="horz" pos="3092"/>
        <p:guide orient="horz" pos="517"/>
        <p:guide orient="horz" pos="895"/>
        <p:guide orient="horz" pos="2387"/>
        <p:guide pos="5565"/>
        <p:guide pos="317"/>
        <p:guide pos="1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0A489-9093-C54A-B1C3-374F661A0010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A7A1A-8011-3A42-91B8-EE1BD44E4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9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78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7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9950" y="1257300"/>
            <a:ext cx="6032500" cy="3394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96B32-A61D-6045-804B-1D920186C0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9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15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6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89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7D4B03-D190-4B71-8058-33F8D2816B06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75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7D4B03-D190-4B71-8058-33F8D2816B06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GB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0050" cy="410845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09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A04043-49D9-6240-894C-423A60F85C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63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full description would require. Do not know how to measure </a:t>
            </a:r>
            <a:r>
              <a:rPr lang="en-US" dirty="0" err="1"/>
              <a:t>C_bar</a:t>
            </a:r>
            <a:r>
              <a:rPr lang="en-US" dirty="0"/>
              <a:t> but this would be my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13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74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71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40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9C9D-E7D4-B49B-F214-FCF16943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0F957-BED6-9315-C987-AF5D4EF26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13275-5AC2-ECCE-367A-C88241C67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05E11-0823-B31C-1964-3DF2F44F2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89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27254-35F3-EBB8-2106-5EA26095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BAA72-FA22-4BB2-17A3-53CE9C642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2FFAD9-7685-FAF7-41D6-509E1E84B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976BC-CCC8-14B3-67BE-C6272A376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33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4189C-291B-9A9C-C366-454561E22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9108B-7BEC-D1B7-C87D-F31D94B12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0A6E4-710D-278A-54CB-D5BE2621E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17C5A-ED72-5CF3-EB5C-DE3F347D2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44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2ec1d9e8b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2ec1d9e8b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g22ec1d9e8bc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9076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CustomShape 1"/>
          <p:cNvSpPr/>
          <p:nvPr/>
        </p:nvSpPr>
        <p:spPr>
          <a:xfrm>
            <a:off x="4402080" y="9553680"/>
            <a:ext cx="3367440" cy="50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48B44E2-20FC-4FAB-9EF7-8E7D91DE362C}" type="slidenum">
              <a:rPr lang="en-US" sz="1200" b="0" strike="noStrike" spc="-1">
                <a:solidFill>
                  <a:srgbClr val="000000"/>
                </a:solidFill>
                <a:latin typeface="Arial"/>
                <a:ea typeface="+mn-ea"/>
              </a:rPr>
              <a:t>28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997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533400" y="754063"/>
            <a:ext cx="6704013" cy="3771900"/>
          </a:xfrm>
          <a:prstGeom prst="rect">
            <a:avLst/>
          </a:prstGeom>
        </p:spPr>
      </p:sp>
      <p:sp>
        <p:nvSpPr>
          <p:cNvPr id="998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120" cy="411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4034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617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A7A1A-8011-3A42-91B8-EE1BD44E44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9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2ec1d9e8b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2ec1d9e8b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g22ec1d9e8bc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080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  <p:pic>
        <p:nvPicPr>
          <p:cNvPr id="8" name="Picture 2" descr="C:\Users\amiesen\Desktop\anlrgbpptlogo.png">
            <a:extLst>
              <a:ext uri="{FF2B5EF4-FFF2-40B4-BE49-F238E27FC236}">
                <a16:creationId xmlns:a16="http://schemas.microsoft.com/office/drawing/2014/main" id="{34B1AFA2-5F46-E74C-95A3-EDCB330CA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54" y="4562475"/>
            <a:ext cx="1540844" cy="5550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81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08346"/>
            <a:ext cx="8372901" cy="331708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4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67903"/>
            <a:ext cx="8372901" cy="621711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TITLE AND CONTENT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olumns-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30288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1" y="1187905"/>
            <a:ext cx="4023359" cy="3547183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00588" y="1418007"/>
            <a:ext cx="4023360" cy="3317081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</p:spTree>
    <p:extLst>
      <p:ext uri="{BB962C8B-B14F-4D97-AF65-F5344CB8AC3E}">
        <p14:creationId xmlns:p14="http://schemas.microsoft.com/office/powerpoint/2010/main" val="340757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olumns-TWO w/boxed 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089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487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1487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noFill/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6089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  <a:effectLst/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with box treatment</a:t>
            </a:r>
          </a:p>
        </p:txBody>
      </p:sp>
    </p:spTree>
    <p:extLst>
      <p:ext uri="{BB962C8B-B14F-4D97-AF65-F5344CB8AC3E}">
        <p14:creationId xmlns:p14="http://schemas.microsoft.com/office/powerpoint/2010/main" val="342340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03575" y="1417872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80" y="1417871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95680" y="3203316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503575" y="3193094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HREE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5309" y="1451045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89394" y="1442711"/>
            <a:ext cx="2023746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87015" y="262020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2896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3045309" y="2630976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487014" y="380713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3045309" y="3794491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3141637"/>
            <a:ext cx="4114800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3141637"/>
            <a:ext cx="4097585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top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Bottom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6890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5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64146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30864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bottom HORIZONTAL</a:t>
            </a:r>
            <a:br>
              <a:rPr lang="en-US" dirty="0"/>
            </a:br>
            <a:r>
              <a:rPr lang="en-US" dirty="0"/>
              <a:t>WITH CAPTIONS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76266" y="4434669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750290" y="4444194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57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LRG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4106864"/>
            <a:ext cx="4114800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4106864"/>
            <a:ext cx="4097585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Large IMAGES w/bullets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</p:spTree>
    <p:extLst>
      <p:ext uri="{BB962C8B-B14F-4D97-AF65-F5344CB8AC3E}">
        <p14:creationId xmlns:p14="http://schemas.microsoft.com/office/powerpoint/2010/main" val="34604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76630" y="1417046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76630" y="4256434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6" name="Picture Placeholder 4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765130" y="1416462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765130" y="4255850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64070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5879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381086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03079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388286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6261696" y="2856834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68896" y="1417569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THREE IMAGES –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8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s/bullets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672521"/>
            <a:ext cx="8434552" cy="1086330"/>
          </a:xfrm>
          <a:noFill/>
        </p:spPr>
        <p:txBody>
          <a:bodyPr lIns="0" tIns="91440"/>
          <a:lstStyle>
            <a:lvl1pPr>
              <a:defRPr sz="20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4572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four images, captions and bullets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ln>
            <a:noFill/>
          </a:ln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</p:spTree>
    <p:extLst>
      <p:ext uri="{BB962C8B-B14F-4D97-AF65-F5344CB8AC3E}">
        <p14:creationId xmlns:p14="http://schemas.microsoft.com/office/powerpoint/2010/main" val="201421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207749"/>
          </a:xfrm>
          <a:ln>
            <a:noFill/>
          </a:ln>
        </p:spPr>
        <p:txBody>
          <a:bodyPr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87437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87437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912432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912432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0" name="Picture Placeholder 4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87437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487437" y="4502674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4" name="Picture Placeholder 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912432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912432" y="4505517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42359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harts, Graphs,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graph, chart or table slide. </a:t>
            </a:r>
            <a:br>
              <a:rPr lang="en-US" dirty="0"/>
            </a:br>
            <a:r>
              <a:rPr lang="en-US" dirty="0"/>
              <a:t>Headline in all caps, Arial Font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17579"/>
            <a:ext cx="8372901" cy="302239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an icon below to add a chart, graph, or table.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43573" y="4457863"/>
            <a:ext cx="3711039" cy="240746"/>
          </a:xfrm>
        </p:spPr>
        <p:txBody>
          <a:bodyPr bIns="0" anchor="t" anchorCtr="0"/>
          <a:lstStyle>
            <a:lvl1pPr marL="0" indent="0">
              <a:buNone/>
              <a:defRPr sz="1050" baseline="0"/>
            </a:lvl1pPr>
          </a:lstStyle>
          <a:p>
            <a:pPr lvl="0"/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50041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54" y="4562475"/>
            <a:ext cx="1540844" cy="5550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erial view of Argonne with APS in front 5730-00068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7135"/>
          <a:stretch/>
        </p:blipFill>
        <p:spPr>
          <a:xfrm>
            <a:off x="0" y="0"/>
            <a:ext cx="9144000" cy="44886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10684"/>
            <a:ext cx="9143999" cy="4499372"/>
          </a:xfrm>
          <a:solidFill>
            <a:schemeClr val="accent2">
              <a:alpha val="90000"/>
            </a:schemeClr>
          </a:solidFill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closing statement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27" hasCustomPrompt="1"/>
          </p:nvPr>
        </p:nvSpPr>
        <p:spPr>
          <a:xfrm>
            <a:off x="468796" y="574696"/>
            <a:ext cx="5685350" cy="304654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8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Optional one line subhead, </a:t>
            </a:r>
            <a:r>
              <a:rPr lang="en-US" dirty="0" err="1"/>
              <a:t>url</a:t>
            </a:r>
            <a:r>
              <a:rPr lang="en-US" dirty="0"/>
              <a:t> or date</a:t>
            </a:r>
          </a:p>
        </p:txBody>
      </p:sp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14" y="408441"/>
            <a:ext cx="1786846" cy="643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A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49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0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54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5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47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5724293" y="4570711"/>
            <a:ext cx="3328776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6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4545002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2" descr="aerial view of Argonne with APS in front 5730-00068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7135"/>
          <a:stretch/>
        </p:blipFill>
        <p:spPr>
          <a:xfrm>
            <a:off x="0" y="-20265"/>
            <a:ext cx="9144000" cy="4508954"/>
          </a:xfrm>
          <a:prstGeom prst="rect">
            <a:avLst/>
          </a:prstGeom>
        </p:spPr>
      </p:pic>
      <p:sp>
        <p:nvSpPr>
          <p:cNvPr id="84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20265"/>
            <a:ext cx="9144000" cy="4508954"/>
          </a:xfrm>
          <a:solidFill>
            <a:schemeClr val="accent2">
              <a:alpha val="85000"/>
            </a:schemeClr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B 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1" y="153714"/>
            <a:ext cx="5851526" cy="969169"/>
          </a:xfrm>
        </p:spPr>
        <p:txBody>
          <a:bodyPr lIns="457200" rIns="274320" anchor="ctr"/>
          <a:lstStyle>
            <a:lvl1pPr marL="0" indent="0">
              <a:buNone/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presentation date</a:t>
            </a:r>
          </a:p>
        </p:txBody>
      </p:sp>
      <p:sp>
        <p:nvSpPr>
          <p:cNvPr id="85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6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89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0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5" name="TextBox 154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1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82331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endParaRPr lang="en-US" dirty="0"/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674681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2794775"/>
            <a:ext cx="8452904" cy="647160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 cover option c 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344193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674680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503238" y="300961"/>
            <a:ext cx="5984648" cy="331077"/>
          </a:xfrm>
        </p:spPr>
        <p:txBody>
          <a:bodyPr/>
          <a:lstStyle>
            <a:lvl1pPr marL="0" indent="0">
              <a:buNone/>
              <a:defRPr sz="1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z="1000" b="0" cap="all" dirty="0">
                <a:solidFill>
                  <a:srgbClr val="000000"/>
                </a:solidFill>
              </a:rPr>
              <a:t>Type in Name of </a:t>
            </a:r>
            <a:r>
              <a:rPr lang="en-US" sz="1000" b="0" cap="all" dirty="0" err="1">
                <a:solidFill>
                  <a:srgbClr val="000000"/>
                </a:solidFill>
              </a:rPr>
              <a:t>fACILITY</a:t>
            </a:r>
            <a:r>
              <a:rPr lang="en-US" sz="1000" b="0" cap="all" dirty="0">
                <a:solidFill>
                  <a:srgbClr val="000000"/>
                </a:solidFill>
              </a:rPr>
              <a:t>, division, group, program or </a:t>
            </a:r>
            <a:r>
              <a:rPr lang="en-US" sz="1000" dirty="0">
                <a:solidFill>
                  <a:srgbClr val="000000"/>
                </a:solidFill>
              </a:rPr>
              <a:t>www.anl.gov</a:t>
            </a:r>
          </a:p>
        </p:txBody>
      </p:sp>
      <p:sp>
        <p:nvSpPr>
          <p:cNvPr id="17" name="Text Placeholder 45"/>
          <p:cNvSpPr>
            <a:spLocks noGrp="1"/>
          </p:cNvSpPr>
          <p:nvPr>
            <p:ph type="body" sz="quarter" idx="27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170633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19301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1261205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82770"/>
            <a:ext cx="6776128" cy="839426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</a:t>
            </a:r>
            <a:br>
              <a:rPr lang="en-US" dirty="0"/>
            </a:br>
            <a:r>
              <a:rPr lang="en-US" dirty="0"/>
              <a:t>Cover option D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92219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1261204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3" name="TextBox 15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0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Ful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6978"/>
            <a:ext cx="8925873" cy="5143500"/>
          </a:xfrm>
          <a:solidFill>
            <a:schemeClr val="bg1"/>
          </a:solidFill>
        </p:spPr>
        <p:txBody>
          <a:bodyPr lIns="0" tIns="16459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 then right click image and “SEND IMAGE TO BACK”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3581400"/>
            <a:ext cx="9144000" cy="1562100"/>
          </a:xfrm>
          <a:solidFill>
            <a:schemeClr val="tx2">
              <a:alpha val="91000"/>
            </a:schemeClr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3782231"/>
            <a:ext cx="8321040" cy="1030194"/>
          </a:xfrm>
        </p:spPr>
        <p:txBody>
          <a:bodyPr lIns="0" anchor="t"/>
          <a:lstStyle>
            <a:lvl1pPr>
              <a:defRPr sz="2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Full-frame image layout  –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ON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-1"/>
            <a:ext cx="8925873" cy="2742010"/>
          </a:xfrm>
          <a:solidFill>
            <a:schemeClr val="bg1"/>
          </a:solidFill>
        </p:spPr>
        <p:txBody>
          <a:bodyPr lIns="0"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one image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9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TW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0"/>
            <a:ext cx="4480560" cy="2747963"/>
          </a:xfrm>
          <a:solidFill>
            <a:schemeClr val="bg1">
              <a:lumMod val="7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82525" y="0"/>
            <a:ext cx="4480560" cy="2747963"/>
          </a:xfrm>
          <a:solidFill>
            <a:schemeClr val="bg1">
              <a:lumMod val="8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55513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TWO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8411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THREE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0"/>
            <a:ext cx="29900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194237" y="0"/>
            <a:ext cx="2990088" cy="275523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186112" y="0"/>
            <a:ext cx="29578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Three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FOUR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0" y="0"/>
            <a:ext cx="9144000" cy="5143500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48406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four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3"/>
          </p:nvPr>
        </p:nvSpPr>
        <p:spPr>
          <a:xfrm>
            <a:off x="0" y="-1"/>
            <a:ext cx="228600" cy="5143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Cairns, AU</a:t>
            </a:r>
            <a:endParaRPr lang="en-US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5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BFBE5FB-A49C-B921-2F73-288A167C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7AEE69-DCED-1CF7-81CB-88C2EB4562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77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*Title Only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AND CONTENT Headline in arial and all caps"/>
          <p:cNvSpPr txBox="1">
            <a:spLocks noGrp="1"/>
          </p:cNvSpPr>
          <p:nvPr>
            <p:ph type="title" hasCustomPrompt="1"/>
          </p:nvPr>
        </p:nvSpPr>
        <p:spPr>
          <a:xfrm>
            <a:off x="457201" y="358573"/>
            <a:ext cx="8372903" cy="621712"/>
          </a:xfrm>
          <a:prstGeom prst="rect">
            <a:avLst/>
          </a:prstGeom>
        </p:spPr>
        <p:txBody>
          <a:bodyPr/>
          <a:lstStyle/>
          <a:p>
            <a:r>
              <a:t>TITLE AND CONTENT Headline in arial and all caps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1" y="1019437"/>
            <a:ext cx="8372903" cy="3747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1950" b="1">
                <a:solidFill>
                  <a:srgbClr val="0065A2"/>
                </a:solidFill>
              </a:defRPr>
            </a:lvl1pPr>
            <a:lvl2pPr marL="362810" indent="-256250">
              <a:lnSpc>
                <a:spcPct val="90000"/>
              </a:lnSpc>
              <a:spcBef>
                <a:spcPts val="0"/>
              </a:spcBef>
              <a:defRPr sz="1950" b="1">
                <a:solidFill>
                  <a:srgbClr val="0065A2"/>
                </a:solidFill>
              </a:defRPr>
            </a:lvl2pPr>
            <a:lvl3pPr marL="433917" indent="-202936">
              <a:lnSpc>
                <a:spcPct val="90000"/>
              </a:lnSpc>
              <a:spcBef>
                <a:spcPts val="0"/>
              </a:spcBef>
              <a:defRPr sz="1950" b="1">
                <a:solidFill>
                  <a:srgbClr val="0065A2"/>
                </a:solidFill>
              </a:defRPr>
            </a:lvl3pPr>
            <a:lvl4pPr marL="529233" indent="-185738">
              <a:lnSpc>
                <a:spcPct val="90000"/>
              </a:lnSpc>
              <a:spcBef>
                <a:spcPts val="0"/>
              </a:spcBef>
              <a:defRPr sz="1950" b="1">
                <a:solidFill>
                  <a:srgbClr val="0065A2"/>
                </a:solidFill>
              </a:defRPr>
            </a:lvl4pPr>
            <a:lvl5pPr marL="635794" indent="-185738">
              <a:lnSpc>
                <a:spcPct val="90000"/>
              </a:lnSpc>
              <a:spcBef>
                <a:spcPts val="0"/>
              </a:spcBef>
              <a:defRPr sz="1950" b="1">
                <a:solidFill>
                  <a:srgbClr val="0065A2"/>
                </a:solidFill>
              </a:defRPr>
            </a:lvl5pPr>
          </a:lstStyle>
          <a:p>
            <a:r>
              <a:t>Slide subtitle optional -  delete as needed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816319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*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ASIC CONTENT SLIDEone or two lines for headli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BASIC CONTENT SLIDEone or two lines for headline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1st-level bullet. Click an icon below to add table, graph or other imagery.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1019619"/>
            <a:ext cx="8372903" cy="3747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1950" b="1">
                <a:solidFill>
                  <a:schemeClr val="accent2"/>
                </a:solidFill>
              </a:defRPr>
            </a:lvl1pPr>
          </a:lstStyle>
          <a:p>
            <a:r>
              <a:t>Slide subtitle optional -  delete as needed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395498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*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457201" y="367903"/>
            <a:ext cx="8372902" cy="62171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457201" y="1009912"/>
            <a:ext cx="8372902" cy="3747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1950" b="1">
                <a:solidFill>
                  <a:schemeClr val="accent2"/>
                </a:solidFill>
              </a:defRPr>
            </a:lvl1pPr>
          </a:lstStyle>
          <a:p>
            <a:r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15192019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*Section Break_Green">
  <p:cSld name="*Section Break_Green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9"/>
          <p:cNvSpPr txBox="1">
            <a:spLocks noGrp="1"/>
          </p:cNvSpPr>
          <p:nvPr>
            <p:ph type="body" idx="1"/>
          </p:nvPr>
        </p:nvSpPr>
        <p:spPr>
          <a:xfrm>
            <a:off x="0" y="650624"/>
            <a:ext cx="9144000" cy="3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0" rIns="0" bIns="457200" anchor="ctr" anchorCtr="0">
            <a:noAutofit/>
          </a:bodyPr>
          <a:lstStyle>
            <a:lvl1pPr marL="457189" lvl="0" indent="-228594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 cap="none">
                <a:solidFill>
                  <a:schemeClr val="lt1"/>
                </a:solidFill>
              </a:defRPr>
            </a:lvl1pPr>
            <a:lvl2pPr marL="914378" lvl="1" indent="-342892" algn="l" rtl="0">
              <a:spcBef>
                <a:spcPts val="0"/>
              </a:spcBef>
              <a:spcAft>
                <a:spcPts val="0"/>
              </a:spcAft>
              <a:buClr>
                <a:srgbClr val="232425"/>
              </a:buClr>
              <a:buSzPts val="1800"/>
              <a:buChar char="–"/>
              <a:defRPr/>
            </a:lvl2pPr>
            <a:lvl3pPr marL="1371566" lvl="2" indent="-342892" algn="l" rtl="0">
              <a:spcBef>
                <a:spcPts val="0"/>
              </a:spcBef>
              <a:spcAft>
                <a:spcPts val="0"/>
              </a:spcAft>
              <a:buClr>
                <a:srgbClr val="232425"/>
              </a:buClr>
              <a:buSzPts val="1800"/>
              <a:buChar char="•"/>
              <a:defRPr/>
            </a:lvl3pPr>
            <a:lvl4pPr marL="1828754" lvl="3" indent="-342892" algn="l" rtl="0">
              <a:spcBef>
                <a:spcPts val="0"/>
              </a:spcBef>
              <a:spcAft>
                <a:spcPts val="0"/>
              </a:spcAft>
              <a:buClr>
                <a:srgbClr val="232425"/>
              </a:buClr>
              <a:buSzPts val="1800"/>
              <a:buChar char="–"/>
              <a:defRPr/>
            </a:lvl4pPr>
            <a:lvl5pPr marL="2285943" lvl="4" indent="-342892" algn="l" rtl="0">
              <a:spcBef>
                <a:spcPts val="0"/>
              </a:spcBef>
              <a:spcAft>
                <a:spcPts val="0"/>
              </a:spcAft>
              <a:buClr>
                <a:srgbClr val="232425"/>
              </a:buClr>
              <a:buSzPts val="1800"/>
              <a:buChar char="»"/>
              <a:defRPr/>
            </a:lvl5pPr>
            <a:lvl6pPr marL="2743132" lvl="5" indent="-34289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2" name="Google Shape;2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0276" y="4596426"/>
            <a:ext cx="1348925" cy="47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122" y="4702076"/>
            <a:ext cx="2046367" cy="260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89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6989" y="327056"/>
            <a:ext cx="8229069" cy="614875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992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6989" y="1203370"/>
            <a:ext cx="4015559" cy="29828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3766" y="1203370"/>
            <a:ext cx="4015559" cy="298284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7096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657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9143771" cy="82296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78240" y="4869180"/>
            <a:ext cx="600000" cy="225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75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90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31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860B5-65D5-B96B-8B95-018BEC15A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C8E112-CD4B-3C4A-8854-944224C0F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9FC1E-E5C2-F8D7-1663-722A193E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D0864-682D-C6F6-D5E3-0680CE9FF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53482-8489-B5F3-578A-E4340E03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047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A839-D4BA-6A88-AA00-0A072CB4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69591-BE1D-F0E0-6BB5-91D09F7F7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4B8-A6D7-8BCA-7013-9A09A287D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8DB4F-55A8-289A-D11B-F89B77C33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26D52-BD2A-3B38-3267-43ED9B41D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094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8AEF-6842-CE92-CC93-D493F9C2A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7FFFC-BB1C-ECFC-E2E1-61127A816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2E706-F9AE-7547-B0EB-B08337AA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DFFA0-6A70-647A-B3C9-3D26242C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D7ABC-6258-2550-30C1-C82429CF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98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DD55-3E44-DEA9-F9B2-842F3F8D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DA94-7C60-CB2F-E8C0-CD94A2748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663CB-A17B-E51C-D832-7C0A45D42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6F09F-E6E7-B89A-7405-8C17CE003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F36D6-C249-DFF8-1BEF-DABAF9954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8847F-1497-FC00-4A51-09EC410D4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641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F981-F4E7-8E23-5EFD-F5D566002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3593B-7365-1E88-D24A-2DA607D00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0D3EC-4FDE-82D4-5EF3-B57AFEDD7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51B9DC-D3CA-78CA-E6F3-74F5D7F9B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E7EEE2-FB18-E4BA-B385-40254D97F8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AEF10-221E-5270-2F90-34C236373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B709C1-45D4-3482-291C-30CBB6E5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1041CB-4BFE-F9C5-A442-7E5E1972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24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1583-F2C2-899B-C07B-EBEA308A8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BE226B-A2F6-B770-B7EB-397D8BF3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AF3B4E-8688-AC8A-C4F8-8095ADA39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BFBDD-6688-ECEC-5532-8F70E04A0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30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AC2F07-E54C-7C1C-216B-431D0DA35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9BEC7-0F05-4C91-EAEF-00558028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009EC-40E2-B002-5857-230D50CB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820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445D-5CB6-FBD1-F694-BB9DA75FF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8E2A3-EF6E-6278-F53B-0D5DE52C8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E404E-E45F-7414-1094-9BB0B71B6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28D4D-C2DD-9AAA-9BFB-1F374B527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F920B-343F-CB9E-27A3-E279B33E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9B48F-3711-6D1E-DD96-F35E531F7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2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600E-12CA-617A-5890-BDB8C5771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DF3C41-87C4-EADC-5CA7-C01155BD3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EBFE0-02F1-B394-05E4-680D5FBC8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B30FB-DF0D-8577-4F34-F6C9E4D2B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4F1A2-9DD9-7481-5823-59ADC29A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D9C4B-7A08-1A89-45CB-D081147E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337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AA013-471B-7C88-DB98-748A4B25E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F9A74C-5C97-2C75-724E-CDC3433E7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9CEEB-2E31-5791-B656-460B15B1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ACD12-F82F-15BA-6015-C2FC734B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E1465-62FA-957F-B68A-C96ECB15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942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C67A50-F521-50DB-46DC-7808A4993B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C3CA62-AE44-FA9D-D64C-DA8CC4C69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15C37-C462-0AEB-640D-87B72F99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9A8D1-B583-9C0D-8B94-DC4E9A33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B498B-6472-D7A1-84F9-B53F87AC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6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miesen\Desktop\anlrgbpptlogo.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90" y="4799992"/>
            <a:ext cx="775768" cy="2794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358378"/>
            <a:ext cx="8372901" cy="62171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Headline in all caps </a:t>
            </a:r>
            <a:r>
              <a:rPr lang="en-US" dirty="0" err="1"/>
              <a:t>28pt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preferred as one or two lines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3826"/>
            <a:ext cx="8372901" cy="3317081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Click to add 1st-level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0" y="-2"/>
            <a:ext cx="228600" cy="5143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z="100">
              <a:solidFill>
                <a:schemeClr val="accent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827084"/>
            <a:ext cx="1418753" cy="1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686" r:id="rId2"/>
    <p:sldLayoutId id="2147483687" r:id="rId3"/>
    <p:sldLayoutId id="2147483688" r:id="rId4"/>
    <p:sldLayoutId id="2147483690" r:id="rId5"/>
    <p:sldLayoutId id="2147483774" r:id="rId6"/>
    <p:sldLayoutId id="2147483711" r:id="rId7"/>
    <p:sldLayoutId id="2147483692" r:id="rId8"/>
    <p:sldLayoutId id="2147483693" r:id="rId9"/>
    <p:sldLayoutId id="2147483776" r:id="rId10"/>
    <p:sldLayoutId id="2147483709" r:id="rId11"/>
    <p:sldLayoutId id="2147483695" r:id="rId12"/>
    <p:sldLayoutId id="2147483739" r:id="rId13"/>
    <p:sldLayoutId id="2147483696" r:id="rId14"/>
    <p:sldLayoutId id="2147483689" r:id="rId15"/>
    <p:sldLayoutId id="2147483710" r:id="rId16"/>
    <p:sldLayoutId id="2147483769" r:id="rId17"/>
    <p:sldLayoutId id="2147483770" r:id="rId18"/>
    <p:sldLayoutId id="2147483771" r:id="rId19"/>
    <p:sldLayoutId id="2147483772" r:id="rId20"/>
    <p:sldLayoutId id="2147483761" r:id="rId21"/>
    <p:sldLayoutId id="2147483762" r:id="rId22"/>
    <p:sldLayoutId id="2147483763" r:id="rId23"/>
    <p:sldLayoutId id="2147483765" r:id="rId24"/>
    <p:sldLayoutId id="2147483766" r:id="rId25"/>
    <p:sldLayoutId id="2147483777" r:id="rId26"/>
    <p:sldLayoutId id="2147483801" r:id="rId27"/>
    <p:sldLayoutId id="2147483803" r:id="rId28"/>
    <p:sldLayoutId id="2147483805" r:id="rId29"/>
    <p:sldLayoutId id="2147483806" r:id="rId30"/>
    <p:sldLayoutId id="2147483811" r:id="rId31"/>
    <p:sldLayoutId id="2147483812" r:id="rId32"/>
    <p:sldLayoutId id="2147483813" r:id="rId33"/>
    <p:sldLayoutId id="2147483814" r:id="rId3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/>
  <p:txStyles>
    <p:titleStyle>
      <a:lvl1pPr algn="l" defTabSz="457200" rtl="0" eaLnBrk="1" latinLnBrk="0" hangingPunct="1">
        <a:lnSpc>
          <a:spcPct val="95000"/>
        </a:lnSpc>
        <a:spcBef>
          <a:spcPct val="0"/>
        </a:spcBef>
        <a:buNone/>
        <a:defRPr sz="2800" b="1" i="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457200" rtl="0" eaLnBrk="1" latinLnBrk="0" hangingPunct="1">
        <a:spcBef>
          <a:spcPts val="600"/>
        </a:spcBef>
        <a:spcAft>
          <a:spcPts val="0"/>
        </a:spcAft>
        <a:buFont typeface="Wingdings" pitchFamily="2" charset="2"/>
        <a:buChar char="§"/>
        <a:defRPr sz="1800" kern="1200" baseline="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520700" indent="-236538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803275" indent="-187325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087438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»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5CAE6F-36B9-9AA3-E1F0-34C0FC0EF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758CA-E6BD-A075-5CE6-F0FC3FE5B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A92F3-AD0E-3C05-FF37-CFAAF5FF5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August, 19-23,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04A0C-1069-1104-FCC5-E38280756D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Cairns, 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A968-F571-6F35-5034-9A50436FE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59471-BCE7-D345-BAA3-099723D4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2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hyperlink" Target="https://inspirehep.net/authors/101922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arxiv.org/abs/2607.0796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13" Type="http://schemas.openxmlformats.org/officeDocument/2006/relationships/image" Target="../media/image63.png"/><Relationship Id="rId3" Type="http://schemas.openxmlformats.org/officeDocument/2006/relationships/image" Target="../media/image580.png"/><Relationship Id="rId7" Type="http://schemas.openxmlformats.org/officeDocument/2006/relationships/image" Target="../media/image57.emf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730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6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2.png"/><Relationship Id="rId5" Type="http://schemas.openxmlformats.org/officeDocument/2006/relationships/image" Target="../media/image70.jpe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8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8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emf"/><Relationship Id="rId5" Type="http://schemas.openxmlformats.org/officeDocument/2006/relationships/image" Target="../media/image61.png"/><Relationship Id="rId4" Type="http://schemas.openxmlformats.org/officeDocument/2006/relationships/image" Target="../media/image1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solid.jlab.org/DocDB/0002/000282/001/solid-precdr-2019Nov.pdf" TargetMode="Externa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3.emf"/><Relationship Id="rId4" Type="http://schemas.openxmlformats.org/officeDocument/2006/relationships/image" Target="../media/image10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erhtjhtyhy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36875" y="3303472"/>
            <a:ext cx="2571537" cy="295275"/>
          </a:xfrm>
        </p:spPr>
        <p:txBody>
          <a:bodyPr>
            <a:normAutofit/>
          </a:bodyPr>
          <a:lstStyle/>
          <a:p>
            <a:r>
              <a:rPr lang="en-US" dirty="0"/>
              <a:t>Zein-Eddine Meziani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5005634" y="4731953"/>
            <a:ext cx="4123330" cy="386558"/>
          </a:xfrm>
        </p:spPr>
        <p:txBody>
          <a:bodyPr/>
          <a:lstStyle/>
          <a:p>
            <a:r>
              <a:rPr lang="en-US" sz="1200" b="1" dirty="0"/>
              <a:t>Jefferson Lab,   Newport News,  October 05, 2026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9CEA79-2458-D94D-9CB2-418E27ED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1305"/>
            <a:ext cx="7094764" cy="2035487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S</a:t>
            </a:r>
            <a:r>
              <a:rPr lang="en-US" sz="2400" dirty="0" err="1"/>
              <a:t>o</a:t>
            </a:r>
            <a:r>
              <a:rPr lang="en-US" dirty="0" err="1"/>
              <a:t>LID</a:t>
            </a:r>
            <a:r>
              <a:rPr lang="en-US" dirty="0"/>
              <a:t>-S</a:t>
            </a:r>
            <a:r>
              <a:rPr lang="en-US" sz="2400" dirty="0"/>
              <a:t>O</a:t>
            </a:r>
            <a:r>
              <a:rPr lang="en-US" dirty="0"/>
              <a:t>LID-L</a:t>
            </a:r>
            <a:r>
              <a:rPr lang="en-US" sz="2400" dirty="0"/>
              <a:t>ite</a:t>
            </a:r>
            <a:br>
              <a:rPr lang="en-US" sz="2400" dirty="0"/>
            </a:br>
            <a:r>
              <a:rPr lang="en-US" sz="2400" dirty="0"/>
              <a:t>A SCIENCE FOCUS ON THE ORIGIN OF MASS AND CONFINEMENT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E20384-CC51-C5F5-9A64-E1335C520A13}"/>
              </a:ext>
            </a:extLst>
          </p:cNvPr>
          <p:cNvSpPr txBox="1"/>
          <p:nvPr/>
        </p:nvSpPr>
        <p:spPr>
          <a:xfrm>
            <a:off x="119856" y="3551709"/>
            <a:ext cx="28055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Argonne National Laboratory</a:t>
            </a:r>
          </a:p>
        </p:txBody>
      </p:sp>
      <p:pic>
        <p:nvPicPr>
          <p:cNvPr id="7" name="Content Placeholder 7" descr="Nucleon&#10;">
            <a:extLst>
              <a:ext uri="{FF2B5EF4-FFF2-40B4-BE49-F238E27FC236}">
                <a16:creationId xmlns:a16="http://schemas.microsoft.com/office/drawing/2014/main" id="{5B8DC59B-042B-78F0-2CFC-3ED5A70AD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766" y="1258804"/>
            <a:ext cx="2034197" cy="2035487"/>
          </a:xfrm>
          <a:prstGeom prst="rect">
            <a:avLst/>
          </a:prstGeom>
          <a:solidFill>
            <a:srgbClr val="00609C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3E213B-0C22-E52A-6109-C56EE90D4FEF}"/>
              </a:ext>
            </a:extLst>
          </p:cNvPr>
          <p:cNvSpPr txBox="1"/>
          <p:nvPr/>
        </p:nvSpPr>
        <p:spPr>
          <a:xfrm>
            <a:off x="119856" y="3876675"/>
            <a:ext cx="2795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With thanks to the </a:t>
            </a:r>
            <a:r>
              <a:rPr lang="en-US" sz="1200" dirty="0" err="1"/>
              <a:t>SoLID</a:t>
            </a:r>
            <a:r>
              <a:rPr lang="en-US" sz="1200" dirty="0"/>
              <a:t> collaboration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B46D0-55B1-F6CF-8BD0-1F3439C2F942}"/>
              </a:ext>
            </a:extLst>
          </p:cNvPr>
          <p:cNvSpPr txBox="1"/>
          <p:nvPr/>
        </p:nvSpPr>
        <p:spPr>
          <a:xfrm>
            <a:off x="119856" y="4169992"/>
            <a:ext cx="56140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See details in the talks of Sylvester Joosten for  J/</a:t>
            </a:r>
            <a:r>
              <a:rPr lang="el-GR" sz="1100" dirty="0"/>
              <a:t>ψ</a:t>
            </a:r>
            <a:r>
              <a:rPr lang="en-US" sz="1100" dirty="0"/>
              <a:t> and Vladimir </a:t>
            </a:r>
            <a:r>
              <a:rPr lang="en-US" sz="1100" dirty="0" err="1"/>
              <a:t>Katchatryan</a:t>
            </a:r>
            <a:r>
              <a:rPr lang="en-US" sz="1100" dirty="0"/>
              <a:t> for SIDIS</a:t>
            </a:r>
          </a:p>
        </p:txBody>
      </p:sp>
    </p:spTree>
    <p:extLst>
      <p:ext uri="{BB962C8B-B14F-4D97-AF65-F5344CB8AC3E}">
        <p14:creationId xmlns:p14="http://schemas.microsoft.com/office/powerpoint/2010/main" val="12281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94" y="465028"/>
            <a:ext cx="9123230" cy="432"/>
          </a:xfrm>
          <a:custGeom>
            <a:avLst/>
            <a:gdLst/>
            <a:ahLst/>
            <a:cxnLst/>
            <a:rect l="l" t="t" r="r" b="b"/>
            <a:pathLst>
              <a:path w="13419455" h="634">
                <a:moveTo>
                  <a:pt x="0" y="0"/>
                </a:moveTo>
                <a:lnTo>
                  <a:pt x="13419123" y="360"/>
                </a:lnTo>
              </a:path>
            </a:pathLst>
          </a:custGeom>
          <a:ln w="57240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5825" y="108639"/>
            <a:ext cx="8476422" cy="301105"/>
          </a:xfrm>
          <a:prstGeom prst="rect">
            <a:avLst/>
          </a:prstGeom>
          <a:noFill/>
        </p:spPr>
        <p:txBody>
          <a:bodyPr vert="horz" wrap="square" lIns="0" tIns="8633" rIns="0" bIns="0" rtlCol="0" anchor="b">
            <a:spAutoFit/>
          </a:bodyPr>
          <a:lstStyle/>
          <a:p>
            <a:pPr marL="8634" algn="ctr">
              <a:spcBef>
                <a:spcPts val="68"/>
              </a:spcBef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cs typeface="STIXGeneral"/>
              </a:rPr>
              <a:t>Electron Scattering at the Intensity Frontier with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cs typeface="STIXGeneral"/>
              </a:rPr>
              <a:t>SoLID</a:t>
            </a:r>
            <a:endParaRPr sz="2000" dirty="0">
              <a:solidFill>
                <a:schemeClr val="tx2">
                  <a:lumMod val="60000"/>
                  <a:lumOff val="40000"/>
                </a:schemeClr>
              </a:solidFill>
              <a:cs typeface="STIXGener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06281" y="565933"/>
            <a:ext cx="3114354" cy="523474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 algn="ctr">
              <a:spcBef>
                <a:spcPts val="68"/>
              </a:spcBef>
            </a:pPr>
            <a:r>
              <a:rPr sz="1631" spc="-3" dirty="0">
                <a:latin typeface="Arial"/>
                <a:cs typeface="Arial"/>
              </a:rPr>
              <a:t>Zein-Eddine</a:t>
            </a:r>
            <a:r>
              <a:rPr sz="1631" spc="-31" dirty="0">
                <a:latin typeface="Arial"/>
                <a:cs typeface="Arial"/>
              </a:rPr>
              <a:t> </a:t>
            </a:r>
            <a:r>
              <a:rPr sz="1631" spc="-3" dirty="0">
                <a:latin typeface="Arial"/>
                <a:cs typeface="Arial"/>
              </a:rPr>
              <a:t>Mezian</a:t>
            </a:r>
            <a:r>
              <a:rPr lang="en-US" sz="1631" spc="-3" dirty="0">
                <a:latin typeface="Arial"/>
                <a:cs typeface="Arial"/>
              </a:rPr>
              <a:t>i</a:t>
            </a:r>
          </a:p>
          <a:p>
            <a:pPr marL="8634" algn="ctr">
              <a:spcBef>
                <a:spcPts val="68"/>
              </a:spcBef>
            </a:pPr>
            <a:r>
              <a:rPr lang="en-US" sz="1631" spc="-3" dirty="0">
                <a:latin typeface="Arial"/>
                <a:cs typeface="Arial"/>
              </a:rPr>
              <a:t>Argonne National Laboratory </a:t>
            </a:r>
            <a:endParaRPr sz="1631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4299" y="670190"/>
            <a:ext cx="8945580" cy="4030413"/>
            <a:chOff x="60545" y="648435"/>
            <a:chExt cx="13158148" cy="5928377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45" y="648435"/>
              <a:ext cx="6844669" cy="31090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53459" y="3944061"/>
              <a:ext cx="2865234" cy="26327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6354" y="3944062"/>
              <a:ext cx="4166796" cy="26327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6470" y="5381713"/>
              <a:ext cx="497079" cy="267417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81706" y="4872212"/>
            <a:ext cx="1446383" cy="24196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60863" y="644987"/>
            <a:ext cx="1498547" cy="62539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154190" y="2685397"/>
            <a:ext cx="682526" cy="197102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>
              <a:spcBef>
                <a:spcPts val="68"/>
              </a:spcBef>
            </a:pPr>
            <a:r>
              <a:rPr sz="1224" spc="-3" dirty="0">
                <a:solidFill>
                  <a:srgbClr val="1F5FA0"/>
                </a:solidFill>
                <a:latin typeface="Arial"/>
                <a:cs typeface="Arial"/>
              </a:rPr>
              <a:t>Side</a:t>
            </a:r>
            <a:r>
              <a:rPr sz="1224" spc="-48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sz="1224" spc="-3" dirty="0">
                <a:solidFill>
                  <a:srgbClr val="1F5FA0"/>
                </a:solidFill>
                <a:latin typeface="Arial"/>
                <a:cs typeface="Arial"/>
              </a:rPr>
              <a:t>view</a:t>
            </a:r>
            <a:endParaRPr sz="1224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74439" y="2660532"/>
            <a:ext cx="734331" cy="197102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>
              <a:spcBef>
                <a:spcPts val="68"/>
              </a:spcBef>
            </a:pPr>
            <a:r>
              <a:rPr sz="1224" spc="-3" dirty="0">
                <a:solidFill>
                  <a:srgbClr val="1F5FA0"/>
                </a:solidFill>
                <a:latin typeface="Arial"/>
                <a:cs typeface="Arial"/>
              </a:rPr>
              <a:t>Front</a:t>
            </a:r>
            <a:r>
              <a:rPr sz="1224" spc="-44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sz="1224" spc="-3" dirty="0">
                <a:solidFill>
                  <a:srgbClr val="1F5FA0"/>
                </a:solidFill>
                <a:latin typeface="Arial"/>
                <a:cs typeface="Arial"/>
              </a:rPr>
              <a:t>view</a:t>
            </a:r>
            <a:endParaRPr sz="1224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561750" y="3530858"/>
            <a:ext cx="1262156" cy="1144539"/>
            <a:chOff x="3767752" y="4865397"/>
            <a:chExt cx="1856519" cy="1683514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1824" y="4865397"/>
              <a:ext cx="1682447" cy="168351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767752" y="5524164"/>
              <a:ext cx="857250" cy="76200"/>
            </a:xfrm>
            <a:custGeom>
              <a:avLst/>
              <a:gdLst/>
              <a:ahLst/>
              <a:cxnLst/>
              <a:rect l="l" t="t" r="r" b="b"/>
              <a:pathLst>
                <a:path w="857250" h="76200">
                  <a:moveTo>
                    <a:pt x="780550" y="47624"/>
                  </a:moveTo>
                  <a:lnTo>
                    <a:pt x="780550" y="76199"/>
                  </a:lnTo>
                  <a:lnTo>
                    <a:pt x="837700" y="47624"/>
                  </a:lnTo>
                  <a:lnTo>
                    <a:pt x="780550" y="47624"/>
                  </a:lnTo>
                  <a:close/>
                </a:path>
                <a:path w="857250" h="76200">
                  <a:moveTo>
                    <a:pt x="780550" y="28574"/>
                  </a:moveTo>
                  <a:lnTo>
                    <a:pt x="780550" y="47624"/>
                  </a:lnTo>
                  <a:lnTo>
                    <a:pt x="793250" y="47624"/>
                  </a:lnTo>
                  <a:lnTo>
                    <a:pt x="793250" y="28574"/>
                  </a:lnTo>
                  <a:lnTo>
                    <a:pt x="780550" y="28574"/>
                  </a:lnTo>
                  <a:close/>
                </a:path>
                <a:path w="857250" h="76200">
                  <a:moveTo>
                    <a:pt x="780550" y="0"/>
                  </a:moveTo>
                  <a:lnTo>
                    <a:pt x="780550" y="28574"/>
                  </a:lnTo>
                  <a:lnTo>
                    <a:pt x="793250" y="28574"/>
                  </a:lnTo>
                  <a:lnTo>
                    <a:pt x="793250" y="47624"/>
                  </a:lnTo>
                  <a:lnTo>
                    <a:pt x="837703" y="47623"/>
                  </a:lnTo>
                  <a:lnTo>
                    <a:pt x="856750" y="38099"/>
                  </a:lnTo>
                  <a:lnTo>
                    <a:pt x="780550" y="0"/>
                  </a:lnTo>
                  <a:close/>
                </a:path>
                <a:path w="857250" h="76200">
                  <a:moveTo>
                    <a:pt x="1" y="28573"/>
                  </a:moveTo>
                  <a:lnTo>
                    <a:pt x="0" y="47623"/>
                  </a:lnTo>
                  <a:lnTo>
                    <a:pt x="780550" y="47624"/>
                  </a:lnTo>
                  <a:lnTo>
                    <a:pt x="780550" y="28574"/>
                  </a:lnTo>
                  <a:lnTo>
                    <a:pt x="1" y="285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224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871001" y="2395247"/>
            <a:ext cx="4055353" cy="197102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>
              <a:spcBef>
                <a:spcPts val="68"/>
              </a:spcBef>
            </a:pPr>
            <a:r>
              <a:rPr sz="1224" b="1" dirty="0">
                <a:solidFill>
                  <a:srgbClr val="1F5FA0"/>
                </a:solidFill>
                <a:latin typeface="Arial"/>
                <a:cs typeface="Arial"/>
              </a:rPr>
              <a:t>A</a:t>
            </a:r>
            <a:r>
              <a:rPr sz="1224" b="1" spc="-82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sz="1224" b="1" spc="-3" dirty="0">
                <a:solidFill>
                  <a:srgbClr val="1F5FA0"/>
                </a:solidFill>
                <a:latin typeface="Arial"/>
                <a:cs typeface="Arial"/>
              </a:rPr>
              <a:t>charmonium</a:t>
            </a:r>
            <a:r>
              <a:rPr sz="1224" b="1" spc="-10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lang="en-US" sz="1224" b="1" spc="-10" dirty="0">
                <a:solidFill>
                  <a:srgbClr val="1F5FA0"/>
                </a:solidFill>
                <a:latin typeface="Arial"/>
                <a:cs typeface="Arial"/>
              </a:rPr>
              <a:t>production and decay </a:t>
            </a:r>
            <a:r>
              <a:rPr sz="1224" b="1" spc="-3" dirty="0">
                <a:solidFill>
                  <a:srgbClr val="1F5FA0"/>
                </a:solidFill>
                <a:latin typeface="Arial"/>
                <a:cs typeface="Arial"/>
              </a:rPr>
              <a:t>event</a:t>
            </a:r>
            <a:r>
              <a:rPr sz="1224" b="1" spc="-14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sz="1224" b="1" dirty="0">
                <a:solidFill>
                  <a:srgbClr val="1F5FA0"/>
                </a:solidFill>
                <a:latin typeface="Arial"/>
                <a:cs typeface="Arial"/>
              </a:rPr>
              <a:t>in</a:t>
            </a:r>
            <a:r>
              <a:rPr sz="1224" b="1" spc="-14" dirty="0">
                <a:solidFill>
                  <a:srgbClr val="1F5FA0"/>
                </a:solidFill>
                <a:latin typeface="Arial"/>
                <a:cs typeface="Arial"/>
              </a:rPr>
              <a:t> </a:t>
            </a:r>
            <a:r>
              <a:rPr sz="1224" b="1" spc="-3" dirty="0">
                <a:solidFill>
                  <a:srgbClr val="1F5FA0"/>
                </a:solidFill>
                <a:latin typeface="Arial"/>
                <a:cs typeface="Arial"/>
              </a:rPr>
              <a:t>SoLID</a:t>
            </a:r>
            <a:endParaRPr sz="1224" b="1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17082" y="3681244"/>
            <a:ext cx="189950" cy="197102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>
              <a:spcBef>
                <a:spcPts val="68"/>
              </a:spcBef>
            </a:pPr>
            <a:r>
              <a:rPr sz="1224" spc="-3" dirty="0">
                <a:latin typeface="Arial"/>
                <a:cs typeface="Arial"/>
              </a:rPr>
              <a:t>e</a:t>
            </a:r>
            <a:r>
              <a:rPr sz="1224" dirty="0">
                <a:latin typeface="Arial"/>
                <a:cs typeface="Arial"/>
              </a:rPr>
              <a:t>-’</a:t>
            </a:r>
            <a:endParaRPr sz="1224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97855" y="3820081"/>
            <a:ext cx="155414" cy="197102"/>
          </a:xfrm>
          <a:prstGeom prst="rect">
            <a:avLst/>
          </a:prstGeom>
        </p:spPr>
        <p:txBody>
          <a:bodyPr vert="horz" wrap="square" lIns="0" tIns="8633" rIns="0" bIns="0" rtlCol="0">
            <a:spAutoFit/>
          </a:bodyPr>
          <a:lstStyle/>
          <a:p>
            <a:pPr marL="8634">
              <a:spcBef>
                <a:spcPts val="68"/>
              </a:spcBef>
            </a:pPr>
            <a:r>
              <a:rPr sz="1224" spc="-3" dirty="0">
                <a:latin typeface="Arial"/>
                <a:cs typeface="Arial"/>
              </a:rPr>
              <a:t>e</a:t>
            </a:r>
            <a:r>
              <a:rPr sz="1224" dirty="0">
                <a:latin typeface="Arial"/>
                <a:cs typeface="Arial"/>
              </a:rPr>
              <a:t>-</a:t>
            </a:r>
            <a:endParaRPr sz="1224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05222" y="3700410"/>
            <a:ext cx="1775173" cy="308670"/>
          </a:xfrm>
          <a:custGeom>
            <a:avLst/>
            <a:gdLst/>
            <a:ahLst/>
            <a:cxnLst/>
            <a:rect l="l" t="t" r="r" b="b"/>
            <a:pathLst>
              <a:path w="2611120" h="454025">
                <a:moveTo>
                  <a:pt x="2534254" y="28213"/>
                </a:moveTo>
                <a:lnTo>
                  <a:pt x="0" y="434924"/>
                </a:lnTo>
                <a:lnTo>
                  <a:pt x="3018" y="453734"/>
                </a:lnTo>
                <a:lnTo>
                  <a:pt x="2537273" y="47023"/>
                </a:lnTo>
                <a:lnTo>
                  <a:pt x="2534254" y="28213"/>
                </a:lnTo>
                <a:close/>
              </a:path>
              <a:path w="2611120" h="454025">
                <a:moveTo>
                  <a:pt x="2610086" y="26201"/>
                </a:moveTo>
                <a:lnTo>
                  <a:pt x="2546794" y="26201"/>
                </a:lnTo>
                <a:lnTo>
                  <a:pt x="2549812" y="45011"/>
                </a:lnTo>
                <a:lnTo>
                  <a:pt x="2537273" y="47023"/>
                </a:lnTo>
                <a:lnTo>
                  <a:pt x="2541800" y="75237"/>
                </a:lnTo>
                <a:lnTo>
                  <a:pt x="2610086" y="26201"/>
                </a:lnTo>
                <a:close/>
              </a:path>
              <a:path w="2611120" h="454025">
                <a:moveTo>
                  <a:pt x="2546794" y="26201"/>
                </a:moveTo>
                <a:lnTo>
                  <a:pt x="2534254" y="28213"/>
                </a:lnTo>
                <a:lnTo>
                  <a:pt x="2537273" y="47023"/>
                </a:lnTo>
                <a:lnTo>
                  <a:pt x="2549812" y="45011"/>
                </a:lnTo>
                <a:lnTo>
                  <a:pt x="2546794" y="26201"/>
                </a:lnTo>
                <a:close/>
              </a:path>
              <a:path w="2611120" h="454025">
                <a:moveTo>
                  <a:pt x="2529726" y="0"/>
                </a:moveTo>
                <a:lnTo>
                  <a:pt x="2534254" y="28213"/>
                </a:lnTo>
                <a:lnTo>
                  <a:pt x="2546794" y="26201"/>
                </a:lnTo>
                <a:lnTo>
                  <a:pt x="2610086" y="26201"/>
                </a:lnTo>
                <a:lnTo>
                  <a:pt x="2611000" y="25544"/>
                </a:lnTo>
                <a:lnTo>
                  <a:pt x="252972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A89A8-8698-3A46-A75C-BC3890355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7767" y="7327691"/>
            <a:ext cx="3207629" cy="282893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B8B8B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34">
              <a:lnSpc>
                <a:spcPts val="968"/>
              </a:lnSpc>
            </a:pPr>
            <a:r>
              <a:rPr lang="en-US" spc="-11"/>
              <a:t>Hot &amp; Cold QCD Town Meeting</a:t>
            </a:r>
            <a:endParaRPr lang="en-US" spc="-7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1D97D76-C970-4968-BF25-B07E0EC9A56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017737" y="7238541"/>
            <a:ext cx="270003" cy="2155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1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19">
              <a:spcBef>
                <a:spcPts val="31"/>
              </a:spcBef>
            </a:pPr>
            <a:fld id="{81D60167-4931-47E6-BA6A-407CBD079E47}" type="slidenum">
              <a:rPr lang="en-US" spc="-71" smtClean="0"/>
              <a:pPr marL="38119">
                <a:spcBef>
                  <a:spcPts val="31"/>
                </a:spcBef>
              </a:pPr>
              <a:t>2</a:t>
            </a:fld>
            <a:endParaRPr lang="en-US" spc="-48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B24ED7-B674-BF15-F0F0-17E536EFBE20}"/>
              </a:ext>
            </a:extLst>
          </p:cNvPr>
          <p:cNvSpPr txBox="1"/>
          <p:nvPr/>
        </p:nvSpPr>
        <p:spPr>
          <a:xfrm>
            <a:off x="4582537" y="1463419"/>
            <a:ext cx="4590296" cy="6361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3" dirty="0">
                <a:solidFill>
                  <a:srgbClr val="00B050"/>
                </a:solidFill>
              </a:rPr>
              <a:t>Hot &amp; Cold QCD Town Hall Meeting, MIT</a:t>
            </a:r>
          </a:p>
          <a:p>
            <a:pPr algn="ctr"/>
            <a:r>
              <a:rPr lang="en-US" sz="1631" dirty="0">
                <a:solidFill>
                  <a:srgbClr val="00B050"/>
                </a:solidFill>
              </a:rPr>
              <a:t>September 23-25, 2022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65F95B-0857-0F80-39B4-2DABA56C2065}"/>
              </a:ext>
            </a:extLst>
          </p:cNvPr>
          <p:cNvSpPr txBox="1"/>
          <p:nvPr/>
        </p:nvSpPr>
        <p:spPr>
          <a:xfrm>
            <a:off x="317842" y="2867434"/>
            <a:ext cx="36719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With thanks to: </a:t>
            </a:r>
          </a:p>
          <a:p>
            <a:r>
              <a:rPr lang="en-US" sz="1100" dirty="0"/>
              <a:t>Jian-Ping Chen, Haiyan Gao,  Paul Souder </a:t>
            </a:r>
          </a:p>
          <a:p>
            <a:r>
              <a:rPr lang="en-US" sz="1100" dirty="0"/>
              <a:t>and </a:t>
            </a:r>
            <a:r>
              <a:rPr lang="en-US" sz="1100" dirty="0" err="1"/>
              <a:t>Xiaochao</a:t>
            </a:r>
            <a:r>
              <a:rPr lang="en-US" sz="1100" dirty="0"/>
              <a:t> Zheng and the </a:t>
            </a:r>
            <a:r>
              <a:rPr lang="en-US" sz="1100" dirty="0" err="1"/>
              <a:t>SoLID</a:t>
            </a:r>
            <a:r>
              <a:rPr lang="en-US" sz="1100" dirty="0"/>
              <a:t> collaboration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AD3F7D-A166-0B7F-9DF4-44E288A72A68}"/>
              </a:ext>
            </a:extLst>
          </p:cNvPr>
          <p:cNvSpPr txBox="1"/>
          <p:nvPr/>
        </p:nvSpPr>
        <p:spPr>
          <a:xfrm>
            <a:off x="194544" y="3482987"/>
            <a:ext cx="23024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900" dirty="0">
                <a:latin typeface="+mn-lt"/>
              </a:rPr>
              <a:t>J. Arrington </a:t>
            </a:r>
            <a:r>
              <a:rPr lang="en-US" sz="900" i="1" dirty="0">
                <a:latin typeface="+mn-lt"/>
              </a:rPr>
              <a:t>et al. </a:t>
            </a:r>
            <a:r>
              <a:rPr lang="en-US" sz="900" dirty="0">
                <a:latin typeface="+mn-lt"/>
              </a:rPr>
              <a:t>[Jefferson Lab </a:t>
            </a:r>
            <a:r>
              <a:rPr lang="en-US" sz="900" dirty="0" err="1">
                <a:latin typeface="+mn-lt"/>
              </a:rPr>
              <a:t>SoLID</a:t>
            </a:r>
            <a:r>
              <a:rPr lang="en-US" sz="900" dirty="0">
                <a:latin typeface="+mn-lt"/>
              </a:rPr>
              <a:t>],</a:t>
            </a:r>
          </a:p>
          <a:p>
            <a:pPr>
              <a:buNone/>
            </a:pPr>
            <a:r>
              <a:rPr lang="en-US" sz="900" dirty="0">
                <a:latin typeface="+mn-lt"/>
              </a:rPr>
              <a:t>``The solenoidal large intensity device (</a:t>
            </a:r>
            <a:r>
              <a:rPr lang="en-US" sz="900" dirty="0" err="1">
                <a:latin typeface="+mn-lt"/>
              </a:rPr>
              <a:t>SoLID</a:t>
            </a:r>
            <a:r>
              <a:rPr lang="en-US" sz="900" dirty="0">
                <a:latin typeface="+mn-lt"/>
              </a:rPr>
              <a:t>) for </a:t>
            </a:r>
            <a:r>
              <a:rPr lang="en-US" sz="900" dirty="0" err="1">
                <a:latin typeface="+mn-lt"/>
              </a:rPr>
              <a:t>JLab</a:t>
            </a:r>
            <a:r>
              <a:rPr lang="en-US" sz="900" dirty="0">
                <a:latin typeface="+mn-lt"/>
              </a:rPr>
              <a:t> 12 GeV,''</a:t>
            </a:r>
          </a:p>
          <a:p>
            <a:pPr>
              <a:buNone/>
            </a:pPr>
            <a:r>
              <a:rPr lang="en-US" sz="900" dirty="0">
                <a:latin typeface="+mn-lt"/>
              </a:rPr>
              <a:t>J. Phys. </a:t>
            </a:r>
            <a:r>
              <a:rPr lang="en-US" sz="900" b="1" dirty="0">
                <a:latin typeface="+mn-lt"/>
              </a:rPr>
              <a:t>G 50 </a:t>
            </a:r>
            <a:r>
              <a:rPr lang="en-US" sz="900" dirty="0">
                <a:latin typeface="+mn-lt"/>
              </a:rPr>
              <a:t>(2023) no.11, 110501, doi:10.1088/1361-6471/acda21</a:t>
            </a:r>
          </a:p>
          <a:p>
            <a:pPr>
              <a:buNone/>
            </a:pPr>
            <a:r>
              <a:rPr lang="en-US" sz="900" dirty="0">
                <a:latin typeface="+mn-lt"/>
              </a:rPr>
              <a:t>[arXiv:2209.13357 [</a:t>
            </a:r>
            <a:r>
              <a:rPr lang="en-US" sz="900" dirty="0" err="1">
                <a:latin typeface="+mn-lt"/>
              </a:rPr>
              <a:t>nucl</a:t>
            </a:r>
            <a:r>
              <a:rPr lang="en-US" sz="900" dirty="0">
                <a:latin typeface="+mn-lt"/>
              </a:rPr>
              <a:t>-ex]].</a:t>
            </a:r>
            <a:endParaRPr lang="en-US" sz="900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58" y="-10945"/>
            <a:ext cx="8548405" cy="418287"/>
          </a:xfrm>
          <a:solidFill>
            <a:srgbClr val="002060"/>
          </a:solidFill>
        </p:spPr>
        <p:txBody>
          <a:bodyPr/>
          <a:lstStyle/>
          <a:p>
            <a:pPr algn="ctr" rtl="0"/>
            <a:r>
              <a:rPr lang="en-US" sz="2000" dirty="0">
                <a:solidFill>
                  <a:schemeClr val="bg1"/>
                </a:solidFill>
              </a:rPr>
              <a:t>SOLID: A Science Program at the Intensity Frontier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5053FC-F0BE-499F-9652-6D9582965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14" y="552322"/>
            <a:ext cx="8667583" cy="4591178"/>
          </a:xfrm>
        </p:spPr>
        <p:txBody>
          <a:bodyPr>
            <a:normAutofit/>
          </a:bodyPr>
          <a:lstStyle/>
          <a:p>
            <a:pPr marL="310667" indent="-310667">
              <a:buFont typeface="Wingdings" pitchFamily="2" charset="2"/>
              <a:buChar char="q"/>
            </a:pPr>
            <a:r>
              <a:rPr lang="en-US" sz="1400" dirty="0" err="1"/>
              <a:t>SoLID</a:t>
            </a:r>
            <a:r>
              <a:rPr lang="en-US" sz="1400" dirty="0"/>
              <a:t> is a </a:t>
            </a:r>
            <a:r>
              <a:rPr lang="en-US" sz="1400" b="1" dirty="0"/>
              <a:t>large acceptance </a:t>
            </a:r>
            <a:r>
              <a:rPr lang="en-US" sz="1400" dirty="0"/>
              <a:t>device which can handle </a:t>
            </a:r>
            <a:r>
              <a:rPr lang="en-US" sz="1400" b="1" dirty="0"/>
              <a:t>very high luminosity </a:t>
            </a:r>
            <a:r>
              <a:rPr lang="en-US" sz="1400" dirty="0"/>
              <a:t>to allow full exploitation of the </a:t>
            </a:r>
            <a:r>
              <a:rPr lang="en-US" sz="1400" dirty="0" err="1"/>
              <a:t>JLab</a:t>
            </a:r>
            <a:r>
              <a:rPr lang="en-US" sz="1400" dirty="0"/>
              <a:t> 12 GeV scientific potential</a:t>
            </a:r>
          </a:p>
          <a:p>
            <a:pPr marL="0" indent="0">
              <a:buNone/>
            </a:pPr>
            <a:endParaRPr lang="en-US" sz="2000" dirty="0"/>
          </a:p>
          <a:p>
            <a:pPr marL="311095" indent="-311095">
              <a:buFont typeface="Wingdings" pitchFamily="2" charset="2"/>
              <a:buChar char="q"/>
            </a:pPr>
            <a:r>
              <a:rPr lang="en-US" sz="1400" dirty="0"/>
              <a:t>SoLID has rich and vibrant science program complementary and synergistic to the proposed EIC science program.</a:t>
            </a:r>
            <a:r>
              <a:rPr lang="en-US" sz="1400" dirty="0">
                <a:solidFill>
                  <a:srgbClr val="7030A0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Three pillars include SIDIS, PVDIS and J/Psi threshold production. </a:t>
            </a:r>
          </a:p>
          <a:p>
            <a:pPr marL="311095" indent="-311095">
              <a:buFont typeface="Wingdings" pitchFamily="2" charset="2"/>
              <a:buChar char="q"/>
            </a:pPr>
            <a:endParaRPr lang="en-US" sz="1400" b="1" dirty="0">
              <a:solidFill>
                <a:srgbClr val="002060"/>
              </a:solidFill>
            </a:endParaRPr>
          </a:p>
          <a:p>
            <a:pPr marL="311095" indent="-311095">
              <a:buFont typeface="Wingdings" pitchFamily="2" charset="2"/>
              <a:buChar char="q"/>
            </a:pPr>
            <a:r>
              <a:rPr lang="en-US" sz="1400" dirty="0" err="1">
                <a:solidFill>
                  <a:srgbClr val="002060"/>
                </a:solidFill>
              </a:rPr>
              <a:t>SoLID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offers an important training ground for the next generation of science leaders in EIC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</a:rPr>
              <a:t>				</a:t>
            </a:r>
          </a:p>
          <a:p>
            <a:pPr marL="310667" indent="-310667">
              <a:buFont typeface="Wingdings" pitchFamily="2" charset="2"/>
              <a:buChar char="q"/>
            </a:pPr>
            <a:r>
              <a:rPr lang="en-US" sz="1400" dirty="0"/>
              <a:t>After a decade of hard work, we have a mature pre-conceptual design with expected performance to meet the challenging requirements for the three major science pillars</a:t>
            </a:r>
          </a:p>
          <a:p>
            <a:pPr marL="0" indent="0">
              <a:buNone/>
            </a:pPr>
            <a:r>
              <a:rPr lang="en-US" sz="1400" dirty="0"/>
              <a:t> </a:t>
            </a:r>
          </a:p>
          <a:p>
            <a:pPr marL="311095" indent="-311095">
              <a:buFont typeface="Wingdings" pitchFamily="2" charset="2"/>
              <a:buChar char="q"/>
            </a:pPr>
            <a:r>
              <a:rPr lang="en-US" sz="1400" dirty="0"/>
              <a:t>Completed the DOE Science Review (March 8-10, 2021)</a:t>
            </a:r>
          </a:p>
          <a:p>
            <a:pPr marL="311095" indent="-311095">
              <a:buFont typeface="Wingdings" pitchFamily="2" charset="2"/>
              <a:buChar char="q"/>
            </a:pPr>
            <a:endParaRPr lang="en-US" sz="1400" dirty="0"/>
          </a:p>
          <a:p>
            <a:pPr marL="310667" indent="-310667">
              <a:buFont typeface="Wingdings" pitchFamily="2" charset="2"/>
              <a:buChar char="q"/>
            </a:pPr>
            <a:r>
              <a:rPr lang="en-US" sz="1400" spc="-1" dirty="0">
                <a:solidFill>
                  <a:srgbClr val="00B050"/>
                </a:solidFill>
                <a:latin typeface="ARial"/>
              </a:rPr>
              <a:t>270+ collaborators, 70+ institutions from 13 countries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BE8D8-90AB-1C4E-9912-AA7050117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7767" y="7327691"/>
            <a:ext cx="3207629" cy="282893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B8B8B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34">
              <a:lnSpc>
                <a:spcPts val="968"/>
              </a:lnSpc>
            </a:pPr>
            <a:r>
              <a:rPr lang="en-US" spc="-11"/>
              <a:t>Hot &amp; Cold QCD Town Meeting</a:t>
            </a:r>
            <a:endParaRPr lang="en-US" spc="-7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907B9-E753-BA57-700E-7F3220CBBB1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017737" y="7238541"/>
            <a:ext cx="270003" cy="2155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1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2">
              <a:spcBef>
                <a:spcPts val="21"/>
              </a:spcBef>
            </a:pPr>
            <a:fld id="{81D60167-4931-47E6-BA6A-407CBD079E47}" type="slidenum">
              <a:rPr lang="en-US" spc="-71" smtClean="0"/>
              <a:pPr marL="38119">
                <a:spcBef>
                  <a:spcPts val="31"/>
                </a:spcBef>
              </a:pPr>
              <a:t>3</a:t>
            </a:fld>
            <a:endParaRPr lang="en-US" spc="-48" dirty="0"/>
          </a:p>
        </p:txBody>
      </p:sp>
    </p:spTree>
    <p:extLst>
      <p:ext uri="{BB962C8B-B14F-4D97-AF65-F5344CB8AC3E}">
        <p14:creationId xmlns:p14="http://schemas.microsoft.com/office/powerpoint/2010/main" val="335092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ustomShape 1"/>
          <p:cNvSpPr/>
          <p:nvPr/>
        </p:nvSpPr>
        <p:spPr>
          <a:xfrm>
            <a:off x="260894" y="21923"/>
            <a:ext cx="8882867" cy="39664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1209" tIns="30605" rIns="61209" bIns="30605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176" spc="-1" dirty="0" err="1">
                <a:solidFill>
                  <a:schemeClr val="bg1"/>
                </a:solidFill>
                <a:ea typeface="DejaVu Sans"/>
              </a:rPr>
              <a:t>SoLID</a:t>
            </a:r>
            <a:r>
              <a:rPr lang="en-US" sz="2176" spc="-1" dirty="0">
                <a:solidFill>
                  <a:schemeClr val="bg1"/>
                </a:solidFill>
                <a:ea typeface="DejaVu Sans"/>
              </a:rPr>
              <a:t> Physics Program: Approved Experiments</a:t>
            </a:r>
            <a:endParaRPr lang="en-US" sz="2176" spc="-1" dirty="0">
              <a:solidFill>
                <a:schemeClr val="bg1"/>
              </a:solidFill>
            </a:endParaRPr>
          </a:p>
        </p:txBody>
      </p:sp>
      <p:pic>
        <p:nvPicPr>
          <p:cNvPr id="594" name="Picture 1" descr="SoLID_setup_20160804_SIDIS_He3_coil_baseline.pdf"/>
          <p:cNvPicPr/>
          <p:nvPr/>
        </p:nvPicPr>
        <p:blipFill>
          <a:blip r:embed="rId3"/>
          <a:stretch/>
        </p:blipFill>
        <p:spPr>
          <a:xfrm>
            <a:off x="260894" y="418566"/>
            <a:ext cx="2722455" cy="2049623"/>
          </a:xfrm>
          <a:prstGeom prst="rect">
            <a:avLst/>
          </a:prstGeom>
          <a:ln>
            <a:noFill/>
          </a:ln>
        </p:spPr>
      </p:pic>
      <p:sp>
        <p:nvSpPr>
          <p:cNvPr id="606" name="CustomShape 12"/>
          <p:cNvSpPr/>
          <p:nvPr/>
        </p:nvSpPr>
        <p:spPr>
          <a:xfrm>
            <a:off x="1429377" y="3971315"/>
            <a:ext cx="5175178" cy="2501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1209" tIns="30605" rIns="61209" bIns="30605">
            <a:spAutoFit/>
          </a:bodyPr>
          <a:lstStyle/>
          <a:p>
            <a:pPr>
              <a:lnSpc>
                <a:spcPct val="100000"/>
              </a:lnSpc>
            </a:pPr>
            <a:endParaRPr lang="en-US" sz="1224" spc="-1" dirty="0">
              <a:latin typeface="Arial"/>
            </a:endParaRPr>
          </a:p>
        </p:txBody>
      </p:sp>
      <p:sp>
        <p:nvSpPr>
          <p:cNvPr id="608" name="CustomShape 14"/>
          <p:cNvSpPr/>
          <p:nvPr/>
        </p:nvSpPr>
        <p:spPr>
          <a:xfrm>
            <a:off x="192579" y="2452816"/>
            <a:ext cx="8951182" cy="20931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1209" tIns="30605" rIns="61209" bIns="30605">
            <a:spAutoFit/>
          </a:bodyPr>
          <a:lstStyle/>
          <a:p>
            <a:pPr marL="310667" indent="-310667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100" b="1" spc="-1" dirty="0">
                <a:latin typeface="Arial"/>
                <a:ea typeface="DejaVu Sans"/>
              </a:rPr>
              <a:t>SIDIS: (3)			</a:t>
            </a:r>
            <a:r>
              <a:rPr lang="en-US" sz="1100" spc="-1" dirty="0">
                <a:latin typeface="Arial"/>
                <a:ea typeface="DejaVu Sans"/>
              </a:rPr>
              <a:t>Transversely Polarized </a:t>
            </a:r>
            <a:r>
              <a:rPr lang="en-US" sz="1100" spc="-1" baseline="30000" dirty="0">
                <a:latin typeface="Arial"/>
                <a:ea typeface="DejaVu Sans"/>
              </a:rPr>
              <a:t>3</a:t>
            </a:r>
            <a:r>
              <a:rPr lang="en-US" sz="1100" spc="-1" dirty="0">
                <a:latin typeface="Arial"/>
                <a:ea typeface="DejaVu Sans"/>
              </a:rPr>
              <a:t>He (n): </a:t>
            </a:r>
            <a:r>
              <a:rPr lang="en-US" sz="1100" spc="-1" dirty="0" err="1">
                <a:latin typeface="Arial"/>
                <a:ea typeface="DejaVu Sans"/>
              </a:rPr>
              <a:t>Transversity</a:t>
            </a:r>
            <a:r>
              <a:rPr lang="en-US" sz="1100" spc="-1" dirty="0">
                <a:latin typeface="Arial"/>
                <a:ea typeface="DejaVu Sans"/>
              </a:rPr>
              <a:t>, Sivers, </a:t>
            </a:r>
            <a:r>
              <a:rPr lang="en-US" sz="1100" spc="-1" dirty="0" err="1">
                <a:latin typeface="Arial"/>
                <a:ea typeface="DejaVu Sans"/>
              </a:rPr>
              <a:t>Pretzelosity</a:t>
            </a:r>
            <a:r>
              <a:rPr lang="en-US" sz="1100" spc="-1" dirty="0">
                <a:latin typeface="Arial"/>
                <a:ea typeface="DejaVu Sans"/>
              </a:rPr>
              <a:t> TMDs</a:t>
            </a:r>
          </a:p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US" sz="1100" spc="-1" dirty="0">
                <a:latin typeface="Arial"/>
              </a:rPr>
              <a:t>				</a:t>
            </a:r>
            <a:r>
              <a:rPr lang="en-US" sz="1100" spc="-1" dirty="0">
                <a:latin typeface="Arial" panose="020B0604020202020204" pitchFamily="34" charset="0"/>
                <a:cs typeface="Arial" panose="020B0604020202020204" pitchFamily="34" charset="0"/>
              </a:rPr>
              <a:t>Longitudinally Polarized </a:t>
            </a:r>
            <a:r>
              <a:rPr lang="en-US" sz="1100" spc="-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100" spc="-1" dirty="0">
                <a:latin typeface="Arial" panose="020B0604020202020204" pitchFamily="34" charset="0"/>
                <a:cs typeface="Arial" panose="020B0604020202020204" pitchFamily="34" charset="0"/>
              </a:rPr>
              <a:t>He (n): Worm-gear TMDs</a:t>
            </a:r>
          </a:p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US" sz="1100" spc="-1" dirty="0">
                <a:latin typeface="Arial"/>
              </a:rPr>
              <a:t>				Transversely Polarized Proton: </a:t>
            </a:r>
            <a:r>
              <a:rPr lang="en-US" sz="1100" spc="-1" dirty="0" err="1">
                <a:latin typeface="Arial"/>
              </a:rPr>
              <a:t>Transversity</a:t>
            </a:r>
            <a:r>
              <a:rPr lang="en-US" sz="1100" spc="-1" dirty="0">
                <a:latin typeface="Arial"/>
              </a:rPr>
              <a:t>/Sivers, </a:t>
            </a:r>
            <a:r>
              <a:rPr lang="en-US" sz="1100" spc="-1" dirty="0" err="1">
                <a:latin typeface="Arial"/>
              </a:rPr>
              <a:t>Pretzelocity</a:t>
            </a:r>
            <a:r>
              <a:rPr lang="en-US" sz="1100" spc="-1" dirty="0">
                <a:latin typeface="Arial"/>
              </a:rPr>
              <a:t> TMDs</a:t>
            </a:r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endParaRPr lang="en-US" sz="1100" b="1" spc="-1" dirty="0">
              <a:latin typeface="Arial"/>
            </a:endParaRPr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100" b="1" spc="-1" dirty="0">
                <a:latin typeface="Arial"/>
              </a:rPr>
              <a:t>Threshold J/</a:t>
            </a:r>
            <a:r>
              <a:rPr lang="en-US" sz="1100" b="1" spc="-1" dirty="0">
                <a:latin typeface="Symbol" pitchFamily="2" charset="2"/>
              </a:rPr>
              <a:t>y </a:t>
            </a:r>
            <a:r>
              <a:rPr lang="en-US" sz="1100" b="1" spc="-1" dirty="0"/>
              <a:t>Production</a:t>
            </a:r>
            <a:r>
              <a:rPr lang="en-US" sz="1100" b="1" spc="-1" dirty="0">
                <a:latin typeface="Arial"/>
              </a:rPr>
              <a:t>:		</a:t>
            </a:r>
            <a:r>
              <a:rPr lang="en-US" sz="1100" spc="-1" dirty="0">
                <a:latin typeface="Arial"/>
              </a:rPr>
              <a:t>Gluon Field, Gluonic Gravitational FFs, Proton Mass</a:t>
            </a:r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endParaRPr lang="en-US" sz="1100" b="1" spc="-1" dirty="0">
              <a:latin typeface="Arial"/>
            </a:endParaRPr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endParaRPr lang="en-US" sz="1100" b="1" spc="-1" dirty="0">
              <a:latin typeface="Arial"/>
            </a:endParaRPr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100" b="1" spc="-1" dirty="0">
                <a:latin typeface="Arial"/>
              </a:rPr>
              <a:t>PVDIS</a:t>
            </a:r>
            <a:r>
              <a:rPr lang="en-US" sz="1100" spc="-1" dirty="0">
                <a:latin typeface="Arial"/>
              </a:rPr>
              <a:t>:				Test of the Standard Model &amp; nucleon structure</a:t>
            </a:r>
          </a:p>
          <a:p>
            <a:endParaRPr lang="en-US" sz="1100" spc="-1" dirty="0">
              <a:solidFill>
                <a:srgbClr val="808080"/>
              </a:solidFill>
            </a:endParaRPr>
          </a:p>
          <a:p>
            <a:pPr marL="233001" indent="-233001">
              <a:buFont typeface="Wingdings" pitchFamily="2" charset="2"/>
              <a:buChar char="q"/>
            </a:pPr>
            <a:r>
              <a:rPr lang="en-US" sz="1100" b="1" spc="-1" dirty="0">
                <a:solidFill>
                  <a:srgbClr val="00B050"/>
                </a:solidFill>
              </a:rPr>
              <a:t>Run group experiments (6) approved for GPDs, TMDs, and spin</a:t>
            </a:r>
          </a:p>
          <a:p>
            <a:pPr marL="233001" indent="-233001">
              <a:buFont typeface="Wingdings" pitchFamily="2" charset="2"/>
              <a:buChar char="q"/>
            </a:pPr>
            <a:endParaRPr lang="en-US" sz="1100" b="1" spc="-1" dirty="0">
              <a:solidFill>
                <a:srgbClr val="00B050"/>
              </a:solidFill>
              <a:latin typeface="Arial"/>
            </a:endParaRPr>
          </a:p>
          <a:p>
            <a:pPr marL="233001" indent="-233001">
              <a:buFont typeface="Wingdings" pitchFamily="2" charset="2"/>
              <a:buChar char="q"/>
            </a:pPr>
            <a:r>
              <a:rPr lang="en-US" sz="1100" b="1" spc="-1" dirty="0">
                <a:solidFill>
                  <a:schemeClr val="accent6"/>
                </a:solidFill>
                <a:latin typeface="Arial"/>
              </a:rPr>
              <a:t>New approved/conditionally approved experiments (DDVCS...</a:t>
            </a:r>
            <a:endParaRPr lang="en-US" sz="1100" spc="-1" dirty="0">
              <a:solidFill>
                <a:schemeClr val="accent6"/>
              </a:solidFill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721897-EED3-DDEA-2844-2DD41AF4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68" y="424792"/>
            <a:ext cx="2500596" cy="1875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6336E8-ACB1-C6BD-0C3D-C59169D69766}"/>
              </a:ext>
            </a:extLst>
          </p:cNvPr>
          <p:cNvSpPr txBox="1"/>
          <p:nvPr/>
        </p:nvSpPr>
        <p:spPr>
          <a:xfrm>
            <a:off x="475537" y="2580019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7030A0"/>
                </a:solidFill>
              </a:rPr>
              <a:t>Rating: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887800-8FC2-6DD7-24FC-9AC6CB6EE867}"/>
              </a:ext>
            </a:extLst>
          </p:cNvPr>
          <p:cNvSpPr txBox="1"/>
          <p:nvPr/>
        </p:nvSpPr>
        <p:spPr>
          <a:xfrm>
            <a:off x="413672" y="3259246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7030A0"/>
                </a:solidFill>
              </a:rPr>
              <a:t>Rating: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FA072-E248-164E-C1AE-4EF91558D18C}"/>
              </a:ext>
            </a:extLst>
          </p:cNvPr>
          <p:cNvSpPr txBox="1"/>
          <p:nvPr/>
        </p:nvSpPr>
        <p:spPr>
          <a:xfrm>
            <a:off x="340846" y="3727949"/>
            <a:ext cx="798617" cy="28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23" b="1" dirty="0">
                <a:solidFill>
                  <a:srgbClr val="7030A0"/>
                </a:solidFill>
              </a:rPr>
              <a:t> </a:t>
            </a:r>
            <a:r>
              <a:rPr lang="en-US" sz="1000" b="1" dirty="0">
                <a:solidFill>
                  <a:srgbClr val="7030A0"/>
                </a:solidFill>
              </a:rPr>
              <a:t>Rating: A</a:t>
            </a:r>
            <a:endParaRPr lang="en-US" sz="1223" b="1" dirty="0">
              <a:solidFill>
                <a:srgbClr val="7030A0"/>
              </a:solidFill>
            </a:endParaRPr>
          </a:p>
        </p:txBody>
      </p:sp>
      <p:sp>
        <p:nvSpPr>
          <p:cNvPr id="4" name="AutoShape 2" descr="SoLID_setup_20160804_JPsi.pdf">
            <a:extLst>
              <a:ext uri="{FF2B5EF4-FFF2-40B4-BE49-F238E27FC236}">
                <a16:creationId xmlns:a16="http://schemas.microsoft.com/office/drawing/2014/main" id="{673135D7-BAF8-D1BE-F7A3-E873FA8BB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68440" y="2468190"/>
            <a:ext cx="207121" cy="20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2136" tIns="31068" rIns="62136" bIns="31068" numCol="1" anchor="t" anchorCtr="0" compatLnSpc="1">
            <a:prstTxWarp prst="textNoShape">
              <a:avLst/>
            </a:prstTxWarp>
          </a:bodyPr>
          <a:lstStyle/>
          <a:p>
            <a:endParaRPr lang="en-US" sz="1223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7F5A06-EA91-9BDA-499C-CB1A023FF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869" y="474652"/>
            <a:ext cx="2658050" cy="199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p15="http://schemas.microsoft.com/office/powerpoint/2012/main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217454" y="34520"/>
            <a:ext cx="8807644" cy="517802"/>
          </a:xfrm>
          <a:prstGeom prst="rect">
            <a:avLst/>
          </a:prstGeom>
          <a:solidFill>
            <a:srgbClr val="00206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59" tIns="40830" rIns="81659" bIns="40830"/>
          <a:lstStyle/>
          <a:p>
            <a:pPr>
              <a:lnSpc>
                <a:spcPct val="100000"/>
              </a:lnSpc>
            </a:pPr>
            <a:r>
              <a:rPr lang="en-US" sz="2990" spc="-1" dirty="0" err="1">
                <a:solidFill>
                  <a:schemeClr val="bg1"/>
                </a:solidFill>
                <a:latin typeface="+mj-lt"/>
              </a:rPr>
              <a:t>SoLID</a:t>
            </a:r>
            <a:r>
              <a:rPr lang="en-US" sz="2990" spc="-1" dirty="0">
                <a:solidFill>
                  <a:schemeClr val="bg1"/>
                </a:solidFill>
                <a:latin typeface="+mj-lt"/>
              </a:rPr>
              <a:t> Detector Subsystems</a:t>
            </a:r>
          </a:p>
        </p:txBody>
      </p:sp>
      <p:sp>
        <p:nvSpPr>
          <p:cNvPr id="68" name="CustomShape 2"/>
          <p:cNvSpPr/>
          <p:nvPr/>
        </p:nvSpPr>
        <p:spPr>
          <a:xfrm>
            <a:off x="5671590" y="535295"/>
            <a:ext cx="3094299" cy="3407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59" tIns="40830" rIns="81659" bIns="40830"/>
          <a:lstStyle/>
          <a:p>
            <a:pPr algn="ctr">
              <a:lnSpc>
                <a:spcPct val="100000"/>
              </a:lnSpc>
            </a:pPr>
            <a:r>
              <a:rPr lang="en-US" sz="1359" spc="-1" dirty="0">
                <a:solidFill>
                  <a:srgbClr val="000000"/>
                </a:solidFill>
                <a:latin typeface="ARial"/>
              </a:rPr>
              <a:t>Uses full capability of </a:t>
            </a:r>
            <a:r>
              <a:rPr lang="en-US" sz="1359" spc="-1" dirty="0" err="1">
                <a:solidFill>
                  <a:srgbClr val="000000"/>
                </a:solidFill>
                <a:latin typeface="ARial"/>
              </a:rPr>
              <a:t>JLab</a:t>
            </a:r>
            <a:r>
              <a:rPr lang="en-US" sz="1359" spc="-1" dirty="0">
                <a:solidFill>
                  <a:srgbClr val="000000"/>
                </a:solidFill>
                <a:latin typeface="ARial"/>
              </a:rPr>
              <a:t> electronics</a:t>
            </a:r>
            <a:endParaRPr lang="en-US" sz="1996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996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996" spc="-1" dirty="0">
              <a:latin typeface="Arial"/>
            </a:endParaRPr>
          </a:p>
        </p:txBody>
      </p:sp>
      <p:pic>
        <p:nvPicPr>
          <p:cNvPr id="5" name="Picture 2" descr="C:\DOCUME~1\ADMINI~1\LOCALS~1\Temp\VMwareDnD\b17f9139\SIDIS_FASPD.png">
            <a:extLst>
              <a:ext uri="{FF2B5EF4-FFF2-40B4-BE49-F238E27FC236}">
                <a16:creationId xmlns:a16="http://schemas.microsoft.com/office/drawing/2014/main" id="{B052548C-6B88-614D-86C3-9ECA81884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226" y="2957828"/>
            <a:ext cx="743235" cy="17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~1\ADMINI~1\LOCALS~1\Temp\VMwareDnD\fc820cf0\SIDIS_MRPC.png">
            <a:extLst>
              <a:ext uri="{FF2B5EF4-FFF2-40B4-BE49-F238E27FC236}">
                <a16:creationId xmlns:a16="http://schemas.microsoft.com/office/drawing/2014/main" id="{AE23CC6C-A10C-144C-BDF3-72D7F1C39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47" y="2959240"/>
            <a:ext cx="835419" cy="17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DOCUME~1\ADMINI~1\LOCALS~1\Temp\VMwareDnD\fe800afe\SIDIS_HGC.png">
            <a:extLst>
              <a:ext uri="{FF2B5EF4-FFF2-40B4-BE49-F238E27FC236}">
                <a16:creationId xmlns:a16="http://schemas.microsoft.com/office/drawing/2014/main" id="{0F1148C0-BF13-204E-8630-D8D775C50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853" y="2953985"/>
            <a:ext cx="876902" cy="17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DOCUME~1\ADMINI~1\LOCALS~1\Temp\VMwareDnD\b1f49024\SIDIS_LGC.png">
            <a:extLst>
              <a:ext uri="{FF2B5EF4-FFF2-40B4-BE49-F238E27FC236}">
                <a16:creationId xmlns:a16="http://schemas.microsoft.com/office/drawing/2014/main" id="{352485FC-BEFE-4C44-9692-08F7F629E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805" y="2949208"/>
            <a:ext cx="1037865" cy="17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:\DOCUME~1\ADMINI~1\LOCALS~1\Temp\VMwareDnD\ec0b3d87\SIDIS_FAEC.png">
            <a:extLst>
              <a:ext uri="{FF2B5EF4-FFF2-40B4-BE49-F238E27FC236}">
                <a16:creationId xmlns:a16="http://schemas.microsoft.com/office/drawing/2014/main" id="{29C2B908-7B3F-B24F-B3DF-918A5560B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265" y="2963513"/>
            <a:ext cx="652204" cy="174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:\DOCUME~1\ADMINI~1\LOCALS~1\Temp\VMwareDnD\b1f6900f\SIDIS_LASPD.png">
            <a:extLst>
              <a:ext uri="{FF2B5EF4-FFF2-40B4-BE49-F238E27FC236}">
                <a16:creationId xmlns:a16="http://schemas.microsoft.com/office/drawing/2014/main" id="{5E5D8B6A-D90B-114D-A9D1-8468F4B3B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991" y="2989761"/>
            <a:ext cx="308602" cy="162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455C0C2-FA2C-D446-AE74-9E384DE88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30" y="769194"/>
            <a:ext cx="1765327" cy="162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C:\DOCUME~1\ADMINI~1\LOCALS~1\Temp\VMwareDnD\b3fd96bb\SIDIS_GEM.png">
            <a:extLst>
              <a:ext uri="{FF2B5EF4-FFF2-40B4-BE49-F238E27FC236}">
                <a16:creationId xmlns:a16="http://schemas.microsoft.com/office/drawing/2014/main" id="{E3474F36-9423-C249-87AC-DBE447E72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-213" r="45718" b="-1418"/>
          <a:stretch/>
        </p:blipFill>
        <p:spPr bwMode="auto">
          <a:xfrm>
            <a:off x="564869" y="3009477"/>
            <a:ext cx="960708" cy="162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C:\DOCUME~1\ADMINI~1\LOCALS~1\Temp\VMwareDnD\fc830c5e\PVDIS_LGC.png">
            <a:extLst>
              <a:ext uri="{FF2B5EF4-FFF2-40B4-BE49-F238E27FC236}">
                <a16:creationId xmlns:a16="http://schemas.microsoft.com/office/drawing/2014/main" id="{1F18BB30-9E38-3E46-8F25-E9EAA20F6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268" y="799375"/>
            <a:ext cx="843565" cy="159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 descr="C:\DOCUME~1\ADMINI~1\LOCALS~1\Temp\VMwareDnD\723ed45d\CLEO.png">
            <a:extLst>
              <a:ext uri="{FF2B5EF4-FFF2-40B4-BE49-F238E27FC236}">
                <a16:creationId xmlns:a16="http://schemas.microsoft.com/office/drawing/2014/main" id="{8E32FF0F-D9D1-9C4C-862F-55DBD7981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474" y="809042"/>
            <a:ext cx="2528152" cy="174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:\DOCUME~1\ADMINI~1\LOCALS~1\Temp\VMwareDnD\fe810a50\PVDIS_EC.png">
            <a:extLst>
              <a:ext uri="{FF2B5EF4-FFF2-40B4-BE49-F238E27FC236}">
                <a16:creationId xmlns:a16="http://schemas.microsoft.com/office/drawing/2014/main" id="{00C164B9-BA38-7D49-924D-8141C7AB5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569" y="795985"/>
            <a:ext cx="846942" cy="16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右箭头 20">
            <a:extLst>
              <a:ext uri="{FF2B5EF4-FFF2-40B4-BE49-F238E27FC236}">
                <a16:creationId xmlns:a16="http://schemas.microsoft.com/office/drawing/2014/main" id="{3FB06753-D0D1-5143-A2B9-C22901473E57}"/>
              </a:ext>
            </a:extLst>
          </p:cNvPr>
          <p:cNvSpPr>
            <a:spLocks noChangeArrowheads="1"/>
          </p:cNvSpPr>
          <p:nvPr/>
        </p:nvSpPr>
        <p:spPr bwMode="auto">
          <a:xfrm rot="10517623">
            <a:off x="5075186" y="943472"/>
            <a:ext cx="584217" cy="760748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A9A9FF"/>
              </a:gs>
              <a:gs pos="35001">
                <a:srgbClr val="C2C2FF"/>
              </a:gs>
              <a:gs pos="100000">
                <a:srgbClr val="E4E4FF"/>
              </a:gs>
            </a:gsLst>
            <a:lin ang="16200000" scaled="1"/>
          </a:gradFill>
          <a:ln w="9525">
            <a:solidFill>
              <a:srgbClr val="9393FC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lIns="81616" tIns="40837" rIns="81616" bIns="40837" anchor="ctr"/>
          <a:lstStyle>
            <a:lvl1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1pPr>
            <a:lvl2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2pPr>
            <a:lvl3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3pPr>
            <a:lvl4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4pPr>
            <a:lvl5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5pPr>
            <a:lvl6pPr marL="22463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6pPr>
            <a:lvl7pPr marL="27035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7pPr>
            <a:lvl8pPr marL="31607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8pPr>
            <a:lvl9pPr marL="36179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zh-CN" altLang="en-US" sz="1633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7" name="右箭头 21">
            <a:extLst>
              <a:ext uri="{FF2B5EF4-FFF2-40B4-BE49-F238E27FC236}">
                <a16:creationId xmlns:a16="http://schemas.microsoft.com/office/drawing/2014/main" id="{AB94F855-5F85-0946-BEDA-BB1AD60E1875}"/>
              </a:ext>
            </a:extLst>
          </p:cNvPr>
          <p:cNvSpPr>
            <a:spLocks noChangeArrowheads="1"/>
          </p:cNvSpPr>
          <p:nvPr/>
        </p:nvSpPr>
        <p:spPr bwMode="auto">
          <a:xfrm rot="8288883">
            <a:off x="5153993" y="2053859"/>
            <a:ext cx="584217" cy="760747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A9A9FF"/>
              </a:gs>
              <a:gs pos="35001">
                <a:srgbClr val="C2C2FF"/>
              </a:gs>
              <a:gs pos="100000">
                <a:srgbClr val="E4E4FF"/>
              </a:gs>
            </a:gsLst>
            <a:lin ang="16200000" scaled="1"/>
          </a:gradFill>
          <a:ln w="9525">
            <a:solidFill>
              <a:srgbClr val="9393FC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lIns="81616" tIns="40837" rIns="81616" bIns="40837" anchor="ctr"/>
          <a:lstStyle>
            <a:lvl1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1pPr>
            <a:lvl2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2pPr>
            <a:lvl3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3pPr>
            <a:lvl4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4pPr>
            <a:lvl5pPr defTabSz="1130300"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5pPr>
            <a:lvl6pPr marL="22463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6pPr>
            <a:lvl7pPr marL="27035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7pPr>
            <a:lvl8pPr marL="31607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8pPr>
            <a:lvl9pPr marL="3617913" indent="1588" defTabSz="11303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zh-CN" altLang="en-US" sz="1633" dirty="0"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18" name="Picture 2" descr="C:\DOCUME~1\ADMINI~1\LOCALS~1\Temp\vmware-Administrator\VMwareDnD\898f8290\LAEC.png">
            <a:extLst>
              <a:ext uri="{FF2B5EF4-FFF2-40B4-BE49-F238E27FC236}">
                <a16:creationId xmlns:a16="http://schemas.microsoft.com/office/drawing/2014/main" id="{220B6FDE-8846-FF40-A1DC-2BBD593D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008" y="2985826"/>
            <a:ext cx="721287" cy="16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DOCUME~1\ADMINI~1\LOCALS~1\Temp\vmware-Administrator\VMwareDnD\55f8ad89\PVDIS_GEM_2.png">
            <a:extLst>
              <a:ext uri="{FF2B5EF4-FFF2-40B4-BE49-F238E27FC236}">
                <a16:creationId xmlns:a16="http://schemas.microsoft.com/office/drawing/2014/main" id="{EB3C30BC-3B4B-CF40-B433-0F1670771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" r="48788"/>
          <a:stretch/>
        </p:blipFill>
        <p:spPr bwMode="auto">
          <a:xfrm>
            <a:off x="2168758" y="778049"/>
            <a:ext cx="584217" cy="160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23">
            <a:extLst>
              <a:ext uri="{FF2B5EF4-FFF2-40B4-BE49-F238E27FC236}">
                <a16:creationId xmlns:a16="http://schemas.microsoft.com/office/drawing/2014/main" id="{784B972A-D3CD-9F4F-B969-D3BF1C24E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59" y="512968"/>
            <a:ext cx="8037310" cy="33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6" tIns="40837" rIns="81616" bIns="40837">
            <a:spAutoFit/>
          </a:bodyPr>
          <a:lstStyle>
            <a:lvl1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  <a:cs typeface="ＭＳ Ｐゴシック" charset="0"/>
              </a:defRPr>
            </a:lvl1pPr>
            <a:lvl2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2pPr>
            <a:lvl3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3pPr>
            <a:lvl4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4pPr>
            <a:lvl5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5pPr>
            <a:lvl6pPr marL="22447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6pPr>
            <a:lvl7pPr marL="27019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7pPr>
            <a:lvl8pPr marL="31591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8pPr>
            <a:lvl9pPr marL="36163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633" b="1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PVDIS:   </a:t>
            </a:r>
            <a:r>
              <a:rPr lang="en-US" altLang="zh-CN" sz="1400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Baffle               3xGEMS  LGC      2xGEMs   EC</a:t>
            </a:r>
            <a:endParaRPr lang="zh-CN" altLang="en-US" sz="1633" dirty="0">
              <a:solidFill>
                <a:srgbClr val="7030A0"/>
              </a:solidFill>
              <a:latin typeface="+mn-lt"/>
              <a:ea typeface="宋体" charset="0"/>
              <a:cs typeface="宋体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C225AE47-FB10-E74B-94CC-B42A73040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52" y="2459695"/>
            <a:ext cx="7937318" cy="51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16" tIns="40837" rIns="81616" bIns="40837">
            <a:spAutoFit/>
          </a:bodyPr>
          <a:lstStyle>
            <a:lvl1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  <a:cs typeface="ＭＳ Ｐゴシック" charset="0"/>
              </a:defRPr>
            </a:lvl1pPr>
            <a:lvl2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2pPr>
            <a:lvl3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3pPr>
            <a:lvl4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4pPr>
            <a:lvl5pPr defTabSz="1143000"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5pPr>
            <a:lvl6pPr marL="22447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6pPr>
            <a:lvl7pPr marL="27019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7pPr>
            <a:lvl8pPr marL="31591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8pPr>
            <a:lvl9pPr marL="3616325" indent="1588" defTabSz="11430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Chalkboard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SIDIS&amp; J/psi: </a:t>
            </a:r>
          </a:p>
          <a:p>
            <a:r>
              <a:rPr lang="en-US" altLang="zh-CN" sz="1400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    4xGEMs         LASPD        LAEC         2xGEMs       LGC          HGC    FASPD     </a:t>
            </a:r>
            <a:r>
              <a:rPr lang="en-US" altLang="zh-CN" sz="1400" dirty="0">
                <a:solidFill>
                  <a:srgbClr val="92D050"/>
                </a:solidFill>
                <a:latin typeface="+mn-lt"/>
                <a:ea typeface="宋体" charset="0"/>
                <a:cs typeface="宋体" charset="0"/>
              </a:rPr>
              <a:t>(</a:t>
            </a:r>
            <a:r>
              <a:rPr lang="en-US" altLang="zh-CN" sz="1400" dirty="0">
                <a:solidFill>
                  <a:srgbClr val="00B050"/>
                </a:solidFill>
                <a:latin typeface="+mn-lt"/>
                <a:ea typeface="宋体" charset="0"/>
                <a:cs typeface="宋体" charset="0"/>
              </a:rPr>
              <a:t>MRPC)</a:t>
            </a:r>
            <a:r>
              <a:rPr lang="en-US" altLang="zh-CN" sz="1400" dirty="0">
                <a:solidFill>
                  <a:srgbClr val="7030A0"/>
                </a:solidFill>
                <a:latin typeface="+mn-lt"/>
                <a:ea typeface="宋体" charset="0"/>
                <a:cs typeface="宋体" charset="0"/>
              </a:rPr>
              <a:t>   FAEC</a:t>
            </a:r>
            <a:endParaRPr lang="zh-CN" altLang="en-US" sz="1400" dirty="0">
              <a:solidFill>
                <a:srgbClr val="7030A0"/>
              </a:solidFill>
              <a:latin typeface="+mn-lt"/>
              <a:ea typeface="宋体" charset="0"/>
              <a:cs typeface="宋体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87465-F3A3-5146-A1F9-D776CCD0A854}"/>
              </a:ext>
            </a:extLst>
          </p:cNvPr>
          <p:cNvSpPr/>
          <p:nvPr/>
        </p:nvSpPr>
        <p:spPr>
          <a:xfrm>
            <a:off x="240" y="5778066"/>
            <a:ext cx="3273171" cy="136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77E3D0-50C0-1241-9FC7-84527EC33B10}"/>
              </a:ext>
            </a:extLst>
          </p:cNvPr>
          <p:cNvSpPr txBox="1"/>
          <p:nvPr/>
        </p:nvSpPr>
        <p:spPr>
          <a:xfrm>
            <a:off x="1982467" y="4762631"/>
            <a:ext cx="5517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Pre-R&amp;D items: Beam tests, LGC, HGC, GEM’s, DAQ/Electronics, </a:t>
            </a:r>
            <a:r>
              <a:rPr lang="en-US" sz="1200" dirty="0">
                <a:solidFill>
                  <a:srgbClr val="00B0F0"/>
                </a:solidFill>
              </a:rPr>
              <a:t>Magnet</a:t>
            </a:r>
          </a:p>
        </p:txBody>
      </p:sp>
      <p:pic>
        <p:nvPicPr>
          <p:cNvPr id="23" name="Picture 22" descr="C:\DOCUME~1\ADMINI~1\LOCALS~1\Temp\VMwareDnD\b3fd96bb\SIDIS_GEM.png">
            <a:extLst>
              <a:ext uri="{FF2B5EF4-FFF2-40B4-BE49-F238E27FC236}">
                <a16:creationId xmlns:a16="http://schemas.microsoft.com/office/drawing/2014/main" id="{0AF11304-5C62-AA4C-86EE-A7795EB36D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8" t="-3498" r="2037" b="-2716"/>
          <a:stretch/>
        </p:blipFill>
        <p:spPr bwMode="auto">
          <a:xfrm>
            <a:off x="3288710" y="2934211"/>
            <a:ext cx="721287" cy="170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C:\DOCUME~1\ADMINI~1\LOCALS~1\Temp\vmware-Administrator\VMwareDnD\55f8ad89\PVDIS_GEM_2.png">
            <a:extLst>
              <a:ext uri="{FF2B5EF4-FFF2-40B4-BE49-F238E27FC236}">
                <a16:creationId xmlns:a16="http://schemas.microsoft.com/office/drawing/2014/main" id="{7C72CC19-E55D-4F43-BE0B-4BAA443C1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1" b="4533"/>
          <a:stretch/>
        </p:blipFill>
        <p:spPr bwMode="auto">
          <a:xfrm>
            <a:off x="3582833" y="797635"/>
            <a:ext cx="622642" cy="158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901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s://solid.jlab.org/files/sim/tmp/solid_light/solid_sidis_he3_moved_full_nomod.png">
            <a:extLst>
              <a:ext uri="{FF2B5EF4-FFF2-40B4-BE49-F238E27FC236}">
                <a16:creationId xmlns:a16="http://schemas.microsoft.com/office/drawing/2014/main" id="{7ED5BB82-2E63-F997-2FE3-66C3AFB50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639" y="220835"/>
            <a:ext cx="4601176" cy="34508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8EFFE9-D359-9A36-BA72-14D54BCB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99" y="57900"/>
            <a:ext cx="7886700" cy="39093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FFFF00"/>
                </a:solidFill>
              </a:rPr>
              <a:t>SoLID</a:t>
            </a:r>
            <a:r>
              <a:rPr lang="el-GR" sz="2000" dirty="0">
                <a:solidFill>
                  <a:srgbClr val="FFFF00"/>
                </a:solidFill>
              </a:rPr>
              <a:t>-</a:t>
            </a:r>
            <a:r>
              <a:rPr lang="en-US" sz="2000" dirty="0">
                <a:solidFill>
                  <a:srgbClr val="FFFF00"/>
                </a:solidFill>
              </a:rPr>
              <a:t>Lite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5FA64-DFCE-FDDA-1B92-FDE298BD9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72" y="1415625"/>
            <a:ext cx="4320527" cy="3060916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SoLID</a:t>
            </a:r>
            <a:r>
              <a:rPr lang="en-US" dirty="0"/>
              <a:t> light option (“4seg24degFA”)</a:t>
            </a:r>
          </a:p>
          <a:p>
            <a:pPr lvl="1"/>
            <a:endParaRPr lang="el-GR" dirty="0"/>
          </a:p>
          <a:p>
            <a:pPr lvl="1"/>
            <a:r>
              <a:rPr lang="en-US" dirty="0"/>
              <a:t>Works for both J/</a:t>
            </a:r>
            <a:r>
              <a:rPr lang="el-GR" dirty="0"/>
              <a:t>ψ </a:t>
            </a:r>
            <a:r>
              <a:rPr lang="en-US" dirty="0"/>
              <a:t> and polarized </a:t>
            </a:r>
            <a:r>
              <a:rPr lang="en-US" baseline="30000" dirty="0"/>
              <a:t>3</a:t>
            </a:r>
            <a:r>
              <a:rPr lang="en-US" dirty="0"/>
              <a:t>He SIDIS </a:t>
            </a:r>
          </a:p>
          <a:p>
            <a:pPr lvl="1"/>
            <a:endParaRPr lang="el-GR" dirty="0"/>
          </a:p>
          <a:p>
            <a:pPr lvl="1"/>
            <a:r>
              <a:rPr lang="en-US" dirty="0"/>
              <a:t>Reduce Forward Angle into 4 segments of 24 deg each while keeping Large Angle  full</a:t>
            </a:r>
          </a:p>
          <a:p>
            <a:pPr lvl="1"/>
            <a:endParaRPr lang="el-GR" dirty="0"/>
          </a:p>
          <a:p>
            <a:pPr lvl="1"/>
            <a:r>
              <a:rPr lang="en-US" dirty="0"/>
              <a:t>Solenoid magnet using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CLEO iron (purple) </a:t>
            </a:r>
            <a:r>
              <a:rPr lang="en-US" dirty="0"/>
              <a:t>without modification for J/</a:t>
            </a:r>
            <a:r>
              <a:rPr lang="el-GR" dirty="0"/>
              <a:t>ψ</a:t>
            </a:r>
            <a:r>
              <a:rPr lang="en-US" dirty="0"/>
              <a:t>, then add </a:t>
            </a:r>
            <a:r>
              <a:rPr lang="en-US" dirty="0">
                <a:solidFill>
                  <a:srgbClr val="00B050"/>
                </a:solidFill>
              </a:rPr>
              <a:t>front piece and endcap (green) </a:t>
            </a:r>
            <a:r>
              <a:rPr lang="en-US" dirty="0"/>
              <a:t>for SIDIS, no magnet endcap nose</a:t>
            </a:r>
          </a:p>
          <a:p>
            <a:pPr lvl="1"/>
            <a:endParaRPr lang="el-GR" dirty="0"/>
          </a:p>
          <a:p>
            <a:pPr lvl="1"/>
            <a:r>
              <a:rPr lang="en-US" dirty="0"/>
              <a:t>One Cherenkov with CO</a:t>
            </a:r>
            <a:r>
              <a:rPr lang="en-US" baseline="-25000" dirty="0"/>
              <a:t>2</a:t>
            </a:r>
            <a:r>
              <a:rPr lang="en-US" dirty="0"/>
              <a:t>, with the reuse of the  </a:t>
            </a:r>
            <a:r>
              <a:rPr lang="en-US" dirty="0" err="1"/>
              <a:t>sPHENIX</a:t>
            </a:r>
            <a:r>
              <a:rPr lang="en-US" dirty="0"/>
              <a:t> ECAL to populate the Large Angle and 4 sections of the Forward Angle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D589C-137A-3F3F-07E9-4FF4A8C2C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4413DC-DA51-470E-992D-434666C042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E32221-2035-B1F5-5952-C60A23B2B4C5}"/>
              </a:ext>
            </a:extLst>
          </p:cNvPr>
          <p:cNvSpPr txBox="1"/>
          <p:nvPr/>
        </p:nvSpPr>
        <p:spPr>
          <a:xfrm>
            <a:off x="6086810" y="3122409"/>
            <a:ext cx="1466048" cy="32316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500" dirty="0"/>
              <a:t>4seg24degFA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15190-DF7B-E8F1-5833-64A00356E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012" y="3443721"/>
            <a:ext cx="2247642" cy="1699779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93AC078-EB9E-B899-EA1E-44CA5B44CD33}"/>
              </a:ext>
            </a:extLst>
          </p:cNvPr>
          <p:cNvSpPr/>
          <p:nvPr/>
        </p:nvSpPr>
        <p:spPr>
          <a:xfrm>
            <a:off x="327199" y="660294"/>
            <a:ext cx="4837654" cy="543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defTabSz="457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pPr>
            <a:r>
              <a:rPr lang="en-US" sz="1400" dirty="0"/>
              <a:t>An option that delivers on the science program with a first focus on </a:t>
            </a:r>
            <a:r>
              <a:rPr sz="1400" dirty="0"/>
              <a:t>near-threshold J/</a:t>
            </a:r>
            <a:r>
              <a:rPr sz="1400" i="1" dirty="0" err="1"/>
              <a:t>ψ</a:t>
            </a:r>
            <a:r>
              <a:rPr sz="1400" dirty="0"/>
              <a:t> production</a:t>
            </a:r>
            <a:r>
              <a:rPr lang="en-US" sz="1400" dirty="0"/>
              <a:t> &amp; then a modest enhancement for SIDIS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154393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974182" y="493808"/>
            <a:ext cx="3962399" cy="2855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36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 algn="ctr">
              <a:lnSpc>
                <a:spcPct val="93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zh-CN" altLang="en-GB" sz="1500" dirty="0">
                <a:solidFill>
                  <a:schemeClr val="bg1"/>
                </a:solidFill>
              </a:rPr>
              <a:t>    </a:t>
            </a:r>
            <a:r>
              <a:rPr lang="en-GB" altLang="zh-CN" sz="1500" i="1" dirty="0" err="1">
                <a:solidFill>
                  <a:schemeClr val="bg1"/>
                </a:solidFill>
              </a:rPr>
              <a:t>W</a:t>
            </a:r>
            <a:r>
              <a:rPr lang="en-GB" altLang="zh-CN" sz="1500" i="1" baseline="-25000" dirty="0" err="1">
                <a:solidFill>
                  <a:schemeClr val="bg1"/>
                </a:solidFill>
              </a:rPr>
              <a:t>p</a:t>
            </a:r>
            <a:r>
              <a:rPr lang="en-GB" altLang="zh-CN" sz="1500" i="1" baseline="30000" dirty="0" err="1">
                <a:solidFill>
                  <a:schemeClr val="bg1"/>
                </a:solidFill>
              </a:rPr>
              <a:t>u</a:t>
            </a:r>
            <a:r>
              <a:rPr lang="en-GB" altLang="zh-CN" sz="1500" i="1" dirty="0">
                <a:solidFill>
                  <a:schemeClr val="bg1"/>
                </a:solidFill>
              </a:rPr>
              <a:t>(</a:t>
            </a:r>
            <a:r>
              <a:rPr lang="en-GB" altLang="zh-CN" sz="1500" i="1" dirty="0" err="1">
                <a:solidFill>
                  <a:schemeClr val="bg1"/>
                </a:solidFill>
              </a:rPr>
              <a:t>x,k</a:t>
            </a:r>
            <a:r>
              <a:rPr lang="en-GB" altLang="zh-CN" sz="1500" i="1" baseline="-33000" dirty="0" err="1">
                <a:solidFill>
                  <a:schemeClr val="bg1"/>
                </a:solidFill>
              </a:rPr>
              <a:t>T</a:t>
            </a:r>
            <a:r>
              <a:rPr lang="en-GB" altLang="zh-CN" sz="1500" i="1" dirty="0" err="1">
                <a:solidFill>
                  <a:schemeClr val="bg1"/>
                </a:solidFill>
              </a:rPr>
              <a:t>,r</a:t>
            </a:r>
            <a:r>
              <a:rPr lang="en-GB" altLang="zh-CN" sz="1500" b="1" i="1" baseline="-25000" dirty="0" err="1">
                <a:solidFill>
                  <a:schemeClr val="bg1"/>
                </a:solidFill>
              </a:rPr>
              <a:t>T</a:t>
            </a:r>
            <a:r>
              <a:rPr lang="en-GB" altLang="zh-CN" sz="1500" b="1" i="1" dirty="0">
                <a:solidFill>
                  <a:schemeClr val="bg1"/>
                </a:solidFill>
              </a:rPr>
              <a:t> </a:t>
            </a:r>
            <a:r>
              <a:rPr lang="en-GB" altLang="zh-CN" sz="1500" i="1" dirty="0">
                <a:solidFill>
                  <a:schemeClr val="bg1"/>
                </a:solidFill>
              </a:rPr>
              <a:t>)  Wigner distributions</a:t>
            </a:r>
          </a:p>
        </p:txBody>
      </p:sp>
      <p:sp>
        <p:nvSpPr>
          <p:cNvPr id="19476" name="Text Box 26"/>
          <p:cNvSpPr txBox="1">
            <a:spLocks noChangeArrowheads="1"/>
          </p:cNvSpPr>
          <p:nvPr/>
        </p:nvSpPr>
        <p:spPr bwMode="auto">
          <a:xfrm>
            <a:off x="4380121" y="4396603"/>
            <a:ext cx="431465" cy="3003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67500" tIns="33750" rIns="67500" bIns="33750"/>
          <a:lstStyle/>
          <a:p>
            <a:pPr>
              <a:lnSpc>
                <a:spcPct val="76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sz="2100" b="1" u="sng" dirty="0">
                <a:solidFill>
                  <a:srgbClr val="FF40FF"/>
                </a:solidFill>
                <a:latin typeface="Arial" pitchFamily="34" charset="0"/>
                <a:cs typeface="Arial" pitchFamily="34" charset="0"/>
              </a:rPr>
              <a:t>1D</a:t>
            </a:r>
            <a:endParaRPr lang="en-GB" altLang="zh-CN" sz="3000" b="1" u="sng" dirty="0">
              <a:solidFill>
                <a:srgbClr val="FF4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2622" y="-1533"/>
            <a:ext cx="852697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kern="0" dirty="0">
                <a:solidFill>
                  <a:schemeClr val="bg1"/>
                </a:solidFill>
                <a:ea typeface="Roboto" pitchFamily="2" charset="0"/>
                <a:cs typeface="Arial" pitchFamily="34" charset="0"/>
              </a:rPr>
              <a:t>Unified View of Nucleon Structure</a:t>
            </a:r>
            <a:endParaRPr lang="en-US" sz="2400" dirty="0">
              <a:solidFill>
                <a:schemeClr val="bg1"/>
              </a:solidFill>
              <a:ea typeface="Roboto" pitchFamily="2" charset="0"/>
              <a:cs typeface="Arial" pitchFamily="34" charset="0"/>
            </a:endParaRPr>
          </a:p>
        </p:txBody>
      </p:sp>
      <p:grpSp>
        <p:nvGrpSpPr>
          <p:cNvPr id="4" name="Group 36"/>
          <p:cNvGrpSpPr/>
          <p:nvPr/>
        </p:nvGrpSpPr>
        <p:grpSpPr>
          <a:xfrm>
            <a:off x="3545680" y="2301480"/>
            <a:ext cx="552083" cy="1782365"/>
            <a:chOff x="3203575" y="3068638"/>
            <a:chExt cx="736111" cy="2376487"/>
          </a:xfrm>
        </p:grpSpPr>
        <p:sp>
          <p:nvSpPr>
            <p:cNvPr id="19485" name="Text Box 8"/>
            <p:cNvSpPr txBox="1">
              <a:spLocks noChangeArrowheads="1"/>
            </p:cNvSpPr>
            <p:nvPr/>
          </p:nvSpPr>
          <p:spPr bwMode="auto">
            <a:xfrm>
              <a:off x="3287714" y="4005263"/>
              <a:ext cx="651972" cy="380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/>
                <a:t>d</a:t>
              </a:r>
              <a:r>
                <a:rPr lang="en-GB" altLang="zh-CN" sz="1500" baseline="30000"/>
                <a:t>2</a:t>
              </a:r>
              <a:r>
                <a:rPr lang="en-GB" altLang="zh-CN" sz="1500"/>
                <a:t>k</a:t>
              </a:r>
              <a:r>
                <a:rPr lang="en-GB" altLang="zh-CN" sz="1500" baseline="-25000"/>
                <a:t>T</a:t>
              </a:r>
            </a:p>
          </p:txBody>
        </p:sp>
        <p:sp>
          <p:nvSpPr>
            <p:cNvPr id="19486" name="Line 10"/>
            <p:cNvSpPr>
              <a:spLocks noChangeShapeType="1"/>
            </p:cNvSpPr>
            <p:nvPr/>
          </p:nvSpPr>
          <p:spPr bwMode="auto">
            <a:xfrm>
              <a:off x="3203575" y="3068638"/>
              <a:ext cx="1587" cy="2376487"/>
            </a:xfrm>
            <a:prstGeom prst="line">
              <a:avLst/>
            </a:prstGeom>
            <a:noFill/>
            <a:ln w="9360">
              <a:solidFill>
                <a:srgbClr val="00B05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1197770" y="3155430"/>
            <a:ext cx="2878931" cy="1970213"/>
            <a:chOff x="73025" y="4207238"/>
            <a:chExt cx="3688218" cy="2626951"/>
          </a:xfrm>
        </p:grpSpPr>
        <p:sp>
          <p:nvSpPr>
            <p:cNvPr id="19487" name="Text Box 11"/>
            <p:cNvSpPr txBox="1">
              <a:spLocks noChangeArrowheads="1"/>
            </p:cNvSpPr>
            <p:nvPr/>
          </p:nvSpPr>
          <p:spPr bwMode="auto">
            <a:xfrm>
              <a:off x="2601191" y="5445125"/>
              <a:ext cx="1160052" cy="953211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>
                  <a:solidFill>
                    <a:srgbClr val="000000"/>
                  </a:solidFill>
                </a:rPr>
                <a:t>PDFs</a:t>
              </a:r>
              <a:r>
                <a:rPr lang="en-GB" altLang="zh-CN" sz="1500" dirty="0">
                  <a:solidFill>
                    <a:srgbClr val="0066FF"/>
                  </a:solidFill>
                </a:rPr>
                <a:t> </a:t>
              </a:r>
            </a:p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>
                  <a:solidFill>
                    <a:srgbClr val="0066FF"/>
                  </a:solidFill>
                </a:rPr>
                <a:t>f</a:t>
              </a:r>
              <a:r>
                <a:rPr lang="en-GB" altLang="zh-CN" sz="1500" baseline="-25000" dirty="0">
                  <a:solidFill>
                    <a:srgbClr val="0066FF"/>
                  </a:solidFill>
                </a:rPr>
                <a:t>1</a:t>
              </a:r>
              <a:r>
                <a:rPr lang="en-GB" altLang="zh-CN" sz="1500" baseline="30000" dirty="0">
                  <a:solidFill>
                    <a:srgbClr val="000000"/>
                  </a:solidFill>
                </a:rPr>
                <a:t>u</a:t>
              </a:r>
              <a:r>
                <a:rPr lang="en-GB" altLang="zh-CN" sz="1500" dirty="0">
                  <a:solidFill>
                    <a:srgbClr val="000000"/>
                  </a:solidFill>
                </a:rPr>
                <a:t>(x), .. </a:t>
              </a:r>
              <a:r>
                <a:rPr lang="en-GB" altLang="zh-CN" sz="1500" dirty="0">
                  <a:solidFill>
                    <a:srgbClr val="FF3300"/>
                  </a:solidFill>
                </a:rPr>
                <a:t>h</a:t>
              </a:r>
              <a:r>
                <a:rPr lang="en-GB" altLang="zh-CN" sz="1500" baseline="-25000" dirty="0">
                  <a:solidFill>
                    <a:srgbClr val="FF3300"/>
                  </a:solidFill>
                </a:rPr>
                <a:t>1</a:t>
              </a:r>
              <a:r>
                <a:rPr lang="en-GB" altLang="zh-CN" sz="1500" baseline="30000" dirty="0">
                  <a:solidFill>
                    <a:srgbClr val="000000"/>
                  </a:solidFill>
                </a:rPr>
                <a:t>u</a:t>
              </a:r>
              <a:r>
                <a:rPr lang="en-GB" altLang="zh-CN" sz="1500" dirty="0">
                  <a:solidFill>
                    <a:srgbClr val="000000"/>
                  </a:solidFill>
                </a:rPr>
                <a:t>(x)</a:t>
              </a:r>
              <a:r>
                <a:rPr lang="x-none" altLang="zh-CN" sz="1500">
                  <a:solidFill>
                    <a:srgbClr val="000000"/>
                  </a:solidFill>
                </a:rPr>
                <a:t>‏</a:t>
              </a:r>
              <a:endParaRPr lang="en-GB" altLang="zh-CN" sz="1500" dirty="0">
                <a:solidFill>
                  <a:srgbClr val="000000"/>
                </a:solidFill>
              </a:endParaRPr>
            </a:p>
          </p:txBody>
        </p:sp>
        <p:pic>
          <p:nvPicPr>
            <p:cNvPr id="37" name="Picture 36" descr="Wigner_GPD_TMD_1.png"/>
            <p:cNvPicPr>
              <a:picLocks noChangeAspect="1"/>
            </p:cNvPicPr>
            <p:nvPr/>
          </p:nvPicPr>
          <p:blipFill>
            <a:blip r:embed="rId3"/>
            <a:srcRect r="54292"/>
            <a:stretch>
              <a:fillRect/>
            </a:stretch>
          </p:blipFill>
          <p:spPr>
            <a:xfrm>
              <a:off x="73025" y="4207238"/>
              <a:ext cx="2517775" cy="2626951"/>
            </a:xfrm>
            <a:prstGeom prst="rect">
              <a:avLst/>
            </a:prstGeom>
          </p:spPr>
        </p:pic>
      </p:grpSp>
      <p:grpSp>
        <p:nvGrpSpPr>
          <p:cNvPr id="6" name="Group 48"/>
          <p:cNvGrpSpPr/>
          <p:nvPr/>
        </p:nvGrpSpPr>
        <p:grpSpPr>
          <a:xfrm>
            <a:off x="1143001" y="1006080"/>
            <a:ext cx="3812381" cy="1845811"/>
            <a:chOff x="0" y="1341438"/>
            <a:chExt cx="5083175" cy="2461081"/>
          </a:xfrm>
        </p:grpSpPr>
        <p:sp>
          <p:nvSpPr>
            <p:cNvPr id="19478" name="Text Box 4"/>
            <p:cNvSpPr txBox="1">
              <a:spLocks noChangeArrowheads="1"/>
            </p:cNvSpPr>
            <p:nvPr/>
          </p:nvSpPr>
          <p:spPr bwMode="auto">
            <a:xfrm>
              <a:off x="2780482" y="1611138"/>
              <a:ext cx="647700" cy="380747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 err="1"/>
                <a:t>d</a:t>
              </a:r>
              <a:r>
                <a:rPr lang="en-GB" altLang="zh-CN" sz="1500" i="1" dirty="0" err="1"/>
                <a:t>r</a:t>
              </a:r>
              <a:r>
                <a:rPr lang="en-GB" altLang="zh-CN" sz="1500" b="1" i="1" baseline="-25000" dirty="0" err="1"/>
                <a:t>T</a:t>
              </a:r>
              <a:r>
                <a:rPr lang="en-GB" altLang="zh-CN" sz="1500" dirty="0"/>
                <a:t>  </a:t>
              </a:r>
              <a:r>
                <a:rPr lang="en-GB" altLang="zh-CN" sz="1500" dirty="0">
                  <a:solidFill>
                    <a:srgbClr val="000000"/>
                  </a:solidFill>
                </a:rPr>
                <a:t> </a:t>
              </a:r>
            </a:p>
          </p:txBody>
        </p:sp>
        <p:grpSp>
          <p:nvGrpSpPr>
            <p:cNvPr id="7" name="Group 46"/>
            <p:cNvGrpSpPr/>
            <p:nvPr/>
          </p:nvGrpSpPr>
          <p:grpSpPr>
            <a:xfrm>
              <a:off x="0" y="1341438"/>
              <a:ext cx="5083175" cy="2461081"/>
              <a:chOff x="0" y="1341438"/>
              <a:chExt cx="5083175" cy="2461081"/>
            </a:xfrm>
          </p:grpSpPr>
          <p:sp>
            <p:nvSpPr>
              <p:cNvPr id="19477" name="Line 3"/>
              <p:cNvSpPr>
                <a:spLocks noChangeShapeType="1"/>
              </p:cNvSpPr>
              <p:nvPr/>
            </p:nvSpPr>
            <p:spPr bwMode="auto">
              <a:xfrm flipH="1">
                <a:off x="3331729" y="1484293"/>
                <a:ext cx="842784" cy="803727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 dirty="0">
                  <a:highlight>
                    <a:srgbClr val="00FF00"/>
                  </a:highlight>
                </a:endParaRPr>
              </a:p>
            </p:txBody>
          </p:sp>
          <p:sp>
            <p:nvSpPr>
              <p:cNvPr id="19479" name="Text Box 9"/>
              <p:cNvSpPr txBox="1">
                <a:spLocks noChangeArrowheads="1"/>
              </p:cNvSpPr>
              <p:nvPr/>
            </p:nvSpPr>
            <p:spPr bwMode="auto">
              <a:xfrm>
                <a:off x="2150999" y="2342989"/>
                <a:ext cx="2932176" cy="380747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>
                    <a:solidFill>
                      <a:srgbClr val="000000"/>
                    </a:solidFill>
                  </a:rPr>
                  <a:t>TMD  </a:t>
                </a:r>
                <a:r>
                  <a:rPr lang="en-GB" altLang="zh-CN" sz="1350">
                    <a:solidFill>
                      <a:srgbClr val="0066FF"/>
                    </a:solidFill>
                  </a:rPr>
                  <a:t>f</a:t>
                </a:r>
                <a:r>
                  <a:rPr lang="en-GB" altLang="zh-CN" sz="1350" baseline="-25000">
                    <a:solidFill>
                      <a:srgbClr val="0066FF"/>
                    </a:solidFill>
                  </a:rPr>
                  <a:t>1</a:t>
                </a:r>
                <a:r>
                  <a:rPr lang="en-GB" altLang="zh-CN" sz="1350" baseline="30000">
                    <a:solidFill>
                      <a:srgbClr val="000000"/>
                    </a:solidFill>
                  </a:rPr>
                  <a:t>u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(x,k</a:t>
                </a:r>
                <a:r>
                  <a:rPr lang="en-GB" altLang="zh-CN" sz="1350" baseline="-25000">
                    <a:solidFill>
                      <a:srgbClr val="000000"/>
                    </a:solidFill>
                  </a:rPr>
                  <a:t>T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), </a:t>
                </a:r>
                <a:r>
                  <a:rPr lang="en-GB" altLang="zh-CN" sz="1350">
                    <a:solidFill>
                      <a:srgbClr val="FF0000"/>
                    </a:solidFill>
                  </a:rPr>
                  <a:t>h</a:t>
                </a:r>
                <a:r>
                  <a:rPr lang="en-GB" altLang="zh-CN" sz="1350" baseline="-25000">
                    <a:solidFill>
                      <a:srgbClr val="FF0000"/>
                    </a:solidFill>
                  </a:rPr>
                  <a:t>1</a:t>
                </a:r>
                <a:r>
                  <a:rPr lang="en-GB" altLang="zh-CN" sz="1350" baseline="30000">
                    <a:solidFill>
                      <a:srgbClr val="000000"/>
                    </a:solidFill>
                  </a:rPr>
                  <a:t>u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(x,k</a:t>
                </a:r>
                <a:r>
                  <a:rPr lang="en-GB" altLang="zh-CN" sz="1350" baseline="-25000">
                    <a:solidFill>
                      <a:srgbClr val="000000"/>
                    </a:solidFill>
                  </a:rPr>
                  <a:t>T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)</a:t>
                </a:r>
                <a:r>
                  <a:rPr lang="x-none" altLang="zh-CN" sz="1350">
                    <a:solidFill>
                      <a:srgbClr val="000000"/>
                    </a:solidFill>
                  </a:rPr>
                  <a:t>‏</a:t>
                </a:r>
                <a:endParaRPr lang="en-GB" altLang="zh-CN" sz="1350">
                  <a:solidFill>
                    <a:srgbClr val="000000"/>
                  </a:solidFill>
                </a:endParaRPr>
              </a:p>
            </p:txBody>
          </p:sp>
          <p:pic>
            <p:nvPicPr>
              <p:cNvPr id="40" name="Picture 39" descr="Wigner_GPD_TMD_3.png"/>
              <p:cNvPicPr>
                <a:picLocks noChangeAspect="1"/>
              </p:cNvPicPr>
              <p:nvPr/>
            </p:nvPicPr>
            <p:blipFill>
              <a:blip r:embed="rId4"/>
              <a:srcRect l="20246" r="5398" b="7344"/>
              <a:stretch>
                <a:fillRect/>
              </a:stretch>
            </p:blipFill>
            <p:spPr>
              <a:xfrm>
                <a:off x="0" y="1341438"/>
                <a:ext cx="2150998" cy="2461081"/>
              </a:xfrm>
              <a:prstGeom prst="rect">
                <a:avLst/>
              </a:prstGeom>
            </p:spPr>
          </p:pic>
        </p:grpSp>
      </p:grpSp>
      <p:sp>
        <p:nvSpPr>
          <p:cNvPr id="42" name="TextBox 41"/>
          <p:cNvSpPr txBox="1"/>
          <p:nvPr/>
        </p:nvSpPr>
        <p:spPr>
          <a:xfrm>
            <a:off x="172831" y="765572"/>
            <a:ext cx="28905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6"/>
                </a:solidFill>
              </a:rPr>
              <a:t>Transverse Momentum Dist. (TMD)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E5E960-0053-7546-B2E5-435B94AA8800}"/>
              </a:ext>
            </a:extLst>
          </p:cNvPr>
          <p:cNvGrpSpPr/>
          <p:nvPr/>
        </p:nvGrpSpPr>
        <p:grpSpPr>
          <a:xfrm>
            <a:off x="4027885" y="764228"/>
            <a:ext cx="4968272" cy="3266052"/>
            <a:chOff x="5370514" y="1018970"/>
            <a:chExt cx="6624362" cy="4354736"/>
          </a:xfrm>
        </p:grpSpPr>
        <p:sp>
          <p:nvSpPr>
            <p:cNvPr id="19471" name="Text Box 18"/>
            <p:cNvSpPr txBox="1">
              <a:spLocks noChangeArrowheads="1"/>
            </p:cNvSpPr>
            <p:nvPr/>
          </p:nvSpPr>
          <p:spPr bwMode="auto">
            <a:xfrm>
              <a:off x="6313498" y="4159587"/>
              <a:ext cx="647700" cy="380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/>
                <a:t>d</a:t>
              </a:r>
              <a:r>
                <a:rPr lang="en-GB" altLang="zh-CN" sz="1500" baseline="30000" dirty="0"/>
                <a:t>2</a:t>
              </a:r>
              <a:r>
                <a:rPr lang="en-GB" altLang="zh-CN" sz="1500" dirty="0"/>
                <a:t>r</a:t>
              </a:r>
              <a:r>
                <a:rPr lang="en-GB" altLang="zh-CN" sz="1500" baseline="-25000" dirty="0"/>
                <a:t>T</a:t>
              </a:r>
              <a:r>
                <a:rPr lang="en-GB" altLang="zh-CN" sz="1500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19475" name="Text Box 22"/>
            <p:cNvSpPr txBox="1">
              <a:spLocks noChangeArrowheads="1"/>
            </p:cNvSpPr>
            <p:nvPr/>
          </p:nvSpPr>
          <p:spPr bwMode="auto">
            <a:xfrm>
              <a:off x="8568495" y="3802521"/>
              <a:ext cx="2987675" cy="3521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350" dirty="0"/>
                <a:t> dx &amp; </a:t>
              </a:r>
              <a:r>
                <a:rPr lang="en-GB" altLang="zh-CN" sz="1200" dirty="0"/>
                <a:t>Fourier Transformation   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EE2C157-429C-A04E-988F-09922CD4A1F5}"/>
                </a:ext>
              </a:extLst>
            </p:cNvPr>
            <p:cNvGrpSpPr/>
            <p:nvPr/>
          </p:nvGrpSpPr>
          <p:grpSpPr>
            <a:xfrm>
              <a:off x="5370514" y="1018970"/>
              <a:ext cx="6624362" cy="4354736"/>
              <a:chOff x="5370514" y="1018970"/>
              <a:chExt cx="6624362" cy="4354736"/>
            </a:xfrm>
          </p:grpSpPr>
          <p:sp>
            <p:nvSpPr>
              <p:cNvPr id="19470" name="Line 17"/>
              <p:cNvSpPr>
                <a:spLocks noChangeShapeType="1"/>
              </p:cNvSpPr>
              <p:nvPr/>
            </p:nvSpPr>
            <p:spPr bwMode="auto">
              <a:xfrm flipH="1">
                <a:off x="5370514" y="2776451"/>
                <a:ext cx="2169130" cy="2597255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/>
              </a:p>
            </p:txBody>
          </p:sp>
          <p:pic>
            <p:nvPicPr>
              <p:cNvPr id="38" name="Picture 37" descr="Wigner_GPD_TMD_2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48630" y="1446213"/>
                <a:ext cx="2610073" cy="2379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481" name="Text Box 5"/>
              <p:cNvSpPr txBox="1">
                <a:spLocks noChangeArrowheads="1"/>
              </p:cNvSpPr>
              <p:nvPr/>
            </p:nvSpPr>
            <p:spPr bwMode="auto">
              <a:xfrm>
                <a:off x="7602716" y="2349500"/>
                <a:ext cx="737465" cy="380747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wrap="non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>
                    <a:solidFill>
                      <a:srgbClr val="000000"/>
                    </a:solidFill>
                  </a:rPr>
                  <a:t>GPD</a:t>
                </a:r>
              </a:p>
            </p:txBody>
          </p:sp>
          <p:sp>
            <p:nvSpPr>
              <p:cNvPr id="19482" name="Line 6"/>
              <p:cNvSpPr>
                <a:spLocks noChangeShapeType="1"/>
              </p:cNvSpPr>
              <p:nvPr/>
            </p:nvSpPr>
            <p:spPr bwMode="auto">
              <a:xfrm>
                <a:off x="6493487" y="1465429"/>
                <a:ext cx="1012825" cy="822591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19483" name="Text Box 7"/>
              <p:cNvSpPr txBox="1">
                <a:spLocks noChangeArrowheads="1"/>
              </p:cNvSpPr>
              <p:nvPr/>
            </p:nvSpPr>
            <p:spPr bwMode="auto">
              <a:xfrm>
                <a:off x="7297916" y="1616076"/>
                <a:ext cx="695916" cy="380747"/>
              </a:xfrm>
              <a:prstGeom prst="rect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wrap="non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/>
                  <a:t>d</a:t>
                </a:r>
                <a:r>
                  <a:rPr lang="en-GB" altLang="zh-CN" sz="1500" baseline="30000"/>
                  <a:t>2</a:t>
                </a:r>
                <a:r>
                  <a:rPr lang="en-GB" altLang="zh-CN" sz="1500"/>
                  <a:t>k</a:t>
                </a:r>
                <a:r>
                  <a:rPr lang="en-GB" altLang="zh-CN" sz="1500" baseline="-25000"/>
                  <a:t>T</a:t>
                </a:r>
                <a:r>
                  <a:rPr lang="en-GB" altLang="zh-CN" sz="1500" baseline="-25000">
                    <a:solidFill>
                      <a:srgbClr val="000000"/>
                    </a:solidFill>
                  </a:rPr>
                  <a:t> 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517002" y="1018970"/>
                <a:ext cx="3477874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>
                    <a:solidFill>
                      <a:schemeClr val="accent6"/>
                    </a:solidFill>
                  </a:rPr>
                  <a:t>Generalized Parton Dist. (GPD)</a:t>
                </a:r>
              </a:p>
            </p:txBody>
          </p:sp>
        </p:grpSp>
      </p:grp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3765376" y="830963"/>
            <a:ext cx="1613248" cy="2333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67500" tIns="33750" rIns="67500" bIns="33750"/>
          <a:lstStyle/>
          <a:p>
            <a:pPr algn="ctr">
              <a:lnSpc>
                <a:spcPct val="76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b="1" u="sng" dirty="0">
                <a:solidFill>
                  <a:srgbClr val="FF40FF"/>
                </a:solidFill>
                <a:latin typeface="Arial" pitchFamily="34" charset="0"/>
                <a:cs typeface="Arial" pitchFamily="34" charset="0"/>
              </a:rPr>
              <a:t>Tomography</a:t>
            </a:r>
          </a:p>
        </p:txBody>
      </p:sp>
      <p:pic>
        <p:nvPicPr>
          <p:cNvPr id="41" name="Picture 40" descr="Wigner_GPD_TMD_1.png"/>
          <p:cNvPicPr>
            <a:picLocks noChangeAspect="1"/>
          </p:cNvPicPr>
          <p:nvPr/>
        </p:nvPicPr>
        <p:blipFill>
          <a:blip r:embed="rId3"/>
          <a:srcRect l="47166"/>
          <a:stretch>
            <a:fillRect/>
          </a:stretch>
        </p:blipFill>
        <p:spPr>
          <a:xfrm>
            <a:off x="6029052" y="3254764"/>
            <a:ext cx="2092474" cy="1888735"/>
          </a:xfrm>
          <a:prstGeom prst="rect">
            <a:avLst/>
          </a:prstGeom>
        </p:spPr>
      </p:pic>
      <p:sp>
        <p:nvSpPr>
          <p:cNvPr id="13" name="Line 19">
            <a:extLst>
              <a:ext uri="{FF2B5EF4-FFF2-40B4-BE49-F238E27FC236}">
                <a16:creationId xmlns:a16="http://schemas.microsoft.com/office/drawing/2014/main" id="{3E0B1028-F343-D37E-5707-EE00A6054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3371" y="2054671"/>
            <a:ext cx="642639" cy="1088304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US" sz="1350" dirty="0"/>
          </a:p>
        </p:txBody>
      </p:sp>
      <p:sp>
        <p:nvSpPr>
          <p:cNvPr id="19473" name="Text Box 20"/>
          <p:cNvSpPr txBox="1">
            <a:spLocks noChangeArrowheads="1"/>
          </p:cNvSpPr>
          <p:nvPr/>
        </p:nvSpPr>
        <p:spPr bwMode="auto">
          <a:xfrm>
            <a:off x="5928136" y="3189340"/>
            <a:ext cx="3068021" cy="22830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>
              <a:lnSpc>
                <a:spcPct val="93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sz="1100" dirty="0">
                <a:solidFill>
                  <a:srgbClr val="000000"/>
                </a:solidFill>
              </a:rPr>
              <a:t>Electromagnetic Form Factor G</a:t>
            </a:r>
            <a:r>
              <a:rPr lang="en-GB" altLang="zh-CN" sz="1100" baseline="-25000" dirty="0">
                <a:solidFill>
                  <a:srgbClr val="000000"/>
                </a:solidFill>
              </a:rPr>
              <a:t>E</a:t>
            </a:r>
            <a:r>
              <a:rPr lang="en-GB" altLang="zh-CN" sz="1100" dirty="0">
                <a:solidFill>
                  <a:srgbClr val="000000"/>
                </a:solidFill>
              </a:rPr>
              <a:t>(Q</a:t>
            </a:r>
            <a:r>
              <a:rPr lang="en-GB" altLang="zh-CN" sz="1100" baseline="30000" dirty="0">
                <a:solidFill>
                  <a:srgbClr val="000000"/>
                </a:solidFill>
              </a:rPr>
              <a:t>2</a:t>
            </a:r>
            <a:r>
              <a:rPr lang="en-GB" altLang="zh-CN" sz="1100" dirty="0">
                <a:solidFill>
                  <a:srgbClr val="000000"/>
                </a:solidFill>
              </a:rPr>
              <a:t>), G</a:t>
            </a:r>
            <a:r>
              <a:rPr lang="en-GB" altLang="zh-CN" sz="1100" baseline="-25000" dirty="0">
                <a:solidFill>
                  <a:srgbClr val="000000"/>
                </a:solidFill>
              </a:rPr>
              <a:t>M</a:t>
            </a:r>
            <a:r>
              <a:rPr lang="en-GB" altLang="zh-CN" sz="1100" dirty="0">
                <a:solidFill>
                  <a:srgbClr val="000000"/>
                </a:solidFill>
              </a:rPr>
              <a:t>(Q</a:t>
            </a:r>
            <a:r>
              <a:rPr lang="en-GB" altLang="zh-CN" sz="1100" baseline="30000" dirty="0">
                <a:solidFill>
                  <a:srgbClr val="000000"/>
                </a:solidFill>
              </a:rPr>
              <a:t>2</a:t>
            </a:r>
            <a:r>
              <a:rPr lang="en-GB" altLang="zh-CN" sz="1100" dirty="0">
                <a:solidFill>
                  <a:srgbClr val="000000"/>
                </a:solidFill>
              </a:rPr>
              <a:t>)</a:t>
            </a:r>
            <a:r>
              <a:rPr lang="x-none" altLang="zh-CN" sz="1100">
                <a:solidFill>
                  <a:srgbClr val="000000"/>
                </a:solidFill>
              </a:rPr>
              <a:t>‏</a:t>
            </a:r>
            <a:endParaRPr lang="en-GB" altLang="zh-CN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96461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974182" y="493808"/>
            <a:ext cx="3962399" cy="2855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36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 algn="ctr">
              <a:lnSpc>
                <a:spcPct val="93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zh-CN" altLang="en-GB" sz="1500" dirty="0">
                <a:solidFill>
                  <a:schemeClr val="bg1"/>
                </a:solidFill>
              </a:rPr>
              <a:t>    </a:t>
            </a:r>
            <a:r>
              <a:rPr lang="en-GB" altLang="zh-CN" sz="1500" i="1" dirty="0" err="1">
                <a:solidFill>
                  <a:schemeClr val="bg1"/>
                </a:solidFill>
              </a:rPr>
              <a:t>W</a:t>
            </a:r>
            <a:r>
              <a:rPr lang="en-GB" altLang="zh-CN" sz="1500" i="1" baseline="-25000" dirty="0" err="1">
                <a:solidFill>
                  <a:schemeClr val="bg1"/>
                </a:solidFill>
              </a:rPr>
              <a:t>p</a:t>
            </a:r>
            <a:r>
              <a:rPr lang="en-GB" altLang="zh-CN" sz="1500" i="1" baseline="30000" dirty="0" err="1">
                <a:solidFill>
                  <a:schemeClr val="bg1"/>
                </a:solidFill>
              </a:rPr>
              <a:t>u</a:t>
            </a:r>
            <a:r>
              <a:rPr lang="en-GB" altLang="zh-CN" sz="1500" i="1" dirty="0">
                <a:solidFill>
                  <a:schemeClr val="bg1"/>
                </a:solidFill>
              </a:rPr>
              <a:t>(</a:t>
            </a:r>
            <a:r>
              <a:rPr lang="en-GB" altLang="zh-CN" sz="1500" i="1" dirty="0" err="1">
                <a:solidFill>
                  <a:schemeClr val="bg1"/>
                </a:solidFill>
              </a:rPr>
              <a:t>x,k</a:t>
            </a:r>
            <a:r>
              <a:rPr lang="en-GB" altLang="zh-CN" sz="1500" i="1" baseline="-33000" dirty="0" err="1">
                <a:solidFill>
                  <a:schemeClr val="bg1"/>
                </a:solidFill>
              </a:rPr>
              <a:t>T</a:t>
            </a:r>
            <a:r>
              <a:rPr lang="en-GB" altLang="zh-CN" sz="1500" i="1" dirty="0" err="1">
                <a:solidFill>
                  <a:schemeClr val="bg1"/>
                </a:solidFill>
              </a:rPr>
              <a:t>,r</a:t>
            </a:r>
            <a:r>
              <a:rPr lang="en-GB" altLang="zh-CN" sz="1500" b="1" i="1" baseline="-25000" dirty="0" err="1">
                <a:solidFill>
                  <a:schemeClr val="bg1"/>
                </a:solidFill>
              </a:rPr>
              <a:t>T</a:t>
            </a:r>
            <a:r>
              <a:rPr lang="en-GB" altLang="zh-CN" sz="1500" b="1" i="1" dirty="0">
                <a:solidFill>
                  <a:schemeClr val="bg1"/>
                </a:solidFill>
              </a:rPr>
              <a:t> </a:t>
            </a:r>
            <a:r>
              <a:rPr lang="en-GB" altLang="zh-CN" sz="1500" i="1" dirty="0">
                <a:solidFill>
                  <a:schemeClr val="bg1"/>
                </a:solidFill>
              </a:rPr>
              <a:t>)  Wigner distributions</a:t>
            </a:r>
          </a:p>
        </p:txBody>
      </p:sp>
      <p:sp>
        <p:nvSpPr>
          <p:cNvPr id="19476" name="Text Box 26"/>
          <p:cNvSpPr txBox="1">
            <a:spLocks noChangeArrowheads="1"/>
          </p:cNvSpPr>
          <p:nvPr/>
        </p:nvSpPr>
        <p:spPr bwMode="auto">
          <a:xfrm>
            <a:off x="4380121" y="4396603"/>
            <a:ext cx="431465" cy="3003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67500" tIns="33750" rIns="67500" bIns="33750"/>
          <a:lstStyle/>
          <a:p>
            <a:pPr>
              <a:lnSpc>
                <a:spcPct val="76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sz="2100" b="1" u="sng" dirty="0">
                <a:solidFill>
                  <a:srgbClr val="FF40FF"/>
                </a:solidFill>
                <a:latin typeface="Arial" pitchFamily="34" charset="0"/>
                <a:cs typeface="Arial" pitchFamily="34" charset="0"/>
              </a:rPr>
              <a:t>1D</a:t>
            </a:r>
            <a:endParaRPr lang="en-GB" altLang="zh-CN" sz="3000" b="1" u="sng" dirty="0">
              <a:solidFill>
                <a:srgbClr val="FF4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2622" y="-1533"/>
            <a:ext cx="852697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kern="0" dirty="0">
                <a:solidFill>
                  <a:schemeClr val="bg1"/>
                </a:solidFill>
                <a:ea typeface="Roboto" pitchFamily="2" charset="0"/>
                <a:cs typeface="Arial" pitchFamily="34" charset="0"/>
              </a:rPr>
              <a:t>Unified View of Nucleon Structure</a:t>
            </a:r>
            <a:endParaRPr lang="en-US" sz="2400" dirty="0">
              <a:solidFill>
                <a:schemeClr val="bg1"/>
              </a:solidFill>
              <a:ea typeface="Roboto" pitchFamily="2" charset="0"/>
              <a:cs typeface="Arial" pitchFamily="34" charset="0"/>
            </a:endParaRPr>
          </a:p>
        </p:txBody>
      </p:sp>
      <p:grpSp>
        <p:nvGrpSpPr>
          <p:cNvPr id="4" name="Group 36"/>
          <p:cNvGrpSpPr/>
          <p:nvPr/>
        </p:nvGrpSpPr>
        <p:grpSpPr>
          <a:xfrm>
            <a:off x="3545680" y="2301480"/>
            <a:ext cx="552083" cy="1782365"/>
            <a:chOff x="3203575" y="3068638"/>
            <a:chExt cx="736111" cy="2376487"/>
          </a:xfrm>
        </p:grpSpPr>
        <p:sp>
          <p:nvSpPr>
            <p:cNvPr id="19485" name="Text Box 8"/>
            <p:cNvSpPr txBox="1">
              <a:spLocks noChangeArrowheads="1"/>
            </p:cNvSpPr>
            <p:nvPr/>
          </p:nvSpPr>
          <p:spPr bwMode="auto">
            <a:xfrm>
              <a:off x="3287714" y="4005263"/>
              <a:ext cx="651972" cy="380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/>
                <a:t>d</a:t>
              </a:r>
              <a:r>
                <a:rPr lang="en-GB" altLang="zh-CN" sz="1500" baseline="30000"/>
                <a:t>2</a:t>
              </a:r>
              <a:r>
                <a:rPr lang="en-GB" altLang="zh-CN" sz="1500"/>
                <a:t>k</a:t>
              </a:r>
              <a:r>
                <a:rPr lang="en-GB" altLang="zh-CN" sz="1500" baseline="-25000"/>
                <a:t>T</a:t>
              </a:r>
            </a:p>
          </p:txBody>
        </p:sp>
        <p:sp>
          <p:nvSpPr>
            <p:cNvPr id="19486" name="Line 10"/>
            <p:cNvSpPr>
              <a:spLocks noChangeShapeType="1"/>
            </p:cNvSpPr>
            <p:nvPr/>
          </p:nvSpPr>
          <p:spPr bwMode="auto">
            <a:xfrm>
              <a:off x="3203575" y="3068638"/>
              <a:ext cx="1587" cy="2376487"/>
            </a:xfrm>
            <a:prstGeom prst="line">
              <a:avLst/>
            </a:prstGeom>
            <a:noFill/>
            <a:ln w="9360">
              <a:solidFill>
                <a:srgbClr val="00B05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1197770" y="3155430"/>
            <a:ext cx="2878931" cy="1970213"/>
            <a:chOff x="73025" y="4207238"/>
            <a:chExt cx="3688218" cy="2626951"/>
          </a:xfrm>
        </p:grpSpPr>
        <p:sp>
          <p:nvSpPr>
            <p:cNvPr id="19487" name="Text Box 11"/>
            <p:cNvSpPr txBox="1">
              <a:spLocks noChangeArrowheads="1"/>
            </p:cNvSpPr>
            <p:nvPr/>
          </p:nvSpPr>
          <p:spPr bwMode="auto">
            <a:xfrm>
              <a:off x="2601191" y="5445125"/>
              <a:ext cx="1160052" cy="953211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>
                  <a:solidFill>
                    <a:srgbClr val="000000"/>
                  </a:solidFill>
                </a:rPr>
                <a:t>PDFs</a:t>
              </a:r>
              <a:r>
                <a:rPr lang="en-GB" altLang="zh-CN" sz="1500" dirty="0">
                  <a:solidFill>
                    <a:srgbClr val="0066FF"/>
                  </a:solidFill>
                </a:rPr>
                <a:t> </a:t>
              </a:r>
            </a:p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>
                  <a:solidFill>
                    <a:srgbClr val="0066FF"/>
                  </a:solidFill>
                </a:rPr>
                <a:t>f</a:t>
              </a:r>
              <a:r>
                <a:rPr lang="en-GB" altLang="zh-CN" sz="1500" baseline="-25000" dirty="0">
                  <a:solidFill>
                    <a:srgbClr val="0066FF"/>
                  </a:solidFill>
                </a:rPr>
                <a:t>1</a:t>
              </a:r>
              <a:r>
                <a:rPr lang="en-GB" altLang="zh-CN" sz="1500" baseline="30000" dirty="0">
                  <a:solidFill>
                    <a:srgbClr val="000000"/>
                  </a:solidFill>
                </a:rPr>
                <a:t>u</a:t>
              </a:r>
              <a:r>
                <a:rPr lang="en-GB" altLang="zh-CN" sz="1500" dirty="0">
                  <a:solidFill>
                    <a:srgbClr val="000000"/>
                  </a:solidFill>
                </a:rPr>
                <a:t>(x), .. </a:t>
              </a:r>
              <a:r>
                <a:rPr lang="en-GB" altLang="zh-CN" sz="1500" dirty="0">
                  <a:solidFill>
                    <a:srgbClr val="FF3300"/>
                  </a:solidFill>
                </a:rPr>
                <a:t>h</a:t>
              </a:r>
              <a:r>
                <a:rPr lang="en-GB" altLang="zh-CN" sz="1500" baseline="-25000" dirty="0">
                  <a:solidFill>
                    <a:srgbClr val="FF3300"/>
                  </a:solidFill>
                </a:rPr>
                <a:t>1</a:t>
              </a:r>
              <a:r>
                <a:rPr lang="en-GB" altLang="zh-CN" sz="1500" baseline="30000" dirty="0">
                  <a:solidFill>
                    <a:srgbClr val="000000"/>
                  </a:solidFill>
                </a:rPr>
                <a:t>u</a:t>
              </a:r>
              <a:r>
                <a:rPr lang="en-GB" altLang="zh-CN" sz="1500" dirty="0">
                  <a:solidFill>
                    <a:srgbClr val="000000"/>
                  </a:solidFill>
                </a:rPr>
                <a:t>(x)</a:t>
              </a:r>
              <a:r>
                <a:rPr lang="x-none" altLang="zh-CN" sz="1500">
                  <a:solidFill>
                    <a:srgbClr val="000000"/>
                  </a:solidFill>
                </a:rPr>
                <a:t>‏</a:t>
              </a:r>
              <a:endParaRPr lang="en-GB" altLang="zh-CN" sz="1500" dirty="0">
                <a:solidFill>
                  <a:srgbClr val="000000"/>
                </a:solidFill>
              </a:endParaRPr>
            </a:p>
          </p:txBody>
        </p:sp>
        <p:pic>
          <p:nvPicPr>
            <p:cNvPr id="37" name="Picture 36" descr="Wigner_GPD_TMD_1.png"/>
            <p:cNvPicPr>
              <a:picLocks noChangeAspect="1"/>
            </p:cNvPicPr>
            <p:nvPr/>
          </p:nvPicPr>
          <p:blipFill>
            <a:blip r:embed="rId3"/>
            <a:srcRect r="54292"/>
            <a:stretch>
              <a:fillRect/>
            </a:stretch>
          </p:blipFill>
          <p:spPr>
            <a:xfrm>
              <a:off x="73025" y="4207238"/>
              <a:ext cx="2517775" cy="2626951"/>
            </a:xfrm>
            <a:prstGeom prst="rect">
              <a:avLst/>
            </a:prstGeom>
          </p:spPr>
        </p:pic>
      </p:grpSp>
      <p:grpSp>
        <p:nvGrpSpPr>
          <p:cNvPr id="6" name="Group 48"/>
          <p:cNvGrpSpPr/>
          <p:nvPr/>
        </p:nvGrpSpPr>
        <p:grpSpPr>
          <a:xfrm>
            <a:off x="1143001" y="1006080"/>
            <a:ext cx="3812381" cy="1845811"/>
            <a:chOff x="0" y="1341438"/>
            <a:chExt cx="5083175" cy="2461081"/>
          </a:xfrm>
        </p:grpSpPr>
        <p:sp>
          <p:nvSpPr>
            <p:cNvPr id="19478" name="Text Box 4"/>
            <p:cNvSpPr txBox="1">
              <a:spLocks noChangeArrowheads="1"/>
            </p:cNvSpPr>
            <p:nvPr/>
          </p:nvSpPr>
          <p:spPr bwMode="auto">
            <a:xfrm>
              <a:off x="2780482" y="1611138"/>
              <a:ext cx="647700" cy="380747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 err="1"/>
                <a:t>d</a:t>
              </a:r>
              <a:r>
                <a:rPr lang="en-GB" altLang="zh-CN" sz="1500" i="1" dirty="0" err="1"/>
                <a:t>r</a:t>
              </a:r>
              <a:r>
                <a:rPr lang="en-GB" altLang="zh-CN" sz="1500" b="1" i="1" baseline="-25000" dirty="0" err="1"/>
                <a:t>T</a:t>
              </a:r>
              <a:r>
                <a:rPr lang="en-GB" altLang="zh-CN" sz="1500" dirty="0"/>
                <a:t>  </a:t>
              </a:r>
              <a:r>
                <a:rPr lang="en-GB" altLang="zh-CN" sz="1500" dirty="0">
                  <a:solidFill>
                    <a:srgbClr val="000000"/>
                  </a:solidFill>
                </a:rPr>
                <a:t> </a:t>
              </a:r>
            </a:p>
          </p:txBody>
        </p:sp>
        <p:grpSp>
          <p:nvGrpSpPr>
            <p:cNvPr id="7" name="Group 46"/>
            <p:cNvGrpSpPr/>
            <p:nvPr/>
          </p:nvGrpSpPr>
          <p:grpSpPr>
            <a:xfrm>
              <a:off x="0" y="1341438"/>
              <a:ext cx="5083175" cy="2461081"/>
              <a:chOff x="0" y="1341438"/>
              <a:chExt cx="5083175" cy="2461081"/>
            </a:xfrm>
          </p:grpSpPr>
          <p:sp>
            <p:nvSpPr>
              <p:cNvPr id="19477" name="Line 3"/>
              <p:cNvSpPr>
                <a:spLocks noChangeShapeType="1"/>
              </p:cNvSpPr>
              <p:nvPr/>
            </p:nvSpPr>
            <p:spPr bwMode="auto">
              <a:xfrm flipH="1">
                <a:off x="3331729" y="1484293"/>
                <a:ext cx="842784" cy="803727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 dirty="0">
                  <a:highlight>
                    <a:srgbClr val="00FF00"/>
                  </a:highlight>
                </a:endParaRPr>
              </a:p>
            </p:txBody>
          </p:sp>
          <p:sp>
            <p:nvSpPr>
              <p:cNvPr id="19479" name="Text Box 9"/>
              <p:cNvSpPr txBox="1">
                <a:spLocks noChangeArrowheads="1"/>
              </p:cNvSpPr>
              <p:nvPr/>
            </p:nvSpPr>
            <p:spPr bwMode="auto">
              <a:xfrm>
                <a:off x="2150999" y="2342989"/>
                <a:ext cx="2932176" cy="380747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>
                    <a:solidFill>
                      <a:srgbClr val="000000"/>
                    </a:solidFill>
                  </a:rPr>
                  <a:t>TMD  </a:t>
                </a:r>
                <a:r>
                  <a:rPr lang="en-GB" altLang="zh-CN" sz="1350">
                    <a:solidFill>
                      <a:srgbClr val="0066FF"/>
                    </a:solidFill>
                  </a:rPr>
                  <a:t>f</a:t>
                </a:r>
                <a:r>
                  <a:rPr lang="en-GB" altLang="zh-CN" sz="1350" baseline="-25000">
                    <a:solidFill>
                      <a:srgbClr val="0066FF"/>
                    </a:solidFill>
                  </a:rPr>
                  <a:t>1</a:t>
                </a:r>
                <a:r>
                  <a:rPr lang="en-GB" altLang="zh-CN" sz="1350" baseline="30000">
                    <a:solidFill>
                      <a:srgbClr val="000000"/>
                    </a:solidFill>
                  </a:rPr>
                  <a:t>u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(x,k</a:t>
                </a:r>
                <a:r>
                  <a:rPr lang="en-GB" altLang="zh-CN" sz="1350" baseline="-25000">
                    <a:solidFill>
                      <a:srgbClr val="000000"/>
                    </a:solidFill>
                  </a:rPr>
                  <a:t>T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), </a:t>
                </a:r>
                <a:r>
                  <a:rPr lang="en-GB" altLang="zh-CN" sz="1350">
                    <a:solidFill>
                      <a:srgbClr val="FF0000"/>
                    </a:solidFill>
                  </a:rPr>
                  <a:t>h</a:t>
                </a:r>
                <a:r>
                  <a:rPr lang="en-GB" altLang="zh-CN" sz="1350" baseline="-25000">
                    <a:solidFill>
                      <a:srgbClr val="FF0000"/>
                    </a:solidFill>
                  </a:rPr>
                  <a:t>1</a:t>
                </a:r>
                <a:r>
                  <a:rPr lang="en-GB" altLang="zh-CN" sz="1350" baseline="30000">
                    <a:solidFill>
                      <a:srgbClr val="000000"/>
                    </a:solidFill>
                  </a:rPr>
                  <a:t>u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(x,k</a:t>
                </a:r>
                <a:r>
                  <a:rPr lang="en-GB" altLang="zh-CN" sz="1350" baseline="-25000">
                    <a:solidFill>
                      <a:srgbClr val="000000"/>
                    </a:solidFill>
                  </a:rPr>
                  <a:t>T</a:t>
                </a:r>
                <a:r>
                  <a:rPr lang="en-GB" altLang="zh-CN" sz="1350">
                    <a:solidFill>
                      <a:srgbClr val="000000"/>
                    </a:solidFill>
                  </a:rPr>
                  <a:t>)</a:t>
                </a:r>
                <a:r>
                  <a:rPr lang="x-none" altLang="zh-CN" sz="1350">
                    <a:solidFill>
                      <a:srgbClr val="000000"/>
                    </a:solidFill>
                  </a:rPr>
                  <a:t>‏</a:t>
                </a:r>
                <a:endParaRPr lang="en-GB" altLang="zh-CN" sz="1350">
                  <a:solidFill>
                    <a:srgbClr val="000000"/>
                  </a:solidFill>
                </a:endParaRPr>
              </a:p>
            </p:txBody>
          </p:sp>
          <p:pic>
            <p:nvPicPr>
              <p:cNvPr id="40" name="Picture 39" descr="Wigner_GPD_TMD_3.png"/>
              <p:cNvPicPr>
                <a:picLocks noChangeAspect="1"/>
              </p:cNvPicPr>
              <p:nvPr/>
            </p:nvPicPr>
            <p:blipFill>
              <a:blip r:embed="rId4"/>
              <a:srcRect l="20246" r="5398" b="7344"/>
              <a:stretch>
                <a:fillRect/>
              </a:stretch>
            </p:blipFill>
            <p:spPr>
              <a:xfrm>
                <a:off x="0" y="1341438"/>
                <a:ext cx="2150998" cy="2461081"/>
              </a:xfrm>
              <a:prstGeom prst="rect">
                <a:avLst/>
              </a:prstGeom>
            </p:spPr>
          </p:pic>
        </p:grpSp>
      </p:grpSp>
      <p:sp>
        <p:nvSpPr>
          <p:cNvPr id="42" name="TextBox 41"/>
          <p:cNvSpPr txBox="1"/>
          <p:nvPr/>
        </p:nvSpPr>
        <p:spPr>
          <a:xfrm>
            <a:off x="172831" y="765572"/>
            <a:ext cx="28905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accent6"/>
                </a:solidFill>
              </a:rPr>
              <a:t>Transverse Momentum Dist. (TMD)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E5E960-0053-7546-B2E5-435B94AA8800}"/>
              </a:ext>
            </a:extLst>
          </p:cNvPr>
          <p:cNvGrpSpPr/>
          <p:nvPr/>
        </p:nvGrpSpPr>
        <p:grpSpPr>
          <a:xfrm>
            <a:off x="4027885" y="764228"/>
            <a:ext cx="4968272" cy="3266052"/>
            <a:chOff x="5370514" y="1018970"/>
            <a:chExt cx="6624362" cy="4354736"/>
          </a:xfrm>
        </p:grpSpPr>
        <p:sp>
          <p:nvSpPr>
            <p:cNvPr id="19471" name="Text Box 18"/>
            <p:cNvSpPr txBox="1">
              <a:spLocks noChangeArrowheads="1"/>
            </p:cNvSpPr>
            <p:nvPr/>
          </p:nvSpPr>
          <p:spPr bwMode="auto">
            <a:xfrm>
              <a:off x="6313498" y="4159587"/>
              <a:ext cx="647700" cy="380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500" dirty="0"/>
                <a:t>d</a:t>
              </a:r>
              <a:r>
                <a:rPr lang="en-GB" altLang="zh-CN" sz="1500" baseline="30000" dirty="0"/>
                <a:t>2</a:t>
              </a:r>
              <a:r>
                <a:rPr lang="en-GB" altLang="zh-CN" sz="1500" dirty="0"/>
                <a:t>r</a:t>
              </a:r>
              <a:r>
                <a:rPr lang="en-GB" altLang="zh-CN" sz="1500" baseline="-25000" dirty="0"/>
                <a:t>T</a:t>
              </a:r>
              <a:r>
                <a:rPr lang="en-GB" altLang="zh-CN" sz="1500" dirty="0">
                  <a:solidFill>
                    <a:srgbClr val="000000"/>
                  </a:solidFill>
                </a:rPr>
                <a:t>   </a:t>
              </a:r>
            </a:p>
          </p:txBody>
        </p:sp>
        <p:sp>
          <p:nvSpPr>
            <p:cNvPr id="19475" name="Text Box 22"/>
            <p:cNvSpPr txBox="1">
              <a:spLocks noChangeArrowheads="1"/>
            </p:cNvSpPr>
            <p:nvPr/>
          </p:nvSpPr>
          <p:spPr bwMode="auto">
            <a:xfrm>
              <a:off x="8568495" y="3802521"/>
              <a:ext cx="2987675" cy="3521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7500" tIns="35100" rIns="67500" bIns="35100">
              <a:spAutoFit/>
            </a:bodyPr>
            <a:lstStyle/>
            <a:p>
              <a:pPr>
                <a:lnSpc>
                  <a:spcPct val="93000"/>
                </a:lnSpc>
                <a:tabLst>
                  <a:tab pos="0" algn="l"/>
                  <a:tab pos="342900" algn="l"/>
                  <a:tab pos="685800" algn="l"/>
                  <a:tab pos="1028700" algn="l"/>
                  <a:tab pos="1371600" algn="l"/>
                  <a:tab pos="1714500" algn="l"/>
                  <a:tab pos="2057400" algn="l"/>
                  <a:tab pos="2400300" algn="l"/>
                  <a:tab pos="2743200" algn="l"/>
                  <a:tab pos="3086100" algn="l"/>
                  <a:tab pos="3429000" algn="l"/>
                  <a:tab pos="3771900" algn="l"/>
                  <a:tab pos="4114800" algn="l"/>
                  <a:tab pos="4457700" algn="l"/>
                  <a:tab pos="4800600" algn="l"/>
                  <a:tab pos="5143500" algn="l"/>
                  <a:tab pos="5486400" algn="l"/>
                  <a:tab pos="5829300" algn="l"/>
                  <a:tab pos="6172200" algn="l"/>
                  <a:tab pos="6515100" algn="l"/>
                  <a:tab pos="6858000" algn="l"/>
                </a:tabLst>
              </a:pPr>
              <a:r>
                <a:rPr lang="en-GB" altLang="zh-CN" sz="1350" dirty="0"/>
                <a:t> dx &amp; </a:t>
              </a:r>
              <a:r>
                <a:rPr lang="en-GB" altLang="zh-CN" sz="1200" dirty="0"/>
                <a:t>Fourier Transformation   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EE2C157-429C-A04E-988F-09922CD4A1F5}"/>
                </a:ext>
              </a:extLst>
            </p:cNvPr>
            <p:cNvGrpSpPr/>
            <p:nvPr/>
          </p:nvGrpSpPr>
          <p:grpSpPr>
            <a:xfrm>
              <a:off x="5370514" y="1018970"/>
              <a:ext cx="6624362" cy="4354736"/>
              <a:chOff x="5370514" y="1018970"/>
              <a:chExt cx="6624362" cy="4354736"/>
            </a:xfrm>
          </p:grpSpPr>
          <p:sp>
            <p:nvSpPr>
              <p:cNvPr id="19470" name="Line 17"/>
              <p:cNvSpPr>
                <a:spLocks noChangeShapeType="1"/>
              </p:cNvSpPr>
              <p:nvPr/>
            </p:nvSpPr>
            <p:spPr bwMode="auto">
              <a:xfrm flipH="1">
                <a:off x="5370514" y="2776451"/>
                <a:ext cx="2169130" cy="2597255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/>
              </a:p>
            </p:txBody>
          </p:sp>
          <p:pic>
            <p:nvPicPr>
              <p:cNvPr id="38" name="Picture 37" descr="Wigner_GPD_TMD_2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48630" y="1446213"/>
                <a:ext cx="2610073" cy="2379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9481" name="Text Box 5"/>
              <p:cNvSpPr txBox="1">
                <a:spLocks noChangeArrowheads="1"/>
              </p:cNvSpPr>
              <p:nvPr/>
            </p:nvSpPr>
            <p:spPr bwMode="auto">
              <a:xfrm>
                <a:off x="7602716" y="2349500"/>
                <a:ext cx="737465" cy="380747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B050"/>
                </a:solidFill>
                <a:miter lim="800000"/>
                <a:headEnd/>
                <a:tailEnd/>
              </a:ln>
            </p:spPr>
            <p:txBody>
              <a:bodyPr wrap="non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>
                    <a:solidFill>
                      <a:srgbClr val="000000"/>
                    </a:solidFill>
                  </a:rPr>
                  <a:t>GPD</a:t>
                </a:r>
              </a:p>
            </p:txBody>
          </p:sp>
          <p:sp>
            <p:nvSpPr>
              <p:cNvPr id="19482" name="Line 6"/>
              <p:cNvSpPr>
                <a:spLocks noChangeShapeType="1"/>
              </p:cNvSpPr>
              <p:nvPr/>
            </p:nvSpPr>
            <p:spPr bwMode="auto">
              <a:xfrm>
                <a:off x="6493487" y="1465429"/>
                <a:ext cx="1012825" cy="822591"/>
              </a:xfrm>
              <a:prstGeom prst="line">
                <a:avLst/>
              </a:prstGeom>
              <a:noFill/>
              <a:ln w="9360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19483" name="Text Box 7"/>
              <p:cNvSpPr txBox="1">
                <a:spLocks noChangeArrowheads="1"/>
              </p:cNvSpPr>
              <p:nvPr/>
            </p:nvSpPr>
            <p:spPr bwMode="auto">
              <a:xfrm>
                <a:off x="7297916" y="1616076"/>
                <a:ext cx="695916" cy="380747"/>
              </a:xfrm>
              <a:prstGeom prst="rect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wrap="none" lIns="67500" tIns="35100" rIns="67500" bIns="35100">
                <a:spAutoFit/>
              </a:bodyPr>
              <a:lstStyle/>
              <a:p>
                <a:pPr>
                  <a:lnSpc>
                    <a:spcPct val="93000"/>
                  </a:lnSpc>
                  <a:tabLst>
                    <a:tab pos="0" algn="l"/>
                    <a:tab pos="342900" algn="l"/>
                    <a:tab pos="685800" algn="l"/>
                    <a:tab pos="1028700" algn="l"/>
                    <a:tab pos="1371600" algn="l"/>
                    <a:tab pos="1714500" algn="l"/>
                    <a:tab pos="2057400" algn="l"/>
                    <a:tab pos="2400300" algn="l"/>
                    <a:tab pos="2743200" algn="l"/>
                    <a:tab pos="3086100" algn="l"/>
                    <a:tab pos="3429000" algn="l"/>
                    <a:tab pos="3771900" algn="l"/>
                    <a:tab pos="4114800" algn="l"/>
                    <a:tab pos="4457700" algn="l"/>
                    <a:tab pos="4800600" algn="l"/>
                    <a:tab pos="5143500" algn="l"/>
                    <a:tab pos="5486400" algn="l"/>
                    <a:tab pos="5829300" algn="l"/>
                    <a:tab pos="6172200" algn="l"/>
                    <a:tab pos="6515100" algn="l"/>
                    <a:tab pos="6858000" algn="l"/>
                  </a:tabLst>
                </a:pPr>
                <a:r>
                  <a:rPr lang="en-GB" altLang="zh-CN" sz="1500"/>
                  <a:t>d</a:t>
                </a:r>
                <a:r>
                  <a:rPr lang="en-GB" altLang="zh-CN" sz="1500" baseline="30000"/>
                  <a:t>2</a:t>
                </a:r>
                <a:r>
                  <a:rPr lang="en-GB" altLang="zh-CN" sz="1500"/>
                  <a:t>k</a:t>
                </a:r>
                <a:r>
                  <a:rPr lang="en-GB" altLang="zh-CN" sz="1500" baseline="-25000"/>
                  <a:t>T</a:t>
                </a:r>
                <a:r>
                  <a:rPr lang="en-GB" altLang="zh-CN" sz="1500" baseline="-25000">
                    <a:solidFill>
                      <a:srgbClr val="000000"/>
                    </a:solidFill>
                  </a:rPr>
                  <a:t> 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517002" y="1018970"/>
                <a:ext cx="3477874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>
                    <a:solidFill>
                      <a:schemeClr val="accent6"/>
                    </a:solidFill>
                  </a:rPr>
                  <a:t>Generalized Parton Dist. (GPD)</a:t>
                </a:r>
              </a:p>
            </p:txBody>
          </p:sp>
        </p:grpSp>
      </p:grp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3765376" y="830963"/>
            <a:ext cx="1613248" cy="2333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67500" tIns="33750" rIns="67500" bIns="33750"/>
          <a:lstStyle/>
          <a:p>
            <a:pPr algn="ctr">
              <a:lnSpc>
                <a:spcPct val="76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b="1" u="sng" dirty="0">
                <a:solidFill>
                  <a:srgbClr val="FF40FF"/>
                </a:solidFill>
                <a:latin typeface="Arial" pitchFamily="34" charset="0"/>
                <a:cs typeface="Arial" pitchFamily="34" charset="0"/>
              </a:rPr>
              <a:t>Tomography</a:t>
            </a:r>
          </a:p>
        </p:txBody>
      </p:sp>
      <p:pic>
        <p:nvPicPr>
          <p:cNvPr id="41" name="Picture 40" descr="Wigner_GPD_TMD_1.png"/>
          <p:cNvPicPr>
            <a:picLocks noChangeAspect="1"/>
          </p:cNvPicPr>
          <p:nvPr/>
        </p:nvPicPr>
        <p:blipFill>
          <a:blip r:embed="rId3"/>
          <a:srcRect l="47166"/>
          <a:stretch>
            <a:fillRect/>
          </a:stretch>
        </p:blipFill>
        <p:spPr>
          <a:xfrm>
            <a:off x="6029052" y="3254764"/>
            <a:ext cx="2092474" cy="188873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BA2B111-69B6-722D-303F-EA8C6CF90BAE}"/>
              </a:ext>
            </a:extLst>
          </p:cNvPr>
          <p:cNvSpPr/>
          <p:nvPr/>
        </p:nvSpPr>
        <p:spPr>
          <a:xfrm>
            <a:off x="5575501" y="3301168"/>
            <a:ext cx="3374094" cy="1795925"/>
          </a:xfrm>
          <a:prstGeom prst="ellipse">
            <a:avLst/>
          </a:prstGeom>
          <a:solidFill>
            <a:srgbClr val="92D050"/>
          </a:solidFill>
          <a:ln>
            <a:solidFill>
              <a:srgbClr val="0090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Nucleon gravitational form factors A, B, C and </a:t>
            </a:r>
            <a:r>
              <a:rPr lang="en-US" sz="1200" b="1" dirty="0" err="1"/>
              <a:t>C_bar</a:t>
            </a:r>
            <a:r>
              <a:rPr lang="en-US" sz="1200" b="1" dirty="0"/>
              <a:t>; (quarkonic &amp; gluonic)</a:t>
            </a:r>
          </a:p>
          <a:p>
            <a:pPr algn="ctr"/>
            <a:r>
              <a:rPr lang="en-US" sz="1200" b="1" dirty="0"/>
              <a:t>Mass density, Scalar-mass Pressure density, Shear Forces density</a:t>
            </a:r>
          </a:p>
        </p:txBody>
      </p:sp>
      <p:sp>
        <p:nvSpPr>
          <p:cNvPr id="13" name="Line 19">
            <a:extLst>
              <a:ext uri="{FF2B5EF4-FFF2-40B4-BE49-F238E27FC236}">
                <a16:creationId xmlns:a16="http://schemas.microsoft.com/office/drawing/2014/main" id="{3E0B1028-F343-D37E-5707-EE00A6054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3371" y="2054671"/>
            <a:ext cx="642639" cy="1088304"/>
          </a:xfrm>
          <a:prstGeom prst="line">
            <a:avLst/>
          </a:prstGeom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en-US" sz="1350" dirty="0"/>
          </a:p>
        </p:txBody>
      </p:sp>
      <p:sp>
        <p:nvSpPr>
          <p:cNvPr id="19473" name="Text Box 20"/>
          <p:cNvSpPr txBox="1">
            <a:spLocks noChangeArrowheads="1"/>
          </p:cNvSpPr>
          <p:nvPr/>
        </p:nvSpPr>
        <p:spPr bwMode="auto">
          <a:xfrm>
            <a:off x="5928136" y="3189340"/>
            <a:ext cx="3068021" cy="22830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square" lIns="67500" tIns="35100" rIns="67500" bIns="35100">
            <a:spAutoFit/>
          </a:bodyPr>
          <a:lstStyle/>
          <a:p>
            <a:pPr>
              <a:lnSpc>
                <a:spcPct val="93000"/>
              </a:lnSpc>
              <a:tabLst>
                <a:tab pos="0" algn="l"/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  <a:tab pos="3086100" algn="l"/>
                <a:tab pos="3429000" algn="l"/>
                <a:tab pos="3771900" algn="l"/>
                <a:tab pos="4114800" algn="l"/>
                <a:tab pos="4457700" algn="l"/>
                <a:tab pos="4800600" algn="l"/>
                <a:tab pos="5143500" algn="l"/>
                <a:tab pos="5486400" algn="l"/>
                <a:tab pos="5829300" algn="l"/>
                <a:tab pos="6172200" algn="l"/>
                <a:tab pos="6515100" algn="l"/>
                <a:tab pos="6858000" algn="l"/>
              </a:tabLst>
            </a:pPr>
            <a:r>
              <a:rPr lang="en-GB" altLang="zh-CN" sz="1100" dirty="0">
                <a:solidFill>
                  <a:srgbClr val="000000"/>
                </a:solidFill>
              </a:rPr>
              <a:t>Electromagnetic Form Factor G</a:t>
            </a:r>
            <a:r>
              <a:rPr lang="en-GB" altLang="zh-CN" sz="1100" baseline="-25000" dirty="0">
                <a:solidFill>
                  <a:srgbClr val="000000"/>
                </a:solidFill>
              </a:rPr>
              <a:t>E</a:t>
            </a:r>
            <a:r>
              <a:rPr lang="en-GB" altLang="zh-CN" sz="1100" dirty="0">
                <a:solidFill>
                  <a:srgbClr val="000000"/>
                </a:solidFill>
              </a:rPr>
              <a:t>(Q</a:t>
            </a:r>
            <a:r>
              <a:rPr lang="en-GB" altLang="zh-CN" sz="1100" baseline="30000" dirty="0">
                <a:solidFill>
                  <a:srgbClr val="000000"/>
                </a:solidFill>
              </a:rPr>
              <a:t>2</a:t>
            </a:r>
            <a:r>
              <a:rPr lang="en-GB" altLang="zh-CN" sz="1100" dirty="0">
                <a:solidFill>
                  <a:srgbClr val="000000"/>
                </a:solidFill>
              </a:rPr>
              <a:t>), G</a:t>
            </a:r>
            <a:r>
              <a:rPr lang="en-GB" altLang="zh-CN" sz="1100" baseline="-25000" dirty="0">
                <a:solidFill>
                  <a:srgbClr val="000000"/>
                </a:solidFill>
              </a:rPr>
              <a:t>M</a:t>
            </a:r>
            <a:r>
              <a:rPr lang="en-GB" altLang="zh-CN" sz="1100" dirty="0">
                <a:solidFill>
                  <a:srgbClr val="000000"/>
                </a:solidFill>
              </a:rPr>
              <a:t>(Q</a:t>
            </a:r>
            <a:r>
              <a:rPr lang="en-GB" altLang="zh-CN" sz="1100" baseline="30000" dirty="0">
                <a:solidFill>
                  <a:srgbClr val="000000"/>
                </a:solidFill>
              </a:rPr>
              <a:t>2</a:t>
            </a:r>
            <a:r>
              <a:rPr lang="en-GB" altLang="zh-CN" sz="1100" dirty="0">
                <a:solidFill>
                  <a:srgbClr val="000000"/>
                </a:solidFill>
              </a:rPr>
              <a:t>)</a:t>
            </a:r>
            <a:r>
              <a:rPr lang="x-none" altLang="zh-CN" sz="1100">
                <a:solidFill>
                  <a:srgbClr val="000000"/>
                </a:solidFill>
              </a:rPr>
              <a:t>‏</a:t>
            </a:r>
            <a:endParaRPr lang="en-GB" altLang="zh-CN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115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11198F-AFC2-AC4F-5274-737862735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90096"/>
            <a:ext cx="9144000" cy="1921126"/>
          </a:xfrm>
        </p:spPr>
        <p:txBody>
          <a:bodyPr/>
          <a:lstStyle/>
          <a:p>
            <a:pPr algn="ctr"/>
            <a:r>
              <a:rPr lang="en-US" dirty="0"/>
              <a:t>Near threshold photoproduction of J/</a:t>
            </a:r>
            <a:r>
              <a:rPr lang="el-GR" dirty="0"/>
              <a:t>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24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1681" y="0"/>
            <a:ext cx="500252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6"/>
                </a:solidFill>
                <a:latin typeface="Aptos Display"/>
              </a:defRPr>
            </a:pPr>
            <a:r>
              <a:rPr sz="3200" dirty="0"/>
              <a:t>Two mysteries of the proton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678" y="533095"/>
            <a:ext cx="72234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66E"/>
                </a:solidFill>
                <a:latin typeface="Aptos"/>
              </a:defRPr>
            </a:pPr>
            <a:r>
              <a:rPr sz="1600" dirty="0"/>
              <a:t>Why is the proton massive — and why are its quarks never observed in isolation?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5375" y="956777"/>
            <a:ext cx="3600450" cy="822960"/>
          </a:xfrm>
          <a:prstGeom prst="roundRect">
            <a:avLst/>
          </a:prstGeom>
          <a:solidFill>
            <a:srgbClr val="C5702D"/>
          </a:solidFill>
          <a:ln>
            <a:solidFill>
              <a:srgbClr val="C570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 b="1">
                <a:solidFill>
                  <a:srgbClr val="FFFFFF"/>
                </a:solidFill>
                <a:latin typeface="Aptos"/>
              </a:defRPr>
            </a:pPr>
            <a:r>
              <a:rPr sz="1950" dirty="0"/>
              <a:t>Origin of mass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56284" y="984703"/>
            <a:ext cx="3600450" cy="822960"/>
          </a:xfrm>
          <a:prstGeom prst="roundRect">
            <a:avLst/>
          </a:prstGeom>
          <a:solidFill>
            <a:srgbClr val="182D46"/>
          </a:solidFill>
          <a:ln>
            <a:solidFill>
              <a:srgbClr val="18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 b="1">
                <a:solidFill>
                  <a:srgbClr val="FFFFFF"/>
                </a:solidFill>
                <a:latin typeface="Aptos"/>
              </a:defRPr>
            </a:pPr>
            <a:r>
              <a:rPr sz="1950"/>
              <a:t>Color confinement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213" y="1805337"/>
            <a:ext cx="329184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1575" dirty="0"/>
              <a:t>Most of the proton mass is not the sum of the light current-quark masses.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81448" y="1826570"/>
            <a:ext cx="329184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1575" dirty="0"/>
              <a:t>Quarks and gluons remain localized inside color-singlet hadrons.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8AE5F44-8A2A-9C87-2754-5F90B9427641}"/>
              </a:ext>
            </a:extLst>
          </p:cNvPr>
          <p:cNvSpPr/>
          <p:nvPr/>
        </p:nvSpPr>
        <p:spPr>
          <a:xfrm>
            <a:off x="2788150" y="2868075"/>
            <a:ext cx="3874770" cy="651510"/>
          </a:xfrm>
          <a:prstGeom prst="roundRect">
            <a:avLst/>
          </a:prstGeom>
          <a:solidFill>
            <a:srgbClr val="2D5D91"/>
          </a:solidFill>
          <a:ln>
            <a:solidFill>
              <a:srgbClr val="2D5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rPr sz="1650" dirty="0"/>
              <a:t>Quantum fluctuations</a:t>
            </a:r>
            <a:br>
              <a:rPr sz="1650" dirty="0"/>
            </a:br>
            <a:r>
              <a:rPr sz="1650" dirty="0"/>
              <a:t>β(g) ≠ 0  →  ΛQCD</a:t>
            </a:r>
          </a:p>
        </p:txBody>
      </p:sp>
      <p:cxnSp>
        <p:nvCxnSpPr>
          <p:cNvPr id="15" name="Connector 6">
            <a:extLst>
              <a:ext uri="{FF2B5EF4-FFF2-40B4-BE49-F238E27FC236}">
                <a16:creationId xmlns:a16="http://schemas.microsoft.com/office/drawing/2014/main" id="{351C2D18-FB11-2F32-5BEF-6835B15FC291}"/>
              </a:ext>
            </a:extLst>
          </p:cNvPr>
          <p:cNvCxnSpPr>
            <a:cxnSpLocks/>
          </p:cNvCxnSpPr>
          <p:nvPr/>
        </p:nvCxnSpPr>
        <p:spPr>
          <a:xfrm flipH="1">
            <a:off x="2194560" y="3519585"/>
            <a:ext cx="731520" cy="346143"/>
          </a:xfrm>
          <a:prstGeom prst="line">
            <a:avLst/>
          </a:prstGeom>
          <a:ln w="31750">
            <a:solidFill>
              <a:srgbClr val="5F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3A4AD37-DC4B-5619-FD73-CAB6F3BF7A7D}"/>
              </a:ext>
            </a:extLst>
          </p:cNvPr>
          <p:cNvSpPr/>
          <p:nvPr/>
        </p:nvSpPr>
        <p:spPr>
          <a:xfrm>
            <a:off x="480060" y="3900018"/>
            <a:ext cx="3463290" cy="754380"/>
          </a:xfrm>
          <a:prstGeom prst="roundRect">
            <a:avLst/>
          </a:prstGeom>
          <a:solidFill>
            <a:srgbClr val="C5702D"/>
          </a:solidFill>
          <a:ln>
            <a:solidFill>
              <a:srgbClr val="C570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Aptos"/>
              </a:defRPr>
            </a:pPr>
            <a:r>
              <a:rPr sz="1575" dirty="0"/>
              <a:t>Trace anomaly</a:t>
            </a:r>
            <a:br>
              <a:rPr sz="1575" dirty="0"/>
            </a:br>
            <a:r>
              <a:rPr sz="1575" dirty="0"/>
              <a:t>→ hadronic mass scale</a:t>
            </a:r>
          </a:p>
        </p:txBody>
      </p:sp>
      <p:cxnSp>
        <p:nvCxnSpPr>
          <p:cNvPr id="17" name="Connector 7">
            <a:extLst>
              <a:ext uri="{FF2B5EF4-FFF2-40B4-BE49-F238E27FC236}">
                <a16:creationId xmlns:a16="http://schemas.microsoft.com/office/drawing/2014/main" id="{D3C10255-BF4D-956A-6A20-55288ED8AD74}"/>
              </a:ext>
            </a:extLst>
          </p:cNvPr>
          <p:cNvCxnSpPr>
            <a:cxnSpLocks/>
          </p:cNvCxnSpPr>
          <p:nvPr/>
        </p:nvCxnSpPr>
        <p:spPr>
          <a:xfrm>
            <a:off x="6416703" y="3519585"/>
            <a:ext cx="839806" cy="318046"/>
          </a:xfrm>
          <a:prstGeom prst="line">
            <a:avLst/>
          </a:prstGeom>
          <a:ln w="31750">
            <a:solidFill>
              <a:srgbClr val="5F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477E9FF-431F-B477-15CF-770557CAB4F3}"/>
              </a:ext>
            </a:extLst>
          </p:cNvPr>
          <p:cNvSpPr/>
          <p:nvPr/>
        </p:nvSpPr>
        <p:spPr>
          <a:xfrm>
            <a:off x="5524864" y="3820739"/>
            <a:ext cx="3463290" cy="754380"/>
          </a:xfrm>
          <a:prstGeom prst="roundRect">
            <a:avLst/>
          </a:prstGeom>
          <a:solidFill>
            <a:srgbClr val="182D46"/>
          </a:solidFill>
          <a:ln>
            <a:solidFill>
              <a:srgbClr val="18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Aptos"/>
              </a:defRPr>
            </a:pPr>
            <a:r>
              <a:rPr sz="1575" dirty="0"/>
              <a:t>Strong infrared color dynamics</a:t>
            </a:r>
            <a:br>
              <a:rPr sz="1575" dirty="0"/>
            </a:br>
            <a:r>
              <a:rPr sz="1575" dirty="0"/>
              <a:t>→ confinement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01FE70-74F8-88C2-C8A4-F50F52EF12CE}"/>
              </a:ext>
            </a:extLst>
          </p:cNvPr>
          <p:cNvSpPr txBox="1"/>
          <p:nvPr/>
        </p:nvSpPr>
        <p:spPr>
          <a:xfrm>
            <a:off x="2513230" y="2596648"/>
            <a:ext cx="442460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66E"/>
                </a:solidFill>
                <a:latin typeface="Aptos"/>
              </a:defRPr>
            </a:pPr>
            <a:r>
              <a:rPr sz="1100" dirty="0"/>
              <a:t>Classical massless QCD contains no intrinsic mass or distance scale</a:t>
            </a:r>
            <a:r>
              <a:rPr sz="105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355073" y="21742"/>
            <a:ext cx="8676208" cy="6086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68332" tIns="34168" rIns="68332" bIns="34168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ea typeface="ＭＳ Ｐゴシック" pitchFamily="-107" charset="-128"/>
                <a:cs typeface="Arial Rounded MT Bold"/>
              </a:rPr>
              <a:t>How does QCD generates most of the nucleon mass?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ea typeface="ＭＳ Ｐゴシック" pitchFamily="-107" charset="-128"/>
                <a:cs typeface="Arial Rounded MT Bold"/>
              </a:rPr>
              <a:t> Mass from broken scale symmetry</a:t>
            </a:r>
          </a:p>
        </p:txBody>
      </p:sp>
      <p:sp>
        <p:nvSpPr>
          <p:cNvPr id="41" name="Left Brace 40"/>
          <p:cNvSpPr/>
          <p:nvPr/>
        </p:nvSpPr>
        <p:spPr>
          <a:xfrm rot="16200000">
            <a:off x="2434623" y="1159254"/>
            <a:ext cx="238381" cy="1590703"/>
          </a:xfrm>
          <a:prstGeom prst="leftBrace">
            <a:avLst/>
          </a:prstGeom>
          <a:ln w="28575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190500" y="982723"/>
            <a:ext cx="6556838" cy="1284387"/>
            <a:chOff x="1219363" y="3185928"/>
            <a:chExt cx="7772400" cy="1231685"/>
          </a:xfrm>
        </p:grpSpPr>
        <p:sp>
          <p:nvSpPr>
            <p:cNvPr id="19" name="TextBox 18"/>
            <p:cNvSpPr txBox="1"/>
            <p:nvPr/>
          </p:nvSpPr>
          <p:spPr>
            <a:xfrm>
              <a:off x="1219363" y="3185928"/>
              <a:ext cx="7772400" cy="258798"/>
            </a:xfrm>
            <a:prstGeom prst="rect">
              <a:avLst/>
            </a:prstGeom>
            <a:noFill/>
          </p:spPr>
          <p:txBody>
            <a:bodyPr wrap="square" lIns="61523" tIns="30761" rIns="61523" bIns="30761" rtlCol="0">
              <a:spAutoFit/>
            </a:bodyPr>
            <a:lstStyle/>
            <a:p>
              <a:pPr marL="214313" indent="-214313" defTabSz="615365" fontAlgn="base">
                <a:spcBef>
                  <a:spcPct val="0"/>
                </a:spcBef>
                <a:spcAft>
                  <a:spcPct val="0"/>
                </a:spcAft>
                <a:buFont typeface="Wingdings" charset="2"/>
                <a:buChar char="²"/>
              </a:pPr>
              <a:r>
                <a:rPr lang="en-US" sz="1350" b="1" dirty="0">
                  <a:cs typeface="Arial Rounded MT Bold"/>
                </a:rPr>
                <a:t>Trace of the QCD energy-momentum tensor: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935973" y="4151980"/>
              <a:ext cx="1935904" cy="265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  <a:latin typeface="Arial Rounded MT Bold"/>
                  <a:cs typeface="Arial Rounded MT Bold"/>
                </a:rPr>
                <a:t>QCD trace anomaly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42354" y="4060579"/>
            <a:ext cx="5829300" cy="269872"/>
          </a:xfrm>
          <a:prstGeom prst="rect">
            <a:avLst/>
          </a:prstGeom>
          <a:noFill/>
        </p:spPr>
        <p:txBody>
          <a:bodyPr wrap="square" lIns="61523" tIns="30761" rIns="61523" bIns="30761" rtlCol="0">
            <a:spAutoFit/>
          </a:bodyPr>
          <a:lstStyle/>
          <a:p>
            <a:pPr marL="214313" indent="-214313" defTabSz="615365" fontAlgn="base">
              <a:spcBef>
                <a:spcPct val="0"/>
              </a:spcBef>
              <a:spcAft>
                <a:spcPct val="0"/>
              </a:spcAft>
              <a:buFont typeface="Wingdings" charset="2"/>
              <a:buChar char="²"/>
            </a:pPr>
            <a:r>
              <a:rPr lang="en-US" sz="1350" b="1" dirty="0">
                <a:cs typeface="Arial Rounded MT Bold"/>
              </a:rPr>
              <a:t>Trace anomaly, chiral symmetry breaking, …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2540280" y="4435947"/>
            <a:ext cx="285750" cy="171450"/>
          </a:xfrm>
          <a:prstGeom prst="rightArrow">
            <a:avLst/>
          </a:prstGeom>
          <a:solidFill>
            <a:srgbClr val="33C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/>
          <p:cNvSpPr txBox="1"/>
          <p:nvPr/>
        </p:nvSpPr>
        <p:spPr>
          <a:xfrm>
            <a:off x="2164425" y="4625999"/>
            <a:ext cx="9925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/>
              <a:t>Chiral limit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CB2676-9028-4542-A501-B1B4F134E673}"/>
              </a:ext>
            </a:extLst>
          </p:cNvPr>
          <p:cNvSpPr/>
          <p:nvPr/>
        </p:nvSpPr>
        <p:spPr>
          <a:xfrm>
            <a:off x="242354" y="763889"/>
            <a:ext cx="89016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Helvetica" pitchFamily="2" charset="0"/>
              </a:rPr>
              <a:t>Textbook: M. E. </a:t>
            </a:r>
            <a:r>
              <a:rPr lang="en-US" sz="1100" b="1" dirty="0" err="1">
                <a:latin typeface="Helvetica" pitchFamily="2" charset="0"/>
              </a:rPr>
              <a:t>Peskin</a:t>
            </a:r>
            <a:r>
              <a:rPr lang="en-US" sz="1100" b="1" dirty="0">
                <a:latin typeface="Helvetica" pitchFamily="2" charset="0"/>
              </a:rPr>
              <a:t> and D. V. Schroeder, An Introduction to quantum field theory, Addison-Wesley, Reading (1995)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51987-09A5-C445-AD34-09204FA0DE12}"/>
              </a:ext>
            </a:extLst>
          </p:cNvPr>
          <p:cNvSpPr txBox="1"/>
          <p:nvPr/>
        </p:nvSpPr>
        <p:spPr>
          <a:xfrm>
            <a:off x="5176951" y="4040337"/>
            <a:ext cx="34336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In the chiral limit we have a finite number for the nucleon (~800 MeV)  and zero for the pion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7D80D0-8C82-3947-8B93-9B5DC2DAA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549" y="2276590"/>
            <a:ext cx="3495040" cy="4684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76A385-A546-0C42-AC90-BB4509341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13" y="4383945"/>
            <a:ext cx="1738019" cy="29717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3D8E91B-19FC-DA40-BD6E-C2ED8C060470}"/>
              </a:ext>
            </a:extLst>
          </p:cNvPr>
          <p:cNvSpPr/>
          <p:nvPr/>
        </p:nvSpPr>
        <p:spPr>
          <a:xfrm>
            <a:off x="4461338" y="1020979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D. </a:t>
            </a:r>
            <a:r>
              <a:rPr lang="en-US" sz="105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Kharzeev</a:t>
            </a:r>
            <a:r>
              <a:rPr lang="en-US" sz="105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Proc. Int. Sch. Phys. Fermi 130 (1996)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1DE71D-20E2-C441-AA20-6D0F34EA56DD}"/>
              </a:ext>
            </a:extLst>
          </p:cNvPr>
          <p:cNvSpPr txBox="1"/>
          <p:nvPr/>
        </p:nvSpPr>
        <p:spPr>
          <a:xfrm>
            <a:off x="586368" y="239218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with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6BB87F-A99D-7C49-996D-118AA0357E72}"/>
              </a:ext>
            </a:extLst>
          </p:cNvPr>
          <p:cNvSpPr txBox="1"/>
          <p:nvPr/>
        </p:nvSpPr>
        <p:spPr>
          <a:xfrm>
            <a:off x="5278070" y="1973326"/>
            <a:ext cx="3803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At small momentum transfer, heavy quarks decouple: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B36115-C8DF-C04D-B711-3960F0E65BA9}"/>
              </a:ext>
            </a:extLst>
          </p:cNvPr>
          <p:cNvSpPr/>
          <p:nvPr/>
        </p:nvSpPr>
        <p:spPr>
          <a:xfrm>
            <a:off x="6008536" y="2247265"/>
            <a:ext cx="25490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M. </a:t>
            </a:r>
            <a:r>
              <a:rPr lang="en-US" sz="10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Shifman</a:t>
            </a:r>
            <a:r>
              <a:rPr lang="en-US" sz="1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et al., Phys. Lett. 78B (1978)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69E68E-E6CD-7F42-BE6F-E193C79A5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7152" y="3081607"/>
            <a:ext cx="5074954" cy="771467"/>
          </a:xfrm>
          <a:prstGeom prst="rect">
            <a:avLst/>
          </a:prstGeom>
          <a:noFill/>
          <a:ln>
            <a:solidFill>
              <a:srgbClr val="4D008C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4B9A74-7CA7-4646-A1C5-0F610D93DD41}"/>
              </a:ext>
            </a:extLst>
          </p:cNvPr>
          <p:cNvSpPr txBox="1"/>
          <p:nvPr/>
        </p:nvSpPr>
        <p:spPr>
          <a:xfrm>
            <a:off x="499713" y="2613639"/>
            <a:ext cx="169629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Gross, </a:t>
            </a:r>
            <a:r>
              <a:rPr lang="en-US" sz="1050" dirty="0" err="1"/>
              <a:t>Wilczek</a:t>
            </a:r>
            <a:r>
              <a:rPr lang="en-US" sz="1050" dirty="0"/>
              <a:t> &amp; </a:t>
            </a:r>
            <a:r>
              <a:rPr lang="en-US" sz="1050" dirty="0" err="1"/>
              <a:t>Politzer</a:t>
            </a:r>
            <a:endParaRPr lang="en-US" sz="10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535B2D-360E-6548-859F-6584273A5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549" y="1374732"/>
            <a:ext cx="7175351" cy="6623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497E87-21A9-C14B-B1E8-9A5DD8CADD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2515" y="2420441"/>
            <a:ext cx="2861138" cy="4707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838681-2504-8A1B-D4B4-54A709A9C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8578" y="4328252"/>
            <a:ext cx="1502924" cy="62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1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B48D-B7E0-6244-91C1-5EAFDF15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066"/>
            <a:ext cx="7886700" cy="504444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Higgs Mass Contribution to the proton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391537B-89A1-2042-A332-6D370AD0C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5724" y="1291167"/>
            <a:ext cx="6477000" cy="314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E0969A-6D2E-954C-B8D7-9E7EA5AA3890}"/>
              </a:ext>
            </a:extLst>
          </p:cNvPr>
          <p:cNvSpPr txBox="1"/>
          <p:nvPr/>
        </p:nvSpPr>
        <p:spPr>
          <a:xfrm>
            <a:off x="2111423" y="2866888"/>
            <a:ext cx="571836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A talk by Ulf-G </a:t>
            </a:r>
            <a:r>
              <a:rPr lang="en-US" sz="1350" dirty="0" err="1"/>
              <a:t>Meißner</a:t>
            </a:r>
            <a:r>
              <a:rPr lang="en-US" sz="1350" dirty="0"/>
              <a:t> at the 3</a:t>
            </a:r>
            <a:r>
              <a:rPr lang="en-US" sz="1350" baseline="30000" dirty="0"/>
              <a:t>rd</a:t>
            </a:r>
            <a:r>
              <a:rPr lang="en-US" sz="1350" dirty="0"/>
              <a:t> Proton Mass Workshop, Jan 14-2021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1E5D18-C337-6A43-9E65-443E714DF061}"/>
              </a:ext>
            </a:extLst>
          </p:cNvPr>
          <p:cNvSpPr/>
          <p:nvPr/>
        </p:nvSpPr>
        <p:spPr>
          <a:xfrm>
            <a:off x="3374028" y="3143887"/>
            <a:ext cx="2489336" cy="280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24" dirty="0"/>
              <a:t>https://</a:t>
            </a:r>
            <a:r>
              <a:rPr lang="en-US" sz="1224" dirty="0" err="1"/>
              <a:t>indico.phy.anl.gov</a:t>
            </a:r>
            <a:r>
              <a:rPr lang="en-US" sz="1224" dirty="0"/>
              <a:t>/event/2/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F93ACF-5B5E-3045-837E-3F57678F4DAF}"/>
              </a:ext>
            </a:extLst>
          </p:cNvPr>
          <p:cNvSpPr txBox="1"/>
          <p:nvPr/>
        </p:nvSpPr>
        <p:spPr>
          <a:xfrm>
            <a:off x="628650" y="3458026"/>
            <a:ext cx="832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Consequence for the proton mass: About 100 MeV from the Higgs, the rest is gluon field energy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C0610D-D3D7-FA41-85E1-312DAF80D3A0}"/>
              </a:ext>
            </a:extLst>
          </p:cNvPr>
          <p:cNvSpPr txBox="1"/>
          <p:nvPr/>
        </p:nvSpPr>
        <p:spPr>
          <a:xfrm>
            <a:off x="2569132" y="3903206"/>
            <a:ext cx="594621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chemeClr val="accent6">
                    <a:lumMod val="75000"/>
                  </a:schemeClr>
                </a:solidFill>
              </a:rPr>
              <a:t>Hoferichter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, Ruiz de Elvira, </a:t>
            </a:r>
            <a:r>
              <a:rPr lang="en-US" sz="1050" dirty="0" err="1">
                <a:solidFill>
                  <a:schemeClr val="accent6">
                    <a:lumMod val="75000"/>
                  </a:schemeClr>
                </a:solidFill>
              </a:rPr>
              <a:t>Kubis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, Ulf-</a:t>
            </a:r>
            <a:r>
              <a:rPr lang="en-US" sz="1050" dirty="0" err="1">
                <a:solidFill>
                  <a:schemeClr val="accent6">
                    <a:lumMod val="75000"/>
                  </a:schemeClr>
                </a:solidFill>
              </a:rPr>
              <a:t>GMeißner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</a:rPr>
              <a:t> Phys. Rev. Lett. 115 (2015) 092301 [arXiv:1506.04142] Phys. Rev. Lett. 115 (2015) 192301 [arXiv:1507.07552] Phys. Rept. 625 (2016) 1 [arXiv:1507.07552]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C1CAE0-2881-5846-BC44-5A17263C3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078" y="2133737"/>
            <a:ext cx="4924425" cy="2857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95636F-D8F9-C24D-B918-4B3CD09CE080}"/>
              </a:ext>
            </a:extLst>
          </p:cNvPr>
          <p:cNvSpPr txBox="1"/>
          <p:nvPr/>
        </p:nvSpPr>
        <p:spPr>
          <a:xfrm>
            <a:off x="538504" y="920890"/>
            <a:ext cx="21917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011893"/>
                </a:solidFill>
              </a:rPr>
              <a:t>Pion-Nucleon Sigma Term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FE7F44-8B10-3D45-B2B5-A08782E49DC2}"/>
              </a:ext>
            </a:extLst>
          </p:cNvPr>
          <p:cNvSpPr txBox="1"/>
          <p:nvPr/>
        </p:nvSpPr>
        <p:spPr>
          <a:xfrm>
            <a:off x="538504" y="1757578"/>
            <a:ext cx="17716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011893"/>
                </a:solidFill>
              </a:rPr>
              <a:t>Strangeness content</a:t>
            </a:r>
          </a:p>
        </p:txBody>
      </p:sp>
    </p:spTree>
    <p:extLst>
      <p:ext uri="{BB962C8B-B14F-4D97-AF65-F5344CB8AC3E}">
        <p14:creationId xmlns:p14="http://schemas.microsoft.com/office/powerpoint/2010/main" val="2440727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1DB20F06-6DAA-A620-6142-9F9E3DBF70C3}"/>
              </a:ext>
            </a:extLst>
          </p:cNvPr>
          <p:cNvSpPr/>
          <p:nvPr/>
        </p:nvSpPr>
        <p:spPr>
          <a:xfrm>
            <a:off x="673901" y="4113374"/>
            <a:ext cx="1660597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66" name="Rectangle"/>
          <p:cNvSpPr/>
          <p:nvPr/>
        </p:nvSpPr>
        <p:spPr>
          <a:xfrm>
            <a:off x="682496" y="3181183"/>
            <a:ext cx="649404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67" name="Rectangle"/>
          <p:cNvSpPr/>
          <p:nvPr/>
        </p:nvSpPr>
        <p:spPr>
          <a:xfrm>
            <a:off x="1794907" y="3210330"/>
            <a:ext cx="589848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68" name="Rectangle"/>
          <p:cNvSpPr/>
          <p:nvPr/>
        </p:nvSpPr>
        <p:spPr>
          <a:xfrm>
            <a:off x="2740321" y="3217850"/>
            <a:ext cx="589848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69" name="Rectangle"/>
          <p:cNvSpPr/>
          <p:nvPr/>
        </p:nvSpPr>
        <p:spPr>
          <a:xfrm>
            <a:off x="673902" y="3640578"/>
            <a:ext cx="721948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70" name="Rectangle"/>
          <p:cNvSpPr/>
          <p:nvPr/>
        </p:nvSpPr>
        <p:spPr>
          <a:xfrm>
            <a:off x="1612551" y="3644785"/>
            <a:ext cx="721948" cy="374787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71" name="Rectangle"/>
          <p:cNvSpPr/>
          <p:nvPr/>
        </p:nvSpPr>
        <p:spPr>
          <a:xfrm>
            <a:off x="1702049" y="1726696"/>
            <a:ext cx="511711" cy="476250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 dirty="0"/>
          </a:p>
        </p:txBody>
      </p:sp>
      <p:sp>
        <p:nvSpPr>
          <p:cNvPr id="572" name="Rectangle"/>
          <p:cNvSpPr/>
          <p:nvPr/>
        </p:nvSpPr>
        <p:spPr>
          <a:xfrm>
            <a:off x="3074314" y="1737043"/>
            <a:ext cx="511711" cy="476250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73" name="Rectangle"/>
          <p:cNvSpPr/>
          <p:nvPr/>
        </p:nvSpPr>
        <p:spPr>
          <a:xfrm>
            <a:off x="4903556" y="1726696"/>
            <a:ext cx="511711" cy="476250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74" name="Rectangle"/>
          <p:cNvSpPr/>
          <p:nvPr/>
        </p:nvSpPr>
        <p:spPr>
          <a:xfrm>
            <a:off x="6893950" y="1737043"/>
            <a:ext cx="511711" cy="476250"/>
          </a:xfrm>
          <a:prstGeom prst="rect">
            <a:avLst/>
          </a:prstGeom>
          <a:solidFill>
            <a:schemeClr val="bg2">
              <a:lumMod val="40000"/>
              <a:lumOff val="60000"/>
              <a:alpha val="76455"/>
            </a:schemeClr>
          </a:solidFill>
          <a:ln w="12700">
            <a:miter lim="400000"/>
          </a:ln>
        </p:spPr>
        <p:txBody>
          <a:bodyPr lIns="45720" tIns="45720" rIns="45720" bIns="45720" anchor="ctr"/>
          <a:lstStyle/>
          <a:p>
            <a:endParaRPr sz="675"/>
          </a:p>
        </p:txBody>
      </p:sp>
      <p:sp>
        <p:nvSpPr>
          <p:cNvPr id="575" name="Gravitational form factors (GFFs)"/>
          <p:cNvSpPr txBox="1">
            <a:spLocks noGrp="1"/>
          </p:cNvSpPr>
          <p:nvPr>
            <p:ph type="title"/>
          </p:nvPr>
        </p:nvSpPr>
        <p:spPr>
          <a:xfrm>
            <a:off x="457201" y="102274"/>
            <a:ext cx="8372902" cy="400583"/>
          </a:xfrm>
          <a:prstGeom prst="rect">
            <a:avLst/>
          </a:prstGeom>
        </p:spPr>
        <p:txBody>
          <a:bodyPr/>
          <a:lstStyle/>
          <a:p>
            <a:r>
              <a:rPr dirty="0"/>
              <a:t>Gravitational form factors (GFFs)</a:t>
            </a:r>
          </a:p>
        </p:txBody>
      </p:sp>
      <p:sp>
        <p:nvSpPr>
          <p:cNvPr id="577" name="Text Placeholder 5"/>
          <p:cNvSpPr>
            <a:spLocks noGrp="1"/>
          </p:cNvSpPr>
          <p:nvPr>
            <p:ph type="body" idx="21"/>
          </p:nvPr>
        </p:nvSpPr>
        <p:spPr>
          <a:xfrm>
            <a:off x="457201" y="571265"/>
            <a:ext cx="8372902" cy="374787"/>
          </a:xfrm>
          <a:prstGeom prst="rect">
            <a:avLst/>
          </a:prstGeom>
        </p:spPr>
        <p:txBody>
          <a:bodyPr/>
          <a:lstStyle/>
          <a:p>
            <a:r>
              <a:rPr dirty="0"/>
              <a:t>Towards observables of the </a:t>
            </a:r>
            <a:r>
              <a:rPr lang="en-US" dirty="0"/>
              <a:t>energy density</a:t>
            </a:r>
            <a:r>
              <a:rPr dirty="0"/>
              <a:t> structure of the proton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8" name="Equation"/>
              <p:cNvSpPr txBox="1"/>
              <p:nvPr/>
            </p:nvSpPr>
            <p:spPr>
              <a:xfrm>
                <a:off x="306974" y="1380721"/>
                <a:ext cx="8837026" cy="85536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3429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lang="ar-SA" sz="1575" i="1" smtClean="0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⟨</m:t>
                      </m:r>
                      <m:sSup>
                        <m:sSupPr>
                          <m:ctrlP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Sup>
                        <m:sSubSupPr>
                          <m:ctrlP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bSup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⟩=</m:t>
                      </m:r>
                      <m:bar>
                        <m:barPr>
                          <m:pos m:val="top"/>
                          <m:ctrlP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ba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SA" sz="1575" b="0" i="1" smtClean="0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sup>
                          </m:sSup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f>
                            <m:f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p>
                                <m:sSupPr>
                                  <m:ctrlP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sup>
                              </m:sSup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f>
                            <m:fPr>
                              <m:ctrlPr>
                                <a:rPr lang="el-GR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p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bar>
                                <m:barPr>
                                  <m:pos m:val="top"/>
                                  <m:ctrlP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ar-SA" sz="1575" i="1">
                                      <a:solidFill>
                                        <a:srgbClr val="47484A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bar>
                            </m:e>
                            <m:sub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ar-SA" sz="1575" i="1">
                              <a:solidFill>
                                <a:srgbClr val="47484A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sSup>
                            <m:sSupPr>
                              <m:ctrlP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ar-SA" sz="1575" i="1">
                                  <a:solidFill>
                                    <a:srgbClr val="47484A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</m:e>
                      </m:d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ar-SA" sz="1575" i="1">
                          <a:solidFill>
                            <a:srgbClr val="47484A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575" dirty="0">
                  <a:solidFill>
                    <a:srgbClr val="47484A"/>
                  </a:solidFill>
                </a:endParaRPr>
              </a:p>
            </p:txBody>
          </p:sp>
        </mc:Choice>
        <mc:Fallback xmlns="">
          <p:sp>
            <p:nvSpPr>
              <p:cNvPr id="57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74" y="1380721"/>
                <a:ext cx="8837026" cy="8553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9" name="GFFs are the form factors of the QCD energy-momentum tensor (EMT) for quarks and gluons"/>
          <p:cNvSpPr txBox="1">
            <a:spLocks noGrp="1"/>
          </p:cNvSpPr>
          <p:nvPr>
            <p:ph type="body" sz="quarter" idx="4294967295"/>
          </p:nvPr>
        </p:nvSpPr>
        <p:spPr>
          <a:xfrm>
            <a:off x="382405" y="1018033"/>
            <a:ext cx="8522494" cy="346683"/>
          </a:xfrm>
          <a:prstGeom prst="rect">
            <a:avLst/>
          </a:prstGeom>
        </p:spPr>
        <p:txBody>
          <a:bodyPr/>
          <a:lstStyle>
            <a:lvl1pPr marL="0" indent="0" defTabSz="1207008">
              <a:spcBef>
                <a:spcPts val="1500"/>
              </a:spcBef>
              <a:buSzTx/>
              <a:buNone/>
              <a:defRPr sz="3959"/>
            </a:lvl1pPr>
          </a:lstStyle>
          <a:p>
            <a:r>
              <a:rPr sz="1600" dirty="0">
                <a:solidFill>
                  <a:srgbClr val="C00000"/>
                </a:solidFill>
              </a:rPr>
              <a:t>GFFs are </a:t>
            </a:r>
            <a:r>
              <a:rPr lang="en-US" sz="1600" dirty="0">
                <a:solidFill>
                  <a:srgbClr val="C00000"/>
                </a:solidFill>
              </a:rPr>
              <a:t>matrix elements </a:t>
            </a:r>
            <a:r>
              <a:rPr sz="1600" dirty="0">
                <a:solidFill>
                  <a:srgbClr val="C00000"/>
                </a:solidFill>
              </a:rPr>
              <a:t>of the QCD energy-momentum tensor</a:t>
            </a:r>
            <a:r>
              <a:rPr lang="en-US" sz="1600" dirty="0">
                <a:solidFill>
                  <a:srgbClr val="C00000"/>
                </a:solidFill>
              </a:rPr>
              <a:t> (EMT) for quarks and gluons</a:t>
            </a:r>
            <a:endParaRPr sz="3600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515D82-EE59-18F3-1B5C-59DFE2812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496" y="4184581"/>
            <a:ext cx="1510439" cy="232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0" name="EMT physics encoded in these GFFs:…"/>
              <p:cNvSpPr txBox="1"/>
              <p:nvPr/>
            </p:nvSpPr>
            <p:spPr>
              <a:xfrm>
                <a:off x="457201" y="2405299"/>
                <a:ext cx="7898480" cy="16100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>
                <a:normAutofit fontScale="85000" lnSpcReduction="10000"/>
              </a:bodyPr>
              <a:lstStyle/>
              <a:p>
                <a:pPr defTabSz="457200">
                  <a:spcBef>
                    <a:spcPts val="38"/>
                  </a:spcBef>
                  <a:defRPr sz="4000">
                    <a:solidFill>
                      <a:srgbClr val="242425"/>
                    </a:solidFill>
                  </a:defRPr>
                </a:pPr>
                <a:r>
                  <a:rPr lang="en-US" sz="1500" b="1" dirty="0">
                    <a:solidFill>
                      <a:srgbClr val="009051"/>
                    </a:solidFill>
                  </a:rPr>
                  <a:t>EMT physics (mass, spin, </a:t>
                </a:r>
                <a:r>
                  <a:rPr lang="en-US" sz="1500" b="1" dirty="0">
                    <a:solidFill>
                      <a:schemeClr val="accent6"/>
                    </a:solidFill>
                  </a:rPr>
                  <a:t>“</a:t>
                </a:r>
                <a:r>
                  <a:rPr lang="en-US" sz="1500" b="1" dirty="0">
                    <a:solidFill>
                      <a:srgbClr val="009051"/>
                    </a:solidFill>
                  </a:rPr>
                  <a:t>pressure</a:t>
                </a:r>
                <a:r>
                  <a:rPr lang="en-US" sz="1500" b="1" dirty="0">
                    <a:solidFill>
                      <a:schemeClr val="accent6"/>
                    </a:solidFill>
                  </a:rPr>
                  <a:t>” (</a:t>
                </a:r>
                <a:r>
                  <a:rPr lang="en-US" sz="1500" b="1" dirty="0">
                    <a:solidFill>
                      <a:srgbClr val="009051"/>
                    </a:solidFill>
                  </a:rPr>
                  <a:t> </a:t>
                </a:r>
                <a:r>
                  <a:rPr lang="en-US" sz="1500" b="1" dirty="0">
                    <a:solidFill>
                      <a:schemeClr val="accent6"/>
                    </a:solidFill>
                  </a:rPr>
                  <a:t>momentum flow)</a:t>
                </a:r>
                <a:r>
                  <a:rPr lang="en-US" sz="1500" b="1" dirty="0">
                    <a:solidFill>
                      <a:srgbClr val="009051"/>
                    </a:solidFill>
                  </a:rPr>
                  <a:t>, </a:t>
                </a:r>
                <a:r>
                  <a:rPr lang="en-US" sz="1500" b="1" dirty="0">
                    <a:solidFill>
                      <a:schemeClr val="accent6"/>
                    </a:solidFill>
                  </a:rPr>
                  <a:t>“</a:t>
                </a:r>
                <a:r>
                  <a:rPr lang="en-US" sz="1500" b="1" dirty="0">
                    <a:solidFill>
                      <a:srgbClr val="009051"/>
                    </a:solidFill>
                  </a:rPr>
                  <a:t>shear forces</a:t>
                </a:r>
                <a:r>
                  <a:rPr lang="en-US" sz="1500" b="1" dirty="0">
                    <a:solidFill>
                      <a:schemeClr val="accent6"/>
                    </a:solidFill>
                  </a:rPr>
                  <a:t>”</a:t>
                </a:r>
                <a:r>
                  <a:rPr lang="en-US" sz="1500" b="1" dirty="0">
                    <a:solidFill>
                      <a:srgbClr val="009051"/>
                    </a:solidFill>
                  </a:rPr>
                  <a:t>) is encoded in these GFFs</a:t>
                </a:r>
                <a:r>
                  <a:rPr lang="en-US" sz="1500" b="1" dirty="0"/>
                  <a:t>:</a:t>
                </a:r>
              </a:p>
              <a:p>
                <a:pPr marL="293270" lvl="1" indent="-150395" defTabSz="457200">
                  <a:lnSpc>
                    <a:spcPct val="150000"/>
                  </a:lnSpc>
                  <a:spcBef>
                    <a:spcPts val="338"/>
                  </a:spcBef>
                  <a:buSzPct val="100000"/>
                  <a:buChar char="•"/>
                  <a:defRPr sz="4000">
                    <a:solidFill>
                      <a:srgbClr val="242425"/>
                    </a:solidFill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SA" sz="2000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2000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ar-SA" sz="2000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ar-SA" sz="2000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2000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ar-SA" sz="2000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SA" sz="2000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ar-SA" sz="2000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SA" sz="1000" dirty="0"/>
                  <a:t>: </a:t>
                </a:r>
                <a:r>
                  <a:rPr lang="en-US" sz="1500" dirty="0"/>
                  <a:t>Related to quark and gluon momenta,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e>
                    </m:d>
                  </m:oMath>
                </a14:m>
                <a:endParaRPr lang="ar-SA" sz="1819" i="1" dirty="0">
                  <a:solidFill>
                    <a:srgbClr val="232425"/>
                  </a:solidFill>
                  <a:latin typeface="Cambria Math" panose="02040503050406030204" pitchFamily="18" charset="0"/>
                </a:endParaRPr>
              </a:p>
              <a:p>
                <a:pPr marL="293270" lvl="1" indent="-150395" defTabSz="457200">
                  <a:lnSpc>
                    <a:spcPct val="150000"/>
                  </a:lnSpc>
                  <a:spcBef>
                    <a:spcPts val="338"/>
                  </a:spcBef>
                  <a:buSzPct val="100000"/>
                  <a:buChar char="•"/>
                  <a:defRPr sz="4000">
                    <a:solidFill>
                      <a:srgbClr val="242425"/>
                    </a:solidFill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)+</m:t>
                        </m:r>
                        <m:sSub>
                          <m:sSubPr>
                            <m:ctrlP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ar-SA" sz="1819" i="1">
                                <a:solidFill>
                                  <a:srgbClr val="232425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ar-SA" sz="1500" dirty="0"/>
                  <a:t>: </a:t>
                </a:r>
                <a:r>
                  <a:rPr lang="en-US" sz="1500" dirty="0"/>
                  <a:t>Related to angular momentum,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sz="1744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1744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744" i="0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ar-SA" sz="1744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(0)=1/2</m:t>
                    </m:r>
                  </m:oMath>
                </a14:m>
                <a:endParaRPr lang="ar-SA" sz="1500" dirty="0"/>
              </a:p>
              <a:p>
                <a:pPr marL="293270" lvl="1" indent="-150395" defTabSz="457200">
                  <a:lnSpc>
                    <a:spcPct val="150000"/>
                  </a:lnSpc>
                  <a:buSzPct val="100000"/>
                  <a:buChar char="•"/>
                  <a:defRPr sz="4000">
                    <a:solidFill>
                      <a:srgbClr val="242425"/>
                    </a:solidFill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)=4</m:t>
                    </m:r>
                    <m:sSub>
                      <m:sSubPr>
                        <m:ctrlP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SA" sz="1819" i="1">
                            <a:solidFill>
                              <a:srgbClr val="23242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ar-SA" sz="1819" i="1">
                        <a:solidFill>
                          <a:srgbClr val="232425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SA" sz="1500" dirty="0"/>
                  <a:t>: </a:t>
                </a:r>
                <a:r>
                  <a:rPr lang="en-US" sz="1500" dirty="0"/>
                  <a:t>Related to pressure and shear forces</a:t>
                </a:r>
                <a:endParaRPr sz="1500" dirty="0"/>
              </a:p>
            </p:txBody>
          </p:sp>
        </mc:Choice>
        <mc:Fallback xmlns="">
          <p:sp>
            <p:nvSpPr>
              <p:cNvPr id="580" name="EMT physics encoded in these GFF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1" y="2405299"/>
                <a:ext cx="7898480" cy="1610066"/>
              </a:xfrm>
              <a:prstGeom prst="rect">
                <a:avLst/>
              </a:prstGeom>
              <a:blipFill>
                <a:blip r:embed="rId6"/>
                <a:stretch>
                  <a:fillRect l="-1445" t="-4688" r="-16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C509732-C372-7314-DAE2-F6C019E672BD}"/>
              </a:ext>
            </a:extLst>
          </p:cNvPr>
          <p:cNvSpPr txBox="1"/>
          <p:nvPr/>
        </p:nvSpPr>
        <p:spPr>
          <a:xfrm>
            <a:off x="5277061" y="4326042"/>
            <a:ext cx="37454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7"/>
              </a:rPr>
              <a:t>Heinz Pagels</a:t>
            </a:r>
            <a:r>
              <a:rPr lang="en-US" sz="1200" dirty="0"/>
              <a:t> </a:t>
            </a:r>
            <a:r>
              <a:rPr lang="en-US" sz="1200" i="1" dirty="0" err="1"/>
              <a:t>Phys.Rev</a:t>
            </a:r>
            <a:r>
              <a:rPr lang="en-US" sz="1200" i="1" dirty="0"/>
              <a:t>.</a:t>
            </a:r>
            <a:r>
              <a:rPr lang="en-US" sz="1200" dirty="0"/>
              <a:t> 144 (1966) 1250-1260</a:t>
            </a:r>
          </a:p>
          <a:p>
            <a:r>
              <a:rPr lang="en-US" sz="1200" u="sng" dirty="0">
                <a:solidFill>
                  <a:srgbClr val="000000"/>
                </a:solidFill>
              </a:rPr>
              <a:t>X. Ji</a:t>
            </a:r>
            <a:r>
              <a:rPr lang="en-US" sz="1200" dirty="0">
                <a:solidFill>
                  <a:srgbClr val="000000"/>
                </a:solidFill>
              </a:rPr>
              <a:t>,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sz="1200" i="1" dirty="0">
                <a:solidFill>
                  <a:srgbClr val="000000"/>
                </a:solidFill>
              </a:rPr>
              <a:t>Phys. Rev. Lett</a:t>
            </a:r>
            <a:r>
              <a:rPr lang="en-US" sz="1400" dirty="0">
                <a:solidFill>
                  <a:srgbClr val="000000"/>
                </a:solidFill>
              </a:rPr>
              <a:t>. </a:t>
            </a:r>
            <a:r>
              <a:rPr lang="en-US" sz="1200" dirty="0">
                <a:solidFill>
                  <a:srgbClr val="000000"/>
                </a:solidFill>
              </a:rPr>
              <a:t>78, 610-613 (1997) (eq.12)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5196" y="260604"/>
            <a:ext cx="826389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25" b="1" dirty="0">
                <a:solidFill>
                  <a:srgbClr val="17365D"/>
                </a:solidFill>
              </a:rPr>
              <a:t>It is possible to reconstruct the scalar gluonic trace form factor</a:t>
            </a:r>
            <a:endParaRPr lang="en-US" sz="2025" dirty="0"/>
          </a:p>
        </p:txBody>
      </p:sp>
      <p:sp>
        <p:nvSpPr>
          <p:cNvPr id="3" name="Text 1"/>
          <p:cNvSpPr/>
          <p:nvPr/>
        </p:nvSpPr>
        <p:spPr>
          <a:xfrm>
            <a:off x="445770" y="651509"/>
            <a:ext cx="8092440" cy="356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5B6472"/>
                </a:solidFill>
              </a:rPr>
              <a:t>The nonconserved quark/gluon EMT pieces cancel in the sum, leaving a measurable trace-anomaly combination.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82930" y="1131570"/>
            <a:ext cx="7989570" cy="72009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8D2E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7" name="Text 5"/>
          <p:cNvSpPr/>
          <p:nvPr/>
        </p:nvSpPr>
        <p:spPr>
          <a:xfrm>
            <a:off x="528116" y="2744085"/>
            <a:ext cx="4135374" cy="227586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r>
              <a:rPr lang="en-US" sz="1350" dirty="0">
                <a:solidFill>
                  <a:srgbClr val="5B6472"/>
                </a:solidFill>
              </a:rPr>
              <a:t>• </a:t>
            </a:r>
            <a:r>
              <a:rPr lang="en-US" dirty="0">
                <a:solidFill>
                  <a:srgbClr val="5B6472"/>
                </a:solidFill>
              </a:rPr>
              <a:t>The left-hand side is the gluonic </a:t>
            </a:r>
          </a:p>
          <a:p>
            <a:r>
              <a:rPr lang="en-US" dirty="0">
                <a:solidFill>
                  <a:srgbClr val="5B6472"/>
                </a:solidFill>
              </a:rPr>
              <a:t>contribution to the trace anomaly.</a:t>
            </a:r>
          </a:p>
          <a:p>
            <a:endParaRPr lang="en-US" dirty="0"/>
          </a:p>
          <a:p>
            <a:r>
              <a:rPr lang="en-US" dirty="0">
                <a:solidFill>
                  <a:srgbClr val="5B6472"/>
                </a:solidFill>
              </a:rPr>
              <a:t>• The right-hand side is built from quantities with experimental access.</a:t>
            </a:r>
          </a:p>
          <a:p>
            <a:endParaRPr lang="en-US" dirty="0"/>
          </a:p>
          <a:p>
            <a:r>
              <a:rPr lang="en-US" dirty="0">
                <a:solidFill>
                  <a:srgbClr val="5B6472"/>
                </a:solidFill>
              </a:rPr>
              <a:t>• At </a:t>
            </a:r>
            <a:r>
              <a:rPr lang="en-US" i="1" dirty="0">
                <a:solidFill>
                  <a:srgbClr val="5B64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= 0:  G</a:t>
            </a:r>
            <a:r>
              <a:rPr lang="en-US" i="1" baseline="-25000" dirty="0">
                <a:solidFill>
                  <a:srgbClr val="5B64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i="1" dirty="0">
                <a:solidFill>
                  <a:srgbClr val="5B64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 = 1 − σ(0)/M</a:t>
            </a:r>
            <a:r>
              <a:rPr lang="en-US" i="1" baseline="-25000" dirty="0">
                <a:solidFill>
                  <a:srgbClr val="5B64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i="1" dirty="0">
                <a:solidFill>
                  <a:srgbClr val="5B64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155278" y="3347810"/>
            <a:ext cx="3048828" cy="1585763"/>
          </a:xfrm>
          <a:prstGeom prst="roundRect">
            <a:avLst/>
          </a:prstGeom>
          <a:solidFill>
            <a:srgbClr val="FFF7E8"/>
          </a:solidFill>
          <a:ln w="15240">
            <a:solidFill>
              <a:srgbClr val="F1C77A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Text 7"/>
          <p:cNvSpPr/>
          <p:nvPr/>
        </p:nvSpPr>
        <p:spPr>
          <a:xfrm>
            <a:off x="5897880" y="3051811"/>
            <a:ext cx="288036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E89B2D"/>
                </a:solidFill>
              </a:rPr>
              <a:t>Why it matters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213571" y="3566260"/>
            <a:ext cx="3048828" cy="1005641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rmAutofit/>
          </a:bodyPr>
          <a:lstStyle/>
          <a:p>
            <a:r>
              <a:rPr lang="en-US" sz="1350" dirty="0">
                <a:solidFill>
                  <a:srgbClr val="172033"/>
                </a:solidFill>
              </a:rPr>
              <a:t>This turns “the gluonic origin of visible mass” from a formal statement into a quantity that can be confronted with data and lattice QCD.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78240" y="4869180"/>
            <a:ext cx="600000" cy="225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75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47D925-BF2D-4E7A-7F40-2399F9E3A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730" y="1159571"/>
            <a:ext cx="4574822" cy="66408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0AC66EA-551A-FD3C-C819-53D328FE46EF}"/>
              </a:ext>
            </a:extLst>
          </p:cNvPr>
          <p:cNvSpPr/>
          <p:nvPr/>
        </p:nvSpPr>
        <p:spPr>
          <a:xfrm>
            <a:off x="582930" y="2063687"/>
            <a:ext cx="2335199" cy="830587"/>
          </a:xfrm>
          <a:prstGeom prst="roundRect">
            <a:avLst/>
          </a:prstGeom>
          <a:solidFill>
            <a:srgbClr val="C5702D"/>
          </a:solidFill>
          <a:ln>
            <a:solidFill>
              <a:srgbClr val="C570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/>
              <a:t>Near-threshold J/</a:t>
            </a:r>
            <a:r>
              <a:rPr dirty="0" err="1"/>
              <a:t>ψ</a:t>
            </a:r>
            <a:br>
              <a:rPr dirty="0"/>
            </a:br>
            <a:r>
              <a:rPr dirty="0"/>
              <a:t>→ gluon GFFs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C0CE52C-5C3F-7AC4-CF20-7AE00768D11E}"/>
              </a:ext>
            </a:extLst>
          </p:cNvPr>
          <p:cNvSpPr/>
          <p:nvPr/>
        </p:nvSpPr>
        <p:spPr>
          <a:xfrm>
            <a:off x="3766185" y="2063688"/>
            <a:ext cx="2335199" cy="830586"/>
          </a:xfrm>
          <a:prstGeom prst="roundRect">
            <a:avLst/>
          </a:prstGeom>
          <a:solidFill>
            <a:srgbClr val="2D5D91"/>
          </a:solidFill>
          <a:ln>
            <a:solidFill>
              <a:srgbClr val="2D5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/>
              <a:t>DVCS / global analysis</a:t>
            </a:r>
            <a:br>
              <a:rPr dirty="0"/>
            </a:br>
            <a:r>
              <a:rPr dirty="0"/>
              <a:t>→ quark GFFs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CC81427-38B7-51C7-DE11-928092A92A10}"/>
              </a:ext>
            </a:extLst>
          </p:cNvPr>
          <p:cNvSpPr/>
          <p:nvPr/>
        </p:nvSpPr>
        <p:spPr>
          <a:xfrm>
            <a:off x="6593172" y="2028186"/>
            <a:ext cx="2095914" cy="830586"/>
          </a:xfrm>
          <a:prstGeom prst="roundRect">
            <a:avLst/>
          </a:prstGeom>
          <a:solidFill>
            <a:srgbClr val="5F666E"/>
          </a:solidFill>
          <a:ln>
            <a:solidFill>
              <a:srgbClr val="5F6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σ</a:t>
            </a:r>
            <a:r>
              <a:rPr dirty="0"/>
              <a:t>(t)</a:t>
            </a:r>
            <a:br>
              <a:rPr dirty="0"/>
            </a:br>
            <a:r>
              <a:rPr dirty="0"/>
              <a:t>→ explicit quark mass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523E68-C988-B7D2-937B-4379B3B77BD1}"/>
              </a:ext>
            </a:extLst>
          </p:cNvPr>
          <p:cNvSpPr txBox="1"/>
          <p:nvPr/>
        </p:nvSpPr>
        <p:spPr>
          <a:xfrm>
            <a:off x="4557141" y="4921556"/>
            <a:ext cx="46933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050" dirty="0"/>
              <a:t>ZEM &amp; I. Zahed e-Print: </a:t>
            </a:r>
            <a:r>
              <a:rPr lang="en-US" sz="1050" dirty="0">
                <a:hlinkClick r:id="rId4"/>
              </a:rPr>
              <a:t>2607.07969</a:t>
            </a:r>
            <a:r>
              <a:rPr lang="en-US" sz="1050" dirty="0"/>
              <a:t> [hep-</a:t>
            </a:r>
            <a:r>
              <a:rPr lang="en-US" sz="1050" dirty="0" err="1"/>
              <a:t>ph</a:t>
            </a:r>
            <a:r>
              <a:rPr lang="en-US" sz="1050" dirty="0"/>
              <a:t>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9567-77B7-44E1-DC3F-66FF7F0F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58379"/>
            <a:ext cx="8372901" cy="489520"/>
          </a:xfrm>
        </p:spPr>
        <p:txBody>
          <a:bodyPr/>
          <a:lstStyle/>
          <a:p>
            <a:r>
              <a:rPr lang="en-US" sz="2400" dirty="0" err="1"/>
              <a:t>ScalaR</a:t>
            </a:r>
            <a:r>
              <a:rPr lang="en-US" sz="2400" dirty="0"/>
              <a:t> </a:t>
            </a:r>
            <a:r>
              <a:rPr lang="en-US" sz="2400" dirty="0" err="1"/>
              <a:t>EnerGy</a:t>
            </a:r>
            <a:r>
              <a:rPr lang="en-US" sz="2400" dirty="0"/>
              <a:t> and SCALAR Form Factors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5CA8B9-5D48-0CA4-09FB-1DACB0B96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5695" y="1631950"/>
            <a:ext cx="7213600" cy="939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16875-9EFD-6739-4D46-ECB712CD6F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1009912"/>
            <a:ext cx="8372901" cy="575872"/>
          </a:xfrm>
        </p:spPr>
        <p:txBody>
          <a:bodyPr/>
          <a:lstStyle/>
          <a:p>
            <a:r>
              <a:rPr lang="en-US" dirty="0"/>
              <a:t>Total = Quark + Gluon = DVCS + Heavy quarkonium production near threshold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371B1F-86DF-2317-02CD-22D03752AB6C}"/>
              </a:ext>
            </a:extLst>
          </p:cNvPr>
          <p:cNvSpPr txBox="1"/>
          <p:nvPr/>
        </p:nvSpPr>
        <p:spPr>
          <a:xfrm>
            <a:off x="2286000" y="413879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Ji, Front. Phys.(Beijing)</a:t>
            </a:r>
            <a:r>
              <a:rPr lang="en-US" dirty="0"/>
              <a:t> 16 (2021) 6, 64601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F80DB1-5A3A-126F-34FF-1390658F9B5C}"/>
              </a:ext>
            </a:extLst>
          </p:cNvPr>
          <p:cNvSpPr txBox="1"/>
          <p:nvPr/>
        </p:nvSpPr>
        <p:spPr>
          <a:xfrm>
            <a:off x="2311434" y="4461956"/>
            <a:ext cx="4664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K. Goeke</a:t>
            </a:r>
            <a:r>
              <a:rPr lang="en-US" dirty="0"/>
              <a:t>, </a:t>
            </a:r>
            <a:r>
              <a:rPr lang="en-US" i="1" dirty="0"/>
              <a:t>Phys. Rev. D</a:t>
            </a:r>
            <a:r>
              <a:rPr lang="en-US" dirty="0"/>
              <a:t> 75 (2007) 094021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7F4520-33AE-443C-C722-1CC5F7094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95" y="2736488"/>
            <a:ext cx="7416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2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12 GeV J/ψ experiments at Jefferson Lab"/>
          <p:cNvSpPr txBox="1">
            <a:spLocks noGrp="1"/>
          </p:cNvSpPr>
          <p:nvPr>
            <p:ph type="title"/>
          </p:nvPr>
        </p:nvSpPr>
        <p:spPr>
          <a:xfrm>
            <a:off x="420015" y="69738"/>
            <a:ext cx="8372902" cy="304047"/>
          </a:xfrm>
          <a:prstGeom prst="rect">
            <a:avLst/>
          </a:prstGeom>
        </p:spPr>
        <p:txBody>
          <a:bodyPr/>
          <a:lstStyle/>
          <a:p>
            <a:r>
              <a:rPr sz="2000" dirty="0"/>
              <a:t>12 GeV J/</a:t>
            </a:r>
            <a:r>
              <a:rPr sz="2000" dirty="0" err="1"/>
              <a:t>ψ</a:t>
            </a:r>
            <a:r>
              <a:rPr sz="2000" dirty="0"/>
              <a:t> experiments</a:t>
            </a:r>
            <a:r>
              <a:rPr lang="en-US" sz="2000" dirty="0"/>
              <a:t> </a:t>
            </a:r>
            <a:r>
              <a:rPr sz="2000" dirty="0"/>
              <a:t>at Jefferson Lab</a:t>
            </a:r>
            <a:r>
              <a:rPr lang="en-US" sz="2000" dirty="0"/>
              <a:t> (Hall D,B,C)</a:t>
            </a:r>
            <a:endParaRPr sz="2000" dirty="0"/>
          </a:p>
        </p:txBody>
      </p:sp>
      <p:pic>
        <p:nvPicPr>
          <p:cNvPr id="640" name="Picture Placeholder 4" descr="Picture Placeholder 4"/>
          <p:cNvPicPr>
            <a:picLocks noChangeAspect="1"/>
          </p:cNvPicPr>
          <p:nvPr/>
        </p:nvPicPr>
        <p:blipFill>
          <a:blip r:embed="rId2"/>
          <a:srcRect t="17568" b="17568"/>
          <a:stretch>
            <a:fillRect/>
          </a:stretch>
        </p:blipFill>
        <p:spPr>
          <a:xfrm>
            <a:off x="254682" y="712585"/>
            <a:ext cx="2813956" cy="1027048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Text Placeholder 5"/>
          <p:cNvSpPr/>
          <p:nvPr/>
        </p:nvSpPr>
        <p:spPr>
          <a:xfrm>
            <a:off x="254682" y="1833409"/>
            <a:ext cx="2729587" cy="169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defTabSz="370332">
              <a:defRPr sz="2592">
                <a:solidFill>
                  <a:srgbClr val="242425"/>
                </a:solidFill>
              </a:defRPr>
            </a:pPr>
            <a:r>
              <a:rPr sz="972" b="1" dirty="0"/>
              <a:t>Hall D - </a:t>
            </a:r>
            <a:r>
              <a:rPr sz="972" b="1" dirty="0" err="1"/>
              <a:t>GlueX</a:t>
            </a:r>
            <a:r>
              <a:rPr sz="972" dirty="0"/>
              <a:t> observer the first J/</a:t>
            </a:r>
            <a:r>
              <a:rPr sz="972" dirty="0" err="1"/>
              <a:t>ψ</a:t>
            </a:r>
            <a:r>
              <a:rPr sz="972" dirty="0"/>
              <a:t> at </a:t>
            </a:r>
            <a:r>
              <a:rPr sz="972" dirty="0" err="1"/>
              <a:t>JLab</a:t>
            </a:r>
            <a:endParaRPr sz="972" dirty="0"/>
          </a:p>
        </p:txBody>
      </p:sp>
      <p:pic>
        <p:nvPicPr>
          <p:cNvPr id="642" name="Picture Placeholder 4" descr="Picture Placeholder 4"/>
          <p:cNvPicPr>
            <a:picLocks noChangeAspect="1"/>
          </p:cNvPicPr>
          <p:nvPr/>
        </p:nvPicPr>
        <p:blipFill>
          <a:blip r:embed="rId3"/>
          <a:srcRect l="11542" r="11542"/>
          <a:stretch>
            <a:fillRect/>
          </a:stretch>
        </p:blipFill>
        <p:spPr>
          <a:xfrm>
            <a:off x="6073109" y="712585"/>
            <a:ext cx="3070891" cy="1120825"/>
          </a:xfrm>
          <a:prstGeom prst="rect">
            <a:avLst/>
          </a:prstGeom>
          <a:ln w="12700">
            <a:miter lim="400000"/>
          </a:ln>
        </p:spPr>
      </p:pic>
      <p:sp>
        <p:nvSpPr>
          <p:cNvPr id="643" name="Text Placeholder 5"/>
          <p:cNvSpPr/>
          <p:nvPr/>
        </p:nvSpPr>
        <p:spPr>
          <a:xfrm>
            <a:off x="6292346" y="1833409"/>
            <a:ext cx="2943094" cy="276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defTabSz="370332">
              <a:defRPr sz="2592">
                <a:solidFill>
                  <a:srgbClr val="242425"/>
                </a:solidFill>
              </a:defRPr>
            </a:pPr>
            <a:r>
              <a:rPr sz="972" b="1" dirty="0"/>
              <a:t>Hall C</a:t>
            </a:r>
            <a:r>
              <a:rPr sz="972" dirty="0"/>
              <a:t> has the </a:t>
            </a:r>
            <a:r>
              <a:rPr sz="972" b="1" dirty="0"/>
              <a:t>J/ψ-007</a:t>
            </a:r>
            <a:r>
              <a:rPr sz="972" dirty="0"/>
              <a:t> experiment (E12-16-007) </a:t>
            </a:r>
            <a:endParaRPr lang="en-US" sz="972" dirty="0"/>
          </a:p>
          <a:p>
            <a:pPr defTabSz="370332">
              <a:defRPr sz="2592">
                <a:solidFill>
                  <a:srgbClr val="242425"/>
                </a:solidFill>
              </a:defRPr>
            </a:pPr>
            <a:r>
              <a:rPr sz="972" dirty="0" err="1"/>
              <a:t>LHCb</a:t>
            </a:r>
            <a:r>
              <a:rPr sz="972" dirty="0"/>
              <a:t> hidden-charm pentaquark</a:t>
            </a:r>
            <a:r>
              <a:rPr lang="en-US" sz="972" dirty="0"/>
              <a:t> search</a:t>
            </a:r>
            <a:endParaRPr sz="972" dirty="0"/>
          </a:p>
        </p:txBody>
      </p:sp>
      <p:pic>
        <p:nvPicPr>
          <p:cNvPr id="644" name="Picture Placeholder 4" descr="Picture Placeholder 4"/>
          <p:cNvPicPr>
            <a:picLocks noChangeAspect="1"/>
          </p:cNvPicPr>
          <p:nvPr/>
        </p:nvPicPr>
        <p:blipFill>
          <a:blip r:embed="rId4"/>
          <a:srcRect t="25825" b="25825"/>
          <a:stretch>
            <a:fillRect/>
          </a:stretch>
        </p:blipFill>
        <p:spPr>
          <a:xfrm>
            <a:off x="6071160" y="3070133"/>
            <a:ext cx="3070892" cy="1120825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Text Placeholder 5"/>
          <p:cNvSpPr/>
          <p:nvPr/>
        </p:nvSpPr>
        <p:spPr>
          <a:xfrm>
            <a:off x="6381540" y="4190958"/>
            <a:ext cx="2760512" cy="613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/>
          <a:p>
            <a:pPr defTabSz="297180">
              <a:defRPr sz="2080">
                <a:solidFill>
                  <a:srgbClr val="242425"/>
                </a:solidFill>
              </a:defRPr>
            </a:pPr>
            <a:r>
              <a:rPr sz="900" b="1" dirty="0"/>
              <a:t>Hall B - CLAS12</a:t>
            </a:r>
            <a:r>
              <a:rPr sz="900" dirty="0"/>
              <a:t> has experiments to measure TCS + J/</a:t>
            </a:r>
            <a:r>
              <a:rPr sz="900" dirty="0" err="1"/>
              <a:t>ψ</a:t>
            </a:r>
            <a:r>
              <a:rPr sz="900" dirty="0"/>
              <a:t> in photoproduction as part of Run Groups A (hydrogen) and B (deuterium): E12-12-001, E12-12-001A, E12-11-003B</a:t>
            </a:r>
          </a:p>
        </p:txBody>
      </p:sp>
      <p:pic>
        <p:nvPicPr>
          <p:cNvPr id="646" name="Picture Placeholder 4" descr="Picture Placeholder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26114" y="2549449"/>
            <a:ext cx="2431637" cy="1652095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Text Placeholder 5"/>
          <p:cNvSpPr/>
          <p:nvPr/>
        </p:nvSpPr>
        <p:spPr>
          <a:xfrm>
            <a:off x="420015" y="4274109"/>
            <a:ext cx="2643836" cy="447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/>
          <a:p>
            <a:pPr defTabSz="342900">
              <a:defRPr sz="2400">
                <a:solidFill>
                  <a:srgbClr val="242425"/>
                </a:solidFill>
              </a:defRPr>
            </a:pPr>
            <a:r>
              <a:rPr sz="900" b="1" dirty="0"/>
              <a:t>Hall A</a:t>
            </a:r>
            <a:r>
              <a:rPr sz="900" dirty="0"/>
              <a:t> has experiment E12-12-006 at </a:t>
            </a:r>
            <a:r>
              <a:rPr sz="900" b="1" dirty="0" err="1"/>
              <a:t>SoLID</a:t>
            </a:r>
            <a:r>
              <a:rPr sz="900" dirty="0"/>
              <a:t> to measure J/</a:t>
            </a:r>
            <a:r>
              <a:rPr sz="900" dirty="0" err="1"/>
              <a:t>ψ</a:t>
            </a:r>
            <a:r>
              <a:rPr sz="900" dirty="0"/>
              <a:t> in electro- and photoproduction, and an LOI to measure double polarization using </a:t>
            </a:r>
            <a:r>
              <a:rPr sz="900" b="1" dirty="0"/>
              <a:t>SBS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634E7D-2C85-4085-AD0D-BAED97E2D917}"/>
              </a:ext>
            </a:extLst>
          </p:cNvPr>
          <p:cNvGrpSpPr/>
          <p:nvPr/>
        </p:nvGrpSpPr>
        <p:grpSpPr>
          <a:xfrm>
            <a:off x="3141448" y="1063590"/>
            <a:ext cx="2820093" cy="3127368"/>
            <a:chOff x="3141448" y="1063590"/>
            <a:chExt cx="2820093" cy="3127368"/>
          </a:xfrm>
        </p:grpSpPr>
        <p:pic>
          <p:nvPicPr>
            <p:cNvPr id="3" name="Picture 2" descr="An aerial view of a city&#10;&#10;Description automatically generated">
              <a:extLst>
                <a:ext uri="{FF2B5EF4-FFF2-40B4-BE49-F238E27FC236}">
                  <a16:creationId xmlns:a16="http://schemas.microsoft.com/office/drawing/2014/main" id="{2C35FE3B-4270-9E4B-98E8-71766CC62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41448" y="1063590"/>
              <a:ext cx="2820093" cy="3127368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89C4F0A-BB15-F677-D901-5181F960243F}"/>
                </a:ext>
              </a:extLst>
            </p:cNvPr>
            <p:cNvSpPr/>
            <p:nvPr/>
          </p:nvSpPr>
          <p:spPr>
            <a:xfrm>
              <a:off x="4572000" y="3375496"/>
              <a:ext cx="394712" cy="182616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5C74A08-251F-93FF-2253-FB71D4976C5B}"/>
                </a:ext>
              </a:extLst>
            </p:cNvPr>
            <p:cNvSpPr/>
            <p:nvPr/>
          </p:nvSpPr>
          <p:spPr>
            <a:xfrm>
              <a:off x="4961243" y="3375496"/>
              <a:ext cx="267558" cy="182616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A8871EE-A0FD-4D81-2D83-F5A2994DF267}"/>
                </a:ext>
              </a:extLst>
            </p:cNvPr>
            <p:cNvSpPr/>
            <p:nvPr/>
          </p:nvSpPr>
          <p:spPr>
            <a:xfrm>
              <a:off x="5250940" y="3375496"/>
              <a:ext cx="322823" cy="182616"/>
            </a:xfrm>
            <a:prstGeom prst="ellipse">
              <a:avLst/>
            </a:prstGeom>
            <a:noFill/>
            <a:ln w="127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FF00"/>
                </a:highlight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043DD20-5714-3ED9-0DC6-07A6B1267C46}"/>
                </a:ext>
              </a:extLst>
            </p:cNvPr>
            <p:cNvSpPr/>
            <p:nvPr/>
          </p:nvSpPr>
          <p:spPr>
            <a:xfrm>
              <a:off x="3325620" y="1421106"/>
              <a:ext cx="285386" cy="145605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1BCED7-7BDA-F419-6AF2-CAD77BF05D4E}"/>
              </a:ext>
            </a:extLst>
          </p:cNvPr>
          <p:cNvCxnSpPr>
            <a:cxnSpLocks/>
          </p:cNvCxnSpPr>
          <p:nvPr/>
        </p:nvCxnSpPr>
        <p:spPr>
          <a:xfrm flipH="1">
            <a:off x="2771087" y="3449441"/>
            <a:ext cx="1945952" cy="75210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455289D-3690-B426-EA78-47F8A3AEE112}"/>
              </a:ext>
            </a:extLst>
          </p:cNvPr>
          <p:cNvCxnSpPr>
            <a:cxnSpLocks/>
          </p:cNvCxnSpPr>
          <p:nvPr/>
        </p:nvCxnSpPr>
        <p:spPr>
          <a:xfrm flipV="1">
            <a:off x="5407397" y="1971477"/>
            <a:ext cx="773381" cy="147796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13963A-FBAC-8FC5-AB61-1DD8BF3C4F33}"/>
              </a:ext>
            </a:extLst>
          </p:cNvPr>
          <p:cNvCxnSpPr>
            <a:cxnSpLocks/>
          </p:cNvCxnSpPr>
          <p:nvPr/>
        </p:nvCxnSpPr>
        <p:spPr>
          <a:xfrm flipH="1">
            <a:off x="2810643" y="1566711"/>
            <a:ext cx="612591" cy="35751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D27EC0-068C-AA3B-F83C-E04D5A477EA8}"/>
              </a:ext>
            </a:extLst>
          </p:cNvPr>
          <p:cNvCxnSpPr>
            <a:cxnSpLocks/>
          </p:cNvCxnSpPr>
          <p:nvPr/>
        </p:nvCxnSpPr>
        <p:spPr>
          <a:xfrm>
            <a:off x="5109942" y="3466804"/>
            <a:ext cx="1110723" cy="93974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58170D0-EB07-F12A-D3B5-551AAA4D89E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62960" y="19760"/>
                <a:ext cx="5206818" cy="264892"/>
              </a:xfrm>
              <a:solidFill>
                <a:schemeClr val="accent1"/>
              </a:solidFill>
            </p:spPr>
            <p:txBody>
              <a:bodyPr/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Jlab J/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 Data: Global fit in the Holographic Model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58170D0-EB07-F12A-D3B5-551AAA4D89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62960" y="19760"/>
                <a:ext cx="5206818" cy="264892"/>
              </a:xfrm>
              <a:blipFill>
                <a:blip r:embed="rId3"/>
                <a:stretch>
                  <a:fillRect l="-1946" t="-4545" r="-2676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C8AF091-81AE-5557-3130-F9890214A05E}"/>
                  </a:ext>
                </a:extLst>
              </p:cNvPr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5520601" y="35270"/>
                <a:ext cx="3538451" cy="264892"/>
              </a:xfrm>
            </p:spPr>
            <p:txBody>
              <a:bodyPr/>
              <a:lstStyle/>
              <a:p>
                <a:r>
                  <a:rPr lang="en-US" sz="1200" dirty="0"/>
                  <a:t>J/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𝟎𝟎𝟕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1200" dirty="0"/>
                  <a:t>), </a:t>
                </a:r>
                <a:r>
                  <a:rPr lang="en-US" sz="1200" dirty="0" err="1"/>
                  <a:t>GlueX</a:t>
                </a:r>
                <a:r>
                  <a:rPr lang="en-US" sz="1200" dirty="0"/>
                  <a:t> (2023) &amp; CLAS12 (e</a:t>
                </a:r>
                <a:r>
                  <a:rPr lang="en-US" sz="1400" dirty="0"/>
                  <a:t>)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C8AF091-81AE-5557-3130-F9890214A0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520601" y="35270"/>
                <a:ext cx="3538451" cy="264892"/>
              </a:xfrm>
              <a:blipFill>
                <a:blip r:embed="rId4"/>
                <a:stretch>
                  <a:fillRect l="-2500" t="-27273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F304533-3DAA-9F41-3741-F13A15DDE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13" y="1111476"/>
            <a:ext cx="1433762" cy="10698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650F43-714C-02AF-94C0-D2E14C4C4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700" y="1146322"/>
            <a:ext cx="1219425" cy="10691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A020FB-BD19-7265-7890-C696FFA55D8F}"/>
              </a:ext>
            </a:extLst>
          </p:cNvPr>
          <p:cNvSpPr txBox="1"/>
          <p:nvPr/>
        </p:nvSpPr>
        <p:spPr>
          <a:xfrm>
            <a:off x="345848" y="2110412"/>
            <a:ext cx="1003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Spin-2</a:t>
            </a:r>
            <a:r>
              <a:rPr lang="en-US" sz="1200" baseline="30000" dirty="0">
                <a:solidFill>
                  <a:srgbClr val="FF0000"/>
                </a:solidFill>
              </a:rPr>
              <a:t>++</a:t>
            </a:r>
            <a:r>
              <a:rPr lang="en-US" sz="1200" dirty="0">
                <a:solidFill>
                  <a:srgbClr val="FF0000"/>
                </a:solidFill>
              </a:rPr>
              <a:t> 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B12DAE-F241-ACEB-4777-C8F4416166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25" y="2180766"/>
            <a:ext cx="883002" cy="1563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B1BBC1B-549F-C182-DE2D-E94906B80E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5466" y="2175176"/>
            <a:ext cx="809064" cy="18467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1254D6-FFA0-BE8F-8880-2E4473BC3841}"/>
              </a:ext>
            </a:extLst>
          </p:cNvPr>
          <p:cNvSpPr txBox="1"/>
          <p:nvPr/>
        </p:nvSpPr>
        <p:spPr>
          <a:xfrm>
            <a:off x="2286064" y="2064244"/>
            <a:ext cx="111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Spin-0</a:t>
            </a:r>
            <a:r>
              <a:rPr lang="en-US" sz="1200" baseline="30000" dirty="0">
                <a:solidFill>
                  <a:srgbClr val="FF0000"/>
                </a:solidFill>
              </a:rPr>
              <a:t>++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8E96A5-FD7A-9253-020B-8162A2BEA966}"/>
              </a:ext>
            </a:extLst>
          </p:cNvPr>
          <p:cNvSpPr txBox="1"/>
          <p:nvPr/>
        </p:nvSpPr>
        <p:spPr>
          <a:xfrm>
            <a:off x="283700" y="306325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/>
              <a:t>2D fit to extract the </a:t>
            </a:r>
            <a:r>
              <a:rPr lang="en-US" sz="1200" b="0" i="1" dirty="0"/>
              <a:t>A(t) &amp;</a:t>
            </a:r>
            <a:r>
              <a:rPr lang="en-US" sz="1200" b="0" dirty="0"/>
              <a:t> </a:t>
            </a:r>
            <a:r>
              <a:rPr lang="en-US" sz="1200" b="0" i="1" dirty="0"/>
              <a:t>C(t)</a:t>
            </a:r>
            <a:r>
              <a:rPr lang="en-US" sz="1200" b="0" dirty="0"/>
              <a:t> assuming </a:t>
            </a:r>
            <a:r>
              <a:rPr lang="en-US" sz="1200" b="0" i="1" dirty="0"/>
              <a:t>B(t)</a:t>
            </a:r>
            <a:r>
              <a:rPr lang="en-US" sz="1200" b="0" dirty="0"/>
              <a:t> </a:t>
            </a:r>
            <a:r>
              <a:rPr lang="en-US" sz="1200" dirty="0"/>
              <a:t>negligible </a:t>
            </a:r>
            <a:endParaRPr lang="en-US" sz="1200" b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FBA33D-ADA8-98AC-700C-5309856F0B66}"/>
              </a:ext>
            </a:extLst>
          </p:cNvPr>
          <p:cNvSpPr txBox="1"/>
          <p:nvPr/>
        </p:nvSpPr>
        <p:spPr>
          <a:xfrm>
            <a:off x="786938" y="823158"/>
            <a:ext cx="87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Tensor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7BC4C3-81A4-BE8A-CFF8-57E536AE9C06}"/>
              </a:ext>
            </a:extLst>
          </p:cNvPr>
          <p:cNvSpPr txBox="1"/>
          <p:nvPr/>
        </p:nvSpPr>
        <p:spPr>
          <a:xfrm>
            <a:off x="2774701" y="83324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Scalar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DF8688-57D2-6EC6-4EBB-54930F6F01BE}"/>
              </a:ext>
            </a:extLst>
          </p:cNvPr>
          <p:cNvSpPr txBox="1"/>
          <p:nvPr/>
        </p:nvSpPr>
        <p:spPr>
          <a:xfrm>
            <a:off x="311274" y="534165"/>
            <a:ext cx="45719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dirty="0">
                <a:solidFill>
                  <a:srgbClr val="C00000"/>
                </a:solidFill>
              </a:rPr>
              <a:t>K. Mamo &amp; I. </a:t>
            </a:r>
            <a:r>
              <a:rPr lang="en-US" sz="900" b="0" dirty="0" err="1">
                <a:solidFill>
                  <a:srgbClr val="C00000"/>
                </a:solidFill>
              </a:rPr>
              <a:t>Zahed</a:t>
            </a:r>
            <a:r>
              <a:rPr lang="en-US" sz="900" b="0" dirty="0">
                <a:solidFill>
                  <a:srgbClr val="C00000"/>
                </a:solidFill>
              </a:rPr>
              <a:t>, PRD 106, 086004 (2022) and </a:t>
            </a:r>
            <a:r>
              <a:rPr lang="en-US" sz="900" dirty="0">
                <a:solidFill>
                  <a:srgbClr val="C00000"/>
                </a:solidFill>
              </a:rPr>
              <a:t>PRD 101, 086003 (2020)</a:t>
            </a:r>
            <a:endParaRPr lang="en-US" sz="9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DCD62A-4116-E5B8-F0E3-223755751F22}"/>
              </a:ext>
            </a:extLst>
          </p:cNvPr>
          <p:cNvSpPr txBox="1"/>
          <p:nvPr/>
        </p:nvSpPr>
        <p:spPr>
          <a:xfrm>
            <a:off x="164690" y="3931160"/>
            <a:ext cx="595475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i="1" dirty="0"/>
              <a:t>A(t)</a:t>
            </a:r>
            <a:r>
              <a:rPr lang="en-US" sz="1100" dirty="0"/>
              <a:t> and </a:t>
            </a:r>
            <a:r>
              <a:rPr lang="en-US" sz="1100" i="1" dirty="0"/>
              <a:t>D(t) </a:t>
            </a:r>
            <a:r>
              <a:rPr lang="en-US" sz="1100" dirty="0"/>
              <a:t>shapes are fully calculated; However, dipole- </a:t>
            </a:r>
            <a:r>
              <a:rPr lang="en-US" sz="1100" dirty="0" err="1"/>
              <a:t>tripole</a:t>
            </a:r>
            <a:r>
              <a:rPr lang="en-US" sz="1100" dirty="0"/>
              <a:t> forms are </a:t>
            </a:r>
          </a:p>
          <a:p>
            <a:r>
              <a:rPr lang="en-US" sz="1100" dirty="0"/>
              <a:t>	assumed as very good approximations and are used in the fits to the data.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i="1" dirty="0"/>
              <a:t>A</a:t>
            </a:r>
            <a:r>
              <a:rPr lang="en-US" sz="1100" baseline="-25000" dirty="0"/>
              <a:t>g</a:t>
            </a:r>
            <a:r>
              <a:rPr lang="en-US" sz="1100" dirty="0"/>
              <a:t>(0)= &lt;</a:t>
            </a:r>
            <a:r>
              <a:rPr lang="en-US" sz="1100" dirty="0" err="1"/>
              <a:t>x</a:t>
            </a:r>
            <a:r>
              <a:rPr lang="en-US" sz="1100" baseline="-25000" dirty="0" err="1"/>
              <a:t>g</a:t>
            </a:r>
            <a:r>
              <a:rPr lang="en-US" sz="1100" dirty="0"/>
              <a:t>&gt; is fixed to the DIS value from global fit CT18.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i="1" dirty="0"/>
              <a:t>B(t)</a:t>
            </a:r>
            <a:r>
              <a:rPr lang="en-US" sz="1100" dirty="0"/>
              <a:t> is neglected and      is normalized to the first </a:t>
            </a:r>
            <a:r>
              <a:rPr lang="en-US" sz="1100" dirty="0" err="1"/>
              <a:t>GlueX</a:t>
            </a:r>
            <a:r>
              <a:rPr lang="en-US" sz="1100" dirty="0"/>
              <a:t> (2019) cross section.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7229EF6-6D70-ABA3-EFFB-0B3DEF9111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527" y="2954557"/>
            <a:ext cx="1154512" cy="37888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3B60B44-604A-D140-6F50-A7DC6F8A04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526" y="2515613"/>
            <a:ext cx="4464611" cy="4017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8CDF84E-61F1-6437-4A38-4EF83C2B7F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526" y="3405129"/>
            <a:ext cx="2961649" cy="36035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0FFCA5D-91D6-D803-1C0D-03CC1B709D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51511" y="4664789"/>
            <a:ext cx="153278" cy="128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3CA483-0876-C64D-4817-E8E03F1277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6784" y="265263"/>
            <a:ext cx="3403091" cy="4833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4271B2-EB94-4F51-0EC7-38DFE4C28D9B}"/>
              </a:ext>
            </a:extLst>
          </p:cNvPr>
          <p:cNvSpPr txBox="1"/>
          <p:nvPr/>
        </p:nvSpPr>
        <p:spPr>
          <a:xfrm>
            <a:off x="4269260" y="2954557"/>
            <a:ext cx="1491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χ²   =  201.054</a:t>
            </a:r>
          </a:p>
          <a:p>
            <a:r>
              <a:rPr lang="en-US" sz="1000" dirty="0" err="1"/>
              <a:t>ndf</a:t>
            </a:r>
            <a:r>
              <a:rPr lang="en-US" sz="1000" dirty="0"/>
              <a:t>  = 200</a:t>
            </a:r>
          </a:p>
          <a:p>
            <a:r>
              <a:rPr lang="en-US" sz="1000" dirty="0"/>
              <a:t>χ²/</a:t>
            </a:r>
            <a:r>
              <a:rPr lang="en-US" sz="1000" dirty="0" err="1"/>
              <a:t>ndf</a:t>
            </a:r>
            <a:r>
              <a:rPr lang="en-US" sz="1000" dirty="0"/>
              <a:t> =  1.005</a:t>
            </a:r>
          </a:p>
          <a:p>
            <a:r>
              <a:rPr lang="el-GR" sz="1000" dirty="0"/>
              <a:t>Λ</a:t>
            </a:r>
            <a:r>
              <a:rPr lang="el-GR" sz="1000" baseline="-25000" dirty="0"/>
              <a:t>Α</a:t>
            </a:r>
            <a:r>
              <a:rPr lang="en-US" sz="1000" baseline="-25000" dirty="0"/>
              <a:t> </a:t>
            </a:r>
            <a:r>
              <a:rPr lang="en-US" sz="1000" dirty="0"/>
              <a:t>= 1.159 ± 0.017</a:t>
            </a:r>
          </a:p>
          <a:p>
            <a:r>
              <a:rPr lang="en-US" sz="1000" dirty="0"/>
              <a:t>C(0)= -1.937 ± 0.751</a:t>
            </a:r>
          </a:p>
          <a:p>
            <a:r>
              <a:rPr lang="el-GR" sz="1000" dirty="0"/>
              <a:t>Λ</a:t>
            </a:r>
            <a:r>
              <a:rPr lang="en-US" sz="1000" baseline="-25000" dirty="0"/>
              <a:t>C</a:t>
            </a:r>
            <a:r>
              <a:rPr lang="en-US" sz="1000" dirty="0"/>
              <a:t> = 0.914 ± 0.151</a:t>
            </a:r>
          </a:p>
        </p:txBody>
      </p:sp>
    </p:spTree>
    <p:extLst>
      <p:ext uri="{BB962C8B-B14F-4D97-AF65-F5344CB8AC3E}">
        <p14:creationId xmlns:p14="http://schemas.microsoft.com/office/powerpoint/2010/main" val="28855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FE41-75FC-FBDD-7658-DE237BDF2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600" y="-48507"/>
            <a:ext cx="5548112" cy="349134"/>
          </a:xfrm>
        </p:spPr>
        <p:txBody>
          <a:bodyPr/>
          <a:lstStyle/>
          <a:p>
            <a:r>
              <a:rPr lang="en-US" sz="1800" dirty="0"/>
              <a:t>BREIT FRAME Scalar and Mass “Densities”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C09B2-087F-658B-BEF1-22FBB250A5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20604" y="300627"/>
            <a:ext cx="5123395" cy="887405"/>
          </a:xfrm>
        </p:spPr>
        <p:txBody>
          <a:bodyPr/>
          <a:lstStyle/>
          <a:p>
            <a:r>
              <a:rPr lang="en-US" sz="1600" dirty="0"/>
              <a:t>Global analysis from DVCS (q) &amp; J/</a:t>
            </a:r>
            <a:r>
              <a:rPr lang="el-GR" sz="1600" dirty="0"/>
              <a:t>ψ</a:t>
            </a:r>
            <a:r>
              <a:rPr lang="en-US" sz="1600" dirty="0"/>
              <a:t> (g) </a:t>
            </a:r>
            <a:r>
              <a:rPr lang="en-US" sz="1600" dirty="0" err="1"/>
              <a:t>Expts</a:t>
            </a:r>
            <a:r>
              <a:rPr lang="en-US" sz="1600" dirty="0"/>
              <a:t>. compared to lattice-1 and lattice-2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8747D-29E7-C10C-35AC-E1580992CB42}"/>
              </a:ext>
            </a:extLst>
          </p:cNvPr>
          <p:cNvSpPr txBox="1"/>
          <p:nvPr/>
        </p:nvSpPr>
        <p:spPr>
          <a:xfrm>
            <a:off x="1886885" y="4706673"/>
            <a:ext cx="23371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Ji,  ZEM, Joosten and </a:t>
            </a:r>
            <a:r>
              <a:rPr lang="en-US" sz="1000" dirty="0" err="1"/>
              <a:t>Pefkou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D6FDE7B-FFC3-970C-CC87-8EF792CF5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87" y="4110"/>
            <a:ext cx="3444513" cy="46061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21EFBB-7630-B604-6DC8-B1A6C9A88FDC}"/>
              </a:ext>
            </a:extLst>
          </p:cNvPr>
          <p:cNvSpPr txBox="1"/>
          <p:nvPr/>
        </p:nvSpPr>
        <p:spPr>
          <a:xfrm>
            <a:off x="2652044" y="300627"/>
            <a:ext cx="995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Scalar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7D7580-ECB0-0E35-271B-4184B28D3068}"/>
              </a:ext>
            </a:extLst>
          </p:cNvPr>
          <p:cNvSpPr txBox="1"/>
          <p:nvPr/>
        </p:nvSpPr>
        <p:spPr>
          <a:xfrm>
            <a:off x="2652044" y="2688421"/>
            <a:ext cx="958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1A507B-7955-C327-579B-A187A58F6188}"/>
              </a:ext>
            </a:extLst>
          </p:cNvPr>
          <p:cNvSpPr txBox="1"/>
          <p:nvPr/>
        </p:nvSpPr>
        <p:spPr>
          <a:xfrm>
            <a:off x="3862890" y="777993"/>
            <a:ext cx="5175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Lattice-1</a:t>
            </a:r>
            <a:r>
              <a:rPr lang="en-US" sz="1000" dirty="0"/>
              <a:t>: D.C. Hackett, D.A. </a:t>
            </a:r>
            <a:r>
              <a:rPr lang="en-US" sz="1000" dirty="0" err="1"/>
              <a:t>Pefkou</a:t>
            </a:r>
            <a:r>
              <a:rPr lang="en-US" sz="1000" dirty="0"/>
              <a:t> and P.E. Shanahan,  Phys. Rev. Lett. </a:t>
            </a:r>
            <a:r>
              <a:rPr lang="en-US" sz="1000" b="1" dirty="0"/>
              <a:t>132</a:t>
            </a:r>
            <a:r>
              <a:rPr lang="en-US" sz="1000" dirty="0"/>
              <a:t>, no.25, 251904 (2024)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34781A-E4CF-CCAB-A98E-11C89C25019E}"/>
                  </a:ext>
                </a:extLst>
              </p:cNvPr>
              <p:cNvSpPr txBox="1"/>
              <p:nvPr/>
            </p:nvSpPr>
            <p:spPr>
              <a:xfrm>
                <a:off x="3862889" y="1147110"/>
                <a:ext cx="5175503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1" dirty="0"/>
                  <a:t>Lattice-2</a:t>
                </a:r>
                <a:r>
                  <a:rPr lang="en-US" sz="1000" dirty="0"/>
                  <a:t>:</a:t>
                </a:r>
                <a:r>
                  <a:rPr lang="en-US" sz="105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B. Wang et al. [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05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χ</m:t>
                    </m:r>
                  </m:oMath>
                </a14:m>
                <a:r>
                  <a:rPr lang="en-US" sz="1050" dirty="0">
                    <a:latin typeface="Calibri" panose="020F0502020204030204" pitchFamily="34" charset="0"/>
                    <a:cs typeface="Calibri" panose="020F0502020204030204" pitchFamily="34" charset="0"/>
                  </a:rPr>
                  <a:t>QCD], ' Phys. Rev. D 109, no.9, 094504 (2024) doi:10.1103/PhysRevD.109.094504 [arXiv:2401.05496 [hep-</a:t>
                </a:r>
                <a:r>
                  <a:rPr lang="en-US" sz="105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lat</a:t>
                </a:r>
                <a:r>
                  <a:rPr lang="en-US" sz="1050" dirty="0">
                    <a:latin typeface="Calibri" panose="020F0502020204030204" pitchFamily="34" charset="0"/>
                    <a:cs typeface="Calibri" panose="020F0502020204030204" pitchFamily="34" charset="0"/>
                  </a:rPr>
                  <a:t>]].</a:t>
                </a:r>
                <a:endParaRPr lang="en-US" sz="1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E34781A-E4CF-CCAB-A98E-11C89C250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889" y="1147110"/>
                <a:ext cx="5175503" cy="415498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D5B7AE78-9DAF-1649-041A-81A0825C9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890" y="2244399"/>
            <a:ext cx="3939334" cy="28968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884D5EB-D03B-225A-8DAB-352D6CF4648C}"/>
              </a:ext>
            </a:extLst>
          </p:cNvPr>
          <p:cNvSpPr txBox="1"/>
          <p:nvPr/>
        </p:nvSpPr>
        <p:spPr>
          <a:xfrm>
            <a:off x="3862888" y="1547220"/>
            <a:ext cx="48952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effectLst/>
              </a:rPr>
              <a:t>Quark contribution to experiment: </a:t>
            </a:r>
            <a:r>
              <a:rPr lang="en-US" sz="1000" dirty="0">
                <a:effectLst/>
              </a:rPr>
              <a:t>Y. Guo, F. Yuan and W. Zhao, ``Bayesian Inferring Nucleon Gravitational Form Factors via Near-Threshold J/psi Photoproduction,'' Phys. Rev. Lett. </a:t>
            </a:r>
            <a:r>
              <a:rPr lang="en-US" sz="1000" b="1" dirty="0">
                <a:effectLst/>
              </a:rPr>
              <a:t>135</a:t>
            </a:r>
            <a:r>
              <a:rPr lang="en-US" sz="1000" dirty="0">
                <a:effectLst/>
              </a:rPr>
              <a:t> (2025) no.11, 111902 doi:10.1103/3x7r-ythq [arXiv:2501.10532 [hep-</a:t>
            </a:r>
            <a:r>
              <a:rPr lang="en-US" sz="1000" dirty="0" err="1">
                <a:effectLst/>
              </a:rPr>
              <a:t>ph</a:t>
            </a:r>
            <a:r>
              <a:rPr lang="en-US" sz="1000" dirty="0">
                <a:effectLst/>
              </a:rPr>
              <a:t>]].</a:t>
            </a: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27CAD-9423-1808-0B53-E137935F4893}"/>
              </a:ext>
            </a:extLst>
          </p:cNvPr>
          <p:cNvSpPr txBox="1"/>
          <p:nvPr/>
        </p:nvSpPr>
        <p:spPr>
          <a:xfrm>
            <a:off x="2381236" y="4866501"/>
            <a:ext cx="1537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>
                <a:latin typeface="+mn-lt"/>
              </a:rPr>
              <a:t>2609.09318</a:t>
            </a:r>
            <a:endParaRPr lang="en-US" sz="1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4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Future solid experiment at jlab"/>
          <p:cNvSpPr txBox="1">
            <a:spLocks noGrp="1"/>
          </p:cNvSpPr>
          <p:nvPr>
            <p:ph type="title"/>
          </p:nvPr>
        </p:nvSpPr>
        <p:spPr>
          <a:xfrm>
            <a:off x="376023" y="125021"/>
            <a:ext cx="7454367" cy="480013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dirty="0">
                <a:solidFill>
                  <a:schemeClr val="bg1"/>
                </a:solidFill>
              </a:rPr>
              <a:t>Future solid experiment at </a:t>
            </a:r>
            <a:r>
              <a:rPr lang="en-US" dirty="0" err="1">
                <a:solidFill>
                  <a:schemeClr val="bg1"/>
                </a:solidFill>
              </a:rPr>
              <a:t>JL</a:t>
            </a:r>
            <a:r>
              <a:rPr dirty="0" err="1">
                <a:solidFill>
                  <a:schemeClr val="bg1"/>
                </a:solidFill>
              </a:rPr>
              <a:t>ab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84" name="General purpose large-acceptance spectrometer…"/>
          <p:cNvSpPr txBox="1">
            <a:spLocks noGrp="1"/>
          </p:cNvSpPr>
          <p:nvPr>
            <p:ph type="body" idx="1"/>
          </p:nvPr>
        </p:nvSpPr>
        <p:spPr>
          <a:xfrm>
            <a:off x="385706" y="1155699"/>
            <a:ext cx="6686083" cy="331708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4200"/>
            </a:pPr>
            <a:r>
              <a:rPr sz="2000" dirty="0"/>
              <a:t>General purpose large-acceptance spectrometer</a:t>
            </a:r>
          </a:p>
          <a:p>
            <a:pPr>
              <a:defRPr sz="4200"/>
            </a:pPr>
            <a:r>
              <a:rPr sz="2000" dirty="0"/>
              <a:t>50 days of </a:t>
            </a:r>
            <a:r>
              <a:rPr sz="2000" b="1" dirty="0"/>
              <a:t>3µA</a:t>
            </a:r>
            <a:r>
              <a:rPr sz="2000" dirty="0"/>
              <a:t> beam on a </a:t>
            </a:r>
            <a:r>
              <a:rPr sz="2000" b="1" dirty="0"/>
              <a:t>15cm </a:t>
            </a:r>
            <a:r>
              <a:rPr sz="2000" dirty="0"/>
              <a:t>long LH2 target (</a:t>
            </a:r>
            <a:r>
              <a:rPr lang="en-US" sz="2000" dirty="0"/>
              <a:t>1.2 </a:t>
            </a:r>
            <a:r>
              <a:rPr sz="2000" dirty="0"/>
              <a:t>10</a:t>
            </a:r>
            <a:r>
              <a:rPr sz="2000" baseline="31999" dirty="0"/>
              <a:t>37</a:t>
            </a:r>
            <a:r>
              <a:rPr sz="2000" dirty="0"/>
              <a:t>/cm</a:t>
            </a:r>
            <a:r>
              <a:rPr sz="2000" baseline="31999" dirty="0"/>
              <a:t>2</a:t>
            </a:r>
            <a:r>
              <a:rPr sz="2000" dirty="0"/>
              <a:t>/s)</a:t>
            </a:r>
          </a:p>
          <a:p>
            <a:pPr>
              <a:defRPr sz="4200"/>
            </a:pPr>
            <a:r>
              <a:rPr sz="2000" dirty="0"/>
              <a:t>Ultra-high luminosity: 43.2ab</a:t>
            </a:r>
            <a:r>
              <a:rPr sz="2000" baseline="31999" dirty="0"/>
              <a:t>-1</a:t>
            </a:r>
          </a:p>
          <a:p>
            <a:pPr>
              <a:defRPr sz="4200"/>
            </a:pPr>
            <a:r>
              <a:rPr sz="2000" dirty="0"/>
              <a:t>4 channels: </a:t>
            </a:r>
          </a:p>
          <a:p>
            <a:pPr marL="254198" lvl="1" indent="-147638">
              <a:buSzPct val="35000"/>
              <a:buBlip>
                <a:blip r:embed="rId3"/>
              </a:buBlip>
              <a:defRPr sz="4200" b="1"/>
            </a:pPr>
            <a:r>
              <a:rPr sz="2000" dirty="0"/>
              <a:t>Electroproduction (e,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  <a:p>
            <a:pPr marL="254198" lvl="1" indent="-147638">
              <a:buSzPct val="35000"/>
              <a:buBlip>
                <a:blip r:embed="rId3"/>
              </a:buBlip>
              <a:defRPr sz="4200" b="1"/>
            </a:pPr>
            <a:r>
              <a:rPr sz="2000" dirty="0"/>
              <a:t>Photoproduction (p,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  <a:p>
            <a:pPr marL="254198" lvl="1" indent="-147638">
              <a:buSzPct val="35000"/>
              <a:buBlip>
                <a:blip r:embed="rId3"/>
              </a:buBlip>
              <a:defRPr sz="4200" b="1"/>
            </a:pPr>
            <a:r>
              <a:rPr sz="2000" dirty="0"/>
              <a:t>Inclusive (e-e+) </a:t>
            </a:r>
          </a:p>
          <a:p>
            <a:pPr marL="254198" lvl="1" indent="-147638">
              <a:buSzPct val="35000"/>
              <a:buBlip>
                <a:blip r:embed="rId3"/>
              </a:buBlip>
              <a:defRPr sz="4200" b="1"/>
            </a:pPr>
            <a:r>
              <a:rPr sz="2000" dirty="0"/>
              <a:t>Exclusive (ep,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</p:txBody>
      </p:sp>
      <p:sp>
        <p:nvSpPr>
          <p:cNvPr id="786" name="Text Placeholder 5"/>
          <p:cNvSpPr/>
          <p:nvPr/>
        </p:nvSpPr>
        <p:spPr>
          <a:xfrm>
            <a:off x="465590" y="703045"/>
            <a:ext cx="8372903" cy="374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457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pPr>
            <a:r>
              <a:rPr sz="1950" dirty="0"/>
              <a:t>Ultimate experiment for near-threshold J/</a:t>
            </a:r>
            <a:r>
              <a:rPr sz="1950" i="1" dirty="0" err="1"/>
              <a:t>ψ</a:t>
            </a:r>
            <a:r>
              <a:rPr sz="1950" dirty="0"/>
              <a:t> production</a:t>
            </a:r>
          </a:p>
        </p:txBody>
      </p:sp>
      <p:pic>
        <p:nvPicPr>
          <p:cNvPr id="788" name="p_ee_t_W.pdf" descr="p_ee_t_W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905" y="2928920"/>
            <a:ext cx="2072381" cy="1853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9" name="e_ee_t_W.pdf" descr="e_ee_t_W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366" y="850508"/>
            <a:ext cx="2179920" cy="1949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0" name="SoLID-Jpsi-Event-Version2.png" descr="SoLID-Jpsi-Event-Version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448" y="3792331"/>
            <a:ext cx="3320918" cy="1260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1" name="page25image50475408.jpg" descr="page25image504754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8376" y="1842208"/>
            <a:ext cx="2865990" cy="1947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92" name="SOLID_LOGO_FinalVersions-06.jpg" descr="SOLID_LOGO_FinalVersions-0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9499" y="15576"/>
            <a:ext cx="1259753" cy="60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Future solid experiment at jlab"/>
          <p:cNvSpPr txBox="1">
            <a:spLocks noGrp="1"/>
          </p:cNvSpPr>
          <p:nvPr>
            <p:ph type="title"/>
          </p:nvPr>
        </p:nvSpPr>
        <p:spPr>
          <a:xfrm>
            <a:off x="395272" y="110366"/>
            <a:ext cx="7474226" cy="472949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dirty="0">
                <a:solidFill>
                  <a:schemeClr val="bg1"/>
                </a:solidFill>
              </a:rPr>
              <a:t>Future s</a:t>
            </a:r>
            <a:r>
              <a:rPr sz="2400" dirty="0">
                <a:solidFill>
                  <a:schemeClr val="bg1"/>
                </a:solidFill>
              </a:rPr>
              <a:t>o</a:t>
            </a:r>
            <a:r>
              <a:rPr dirty="0">
                <a:solidFill>
                  <a:schemeClr val="bg1"/>
                </a:solidFill>
              </a:rPr>
              <a:t>lid experiment at </a:t>
            </a:r>
            <a:r>
              <a:rPr lang="en-US" dirty="0" err="1">
                <a:solidFill>
                  <a:schemeClr val="bg1"/>
                </a:solidFill>
              </a:rPr>
              <a:t>JL</a:t>
            </a:r>
            <a:r>
              <a:rPr dirty="0" err="1">
                <a:solidFill>
                  <a:schemeClr val="bg1"/>
                </a:solidFill>
              </a:rPr>
              <a:t>ab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96" name="Text Placeholder 5"/>
          <p:cNvSpPr/>
          <p:nvPr/>
        </p:nvSpPr>
        <p:spPr>
          <a:xfrm>
            <a:off x="462170" y="718082"/>
            <a:ext cx="8372903" cy="374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1219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lvl1pPr>
          </a:lstStyle>
          <a:p>
            <a:r>
              <a:rPr sz="1950" dirty="0"/>
              <a:t>Precision measurement of </a:t>
            </a:r>
            <a:r>
              <a:rPr lang="en-US" sz="1950" dirty="0"/>
              <a:t> J/</a:t>
            </a:r>
            <a:r>
              <a:rPr lang="el-GR" sz="1950" dirty="0"/>
              <a:t>ψ</a:t>
            </a:r>
            <a:r>
              <a:rPr sz="1950" dirty="0"/>
              <a:t> near threshold</a:t>
            </a:r>
          </a:p>
        </p:txBody>
      </p:sp>
      <p:pic>
        <p:nvPicPr>
          <p:cNvPr id="79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78" y="1404996"/>
            <a:ext cx="7327844" cy="3227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SOLID_LOGO_FinalVersions-06.jpg" descr="SOLID_LOGO_FinalVersions-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499" y="15576"/>
            <a:ext cx="1259753" cy="60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DD09-1664-90B4-D9A5-1D2301FCE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olid.jlab.org/files/sim/tmp/solid_light/solid_sidis_he3_moved_full_nomod.png">
            <a:extLst>
              <a:ext uri="{FF2B5EF4-FFF2-40B4-BE49-F238E27FC236}">
                <a16:creationId xmlns:a16="http://schemas.microsoft.com/office/drawing/2014/main" id="{6C2FBCF4-7887-50E1-DAC9-DA0959C2CF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61" b="13889"/>
          <a:stretch>
            <a:fillRect/>
          </a:stretch>
        </p:blipFill>
        <p:spPr>
          <a:xfrm>
            <a:off x="3162424" y="2756330"/>
            <a:ext cx="3743450" cy="2196703"/>
          </a:xfrm>
          <a:prstGeom prst="rect">
            <a:avLst/>
          </a:prstGeom>
        </p:spPr>
      </p:pic>
      <p:sp>
        <p:nvSpPr>
          <p:cNvPr id="783" name="Future solid experiment at jlab">
            <a:extLst>
              <a:ext uri="{FF2B5EF4-FFF2-40B4-BE49-F238E27FC236}">
                <a16:creationId xmlns:a16="http://schemas.microsoft.com/office/drawing/2014/main" id="{D8C2CB93-91F8-91DA-F926-994F2431E5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023" y="149204"/>
            <a:ext cx="7454367" cy="480013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sz="2400" dirty="0">
                <a:solidFill>
                  <a:schemeClr val="bg1"/>
                </a:solidFill>
              </a:rPr>
              <a:t>o</a:t>
            </a:r>
            <a:r>
              <a:rPr dirty="0">
                <a:solidFill>
                  <a:schemeClr val="bg1"/>
                </a:solidFill>
              </a:rPr>
              <a:t>lid</a:t>
            </a:r>
            <a:r>
              <a:rPr lang="en-US" dirty="0">
                <a:solidFill>
                  <a:schemeClr val="bg1"/>
                </a:solidFill>
              </a:rPr>
              <a:t>-Lite</a:t>
            </a:r>
            <a:r>
              <a:rPr dirty="0">
                <a:solidFill>
                  <a:schemeClr val="bg1"/>
                </a:solidFill>
              </a:rPr>
              <a:t> experiment at </a:t>
            </a:r>
            <a:r>
              <a:rPr lang="en-US" dirty="0" err="1">
                <a:solidFill>
                  <a:schemeClr val="bg1"/>
                </a:solidFill>
              </a:rPr>
              <a:t>JL</a:t>
            </a:r>
            <a:r>
              <a:rPr dirty="0" err="1">
                <a:solidFill>
                  <a:schemeClr val="bg1"/>
                </a:solidFill>
              </a:rPr>
              <a:t>ab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84" name="General purpose large-acceptance spectrometer…">
            <a:extLst>
              <a:ext uri="{FF2B5EF4-FFF2-40B4-BE49-F238E27FC236}">
                <a16:creationId xmlns:a16="http://schemas.microsoft.com/office/drawing/2014/main" id="{F1C3758D-5777-975E-FD2B-2D0B014C4C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6311" y="1077075"/>
            <a:ext cx="5310722" cy="40664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4200"/>
            </a:pPr>
            <a:r>
              <a:rPr lang="en-US" sz="2000" dirty="0"/>
              <a:t>L</a:t>
            </a:r>
            <a:r>
              <a:rPr sz="2000" dirty="0"/>
              <a:t>arge-acceptance spectrometer</a:t>
            </a:r>
          </a:p>
          <a:p>
            <a:pPr>
              <a:defRPr sz="4200"/>
            </a:pPr>
            <a:r>
              <a:rPr sz="2000" dirty="0"/>
              <a:t>50 days of </a:t>
            </a:r>
            <a:r>
              <a:rPr lang="en-US" sz="2000" b="1" dirty="0"/>
              <a:t>6</a:t>
            </a:r>
            <a:r>
              <a:rPr sz="2000" b="1" dirty="0"/>
              <a:t>µA</a:t>
            </a:r>
            <a:r>
              <a:rPr sz="2000" dirty="0"/>
              <a:t> beam on a </a:t>
            </a:r>
            <a:r>
              <a:rPr sz="2000" b="1" dirty="0"/>
              <a:t>15cm </a:t>
            </a:r>
            <a:endParaRPr lang="en-US" sz="2000" b="1" dirty="0"/>
          </a:p>
          <a:p>
            <a:pPr marL="0" indent="0">
              <a:buNone/>
              <a:defRPr sz="4200"/>
            </a:pPr>
            <a:r>
              <a:rPr lang="en-US" sz="2000" dirty="0"/>
              <a:t>   long </a:t>
            </a:r>
            <a:r>
              <a:rPr sz="2000" dirty="0"/>
              <a:t>LH2 target (</a:t>
            </a:r>
            <a:r>
              <a:rPr lang="en-US" sz="2000" dirty="0"/>
              <a:t>2.4</a:t>
            </a:r>
            <a:r>
              <a:rPr sz="2000" dirty="0"/>
              <a:t>10</a:t>
            </a:r>
            <a:r>
              <a:rPr sz="2000" baseline="31999" dirty="0"/>
              <a:t>37</a:t>
            </a:r>
            <a:r>
              <a:rPr sz="2000" dirty="0"/>
              <a:t>/cm</a:t>
            </a:r>
            <a:r>
              <a:rPr sz="2000" baseline="31999" dirty="0"/>
              <a:t>2</a:t>
            </a:r>
            <a:r>
              <a:rPr sz="2000" dirty="0"/>
              <a:t>/s)</a:t>
            </a:r>
          </a:p>
          <a:p>
            <a:pPr>
              <a:defRPr sz="4200"/>
            </a:pPr>
            <a:r>
              <a:rPr sz="2000" dirty="0"/>
              <a:t>Ultra-high luminosity: </a:t>
            </a:r>
            <a:r>
              <a:rPr lang="en-US" sz="2000" dirty="0"/>
              <a:t>86</a:t>
            </a:r>
            <a:r>
              <a:rPr sz="2000" dirty="0"/>
              <a:t>.</a:t>
            </a:r>
            <a:r>
              <a:rPr lang="en-US" sz="2000" dirty="0"/>
              <a:t>4</a:t>
            </a:r>
            <a:r>
              <a:rPr sz="2000" dirty="0"/>
              <a:t>ab</a:t>
            </a:r>
            <a:r>
              <a:rPr sz="2000" baseline="31999" dirty="0"/>
              <a:t>-1</a:t>
            </a:r>
          </a:p>
          <a:p>
            <a:pPr>
              <a:defRPr sz="4200"/>
            </a:pPr>
            <a:r>
              <a:rPr sz="2000" dirty="0"/>
              <a:t>4 channels: </a:t>
            </a:r>
          </a:p>
          <a:p>
            <a:pPr marL="254198" lvl="1" indent="-147638">
              <a:buSzPct val="35000"/>
              <a:buBlip>
                <a:blip r:embed="rId4"/>
              </a:buBlip>
              <a:defRPr sz="4200" b="1"/>
            </a:pPr>
            <a:r>
              <a:rPr sz="2000" dirty="0"/>
              <a:t>Electroproduction (e,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  <a:p>
            <a:pPr marL="254198" lvl="1" indent="-147638">
              <a:buSzPct val="35000"/>
              <a:buBlip>
                <a:blip r:embed="rId4"/>
              </a:buBlip>
              <a:defRPr sz="4200" b="1"/>
            </a:pPr>
            <a:r>
              <a:rPr sz="2000" dirty="0"/>
              <a:t>Photoproduction (p,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  <a:p>
            <a:pPr marL="254198" lvl="1" indent="-147638">
              <a:buSzPct val="35000"/>
              <a:buBlip>
                <a:blip r:embed="rId4"/>
              </a:buBlip>
              <a:defRPr sz="4200" b="1"/>
            </a:pPr>
            <a:r>
              <a:rPr sz="2000" dirty="0"/>
              <a:t>Inclusive (e-e+) </a:t>
            </a:r>
          </a:p>
          <a:p>
            <a:pPr marL="254198" lvl="1" indent="-147638">
              <a:buSzPct val="35000"/>
              <a:buBlip>
                <a:blip r:embed="rId4"/>
              </a:buBlip>
              <a:defRPr sz="4200" b="1"/>
            </a:pPr>
            <a:r>
              <a:rPr sz="2000" dirty="0"/>
              <a:t>Exclusive (ep,</a:t>
            </a:r>
            <a:r>
              <a:rPr lang="en-US" sz="2000" dirty="0"/>
              <a:t> </a:t>
            </a:r>
            <a:r>
              <a:rPr sz="2000" dirty="0"/>
              <a:t>e-e+)</a:t>
            </a:r>
          </a:p>
        </p:txBody>
      </p:sp>
      <p:sp>
        <p:nvSpPr>
          <p:cNvPr id="786" name="Text Placeholder 5">
            <a:extLst>
              <a:ext uri="{FF2B5EF4-FFF2-40B4-BE49-F238E27FC236}">
                <a16:creationId xmlns:a16="http://schemas.microsoft.com/office/drawing/2014/main" id="{A4B32CEA-6F52-3F8F-D628-E128CDA2B955}"/>
              </a:ext>
            </a:extLst>
          </p:cNvPr>
          <p:cNvSpPr/>
          <p:nvPr/>
        </p:nvSpPr>
        <p:spPr>
          <a:xfrm>
            <a:off x="385548" y="702289"/>
            <a:ext cx="8372903" cy="374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defTabSz="457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pPr>
            <a:r>
              <a:rPr sz="1950" dirty="0"/>
              <a:t>Ultimate experiment for near-threshold J/</a:t>
            </a:r>
            <a:r>
              <a:rPr sz="1950" i="1" dirty="0" err="1"/>
              <a:t>ψ</a:t>
            </a:r>
            <a:r>
              <a:rPr sz="1950" dirty="0"/>
              <a:t> production</a:t>
            </a:r>
          </a:p>
        </p:txBody>
      </p:sp>
      <p:pic>
        <p:nvPicPr>
          <p:cNvPr id="792" name="SOLID_LOGO_FinalVersions-06.jpg" descr="SOLID_LOGO_FinalVersions-06.jpg">
            <a:extLst>
              <a:ext uri="{FF2B5EF4-FFF2-40B4-BE49-F238E27FC236}">
                <a16:creationId xmlns:a16="http://schemas.microsoft.com/office/drawing/2014/main" id="{2BE0921C-C661-A653-8021-36C21592A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289" y="84409"/>
            <a:ext cx="1259753" cy="60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seg4_24deg_fa__p_ee_t_W.png">
            <a:extLst>
              <a:ext uri="{FF2B5EF4-FFF2-40B4-BE49-F238E27FC236}">
                <a16:creationId xmlns:a16="http://schemas.microsoft.com/office/drawing/2014/main" id="{E7391B13-96BA-24F3-9DED-5F07B8F8B2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126" y="3082175"/>
            <a:ext cx="2238126" cy="2002446"/>
          </a:xfrm>
          <a:prstGeom prst="rect">
            <a:avLst/>
          </a:prstGeom>
        </p:spPr>
      </p:pic>
      <p:pic>
        <p:nvPicPr>
          <p:cNvPr id="6" name="Nested coverage cartoon legend: WA: Wide-angle; FA: Forward angle" descr="configuration_masks.png">
            <a:extLst>
              <a:ext uri="{FF2B5EF4-FFF2-40B4-BE49-F238E27FC236}">
                <a16:creationId xmlns:a16="http://schemas.microsoft.com/office/drawing/2014/main" id="{91C9B5D3-7BEF-510B-9E20-D6D99B690E7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7610" t="25567" r="16955" b="13375"/>
          <a:stretch>
            <a:fillRect/>
          </a:stretch>
        </p:blipFill>
        <p:spPr>
          <a:xfrm>
            <a:off x="4912428" y="1034912"/>
            <a:ext cx="1913827" cy="15898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EC468A-5F32-178E-AFC5-AF2C131C475F}"/>
              </a:ext>
            </a:extLst>
          </p:cNvPr>
          <p:cNvSpPr txBox="1"/>
          <p:nvPr/>
        </p:nvSpPr>
        <p:spPr>
          <a:xfrm>
            <a:off x="5211303" y="2406430"/>
            <a:ext cx="325730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dirty="0"/>
              <a:t>LA</a:t>
            </a:r>
          </a:p>
        </p:txBody>
      </p:sp>
      <p:pic>
        <p:nvPicPr>
          <p:cNvPr id="8" name="Picture 7" descr="seg4_24deg_fa__e_ee_t_W.png">
            <a:extLst>
              <a:ext uri="{FF2B5EF4-FFF2-40B4-BE49-F238E27FC236}">
                <a16:creationId xmlns:a16="http://schemas.microsoft.com/office/drawing/2014/main" id="{48F24B7E-E12B-824B-E965-0F5F51FFEA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874" y="912562"/>
            <a:ext cx="2238126" cy="2002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B35E9E-1877-ABD2-A74E-B324EFF3BB21}"/>
              </a:ext>
            </a:extLst>
          </p:cNvPr>
          <p:cNvSpPr txBox="1"/>
          <p:nvPr/>
        </p:nvSpPr>
        <p:spPr>
          <a:xfrm>
            <a:off x="7830390" y="29827"/>
            <a:ext cx="1233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11893"/>
                </a:solidFill>
              </a:rPr>
              <a:t>-</a:t>
            </a:r>
            <a:r>
              <a:rPr lang="en-US" sz="4000" b="1" dirty="0">
                <a:solidFill>
                  <a:srgbClr val="011893"/>
                </a:solidFill>
              </a:rPr>
              <a:t>Lite</a:t>
            </a:r>
            <a:endParaRPr lang="en-US" sz="3200" b="1" dirty="0">
              <a:solidFill>
                <a:srgbClr val="011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89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8434B-4BFC-C99D-21E8-3263F201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Future solid experiment at jlab">
            <a:extLst>
              <a:ext uri="{FF2B5EF4-FFF2-40B4-BE49-F238E27FC236}">
                <a16:creationId xmlns:a16="http://schemas.microsoft.com/office/drawing/2014/main" id="{F564ABA2-4DAE-4DE0-CA80-84995ECC31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272" y="110366"/>
            <a:ext cx="6081029" cy="472949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sz="2400" dirty="0">
                <a:solidFill>
                  <a:schemeClr val="bg1"/>
                </a:solidFill>
              </a:rPr>
              <a:t>o</a:t>
            </a:r>
            <a:r>
              <a:rPr dirty="0">
                <a:solidFill>
                  <a:schemeClr val="bg1"/>
                </a:solidFill>
              </a:rPr>
              <a:t>lid</a:t>
            </a:r>
            <a:r>
              <a:rPr lang="en-US" dirty="0">
                <a:solidFill>
                  <a:schemeClr val="bg1"/>
                </a:solidFill>
              </a:rPr>
              <a:t>-LITE</a:t>
            </a:r>
            <a:r>
              <a:rPr dirty="0">
                <a:solidFill>
                  <a:schemeClr val="bg1"/>
                </a:solidFill>
              </a:rPr>
              <a:t> experiment at </a:t>
            </a:r>
            <a:r>
              <a:rPr lang="en-US" dirty="0" err="1">
                <a:solidFill>
                  <a:schemeClr val="bg1"/>
                </a:solidFill>
              </a:rPr>
              <a:t>JL</a:t>
            </a:r>
            <a:r>
              <a:rPr dirty="0" err="1">
                <a:solidFill>
                  <a:schemeClr val="bg1"/>
                </a:solidFill>
              </a:rPr>
              <a:t>ab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96" name="Text Placeholder 5">
            <a:extLst>
              <a:ext uri="{FF2B5EF4-FFF2-40B4-BE49-F238E27FC236}">
                <a16:creationId xmlns:a16="http://schemas.microsoft.com/office/drawing/2014/main" id="{FE7A3D52-D485-30BC-0992-9BB2E1797F9E}"/>
              </a:ext>
            </a:extLst>
          </p:cNvPr>
          <p:cNvSpPr/>
          <p:nvPr/>
        </p:nvSpPr>
        <p:spPr>
          <a:xfrm>
            <a:off x="462170" y="718082"/>
            <a:ext cx="8372903" cy="374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1219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lvl1pPr>
          </a:lstStyle>
          <a:p>
            <a:r>
              <a:rPr sz="1950" dirty="0"/>
              <a:t>Precision measurement of </a:t>
            </a:r>
            <a:r>
              <a:rPr lang="en-US" sz="1950" dirty="0"/>
              <a:t> J/psi</a:t>
            </a:r>
            <a:r>
              <a:rPr sz="1950" dirty="0"/>
              <a:t> near threshold</a:t>
            </a:r>
          </a:p>
        </p:txBody>
      </p:sp>
      <p:pic>
        <p:nvPicPr>
          <p:cNvPr id="799" name="SOLID_LOGO_FinalVersions-06.jpg" descr="SOLID_LOGO_FinalVersions-06.jpg">
            <a:extLst>
              <a:ext uri="{FF2B5EF4-FFF2-40B4-BE49-F238E27FC236}">
                <a16:creationId xmlns:a16="http://schemas.microsoft.com/office/drawing/2014/main" id="{A985C647-A1D3-592C-83FD-BD1397B5A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542" y="41097"/>
            <a:ext cx="1259753" cy="60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seg4_24deg_fa__xsec_1d_photo.png">
            <a:extLst>
              <a:ext uri="{FF2B5EF4-FFF2-40B4-BE49-F238E27FC236}">
                <a16:creationId xmlns:a16="http://schemas.microsoft.com/office/drawing/2014/main" id="{0C608E7C-7EEA-3222-6A10-EF516A8D2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1" y="1185774"/>
            <a:ext cx="4441884" cy="3008804"/>
          </a:xfrm>
          <a:prstGeom prst="rect">
            <a:avLst/>
          </a:prstGeom>
        </p:spPr>
      </p:pic>
      <p:pic>
        <p:nvPicPr>
          <p:cNvPr id="3" name="Picture 2" descr="seg4_24deg_fa__xsec_1d_electro.png">
            <a:extLst>
              <a:ext uri="{FF2B5EF4-FFF2-40B4-BE49-F238E27FC236}">
                <a16:creationId xmlns:a16="http://schemas.microsoft.com/office/drawing/2014/main" id="{8ECCD111-267D-4B20-F932-80D233265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020" y="1227636"/>
            <a:ext cx="4423980" cy="29966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DFC874-4E4A-FB0C-D00D-DA0FF9D4E4DB}"/>
              </a:ext>
            </a:extLst>
          </p:cNvPr>
          <p:cNvSpPr txBox="1"/>
          <p:nvPr/>
        </p:nvSpPr>
        <p:spPr>
          <a:xfrm>
            <a:off x="7910970" y="-23496"/>
            <a:ext cx="1233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11893"/>
                </a:solidFill>
              </a:rPr>
              <a:t>-</a:t>
            </a:r>
            <a:r>
              <a:rPr lang="en-US" sz="4000" b="1" dirty="0">
                <a:solidFill>
                  <a:srgbClr val="011893"/>
                </a:solidFill>
              </a:rPr>
              <a:t>Lite</a:t>
            </a:r>
            <a:endParaRPr lang="en-US" sz="3200" b="1" dirty="0">
              <a:solidFill>
                <a:srgbClr val="011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19381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2AECC-C096-B272-4549-FEFFAD57D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Future solid experiment at jlab">
            <a:extLst>
              <a:ext uri="{FF2B5EF4-FFF2-40B4-BE49-F238E27FC236}">
                <a16:creationId xmlns:a16="http://schemas.microsoft.com/office/drawing/2014/main" id="{1972228A-22F4-B2F0-588B-F86CC4E1DC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5272" y="110366"/>
            <a:ext cx="6081029" cy="472949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sz="2400" dirty="0">
                <a:solidFill>
                  <a:schemeClr val="bg1"/>
                </a:solidFill>
              </a:rPr>
              <a:t>o</a:t>
            </a:r>
            <a:r>
              <a:rPr dirty="0">
                <a:solidFill>
                  <a:schemeClr val="bg1"/>
                </a:solidFill>
              </a:rPr>
              <a:t>lid</a:t>
            </a:r>
            <a:r>
              <a:rPr lang="en-US" dirty="0">
                <a:solidFill>
                  <a:schemeClr val="bg1"/>
                </a:solidFill>
              </a:rPr>
              <a:t>-LITE</a:t>
            </a:r>
            <a:r>
              <a:rPr dirty="0">
                <a:solidFill>
                  <a:schemeClr val="bg1"/>
                </a:solidFill>
              </a:rPr>
              <a:t> experiment at </a:t>
            </a:r>
            <a:r>
              <a:rPr lang="en-US" dirty="0" err="1">
                <a:solidFill>
                  <a:schemeClr val="bg1"/>
                </a:solidFill>
              </a:rPr>
              <a:t>JL</a:t>
            </a:r>
            <a:r>
              <a:rPr dirty="0" err="1">
                <a:solidFill>
                  <a:schemeClr val="bg1"/>
                </a:solidFill>
              </a:rPr>
              <a:t>ab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96" name="Text Placeholder 5">
            <a:extLst>
              <a:ext uri="{FF2B5EF4-FFF2-40B4-BE49-F238E27FC236}">
                <a16:creationId xmlns:a16="http://schemas.microsoft.com/office/drawing/2014/main" id="{B8ECCE11-CE2E-581A-C113-FA57560E182C}"/>
              </a:ext>
            </a:extLst>
          </p:cNvPr>
          <p:cNvSpPr/>
          <p:nvPr/>
        </p:nvSpPr>
        <p:spPr>
          <a:xfrm>
            <a:off x="462170" y="718082"/>
            <a:ext cx="8372903" cy="374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defTabSz="1219200">
              <a:lnSpc>
                <a:spcPct val="90000"/>
              </a:lnSpc>
              <a:defRPr sz="5200" b="1">
                <a:solidFill>
                  <a:schemeClr val="accent2"/>
                </a:solidFill>
              </a:defRPr>
            </a:lvl1pPr>
          </a:lstStyle>
          <a:p>
            <a:r>
              <a:rPr sz="1950" dirty="0"/>
              <a:t>Precision measurement of </a:t>
            </a:r>
            <a:r>
              <a:rPr lang="en-US" sz="1950" dirty="0"/>
              <a:t> J/</a:t>
            </a:r>
            <a:r>
              <a:rPr lang="el-GR" sz="1950" dirty="0"/>
              <a:t>ψ</a:t>
            </a:r>
            <a:r>
              <a:rPr sz="1950" dirty="0"/>
              <a:t> near threshold</a:t>
            </a:r>
            <a:r>
              <a:rPr lang="en-US" sz="1950" dirty="0"/>
              <a:t>- </a:t>
            </a:r>
            <a:r>
              <a:rPr lang="en-US" sz="1950" dirty="0" err="1"/>
              <a:t>hQCD</a:t>
            </a:r>
            <a:r>
              <a:rPr lang="en-US" sz="1950" dirty="0"/>
              <a:t> fit</a:t>
            </a:r>
            <a:r>
              <a:rPr lang="el-GR" sz="1950" dirty="0"/>
              <a:t> </a:t>
            </a:r>
            <a:r>
              <a:rPr lang="en-US" sz="1950" dirty="0"/>
              <a:t>with error band</a:t>
            </a:r>
            <a:endParaRPr sz="1950" dirty="0"/>
          </a:p>
        </p:txBody>
      </p:sp>
      <p:pic>
        <p:nvPicPr>
          <p:cNvPr id="799" name="SOLID_LOGO_FinalVersions-06.jpg" descr="SOLID_LOGO_FinalVersions-06.jpg">
            <a:extLst>
              <a:ext uri="{FF2B5EF4-FFF2-40B4-BE49-F238E27FC236}">
                <a16:creationId xmlns:a16="http://schemas.microsoft.com/office/drawing/2014/main" id="{F80EBC3C-6E38-4F3E-F462-326AC6A13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542" y="41097"/>
            <a:ext cx="1259753" cy="6096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8E1643-4E20-ABF6-0D9E-EFF16CE1EEA9}"/>
              </a:ext>
            </a:extLst>
          </p:cNvPr>
          <p:cNvSpPr txBox="1"/>
          <p:nvPr/>
        </p:nvSpPr>
        <p:spPr>
          <a:xfrm>
            <a:off x="7910970" y="-23496"/>
            <a:ext cx="1233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11893"/>
                </a:solidFill>
              </a:rPr>
              <a:t>-</a:t>
            </a:r>
            <a:r>
              <a:rPr lang="en-US" sz="4000" b="1" dirty="0">
                <a:solidFill>
                  <a:srgbClr val="011893"/>
                </a:solidFill>
              </a:rPr>
              <a:t>Lite</a:t>
            </a:r>
            <a:endParaRPr lang="en-US" sz="3200" b="1" dirty="0">
              <a:solidFill>
                <a:srgbClr val="01189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CFAD3E-6976-6705-837C-71A118192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77" y="1018529"/>
            <a:ext cx="2652387" cy="3978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420C7C-8B5F-6B10-8ECF-01D6E5E23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850" y="1027938"/>
            <a:ext cx="2725964" cy="40889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8BAB0-F90B-AA0B-B290-9DEE0FFF8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401" y="1054553"/>
            <a:ext cx="2725965" cy="40889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E3487B-CA36-BC0E-1DDD-BAA6FD758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085" y="1709504"/>
            <a:ext cx="7772400" cy="306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059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31488-09F9-69C0-D1C0-B6DE1DDED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9C8EB3-F878-30D6-029A-8876E304356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62960" y="19760"/>
                <a:ext cx="4862713" cy="264892"/>
              </a:xfrm>
              <a:solidFill>
                <a:schemeClr val="accent1"/>
              </a:solidFill>
            </p:spPr>
            <p:txBody>
              <a:bodyPr/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Jlab J/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 Data:  fit using the Holographic Model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9C8EB3-F878-30D6-029A-8876E30435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62960" y="19760"/>
                <a:ext cx="4862713" cy="264892"/>
              </a:xfrm>
              <a:blipFill>
                <a:blip r:embed="rId3"/>
                <a:stretch>
                  <a:fillRect l="-2083" t="-4545" r="-2604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164D69B-B7C8-7879-ACC3-C28AC24E408A}"/>
                  </a:ext>
                </a:extLst>
              </p:cNvPr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516887" y="414300"/>
                <a:ext cx="7029541" cy="264892"/>
              </a:xfrm>
            </p:spPr>
            <p:txBody>
              <a:bodyPr/>
              <a:lstStyle/>
              <a:p>
                <a:r>
                  <a:rPr lang="en-US" sz="1200" dirty="0"/>
                  <a:t>GlueX (2023,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2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2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) &amp; CLAS12 (2026,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),  J/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𝟎𝟎𝟕</m:t>
                    </m:r>
                    <m:r>
                      <m:rPr>
                        <m:nor/>
                      </m:rPr>
                      <a:rPr lang="en-US" sz="1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400" i="0" dirty="0"/>
                      <m:t>(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US" sz="1400" i="1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400" dirty="0"/>
                  <a:t>)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164D69B-B7C8-7879-ACC3-C28AC24E4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516887" y="414300"/>
                <a:ext cx="7029541" cy="264892"/>
              </a:xfrm>
              <a:blipFill>
                <a:blip r:embed="rId4"/>
                <a:stretch>
                  <a:fillRect l="-1261" t="-31818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153C6B4F-00EC-7BE3-411B-3D37F5C535B2}"/>
              </a:ext>
            </a:extLst>
          </p:cNvPr>
          <p:cNvSpPr txBox="1"/>
          <p:nvPr/>
        </p:nvSpPr>
        <p:spPr>
          <a:xfrm>
            <a:off x="262960" y="89076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/>
              <a:t>2D fit to extract the </a:t>
            </a:r>
            <a:r>
              <a:rPr lang="en-US" sz="1200" b="0" i="1" dirty="0"/>
              <a:t>A</a:t>
            </a:r>
            <a:r>
              <a:rPr lang="en-US" sz="1200" b="0" i="1" baseline="-25000" dirty="0"/>
              <a:t>g</a:t>
            </a:r>
            <a:r>
              <a:rPr lang="en-US" sz="1200" b="0" i="1" dirty="0"/>
              <a:t>(t) &amp;</a:t>
            </a:r>
            <a:r>
              <a:rPr lang="en-US" sz="1200" b="0" dirty="0"/>
              <a:t> </a:t>
            </a:r>
            <a:r>
              <a:rPr lang="en-US" sz="1200" i="1" dirty="0"/>
              <a:t>D</a:t>
            </a:r>
            <a:r>
              <a:rPr lang="en-US" sz="1200" b="0" i="1" baseline="-25000" dirty="0"/>
              <a:t>g</a:t>
            </a:r>
            <a:r>
              <a:rPr lang="en-US" sz="1200" b="0" i="1" dirty="0"/>
              <a:t>(t)</a:t>
            </a:r>
            <a:r>
              <a:rPr lang="en-US" sz="1200" b="0" dirty="0"/>
              <a:t> assuming </a:t>
            </a:r>
            <a:r>
              <a:rPr lang="en-US" sz="1200" b="0" i="1" dirty="0"/>
              <a:t>B(t)</a:t>
            </a:r>
            <a:r>
              <a:rPr lang="en-US" sz="1200" b="0" dirty="0"/>
              <a:t> </a:t>
            </a:r>
            <a:r>
              <a:rPr lang="en-US" sz="1200" dirty="0"/>
              <a:t>negligible </a:t>
            </a:r>
            <a:endParaRPr lang="en-US" sz="1200" b="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259EDD3-612B-CE23-45DF-2477942B9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279" y="749715"/>
            <a:ext cx="4259885" cy="51831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7A22CE-1A79-1029-1F2C-AC6C26BBC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7852" y="1368292"/>
            <a:ext cx="6295696" cy="314784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322AA85-DBB6-BCF1-5BCD-009BA5167483}"/>
              </a:ext>
            </a:extLst>
          </p:cNvPr>
          <p:cNvSpPr txBox="1"/>
          <p:nvPr/>
        </p:nvSpPr>
        <p:spPr>
          <a:xfrm>
            <a:off x="2916621" y="176573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F01E09-CA9C-898E-D424-F7F15773AFB6}"/>
              </a:ext>
            </a:extLst>
          </p:cNvPr>
          <p:cNvSpPr txBox="1"/>
          <p:nvPr/>
        </p:nvSpPr>
        <p:spPr>
          <a:xfrm>
            <a:off x="5785945" y="1813035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EC006B4-528D-AD77-CCC2-2A01BA12E8C0}"/>
              </a:ext>
            </a:extLst>
          </p:cNvPr>
          <p:cNvGrpSpPr/>
          <p:nvPr/>
        </p:nvGrpSpPr>
        <p:grpSpPr>
          <a:xfrm>
            <a:off x="1844486" y="1410544"/>
            <a:ext cx="6081172" cy="3040586"/>
            <a:chOff x="1844486" y="1410544"/>
            <a:chExt cx="6081172" cy="304058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7649B2D-F037-DA2A-ACFA-E5653850C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44486" y="1410544"/>
              <a:ext cx="6081172" cy="3040586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96E45D-6E8D-177C-0F04-B22D8D4B1699}"/>
                </a:ext>
              </a:extLst>
            </p:cNvPr>
            <p:cNvSpPr txBox="1"/>
            <p:nvPr/>
          </p:nvSpPr>
          <p:spPr>
            <a:xfrm>
              <a:off x="2694316" y="1813035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(t)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997CD39-6E7B-5B17-E24D-650F7D87E1D6}"/>
                </a:ext>
              </a:extLst>
            </p:cNvPr>
            <p:cNvSpPr txBox="1"/>
            <p:nvPr/>
          </p:nvSpPr>
          <p:spPr>
            <a:xfrm>
              <a:off x="6113118" y="1813035"/>
              <a:ext cx="654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433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F6BC-3A8F-B7CE-8634-F19A1006A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46" y="89926"/>
            <a:ext cx="8682161" cy="369357"/>
          </a:xfrm>
        </p:spPr>
        <p:txBody>
          <a:bodyPr/>
          <a:lstStyle/>
          <a:p>
            <a:r>
              <a:rPr lang="en-US" sz="2400" dirty="0"/>
              <a:t> </a:t>
            </a:r>
            <a:r>
              <a:rPr lang="en-US" sz="2000" dirty="0" err="1"/>
              <a:t>S</a:t>
            </a:r>
            <a:r>
              <a:rPr lang="en-US" sz="1800" dirty="0" err="1"/>
              <a:t>o</a:t>
            </a:r>
            <a:r>
              <a:rPr lang="en-US" sz="2000" dirty="0" err="1"/>
              <a:t>LID</a:t>
            </a:r>
            <a:r>
              <a:rPr lang="en-US" sz="2000" dirty="0"/>
              <a:t>/</a:t>
            </a:r>
            <a:r>
              <a:rPr lang="en-US" sz="2000" dirty="0" err="1"/>
              <a:t>S</a:t>
            </a:r>
            <a:r>
              <a:rPr lang="en-US" sz="1800" dirty="0" err="1"/>
              <a:t>o</a:t>
            </a:r>
            <a:r>
              <a:rPr lang="en-US" sz="2000" dirty="0" err="1"/>
              <a:t>LID</a:t>
            </a:r>
            <a:r>
              <a:rPr lang="en-US" sz="2000" dirty="0"/>
              <a:t>-Lite impact on </a:t>
            </a:r>
            <a:r>
              <a:rPr lang="en-US" sz="2000" dirty="0" err="1"/>
              <a:t>ToTAL</a:t>
            </a:r>
            <a:r>
              <a:rPr lang="en-US" sz="2000" dirty="0"/>
              <a:t> scalar density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5010F-E425-35E4-DB73-98B1AFA9B24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44946" y="643690"/>
            <a:ext cx="8372464" cy="270013"/>
          </a:xfrm>
        </p:spPr>
        <p:txBody>
          <a:bodyPr/>
          <a:lstStyle/>
          <a:p>
            <a:pPr algn="ctr"/>
            <a:r>
              <a:rPr lang="en-US" dirty="0"/>
              <a:t>Scalar density in the Breit Frame / Comparison with lattice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455127C-F355-01AE-9AF9-258A7E52E9D2}"/>
              </a:ext>
            </a:extLst>
          </p:cNvPr>
          <p:cNvSpPr/>
          <p:nvPr/>
        </p:nvSpPr>
        <p:spPr>
          <a:xfrm>
            <a:off x="16894" y="465028"/>
            <a:ext cx="9123230" cy="432"/>
          </a:xfrm>
          <a:custGeom>
            <a:avLst/>
            <a:gdLst/>
            <a:ahLst/>
            <a:cxnLst/>
            <a:rect l="l" t="t" r="r" b="b"/>
            <a:pathLst>
              <a:path w="13419455" h="634">
                <a:moveTo>
                  <a:pt x="0" y="0"/>
                </a:moveTo>
                <a:lnTo>
                  <a:pt x="13419123" y="360"/>
                </a:lnTo>
              </a:path>
            </a:pathLst>
          </a:custGeom>
          <a:ln w="57240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9639D9-53C2-5D23-3070-8D95E0CB70F9}"/>
              </a:ext>
            </a:extLst>
          </p:cNvPr>
          <p:cNvSpPr txBox="1"/>
          <p:nvPr/>
        </p:nvSpPr>
        <p:spPr>
          <a:xfrm>
            <a:off x="1103159" y="4171577"/>
            <a:ext cx="7714251" cy="468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23" dirty="0"/>
              <a:t>D. C. Hackett, D. A. </a:t>
            </a:r>
            <a:r>
              <a:rPr lang="en-US" sz="1223" dirty="0" err="1"/>
              <a:t>Pefkou</a:t>
            </a:r>
            <a:r>
              <a:rPr lang="en-US" sz="1223" dirty="0"/>
              <a:t> and P. E. Shanahan, Phys. Rev. Lett. </a:t>
            </a:r>
            <a:r>
              <a:rPr lang="en-US" sz="1223" b="1" dirty="0"/>
              <a:t>132</a:t>
            </a:r>
            <a:r>
              <a:rPr lang="en-US" sz="1223" dirty="0"/>
              <a:t> (2024) no.25, 251904 doi:10.1103/PhysRevLett.132.251904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837770-0191-D062-ADC9-C35F0526AA97}"/>
              </a:ext>
            </a:extLst>
          </p:cNvPr>
          <p:cNvSpPr txBox="1"/>
          <p:nvPr/>
        </p:nvSpPr>
        <p:spPr>
          <a:xfrm>
            <a:off x="326590" y="4171577"/>
            <a:ext cx="829073" cy="28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23" b="1" dirty="0"/>
              <a:t>Lattice-1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C6A2F1-C734-FA9C-FBD4-7D8AF904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93" y="911908"/>
            <a:ext cx="6279278" cy="31396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CE554F-96B6-C316-4242-161A8BD16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793" y="911908"/>
            <a:ext cx="6279278" cy="31396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51D6DB-836A-D186-88B2-4B6478E6B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793" y="928056"/>
            <a:ext cx="6214683" cy="31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740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27275" y="1611622"/>
            <a:ext cx="3969160" cy="2407140"/>
          </a:xfrm>
          <a:prstGeom prst="rect">
            <a:avLst/>
          </a:prstGeom>
        </p:spPr>
        <p:txBody>
          <a:bodyPr vert="horz" wrap="square" lIns="0" tIns="21660" rIns="0" bIns="0" rtlCol="0">
            <a:spAutoFit/>
          </a:bodyPr>
          <a:lstStyle/>
          <a:p>
            <a:pPr marL="192339" marR="120718" indent="-175300">
              <a:lnSpc>
                <a:spcPts val="2024"/>
              </a:lnSpc>
              <a:spcBef>
                <a:spcPts val="171"/>
              </a:spcBef>
              <a:buChar char="•"/>
              <a:tabLst>
                <a:tab pos="192339" algn="l"/>
              </a:tabLst>
            </a:pPr>
            <a:r>
              <a:rPr sz="1600" dirty="0"/>
              <a:t>Y(1S)</a:t>
            </a:r>
            <a:r>
              <a:rPr sz="1600" spc="34" dirty="0"/>
              <a:t> </a:t>
            </a:r>
            <a:r>
              <a:rPr sz="1600" dirty="0"/>
              <a:t>at</a:t>
            </a:r>
            <a:r>
              <a:rPr sz="1600" spc="36" dirty="0"/>
              <a:t> </a:t>
            </a:r>
            <a:r>
              <a:rPr sz="1600" dirty="0"/>
              <a:t>EIC</a:t>
            </a:r>
            <a:r>
              <a:rPr sz="1600" spc="34" dirty="0"/>
              <a:t> </a:t>
            </a:r>
            <a:r>
              <a:rPr sz="1600" dirty="0"/>
              <a:t>trades</a:t>
            </a:r>
            <a:r>
              <a:rPr sz="1600" spc="36" dirty="0"/>
              <a:t> </a:t>
            </a:r>
            <a:r>
              <a:rPr sz="1600" spc="-5" dirty="0"/>
              <a:t>statistical </a:t>
            </a:r>
            <a:r>
              <a:rPr sz="1600" dirty="0"/>
              <a:t>precision</a:t>
            </a:r>
            <a:r>
              <a:rPr sz="1600" spc="32" dirty="0"/>
              <a:t> </a:t>
            </a:r>
            <a:r>
              <a:rPr sz="1600" dirty="0"/>
              <a:t>of</a:t>
            </a:r>
            <a:r>
              <a:rPr sz="1600" spc="34" dirty="0"/>
              <a:t> </a:t>
            </a:r>
            <a:r>
              <a:rPr sz="1600" dirty="0"/>
              <a:t>J/ψ</a:t>
            </a:r>
            <a:r>
              <a:rPr sz="1600" spc="34" dirty="0"/>
              <a:t> </a:t>
            </a:r>
            <a:r>
              <a:rPr sz="1600" dirty="0"/>
              <a:t>at</a:t>
            </a:r>
            <a:r>
              <a:rPr sz="1600" spc="34" dirty="0"/>
              <a:t> </a:t>
            </a:r>
            <a:r>
              <a:rPr sz="1600" dirty="0"/>
              <a:t>SoLID</a:t>
            </a:r>
            <a:r>
              <a:rPr sz="1600" spc="34" dirty="0"/>
              <a:t> </a:t>
            </a:r>
            <a:r>
              <a:rPr sz="1600" dirty="0"/>
              <a:t>for</a:t>
            </a:r>
            <a:r>
              <a:rPr sz="1600" spc="34" dirty="0"/>
              <a:t> </a:t>
            </a:r>
            <a:r>
              <a:rPr sz="1600" spc="-5" dirty="0"/>
              <a:t>lower </a:t>
            </a:r>
            <a:r>
              <a:rPr sz="1600" dirty="0"/>
              <a:t>theoretical</a:t>
            </a:r>
            <a:r>
              <a:rPr sz="1600" spc="68" dirty="0"/>
              <a:t> </a:t>
            </a:r>
            <a:r>
              <a:rPr sz="1600" dirty="0"/>
              <a:t>uncertainties,</a:t>
            </a:r>
            <a:r>
              <a:rPr sz="1600" spc="70" dirty="0"/>
              <a:t> </a:t>
            </a:r>
            <a:r>
              <a:rPr sz="1600" dirty="0"/>
              <a:t>and</a:t>
            </a:r>
            <a:r>
              <a:rPr sz="1600" spc="68" dirty="0"/>
              <a:t> </a:t>
            </a:r>
            <a:r>
              <a:rPr sz="1600" spc="-5" dirty="0"/>
              <a:t>extra </a:t>
            </a:r>
            <a:r>
              <a:rPr sz="1600" dirty="0"/>
              <a:t>channel</a:t>
            </a:r>
            <a:r>
              <a:rPr sz="1600" spc="41" dirty="0"/>
              <a:t> </a:t>
            </a:r>
            <a:r>
              <a:rPr sz="1600" dirty="0"/>
              <a:t>to</a:t>
            </a:r>
            <a:r>
              <a:rPr sz="1600" spc="41" dirty="0"/>
              <a:t> </a:t>
            </a:r>
            <a:r>
              <a:rPr sz="1600" dirty="0"/>
              <a:t>study</a:t>
            </a:r>
            <a:r>
              <a:rPr sz="1600" spc="41" dirty="0"/>
              <a:t> </a:t>
            </a:r>
            <a:r>
              <a:rPr sz="1600" b="1" spc="-5" dirty="0"/>
              <a:t>universality</a:t>
            </a:r>
            <a:r>
              <a:rPr sz="1600" spc="-5" dirty="0"/>
              <a:t>.</a:t>
            </a:r>
            <a:endParaRPr lang="en-US" sz="1600" spc="-5" dirty="0"/>
          </a:p>
          <a:p>
            <a:pPr marL="192339" marR="120718" indent="-175300">
              <a:lnSpc>
                <a:spcPts val="2024"/>
              </a:lnSpc>
              <a:spcBef>
                <a:spcPts val="171"/>
              </a:spcBef>
              <a:buChar char="•"/>
              <a:tabLst>
                <a:tab pos="192339" algn="l"/>
              </a:tabLst>
            </a:pPr>
            <a:endParaRPr sz="1600" spc="-5" dirty="0"/>
          </a:p>
          <a:p>
            <a:pPr marL="192339" marR="13862" indent="-175300">
              <a:lnSpc>
                <a:spcPts val="2024"/>
              </a:lnSpc>
              <a:spcBef>
                <a:spcPts val="362"/>
              </a:spcBef>
              <a:buChar char="•"/>
              <a:tabLst>
                <a:tab pos="192339" algn="l"/>
                <a:tab pos="508573" algn="l"/>
                <a:tab pos="1137287" algn="l"/>
              </a:tabLst>
            </a:pPr>
            <a:r>
              <a:rPr sz="1600" dirty="0"/>
              <a:t>Large</a:t>
            </a:r>
            <a:r>
              <a:rPr sz="1600" spc="45" dirty="0"/>
              <a:t> </a:t>
            </a:r>
            <a:r>
              <a:rPr sz="1600" i="1" spc="-11" dirty="0"/>
              <a:t>Q</a:t>
            </a:r>
            <a:r>
              <a:rPr sz="1600" spc="-17" baseline="19607" dirty="0"/>
              <a:t>2</a:t>
            </a:r>
            <a:r>
              <a:rPr sz="1600" baseline="19607" dirty="0"/>
              <a:t>	</a:t>
            </a:r>
            <a:r>
              <a:rPr sz="1600" dirty="0"/>
              <a:t>reach</a:t>
            </a:r>
            <a:r>
              <a:rPr sz="1600" spc="27" dirty="0"/>
              <a:t> </a:t>
            </a:r>
            <a:r>
              <a:rPr sz="1600" dirty="0"/>
              <a:t>at</a:t>
            </a:r>
            <a:r>
              <a:rPr sz="1600" spc="30" dirty="0"/>
              <a:t> </a:t>
            </a:r>
            <a:r>
              <a:rPr sz="1600" dirty="0"/>
              <a:t>EIC</a:t>
            </a:r>
            <a:r>
              <a:rPr sz="1600" spc="30" dirty="0"/>
              <a:t> </a:t>
            </a:r>
            <a:r>
              <a:rPr sz="1600" dirty="0"/>
              <a:t>an</a:t>
            </a:r>
            <a:r>
              <a:rPr sz="1600" spc="30" dirty="0"/>
              <a:t> </a:t>
            </a:r>
            <a:r>
              <a:rPr sz="1600" spc="-5" dirty="0"/>
              <a:t>additional </a:t>
            </a:r>
            <a:r>
              <a:rPr sz="1600" dirty="0"/>
              <a:t>knob</a:t>
            </a:r>
            <a:r>
              <a:rPr sz="1600" spc="45" dirty="0"/>
              <a:t> </a:t>
            </a:r>
            <a:r>
              <a:rPr sz="1600" dirty="0"/>
              <a:t>to</a:t>
            </a:r>
            <a:r>
              <a:rPr sz="1600" spc="45" dirty="0"/>
              <a:t> </a:t>
            </a:r>
            <a:r>
              <a:rPr sz="1600" dirty="0"/>
              <a:t>study</a:t>
            </a:r>
            <a:r>
              <a:rPr sz="1600" spc="48" dirty="0"/>
              <a:t> </a:t>
            </a:r>
            <a:r>
              <a:rPr sz="1600" dirty="0"/>
              <a:t>production,</a:t>
            </a:r>
            <a:r>
              <a:rPr sz="1600" spc="45" dirty="0"/>
              <a:t> </a:t>
            </a:r>
            <a:r>
              <a:rPr sz="1600" spc="-5" dirty="0"/>
              <a:t>near- </a:t>
            </a:r>
            <a:r>
              <a:rPr sz="1600" dirty="0"/>
              <a:t>threshold</a:t>
            </a:r>
            <a:r>
              <a:rPr sz="1600" spc="48" dirty="0"/>
              <a:t> </a:t>
            </a:r>
            <a:r>
              <a:rPr sz="1600" b="1" dirty="0"/>
              <a:t>J/ψ</a:t>
            </a:r>
            <a:r>
              <a:rPr sz="1600" b="1" spc="50" dirty="0"/>
              <a:t> </a:t>
            </a:r>
            <a:r>
              <a:rPr sz="1600" b="1" dirty="0"/>
              <a:t>production</a:t>
            </a:r>
            <a:r>
              <a:rPr sz="1600" b="1" spc="48" dirty="0"/>
              <a:t> </a:t>
            </a:r>
            <a:r>
              <a:rPr sz="1600" b="1" dirty="0"/>
              <a:t>at</a:t>
            </a:r>
            <a:r>
              <a:rPr sz="1600" b="1" spc="50" dirty="0"/>
              <a:t> </a:t>
            </a:r>
            <a:r>
              <a:rPr sz="1600" b="1" spc="-5" dirty="0"/>
              <a:t>large</a:t>
            </a:r>
            <a:r>
              <a:rPr sz="1600" b="1" spc="432" dirty="0"/>
              <a:t> </a:t>
            </a:r>
            <a:r>
              <a:rPr sz="1600" b="1" spc="-11" dirty="0"/>
              <a:t>Q</a:t>
            </a:r>
            <a:r>
              <a:rPr sz="1600" b="1" spc="-17" baseline="19607" dirty="0"/>
              <a:t>2</a:t>
            </a:r>
            <a:r>
              <a:rPr lang="en-US" sz="1600" spc="-17" baseline="19607" dirty="0"/>
              <a:t> </a:t>
            </a:r>
            <a:r>
              <a:rPr sz="1600" dirty="0"/>
              <a:t>may</a:t>
            </a:r>
            <a:r>
              <a:rPr sz="1600" spc="55" dirty="0"/>
              <a:t> </a:t>
            </a:r>
            <a:r>
              <a:rPr sz="1600" dirty="0"/>
              <a:t>be</a:t>
            </a:r>
            <a:r>
              <a:rPr sz="1600" spc="55" dirty="0"/>
              <a:t> </a:t>
            </a:r>
            <a:r>
              <a:rPr sz="1600" dirty="0"/>
              <a:t>experimentally</a:t>
            </a:r>
            <a:r>
              <a:rPr sz="1600" spc="55" dirty="0"/>
              <a:t> </a:t>
            </a:r>
            <a:r>
              <a:rPr sz="1600" spc="-5" dirty="0"/>
              <a:t>feasible</a:t>
            </a:r>
            <a:r>
              <a:rPr sz="1728" spc="-5" dirty="0"/>
              <a:t>!</a:t>
            </a:r>
            <a:endParaRPr sz="1728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4901" y="1158453"/>
            <a:ext cx="4286219" cy="351307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98730" y="1668267"/>
            <a:ext cx="1558119" cy="293800"/>
          </a:xfrm>
          <a:prstGeom prst="rect">
            <a:avLst/>
          </a:prstGeom>
        </p:spPr>
        <p:txBody>
          <a:bodyPr vert="horz" wrap="square" lIns="0" tIns="24259" rIns="0" bIns="0" rtlCol="0">
            <a:spAutoFit/>
          </a:bodyPr>
          <a:lstStyle/>
          <a:p>
            <a:pPr marL="323454" marR="2310" indent="-317967">
              <a:lnSpc>
                <a:spcPts val="2060"/>
              </a:lnSpc>
              <a:spcBef>
                <a:spcPts val="191"/>
              </a:spcBef>
            </a:pPr>
            <a:r>
              <a:rPr sz="1796" dirty="0">
                <a:solidFill>
                  <a:srgbClr val="47484A"/>
                </a:solidFill>
                <a:latin typeface="Arial"/>
                <a:cs typeface="Arial"/>
              </a:rPr>
              <a:t>Upsilon</a:t>
            </a:r>
            <a:r>
              <a:rPr sz="1796" spc="-2" dirty="0">
                <a:solidFill>
                  <a:srgbClr val="47484A"/>
                </a:solidFill>
                <a:latin typeface="Arial"/>
                <a:cs typeface="Arial"/>
              </a:rPr>
              <a:t> </a:t>
            </a:r>
            <a:r>
              <a:rPr sz="1796" spc="-11" dirty="0">
                <a:solidFill>
                  <a:srgbClr val="47484A"/>
                </a:solidFill>
                <a:latin typeface="Arial"/>
                <a:cs typeface="Arial"/>
              </a:rPr>
              <a:t>at EIC</a:t>
            </a:r>
            <a:endParaRPr sz="1796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9862540" y="10659591"/>
            <a:ext cx="391795" cy="329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215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2470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2470"/>
                </a:lnSpc>
              </a:pPr>
              <a:t>26</a:t>
            </a:fld>
            <a:endParaRPr spc="-11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B2C0CBD-FE7E-626C-22F7-ACC02C0B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96" y="138923"/>
            <a:ext cx="8372901" cy="455438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Universality Test with Y(1S) at EIC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C36A9D-0E0C-6708-F70F-9A0973BFF091}"/>
              </a:ext>
            </a:extLst>
          </p:cNvPr>
          <p:cNvSpPr txBox="1"/>
          <p:nvPr/>
        </p:nvSpPr>
        <p:spPr>
          <a:xfrm>
            <a:off x="427275" y="653150"/>
            <a:ext cx="5655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609C"/>
                </a:solidFill>
              </a:rPr>
              <a:t>Upsilon production and J/</a:t>
            </a:r>
            <a:r>
              <a:rPr lang="el-GR" b="1" dirty="0">
                <a:solidFill>
                  <a:srgbClr val="00609C"/>
                </a:solidFill>
              </a:rPr>
              <a:t>ψ</a:t>
            </a:r>
            <a:r>
              <a:rPr lang="en-US" b="1" dirty="0">
                <a:solidFill>
                  <a:srgbClr val="00609C"/>
                </a:solidFill>
              </a:rPr>
              <a:t> production at large Q</a:t>
            </a:r>
            <a:r>
              <a:rPr lang="en-US" b="1" baseline="30000" dirty="0">
                <a:solidFill>
                  <a:srgbClr val="00609C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6"/>
          <p:cNvSpPr txBox="1">
            <a:spLocks noGrp="1"/>
          </p:cNvSpPr>
          <p:nvPr>
            <p:ph type="body" idx="1"/>
          </p:nvPr>
        </p:nvSpPr>
        <p:spPr>
          <a:xfrm>
            <a:off x="0" y="1375576"/>
            <a:ext cx="9144000" cy="1614951"/>
          </a:xfrm>
          <a:prstGeom prst="rect">
            <a:avLst/>
          </a:prstGeom>
        </p:spPr>
        <p:txBody>
          <a:bodyPr spcFirstLastPara="1" vert="horz" wrap="square" lIns="457200" tIns="0" rIns="0" bIns="457200" rtlCol="0" anchor="ctr" anchorCtr="0">
            <a:noAutofit/>
          </a:bodyPr>
          <a:lstStyle/>
          <a:p>
            <a:pPr marL="0" indent="0" algn="ctr"/>
            <a:r>
              <a:rPr lang="en-US" dirty="0" err="1"/>
              <a:t>SoLID</a:t>
            </a:r>
            <a:r>
              <a:rPr lang="en-US" dirty="0"/>
              <a:t>-SIDIS: </a:t>
            </a:r>
            <a:r>
              <a:rPr lang="en-US" dirty="0" err="1"/>
              <a:t>Transversity</a:t>
            </a:r>
            <a:r>
              <a:rPr lang="en-US" dirty="0"/>
              <a:t>/Tensor Charge</a:t>
            </a:r>
          </a:p>
          <a:p>
            <a:pPr marL="0" indent="0" algn="ctr"/>
            <a:r>
              <a:rPr lang="en-US" dirty="0"/>
              <a:t>and TMDS</a:t>
            </a:r>
          </a:p>
        </p:txBody>
      </p:sp>
    </p:spTree>
    <p:extLst>
      <p:ext uri="{BB962C8B-B14F-4D97-AF65-F5344CB8AC3E}">
        <p14:creationId xmlns:p14="http://schemas.microsoft.com/office/powerpoint/2010/main" val="151541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725820" y="14900"/>
            <a:ext cx="7928839" cy="465422"/>
          </a:xfrm>
          <a:prstGeom prst="rect">
            <a:avLst/>
          </a:prstGeom>
          <a:solidFill>
            <a:srgbClr val="00206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46710" rIns="0" bIns="0" anchor="b">
            <a:spAutoFit/>
          </a:bodyPr>
          <a:lstStyle/>
          <a:p>
            <a:pPr algn="ctr">
              <a:tabLst>
                <a:tab pos="0" algn="l"/>
                <a:tab pos="914178" algn="l"/>
                <a:tab pos="1828681" algn="l"/>
                <a:tab pos="2742860" algn="l"/>
                <a:tab pos="3657036" algn="l"/>
                <a:tab pos="4571541" algn="l"/>
                <a:tab pos="5485718" algn="l"/>
                <a:tab pos="6398263" algn="l"/>
                <a:tab pos="7312767" algn="l"/>
                <a:tab pos="8226944" algn="l"/>
                <a:tab pos="9141123" algn="l"/>
                <a:tab pos="10055626" algn="l"/>
              </a:tabLst>
            </a:pPr>
            <a:r>
              <a:rPr lang="en-GB" sz="2718" spc="-1" dirty="0">
                <a:solidFill>
                  <a:schemeClr val="bg1"/>
                </a:solidFill>
                <a:ea typeface="Times New Roman"/>
              </a:rPr>
              <a:t>Separation of Collins, </a:t>
            </a:r>
            <a:r>
              <a:rPr lang="en-GB" sz="2718" spc="-1" dirty="0" err="1">
                <a:solidFill>
                  <a:schemeClr val="bg1"/>
                </a:solidFill>
                <a:ea typeface="Times New Roman"/>
              </a:rPr>
              <a:t>Sivers</a:t>
            </a:r>
            <a:r>
              <a:rPr lang="en-GB" sz="2718" spc="-1" dirty="0">
                <a:solidFill>
                  <a:schemeClr val="bg1"/>
                </a:solidFill>
                <a:ea typeface="Times New Roman"/>
              </a:rPr>
              <a:t> and </a:t>
            </a:r>
            <a:r>
              <a:rPr lang="en-GB" sz="2718" spc="-1" dirty="0" err="1">
                <a:solidFill>
                  <a:schemeClr val="bg1"/>
                </a:solidFill>
                <a:ea typeface="Times New Roman"/>
              </a:rPr>
              <a:t>Pretzelosity</a:t>
            </a:r>
            <a:r>
              <a:rPr lang="en-GB" sz="2718" spc="-1" dirty="0">
                <a:solidFill>
                  <a:schemeClr val="bg1"/>
                </a:solidFill>
                <a:ea typeface="Times New Roman"/>
              </a:rPr>
              <a:t> </a:t>
            </a:r>
            <a:r>
              <a:rPr lang="en-GB" sz="1631" b="1" i="1" spc="-1" dirty="0">
                <a:solidFill>
                  <a:schemeClr val="bg1"/>
                </a:solidFill>
                <a:latin typeface="Arial"/>
                <a:ea typeface="Times New Roman"/>
              </a:rPr>
              <a:t> </a:t>
            </a:r>
            <a:endParaRPr lang="en-US" sz="1631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34" name="CustomShape 2"/>
          <p:cNvSpPr/>
          <p:nvPr/>
        </p:nvSpPr>
        <p:spPr>
          <a:xfrm>
            <a:off x="1692546" y="5716331"/>
            <a:ext cx="902171" cy="28319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 sz="1223"/>
          </a:p>
        </p:txBody>
      </p:sp>
      <p:sp>
        <p:nvSpPr>
          <p:cNvPr id="535" name="CustomShape 3"/>
          <p:cNvSpPr/>
          <p:nvPr/>
        </p:nvSpPr>
        <p:spPr>
          <a:xfrm>
            <a:off x="2555848" y="5716331"/>
            <a:ext cx="3111870" cy="28319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 sz="1223"/>
          </a:p>
        </p:txBody>
      </p:sp>
      <p:sp>
        <p:nvSpPr>
          <p:cNvPr id="536" name="CustomShape 4"/>
          <p:cNvSpPr/>
          <p:nvPr/>
        </p:nvSpPr>
        <p:spPr>
          <a:xfrm>
            <a:off x="7529222" y="5666683"/>
            <a:ext cx="761064" cy="364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 sz="1223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233353-B474-FD41-9929-AB03C7E1C0C9}"/>
              </a:ext>
            </a:extLst>
          </p:cNvPr>
          <p:cNvGrpSpPr/>
          <p:nvPr/>
        </p:nvGrpSpPr>
        <p:grpSpPr>
          <a:xfrm>
            <a:off x="248954" y="2457925"/>
            <a:ext cx="7607039" cy="319287"/>
            <a:chOff x="105269" y="3626232"/>
            <a:chExt cx="13097103" cy="623206"/>
          </a:xfrm>
        </p:grpSpPr>
        <p:pic>
          <p:nvPicPr>
            <p:cNvPr id="544" name="Picture 30" descr="Text&#10;&#10;Description automatically generated"/>
            <p:cNvPicPr/>
            <p:nvPr/>
          </p:nvPicPr>
          <p:blipFill>
            <a:blip r:embed="rId3"/>
            <a:stretch/>
          </p:blipFill>
          <p:spPr>
            <a:xfrm>
              <a:off x="105269" y="3669890"/>
              <a:ext cx="4103197" cy="55316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5" name="Picture 32" descr="Text&#10;&#10;Description automatically generated"/>
            <p:cNvPicPr/>
            <p:nvPr/>
          </p:nvPicPr>
          <p:blipFill>
            <a:blip r:embed="rId4"/>
            <a:stretch/>
          </p:blipFill>
          <p:spPr>
            <a:xfrm>
              <a:off x="9009728" y="3626232"/>
              <a:ext cx="4192644" cy="61505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6" name="Picture 34" descr="Text&#10;&#10;Description automatically generated"/>
            <p:cNvPicPr/>
            <p:nvPr/>
          </p:nvPicPr>
          <p:blipFill>
            <a:blip r:embed="rId5"/>
            <a:stretch/>
          </p:blipFill>
          <p:spPr>
            <a:xfrm>
              <a:off x="4235916" y="3669890"/>
              <a:ext cx="4704242" cy="57954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47" name="CustomShape 11"/>
          <p:cNvSpPr/>
          <p:nvPr/>
        </p:nvSpPr>
        <p:spPr>
          <a:xfrm flipV="1">
            <a:off x="258327" y="3042041"/>
            <a:ext cx="8815604" cy="88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bg1">
                <a:lumMod val="8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sp>
        <p:nvSpPr>
          <p:cNvPr id="548" name="CustomShape 12"/>
          <p:cNvSpPr/>
          <p:nvPr/>
        </p:nvSpPr>
        <p:spPr>
          <a:xfrm>
            <a:off x="269906" y="3649818"/>
            <a:ext cx="5249709" cy="3331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bg1">
                <a:lumMod val="8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sp>
        <p:nvSpPr>
          <p:cNvPr id="549" name="CustomShape 13"/>
          <p:cNvSpPr/>
          <p:nvPr/>
        </p:nvSpPr>
        <p:spPr>
          <a:xfrm flipV="1">
            <a:off x="108223" y="4273272"/>
            <a:ext cx="8815604" cy="88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chemeClr val="bg1">
                <a:lumMod val="8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grpSp>
        <p:nvGrpSpPr>
          <p:cNvPr id="550" name="Group 14"/>
          <p:cNvGrpSpPr/>
          <p:nvPr/>
        </p:nvGrpSpPr>
        <p:grpSpPr>
          <a:xfrm>
            <a:off x="378724" y="2841559"/>
            <a:ext cx="4704102" cy="656534"/>
            <a:chOff x="-45499" y="3944664"/>
            <a:chExt cx="6063341" cy="1088540"/>
          </a:xfrm>
        </p:grpSpPr>
        <p:sp>
          <p:nvSpPr>
            <p:cNvPr id="551" name="CustomShape 15"/>
            <p:cNvSpPr/>
            <p:nvPr/>
          </p:nvSpPr>
          <p:spPr>
            <a:xfrm rot="16200000">
              <a:off x="549962" y="3447684"/>
              <a:ext cx="154800" cy="1148760"/>
            </a:xfrm>
            <a:prstGeom prst="leftBracket">
              <a:avLst>
                <a:gd name="adj" fmla="val 8333"/>
              </a:avLst>
            </a:prstGeom>
            <a:noFill/>
            <a:ln w="28440">
              <a:solidFill>
                <a:srgbClr val="B160F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sp>
          <p:nvSpPr>
            <p:cNvPr id="552" name="CustomShape 16"/>
            <p:cNvSpPr/>
            <p:nvPr/>
          </p:nvSpPr>
          <p:spPr>
            <a:xfrm>
              <a:off x="-45499" y="4430204"/>
              <a:ext cx="1617480" cy="6030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B160F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pic>
          <p:nvPicPr>
            <p:cNvPr id="553" name="Picture 42" descr="A picture containing text&#10;&#10;Description automatically generated"/>
            <p:cNvPicPr/>
            <p:nvPr/>
          </p:nvPicPr>
          <p:blipFill>
            <a:blip r:embed="rId6"/>
            <a:stretch/>
          </p:blipFill>
          <p:spPr>
            <a:xfrm>
              <a:off x="61920" y="4489460"/>
              <a:ext cx="1139822" cy="47616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4" name="Picture 49" descr="A picture containing shape&#10;&#10;Description automatically generated"/>
            <p:cNvPicPr/>
            <p:nvPr/>
          </p:nvPicPr>
          <p:blipFill>
            <a:blip r:embed="rId7"/>
            <a:stretch/>
          </p:blipFill>
          <p:spPr>
            <a:xfrm>
              <a:off x="1799002" y="4571740"/>
              <a:ext cx="4218840" cy="42191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55" name="Group 17"/>
          <p:cNvGrpSpPr/>
          <p:nvPr/>
        </p:nvGrpSpPr>
        <p:grpSpPr>
          <a:xfrm>
            <a:off x="378701" y="2727091"/>
            <a:ext cx="4815546" cy="1463398"/>
            <a:chOff x="101520" y="4255814"/>
            <a:chExt cx="5940360" cy="1898746"/>
          </a:xfrm>
        </p:grpSpPr>
        <p:sp>
          <p:nvSpPr>
            <p:cNvPr id="556" name="CustomShape 18"/>
            <p:cNvSpPr/>
            <p:nvPr/>
          </p:nvSpPr>
          <p:spPr>
            <a:xfrm rot="16200000">
              <a:off x="3697160" y="3668002"/>
              <a:ext cx="143633" cy="1319258"/>
            </a:xfrm>
            <a:prstGeom prst="leftBracket">
              <a:avLst>
                <a:gd name="adj" fmla="val 8333"/>
              </a:avLst>
            </a:prstGeom>
            <a:noFill/>
            <a:ln w="28440">
              <a:solidFill>
                <a:srgbClr val="002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sp>
          <p:nvSpPr>
            <p:cNvPr id="557" name="CustomShape 19"/>
            <p:cNvSpPr/>
            <p:nvPr/>
          </p:nvSpPr>
          <p:spPr>
            <a:xfrm>
              <a:off x="101520" y="5551560"/>
              <a:ext cx="2016360" cy="6030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02FF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pic>
          <p:nvPicPr>
            <p:cNvPr id="558" name="Picture 41" descr="A picture containing text&#10;&#10;Description automatically generated"/>
            <p:cNvPicPr/>
            <p:nvPr/>
          </p:nvPicPr>
          <p:blipFill>
            <a:blip r:embed="rId8"/>
            <a:stretch/>
          </p:blipFill>
          <p:spPr>
            <a:xfrm>
              <a:off x="264600" y="5622480"/>
              <a:ext cx="1699560" cy="486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9" name="Picture 51" descr="A picture containing shape&#10;&#10;Description automatically generated"/>
            <p:cNvPicPr/>
            <p:nvPr/>
          </p:nvPicPr>
          <p:blipFill>
            <a:blip r:embed="rId9"/>
            <a:stretch/>
          </p:blipFill>
          <p:spPr>
            <a:xfrm>
              <a:off x="2198880" y="5623200"/>
              <a:ext cx="3843000" cy="37548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60" name="Group 20"/>
          <p:cNvGrpSpPr/>
          <p:nvPr/>
        </p:nvGrpSpPr>
        <p:grpSpPr>
          <a:xfrm>
            <a:off x="5533556" y="3272919"/>
            <a:ext cx="3295112" cy="682536"/>
            <a:chOff x="6055921" y="4951440"/>
            <a:chExt cx="3631679" cy="752252"/>
          </a:xfrm>
        </p:grpSpPr>
        <p:sp>
          <p:nvSpPr>
            <p:cNvPr id="561" name="CustomShape 21"/>
            <p:cNvSpPr/>
            <p:nvPr/>
          </p:nvSpPr>
          <p:spPr>
            <a:xfrm>
              <a:off x="6693480" y="4951440"/>
              <a:ext cx="2994120" cy="644788"/>
            </a:xfrm>
            <a:prstGeom prst="rect">
              <a:avLst/>
            </a:prstGeom>
            <a:noFill/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59" tIns="40830" rIns="81659" bIns="4083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33" spc="-1" dirty="0">
                  <a:solidFill>
                    <a:srgbClr val="000000"/>
                  </a:solidFill>
                  <a:latin typeface="Arial"/>
                  <a:ea typeface="DejaVu Sans"/>
                </a:rPr>
                <a:t>Collins fragmentation function from </a:t>
              </a:r>
              <a:r>
                <a:rPr lang="en-US" sz="1633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e</a:t>
              </a:r>
              <a:r>
                <a:rPr lang="en-US" sz="1633" spc="-1" baseline="30000" dirty="0" err="1">
                  <a:solidFill>
                    <a:srgbClr val="000000"/>
                  </a:solidFill>
                  <a:latin typeface="Arial"/>
                  <a:ea typeface="DejaVu Sans"/>
                </a:rPr>
                <a:t>+</a:t>
              </a:r>
              <a:r>
                <a:rPr lang="en-US" sz="1633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e</a:t>
              </a:r>
              <a:r>
                <a:rPr lang="en-US" sz="1633" spc="-1" baseline="30000" dirty="0">
                  <a:solidFill>
                    <a:srgbClr val="000000"/>
                  </a:solidFill>
                  <a:latin typeface="Arial"/>
                  <a:ea typeface="DejaVu Sans"/>
                </a:rPr>
                <a:t>-</a:t>
              </a:r>
              <a:r>
                <a:rPr lang="en-US" sz="1633" spc="-1" dirty="0">
                  <a:solidFill>
                    <a:srgbClr val="000000"/>
                  </a:solidFill>
                  <a:latin typeface="Arial"/>
                  <a:ea typeface="DejaVu Sans"/>
                </a:rPr>
                <a:t> collisions</a:t>
              </a:r>
              <a:endParaRPr lang="en-US" sz="1633" spc="-1" dirty="0">
                <a:latin typeface="Arial"/>
              </a:endParaRPr>
            </a:p>
          </p:txBody>
        </p:sp>
        <p:sp>
          <p:nvSpPr>
            <p:cNvPr id="562" name="CustomShape 22"/>
            <p:cNvSpPr/>
            <p:nvPr/>
          </p:nvSpPr>
          <p:spPr>
            <a:xfrm flipH="1" flipV="1">
              <a:off x="6055921" y="5025021"/>
              <a:ext cx="563040" cy="172658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600">
              <a:solidFill>
                <a:srgbClr val="7030A0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sp>
          <p:nvSpPr>
            <p:cNvPr id="563" name="CustomShape 23"/>
            <p:cNvSpPr/>
            <p:nvPr/>
          </p:nvSpPr>
          <p:spPr>
            <a:xfrm rot="578745" flipH="1">
              <a:off x="6076029" y="5442332"/>
              <a:ext cx="563040" cy="261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600">
              <a:solidFill>
                <a:srgbClr val="002FFF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</p:grpSp>
      <p:sp>
        <p:nvSpPr>
          <p:cNvPr id="565" name="CustomShape 25"/>
          <p:cNvSpPr/>
          <p:nvPr/>
        </p:nvSpPr>
        <p:spPr>
          <a:xfrm rot="16200000">
            <a:off x="5790006" y="2358433"/>
            <a:ext cx="87538" cy="909684"/>
          </a:xfrm>
          <a:prstGeom prst="leftBracket">
            <a:avLst>
              <a:gd name="adj" fmla="val 8333"/>
            </a:avLst>
          </a:prstGeom>
          <a:noFill/>
          <a:ln w="28440">
            <a:solidFill>
              <a:srgbClr val="00B05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1FF4-48AE-1D49-9DFF-9E7E0D30A059}"/>
              </a:ext>
            </a:extLst>
          </p:cNvPr>
          <p:cNvGrpSpPr/>
          <p:nvPr/>
        </p:nvGrpSpPr>
        <p:grpSpPr>
          <a:xfrm>
            <a:off x="394468" y="4393411"/>
            <a:ext cx="4839533" cy="449779"/>
            <a:chOff x="158908" y="6531819"/>
            <a:chExt cx="7725514" cy="780598"/>
          </a:xfrm>
        </p:grpSpPr>
        <p:sp>
          <p:nvSpPr>
            <p:cNvPr id="566" name="CustomShape 26"/>
            <p:cNvSpPr/>
            <p:nvPr/>
          </p:nvSpPr>
          <p:spPr>
            <a:xfrm>
              <a:off x="158908" y="6546212"/>
              <a:ext cx="2029914" cy="76620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0B05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US" sz="1223"/>
            </a:p>
          </p:txBody>
        </p:sp>
        <p:pic>
          <p:nvPicPr>
            <p:cNvPr id="568" name="Picture 53" descr="A picture containing logo&#10;&#10;Description automatically generated"/>
            <p:cNvPicPr/>
            <p:nvPr/>
          </p:nvPicPr>
          <p:blipFill>
            <a:blip r:embed="rId10"/>
            <a:stretch/>
          </p:blipFill>
          <p:spPr>
            <a:xfrm>
              <a:off x="2364767" y="6531819"/>
              <a:ext cx="5519655" cy="56960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69" name="CustomShape 27"/>
          <p:cNvSpPr/>
          <p:nvPr/>
        </p:nvSpPr>
        <p:spPr>
          <a:xfrm>
            <a:off x="5741411" y="4393411"/>
            <a:ext cx="3457706" cy="333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1659" tIns="40830" rIns="81659" bIns="4083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33" spc="-1" dirty="0">
                <a:solidFill>
                  <a:srgbClr val="000000"/>
                </a:solidFill>
                <a:latin typeface="Arial"/>
                <a:ea typeface="DejaVu Sans"/>
              </a:rPr>
              <a:t>Unpolarized fragmentation function </a:t>
            </a:r>
            <a:endParaRPr lang="en-US" sz="1633" spc="-1" dirty="0">
              <a:latin typeface="Arial"/>
            </a:endParaRPr>
          </a:p>
        </p:txBody>
      </p:sp>
      <p:sp>
        <p:nvSpPr>
          <p:cNvPr id="570" name="CustomShape 28"/>
          <p:cNvSpPr/>
          <p:nvPr/>
        </p:nvSpPr>
        <p:spPr>
          <a:xfrm flipH="1" flipV="1">
            <a:off x="5243454" y="4580874"/>
            <a:ext cx="563776" cy="3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00B05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pic>
        <p:nvPicPr>
          <p:cNvPr id="571" name="Picture 8" descr="angle.png"/>
          <p:cNvPicPr/>
          <p:nvPr/>
        </p:nvPicPr>
        <p:blipFill>
          <a:blip r:embed="rId11"/>
          <a:stretch/>
        </p:blipFill>
        <p:spPr>
          <a:xfrm>
            <a:off x="5843510" y="572995"/>
            <a:ext cx="3299001" cy="1843537"/>
          </a:xfrm>
          <a:prstGeom prst="rect">
            <a:avLst/>
          </a:prstGeom>
          <a:ln w="9360">
            <a:noFill/>
          </a:ln>
        </p:spPr>
      </p:pic>
      <p:sp>
        <p:nvSpPr>
          <p:cNvPr id="572" name="CustomShape 29"/>
          <p:cNvSpPr/>
          <p:nvPr/>
        </p:nvSpPr>
        <p:spPr>
          <a:xfrm>
            <a:off x="240319" y="499981"/>
            <a:ext cx="4432137" cy="1165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 sz="1223"/>
          </a:p>
        </p:txBody>
      </p:sp>
      <p:sp>
        <p:nvSpPr>
          <p:cNvPr id="573" name="CustomShape 30"/>
          <p:cNvSpPr/>
          <p:nvPr/>
        </p:nvSpPr>
        <p:spPr>
          <a:xfrm>
            <a:off x="213449" y="557322"/>
            <a:ext cx="4428543" cy="10960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59" tIns="40830" rIns="81659" bIns="40830">
            <a:spAutoFit/>
          </a:bodyPr>
          <a:lstStyle/>
          <a:p>
            <a:pPr algn="ctr">
              <a:lnSpc>
                <a:spcPct val="124000"/>
              </a:lnSpc>
            </a:pPr>
            <a:r>
              <a:rPr lang="en-US" sz="1361" spc="-1" dirty="0">
                <a:solidFill>
                  <a:srgbClr val="000000"/>
                </a:solidFill>
                <a:latin typeface="Arial"/>
                <a:ea typeface="DejaVu Sans"/>
              </a:rPr>
              <a:t>SIDIS SSAs depend on 4-D variables (x, Q</a:t>
            </a:r>
            <a:r>
              <a:rPr lang="en-US" sz="1361" spc="-1" baseline="30000" dirty="0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r>
              <a:rPr lang="en-US" sz="1361" spc="-1" dirty="0">
                <a:solidFill>
                  <a:srgbClr val="000000"/>
                </a:solidFill>
                <a:latin typeface="Arial"/>
                <a:ea typeface="DejaVu Sans"/>
              </a:rPr>
              <a:t>, z, P</a:t>
            </a:r>
            <a:r>
              <a:rPr lang="en-US" sz="1361" spc="-1" baseline="-25000" dirty="0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1361" spc="-1" dirty="0">
                <a:solidFill>
                  <a:srgbClr val="000000"/>
                </a:solidFill>
                <a:latin typeface="Arial"/>
                <a:ea typeface="DejaVu Sans"/>
              </a:rPr>
              <a:t>)  and small asymmetries demand </a:t>
            </a:r>
            <a:r>
              <a:rPr lang="en-US" sz="1361" b="1" spc="-1" dirty="0">
                <a:solidFill>
                  <a:srgbClr val="7030A0"/>
                </a:solidFill>
                <a:latin typeface="Arial"/>
                <a:ea typeface="DejaVu Sans"/>
              </a:rPr>
              <a:t>large acceptance </a:t>
            </a:r>
            <a:r>
              <a:rPr lang="en-US" sz="1361" b="1" spc="-1" dirty="0">
                <a:solidFill>
                  <a:srgbClr val="000000"/>
                </a:solidFill>
                <a:latin typeface="Arial"/>
                <a:ea typeface="DejaVu Sans"/>
              </a:rPr>
              <a:t>+</a:t>
            </a:r>
            <a:r>
              <a:rPr lang="en-US" sz="1361" b="1" spc="-1" dirty="0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lang="en-US" sz="1361" b="1" spc="-1" dirty="0">
                <a:solidFill>
                  <a:srgbClr val="7030A0"/>
                </a:solidFill>
                <a:latin typeface="Arial"/>
                <a:ea typeface="DejaVu Sans"/>
              </a:rPr>
              <a:t>high luminosity.</a:t>
            </a:r>
            <a:r>
              <a:rPr lang="en-US" sz="1361" b="1" spc="-1" dirty="0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lang="en-US" sz="1361" b="1" spc="-1" dirty="0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1361" spc="-1" dirty="0">
                <a:solidFill>
                  <a:srgbClr val="000000"/>
                </a:solidFill>
                <a:latin typeface="Arial"/>
                <a:ea typeface="DejaVu Sans"/>
              </a:rPr>
              <a:t>llows precision measurements of asymmetries in  4-D binning! </a:t>
            </a:r>
            <a:endParaRPr lang="en-US" sz="1361" spc="-1" dirty="0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DEFBCB1-E4CE-2641-B1E3-B029F8FABF3D}"/>
                  </a:ext>
                </a:extLst>
              </p:cNvPr>
              <p:cNvSpPr/>
              <p:nvPr/>
            </p:nvSpPr>
            <p:spPr>
              <a:xfrm>
                <a:off x="6561728" y="400291"/>
                <a:ext cx="2637389" cy="343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33" b="1" spc="-1" dirty="0">
                    <a:solidFill>
                      <a:srgbClr val="7030A0"/>
                    </a:solidFill>
                  </a:rPr>
                  <a:t>(2</a:t>
                </a:r>
                <a14:m>
                  <m:oMath xmlns:m="http://schemas.openxmlformats.org/officeDocument/2006/math">
                    <m:r>
                      <a:rPr lang="en-US" sz="1633" b="1" i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1633" b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33" b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𝐚𝐳𝐢𝐦𝐮𝐭𝐡𝐚𝐥</m:t>
                    </m:r>
                    <m:r>
                      <a:rPr lang="en-US" sz="1633" b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33" b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𝐜𝐨𝐯𝐞𝐫𝐚𝐠𝐞</m:t>
                    </m:r>
                    <m:r>
                      <a:rPr lang="en-US" sz="1633" b="1" spc="-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33" b="1" spc="-1" dirty="0">
                    <a:solidFill>
                      <a:srgbClr val="C00000"/>
                    </a:solidFill>
                  </a:rPr>
                  <a:t> </a:t>
                </a:r>
                <a:endParaRPr lang="en-US" sz="1633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DEFBCB1-E4CE-2641-B1E3-B029F8FABF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728" y="400291"/>
                <a:ext cx="2637389" cy="343620"/>
              </a:xfrm>
              <a:prstGeom prst="rect">
                <a:avLst/>
              </a:prstGeom>
              <a:blipFill>
                <a:blip r:embed="rId12"/>
                <a:stretch>
                  <a:fillRect l="-1435" t="-714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05EFB8-18F9-8B41-BD4D-869ABFBC1842}"/>
              </a:ext>
            </a:extLst>
          </p:cNvPr>
          <p:cNvSpPr txBox="1"/>
          <p:nvPr/>
        </p:nvSpPr>
        <p:spPr>
          <a:xfrm>
            <a:off x="3733412" y="1715937"/>
            <a:ext cx="2810385" cy="594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33" dirty="0"/>
              <a:t>Leading twist formalism</a:t>
            </a:r>
          </a:p>
          <a:p>
            <a:r>
              <a:rPr lang="en-US" sz="1633" dirty="0"/>
              <a:t>(</a:t>
            </a:r>
            <a:r>
              <a:rPr lang="en-US" sz="1270" dirty="0"/>
              <a:t>higher-twist terms can be included</a:t>
            </a:r>
            <a:r>
              <a:rPr lang="en-US" sz="1633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4E4FD20-E0AB-4E44-BCDB-F191350DF2C3}"/>
                  </a:ext>
                </a:extLst>
              </p:cNvPr>
              <p:cNvSpPr/>
              <p:nvPr/>
            </p:nvSpPr>
            <p:spPr>
              <a:xfrm>
                <a:off x="520000" y="1674957"/>
                <a:ext cx="2845651" cy="681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𝑈𝑇</m:t>
                          </m:r>
                        </m:sub>
                      </m:sSub>
                      <m:d>
                        <m:dPr>
                          <m:ctrlPr>
                            <a:rPr lang="en-US" sz="1633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ℎ</m:t>
                              </m:r>
                            </m:sub>
                          </m:sSub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𝑆</m:t>
                              </m:r>
                            </m:sub>
                          </m:sSub>
                        </m:e>
                      </m:d>
                      <m:r>
                        <a:rPr lang="en-US" sz="1633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  <m: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sz="1633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𝑝𝑜𝑙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1633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↑</m:t>
                              </m:r>
                            </m:sup>
                          </m:sSup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↓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↑</m:t>
                              </m:r>
                            </m:sup>
                          </m:sSup>
                          <m:r>
                            <a:rPr lang="en-US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1633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↓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33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4E4FD20-E0AB-4E44-BCDB-F191350DF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00" y="1674957"/>
                <a:ext cx="2845651" cy="6810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7" name="Picture 44" descr="Text&#10;&#10;Description automatically generated"/>
          <p:cNvPicPr/>
          <p:nvPr/>
        </p:nvPicPr>
        <p:blipFill>
          <a:blip r:embed="rId14"/>
          <a:stretch/>
        </p:blipFill>
        <p:spPr>
          <a:xfrm>
            <a:off x="558370" y="4451379"/>
            <a:ext cx="815177" cy="329295"/>
          </a:xfrm>
          <a:prstGeom prst="rect">
            <a:avLst/>
          </a:prstGeom>
          <a:ln>
            <a:noFill/>
          </a:ln>
        </p:spPr>
      </p:pic>
      <p:sp>
        <p:nvSpPr>
          <p:cNvPr id="43" name="object 8">
            <a:extLst>
              <a:ext uri="{FF2B5EF4-FFF2-40B4-BE49-F238E27FC236}">
                <a16:creationId xmlns:a16="http://schemas.microsoft.com/office/drawing/2014/main" id="{0FE921FC-EAF5-6545-8445-9A0BA6951790}"/>
              </a:ext>
            </a:extLst>
          </p:cNvPr>
          <p:cNvSpPr txBox="1">
            <a:spLocks/>
          </p:cNvSpPr>
          <p:nvPr/>
        </p:nvSpPr>
        <p:spPr>
          <a:xfrm>
            <a:off x="8893965" y="4920448"/>
            <a:ext cx="237202" cy="190808"/>
          </a:xfrm>
          <a:prstGeom prst="rect">
            <a:avLst/>
          </a:prstGeom>
        </p:spPr>
        <p:txBody>
          <a:bodyPr vert="horz" wrap="square" lIns="0" tIns="259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2">
              <a:spcBef>
                <a:spcPts val="21"/>
              </a:spcBef>
            </a:pPr>
            <a:fld id="{81D60167-4931-47E6-BA6A-407CBD079E47}" type="slidenum">
              <a:rPr lang="en-US" sz="1223" spc="-48"/>
              <a:pPr marL="25902">
                <a:spcBef>
                  <a:spcPts val="21"/>
                </a:spcBef>
              </a:pPr>
              <a:t>28</a:t>
            </a:fld>
            <a:endParaRPr lang="en-US" sz="1223" spc="-48" dirty="0"/>
          </a:p>
        </p:txBody>
      </p:sp>
    </p:spTree>
    <p:extLst>
      <p:ext uri="{BB962C8B-B14F-4D97-AF65-F5344CB8AC3E}">
        <p14:creationId xmlns:p14="http://schemas.microsoft.com/office/powerpoint/2010/main" val="19845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p15="http://schemas.microsoft.com/office/powerpoint/2012/main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CustomShape 2"/>
          <p:cNvSpPr/>
          <p:nvPr/>
        </p:nvSpPr>
        <p:spPr>
          <a:xfrm>
            <a:off x="70242" y="35703"/>
            <a:ext cx="9060924" cy="45028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990" spc="-1" dirty="0" err="1">
                <a:solidFill>
                  <a:schemeClr val="bg1"/>
                </a:solidFill>
                <a:ea typeface="Times New Roman"/>
              </a:rPr>
              <a:t>SoLID</a:t>
            </a:r>
            <a:r>
              <a:rPr lang="en-US" sz="2990" spc="-1" dirty="0">
                <a:solidFill>
                  <a:schemeClr val="bg1"/>
                </a:solidFill>
                <a:ea typeface="Times New Roman"/>
              </a:rPr>
              <a:t>-SIDIS Projections and Impact</a:t>
            </a:r>
            <a:endParaRPr lang="en-US" sz="2990" spc="-1" dirty="0">
              <a:solidFill>
                <a:schemeClr val="bg1"/>
              </a:solidFill>
            </a:endParaRPr>
          </a:p>
        </p:txBody>
      </p:sp>
      <p:sp>
        <p:nvSpPr>
          <p:cNvPr id="683" name="CustomShape 3"/>
          <p:cNvSpPr/>
          <p:nvPr/>
        </p:nvSpPr>
        <p:spPr>
          <a:xfrm>
            <a:off x="364774" y="3047297"/>
            <a:ext cx="4100024" cy="19230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9247" tIns="34623" rIns="69247" bIns="34623">
            <a:spAutoFit/>
          </a:bodyPr>
          <a:lstStyle/>
          <a:p>
            <a:pPr marL="259327" indent="-258674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Fit Collins and </a:t>
            </a:r>
            <a:r>
              <a:rPr lang="en-US" sz="1200" spc="-1" dirty="0" err="1">
                <a:solidFill>
                  <a:srgbClr val="000000"/>
                </a:solidFill>
                <a:latin typeface="Arial"/>
                <a:ea typeface="宋体"/>
              </a:rPr>
              <a:t>Sivers</a:t>
            </a: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 asymmetries in SIDIS and </a:t>
            </a:r>
            <a:r>
              <a:rPr lang="en-US" sz="1200" spc="-1" dirty="0" err="1">
                <a:solidFill>
                  <a:srgbClr val="000000"/>
                </a:solidFill>
                <a:latin typeface="Arial"/>
                <a:ea typeface="宋体"/>
              </a:rPr>
              <a:t>e</a:t>
            </a:r>
            <a:r>
              <a:rPr lang="en-US" sz="1200" spc="-1" baseline="30000" dirty="0" err="1">
                <a:solidFill>
                  <a:srgbClr val="000000"/>
                </a:solidFill>
                <a:latin typeface="Arial"/>
                <a:ea typeface="宋体"/>
              </a:rPr>
              <a:t>+</a:t>
            </a:r>
            <a:r>
              <a:rPr lang="en-US" sz="1200" spc="-1" dirty="0" err="1">
                <a:solidFill>
                  <a:srgbClr val="000000"/>
                </a:solidFill>
                <a:latin typeface="Arial"/>
                <a:ea typeface="宋体"/>
              </a:rPr>
              <a:t>e</a:t>
            </a:r>
            <a:r>
              <a:rPr lang="en-US" sz="1200" spc="-1" baseline="30000" dirty="0">
                <a:solidFill>
                  <a:srgbClr val="000000"/>
                </a:solidFill>
                <a:latin typeface="Arial"/>
                <a:ea typeface="宋体"/>
              </a:rPr>
              <a:t>- </a:t>
            </a: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annihilation</a:t>
            </a:r>
            <a:endParaRPr lang="en-US" sz="1200" spc="-1" dirty="0">
              <a:latin typeface="Arial"/>
            </a:endParaRPr>
          </a:p>
          <a:p>
            <a:pPr marL="233654" indent="-233001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World data from HERMES, COMPASS </a:t>
            </a:r>
            <a:endParaRPr lang="en-US" sz="1200" spc="-1" dirty="0">
              <a:latin typeface="Arial"/>
            </a:endParaRPr>
          </a:p>
          <a:p>
            <a:pPr marL="259327" indent="-258674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spc="-1" dirty="0" err="1">
                <a:solidFill>
                  <a:srgbClr val="000000"/>
                </a:solidFill>
                <a:latin typeface="Arial"/>
                <a:ea typeface="宋体"/>
              </a:rPr>
              <a:t>e</a:t>
            </a:r>
            <a:r>
              <a:rPr lang="en-US" sz="1200" spc="-1" baseline="30000" dirty="0" err="1">
                <a:solidFill>
                  <a:srgbClr val="000000"/>
                </a:solidFill>
                <a:latin typeface="Arial"/>
                <a:ea typeface="宋体"/>
              </a:rPr>
              <a:t>+</a:t>
            </a:r>
            <a:r>
              <a:rPr lang="en-US" sz="1200" spc="-1" dirty="0" err="1">
                <a:solidFill>
                  <a:srgbClr val="000000"/>
                </a:solidFill>
                <a:latin typeface="Arial"/>
                <a:ea typeface="宋体"/>
              </a:rPr>
              <a:t>e</a:t>
            </a:r>
            <a:r>
              <a:rPr lang="en-US" sz="1200" spc="-1" baseline="30000" dirty="0">
                <a:solidFill>
                  <a:srgbClr val="000000"/>
                </a:solidFill>
                <a:latin typeface="Arial"/>
                <a:ea typeface="宋体"/>
              </a:rPr>
              <a:t>-</a:t>
            </a: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 data from BELLE,</a:t>
            </a:r>
            <a:r>
              <a:rPr lang="en-US" sz="1200" i="1" spc="-1" dirty="0">
                <a:solidFill>
                  <a:srgbClr val="000000"/>
                </a:solidFill>
                <a:latin typeface="Arial"/>
                <a:ea typeface="宋体"/>
              </a:rPr>
              <a:t> </a:t>
            </a: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BABAR, and BESIII</a:t>
            </a:r>
            <a:endParaRPr lang="en-US" sz="1200" spc="-1" dirty="0">
              <a:latin typeface="Arial"/>
            </a:endParaRPr>
          </a:p>
          <a:p>
            <a:pPr marL="259327" indent="-258674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宋体"/>
              </a:rPr>
              <a:t>Monte Carlo method is applied</a:t>
            </a:r>
            <a:endParaRPr lang="en-US" sz="1200" spc="-1" dirty="0">
              <a:latin typeface="Arial"/>
            </a:endParaRPr>
          </a:p>
          <a:p>
            <a:pPr marL="259327" indent="-258674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</a:rPr>
              <a:t>Includes both systematic and statistical uncertainties</a:t>
            </a:r>
            <a:endParaRPr lang="en-US" sz="1050" i="1" dirty="0"/>
          </a:p>
          <a:p>
            <a:pPr marL="233001" indent="-233001">
              <a:buClr>
                <a:srgbClr val="00B050"/>
              </a:buClr>
              <a:buFont typeface="Wingdings" pitchFamily="2" charset="2"/>
              <a:buChar char="q"/>
            </a:pPr>
            <a:r>
              <a:rPr lang="en-US" sz="1200" i="1" dirty="0"/>
              <a:t>World data according to </a:t>
            </a:r>
            <a:r>
              <a:rPr lang="en-US" sz="1200" i="1" dirty="0" err="1"/>
              <a:t>SoLID</a:t>
            </a:r>
            <a:r>
              <a:rPr lang="en-US" sz="1200" i="1" dirty="0"/>
              <a:t> (2019) </a:t>
            </a:r>
            <a:r>
              <a:rPr lang="en-US" sz="1200" i="1" dirty="0" err="1"/>
              <a:t>preCDR</a:t>
            </a:r>
            <a:r>
              <a:rPr lang="en-US" sz="1200" i="1" dirty="0"/>
              <a:t> </a:t>
            </a:r>
            <a:r>
              <a:rPr lang="en-US" sz="1050" dirty="0">
                <a:solidFill>
                  <a:srgbClr val="FFC000"/>
                </a:solidFill>
                <a:latin typeface="Helvetica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https://solid.jlab.org/DocDB/0002/000282/001/solid-precdr-2019Nov.pdf</a:t>
            </a:r>
            <a:br>
              <a:rPr lang="en-US" sz="1631" dirty="0"/>
            </a:br>
            <a:endParaRPr lang="en-US" sz="1542" spc="-1" dirty="0">
              <a:latin typeface="Arial"/>
            </a:endParaRPr>
          </a:p>
        </p:txBody>
      </p:sp>
      <p:sp>
        <p:nvSpPr>
          <p:cNvPr id="685" name="CustomShape 5"/>
          <p:cNvSpPr/>
          <p:nvPr/>
        </p:nvSpPr>
        <p:spPr>
          <a:xfrm>
            <a:off x="2296614" y="4577678"/>
            <a:ext cx="4058736" cy="44717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38543" tIns="38543" rIns="38543" bIns="38543">
            <a:spAutoFit/>
          </a:bodyPr>
          <a:lstStyle/>
          <a:p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800" i="1" dirty="0" err="1">
                <a:solidFill>
                  <a:schemeClr val="bg1">
                    <a:lumMod val="65000"/>
                  </a:schemeClr>
                </a:solidFill>
              </a:rPr>
              <a:t>D'Alesio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</a:rPr>
              <a:t> et al., Phys. Lett. B 803 (2020)135347</a:t>
            </a:r>
          </a:p>
          <a:p>
            <a:r>
              <a:rPr lang="en-US" sz="800" i="1" spc="-1" dirty="0">
                <a:solidFill>
                  <a:schemeClr val="bg1">
                    <a:lumMod val="65000"/>
                  </a:schemeClr>
                </a:solidFill>
              </a:rPr>
              <a:t>Anselmino et al., JHEP 04 (2017) 046</a:t>
            </a:r>
          </a:p>
        </p:txBody>
      </p:sp>
      <p:sp>
        <p:nvSpPr>
          <p:cNvPr id="696" name="CustomShape 12"/>
          <p:cNvSpPr/>
          <p:nvPr/>
        </p:nvSpPr>
        <p:spPr>
          <a:xfrm>
            <a:off x="5109595" y="433738"/>
            <a:ext cx="1340560" cy="3142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9247" tIns="34623" rIns="69247" bIns="34623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88" b="1" spc="-1" dirty="0" err="1">
                <a:solidFill>
                  <a:srgbClr val="7030A0"/>
                </a:solidFill>
                <a:latin typeface="Arial"/>
                <a:ea typeface="DejaVu Sans"/>
              </a:rPr>
              <a:t>Transversity</a:t>
            </a:r>
            <a:endParaRPr lang="en-US" sz="1588" spc="-1" dirty="0">
              <a:latin typeface="Arial"/>
            </a:endParaRPr>
          </a:p>
        </p:txBody>
      </p:sp>
      <p:sp>
        <p:nvSpPr>
          <p:cNvPr id="697" name="CustomShape 13"/>
          <p:cNvSpPr/>
          <p:nvPr/>
        </p:nvSpPr>
        <p:spPr>
          <a:xfrm>
            <a:off x="7575252" y="451716"/>
            <a:ext cx="751424" cy="3142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9247" tIns="34623" rIns="69247" bIns="34623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88" b="1" spc="-1" dirty="0" err="1">
                <a:solidFill>
                  <a:srgbClr val="7030A0"/>
                </a:solidFill>
                <a:latin typeface="Arial"/>
                <a:ea typeface="DejaVu Sans"/>
              </a:rPr>
              <a:t>Sivers</a:t>
            </a:r>
            <a:endParaRPr lang="en-US" sz="1588" spc="-1" dirty="0">
              <a:latin typeface="Arial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19627FF8-C768-5F40-819C-AF7FBF221BE1}"/>
              </a:ext>
            </a:extLst>
          </p:cNvPr>
          <p:cNvSpPr txBox="1">
            <a:spLocks/>
          </p:cNvSpPr>
          <p:nvPr/>
        </p:nvSpPr>
        <p:spPr>
          <a:xfrm>
            <a:off x="8893965" y="4920448"/>
            <a:ext cx="237202" cy="190808"/>
          </a:xfrm>
          <a:prstGeom prst="rect">
            <a:avLst/>
          </a:prstGeom>
        </p:spPr>
        <p:txBody>
          <a:bodyPr vert="horz" wrap="square" lIns="0" tIns="259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902">
              <a:spcBef>
                <a:spcPts val="21"/>
              </a:spcBef>
            </a:pPr>
            <a:fld id="{81D60167-4931-47E6-BA6A-407CBD079E47}" type="slidenum">
              <a:rPr lang="en-US" sz="1223" spc="-48"/>
              <a:pPr marL="25902">
                <a:spcBef>
                  <a:spcPts val="21"/>
                </a:spcBef>
              </a:pPr>
              <a:t>29</a:t>
            </a:fld>
            <a:endParaRPr lang="en-US" sz="1223" spc="-48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B17F637-8143-CC0E-74CA-EB01D53CA3A7}"/>
              </a:ext>
            </a:extLst>
          </p:cNvPr>
          <p:cNvPicPr/>
          <p:nvPr/>
        </p:nvPicPr>
        <p:blipFill>
          <a:blip r:embed="rId3"/>
          <a:srcRect l="4277" t="2621" r="7445" b="4333"/>
          <a:stretch/>
        </p:blipFill>
        <p:spPr>
          <a:xfrm>
            <a:off x="364774" y="1066848"/>
            <a:ext cx="3339470" cy="198044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3A06E-3BC2-7DCE-3EA6-4C6D99616910}"/>
              </a:ext>
            </a:extLst>
          </p:cNvPr>
          <p:cNvSpPr txBox="1"/>
          <p:nvPr/>
        </p:nvSpPr>
        <p:spPr>
          <a:xfrm>
            <a:off x="311528" y="584103"/>
            <a:ext cx="3467816" cy="468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7" i="1" dirty="0" err="1">
                <a:latin typeface="Arial" panose="020B0604020202020204" pitchFamily="34" charset="0"/>
              </a:rPr>
              <a:t>JLab</a:t>
            </a:r>
            <a:r>
              <a:rPr lang="en-US" sz="1087" i="1" dirty="0">
                <a:latin typeface="Arial" panose="020B0604020202020204" pitchFamily="34" charset="0"/>
              </a:rPr>
              <a:t> 6-GeV X. Qian et al., PRL107, 072003(2011)</a:t>
            </a:r>
            <a:r>
              <a:rPr lang="en-US" sz="1223" i="1" dirty="0">
                <a:latin typeface="Arial" panose="020B0604020202020204" pitchFamily="34" charset="0"/>
              </a:rPr>
              <a:t>  &amp; 12 GeV </a:t>
            </a:r>
            <a:r>
              <a:rPr lang="en-US" sz="1223" i="1" dirty="0" err="1">
                <a:latin typeface="Arial" panose="020B0604020202020204" pitchFamily="34" charset="0"/>
              </a:rPr>
              <a:t>SoLID</a:t>
            </a:r>
            <a:r>
              <a:rPr lang="en-US" sz="1223" i="1" dirty="0">
                <a:latin typeface="Arial" panose="020B0604020202020204" pitchFamily="34" charset="0"/>
              </a:rPr>
              <a:t> projections</a:t>
            </a:r>
            <a:endParaRPr lang="en-US" sz="1223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C1A940-8DE8-B35A-5F54-8FA9DEB57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147" y="711110"/>
            <a:ext cx="2417505" cy="4395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6DA387-608C-35DE-92FA-FF828F69B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52" y="718942"/>
            <a:ext cx="2417505" cy="439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3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p15="http://schemas.microsoft.com/office/powerpoint/2012/main"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926F806-B552-D017-8094-F7283972D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28" y="3372863"/>
            <a:ext cx="5920682" cy="1867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A3E53B-103F-9C69-5AE8-A2007416C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83" y="88556"/>
            <a:ext cx="4075561" cy="333475"/>
          </a:xfrm>
        </p:spPr>
        <p:txBody>
          <a:bodyPr>
            <a:normAutofit/>
          </a:bodyPr>
          <a:lstStyle/>
          <a:p>
            <a:r>
              <a:rPr lang="en-US" sz="1600" dirty="0" err="1"/>
              <a:t>S</a:t>
            </a:r>
            <a:r>
              <a:rPr lang="en-US" sz="1400" dirty="0" err="1"/>
              <a:t>o</a:t>
            </a:r>
            <a:r>
              <a:rPr lang="en-US" sz="1600" dirty="0" err="1"/>
              <a:t>LID</a:t>
            </a:r>
            <a:r>
              <a:rPr lang="en-US" sz="1600" dirty="0"/>
              <a:t>-Lite SIDIS </a:t>
            </a:r>
            <a:r>
              <a:rPr lang="en-US" sz="1600" baseline="30000" dirty="0"/>
              <a:t>3</a:t>
            </a:r>
            <a:r>
              <a:rPr lang="en-US" sz="1600" dirty="0"/>
              <a:t>H</a:t>
            </a:r>
            <a:r>
              <a:rPr lang="en-US" sz="1600" cap="none" dirty="0"/>
              <a:t>e</a:t>
            </a:r>
            <a:r>
              <a:rPr lang="en-US" sz="1600" dirty="0"/>
              <a:t>, </a:t>
            </a:r>
            <a:r>
              <a:rPr lang="en-US" sz="1600" dirty="0" err="1"/>
              <a:t>Transversity</a:t>
            </a: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452F3-B4F7-D371-027B-965BA459B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83" y="593421"/>
            <a:ext cx="4075561" cy="1765622"/>
          </a:xfrm>
        </p:spPr>
        <p:txBody>
          <a:bodyPr>
            <a:normAutofit fontScale="77500" lnSpcReduction="20000"/>
          </a:bodyPr>
          <a:lstStyle/>
          <a:p>
            <a:r>
              <a:rPr lang="en-US" sz="1500" dirty="0"/>
              <a:t>Compares TMD fitting error for </a:t>
            </a:r>
            <a:r>
              <a:rPr lang="en-US" sz="1500" dirty="0" err="1"/>
              <a:t>SoLID</a:t>
            </a:r>
            <a:r>
              <a:rPr lang="en-US" sz="1500" dirty="0"/>
              <a:t> full and </a:t>
            </a:r>
            <a:r>
              <a:rPr lang="en-US" sz="1500" dirty="0" err="1"/>
              <a:t>SoLID</a:t>
            </a:r>
            <a:r>
              <a:rPr lang="en-US" sz="1500" dirty="0"/>
              <a:t>-Lite with same binning and statistical error only. </a:t>
            </a:r>
          </a:p>
          <a:p>
            <a:r>
              <a:rPr lang="en-US" sz="1500" dirty="0"/>
              <a:t>Assume 4x luminosity, the same as SBS target and current.</a:t>
            </a:r>
          </a:p>
          <a:p>
            <a:r>
              <a:rPr lang="en-US" sz="1400" dirty="0"/>
              <a:t>Error ratio reduced by ~2x</a:t>
            </a:r>
            <a:endParaRPr lang="en-US" sz="1200" dirty="0"/>
          </a:p>
          <a:p>
            <a:endParaRPr lang="en-US" sz="1200" dirty="0"/>
          </a:p>
          <a:p>
            <a:pPr>
              <a:buClr>
                <a:srgbClr val="FF0000"/>
              </a:buClr>
              <a:buSzPct val="100000"/>
            </a:pPr>
            <a:r>
              <a:rPr lang="en-US" dirty="0">
                <a:solidFill>
                  <a:srgbClr val="C00000"/>
                </a:solidFill>
                <a:ea typeface="Times New Roman"/>
                <a:cs typeface="Arial"/>
                <a:sym typeface="Times New Roman"/>
              </a:rPr>
              <a:t>Tensor charge: </a:t>
            </a:r>
            <a:r>
              <a:rPr lang="en-US" sz="1700" dirty="0">
                <a:solidFill>
                  <a:srgbClr val="C00000"/>
                </a:solidFill>
                <a:ea typeface="Times New Roman"/>
                <a:cs typeface="Arial"/>
                <a:sym typeface="Times New Roman"/>
              </a:rPr>
              <a:t>An intrinsic nucleon property as fundamental as the electric charge, the axial charge…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57F18-E1EF-83A2-C216-458D6245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4413DC-DA51-470E-992D-434666C04292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CFE239-9256-FF72-7C7B-F7BEE04BB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205" y="-9593"/>
            <a:ext cx="2229519" cy="3429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742EC6-3E59-3597-AB6E-446416FA2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686" y="0"/>
            <a:ext cx="2229519" cy="3429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466FA3F-CEC6-E615-D587-F4EB304BBEEA}"/>
              </a:ext>
            </a:extLst>
          </p:cNvPr>
          <p:cNvGrpSpPr/>
          <p:nvPr/>
        </p:nvGrpSpPr>
        <p:grpSpPr>
          <a:xfrm>
            <a:off x="1049700" y="2286575"/>
            <a:ext cx="3021368" cy="997314"/>
            <a:chOff x="118742" y="1545791"/>
            <a:chExt cx="5869497" cy="1795724"/>
          </a:xfrm>
        </p:grpSpPr>
        <p:pic>
          <p:nvPicPr>
            <p:cNvPr id="6" name="图片 3">
              <a:extLst>
                <a:ext uri="{FF2B5EF4-FFF2-40B4-BE49-F238E27FC236}">
                  <a16:creationId xmlns:a16="http://schemas.microsoft.com/office/drawing/2014/main" id="{E9254647-719F-3458-6B68-949C6165F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7636" y="1877948"/>
              <a:ext cx="3768749" cy="946460"/>
            </a:xfrm>
            <a:prstGeom prst="rect">
              <a:avLst/>
            </a:prstGeom>
          </p:spPr>
        </p:pic>
        <p:pic>
          <p:nvPicPr>
            <p:cNvPr id="8" name="图片 2">
              <a:extLst>
                <a:ext uri="{FF2B5EF4-FFF2-40B4-BE49-F238E27FC236}">
                  <a16:creationId xmlns:a16="http://schemas.microsoft.com/office/drawing/2014/main" id="{9D818288-3E8C-1232-E575-5B823BB02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742" y="1545791"/>
              <a:ext cx="5869497" cy="435376"/>
            </a:xfrm>
            <a:prstGeom prst="rect">
              <a:avLst/>
            </a:prstGeom>
          </p:spPr>
        </p:pic>
        <p:pic>
          <p:nvPicPr>
            <p:cNvPr id="9" name="图片 3">
              <a:extLst>
                <a:ext uri="{FF2B5EF4-FFF2-40B4-BE49-F238E27FC236}">
                  <a16:creationId xmlns:a16="http://schemas.microsoft.com/office/drawing/2014/main" id="{9FAE3F21-4464-225B-3FDB-3B6591C4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9198" y="2851157"/>
              <a:ext cx="3768749" cy="490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2729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1841-A1B3-AED5-6850-E7BB24B77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55" y="143693"/>
            <a:ext cx="8372901" cy="621711"/>
          </a:xfrm>
        </p:spPr>
        <p:txBody>
          <a:bodyPr/>
          <a:lstStyle/>
          <a:p>
            <a:r>
              <a:rPr lang="en-US" dirty="0" err="1"/>
              <a:t>S</a:t>
            </a:r>
            <a:r>
              <a:rPr lang="en-US" sz="2400" dirty="0" err="1"/>
              <a:t>o</a:t>
            </a:r>
            <a:r>
              <a:rPr lang="en-US" dirty="0" err="1"/>
              <a:t>LID</a:t>
            </a:r>
            <a:r>
              <a:rPr lang="en-US" dirty="0"/>
              <a:t>-Lite SIDIS </a:t>
            </a:r>
            <a:r>
              <a:rPr lang="en-US" baseline="30000" dirty="0"/>
              <a:t>3</a:t>
            </a:r>
            <a:r>
              <a:rPr lang="en-US" dirty="0"/>
              <a:t>H</a:t>
            </a:r>
            <a:r>
              <a:rPr lang="en-US" cap="none" dirty="0"/>
              <a:t>e</a:t>
            </a:r>
            <a:r>
              <a:rPr lang="en-US" dirty="0"/>
              <a:t>, Sivers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FE0F9-8735-3AD7-F047-33D90B87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4413DC-DA51-470E-992D-434666C04292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93C83F-A69D-91FC-8FCB-C2A829C44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022" y="937393"/>
            <a:ext cx="2572418" cy="39563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F7C74D-58DA-BD89-EB65-2F47546AB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973867"/>
            <a:ext cx="2572419" cy="395638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642BFC8-0A3C-AC72-B225-81480EBD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32" y="1186435"/>
            <a:ext cx="3822168" cy="17656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Compare TMD fitting error for </a:t>
            </a:r>
            <a:r>
              <a:rPr lang="en-US" dirty="0" err="1"/>
              <a:t>SoLID</a:t>
            </a:r>
            <a:r>
              <a:rPr lang="en-US" dirty="0"/>
              <a:t> full and </a:t>
            </a:r>
            <a:r>
              <a:rPr lang="en-US" dirty="0" err="1"/>
              <a:t>SoLID</a:t>
            </a:r>
            <a:r>
              <a:rPr lang="en-US" dirty="0"/>
              <a:t>-lite with same binning and statistical error only</a:t>
            </a:r>
          </a:p>
          <a:p>
            <a:r>
              <a:rPr lang="en-US" dirty="0"/>
              <a:t>Assume 4x luminosity, the same as SBS target and current</a:t>
            </a:r>
          </a:p>
          <a:p>
            <a:r>
              <a:rPr lang="en-US" dirty="0"/>
              <a:t>Error ratio reduced by ~2x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67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05" y="101"/>
            <a:ext cx="7886390" cy="492619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Conclusion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9993" y="647892"/>
                <a:ext cx="8344013" cy="4140148"/>
              </a:xfrm>
            </p:spPr>
            <p:txBody>
              <a:bodyPr>
                <a:normAutofit fontScale="25000" lnSpcReduction="20000"/>
              </a:bodyPr>
              <a:lstStyle/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 err="1">
                    <a:solidFill>
                      <a:schemeClr val="tx1"/>
                    </a:solidFill>
                  </a:rPr>
                  <a:t>SoLID</a:t>
                </a:r>
                <a:r>
                  <a:rPr lang="en-US" sz="5600" dirty="0">
                    <a:solidFill>
                      <a:schemeClr val="tx1"/>
                    </a:solidFill>
                  </a:rPr>
                  <a:t>-Lite is a path forward to realize the full science potential of Jefferson Lab starting with a focus on J/</a:t>
                </a:r>
                <a:r>
                  <a:rPr lang="el-GR" sz="5600" dirty="0">
                    <a:solidFill>
                      <a:schemeClr val="tx1"/>
                    </a:solidFill>
                  </a:rPr>
                  <a:t>ψ</a:t>
                </a:r>
                <a:r>
                  <a:rPr lang="en-US" sz="5600" dirty="0">
                    <a:solidFill>
                      <a:schemeClr val="tx1"/>
                    </a:solidFill>
                  </a:rPr>
                  <a:t> near threshold photoproduction.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>
                  <a:solidFill>
                    <a:schemeClr val="tx1"/>
                  </a:solidFill>
                </a:endParaRPr>
              </a:p>
              <a:p>
                <a:pPr lvl="1"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/>
                    </a:solidFill>
                  </a:rPr>
                  <a:t>Impact on the question of the origin of the proton mass and strong interaction size of the proton is significant.</a:t>
                </a:r>
              </a:p>
              <a:p>
                <a:pPr lvl="1"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/>
                    </a:solidFill>
                  </a:rPr>
                  <a:t>Impact on the structure of the confined motion of quarks in the proton through SIDIS in the valence region is also significant 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/>
                    </a:solidFill>
                  </a:rPr>
                  <a:t>We are at the dawn of an exciting avenue of nucleon’s gluonic structure research through the determination of the gluons GFFs of the nucleon.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/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>
                        <a:lumMod val="95000"/>
                      </a:schemeClr>
                    </a:solidFill>
                  </a:rPr>
                  <a:t>Present photoproduction of J/</a:t>
                </a:r>
                <a14:m>
                  <m:oMath xmlns:m="http://schemas.openxmlformats.org/officeDocument/2006/math">
                    <m:r>
                      <a:rPr lang="en-US" sz="5600" i="1" smtClean="0">
                        <a:solidFill>
                          <a:schemeClr val="tx1">
                            <a:lumMod val="9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5600" dirty="0">
                    <a:solidFill>
                      <a:schemeClr val="tx1">
                        <a:lumMod val="95000"/>
                      </a:schemeClr>
                    </a:solidFill>
                  </a:rPr>
                  <a:t> data suggest a </a:t>
                </a:r>
                <a:r>
                  <a:rPr lang="en-US" sz="5600" dirty="0">
                    <a:solidFill>
                      <a:schemeClr val="accent6"/>
                    </a:solidFill>
                  </a:rPr>
                  <a:t>scalar radius around </a:t>
                </a:r>
                <a:r>
                  <a:rPr lang="en-US" sz="5600" b="1" dirty="0">
                    <a:solidFill>
                      <a:schemeClr val="accent6"/>
                    </a:solidFill>
                  </a:rPr>
                  <a:t>1 </a:t>
                </a:r>
                <a:r>
                  <a:rPr lang="en-US" sz="5600" b="1" dirty="0" err="1">
                    <a:solidFill>
                      <a:schemeClr val="accent6"/>
                    </a:solidFill>
                  </a:rPr>
                  <a:t>fm</a:t>
                </a:r>
                <a:r>
                  <a:rPr lang="en-US" sz="5600" b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5600" dirty="0">
                    <a:solidFill>
                      <a:schemeClr val="accent6"/>
                    </a:solidFill>
                  </a:rPr>
                  <a:t>consistent with lattice QCD</a:t>
                </a:r>
                <a:r>
                  <a:rPr lang="en-US" sz="5600" dirty="0">
                    <a:solidFill>
                      <a:schemeClr val="tx1">
                        <a:lumMod val="95000"/>
                      </a:schemeClr>
                    </a:solidFill>
                  </a:rPr>
                  <a:t>. </a:t>
                </a:r>
              </a:p>
              <a:p>
                <a:pPr marL="0" indent="0">
                  <a:spcBef>
                    <a:spcPts val="0"/>
                  </a:spcBef>
                  <a:buNone/>
                  <a:defRPr/>
                </a:pPr>
                <a:endParaRPr lang="en-US" sz="5600" dirty="0">
                  <a:solidFill>
                    <a:schemeClr val="tx1">
                      <a:lumMod val="95000"/>
                    </a:schemeClr>
                  </a:solidFill>
                </a:endParaRP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>
                        <a:lumMod val="95000"/>
                      </a:schemeClr>
                    </a:solidFill>
                  </a:rPr>
                  <a:t>We have </a:t>
                </a:r>
                <a:r>
                  <a:rPr lang="en-US" sz="5600" dirty="0">
                    <a:solidFill>
                      <a:schemeClr val="tx1"/>
                    </a:solidFill>
                  </a:rPr>
                  <a:t>a sneak preview of the strong interaction size of the proton. </a:t>
                </a:r>
                <a:r>
                  <a:rPr lang="en-US" sz="5600" dirty="0">
                    <a:solidFill>
                      <a:schemeClr val="accent6"/>
                    </a:solidFill>
                  </a:rPr>
                  <a:t>Scalar gluons configurations, at the origin of the nucleon mass, seem to define the size of the proton.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>
                  <a:solidFill>
                    <a:schemeClr val="accent6"/>
                  </a:solidFill>
                </a:endParaRP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accent6"/>
                    </a:solidFill>
                  </a:rPr>
                  <a:t>The trace anomaly </a:t>
                </a:r>
                <a:r>
                  <a:rPr lang="en-US" sz="5600" dirty="0">
                    <a:solidFill>
                      <a:srgbClr val="000000"/>
                    </a:solidFill>
                  </a:rPr>
                  <a:t>at the origin of the nucleon mass is the limit for </a:t>
                </a:r>
                <a:r>
                  <a:rPr lang="en-US" sz="5600" i="1" dirty="0">
                    <a:solidFill>
                      <a:srgbClr val="000000"/>
                    </a:solidFill>
                  </a:rPr>
                  <a:t>t=0</a:t>
                </a:r>
                <a:r>
                  <a:rPr lang="en-US" sz="5600" dirty="0">
                    <a:solidFill>
                      <a:srgbClr val="000000"/>
                    </a:solidFill>
                  </a:rPr>
                  <a:t> of the scalar form factor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>
                  <a:solidFill>
                    <a:schemeClr val="tx1">
                      <a:lumMod val="95000"/>
                    </a:schemeClr>
                  </a:solidFill>
                </a:endParaRP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>
                    <a:solidFill>
                      <a:schemeClr val="tx1">
                        <a:lumMod val="95000"/>
                      </a:schemeClr>
                    </a:solidFill>
                  </a:rPr>
                  <a:t>Statistical precision will enable an understanding of the systematic uncertainties in the extractions of the mass radius and the scalar radius with controlled approximations.</a:t>
                </a: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endParaRPr lang="en-US" sz="5600" dirty="0">
                  <a:solidFill>
                    <a:schemeClr val="tx1">
                      <a:lumMod val="95000"/>
                    </a:schemeClr>
                  </a:solidFill>
                </a:endParaRPr>
              </a:p>
              <a:p>
                <a:pPr>
                  <a:spcBef>
                    <a:spcPts val="0"/>
                  </a:spcBef>
                  <a:buClr>
                    <a:srgbClr val="FF0000"/>
                  </a:buClr>
                  <a:defRPr/>
                </a:pPr>
                <a:r>
                  <a:rPr lang="en-US" sz="5600" dirty="0"/>
                  <a:t>EIC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5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Υ</m:t>
                    </m:r>
                  </m:oMath>
                </a14:m>
                <a:r>
                  <a:rPr lang="en-US" sz="5600" dirty="0"/>
                  <a:t> photoproduction measurements are critical </a:t>
                </a:r>
                <a:r>
                  <a:rPr lang="en-US" sz="5600" dirty="0">
                    <a:solidFill>
                      <a:schemeClr val="accent6"/>
                    </a:solidFill>
                  </a:rPr>
                  <a:t>for</a:t>
                </a:r>
                <a:r>
                  <a:rPr lang="en-US" sz="5600" dirty="0">
                    <a:solidFill>
                      <a:srgbClr val="009051"/>
                    </a:solidFill>
                  </a:rPr>
                  <a:t> </a:t>
                </a:r>
                <a:r>
                  <a:rPr lang="en-US" sz="5600" dirty="0">
                    <a:solidFill>
                      <a:schemeClr val="accent6"/>
                    </a:solidFill>
                  </a:rPr>
                  <a:t>validating the universality of the gluonic GFFs independent of models.</a:t>
                </a:r>
                <a:endParaRPr lang="en-US" sz="5600" dirty="0">
                  <a:solidFill>
                    <a:srgbClr val="009051"/>
                  </a:solidFill>
                </a:endParaRPr>
              </a:p>
              <a:p>
                <a:pPr marL="0" indent="0">
                  <a:spcBef>
                    <a:spcPts val="0"/>
                  </a:spcBef>
                  <a:buClr>
                    <a:srgbClr val="FF0000"/>
                  </a:buClr>
                  <a:buNone/>
                  <a:defRPr/>
                </a:pPr>
                <a:endParaRPr lang="en-US" sz="6400" dirty="0">
                  <a:solidFill>
                    <a:schemeClr val="tx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993" y="647892"/>
                <a:ext cx="8344013" cy="4140148"/>
              </a:xfrm>
              <a:blipFill>
                <a:blip r:embed="rId3"/>
                <a:stretch>
                  <a:fillRect l="-1216" t="-2446" r="-1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214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6"/>
          <p:cNvSpPr txBox="1">
            <a:spLocks noGrp="1"/>
          </p:cNvSpPr>
          <p:nvPr>
            <p:ph type="body" idx="1"/>
          </p:nvPr>
        </p:nvSpPr>
        <p:spPr>
          <a:xfrm>
            <a:off x="0" y="650624"/>
            <a:ext cx="9144000" cy="3838200"/>
          </a:xfrm>
          <a:prstGeom prst="rect">
            <a:avLst/>
          </a:prstGeom>
        </p:spPr>
        <p:txBody>
          <a:bodyPr spcFirstLastPara="1" vert="horz" wrap="square" lIns="457200" tIns="0" rIns="0" bIns="457200" rtlCol="0" anchor="ctr" anchorCtr="0">
            <a:noAutofit/>
          </a:bodyPr>
          <a:lstStyle/>
          <a:p>
            <a:pPr marL="0" indent="0" algn="ctr"/>
            <a:r>
              <a:rPr lang="en-US" dirty="0"/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8FE297-7284-6741-8866-20C681C6349B}"/>
              </a:ext>
            </a:extLst>
          </p:cNvPr>
          <p:cNvSpPr txBox="1"/>
          <p:nvPr/>
        </p:nvSpPr>
        <p:spPr>
          <a:xfrm>
            <a:off x="1621363" y="2860035"/>
            <a:ext cx="656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This was was supported in part by DE-AC0206CH11357</a:t>
            </a:r>
          </a:p>
        </p:txBody>
      </p:sp>
    </p:spTree>
    <p:extLst>
      <p:ext uri="{BB962C8B-B14F-4D97-AF65-F5344CB8AC3E}">
        <p14:creationId xmlns:p14="http://schemas.microsoft.com/office/powerpoint/2010/main" val="87765451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_16x9">
  <a:themeElements>
    <a:clrScheme name="Argonne General Purpose Template">
      <a:dk1>
        <a:srgbClr val="47484A"/>
      </a:dk1>
      <a:lt1>
        <a:srgbClr val="FFFFFF"/>
      </a:lt1>
      <a:dk2>
        <a:srgbClr val="0082CA"/>
      </a:dk2>
      <a:lt2>
        <a:srgbClr val="ECAA00"/>
      </a:lt2>
      <a:accent1>
        <a:srgbClr val="7AB800"/>
      </a:accent1>
      <a:accent2>
        <a:srgbClr val="00609C"/>
      </a:accent2>
      <a:accent3>
        <a:srgbClr val="4D008C"/>
      </a:accent3>
      <a:accent4>
        <a:srgbClr val="FF7900"/>
      </a:accent4>
      <a:accent5>
        <a:srgbClr val="00A19C"/>
      </a:accent5>
      <a:accent6>
        <a:srgbClr val="CD202C"/>
      </a:accent6>
      <a:hlink>
        <a:srgbClr val="000000"/>
      </a:hlink>
      <a:folHlink>
        <a:srgbClr val="76777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16977731-C412-3943-B741-04857B423370}" vid="{1CB93506-B23E-0946-9F6E-16BB195DC34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Argonne presentation_16x9</Template>
  <TotalTime>12487</TotalTime>
  <Words>2892</Words>
  <Application>Microsoft Macintosh PowerPoint</Application>
  <PresentationFormat>On-screen Show (16:9)</PresentationFormat>
  <Paragraphs>332</Paragraphs>
  <Slides>33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ARial</vt:lpstr>
      <vt:lpstr>ARial</vt:lpstr>
      <vt:lpstr>Arial Rounded MT Bold</vt:lpstr>
      <vt:lpstr>Calibri</vt:lpstr>
      <vt:lpstr>Calibri Light</vt:lpstr>
      <vt:lpstr>Cambria Math</vt:lpstr>
      <vt:lpstr>Courier New</vt:lpstr>
      <vt:lpstr>DejaVu Sans</vt:lpstr>
      <vt:lpstr>Helvetica</vt:lpstr>
      <vt:lpstr>Roboto</vt:lpstr>
      <vt:lpstr>STIXGeneral</vt:lpstr>
      <vt:lpstr>Symbol</vt:lpstr>
      <vt:lpstr>Times New Roman</vt:lpstr>
      <vt:lpstr>Wingdings</vt:lpstr>
      <vt:lpstr>presentation_16x9</vt:lpstr>
      <vt:lpstr>Custom Design</vt:lpstr>
      <vt:lpstr>SoLID-SOLID-Lite A SCIENCE FOCUS ON THE ORIGIN OF MASS AND CONFINEMENT </vt:lpstr>
      <vt:lpstr>Electron Scattering at the Intensity Frontier with SoLID</vt:lpstr>
      <vt:lpstr>SOLID: A Science Program at the Intensity Frontier</vt:lpstr>
      <vt:lpstr>PowerPoint Presentation</vt:lpstr>
      <vt:lpstr>PowerPoint Presentation</vt:lpstr>
      <vt:lpstr>SoLID-Lite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Higgs Mass Contribution to the proton</vt:lpstr>
      <vt:lpstr>Gravitational form factors (GFFs)</vt:lpstr>
      <vt:lpstr>PowerPoint Presentation</vt:lpstr>
      <vt:lpstr>ScalaR EnerGy and SCALAR Form Factors</vt:lpstr>
      <vt:lpstr>12 GeV J/ψ experiments at Jefferson Lab (Hall D,B,C)</vt:lpstr>
      <vt:lpstr>Jlab J/ψ Data: Global fit in the Holographic Model </vt:lpstr>
      <vt:lpstr>BREIT FRAME Scalar and Mass “Densities”</vt:lpstr>
      <vt:lpstr>Future solid experiment at JLab</vt:lpstr>
      <vt:lpstr>Future solid experiment at JLab</vt:lpstr>
      <vt:lpstr>Solid-Lite experiment at JLab</vt:lpstr>
      <vt:lpstr>Solid-LITE experiment at JLab</vt:lpstr>
      <vt:lpstr>Solid-LITE experiment at JLab</vt:lpstr>
      <vt:lpstr>Jlab J/ψ Data:  fit using the Holographic Model </vt:lpstr>
      <vt:lpstr> SoLID/SoLID-Lite impact on ToTAL scalar density</vt:lpstr>
      <vt:lpstr>Universality Test with Y(1S) at EIC</vt:lpstr>
      <vt:lpstr>PowerPoint Presentation</vt:lpstr>
      <vt:lpstr>PowerPoint Presentation</vt:lpstr>
      <vt:lpstr>PowerPoint Presentation</vt:lpstr>
      <vt:lpstr>SoLID-Lite SIDIS 3He, Transversity</vt:lpstr>
      <vt:lpstr>SoLID-Lite SIDIS 3He, Sivers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Zein-Eddine Meziani</cp:lastModifiedBy>
  <cp:revision>287</cp:revision>
  <cp:lastPrinted>2026-06-26T15:48:40Z</cp:lastPrinted>
  <dcterms:created xsi:type="dcterms:W3CDTF">2018-07-03T17:34:09Z</dcterms:created>
  <dcterms:modified xsi:type="dcterms:W3CDTF">2026-10-05T13:34:48Z</dcterms:modified>
</cp:coreProperties>
</file>