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4"/>
  </p:sldMasterIdLst>
  <p:notesMasterIdLst>
    <p:notesMasterId r:id="rId22"/>
  </p:notesMasterIdLst>
  <p:sldIdLst>
    <p:sldId id="5863" r:id="rId5"/>
    <p:sldId id="5865" r:id="rId6"/>
    <p:sldId id="5897" r:id="rId7"/>
    <p:sldId id="5910" r:id="rId8"/>
    <p:sldId id="2147375492" r:id="rId9"/>
    <p:sldId id="2147375484" r:id="rId10"/>
    <p:sldId id="2147375496" r:id="rId11"/>
    <p:sldId id="5900" r:id="rId12"/>
    <p:sldId id="5891" r:id="rId13"/>
    <p:sldId id="2147375493" r:id="rId14"/>
    <p:sldId id="2147375494" r:id="rId15"/>
    <p:sldId id="5855" r:id="rId16"/>
    <p:sldId id="2147375495" r:id="rId17"/>
    <p:sldId id="5707" r:id="rId18"/>
    <p:sldId id="5890" r:id="rId19"/>
    <p:sldId id="5885" r:id="rId20"/>
    <p:sldId id="58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0" d="100"/>
          <a:sy n="90" d="100"/>
        </p:scale>
        <p:origin x="1356" y="81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https://jeffersonlab.sharepoint.com/sites/AcceleratorDivisionLeadership/Shared%20Documents/2026%20Run/Reliability%20for%208-4-26.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https://jeffersonlab.sharepoint.com/sites/AcceleratorDivisionLeadership/Shared%20Documents/2026%20Run/Reliability%20for%208-4-26.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b="0">
                <a:latin typeface="Arial"/>
              </a:defRPr>
            </a:pPr>
            <a:r>
              <a:rPr lang="en-US"/>
              <a:t>Weekly and Accumulated CEBAF Reliability (%)</a:t>
            </a:r>
          </a:p>
        </c:rich>
      </c:tx>
      <c:layout>
        <c:manualLayout>
          <c:xMode val="edge"/>
          <c:yMode val="edge"/>
          <c:x val="0.30801147699505643"/>
          <c:y val="4.5043449879645876E-2"/>
        </c:manualLayout>
      </c:layout>
      <c:overlay val="0"/>
    </c:title>
    <c:autoTitleDeleted val="0"/>
    <c:plotArea>
      <c:layout>
        <c:manualLayout>
          <c:xMode val="edge"/>
          <c:yMode val="edge"/>
          <c:x val="1.8606143235223353E-2"/>
          <c:y val="0.12769342010122922"/>
          <c:w val="0.94787071938407264"/>
          <c:h val="0.84887904715995832"/>
        </c:manualLayout>
      </c:layout>
      <c:lineChart>
        <c:grouping val="standard"/>
        <c:varyColors val="0"/>
        <c:ser>
          <c:idx val="0"/>
          <c:order val="0"/>
          <c:tx>
            <c:v>Weekly (%)</c:v>
          </c:tx>
          <c:spPr>
            <a:ln w="22225">
              <a:solidFill>
                <a:srgbClr val="0E2841">
                  <a:lumMod val="50000"/>
                  <a:lumOff val="50000"/>
                </a:srgbClr>
              </a:solidFill>
            </a:ln>
          </c:spPr>
          <c:marker>
            <c:symbol val="square"/>
            <c:size val="7"/>
            <c:spPr>
              <a:solidFill>
                <a:srgbClr val="ECF0F3"/>
              </a:solidFill>
              <a:ln>
                <a:solidFill>
                  <a:srgbClr val="0E2841">
                    <a:lumMod val="25000"/>
                    <a:lumOff val="75000"/>
                  </a:srgbClr>
                </a:solidFill>
              </a:ln>
            </c:spPr>
          </c:marker>
          <c:dPt>
            <c:idx val="2"/>
            <c:bubble3D val="0"/>
            <c:extLst>
              <c:ext xmlns:c16="http://schemas.microsoft.com/office/drawing/2014/chart" uri="{C3380CC4-5D6E-409C-BE32-E72D297353CC}">
                <c16:uniqueId val="{00000000-9E53-4680-ACF7-F53335F106A6}"/>
              </c:ext>
            </c:extLst>
          </c:dPt>
          <c:dPt>
            <c:idx val="3"/>
            <c:bubble3D val="0"/>
            <c:extLst>
              <c:ext xmlns:c16="http://schemas.microsoft.com/office/drawing/2014/chart" uri="{C3380CC4-5D6E-409C-BE32-E72D297353CC}">
                <c16:uniqueId val="{00000001-9E53-4680-ACF7-F53335F106A6}"/>
              </c:ext>
            </c:extLst>
          </c:dPt>
          <c:dPt>
            <c:idx val="4"/>
            <c:bubble3D val="0"/>
            <c:extLst>
              <c:ext xmlns:c16="http://schemas.microsoft.com/office/drawing/2014/chart" uri="{C3380CC4-5D6E-409C-BE32-E72D297353CC}">
                <c16:uniqueId val="{00000002-9E53-4680-ACF7-F53335F106A6}"/>
              </c:ext>
            </c:extLst>
          </c:dPt>
          <c:dPt>
            <c:idx val="5"/>
            <c:bubble3D val="0"/>
            <c:extLst>
              <c:ext xmlns:c16="http://schemas.microsoft.com/office/drawing/2014/chart" uri="{C3380CC4-5D6E-409C-BE32-E72D297353CC}">
                <c16:uniqueId val="{00000003-9E53-4680-ACF7-F53335F106A6}"/>
              </c:ext>
            </c:extLst>
          </c:dPt>
          <c:dPt>
            <c:idx val="6"/>
            <c:marker>
              <c:spPr>
                <a:solidFill>
                  <a:srgbClr val="ECF0F3"/>
                </a:solidFill>
                <a:ln>
                  <a:solidFill>
                    <a:srgbClr val="0E2841">
                      <a:lumMod val="50000"/>
                      <a:lumOff val="50000"/>
                    </a:srgbClr>
                  </a:solidFill>
                </a:ln>
              </c:spPr>
            </c:marker>
            <c:bubble3D val="0"/>
            <c:extLst>
              <c:ext xmlns:c16="http://schemas.microsoft.com/office/drawing/2014/chart" uri="{C3380CC4-5D6E-409C-BE32-E72D297353CC}">
                <c16:uniqueId val="{00000004-9E53-4680-ACF7-F53335F106A6}"/>
              </c:ext>
            </c:extLst>
          </c:dPt>
          <c:dPt>
            <c:idx val="7"/>
            <c:bubble3D val="0"/>
            <c:extLst>
              <c:ext xmlns:c16="http://schemas.microsoft.com/office/drawing/2014/chart" uri="{C3380CC4-5D6E-409C-BE32-E72D297353CC}">
                <c16:uniqueId val="{00000005-9E53-4680-ACF7-F53335F106A6}"/>
              </c:ext>
            </c:extLst>
          </c:dPt>
          <c:dPt>
            <c:idx val="8"/>
            <c:bubble3D val="0"/>
            <c:extLst>
              <c:ext xmlns:c16="http://schemas.microsoft.com/office/drawing/2014/chart" uri="{C3380CC4-5D6E-409C-BE32-E72D297353CC}">
                <c16:uniqueId val="{00000006-9E53-4680-ACF7-F53335F106A6}"/>
              </c:ext>
            </c:extLst>
          </c:dPt>
          <c:dPt>
            <c:idx val="10"/>
            <c:bubble3D val="0"/>
            <c:extLst>
              <c:ext xmlns:c16="http://schemas.microsoft.com/office/drawing/2014/chart" uri="{C3380CC4-5D6E-409C-BE32-E72D297353CC}">
                <c16:uniqueId val="{00000007-9E53-4680-ACF7-F53335F106A6}"/>
              </c:ext>
            </c:extLst>
          </c:dPt>
          <c:dPt>
            <c:idx val="11"/>
            <c:bubble3D val="0"/>
            <c:extLst>
              <c:ext xmlns:c16="http://schemas.microsoft.com/office/drawing/2014/chart" uri="{C3380CC4-5D6E-409C-BE32-E72D297353CC}">
                <c16:uniqueId val="{00000008-9E53-4680-ACF7-F53335F106A6}"/>
              </c:ext>
            </c:extLst>
          </c:dPt>
          <c:dPt>
            <c:idx val="12"/>
            <c:bubble3D val="0"/>
            <c:extLst>
              <c:ext xmlns:c16="http://schemas.microsoft.com/office/drawing/2014/chart" uri="{C3380CC4-5D6E-409C-BE32-E72D297353CC}">
                <c16:uniqueId val="{00000009-9E53-4680-ACF7-F53335F106A6}"/>
              </c:ext>
            </c:extLst>
          </c:dPt>
          <c:dPt>
            <c:idx val="14"/>
            <c:bubble3D val="0"/>
            <c:extLst>
              <c:ext xmlns:c16="http://schemas.microsoft.com/office/drawing/2014/chart" uri="{C3380CC4-5D6E-409C-BE32-E72D297353CC}">
                <c16:uniqueId val="{0000000A-9E53-4680-ACF7-F53335F106A6}"/>
              </c:ext>
            </c:extLst>
          </c:dPt>
          <c:dPt>
            <c:idx val="15"/>
            <c:bubble3D val="0"/>
            <c:extLst>
              <c:ext xmlns:c16="http://schemas.microsoft.com/office/drawing/2014/chart" uri="{C3380CC4-5D6E-409C-BE32-E72D297353CC}">
                <c16:uniqueId val="{0000000B-9E53-4680-ACF7-F53335F106A6}"/>
              </c:ext>
            </c:extLst>
          </c:dPt>
          <c:dPt>
            <c:idx val="16"/>
            <c:bubble3D val="0"/>
            <c:extLst>
              <c:ext xmlns:c16="http://schemas.microsoft.com/office/drawing/2014/chart" uri="{C3380CC4-5D6E-409C-BE32-E72D297353CC}">
                <c16:uniqueId val="{0000000C-9E53-4680-ACF7-F53335F106A6}"/>
              </c:ext>
            </c:extLst>
          </c:dPt>
          <c:dPt>
            <c:idx val="17"/>
            <c:bubble3D val="0"/>
            <c:extLst>
              <c:ext xmlns:c16="http://schemas.microsoft.com/office/drawing/2014/chart" uri="{C3380CC4-5D6E-409C-BE32-E72D297353CC}">
                <c16:uniqueId val="{0000000D-9E53-4680-ACF7-F53335F106A6}"/>
              </c:ext>
            </c:extLst>
          </c:dPt>
          <c:dPt>
            <c:idx val="18"/>
            <c:bubble3D val="0"/>
            <c:extLst>
              <c:ext xmlns:c16="http://schemas.microsoft.com/office/drawing/2014/chart" uri="{C3380CC4-5D6E-409C-BE32-E72D297353CC}">
                <c16:uniqueId val="{0000000E-9E53-4680-ACF7-F53335F106A6}"/>
              </c:ext>
            </c:extLst>
          </c:dPt>
          <c:dPt>
            <c:idx val="20"/>
            <c:bubble3D val="0"/>
            <c:extLst>
              <c:ext xmlns:c16="http://schemas.microsoft.com/office/drawing/2014/chart" uri="{C3380CC4-5D6E-409C-BE32-E72D297353CC}">
                <c16:uniqueId val="{0000000F-9E53-4680-ACF7-F53335F106A6}"/>
              </c:ext>
            </c:extLst>
          </c:dPt>
          <c:dPt>
            <c:idx val="21"/>
            <c:bubble3D val="0"/>
            <c:extLst>
              <c:ext xmlns:c16="http://schemas.microsoft.com/office/drawing/2014/chart" uri="{C3380CC4-5D6E-409C-BE32-E72D297353CC}">
                <c16:uniqueId val="{00000010-9E53-4680-ACF7-F53335F106A6}"/>
              </c:ext>
            </c:extLst>
          </c:dPt>
          <c:dPt>
            <c:idx val="22"/>
            <c:bubble3D val="0"/>
            <c:extLst>
              <c:ext xmlns:c16="http://schemas.microsoft.com/office/drawing/2014/chart" uri="{C3380CC4-5D6E-409C-BE32-E72D297353CC}">
                <c16:uniqueId val="{00000011-9E53-4680-ACF7-F53335F106A6}"/>
              </c:ext>
            </c:extLst>
          </c:dPt>
          <c:dPt>
            <c:idx val="23"/>
            <c:bubble3D val="0"/>
            <c:extLst>
              <c:ext xmlns:c16="http://schemas.microsoft.com/office/drawing/2014/chart" uri="{C3380CC4-5D6E-409C-BE32-E72D297353CC}">
                <c16:uniqueId val="{00000012-9E53-4680-ACF7-F53335F106A6}"/>
              </c:ext>
            </c:extLst>
          </c:dPt>
          <c:dPt>
            <c:idx val="24"/>
            <c:bubble3D val="0"/>
            <c:extLst>
              <c:ext xmlns:c16="http://schemas.microsoft.com/office/drawing/2014/chart" uri="{C3380CC4-5D6E-409C-BE32-E72D297353CC}">
                <c16:uniqueId val="{00000013-9E53-4680-ACF7-F53335F106A6}"/>
              </c:ext>
            </c:extLst>
          </c:dPt>
          <c:dLbls>
            <c:dLbl>
              <c:idx val="3"/>
              <c:layout>
                <c:manualLayout>
                  <c:x val="-2.4297043688504456E-2"/>
                  <c:y val="4.41666666666666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53-4680-ACF7-F53335F106A6}"/>
                </c:ext>
              </c:extLst>
            </c:dLbl>
            <c:dLbl>
              <c:idx val="4"/>
              <c:layout>
                <c:manualLayout>
                  <c:x val="4.2686474535510643E-3"/>
                  <c:y val="1.34937007874015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E53-4680-ACF7-F53335F106A6}"/>
                </c:ext>
              </c:extLst>
            </c:dLbl>
            <c:dLbl>
              <c:idx val="6"/>
              <c:layout>
                <c:manualLayout>
                  <c:x val="3.2423748755542737E-3"/>
                  <c:y val="-1.85309711286089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E53-4680-ACF7-F53335F106A6}"/>
                </c:ext>
              </c:extLst>
            </c:dLbl>
            <c:dLbl>
              <c:idx val="10"/>
              <c:layout>
                <c:manualLayout>
                  <c:x val="5.2949200315476298E-3"/>
                  <c:y val="8.135695538057742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E53-4680-ACF7-F53335F106A6}"/>
                </c:ext>
              </c:extLst>
            </c:dLbl>
            <c:spPr>
              <a:noFill/>
              <a:ln>
                <a:noFill/>
              </a:ln>
              <a:effectLst/>
            </c:spPr>
            <c:txPr>
              <a:bodyPr wrap="square" lIns="38100" tIns="19050" rIns="38100" bIns="19050" anchor="ctr">
                <a:spAutoFit/>
              </a:bodyPr>
              <a:lstStyle/>
              <a:p>
                <a:pPr>
                  <a:defRPr sz="1000" b="0">
                    <a:solidFill>
                      <a:schemeClr val="tx2">
                        <a:lumMod val="50000"/>
                        <a:lumOff val="50000"/>
                      </a:schemeClr>
                    </a:solidFill>
                    <a:latin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'Joule Report 26 LE Run'!$B$2:$B$26</c:f>
              <c:strCache>
                <c:ptCount val="12"/>
                <c:pt idx="0">
                  <c:v>March 20</c:v>
                </c:pt>
                <c:pt idx="1">
                  <c:v>March 27</c:v>
                </c:pt>
                <c:pt idx="2">
                  <c:v>April 3</c:v>
                </c:pt>
                <c:pt idx="3">
                  <c:v>April 10</c:v>
                </c:pt>
                <c:pt idx="4">
                  <c:v>April 17</c:v>
                </c:pt>
                <c:pt idx="5">
                  <c:v>April 24</c:v>
                </c:pt>
                <c:pt idx="6">
                  <c:v>May 1</c:v>
                </c:pt>
                <c:pt idx="7">
                  <c:v>May 8</c:v>
                </c:pt>
                <c:pt idx="8">
                  <c:v>May 15</c:v>
                </c:pt>
                <c:pt idx="9">
                  <c:v>May 22</c:v>
                </c:pt>
                <c:pt idx="10">
                  <c:v>May 29</c:v>
                </c:pt>
                <c:pt idx="11">
                  <c:v>June 2</c:v>
                </c:pt>
              </c:strCache>
            </c:strRef>
          </c:cat>
          <c:val>
            <c:numRef>
              <c:f>'Joule Report 26 LE Run'!$L$2:$L$13</c:f>
              <c:numCache>
                <c:formatCode>0.0%</c:formatCode>
                <c:ptCount val="12"/>
                <c:pt idx="0">
                  <c:v>0.94399999999999995</c:v>
                </c:pt>
                <c:pt idx="1">
                  <c:v>0.97699999999999998</c:v>
                </c:pt>
                <c:pt idx="2">
                  <c:v>0.91</c:v>
                </c:pt>
                <c:pt idx="3">
                  <c:v>0.91200000000000003</c:v>
                </c:pt>
                <c:pt idx="4">
                  <c:v>0.86599999999999999</c:v>
                </c:pt>
                <c:pt idx="5">
                  <c:v>0.96599999999999997</c:v>
                </c:pt>
                <c:pt idx="6">
                  <c:v>0.66400000000000003</c:v>
                </c:pt>
                <c:pt idx="7">
                  <c:v>0.95199999999999996</c:v>
                </c:pt>
                <c:pt idx="8">
                  <c:v>0.97499999999999998</c:v>
                </c:pt>
                <c:pt idx="9">
                  <c:v>0.97299999999999998</c:v>
                </c:pt>
                <c:pt idx="10">
                  <c:v>0.86799999999999999</c:v>
                </c:pt>
                <c:pt idx="11">
                  <c:v>0.99199999999999999</c:v>
                </c:pt>
              </c:numCache>
            </c:numRef>
          </c:val>
          <c:smooth val="0"/>
          <c:extLst>
            <c:ext xmlns:c16="http://schemas.microsoft.com/office/drawing/2014/chart" uri="{C3380CC4-5D6E-409C-BE32-E72D297353CC}">
              <c16:uniqueId val="{00000014-9E53-4680-ACF7-F53335F106A6}"/>
            </c:ext>
          </c:extLst>
        </c:ser>
        <c:dLbls>
          <c:showLegendKey val="0"/>
          <c:showVal val="0"/>
          <c:showCatName val="0"/>
          <c:showSerName val="0"/>
          <c:showPercent val="0"/>
          <c:showBubbleSize val="0"/>
        </c:dLbls>
        <c:marker val="1"/>
        <c:smooth val="0"/>
        <c:axId val="1648255904"/>
        <c:axId val="1648252544"/>
      </c:lineChart>
      <c:lineChart>
        <c:grouping val="standard"/>
        <c:varyColors val="0"/>
        <c:ser>
          <c:idx val="1"/>
          <c:order val="1"/>
          <c:tx>
            <c:v>Run Accumulated Average (%)</c:v>
          </c:tx>
          <c:spPr>
            <a:ln>
              <a:solidFill>
                <a:srgbClr val="4EA72E">
                  <a:lumMod val="60000"/>
                  <a:lumOff val="40000"/>
                </a:srgbClr>
              </a:solidFill>
              <a:prstDash val="sysDot"/>
            </a:ln>
          </c:spPr>
          <c:marker>
            <c:symbol val="none"/>
          </c:marker>
          <c:dLbls>
            <c:dLbl>
              <c:idx val="11"/>
              <c:layout>
                <c:manualLayout>
                  <c:x val="-6.9353399790543424E-3"/>
                  <c:y val="-5.3968503937007872E-3"/>
                </c:manualLayout>
              </c:layout>
              <c:spPr>
                <a:noFill/>
                <a:ln>
                  <a:noFill/>
                </a:ln>
                <a:effectLst/>
              </c:spPr>
              <c:txPr>
                <a:bodyPr wrap="square" lIns="38100" tIns="19050" rIns="38100" bIns="19050" anchor="ctr">
                  <a:spAutoFit/>
                </a:bodyPr>
                <a:lstStyle/>
                <a:p>
                  <a:pPr>
                    <a:defRPr lang="en-US" sz="1100" b="1" i="0" u="none" strike="noStrike" kern="1200" baseline="0">
                      <a:solidFill>
                        <a:schemeClr val="accent6">
                          <a:lumMod val="60000"/>
                          <a:lumOff val="40000"/>
                        </a:schemeClr>
                      </a:solidFill>
                      <a:latin typeface="Arial"/>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9E53-4680-ACF7-F53335F106A6}"/>
                </c:ext>
              </c:extLst>
            </c:dLbl>
            <c:spPr>
              <a:noFill/>
              <a:ln>
                <a:noFill/>
              </a:ln>
              <a:effectLst/>
            </c:spPr>
            <c:txPr>
              <a:bodyPr wrap="square" lIns="38100" tIns="19050" rIns="38100" bIns="19050" anchor="ctr">
                <a:spAutoFit/>
              </a:bodyPr>
              <a:lstStyle/>
              <a:p>
                <a:pPr>
                  <a:defRPr lang="en-US" sz="1000" b="0" i="0" u="none" strike="noStrike" kern="1200" baseline="0">
                    <a:solidFill>
                      <a:schemeClr val="accent6">
                        <a:lumMod val="60000"/>
                        <a:lumOff val="40000"/>
                      </a:schemeClr>
                    </a:solidFill>
                    <a:latin typeface="Arial"/>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a:solidFill>
                        <a:srgbClr val="92D050"/>
                      </a:solidFill>
                    </a:ln>
                  </c:spPr>
                </c15:leaderLines>
              </c:ext>
            </c:extLst>
          </c:dLbls>
          <c:cat>
            <c:strRef>
              <c:f>'Joule Report 26 LE Run'!$B$2:$B$26</c:f>
              <c:strCache>
                <c:ptCount val="12"/>
                <c:pt idx="0">
                  <c:v>March 20</c:v>
                </c:pt>
                <c:pt idx="1">
                  <c:v>March 27</c:v>
                </c:pt>
                <c:pt idx="2">
                  <c:v>April 3</c:v>
                </c:pt>
                <c:pt idx="3">
                  <c:v>April 10</c:v>
                </c:pt>
                <c:pt idx="4">
                  <c:v>April 17</c:v>
                </c:pt>
                <c:pt idx="5">
                  <c:v>April 24</c:v>
                </c:pt>
                <c:pt idx="6">
                  <c:v>May 1</c:v>
                </c:pt>
                <c:pt idx="7">
                  <c:v>May 8</c:v>
                </c:pt>
                <c:pt idx="8">
                  <c:v>May 15</c:v>
                </c:pt>
                <c:pt idx="9">
                  <c:v>May 22</c:v>
                </c:pt>
                <c:pt idx="10">
                  <c:v>May 29</c:v>
                </c:pt>
                <c:pt idx="11">
                  <c:v>June 2</c:v>
                </c:pt>
              </c:strCache>
            </c:strRef>
          </c:cat>
          <c:val>
            <c:numRef>
              <c:f>'Joule Report 26 LE Run'!$M$2:$M$13</c:f>
              <c:numCache>
                <c:formatCode>0.0%</c:formatCode>
                <c:ptCount val="12"/>
                <c:pt idx="0">
                  <c:v>0.94399999999999995</c:v>
                </c:pt>
                <c:pt idx="1">
                  <c:v>0.96049999999999991</c:v>
                </c:pt>
                <c:pt idx="2">
                  <c:v>0.94366666666666665</c:v>
                </c:pt>
                <c:pt idx="3">
                  <c:v>0.93574999999999997</c:v>
                </c:pt>
                <c:pt idx="4">
                  <c:v>0.92179999999999995</c:v>
                </c:pt>
                <c:pt idx="5">
                  <c:v>0.9291666666666667</c:v>
                </c:pt>
                <c:pt idx="6">
                  <c:v>0.89128571428571424</c:v>
                </c:pt>
                <c:pt idx="7">
                  <c:v>0.89887499999999998</c:v>
                </c:pt>
                <c:pt idx="8">
                  <c:v>0.90733333333333333</c:v>
                </c:pt>
                <c:pt idx="9">
                  <c:v>0.91390000000000016</c:v>
                </c:pt>
                <c:pt idx="10">
                  <c:v>0.90972727272727283</c:v>
                </c:pt>
                <c:pt idx="11">
                  <c:v>0.91658333333333353</c:v>
                </c:pt>
              </c:numCache>
            </c:numRef>
          </c:val>
          <c:smooth val="0"/>
          <c:extLst>
            <c:ext xmlns:c16="http://schemas.microsoft.com/office/drawing/2014/chart" uri="{C3380CC4-5D6E-409C-BE32-E72D297353CC}">
              <c16:uniqueId val="{00000016-9E53-4680-ACF7-F53335F106A6}"/>
            </c:ext>
          </c:extLst>
        </c:ser>
        <c:dLbls>
          <c:showLegendKey val="0"/>
          <c:showVal val="0"/>
          <c:showCatName val="0"/>
          <c:showSerName val="0"/>
          <c:showPercent val="0"/>
          <c:showBubbleSize val="0"/>
        </c:dLbls>
        <c:marker val="1"/>
        <c:smooth val="0"/>
        <c:axId val="1651180016"/>
        <c:axId val="1651234736"/>
      </c:lineChart>
      <c:valAx>
        <c:axId val="1648252544"/>
        <c:scaling>
          <c:orientation val="minMax"/>
          <c:max val="1"/>
          <c:min val="0.60000000000000009"/>
        </c:scaling>
        <c:delete val="0"/>
        <c:axPos val="l"/>
        <c:majorGridlines>
          <c:spPr>
            <a:ln>
              <a:solidFill>
                <a:srgbClr val="EEEEEE"/>
              </a:solidFill>
            </a:ln>
          </c:spPr>
        </c:majorGridlines>
        <c:numFmt formatCode="0%" sourceLinked="0"/>
        <c:majorTickMark val="none"/>
        <c:minorTickMark val="none"/>
        <c:tickLblPos val="nextTo"/>
        <c:spPr>
          <a:ln>
            <a:solidFill>
              <a:srgbClr val="B3B3B3"/>
            </a:solidFill>
          </a:ln>
        </c:spPr>
        <c:txPr>
          <a:bodyPr/>
          <a:lstStyle/>
          <a:p>
            <a:pPr>
              <a:defRPr sz="1000" b="0">
                <a:latin typeface="Arial"/>
              </a:defRPr>
            </a:pPr>
            <a:endParaRPr lang="en-US"/>
          </a:p>
        </c:txPr>
        <c:crossAx val="1648255904"/>
        <c:crossesAt val="0"/>
        <c:crossBetween val="between"/>
      </c:valAx>
      <c:catAx>
        <c:axId val="1648255904"/>
        <c:scaling>
          <c:orientation val="minMax"/>
        </c:scaling>
        <c:delete val="0"/>
        <c:axPos val="b"/>
        <c:majorGridlines>
          <c:spPr>
            <a:ln>
              <a:solidFill>
                <a:srgbClr val="EEEEEE"/>
              </a:solidFill>
            </a:ln>
          </c:spPr>
        </c:majorGridlines>
        <c:numFmt formatCode="General" sourceLinked="1"/>
        <c:majorTickMark val="none"/>
        <c:minorTickMark val="none"/>
        <c:tickLblPos val="nextTo"/>
        <c:spPr>
          <a:ln>
            <a:solidFill>
              <a:srgbClr val="B3B3B3"/>
            </a:solidFill>
          </a:ln>
        </c:spPr>
        <c:txPr>
          <a:bodyPr rot="-2700000"/>
          <a:lstStyle/>
          <a:p>
            <a:pPr>
              <a:defRPr sz="1000" b="0">
                <a:latin typeface="Arial"/>
              </a:defRPr>
            </a:pPr>
            <a:endParaRPr lang="en-US"/>
          </a:p>
        </c:txPr>
        <c:crossAx val="1648252544"/>
        <c:crossesAt val="0"/>
        <c:auto val="1"/>
        <c:lblAlgn val="ctr"/>
        <c:lblOffset val="100"/>
        <c:noMultiLvlLbl val="0"/>
      </c:catAx>
      <c:valAx>
        <c:axId val="1651234736"/>
        <c:scaling>
          <c:orientation val="minMax"/>
          <c:max val="1"/>
          <c:min val="0.60000000000000009"/>
        </c:scaling>
        <c:delete val="0"/>
        <c:axPos val="r"/>
        <c:numFmt formatCode="0.0%" sourceLinked="1"/>
        <c:majorTickMark val="out"/>
        <c:minorTickMark val="none"/>
        <c:tickLblPos val="nextTo"/>
        <c:crossAx val="1651180016"/>
        <c:crosses val="max"/>
        <c:crossBetween val="between"/>
      </c:valAx>
      <c:catAx>
        <c:axId val="1651180016"/>
        <c:scaling>
          <c:orientation val="minMax"/>
        </c:scaling>
        <c:delete val="1"/>
        <c:axPos val="b"/>
        <c:numFmt formatCode="General" sourceLinked="1"/>
        <c:majorTickMark val="out"/>
        <c:minorTickMark val="none"/>
        <c:tickLblPos val="nextTo"/>
        <c:crossAx val="1651234736"/>
        <c:crosses val="autoZero"/>
        <c:auto val="1"/>
        <c:lblAlgn val="ctr"/>
        <c:lblOffset val="100"/>
        <c:noMultiLvlLbl val="0"/>
      </c:catAx>
      <c:spPr>
        <a:solidFill>
          <a:srgbClr val="FFFFFF"/>
        </a:solidFill>
        <a:ln>
          <a:solidFill>
            <a:srgbClr val="B3B3B3"/>
          </a:solidFill>
          <a:prstDash val="solid"/>
        </a:ln>
      </c:spPr>
    </c:plotArea>
    <c:legend>
      <c:legendPos val="r"/>
      <c:layout>
        <c:manualLayout>
          <c:xMode val="edge"/>
          <c:yMode val="edge"/>
          <c:x val="0.71189388516543151"/>
          <c:y val="0.55343149606299213"/>
          <c:w val="0.18880610574549284"/>
          <c:h val="0.24156194225721789"/>
        </c:manualLayout>
      </c:layout>
      <c:overlay val="0"/>
      <c:spPr>
        <a:solidFill>
          <a:srgbClr val="ECF0F3"/>
        </a:solidFill>
        <a:ln>
          <a:noFill/>
        </a:ln>
      </c:spPr>
      <c:txPr>
        <a:bodyPr/>
        <a:lstStyle/>
        <a:p>
          <a:pPr rtl="0">
            <a:defRPr sz="1000" b="0">
              <a:latin typeface="Arial"/>
            </a:defRPr>
          </a:pPr>
          <a:endParaRPr lang="en-US"/>
        </a:p>
      </c:txPr>
    </c:legend>
    <c:plotVisOnly val="1"/>
    <c:dispBlanksAs val="gap"/>
    <c:showDLblsOverMax val="0"/>
  </c:chart>
  <c:spPr>
    <a:solidFill>
      <a:sysClr val="window" lastClr="FFFFFF"/>
    </a:solidFill>
    <a:ln>
      <a:solidFill>
        <a:srgbClr val="4EA72E"/>
      </a:solid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2026 Weekly and Accumulated CEBAF Reliability (%)</a:t>
            </a:r>
          </a:p>
        </c:rich>
      </c:tx>
      <c:overlay val="0"/>
    </c:title>
    <c:autoTitleDeleted val="0"/>
    <c:plotArea>
      <c:layout>
        <c:manualLayout>
          <c:xMode val="edge"/>
          <c:yMode val="edge"/>
          <c:x val="1.8606143235223353E-2"/>
          <c:y val="0.12769342010122922"/>
          <c:w val="0.94787071938407264"/>
          <c:h val="0.84887904715995832"/>
        </c:manualLayout>
      </c:layout>
      <c:lineChart>
        <c:grouping val="standard"/>
        <c:varyColors val="0"/>
        <c:ser>
          <c:idx val="0"/>
          <c:order val="0"/>
          <c:tx>
            <c:v>Weekly Reliability (%)</c:v>
          </c:tx>
          <c:spPr>
            <a:ln w="22225">
              <a:solidFill>
                <a:srgbClr val="0E2841">
                  <a:lumMod val="50000"/>
                  <a:lumOff val="50000"/>
                </a:srgbClr>
              </a:solidFill>
            </a:ln>
          </c:spPr>
          <c:marker>
            <c:symbol val="square"/>
            <c:size val="7"/>
            <c:spPr>
              <a:solidFill>
                <a:sysClr val="window" lastClr="FFFFFF"/>
              </a:solidFill>
              <a:ln>
                <a:solidFill>
                  <a:srgbClr val="0E2841">
                    <a:lumMod val="50000"/>
                    <a:lumOff val="50000"/>
                  </a:srgbClr>
                </a:solidFill>
              </a:ln>
            </c:spPr>
          </c:marker>
          <c:dPt>
            <c:idx val="18"/>
            <c:bubble3D val="0"/>
            <c:extLst>
              <c:ext xmlns:c16="http://schemas.microsoft.com/office/drawing/2014/chart" uri="{C3380CC4-5D6E-409C-BE32-E72D297353CC}">
                <c16:uniqueId val="{00000000-7961-4AB2-BAC8-1F6FE47882E4}"/>
              </c:ext>
            </c:extLst>
          </c:dPt>
          <c:dPt>
            <c:idx val="20"/>
            <c:bubble3D val="0"/>
            <c:extLst>
              <c:ext xmlns:c16="http://schemas.microsoft.com/office/drawing/2014/chart" uri="{C3380CC4-5D6E-409C-BE32-E72D297353CC}">
                <c16:uniqueId val="{00000001-7961-4AB2-BAC8-1F6FE47882E4}"/>
              </c:ext>
            </c:extLst>
          </c:dPt>
          <c:dPt>
            <c:idx val="21"/>
            <c:bubble3D val="0"/>
            <c:extLst>
              <c:ext xmlns:c16="http://schemas.microsoft.com/office/drawing/2014/chart" uri="{C3380CC4-5D6E-409C-BE32-E72D297353CC}">
                <c16:uniqueId val="{00000002-7961-4AB2-BAC8-1F6FE47882E4}"/>
              </c:ext>
            </c:extLst>
          </c:dPt>
          <c:dPt>
            <c:idx val="22"/>
            <c:bubble3D val="0"/>
            <c:extLst>
              <c:ext xmlns:c16="http://schemas.microsoft.com/office/drawing/2014/chart" uri="{C3380CC4-5D6E-409C-BE32-E72D297353CC}">
                <c16:uniqueId val="{00000003-7961-4AB2-BAC8-1F6FE47882E4}"/>
              </c:ext>
            </c:extLst>
          </c:dPt>
          <c:dPt>
            <c:idx val="23"/>
            <c:bubble3D val="0"/>
            <c:extLst>
              <c:ext xmlns:c16="http://schemas.microsoft.com/office/drawing/2014/chart" uri="{C3380CC4-5D6E-409C-BE32-E72D297353CC}">
                <c16:uniqueId val="{00000004-7961-4AB2-BAC8-1F6FE47882E4}"/>
              </c:ext>
            </c:extLst>
          </c:dPt>
          <c:dPt>
            <c:idx val="24"/>
            <c:bubble3D val="0"/>
            <c:extLst>
              <c:ext xmlns:c16="http://schemas.microsoft.com/office/drawing/2014/chart" uri="{C3380CC4-5D6E-409C-BE32-E72D297353CC}">
                <c16:uniqueId val="{00000005-7961-4AB2-BAC8-1F6FE47882E4}"/>
              </c:ext>
            </c:extLst>
          </c:dPt>
          <c:dLbls>
            <c:dLbl>
              <c:idx val="2"/>
              <c:layout>
                <c:manualLayout>
                  <c:x val="-3.83181043964358E-2"/>
                  <c:y val="3.35198946941642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961-4AB2-BAC8-1F6FE47882E4}"/>
                </c:ext>
              </c:extLst>
            </c:dLbl>
            <c:dLbl>
              <c:idx val="3"/>
              <c:layout>
                <c:manualLayout>
                  <c:x val="-3.3551950074037357E-2"/>
                  <c:y val="3.9587109622346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961-4AB2-BAC8-1F6FE47882E4}"/>
                </c:ext>
              </c:extLst>
            </c:dLbl>
            <c:dLbl>
              <c:idx val="4"/>
              <c:layout>
                <c:manualLayout>
                  <c:x val="-2.9516437563948623E-2"/>
                  <c:y val="4.57258450428502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961-4AB2-BAC8-1F6FE47882E4}"/>
                </c:ext>
              </c:extLst>
            </c:dLbl>
            <c:dLbl>
              <c:idx val="6"/>
              <c:layout>
                <c:manualLayout>
                  <c:x val="-2.9516437563948526E-2"/>
                  <c:y val="4.2656477332598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961-4AB2-BAC8-1F6FE47882E4}"/>
                </c:ext>
              </c:extLst>
            </c:dLbl>
            <c:dLbl>
              <c:idx val="10"/>
              <c:layout>
                <c:manualLayout>
                  <c:x val="-2.9516437563948575E-2"/>
                  <c:y val="4.26564773325985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961-4AB2-BAC8-1F6FE47882E4}"/>
                </c:ext>
              </c:extLst>
            </c:dLbl>
            <c:dLbl>
              <c:idx val="14"/>
              <c:layout>
                <c:manualLayout>
                  <c:x val="-2.08429242229605E-2"/>
                  <c:y val="2.64842193278559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961-4AB2-BAC8-1F6FE47882E4}"/>
                </c:ext>
              </c:extLst>
            </c:dLbl>
            <c:dLbl>
              <c:idx val="17"/>
              <c:layout>
                <c:manualLayout>
                  <c:x val="-5.9110195971266405E-2"/>
                  <c:y val="8.893432519830048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7961-4AB2-BAC8-1F6FE47882E4}"/>
                </c:ext>
              </c:extLst>
            </c:dLbl>
            <c:dLbl>
              <c:idx val="1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961-4AB2-BAC8-1F6FE47882E4}"/>
                </c:ext>
              </c:extLst>
            </c:dLbl>
            <c:numFmt formatCode="0.0%" sourceLinked="0"/>
            <c:spPr>
              <a:noFill/>
              <a:ln>
                <a:noFill/>
              </a:ln>
              <a:effectLst/>
            </c:spPr>
            <c:txPr>
              <a:bodyPr/>
              <a:lstStyle/>
              <a:p>
                <a:pPr>
                  <a:defRPr>
                    <a:solidFill>
                      <a:schemeClr val="tx2">
                        <a:lumMod val="50000"/>
                        <a:lumOff val="50000"/>
                      </a:schemeClr>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'Joule Report 8-16-26'!$A$2:$A$23</c:f>
              <c:strCache>
                <c:ptCount val="22"/>
                <c:pt idx="0">
                  <c:v>March 13</c:v>
                </c:pt>
                <c:pt idx="1">
                  <c:v>March 20</c:v>
                </c:pt>
                <c:pt idx="2">
                  <c:v>March 27</c:v>
                </c:pt>
                <c:pt idx="3">
                  <c:v>April 3</c:v>
                </c:pt>
                <c:pt idx="4">
                  <c:v>April 10</c:v>
                </c:pt>
                <c:pt idx="5">
                  <c:v>April 17</c:v>
                </c:pt>
                <c:pt idx="6">
                  <c:v>April 24</c:v>
                </c:pt>
                <c:pt idx="7">
                  <c:v>May 1</c:v>
                </c:pt>
                <c:pt idx="8">
                  <c:v>May 8</c:v>
                </c:pt>
                <c:pt idx="9">
                  <c:v>May 15</c:v>
                </c:pt>
                <c:pt idx="10">
                  <c:v>May 22</c:v>
                </c:pt>
                <c:pt idx="11">
                  <c:v>May 29</c:v>
                </c:pt>
                <c:pt idx="12">
                  <c:v>June 5</c:v>
                </c:pt>
                <c:pt idx="13">
                  <c:v>June 12</c:v>
                </c:pt>
                <c:pt idx="14">
                  <c:v>June 19</c:v>
                </c:pt>
                <c:pt idx="15">
                  <c:v>June 26</c:v>
                </c:pt>
                <c:pt idx="16">
                  <c:v>July 3</c:v>
                </c:pt>
                <c:pt idx="17">
                  <c:v>July 10</c:v>
                </c:pt>
                <c:pt idx="18">
                  <c:v>July 17</c:v>
                </c:pt>
                <c:pt idx="19">
                  <c:v>July 24</c:v>
                </c:pt>
                <c:pt idx="20">
                  <c:v>July 27</c:v>
                </c:pt>
                <c:pt idx="21">
                  <c:v>August 7</c:v>
                </c:pt>
              </c:strCache>
            </c:strRef>
          </c:cat>
          <c:val>
            <c:numRef>
              <c:f>'Joule Report 8-16-26'!$K$2:$K$23</c:f>
              <c:numCache>
                <c:formatCode>0.00%</c:formatCode>
                <c:ptCount val="22"/>
                <c:pt idx="0">
                  <c:v>0.95499999999999996</c:v>
                </c:pt>
                <c:pt idx="1">
                  <c:v>0.94499999999999995</c:v>
                </c:pt>
                <c:pt idx="2">
                  <c:v>0.90800000000000003</c:v>
                </c:pt>
                <c:pt idx="3">
                  <c:v>0.91</c:v>
                </c:pt>
                <c:pt idx="4">
                  <c:v>0.86699999999999999</c:v>
                </c:pt>
                <c:pt idx="5">
                  <c:v>0.96099999999999997</c:v>
                </c:pt>
                <c:pt idx="6">
                  <c:v>0.66700000000000004</c:v>
                </c:pt>
                <c:pt idx="7">
                  <c:v>0.94899999999999995</c:v>
                </c:pt>
                <c:pt idx="8">
                  <c:v>0.97399999999999998</c:v>
                </c:pt>
                <c:pt idx="9">
                  <c:v>0.97399999999999998</c:v>
                </c:pt>
                <c:pt idx="10">
                  <c:v>0.86699999999999999</c:v>
                </c:pt>
                <c:pt idx="11">
                  <c:v>0.996</c:v>
                </c:pt>
                <c:pt idx="12">
                  <c:v>0.91500000000000004</c:v>
                </c:pt>
                <c:pt idx="13">
                  <c:v>0.88500000000000001</c:v>
                </c:pt>
                <c:pt idx="14">
                  <c:v>0.72899999999999998</c:v>
                </c:pt>
                <c:pt idx="15">
                  <c:v>0.81699999999999995</c:v>
                </c:pt>
                <c:pt idx="16">
                  <c:v>0.88</c:v>
                </c:pt>
                <c:pt idx="17">
                  <c:v>0.71599999999999997</c:v>
                </c:pt>
                <c:pt idx="18">
                  <c:v>0.90800000000000003</c:v>
                </c:pt>
                <c:pt idx="19">
                  <c:v>0.80600000000000005</c:v>
                </c:pt>
                <c:pt idx="20">
                  <c:v>0.92300000000000004</c:v>
                </c:pt>
                <c:pt idx="21">
                  <c:v>0.96199999999999997</c:v>
                </c:pt>
              </c:numCache>
            </c:numRef>
          </c:val>
          <c:smooth val="0"/>
          <c:extLst>
            <c:ext xmlns:c16="http://schemas.microsoft.com/office/drawing/2014/chart" uri="{C3380CC4-5D6E-409C-BE32-E72D297353CC}">
              <c16:uniqueId val="{0000000E-7961-4AB2-BAC8-1F6FE47882E4}"/>
            </c:ext>
          </c:extLst>
        </c:ser>
        <c:dLbls>
          <c:showLegendKey val="0"/>
          <c:showVal val="0"/>
          <c:showCatName val="0"/>
          <c:showSerName val="0"/>
          <c:showPercent val="0"/>
          <c:showBubbleSize val="0"/>
        </c:dLbls>
        <c:marker val="1"/>
        <c:smooth val="0"/>
        <c:axId val="1648255904"/>
        <c:axId val="1648252544"/>
      </c:lineChart>
      <c:lineChart>
        <c:grouping val="standard"/>
        <c:varyColors val="0"/>
        <c:ser>
          <c:idx val="1"/>
          <c:order val="1"/>
          <c:tx>
            <c:v>Run Averaged Reliability (%)</c:v>
          </c:tx>
          <c:spPr>
            <a:ln w="38100">
              <a:solidFill>
                <a:srgbClr val="4EA72E">
                  <a:lumMod val="60000"/>
                  <a:lumOff val="40000"/>
                </a:srgbClr>
              </a:solidFill>
              <a:prstDash val="sysDot"/>
            </a:ln>
          </c:spPr>
          <c:marker>
            <c:symbol val="none"/>
          </c:marker>
          <c:dPt>
            <c:idx val="2"/>
            <c:bubble3D val="0"/>
            <c:extLst>
              <c:ext xmlns:c16="http://schemas.microsoft.com/office/drawing/2014/chart" uri="{C3380CC4-5D6E-409C-BE32-E72D297353CC}">
                <c16:uniqueId val="{0000000F-7961-4AB2-BAC8-1F6FE47882E4}"/>
              </c:ext>
            </c:extLst>
          </c:dPt>
          <c:dPt>
            <c:idx val="3"/>
            <c:bubble3D val="0"/>
            <c:extLst>
              <c:ext xmlns:c16="http://schemas.microsoft.com/office/drawing/2014/chart" uri="{C3380CC4-5D6E-409C-BE32-E72D297353CC}">
                <c16:uniqueId val="{00000010-7961-4AB2-BAC8-1F6FE47882E4}"/>
              </c:ext>
            </c:extLst>
          </c:dPt>
          <c:dPt>
            <c:idx val="4"/>
            <c:bubble3D val="0"/>
            <c:extLst>
              <c:ext xmlns:c16="http://schemas.microsoft.com/office/drawing/2014/chart" uri="{C3380CC4-5D6E-409C-BE32-E72D297353CC}">
                <c16:uniqueId val="{00000011-7961-4AB2-BAC8-1F6FE47882E4}"/>
              </c:ext>
            </c:extLst>
          </c:dPt>
          <c:dPt>
            <c:idx val="5"/>
            <c:bubble3D val="0"/>
            <c:extLst>
              <c:ext xmlns:c16="http://schemas.microsoft.com/office/drawing/2014/chart" uri="{C3380CC4-5D6E-409C-BE32-E72D297353CC}">
                <c16:uniqueId val="{00000012-7961-4AB2-BAC8-1F6FE47882E4}"/>
              </c:ext>
            </c:extLst>
          </c:dPt>
          <c:dPt>
            <c:idx val="6"/>
            <c:bubble3D val="0"/>
            <c:extLst>
              <c:ext xmlns:c16="http://schemas.microsoft.com/office/drawing/2014/chart" uri="{C3380CC4-5D6E-409C-BE32-E72D297353CC}">
                <c16:uniqueId val="{00000013-7961-4AB2-BAC8-1F6FE47882E4}"/>
              </c:ext>
            </c:extLst>
          </c:dPt>
          <c:dPt>
            <c:idx val="7"/>
            <c:bubble3D val="0"/>
            <c:extLst>
              <c:ext xmlns:c16="http://schemas.microsoft.com/office/drawing/2014/chart" uri="{C3380CC4-5D6E-409C-BE32-E72D297353CC}">
                <c16:uniqueId val="{00000014-7961-4AB2-BAC8-1F6FE47882E4}"/>
              </c:ext>
            </c:extLst>
          </c:dPt>
          <c:dPt>
            <c:idx val="8"/>
            <c:bubble3D val="0"/>
            <c:extLst>
              <c:ext xmlns:c16="http://schemas.microsoft.com/office/drawing/2014/chart" uri="{C3380CC4-5D6E-409C-BE32-E72D297353CC}">
                <c16:uniqueId val="{00000015-7961-4AB2-BAC8-1F6FE47882E4}"/>
              </c:ext>
            </c:extLst>
          </c:dPt>
          <c:dPt>
            <c:idx val="10"/>
            <c:bubble3D val="0"/>
            <c:extLst>
              <c:ext xmlns:c16="http://schemas.microsoft.com/office/drawing/2014/chart" uri="{C3380CC4-5D6E-409C-BE32-E72D297353CC}">
                <c16:uniqueId val="{00000016-7961-4AB2-BAC8-1F6FE47882E4}"/>
              </c:ext>
            </c:extLst>
          </c:dPt>
          <c:dPt>
            <c:idx val="11"/>
            <c:bubble3D val="0"/>
            <c:extLst>
              <c:ext xmlns:c16="http://schemas.microsoft.com/office/drawing/2014/chart" uri="{C3380CC4-5D6E-409C-BE32-E72D297353CC}">
                <c16:uniqueId val="{00000017-7961-4AB2-BAC8-1F6FE47882E4}"/>
              </c:ext>
            </c:extLst>
          </c:dPt>
          <c:dPt>
            <c:idx val="12"/>
            <c:bubble3D val="0"/>
            <c:extLst>
              <c:ext xmlns:c16="http://schemas.microsoft.com/office/drawing/2014/chart" uri="{C3380CC4-5D6E-409C-BE32-E72D297353CC}">
                <c16:uniqueId val="{00000018-7961-4AB2-BAC8-1F6FE47882E4}"/>
              </c:ext>
            </c:extLst>
          </c:dPt>
          <c:dPt>
            <c:idx val="14"/>
            <c:bubble3D val="0"/>
            <c:extLst>
              <c:ext xmlns:c16="http://schemas.microsoft.com/office/drawing/2014/chart" uri="{C3380CC4-5D6E-409C-BE32-E72D297353CC}">
                <c16:uniqueId val="{00000019-7961-4AB2-BAC8-1F6FE47882E4}"/>
              </c:ext>
            </c:extLst>
          </c:dPt>
          <c:dPt>
            <c:idx val="15"/>
            <c:bubble3D val="0"/>
            <c:extLst>
              <c:ext xmlns:c16="http://schemas.microsoft.com/office/drawing/2014/chart" uri="{C3380CC4-5D6E-409C-BE32-E72D297353CC}">
                <c16:uniqueId val="{0000001A-7961-4AB2-BAC8-1F6FE47882E4}"/>
              </c:ext>
            </c:extLst>
          </c:dPt>
          <c:dPt>
            <c:idx val="16"/>
            <c:bubble3D val="0"/>
            <c:extLst>
              <c:ext xmlns:c16="http://schemas.microsoft.com/office/drawing/2014/chart" uri="{C3380CC4-5D6E-409C-BE32-E72D297353CC}">
                <c16:uniqueId val="{0000001B-7961-4AB2-BAC8-1F6FE47882E4}"/>
              </c:ext>
            </c:extLst>
          </c:dPt>
          <c:dPt>
            <c:idx val="17"/>
            <c:bubble3D val="0"/>
            <c:extLst>
              <c:ext xmlns:c16="http://schemas.microsoft.com/office/drawing/2014/chart" uri="{C3380CC4-5D6E-409C-BE32-E72D297353CC}">
                <c16:uniqueId val="{0000001C-7961-4AB2-BAC8-1F6FE47882E4}"/>
              </c:ext>
            </c:extLst>
          </c:dPt>
          <c:dLbls>
            <c:dLbl>
              <c:idx val="21"/>
              <c:layout>
                <c:manualLayout>
                  <c:x val="-2.132849084833021E-2"/>
                  <c:y val="-4.9755472279958211E-2"/>
                </c:manualLayout>
              </c:layout>
              <c:tx>
                <c:rich>
                  <a:bodyPr/>
                  <a:lstStyle/>
                  <a:p>
                    <a:pPr>
                      <a:defRPr b="1">
                        <a:solidFill>
                          <a:srgbClr val="92D050"/>
                        </a:solidFill>
                      </a:defRPr>
                    </a:pPr>
                    <a:r>
                      <a:rPr lang="en-US" b="1">
                        <a:solidFill>
                          <a:srgbClr val="92D050"/>
                        </a:solidFill>
                      </a:rPr>
                      <a:t>88.7%</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7961-4AB2-BAC8-1F6FE47882E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a:solidFill>
                        <a:srgbClr val="92D050"/>
                      </a:solidFill>
                    </a:ln>
                  </c:spPr>
                </c15:leaderLines>
              </c:ext>
            </c:extLst>
          </c:dLbls>
          <c:cat>
            <c:strRef>
              <c:f>'Joule Report 8-16-26'!$A$2:$A$23</c:f>
              <c:strCache>
                <c:ptCount val="22"/>
                <c:pt idx="0">
                  <c:v>March 13</c:v>
                </c:pt>
                <c:pt idx="1">
                  <c:v>March 20</c:v>
                </c:pt>
                <c:pt idx="2">
                  <c:v>March 27</c:v>
                </c:pt>
                <c:pt idx="3">
                  <c:v>April 3</c:v>
                </c:pt>
                <c:pt idx="4">
                  <c:v>April 10</c:v>
                </c:pt>
                <c:pt idx="5">
                  <c:v>April 17</c:v>
                </c:pt>
                <c:pt idx="6">
                  <c:v>April 24</c:v>
                </c:pt>
                <c:pt idx="7">
                  <c:v>May 1</c:v>
                </c:pt>
                <c:pt idx="8">
                  <c:v>May 8</c:v>
                </c:pt>
                <c:pt idx="9">
                  <c:v>May 15</c:v>
                </c:pt>
                <c:pt idx="10">
                  <c:v>May 22</c:v>
                </c:pt>
                <c:pt idx="11">
                  <c:v>May 29</c:v>
                </c:pt>
                <c:pt idx="12">
                  <c:v>June 5</c:v>
                </c:pt>
                <c:pt idx="13">
                  <c:v>June 12</c:v>
                </c:pt>
                <c:pt idx="14">
                  <c:v>June 19</c:v>
                </c:pt>
                <c:pt idx="15">
                  <c:v>June 26</c:v>
                </c:pt>
                <c:pt idx="16">
                  <c:v>July 3</c:v>
                </c:pt>
                <c:pt idx="17">
                  <c:v>July 10</c:v>
                </c:pt>
                <c:pt idx="18">
                  <c:v>July 17</c:v>
                </c:pt>
                <c:pt idx="19">
                  <c:v>July 24</c:v>
                </c:pt>
                <c:pt idx="20">
                  <c:v>July 27</c:v>
                </c:pt>
                <c:pt idx="21">
                  <c:v>August 7</c:v>
                </c:pt>
              </c:strCache>
            </c:strRef>
          </c:cat>
          <c:val>
            <c:numRef>
              <c:f>'Joule Report 8-16-26'!$L$2:$L$23</c:f>
              <c:numCache>
                <c:formatCode>0.00%</c:formatCode>
                <c:ptCount val="22"/>
                <c:pt idx="0">
                  <c:v>0.95499999999999996</c:v>
                </c:pt>
                <c:pt idx="1">
                  <c:v>0.95</c:v>
                </c:pt>
                <c:pt idx="2">
                  <c:v>0.93599999999999994</c:v>
                </c:pt>
                <c:pt idx="3">
                  <c:v>0.92949999999999999</c:v>
                </c:pt>
                <c:pt idx="4">
                  <c:v>0.91700000000000004</c:v>
                </c:pt>
                <c:pt idx="5">
                  <c:v>0.92433333333333334</c:v>
                </c:pt>
                <c:pt idx="6">
                  <c:v>0.88757142857142857</c:v>
                </c:pt>
                <c:pt idx="7">
                  <c:v>0.89524999999999999</c:v>
                </c:pt>
                <c:pt idx="8">
                  <c:v>0.90399999999999991</c:v>
                </c:pt>
                <c:pt idx="9">
                  <c:v>0.91099999999999992</c:v>
                </c:pt>
                <c:pt idx="10">
                  <c:v>0.90700000000000003</c:v>
                </c:pt>
                <c:pt idx="11">
                  <c:v>0.91441666666666677</c:v>
                </c:pt>
                <c:pt idx="12">
                  <c:v>0.91446153846153855</c:v>
                </c:pt>
                <c:pt idx="13">
                  <c:v>0.91235714285714298</c:v>
                </c:pt>
                <c:pt idx="14">
                  <c:v>0.90013333333333334</c:v>
                </c:pt>
                <c:pt idx="15">
                  <c:v>0.89493750000000005</c:v>
                </c:pt>
                <c:pt idx="16">
                  <c:v>0.89405882352941191</c:v>
                </c:pt>
                <c:pt idx="17">
                  <c:v>0.88416666666666677</c:v>
                </c:pt>
                <c:pt idx="18">
                  <c:v>0.885421052631579</c:v>
                </c:pt>
                <c:pt idx="19">
                  <c:v>0.88145000000000007</c:v>
                </c:pt>
                <c:pt idx="20">
                  <c:v>0.88342857142857145</c:v>
                </c:pt>
                <c:pt idx="21">
                  <c:v>0.88700000000000001</c:v>
                </c:pt>
              </c:numCache>
            </c:numRef>
          </c:val>
          <c:smooth val="0"/>
          <c:extLst>
            <c:ext xmlns:c16="http://schemas.microsoft.com/office/drawing/2014/chart" uri="{C3380CC4-5D6E-409C-BE32-E72D297353CC}">
              <c16:uniqueId val="{0000001E-7961-4AB2-BAC8-1F6FE47882E4}"/>
            </c:ext>
          </c:extLst>
        </c:ser>
        <c:dLbls>
          <c:showLegendKey val="0"/>
          <c:showVal val="0"/>
          <c:showCatName val="0"/>
          <c:showSerName val="0"/>
          <c:showPercent val="0"/>
          <c:showBubbleSize val="0"/>
        </c:dLbls>
        <c:marker val="1"/>
        <c:smooth val="0"/>
        <c:axId val="1651180016"/>
        <c:axId val="1651234736"/>
      </c:lineChart>
      <c:valAx>
        <c:axId val="1648252544"/>
        <c:scaling>
          <c:orientation val="minMax"/>
          <c:max val="1"/>
          <c:min val="0.60000000000000009"/>
        </c:scaling>
        <c:delete val="0"/>
        <c:axPos val="l"/>
        <c:majorGridlines>
          <c:spPr>
            <a:ln>
              <a:solidFill>
                <a:srgbClr val="EEEEEE"/>
              </a:solidFill>
            </a:ln>
          </c:spPr>
        </c:majorGridlines>
        <c:numFmt formatCode="0%" sourceLinked="0"/>
        <c:majorTickMark val="none"/>
        <c:minorTickMark val="none"/>
        <c:tickLblPos val="nextTo"/>
        <c:spPr>
          <a:ln>
            <a:solidFill>
              <a:srgbClr val="B3B3B3"/>
            </a:solidFill>
          </a:ln>
        </c:spPr>
        <c:crossAx val="1648255904"/>
        <c:crossesAt val="0"/>
        <c:crossBetween val="between"/>
      </c:valAx>
      <c:catAx>
        <c:axId val="1648255904"/>
        <c:scaling>
          <c:orientation val="minMax"/>
        </c:scaling>
        <c:delete val="0"/>
        <c:axPos val="b"/>
        <c:majorGridlines>
          <c:spPr>
            <a:ln>
              <a:solidFill>
                <a:srgbClr val="EEEEEE"/>
              </a:solidFill>
            </a:ln>
          </c:spPr>
        </c:majorGridlines>
        <c:numFmt formatCode="General" sourceLinked="1"/>
        <c:majorTickMark val="none"/>
        <c:minorTickMark val="none"/>
        <c:tickLblPos val="nextTo"/>
        <c:spPr>
          <a:ln>
            <a:solidFill>
              <a:srgbClr val="B3B3B3"/>
            </a:solidFill>
          </a:ln>
        </c:spPr>
        <c:txPr>
          <a:bodyPr rot="-2700000"/>
          <a:lstStyle/>
          <a:p>
            <a:pPr>
              <a:defRPr/>
            </a:pPr>
            <a:endParaRPr lang="en-US"/>
          </a:p>
        </c:txPr>
        <c:crossAx val="1648252544"/>
        <c:crossesAt val="0"/>
        <c:auto val="1"/>
        <c:lblAlgn val="ctr"/>
        <c:lblOffset val="100"/>
        <c:noMultiLvlLbl val="0"/>
      </c:catAx>
      <c:valAx>
        <c:axId val="1651234736"/>
        <c:scaling>
          <c:orientation val="minMax"/>
          <c:max val="1"/>
          <c:min val="0.60000000000000009"/>
        </c:scaling>
        <c:delete val="0"/>
        <c:axPos val="r"/>
        <c:numFmt formatCode="0%" sourceLinked="0"/>
        <c:majorTickMark val="out"/>
        <c:minorTickMark val="none"/>
        <c:tickLblPos val="nextTo"/>
        <c:crossAx val="1651180016"/>
        <c:crosses val="max"/>
        <c:crossBetween val="between"/>
      </c:valAx>
      <c:catAx>
        <c:axId val="1651180016"/>
        <c:scaling>
          <c:orientation val="minMax"/>
        </c:scaling>
        <c:delete val="1"/>
        <c:axPos val="b"/>
        <c:numFmt formatCode="General" sourceLinked="1"/>
        <c:majorTickMark val="out"/>
        <c:minorTickMark val="none"/>
        <c:tickLblPos val="nextTo"/>
        <c:crossAx val="1651234736"/>
        <c:crosses val="autoZero"/>
        <c:auto val="1"/>
        <c:lblAlgn val="ctr"/>
        <c:lblOffset val="100"/>
        <c:noMultiLvlLbl val="0"/>
      </c:catAx>
      <c:spPr>
        <a:solidFill>
          <a:srgbClr val="FFFFFF"/>
        </a:solidFill>
        <a:ln>
          <a:solidFill>
            <a:srgbClr val="B3B3B3"/>
          </a:solidFill>
          <a:prstDash val="solid"/>
        </a:ln>
      </c:spPr>
    </c:plotArea>
    <c:legend>
      <c:legendPos val="r"/>
      <c:layout>
        <c:manualLayout>
          <c:xMode val="edge"/>
          <c:yMode val="edge"/>
          <c:x val="0.69368660603074728"/>
          <c:y val="0.67116230012254274"/>
          <c:w val="0.21226713685444057"/>
          <c:h val="0.10148829275930669"/>
        </c:manualLayout>
      </c:layout>
      <c:overlay val="0"/>
      <c:spPr>
        <a:solidFill>
          <a:srgbClr val="ECF0F3"/>
        </a:solidFill>
        <a:ln>
          <a:noFill/>
        </a:ln>
      </c:spPr>
      <c:txPr>
        <a:bodyPr/>
        <a:lstStyle/>
        <a:p>
          <a:pPr rtl="0">
            <a:defRPr/>
          </a:pPr>
          <a:endParaRPr lang="en-US"/>
        </a:p>
      </c:txPr>
    </c:legend>
    <c:plotVisOnly val="1"/>
    <c:dispBlanksAs val="gap"/>
    <c:showDLblsOverMax val="0"/>
  </c:chart>
  <c:spPr>
    <a:solidFill>
      <a:sysClr val="window" lastClr="FFFFFF"/>
    </a:solidFill>
    <a:ln w="3175">
      <a:solidFill>
        <a:sysClr val="windowText" lastClr="000000"/>
      </a:solidFill>
    </a:ln>
  </c:spPr>
  <c:txPr>
    <a:bodyPr/>
    <a:lstStyle/>
    <a:p>
      <a:pPr>
        <a:defRPr lang="en-US" sz="1200" b="0" i="0" u="none" strike="noStrike" kern="1200" baseline="0">
          <a:solidFill>
            <a:schemeClr val="tx1"/>
          </a:solidFill>
          <a:latin typeface="+mn-lt"/>
          <a:ea typeface="+mn-ea"/>
          <a:cs typeface="+mn-cs"/>
        </a:defRPr>
      </a:pPr>
      <a:endParaRPr lang="en-US"/>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0.58596</cdr:x>
      <cdr:y>0.17864</cdr:y>
    </cdr:from>
    <cdr:to>
      <cdr:x>0.62994</cdr:x>
      <cdr:y>0.86648</cdr:y>
    </cdr:to>
    <cdr:sp macro="" textlink="">
      <cdr:nvSpPr>
        <cdr:cNvPr id="3" name="TextBox 2">
          <a:extLst xmlns:a="http://schemas.openxmlformats.org/drawingml/2006/main">
            <a:ext uri="{FF2B5EF4-FFF2-40B4-BE49-F238E27FC236}">
              <a16:creationId xmlns:a16="http://schemas.microsoft.com/office/drawing/2014/main" id="{C6728B54-2191-47A0-B05E-17631EEFDE0F}"/>
            </a:ext>
          </a:extLst>
        </cdr:cNvPr>
        <cdr:cNvSpPr txBox="1"/>
      </cdr:nvSpPr>
      <cdr:spPr>
        <a:xfrm xmlns:a="http://schemas.openxmlformats.org/drawingml/2006/main" rot="16200000">
          <a:off x="4316730" y="1954530"/>
          <a:ext cx="2846070" cy="4152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0.58676</cdr:x>
      <cdr:y>0.14596</cdr:y>
    </cdr:from>
    <cdr:to>
      <cdr:x>0.63519</cdr:x>
      <cdr:y>0.80911</cdr:y>
    </cdr:to>
    <cdr:sp macro="" textlink="">
      <cdr:nvSpPr>
        <cdr:cNvPr id="4" name="TextBox 3">
          <a:extLst xmlns:a="http://schemas.openxmlformats.org/drawingml/2006/main">
            <a:ext uri="{FF2B5EF4-FFF2-40B4-BE49-F238E27FC236}">
              <a16:creationId xmlns:a16="http://schemas.microsoft.com/office/drawing/2014/main" id="{F47212D1-F1A7-4EDC-98B8-130A3F843CEF}"/>
            </a:ext>
          </a:extLst>
        </cdr:cNvPr>
        <cdr:cNvSpPr txBox="1"/>
      </cdr:nvSpPr>
      <cdr:spPr>
        <a:xfrm xmlns:a="http://schemas.openxmlformats.org/drawingml/2006/main" rot="16200000">
          <a:off x="5770224" y="1577826"/>
          <a:ext cx="2579693" cy="559629"/>
        </a:xfrm>
        <a:prstGeom xmlns:a="http://schemas.openxmlformats.org/drawingml/2006/main" prst="rect">
          <a:avLst/>
        </a:prstGeom>
        <a:solidFill xmlns:a="http://schemas.openxmlformats.org/drawingml/2006/main">
          <a:schemeClr val="accent6">
            <a:lumMod val="20000"/>
            <a:lumOff val="80000"/>
            <a:alpha val="50000"/>
          </a:schemeClr>
        </a:solidFill>
      </cdr:spPr>
      <cdr:txBody>
        <a:bodyPr xmlns:a="http://schemas.openxmlformats.org/drawingml/2006/main" vertOverflow="clip" wrap="square" rtlCol="0" anchor="ctr"/>
        <a:lstStyle xmlns:a="http://schemas.openxmlformats.org/drawingml/2006/main"/>
        <a:p xmlns:a="http://schemas.openxmlformats.org/drawingml/2006/main">
          <a:pPr algn="ctr"/>
          <a:r>
            <a:rPr lang="en-US" sz="1100"/>
            <a:t>Low</a:t>
          </a:r>
          <a:r>
            <a:rPr lang="en-US" sz="1100" baseline="0"/>
            <a:t> Energy to High Energy Transition</a:t>
          </a:r>
          <a:endParaRPr lang="en-US"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765F0E-1BBA-B749-9F47-A7EBD1984314}"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F346B0-5416-E84A-B30B-66C64C2A755B}" type="slidenum">
              <a:rPr lang="en-US" smtClean="0"/>
              <a:t>‹#›</a:t>
            </a:fld>
            <a:endParaRPr lang="en-US"/>
          </a:p>
        </p:txBody>
      </p:sp>
    </p:spTree>
    <p:extLst>
      <p:ext uri="{BB962C8B-B14F-4D97-AF65-F5344CB8AC3E}">
        <p14:creationId xmlns:p14="http://schemas.microsoft.com/office/powerpoint/2010/main" val="3848003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6C7AA-86AD-BEB3-BF4C-54F9FAF3F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6DA5A-5942-5391-17F4-CC5604FF4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894558-4C39-B51D-662D-EBC000912F26}"/>
              </a:ext>
            </a:extLst>
          </p:cNvPr>
          <p:cNvSpPr>
            <a:spLocks noGrp="1"/>
          </p:cNvSpPr>
          <p:nvPr>
            <p:ph type="body" idx="1"/>
          </p:nvPr>
        </p:nvSpPr>
        <p:spPr/>
        <p:txBody>
          <a:bodyPr/>
          <a:lstStyle/>
          <a:p>
            <a:r>
              <a:rPr lang="en-US" b="0" i="0" u="none" strike="noStrike">
                <a:solidFill>
                  <a:srgbClr val="000000"/>
                </a:solidFill>
                <a:effectLst/>
                <a:latin typeface="Arial" panose="020B0604020202020204" pitchFamily="34" charset="0"/>
                <a:cs typeface="Arial" panose="020B0604020202020204" pitchFamily="34" charset="0"/>
              </a:rPr>
              <a:t>Tip: Keep titles under 60 characters for readability</a:t>
            </a:r>
          </a:p>
          <a:p>
            <a:r>
              <a:rPr lang="en-US" b="0" i="0" u="none" strike="noStrike">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3F6D029-F3FF-09D9-212B-90FD668CEB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BBF43-A868-D94C-A9CC-39C296714D2B}"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61894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Fully completed 4 experiments (green) and have six partially completed (yellow). The partially completed will all finish up next year. The item to note is this year was the first time we ran a low energy beam to Hall D.</a:t>
            </a:r>
          </a:p>
          <a:p>
            <a:br>
              <a:rPr lang="en-US" dirty="0"/>
            </a:br>
            <a:endParaRPr lang="en-US" dirty="0"/>
          </a:p>
        </p:txBody>
      </p:sp>
      <p:sp>
        <p:nvSpPr>
          <p:cNvPr id="4" name="Slide Number Placeholder 3"/>
          <p:cNvSpPr>
            <a:spLocks noGrp="1"/>
          </p:cNvSpPr>
          <p:nvPr>
            <p:ph type="sldNum" sz="quarter" idx="5"/>
          </p:nvPr>
        </p:nvSpPr>
        <p:spPr/>
        <p:txBody>
          <a:bodyPr/>
          <a:lstStyle/>
          <a:p>
            <a:fld id="{41F346B0-5416-E84A-B30B-66C64C2A755B}" type="slidenum">
              <a:rPr lang="en-US" smtClean="0"/>
              <a:t>6</a:t>
            </a:fld>
            <a:endParaRPr lang="en-US"/>
          </a:p>
        </p:txBody>
      </p:sp>
    </p:spTree>
    <p:extLst>
      <p:ext uri="{BB962C8B-B14F-4D97-AF65-F5344CB8AC3E}">
        <p14:creationId xmlns:p14="http://schemas.microsoft.com/office/powerpoint/2010/main" val="1713574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F346B0-5416-E84A-B30B-66C64C2A755B}" type="slidenum">
              <a:rPr lang="en-US" smtClean="0"/>
              <a:t>10</a:t>
            </a:fld>
            <a:endParaRPr lang="en-US"/>
          </a:p>
        </p:txBody>
      </p:sp>
    </p:spTree>
    <p:extLst>
      <p:ext uri="{BB962C8B-B14F-4D97-AF65-F5344CB8AC3E}">
        <p14:creationId xmlns:p14="http://schemas.microsoft.com/office/powerpoint/2010/main" val="3399142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u="none" strike="noStrike">
                <a:solidFill>
                  <a:srgbClr val="000000"/>
                </a:solidFill>
                <a:effectLst/>
                <a:latin typeface="Arial" panose="020B0604020202020204" pitchFamily="34" charset="0"/>
                <a:cs typeface="Arial" panose="020B0604020202020204" pitchFamily="34" charset="0"/>
              </a:rPr>
              <a:t>Guidelines: 6-8 bullets per slide; Use sentence fragments for bullets</a:t>
            </a:r>
          </a:p>
          <a:p>
            <a:endParaRPr lang="en-US"/>
          </a:p>
        </p:txBody>
      </p:sp>
      <p:sp>
        <p:nvSpPr>
          <p:cNvPr id="4" name="Slide Number Placeholder 3"/>
          <p:cNvSpPr>
            <a:spLocks noGrp="1"/>
          </p:cNvSpPr>
          <p:nvPr>
            <p:ph type="sldNum" sz="quarter" idx="5"/>
          </p:nvPr>
        </p:nvSpPr>
        <p:spPr/>
        <p:txBody>
          <a:bodyPr/>
          <a:lstStyle/>
          <a:p>
            <a:fld id="{493BBF43-A868-D94C-A9CC-39C296714D2B}" type="slidenum">
              <a:rPr lang="en-US" smtClean="0"/>
              <a:t>13</a:t>
            </a:fld>
            <a:endParaRPr lang="en-US"/>
          </a:p>
        </p:txBody>
      </p:sp>
    </p:spTree>
    <p:extLst>
      <p:ext uri="{BB962C8B-B14F-4D97-AF65-F5344CB8AC3E}">
        <p14:creationId xmlns:p14="http://schemas.microsoft.com/office/powerpoint/2010/main" val="3747765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u="none" strike="noStrike">
                <a:solidFill>
                  <a:srgbClr val="000000"/>
                </a:solidFill>
                <a:effectLst/>
                <a:latin typeface="Arial" panose="020B0604020202020204" pitchFamily="34" charset="0"/>
                <a:cs typeface="Arial" panose="020B0604020202020204" pitchFamily="34" charset="0"/>
              </a:rPr>
              <a:t>Guidelines: 6-8 bullets per slide; Use sentence fragments for bullets</a:t>
            </a:r>
          </a:p>
          <a:p>
            <a:endParaRPr lang="en-US"/>
          </a:p>
        </p:txBody>
      </p:sp>
      <p:sp>
        <p:nvSpPr>
          <p:cNvPr id="4" name="Slide Number Placeholder 3"/>
          <p:cNvSpPr>
            <a:spLocks noGrp="1"/>
          </p:cNvSpPr>
          <p:nvPr>
            <p:ph type="sldNum" sz="quarter" idx="5"/>
          </p:nvPr>
        </p:nvSpPr>
        <p:spPr/>
        <p:txBody>
          <a:bodyPr/>
          <a:lstStyle/>
          <a:p>
            <a:fld id="{493BBF43-A868-D94C-A9CC-39C296714D2B}" type="slidenum">
              <a:rPr lang="en-US" smtClean="0"/>
              <a:t>14</a:t>
            </a:fld>
            <a:endParaRPr lang="en-US"/>
          </a:p>
        </p:txBody>
      </p:sp>
    </p:spTree>
    <p:extLst>
      <p:ext uri="{BB962C8B-B14F-4D97-AF65-F5344CB8AC3E}">
        <p14:creationId xmlns:p14="http://schemas.microsoft.com/office/powerpoint/2010/main" val="1504059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BF14DA4-6BD3-41D0-ED7B-F5CF63D8E02B}"/>
              </a:ext>
            </a:extLst>
          </p:cNvPr>
          <p:cNvSpPr>
            <a:spLocks noGrp="1"/>
          </p:cNvSpPr>
          <p:nvPr>
            <p:ph type="pic" sz="quarter" idx="12"/>
          </p:nvPr>
        </p:nvSpPr>
        <p:spPr>
          <a:xfrm>
            <a:off x="5387975" y="0"/>
            <a:ext cx="6804025" cy="6858000"/>
          </a:xfrm>
        </p:spPr>
        <p:txBody>
          <a:bodyPr/>
          <a:lstStyle/>
          <a:p>
            <a:r>
              <a:rPr lang="en-US"/>
              <a:t>Click icon to add picture</a:t>
            </a:r>
          </a:p>
        </p:txBody>
      </p:sp>
      <p:sp>
        <p:nvSpPr>
          <p:cNvPr id="2" name="Title 1">
            <a:extLst>
              <a:ext uri="{FF2B5EF4-FFF2-40B4-BE49-F238E27FC236}">
                <a16:creationId xmlns:a16="http://schemas.microsoft.com/office/drawing/2014/main" id="{8C9795D8-36C7-9AC6-7BB0-2FA187F49B59}"/>
              </a:ext>
            </a:extLst>
          </p:cNvPr>
          <p:cNvSpPr>
            <a:spLocks noGrp="1"/>
          </p:cNvSpPr>
          <p:nvPr>
            <p:ph type="ctrTitle"/>
          </p:nvPr>
        </p:nvSpPr>
        <p:spPr>
          <a:xfrm>
            <a:off x="331417" y="2125014"/>
            <a:ext cx="6297984" cy="919032"/>
          </a:xfrm>
        </p:spPr>
        <p:txBody>
          <a:bodyPr anchor="b">
            <a:no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5A76DAF6-7FAD-3329-1F2F-26D428433E30}"/>
              </a:ext>
            </a:extLst>
          </p:cNvPr>
          <p:cNvSpPr>
            <a:spLocks noGrp="1"/>
          </p:cNvSpPr>
          <p:nvPr>
            <p:ph type="subTitle" idx="1"/>
          </p:nvPr>
        </p:nvSpPr>
        <p:spPr>
          <a:xfrm>
            <a:off x="331416" y="3047266"/>
            <a:ext cx="6559241" cy="529861"/>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12">
            <a:extLst>
              <a:ext uri="{FF2B5EF4-FFF2-40B4-BE49-F238E27FC236}">
                <a16:creationId xmlns:a16="http://schemas.microsoft.com/office/drawing/2014/main" id="{25E06F63-AE6B-E540-C04D-8905B2EFD5BF}"/>
              </a:ext>
            </a:extLst>
          </p:cNvPr>
          <p:cNvSpPr>
            <a:spLocks noGrp="1"/>
          </p:cNvSpPr>
          <p:nvPr>
            <p:ph type="body" sz="quarter" idx="10"/>
          </p:nvPr>
        </p:nvSpPr>
        <p:spPr>
          <a:xfrm>
            <a:off x="1096963" y="4244658"/>
            <a:ext cx="5999008" cy="529861"/>
          </a:xfrm>
        </p:spPr>
        <p:txBody>
          <a:bodyPr>
            <a:noAutofit/>
          </a:bodyPr>
          <a:lstStyle>
            <a:lvl1pPr marL="0" indent="0" algn="r">
              <a:buNone/>
              <a:defRPr sz="2400">
                <a:solidFill>
                  <a:schemeClr val="tx1">
                    <a:lumMod val="65000"/>
                    <a:lumOff val="35000"/>
                  </a:schemeClr>
                </a:solid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2BCBF152-3CD9-3B8D-5C6A-83D9FE6F56E6}"/>
              </a:ext>
            </a:extLst>
          </p:cNvPr>
          <p:cNvSpPr>
            <a:spLocks noGrp="1"/>
          </p:cNvSpPr>
          <p:nvPr>
            <p:ph type="body" sz="quarter" idx="11"/>
          </p:nvPr>
        </p:nvSpPr>
        <p:spPr>
          <a:xfrm>
            <a:off x="1096963" y="4775200"/>
            <a:ext cx="5999162" cy="501650"/>
          </a:xfrm>
        </p:spPr>
        <p:txBody>
          <a:bodyPr>
            <a:noAutofit/>
          </a:bodyPr>
          <a:lstStyle>
            <a:lvl1pPr marL="0" indent="0" algn="r">
              <a:buNone/>
              <a:defRPr sz="24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4213938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ransitions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6" y="1891183"/>
            <a:ext cx="10053033" cy="1325563"/>
          </a:xfrm>
        </p:spPr>
        <p:txBody>
          <a:bodyPr>
            <a:noAutofit/>
          </a:bodyPr>
          <a:lstStyle/>
          <a:p>
            <a:r>
              <a:rPr lang="en-US"/>
              <a:t>Click to edit Master title style</a:t>
            </a:r>
          </a:p>
        </p:txBody>
      </p:sp>
    </p:spTree>
    <p:extLst>
      <p:ext uri="{BB962C8B-B14F-4D97-AF65-F5344CB8AC3E}">
        <p14:creationId xmlns:p14="http://schemas.microsoft.com/office/powerpoint/2010/main" val="2160048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ody Slide - 2 Phot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309093" y="531951"/>
            <a:ext cx="5785319" cy="678664"/>
          </a:xfrm>
        </p:spPr>
        <p:txBody>
          <a:bodyPr anchor="b">
            <a:noAutofit/>
          </a:bodyPr>
          <a:lstStyle>
            <a:lvl1pPr>
              <a:defRPr sz="3200">
                <a:solidFill>
                  <a:schemeClr val="accent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549107"/>
            <a:ext cx="5945204" cy="2763982"/>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Picture Placeholder 2">
            <a:extLst>
              <a:ext uri="{FF2B5EF4-FFF2-40B4-BE49-F238E27FC236}">
                <a16:creationId xmlns:a16="http://schemas.microsoft.com/office/drawing/2014/main" id="{02C1D150-46A5-C3E3-0093-1693429B2A69}"/>
              </a:ext>
            </a:extLst>
          </p:cNvPr>
          <p:cNvSpPr>
            <a:spLocks noGrp="1"/>
          </p:cNvSpPr>
          <p:nvPr>
            <p:ph type="pic" idx="13"/>
          </p:nvPr>
        </p:nvSpPr>
        <p:spPr>
          <a:xfrm>
            <a:off x="6246796" y="3446653"/>
            <a:ext cx="5945204" cy="2763982"/>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Date Placeholder 4">
            <a:extLst>
              <a:ext uri="{FF2B5EF4-FFF2-40B4-BE49-F238E27FC236}">
                <a16:creationId xmlns:a16="http://schemas.microsoft.com/office/drawing/2014/main" id="{A6C8BEAD-C13B-93F9-6676-CE56FFBEEBF2}"/>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sp>
        <p:nvSpPr>
          <p:cNvPr id="11" name="Footer Placeholder 5">
            <a:extLst>
              <a:ext uri="{FF2B5EF4-FFF2-40B4-BE49-F238E27FC236}">
                <a16:creationId xmlns:a16="http://schemas.microsoft.com/office/drawing/2014/main" id="{9B986840-5762-4DAF-7AD9-5F837D0622DE}"/>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13" name="Slide Number Placeholder 6">
            <a:extLst>
              <a:ext uri="{FF2B5EF4-FFF2-40B4-BE49-F238E27FC236}">
                <a16:creationId xmlns:a16="http://schemas.microsoft.com/office/drawing/2014/main" id="{1E2F678D-103F-49D4-B531-CA075474F3D0}"/>
              </a:ext>
            </a:extLst>
          </p:cNvPr>
          <p:cNvSpPr>
            <a:spLocks noGrp="1"/>
          </p:cNvSpPr>
          <p:nvPr>
            <p:ph type="sldNum" sz="quarter" idx="12"/>
          </p:nvPr>
        </p:nvSpPr>
        <p:spPr>
          <a:xfrm>
            <a:off x="9140371"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pic>
        <p:nvPicPr>
          <p:cNvPr id="12" name="Picture 11">
            <a:extLst>
              <a:ext uri="{FF2B5EF4-FFF2-40B4-BE49-F238E27FC236}">
                <a16:creationId xmlns:a16="http://schemas.microsoft.com/office/drawing/2014/main" id="{FB721D4D-BA71-46BF-9E11-753BC33668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046669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ody Slide - Top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0" y="8195"/>
            <a:ext cx="12192000" cy="34208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35924" y="3666870"/>
            <a:ext cx="5642016" cy="2414481"/>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3">
            <a:extLst>
              <a:ext uri="{FF2B5EF4-FFF2-40B4-BE49-F238E27FC236}">
                <a16:creationId xmlns:a16="http://schemas.microsoft.com/office/drawing/2014/main" id="{718A1B46-8C31-1942-9CDD-F244EA45E1A6}"/>
              </a:ext>
            </a:extLst>
          </p:cNvPr>
          <p:cNvSpPr>
            <a:spLocks noGrp="1"/>
          </p:cNvSpPr>
          <p:nvPr>
            <p:ph type="body" sz="half" idx="13"/>
          </p:nvPr>
        </p:nvSpPr>
        <p:spPr>
          <a:xfrm>
            <a:off x="6103516" y="3666870"/>
            <a:ext cx="5642016" cy="2414481"/>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E2D036AA-9340-745D-7ECF-2C66965EE75A}"/>
              </a:ext>
            </a:extLst>
          </p:cNvPr>
          <p:cNvSpPr>
            <a:spLocks noGrp="1"/>
          </p:cNvSpPr>
          <p:nvPr>
            <p:ph type="title" hasCustomPrompt="1"/>
          </p:nvPr>
        </p:nvSpPr>
        <p:spPr>
          <a:xfrm>
            <a:off x="1" y="531951"/>
            <a:ext cx="6094412" cy="678664"/>
          </a:xfrm>
        </p:spPr>
        <p:txBody>
          <a:bodyPr anchor="b">
            <a:noAutofit/>
          </a:bodyPr>
          <a:lstStyle>
            <a:lvl1pPr>
              <a:defRPr sz="3200">
                <a:solidFill>
                  <a:schemeClr val="bg1"/>
                </a:solidFill>
              </a:defRPr>
            </a:lvl1pPr>
          </a:lstStyle>
          <a:p>
            <a:r>
              <a:rPr lang="en-US"/>
              <a:t>  Click to edit Master title style</a:t>
            </a:r>
          </a:p>
        </p:txBody>
      </p:sp>
      <p:sp>
        <p:nvSpPr>
          <p:cNvPr id="8" name="Footer Placeholder 5">
            <a:extLst>
              <a:ext uri="{FF2B5EF4-FFF2-40B4-BE49-F238E27FC236}">
                <a16:creationId xmlns:a16="http://schemas.microsoft.com/office/drawing/2014/main" id="{E2354D38-C6CF-E355-ADC2-9780C4F402FB}"/>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10" name="Slide Number Placeholder 6">
            <a:extLst>
              <a:ext uri="{FF2B5EF4-FFF2-40B4-BE49-F238E27FC236}">
                <a16:creationId xmlns:a16="http://schemas.microsoft.com/office/drawing/2014/main" id="{24DF5B5C-0FB6-281B-79D1-3AAEEBC738BC}"/>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sp>
        <p:nvSpPr>
          <p:cNvPr id="7" name="Date Placeholder 4">
            <a:extLst>
              <a:ext uri="{FF2B5EF4-FFF2-40B4-BE49-F238E27FC236}">
                <a16:creationId xmlns:a16="http://schemas.microsoft.com/office/drawing/2014/main" id="{CE744EEC-877B-6658-1AF3-402C4637D614}"/>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spTree>
    <p:extLst>
      <p:ext uri="{BB962C8B-B14F-4D97-AF65-F5344CB8AC3E}">
        <p14:creationId xmlns:p14="http://schemas.microsoft.com/office/powerpoint/2010/main" val="2242828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ody Slide - 1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F69CE8BE-367E-106F-0A1A-D4403D3CF398}"/>
              </a:ext>
            </a:extLst>
          </p:cNvPr>
          <p:cNvSpPr>
            <a:spLocks noGrp="1"/>
          </p:cNvSpPr>
          <p:nvPr>
            <p:ph type="title"/>
          </p:nvPr>
        </p:nvSpPr>
        <p:spPr>
          <a:xfrm>
            <a:off x="309093" y="531951"/>
            <a:ext cx="5785319" cy="678664"/>
          </a:xfrm>
        </p:spPr>
        <p:txBody>
          <a:bodyPr anchor="b">
            <a:noAutofit/>
          </a:bodyPr>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EA0AC1C4-21D9-DD3B-28D1-1E97E488E1A8}"/>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Footer Placeholder 5">
            <a:extLst>
              <a:ext uri="{FF2B5EF4-FFF2-40B4-BE49-F238E27FC236}">
                <a16:creationId xmlns:a16="http://schemas.microsoft.com/office/drawing/2014/main" id="{A4AF7EA1-AC10-6B34-7D70-18A57ABFF35E}"/>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11" name="Slide Number Placeholder 6">
            <a:extLst>
              <a:ext uri="{FF2B5EF4-FFF2-40B4-BE49-F238E27FC236}">
                <a16:creationId xmlns:a16="http://schemas.microsoft.com/office/drawing/2014/main" id="{0B83816E-8201-5044-F359-AFD3FCE21AAF}"/>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sp>
        <p:nvSpPr>
          <p:cNvPr id="5" name="Date Placeholder 4">
            <a:extLst>
              <a:ext uri="{FF2B5EF4-FFF2-40B4-BE49-F238E27FC236}">
                <a16:creationId xmlns:a16="http://schemas.microsoft.com/office/drawing/2014/main" id="{9E8CE785-B03D-6A9D-B2E7-6E9D526B228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pic>
        <p:nvPicPr>
          <p:cNvPr id="12" name="Picture 11">
            <a:extLst>
              <a:ext uri="{FF2B5EF4-FFF2-40B4-BE49-F238E27FC236}">
                <a16:creationId xmlns:a16="http://schemas.microsoft.com/office/drawing/2014/main" id="{66869AEF-C002-4444-8791-56AEEFBFD84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941786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ody Slide - Circular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20496" y="531951"/>
            <a:ext cx="5971504" cy="56786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F69CE8BE-367E-106F-0A1A-D4403D3CF398}"/>
              </a:ext>
            </a:extLst>
          </p:cNvPr>
          <p:cNvSpPr>
            <a:spLocks noGrp="1"/>
          </p:cNvSpPr>
          <p:nvPr>
            <p:ph type="title"/>
          </p:nvPr>
        </p:nvSpPr>
        <p:spPr>
          <a:xfrm>
            <a:off x="309093" y="531951"/>
            <a:ext cx="5785319" cy="678664"/>
          </a:xfrm>
        </p:spPr>
        <p:txBody>
          <a:bodyPr anchor="b">
            <a:noAutofit/>
          </a:bodyPr>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EA0AC1C4-21D9-DD3B-28D1-1E97E488E1A8}"/>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Footer Placeholder 5">
            <a:extLst>
              <a:ext uri="{FF2B5EF4-FFF2-40B4-BE49-F238E27FC236}">
                <a16:creationId xmlns:a16="http://schemas.microsoft.com/office/drawing/2014/main" id="{EF6ADE35-BF0E-DF23-D913-1DAA8CCD67A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11" name="Slide Number Placeholder 6">
            <a:extLst>
              <a:ext uri="{FF2B5EF4-FFF2-40B4-BE49-F238E27FC236}">
                <a16:creationId xmlns:a16="http://schemas.microsoft.com/office/drawing/2014/main" id="{BB898288-99FE-E6BE-FBE5-A3D4DE28F293}"/>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sp>
        <p:nvSpPr>
          <p:cNvPr id="5" name="Date Placeholder 4">
            <a:extLst>
              <a:ext uri="{FF2B5EF4-FFF2-40B4-BE49-F238E27FC236}">
                <a16:creationId xmlns:a16="http://schemas.microsoft.com/office/drawing/2014/main" id="{7F636C01-DAC5-C8E5-E590-A408A6BB4550}"/>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pic>
        <p:nvPicPr>
          <p:cNvPr id="12" name="Picture 11">
            <a:extLst>
              <a:ext uri="{FF2B5EF4-FFF2-40B4-BE49-F238E27FC236}">
                <a16:creationId xmlns:a16="http://schemas.microsoft.com/office/drawing/2014/main" id="{86F161EE-76CC-45E3-AC2B-F55638E7178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3996979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ody Slide - No Photos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5625C33B-E0CB-3D46-9D0E-81845337739C}"/>
              </a:ext>
            </a:extLst>
          </p:cNvPr>
          <p:cNvSpPr>
            <a:spLocks noGrp="1"/>
          </p:cNvSpPr>
          <p:nvPr>
            <p:ph type="ftr" sz="quarter" idx="11"/>
          </p:nvPr>
        </p:nvSpPr>
        <p:spPr>
          <a:xfrm>
            <a:off x="4038600" y="6330592"/>
            <a:ext cx="4114800" cy="365125"/>
          </a:xfrm>
          <a:prstGeom prst="rect">
            <a:avLst/>
          </a:prstGeom>
        </p:spPr>
        <p:txBody>
          <a:bodyPr anchor="ctr" anchorCtr="0"/>
          <a:lstStyle>
            <a:lvl1pPr algn="ctr">
              <a:defRPr sz="1000">
                <a:latin typeface="Arial" panose="020B0604020202020204" pitchFamily="34" charset="0"/>
              </a:defRPr>
            </a:lvl1pPr>
          </a:lstStyle>
          <a:p>
            <a:endParaRPr lang="en-US"/>
          </a:p>
        </p:txBody>
      </p:sp>
      <p:sp>
        <p:nvSpPr>
          <p:cNvPr id="7" name="Slide Number Placeholder 6">
            <a:extLst>
              <a:ext uri="{FF2B5EF4-FFF2-40B4-BE49-F238E27FC236}">
                <a16:creationId xmlns:a16="http://schemas.microsoft.com/office/drawing/2014/main" id="{A94E25E4-5B52-F70B-5E1A-F65D7D46186D}"/>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pic>
        <p:nvPicPr>
          <p:cNvPr id="8" name="Picture 7">
            <a:extLst>
              <a:ext uri="{FF2B5EF4-FFF2-40B4-BE49-F238E27FC236}">
                <a16:creationId xmlns:a16="http://schemas.microsoft.com/office/drawing/2014/main" id="{5058F0D3-C01F-3256-0218-65AF71F759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73F0606B-4EF8-C644-338C-2B63D06C1FA4}"/>
              </a:ext>
            </a:extLst>
          </p:cNvPr>
          <p:cNvSpPr>
            <a:spLocks noGrp="1"/>
          </p:cNvSpPr>
          <p:nvPr>
            <p:ph type="title"/>
          </p:nvPr>
        </p:nvSpPr>
        <p:spPr>
          <a:xfrm>
            <a:off x="309093" y="531951"/>
            <a:ext cx="11044707" cy="678664"/>
          </a:xfrm>
        </p:spPr>
        <p:txBody>
          <a:bodyPr anchor="b">
            <a:noAutofit/>
          </a:bodyPr>
          <a:lstStyle>
            <a:lvl1pPr>
              <a:defRPr sz="3200">
                <a:solidFill>
                  <a:schemeClr val="accent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73B0BD89-A704-0E29-46BD-5C54BB3971DB}"/>
              </a:ext>
            </a:extLst>
          </p:cNvPr>
          <p:cNvSpPr>
            <a:spLocks noGrp="1"/>
          </p:cNvSpPr>
          <p:nvPr>
            <p:ph type="body" sz="half" idx="2"/>
          </p:nvPr>
        </p:nvSpPr>
        <p:spPr>
          <a:xfrm>
            <a:off x="309094" y="1319201"/>
            <a:ext cx="11044706" cy="4891433"/>
          </a:xfrm>
        </p:spPr>
        <p:txBody>
          <a:bodyPr>
            <a:noAutofit/>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Date Placeholder 4">
            <a:extLst>
              <a:ext uri="{FF2B5EF4-FFF2-40B4-BE49-F238E27FC236}">
                <a16:creationId xmlns:a16="http://schemas.microsoft.com/office/drawing/2014/main" id="{C31EC031-12D9-ECFF-D858-559CF0816D2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pic>
        <p:nvPicPr>
          <p:cNvPr id="11" name="Picture 10">
            <a:extLst>
              <a:ext uri="{FF2B5EF4-FFF2-40B4-BE49-F238E27FC236}">
                <a16:creationId xmlns:a16="http://schemas.microsoft.com/office/drawing/2014/main" id="{3E176E9F-8359-4E77-8769-BF761EF6ED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3250437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ody Slide - Chart ">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1F1912-9CBC-18CD-A6E2-D8584EE6F30A}"/>
              </a:ext>
            </a:extLst>
          </p:cNvPr>
          <p:cNvSpPr>
            <a:spLocks noGrp="1"/>
          </p:cNvSpPr>
          <p:nvPr>
            <p:ph sz="half" idx="2"/>
          </p:nvPr>
        </p:nvSpPr>
        <p:spPr>
          <a:xfrm>
            <a:off x="374062" y="1424693"/>
            <a:ext cx="5798137" cy="3804129"/>
          </a:xfrm>
        </p:spPr>
        <p:txBody>
          <a:bodyPr anchor="t">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78444A-CE1E-BF31-5D75-39569219C363}"/>
              </a:ext>
            </a:extLst>
          </p:cNvPr>
          <p:cNvSpPr>
            <a:spLocks noGrp="1"/>
          </p:cNvSpPr>
          <p:nvPr>
            <p:ph type="body" sz="quarter" idx="3"/>
          </p:nvPr>
        </p:nvSpPr>
        <p:spPr>
          <a:xfrm>
            <a:off x="6336406" y="1424694"/>
            <a:ext cx="5018982" cy="4422313"/>
          </a:xfrm>
        </p:spPr>
        <p:txBody>
          <a:bodyPr anchor="t">
            <a:noAutofit/>
          </a:bodyPr>
          <a:lstStyle>
            <a:lvl1pPr marL="0" indent="0">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0" name="Picture 9">
            <a:extLst>
              <a:ext uri="{FF2B5EF4-FFF2-40B4-BE49-F238E27FC236}">
                <a16:creationId xmlns:a16="http://schemas.microsoft.com/office/drawing/2014/main" id="{C7FC8732-2197-B9C7-FC84-CA5395C650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3" name="Title 1">
            <a:extLst>
              <a:ext uri="{FF2B5EF4-FFF2-40B4-BE49-F238E27FC236}">
                <a16:creationId xmlns:a16="http://schemas.microsoft.com/office/drawing/2014/main" id="{0D9F4886-7D05-5680-AF1E-08F9985969FE}"/>
              </a:ext>
            </a:extLst>
          </p:cNvPr>
          <p:cNvSpPr>
            <a:spLocks noGrp="1"/>
          </p:cNvSpPr>
          <p:nvPr>
            <p:ph type="title"/>
          </p:nvPr>
        </p:nvSpPr>
        <p:spPr>
          <a:xfrm>
            <a:off x="309093" y="531951"/>
            <a:ext cx="11044707" cy="678664"/>
          </a:xfrm>
        </p:spPr>
        <p:txBody>
          <a:bodyPr anchor="b">
            <a:noAutofit/>
          </a:bodyPr>
          <a:lstStyle>
            <a:lvl1pPr>
              <a:defRPr sz="3200">
                <a:solidFill>
                  <a:schemeClr val="tx2"/>
                </a:solidFill>
              </a:defRPr>
            </a:lvl1pPr>
          </a:lstStyle>
          <a:p>
            <a:r>
              <a:rPr lang="en-US"/>
              <a:t>Click to edit Master title style</a:t>
            </a:r>
          </a:p>
        </p:txBody>
      </p:sp>
      <p:sp>
        <p:nvSpPr>
          <p:cNvPr id="3" name="Footer Placeholder 5">
            <a:extLst>
              <a:ext uri="{FF2B5EF4-FFF2-40B4-BE49-F238E27FC236}">
                <a16:creationId xmlns:a16="http://schemas.microsoft.com/office/drawing/2014/main" id="{C475642F-9965-9846-0682-55C7C6944A0B}"/>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6" name="Slide Number Placeholder 6">
            <a:extLst>
              <a:ext uri="{FF2B5EF4-FFF2-40B4-BE49-F238E27FC236}">
                <a16:creationId xmlns:a16="http://schemas.microsoft.com/office/drawing/2014/main" id="{7914D833-6B3E-46B1-EDE5-A7FD64C91958}"/>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sp>
        <p:nvSpPr>
          <p:cNvPr id="7" name="Date Placeholder 4">
            <a:extLst>
              <a:ext uri="{FF2B5EF4-FFF2-40B4-BE49-F238E27FC236}">
                <a16:creationId xmlns:a16="http://schemas.microsoft.com/office/drawing/2014/main" id="{0EA70E93-BE46-91B7-C94B-CF452506D78D}"/>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pic>
        <p:nvPicPr>
          <p:cNvPr id="12" name="Picture 11">
            <a:extLst>
              <a:ext uri="{FF2B5EF4-FFF2-40B4-BE49-F238E27FC236}">
                <a16:creationId xmlns:a16="http://schemas.microsoft.com/office/drawing/2014/main" id="{18C10AA7-5409-41F3-BC4E-22F426FB6B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83932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ody Slide - 1 Lef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5679584" y="674221"/>
            <a:ext cx="6057364" cy="716698"/>
          </a:xfrm>
        </p:spPr>
        <p:txBody>
          <a:bodyPr anchor="t">
            <a:noAutofit/>
          </a:bodyPr>
          <a:lstStyle>
            <a:lvl1pPr>
              <a:defRPr sz="3200">
                <a:solidFill>
                  <a:schemeClr val="tx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1" y="659082"/>
            <a:ext cx="5550795" cy="34492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5679584" y="1560773"/>
            <a:ext cx="6057364" cy="465909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9425B193-7653-FA58-7C69-56865C4DF7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1" name="Footer Placeholder 5">
            <a:extLst>
              <a:ext uri="{FF2B5EF4-FFF2-40B4-BE49-F238E27FC236}">
                <a16:creationId xmlns:a16="http://schemas.microsoft.com/office/drawing/2014/main" id="{B1BBB6AD-F5E7-2C7D-F208-959FE1C6444F}"/>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12" name="Slide Number Placeholder 6">
            <a:extLst>
              <a:ext uri="{FF2B5EF4-FFF2-40B4-BE49-F238E27FC236}">
                <a16:creationId xmlns:a16="http://schemas.microsoft.com/office/drawing/2014/main" id="{E6658A98-A780-C524-1137-D3BF53A55A60}"/>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sp>
        <p:nvSpPr>
          <p:cNvPr id="5" name="Date Placeholder 4">
            <a:extLst>
              <a:ext uri="{FF2B5EF4-FFF2-40B4-BE49-F238E27FC236}">
                <a16:creationId xmlns:a16="http://schemas.microsoft.com/office/drawing/2014/main" id="{8791057C-FA10-F5DE-B4C8-C3931D750C81}"/>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pic>
        <p:nvPicPr>
          <p:cNvPr id="13" name="Picture 12">
            <a:extLst>
              <a:ext uri="{FF2B5EF4-FFF2-40B4-BE49-F238E27FC236}">
                <a16:creationId xmlns:a16="http://schemas.microsoft.com/office/drawing/2014/main" id="{C1C835BB-5A9A-4887-AD28-9C7DC0F815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504526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ody Slide - 1 Right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8" name="Picture 7">
            <a:extLst>
              <a:ext uri="{FF2B5EF4-FFF2-40B4-BE49-F238E27FC236}">
                <a16:creationId xmlns:a16="http://schemas.microsoft.com/office/drawing/2014/main" id="{9425B193-7653-FA58-7C69-56865C4DF7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0" name="Title 1">
            <a:extLst>
              <a:ext uri="{FF2B5EF4-FFF2-40B4-BE49-F238E27FC236}">
                <a16:creationId xmlns:a16="http://schemas.microsoft.com/office/drawing/2014/main" id="{9A65267B-D68D-AD5F-98C2-6810944CC185}"/>
              </a:ext>
            </a:extLst>
          </p:cNvPr>
          <p:cNvSpPr>
            <a:spLocks noGrp="1"/>
          </p:cNvSpPr>
          <p:nvPr>
            <p:ph type="title"/>
          </p:nvPr>
        </p:nvSpPr>
        <p:spPr>
          <a:xfrm>
            <a:off x="309093" y="531951"/>
            <a:ext cx="5785319" cy="678664"/>
          </a:xfrm>
        </p:spPr>
        <p:txBody>
          <a:bodyPr anchor="b">
            <a:noAutofit/>
          </a:bodyPr>
          <a:lstStyle>
            <a:lvl1pPr>
              <a:defRPr sz="3200">
                <a:solidFill>
                  <a:schemeClr val="tx2"/>
                </a:solidFill>
              </a:defRPr>
            </a:lvl1pPr>
          </a:lstStyle>
          <a:p>
            <a:r>
              <a:rPr lang="en-US"/>
              <a:t>Click to edit Master title style</a:t>
            </a:r>
          </a:p>
        </p:txBody>
      </p:sp>
      <p:sp>
        <p:nvSpPr>
          <p:cNvPr id="11" name="Text Placeholder 3">
            <a:extLst>
              <a:ext uri="{FF2B5EF4-FFF2-40B4-BE49-F238E27FC236}">
                <a16:creationId xmlns:a16="http://schemas.microsoft.com/office/drawing/2014/main" id="{80D2211A-9B16-224E-FFC5-4225BAB41AB0}"/>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Footer Placeholder 5">
            <a:extLst>
              <a:ext uri="{FF2B5EF4-FFF2-40B4-BE49-F238E27FC236}">
                <a16:creationId xmlns:a16="http://schemas.microsoft.com/office/drawing/2014/main" id="{AA5FB620-142D-2BE0-8116-9FAAA7F693F3}"/>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18" name="Slide Number Placeholder 6">
            <a:extLst>
              <a:ext uri="{FF2B5EF4-FFF2-40B4-BE49-F238E27FC236}">
                <a16:creationId xmlns:a16="http://schemas.microsoft.com/office/drawing/2014/main" id="{85A35A3C-EFCE-E977-5D10-513BA05CDEAB}"/>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sp>
        <p:nvSpPr>
          <p:cNvPr id="2" name="Date Placeholder 4">
            <a:extLst>
              <a:ext uri="{FF2B5EF4-FFF2-40B4-BE49-F238E27FC236}">
                <a16:creationId xmlns:a16="http://schemas.microsoft.com/office/drawing/2014/main" id="{FD481F92-CD79-AD15-7CA5-87C78AC695BF}"/>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pic>
        <p:nvPicPr>
          <p:cNvPr id="13" name="Picture 12">
            <a:extLst>
              <a:ext uri="{FF2B5EF4-FFF2-40B4-BE49-F238E27FC236}">
                <a16:creationId xmlns:a16="http://schemas.microsoft.com/office/drawing/2014/main" id="{EDB17564-960C-4BE2-AE3B-9E042530BC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2645500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ody Slide - No Photo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FC8732-2197-B9C7-FC84-CA5395C650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1" name="Title 1">
            <a:extLst>
              <a:ext uri="{FF2B5EF4-FFF2-40B4-BE49-F238E27FC236}">
                <a16:creationId xmlns:a16="http://schemas.microsoft.com/office/drawing/2014/main" id="{99465704-2370-60F7-6005-D0288DFD87A0}"/>
              </a:ext>
            </a:extLst>
          </p:cNvPr>
          <p:cNvSpPr>
            <a:spLocks noGrp="1"/>
          </p:cNvSpPr>
          <p:nvPr>
            <p:ph type="title"/>
          </p:nvPr>
        </p:nvSpPr>
        <p:spPr>
          <a:xfrm>
            <a:off x="309093" y="531951"/>
            <a:ext cx="11044707" cy="678664"/>
          </a:xfrm>
        </p:spPr>
        <p:txBody>
          <a:bodyPr anchor="b">
            <a:noAutofit/>
          </a:bodyPr>
          <a:lstStyle>
            <a:lvl1pPr>
              <a:defRPr sz="3200">
                <a:solidFill>
                  <a:schemeClr val="tx2"/>
                </a:solidFill>
              </a:defRPr>
            </a:lvl1pPr>
          </a:lstStyle>
          <a:p>
            <a:r>
              <a:rPr lang="en-US"/>
              <a:t>Click to edit Master title style</a:t>
            </a:r>
          </a:p>
        </p:txBody>
      </p:sp>
      <p:sp>
        <p:nvSpPr>
          <p:cNvPr id="12" name="Text Placeholder 3">
            <a:extLst>
              <a:ext uri="{FF2B5EF4-FFF2-40B4-BE49-F238E27FC236}">
                <a16:creationId xmlns:a16="http://schemas.microsoft.com/office/drawing/2014/main" id="{D0A29258-15C1-6FB2-52AC-108985A071C8}"/>
              </a:ext>
            </a:extLst>
          </p:cNvPr>
          <p:cNvSpPr>
            <a:spLocks noGrp="1"/>
          </p:cNvSpPr>
          <p:nvPr>
            <p:ph type="body" sz="half" idx="2"/>
          </p:nvPr>
        </p:nvSpPr>
        <p:spPr>
          <a:xfrm>
            <a:off x="309094" y="1319201"/>
            <a:ext cx="5682288" cy="489143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a:extLst>
              <a:ext uri="{FF2B5EF4-FFF2-40B4-BE49-F238E27FC236}">
                <a16:creationId xmlns:a16="http://schemas.microsoft.com/office/drawing/2014/main" id="{7E85E37D-8958-2DEE-18A0-03962A83466E}"/>
              </a:ext>
            </a:extLst>
          </p:cNvPr>
          <p:cNvSpPr>
            <a:spLocks noGrp="1"/>
          </p:cNvSpPr>
          <p:nvPr>
            <p:ph type="body" sz="half" idx="13"/>
          </p:nvPr>
        </p:nvSpPr>
        <p:spPr>
          <a:xfrm>
            <a:off x="6110467" y="1322610"/>
            <a:ext cx="5682289" cy="489143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Footer Placeholder 5">
            <a:extLst>
              <a:ext uri="{FF2B5EF4-FFF2-40B4-BE49-F238E27FC236}">
                <a16:creationId xmlns:a16="http://schemas.microsoft.com/office/drawing/2014/main" id="{6FBE509B-CE41-57EF-59C3-275E43C033A4}"/>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4" name="Slide Number Placeholder 6">
            <a:extLst>
              <a:ext uri="{FF2B5EF4-FFF2-40B4-BE49-F238E27FC236}">
                <a16:creationId xmlns:a16="http://schemas.microsoft.com/office/drawing/2014/main" id="{944E86B8-08A1-6B0A-9E8F-1A2C0252563D}"/>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sp>
        <p:nvSpPr>
          <p:cNvPr id="5" name="Date Placeholder 4">
            <a:extLst>
              <a:ext uri="{FF2B5EF4-FFF2-40B4-BE49-F238E27FC236}">
                <a16:creationId xmlns:a16="http://schemas.microsoft.com/office/drawing/2014/main" id="{1AE111C8-7DEA-F7D8-15DA-EC66E6103A5D}"/>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pic>
        <p:nvPicPr>
          <p:cNvPr id="14" name="Picture 13">
            <a:extLst>
              <a:ext uri="{FF2B5EF4-FFF2-40B4-BE49-F238E27FC236}">
                <a16:creationId xmlns:a16="http://schemas.microsoft.com/office/drawing/2014/main" id="{1D72F205-0884-4182-ADD8-D44EB48258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545293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dy Slide - Slate Two Photo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309093" y="531951"/>
            <a:ext cx="5785319" cy="678664"/>
          </a:xfrm>
        </p:spPr>
        <p:txBody>
          <a:bodyPr anchor="b">
            <a:noAutofit/>
          </a:bodyPr>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549107"/>
            <a:ext cx="5945204" cy="27639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09093" y="1319201"/>
            <a:ext cx="5785319" cy="4891433"/>
          </a:xfrm>
        </p:spPr>
        <p:txBody>
          <a:bodyPr>
            <a:no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descr="Logo, company name&#10;&#10;Description automatically generated">
            <a:extLst>
              <a:ext uri="{FF2B5EF4-FFF2-40B4-BE49-F238E27FC236}">
                <a16:creationId xmlns:a16="http://schemas.microsoft.com/office/drawing/2014/main" id="{59AD2392-E6B3-D73D-424E-42A0157E1C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9331" y="-12193"/>
            <a:ext cx="1474015" cy="574180"/>
          </a:xfrm>
          <a:prstGeom prst="rect">
            <a:avLst/>
          </a:prstGeom>
        </p:spPr>
      </p:pic>
      <p:sp>
        <p:nvSpPr>
          <p:cNvPr id="9" name="Picture Placeholder 2">
            <a:extLst>
              <a:ext uri="{FF2B5EF4-FFF2-40B4-BE49-F238E27FC236}">
                <a16:creationId xmlns:a16="http://schemas.microsoft.com/office/drawing/2014/main" id="{02C1D150-46A5-C3E3-0093-1693429B2A69}"/>
              </a:ext>
            </a:extLst>
          </p:cNvPr>
          <p:cNvSpPr>
            <a:spLocks noGrp="1"/>
          </p:cNvSpPr>
          <p:nvPr>
            <p:ph type="pic" idx="13"/>
          </p:nvPr>
        </p:nvSpPr>
        <p:spPr>
          <a:xfrm>
            <a:off x="6246796" y="3446653"/>
            <a:ext cx="5945204" cy="27639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Footer Placeholder 5">
            <a:extLst>
              <a:ext uri="{FF2B5EF4-FFF2-40B4-BE49-F238E27FC236}">
                <a16:creationId xmlns:a16="http://schemas.microsoft.com/office/drawing/2014/main" id="{DF46FADE-5392-BCFC-BAD6-D700EFBD77D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solidFill>
                  <a:schemeClr val="bg1"/>
                </a:solidFill>
                <a:latin typeface="Arial" panose="020B0604020202020204" pitchFamily="34" charset="0"/>
              </a:defRPr>
            </a:lvl1pPr>
          </a:lstStyle>
          <a:p>
            <a:endParaRPr lang="en-US"/>
          </a:p>
        </p:txBody>
      </p:sp>
      <p:sp>
        <p:nvSpPr>
          <p:cNvPr id="12" name="Slide Number Placeholder 6">
            <a:extLst>
              <a:ext uri="{FF2B5EF4-FFF2-40B4-BE49-F238E27FC236}">
                <a16:creationId xmlns:a16="http://schemas.microsoft.com/office/drawing/2014/main" id="{4B37EFF6-260E-A1F5-FF79-F0ABEF7A2E0F}"/>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solidFill>
                  <a:schemeClr val="bg1"/>
                </a:solidFill>
                <a:latin typeface="Arial" panose="020B0604020202020204" pitchFamily="34" charset="0"/>
              </a:defRPr>
            </a:lvl1pPr>
          </a:lstStyle>
          <a:p>
            <a:fld id="{7D1BE87E-F0DE-A44C-894B-E142BEB21E42}" type="slidenum">
              <a:rPr lang="en-US" smtClean="0"/>
              <a:pPr/>
              <a:t>‹#›</a:t>
            </a:fld>
            <a:endParaRPr lang="en-US"/>
          </a:p>
        </p:txBody>
      </p:sp>
      <p:sp>
        <p:nvSpPr>
          <p:cNvPr id="5" name="Date Placeholder 4">
            <a:extLst>
              <a:ext uri="{FF2B5EF4-FFF2-40B4-BE49-F238E27FC236}">
                <a16:creationId xmlns:a16="http://schemas.microsoft.com/office/drawing/2014/main" id="{A871D8BB-52A9-22B5-DB17-DA5C2307245D}"/>
              </a:ext>
            </a:extLst>
          </p:cNvPr>
          <p:cNvSpPr>
            <a:spLocks noGrp="1"/>
          </p:cNvSpPr>
          <p:nvPr>
            <p:ph type="dt" sz="half" idx="10"/>
          </p:nvPr>
        </p:nvSpPr>
        <p:spPr>
          <a:xfrm>
            <a:off x="311726" y="6330592"/>
            <a:ext cx="2743200" cy="365125"/>
          </a:xfrm>
          <a:prstGeom prst="rect">
            <a:avLst/>
          </a:prstGeom>
        </p:spPr>
        <p:txBody>
          <a:bodyPr anchor="ctr"/>
          <a:lstStyle>
            <a:lvl1pPr>
              <a:defRPr sz="1000">
                <a:solidFill>
                  <a:schemeClr val="bg1"/>
                </a:solidFill>
                <a:latin typeface="Arial" panose="020B0604020202020204" pitchFamily="34" charset="0"/>
              </a:defRPr>
            </a:lvl1pPr>
          </a:lstStyle>
          <a:p>
            <a:r>
              <a:rPr lang="en-US"/>
              <a:t>10/05/2026</a:t>
            </a:r>
          </a:p>
        </p:txBody>
      </p:sp>
      <p:pic>
        <p:nvPicPr>
          <p:cNvPr id="13" name="Picture 12" descr="Logo, company name&#10;&#10;Description automatically generated">
            <a:extLst>
              <a:ext uri="{FF2B5EF4-FFF2-40B4-BE49-F238E27FC236}">
                <a16:creationId xmlns:a16="http://schemas.microsoft.com/office/drawing/2014/main" id="{D19EE4BA-CD94-40C8-BA88-88F35B10B1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9331" y="-12193"/>
            <a:ext cx="1474015" cy="574180"/>
          </a:xfrm>
          <a:prstGeom prst="rect">
            <a:avLst/>
          </a:prstGeom>
        </p:spPr>
      </p:pic>
    </p:spTree>
    <p:extLst>
      <p:ext uri="{BB962C8B-B14F-4D97-AF65-F5344CB8AC3E}">
        <p14:creationId xmlns:p14="http://schemas.microsoft.com/office/powerpoint/2010/main" val="2087164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ody Slide - Grey ">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itle 1">
            <a:extLst>
              <a:ext uri="{FF2B5EF4-FFF2-40B4-BE49-F238E27FC236}">
                <a16:creationId xmlns:a16="http://schemas.microsoft.com/office/drawing/2014/main" id="{9A65267B-D68D-AD5F-98C2-6810944CC185}"/>
              </a:ext>
            </a:extLst>
          </p:cNvPr>
          <p:cNvSpPr>
            <a:spLocks noGrp="1"/>
          </p:cNvSpPr>
          <p:nvPr>
            <p:ph type="title"/>
          </p:nvPr>
        </p:nvSpPr>
        <p:spPr>
          <a:xfrm>
            <a:off x="309093" y="531951"/>
            <a:ext cx="5785319" cy="678664"/>
          </a:xfrm>
        </p:spPr>
        <p:txBody>
          <a:bodyPr anchor="b">
            <a:noAutofit/>
          </a:bodyPr>
          <a:lstStyle>
            <a:lvl1pPr>
              <a:defRPr sz="3200">
                <a:solidFill>
                  <a:schemeClr val="bg1"/>
                </a:solidFill>
              </a:defRPr>
            </a:lvl1pPr>
          </a:lstStyle>
          <a:p>
            <a:r>
              <a:rPr lang="en-US"/>
              <a:t>Click to edit Master title style</a:t>
            </a:r>
          </a:p>
        </p:txBody>
      </p:sp>
      <p:sp>
        <p:nvSpPr>
          <p:cNvPr id="11" name="Text Placeholder 3">
            <a:extLst>
              <a:ext uri="{FF2B5EF4-FFF2-40B4-BE49-F238E27FC236}">
                <a16:creationId xmlns:a16="http://schemas.microsoft.com/office/drawing/2014/main" id="{80D2211A-9B16-224E-FFC5-4225BAB41AB0}"/>
              </a:ext>
            </a:extLst>
          </p:cNvPr>
          <p:cNvSpPr>
            <a:spLocks noGrp="1"/>
          </p:cNvSpPr>
          <p:nvPr>
            <p:ph type="body" sz="half" idx="2"/>
          </p:nvPr>
        </p:nvSpPr>
        <p:spPr>
          <a:xfrm>
            <a:off x="309093" y="1319201"/>
            <a:ext cx="5785319" cy="4891433"/>
          </a:xfrm>
        </p:spPr>
        <p:txBody>
          <a:bodyPr>
            <a:no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4" name="Picture 3">
            <a:extLst>
              <a:ext uri="{FF2B5EF4-FFF2-40B4-BE49-F238E27FC236}">
                <a16:creationId xmlns:a16="http://schemas.microsoft.com/office/drawing/2014/main" id="{0B903C67-DC6F-088A-9EA9-D734508F8D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8" name="Footer Placeholder 5">
            <a:extLst>
              <a:ext uri="{FF2B5EF4-FFF2-40B4-BE49-F238E27FC236}">
                <a16:creationId xmlns:a16="http://schemas.microsoft.com/office/drawing/2014/main" id="{77E5CE1A-809C-DEBF-5077-24C3A3D42D8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a:p>
        </p:txBody>
      </p:sp>
      <p:sp>
        <p:nvSpPr>
          <p:cNvPr id="9" name="Slide Number Placeholder 6">
            <a:extLst>
              <a:ext uri="{FF2B5EF4-FFF2-40B4-BE49-F238E27FC236}">
                <a16:creationId xmlns:a16="http://schemas.microsoft.com/office/drawing/2014/main" id="{6A59512F-10DA-5515-E4C4-B98127B24853}"/>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a:p>
        </p:txBody>
      </p:sp>
      <p:sp>
        <p:nvSpPr>
          <p:cNvPr id="5" name="Date Placeholder 4">
            <a:extLst>
              <a:ext uri="{FF2B5EF4-FFF2-40B4-BE49-F238E27FC236}">
                <a16:creationId xmlns:a16="http://schemas.microsoft.com/office/drawing/2014/main" id="{E38FEC5F-8621-2ECE-218F-2628960DE6C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r>
              <a:rPr lang="en-US"/>
              <a:t>10/05/2026</a:t>
            </a:r>
          </a:p>
        </p:txBody>
      </p:sp>
      <p:pic>
        <p:nvPicPr>
          <p:cNvPr id="12" name="Picture 11">
            <a:extLst>
              <a:ext uri="{FF2B5EF4-FFF2-40B4-BE49-F238E27FC236}">
                <a16:creationId xmlns:a16="http://schemas.microsoft.com/office/drawing/2014/main" id="{CFCFCA19-01CD-4B66-B389-82A12968C5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3115062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estion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7" y="2759119"/>
            <a:ext cx="10053033" cy="880970"/>
          </a:xfrm>
        </p:spPr>
        <p:txBody>
          <a:bodyPr>
            <a:noAutofit/>
          </a:bodyPr>
          <a:lstStyle>
            <a:lvl1pPr algn="ctr">
              <a:defRPr/>
            </a:lvl1pPr>
          </a:lstStyle>
          <a:p>
            <a:r>
              <a:rPr lang="en-US"/>
              <a:t>Click to edit Master title style</a:t>
            </a:r>
          </a:p>
        </p:txBody>
      </p:sp>
      <p:pic>
        <p:nvPicPr>
          <p:cNvPr id="4" name="Picture 3">
            <a:extLst>
              <a:ext uri="{FF2B5EF4-FFF2-40B4-BE49-F238E27FC236}">
                <a16:creationId xmlns:a16="http://schemas.microsoft.com/office/drawing/2014/main" id="{3A830D66-7C16-31AC-766A-71753A6062A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277059" y="6170055"/>
            <a:ext cx="1728303" cy="495265"/>
          </a:xfrm>
          <a:prstGeom prst="rect">
            <a:avLst/>
          </a:prstGeom>
        </p:spPr>
      </p:pic>
    </p:spTree>
    <p:extLst>
      <p:ext uri="{BB962C8B-B14F-4D97-AF65-F5344CB8AC3E}">
        <p14:creationId xmlns:p14="http://schemas.microsoft.com/office/powerpoint/2010/main" val="2192824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ntro Slide">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6" y="1891183"/>
            <a:ext cx="10053033" cy="1325563"/>
          </a:xfrm>
        </p:spPr>
        <p:txBody>
          <a:bodyPr>
            <a:noAutofit/>
          </a:bodyPr>
          <a:lstStyle/>
          <a:p>
            <a:r>
              <a:rPr lang="en-US"/>
              <a:t>Click to edit Master title style</a:t>
            </a:r>
          </a:p>
        </p:txBody>
      </p:sp>
    </p:spTree>
    <p:extLst>
      <p:ext uri="{BB962C8B-B14F-4D97-AF65-F5344CB8AC3E}">
        <p14:creationId xmlns:p14="http://schemas.microsoft.com/office/powerpoint/2010/main" val="498115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BD8159-AD9B-885B-18F2-9B7C42B96B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315885B-F131-1373-A6B2-E992A159B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FEC86D55-AA86-4418-BC5F-C51768C252B9}"/>
              </a:ext>
            </a:extLst>
          </p:cNvPr>
          <p:cNvSpPr>
            <a:spLocks noGrp="1"/>
          </p:cNvSpPr>
          <p:nvPr>
            <p:ph type="sldNum" sz="quarter" idx="4"/>
          </p:nvPr>
        </p:nvSpPr>
        <p:spPr>
          <a:xfrm>
            <a:off x="9144000" y="6356350"/>
            <a:ext cx="2743200" cy="365125"/>
          </a:xfrm>
          <a:prstGeom prst="rect">
            <a:avLst/>
          </a:prstGeom>
        </p:spPr>
        <p:txBody>
          <a:bodyPr vert="horz" lIns="91440" tIns="45720" rIns="91440" bIns="45720" rtlCol="0" anchor="ctr"/>
          <a:lstStyle>
            <a:lvl1pPr algn="r">
              <a:defRPr sz="1000">
                <a:solidFill>
                  <a:schemeClr val="tx1"/>
                </a:solidFill>
                <a:latin typeface="Arial" panose="020B0604020202020204" pitchFamily="34" charset="0"/>
                <a:cs typeface="Arial" panose="020B0604020202020204" pitchFamily="34" charset="0"/>
              </a:defRPr>
            </a:lvl1pPr>
          </a:lstStyle>
          <a:p>
            <a:fld id="{753F9866-9D6A-4E48-8AAE-F0F10B4380FA}" type="slidenum">
              <a:rPr lang="en-US" smtClean="0"/>
              <a:pPr/>
              <a:t>‹#›</a:t>
            </a:fld>
            <a:endParaRPr lang="en-US"/>
          </a:p>
        </p:txBody>
      </p:sp>
    </p:spTree>
    <p:extLst>
      <p:ext uri="{BB962C8B-B14F-4D97-AF65-F5344CB8AC3E}">
        <p14:creationId xmlns:p14="http://schemas.microsoft.com/office/powerpoint/2010/main" val="79359530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hf hdr="0" ftr="0"/>
  <p:txStyles>
    <p:titleStyle>
      <a:lvl1pPr algn="l"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8706-BE92-5674-8ED0-33DF2CC72419}"/>
            </a:ext>
          </a:extLst>
        </p:cNvPr>
        <p:cNvGrpSpPr/>
        <p:nvPr/>
      </p:nvGrpSpPr>
      <p:grpSpPr>
        <a:xfrm>
          <a:off x="0" y="0"/>
          <a:ext cx="0" cy="0"/>
          <a:chOff x="0" y="0"/>
          <a:chExt cx="0" cy="0"/>
        </a:xfrm>
      </p:grpSpPr>
      <p:pic>
        <p:nvPicPr>
          <p:cNvPr id="35" name="Picture Placeholder 34" descr="A close-up of a machine&#10;&#10;Description automatically generated with low confidence">
            <a:extLst>
              <a:ext uri="{FF2B5EF4-FFF2-40B4-BE49-F238E27FC236}">
                <a16:creationId xmlns:a16="http://schemas.microsoft.com/office/drawing/2014/main" id="{F4A7F67A-F711-D40B-01C6-A6770706EF7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Picture 12">
            <a:extLst>
              <a:ext uri="{FF2B5EF4-FFF2-40B4-BE49-F238E27FC236}">
                <a16:creationId xmlns:a16="http://schemas.microsoft.com/office/drawing/2014/main" id="{4D2A7D87-594F-52B2-2EA3-D41B34B42A5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71562"/>
            <a:ext cx="8663937" cy="6860009"/>
          </a:xfrm>
          <a:prstGeom prst="rect">
            <a:avLst/>
          </a:prstGeom>
        </p:spPr>
      </p:pic>
      <p:sp>
        <p:nvSpPr>
          <p:cNvPr id="2" name="Title 1">
            <a:extLst>
              <a:ext uri="{FF2B5EF4-FFF2-40B4-BE49-F238E27FC236}">
                <a16:creationId xmlns:a16="http://schemas.microsoft.com/office/drawing/2014/main" id="{7AAC87CA-8223-4766-DC0C-EF69FC2823DF}"/>
              </a:ext>
            </a:extLst>
          </p:cNvPr>
          <p:cNvSpPr>
            <a:spLocks noGrp="1"/>
          </p:cNvSpPr>
          <p:nvPr>
            <p:ph type="ctrTitle"/>
          </p:nvPr>
        </p:nvSpPr>
        <p:spPr>
          <a:xfrm>
            <a:off x="-26050" y="1703754"/>
            <a:ext cx="7122175" cy="1092527"/>
          </a:xfrm>
        </p:spPr>
        <p:txBody>
          <a:bodyPr>
            <a:noAutofit/>
          </a:bodyPr>
          <a:lstStyle/>
          <a:p>
            <a:r>
              <a:rPr lang="en-US" sz="2800" dirty="0">
                <a:latin typeface="Arial"/>
                <a:cs typeface="Arial"/>
              </a:rPr>
              <a:t>Workshop on the Physics Program</a:t>
            </a:r>
            <a:br>
              <a:rPr lang="en-US" sz="2800" dirty="0">
                <a:latin typeface="Arial"/>
                <a:cs typeface="Arial"/>
              </a:rPr>
            </a:br>
            <a:r>
              <a:rPr lang="en-US" sz="2800" dirty="0">
                <a:latin typeface="Arial"/>
                <a:cs typeface="Arial"/>
              </a:rPr>
              <a:t>with High Luminosity Facilities</a:t>
            </a:r>
            <a:endParaRPr lang="en-US" sz="2800" dirty="0"/>
          </a:p>
        </p:txBody>
      </p:sp>
      <p:sp>
        <p:nvSpPr>
          <p:cNvPr id="3" name="Subtitle 2">
            <a:extLst>
              <a:ext uri="{FF2B5EF4-FFF2-40B4-BE49-F238E27FC236}">
                <a16:creationId xmlns:a16="http://schemas.microsoft.com/office/drawing/2014/main" id="{AB7C2221-BF13-0BB7-7CAB-FCDFA3F405DB}"/>
              </a:ext>
            </a:extLst>
          </p:cNvPr>
          <p:cNvSpPr>
            <a:spLocks noGrp="1"/>
          </p:cNvSpPr>
          <p:nvPr>
            <p:ph type="subTitle" idx="1"/>
          </p:nvPr>
        </p:nvSpPr>
        <p:spPr>
          <a:xfrm>
            <a:off x="295556" y="2865834"/>
            <a:ext cx="6522608" cy="1453172"/>
          </a:xfrm>
        </p:spPr>
        <p:txBody>
          <a:bodyPr vert="horz" lIns="91440" tIns="45720" rIns="91440" bIns="45720" rtlCol="0" anchor="t">
            <a:noAutofit/>
          </a:bodyPr>
          <a:lstStyle/>
          <a:p>
            <a:pPr>
              <a:spcBef>
                <a:spcPts val="0"/>
              </a:spcBef>
            </a:pPr>
            <a:r>
              <a:rPr lang="en-US" sz="2400" dirty="0">
                <a:latin typeface="Arial"/>
                <a:cs typeface="Arial"/>
              </a:rPr>
              <a:t>October 05, 2026</a:t>
            </a:r>
          </a:p>
          <a:p>
            <a:pPr>
              <a:spcBef>
                <a:spcPts val="0"/>
              </a:spcBef>
            </a:pPr>
            <a:endParaRPr lang="en-US" sz="2400" dirty="0"/>
          </a:p>
        </p:txBody>
      </p:sp>
      <p:sp>
        <p:nvSpPr>
          <p:cNvPr id="31" name="Text Placeholder 30">
            <a:extLst>
              <a:ext uri="{FF2B5EF4-FFF2-40B4-BE49-F238E27FC236}">
                <a16:creationId xmlns:a16="http://schemas.microsoft.com/office/drawing/2014/main" id="{3CEEBFA1-2D11-2C9E-5C4A-9C08BAE97DCE}"/>
              </a:ext>
            </a:extLst>
          </p:cNvPr>
          <p:cNvSpPr>
            <a:spLocks noGrp="1"/>
          </p:cNvSpPr>
          <p:nvPr>
            <p:ph type="body" sz="quarter" idx="11"/>
          </p:nvPr>
        </p:nvSpPr>
        <p:spPr>
          <a:xfrm>
            <a:off x="331416" y="4775200"/>
            <a:ext cx="6764709" cy="501650"/>
          </a:xfrm>
        </p:spPr>
        <p:txBody>
          <a:bodyPr vert="horz" lIns="91440" tIns="45720" rIns="91440" bIns="45720" rtlCol="0" anchor="t">
            <a:noAutofit/>
          </a:bodyPr>
          <a:lstStyle/>
          <a:p>
            <a:pPr algn="l"/>
            <a:r>
              <a:rPr lang="en-US" sz="2400" dirty="0">
                <a:latin typeface="Arial"/>
                <a:cs typeface="Arial"/>
              </a:rPr>
              <a:t>Mike Spata, Acting</a:t>
            </a:r>
            <a:r>
              <a:rPr lang="en-US" dirty="0">
                <a:latin typeface="Arial"/>
                <a:cs typeface="Arial"/>
              </a:rPr>
              <a:t> Division</a:t>
            </a:r>
            <a:r>
              <a:rPr lang="en-US">
                <a:latin typeface="Arial"/>
                <a:cs typeface="Arial"/>
              </a:rPr>
              <a:t> </a:t>
            </a:r>
            <a:r>
              <a:rPr lang="en-US" sz="2400">
                <a:latin typeface="Arial"/>
                <a:cs typeface="Arial"/>
              </a:rPr>
              <a:t>Director</a:t>
            </a:r>
            <a:endParaRPr lang="en-US"/>
          </a:p>
          <a:p>
            <a:pPr algn="l"/>
            <a:r>
              <a:rPr lang="en-US">
                <a:latin typeface="Arial"/>
                <a:cs typeface="Arial"/>
              </a:rPr>
              <a:t>CEBAF Accelerator</a:t>
            </a:r>
            <a:endParaRPr lang="en-US"/>
          </a:p>
          <a:p>
            <a:endParaRPr lang="en-US"/>
          </a:p>
        </p:txBody>
      </p:sp>
    </p:spTree>
    <p:extLst>
      <p:ext uri="{BB962C8B-B14F-4D97-AF65-F5344CB8AC3E}">
        <p14:creationId xmlns:p14="http://schemas.microsoft.com/office/powerpoint/2010/main" val="890855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C75696-4217-4012-89CA-E9615D0ED3E8}"/>
              </a:ext>
            </a:extLst>
          </p:cNvPr>
          <p:cNvSpPr>
            <a:spLocks noGrp="1"/>
          </p:cNvSpPr>
          <p:nvPr>
            <p:ph type="sldNum" sz="quarter" idx="12"/>
          </p:nvPr>
        </p:nvSpPr>
        <p:spPr/>
        <p:txBody>
          <a:bodyPr/>
          <a:lstStyle/>
          <a:p>
            <a:fld id="{7D1BE87E-F0DE-A44C-894B-E142BEB21E42}" type="slidenum">
              <a:rPr lang="en-US" smtClean="0"/>
              <a:pPr/>
              <a:t>2</a:t>
            </a:fld>
            <a:endParaRPr lang="en-US"/>
          </a:p>
        </p:txBody>
      </p:sp>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11726" y="83715"/>
            <a:ext cx="11044707" cy="678664"/>
          </a:xfrm>
        </p:spPr>
        <p:txBody>
          <a:bodyPr vert="horz" lIns="91440" tIns="45720" rIns="91440" bIns="45720" rtlCol="0" anchor="b">
            <a:noAutofit/>
          </a:bodyPr>
          <a:lstStyle/>
          <a:p>
            <a:r>
              <a:rPr lang="en-US" sz="2800" dirty="0">
                <a:solidFill>
                  <a:srgbClr val="0070C0"/>
                </a:solidFill>
              </a:rPr>
              <a:t>Outline</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311726" y="822358"/>
            <a:ext cx="11044706" cy="5448255"/>
          </a:xfrm>
        </p:spPr>
        <p:txBody>
          <a:bodyPr vert="horz" lIns="91440" tIns="45720" rIns="91440" bIns="45720" rtlCol="0" anchor="t">
            <a:noAutofit/>
          </a:bodyPr>
          <a:lstStyle/>
          <a:p>
            <a:pPr marL="342900" indent="-342900">
              <a:buChar char="•"/>
            </a:pPr>
            <a:r>
              <a:rPr lang="en-US" dirty="0">
                <a:latin typeface="Arial"/>
                <a:cs typeface="Arial"/>
              </a:rPr>
              <a:t>FY26 Run Highlights</a:t>
            </a:r>
            <a:endParaRPr lang="en-US" dirty="0"/>
          </a:p>
          <a:p>
            <a:pPr marL="342900" indent="-342900">
              <a:buFont typeface="Arial" panose="020B0604020202020204" pitchFamily="34" charset="0"/>
              <a:buChar char="•"/>
            </a:pPr>
            <a:r>
              <a:rPr lang="en-US" dirty="0">
                <a:latin typeface="Arial"/>
                <a:cs typeface="Arial"/>
              </a:rPr>
              <a:t>FY27 CEBAF Support and Repair</a:t>
            </a:r>
          </a:p>
          <a:p>
            <a:pPr marL="342900" indent="-342900">
              <a:buFont typeface="Arial" panose="020B0604020202020204" pitchFamily="34" charset="0"/>
              <a:buChar char="•"/>
            </a:pPr>
            <a:r>
              <a:rPr lang="en-US" dirty="0">
                <a:latin typeface="Arial"/>
                <a:cs typeface="Arial"/>
              </a:rPr>
              <a:t>FY27 Reliability Investments</a:t>
            </a:r>
          </a:p>
          <a:p>
            <a:pPr marL="342900" indent="-342900">
              <a:buFont typeface="Arial" panose="020B0604020202020204" pitchFamily="34" charset="0"/>
              <a:buChar char="•"/>
            </a:pPr>
            <a:r>
              <a:rPr lang="en-US" dirty="0"/>
              <a:t>FY27 Linac Energy Performance Investments</a:t>
            </a:r>
          </a:p>
          <a:p>
            <a:pPr marL="342900" indent="-342900">
              <a:buFont typeface="Arial" panose="020B0604020202020204" pitchFamily="34" charset="0"/>
              <a:buChar char="•"/>
            </a:pPr>
            <a:r>
              <a:rPr lang="en-US" dirty="0">
                <a:latin typeface="Arial"/>
                <a:cs typeface="Arial"/>
              </a:rPr>
              <a:t>Moller Preparations</a:t>
            </a:r>
          </a:p>
          <a:p>
            <a:pPr marL="342900" indent="-342900">
              <a:buFont typeface="Arial" panose="020B0604020202020204" pitchFamily="34" charset="0"/>
              <a:buChar char="•"/>
            </a:pPr>
            <a:r>
              <a:rPr lang="en-US" dirty="0">
                <a:latin typeface="Arial"/>
                <a:cs typeface="Arial"/>
              </a:rPr>
              <a:t>Accelerator Improvement Projects</a:t>
            </a:r>
          </a:p>
          <a:p>
            <a:pPr marL="342900" indent="-342900">
              <a:buFont typeface="Arial" panose="020B0604020202020204" pitchFamily="34" charset="0"/>
              <a:buChar char="•"/>
            </a:pPr>
            <a:r>
              <a:rPr lang="en-US" dirty="0">
                <a:latin typeface="Arial"/>
                <a:cs typeface="Arial"/>
              </a:rPr>
              <a:t>Artificial Intelligence Investments</a:t>
            </a:r>
          </a:p>
          <a:p>
            <a:pPr marL="342900" indent="-342900">
              <a:buFont typeface="Arial" panose="020B0604020202020204" pitchFamily="34" charset="0"/>
              <a:buChar char="•"/>
            </a:pPr>
            <a:r>
              <a:rPr lang="en-US" dirty="0">
                <a:latin typeface="Arial"/>
                <a:cs typeface="Arial"/>
              </a:rPr>
              <a:t>Accelerator Management Plan</a:t>
            </a:r>
          </a:p>
          <a:p>
            <a:pPr marL="342900" indent="-342900">
              <a:buFont typeface="Arial" panose="020B0604020202020204" pitchFamily="34" charset="0"/>
              <a:buChar char="•"/>
            </a:pPr>
            <a:r>
              <a:rPr lang="en-US" dirty="0">
                <a:latin typeface="Arial"/>
                <a:cs typeface="Arial"/>
              </a:rPr>
              <a:t>CEBAF Configuration Control Committee</a:t>
            </a:r>
          </a:p>
          <a:p>
            <a:pPr marL="342900" indent="-342900">
              <a:buFont typeface="Arial" panose="020B0604020202020204" pitchFamily="34" charset="0"/>
              <a:buChar char="•"/>
            </a:pPr>
            <a:r>
              <a:rPr lang="en-US" dirty="0">
                <a:latin typeface="Arial"/>
                <a:cs typeface="Arial"/>
              </a:rPr>
              <a:t>Summary</a:t>
            </a:r>
          </a:p>
        </p:txBody>
      </p:sp>
      <p:sp>
        <p:nvSpPr>
          <p:cNvPr id="6" name="Date Placeholder 5">
            <a:extLst>
              <a:ext uri="{FF2B5EF4-FFF2-40B4-BE49-F238E27FC236}">
                <a16:creationId xmlns:a16="http://schemas.microsoft.com/office/drawing/2014/main" id="{326F5D45-CA27-4ADB-AF8C-3B8B048E2E41}"/>
              </a:ext>
            </a:extLst>
          </p:cNvPr>
          <p:cNvSpPr>
            <a:spLocks noGrp="1"/>
          </p:cNvSpPr>
          <p:nvPr>
            <p:ph type="dt" sz="half" idx="10"/>
          </p:nvPr>
        </p:nvSpPr>
        <p:spPr/>
        <p:txBody>
          <a:bodyPr/>
          <a:lstStyle/>
          <a:p>
            <a:r>
              <a:rPr lang="en-US"/>
              <a:t>10/05/2026</a:t>
            </a:r>
          </a:p>
        </p:txBody>
      </p:sp>
    </p:spTree>
    <p:extLst>
      <p:ext uri="{BB962C8B-B14F-4D97-AF65-F5344CB8AC3E}">
        <p14:creationId xmlns:p14="http://schemas.microsoft.com/office/powerpoint/2010/main" val="2998370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a:extLst>
              <a:ext uri="{FF2B5EF4-FFF2-40B4-BE49-F238E27FC236}">
                <a16:creationId xmlns:a16="http://schemas.microsoft.com/office/drawing/2014/main" id="{D411924C-31DB-48A1-BBF0-38FF68251D19}"/>
              </a:ext>
            </a:extLst>
          </p:cNvPr>
          <p:cNvGraphicFramePr>
            <a:graphicFrameLocks/>
          </p:cNvGraphicFramePr>
          <p:nvPr>
            <p:extLst/>
          </p:nvPr>
        </p:nvGraphicFramePr>
        <p:xfrm>
          <a:off x="39279" y="2527786"/>
          <a:ext cx="12113443" cy="376915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09094" y="0"/>
            <a:ext cx="11044707" cy="492035"/>
          </a:xfrm>
        </p:spPr>
        <p:txBody>
          <a:bodyPr/>
          <a:lstStyle/>
          <a:p>
            <a:r>
              <a:rPr lang="en-US" sz="2800" dirty="0">
                <a:solidFill>
                  <a:srgbClr val="0070C0"/>
                </a:solidFill>
              </a:rPr>
              <a:t>FY26 Low Energy Run Performance</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309094" y="531479"/>
            <a:ext cx="11044706" cy="5448255"/>
          </a:xfrm>
        </p:spPr>
        <p:txBody>
          <a:bodyPr vert="horz" lIns="91440" tIns="45720" rIns="91440" bIns="45720" rtlCol="0" anchor="t">
            <a:noAutofit/>
          </a:bodyPr>
          <a:lstStyle/>
          <a:p>
            <a:pPr marL="342900" indent="-342900">
              <a:buFont typeface="Arial" panose="020B0604020202020204" pitchFamily="34" charset="0"/>
              <a:buChar char="•"/>
            </a:pPr>
            <a:r>
              <a:rPr lang="en-US" sz="1800" dirty="0">
                <a:latin typeface="Arial"/>
                <a:cs typeface="Arial"/>
              </a:rPr>
              <a:t>The low energy run required 345 MeV/linac, the lowest energy we’ve run since the 4 GeV era. </a:t>
            </a:r>
          </a:p>
          <a:p>
            <a:pPr marL="342900" indent="-342900">
              <a:buFont typeface="Arial" panose="020B0604020202020204" pitchFamily="34" charset="0"/>
              <a:buChar char="•"/>
            </a:pPr>
            <a:r>
              <a:rPr lang="en-US" sz="1800" dirty="0"/>
              <a:t>Three low points for explicit outages are identified on the chart.</a:t>
            </a:r>
          </a:p>
          <a:p>
            <a:pPr marL="342900" indent="-342900">
              <a:buFont typeface="Arial" panose="020B0604020202020204" pitchFamily="34" charset="0"/>
              <a:buChar char="•"/>
            </a:pPr>
            <a:r>
              <a:rPr lang="en-US" sz="1800" dirty="0"/>
              <a:t>A chronic challenge at this low energy was optics reproducibility which required frequent retuning.</a:t>
            </a:r>
          </a:p>
          <a:p>
            <a:pPr marL="342900" indent="-342900">
              <a:buFont typeface="Arial" panose="020B0604020202020204" pitchFamily="34" charset="0"/>
              <a:buChar char="•"/>
            </a:pPr>
            <a:r>
              <a:rPr lang="en-US" sz="1800" dirty="0"/>
              <a:t>Data includes the usage of accumulated accelerator configuration change, tuning, maintenance and beam studies hours to optimize the overall program during periods when unable to deliver Physics.</a:t>
            </a:r>
          </a:p>
        </p:txBody>
      </p:sp>
      <p:sp>
        <p:nvSpPr>
          <p:cNvPr id="7" name="Date Placeholder 6">
            <a:extLst>
              <a:ext uri="{FF2B5EF4-FFF2-40B4-BE49-F238E27FC236}">
                <a16:creationId xmlns:a16="http://schemas.microsoft.com/office/drawing/2014/main" id="{C1D69417-7117-46F9-8265-3563BC2E8ADD}"/>
              </a:ext>
            </a:extLst>
          </p:cNvPr>
          <p:cNvSpPr>
            <a:spLocks noGrp="1"/>
          </p:cNvSpPr>
          <p:nvPr>
            <p:ph type="dt" sz="half" idx="10"/>
          </p:nvPr>
        </p:nvSpPr>
        <p:spPr/>
        <p:txBody>
          <a:bodyPr/>
          <a:lstStyle/>
          <a:p>
            <a:r>
              <a:rPr lang="en-US"/>
              <a:t>10/05/2026</a:t>
            </a:r>
          </a:p>
        </p:txBody>
      </p:sp>
      <p:sp>
        <p:nvSpPr>
          <p:cNvPr id="17" name="TextBox 16">
            <a:extLst>
              <a:ext uri="{FF2B5EF4-FFF2-40B4-BE49-F238E27FC236}">
                <a16:creationId xmlns:a16="http://schemas.microsoft.com/office/drawing/2014/main" id="{623DDA82-09E0-42E4-B626-BEF46EA509DD}"/>
              </a:ext>
            </a:extLst>
          </p:cNvPr>
          <p:cNvSpPr txBox="1"/>
          <p:nvPr/>
        </p:nvSpPr>
        <p:spPr>
          <a:xfrm>
            <a:off x="9464511" y="4052815"/>
            <a:ext cx="1046375" cy="461665"/>
          </a:xfrm>
          <a:prstGeom prst="rect">
            <a:avLst/>
          </a:prstGeom>
          <a:noFill/>
        </p:spPr>
        <p:txBody>
          <a:bodyPr wrap="square" rtlCol="0">
            <a:spAutoFit/>
          </a:bodyPr>
          <a:lstStyle/>
          <a:p>
            <a:pPr algn="ctr"/>
            <a:r>
              <a:rPr lang="en-US" sz="1200" dirty="0">
                <a:solidFill>
                  <a:srgbClr val="0070C0"/>
                </a:solidFill>
              </a:rPr>
              <a:t>RF Issues and</a:t>
            </a:r>
          </a:p>
          <a:p>
            <a:pPr algn="ctr"/>
            <a:r>
              <a:rPr lang="en-US" sz="1200" dirty="0">
                <a:solidFill>
                  <a:srgbClr val="0070C0"/>
                </a:solidFill>
              </a:rPr>
              <a:t>Beam Tuning</a:t>
            </a:r>
          </a:p>
        </p:txBody>
      </p:sp>
      <p:sp>
        <p:nvSpPr>
          <p:cNvPr id="16" name="TextBox 15">
            <a:extLst>
              <a:ext uri="{FF2B5EF4-FFF2-40B4-BE49-F238E27FC236}">
                <a16:creationId xmlns:a16="http://schemas.microsoft.com/office/drawing/2014/main" id="{9B7F6BD2-83A1-4529-9946-83052C30E68E}"/>
              </a:ext>
            </a:extLst>
          </p:cNvPr>
          <p:cNvSpPr txBox="1"/>
          <p:nvPr/>
        </p:nvSpPr>
        <p:spPr>
          <a:xfrm>
            <a:off x="4236563" y="4108510"/>
            <a:ext cx="806777" cy="461665"/>
          </a:xfrm>
          <a:prstGeom prst="rect">
            <a:avLst/>
          </a:prstGeom>
          <a:noFill/>
        </p:spPr>
        <p:txBody>
          <a:bodyPr wrap="square" rtlCol="0">
            <a:spAutoFit/>
          </a:bodyPr>
          <a:lstStyle/>
          <a:p>
            <a:pPr algn="ctr"/>
            <a:r>
              <a:rPr lang="en-US" sz="1200" dirty="0">
                <a:solidFill>
                  <a:srgbClr val="0070C0"/>
                </a:solidFill>
              </a:rPr>
              <a:t>MYBBS06</a:t>
            </a:r>
            <a:br>
              <a:rPr lang="en-US" sz="1200" dirty="0">
                <a:solidFill>
                  <a:srgbClr val="0070C0"/>
                </a:solidFill>
              </a:rPr>
            </a:br>
            <a:r>
              <a:rPr lang="en-US" sz="1200" dirty="0">
                <a:solidFill>
                  <a:srgbClr val="0070C0"/>
                </a:solidFill>
              </a:rPr>
              <a:t>Swap-out</a:t>
            </a:r>
          </a:p>
        </p:txBody>
      </p:sp>
      <p:sp>
        <p:nvSpPr>
          <p:cNvPr id="13" name="TextBox 12">
            <a:extLst>
              <a:ext uri="{FF2B5EF4-FFF2-40B4-BE49-F238E27FC236}">
                <a16:creationId xmlns:a16="http://schemas.microsoft.com/office/drawing/2014/main" id="{E116A733-25F0-4669-A37A-B655F203FB37}"/>
              </a:ext>
            </a:extLst>
          </p:cNvPr>
          <p:cNvSpPr txBox="1"/>
          <p:nvPr/>
        </p:nvSpPr>
        <p:spPr>
          <a:xfrm>
            <a:off x="5421886" y="5321930"/>
            <a:ext cx="2166691" cy="276999"/>
          </a:xfrm>
          <a:prstGeom prst="rect">
            <a:avLst/>
          </a:prstGeom>
          <a:noFill/>
        </p:spPr>
        <p:txBody>
          <a:bodyPr wrap="square" rtlCol="0">
            <a:spAutoFit/>
          </a:bodyPr>
          <a:lstStyle/>
          <a:p>
            <a:pPr algn="ctr"/>
            <a:r>
              <a:rPr lang="en-US" sz="1200" dirty="0">
                <a:solidFill>
                  <a:srgbClr val="0070C0"/>
                </a:solidFill>
              </a:rPr>
              <a:t>West Arc Cooling Tower Leak</a:t>
            </a:r>
          </a:p>
        </p:txBody>
      </p:sp>
      <p:sp>
        <p:nvSpPr>
          <p:cNvPr id="2" name="Slide Number Placeholder 1">
            <a:extLst>
              <a:ext uri="{FF2B5EF4-FFF2-40B4-BE49-F238E27FC236}">
                <a16:creationId xmlns:a16="http://schemas.microsoft.com/office/drawing/2014/main" id="{EB389D11-9BBC-4439-ABF7-AC89277C2E44}"/>
              </a:ext>
            </a:extLst>
          </p:cNvPr>
          <p:cNvSpPr>
            <a:spLocks noGrp="1"/>
          </p:cNvSpPr>
          <p:nvPr>
            <p:ph type="sldNum" sz="quarter" idx="12"/>
          </p:nvPr>
        </p:nvSpPr>
        <p:spPr/>
        <p:txBody>
          <a:bodyPr/>
          <a:lstStyle/>
          <a:p>
            <a:fld id="{7D1BE87E-F0DE-A44C-894B-E142BEB21E42}" type="slidenum">
              <a:rPr lang="en-US" smtClean="0"/>
              <a:pPr/>
              <a:t>3</a:t>
            </a:fld>
            <a:endParaRPr lang="en-US"/>
          </a:p>
        </p:txBody>
      </p:sp>
    </p:spTree>
    <p:extLst>
      <p:ext uri="{BB962C8B-B14F-4D97-AF65-F5344CB8AC3E}">
        <p14:creationId xmlns:p14="http://schemas.microsoft.com/office/powerpoint/2010/main" val="1793652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09094" y="31934"/>
            <a:ext cx="11044707" cy="452278"/>
          </a:xfrm>
        </p:spPr>
        <p:txBody>
          <a:bodyPr/>
          <a:lstStyle/>
          <a:p>
            <a:r>
              <a:rPr lang="en-US" sz="2800" dirty="0">
                <a:solidFill>
                  <a:srgbClr val="0070C0"/>
                </a:solidFill>
              </a:rPr>
              <a:t>FY26 Overall Run Performance</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309095" y="536869"/>
            <a:ext cx="11337960" cy="5448255"/>
          </a:xfrm>
        </p:spPr>
        <p:txBody>
          <a:bodyPr vert="horz" lIns="91440" tIns="45720" rIns="91440" bIns="45720" rtlCol="0" anchor="t">
            <a:noAutofit/>
          </a:bodyPr>
          <a:lstStyle/>
          <a:p>
            <a:pPr marL="342900" indent="-342900">
              <a:buFont typeface="Arial" panose="020B0604020202020204" pitchFamily="34" charset="0"/>
              <a:buChar char="•"/>
            </a:pPr>
            <a:r>
              <a:rPr lang="en-US" dirty="0">
                <a:latin typeface="Arial"/>
                <a:cs typeface="Arial"/>
              </a:rPr>
              <a:t>Transitioned to the high energy run over a two week period. One week to configure the magnet shunt resistors and one week for setting up the higher energy.</a:t>
            </a:r>
          </a:p>
          <a:p>
            <a:pPr marL="342900" indent="-342900">
              <a:buFont typeface="Arial" panose="020B0604020202020204" pitchFamily="34" charset="0"/>
              <a:buChar char="•"/>
            </a:pPr>
            <a:r>
              <a:rPr lang="en-US" dirty="0">
                <a:latin typeface="Arial"/>
                <a:cs typeface="Arial"/>
              </a:rPr>
              <a:t>Major run outages beyond the transition were dominated by stopping to flush magnets in the East Arc. Unfortunately this tended to limit beam availability to only Hall B on first pass.</a:t>
            </a:r>
          </a:p>
          <a:p>
            <a:pPr marL="342900" indent="-342900">
              <a:buFont typeface="Arial" panose="020B0604020202020204" pitchFamily="34" charset="0"/>
              <a:buChar char="•"/>
            </a:pPr>
            <a:r>
              <a:rPr lang="en-US" dirty="0">
                <a:latin typeface="Arial"/>
                <a:cs typeface="Arial"/>
              </a:rPr>
              <a:t>Throughout the high energy run the linac performance and optics reproducibility were excellent.</a:t>
            </a:r>
          </a:p>
          <a:p>
            <a:pPr marL="342900" indent="-342900">
              <a:buFont typeface="Arial" panose="020B0604020202020204" pitchFamily="34" charset="0"/>
              <a:buChar char="•"/>
            </a:pPr>
            <a:endParaRPr lang="en-US" dirty="0"/>
          </a:p>
        </p:txBody>
      </p:sp>
      <p:sp>
        <p:nvSpPr>
          <p:cNvPr id="7" name="Date Placeholder 6">
            <a:extLst>
              <a:ext uri="{FF2B5EF4-FFF2-40B4-BE49-F238E27FC236}">
                <a16:creationId xmlns:a16="http://schemas.microsoft.com/office/drawing/2014/main" id="{C1D69417-7117-46F9-8265-3563BC2E8ADD}"/>
              </a:ext>
            </a:extLst>
          </p:cNvPr>
          <p:cNvSpPr>
            <a:spLocks noGrp="1"/>
          </p:cNvSpPr>
          <p:nvPr>
            <p:ph type="dt" sz="half" idx="10"/>
          </p:nvPr>
        </p:nvSpPr>
        <p:spPr/>
        <p:txBody>
          <a:bodyPr/>
          <a:lstStyle/>
          <a:p>
            <a:r>
              <a:rPr lang="en-US"/>
              <a:t>10/05/2026</a:t>
            </a:r>
          </a:p>
        </p:txBody>
      </p:sp>
      <p:pic>
        <p:nvPicPr>
          <p:cNvPr id="3" name="Picture 2">
            <a:extLst>
              <a:ext uri="{FF2B5EF4-FFF2-40B4-BE49-F238E27FC236}">
                <a16:creationId xmlns:a16="http://schemas.microsoft.com/office/drawing/2014/main" id="{1AADF6A7-5007-4B02-863F-13CE1B4C60E0}"/>
              </a:ext>
            </a:extLst>
          </p:cNvPr>
          <p:cNvPicPr>
            <a:picLocks noChangeAspect="1"/>
          </p:cNvPicPr>
          <p:nvPr/>
        </p:nvPicPr>
        <p:blipFill>
          <a:blip r:embed="rId2"/>
          <a:stretch>
            <a:fillRect/>
          </a:stretch>
        </p:blipFill>
        <p:spPr>
          <a:xfrm>
            <a:off x="720599" y="2614377"/>
            <a:ext cx="6407032" cy="3716215"/>
          </a:xfrm>
          <a:prstGeom prst="rect">
            <a:avLst/>
          </a:prstGeom>
          <a:ln>
            <a:noFill/>
          </a:ln>
          <a:effectLst>
            <a:outerShdw blurRad="292100" dist="139700" dir="2700000" algn="tl" rotWithShape="0">
              <a:srgbClr val="333333">
                <a:alpha val="65000"/>
              </a:srgbClr>
            </a:outerShdw>
          </a:effectLst>
        </p:spPr>
      </p:pic>
      <p:graphicFrame>
        <p:nvGraphicFramePr>
          <p:cNvPr id="14" name="Chart 13">
            <a:extLst>
              <a:ext uri="{FF2B5EF4-FFF2-40B4-BE49-F238E27FC236}">
                <a16:creationId xmlns:a16="http://schemas.microsoft.com/office/drawing/2014/main" id="{88FE2E80-0342-4B65-AAEA-1CF17CC02911}"/>
              </a:ext>
            </a:extLst>
          </p:cNvPr>
          <p:cNvGraphicFramePr>
            <a:graphicFrameLocks/>
          </p:cNvGraphicFramePr>
          <p:nvPr>
            <p:extLst/>
          </p:nvPr>
        </p:nvGraphicFramePr>
        <p:xfrm>
          <a:off x="318292" y="2527448"/>
          <a:ext cx="11555417" cy="3890071"/>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4EB150DF-3F5E-4DB1-A9CC-601661C6DFB7}"/>
              </a:ext>
            </a:extLst>
          </p:cNvPr>
          <p:cNvSpPr>
            <a:spLocks noGrp="1"/>
          </p:cNvSpPr>
          <p:nvPr>
            <p:ph type="sldNum" sz="quarter" idx="12"/>
          </p:nvPr>
        </p:nvSpPr>
        <p:spPr/>
        <p:txBody>
          <a:bodyPr/>
          <a:lstStyle/>
          <a:p>
            <a:fld id="{7D1BE87E-F0DE-A44C-894B-E142BEB21E42}" type="slidenum">
              <a:rPr lang="en-US" smtClean="0"/>
              <a:pPr/>
              <a:t>4</a:t>
            </a:fld>
            <a:endParaRPr lang="en-US"/>
          </a:p>
        </p:txBody>
      </p:sp>
    </p:spTree>
    <p:extLst>
      <p:ext uri="{BB962C8B-B14F-4D97-AF65-F5344CB8AC3E}">
        <p14:creationId xmlns:p14="http://schemas.microsoft.com/office/powerpoint/2010/main" val="399460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11726" y="180885"/>
            <a:ext cx="11044707" cy="507937"/>
          </a:xfrm>
        </p:spPr>
        <p:txBody>
          <a:bodyPr/>
          <a:lstStyle/>
          <a:p>
            <a:r>
              <a:rPr lang="en-US" dirty="0">
                <a:solidFill>
                  <a:srgbClr val="0070C0"/>
                </a:solidFill>
              </a:rPr>
              <a:t>Linac Performance and High Power Running</a:t>
            </a:r>
          </a:p>
        </p:txBody>
      </p:sp>
      <p:sp>
        <p:nvSpPr>
          <p:cNvPr id="9" name="Date Placeholder 8">
            <a:extLst>
              <a:ext uri="{FF2B5EF4-FFF2-40B4-BE49-F238E27FC236}">
                <a16:creationId xmlns:a16="http://schemas.microsoft.com/office/drawing/2014/main" id="{6B588F92-BFEB-441C-A8A2-6593EC2F8DFA}"/>
              </a:ext>
            </a:extLst>
          </p:cNvPr>
          <p:cNvSpPr>
            <a:spLocks noGrp="1"/>
          </p:cNvSpPr>
          <p:nvPr>
            <p:ph type="dt" sz="half" idx="10"/>
          </p:nvPr>
        </p:nvSpPr>
        <p:spPr/>
        <p:txBody>
          <a:bodyPr/>
          <a:lstStyle/>
          <a:p>
            <a:r>
              <a:rPr lang="en-US"/>
              <a:t>10/05/2026</a:t>
            </a:r>
          </a:p>
        </p:txBody>
      </p:sp>
      <p:sp>
        <p:nvSpPr>
          <p:cNvPr id="7" name="Text Placeholder 4">
            <a:extLst>
              <a:ext uri="{FF2B5EF4-FFF2-40B4-BE49-F238E27FC236}">
                <a16:creationId xmlns:a16="http://schemas.microsoft.com/office/drawing/2014/main" id="{02960B8F-80D8-4031-9021-50F064ED1333}"/>
              </a:ext>
            </a:extLst>
          </p:cNvPr>
          <p:cNvSpPr txBox="1">
            <a:spLocks/>
          </p:cNvSpPr>
          <p:nvPr/>
        </p:nvSpPr>
        <p:spPr>
          <a:xfrm>
            <a:off x="311726" y="740407"/>
            <a:ext cx="7208030" cy="2855077"/>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Font typeface="Arial" panose="020B0604020202020204" pitchFamily="34" charset="0"/>
              <a:buNone/>
              <a:defRPr sz="2000" kern="1200" baseline="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1400" kern="1200" baseline="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000" kern="1200" baseline="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000" kern="1200" baseline="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342900" indent="-342900">
              <a:buFont typeface="Arial" panose="020B0604020202020204" pitchFamily="34" charset="0"/>
              <a:buChar char="•"/>
            </a:pPr>
            <a:r>
              <a:rPr lang="en-US" dirty="0"/>
              <a:t>Fast Shutdown (FSD) short duration trips for the FY25 and FY26 runs show good performance over the run periods.</a:t>
            </a:r>
          </a:p>
          <a:p>
            <a:pPr marL="342900" indent="-342900">
              <a:buFont typeface="Arial" panose="020B0604020202020204" pitchFamily="34" charset="0"/>
              <a:buChar char="•"/>
            </a:pPr>
            <a:r>
              <a:rPr lang="en-US" dirty="0"/>
              <a:t>A few days before the end of the run we achieved an all-time record of one hour and twelve minutes of continuous running at 750 kW.</a:t>
            </a:r>
          </a:p>
        </p:txBody>
      </p:sp>
      <p:pic>
        <p:nvPicPr>
          <p:cNvPr id="10" name="Picture 9">
            <a:extLst>
              <a:ext uri="{FF2B5EF4-FFF2-40B4-BE49-F238E27FC236}">
                <a16:creationId xmlns:a16="http://schemas.microsoft.com/office/drawing/2014/main" id="{73D19022-E0E1-4341-9CBB-37C7F733281C}"/>
              </a:ext>
            </a:extLst>
          </p:cNvPr>
          <p:cNvPicPr>
            <a:picLocks noChangeAspect="1"/>
          </p:cNvPicPr>
          <p:nvPr/>
        </p:nvPicPr>
        <p:blipFill>
          <a:blip r:embed="rId2"/>
          <a:stretch>
            <a:fillRect/>
          </a:stretch>
        </p:blipFill>
        <p:spPr>
          <a:xfrm>
            <a:off x="7931636" y="3643381"/>
            <a:ext cx="4018943" cy="2869475"/>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F380FA7B-6881-4E91-8615-59FB047F84EE}"/>
              </a:ext>
            </a:extLst>
          </p:cNvPr>
          <p:cNvPicPr>
            <a:picLocks noChangeAspect="1"/>
          </p:cNvPicPr>
          <p:nvPr/>
        </p:nvPicPr>
        <p:blipFill>
          <a:blip r:embed="rId3"/>
          <a:stretch>
            <a:fillRect/>
          </a:stretch>
        </p:blipFill>
        <p:spPr>
          <a:xfrm>
            <a:off x="7931636" y="762379"/>
            <a:ext cx="4018943" cy="2733889"/>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236B2B26-35DE-4CE8-A494-976E37335B0E}"/>
              </a:ext>
            </a:extLst>
          </p:cNvPr>
          <p:cNvPicPr>
            <a:picLocks noChangeAspect="1"/>
          </p:cNvPicPr>
          <p:nvPr/>
        </p:nvPicPr>
        <p:blipFill>
          <a:blip r:embed="rId4"/>
          <a:stretch>
            <a:fillRect/>
          </a:stretch>
        </p:blipFill>
        <p:spPr>
          <a:xfrm>
            <a:off x="506458" y="2641767"/>
            <a:ext cx="7013298" cy="3688825"/>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7D9E320B-F2F9-4EAD-8559-6AAEB1410821}"/>
              </a:ext>
            </a:extLst>
          </p:cNvPr>
          <p:cNvSpPr txBox="1"/>
          <p:nvPr/>
        </p:nvSpPr>
        <p:spPr>
          <a:xfrm flipH="1">
            <a:off x="9412498" y="762379"/>
            <a:ext cx="1057218" cy="369332"/>
          </a:xfrm>
          <a:prstGeom prst="rect">
            <a:avLst/>
          </a:prstGeom>
          <a:noFill/>
        </p:spPr>
        <p:txBody>
          <a:bodyPr wrap="square" rtlCol="0">
            <a:spAutoFit/>
          </a:bodyPr>
          <a:lstStyle/>
          <a:p>
            <a:r>
              <a:rPr lang="en-US" dirty="0">
                <a:solidFill>
                  <a:srgbClr val="002060"/>
                </a:solidFill>
              </a:rPr>
              <a:t>FY25 Run</a:t>
            </a:r>
          </a:p>
        </p:txBody>
      </p:sp>
      <p:sp>
        <p:nvSpPr>
          <p:cNvPr id="13" name="TextBox 12">
            <a:extLst>
              <a:ext uri="{FF2B5EF4-FFF2-40B4-BE49-F238E27FC236}">
                <a16:creationId xmlns:a16="http://schemas.microsoft.com/office/drawing/2014/main" id="{410C9B59-9B78-4ED8-A6F6-D6CA1D753638}"/>
              </a:ext>
            </a:extLst>
          </p:cNvPr>
          <p:cNvSpPr txBox="1"/>
          <p:nvPr/>
        </p:nvSpPr>
        <p:spPr>
          <a:xfrm flipH="1">
            <a:off x="9412498" y="3643381"/>
            <a:ext cx="1057218" cy="369332"/>
          </a:xfrm>
          <a:prstGeom prst="rect">
            <a:avLst/>
          </a:prstGeom>
          <a:noFill/>
        </p:spPr>
        <p:txBody>
          <a:bodyPr wrap="square" rtlCol="0">
            <a:spAutoFit/>
          </a:bodyPr>
          <a:lstStyle/>
          <a:p>
            <a:r>
              <a:rPr lang="en-US" dirty="0">
                <a:solidFill>
                  <a:srgbClr val="002060"/>
                </a:solidFill>
              </a:rPr>
              <a:t>FY26 Run</a:t>
            </a:r>
          </a:p>
        </p:txBody>
      </p:sp>
      <p:sp>
        <p:nvSpPr>
          <p:cNvPr id="3" name="Slide Number Placeholder 2">
            <a:extLst>
              <a:ext uri="{FF2B5EF4-FFF2-40B4-BE49-F238E27FC236}">
                <a16:creationId xmlns:a16="http://schemas.microsoft.com/office/drawing/2014/main" id="{7D27ACBD-85D9-461D-8751-4E1643EA97FD}"/>
              </a:ext>
            </a:extLst>
          </p:cNvPr>
          <p:cNvSpPr>
            <a:spLocks noGrp="1"/>
          </p:cNvSpPr>
          <p:nvPr>
            <p:ph type="sldNum" sz="quarter" idx="12"/>
          </p:nvPr>
        </p:nvSpPr>
        <p:spPr/>
        <p:txBody>
          <a:bodyPr/>
          <a:lstStyle/>
          <a:p>
            <a:fld id="{7D1BE87E-F0DE-A44C-894B-E142BEB21E42}" type="slidenum">
              <a:rPr lang="en-US" smtClean="0"/>
              <a:pPr/>
              <a:t>5</a:t>
            </a:fld>
            <a:endParaRPr lang="en-US"/>
          </a:p>
        </p:txBody>
      </p:sp>
    </p:spTree>
    <p:extLst>
      <p:ext uri="{BB962C8B-B14F-4D97-AF65-F5344CB8AC3E}">
        <p14:creationId xmlns:p14="http://schemas.microsoft.com/office/powerpoint/2010/main" val="3528628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09094" y="162283"/>
            <a:ext cx="11044707" cy="426317"/>
          </a:xfrm>
        </p:spPr>
        <p:txBody>
          <a:bodyPr/>
          <a:lstStyle/>
          <a:p>
            <a:r>
              <a:rPr lang="en-US" sz="2800" dirty="0">
                <a:solidFill>
                  <a:srgbClr val="0070C0"/>
                </a:solidFill>
              </a:rPr>
              <a:t>CEBAF Experimental Physics Program Accomplishments</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309094" y="738934"/>
            <a:ext cx="11044706" cy="5448255"/>
          </a:xfrm>
        </p:spPr>
        <p:txBody>
          <a:bodyPr vert="horz" lIns="91440" tIns="45720" rIns="91440" bIns="45720" rtlCol="0" anchor="t">
            <a:noAutofit/>
          </a:bodyPr>
          <a:lstStyle/>
          <a:p>
            <a:pPr lvl="0" eaLnBrk="0" fontAlgn="base" hangingPunct="0">
              <a:spcBef>
                <a:spcPct val="0"/>
              </a:spcBef>
              <a:spcAft>
                <a:spcPct val="0"/>
              </a:spcAft>
            </a:pPr>
            <a:r>
              <a:rPr lang="en-US" altLang="en-US" sz="1600" b="1" dirty="0">
                <a:solidFill>
                  <a:srgbClr val="0070C0"/>
                </a:solidFill>
                <a:latin typeface="Aptos" panose="020B0004020202020204"/>
              </a:rPr>
              <a:t>Hall B</a:t>
            </a:r>
          </a:p>
          <a:p>
            <a:pPr lvl="0" eaLnBrk="0" fontAlgn="base" hangingPunct="0">
              <a:spcBef>
                <a:spcPct val="0"/>
              </a:spcBef>
              <a:spcAft>
                <a:spcPct val="0"/>
              </a:spcAft>
            </a:pPr>
            <a:r>
              <a:rPr lang="en-US" altLang="en-US" sz="1600" b="1" dirty="0">
                <a:solidFill>
                  <a:srgbClr val="000000"/>
                </a:solidFill>
                <a:latin typeface="Aptos" panose="020B0004020202020204"/>
              </a:rPr>
              <a:t>E12-20-004:</a:t>
            </a:r>
            <a:r>
              <a:rPr lang="en-US" altLang="en-US" sz="1600" dirty="0">
                <a:solidFill>
                  <a:srgbClr val="000000"/>
                </a:solidFill>
                <a:latin typeface="Aptos" panose="020B0004020202020204"/>
              </a:rPr>
              <a:t> </a:t>
            </a:r>
            <a:r>
              <a:rPr lang="en-US" altLang="en-US" sz="1600" dirty="0" err="1">
                <a:solidFill>
                  <a:srgbClr val="000000"/>
                </a:solidFill>
                <a:latin typeface="Aptos" panose="020B0004020202020204"/>
              </a:rPr>
              <a:t>PRad</a:t>
            </a:r>
            <a:r>
              <a:rPr lang="en-US" altLang="en-US" sz="1600" dirty="0">
                <a:solidFill>
                  <a:srgbClr val="000000"/>
                </a:solidFill>
                <a:latin typeface="Aptos" panose="020B0004020202020204"/>
              </a:rPr>
              <a:t>-II (Contact: A. </a:t>
            </a:r>
            <a:r>
              <a:rPr lang="en-US" altLang="en-US" sz="1600" dirty="0" err="1">
                <a:solidFill>
                  <a:srgbClr val="000000"/>
                </a:solidFill>
                <a:latin typeface="Aptos" panose="020B0004020202020204"/>
              </a:rPr>
              <a:t>Gasparian</a:t>
            </a:r>
            <a:r>
              <a:rPr lang="en-US" altLang="en-US" sz="1600" dirty="0">
                <a:solidFill>
                  <a:srgbClr val="000000"/>
                </a:solidFill>
                <a:latin typeface="Aptos" panose="020B0004020202020204"/>
              </a:rPr>
              <a:t> (NCSU), D. Dutta (MS), H. Gao (Due), N. </a:t>
            </a:r>
            <a:r>
              <a:rPr lang="en-US" altLang="en-US" sz="1600" dirty="0" err="1">
                <a:solidFill>
                  <a:srgbClr val="000000"/>
                </a:solidFill>
                <a:latin typeface="Aptos" panose="020B0004020202020204"/>
              </a:rPr>
              <a:t>Liyanage</a:t>
            </a:r>
            <a:r>
              <a:rPr lang="en-US" altLang="en-US" sz="1600" dirty="0">
                <a:solidFill>
                  <a:srgbClr val="000000"/>
                </a:solidFill>
                <a:latin typeface="Aptos" panose="020B0004020202020204"/>
              </a:rPr>
              <a:t> (UVA), E. </a:t>
            </a:r>
            <a:r>
              <a:rPr lang="en-US" altLang="en-US" sz="1600" dirty="0" err="1">
                <a:solidFill>
                  <a:srgbClr val="000000"/>
                </a:solidFill>
                <a:latin typeface="Aptos" panose="020B0004020202020204"/>
              </a:rPr>
              <a:t>Pasyuk</a:t>
            </a:r>
            <a:r>
              <a:rPr lang="en-US" altLang="en-US" sz="1600" dirty="0">
                <a:solidFill>
                  <a:srgbClr val="000000"/>
                </a:solidFill>
                <a:latin typeface="Aptos" panose="020B0004020202020204"/>
              </a:rPr>
              <a:t>(JLab), C. Peng (ANL). W. </a:t>
            </a:r>
            <a:r>
              <a:rPr lang="en-US" altLang="en-US" sz="1600" dirty="0" err="1">
                <a:solidFill>
                  <a:srgbClr val="000000"/>
                </a:solidFill>
                <a:latin typeface="Aptos" panose="020B0004020202020204"/>
              </a:rPr>
              <a:t>Xiong</a:t>
            </a:r>
            <a:r>
              <a:rPr lang="en-US" altLang="en-US" sz="1600" dirty="0">
                <a:solidFill>
                  <a:srgbClr val="000000"/>
                </a:solidFill>
                <a:latin typeface="Aptos" panose="020B0004020202020204"/>
              </a:rPr>
              <a:t> (Shandong), and DWH (JLab)). [</a:t>
            </a:r>
            <a:r>
              <a:rPr lang="en-US" altLang="en-US" sz="1600" dirty="0">
                <a:solidFill>
                  <a:srgbClr val="000000"/>
                </a:solidFill>
                <a:highlight>
                  <a:srgbClr val="00FF00"/>
                </a:highlight>
                <a:latin typeface="Aptos" panose="020B0004020202020204"/>
              </a:rPr>
              <a:t>completed</a:t>
            </a:r>
            <a:r>
              <a:rPr lang="en-US" altLang="en-US" sz="1600" dirty="0">
                <a:solidFill>
                  <a:srgbClr val="000000"/>
                </a:solidFill>
                <a:latin typeface="Aptos" panose="020B0004020202020204"/>
              </a:rPr>
              <a:t>]</a:t>
            </a:r>
          </a:p>
          <a:p>
            <a:pPr lvl="0" eaLnBrk="0" fontAlgn="base" hangingPunct="0">
              <a:spcBef>
                <a:spcPct val="0"/>
              </a:spcBef>
              <a:spcAft>
                <a:spcPct val="0"/>
              </a:spcAft>
            </a:pPr>
            <a:r>
              <a:rPr lang="en-US" altLang="en-US" sz="1600" b="1" dirty="0">
                <a:solidFill>
                  <a:srgbClr val="000000"/>
                </a:solidFill>
                <a:latin typeface="Aptos" panose="020B0004020202020204"/>
              </a:rPr>
              <a:t>E12-21-003</a:t>
            </a:r>
            <a:r>
              <a:rPr lang="en-US" altLang="en-US" sz="1600" dirty="0">
                <a:solidFill>
                  <a:srgbClr val="000000"/>
                </a:solidFill>
                <a:latin typeface="Aptos" panose="020B0004020202020204"/>
              </a:rPr>
              <a:t>: X17 Boson Search: (Contact:  A. </a:t>
            </a:r>
            <a:r>
              <a:rPr lang="en-US" altLang="en-US" sz="1600" dirty="0" err="1">
                <a:solidFill>
                  <a:srgbClr val="000000"/>
                </a:solidFill>
                <a:latin typeface="Aptos" panose="020B0004020202020204"/>
              </a:rPr>
              <a:t>Gasparian</a:t>
            </a:r>
            <a:r>
              <a:rPr lang="en-US" altLang="en-US" sz="1600" dirty="0">
                <a:solidFill>
                  <a:srgbClr val="000000"/>
                </a:solidFill>
                <a:latin typeface="Aptos" panose="020B0004020202020204"/>
              </a:rPr>
              <a:t> (NCSU), D. Dutta (MS), H. Gao (Due), T. Hague (JLab), N. </a:t>
            </a:r>
            <a:r>
              <a:rPr lang="en-US" altLang="en-US" sz="1600" dirty="0" err="1">
                <a:solidFill>
                  <a:srgbClr val="000000"/>
                </a:solidFill>
                <a:latin typeface="Aptos" panose="020B0004020202020204"/>
              </a:rPr>
              <a:t>Liyanage</a:t>
            </a:r>
            <a:r>
              <a:rPr lang="en-US" altLang="en-US" sz="1600" dirty="0">
                <a:solidFill>
                  <a:srgbClr val="000000"/>
                </a:solidFill>
                <a:latin typeface="Aptos" panose="020B0004020202020204"/>
              </a:rPr>
              <a:t> (UVA),  R. Paremuzyan(JLab), C. Peng (ANL). W. </a:t>
            </a:r>
            <a:r>
              <a:rPr lang="en-US" altLang="en-US" sz="1600" dirty="0" err="1">
                <a:solidFill>
                  <a:srgbClr val="000000"/>
                </a:solidFill>
                <a:latin typeface="Aptos" panose="020B0004020202020204"/>
              </a:rPr>
              <a:t>Xiong</a:t>
            </a:r>
            <a:r>
              <a:rPr lang="en-US" altLang="en-US" sz="1600" dirty="0">
                <a:solidFill>
                  <a:srgbClr val="000000"/>
                </a:solidFill>
                <a:latin typeface="Aptos" panose="020B0004020202020204"/>
              </a:rPr>
              <a:t> (Shandong)) [</a:t>
            </a:r>
            <a:r>
              <a:rPr lang="en-US" altLang="en-US" sz="1600" dirty="0">
                <a:solidFill>
                  <a:srgbClr val="000000"/>
                </a:solidFill>
                <a:highlight>
                  <a:srgbClr val="FFFF00"/>
                </a:highlight>
                <a:latin typeface="Aptos" panose="020B0004020202020204"/>
              </a:rPr>
              <a:t>well underway, </a:t>
            </a:r>
            <a:r>
              <a:rPr lang="en-US" altLang="en-US" sz="1600" dirty="0">
                <a:highlight>
                  <a:srgbClr val="FFFF00"/>
                </a:highlight>
                <a:latin typeface="Aptos" panose="020B0004020202020204"/>
              </a:rPr>
              <a:t>continuing next year</a:t>
            </a:r>
            <a:r>
              <a:rPr lang="en-US" altLang="en-US" sz="1600" dirty="0">
                <a:solidFill>
                  <a:srgbClr val="000000"/>
                </a:solidFill>
                <a:latin typeface="Aptos" panose="020B0004020202020204"/>
              </a:rPr>
              <a:t>]</a:t>
            </a:r>
          </a:p>
          <a:p>
            <a:pPr lvl="0" eaLnBrk="0" fontAlgn="base" hangingPunct="0">
              <a:spcBef>
                <a:spcPct val="0"/>
              </a:spcBef>
              <a:spcAft>
                <a:spcPct val="0"/>
              </a:spcAft>
              <a:buFontTx/>
              <a:buChar char="•"/>
            </a:pPr>
            <a:endParaRPr lang="en-US" altLang="en-US" sz="1600" dirty="0">
              <a:solidFill>
                <a:srgbClr val="212121"/>
              </a:solidFill>
              <a:latin typeface="Aptos" panose="020B0004020202020204"/>
            </a:endParaRPr>
          </a:p>
          <a:p>
            <a:pPr lvl="0" eaLnBrk="0" fontAlgn="base" hangingPunct="0">
              <a:spcBef>
                <a:spcPct val="0"/>
              </a:spcBef>
              <a:spcAft>
                <a:spcPct val="0"/>
              </a:spcAft>
            </a:pPr>
            <a:r>
              <a:rPr lang="en-US" altLang="en-US" sz="1600" b="1" dirty="0">
                <a:solidFill>
                  <a:srgbClr val="0070C0"/>
                </a:solidFill>
                <a:latin typeface="Aptos" panose="020B0004020202020204"/>
              </a:rPr>
              <a:t>Hall C</a:t>
            </a:r>
          </a:p>
          <a:p>
            <a:pPr lvl="0" eaLnBrk="0" fontAlgn="base" hangingPunct="0">
              <a:spcBef>
                <a:spcPct val="0"/>
              </a:spcBef>
              <a:spcAft>
                <a:spcPct val="0"/>
              </a:spcAft>
            </a:pPr>
            <a:r>
              <a:rPr lang="en-US" altLang="en-US" sz="1600" b="1" dirty="0">
                <a:solidFill>
                  <a:srgbClr val="000000"/>
                </a:solidFill>
                <a:latin typeface="Aptos" panose="020B0004020202020204"/>
              </a:rPr>
              <a:t>E12-22-001</a:t>
            </a:r>
            <a:r>
              <a:rPr lang="en-US" altLang="en-US" sz="1600" dirty="0">
                <a:solidFill>
                  <a:srgbClr val="000000"/>
                </a:solidFill>
                <a:latin typeface="Aptos" panose="020B0004020202020204"/>
              </a:rPr>
              <a:t>: N-&gt; Delta (Contact: N. </a:t>
            </a:r>
            <a:r>
              <a:rPr lang="en-US" altLang="en-US" sz="1600" dirty="0" err="1">
                <a:solidFill>
                  <a:srgbClr val="000000"/>
                </a:solidFill>
                <a:latin typeface="Aptos" panose="020B0004020202020204"/>
              </a:rPr>
              <a:t>Sparveris</a:t>
            </a:r>
            <a:r>
              <a:rPr lang="en-US" altLang="en-US" sz="1600" dirty="0">
                <a:solidFill>
                  <a:srgbClr val="000000"/>
                </a:solidFill>
                <a:latin typeface="Aptos" panose="020B0004020202020204"/>
              </a:rPr>
              <a:t> (Temple), H. </a:t>
            </a:r>
            <a:r>
              <a:rPr lang="en-US" altLang="en-US" sz="1600" dirty="0" err="1">
                <a:solidFill>
                  <a:srgbClr val="000000"/>
                </a:solidFill>
                <a:latin typeface="Aptos" panose="020B0004020202020204"/>
              </a:rPr>
              <a:t>Atac</a:t>
            </a:r>
            <a:r>
              <a:rPr lang="en-US" altLang="en-US" sz="1600" dirty="0">
                <a:solidFill>
                  <a:srgbClr val="000000"/>
                </a:solidFill>
                <a:latin typeface="Aptos" panose="020B0004020202020204"/>
              </a:rPr>
              <a:t> (Temple), A. </a:t>
            </a:r>
            <a:r>
              <a:rPr lang="en-US" altLang="en-US" sz="1600" dirty="0" err="1">
                <a:solidFill>
                  <a:srgbClr val="000000"/>
                </a:solidFill>
                <a:latin typeface="Aptos" panose="020B0004020202020204"/>
              </a:rPr>
              <a:t>Camsonne</a:t>
            </a:r>
            <a:r>
              <a:rPr lang="en-US" altLang="en-US" sz="1600" dirty="0">
                <a:solidFill>
                  <a:srgbClr val="000000"/>
                </a:solidFill>
                <a:latin typeface="Aptos" panose="020B0004020202020204"/>
              </a:rPr>
              <a:t>(JLab), M. Jones(JLab), and M. </a:t>
            </a:r>
            <a:r>
              <a:rPr lang="en-US" altLang="en-US" sz="1600" dirty="0" err="1">
                <a:solidFill>
                  <a:srgbClr val="000000"/>
                </a:solidFill>
                <a:latin typeface="Aptos" panose="020B0004020202020204"/>
              </a:rPr>
              <a:t>Paolone</a:t>
            </a:r>
            <a:r>
              <a:rPr lang="en-US" altLang="en-US" sz="1600" dirty="0">
                <a:solidFill>
                  <a:srgbClr val="000000"/>
                </a:solidFill>
                <a:latin typeface="Aptos" panose="020B0004020202020204"/>
              </a:rPr>
              <a:t> (NMS) [ </a:t>
            </a:r>
            <a:r>
              <a:rPr lang="en-US" altLang="en-US" sz="1600" dirty="0">
                <a:solidFill>
                  <a:srgbClr val="000000"/>
                </a:solidFill>
                <a:highlight>
                  <a:srgbClr val="00FF00"/>
                </a:highlight>
                <a:latin typeface="Aptos" panose="020B0004020202020204"/>
              </a:rPr>
              <a:t>completed</a:t>
            </a:r>
            <a:r>
              <a:rPr lang="en-US" altLang="en-US" sz="1600" dirty="0">
                <a:solidFill>
                  <a:srgbClr val="000000"/>
                </a:solidFill>
                <a:latin typeface="Aptos" panose="020B0004020202020204"/>
              </a:rPr>
              <a:t> ]</a:t>
            </a:r>
          </a:p>
          <a:p>
            <a:pPr lvl="0" eaLnBrk="0" fontAlgn="base" hangingPunct="0">
              <a:spcBef>
                <a:spcPct val="0"/>
              </a:spcBef>
              <a:spcAft>
                <a:spcPct val="0"/>
              </a:spcAft>
            </a:pPr>
            <a:r>
              <a:rPr lang="en-US" altLang="en-US" sz="1600" b="1" dirty="0">
                <a:solidFill>
                  <a:srgbClr val="000000"/>
                </a:solidFill>
                <a:latin typeface="Aptos" panose="020B0004020202020204"/>
              </a:rPr>
              <a:t>E12-23-001</a:t>
            </a:r>
            <a:r>
              <a:rPr lang="en-US" altLang="en-US" sz="1600" dirty="0">
                <a:solidFill>
                  <a:srgbClr val="000000"/>
                </a:solidFill>
                <a:latin typeface="Aptos" panose="020B0004020202020204"/>
              </a:rPr>
              <a:t>: VCS (Contact: N. </a:t>
            </a:r>
            <a:r>
              <a:rPr lang="en-US" altLang="en-US" sz="1600" dirty="0" err="1">
                <a:solidFill>
                  <a:srgbClr val="000000"/>
                </a:solidFill>
                <a:latin typeface="Aptos" panose="020B0004020202020204"/>
              </a:rPr>
              <a:t>Sparveris</a:t>
            </a:r>
            <a:r>
              <a:rPr lang="en-US" altLang="en-US" sz="1600" dirty="0">
                <a:solidFill>
                  <a:srgbClr val="000000"/>
                </a:solidFill>
                <a:latin typeface="Aptos" panose="020B0004020202020204"/>
              </a:rPr>
              <a:t> (Temple), H. </a:t>
            </a:r>
            <a:r>
              <a:rPr lang="en-US" altLang="en-US" sz="1600" dirty="0" err="1">
                <a:solidFill>
                  <a:srgbClr val="000000"/>
                </a:solidFill>
                <a:latin typeface="Aptos" panose="020B0004020202020204"/>
              </a:rPr>
              <a:t>Atac</a:t>
            </a:r>
            <a:r>
              <a:rPr lang="en-US" altLang="en-US" sz="1600" dirty="0">
                <a:solidFill>
                  <a:srgbClr val="000000"/>
                </a:solidFill>
                <a:latin typeface="Aptos" panose="020B0004020202020204"/>
              </a:rPr>
              <a:t> (Temple), A. </a:t>
            </a:r>
            <a:r>
              <a:rPr lang="en-US" altLang="en-US" sz="1600" dirty="0" err="1">
                <a:solidFill>
                  <a:srgbClr val="000000"/>
                </a:solidFill>
                <a:latin typeface="Aptos" panose="020B0004020202020204"/>
              </a:rPr>
              <a:t>Camsonne</a:t>
            </a:r>
            <a:r>
              <a:rPr lang="en-US" altLang="en-US" sz="1600" dirty="0">
                <a:solidFill>
                  <a:srgbClr val="000000"/>
                </a:solidFill>
                <a:latin typeface="Aptos" panose="020B0004020202020204"/>
              </a:rPr>
              <a:t>(JLab), M. Jones(JLab) and M </a:t>
            </a:r>
            <a:r>
              <a:rPr lang="en-US" altLang="en-US" sz="1600" dirty="0" err="1">
                <a:solidFill>
                  <a:srgbClr val="000000"/>
                </a:solidFill>
                <a:latin typeface="Aptos" panose="020B0004020202020204"/>
              </a:rPr>
              <a:t>Paolone</a:t>
            </a:r>
            <a:r>
              <a:rPr lang="en-US" altLang="en-US" sz="1600" dirty="0">
                <a:solidFill>
                  <a:srgbClr val="000000"/>
                </a:solidFill>
                <a:latin typeface="Aptos" panose="020B0004020202020204"/>
              </a:rPr>
              <a:t> (NMS))     [ </a:t>
            </a:r>
            <a:r>
              <a:rPr lang="en-US" altLang="en-US" sz="1600" dirty="0">
                <a:solidFill>
                  <a:srgbClr val="000000"/>
                </a:solidFill>
                <a:highlight>
                  <a:srgbClr val="00FF00"/>
                </a:highlight>
                <a:latin typeface="Aptos" panose="020B0004020202020204"/>
              </a:rPr>
              <a:t>completed scope for FY26 </a:t>
            </a:r>
            <a:r>
              <a:rPr lang="en-US" altLang="en-US" sz="1600" dirty="0">
                <a:solidFill>
                  <a:srgbClr val="000000"/>
                </a:solidFill>
                <a:latin typeface="Aptos" panose="020B0004020202020204"/>
              </a:rPr>
              <a:t>]</a:t>
            </a:r>
          </a:p>
          <a:p>
            <a:pPr lvl="0" eaLnBrk="0" fontAlgn="base" hangingPunct="0">
              <a:spcBef>
                <a:spcPct val="0"/>
              </a:spcBef>
              <a:spcAft>
                <a:spcPct val="0"/>
              </a:spcAft>
            </a:pPr>
            <a:r>
              <a:rPr lang="en-US" altLang="en-US" sz="1600" b="1" dirty="0">
                <a:solidFill>
                  <a:srgbClr val="000000"/>
                </a:solidFill>
                <a:latin typeface="Aptos" panose="020B0004020202020204"/>
              </a:rPr>
              <a:t>E12-24-001</a:t>
            </a:r>
            <a:r>
              <a:rPr lang="en-US" altLang="en-US" sz="1600" dirty="0">
                <a:solidFill>
                  <a:srgbClr val="000000"/>
                </a:solidFill>
                <a:latin typeface="Aptos" panose="020B0004020202020204"/>
              </a:rPr>
              <a:t>: Nuclear-R SIDIS (Contact: D. Gaskell (JLab), P. </a:t>
            </a:r>
            <a:r>
              <a:rPr lang="en-US" altLang="en-US" sz="1600" dirty="0" err="1">
                <a:solidFill>
                  <a:srgbClr val="000000"/>
                </a:solidFill>
                <a:latin typeface="Aptos" panose="020B0004020202020204"/>
              </a:rPr>
              <a:t>Bosted</a:t>
            </a:r>
            <a:r>
              <a:rPr lang="en-US" altLang="en-US" sz="1600" dirty="0">
                <a:solidFill>
                  <a:srgbClr val="000000"/>
                </a:solidFill>
                <a:latin typeface="Aptos" panose="020B0004020202020204"/>
              </a:rPr>
              <a:t>(W&amp;M), W. Brooks (Fed. ST. Maria), R. Ent(JLab), E. Kinney(UC), and H. </a:t>
            </a:r>
            <a:r>
              <a:rPr lang="en-US" altLang="en-US" sz="1600" dirty="0" err="1">
                <a:solidFill>
                  <a:srgbClr val="000000"/>
                </a:solidFill>
                <a:latin typeface="Aptos" panose="020B0004020202020204"/>
              </a:rPr>
              <a:t>Mkrtchyan</a:t>
            </a:r>
            <a:r>
              <a:rPr lang="en-US" altLang="en-US" sz="1600" dirty="0">
                <a:solidFill>
                  <a:srgbClr val="000000"/>
                </a:solidFill>
                <a:latin typeface="Aptos" panose="020B0004020202020204"/>
              </a:rPr>
              <a:t> (Yerevan)) </a:t>
            </a:r>
            <a:r>
              <a:rPr lang="en-US" altLang="en-US" sz="1600" dirty="0">
                <a:latin typeface="Aptos" panose="020B0004020202020204"/>
              </a:rPr>
              <a:t>[</a:t>
            </a:r>
            <a:r>
              <a:rPr lang="en-US" altLang="en-US" sz="1600" dirty="0">
                <a:highlight>
                  <a:srgbClr val="00FF00"/>
                </a:highlight>
                <a:latin typeface="Aptos" panose="020B0004020202020204"/>
              </a:rPr>
              <a:t>completed</a:t>
            </a:r>
            <a:r>
              <a:rPr lang="en-US" altLang="en-US" sz="1600" dirty="0">
                <a:solidFill>
                  <a:srgbClr val="000000"/>
                </a:solidFill>
                <a:latin typeface="Aptos" panose="020B0004020202020204"/>
              </a:rPr>
              <a:t>]</a:t>
            </a:r>
          </a:p>
          <a:p>
            <a:pPr lvl="0" eaLnBrk="0" fontAlgn="base" hangingPunct="0">
              <a:spcBef>
                <a:spcPct val="0"/>
              </a:spcBef>
              <a:spcAft>
                <a:spcPct val="0"/>
              </a:spcAft>
            </a:pPr>
            <a:r>
              <a:rPr lang="en-US" altLang="en-US" sz="1600" b="1" dirty="0">
                <a:solidFill>
                  <a:srgbClr val="000000"/>
                </a:solidFill>
                <a:latin typeface="Aptos" panose="020B0004020202020204"/>
              </a:rPr>
              <a:t>E12-06-104</a:t>
            </a:r>
            <a:r>
              <a:rPr lang="en-US" altLang="en-US" sz="1600" dirty="0">
                <a:solidFill>
                  <a:srgbClr val="000000"/>
                </a:solidFill>
                <a:latin typeface="Aptos" panose="020B0004020202020204"/>
              </a:rPr>
              <a:t>: Nucleon R SIDIS (Contact: R. Ent(JLab), P. </a:t>
            </a:r>
            <a:r>
              <a:rPr lang="en-US" altLang="en-US" sz="1600" dirty="0" err="1">
                <a:solidFill>
                  <a:srgbClr val="000000"/>
                </a:solidFill>
                <a:latin typeface="Aptos" panose="020B0004020202020204"/>
              </a:rPr>
              <a:t>Bosted</a:t>
            </a:r>
            <a:r>
              <a:rPr lang="en-US" altLang="en-US" sz="1600" dirty="0">
                <a:solidFill>
                  <a:srgbClr val="000000"/>
                </a:solidFill>
                <a:latin typeface="Aptos" panose="020B0004020202020204"/>
              </a:rPr>
              <a:t>(W&amp;M), </a:t>
            </a:r>
            <a:r>
              <a:rPr lang="en-US" altLang="en-US" sz="1600" dirty="0" err="1">
                <a:solidFill>
                  <a:srgbClr val="000000"/>
                </a:solidFill>
                <a:latin typeface="Aptos" panose="020B0004020202020204"/>
              </a:rPr>
              <a:t>E.Kinny</a:t>
            </a:r>
            <a:r>
              <a:rPr lang="en-US" altLang="en-US" sz="1600" dirty="0">
                <a:solidFill>
                  <a:srgbClr val="000000"/>
                </a:solidFill>
                <a:latin typeface="Aptos" panose="020B0004020202020204"/>
              </a:rPr>
              <a:t>(UC) and H. </a:t>
            </a:r>
            <a:r>
              <a:rPr lang="en-US" altLang="en-US" sz="1600" dirty="0" err="1">
                <a:solidFill>
                  <a:srgbClr val="000000"/>
                </a:solidFill>
                <a:latin typeface="Aptos" panose="020B0004020202020204"/>
              </a:rPr>
              <a:t>Mkrtchyan</a:t>
            </a:r>
            <a:r>
              <a:rPr lang="en-US" altLang="en-US" sz="1600" dirty="0">
                <a:solidFill>
                  <a:srgbClr val="000000"/>
                </a:solidFill>
                <a:latin typeface="Aptos" panose="020B0004020202020204"/>
              </a:rPr>
              <a:t>(Yerevan)) [</a:t>
            </a:r>
            <a:r>
              <a:rPr lang="en-US" altLang="en-US" sz="1600" dirty="0">
                <a:solidFill>
                  <a:srgbClr val="000000"/>
                </a:solidFill>
                <a:highlight>
                  <a:srgbClr val="00FF00"/>
                </a:highlight>
                <a:latin typeface="Aptos" panose="020B0004020202020204"/>
              </a:rPr>
              <a:t>completed </a:t>
            </a:r>
            <a:r>
              <a:rPr lang="en-US" altLang="en-US" sz="1600" dirty="0">
                <a:solidFill>
                  <a:srgbClr val="000000"/>
                </a:solidFill>
                <a:latin typeface="Aptos" panose="020B0004020202020204"/>
              </a:rPr>
              <a:t>]</a:t>
            </a:r>
          </a:p>
          <a:p>
            <a:pPr lvl="0" eaLnBrk="0" fontAlgn="base" hangingPunct="0">
              <a:spcBef>
                <a:spcPct val="0"/>
              </a:spcBef>
              <a:spcAft>
                <a:spcPct val="0"/>
              </a:spcAft>
            </a:pPr>
            <a:r>
              <a:rPr lang="en-US" altLang="en-US" sz="1600" b="1" dirty="0">
                <a:solidFill>
                  <a:srgbClr val="000000"/>
                </a:solidFill>
                <a:latin typeface="Aptos" panose="020B0004020202020204"/>
              </a:rPr>
              <a:t>E12-06-107</a:t>
            </a:r>
            <a:r>
              <a:rPr lang="en-US" altLang="en-US" sz="1600" dirty="0">
                <a:solidFill>
                  <a:srgbClr val="000000"/>
                </a:solidFill>
                <a:latin typeface="Aptos" panose="020B0004020202020204"/>
              </a:rPr>
              <a:t>: Color Transparency Search (Contact H. Vance(FIU/ODU/JLab), C. </a:t>
            </a:r>
            <a:r>
              <a:rPr lang="en-US" altLang="en-US" sz="1600" dirty="0" err="1">
                <a:solidFill>
                  <a:srgbClr val="000000"/>
                </a:solidFill>
                <a:latin typeface="Aptos" panose="020B0004020202020204"/>
              </a:rPr>
              <a:t>Gayoso</a:t>
            </a:r>
            <a:r>
              <a:rPr lang="en-US" altLang="en-US" sz="1600" dirty="0">
                <a:solidFill>
                  <a:srgbClr val="000000"/>
                </a:solidFill>
                <a:latin typeface="Aptos" panose="020B0004020202020204"/>
              </a:rPr>
              <a:t>(W&amp;M), and D. Dutta(MS))</a:t>
            </a:r>
          </a:p>
          <a:p>
            <a:pPr lvl="0" eaLnBrk="0" fontAlgn="base" hangingPunct="0">
              <a:spcBef>
                <a:spcPct val="0"/>
              </a:spcBef>
              <a:spcAft>
                <a:spcPct val="0"/>
              </a:spcAft>
            </a:pPr>
            <a:r>
              <a:rPr lang="en-US" altLang="en-US" sz="1600" dirty="0">
                <a:solidFill>
                  <a:srgbClr val="000000"/>
                </a:solidFill>
                <a:latin typeface="Aptos" panose="020B0004020202020204"/>
              </a:rPr>
              <a:t>[</a:t>
            </a:r>
            <a:r>
              <a:rPr lang="en-US" altLang="en-US" sz="1600" dirty="0">
                <a:solidFill>
                  <a:srgbClr val="000000"/>
                </a:solidFill>
                <a:highlight>
                  <a:srgbClr val="FFFF00"/>
                </a:highlight>
                <a:latin typeface="Aptos" panose="020B0004020202020204"/>
              </a:rPr>
              <a:t>started, finishing next year</a:t>
            </a:r>
            <a:r>
              <a:rPr lang="en-US" altLang="en-US" sz="1600" dirty="0">
                <a:solidFill>
                  <a:srgbClr val="000000"/>
                </a:solidFill>
                <a:latin typeface="Aptos" panose="020B0004020202020204"/>
              </a:rPr>
              <a:t>]</a:t>
            </a:r>
            <a:endParaRPr lang="en-US" altLang="en-US" sz="1600" dirty="0">
              <a:solidFill>
                <a:srgbClr val="212121"/>
              </a:solidFill>
              <a:latin typeface="Aptos" panose="020B0004020202020204"/>
            </a:endParaRPr>
          </a:p>
          <a:p>
            <a:pPr lvl="0" eaLnBrk="0" fontAlgn="base" hangingPunct="0">
              <a:spcBef>
                <a:spcPct val="0"/>
              </a:spcBef>
              <a:spcAft>
                <a:spcPct val="0"/>
              </a:spcAft>
            </a:pPr>
            <a:endParaRPr lang="en-US" altLang="en-US" sz="1600" dirty="0">
              <a:latin typeface="Aptos" panose="020B0004020202020204"/>
            </a:endParaRPr>
          </a:p>
          <a:p>
            <a:pPr lvl="0" eaLnBrk="0" fontAlgn="base" hangingPunct="0">
              <a:spcBef>
                <a:spcPct val="0"/>
              </a:spcBef>
              <a:spcAft>
                <a:spcPct val="0"/>
              </a:spcAft>
            </a:pPr>
            <a:r>
              <a:rPr lang="en-US" altLang="en-US" sz="1600" b="1" dirty="0">
                <a:solidFill>
                  <a:srgbClr val="0070C0"/>
                </a:solidFill>
                <a:latin typeface="Aptos" panose="020B0004020202020204"/>
              </a:rPr>
              <a:t>Hall D</a:t>
            </a:r>
          </a:p>
          <a:p>
            <a:pPr lvl="0" eaLnBrk="0" fontAlgn="base" hangingPunct="0">
              <a:spcBef>
                <a:spcPct val="0"/>
              </a:spcBef>
              <a:spcAft>
                <a:spcPct val="0"/>
              </a:spcAft>
            </a:pPr>
            <a:r>
              <a:rPr lang="en-US" altLang="en-US" sz="1600" b="1" dirty="0">
                <a:solidFill>
                  <a:srgbClr val="000000"/>
                </a:solidFill>
                <a:latin typeface="Aptos" panose="020B0004020202020204"/>
              </a:rPr>
              <a:t>E12-25-005</a:t>
            </a:r>
            <a:r>
              <a:rPr lang="en-US" altLang="en-US" sz="1600" dirty="0">
                <a:solidFill>
                  <a:srgbClr val="000000"/>
                </a:solidFill>
                <a:latin typeface="Aptos" panose="020B0004020202020204"/>
              </a:rPr>
              <a:t>: GlueX with a 1-4 GeV Photon Beam ( contact: M. Dalton(JLab) &amp; F. Afzal (JLab), V. Crude (FSU), P. </a:t>
            </a:r>
            <a:r>
              <a:rPr lang="en-US" altLang="en-US" sz="1600" dirty="0" err="1">
                <a:solidFill>
                  <a:srgbClr val="000000"/>
                </a:solidFill>
                <a:latin typeface="Aptos" panose="020B0004020202020204"/>
              </a:rPr>
              <a:t>Hurck</a:t>
            </a:r>
            <a:r>
              <a:rPr lang="en-US" altLang="en-US" sz="1600" dirty="0">
                <a:solidFill>
                  <a:srgbClr val="000000"/>
                </a:solidFill>
                <a:latin typeface="Aptos" panose="020B0004020202020204"/>
              </a:rPr>
              <a:t> (UB), I. </a:t>
            </a:r>
            <a:r>
              <a:rPr lang="en-US" altLang="en-US" sz="1600" dirty="0" err="1">
                <a:solidFill>
                  <a:srgbClr val="000000"/>
                </a:solidFill>
                <a:latin typeface="Aptos" panose="020B0004020202020204"/>
              </a:rPr>
              <a:t>Jeagle</a:t>
            </a:r>
            <a:r>
              <a:rPr lang="en-US" altLang="en-US" sz="1600" dirty="0">
                <a:solidFill>
                  <a:srgbClr val="000000"/>
                </a:solidFill>
                <a:latin typeface="Aptos" panose="020B0004020202020204"/>
              </a:rPr>
              <a:t> (ODU), and A. Thiel (UG) ) </a:t>
            </a:r>
            <a:r>
              <a:rPr lang="en-US" altLang="en-US" sz="1600" dirty="0">
                <a:solidFill>
                  <a:srgbClr val="000000"/>
                </a:solidFill>
                <a:highlight>
                  <a:srgbClr val="FFFF00"/>
                </a:highlight>
                <a:latin typeface="Aptos" panose="020B0004020202020204"/>
              </a:rPr>
              <a:t>[ well underway</a:t>
            </a:r>
            <a:r>
              <a:rPr lang="en-US" altLang="en-US" sz="1600" dirty="0">
                <a:highlight>
                  <a:srgbClr val="FFFF00"/>
                </a:highlight>
                <a:latin typeface="Aptos" panose="020B0004020202020204"/>
              </a:rPr>
              <a:t>, finishing next year </a:t>
            </a:r>
            <a:r>
              <a:rPr lang="en-US" altLang="en-US" sz="1600" dirty="0">
                <a:solidFill>
                  <a:srgbClr val="000000"/>
                </a:solidFill>
                <a:latin typeface="Aptos" panose="020B0004020202020204"/>
              </a:rPr>
              <a:t>] </a:t>
            </a:r>
            <a:r>
              <a:rPr lang="en-US" altLang="en-US" sz="1600" b="1" dirty="0">
                <a:solidFill>
                  <a:srgbClr val="000000"/>
                </a:solidFill>
                <a:latin typeface="Aptos" panose="020B0004020202020204"/>
              </a:rPr>
              <a:t>NOTE:  First low energy Hall D beam.</a:t>
            </a:r>
          </a:p>
          <a:p>
            <a:pPr lvl="0" eaLnBrk="0" fontAlgn="base" hangingPunct="0">
              <a:spcBef>
                <a:spcPct val="0"/>
              </a:spcBef>
              <a:spcAft>
                <a:spcPct val="0"/>
              </a:spcAft>
            </a:pPr>
            <a:r>
              <a:rPr lang="en-US" altLang="en-US" sz="1600" b="1" dirty="0">
                <a:solidFill>
                  <a:srgbClr val="000000"/>
                </a:solidFill>
                <a:latin typeface="Aptos" panose="020B0004020202020204"/>
              </a:rPr>
              <a:t>E12-12-002</a:t>
            </a:r>
            <a:r>
              <a:rPr lang="en-US" altLang="en-US" sz="1600" dirty="0">
                <a:solidFill>
                  <a:srgbClr val="000000"/>
                </a:solidFill>
                <a:latin typeface="Aptos" panose="020B0004020202020204"/>
              </a:rPr>
              <a:t>: GlueX-II (Contact: C. Meyer (CMU) and M. Shepherd (IU)) [</a:t>
            </a:r>
            <a:r>
              <a:rPr lang="en-US" altLang="en-US" sz="1600" dirty="0">
                <a:solidFill>
                  <a:srgbClr val="000000"/>
                </a:solidFill>
                <a:highlight>
                  <a:srgbClr val="FFFF00"/>
                </a:highlight>
                <a:latin typeface="Aptos" panose="020B0004020202020204"/>
              </a:rPr>
              <a:t>200 of 220 days completed, finishing next year</a:t>
            </a:r>
            <a:r>
              <a:rPr lang="en-US" altLang="en-US" sz="1600" dirty="0">
                <a:solidFill>
                  <a:srgbClr val="000000"/>
                </a:solidFill>
                <a:latin typeface="Aptos" panose="020B0004020202020204"/>
              </a:rPr>
              <a:t>]</a:t>
            </a:r>
          </a:p>
          <a:p>
            <a:pPr lvl="0" eaLnBrk="0" fontAlgn="base" hangingPunct="0">
              <a:spcBef>
                <a:spcPct val="0"/>
              </a:spcBef>
              <a:spcAft>
                <a:spcPct val="0"/>
              </a:spcAft>
            </a:pPr>
            <a:r>
              <a:rPr lang="en-US" altLang="en-US" sz="1600" b="1" dirty="0">
                <a:solidFill>
                  <a:srgbClr val="000000"/>
                </a:solidFill>
                <a:latin typeface="Aptos" panose="020B0004020202020204"/>
              </a:rPr>
              <a:t>E12-12-002A</a:t>
            </a:r>
            <a:r>
              <a:rPr lang="en-US" altLang="en-US" sz="1600" dirty="0">
                <a:solidFill>
                  <a:srgbClr val="000000"/>
                </a:solidFill>
                <a:latin typeface="Aptos" panose="020B0004020202020204"/>
              </a:rPr>
              <a:t>:  Jefferson Lab Eta Factor (JEF) (Contact: L. Gan (UNCW) &amp; Z. Papandreou, A. </a:t>
            </a:r>
            <a:r>
              <a:rPr lang="en-US" altLang="en-US" sz="1600" dirty="0" err="1">
                <a:solidFill>
                  <a:srgbClr val="000000"/>
                </a:solidFill>
                <a:latin typeface="Aptos" panose="020B0004020202020204"/>
              </a:rPr>
              <a:t>Somov</a:t>
            </a:r>
            <a:r>
              <a:rPr lang="en-US" altLang="en-US" sz="1600" dirty="0">
                <a:solidFill>
                  <a:srgbClr val="000000"/>
                </a:solidFill>
                <a:latin typeface="Aptos" panose="020B0004020202020204"/>
              </a:rPr>
              <a:t>(JLab), and S. Tayler(JLab)) </a:t>
            </a:r>
          </a:p>
          <a:p>
            <a:pPr lvl="0" eaLnBrk="0" fontAlgn="base" hangingPunct="0">
              <a:spcBef>
                <a:spcPct val="0"/>
              </a:spcBef>
              <a:spcAft>
                <a:spcPct val="0"/>
              </a:spcAft>
            </a:pPr>
            <a:r>
              <a:rPr lang="en-US" altLang="en-US" sz="1600" dirty="0">
                <a:solidFill>
                  <a:srgbClr val="000000"/>
                </a:solidFill>
                <a:latin typeface="Aptos" panose="020B0004020202020204"/>
              </a:rPr>
              <a:t>[</a:t>
            </a:r>
            <a:r>
              <a:rPr lang="en-US" altLang="en-US" sz="1600" dirty="0">
                <a:solidFill>
                  <a:srgbClr val="000000"/>
                </a:solidFill>
                <a:highlight>
                  <a:srgbClr val="FFFF00"/>
                </a:highlight>
                <a:latin typeface="Aptos" panose="020B0004020202020204"/>
              </a:rPr>
              <a:t>run group experiment with GlueX-II, finishing next year</a:t>
            </a:r>
            <a:r>
              <a:rPr lang="en-US" altLang="en-US" sz="1600" dirty="0">
                <a:solidFill>
                  <a:srgbClr val="000000"/>
                </a:solidFill>
                <a:latin typeface="Aptos" panose="020B0004020202020204"/>
              </a:rPr>
              <a:t>]</a:t>
            </a:r>
            <a:endParaRPr lang="en-US" altLang="en-US" sz="1600" dirty="0">
              <a:solidFill>
                <a:srgbClr val="212121"/>
              </a:solidFill>
              <a:latin typeface="Aptos" panose="020B0004020202020204"/>
            </a:endParaRPr>
          </a:p>
          <a:p>
            <a:endParaRPr lang="en-US" sz="1600" dirty="0">
              <a:latin typeface="Aptos" panose="020B0004020202020204"/>
            </a:endParaRPr>
          </a:p>
        </p:txBody>
      </p:sp>
      <p:sp>
        <p:nvSpPr>
          <p:cNvPr id="7" name="Date Placeholder 6">
            <a:extLst>
              <a:ext uri="{FF2B5EF4-FFF2-40B4-BE49-F238E27FC236}">
                <a16:creationId xmlns:a16="http://schemas.microsoft.com/office/drawing/2014/main" id="{C1D69417-7117-46F9-8265-3563BC2E8ADD}"/>
              </a:ext>
            </a:extLst>
          </p:cNvPr>
          <p:cNvSpPr>
            <a:spLocks noGrp="1"/>
          </p:cNvSpPr>
          <p:nvPr>
            <p:ph type="dt" sz="half" idx="10"/>
          </p:nvPr>
        </p:nvSpPr>
        <p:spPr/>
        <p:txBody>
          <a:bodyPr/>
          <a:lstStyle/>
          <a:p>
            <a:r>
              <a:rPr lang="en-US"/>
              <a:t>10/05/2026</a:t>
            </a:r>
          </a:p>
        </p:txBody>
      </p:sp>
      <p:sp>
        <p:nvSpPr>
          <p:cNvPr id="2" name="Slide Number Placeholder 1">
            <a:extLst>
              <a:ext uri="{FF2B5EF4-FFF2-40B4-BE49-F238E27FC236}">
                <a16:creationId xmlns:a16="http://schemas.microsoft.com/office/drawing/2014/main" id="{497E909E-61F0-4024-B3E3-2D686F3B9AB9}"/>
              </a:ext>
            </a:extLst>
          </p:cNvPr>
          <p:cNvSpPr>
            <a:spLocks noGrp="1"/>
          </p:cNvSpPr>
          <p:nvPr>
            <p:ph type="sldNum" sz="quarter" idx="12"/>
          </p:nvPr>
        </p:nvSpPr>
        <p:spPr/>
        <p:txBody>
          <a:bodyPr/>
          <a:lstStyle/>
          <a:p>
            <a:fld id="{7D1BE87E-F0DE-A44C-894B-E142BEB21E42}" type="slidenum">
              <a:rPr lang="en-US" smtClean="0"/>
              <a:pPr/>
              <a:t>6</a:t>
            </a:fld>
            <a:endParaRPr lang="en-US"/>
          </a:p>
        </p:txBody>
      </p:sp>
    </p:spTree>
    <p:extLst>
      <p:ext uri="{BB962C8B-B14F-4D97-AF65-F5344CB8AC3E}">
        <p14:creationId xmlns:p14="http://schemas.microsoft.com/office/powerpoint/2010/main" val="1193874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11726" y="144395"/>
            <a:ext cx="11044707" cy="473210"/>
          </a:xfrm>
        </p:spPr>
        <p:txBody>
          <a:bodyPr vert="horz" lIns="91440" tIns="45720" rIns="91440" bIns="45720" rtlCol="0" anchor="b">
            <a:noAutofit/>
          </a:bodyPr>
          <a:lstStyle/>
          <a:p>
            <a:r>
              <a:rPr lang="en-US" sz="2800" dirty="0">
                <a:solidFill>
                  <a:srgbClr val="0070C0"/>
                </a:solidFill>
              </a:rPr>
              <a:t>FY27 CEBAF Support and Repair</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214823" y="1028745"/>
            <a:ext cx="6845196" cy="5448255"/>
          </a:xfrm>
        </p:spPr>
        <p:txBody>
          <a:bodyPr/>
          <a:lstStyle/>
          <a:p>
            <a:pPr marL="342900" indent="-342900">
              <a:buFont typeface="Arial" panose="020B0604020202020204" pitchFamily="34" charset="0"/>
              <a:buChar char="•"/>
            </a:pPr>
            <a:r>
              <a:rPr lang="en-US" dirty="0"/>
              <a:t>The CEBAF Support and Repair program continues to capture the resources needed for all of the technical systems owners.</a:t>
            </a:r>
          </a:p>
          <a:p>
            <a:pPr marL="342900" indent="-342900">
              <a:buFont typeface="Arial" panose="020B0604020202020204" pitchFamily="34" charset="0"/>
              <a:buChar char="•"/>
            </a:pPr>
            <a:r>
              <a:rPr lang="en-US" dirty="0"/>
              <a:t>FY27 Support and Repair includes 97.2 FTE and $3.9M in M&amp;S across the CEBAF technical systems.</a:t>
            </a:r>
          </a:p>
          <a:p>
            <a:pPr marL="342900" indent="-342900">
              <a:buFont typeface="Arial" panose="020B0604020202020204" pitchFamily="34" charset="0"/>
              <a:buChar char="•"/>
            </a:pPr>
            <a:r>
              <a:rPr lang="en-US" dirty="0"/>
              <a:t>The largest resource requirements remain in RF, I&amp;C/Diagnostics, DC Power &amp; Magnets and the Accelerator Computing Environment.</a:t>
            </a:r>
          </a:p>
          <a:p>
            <a:pPr marL="342900" indent="-342900">
              <a:buFont typeface="Arial" panose="020B0604020202020204" pitchFamily="34" charset="0"/>
              <a:buChar char="•"/>
            </a:pPr>
            <a:r>
              <a:rPr lang="en-US" dirty="0"/>
              <a:t>FY27 priorities focus on sustaining aging systems, maintaining critical repair and spares capability, and providing the technical support required for reliable CEBAF operations.</a:t>
            </a:r>
          </a:p>
        </p:txBody>
      </p:sp>
      <p:sp>
        <p:nvSpPr>
          <p:cNvPr id="8" name="Date Placeholder 7">
            <a:extLst>
              <a:ext uri="{FF2B5EF4-FFF2-40B4-BE49-F238E27FC236}">
                <a16:creationId xmlns:a16="http://schemas.microsoft.com/office/drawing/2014/main" id="{A0DF82D1-6198-490B-BD87-DF9CBC81DB07}"/>
              </a:ext>
            </a:extLst>
          </p:cNvPr>
          <p:cNvSpPr>
            <a:spLocks noGrp="1"/>
          </p:cNvSpPr>
          <p:nvPr>
            <p:ph type="dt" sz="half" idx="10"/>
          </p:nvPr>
        </p:nvSpPr>
        <p:spPr/>
        <p:txBody>
          <a:bodyPr/>
          <a:lstStyle/>
          <a:p>
            <a:r>
              <a:rPr lang="en-US"/>
              <a:t>10/05/2026</a:t>
            </a:r>
          </a:p>
        </p:txBody>
      </p:sp>
      <p:sp>
        <p:nvSpPr>
          <p:cNvPr id="3" name="Slide Number Placeholder 2">
            <a:extLst>
              <a:ext uri="{FF2B5EF4-FFF2-40B4-BE49-F238E27FC236}">
                <a16:creationId xmlns:a16="http://schemas.microsoft.com/office/drawing/2014/main" id="{7644DF97-852F-4C5E-8FA4-17ECD2DC2241}"/>
              </a:ext>
            </a:extLst>
          </p:cNvPr>
          <p:cNvSpPr>
            <a:spLocks noGrp="1"/>
          </p:cNvSpPr>
          <p:nvPr>
            <p:ph type="sldNum" sz="quarter" idx="12"/>
          </p:nvPr>
        </p:nvSpPr>
        <p:spPr/>
        <p:txBody>
          <a:bodyPr/>
          <a:lstStyle/>
          <a:p>
            <a:fld id="{7D1BE87E-F0DE-A44C-894B-E142BEB21E42}" type="slidenum">
              <a:rPr lang="en-US" smtClean="0"/>
              <a:pPr/>
              <a:t>7</a:t>
            </a:fld>
            <a:endParaRPr lang="en-US"/>
          </a:p>
        </p:txBody>
      </p:sp>
      <p:pic>
        <p:nvPicPr>
          <p:cNvPr id="2" name="Picture 1">
            <a:extLst>
              <a:ext uri="{FF2B5EF4-FFF2-40B4-BE49-F238E27FC236}">
                <a16:creationId xmlns:a16="http://schemas.microsoft.com/office/drawing/2014/main" id="{0D84134E-1C05-4505-B395-A6EA448EB6EE}"/>
              </a:ext>
            </a:extLst>
          </p:cNvPr>
          <p:cNvPicPr>
            <a:picLocks noChangeAspect="1"/>
          </p:cNvPicPr>
          <p:nvPr/>
        </p:nvPicPr>
        <p:blipFill>
          <a:blip r:embed="rId2"/>
          <a:stretch>
            <a:fillRect/>
          </a:stretch>
        </p:blipFill>
        <p:spPr>
          <a:xfrm>
            <a:off x="7464322" y="1411514"/>
            <a:ext cx="4219048" cy="36285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1935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11726" y="144395"/>
            <a:ext cx="11044707" cy="473210"/>
          </a:xfrm>
        </p:spPr>
        <p:txBody>
          <a:bodyPr vert="horz" lIns="91440" tIns="45720" rIns="91440" bIns="45720" rtlCol="0" anchor="b">
            <a:noAutofit/>
          </a:bodyPr>
          <a:lstStyle/>
          <a:p>
            <a:r>
              <a:rPr lang="en-US" sz="2800" dirty="0">
                <a:solidFill>
                  <a:srgbClr val="0070C0"/>
                </a:solidFill>
              </a:rPr>
              <a:t>FY27 Reliability Investments</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214823" y="1028745"/>
            <a:ext cx="6215531" cy="5448255"/>
          </a:xfrm>
        </p:spPr>
        <p:txBody>
          <a:bodyPr/>
          <a:lstStyle/>
          <a:p>
            <a:pPr marL="342900" indent="-342900">
              <a:buFont typeface="Arial" panose="020B0604020202020204" pitchFamily="34" charset="0"/>
              <a:buChar char="•"/>
            </a:pPr>
            <a:r>
              <a:rPr lang="en-US" dirty="0"/>
              <a:t>The reliability program continues to be focused on Klystrons and Obsolescence</a:t>
            </a:r>
          </a:p>
          <a:p>
            <a:pPr marL="342900" indent="-342900">
              <a:buFont typeface="Arial" panose="020B0604020202020204" pitchFamily="34" charset="0"/>
              <a:buChar char="•"/>
            </a:pPr>
            <a:r>
              <a:rPr lang="en-US" dirty="0"/>
              <a:t>Maintaining sufficient inventory of 8 kW and 13 kW Klystrons continues to be a challenge due to the escalating cost of new units.</a:t>
            </a:r>
          </a:p>
          <a:p>
            <a:pPr marL="342900" indent="-342900">
              <a:buFont typeface="Arial" panose="020B0604020202020204" pitchFamily="34" charset="0"/>
              <a:buChar char="•"/>
            </a:pPr>
            <a:r>
              <a:rPr lang="en-US" dirty="0"/>
              <a:t>A campaign to establish a klystron refurbishment programs with two established vendors is established. Also looking into cost benefit analysis of refurbishing in-house.</a:t>
            </a:r>
          </a:p>
          <a:p>
            <a:pPr marL="342900" indent="-342900">
              <a:buFont typeface="Arial" panose="020B0604020202020204" pitchFamily="34" charset="0"/>
              <a:buChar char="•"/>
            </a:pPr>
            <a:r>
              <a:rPr lang="en-US" dirty="0"/>
              <a:t>The Obsolescence program continues to support the multi-year magnet upgrade, I&amp;C upgrades for Harps, nA BPM, and pico-ammeters, RF HV hardware and Separator amplifiers and Network equipment.  </a:t>
            </a:r>
          </a:p>
          <a:p>
            <a:pPr marL="342900" indent="-342900">
              <a:buFont typeface="Arial" panose="020B0604020202020204" pitchFamily="34" charset="0"/>
              <a:buChar char="•"/>
            </a:pPr>
            <a:endParaRPr lang="en-US" dirty="0"/>
          </a:p>
        </p:txBody>
      </p:sp>
      <p:sp>
        <p:nvSpPr>
          <p:cNvPr id="8" name="Date Placeholder 7">
            <a:extLst>
              <a:ext uri="{FF2B5EF4-FFF2-40B4-BE49-F238E27FC236}">
                <a16:creationId xmlns:a16="http://schemas.microsoft.com/office/drawing/2014/main" id="{A0DF82D1-6198-490B-BD87-DF9CBC81DB07}"/>
              </a:ext>
            </a:extLst>
          </p:cNvPr>
          <p:cNvSpPr>
            <a:spLocks noGrp="1"/>
          </p:cNvSpPr>
          <p:nvPr>
            <p:ph type="dt" sz="half" idx="10"/>
          </p:nvPr>
        </p:nvSpPr>
        <p:spPr/>
        <p:txBody>
          <a:bodyPr/>
          <a:lstStyle/>
          <a:p>
            <a:r>
              <a:rPr lang="en-US"/>
              <a:t>10/05/2026</a:t>
            </a:r>
          </a:p>
        </p:txBody>
      </p:sp>
      <p:sp>
        <p:nvSpPr>
          <p:cNvPr id="3" name="Slide Number Placeholder 2">
            <a:extLst>
              <a:ext uri="{FF2B5EF4-FFF2-40B4-BE49-F238E27FC236}">
                <a16:creationId xmlns:a16="http://schemas.microsoft.com/office/drawing/2014/main" id="{7644DF97-852F-4C5E-8FA4-17ECD2DC2241}"/>
              </a:ext>
            </a:extLst>
          </p:cNvPr>
          <p:cNvSpPr>
            <a:spLocks noGrp="1"/>
          </p:cNvSpPr>
          <p:nvPr>
            <p:ph type="sldNum" sz="quarter" idx="12"/>
          </p:nvPr>
        </p:nvSpPr>
        <p:spPr/>
        <p:txBody>
          <a:bodyPr/>
          <a:lstStyle/>
          <a:p>
            <a:fld id="{7D1BE87E-F0DE-A44C-894B-E142BEB21E42}" type="slidenum">
              <a:rPr lang="en-US" smtClean="0"/>
              <a:pPr/>
              <a:t>8</a:t>
            </a:fld>
            <a:endParaRPr lang="en-US"/>
          </a:p>
        </p:txBody>
      </p:sp>
      <p:pic>
        <p:nvPicPr>
          <p:cNvPr id="6" name="Picture 5">
            <a:extLst>
              <a:ext uri="{FF2B5EF4-FFF2-40B4-BE49-F238E27FC236}">
                <a16:creationId xmlns:a16="http://schemas.microsoft.com/office/drawing/2014/main" id="{70991676-E135-4FBD-B0DE-B9D3ED93A5B4}"/>
              </a:ext>
            </a:extLst>
          </p:cNvPr>
          <p:cNvPicPr>
            <a:picLocks noChangeAspect="1"/>
          </p:cNvPicPr>
          <p:nvPr/>
        </p:nvPicPr>
        <p:blipFill>
          <a:blip r:embed="rId2"/>
          <a:stretch>
            <a:fillRect/>
          </a:stretch>
        </p:blipFill>
        <p:spPr>
          <a:xfrm>
            <a:off x="6882604" y="1065533"/>
            <a:ext cx="4866667" cy="49619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49124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11726" y="190924"/>
            <a:ext cx="11044707" cy="485509"/>
          </a:xfrm>
        </p:spPr>
        <p:txBody>
          <a:bodyPr vert="horz" lIns="91440" tIns="45720" rIns="91440" bIns="45720" rtlCol="0" anchor="b">
            <a:noAutofit/>
          </a:bodyPr>
          <a:lstStyle/>
          <a:p>
            <a:r>
              <a:rPr lang="en-US" sz="2800" dirty="0">
                <a:solidFill>
                  <a:srgbClr val="0070C0"/>
                </a:solidFill>
              </a:rPr>
              <a:t>FY27 Linac Energy Performance Investments</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121369" y="762379"/>
            <a:ext cx="8657107" cy="5448255"/>
          </a:xfrm>
        </p:spPr>
        <p:txBody>
          <a:bodyPr/>
          <a:lstStyle/>
          <a:p>
            <a:pPr marL="342900" indent="-342900">
              <a:buFont typeface="Arial" panose="020B0604020202020204" pitchFamily="34" charset="0"/>
              <a:buChar char="•"/>
            </a:pPr>
            <a:r>
              <a:rPr lang="en-US" sz="1800" dirty="0"/>
              <a:t>The multi-year plan for converting original C20 cryomodules to C75 style and refurbishing C100 cryomodules is shown at right.</a:t>
            </a:r>
          </a:p>
          <a:p>
            <a:pPr marL="342900" indent="-342900">
              <a:buFont typeface="Arial" panose="020B0604020202020204" pitchFamily="34" charset="0"/>
              <a:buChar char="•"/>
            </a:pPr>
            <a:r>
              <a:rPr lang="en-US" sz="1800" dirty="0"/>
              <a:t>Scope of work for FY27 includes:</a:t>
            </a:r>
          </a:p>
          <a:p>
            <a:pPr marL="800100" lvl="1" indent="-342900">
              <a:buFont typeface="Arial" panose="020B0604020202020204" pitchFamily="34" charset="0"/>
              <a:buChar char="•"/>
            </a:pPr>
            <a:r>
              <a:rPr lang="en-US" sz="1600" dirty="0"/>
              <a:t>Complete acceptance test and delivery of C75-06 and C100-02R into the north linac</a:t>
            </a:r>
          </a:p>
          <a:p>
            <a:pPr marL="800100" lvl="1" indent="-342900">
              <a:buFont typeface="Arial" panose="020B0604020202020204" pitchFamily="34" charset="0"/>
              <a:buChar char="•"/>
            </a:pPr>
            <a:r>
              <a:rPr lang="en-US" sz="1600" dirty="0"/>
              <a:t>Continue the development of C75-07, C75-08, C75-09 and the Spare Booster</a:t>
            </a:r>
          </a:p>
          <a:p>
            <a:pPr marL="800100" lvl="1" indent="-342900">
              <a:buFont typeface="Arial" panose="020B0604020202020204" pitchFamily="34" charset="0"/>
              <a:buChar char="•"/>
            </a:pPr>
            <a:r>
              <a:rPr lang="en-US" sz="1600" dirty="0"/>
              <a:t>Continue the development of C100-05R and C100-XR</a:t>
            </a:r>
          </a:p>
          <a:p>
            <a:pPr marL="800100" lvl="1" indent="-342900">
              <a:buFont typeface="Arial" panose="020B0604020202020204" pitchFamily="34" charset="0"/>
              <a:buChar char="•"/>
            </a:pPr>
            <a:r>
              <a:rPr lang="en-US" sz="1600" dirty="0"/>
              <a:t>Continue multi-year plan to build a Spare Booster Cryounit for the CEABF Injector</a:t>
            </a:r>
          </a:p>
          <a:p>
            <a:pPr marL="342900" indent="-342900">
              <a:buFont typeface="Arial" panose="020B0604020202020204" pitchFamily="34" charset="0"/>
              <a:buChar char="•"/>
            </a:pPr>
            <a:r>
              <a:rPr lang="en-US" sz="1800" dirty="0"/>
              <a:t>Plasma processing continues to be applied during SAMs.</a:t>
            </a:r>
          </a:p>
          <a:p>
            <a:pPr marL="342900" indent="-342900">
              <a:buFont typeface="Arial" panose="020B0604020202020204" pitchFamily="34" charset="0"/>
              <a:buChar char="•"/>
            </a:pPr>
            <a:r>
              <a:rPr lang="en-US" sz="1800" dirty="0"/>
              <a:t>Ozone cleaning continues to be evaluated (Proposal submitted to NP NOFO)</a:t>
            </a:r>
          </a:p>
          <a:p>
            <a:pPr marL="342900" indent="-342900">
              <a:buFont typeface="Arial" panose="020B0604020202020204" pitchFamily="34" charset="0"/>
              <a:buChar char="•"/>
            </a:pPr>
            <a:r>
              <a:rPr lang="en-US" sz="1800" dirty="0"/>
              <a:t>Evaluating optimal approach for FY28 and beyond that may pivot to C60</a:t>
            </a:r>
          </a:p>
          <a:p>
            <a:pPr marL="800100" lvl="1" indent="-342900">
              <a:buFont typeface="Arial" panose="020B0604020202020204" pitchFamily="34" charset="0"/>
              <a:buChar char="•"/>
            </a:pPr>
            <a:endParaRPr lang="en-US" sz="1600" dirty="0"/>
          </a:p>
        </p:txBody>
      </p:sp>
      <p:sp>
        <p:nvSpPr>
          <p:cNvPr id="8" name="Date Placeholder 7">
            <a:extLst>
              <a:ext uri="{FF2B5EF4-FFF2-40B4-BE49-F238E27FC236}">
                <a16:creationId xmlns:a16="http://schemas.microsoft.com/office/drawing/2014/main" id="{A0DF82D1-6198-490B-BD87-DF9CBC81DB07}"/>
              </a:ext>
            </a:extLst>
          </p:cNvPr>
          <p:cNvSpPr>
            <a:spLocks noGrp="1"/>
          </p:cNvSpPr>
          <p:nvPr>
            <p:ph type="dt" sz="half" idx="10"/>
          </p:nvPr>
        </p:nvSpPr>
        <p:spPr/>
        <p:txBody>
          <a:bodyPr/>
          <a:lstStyle/>
          <a:p>
            <a:r>
              <a:rPr lang="en-US"/>
              <a:t>10/05/2026</a:t>
            </a:r>
          </a:p>
        </p:txBody>
      </p:sp>
      <p:pic>
        <p:nvPicPr>
          <p:cNvPr id="6" name="Picture 5">
            <a:extLst>
              <a:ext uri="{FF2B5EF4-FFF2-40B4-BE49-F238E27FC236}">
                <a16:creationId xmlns:a16="http://schemas.microsoft.com/office/drawing/2014/main" id="{7500A5AE-0AA2-4E8C-B517-F7145188676F}"/>
              </a:ext>
            </a:extLst>
          </p:cNvPr>
          <p:cNvPicPr>
            <a:picLocks noChangeAspect="1"/>
          </p:cNvPicPr>
          <p:nvPr/>
        </p:nvPicPr>
        <p:blipFill>
          <a:blip r:embed="rId2"/>
          <a:stretch>
            <a:fillRect/>
          </a:stretch>
        </p:blipFill>
        <p:spPr>
          <a:xfrm>
            <a:off x="8686800" y="1219200"/>
            <a:ext cx="3383831" cy="2857605"/>
          </a:xfrm>
          <a:prstGeom prst="rect">
            <a:avLst/>
          </a:prstGeom>
          <a:ln>
            <a:noFill/>
          </a:ln>
          <a:effectLst>
            <a:outerShdw blurRad="292100" dist="139700" dir="2700000" algn="tl" rotWithShape="0">
              <a:srgbClr val="333333">
                <a:alpha val="65000"/>
              </a:srgbClr>
            </a:outerShdw>
          </a:effectLst>
        </p:spPr>
      </p:pic>
      <p:sp>
        <p:nvSpPr>
          <p:cNvPr id="7" name="Slide Number Placeholder 6">
            <a:extLst>
              <a:ext uri="{FF2B5EF4-FFF2-40B4-BE49-F238E27FC236}">
                <a16:creationId xmlns:a16="http://schemas.microsoft.com/office/drawing/2014/main" id="{21AB0D33-6E76-4420-812B-9300E94A2A87}"/>
              </a:ext>
            </a:extLst>
          </p:cNvPr>
          <p:cNvSpPr>
            <a:spLocks noGrp="1"/>
          </p:cNvSpPr>
          <p:nvPr>
            <p:ph type="sldNum" sz="quarter" idx="12"/>
          </p:nvPr>
        </p:nvSpPr>
        <p:spPr/>
        <p:txBody>
          <a:bodyPr/>
          <a:lstStyle/>
          <a:p>
            <a:fld id="{7D1BE87E-F0DE-A44C-894B-E142BEB21E42}" type="slidenum">
              <a:rPr lang="en-US" smtClean="0"/>
              <a:pPr/>
              <a:t>9</a:t>
            </a:fld>
            <a:endParaRPr lang="en-US"/>
          </a:p>
        </p:txBody>
      </p:sp>
      <p:pic>
        <p:nvPicPr>
          <p:cNvPr id="9" name="Picture 8">
            <a:extLst>
              <a:ext uri="{FF2B5EF4-FFF2-40B4-BE49-F238E27FC236}">
                <a16:creationId xmlns:a16="http://schemas.microsoft.com/office/drawing/2014/main" id="{C37D8A9A-BE27-43A1-B0EA-9A9776FD3A51}"/>
              </a:ext>
            </a:extLst>
          </p:cNvPr>
          <p:cNvPicPr>
            <a:picLocks noChangeAspect="1"/>
          </p:cNvPicPr>
          <p:nvPr/>
        </p:nvPicPr>
        <p:blipFill>
          <a:blip r:embed="rId3"/>
          <a:stretch>
            <a:fillRect/>
          </a:stretch>
        </p:blipFill>
        <p:spPr>
          <a:xfrm>
            <a:off x="2443603" y="4562314"/>
            <a:ext cx="6780952" cy="21047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98804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A72C8-39F1-A442-1D87-C60E917754D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7858A0-A557-6FBD-B1F7-522B5FEFB70D}"/>
              </a:ext>
            </a:extLst>
          </p:cNvPr>
          <p:cNvSpPr>
            <a:spLocks noGrp="1"/>
          </p:cNvSpPr>
          <p:nvPr>
            <p:ph type="title"/>
          </p:nvPr>
        </p:nvSpPr>
        <p:spPr>
          <a:xfrm>
            <a:off x="309094" y="97206"/>
            <a:ext cx="11044707" cy="600096"/>
          </a:xfrm>
        </p:spPr>
        <p:txBody>
          <a:bodyPr/>
          <a:lstStyle/>
          <a:p>
            <a:r>
              <a:rPr lang="en-US" sz="2800" dirty="0">
                <a:solidFill>
                  <a:srgbClr val="0070C0"/>
                </a:solidFill>
              </a:rPr>
              <a:t>MOLLER Preparations</a:t>
            </a:r>
          </a:p>
        </p:txBody>
      </p:sp>
      <p:sp>
        <p:nvSpPr>
          <p:cNvPr id="5" name="Text Placeholder 4">
            <a:extLst>
              <a:ext uri="{FF2B5EF4-FFF2-40B4-BE49-F238E27FC236}">
                <a16:creationId xmlns:a16="http://schemas.microsoft.com/office/drawing/2014/main" id="{40278FB6-66EE-0A29-07A4-F6815625262D}"/>
              </a:ext>
            </a:extLst>
          </p:cNvPr>
          <p:cNvSpPr>
            <a:spLocks noGrp="1"/>
          </p:cNvSpPr>
          <p:nvPr>
            <p:ph type="body" sz="half" idx="2"/>
          </p:nvPr>
        </p:nvSpPr>
        <p:spPr>
          <a:xfrm>
            <a:off x="309094" y="762379"/>
            <a:ext cx="11882906" cy="5448255"/>
          </a:xfrm>
        </p:spPr>
        <p:txBody>
          <a:bodyPr vert="horz" lIns="91440" tIns="45720" rIns="91440" bIns="45720" rtlCol="0" anchor="t">
            <a:noAutofit/>
          </a:bodyPr>
          <a:lstStyle/>
          <a:p>
            <a:pPr marL="342900" indent="-342900">
              <a:buChar char="•"/>
            </a:pPr>
            <a:r>
              <a:rPr lang="en-US" sz="1800" dirty="0"/>
              <a:t>A significant amount of Beam Studies and hardware development in support of MOLLER were accomplished throughout the FY26 run.</a:t>
            </a:r>
          </a:p>
          <a:p>
            <a:pPr marL="342900" indent="-342900">
              <a:buChar char="•"/>
            </a:pPr>
            <a:r>
              <a:rPr lang="en-US" sz="1800" dirty="0"/>
              <a:t>Getting ready for first beam tests during the latter part of the FY27 run period.</a:t>
            </a:r>
          </a:p>
        </p:txBody>
      </p:sp>
      <p:sp>
        <p:nvSpPr>
          <p:cNvPr id="10" name="Date Placeholder 9">
            <a:extLst>
              <a:ext uri="{FF2B5EF4-FFF2-40B4-BE49-F238E27FC236}">
                <a16:creationId xmlns:a16="http://schemas.microsoft.com/office/drawing/2014/main" id="{66CC110C-6EA9-4231-B9B7-3683725DE633}"/>
              </a:ext>
            </a:extLst>
          </p:cNvPr>
          <p:cNvSpPr>
            <a:spLocks noGrp="1"/>
          </p:cNvSpPr>
          <p:nvPr>
            <p:ph type="dt" sz="half" idx="10"/>
          </p:nvPr>
        </p:nvSpPr>
        <p:spPr/>
        <p:txBody>
          <a:bodyPr/>
          <a:lstStyle/>
          <a:p>
            <a:r>
              <a:rPr lang="en-US"/>
              <a:t>10/05/2026</a:t>
            </a:r>
          </a:p>
        </p:txBody>
      </p:sp>
      <p:pic>
        <p:nvPicPr>
          <p:cNvPr id="3" name="Picture 2">
            <a:extLst>
              <a:ext uri="{FF2B5EF4-FFF2-40B4-BE49-F238E27FC236}">
                <a16:creationId xmlns:a16="http://schemas.microsoft.com/office/drawing/2014/main" id="{6DB9B3AB-CC66-4EB7-B055-14E89A235ADE}"/>
              </a:ext>
            </a:extLst>
          </p:cNvPr>
          <p:cNvPicPr>
            <a:picLocks noChangeAspect="1"/>
          </p:cNvPicPr>
          <p:nvPr/>
        </p:nvPicPr>
        <p:blipFill>
          <a:blip r:embed="rId3"/>
          <a:stretch>
            <a:fillRect/>
          </a:stretch>
        </p:blipFill>
        <p:spPr>
          <a:xfrm>
            <a:off x="492216" y="1927028"/>
            <a:ext cx="11207567" cy="4403564"/>
          </a:xfrm>
          <a:prstGeom prst="rect">
            <a:avLst/>
          </a:prstGeom>
        </p:spPr>
      </p:pic>
      <p:sp>
        <p:nvSpPr>
          <p:cNvPr id="2" name="Slide Number Placeholder 1">
            <a:extLst>
              <a:ext uri="{FF2B5EF4-FFF2-40B4-BE49-F238E27FC236}">
                <a16:creationId xmlns:a16="http://schemas.microsoft.com/office/drawing/2014/main" id="{CD53EA7E-8B8A-43D4-9B6F-5C8CF018108A}"/>
              </a:ext>
            </a:extLst>
          </p:cNvPr>
          <p:cNvSpPr>
            <a:spLocks noGrp="1"/>
          </p:cNvSpPr>
          <p:nvPr>
            <p:ph type="sldNum" sz="quarter" idx="12"/>
          </p:nvPr>
        </p:nvSpPr>
        <p:spPr/>
        <p:txBody>
          <a:bodyPr/>
          <a:lstStyle/>
          <a:p>
            <a:fld id="{7D1BE87E-F0DE-A44C-894B-E142BEB21E42}" type="slidenum">
              <a:rPr lang="en-US" smtClean="0"/>
              <a:pPr/>
              <a:t>10</a:t>
            </a:fld>
            <a:endParaRPr lang="en-US"/>
          </a:p>
        </p:txBody>
      </p:sp>
    </p:spTree>
    <p:extLst>
      <p:ext uri="{BB962C8B-B14F-4D97-AF65-F5344CB8AC3E}">
        <p14:creationId xmlns:p14="http://schemas.microsoft.com/office/powerpoint/2010/main" val="3313267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C75696-4217-4012-89CA-E9615D0ED3E8}"/>
              </a:ext>
            </a:extLst>
          </p:cNvPr>
          <p:cNvSpPr>
            <a:spLocks noGrp="1"/>
          </p:cNvSpPr>
          <p:nvPr>
            <p:ph type="sldNum" sz="quarter" idx="12"/>
          </p:nvPr>
        </p:nvSpPr>
        <p:spPr/>
        <p:txBody>
          <a:bodyPr/>
          <a:lstStyle/>
          <a:p>
            <a:fld id="{7D1BE87E-F0DE-A44C-894B-E142BEB21E42}" type="slidenum">
              <a:rPr lang="en-US" smtClean="0"/>
              <a:pPr/>
              <a:t>11</a:t>
            </a:fld>
            <a:endParaRPr lang="en-US"/>
          </a:p>
        </p:txBody>
      </p:sp>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09093" y="90881"/>
            <a:ext cx="11044707" cy="600096"/>
          </a:xfrm>
        </p:spPr>
        <p:txBody>
          <a:bodyPr vert="horz" lIns="91440" tIns="45720" rIns="91440" bIns="45720" rtlCol="0" anchor="b">
            <a:noAutofit/>
          </a:bodyPr>
          <a:lstStyle/>
          <a:p>
            <a:r>
              <a:rPr lang="en-US" dirty="0">
                <a:solidFill>
                  <a:srgbClr val="0070C0"/>
                </a:solidFill>
              </a:rPr>
              <a:t>Accelerator </a:t>
            </a:r>
            <a:r>
              <a:rPr lang="en-US" sz="2800" dirty="0">
                <a:solidFill>
                  <a:srgbClr val="0070C0"/>
                </a:solidFill>
              </a:rPr>
              <a:t>Improvement</a:t>
            </a:r>
            <a:r>
              <a:rPr lang="en-US" dirty="0">
                <a:solidFill>
                  <a:srgbClr val="0070C0"/>
                </a:solidFill>
              </a:rPr>
              <a:t> </a:t>
            </a:r>
            <a:r>
              <a:rPr lang="en-US" sz="2800" dirty="0">
                <a:solidFill>
                  <a:srgbClr val="0070C0"/>
                </a:solidFill>
              </a:rPr>
              <a:t>Projects</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309093" y="760172"/>
            <a:ext cx="6949546" cy="5450462"/>
          </a:xfrm>
        </p:spPr>
        <p:txBody>
          <a:bodyPr vert="horz" lIns="91440" tIns="45720" rIns="91440" bIns="45720" rtlCol="0" anchor="t">
            <a:noAutofit/>
          </a:bodyPr>
          <a:lstStyle/>
          <a:p>
            <a:r>
              <a:rPr lang="en-US" sz="1800" dirty="0">
                <a:latin typeface="Arial"/>
                <a:cs typeface="Arial"/>
              </a:rPr>
              <a:t>Next Generation Beam Position Monitor:</a:t>
            </a:r>
          </a:p>
          <a:p>
            <a:pPr marL="342900" indent="-342900">
              <a:buChar char="•"/>
            </a:pPr>
            <a:r>
              <a:rPr lang="en-US" sz="1800" dirty="0">
                <a:latin typeface="Arial"/>
                <a:cs typeface="Arial"/>
              </a:rPr>
              <a:t>New system being developed to replace the existing 4 Channel and SEE BPM systems</a:t>
            </a:r>
          </a:p>
          <a:p>
            <a:pPr marL="342900" indent="-342900">
              <a:buChar char="•"/>
            </a:pPr>
            <a:r>
              <a:rPr lang="en-US" sz="1800" dirty="0">
                <a:latin typeface="Arial"/>
                <a:cs typeface="Arial"/>
              </a:rPr>
              <a:t>Addresses obsolescence and provides enhanced functionality</a:t>
            </a:r>
          </a:p>
          <a:p>
            <a:pPr marL="342900" indent="-342900">
              <a:buChar char="•"/>
            </a:pPr>
            <a:r>
              <a:rPr lang="en-US" sz="1800" dirty="0">
                <a:latin typeface="Arial"/>
                <a:cs typeface="Arial"/>
              </a:rPr>
              <a:t>High bandwidth, synchronized position data collection across the accelerator</a:t>
            </a:r>
          </a:p>
          <a:p>
            <a:pPr marL="342900" indent="-342900">
              <a:buChar char="•"/>
            </a:pPr>
            <a:r>
              <a:rPr lang="en-US" sz="1800" dirty="0">
                <a:latin typeface="Arial"/>
                <a:cs typeface="Arial"/>
              </a:rPr>
              <a:t>AI and ML enabled algorithms for improved beam delivery</a:t>
            </a:r>
          </a:p>
          <a:p>
            <a:r>
              <a:rPr lang="en-US" sz="1800" dirty="0">
                <a:latin typeface="Arial"/>
                <a:cs typeface="Arial"/>
              </a:rPr>
              <a:t>Global Timing System:</a:t>
            </a:r>
          </a:p>
          <a:p>
            <a:pPr marL="285750" indent="-285750">
              <a:buChar char="•"/>
            </a:pPr>
            <a:r>
              <a:rPr lang="en-US" sz="1800" dirty="0">
                <a:latin typeface="Arial"/>
                <a:cs typeface="Arial"/>
              </a:rPr>
              <a:t>Site wide synchronization of diagnostic systems</a:t>
            </a:r>
          </a:p>
          <a:p>
            <a:pPr marL="285750" indent="-285750">
              <a:buChar char="•"/>
            </a:pPr>
            <a:r>
              <a:rPr lang="en-US" sz="1800" dirty="0">
                <a:latin typeface="Arial"/>
                <a:cs typeface="Arial"/>
              </a:rPr>
              <a:t>Design of prototype end point underway</a:t>
            </a:r>
          </a:p>
        </p:txBody>
      </p:sp>
      <p:sp>
        <p:nvSpPr>
          <p:cNvPr id="6" name="Date Placeholder 5">
            <a:extLst>
              <a:ext uri="{FF2B5EF4-FFF2-40B4-BE49-F238E27FC236}">
                <a16:creationId xmlns:a16="http://schemas.microsoft.com/office/drawing/2014/main" id="{326F5D45-CA27-4ADB-AF8C-3B8B048E2E41}"/>
              </a:ext>
            </a:extLst>
          </p:cNvPr>
          <p:cNvSpPr>
            <a:spLocks noGrp="1"/>
          </p:cNvSpPr>
          <p:nvPr>
            <p:ph type="dt" sz="half" idx="10"/>
          </p:nvPr>
        </p:nvSpPr>
        <p:spPr/>
        <p:txBody>
          <a:bodyPr/>
          <a:lstStyle/>
          <a:p>
            <a:r>
              <a:rPr lang="en-US"/>
              <a:t>10/05/2026</a:t>
            </a:r>
          </a:p>
        </p:txBody>
      </p:sp>
      <p:pic>
        <p:nvPicPr>
          <p:cNvPr id="7" name="Picture 6">
            <a:extLst>
              <a:ext uri="{FF2B5EF4-FFF2-40B4-BE49-F238E27FC236}">
                <a16:creationId xmlns:a16="http://schemas.microsoft.com/office/drawing/2014/main" id="{0F05FD1C-02C3-40A9-A01D-5B8C86D4C231}"/>
              </a:ext>
            </a:extLst>
          </p:cNvPr>
          <p:cNvPicPr/>
          <p:nvPr/>
        </p:nvPicPr>
        <p:blipFill>
          <a:blip r:embed="rId2">
            <a:extLst>
              <a:ext uri="{28A0092B-C50C-407E-A947-70E740481C1C}">
                <a14:useLocalDpi xmlns:a14="http://schemas.microsoft.com/office/drawing/2010/main" val="0"/>
              </a:ext>
            </a:extLst>
          </a:blip>
          <a:stretch>
            <a:fillRect/>
          </a:stretch>
        </p:blipFill>
        <p:spPr>
          <a:xfrm>
            <a:off x="7077110" y="2421184"/>
            <a:ext cx="4956366" cy="2525499"/>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D2E2D44-2488-4953-B35C-0DF3F8D39574}"/>
              </a:ext>
            </a:extLst>
          </p:cNvPr>
          <p:cNvPicPr>
            <a:picLocks noChangeAspect="1"/>
          </p:cNvPicPr>
          <p:nvPr/>
        </p:nvPicPr>
        <p:blipFill>
          <a:blip r:embed="rId3"/>
          <a:stretch>
            <a:fillRect/>
          </a:stretch>
        </p:blipFill>
        <p:spPr>
          <a:xfrm>
            <a:off x="6096982" y="5085073"/>
            <a:ext cx="5936494" cy="1242168"/>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F381A4D5-B85D-C73B-3F6F-9160A5180F6B}"/>
              </a:ext>
            </a:extLst>
          </p:cNvPr>
          <p:cNvPicPr>
            <a:picLocks noChangeAspect="1"/>
          </p:cNvPicPr>
          <p:nvPr/>
        </p:nvPicPr>
        <p:blipFill>
          <a:blip r:embed="rId4"/>
          <a:stretch>
            <a:fillRect/>
          </a:stretch>
        </p:blipFill>
        <p:spPr>
          <a:xfrm>
            <a:off x="7836601" y="501556"/>
            <a:ext cx="3437384" cy="1799670"/>
          </a:xfrm>
          <a:prstGeom prst="rect">
            <a:avLst/>
          </a:prstGeom>
          <a:ln>
            <a:noFill/>
          </a:ln>
          <a:effectLst>
            <a:outerShdw blurRad="292100" dist="139700" dir="2700000" algn="tl" rotWithShape="0">
              <a:srgbClr val="333333">
                <a:alpha val="65000"/>
              </a:srgbClr>
            </a:outerShdw>
          </a:effectLst>
        </p:spPr>
      </p:pic>
      <p:pic>
        <p:nvPicPr>
          <p:cNvPr id="37" name="Picture 36">
            <a:extLst>
              <a:ext uri="{FF2B5EF4-FFF2-40B4-BE49-F238E27FC236}">
                <a16:creationId xmlns:a16="http://schemas.microsoft.com/office/drawing/2014/main" id="{37444F0B-BC5F-43A3-9691-E1008062017A}"/>
              </a:ext>
            </a:extLst>
          </p:cNvPr>
          <p:cNvPicPr>
            <a:picLocks noChangeAspect="1"/>
          </p:cNvPicPr>
          <p:nvPr/>
        </p:nvPicPr>
        <p:blipFill>
          <a:blip r:embed="rId5"/>
          <a:stretch>
            <a:fillRect/>
          </a:stretch>
        </p:blipFill>
        <p:spPr>
          <a:xfrm>
            <a:off x="429320" y="4807009"/>
            <a:ext cx="5510843" cy="15202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11967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67350-0AEB-D751-94E7-A194D9FC37AF}"/>
              </a:ext>
            </a:extLst>
          </p:cNvPr>
          <p:cNvSpPr>
            <a:spLocks noGrp="1"/>
          </p:cNvSpPr>
          <p:nvPr>
            <p:ph type="title"/>
          </p:nvPr>
        </p:nvSpPr>
        <p:spPr>
          <a:xfrm>
            <a:off x="309093" y="182213"/>
            <a:ext cx="11044707" cy="463536"/>
          </a:xfrm>
        </p:spPr>
        <p:txBody>
          <a:bodyPr vert="horz" lIns="91440" tIns="45720" rIns="91440" bIns="45720" rtlCol="0" anchor="b">
            <a:noAutofit/>
          </a:bodyPr>
          <a:lstStyle/>
          <a:p>
            <a:r>
              <a:rPr lang="en-US" dirty="0">
                <a:solidFill>
                  <a:srgbClr val="0070C0"/>
                </a:solidFill>
              </a:rPr>
              <a:t>Advanced Diagnostics</a:t>
            </a:r>
          </a:p>
        </p:txBody>
      </p:sp>
      <p:sp>
        <p:nvSpPr>
          <p:cNvPr id="4" name="Content Placeholder 7">
            <a:extLst>
              <a:ext uri="{FF2B5EF4-FFF2-40B4-BE49-F238E27FC236}">
                <a16:creationId xmlns:a16="http://schemas.microsoft.com/office/drawing/2014/main" id="{B1A6E251-5BEF-190E-988C-A17D37C34E80}"/>
              </a:ext>
            </a:extLst>
          </p:cNvPr>
          <p:cNvSpPr>
            <a:spLocks noGrp="1"/>
          </p:cNvSpPr>
          <p:nvPr>
            <p:ph type="body" sz="half" idx="2"/>
          </p:nvPr>
        </p:nvSpPr>
        <p:spPr>
          <a:xfrm>
            <a:off x="309093" y="720450"/>
            <a:ext cx="10911680" cy="4891433"/>
          </a:xfrm>
        </p:spPr>
        <p:txBody>
          <a:bodyPr vert="horz" lIns="91440" tIns="45720" rIns="91440" bIns="45720" rtlCol="0" anchor="t">
            <a:noAutofit/>
          </a:bodyPr>
          <a:lstStyle/>
          <a:p>
            <a:pPr marL="285750" indent="-285750">
              <a:buFont typeface="Arial" panose="020B0604020202020204" pitchFamily="34" charset="0"/>
              <a:buChar char="•"/>
            </a:pPr>
            <a:r>
              <a:rPr lang="en-US" sz="1800" dirty="0">
                <a:latin typeface="Arial"/>
                <a:cs typeface="Arial"/>
              </a:rPr>
              <a:t>“Study of charge symmetry breaking in p-shell hypernuclei” (2026) requires &lt; 3x10</a:t>
            </a:r>
            <a:r>
              <a:rPr lang="en-US" sz="1800" baseline="30000" dirty="0">
                <a:latin typeface="Arial"/>
                <a:cs typeface="Arial"/>
              </a:rPr>
              <a:t>-5</a:t>
            </a:r>
            <a:r>
              <a:rPr lang="en-US" sz="1800" dirty="0">
                <a:latin typeface="Arial"/>
                <a:cs typeface="Arial"/>
              </a:rPr>
              <a:t> (FWHM) energy spread in Hall C.</a:t>
            </a:r>
          </a:p>
          <a:p>
            <a:pPr marL="285750" indent="-285750">
              <a:buFont typeface="Arial" panose="020B0604020202020204" pitchFamily="34" charset="0"/>
              <a:buChar char="•"/>
            </a:pPr>
            <a:r>
              <a:rPr lang="en-US" sz="1800" dirty="0">
                <a:latin typeface="Arial"/>
                <a:cs typeface="Arial"/>
              </a:rPr>
              <a:t>Developed a </a:t>
            </a:r>
            <a:r>
              <a:rPr lang="en-US" sz="1800" b="1" dirty="0">
                <a:latin typeface="Arial"/>
                <a:cs typeface="Arial"/>
              </a:rPr>
              <a:t>synchrotron radiation interferometer</a:t>
            </a:r>
            <a:r>
              <a:rPr lang="en-US" sz="1800" dirty="0">
                <a:latin typeface="Arial"/>
                <a:cs typeface="Arial"/>
              </a:rPr>
              <a:t> to meet the requirements.</a:t>
            </a:r>
          </a:p>
          <a:p>
            <a:pPr marL="285750" indent="-285750">
              <a:buFont typeface="Arial" panose="020B0604020202020204" pitchFamily="34" charset="0"/>
              <a:buChar char="•"/>
            </a:pPr>
            <a:r>
              <a:rPr lang="en-US" sz="1800" dirty="0">
                <a:latin typeface="Arial"/>
                <a:cs typeface="Arial"/>
              </a:rPr>
              <a:t>Equipment procured and bench assembled in 2024, Installed in FY25 and will complete the commissioning during the FY27 run.</a:t>
            </a:r>
          </a:p>
        </p:txBody>
      </p:sp>
      <p:sp>
        <p:nvSpPr>
          <p:cNvPr id="6" name="Date Placeholder 5">
            <a:extLst>
              <a:ext uri="{FF2B5EF4-FFF2-40B4-BE49-F238E27FC236}">
                <a16:creationId xmlns:a16="http://schemas.microsoft.com/office/drawing/2014/main" id="{ACB91561-0AC3-4758-BCA3-FEE3DCDAB45F}"/>
              </a:ext>
            </a:extLst>
          </p:cNvPr>
          <p:cNvSpPr>
            <a:spLocks noGrp="1"/>
          </p:cNvSpPr>
          <p:nvPr>
            <p:ph type="dt" sz="half" idx="10"/>
          </p:nvPr>
        </p:nvSpPr>
        <p:spPr/>
        <p:txBody>
          <a:bodyPr/>
          <a:lstStyle/>
          <a:p>
            <a:r>
              <a:rPr lang="en-US">
                <a:effectLst>
                  <a:outerShdw blurRad="38100" dist="38100" dir="2700000" algn="tl">
                    <a:srgbClr val="000000">
                      <a:alpha val="43137"/>
                    </a:srgbClr>
                  </a:outerShdw>
                </a:effectLst>
              </a:rPr>
              <a:t>10/05/2026</a:t>
            </a:r>
            <a:endParaRPr lang="en-US" dirty="0">
              <a:effectLst>
                <a:outerShdw blurRad="38100" dist="38100" dir="2700000" algn="tl">
                  <a:srgbClr val="000000">
                    <a:alpha val="43137"/>
                  </a:srgbClr>
                </a:outerShdw>
              </a:effectLst>
            </a:endParaRPr>
          </a:p>
        </p:txBody>
      </p:sp>
      <p:sp>
        <p:nvSpPr>
          <p:cNvPr id="9" name="Slide Number Placeholder 8">
            <a:extLst>
              <a:ext uri="{FF2B5EF4-FFF2-40B4-BE49-F238E27FC236}">
                <a16:creationId xmlns:a16="http://schemas.microsoft.com/office/drawing/2014/main" id="{AEBFA247-5841-49F2-9FAB-5E95663BCEB0}"/>
              </a:ext>
            </a:extLst>
          </p:cNvPr>
          <p:cNvSpPr>
            <a:spLocks noGrp="1"/>
          </p:cNvSpPr>
          <p:nvPr>
            <p:ph type="sldNum" sz="quarter" idx="12"/>
          </p:nvPr>
        </p:nvSpPr>
        <p:spPr/>
        <p:txBody>
          <a:bodyPr/>
          <a:lstStyle/>
          <a:p>
            <a:fld id="{7D1BE87E-F0DE-A44C-894B-E142BEB21E42}" type="slidenum">
              <a:rPr lang="en-US" smtClean="0">
                <a:effectLst>
                  <a:outerShdw blurRad="38100" dist="38100" dir="2700000" algn="tl">
                    <a:srgbClr val="000000">
                      <a:alpha val="43137"/>
                    </a:srgbClr>
                  </a:outerShdw>
                </a:effectLst>
              </a:rPr>
              <a:pPr/>
              <a:t>12</a:t>
            </a:fld>
            <a:endParaRPr lang="en-US" dirty="0">
              <a:effectLst>
                <a:outerShdw blurRad="38100" dist="38100" dir="2700000" algn="tl">
                  <a:srgbClr val="000000">
                    <a:alpha val="43137"/>
                  </a:srgbClr>
                </a:outerShdw>
              </a:effectLst>
            </a:endParaRPr>
          </a:p>
        </p:txBody>
      </p:sp>
      <p:pic>
        <p:nvPicPr>
          <p:cNvPr id="10" name="Picture 9">
            <a:extLst>
              <a:ext uri="{FF2B5EF4-FFF2-40B4-BE49-F238E27FC236}">
                <a16:creationId xmlns:a16="http://schemas.microsoft.com/office/drawing/2014/main" id="{08BD5F03-A0EF-481F-B17C-472685A047BC}"/>
              </a:ext>
            </a:extLst>
          </p:cNvPr>
          <p:cNvPicPr>
            <a:picLocks noChangeAspect="1"/>
          </p:cNvPicPr>
          <p:nvPr/>
        </p:nvPicPr>
        <p:blipFill>
          <a:blip r:embed="rId2"/>
          <a:stretch>
            <a:fillRect/>
          </a:stretch>
        </p:blipFill>
        <p:spPr>
          <a:xfrm>
            <a:off x="493326" y="2628941"/>
            <a:ext cx="7077978" cy="3451892"/>
          </a:xfrm>
          <a:prstGeom prst="rect">
            <a:avLst/>
          </a:prstGeom>
        </p:spPr>
      </p:pic>
      <p:pic>
        <p:nvPicPr>
          <p:cNvPr id="7" name="Picture 6">
            <a:extLst>
              <a:ext uri="{FF2B5EF4-FFF2-40B4-BE49-F238E27FC236}">
                <a16:creationId xmlns:a16="http://schemas.microsoft.com/office/drawing/2014/main" id="{FFDE1AA0-BF1A-A5A7-87C4-2F6276E52D4E}"/>
              </a:ext>
            </a:extLst>
          </p:cNvPr>
          <p:cNvPicPr>
            <a:picLocks noChangeAspect="1"/>
          </p:cNvPicPr>
          <p:nvPr/>
        </p:nvPicPr>
        <p:blipFill>
          <a:blip r:embed="rId3"/>
          <a:stretch>
            <a:fillRect/>
          </a:stretch>
        </p:blipFill>
        <p:spPr>
          <a:xfrm>
            <a:off x="8166287" y="4367494"/>
            <a:ext cx="3418915" cy="1996888"/>
          </a:xfrm>
          <a:prstGeom prst="rect">
            <a:avLst/>
          </a:prstGeom>
        </p:spPr>
      </p:pic>
      <p:pic>
        <p:nvPicPr>
          <p:cNvPr id="11" name="Picture 10">
            <a:extLst>
              <a:ext uri="{FF2B5EF4-FFF2-40B4-BE49-F238E27FC236}">
                <a16:creationId xmlns:a16="http://schemas.microsoft.com/office/drawing/2014/main" id="{41616099-177F-B667-0FC9-23CE08FDD173}"/>
              </a:ext>
            </a:extLst>
          </p:cNvPr>
          <p:cNvPicPr>
            <a:picLocks noChangeAspect="1"/>
          </p:cNvPicPr>
          <p:nvPr/>
        </p:nvPicPr>
        <p:blipFill>
          <a:blip r:embed="rId4"/>
          <a:stretch>
            <a:fillRect/>
          </a:stretch>
        </p:blipFill>
        <p:spPr>
          <a:xfrm>
            <a:off x="8163485" y="2201956"/>
            <a:ext cx="3413873" cy="1984002"/>
          </a:xfrm>
          <a:prstGeom prst="rect">
            <a:avLst/>
          </a:prstGeom>
        </p:spPr>
      </p:pic>
    </p:spTree>
    <p:extLst>
      <p:ext uri="{BB962C8B-B14F-4D97-AF65-F5344CB8AC3E}">
        <p14:creationId xmlns:p14="http://schemas.microsoft.com/office/powerpoint/2010/main" val="2482125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66EA8B-4A3D-A33C-8004-D71E3F883652}"/>
              </a:ext>
            </a:extLst>
          </p:cNvPr>
          <p:cNvSpPr>
            <a:spLocks noGrp="1"/>
          </p:cNvSpPr>
          <p:nvPr>
            <p:ph type="sldNum" sz="quarter" idx="12"/>
          </p:nvPr>
        </p:nvSpPr>
        <p:spPr/>
        <p:txBody>
          <a:bodyPr/>
          <a:lstStyle/>
          <a:p>
            <a:fld id="{7D1BE87E-F0DE-A44C-894B-E142BEB21E42}" type="slidenum">
              <a:rPr lang="en-US" smtClean="0">
                <a:effectLst>
                  <a:outerShdw blurRad="38100" dist="38100" dir="2700000" algn="tl">
                    <a:srgbClr val="000000">
                      <a:alpha val="43137"/>
                    </a:srgbClr>
                  </a:outerShdw>
                </a:effectLst>
              </a:rPr>
              <a:pPr/>
              <a:t>13</a:t>
            </a:fld>
            <a:endParaRPr lang="en-US">
              <a:effectLst>
                <a:outerShdw blurRad="38100" dist="38100" dir="2700000" algn="tl">
                  <a:srgbClr val="000000">
                    <a:alpha val="43137"/>
                  </a:srgbClr>
                </a:outerShdw>
              </a:effectLst>
            </a:endParaRPr>
          </a:p>
        </p:txBody>
      </p:sp>
      <p:sp>
        <p:nvSpPr>
          <p:cNvPr id="5" name="Title 4">
            <a:extLst>
              <a:ext uri="{FF2B5EF4-FFF2-40B4-BE49-F238E27FC236}">
                <a16:creationId xmlns:a16="http://schemas.microsoft.com/office/drawing/2014/main" id="{9566A27E-06A2-4B8C-2C35-38C61B89127B}"/>
              </a:ext>
            </a:extLst>
          </p:cNvPr>
          <p:cNvSpPr>
            <a:spLocks noGrp="1"/>
          </p:cNvSpPr>
          <p:nvPr>
            <p:ph type="title"/>
          </p:nvPr>
        </p:nvSpPr>
        <p:spPr>
          <a:xfrm>
            <a:off x="309094" y="288743"/>
            <a:ext cx="11044707" cy="463536"/>
          </a:xfrm>
        </p:spPr>
        <p:txBody>
          <a:bodyPr vert="horz" lIns="91440" tIns="45720" rIns="91440" bIns="45720" rtlCol="0" anchor="b">
            <a:noAutofit/>
          </a:bodyPr>
          <a:lstStyle/>
          <a:p>
            <a:r>
              <a:rPr lang="en-US" dirty="0">
                <a:solidFill>
                  <a:srgbClr val="0070C0"/>
                </a:solidFill>
              </a:rPr>
              <a:t>Artificial Intelligence R&amp;D - Foundational Work</a:t>
            </a:r>
          </a:p>
        </p:txBody>
      </p:sp>
      <p:sp>
        <p:nvSpPr>
          <p:cNvPr id="2" name="Date Placeholder 1">
            <a:extLst>
              <a:ext uri="{FF2B5EF4-FFF2-40B4-BE49-F238E27FC236}">
                <a16:creationId xmlns:a16="http://schemas.microsoft.com/office/drawing/2014/main" id="{01465575-77F8-7957-C1BC-DA92BAAD32EB}"/>
              </a:ext>
            </a:extLst>
          </p:cNvPr>
          <p:cNvSpPr>
            <a:spLocks noGrp="1"/>
          </p:cNvSpPr>
          <p:nvPr>
            <p:ph type="dt" sz="half" idx="10"/>
          </p:nvPr>
        </p:nvSpPr>
        <p:spPr/>
        <p:txBody>
          <a:bodyPr/>
          <a:lstStyle/>
          <a:p>
            <a:r>
              <a:rPr lang="en-US">
                <a:effectLst>
                  <a:outerShdw blurRad="38100" dist="38100" dir="2700000" algn="tl">
                    <a:srgbClr val="000000">
                      <a:alpha val="43137"/>
                    </a:srgbClr>
                  </a:outerShdw>
                </a:effectLst>
              </a:rPr>
              <a:t>10/05/2026</a:t>
            </a:r>
          </a:p>
        </p:txBody>
      </p:sp>
      <p:sp>
        <p:nvSpPr>
          <p:cNvPr id="8" name="Text Placeholder 7">
            <a:extLst>
              <a:ext uri="{FF2B5EF4-FFF2-40B4-BE49-F238E27FC236}">
                <a16:creationId xmlns:a16="http://schemas.microsoft.com/office/drawing/2014/main" id="{7DD3CDA1-6A1E-4740-9D50-33B23A23D3AE}"/>
              </a:ext>
            </a:extLst>
          </p:cNvPr>
          <p:cNvSpPr>
            <a:spLocks noGrp="1"/>
          </p:cNvSpPr>
          <p:nvPr>
            <p:ph type="body" sz="half" idx="2"/>
          </p:nvPr>
        </p:nvSpPr>
        <p:spPr>
          <a:xfrm>
            <a:off x="309094" y="881879"/>
            <a:ext cx="7461356" cy="4891433"/>
          </a:xfrm>
        </p:spPr>
        <p:txBody>
          <a:bodyPr/>
          <a:lstStyle/>
          <a:p>
            <a:pPr marL="342900" indent="-342900">
              <a:buFont typeface="Arial" panose="020B0604020202020204" pitchFamily="34" charset="0"/>
              <a:buChar char="•"/>
            </a:pPr>
            <a:r>
              <a:rPr lang="en-US" dirty="0"/>
              <a:t>A four year program, funded by NP-R&amp;D, has enabled us to achieve important foundational work and to move towards developing a core competency in ML/AI.</a:t>
            </a:r>
          </a:p>
          <a:p>
            <a:pPr marL="342900" indent="-342900">
              <a:buFont typeface="Arial" panose="020B0604020202020204" pitchFamily="34" charset="0"/>
              <a:buChar char="•"/>
            </a:pPr>
            <a:r>
              <a:rPr lang="en-US" dirty="0"/>
              <a:t>Three areas of focus on improving SRF Linac Performance:</a:t>
            </a:r>
          </a:p>
          <a:p>
            <a:pPr marL="342900" indent="-342900">
              <a:buFont typeface="Arial" panose="020B0604020202020204" pitchFamily="34" charset="0"/>
              <a:buChar char="•"/>
            </a:pPr>
            <a:r>
              <a:rPr lang="en-US" dirty="0"/>
              <a:t>Cavity Fault Prediction - use deep learning to identify features in pre-fault data in C100 cavities to predict slowly developing cavity faults.</a:t>
            </a:r>
          </a:p>
          <a:p>
            <a:pPr marL="342900" indent="-342900">
              <a:buFont typeface="Arial" panose="020B0604020202020204" pitchFamily="34" charset="0"/>
              <a:buChar char="•"/>
            </a:pPr>
            <a:r>
              <a:rPr lang="en-US" dirty="0"/>
              <a:t>Anomalous Cavity Detection - automate the process of identifying RF cavities that exhibit anomalous behavior, but do not present as a fault. Adds digitizing systems to legacy analog RF systems (C20/C50 cryomodules).</a:t>
            </a:r>
          </a:p>
          <a:p>
            <a:pPr marL="342900" indent="-342900">
              <a:buFont typeface="Arial" panose="020B0604020202020204" pitchFamily="34" charset="0"/>
              <a:buChar char="•"/>
            </a:pPr>
            <a:r>
              <a:rPr lang="en-US" dirty="0"/>
              <a:t>Field Emission Management – reduce radiation due to SRF cavities through gradient redistribution within a specific cryomodule while maintaining the same energy gain.</a:t>
            </a:r>
          </a:p>
          <a:p>
            <a:pPr marL="342900" indent="-342900">
              <a:buFont typeface="Arial" panose="020B0604020202020204" pitchFamily="34" charset="0"/>
              <a:buChar char="•"/>
            </a:pPr>
            <a:r>
              <a:rPr lang="en-US" dirty="0"/>
              <a:t>Peer-reviewed papers published for each project.</a:t>
            </a:r>
          </a:p>
          <a:p>
            <a:pPr marL="800100" lvl="1" indent="-342900">
              <a:buFont typeface="Arial" panose="020B0604020202020204" pitchFamily="34" charset="0"/>
              <a:buChar char="•"/>
            </a:pPr>
            <a:endParaRPr lang="en-US" sz="2000" dirty="0"/>
          </a:p>
          <a:p>
            <a:pPr marL="800100" lvl="1" indent="-342900">
              <a:buFont typeface="Arial" panose="020B0604020202020204" pitchFamily="34" charset="0"/>
              <a:buChar char="•"/>
            </a:pPr>
            <a:endParaRPr lang="en-US" sz="2000" dirty="0"/>
          </a:p>
        </p:txBody>
      </p:sp>
      <p:pic>
        <p:nvPicPr>
          <p:cNvPr id="9" name="Picture 8">
            <a:extLst>
              <a:ext uri="{FF2B5EF4-FFF2-40B4-BE49-F238E27FC236}">
                <a16:creationId xmlns:a16="http://schemas.microsoft.com/office/drawing/2014/main" id="{320A123F-7CA6-41B4-953A-989BBAA83E39}"/>
              </a:ext>
            </a:extLst>
          </p:cNvPr>
          <p:cNvPicPr>
            <a:picLocks noChangeAspect="1"/>
          </p:cNvPicPr>
          <p:nvPr/>
        </p:nvPicPr>
        <p:blipFill>
          <a:blip r:embed="rId3"/>
          <a:stretch>
            <a:fillRect/>
          </a:stretch>
        </p:blipFill>
        <p:spPr>
          <a:xfrm>
            <a:off x="7770450" y="4943399"/>
            <a:ext cx="4349961" cy="79471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12286F8D-FF4C-4627-BC24-2AE93D0AE9F4}"/>
              </a:ext>
            </a:extLst>
          </p:cNvPr>
          <p:cNvPicPr>
            <a:picLocks noChangeAspect="1"/>
          </p:cNvPicPr>
          <p:nvPr/>
        </p:nvPicPr>
        <p:blipFill>
          <a:blip r:embed="rId4"/>
          <a:stretch>
            <a:fillRect/>
          </a:stretch>
        </p:blipFill>
        <p:spPr>
          <a:xfrm>
            <a:off x="8050406" y="846023"/>
            <a:ext cx="3699426" cy="173736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EFF19B9D-1B4A-4297-A060-F924DDDB1B4B}"/>
              </a:ext>
            </a:extLst>
          </p:cNvPr>
          <p:cNvPicPr>
            <a:picLocks noChangeAspect="1"/>
          </p:cNvPicPr>
          <p:nvPr/>
        </p:nvPicPr>
        <p:blipFill>
          <a:blip r:embed="rId5"/>
          <a:stretch>
            <a:fillRect/>
          </a:stretch>
        </p:blipFill>
        <p:spPr>
          <a:xfrm>
            <a:off x="7958456" y="3006051"/>
            <a:ext cx="3883325" cy="13364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14279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66EA8B-4A3D-A33C-8004-D71E3F883652}"/>
              </a:ext>
            </a:extLst>
          </p:cNvPr>
          <p:cNvSpPr>
            <a:spLocks noGrp="1"/>
          </p:cNvSpPr>
          <p:nvPr>
            <p:ph type="sldNum" sz="quarter" idx="12"/>
          </p:nvPr>
        </p:nvSpPr>
        <p:spPr/>
        <p:txBody>
          <a:bodyPr/>
          <a:lstStyle/>
          <a:p>
            <a:fld id="{7D1BE87E-F0DE-A44C-894B-E142BEB21E42}" type="slidenum">
              <a:rPr lang="en-US" smtClean="0">
                <a:effectLst>
                  <a:outerShdw blurRad="38100" dist="38100" dir="2700000" algn="tl">
                    <a:srgbClr val="000000">
                      <a:alpha val="43137"/>
                    </a:srgbClr>
                  </a:outerShdw>
                </a:effectLst>
              </a:rPr>
              <a:pPr/>
              <a:t>14</a:t>
            </a:fld>
            <a:endParaRPr lang="en-US">
              <a:effectLst>
                <a:outerShdw blurRad="38100" dist="38100" dir="2700000" algn="tl">
                  <a:srgbClr val="000000">
                    <a:alpha val="43137"/>
                  </a:srgbClr>
                </a:outerShdw>
              </a:effectLst>
            </a:endParaRPr>
          </a:p>
        </p:txBody>
      </p:sp>
      <p:sp>
        <p:nvSpPr>
          <p:cNvPr id="5" name="Title 4">
            <a:extLst>
              <a:ext uri="{FF2B5EF4-FFF2-40B4-BE49-F238E27FC236}">
                <a16:creationId xmlns:a16="http://schemas.microsoft.com/office/drawing/2014/main" id="{9566A27E-06A2-4B8C-2C35-38C61B89127B}"/>
              </a:ext>
            </a:extLst>
          </p:cNvPr>
          <p:cNvSpPr>
            <a:spLocks noGrp="1"/>
          </p:cNvSpPr>
          <p:nvPr>
            <p:ph type="title"/>
          </p:nvPr>
        </p:nvSpPr>
        <p:spPr>
          <a:xfrm>
            <a:off x="309093" y="284986"/>
            <a:ext cx="11044707" cy="463536"/>
          </a:xfrm>
        </p:spPr>
        <p:txBody>
          <a:bodyPr vert="horz" lIns="91440" tIns="45720" rIns="91440" bIns="45720" rtlCol="0" anchor="b">
            <a:noAutofit/>
          </a:bodyPr>
          <a:lstStyle/>
          <a:p>
            <a:r>
              <a:rPr lang="en-US" dirty="0">
                <a:solidFill>
                  <a:srgbClr val="0070C0"/>
                </a:solidFill>
              </a:rPr>
              <a:t>Artificial Intelligence R&amp;D – Knowledge Management</a:t>
            </a:r>
          </a:p>
        </p:txBody>
      </p:sp>
      <p:sp>
        <p:nvSpPr>
          <p:cNvPr id="2" name="Date Placeholder 1">
            <a:extLst>
              <a:ext uri="{FF2B5EF4-FFF2-40B4-BE49-F238E27FC236}">
                <a16:creationId xmlns:a16="http://schemas.microsoft.com/office/drawing/2014/main" id="{01465575-77F8-7957-C1BC-DA92BAAD32EB}"/>
              </a:ext>
            </a:extLst>
          </p:cNvPr>
          <p:cNvSpPr>
            <a:spLocks noGrp="1"/>
          </p:cNvSpPr>
          <p:nvPr>
            <p:ph type="dt" sz="half" idx="10"/>
          </p:nvPr>
        </p:nvSpPr>
        <p:spPr/>
        <p:txBody>
          <a:bodyPr/>
          <a:lstStyle/>
          <a:p>
            <a:r>
              <a:rPr lang="en-US">
                <a:effectLst>
                  <a:outerShdw blurRad="38100" dist="38100" dir="2700000" algn="tl">
                    <a:srgbClr val="000000">
                      <a:alpha val="43137"/>
                    </a:srgbClr>
                  </a:outerShdw>
                </a:effectLst>
              </a:rPr>
              <a:t>10/05/2026</a:t>
            </a:r>
          </a:p>
        </p:txBody>
      </p:sp>
      <p:sp>
        <p:nvSpPr>
          <p:cNvPr id="8" name="Text Placeholder 7">
            <a:extLst>
              <a:ext uri="{FF2B5EF4-FFF2-40B4-BE49-F238E27FC236}">
                <a16:creationId xmlns:a16="http://schemas.microsoft.com/office/drawing/2014/main" id="{7DD3CDA1-6A1E-4740-9D50-33B23A23D3AE}"/>
              </a:ext>
            </a:extLst>
          </p:cNvPr>
          <p:cNvSpPr>
            <a:spLocks noGrp="1"/>
          </p:cNvSpPr>
          <p:nvPr>
            <p:ph type="body" sz="half" idx="2"/>
          </p:nvPr>
        </p:nvSpPr>
        <p:spPr>
          <a:xfrm>
            <a:off x="309093" y="881879"/>
            <a:ext cx="11694343" cy="4891433"/>
          </a:xfrm>
        </p:spPr>
        <p:txBody>
          <a:bodyPr/>
          <a:lstStyle/>
          <a:p>
            <a:pPr marL="342900" indent="-342900">
              <a:buFont typeface="Arial" panose="020B0604020202020204" pitchFamily="34" charset="0"/>
              <a:buChar char="•"/>
            </a:pPr>
            <a:r>
              <a:rPr lang="en-US" dirty="0"/>
              <a:t>Two proof of concept initiatives under development to retrieve information from technical publications and electronic logbook entries.</a:t>
            </a:r>
          </a:p>
          <a:p>
            <a:pPr marL="342900" indent="-342900">
              <a:buFont typeface="Arial" panose="020B0604020202020204" pitchFamily="34" charset="0"/>
              <a:buChar char="•"/>
            </a:pPr>
            <a:r>
              <a:rPr lang="en-US" dirty="0"/>
              <a:t>The JLab Tech Note database has over 2500 documents spanning 40 years. The first two images below demonstrate the use of retrieval augmented generation (RAG) systems to synthesize information across multiple documents using a simple prompt.</a:t>
            </a:r>
          </a:p>
          <a:p>
            <a:pPr marL="342900" indent="-342900">
              <a:buFont typeface="Arial" panose="020B0604020202020204" pitchFamily="34" charset="0"/>
              <a:buChar char="•"/>
            </a:pPr>
            <a:r>
              <a:rPr lang="en-US" dirty="0"/>
              <a:t>The second example utilizes multimodal LLMs to extract data from tables and images in logbook entries. Wire scanner data for measured beam sigma and design sigma was extracted from 521 unique logbook entries spanning 4 years. A 25 minute task that would take many hours otherwise.</a:t>
            </a:r>
          </a:p>
          <a:p>
            <a:pPr marL="342900" indent="-342900">
              <a:buFont typeface="Arial" panose="020B0604020202020204" pitchFamily="34" charset="0"/>
              <a:buChar char="•"/>
            </a:pPr>
            <a:r>
              <a:rPr lang="en-US" dirty="0"/>
              <a:t>Collaborating with several other labs to develop potential applications of data/knowledge retrieval.</a:t>
            </a:r>
            <a:br>
              <a:rPr lang="en-US" dirty="0"/>
            </a:br>
            <a:endParaRPr lang="en-US" dirty="0"/>
          </a:p>
          <a:p>
            <a:pPr marL="800100" lvl="1" indent="-342900">
              <a:buFont typeface="Arial" panose="020B0604020202020204" pitchFamily="34" charset="0"/>
              <a:buChar char="•"/>
            </a:pPr>
            <a:endParaRPr lang="en-US" dirty="0"/>
          </a:p>
        </p:txBody>
      </p:sp>
      <p:pic>
        <p:nvPicPr>
          <p:cNvPr id="15" name="Picture 14">
            <a:extLst>
              <a:ext uri="{FF2B5EF4-FFF2-40B4-BE49-F238E27FC236}">
                <a16:creationId xmlns:a16="http://schemas.microsoft.com/office/drawing/2014/main" id="{477ACBD9-9DCF-4DF0-AFBC-309B132BF53A}"/>
              </a:ext>
            </a:extLst>
          </p:cNvPr>
          <p:cNvPicPr>
            <a:picLocks noChangeAspect="1"/>
          </p:cNvPicPr>
          <p:nvPr/>
        </p:nvPicPr>
        <p:blipFill>
          <a:blip r:embed="rId3"/>
          <a:stretch>
            <a:fillRect/>
          </a:stretch>
        </p:blipFill>
        <p:spPr>
          <a:xfrm>
            <a:off x="4585539" y="4440780"/>
            <a:ext cx="3672956" cy="1666652"/>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E0FFDC87-F451-4FE4-AEA4-3E396D3074F2}"/>
              </a:ext>
            </a:extLst>
          </p:cNvPr>
          <p:cNvPicPr>
            <a:picLocks noChangeAspect="1"/>
          </p:cNvPicPr>
          <p:nvPr/>
        </p:nvPicPr>
        <p:blipFill>
          <a:blip r:embed="rId4"/>
          <a:stretch>
            <a:fillRect/>
          </a:stretch>
        </p:blipFill>
        <p:spPr>
          <a:xfrm>
            <a:off x="123204" y="4440780"/>
            <a:ext cx="4128578" cy="1666652"/>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2777CEF3-BAF9-4226-8595-18121A08FBB4}"/>
              </a:ext>
            </a:extLst>
          </p:cNvPr>
          <p:cNvPicPr>
            <a:picLocks noChangeAspect="1"/>
          </p:cNvPicPr>
          <p:nvPr/>
        </p:nvPicPr>
        <p:blipFill>
          <a:blip r:embed="rId5"/>
          <a:stretch>
            <a:fillRect/>
          </a:stretch>
        </p:blipFill>
        <p:spPr>
          <a:xfrm>
            <a:off x="8740030" y="4217620"/>
            <a:ext cx="3147170" cy="21129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482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11726" y="49868"/>
            <a:ext cx="11044707" cy="600096"/>
          </a:xfrm>
        </p:spPr>
        <p:txBody>
          <a:bodyPr vert="horz" lIns="91440" tIns="45720" rIns="91440" bIns="45720" rtlCol="0" anchor="b">
            <a:noAutofit/>
          </a:bodyPr>
          <a:lstStyle/>
          <a:p>
            <a:r>
              <a:rPr lang="en-US" sz="2800" dirty="0">
                <a:solidFill>
                  <a:srgbClr val="0070C0"/>
                </a:solidFill>
              </a:rPr>
              <a:t>Accelerator Management Plan (AMP)</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183629" y="882337"/>
            <a:ext cx="6626402" cy="5448255"/>
          </a:xfrm>
        </p:spPr>
        <p:txBody>
          <a:bodyPr/>
          <a:lstStyle/>
          <a:p>
            <a:pPr marL="342900" indent="-342900">
              <a:buFont typeface="Arial" panose="020B0604020202020204" pitchFamily="34" charset="0"/>
              <a:buChar char="•"/>
            </a:pPr>
            <a:r>
              <a:rPr lang="en-US" dirty="0"/>
              <a:t>Provides a framework for managing CEBAF performance, reliability, and future upgrades</a:t>
            </a:r>
          </a:p>
          <a:p>
            <a:pPr marL="342900" indent="-342900">
              <a:buFont typeface="Arial" panose="020B0604020202020204" pitchFamily="34" charset="0"/>
              <a:buChar char="•"/>
            </a:pPr>
            <a:r>
              <a:rPr lang="en-US" dirty="0"/>
              <a:t>Aligns investments with mission needs and future program requirements</a:t>
            </a:r>
          </a:p>
          <a:p>
            <a:pPr marL="342900" indent="-342900">
              <a:buFont typeface="Arial" panose="020B0604020202020204" pitchFamily="34" charset="0"/>
              <a:buChar char="•"/>
            </a:pPr>
            <a:r>
              <a:rPr lang="en-US" dirty="0"/>
              <a:t>Integrates Operations-funded activities:</a:t>
            </a:r>
          </a:p>
          <a:p>
            <a:pPr marL="800100" lvl="1" indent="-342900">
              <a:buFont typeface="Arial" panose="020B0604020202020204" pitchFamily="34" charset="0"/>
              <a:buChar char="•"/>
            </a:pPr>
            <a:r>
              <a:rPr lang="en-US" sz="2000" dirty="0"/>
              <a:t>CEBAF Sustainment Program, Accelerator Improvement Projects (AIP), Capital Equipment (CE), Obsolescence Mitigation and Critical Spares Strategy</a:t>
            </a:r>
          </a:p>
          <a:p>
            <a:pPr marL="342900" indent="-342900">
              <a:buFont typeface="Arial" panose="020B0604020202020204" pitchFamily="34" charset="0"/>
              <a:buChar char="•"/>
            </a:pPr>
            <a:r>
              <a:rPr lang="en-US" dirty="0"/>
              <a:t>Provides Risk-informed Prioritization</a:t>
            </a:r>
          </a:p>
          <a:p>
            <a:pPr marL="800100" lvl="1" indent="-342900">
              <a:buFont typeface="Arial" panose="020B0604020202020204" pitchFamily="34" charset="0"/>
              <a:buChar char="•"/>
            </a:pPr>
            <a:r>
              <a:rPr lang="en-US" sz="2000" dirty="0"/>
              <a:t>Reliability and availability </a:t>
            </a:r>
          </a:p>
          <a:p>
            <a:pPr marL="800100" lvl="1" indent="-342900">
              <a:buFont typeface="Arial" panose="020B0604020202020204" pitchFamily="34" charset="0"/>
              <a:buChar char="•"/>
            </a:pPr>
            <a:r>
              <a:rPr lang="en-US" sz="2000" dirty="0"/>
              <a:t>Supply chain and obsolescence issues</a:t>
            </a:r>
          </a:p>
          <a:p>
            <a:pPr marL="800100" lvl="1" indent="-342900">
              <a:buFont typeface="Arial" panose="020B0604020202020204" pitchFamily="34" charset="0"/>
              <a:buChar char="•"/>
            </a:pPr>
            <a:r>
              <a:rPr lang="en-US" sz="2000" dirty="0"/>
              <a:t>Performance margin and capability gaps</a:t>
            </a:r>
          </a:p>
          <a:p>
            <a:pPr marL="342900" indent="-342900">
              <a:buFont typeface="Arial" panose="020B0604020202020204" pitchFamily="34" charset="0"/>
              <a:buChar char="•"/>
            </a:pPr>
            <a:r>
              <a:rPr lang="en-US" dirty="0"/>
              <a:t>Balances near-term operations with long-term capability development</a:t>
            </a:r>
          </a:p>
        </p:txBody>
      </p:sp>
      <p:sp>
        <p:nvSpPr>
          <p:cNvPr id="8" name="Date Placeholder 7">
            <a:extLst>
              <a:ext uri="{FF2B5EF4-FFF2-40B4-BE49-F238E27FC236}">
                <a16:creationId xmlns:a16="http://schemas.microsoft.com/office/drawing/2014/main" id="{A0DF82D1-6198-490B-BD87-DF9CBC81DB07}"/>
              </a:ext>
            </a:extLst>
          </p:cNvPr>
          <p:cNvSpPr>
            <a:spLocks noGrp="1"/>
          </p:cNvSpPr>
          <p:nvPr>
            <p:ph type="dt" sz="half" idx="10"/>
          </p:nvPr>
        </p:nvSpPr>
        <p:spPr/>
        <p:txBody>
          <a:bodyPr/>
          <a:lstStyle/>
          <a:p>
            <a:r>
              <a:rPr lang="en-US"/>
              <a:t>10/05/2026</a:t>
            </a:r>
          </a:p>
        </p:txBody>
      </p:sp>
      <p:sp>
        <p:nvSpPr>
          <p:cNvPr id="3" name="Slide Number Placeholder 2">
            <a:extLst>
              <a:ext uri="{FF2B5EF4-FFF2-40B4-BE49-F238E27FC236}">
                <a16:creationId xmlns:a16="http://schemas.microsoft.com/office/drawing/2014/main" id="{7644DF97-852F-4C5E-8FA4-17ECD2DC2241}"/>
              </a:ext>
            </a:extLst>
          </p:cNvPr>
          <p:cNvSpPr>
            <a:spLocks noGrp="1"/>
          </p:cNvSpPr>
          <p:nvPr>
            <p:ph type="sldNum" sz="quarter" idx="12"/>
          </p:nvPr>
        </p:nvSpPr>
        <p:spPr/>
        <p:txBody>
          <a:bodyPr/>
          <a:lstStyle/>
          <a:p>
            <a:fld id="{7D1BE87E-F0DE-A44C-894B-E142BEB21E42}" type="slidenum">
              <a:rPr lang="en-US" smtClean="0"/>
              <a:pPr/>
              <a:t>15</a:t>
            </a:fld>
            <a:endParaRPr lang="en-US"/>
          </a:p>
        </p:txBody>
      </p:sp>
      <p:pic>
        <p:nvPicPr>
          <p:cNvPr id="6" name="Picture 5">
            <a:extLst>
              <a:ext uri="{FF2B5EF4-FFF2-40B4-BE49-F238E27FC236}">
                <a16:creationId xmlns:a16="http://schemas.microsoft.com/office/drawing/2014/main" id="{C0DCD07D-3329-47DF-8802-DEFDC41D9BE6}"/>
              </a:ext>
            </a:extLst>
          </p:cNvPr>
          <p:cNvPicPr>
            <a:picLocks noChangeAspect="1"/>
          </p:cNvPicPr>
          <p:nvPr/>
        </p:nvPicPr>
        <p:blipFill>
          <a:blip r:embed="rId2"/>
          <a:stretch>
            <a:fillRect/>
          </a:stretch>
        </p:blipFill>
        <p:spPr>
          <a:xfrm>
            <a:off x="6683258" y="862650"/>
            <a:ext cx="3081381" cy="399205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DD98A099-BD01-4D4C-A190-7CDE4B83BE29}"/>
              </a:ext>
            </a:extLst>
          </p:cNvPr>
          <p:cNvPicPr>
            <a:picLocks noChangeAspect="1"/>
          </p:cNvPicPr>
          <p:nvPr/>
        </p:nvPicPr>
        <p:blipFill>
          <a:blip r:embed="rId3"/>
          <a:stretch>
            <a:fillRect/>
          </a:stretch>
        </p:blipFill>
        <p:spPr>
          <a:xfrm>
            <a:off x="8825973" y="1932495"/>
            <a:ext cx="3182398" cy="418541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7766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C75696-4217-4012-89CA-E9615D0ED3E8}"/>
              </a:ext>
            </a:extLst>
          </p:cNvPr>
          <p:cNvSpPr>
            <a:spLocks noGrp="1"/>
          </p:cNvSpPr>
          <p:nvPr>
            <p:ph type="sldNum" sz="quarter" idx="12"/>
          </p:nvPr>
        </p:nvSpPr>
        <p:spPr/>
        <p:txBody>
          <a:bodyPr/>
          <a:lstStyle/>
          <a:p>
            <a:fld id="{7D1BE87E-F0DE-A44C-894B-E142BEB21E42}" type="slidenum">
              <a:rPr lang="en-US" smtClean="0"/>
              <a:pPr/>
              <a:t>16</a:t>
            </a:fld>
            <a:endParaRPr lang="en-US"/>
          </a:p>
        </p:txBody>
      </p:sp>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09094" y="162283"/>
            <a:ext cx="11044707" cy="496565"/>
          </a:xfrm>
        </p:spPr>
        <p:txBody>
          <a:bodyPr vert="horz" lIns="91440" tIns="45720" rIns="91440" bIns="45720" rtlCol="0" anchor="b">
            <a:noAutofit/>
          </a:bodyPr>
          <a:lstStyle/>
          <a:p>
            <a:r>
              <a:rPr lang="en-US" sz="2800" dirty="0">
                <a:solidFill>
                  <a:srgbClr val="0070C0"/>
                </a:solidFill>
              </a:rPr>
              <a:t>4C – CEBAF Configuration Control Committee</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309094" y="762379"/>
            <a:ext cx="11044706" cy="5448255"/>
          </a:xfrm>
        </p:spPr>
        <p:txBody>
          <a:bodyPr/>
          <a:lstStyle/>
          <a:p>
            <a:pPr marL="285750" lvl="0" indent="-285750" fontAlgn="base">
              <a:buFont typeface="Arial" panose="020B0604020202020204" pitchFamily="34" charset="0"/>
              <a:buChar char="•"/>
            </a:pPr>
            <a:r>
              <a:rPr lang="en-US" sz="1900" dirty="0"/>
              <a:t>The goal of the committee is to serve as a configuration control board for proposed upgrades and modifications to the CEBAF Accelerator and ensure that modifications follow established engineering processes.</a:t>
            </a:r>
          </a:p>
          <a:p>
            <a:pPr marL="285750" lvl="0" indent="-285750" fontAlgn="base">
              <a:buFont typeface="Arial" panose="020B0604020202020204" pitchFamily="34" charset="0"/>
              <a:buChar char="•"/>
            </a:pPr>
            <a:r>
              <a:rPr lang="en-US" sz="1900" dirty="0"/>
              <a:t>The 4C validates that projects follow established engineering processes, including required reviews, tests, documentation, etc. </a:t>
            </a:r>
          </a:p>
          <a:p>
            <a:pPr marL="285750" lvl="0" indent="-285750" fontAlgn="base">
              <a:buFont typeface="Arial" panose="020B0604020202020204" pitchFamily="34" charset="0"/>
              <a:buChar char="•"/>
            </a:pPr>
            <a:r>
              <a:rPr lang="en-US" sz="1900" dirty="0"/>
              <a:t>All CEBAF modifications must be graded according to their impact (impact matrix). The level of scrutiny depends on the grade. Reviewing minor modifications and repairs is counterproductive.</a:t>
            </a:r>
          </a:p>
        </p:txBody>
      </p:sp>
      <p:sp>
        <p:nvSpPr>
          <p:cNvPr id="6" name="Date Placeholder 5">
            <a:extLst>
              <a:ext uri="{FF2B5EF4-FFF2-40B4-BE49-F238E27FC236}">
                <a16:creationId xmlns:a16="http://schemas.microsoft.com/office/drawing/2014/main" id="{326F5D45-CA27-4ADB-AF8C-3B8B048E2E41}"/>
              </a:ext>
            </a:extLst>
          </p:cNvPr>
          <p:cNvSpPr>
            <a:spLocks noGrp="1"/>
          </p:cNvSpPr>
          <p:nvPr>
            <p:ph type="dt" sz="half" idx="10"/>
          </p:nvPr>
        </p:nvSpPr>
        <p:spPr/>
        <p:txBody>
          <a:bodyPr/>
          <a:lstStyle/>
          <a:p>
            <a:r>
              <a:rPr lang="en-US"/>
              <a:t>10/05/2026</a:t>
            </a:r>
          </a:p>
        </p:txBody>
      </p:sp>
      <p:pic>
        <p:nvPicPr>
          <p:cNvPr id="7" name="Picture 6">
            <a:extLst>
              <a:ext uri="{FF2B5EF4-FFF2-40B4-BE49-F238E27FC236}">
                <a16:creationId xmlns:a16="http://schemas.microsoft.com/office/drawing/2014/main" id="{3702D20F-3907-4268-920C-8DEE7371A599}"/>
              </a:ext>
            </a:extLst>
          </p:cNvPr>
          <p:cNvPicPr>
            <a:picLocks noChangeAspect="1"/>
          </p:cNvPicPr>
          <p:nvPr/>
        </p:nvPicPr>
        <p:blipFill>
          <a:blip r:embed="rId2"/>
          <a:stretch>
            <a:fillRect/>
          </a:stretch>
        </p:blipFill>
        <p:spPr>
          <a:xfrm>
            <a:off x="2023394" y="3251144"/>
            <a:ext cx="8152139" cy="32620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27889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FC75696-4217-4012-89CA-E9615D0ED3E8}"/>
              </a:ext>
            </a:extLst>
          </p:cNvPr>
          <p:cNvSpPr>
            <a:spLocks noGrp="1"/>
          </p:cNvSpPr>
          <p:nvPr>
            <p:ph type="sldNum" sz="quarter" idx="12"/>
          </p:nvPr>
        </p:nvSpPr>
        <p:spPr/>
        <p:txBody>
          <a:bodyPr/>
          <a:lstStyle/>
          <a:p>
            <a:fld id="{7D1BE87E-F0DE-A44C-894B-E142BEB21E42}" type="slidenum">
              <a:rPr lang="en-US" smtClean="0"/>
              <a:pPr/>
              <a:t>17</a:t>
            </a:fld>
            <a:endParaRPr lang="en-US"/>
          </a:p>
        </p:txBody>
      </p:sp>
      <p:sp>
        <p:nvSpPr>
          <p:cNvPr id="4" name="Title 3">
            <a:extLst>
              <a:ext uri="{FF2B5EF4-FFF2-40B4-BE49-F238E27FC236}">
                <a16:creationId xmlns:a16="http://schemas.microsoft.com/office/drawing/2014/main" id="{B0070391-03CA-4AF1-9DD6-460310029F38}"/>
              </a:ext>
            </a:extLst>
          </p:cNvPr>
          <p:cNvSpPr>
            <a:spLocks noGrp="1"/>
          </p:cNvSpPr>
          <p:nvPr>
            <p:ph type="title"/>
          </p:nvPr>
        </p:nvSpPr>
        <p:spPr>
          <a:xfrm>
            <a:off x="311726" y="162283"/>
            <a:ext cx="11044707" cy="517830"/>
          </a:xfrm>
        </p:spPr>
        <p:txBody>
          <a:bodyPr vert="horz" lIns="91440" tIns="45720" rIns="91440" bIns="45720" rtlCol="0" anchor="b">
            <a:noAutofit/>
          </a:bodyPr>
          <a:lstStyle/>
          <a:p>
            <a:r>
              <a:rPr lang="en-US" sz="2800" dirty="0">
                <a:solidFill>
                  <a:srgbClr val="0070C0"/>
                </a:solidFill>
              </a:rPr>
              <a:t>Summary</a:t>
            </a:r>
          </a:p>
        </p:txBody>
      </p:sp>
      <p:sp>
        <p:nvSpPr>
          <p:cNvPr id="5" name="Text Placeholder 4">
            <a:extLst>
              <a:ext uri="{FF2B5EF4-FFF2-40B4-BE49-F238E27FC236}">
                <a16:creationId xmlns:a16="http://schemas.microsoft.com/office/drawing/2014/main" id="{69300997-1124-42ED-A43A-A538F1556E23}"/>
              </a:ext>
            </a:extLst>
          </p:cNvPr>
          <p:cNvSpPr>
            <a:spLocks noGrp="1"/>
          </p:cNvSpPr>
          <p:nvPr>
            <p:ph type="body" sz="half" idx="2"/>
          </p:nvPr>
        </p:nvSpPr>
        <p:spPr>
          <a:xfrm>
            <a:off x="304800" y="1072366"/>
            <a:ext cx="11044706" cy="5448255"/>
          </a:xfrm>
        </p:spPr>
        <p:txBody>
          <a:bodyPr/>
          <a:lstStyle/>
          <a:p>
            <a:pPr marL="342900" indent="-342900">
              <a:buFont typeface="Arial" panose="020B0604020202020204" pitchFamily="34" charset="0"/>
              <a:buChar char="•"/>
            </a:pPr>
            <a:r>
              <a:rPr lang="en-US" dirty="0"/>
              <a:t>FY26 demonstrated excellent reliability and linac performance at high energy, establishing a new high-power milestone of 72 minutes of continuous operation at 750 kW.</a:t>
            </a:r>
          </a:p>
          <a:p>
            <a:pPr marL="342900" indent="-342900">
              <a:buFont typeface="Arial" panose="020B0604020202020204" pitchFamily="34" charset="0"/>
              <a:buChar char="•"/>
            </a:pPr>
            <a:r>
              <a:rPr lang="en-US" dirty="0"/>
              <a:t>Sustaining reliable operation requires continued investment in aging infrastructure, critical spares, obsolescence mitigation, and klystron availability.</a:t>
            </a:r>
          </a:p>
          <a:p>
            <a:pPr marL="342900" indent="-342900">
              <a:buFont typeface="Arial" panose="020B0604020202020204" pitchFamily="34" charset="0"/>
              <a:buChar char="•"/>
            </a:pPr>
            <a:r>
              <a:rPr lang="en-US" dirty="0"/>
              <a:t>The multi-year cryomodule program continues to preserve CEBAF energy capability while developing the path for future performance improvements.</a:t>
            </a:r>
          </a:p>
          <a:p>
            <a:pPr marL="342900" indent="-342900">
              <a:buFont typeface="Arial" panose="020B0604020202020204" pitchFamily="34" charset="0"/>
              <a:buChar char="•"/>
            </a:pPr>
            <a:r>
              <a:rPr lang="en-US" dirty="0"/>
              <a:t>MOLLER preparations are well underway, with first beam tests planned during the latter part of the FY27 run.</a:t>
            </a:r>
          </a:p>
          <a:p>
            <a:pPr marL="342900" indent="-342900">
              <a:buFont typeface="Arial" panose="020B0604020202020204" pitchFamily="34" charset="0"/>
              <a:buChar char="•"/>
            </a:pPr>
            <a:r>
              <a:rPr lang="en-US" dirty="0"/>
              <a:t>New diagnostics, next-generation BPMs, and global timing will provide improved measurement, synchronization, and beam-delivery capability.</a:t>
            </a:r>
          </a:p>
          <a:p>
            <a:pPr marL="342900" indent="-342900">
              <a:buFont typeface="Arial" panose="020B0604020202020204" pitchFamily="34" charset="0"/>
              <a:buChar char="•"/>
            </a:pPr>
            <a:r>
              <a:rPr lang="en-US" dirty="0"/>
              <a:t>AI/ML investments are moving from foundational R&amp;D toward practical tools for accelerator performance and knowledge management.</a:t>
            </a:r>
          </a:p>
          <a:p>
            <a:pPr marL="342900" indent="-342900">
              <a:buFont typeface="Arial" panose="020B0604020202020204" pitchFamily="34" charset="0"/>
              <a:buChar char="•"/>
            </a:pPr>
            <a:r>
              <a:rPr lang="en-US" dirty="0"/>
              <a:t>The Accelerator Management Plan and strengthened configuration control provide the framework to prioritize investments and manage CEBAF capability over the long term.</a:t>
            </a:r>
          </a:p>
        </p:txBody>
      </p:sp>
      <p:sp>
        <p:nvSpPr>
          <p:cNvPr id="6" name="Date Placeholder 5">
            <a:extLst>
              <a:ext uri="{FF2B5EF4-FFF2-40B4-BE49-F238E27FC236}">
                <a16:creationId xmlns:a16="http://schemas.microsoft.com/office/drawing/2014/main" id="{326F5D45-CA27-4ADB-AF8C-3B8B048E2E41}"/>
              </a:ext>
            </a:extLst>
          </p:cNvPr>
          <p:cNvSpPr>
            <a:spLocks noGrp="1"/>
          </p:cNvSpPr>
          <p:nvPr>
            <p:ph type="dt" sz="half" idx="10"/>
          </p:nvPr>
        </p:nvSpPr>
        <p:spPr/>
        <p:txBody>
          <a:bodyPr/>
          <a:lstStyle/>
          <a:p>
            <a:r>
              <a:rPr lang="en-US"/>
              <a:t>10/05/2026</a:t>
            </a:r>
          </a:p>
        </p:txBody>
      </p:sp>
    </p:spTree>
    <p:extLst>
      <p:ext uri="{BB962C8B-B14F-4D97-AF65-F5344CB8AC3E}">
        <p14:creationId xmlns:p14="http://schemas.microsoft.com/office/powerpoint/2010/main" val="1186524197"/>
      </p:ext>
    </p:extLst>
  </p:cSld>
  <p:clrMapOvr>
    <a:masterClrMapping/>
  </p:clrMapOvr>
</p:sld>
</file>

<file path=ppt/theme/theme1.xml><?xml version="1.0" encoding="utf-8"?>
<a:theme xmlns:a="http://schemas.openxmlformats.org/drawingml/2006/main" name="Jefferson Lab Theme 1">
  <a:themeElements>
    <a:clrScheme name="JLab Color Theme 1">
      <a:dk1>
        <a:srgbClr val="000000"/>
      </a:dk1>
      <a:lt1>
        <a:srgbClr val="FFFFFF"/>
      </a:lt1>
      <a:dk2>
        <a:srgbClr val="1C5068"/>
      </a:dk2>
      <a:lt2>
        <a:srgbClr val="8397A9"/>
      </a:lt2>
      <a:accent1>
        <a:srgbClr val="C31230"/>
      </a:accent1>
      <a:accent2>
        <a:srgbClr val="10A1AF"/>
      </a:accent2>
      <a:accent3>
        <a:srgbClr val="5E5E5E"/>
      </a:accent3>
      <a:accent4>
        <a:srgbClr val="821282"/>
      </a:accent4>
      <a:accent5>
        <a:srgbClr val="385723"/>
      </a:accent5>
      <a:accent6>
        <a:srgbClr val="BF9000"/>
      </a:accent6>
      <a:hlink>
        <a:srgbClr val="1C5068"/>
      </a:hlink>
      <a:folHlink>
        <a:srgbClr val="10A1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effersonLabTemplate_JG_2503" id="{3B269B79-482B-CB48-8F1B-DE1E93D1D15C}" vid="{F7CB5D91-9C74-4C48-B8C9-8E1FE7F854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d24de50-05d1-4ead-956f-39ed5306b4ae">
      <Terms xmlns="http://schemas.microsoft.com/office/infopath/2007/PartnerControls"/>
    </lcf76f155ced4ddcb4097134ff3c332f>
    <TaxCatchAll xmlns="b3d45c07-3350-48b8-8699-306b33596a2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520407EBAA4744DB3E22E2D5259322A" ma:contentTypeVersion="14" ma:contentTypeDescription="Create a new document." ma:contentTypeScope="" ma:versionID="f18dabded39252c4bc6e75b690faf000">
  <xsd:schema xmlns:xsd="http://www.w3.org/2001/XMLSchema" xmlns:xs="http://www.w3.org/2001/XMLSchema" xmlns:p="http://schemas.microsoft.com/office/2006/metadata/properties" xmlns:ns2="8d24de50-05d1-4ead-956f-39ed5306b4ae" xmlns:ns3="b3d45c07-3350-48b8-8699-306b33596a2c" targetNamespace="http://schemas.microsoft.com/office/2006/metadata/properties" ma:root="true" ma:fieldsID="ee548b14ef9fcecc401747ac87aa95e1" ns2:_="" ns3:_="">
    <xsd:import namespace="8d24de50-05d1-4ead-956f-39ed5306b4ae"/>
    <xsd:import namespace="b3d45c07-3350-48b8-8699-306b33596a2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LengthInSecond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24de50-05d1-4ead-956f-39ed5306b4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4b97cb4-2f5e-48a1-816a-9019d04dc3c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d45c07-3350-48b8-8699-306b33596a2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d9a9a06-a251-4954-ba57-1f60e5fb816a}" ma:internalName="TaxCatchAll" ma:showField="CatchAllData" ma:web="b3d45c07-3350-48b8-8699-306b33596a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F326B5-B9CF-400B-935A-8F349ACAD9B1}">
  <ds:schemaRefs>
    <ds:schemaRef ds:uri="http://www.w3.org/XML/1998/namespace"/>
    <ds:schemaRef ds:uri="http://purl.org/dc/terms/"/>
    <ds:schemaRef ds:uri="http://purl.org/dc/dcmitype/"/>
    <ds:schemaRef ds:uri="b3d45c07-3350-48b8-8699-306b33596a2c"/>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8d24de50-05d1-4ead-956f-39ed5306b4ae"/>
    <ds:schemaRef ds:uri="http://schemas.microsoft.com/office/2006/metadata/properties"/>
  </ds:schemaRefs>
</ds:datastoreItem>
</file>

<file path=customXml/itemProps2.xml><?xml version="1.0" encoding="utf-8"?>
<ds:datastoreItem xmlns:ds="http://schemas.openxmlformats.org/officeDocument/2006/customXml" ds:itemID="{F908B149-1FD5-453F-9CA0-1D04A7D8BF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24de50-05d1-4ead-956f-39ed5306b4ae"/>
    <ds:schemaRef ds:uri="b3d45c07-3350-48b8-8699-306b33596a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A7C2D86-47AB-447C-954F-125EE1B944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942</TotalTime>
  <Words>2005</Words>
  <Application>Microsoft Office PowerPoint</Application>
  <PresentationFormat>Widescreen</PresentationFormat>
  <Paragraphs>181</Paragraphs>
  <Slides>17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Narrow</vt:lpstr>
      <vt:lpstr>Arial</vt:lpstr>
      <vt:lpstr>Calibri</vt:lpstr>
      <vt:lpstr>Jefferson Lab Theme 1</vt:lpstr>
      <vt:lpstr>Workshop on the Physics Program with High Luminosity Facilities</vt:lpstr>
      <vt:lpstr>Outline</vt:lpstr>
      <vt:lpstr>FY26 Low Energy Run Performance</vt:lpstr>
      <vt:lpstr>FY26 Overall Run Performance</vt:lpstr>
      <vt:lpstr>Linac Performance and High Power Running</vt:lpstr>
      <vt:lpstr>CEBAF Experimental Physics Program Accomplishments</vt:lpstr>
      <vt:lpstr>FY27 CEBAF Support and Repair</vt:lpstr>
      <vt:lpstr>FY27 Reliability Investments</vt:lpstr>
      <vt:lpstr>FY27 Linac Energy Performance Investments</vt:lpstr>
      <vt:lpstr>MOLLER Preparations</vt:lpstr>
      <vt:lpstr>Accelerator Improvement Projects</vt:lpstr>
      <vt:lpstr>Advanced Diagnostics</vt:lpstr>
      <vt:lpstr>Artificial Intelligence R&amp;D - Foundational Work</vt:lpstr>
      <vt:lpstr>Artificial Intelligence R&amp;D – Knowledge Management</vt:lpstr>
      <vt:lpstr>Accelerator Management Plan (AMP)</vt:lpstr>
      <vt:lpstr>4C – CEBAF Configuration Control Committee</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Cynthia (Thia) Keppel</dc:creator>
  <cp:lastModifiedBy>Mike Spata</cp:lastModifiedBy>
  <cp:revision>87</cp:revision>
  <dcterms:created xsi:type="dcterms:W3CDTF">2025-06-10T17:23:04Z</dcterms:created>
  <dcterms:modified xsi:type="dcterms:W3CDTF">2026-10-05T14:37:15Z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0x010100E520407EBAA4744DB3E22E2D5259322A</vt:lpwstr>
  </property>
  <property fmtid="{D5CDD505-2E9C-101B-9397-08002B2CF9AE}" pid="3" name="MediaServiceImageTags">
    <vt:lpwstr/>
  </property>
</Properties>
</file>