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D12BFD-D70D-851D-2B9F-F1745324F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A83CBE4-3CD5-860D-B695-ABC4B8E3E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AE695-6B96-4FD2-82BF-097A061CDBA9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6A457A8-3ABC-5C57-EEDE-70C79A44F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1FF9F51-540E-BF0A-D281-428D81CC8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AC10E-30F9-4067-A22A-FD9C8A10A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436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BB56237-B81E-06C1-6A8B-C261D754A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E3C9982-4860-F223-6086-F815CD4897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EEDB025-94F1-2275-8033-006AD33AA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9AE695-6B96-4FD2-82BF-097A061CDBA9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924294F-F025-F83C-0067-29B44CA55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594BB03-254C-4B30-1B8C-DA8EFC6921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2AC10E-30F9-4067-A22A-FD9C8A10A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432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arxiv.org/abs/2609.19544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2B8DB99A-7A30-D081-855E-BEEC6E116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r>
              <a:rPr kumimoji="1" lang="en-US" altLang="zh-CN"/>
              <a:t>Nucleon structure in</a:t>
            </a:r>
            <a:br>
              <a:rPr kumimoji="1" lang="en-US" altLang="zh-CN"/>
            </a:br>
            <a:r>
              <a:rPr lang="en-US" altLang="zh-CN"/>
              <a:t>Intensity F</a:t>
            </a:r>
            <a:r>
              <a:rPr lang="zh-CN" altLang="zh-CN"/>
              <a:t>rontier</a:t>
            </a:r>
            <a:endParaRPr kumimoji="1" lang="zh-CN" alt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ED7C1CE-78A2-F948-9CD3-511DFB0171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512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1DBFC4E1-F206-69BC-B85D-5DC4D2103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Outline 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7DD554B-1344-5EFF-0467-1EC3C5246D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032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8AD63A4B-FBCC-491A-956F-2588944FF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  <a:defRPr sz="3600" b="0">
                <a:solidFill>
                  <a:srgbClr val="0D0D0D"/>
                </a:solidFill>
                <a:latin typeface="Liberation Sans"/>
                <a:ea typeface="Liberation Sans"/>
                <a:cs typeface="Liberation Sans"/>
              </a:defRPr>
            </a:pPr>
            <a:r>
              <a:rPr lang="en-US" sz="4400" b="0">
                <a:solidFill>
                  <a:srgbClr val="0D0D0D"/>
                </a:solidFill>
                <a:latin typeface="Bahnschrift SemiBold SemiConden" panose="020B0502040204020203" pitchFamily="34" charset="0"/>
                <a:ea typeface="Liberation Sans"/>
                <a:cs typeface="Liberation Sans"/>
              </a:rPr>
              <a:t>Important questions at intensity frontier</a:t>
            </a:r>
            <a:endParaRPr lang="en-US" sz="4400" b="0" dirty="0">
              <a:solidFill>
                <a:srgbClr val="0D0D0D"/>
              </a:solidFill>
              <a:latin typeface="Bahnschrift SemiBold SemiConden" panose="020B0502040204020203" pitchFamily="34" charset="0"/>
              <a:ea typeface="Liberation Sans"/>
              <a:cs typeface="Liberation Sans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3DA88EF-3159-2935-1B94-BECF753B0D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17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8107FDF2-0B52-AC4F-2E50-CD2937C75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  <a:defRPr sz="3600" b="0">
                <a:solidFill>
                  <a:srgbClr val="0D0D0D"/>
                </a:solidFill>
                <a:latin typeface="Liberation Sans"/>
                <a:ea typeface="Liberation Sans"/>
                <a:cs typeface="Liberation Sans"/>
              </a:defRPr>
            </a:pPr>
            <a:r>
              <a:rPr lang="en-US" sz="4000" b="0">
                <a:solidFill>
                  <a:srgbClr val="0D0D0D"/>
                </a:solidFill>
                <a:latin typeface="Bahnschrift SemiBold SemiConden" panose="020B0502040204020203" pitchFamily="34" charset="0"/>
                <a:ea typeface="Liberation Sans"/>
                <a:cs typeface="Liberation Sans"/>
              </a:rPr>
              <a:t>Why high luminosity crucial?</a:t>
            </a:r>
            <a:endParaRPr lang="en-US" sz="4000" b="0" dirty="0">
              <a:solidFill>
                <a:srgbClr val="0D0D0D"/>
              </a:solidFill>
              <a:latin typeface="Bahnschrift SemiBold SemiConden" panose="020B0502040204020203" pitchFamily="34" charset="0"/>
              <a:ea typeface="Liberation Sans"/>
              <a:cs typeface="Liberation Sans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51AA270-3F75-F917-BA37-5E7354F0B1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404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66FCFD25-3ED9-7FD2-0202-EA5513F57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E6DD7C3-C388-49BA-DAA8-9EE7440A7D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4673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275578AE-7438-8912-31EF-DEC6CFCBD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/>
              <a:t>30 years GPDs, DVCS and EMT form factors </a:t>
            </a:r>
            <a:endParaRPr lang="en-US" sz="5400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28CAE59-5E73-0944-4201-163FEED17E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768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C6051842-22D7-9D3F-AF14-F89568EEB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30 </a:t>
            </a:r>
            <a:r>
              <a:rPr lang="en-US" altLang="zh-CN"/>
              <a:t>years ago…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AFB37C0D-0E85-8961-F92A-05204D9EFA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086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D839EEF9-08FE-45E9-29C9-7490ED739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Existing Reviews (latest from 20 years ago) 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DA34B75-B131-91BA-B2FE-B0AF4EAB3A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397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68F47947-3D9C-AE49-2694-E83DE83AF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Filling the 20-years gap:</a:t>
            </a:r>
            <a:r>
              <a:rPr lang="en-US" sz="3600" b="0">
                <a:solidFill>
                  <a:srgbClr val="00B050"/>
                </a:solidFill>
              </a:rPr>
              <a:t> </a:t>
            </a:r>
            <a:r>
              <a:rPr lang="en-US" sz="3600" b="0">
                <a:solidFill>
                  <a:srgbClr val="00B05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2609.19544</a:t>
            </a:r>
            <a:r>
              <a:rPr lang="en-US" sz="3600" b="0">
                <a:solidFill>
                  <a:srgbClr val="00B050"/>
                </a:solidFill>
              </a:rPr>
              <a:t> [hep-ph]</a:t>
            </a: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5B34694-AF5D-80B0-5079-01682572A1E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627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CBF178CF-922B-7266-B0C1-E12AE4BFF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Form factors of quark-gluon EMT 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31A953A-BD8F-BFE5-8D64-B268298196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978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9E1013DD-9810-A651-FF76-2C8B5F2E8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Generalized parton distributions 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B96E55F-6805-264D-B548-8349B1FB2E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826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A1F31193-AA5C-EE71-D6F2-3C1DE3325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Deeply virtual Compton scattering 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117442F6-2075-4626-1938-312B3055F8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136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0F268614-195F-9D2A-55B6-725470081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Progress in QCD factorization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D2694FA-D294-8E8F-F710-A9EEE1AC82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010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552DBE57-A470-B951-2D0F-8DAED6B5C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C2540DCF-456A-6AA9-AA4A-723FC9DFAC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18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9225EE40-32A0-862C-3A4D-ED1C55FCE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9C77A42-395B-EE4D-2E37-B75F958727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2140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70DEFD7B-F151-47B5-3CB6-40E24929D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7446CAE-7607-8CFB-6661-A54A8BB920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938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A9E004C2-5364-A526-95E0-726AF0C04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79CAAC39-AF18-84A1-4CA3-69570B72E9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8156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927D5A9B-1138-B6EC-166F-4A3C30ED9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GPD Global Analysis 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D541868-642D-F3B3-8518-26F9AD6E2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9829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6D1C9AAF-6CC8-EBCE-6218-AFDA10DCD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D1CAE08-4244-944B-5411-2D1962653D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8474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A765DD74-F11B-AB73-A7FE-1960E6041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GPDs parameterized in moments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E7F8611-0160-2005-6F29-24CCCEE333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147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ABBD9918-C0AF-A314-76D8-698F66067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GUMP parameterization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6142AD0-F654-CF23-E70E-D14F32B87D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6183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F5DA68B8-D87C-C789-2BF6-4ECAEC82A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Experimental inputs for GPDs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6259397-0B2D-AC3D-DD20-64CB862791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3303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C0995C93-1B94-6B72-9F22-1C0873186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D427F04-C4AF-1BFF-C4F5-772F8935D1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5597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2F38A0C4-FBD1-9778-64F3-9A7B976C1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Nucleon tomography with GUMP1.0 GPDs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ABA619E2-2ED1-F853-1AB1-DDF19E73D4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4055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F1FEDAE4-730F-FDB4-3EB4-9B6AA34C9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Partonic contributions to the proton spin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48E9326-1946-0C46-4ABD-2590270143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1723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F164FD09-1F89-F082-311C-51E26333F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ea"/>
              </a:rPr>
              <a:t>Quark confinement force</a:t>
            </a:r>
            <a:endParaRPr kumimoji="0" lang="zh-CN" altLang="zh-CN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Microsoft YaHei" panose="020B0503020204020204" pitchFamily="34" charset="-122"/>
              <a:ea typeface="Microsoft YaHei" panose="020B0503020204020204" pitchFamily="34" charset="-122"/>
              <a:cs typeface="+mn-ea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35985A4-5569-10F3-EB44-B651F281ED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9328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C6F5E982-20B1-E3E6-0A5F-579B4710E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0D2B367-CF09-D9CA-A21B-EB7B82ABB9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7295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45EE581A-0D31-2C35-FD98-E251AC391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30E253C-21B9-04E2-2106-2BAA50F1B1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4510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EAAC1593-2D22-4939-BD4B-2C24F8E75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600" b="0">
                <a:solidFill>
                  <a:srgbClr val="0D0D0D"/>
                </a:solidFill>
                <a:latin typeface="Liberation Sans"/>
                <a:ea typeface="Liberation Sans"/>
                <a:cs typeface="Liberation Sans"/>
              </a:defRPr>
            </a:pPr>
            <a:r>
              <a:rPr lang="en-US" sz="3600" b="0" i="0" u="none" cap="none" spc="-30">
                <a:ln>
                  <a:noFill/>
                </a:ln>
                <a:solidFill>
                  <a:srgbClr val="0D0D0D"/>
                </a:solidFill>
                <a:latin typeface="Liberation Sans"/>
                <a:ea typeface="Liberation Sans"/>
                <a:cs typeface="Liberation Sans"/>
              </a:rPr>
              <a:t>Theory </a:t>
            </a:r>
            <a:r>
              <a:rPr lang="en-US" altLang="zh-CN" sz="3600">
                <a:solidFill>
                  <a:srgbClr val="000000"/>
                </a:solidFill>
                <a:latin typeface="Liberation Sans"/>
                <a:ea typeface="Liberation Sans"/>
                <a:cs typeface="Liberation Sans"/>
              </a:rPr>
              <a:t>challenges</a:t>
            </a:r>
            <a:r>
              <a:rPr lang="en-US" sz="3600" b="0" i="0" u="none" cap="none" spc="-30">
                <a:ln>
                  <a:noFill/>
                </a:ln>
                <a:solidFill>
                  <a:srgbClr val="0D0D0D"/>
                </a:solidFill>
                <a:latin typeface="Liberation Sans"/>
                <a:ea typeface="Liberation Sans"/>
                <a:cs typeface="Liberation Sans"/>
              </a:rPr>
              <a:t> in meson channels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E24036B-12F8-98E3-FBC2-2E5026E4E6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4026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F71CE497-0D85-D303-9B54-2BF643BD7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/>
              <a:t>Lattice QCD calculations through LaMET analysis </a:t>
            </a:r>
            <a:endParaRPr lang="en-US" sz="4800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7BF135D0-F129-1901-821A-BD52B069AE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4830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33733D97-E5F3-E886-70D4-CDB264A24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Large momentum effective theory (LaMET)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0878070-0ADE-191E-6F5A-E984C51C38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4917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90E5165C-E789-067F-E4BD-7472B9C26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u(x)-d(x) PDF </a:t>
            </a:r>
            <a:r>
              <a:rPr lang="en-US" sz="3600">
                <a:solidFill>
                  <a:srgbClr val="00B050"/>
                </a:solidFill>
              </a:rPr>
              <a:t>(MSULat20, LPC18, ETMC20, CLQCD24)     </a:t>
            </a:r>
            <a:endParaRPr lang="en-US" sz="3600" dirty="0">
              <a:solidFill>
                <a:srgbClr val="00B050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161E55A-EAE7-CF70-03C7-0118221ECE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8299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91ED3324-B1B1-5FCB-609A-1FB7061E3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4FA45E1-1063-B7A6-A05B-A3AB4EB603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044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67BC8593-385A-9CA3-493A-C6BC9E789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8A8024A-8037-6227-3F0E-1C42D5E49F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8746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3BE591B6-5506-6720-61CE-D182ED081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Lattice GPD calculations 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C72923F-6E7C-B2B0-D33C-4763E63469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002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标题 1" hidden="1">
                <a:extLst>
                  <a:ext uri="{FF2B5EF4-FFF2-40B4-BE49-F238E27FC236}">
                    <a16:creationId xmlns:a16="http://schemas.microsoft.com/office/drawing/2014/main" id="{7875C9FC-1B6F-D12E-58A4-2F6630517146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𝝃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/>
                  <a:t> pion GPD result</a:t>
                </a:r>
              </a:p>
            </p:txBody>
          </p:sp>
        </mc:Choice>
        <mc:Fallback>
          <p:sp>
            <p:nvSpPr>
              <p:cNvPr id="2" name="标题 1" hidden="1">
                <a:extLst>
                  <a:ext uri="{FF2B5EF4-FFF2-40B4-BE49-F238E27FC236}">
                    <a16:creationId xmlns:a16="http://schemas.microsoft.com/office/drawing/2014/main" id="{7875C9FC-1B6F-D12E-58A4-2F663051714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>
            <a:extLst>
              <a:ext uri="{FF2B5EF4-FFF2-40B4-BE49-F238E27FC236}">
                <a16:creationId xmlns:a16="http://schemas.microsoft.com/office/drawing/2014/main" id="{BBAF33F2-A347-6AF3-0E9D-E250CDA6250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738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标题 1" hidden="1">
                <a:extLst>
                  <a:ext uri="{FF2B5EF4-FFF2-40B4-BE49-F238E27FC236}">
                    <a16:creationId xmlns:a16="http://schemas.microsoft.com/office/drawing/2014/main" id="{890EB06A-D451-9B47-5E6B-0AEDCCE365FB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dirty="0"/>
                  <a:t>GPDs when 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≠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𝝃</m:t>
                    </m:r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2" name="标题 1" hidden="1">
                <a:extLst>
                  <a:ext uri="{FF2B5EF4-FFF2-40B4-BE49-F238E27FC236}">
                    <a16:creationId xmlns:a16="http://schemas.microsoft.com/office/drawing/2014/main" id="{890EB06A-D451-9B47-5E6B-0AEDCCE365F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3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>
            <a:extLst>
              <a:ext uri="{FF2B5EF4-FFF2-40B4-BE49-F238E27FC236}">
                <a16:creationId xmlns:a16="http://schemas.microsoft.com/office/drawing/2014/main" id="{1F59CEAF-D22E-F234-E857-3AA46A435A8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4446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标题 1" hidden="1">
                <a:extLst>
                  <a:ext uri="{FF2B5EF4-FFF2-40B4-BE49-F238E27FC236}">
                    <a16:creationId xmlns:a16="http://schemas.microsoft.com/office/drawing/2014/main" id="{D0553815-DBDC-8C84-E824-ACBC628AD80A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dirty="0"/>
                  <a:t>Fixing the x=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𝝃</m:t>
                    </m:r>
                  </m:oMath>
                </a14:m>
                <a:r>
                  <a:rPr lang="en-US" dirty="0"/>
                  <a:t> problem </a:t>
                </a:r>
              </a:p>
            </p:txBody>
          </p:sp>
        </mc:Choice>
        <mc:Fallback>
          <p:sp>
            <p:nvSpPr>
              <p:cNvPr id="2" name="标题 1" hidden="1">
                <a:extLst>
                  <a:ext uri="{FF2B5EF4-FFF2-40B4-BE49-F238E27FC236}">
                    <a16:creationId xmlns:a16="http://schemas.microsoft.com/office/drawing/2014/main" id="{D0553815-DBDC-8C84-E824-ACBC628AD80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3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>
            <a:extLst>
              <a:ext uri="{FF2B5EF4-FFF2-40B4-BE49-F238E27FC236}">
                <a16:creationId xmlns:a16="http://schemas.microsoft.com/office/drawing/2014/main" id="{759AA6FB-D399-8D5B-8E8A-01678484D4F4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710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A44E80C6-1412-6395-7654-134142F0E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TMDPDFs 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0DA77F2-C778-FC48-A9D1-3D4B254745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4653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0F5DA21D-ACB4-0C6C-15A9-5A7491EDA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  <a:defRPr sz="3600" b="0">
                <a:solidFill>
                  <a:srgbClr val="0D0D0D"/>
                </a:solidFill>
                <a:latin typeface="Liberation Sans"/>
                <a:ea typeface="Liberation Sans"/>
                <a:cs typeface="Liberation Sans"/>
              </a:defRPr>
            </a:pPr>
            <a:r>
              <a:rPr lang="en-US" sz="3600" b="0">
                <a:solidFill>
                  <a:srgbClr val="0D0D0D"/>
                </a:solidFill>
                <a:latin typeface="Liberation Sans"/>
                <a:ea typeface="Liberation Sans"/>
                <a:cs typeface="Liberation Sans"/>
              </a:rPr>
              <a:t>TMDs through SIDIS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17BAE7C-7916-2E37-0535-974DF4E428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6543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182BA217-FA82-2921-B9A6-FEE367C65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  <a:defRPr sz="3600" b="0">
                <a:solidFill>
                  <a:srgbClr val="0D0D0D"/>
                </a:solidFill>
                <a:latin typeface="Liberation Sans"/>
                <a:ea typeface="Liberation Sans"/>
                <a:cs typeface="Liberation Sans"/>
              </a:defRPr>
            </a:pPr>
            <a:r>
              <a:rPr lang="en-US" sz="3600" b="0">
                <a:solidFill>
                  <a:srgbClr val="0D0D0D"/>
                </a:solidFill>
                <a:latin typeface="Liberation Sans"/>
              </a:rPr>
              <a:t>TMD extraction at intensity frontier 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737E84DA-E1DD-D90B-37DC-A53510AEE7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516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D77A5C69-94AD-FD22-8796-0A08CA163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79C518B-1964-F2ED-0A32-D5C3BC7CA4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6472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0CBAC53E-1934-FFB7-722E-FD58842BF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A5A2E973-11BE-E5AA-4173-4CE85E2600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9441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F266CFEC-D48E-F280-6950-421D97C73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/>
              <a:t>LaMET is the only framework that allows first principle lattice QCD predictions of TMDPDFs</a:t>
            </a:r>
            <a:br>
              <a:rPr lang="en-US" sz="4800"/>
            </a:br>
            <a:br>
              <a:rPr lang="en-US" sz="2800">
                <a:solidFill>
                  <a:srgbClr val="00B050"/>
                </a:solidFill>
              </a:rPr>
            </a:br>
            <a:r>
              <a:rPr lang="en-US" sz="2800">
                <a:solidFill>
                  <a:srgbClr val="00B050"/>
                </a:solidFill>
              </a:rPr>
              <a:t>QiAn Zhang, Yizhuang Liu, Yong Zhao</a:t>
            </a:r>
            <a:endParaRPr lang="en-US" sz="4800" dirty="0">
              <a:solidFill>
                <a:srgbClr val="00B050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DEEB441-CAD0-CA83-DF69-0454C9D091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8390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8FD224C2-60E5-8BC9-C1D0-0EA0CD362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BE9E381-757A-C329-5A0A-A351ED0177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0425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9EA91AF9-B5F1-FD97-351B-5EDF39087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14DE975-692E-4E83-4C34-C37C41986C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866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4CD2E835-B6E1-D102-1828-2A34273A7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1D59217-3DE1-788A-64E7-F9FB1F17D8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1249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79316563-62CF-9814-FCA7-F94388DEB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CC30E1F1-690C-89ED-F9ED-8BA65445AC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3445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35724220-A834-FE68-DC88-2B30031F7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FC51152-AEAF-1233-D1DF-FA7B44CBA4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55796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DE6234CA-8B90-E6A4-4287-72807BC02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4C3C51C-E0B7-4B29-C4CD-81EC14BA2A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53186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>
            <a:extLst>
              <a:ext uri="{FF2B5EF4-FFF2-40B4-BE49-F238E27FC236}">
                <a16:creationId xmlns:a16="http://schemas.microsoft.com/office/drawing/2014/main" id="{8B24315A-D750-8323-FABF-EB67353E7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Final comments</a:t>
            </a:r>
            <a:endParaRPr 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4B14FDB-5286-59D0-BBA2-9E3679A335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012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</Words>
  <Application>Microsoft Office PowerPoint</Application>
  <PresentationFormat>宽屏</PresentationFormat>
  <Paragraphs>32</Paragraphs>
  <Slides>51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51</vt:i4>
      </vt:variant>
    </vt:vector>
  </HeadingPairs>
  <TitlesOfParts>
    <vt:vector size="59" baseType="lpstr">
      <vt:lpstr>Liberation Sans</vt:lpstr>
      <vt:lpstr>Microsoft YaHei</vt:lpstr>
      <vt:lpstr>Aptos</vt:lpstr>
      <vt:lpstr>Aptos Display</vt:lpstr>
      <vt:lpstr>Arial</vt:lpstr>
      <vt:lpstr>Bahnschrift SemiBold SemiConden</vt:lpstr>
      <vt:lpstr>Cambria Math</vt:lpstr>
      <vt:lpstr>Office 主题​​</vt:lpstr>
      <vt:lpstr>Nucleon structure in Intensity Frontier</vt:lpstr>
      <vt:lpstr>Outline </vt:lpstr>
      <vt:lpstr>Important questions at intensity frontier</vt:lpstr>
      <vt:lpstr>Why high luminosity crucial?</vt:lpstr>
      <vt:lpstr>PowerPoint 演示文稿</vt:lpstr>
      <vt:lpstr>30 years GPDs, DVCS and EMT form factors </vt:lpstr>
      <vt:lpstr>30 years ago…</vt:lpstr>
      <vt:lpstr>Existing Reviews (latest from 20 years ago) </vt:lpstr>
      <vt:lpstr>Filling the 20-years gap: 2609.19544 [hep-ph]</vt:lpstr>
      <vt:lpstr>Form factors of quark-gluon EMT </vt:lpstr>
      <vt:lpstr>Generalized parton distributions </vt:lpstr>
      <vt:lpstr>Deeply virtual Compton scattering </vt:lpstr>
      <vt:lpstr>Progress in QCD factorization</vt:lpstr>
      <vt:lpstr>PowerPoint 演示文稿</vt:lpstr>
      <vt:lpstr>PowerPoint 演示文稿</vt:lpstr>
      <vt:lpstr>PowerPoint 演示文稿</vt:lpstr>
      <vt:lpstr>PowerPoint 演示文稿</vt:lpstr>
      <vt:lpstr>GPD Global Analysis </vt:lpstr>
      <vt:lpstr>PowerPoint 演示文稿</vt:lpstr>
      <vt:lpstr>GPDs parameterized in moments</vt:lpstr>
      <vt:lpstr>GUMP parameterization</vt:lpstr>
      <vt:lpstr>Experimental inputs for GPDs</vt:lpstr>
      <vt:lpstr>PowerPoint 演示文稿</vt:lpstr>
      <vt:lpstr>Nucleon tomography with GUMP1.0 GPDs</vt:lpstr>
      <vt:lpstr>Partonic contributions to the proton spin</vt:lpstr>
      <vt:lpstr>Quark confinement force</vt:lpstr>
      <vt:lpstr>PowerPoint 演示文稿</vt:lpstr>
      <vt:lpstr>PowerPoint 演示文稿</vt:lpstr>
      <vt:lpstr>Theory challenges in meson channels</vt:lpstr>
      <vt:lpstr>Lattice QCD calculations through LaMET analysis </vt:lpstr>
      <vt:lpstr>Large momentum effective theory (LaMET)</vt:lpstr>
      <vt:lpstr> u(x)-d(x) PDF (MSULat20, LPC18, ETMC20, CLQCD24)     </vt:lpstr>
      <vt:lpstr>PowerPoint 演示文稿</vt:lpstr>
      <vt:lpstr>PowerPoint 演示文稿</vt:lpstr>
      <vt:lpstr>Lattice GPD calculations </vt:lpstr>
      <vt:lpstr>ξ=0  pion GPD result</vt:lpstr>
      <vt:lpstr>GPDs when x≠ξ</vt:lpstr>
      <vt:lpstr>Fixing the x=ξ problem </vt:lpstr>
      <vt:lpstr>TMDPDFs </vt:lpstr>
      <vt:lpstr>TMDs through SIDIS</vt:lpstr>
      <vt:lpstr>TMD extraction at intensity frontier </vt:lpstr>
      <vt:lpstr>PowerPoint 演示文稿</vt:lpstr>
      <vt:lpstr>PowerPoint 演示文稿</vt:lpstr>
      <vt:lpstr>LaMET is the only framework that allows first principle lattice QCD predictions of TMDPDFs  QiAn Zhang, Yizhuang Liu, Yong Zhao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Final comments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sean Ji</dc:creator>
  <cp:lastModifiedBy>sean Ji</cp:lastModifiedBy>
  <cp:revision>1</cp:revision>
  <dcterms:created xsi:type="dcterms:W3CDTF">2026-10-07T03:33:31Z</dcterms:created>
  <dcterms:modified xsi:type="dcterms:W3CDTF">2026-10-07T03:33:32Z</dcterms:modified>
</cp:coreProperties>
</file>