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75" r:id="rId4"/>
    <p:sldMasterId id="2147483691" r:id="rId5"/>
  </p:sldMasterIdLst>
  <p:notesMasterIdLst>
    <p:notesMasterId r:id="rId13"/>
  </p:notesMasterIdLst>
  <p:sldIdLst>
    <p:sldId id="5863" r:id="rId6"/>
    <p:sldId id="2147375484" r:id="rId7"/>
    <p:sldId id="2147375487" r:id="rId8"/>
    <p:sldId id="2147375489" r:id="rId9"/>
    <p:sldId id="2147375493" r:id="rId10"/>
    <p:sldId id="2147375494" r:id="rId11"/>
    <p:sldId id="214737549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FD9BD-78BA-0048-BEEF-9B2A457849D7}" v="58" dt="2026-10-06T01:58:46.9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65F0E-1BBA-B749-9F47-A7EBD198431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346B0-5416-E84A-B30B-66C64C2A7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0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C7AA-86AD-BEB3-BF4C-54F9FAF3F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A6DA5A-5942-5391-17F4-CC5604FF4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894558-4C39-B51D-662D-EBC000912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Tip: Keep titles under 60 characters for readability</a:t>
            </a:r>
          </a:p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6D029-F3FF-09D9-212B-90FD668CE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BBF43-A868-D94C-A9CC-39C296714D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894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Fully completed 4 experiments (green) and have six partially completed (yellow). The partially completed will all finish up next year. The item to note is this year was the first time we ran a low energy beam to Hall D.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346B0-5416-E84A-B30B-66C64C2A75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74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Fully completed 4 experiments (green) and have six partially completed (yellow). The partially completed will all finish up next year. The item to note is this year was the first time we ran a low energy beam to Hall D.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346B0-5416-E84A-B30B-66C64C2A75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54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Fully completed 4 experiments (green) and have six partially completed (yellow). The partially completed will all finish up next year. The item to note is this year was the first time we ran a low energy beam to Hall D.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346B0-5416-E84A-B30B-66C64C2A75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05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BF14DA4-6BD3-41D0-ED7B-F5CF63D8E0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87975" y="0"/>
            <a:ext cx="680402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795D8-36C7-9AC6-7BB0-2FA187F49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417" y="2125014"/>
            <a:ext cx="6297984" cy="919032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6DAF6-7FAD-3329-1F2F-26D428433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416" y="3047266"/>
            <a:ext cx="6559241" cy="529861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E06F63-AE6B-E540-C04D-8905B2EFD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6963" y="4244658"/>
            <a:ext cx="5999008" cy="529861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CBF152-3CD9-3B8D-5C6A-83D9FE6F56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6963" y="4775200"/>
            <a:ext cx="5999162" cy="501650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393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s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004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2 Photo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721D4D-BA71-46BF-9E11-753BC33668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A56222-E33F-D170-69D0-CD15DB0982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06FEB3-A272-E9CF-337C-D5CAABE01D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D738B-6606-0D79-5CF1-F740AAB301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6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Top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8195"/>
            <a:ext cx="12192000" cy="34208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924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8A1B46-8C31-1942-9CDD-F244EA45E1A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03516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D036AA-9340-745D-7ECF-2C66965EE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531951"/>
            <a:ext cx="6094412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  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1CC13EE-5C12-2D1E-5B3F-0F6391F5BA4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318D41A-E1C3-395D-D804-61665DD5F3B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0F31839-CA18-9724-F5A9-50EC510522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28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869AEF-C002-4444-8791-56AEEFBFD8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151863B-5354-7BCA-1999-3B5CBCD4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4EBFFFE1-08D5-5BF1-BE04-12686B4E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A90F792-7BEF-06F6-9A26-D7D791505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86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ircular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0496" y="531951"/>
            <a:ext cx="5971504" cy="56786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F161EE-76CC-45E3-AC2B-F55638E71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A3044D17-57EF-3A2D-FD86-2AF9692FD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6790AAC-3AE6-E2B0-D3E1-490D93EEB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AF55EB-8D50-AE65-44F1-F4D9603CD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7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58F0D3-C01F-3256-0218-65AF71F759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3F0606B-4EF8-C644-338C-2B63D06C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B0BD89-A704-0E29-46BD-5C54BB397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11044706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176E9F-8359-4E77-8769-BF761EF6ED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ED5EB5-38CE-4621-385E-CBAEF2D4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649A-5F4F-FFB3-1072-42A8FF9C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74A7B-26B1-4839-5A79-E2955EE31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37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ha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F1912-9CBC-18CD-A6E2-D8584EE6F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062" y="1424693"/>
            <a:ext cx="5798137" cy="3804129"/>
          </a:xfrm>
        </p:spPr>
        <p:txBody>
          <a:bodyPr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78444A-CE1E-BF31-5D75-39569219C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406" y="1424694"/>
            <a:ext cx="5018982" cy="4422313"/>
          </a:xfrm>
        </p:spPr>
        <p:txBody>
          <a:bodyPr anchor="t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D9F4886-7D05-5680-AF1E-08F998596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C10AA7-5409-41F3-BC4E-22F426FB6B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1D2B4E-7FC0-D958-7538-D2ECC8F0C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B918B3-607D-3FD2-1854-4167A6B24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BBD5D0-8F63-3116-2BA2-60C32B3C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ody Slide - 1 Lef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584" y="674221"/>
            <a:ext cx="6057364" cy="716698"/>
          </a:xfrm>
        </p:spPr>
        <p:txBody>
          <a:bodyPr anchor="t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659082"/>
            <a:ext cx="5550795" cy="34492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9584" y="1560773"/>
            <a:ext cx="6057364" cy="465909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C835BB-5A9A-4887-AD28-9C7DC0F815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4C3885F-BC47-6F98-FAC4-5F7B3D88A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83E4AB8-077A-5FD6-F110-D0AAADD99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130C1C-4007-4AAE-2100-23D138B19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2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B17564-960C-4BE2-AE3B-9E042530BC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5061A-4004-BD93-555D-901ADEA5E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13809-6778-C438-ACBA-E0684828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53175-4BF1-276B-8EF2-58975DD9A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0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9465704-2370-60F7-6005-D0288DFD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A29258-15C1-6FB2-52AC-108985A07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5682288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E85E37D-8958-2DEE-18A0-03962A83466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10467" y="1322610"/>
            <a:ext cx="568228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2F205-0884-4182-ADD8-D44EB4825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E34C02-A6DC-F91C-2FE0-7387F002311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4BF49-6771-7481-B6F5-D559B91FDC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9F605-11C7-C555-047C-C6AC27B8FF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93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Slate Two Photo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59AD2392-E6B3-D73D-424E-42A0157E1C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D19EE4BA-CD94-40C8-BA88-88F35B10B1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0F8C9D6-4888-28E3-D2BC-C8E21442C6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BCAD1AA-D598-2B15-B272-77233E8262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4B2920F-557A-237C-528D-3CF9C04684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6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Gre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03C67-DC6F-088A-9EA9-D734508F8D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CFCA19-01CD-4B66-B389-82A12968C5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D8C8E-2361-BC2F-0FCB-9FAC7C926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F29311-E7A0-F78F-4906-2324885C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9CC66-347D-7C7B-EC30-69671213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41"/>
            <a:ext cx="2743200" cy="365125"/>
          </a:xfrm>
          <a:prstGeom prst="rect">
            <a:avLst/>
          </a:prstGeom>
        </p:spPr>
        <p:txBody>
          <a:bodyPr/>
          <a:lstStyle/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62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7" y="2759119"/>
            <a:ext cx="10053033" cy="88097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830D66-7C16-31AC-766A-71753A606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7059" y="6170055"/>
            <a:ext cx="1728303" cy="4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24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Slide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8115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339094" y="6343229"/>
            <a:ext cx="2693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>
                <a:solidFill>
                  <a:srgbClr val="A91B1B"/>
                </a:solidFill>
              </a:rPr>
              <a:t>TJNAF is managed by Jefferson Science Associates for the US Department of Energy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39094" y="610558"/>
            <a:ext cx="11561038" cy="484748"/>
          </a:xfrm>
        </p:spPr>
        <p:txBody>
          <a:bodyPr/>
          <a:lstStyle>
            <a:lvl1pPr algn="l">
              <a:defRPr sz="3000" b="1" baseline="0">
                <a:solidFill>
                  <a:srgbClr val="A91B1B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39094" y="4070981"/>
            <a:ext cx="11154058" cy="124697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Presenter Name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 Science and Technology Review of Jefferson Lab July 19-21, 2022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187600A-EF28-8598-7119-16CFCE73073A}"/>
              </a:ext>
            </a:extLst>
          </p:cNvPr>
          <p:cNvCxnSpPr/>
          <p:nvPr userDrawn="1"/>
        </p:nvCxnSpPr>
        <p:spPr>
          <a:xfrm>
            <a:off x="0" y="6076045"/>
            <a:ext cx="12165686" cy="0"/>
          </a:xfrm>
          <a:prstGeom prst="line">
            <a:avLst/>
          </a:prstGeom>
          <a:ln w="635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EDE0BA-7F27-4138-812D-2F936ACA9383}"/>
              </a:ext>
            </a:extLst>
          </p:cNvPr>
          <p:cNvCxnSpPr/>
          <p:nvPr userDrawn="1"/>
        </p:nvCxnSpPr>
        <p:spPr>
          <a:xfrm>
            <a:off x="1" y="6063449"/>
            <a:ext cx="12192000" cy="0"/>
          </a:xfrm>
          <a:prstGeom prst="line">
            <a:avLst/>
          </a:prstGeom>
          <a:ln w="76200">
            <a:solidFill>
              <a:srgbClr val="BE1D1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" name="Picture 3" descr="A red circle in the middle of a black background&#10;&#10;Description automatically generated">
            <a:extLst>
              <a:ext uri="{FF2B5EF4-FFF2-40B4-BE49-F238E27FC236}">
                <a16:creationId xmlns:a16="http://schemas.microsoft.com/office/drawing/2014/main" id="{0E6BE28D-32FC-851D-CD9E-A40C397166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997" y="6323586"/>
            <a:ext cx="1725109" cy="54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11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563" y="161927"/>
            <a:ext cx="11425236" cy="484748"/>
          </a:xfrm>
        </p:spPr>
        <p:txBody>
          <a:bodyPr/>
          <a:lstStyle>
            <a:lvl1pPr>
              <a:defRPr>
                <a:solidFill>
                  <a:srgbClr val="A91B1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563" y="1508760"/>
            <a:ext cx="11372771" cy="404777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2725" indent="-2222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4597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562" y="223423"/>
            <a:ext cx="11504904" cy="484748"/>
          </a:xfrm>
        </p:spPr>
        <p:txBody>
          <a:bodyPr/>
          <a:lstStyle>
            <a:lvl1pPr>
              <a:defRPr>
                <a:solidFill>
                  <a:srgbClr val="A91B1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562" y="1444752"/>
            <a:ext cx="5590038" cy="82119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91B1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562" y="2270334"/>
            <a:ext cx="5590038" cy="337322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444752"/>
            <a:ext cx="5533375" cy="82119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A91B1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270334"/>
            <a:ext cx="5533375" cy="337322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35307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48" y="251239"/>
            <a:ext cx="11504904" cy="484748"/>
          </a:xfrm>
        </p:spPr>
        <p:txBody>
          <a:bodyPr/>
          <a:lstStyle>
            <a:lvl1pPr>
              <a:defRPr>
                <a:solidFill>
                  <a:srgbClr val="A91B1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240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b="1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65258C7-5BE3-51E9-6313-6F03042F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0175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D8159-AD9B-885B-18F2-9B7C42B9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5885B-F131-1373-A6B2-E992A159B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93115-B9A1-1D37-0F0F-A2BC802610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756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AA94280-078A-EAE9-9F04-A2FA2C76C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56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A6E47CB-94EF-676B-AA9B-8F0F79A5A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7070" y="647561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20C024-205F-3945-9043-5539DE3D6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9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66659" y="289937"/>
            <a:ext cx="11378099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7563" y="1508761"/>
            <a:ext cx="11523520" cy="4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5915507" y="658336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pPr algn="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256"/>
          <p:cNvSpPr txBox="1">
            <a:spLocks noChangeArrowheads="1"/>
          </p:cNvSpPr>
          <p:nvPr/>
        </p:nvSpPr>
        <p:spPr>
          <a:xfrm>
            <a:off x="366659" y="647700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l"/>
            <a:endParaRPr lang="en-US" sz="1000">
              <a:solidFill>
                <a:srgbClr val="BFBFB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 descr="A red circle in the middle of a black background&#10;&#10;Description automatically generated">
            <a:extLst>
              <a:ext uri="{FF2B5EF4-FFF2-40B4-BE49-F238E27FC236}">
                <a16:creationId xmlns:a16="http://schemas.microsoft.com/office/drawing/2014/main" id="{3869421E-355C-B3CE-94D8-A85B0359923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312997" y="6323586"/>
            <a:ext cx="1725109" cy="54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44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7" r:id="rId5"/>
  </p:sldLayoutIdLst>
  <p:hf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 kern="1200">
          <a:solidFill>
            <a:srgbClr val="A91B1B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30188" indent="-230188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2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794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3018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18706-BE92-5674-8ED0-33DF2CC7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Placeholder 34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F4A7F67A-F711-D40B-01C6-A6770706EF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2A7D87-594F-52B2-2EA3-D41B34B42A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663937" cy="68600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AC87CA-8223-4766-DC0C-EF69FC282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241" y="1715678"/>
            <a:ext cx="7122175" cy="1080604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/>
                <a:cs typeface="Arial"/>
              </a:rPr>
              <a:t>Input from Physics Division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C2221-BF13-0BB7-7CAB-FCDFA3F40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241" y="2865834"/>
            <a:ext cx="6750058" cy="14531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Arial"/>
                <a:cs typeface="Arial"/>
              </a:rPr>
              <a:t>and a discussion of the current &amp; future program</a:t>
            </a:r>
            <a:endParaRPr lang="en-US" sz="2400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CEEBFA1-2D11-2C9E-5C4A-9C08BAE97D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0905" y="4836028"/>
            <a:ext cx="6764709" cy="50165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400" dirty="0">
                <a:latin typeface="Arial"/>
                <a:cs typeface="Arial"/>
              </a:rPr>
              <a:t>Douglas Higinbotham, Acting</a:t>
            </a:r>
            <a:r>
              <a:rPr lang="en-US" dirty="0">
                <a:latin typeface="Arial"/>
                <a:cs typeface="Arial"/>
              </a:rPr>
              <a:t> Division </a:t>
            </a:r>
            <a:r>
              <a:rPr lang="en-US" sz="2400" dirty="0">
                <a:latin typeface="Arial"/>
                <a:cs typeface="Arial"/>
              </a:rPr>
              <a:t>Director</a:t>
            </a:r>
            <a:endParaRPr lang="en-US" dirty="0"/>
          </a:p>
          <a:p>
            <a:pPr algn="l"/>
            <a:r>
              <a:rPr lang="en-US" dirty="0">
                <a:latin typeface="Arial"/>
                <a:cs typeface="Arial"/>
              </a:rPr>
              <a:t>CEBAF Experimental Physics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855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070391-03CA-4AF1-9DD6-46031002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26" y="122744"/>
            <a:ext cx="11044707" cy="426317"/>
          </a:xfrm>
        </p:spPr>
        <p:txBody>
          <a:bodyPr/>
          <a:lstStyle/>
          <a:p>
            <a:r>
              <a:rPr lang="en-US" sz="2800" dirty="0">
                <a:solidFill>
                  <a:srgbClr val="0070C0"/>
                </a:solidFill>
              </a:rPr>
              <a:t>CEBAF FY26 Experimental Physics Program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300997-1124-42ED-A43A-A538F1556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1726" y="788213"/>
            <a:ext cx="11358905" cy="5448255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70C0"/>
                </a:solidFill>
                <a:latin typeface="Aptos" panose="020B0004020202020204"/>
              </a:rPr>
              <a:t>Hall B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E12-20-004: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 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PRad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-II (Contact: A.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Gasparian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(NCSU), D. Dutta (MS), H. Gao (Due), N.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Liyanage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(UVA), E.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Pasyuk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(JLab), C. Peng (ANL). W.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Xiong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(Shandong), and DWH (JLab)). [</a:t>
            </a:r>
            <a:r>
              <a:rPr lang="en-US" altLang="en-US" sz="1600" b="1" dirty="0">
                <a:solidFill>
                  <a:srgbClr val="00B050"/>
                </a:solidFill>
                <a:latin typeface="Aptos" panose="020B0004020202020204"/>
              </a:rPr>
              <a:t>completed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]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E12-21-003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X17 Boson Search: (Contact:  A.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Gasparian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(NCSU), D. Dutta (MS), H. Gao (Due), T. Hague (JLab), N.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Liyanage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(UVA),  R. Paremuzyan(JLab), C. Peng (ANL). W. Xiong (Shandong)) [well underway, </a:t>
            </a:r>
            <a:r>
              <a:rPr lang="en-US" altLang="en-US" sz="1600" dirty="0">
                <a:latin typeface="Aptos" panose="020B0004020202020204"/>
              </a:rPr>
              <a:t>continuing FY27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]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1600" dirty="0">
              <a:solidFill>
                <a:srgbClr val="212121"/>
              </a:solidFill>
              <a:latin typeface="Aptos" panose="020B000402020202020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70C0"/>
                </a:solidFill>
                <a:latin typeface="Aptos" panose="020B0004020202020204"/>
              </a:rPr>
              <a:t>Hall C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E12-22-001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N-&gt; Delta (Contact: N.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Sparveris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(Temple), H.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Atac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(Temple), A.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Camsonne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(JLab), M. Jones(JLab), and M.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Paolone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(NMS) [ </a:t>
            </a:r>
            <a:r>
              <a:rPr lang="en-US" altLang="en-US" sz="1600" b="1" dirty="0">
                <a:solidFill>
                  <a:srgbClr val="00B050"/>
                </a:solidFill>
                <a:latin typeface="Aptos" panose="020B0004020202020204"/>
              </a:rPr>
              <a:t>completed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]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E12-23-001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VCS (Contact: N.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Sparveris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(Temple), H.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Atac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(Temple), A.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Camsonne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(JLab), M. Jones(JLab) and M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Paolone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(NMS))     [ </a:t>
            </a:r>
            <a:r>
              <a:rPr lang="en-US" altLang="en-US" sz="1600" b="1" dirty="0">
                <a:solidFill>
                  <a:srgbClr val="00B050"/>
                </a:solidFill>
                <a:latin typeface="Aptos" panose="020B0004020202020204"/>
              </a:rPr>
              <a:t>completed scope for FY26 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]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E12-24-001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Nuclear-R SIDIS (Contact: D. Gaskell (JLab), P.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Bosted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(W&amp;M), W. Brooks (Fed. ST. Maria), R. Ent(JLab), E. Kinney(UC), and H.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Mkrtchyan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(Yerevan)) </a:t>
            </a:r>
            <a:r>
              <a:rPr lang="en-US" altLang="en-US" sz="1600" dirty="0">
                <a:latin typeface="Aptos" panose="020B0004020202020204"/>
              </a:rPr>
              <a:t>[</a:t>
            </a:r>
            <a:r>
              <a:rPr lang="en-US" altLang="en-US" sz="1600" b="1" dirty="0">
                <a:solidFill>
                  <a:srgbClr val="00B050"/>
                </a:solidFill>
                <a:latin typeface="Aptos" panose="020B0004020202020204"/>
              </a:rPr>
              <a:t>completed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]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E12-06-104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Nucleon R SIDIS (Contact: R. Ent(JLab), P.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Bosted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(W&amp;M),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E.Kinny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(UC) and H.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Mkrtchyan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(Yerevan)) [</a:t>
            </a:r>
            <a:r>
              <a:rPr lang="en-US" altLang="en-US" sz="1600" b="1" dirty="0">
                <a:solidFill>
                  <a:srgbClr val="00B050"/>
                </a:solidFill>
                <a:latin typeface="Aptos" panose="020B0004020202020204"/>
              </a:rPr>
              <a:t>completed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]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E12-06-107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Color Transparency Search (Contact H. Vance(FIU/ODU/JLab), C.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Gayoso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(W&amp;M), and D. Dutta(MS))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[started, finishing FY27]</a:t>
            </a:r>
            <a:endParaRPr lang="en-US" altLang="en-US" sz="1600" dirty="0">
              <a:solidFill>
                <a:srgbClr val="212121"/>
              </a:solidFill>
              <a:latin typeface="Aptos" panose="020B000402020202020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600" dirty="0">
              <a:latin typeface="Aptos" panose="020B000402020202020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70C0"/>
                </a:solidFill>
                <a:latin typeface="Aptos" panose="020B0004020202020204"/>
              </a:rPr>
              <a:t>Hall 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E12-25-005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GlueX with a 1-4 GeV Photon Beam ( contact: M. Dalton(JLab) &amp; F. Afzal (JLab), V. Crude (FSU), P.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Hurck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(UB), I.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Jeagle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 (ODU), and A. Thiel (UG) ) [ well underway</a:t>
            </a:r>
            <a:r>
              <a:rPr lang="en-US" altLang="en-US" sz="1600" dirty="0">
                <a:latin typeface="Aptos" panose="020B0004020202020204"/>
              </a:rPr>
              <a:t>, finishing in FY27 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] </a:t>
            </a: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NOTE:  First low energy Hall D beam!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E12-12-002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GlueX-II (Contact: C. Meyer (CMU) and M. Shepherd (IU)) [200 of 220 days completed, finishing FY27]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rgbClr val="000000"/>
                </a:solidFill>
                <a:latin typeface="Aptos" panose="020B0004020202020204"/>
              </a:rPr>
              <a:t>E12-12-002A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:  Jefferson Lab Eta Factor (JEF) (Contact: L. Gan (UNCW) &amp; Z. Papandreou, A. </a:t>
            </a:r>
            <a:r>
              <a:rPr lang="en-US" altLang="en-US" sz="1600" dirty="0" err="1">
                <a:solidFill>
                  <a:srgbClr val="000000"/>
                </a:solidFill>
                <a:latin typeface="Aptos" panose="020B0004020202020204"/>
              </a:rPr>
              <a:t>Somov</a:t>
            </a: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(JLab), and S. Tayler(JLab))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  <a:latin typeface="Aptos" panose="020B0004020202020204"/>
              </a:rPr>
              <a:t>[run group experiment with GlueX-II, finishing FY27]</a:t>
            </a:r>
            <a:endParaRPr lang="en-US" altLang="en-US" sz="1600" dirty="0">
              <a:solidFill>
                <a:srgbClr val="212121"/>
              </a:solidFill>
              <a:latin typeface="Aptos" panose="020B0004020202020204"/>
            </a:endParaRPr>
          </a:p>
          <a:p>
            <a:endParaRPr lang="en-US" sz="1600" dirty="0">
              <a:latin typeface="Aptos" panose="020B000402020202020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5C1BEF-26AF-7373-FA65-4A621E274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F9866-9D6A-4E48-8AAE-F0F10B4380F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3753F3-F489-7A70-2C4D-3BE205C1C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AC463-9E05-7D67-A5E3-190F4F4A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3FDBF8-FAC8-EF69-BA05-95F952508D26}"/>
              </a:ext>
            </a:extLst>
          </p:cNvPr>
          <p:cNvSpPr txBox="1"/>
          <p:nvPr/>
        </p:nvSpPr>
        <p:spPr>
          <a:xfrm>
            <a:off x="311726" y="474032"/>
            <a:ext cx="11529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linacs and optics ran great and were reproducible, FY26 was a year of ”simple” iron magnets having various issues.</a:t>
            </a:r>
          </a:p>
        </p:txBody>
      </p:sp>
    </p:spTree>
    <p:extLst>
      <p:ext uri="{BB962C8B-B14F-4D97-AF65-F5344CB8AC3E}">
        <p14:creationId xmlns:p14="http://schemas.microsoft.com/office/powerpoint/2010/main" val="1193874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070391-03CA-4AF1-9DD6-46031002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26" y="122744"/>
            <a:ext cx="11044707" cy="426317"/>
          </a:xfrm>
        </p:spPr>
        <p:txBody>
          <a:bodyPr/>
          <a:lstStyle/>
          <a:p>
            <a:r>
              <a:rPr lang="en-US" sz="2800" dirty="0">
                <a:solidFill>
                  <a:srgbClr val="0070C0"/>
                </a:solidFill>
              </a:rPr>
              <a:t>And Hall A has the MOLLER Assembly Now Well Underway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347BC6B9-4882-45D0-B9FD-23018789D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85" y="667095"/>
            <a:ext cx="11421947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ED682D-2EF7-4437-8915-0B2129D2ADC4}"/>
              </a:ext>
            </a:extLst>
          </p:cNvPr>
          <p:cNvSpPr txBox="1"/>
          <p:nvPr/>
        </p:nvSpPr>
        <p:spPr>
          <a:xfrm>
            <a:off x="4211125" y="5688046"/>
            <a:ext cx="3769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Hall A After SBS Removal in Early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BCD39A-49BE-8EF3-4A3D-B59AE125D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F9866-9D6A-4E48-8AAE-F0F10B4380F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F4F0CA-88B4-515E-D02E-73198FEA9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A83D57-6509-414D-5186-FF1C0D452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4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070391-03CA-4AF1-9DD6-46031002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26" y="122744"/>
            <a:ext cx="11044707" cy="426317"/>
          </a:xfrm>
        </p:spPr>
        <p:txBody>
          <a:bodyPr/>
          <a:lstStyle/>
          <a:p>
            <a:r>
              <a:rPr lang="en-US" sz="2800" dirty="0">
                <a:solidFill>
                  <a:srgbClr val="0070C0"/>
                </a:solidFill>
              </a:rPr>
              <a:t>And Hall A has the MOLLER Assembly Now Well Underway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EEF2A3-E798-4BE9-8579-BDC9232BF03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64" y="628073"/>
            <a:ext cx="11430000" cy="56618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D1CADC-0D7A-432C-ABE7-867524F06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F9866-9D6A-4E48-8AAE-F0F10B4380F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DDAC11-9783-D2E0-E91F-382C22030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1A920-6F64-94C5-F025-AF55538CB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062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64A2A-B6FA-BE5E-3C50-6DEE555AB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3759D-BBBC-46F9-DF39-22B9AA9F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DC39A-CD20-F430-830A-A2FAE5879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B95E2-3326-AAB0-5E87-200603BA8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B1CEF-BC74-2DDD-F071-A7BB0E4CA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CBC5D-18CB-4C4E-669C-03F188B67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F9866-9D6A-4E48-8AAE-F0F10B4380F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2133F4-E3CF-2A7F-BF9E-EE92994AB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55999" cy="682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8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2DD53-DAC4-A9E2-F105-A8A8727D8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987A0-CC47-3BF8-BCD1-A275C483C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7DB0D-D576-9165-427B-E8333D5E2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33FB3-8B6D-4D54-ECCC-AE5F7BE9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9E008-0219-E2AF-84E6-BC984A4C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51E85-64DF-B4A5-422F-10AE215A7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F9866-9D6A-4E48-8AAE-F0F10B4380F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6BAC5E-5423-6949-04B7-3513DAAF4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54"/>
            <a:ext cx="12192000" cy="68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1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B6D8D-4FDE-19C8-316C-E0FE6CEDE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Goals For This Workshop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96618-4C8E-E965-D34E-6BB347851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2790"/>
            <a:ext cx="11044706" cy="489143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Work towards the best possible high luminosity physics program at Jefferson Lab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SoLID</a:t>
            </a:r>
            <a:r>
              <a:rPr lang="en-US" dirty="0"/>
              <a:t> unfortunately did not receive a Critical Decision 0 (CD0) from DOE HENP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Without a CD0 no path to move forward with </a:t>
            </a:r>
            <a:r>
              <a:rPr lang="en-US" dirty="0" err="1"/>
              <a:t>SoLID</a:t>
            </a:r>
            <a:r>
              <a:rPr lang="en-US" dirty="0"/>
              <a:t> after MOLLER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/>
              <a:t>SoLID</a:t>
            </a:r>
            <a:r>
              <a:rPr lang="en-US" dirty="0"/>
              <a:t>, or even </a:t>
            </a:r>
            <a:r>
              <a:rPr lang="en-US" dirty="0" err="1"/>
              <a:t>SoLID</a:t>
            </a:r>
            <a:r>
              <a:rPr lang="en-US" dirty="0"/>
              <a:t>-light, carries the baggage of trying to get to CD0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EIC is likely going to remain the focus for the NP part of HENP project dollars for the next MANY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Focus on the positives and what we can control and what equipment we have (e.g. CLAS12) and equipment that we can bring to the lab or re-use (SBS, </a:t>
            </a:r>
            <a:r>
              <a:rPr lang="en-US" dirty="0" err="1"/>
              <a:t>sPHENIX</a:t>
            </a:r>
            <a:r>
              <a:rPr lang="en-US" dirty="0"/>
              <a:t>, etc.)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science in the </a:t>
            </a:r>
            <a:r>
              <a:rPr lang="en-US" dirty="0" err="1"/>
              <a:t>SoLID</a:t>
            </a:r>
            <a:r>
              <a:rPr lang="en-US" dirty="0"/>
              <a:t> program is world class and EIC isn’t going to address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high luminosity program at </a:t>
            </a:r>
            <a:r>
              <a:rPr lang="en-US" dirty="0" err="1"/>
              <a:t>JLab</a:t>
            </a:r>
            <a:r>
              <a:rPr lang="en-US" dirty="0"/>
              <a:t> (high-x) is very synergistic with the (low-x) EIC program.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Looking forward to the creative ideas that will get the science done!</a:t>
            </a:r>
          </a:p>
          <a:p>
            <a:endParaRPr lang="en-US" dirty="0"/>
          </a:p>
          <a:p>
            <a:r>
              <a:rPr lang="en-US" dirty="0"/>
              <a:t>Personal note:  My own thesis data came from the non-funded SPITFIRE proposal at NIKHEF.  Kees de Jager did what we are doing here and found a way to get the science done anyway!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25EE2-02DC-92DB-E8C0-93AF1DA90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October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B6BD9-80C9-DDCC-8517-A83EC2B7B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Physics Program with High Luminousity Facilities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1B571-56D0-91F9-7980-F7D5B3301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F9866-9D6A-4E48-8AAE-F0F10B4380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39005"/>
      </p:ext>
    </p:extLst>
  </p:cSld>
  <p:clrMapOvr>
    <a:masterClrMapping/>
  </p:clrMapOvr>
</p:sld>
</file>

<file path=ppt/theme/theme1.xml><?xml version="1.0" encoding="utf-8"?>
<a:theme xmlns:a="http://schemas.openxmlformats.org/drawingml/2006/main" name="Jefferson Lab Theme 1">
  <a:themeElements>
    <a:clrScheme name="JLab Color Theme 1">
      <a:dk1>
        <a:srgbClr val="000000"/>
      </a:dk1>
      <a:lt1>
        <a:srgbClr val="FFFFFF"/>
      </a:lt1>
      <a:dk2>
        <a:srgbClr val="1C5068"/>
      </a:dk2>
      <a:lt2>
        <a:srgbClr val="8397A9"/>
      </a:lt2>
      <a:accent1>
        <a:srgbClr val="C31230"/>
      </a:accent1>
      <a:accent2>
        <a:srgbClr val="10A1AF"/>
      </a:accent2>
      <a:accent3>
        <a:srgbClr val="5E5E5E"/>
      </a:accent3>
      <a:accent4>
        <a:srgbClr val="821282"/>
      </a:accent4>
      <a:accent5>
        <a:srgbClr val="385723"/>
      </a:accent5>
      <a:accent6>
        <a:srgbClr val="BF9000"/>
      </a:accent6>
      <a:hlink>
        <a:srgbClr val="1C5068"/>
      </a:hlink>
      <a:folHlink>
        <a:srgbClr val="10A1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effersonLabTemplate_JG_2503" id="{3B269B79-482B-CB48-8F1B-DE1E93D1D15C}" vid="{F7CB5D91-9C74-4C48-B8C9-8E1FE7F854BC}"/>
    </a:ext>
  </a:extLst>
</a:theme>
</file>

<file path=ppt/theme/theme2.xml><?xml version="1.0" encoding="utf-8"?>
<a:theme xmlns:a="http://schemas.openxmlformats.org/drawingml/2006/main" name="2_Presentations (Wide Screen)">
  <a:themeElements>
    <a:clrScheme name="ORNL corporate palette May 28 saturation adjust">
      <a:dk1>
        <a:sysClr val="windowText" lastClr="000000"/>
      </a:dk1>
      <a:lt1>
        <a:sysClr val="window" lastClr="FFFFFF"/>
      </a:lt1>
      <a:dk2>
        <a:srgbClr val="1E7640"/>
      </a:dk2>
      <a:lt2>
        <a:srgbClr val="FFFFFF"/>
      </a:lt2>
      <a:accent1>
        <a:srgbClr val="306DBE"/>
      </a:accent1>
      <a:accent2>
        <a:srgbClr val="84B641"/>
      </a:accent2>
      <a:accent3>
        <a:srgbClr val="DE762D"/>
      </a:accent3>
      <a:accent4>
        <a:srgbClr val="2ABDDA"/>
      </a:accent4>
      <a:accent5>
        <a:srgbClr val="A03123"/>
      </a:accent5>
      <a:accent6>
        <a:srgbClr val="FFCD00"/>
      </a:accent6>
      <a:hlink>
        <a:srgbClr val="0070B9"/>
      </a:hlink>
      <a:folHlink>
        <a:srgbClr val="1E764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accent1"/>
          </a:solidFill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ctr">
          <a:lnSpc>
            <a:spcPct val="90000"/>
          </a:lnSpc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RNL template 16x9" id="{C0EB04B0-D86C-9243-8720-2D2052F85E0F}" vid="{A3F60B28-C595-C340-94C0-76EB0CED3D7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24de50-05d1-4ead-956f-39ed5306b4ae">
      <Terms xmlns="http://schemas.microsoft.com/office/infopath/2007/PartnerControls"/>
    </lcf76f155ced4ddcb4097134ff3c332f>
    <TaxCatchAll xmlns="b3d45c07-3350-48b8-8699-306b33596a2c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20407EBAA4744DB3E22E2D5259322A" ma:contentTypeVersion="14" ma:contentTypeDescription="Create a new document." ma:contentTypeScope="" ma:versionID="f18dabded39252c4bc6e75b690faf000">
  <xsd:schema xmlns:xsd="http://www.w3.org/2001/XMLSchema" xmlns:xs="http://www.w3.org/2001/XMLSchema" xmlns:p="http://schemas.microsoft.com/office/2006/metadata/properties" xmlns:ns2="8d24de50-05d1-4ead-956f-39ed5306b4ae" xmlns:ns3="b3d45c07-3350-48b8-8699-306b33596a2c" targetNamespace="http://schemas.microsoft.com/office/2006/metadata/properties" ma:root="true" ma:fieldsID="ee548b14ef9fcecc401747ac87aa95e1" ns2:_="" ns3:_="">
    <xsd:import namespace="8d24de50-05d1-4ead-956f-39ed5306b4ae"/>
    <xsd:import namespace="b3d45c07-3350-48b8-8699-306b33596a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4de50-05d1-4ead-956f-39ed5306b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4b97cb4-2f5e-48a1-816a-9019d04dc3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d45c07-3350-48b8-8699-306b33596a2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d9a9a06-a251-4954-ba57-1f60e5fb816a}" ma:internalName="TaxCatchAll" ma:showField="CatchAllData" ma:web="b3d45c07-3350-48b8-8699-306b33596a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F326B5-B9CF-400B-935A-8F349ACAD9B1}">
  <ds:schemaRefs>
    <ds:schemaRef ds:uri="8d24de50-05d1-4ead-956f-39ed5306b4ae"/>
    <ds:schemaRef ds:uri="http://schemas.microsoft.com/office/2006/documentManagement/types"/>
    <ds:schemaRef ds:uri="http://purl.org/dc/terms/"/>
    <ds:schemaRef ds:uri="b3d45c07-3350-48b8-8699-306b33596a2c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A7C2D86-47AB-447C-954F-125EE1B944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432140-2EAC-41AC-B7D8-79D124923E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24de50-05d1-4ead-956f-39ed5306b4ae"/>
    <ds:schemaRef ds:uri="b3d45c07-3350-48b8-8699-306b33596a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4d7ee1f-4fb3-4f06-9037-2b5b522042ab}" enabled="0" method="" siteId="{b4d7ee1f-4fb3-4f06-9037-2b5b522042a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4515</TotalTime>
  <Words>992</Words>
  <Application>Microsoft Macintosh PowerPoint</Application>
  <PresentationFormat>Widescreen</PresentationFormat>
  <Paragraphs>68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Arial Black</vt:lpstr>
      <vt:lpstr>Calibri</vt:lpstr>
      <vt:lpstr>Jefferson Lab Theme 1</vt:lpstr>
      <vt:lpstr>2_Presentations (Wide Screen)</vt:lpstr>
      <vt:lpstr>Input from Physics Division</vt:lpstr>
      <vt:lpstr>CEBAF FY26 Experimental Physics Program</vt:lpstr>
      <vt:lpstr>And Hall A has the MOLLER Assembly Now Well Underway</vt:lpstr>
      <vt:lpstr>And Hall A has the MOLLER Assembly Now Well Underway</vt:lpstr>
      <vt:lpstr>PowerPoint Presentation</vt:lpstr>
      <vt:lpstr>PowerPoint Presentation</vt:lpstr>
      <vt:lpstr>My Goals For This Workshop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Cynthia (Thia) Keppel</dc:creator>
  <cp:lastModifiedBy>Douglas Higinbotham</cp:lastModifiedBy>
  <cp:revision>115</cp:revision>
  <dcterms:created xsi:type="dcterms:W3CDTF">2025-06-10T17:23:04Z</dcterms:created>
  <dcterms:modified xsi:type="dcterms:W3CDTF">2026-10-06T02:00:15Z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0x010100E520407EBAA4744DB3E22E2D5259322A</vt:lpwstr>
  </property>
  <property fmtid="{D5CDD505-2E9C-101B-9397-08002B2CF9AE}" pid="3" name="MediaServiceImageTags">
    <vt:lpwstr/>
  </property>
</Properties>
</file>