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0" r:id="rId2"/>
    <p:sldId id="299" r:id="rId3"/>
    <p:sldId id="287" r:id="rId4"/>
    <p:sldId id="286" r:id="rId5"/>
    <p:sldId id="267" r:id="rId6"/>
    <p:sldId id="289" r:id="rId7"/>
    <p:sldId id="260" r:id="rId8"/>
    <p:sldId id="296" r:id="rId9"/>
    <p:sldId id="290" r:id="rId10"/>
    <p:sldId id="293" r:id="rId11"/>
    <p:sldId id="269" r:id="rId1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79"/>
    <p:restoredTop sz="94658"/>
  </p:normalViewPr>
  <p:slideViewPr>
    <p:cSldViewPr snapToGrid="0">
      <p:cViewPr varScale="1">
        <p:scale>
          <a:sx n="110" d="100"/>
          <a:sy n="110" d="100"/>
        </p:scale>
        <p:origin x="2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52286-2B7B-7640-8348-6741AAC70599}" type="datetimeFigureOut">
              <a:rPr lang="en-IT" smtClean="0"/>
              <a:t>05/07/26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0715D-61CD-E046-8482-EE319D483CC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3278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61DF6-90EF-08C6-C878-4B4EAECAA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1FED6-DC57-37A4-52D8-6D142A3C1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6788C-815F-B3EC-112C-DC85359C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3CBD-290F-4444-93F2-DC85379674AB}" type="datetime1">
              <a:rPr lang="it-IT" smtClean="0"/>
              <a:t>05/07/26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AFDBE-DB7B-6DEF-EA72-86689D99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6B302-60BB-3090-1057-4A56BDC6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5367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99DF-4008-04D6-6A74-E68A13BE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63A17-473B-8BF2-A0B0-F3C9CF333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9D860-4991-7D7F-757E-9A93F70E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FC50-EF59-C54D-9336-525000C16A39}" type="datetime1">
              <a:rPr lang="it-IT" smtClean="0"/>
              <a:t>05/07/26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11698-1565-35EE-636C-509E1CCA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AD848-6063-0D4C-1981-2CF7AD13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888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FEF0F-1B57-51ED-D68B-FE72E7773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18B75-8882-5430-AFE7-DB2C0EC69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44C37-3357-0DE8-BEC6-40F43707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D3CA-024C-AF40-9A40-4F5CBFBB7ECC}" type="datetime1">
              <a:rPr lang="it-IT" smtClean="0"/>
              <a:t>05/07/26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3311A-3A71-F374-89D6-8FA52EF1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A1C45-1502-1083-EBCD-B24BD56D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6452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366D8A8-3231-A44D-8BF8-AFC1A331714E}" type="datetime1">
              <a:rPr lang="it-IT" smtClean="0"/>
              <a:t>05/07/26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2CDD-002F-872D-104F-F5ED7C5F1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84486-8B3B-8A88-A71A-2500A9542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56909-03A2-B26A-6723-33926190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13FE-99DD-B04F-9A5B-58587568C36F}" type="datetime1">
              <a:rPr lang="it-IT" smtClean="0"/>
              <a:t>05/07/26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F660E-2C97-3E85-F4A8-EA11C101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9D2D-BA6A-9CFA-0897-AE374711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973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9D2F-E45D-55B2-AE08-26AAACB7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AE8D9-7964-3A5D-560C-6E9FB7D2B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58874-7E4B-5785-FF69-0C0CE89B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DF0-4F7A-2348-85B3-231AC7025878}" type="datetime1">
              <a:rPr lang="it-IT" smtClean="0"/>
              <a:t>05/07/26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0D144-F06A-6E4F-5A5C-CF13F7DD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98935-8417-7166-0A9A-58FB5D19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8786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2C83-F979-35BC-49E0-E230D5A6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0DE0-1E8A-D1AE-F0B0-B9ABBBDF5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CE564-C9D9-3E1A-7277-F8F7DA9B5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C8406-777E-C418-7C0E-1A5B58FD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A9E-94B9-CC49-80C4-A750D46125D9}" type="datetime1">
              <a:rPr lang="it-IT" smtClean="0"/>
              <a:t>05/07/26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66CAE-64BB-1E25-B77D-C3F5BE14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92FF5-89B5-8F93-0C47-197AB271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44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31B26-494D-B1F3-BF15-E847868C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D0FFD-A050-BCD0-79BD-4B0F90B39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D91F2-397A-0851-FF77-A7C93BC2C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1C7D1-2AA0-3C14-8ED3-D2314F292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FB068-0C03-E1F8-93AD-1F691A7D2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72326-2892-7871-B376-6AF33886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9271-B00E-184B-9B60-084306AA3578}" type="datetime1">
              <a:rPr lang="it-IT" smtClean="0"/>
              <a:t>05/07/26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7704AD-2AB2-AFD0-0FB3-C28001EB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A85DD-BE4D-3D1F-1CA2-510170CD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016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1475-352F-1A81-4046-8C979FEE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FBEC8-40C9-3141-B4D4-D91FC1BF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3734-5E44-754C-A653-84FB42ED0EA3}" type="datetime1">
              <a:rPr lang="it-IT" smtClean="0"/>
              <a:t>05/07/26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8C57A-B0F4-A6B8-D5AC-D89EC458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4CC32-666A-8B5B-64BD-A08F3B83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2531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D7351-312D-07ED-C0DF-7CE59666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EC53-695F-8546-B476-130478B7F454}" type="datetime1">
              <a:rPr lang="it-IT" smtClean="0"/>
              <a:t>05/07/26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D1F38-9EDC-3300-3CA5-9D88D984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610AA-7ADC-FDE0-24B0-3ACBFA09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2527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7A7B-14EF-B473-E3E2-3596C1C5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C481C-9DF4-C687-D3E0-AAB43702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BD32A-24F3-49BE-8875-51D2FFFA6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94E48-5924-DCAD-6C47-FD88CEE1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2CD0-5F6E-A540-A6F2-845143AB6EF4}" type="datetime1">
              <a:rPr lang="it-IT" smtClean="0"/>
              <a:t>05/07/26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E8635-DAC6-A3C9-71C2-03B6CB84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110B2-D71E-E95B-B970-219A73BC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2637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CF25-9425-90F2-856D-AA50634E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EB211-548E-8E5E-B127-04AD9327B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E5F33-AD63-D4F3-3925-9EAF9FFDF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A3105-5F5A-E8A0-89B6-9AC35179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98EE-BF4E-AC4C-B768-8E3044B1B8F6}" type="datetime1">
              <a:rPr lang="it-IT" smtClean="0"/>
              <a:t>05/07/26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D91B5-46B3-6C2F-6205-A736E6DC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88174-C48D-6963-4BD3-40E37D20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2028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C2BA0-A088-8BD8-C728-6AA1DA96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28D4C-AEB9-737C-A2D0-2C90513BD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CADDB-EF1F-C373-8ED7-DFD809AF6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5FF1F3-48A6-F04D-909C-3D70783522B9}" type="datetime1">
              <a:rPr lang="it-IT" smtClean="0"/>
              <a:t>05/07/26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126D9-425E-37AA-6090-2BECE5480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3B693-47CD-565E-8F1E-CFC7C0A76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D253D1-A166-0540-9C84-D6F2F13E261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4555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hyperlink" Target="https://www.google.com/imgres?q=bernhard%20ketzer&amp;imgurl=https%3A%2F%2Fwww.agketzer.hiskp.uni-bonn.de%2Fmembers-and-former-members%2Fbernhard-ketzer%2F%40%40images%2Fimage%2Fthumb&amp;imgrefurl=https%3A%2F%2Fwww.agketzer.hiskp.uni-bonn.de%2Fde&amp;docid=M-2GiFMtApPl2M&amp;tbnid=RedhdppZrYESSM&amp;vet=12ahUKEwiQtLKd0syOAxV7MVkFHRdODRYQM3oECB0QAA..i&amp;w=85&amp;h=128&amp;hcb=2&amp;ved=2ahUKEwiQtLKd0syOAxV7MVkFHRdODRYQM3oECB0QAA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4.jpeg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imgres?imgurl=https%3A%2F%2Fi1.wp.com%2Fai2future.com%2Fwp-content%2Fuploads%2F2019%2F07%2FKresimir-Kumericki.jpeg%3Ffit%3D320%252C303%26ssl%3D1&amp;tbnid=Fr9B3yff1YekOM&amp;vet=12ahUKEwjilP2sqpeBAxU7F1kFHa2bDh4QMygAegQIARBI..i&amp;imgrefurl=https%3A%2F%2Fai2future.com%2Fspeakers%2Fkresimir-kumericki%2F&amp;docid=5ZT93BiBHogfQM&amp;w=320&amp;h=303&amp;q=Kre%C5%A1imir%20Kumeri%C4%8Dki&amp;client=firefox-b-1-d&amp;ved=2ahUKEwjilP2sqpeBAxU7F1kFHa2bDh4QMygAegQIARBI" TargetMode="External"/><Relationship Id="rId11" Type="http://schemas.openxmlformats.org/officeDocument/2006/relationships/hyperlink" Target="https://www.google.com/imgres?q=HIROKAZU%20TAMURA%20physics%20tohoku&amp;imgurl=https%3A%2F%2Fwww.sci.tohoku.ac.jp%2Fenglish%2Faobayama%2Fcommon%2Fimages%2F96%2Ftamu_h_10.jpg&amp;imgrefurl=https%3A%2F%2Fwww.sci.tohoku.ac.jp%2Fenglish%2Faobayama%2Ftamu_h.html&amp;docid=KAsDyvWqcSKuSM&amp;tbnid=Xh6xa0ppdUXRWM&amp;vet=12ahUKEwjPoKSEz8yOAxUEGFkFHdrDMKwQM3oECBYQAA..i&amp;w=1800&amp;h=1107&amp;hcb=2&amp;itg=1&amp;ved=2ahUKEwjPoKSEz8yOAxUEGFkFHdrDMKwQM3oECBYQAA" TargetMode="External"/><Relationship Id="rId5" Type="http://schemas.openxmlformats.org/officeDocument/2006/relationships/image" Target="../media/image5.jpeg"/><Relationship Id="rId15" Type="http://schemas.openxmlformats.org/officeDocument/2006/relationships/image" Target="../media/image12.jpeg"/><Relationship Id="rId10" Type="http://schemas.openxmlformats.org/officeDocument/2006/relationships/image" Target="../media/image9.jpeg"/><Relationship Id="rId19" Type="http://schemas.openxmlformats.org/officeDocument/2006/relationships/image" Target="../media/image16.jp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hyperlink" Target="https://www.google.com/imgres?q=chris%20polly&amp;imgurl=https%3A%2F%2Fwww.findinggeniuspodcast.com%2Fwp-content%2Fuploads%2F2022%2F05%2Fpodcast-small-image-1-2.jpg&amp;imgrefurl=https%3A%2F%2Fwww.findinggeniuspodcast.com%2Fpodcasts%2Ffermilabs-particle-physics-division-the-search-for-antimatter-and-the-machinations-of-the-universe-with-chris-polly%2F&amp;docid=BjMrgqcd9pJ9PM&amp;tbnid=nhdniQQ9VHKo0M&amp;vet=12ahUKEwjfnfGG08yOAxV2HkQIHfZ4DiMQM3oECD4QAA..i&amp;w=277&amp;h=215&amp;hcb=2&amp;itg=1&amp;ved=2ahUKEwjfnfGG08yOAxV2HkQIHfZ4DiMQM3oECD4QA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isportal.jlab.org/ul/ul_office/ExperimentDB/rptApprovedExperimentsByHallAndTopic.cf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6" y="2118380"/>
            <a:ext cx="11044707" cy="678664"/>
          </a:xfrm>
        </p:spPr>
        <p:txBody>
          <a:bodyPr/>
          <a:lstStyle/>
          <a:p>
            <a:r>
              <a:rPr lang="en-US" sz="3600" dirty="0">
                <a:latin typeface="Avenir Book" panose="02000503020000020003" pitchFamily="2" charset="0"/>
              </a:rPr>
              <a:t>PAC 54: Introduction and Charge</a:t>
            </a:r>
          </a:p>
        </p:txBody>
      </p:sp>
    </p:spTree>
    <p:extLst>
      <p:ext uri="{BB962C8B-B14F-4D97-AF65-F5344CB8AC3E}">
        <p14:creationId xmlns:p14="http://schemas.microsoft.com/office/powerpoint/2010/main" val="140004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DE908-D906-87AC-3AE4-712DBA6FF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79B6-DBF8-3911-E06F-007838452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795"/>
            <a:ext cx="12192000" cy="680341"/>
          </a:xfrm>
        </p:spPr>
        <p:txBody>
          <a:bodyPr>
            <a:normAutofit fontScale="90000"/>
          </a:bodyPr>
          <a:lstStyle/>
          <a:p>
            <a:br>
              <a:rPr lang="en-IT" dirty="0"/>
            </a:br>
            <a:br>
              <a:rPr lang="en-IT" dirty="0"/>
            </a:br>
            <a:br>
              <a:rPr lang="en-IT" dirty="0"/>
            </a:br>
            <a:br>
              <a:rPr lang="en-IT" dirty="0"/>
            </a:br>
            <a:r>
              <a:rPr lang="en-GB" sz="4000" dirty="0">
                <a:solidFill>
                  <a:schemeClr val="accent1"/>
                </a:solidFill>
                <a:latin typeface="Avenir Book" panose="02000503020000020003" pitchFamily="2" charset="0"/>
              </a:rPr>
              <a:t>Letter of Intent</a:t>
            </a:r>
            <a:endParaRPr lang="en-IT" dirty="0"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6808E-E3BA-FD58-A9B5-B6CB740F63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48" y="6113863"/>
            <a:ext cx="1746546" cy="6803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E3C50-9589-57DE-FEF4-8C8A0E67C146}"/>
              </a:ext>
            </a:extLst>
          </p:cNvPr>
          <p:cNvSpPr txBox="1">
            <a:spLocks/>
          </p:cNvSpPr>
          <p:nvPr/>
        </p:nvSpPr>
        <p:spPr>
          <a:xfrm>
            <a:off x="308919" y="966055"/>
            <a:ext cx="10896110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Avenir Book" panose="02000503020000020003" pitchFamily="2" charset="0"/>
              </a:rPr>
              <a:t>Letters of Intent will be given the same “rights” to their scientific ideas as are currently afforded to deferred experiments, i.e.:</a:t>
            </a:r>
          </a:p>
          <a:p>
            <a:pPr lvl="1" algn="l"/>
            <a:r>
              <a:rPr lang="en-US" sz="2600" dirty="0">
                <a:latin typeface="Avenir Book" panose="02000503020000020003" pitchFamily="2" charset="0"/>
              </a:rPr>
              <a:t>LOI has established a claim to a physics measurement that lasts for the next two successive PAC meetings.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D7CCA-4670-A77A-5114-AEABC367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347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DF418-629C-AEFF-B6B0-AE505E2E2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41210-4648-9164-EB11-3268A3A6E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795"/>
            <a:ext cx="12192000" cy="68034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Avenir Book" panose="02000503020000020003" pitchFamily="2" charset="0"/>
              </a:rPr>
              <a:t>PAC REPORT</a:t>
            </a:r>
            <a:endParaRPr lang="en-IT" sz="4000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61A96-A0B4-C2DE-DDA4-0B9912CD42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48" y="6113863"/>
            <a:ext cx="1746546" cy="6803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5420-24EC-FA83-42D5-631A630A002C}"/>
              </a:ext>
            </a:extLst>
          </p:cNvPr>
          <p:cNvSpPr txBox="1">
            <a:spLocks/>
          </p:cNvSpPr>
          <p:nvPr/>
        </p:nvSpPr>
        <p:spPr>
          <a:xfrm>
            <a:off x="308918" y="966055"/>
            <a:ext cx="11515633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Draft report text must be complete before closeout on Friday. We will review the draft text Friday at 11:00 am </a:t>
            </a:r>
            <a:r>
              <a:rPr lang="en-US">
                <a:latin typeface="Avenir Book" panose="02000503020000020003" pitchFamily="2" charset="0"/>
              </a:rPr>
              <a:t>(closeout)</a:t>
            </a:r>
            <a:endParaRPr lang="en-US" dirty="0">
              <a:latin typeface="Avenir Book" panose="02000503020000020003" pitchFamily="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000" dirty="0">
              <a:latin typeface="Avenir Book" panose="02000503020000020003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Pamela Cole will assemble the draft text into a report for a final round of edits by email during the 2 weeks following the PAC meeting.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5B213-8AF6-FE16-9EE5-4D71D0B3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8807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846EF-62FE-4BC8-50CE-1E0DC13D7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290B-E022-CB72-86E7-F9C207D49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795"/>
            <a:ext cx="12192000" cy="68034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Avenir Book" panose="02000503020000020003" pitchFamily="2" charset="0"/>
              </a:rPr>
              <a:t>PAC: Role and Functions</a:t>
            </a:r>
            <a:endParaRPr lang="en-IT" sz="3600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DEA83-4A3E-5989-3044-4A4D0444CD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48" y="6113863"/>
            <a:ext cx="1746546" cy="6803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135D15-7BA6-263E-03B0-5F80F4FB651B}"/>
              </a:ext>
            </a:extLst>
          </p:cNvPr>
          <p:cNvSpPr txBox="1"/>
          <p:nvPr/>
        </p:nvSpPr>
        <p:spPr>
          <a:xfrm>
            <a:off x="228572" y="777434"/>
            <a:ext cx="11824552" cy="10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>
                <a:latin typeface="Avenir Book" panose="02000503020000020003" pitchFamily="2" charset="0"/>
                <a:ea typeface="+mj-ea"/>
                <a:cs typeface="+mj-cs"/>
              </a:rPr>
              <a:t>The Program Advisory Committee advises Laboratory management on the scientific merit, technical feasibility, and prioritization of research to ensure the CEBAF program delivers world-class results and realizes the laboratory’s scientific mission.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BA2B0-4649-7A8E-D4BD-6CE5D259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2</a:t>
            </a:fld>
            <a:endParaRPr lang="en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627A3-D5C4-DA02-D56B-B00024C5B19C}"/>
              </a:ext>
            </a:extLst>
          </p:cNvPr>
          <p:cNvSpPr txBox="1"/>
          <p:nvPr/>
        </p:nvSpPr>
        <p:spPr>
          <a:xfrm>
            <a:off x="362534" y="1944335"/>
            <a:ext cx="11824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400" b="1" dirty="0">
                <a:solidFill>
                  <a:srgbClr val="FF0000"/>
                </a:solidFill>
                <a:latin typeface="Avenir Book" panose="02000503020000020003" pitchFamily="2" charset="0"/>
              </a:rPr>
              <a:t>A huge thank you to you! </a:t>
            </a:r>
          </a:p>
          <a:p>
            <a:pPr algn="ctr"/>
            <a:endParaRPr lang="en-IT" sz="800" b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r>
              <a:rPr lang="en-IT" sz="2000" dirty="0">
                <a:latin typeface="Avenir Book" panose="02000503020000020003" pitchFamily="2" charset="0"/>
              </a:rPr>
              <a:t>Your service on the PAC is incredibly important and highly valued. The success of the Jefferson Lab program relies on your essential, expert input.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3A5F9C-8075-EB9A-D9BB-DAA202957FE3}"/>
              </a:ext>
            </a:extLst>
          </p:cNvPr>
          <p:cNvGrpSpPr/>
          <p:nvPr/>
        </p:nvGrpSpPr>
        <p:grpSpPr>
          <a:xfrm>
            <a:off x="362534" y="3078209"/>
            <a:ext cx="10560344" cy="1817760"/>
            <a:chOff x="231162" y="2419242"/>
            <a:chExt cx="10560344" cy="18177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B93EFD-D708-1342-68D2-38435AA5C6CA}"/>
                </a:ext>
              </a:extLst>
            </p:cNvPr>
            <p:cNvSpPr txBox="1"/>
            <p:nvPr/>
          </p:nvSpPr>
          <p:spPr>
            <a:xfrm>
              <a:off x="231162" y="3967000"/>
              <a:ext cx="232546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IT" sz="1000" b="1" dirty="0">
                  <a:solidFill>
                    <a:srgbClr val="00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</a:rPr>
                <a:t>PASQUALE DI NEZZA, CHAIR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7B4AB2-DA1A-66EA-2477-1DA9ACE38177}"/>
                </a:ext>
              </a:extLst>
            </p:cNvPr>
            <p:cNvGrpSpPr/>
            <p:nvPr/>
          </p:nvGrpSpPr>
          <p:grpSpPr>
            <a:xfrm>
              <a:off x="367448" y="2419242"/>
              <a:ext cx="10424058" cy="1817760"/>
              <a:chOff x="367448" y="2419242"/>
              <a:chExt cx="10424058" cy="1817760"/>
            </a:xfrm>
          </p:grpSpPr>
          <p:pic>
            <p:nvPicPr>
              <p:cNvPr id="10" name="Picture 15" descr="Startseite — agketzer-de">
                <a:hlinkClick r:id="rId3"/>
                <a:extLst>
                  <a:ext uri="{FF2B5EF4-FFF2-40B4-BE49-F238E27FC236}">
                    <a16:creationId xmlns:a16="http://schemas.microsoft.com/office/drawing/2014/main" id="{875B57AD-63EC-3DAB-1A29-2B6A980780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-17361" b="14626"/>
              <a:stretch>
                <a:fillRect/>
              </a:stretch>
            </p:blipFill>
            <p:spPr bwMode="auto">
              <a:xfrm>
                <a:off x="5781929" y="2481839"/>
                <a:ext cx="1433007" cy="14330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1" name="Picture 2" descr="http://www.lnf.infn.it/~dinezza/images/head.jpg">
                <a:extLst>
                  <a:ext uri="{FF2B5EF4-FFF2-40B4-BE49-F238E27FC236}">
                    <a16:creationId xmlns:a16="http://schemas.microsoft.com/office/drawing/2014/main" id="{030E30D5-1C22-362F-3AE9-B567DB43C8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66" t="735" r="38816" b="-735"/>
              <a:stretch>
                <a:fillRect/>
              </a:stretch>
            </p:blipFill>
            <p:spPr bwMode="auto">
              <a:xfrm>
                <a:off x="367448" y="2533206"/>
                <a:ext cx="1619598" cy="134369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2" name="Picture 4" descr="Krešimir Kumerički - AI2FUTURE">
                <a:hlinkClick r:id="rId6"/>
                <a:extLst>
                  <a:ext uri="{FF2B5EF4-FFF2-40B4-BE49-F238E27FC236}">
                    <a16:creationId xmlns:a16="http://schemas.microsoft.com/office/drawing/2014/main" id="{B26F415F-7939-65D4-7E25-71E3537F4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8364" y="2427594"/>
                <a:ext cx="1577406" cy="148656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8B3DA48-5035-CEF5-3AA5-0F4839933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7767" y="2518935"/>
                <a:ext cx="1477327" cy="139042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C2BD519-7ED0-12D6-C987-1654BB66C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0816" y="2485729"/>
                <a:ext cx="1655974" cy="141064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47372B4-1B38-7F7E-1F05-B8EA00C85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40909" y="2419242"/>
                <a:ext cx="1494913" cy="149491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6B102-68F5-81F3-408D-FAD160596E60}"/>
                  </a:ext>
                </a:extLst>
              </p:cNvPr>
              <p:cNvSpPr txBox="1"/>
              <p:nvPr/>
            </p:nvSpPr>
            <p:spPr>
              <a:xfrm>
                <a:off x="2097688" y="3962190"/>
                <a:ext cx="1577406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IT" sz="1000" b="1" dirty="0">
                    <a:solidFill>
                      <a:srgbClr val="000000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</a:rPr>
                  <a:t>ALEXANDRA GADE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BA37B5-3C4A-5AB9-5031-FAB35849F986}"/>
                  </a:ext>
                </a:extLst>
              </p:cNvPr>
              <p:cNvSpPr txBox="1"/>
              <p:nvPr/>
            </p:nvSpPr>
            <p:spPr>
              <a:xfrm>
                <a:off x="3813552" y="3947453"/>
                <a:ext cx="1752718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IT" sz="1000" b="1" dirty="0">
                    <a:solidFill>
                      <a:srgbClr val="000000"/>
                    </a:solidFill>
                    <a:latin typeface="Avenir Book" panose="02000503020000020003" pitchFamily="2" charset="0"/>
                    <a:ea typeface="Times New Roman" panose="02020603050405020304" pitchFamily="18" charset="0"/>
                  </a:rPr>
                  <a:t>CYNTHIA HADJIDAKIS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ED5605-FF0F-FD97-4C22-994C09333DCD}"/>
                  </a:ext>
                </a:extLst>
              </p:cNvPr>
              <p:cNvSpPr txBox="1"/>
              <p:nvPr/>
            </p:nvSpPr>
            <p:spPr>
              <a:xfrm>
                <a:off x="5637530" y="3966453"/>
                <a:ext cx="1577406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IT" sz="1000" b="1" dirty="0">
                    <a:solidFill>
                      <a:srgbClr val="000000"/>
                    </a:solidFill>
                    <a:latin typeface="Avenir Book" panose="02000503020000020003" pitchFamily="2" charset="0"/>
                    <a:ea typeface="Times New Roman" panose="02020603050405020304" pitchFamily="18" charset="0"/>
                  </a:rPr>
                  <a:t>BERNHARD KETZER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49962E-1556-7989-9EED-03C8D846CE1D}"/>
                  </a:ext>
                </a:extLst>
              </p:cNvPr>
              <p:cNvSpPr txBox="1"/>
              <p:nvPr/>
            </p:nvSpPr>
            <p:spPr>
              <a:xfrm>
                <a:off x="7403315" y="3981350"/>
                <a:ext cx="1622455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GB" sz="1000" b="1" dirty="0">
                    <a:solidFill>
                      <a:srgbClr val="000000"/>
                    </a:solidFill>
                    <a:latin typeface="Avenir Book" panose="02000503020000020003" pitchFamily="2" charset="0"/>
                    <a:ea typeface="Times New Roman" panose="02020603050405020304" pitchFamily="18" charset="0"/>
                  </a:rPr>
                  <a:t>KRESIMIR KUMERICKI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09539E-E33C-F9EB-715C-243447486FA5}"/>
                  </a:ext>
                </a:extLst>
              </p:cNvPr>
              <p:cNvSpPr txBox="1"/>
              <p:nvPr/>
            </p:nvSpPr>
            <p:spPr>
              <a:xfrm>
                <a:off x="9169051" y="3990781"/>
                <a:ext cx="1622455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IT" sz="1000" b="1" dirty="0">
                    <a:solidFill>
                      <a:srgbClr val="000000"/>
                    </a:solidFill>
                    <a:latin typeface="Avenir Book" panose="02000503020000020003" pitchFamily="2" charset="0"/>
                    <a:ea typeface="Times New Roman" panose="02020603050405020304" pitchFamily="18" charset="0"/>
                  </a:rPr>
                  <a:t>CURTIS A. MEYER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FD2B11-6163-C7F9-3740-8EE7A63F9008}"/>
              </a:ext>
            </a:extLst>
          </p:cNvPr>
          <p:cNvGrpSpPr/>
          <p:nvPr/>
        </p:nvGrpSpPr>
        <p:grpSpPr>
          <a:xfrm>
            <a:off x="409399" y="4835294"/>
            <a:ext cx="11710228" cy="2006476"/>
            <a:chOff x="347710" y="4296506"/>
            <a:chExt cx="11710228" cy="2006476"/>
          </a:xfrm>
        </p:grpSpPr>
        <p:pic>
          <p:nvPicPr>
            <p:cNvPr id="22" name="Picture 8" descr="Researchers - Message from Aobayama.">
              <a:hlinkClick r:id="rId11"/>
              <a:extLst>
                <a:ext uri="{FF2B5EF4-FFF2-40B4-BE49-F238E27FC236}">
                  <a16:creationId xmlns:a16="http://schemas.microsoft.com/office/drawing/2014/main" id="{70F2B847-038E-0BB8-1045-07C64041D7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2" t="8979" r="46109" b="19855"/>
            <a:stretch>
              <a:fillRect/>
            </a:stretch>
          </p:blipFill>
          <p:spPr bwMode="auto">
            <a:xfrm>
              <a:off x="7126800" y="4341128"/>
              <a:ext cx="1583711" cy="14773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" name="Picture 9" descr="https://www.to.infn.it/~bakur/images/CPHI2020.png">
              <a:extLst>
                <a:ext uri="{FF2B5EF4-FFF2-40B4-BE49-F238E27FC236}">
                  <a16:creationId xmlns:a16="http://schemas.microsoft.com/office/drawing/2014/main" id="{E6C719CF-1C96-E7B4-8CFF-522AB7C459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11" b="10445"/>
            <a:stretch>
              <a:fillRect/>
            </a:stretch>
          </p:blipFill>
          <p:spPr bwMode="auto">
            <a:xfrm>
              <a:off x="420434" y="4382462"/>
              <a:ext cx="1616460" cy="14036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Picture 17" descr="Antimatter and the Machinations ...">
              <a:hlinkClick r:id="rId14"/>
              <a:extLst>
                <a:ext uri="{FF2B5EF4-FFF2-40B4-BE49-F238E27FC236}">
                  <a16:creationId xmlns:a16="http://schemas.microsoft.com/office/drawing/2014/main" id="{85AF6FF6-6329-399B-DED8-1A0F5C85E5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1" t="2218" r="15281" b="18051"/>
            <a:stretch>
              <a:fillRect/>
            </a:stretch>
          </p:blipFill>
          <p:spPr bwMode="auto">
            <a:xfrm>
              <a:off x="2191095" y="4336953"/>
              <a:ext cx="1583711" cy="14773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5" name="Picture 24" descr="https://physics.media.uconn.edu/wp-content/uploads/sites/2234/2017/10/schweitzer_p-150x150.png">
              <a:extLst>
                <a:ext uri="{FF2B5EF4-FFF2-40B4-BE49-F238E27FC236}">
                  <a16:creationId xmlns:a16="http://schemas.microsoft.com/office/drawing/2014/main" id="{50DD8112-0DE6-ADF5-C76F-20818A39C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440" y="4296506"/>
              <a:ext cx="1477328" cy="14773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E258E85-F40E-39A0-85D9-D9D05E350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t="8643" b="12050"/>
            <a:stretch>
              <a:fillRect/>
            </a:stretch>
          </p:blipFill>
          <p:spPr>
            <a:xfrm>
              <a:off x="3929007" y="4345974"/>
              <a:ext cx="1477327" cy="14401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3EA8004-CB54-D505-C325-7CC5F205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03085" y="4351961"/>
              <a:ext cx="1622455" cy="14556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E111E1F-2FEE-C2CD-1951-369CD2AA0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 l="20229" t="5470" r="17299"/>
            <a:stretch>
              <a:fillRect/>
            </a:stretch>
          </p:blipFill>
          <p:spPr>
            <a:xfrm>
              <a:off x="10562420" y="4341128"/>
              <a:ext cx="1482477" cy="14954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38DEA8-BF3F-2CAA-52AD-144CC5D64A58}"/>
                </a:ext>
              </a:extLst>
            </p:cNvPr>
            <p:cNvSpPr txBox="1"/>
            <p:nvPr/>
          </p:nvSpPr>
          <p:spPr>
            <a:xfrm>
              <a:off x="347710" y="5824038"/>
              <a:ext cx="1689183" cy="245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IT" sz="1000" b="1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BAKUR PARSAMYAN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EF63EB-91E3-D49E-FC35-4363018B42C4}"/>
                </a:ext>
              </a:extLst>
            </p:cNvPr>
            <p:cNvSpPr txBox="1"/>
            <p:nvPr/>
          </p:nvSpPr>
          <p:spPr>
            <a:xfrm>
              <a:off x="2090156" y="5864843"/>
              <a:ext cx="1684650" cy="253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IT" sz="1000" b="1" dirty="0">
                  <a:solidFill>
                    <a:srgbClr val="000000"/>
                  </a:solidFill>
                  <a:latin typeface="Avenir Book" panose="02000503020000020003" pitchFamily="2" charset="0"/>
                  <a:ea typeface="Times New Roman" panose="02020603050405020304" pitchFamily="18" charset="0"/>
                </a:rPr>
                <a:t>CHRIS POLLY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F06A0B-C6C7-4489-EBE9-1DED0FA87973}"/>
                </a:ext>
              </a:extLst>
            </p:cNvPr>
            <p:cNvSpPr txBox="1"/>
            <p:nvPr/>
          </p:nvSpPr>
          <p:spPr>
            <a:xfrm>
              <a:off x="3910816" y="5828489"/>
              <a:ext cx="1495518" cy="253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IT" sz="1000" b="1" dirty="0">
                  <a:solidFill>
                    <a:srgbClr val="000000"/>
                  </a:solidFill>
                  <a:latin typeface="Avenir Book" panose="02000503020000020003" pitchFamily="2" charset="0"/>
                  <a:ea typeface="Times New Roman" panose="02020603050405020304" pitchFamily="18" charset="0"/>
                </a:rPr>
                <a:t>MARCO RADICI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BA1FC3-1B5D-F8DF-F420-DE78AFB013C6}"/>
                </a:ext>
              </a:extLst>
            </p:cNvPr>
            <p:cNvSpPr txBox="1"/>
            <p:nvPr/>
          </p:nvSpPr>
          <p:spPr>
            <a:xfrm>
              <a:off x="5496206" y="5867642"/>
              <a:ext cx="149551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IT" sz="1000" b="1" dirty="0">
                  <a:solidFill>
                    <a:srgbClr val="000000"/>
                  </a:solidFill>
                  <a:latin typeface="Avenir Book" panose="02000503020000020003" pitchFamily="2" charset="0"/>
                  <a:ea typeface="Times New Roman" panose="02020603050405020304" pitchFamily="18" charset="0"/>
                </a:rPr>
                <a:t>PETER SCHWEITZER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853C3B-86E6-B567-470A-B534C15F7190}"/>
                </a:ext>
              </a:extLst>
            </p:cNvPr>
            <p:cNvSpPr txBox="1"/>
            <p:nvPr/>
          </p:nvSpPr>
          <p:spPr>
            <a:xfrm>
              <a:off x="7126800" y="5909465"/>
              <a:ext cx="162780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IT" sz="1000" b="1" dirty="0">
                  <a:solidFill>
                    <a:srgbClr val="000000"/>
                  </a:solidFill>
                  <a:latin typeface="Avenir Book" panose="02000503020000020003" pitchFamily="2" charset="0"/>
                  <a:ea typeface="Times New Roman" panose="02020603050405020304" pitchFamily="18" charset="0"/>
                </a:rPr>
                <a:t>HIROKAZU TAMURA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258C35-1F90-CD13-DE32-E2EA6131F665}"/>
                </a:ext>
              </a:extLst>
            </p:cNvPr>
            <p:cNvSpPr txBox="1"/>
            <p:nvPr/>
          </p:nvSpPr>
          <p:spPr>
            <a:xfrm>
              <a:off x="8803085" y="5896326"/>
              <a:ext cx="156420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IT" sz="1000" b="1" dirty="0">
                  <a:solidFill>
                    <a:srgbClr val="000000"/>
                  </a:solidFill>
                  <a:latin typeface="Avenir Book" panose="02000503020000020003" pitchFamily="2" charset="0"/>
                  <a:ea typeface="Times New Roman" panose="02020603050405020304" pitchFamily="18" charset="0"/>
                </a:rPr>
                <a:t>SAM) ZELLER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218EE1-1585-8849-D2DE-236476F707D4}"/>
                </a:ext>
              </a:extLst>
            </p:cNvPr>
            <p:cNvSpPr txBox="1"/>
            <p:nvPr/>
          </p:nvSpPr>
          <p:spPr>
            <a:xfrm>
              <a:off x="10562420" y="5902872"/>
              <a:ext cx="149551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IT" sz="1000" b="1" dirty="0">
                  <a:solidFill>
                    <a:srgbClr val="00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</a:rPr>
                <a:t>MICHAEL GERICKE - JLUO  </a:t>
              </a:r>
              <a:r>
                <a:rPr lang="en-IT" sz="1000" b="1" dirty="0"/>
                <a:t>Chair Elect</a:t>
              </a:r>
              <a:endParaRPr lang="en-IT" sz="1000" b="1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8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94951-28BF-A42D-FA3F-3690752C2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6FA4-8498-41B5-BCA7-33389CA96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795"/>
            <a:ext cx="12192000" cy="68034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Avenir Book" panose="02000503020000020003" pitchFamily="2" charset="0"/>
              </a:rPr>
              <a:t>Role of User Chair and Chair elect on PAC</a:t>
            </a:r>
            <a:endParaRPr lang="en-IT" sz="3600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18E19-867A-2CA8-2196-8B724F7325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48" y="6113863"/>
            <a:ext cx="1746546" cy="6803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02A4-9BB5-BE0F-055B-525D1361D30C}"/>
              </a:ext>
            </a:extLst>
          </p:cNvPr>
          <p:cNvSpPr txBox="1">
            <a:spLocks/>
          </p:cNvSpPr>
          <p:nvPr/>
        </p:nvSpPr>
        <p:spPr>
          <a:xfrm>
            <a:off x="308919" y="966055"/>
            <a:ext cx="10652864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Monitor communications between PAC and spokespersons – identify issues.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000" dirty="0">
              <a:latin typeface="Avenir Book" panose="02000503020000020003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Monitor PAC meeting proceedings for conflicts of interest.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000" dirty="0">
              <a:latin typeface="Avenir Book" panose="02000503020000020003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Monitor PAC meeting proceedings to identify issues of fairness and ethical behavior.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000" dirty="0">
              <a:latin typeface="Avenir Book" panose="02000503020000020003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Participate in all scientific discussions to provide additional expertise (except where there is a conflict of interest).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Should not vote on grading</a:t>
            </a:r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42775-40A4-B72E-0620-57F161C9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7163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66B5F-7580-97E7-1A2B-285E83D81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53BD4-F838-0731-B6BE-CF2935383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82" y="225313"/>
            <a:ext cx="12101269" cy="57515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Book" panose="02000503020000020003" pitchFamily="2" charset="0"/>
              </a:rPr>
              <a:t>12 GeV Approved Experiments by Physics Topics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17550-634C-FDEF-E6BC-CBF8B823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23" y="1028521"/>
            <a:ext cx="10765668" cy="4629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6B335A-8146-4DC7-7F30-19B00033CC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48" y="6113863"/>
            <a:ext cx="1746546" cy="680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64932-F5A2-6AF0-FD4C-DF52FA1A6096}"/>
              </a:ext>
            </a:extLst>
          </p:cNvPr>
          <p:cNvSpPr txBox="1"/>
          <p:nvPr/>
        </p:nvSpPr>
        <p:spPr>
          <a:xfrm>
            <a:off x="918324" y="5902773"/>
            <a:ext cx="87114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https://misportal.jlab.org/ul/ul_office/ExperimentDB/rptApprovedExperimentsByHallAndTopic.cfm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AE9CA-BE0D-FB65-D924-9959043C3331}"/>
              </a:ext>
            </a:extLst>
          </p:cNvPr>
          <p:cNvSpPr txBox="1"/>
          <p:nvPr/>
        </p:nvSpPr>
        <p:spPr>
          <a:xfrm>
            <a:off x="918324" y="5569608"/>
            <a:ext cx="798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0084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E12-11-105 has not been counted with the experiments since it is considered a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9C2EB8-3684-B3D9-BC20-FFF04666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9179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B4702-14DB-DF7A-2BB2-F35BFBCB2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EEBE97-08D4-000F-B4BB-F990A4F45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48" y="6113863"/>
            <a:ext cx="1746546" cy="68034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560AD2-1C91-AF81-A849-BB184B0E1D27}"/>
              </a:ext>
            </a:extLst>
          </p:cNvPr>
          <p:cNvSpPr txBox="1">
            <a:spLocks/>
          </p:cNvSpPr>
          <p:nvPr/>
        </p:nvSpPr>
        <p:spPr>
          <a:xfrm>
            <a:off x="0" y="196026"/>
            <a:ext cx="12192000" cy="575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  <a:latin typeface="Avenir Book" panose="02000503020000020003" pitchFamily="2" charset="0"/>
              </a:rPr>
              <a:t>12 GeV Approved Experiments by PAC Days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2E719D-F7B6-9855-7DE5-011241CD6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08" y="695722"/>
            <a:ext cx="11092581" cy="4590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7E9D16-DAFC-52BC-60EF-12F81E56AA78}"/>
              </a:ext>
            </a:extLst>
          </p:cNvPr>
          <p:cNvSpPr txBox="1"/>
          <p:nvPr/>
        </p:nvSpPr>
        <p:spPr>
          <a:xfrm>
            <a:off x="762137" y="5178119"/>
            <a:ext cx="9116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GB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misportal.jlab.org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/ul/</a:t>
            </a:r>
            <a:r>
              <a:rPr lang="en-GB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ul_office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ExperimentDB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rptApprovedExperimentsByHallAndTopicDays.cfm</a:t>
            </a:r>
            <a:endParaRPr lang="en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067321-D305-A171-5E56-651FA16E515A}"/>
              </a:ext>
            </a:extLst>
          </p:cNvPr>
          <p:cNvSpPr txBox="1"/>
          <p:nvPr/>
        </p:nvSpPr>
        <p:spPr>
          <a:xfrm>
            <a:off x="869022" y="5705679"/>
            <a:ext cx="979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 dirty="0">
                <a:solidFill>
                  <a:srgbClr val="C00000"/>
                </a:solidFill>
                <a:latin typeface="Avenir Book" panose="02000503020000020003" pitchFamily="2" charset="0"/>
              </a:rPr>
              <a:t>~ 40% complete, with well over a decade of scheduled runtime ahead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05E81B-F45E-31C3-2B2F-CB2B0E2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7111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430CF-367A-80CF-7F33-A6A77384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1EF3340-8675-9080-4389-DB6163703CF9}"/>
              </a:ext>
            </a:extLst>
          </p:cNvPr>
          <p:cNvSpPr/>
          <p:nvPr/>
        </p:nvSpPr>
        <p:spPr>
          <a:xfrm>
            <a:off x="3896139" y="680341"/>
            <a:ext cx="8172327" cy="5940796"/>
          </a:xfrm>
          <a:prstGeom prst="rect">
            <a:avLst/>
          </a:prstGeom>
          <a:noFill/>
          <a:ln w="53975" cmpd="dbl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7D9F3-806E-07F1-B557-9A35FC659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3374" y="0"/>
            <a:ext cx="8388626" cy="680341"/>
          </a:xfrm>
        </p:spPr>
        <p:txBody>
          <a:bodyPr>
            <a:normAutofit fontScale="90000"/>
          </a:bodyPr>
          <a:lstStyle/>
          <a:p>
            <a:br>
              <a:rPr lang="en-IT" dirty="0"/>
            </a:br>
            <a:br>
              <a:rPr lang="en-IT" dirty="0"/>
            </a:br>
            <a:br>
              <a:rPr lang="en-IT" dirty="0"/>
            </a:br>
            <a:br>
              <a:rPr lang="en-IT" dirty="0"/>
            </a:br>
            <a:r>
              <a:rPr lang="en-GB" sz="4000" dirty="0">
                <a:solidFill>
                  <a:schemeClr val="accent1"/>
                </a:solidFill>
                <a:latin typeface="Avenir Book" panose="02000503020000020003" pitchFamily="2" charset="0"/>
              </a:rPr>
              <a:t>User Driven Science</a:t>
            </a:r>
            <a:endParaRPr lang="en-IT" sz="4000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6D621-8E39-F92F-15D4-65FF2C57E5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48" y="6113863"/>
            <a:ext cx="1746546" cy="680341"/>
          </a:xfrm>
          <a:prstGeom prst="rect">
            <a:avLst/>
          </a:prstGeom>
        </p:spPr>
      </p:pic>
      <p:pic>
        <p:nvPicPr>
          <p:cNvPr id="7" name="Picture 2" descr="Text Box 1, Textbox">
            <a:extLst>
              <a:ext uri="{FF2B5EF4-FFF2-40B4-BE49-F238E27FC236}">
                <a16:creationId xmlns:a16="http://schemas.microsoft.com/office/drawing/2014/main" id="{B09BAE52-CB82-3C41-BBB6-2644828C4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11" b="13370"/>
          <a:stretch>
            <a:fillRect/>
          </a:stretch>
        </p:blipFill>
        <p:spPr bwMode="auto">
          <a:xfrm>
            <a:off x="4197905" y="961540"/>
            <a:ext cx="3844887" cy="24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ADF768-E1B9-F0A8-D1C4-0B8FA5DED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18300"/>
              </p:ext>
            </p:extLst>
          </p:nvPr>
        </p:nvGraphicFramePr>
        <p:xfrm>
          <a:off x="367448" y="2012324"/>
          <a:ext cx="2890867" cy="222970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62057">
                  <a:extLst>
                    <a:ext uri="{9D8B030D-6E8A-4147-A177-3AD203B41FA5}">
                      <a16:colId xmlns:a16="http://schemas.microsoft.com/office/drawing/2014/main" val="2122239169"/>
                    </a:ext>
                  </a:extLst>
                </a:gridCol>
                <a:gridCol w="528810">
                  <a:extLst>
                    <a:ext uri="{9D8B030D-6E8A-4147-A177-3AD203B41FA5}">
                      <a16:colId xmlns:a16="http://schemas.microsoft.com/office/drawing/2014/main" val="42422080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T" b="0" i="0" dirty="0">
                          <a:latin typeface="Avenir Book" panose="02000503020000020003" pitchFamily="2" charset="0"/>
                        </a:rPr>
                        <a:t>New Proposals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b="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202822"/>
                  </a:ext>
                </a:extLst>
              </a:tr>
              <a:tr h="372789">
                <a:tc>
                  <a:txBody>
                    <a:bodyPr/>
                    <a:lstStyle/>
                    <a:p>
                      <a:r>
                        <a:rPr lang="en-IT" dirty="0"/>
                        <a:t>Conditional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4218"/>
                  </a:ext>
                </a:extLst>
              </a:tr>
              <a:tr h="372789">
                <a:tc>
                  <a:txBody>
                    <a:bodyPr/>
                    <a:lstStyle/>
                    <a:p>
                      <a:r>
                        <a:rPr lang="en-IT" dirty="0"/>
                        <a:t>New Run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57038"/>
                  </a:ext>
                </a:extLst>
              </a:tr>
              <a:tr h="372789">
                <a:tc>
                  <a:txBody>
                    <a:bodyPr/>
                    <a:lstStyle/>
                    <a:p>
                      <a:r>
                        <a:rPr lang="en-IT" dirty="0"/>
                        <a:t>Run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80469"/>
                  </a:ext>
                </a:extLst>
              </a:tr>
              <a:tr h="372789">
                <a:tc>
                  <a:txBody>
                    <a:bodyPr/>
                    <a:lstStyle/>
                    <a:p>
                      <a:r>
                        <a:rPr lang="en-IT" dirty="0"/>
                        <a:t>Letter of Intent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4305"/>
                  </a:ext>
                </a:extLst>
              </a:tr>
              <a:tr h="372789">
                <a:tc>
                  <a:txBody>
                    <a:bodyPr/>
                    <a:lstStyle/>
                    <a:p>
                      <a:r>
                        <a:rPr lang="en-IT" dirty="0"/>
                        <a:t>Jeopardy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5600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D5ED473-949D-E5B8-E20F-EE6B085A9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565" y="994346"/>
            <a:ext cx="3741146" cy="2435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799A7B-8C0D-19C1-1573-F29C0B4A5C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95" r="2841"/>
          <a:stretch>
            <a:fillRect/>
          </a:stretch>
        </p:blipFill>
        <p:spPr>
          <a:xfrm>
            <a:off x="4125155" y="3682969"/>
            <a:ext cx="3941689" cy="22770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1FCBC3-5319-808D-03C6-9EEB5302D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7204" y="3682969"/>
            <a:ext cx="3860901" cy="21097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B92E98-47F0-29A8-21EA-5CA03F7A67C0}"/>
              </a:ext>
            </a:extLst>
          </p:cNvPr>
          <p:cNvSpPr txBox="1"/>
          <p:nvPr/>
        </p:nvSpPr>
        <p:spPr>
          <a:xfrm>
            <a:off x="4368371" y="5926148"/>
            <a:ext cx="3839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Avenir Book" panose="02000503020000020003" pitchFamily="2" charset="0"/>
                <a:ea typeface="+mj-ea"/>
                <a:cs typeface="+mj-cs"/>
              </a:rPr>
              <a:t>~1/3 of US nuclear physics PhDs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79C50-A112-FE16-9C2A-5969173899A6}"/>
              </a:ext>
            </a:extLst>
          </p:cNvPr>
          <p:cNvSpPr txBox="1"/>
          <p:nvPr/>
        </p:nvSpPr>
        <p:spPr>
          <a:xfrm>
            <a:off x="8344557" y="5806086"/>
            <a:ext cx="3330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Avenir Book" panose="02000503020000020003" pitchFamily="2" charset="0"/>
                <a:ea typeface="+mj-ea"/>
                <a:cs typeface="+mj-cs"/>
              </a:rPr>
              <a:t>200+ users on site on average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E844D6-E323-78D4-5A4D-3F077A896ABB}"/>
              </a:ext>
            </a:extLst>
          </p:cNvPr>
          <p:cNvSpPr txBox="1"/>
          <p:nvPr/>
        </p:nvSpPr>
        <p:spPr>
          <a:xfrm>
            <a:off x="921426" y="1365993"/>
            <a:ext cx="15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3600" dirty="0">
                <a:solidFill>
                  <a:schemeClr val="accent1"/>
                </a:solidFill>
                <a:latin typeface="Avenir Book" panose="02000503020000020003" pitchFamily="2" charset="0"/>
                <a:ea typeface="+mj-ea"/>
                <a:cs typeface="+mj-cs"/>
              </a:rPr>
              <a:t>PAC54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53054-104F-06C1-FCA0-2C184A0A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272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A6CF7-0FA9-47CB-5138-432EA0F07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E2F1-048E-DAF4-A541-594DBC8E8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795"/>
            <a:ext cx="12192000" cy="680341"/>
          </a:xfrm>
        </p:spPr>
        <p:txBody>
          <a:bodyPr>
            <a:normAutofit fontScale="90000"/>
          </a:bodyPr>
          <a:lstStyle/>
          <a:p>
            <a:br>
              <a:rPr lang="en-IT" dirty="0"/>
            </a:br>
            <a:br>
              <a:rPr lang="en-IT" dirty="0"/>
            </a:br>
            <a:br>
              <a:rPr lang="en-IT" dirty="0"/>
            </a:br>
            <a:br>
              <a:rPr lang="en-IT" dirty="0"/>
            </a:br>
            <a:r>
              <a:rPr lang="en-GB" sz="4000" dirty="0">
                <a:solidFill>
                  <a:schemeClr val="accent1"/>
                </a:solidFill>
                <a:latin typeface="Avenir Book" panose="02000503020000020003" pitchFamily="2" charset="0"/>
              </a:rPr>
              <a:t>PAC54 Charge</a:t>
            </a:r>
            <a:endParaRPr lang="en-IT" sz="4000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A1D93-BCDB-E7FD-9A39-A77E665BF8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48" y="6113863"/>
            <a:ext cx="1746546" cy="6803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6A5139-99D0-3166-7E8C-6684B93FA228}"/>
              </a:ext>
            </a:extLst>
          </p:cNvPr>
          <p:cNvSpPr txBox="1"/>
          <p:nvPr/>
        </p:nvSpPr>
        <p:spPr>
          <a:xfrm>
            <a:off x="566229" y="744135"/>
            <a:ext cx="112483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  <a:cs typeface="Arial" pitchFamily="34" charset="0"/>
              </a:rPr>
              <a:t>Review new proposals, run group proposals, jeopardy proposals, and letters of intent</a:t>
            </a:r>
            <a:r>
              <a:rPr lang="en-US" sz="2200" baseline="30000" dirty="0">
                <a:latin typeface="Avenir Book" panose="02000503020000020003" pitchFamily="2" charset="0"/>
                <a:cs typeface="Arial" pitchFamily="34" charset="0"/>
              </a:rPr>
              <a:t> </a:t>
            </a:r>
            <a:r>
              <a:rPr lang="en-US" sz="2200" dirty="0">
                <a:latin typeface="Avenir Book" panose="02000503020000020003" pitchFamily="2" charset="0"/>
                <a:cs typeface="Arial" pitchFamily="34" charset="0"/>
              </a:rPr>
              <a:t>and provide advice on their scientific merit, technical feasibility and resource requirements.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Avenir Book" panose="02000503020000020003" pitchFamily="2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2200" dirty="0">
                <a:latin typeface="Avenir Book" panose="02000503020000020003" pitchFamily="2" charset="0"/>
              </a:rPr>
              <a:t>For </a:t>
            </a:r>
            <a:r>
              <a:rPr lang="en-IT" sz="2200" b="1" dirty="0">
                <a:latin typeface="Avenir Book" panose="02000503020000020003" pitchFamily="2" charset="0"/>
              </a:rPr>
              <a:t>new </a:t>
            </a:r>
            <a:r>
              <a:rPr lang="en-IT" sz="2200" dirty="0">
                <a:latin typeface="Avenir Book" panose="02000503020000020003" pitchFamily="2" charset="0"/>
              </a:rPr>
              <a:t>proposals/run group proposals recommended for approval, the committee provides guidance on </a:t>
            </a:r>
            <a:r>
              <a:rPr lang="en-IT" sz="2200" b="1" dirty="0">
                <a:latin typeface="Avenir Book" panose="02000503020000020003" pitchFamily="2" charset="0"/>
              </a:rPr>
              <a:t>scientific ratings </a:t>
            </a:r>
            <a:r>
              <a:rPr lang="en-IT" sz="2200" dirty="0">
                <a:latin typeface="Avenir Book" panose="02000503020000020003" pitchFamily="2" charset="0"/>
              </a:rPr>
              <a:t>and beamtime allocation, helping to establish the laboratory's long-term research schedule.</a:t>
            </a:r>
          </a:p>
          <a:p>
            <a:pPr lvl="0"/>
            <a:endParaRPr lang="en-US" sz="800" dirty="0">
              <a:latin typeface="Avenir Book" panose="02000503020000020003" pitchFamily="2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2200" dirty="0">
                <a:latin typeface="Avenir Book" panose="02000503020000020003" pitchFamily="2" charset="0"/>
              </a:rPr>
              <a:t>Run groups consist of experiments sharing beam time and equipment. Proposals</a:t>
            </a:r>
            <a:r>
              <a:rPr lang="en-GB" sz="2200" dirty="0">
                <a:latin typeface="Avenir Book" panose="02000503020000020003" pitchFamily="2" charset="0"/>
              </a:rPr>
              <a:t> </a:t>
            </a:r>
            <a:r>
              <a:rPr lang="en-IT" sz="2200" dirty="0">
                <a:latin typeface="Avenir Book" panose="02000503020000020003" pitchFamily="2" charset="0"/>
              </a:rPr>
              <a:t>added to existing run groups</a:t>
            </a:r>
            <a:r>
              <a:rPr lang="en-GB" sz="2200" dirty="0">
                <a:latin typeface="Avenir Book" panose="02000503020000020003" pitchFamily="2" charset="0"/>
              </a:rPr>
              <a:t>, </a:t>
            </a:r>
            <a:r>
              <a:rPr lang="en-IT" sz="2200" dirty="0">
                <a:latin typeface="Avenir Book" panose="02000503020000020003" pitchFamily="2" charset="0"/>
              </a:rPr>
              <a:t>will be evaluated but not rated.</a:t>
            </a:r>
            <a:r>
              <a:rPr lang="en-GB" sz="2200" dirty="0">
                <a:latin typeface="Avenir Book" panose="02000503020000020003" pitchFamily="2" charset="0"/>
              </a:rPr>
              <a:t> The PAC will provide a written comment for each of these in the report.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T" sz="2200" dirty="0">
                <a:latin typeface="Avenir Book" panose="02000503020000020003" pitchFamily="2" charset="0"/>
              </a:rPr>
              <a:t>The PAC may conditionally approve proposals when additional requirements must be fulfilled before full approval is granted. There are two categories of conditional approval</a:t>
            </a:r>
            <a:r>
              <a:rPr lang="en-IT" sz="2000" dirty="0">
                <a:latin typeface="Avenir Book" panose="02000503020000020003" pitchFamily="2" charset="0"/>
              </a:rPr>
              <a:t>: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T" sz="800" dirty="0">
              <a:latin typeface="Avenir Book" panose="02000503020000020003" pitchFamily="2" charset="0"/>
            </a:endParaRPr>
          </a:p>
          <a:p>
            <a:pPr lvl="3"/>
            <a:r>
              <a:rPr lang="en-IT" sz="2200" dirty="0">
                <a:solidFill>
                  <a:srgbClr val="FF0000"/>
                </a:solidFill>
                <a:latin typeface="Avenir Book" panose="02000503020000020003" pitchFamily="2" charset="0"/>
              </a:rPr>
              <a:t>C2 </a:t>
            </a:r>
            <a:r>
              <a:rPr lang="en-IT" sz="2200" dirty="0">
                <a:latin typeface="Avenir Book" panose="02000503020000020003" pitchFamily="2" charset="0"/>
              </a:rPr>
              <a:t>- must return to the PAC to address concerns or issues to obtain approval,</a:t>
            </a:r>
          </a:p>
          <a:p>
            <a:pPr lvl="3"/>
            <a:r>
              <a:rPr lang="en-IT" sz="2200" dirty="0">
                <a:solidFill>
                  <a:srgbClr val="FF0000"/>
                </a:solidFill>
                <a:latin typeface="Avenir Book" panose="02000503020000020003" pitchFamily="2" charset="0"/>
              </a:rPr>
              <a:t>C1 </a:t>
            </a:r>
            <a:r>
              <a:rPr lang="en-IT" sz="2200" dirty="0">
                <a:latin typeface="Avenir Book" panose="02000503020000020003" pitchFamily="2" charset="0"/>
              </a:rPr>
              <a:t>- must meet designated technical requirements to obtain approval from laboratory management.  A further PAC review is not required.</a:t>
            </a:r>
          </a:p>
          <a:p>
            <a:endParaRPr lang="en-IT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B8A44-2276-B21C-1517-9CF91F25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0683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11820-BD35-7A4E-BBF0-D9CBFD14E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D8D2-418B-9DBA-E5FB-0DB775477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795"/>
            <a:ext cx="12192000" cy="680341"/>
          </a:xfrm>
        </p:spPr>
        <p:txBody>
          <a:bodyPr>
            <a:normAutofit fontScale="90000"/>
          </a:bodyPr>
          <a:lstStyle/>
          <a:p>
            <a:br>
              <a:rPr lang="en-IT" dirty="0"/>
            </a:br>
            <a:br>
              <a:rPr lang="en-IT" dirty="0"/>
            </a:br>
            <a:br>
              <a:rPr lang="en-IT" dirty="0"/>
            </a:br>
            <a:br>
              <a:rPr lang="en-IT" dirty="0"/>
            </a:br>
            <a:r>
              <a:rPr lang="en-GB" sz="4000" dirty="0">
                <a:solidFill>
                  <a:schemeClr val="accent1"/>
                </a:solidFill>
                <a:latin typeface="Avenir Book" panose="02000503020000020003" pitchFamily="2" charset="0"/>
              </a:rPr>
              <a:t>Policy on Equipment Availability</a:t>
            </a:r>
            <a:endParaRPr lang="en-IT" dirty="0"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D907C-78FD-30C4-86B6-5F46EF3BC7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48" y="6113863"/>
            <a:ext cx="1746546" cy="6803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AA7221-C86C-07B7-0795-0919295CACC5}"/>
              </a:ext>
            </a:extLst>
          </p:cNvPr>
          <p:cNvSpPr txBox="1">
            <a:spLocks/>
          </p:cNvSpPr>
          <p:nvPr/>
        </p:nvSpPr>
        <p:spPr>
          <a:xfrm>
            <a:off x="308918" y="966055"/>
            <a:ext cx="11515633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venir Book" panose="02000503020000020003" pitchFamily="2" charset="0"/>
              </a:rPr>
              <a:t>Categories for resource availability:</a:t>
            </a:r>
          </a:p>
          <a:p>
            <a:pPr marL="682625" indent="-682625" algn="l"/>
            <a:r>
              <a:rPr lang="en-US" dirty="0">
                <a:solidFill>
                  <a:srgbClr val="002060"/>
                </a:solidFill>
                <a:latin typeface="Avenir Book" panose="02000503020000020003" pitchFamily="2" charset="0"/>
              </a:rPr>
              <a:t>–</a:t>
            </a:r>
            <a:r>
              <a:rPr lang="en-US" dirty="0">
                <a:latin typeface="Avenir Book" panose="02000503020000020003" pitchFamily="2" charset="0"/>
              </a:rPr>
              <a:t> 	Stage I: resources need to be identified/obtained</a:t>
            </a:r>
          </a:p>
          <a:p>
            <a:pPr marL="682625" indent="-682625" algn="l"/>
            <a:r>
              <a:rPr lang="en-US" dirty="0">
                <a:solidFill>
                  <a:srgbClr val="002060"/>
                </a:solidFill>
                <a:latin typeface="Avenir Book" panose="02000503020000020003" pitchFamily="2" charset="0"/>
              </a:rPr>
              <a:t> – 	</a:t>
            </a:r>
            <a:r>
              <a:rPr lang="en-US" dirty="0">
                <a:latin typeface="Avenir Book" panose="02000503020000020003" pitchFamily="2" charset="0"/>
              </a:rPr>
              <a:t>Stage II: resources are essentially available</a:t>
            </a:r>
          </a:p>
          <a:p>
            <a:pPr marL="682625" indent="-682625" algn="l"/>
            <a:endParaRPr lang="en-US" dirty="0">
              <a:latin typeface="Avenir Book" panose="02000503020000020003" pitchFamily="2" charset="0"/>
            </a:endParaRPr>
          </a:p>
          <a:p>
            <a:pPr algn="l"/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This will be considered a Laboratory issue and addressed by the Experimental Readiness Review process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30E60-5E7C-A903-8994-E85E483B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9534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41631-D5FF-4EF0-B93E-2CB1F6AB1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A02B-A567-4617-57B3-60F4E3949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795"/>
            <a:ext cx="12192000" cy="680341"/>
          </a:xfrm>
        </p:spPr>
        <p:txBody>
          <a:bodyPr>
            <a:normAutofit fontScale="90000"/>
          </a:bodyPr>
          <a:lstStyle/>
          <a:p>
            <a:br>
              <a:rPr lang="en-IT" dirty="0"/>
            </a:br>
            <a:br>
              <a:rPr lang="en-IT" dirty="0"/>
            </a:br>
            <a:br>
              <a:rPr lang="en-IT" dirty="0"/>
            </a:br>
            <a:br>
              <a:rPr lang="en-IT" dirty="0"/>
            </a:br>
            <a:r>
              <a:rPr lang="en-GB" sz="4000" dirty="0">
                <a:solidFill>
                  <a:schemeClr val="accent1"/>
                </a:solidFill>
                <a:latin typeface="Avenir Book" panose="02000503020000020003" pitchFamily="2" charset="0"/>
              </a:rPr>
              <a:t>Jeopardy </a:t>
            </a:r>
            <a:endParaRPr lang="en-IT" sz="4000" dirty="0">
              <a:solidFill>
                <a:schemeClr val="accent1"/>
              </a:solidFill>
              <a:highlight>
                <a:srgbClr val="FFFF00"/>
              </a:highlight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ADAF8-1EDE-AF2F-1A32-63788D5B6E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48" y="6113863"/>
            <a:ext cx="1746546" cy="6803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A6E7-E29C-0A8E-D238-30A093702C19}"/>
              </a:ext>
            </a:extLst>
          </p:cNvPr>
          <p:cNvSpPr txBox="1">
            <a:spLocks/>
          </p:cNvSpPr>
          <p:nvPr/>
        </p:nvSpPr>
        <p:spPr>
          <a:xfrm>
            <a:off x="189908" y="875421"/>
            <a:ext cx="11392492" cy="5480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venir Book" panose="02000503020000020003" pitchFamily="2" charset="0"/>
              </a:rPr>
              <a:t>To ensure the relevancy of approved experiments which haven’t run or completed within -4-year window of time, the Jefferson Lab Program Advisory Committee is asked to review experiments in a jeopardy process to ensure the experiments are still world class and can reject, defer, approve or adjust the letter grade of the experiment as deemed appropriate.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venir Book" panose="02000503020000020003" pitchFamily="2" charset="0"/>
              </a:rPr>
              <a:t>Is there any new information that would affect the scientific importance or impact of the Experiment since it was originally proposed?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venir Book" panose="02000503020000020003" pitchFamily="2" charset="0"/>
              </a:rPr>
              <a:t>Should the beam time allocation and experiment grade be reconsidered?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Avenir Book" panose="02000503020000020003" pitchFamily="2" charset="0"/>
              </a:rPr>
              <a:t>What is the status of the collaboration in terms of institutes, committed staff, and prospective students?</a:t>
            </a:r>
          </a:p>
          <a:p>
            <a:pPr marL="800100" lvl="1" indent="-342900">
              <a:buFont typeface="+mj-lt"/>
              <a:buAutoNum type="arabicPeriod"/>
            </a:pPr>
            <a:endParaRPr lang="en-IT" sz="1200" dirty="0">
              <a:latin typeface="Avenir Book" panose="02000503020000020003" pitchFamily="2" charset="0"/>
            </a:endParaRPr>
          </a:p>
          <a:p>
            <a:r>
              <a:rPr lang="en-IT" sz="2200" dirty="0">
                <a:latin typeface="Avenir Book" panose="02000503020000020003" pitchFamily="2" charset="0"/>
              </a:rPr>
              <a:t>New beam time or major changes to configurations should come back as new proposals</a:t>
            </a:r>
          </a:p>
          <a:p>
            <a:endParaRPr lang="en-IT" sz="12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C00000"/>
                </a:solidFill>
                <a:latin typeface="Avenir Book" panose="02000503020000020003" pitchFamily="2" charset="0"/>
              </a:rPr>
              <a:t>This PAC 54 focuses on Hall A excluding </a:t>
            </a:r>
            <a:r>
              <a:rPr lang="en-US" sz="2200" dirty="0" err="1">
                <a:solidFill>
                  <a:srgbClr val="C00000"/>
                </a:solidFill>
                <a:latin typeface="Avenir Book" panose="02000503020000020003" pitchFamily="2" charset="0"/>
              </a:rPr>
              <a:t>SoLID</a:t>
            </a:r>
            <a:r>
              <a:rPr lang="en-US" sz="2200" dirty="0">
                <a:latin typeface="Avenir Book" panose="02000503020000020003" pitchFamily="2" charset="0"/>
              </a:rPr>
              <a:t>. </a:t>
            </a:r>
            <a:endParaRPr lang="en-IT" sz="2200" dirty="0">
              <a:latin typeface="Avenir Book" panose="02000503020000020003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6BED1-9596-46E5-A781-870D4B9A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53D1-A166-0540-9C84-D6F2F13E261A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6917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792</Words>
  <Application>Microsoft Macintosh PowerPoint</Application>
  <PresentationFormat>Widescreen</PresentationFormat>
  <Paragraphs>97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Avenir Book</vt:lpstr>
      <vt:lpstr>Calibri</vt:lpstr>
      <vt:lpstr>Office Theme</vt:lpstr>
      <vt:lpstr>PAC 54: Introduction and Charge</vt:lpstr>
      <vt:lpstr>PAC: Role and Functions</vt:lpstr>
      <vt:lpstr>Role of User Chair and Chair elect on PAC</vt:lpstr>
      <vt:lpstr>12 GeV Approved Experiments by Physics Topics</vt:lpstr>
      <vt:lpstr>PowerPoint Presentation</vt:lpstr>
      <vt:lpstr>    User Driven Science</vt:lpstr>
      <vt:lpstr>    PAC54 Charge</vt:lpstr>
      <vt:lpstr>    Policy on Equipment Availability</vt:lpstr>
      <vt:lpstr>    Jeopardy </vt:lpstr>
      <vt:lpstr>    Letter of Intent</vt:lpstr>
      <vt:lpstr>PAC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Patrizia Rossi</dc:creator>
  <cp:lastModifiedBy>Patrizia Rossi</cp:lastModifiedBy>
  <cp:revision>35</cp:revision>
  <dcterms:created xsi:type="dcterms:W3CDTF">2026-06-30T15:13:33Z</dcterms:created>
  <dcterms:modified xsi:type="dcterms:W3CDTF">2026-07-06T01:43:04Z</dcterms:modified>
</cp:coreProperties>
</file>