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661" r:id="rId2"/>
    <p:sldMasterId id="2147483673" r:id="rId3"/>
  </p:sldMasterIdLst>
  <p:notesMasterIdLst>
    <p:notesMasterId r:id="rId62"/>
  </p:notesMasterIdLst>
  <p:handoutMasterIdLst>
    <p:handoutMasterId r:id="rId63"/>
  </p:handoutMasterIdLst>
  <p:sldIdLst>
    <p:sldId id="533" r:id="rId4"/>
    <p:sldId id="596" r:id="rId5"/>
    <p:sldId id="599" r:id="rId6"/>
    <p:sldId id="532" r:id="rId7"/>
    <p:sldId id="572" r:id="rId8"/>
    <p:sldId id="598" r:id="rId9"/>
    <p:sldId id="534" r:id="rId10"/>
    <p:sldId id="545" r:id="rId11"/>
    <p:sldId id="542" r:id="rId12"/>
    <p:sldId id="557" r:id="rId13"/>
    <p:sldId id="535" r:id="rId14"/>
    <p:sldId id="543" r:id="rId15"/>
    <p:sldId id="544" r:id="rId16"/>
    <p:sldId id="556" r:id="rId17"/>
    <p:sldId id="559" r:id="rId18"/>
    <p:sldId id="579" r:id="rId19"/>
    <p:sldId id="555" r:id="rId20"/>
    <p:sldId id="608" r:id="rId21"/>
    <p:sldId id="551" r:id="rId22"/>
    <p:sldId id="540" r:id="rId23"/>
    <p:sldId id="580" r:id="rId24"/>
    <p:sldId id="602" r:id="rId25"/>
    <p:sldId id="538" r:id="rId26"/>
    <p:sldId id="606" r:id="rId27"/>
    <p:sldId id="609" r:id="rId28"/>
    <p:sldId id="573" r:id="rId29"/>
    <p:sldId id="576" r:id="rId30"/>
    <p:sldId id="578" r:id="rId31"/>
    <p:sldId id="610" r:id="rId32"/>
    <p:sldId id="546" r:id="rId33"/>
    <p:sldId id="547" r:id="rId34"/>
    <p:sldId id="536" r:id="rId35"/>
    <p:sldId id="582" r:id="rId36"/>
    <p:sldId id="584" r:id="rId37"/>
    <p:sldId id="585" r:id="rId38"/>
    <p:sldId id="586" r:id="rId39"/>
    <p:sldId id="588" r:id="rId40"/>
    <p:sldId id="589" r:id="rId41"/>
    <p:sldId id="590" r:id="rId42"/>
    <p:sldId id="591" r:id="rId43"/>
    <p:sldId id="592" r:id="rId44"/>
    <p:sldId id="593" r:id="rId45"/>
    <p:sldId id="594" r:id="rId46"/>
    <p:sldId id="560" r:id="rId47"/>
    <p:sldId id="575" r:id="rId48"/>
    <p:sldId id="581" r:id="rId49"/>
    <p:sldId id="601" r:id="rId50"/>
    <p:sldId id="607" r:id="rId51"/>
    <p:sldId id="561" r:id="rId52"/>
    <p:sldId id="571" r:id="rId53"/>
    <p:sldId id="567" r:id="rId54"/>
    <p:sldId id="568" r:id="rId55"/>
    <p:sldId id="569" r:id="rId56"/>
    <p:sldId id="603" r:id="rId57"/>
    <p:sldId id="605" r:id="rId58"/>
    <p:sldId id="611" r:id="rId59"/>
    <p:sldId id="604" r:id="rId60"/>
    <p:sldId id="570" r:id="rId61"/>
  </p:sldIdLst>
  <p:sldSz cx="9144000" cy="6858000" type="letter"/>
  <p:notesSz cx="69469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00"/>
    <a:srgbClr val="717100"/>
    <a:srgbClr val="080010"/>
    <a:srgbClr val="1603E8"/>
    <a:srgbClr val="FF30FF"/>
    <a:srgbClr val="FFC3DF"/>
    <a:srgbClr val="BD0000"/>
    <a:srgbClr val="E3E300"/>
    <a:srgbClr val="33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1" autoAdjust="0"/>
    <p:restoredTop sz="99852" autoAdjust="0"/>
  </p:normalViewPr>
  <p:slideViewPr>
    <p:cSldViewPr snapToGrid="0">
      <p:cViewPr varScale="1">
        <p:scale>
          <a:sx n="109" d="100"/>
          <a:sy n="109" d="100"/>
        </p:scale>
        <p:origin x="-5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98005" y="8838253"/>
            <a:ext cx="404948" cy="27506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4331C631-42F1-4CF6-A1F9-F287E586F0E8}" type="slidenum">
              <a:rPr lang="en-US" altLang="en-US" sz="10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10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078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615" y="4379046"/>
            <a:ext cx="5091673" cy="414484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3870" tIns="60306" rIns="123870" bIns="60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700088"/>
            <a:ext cx="4591050" cy="3443287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28492" y="8759663"/>
            <a:ext cx="574461" cy="44167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3B368C9E-1CF7-4AF8-B0A9-FDB5C8FEC0C5}" type="slidenum">
              <a:rPr lang="en-US" altLang="en-US" sz="21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21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112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35113" y="8757933"/>
            <a:ext cx="3010219" cy="4606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75" tIns="45389" rIns="90775" bIns="45389"/>
          <a:lstStyle/>
          <a:p>
            <a:pPr algn="ctr" eaLnBrk="0" hangingPunct="0"/>
            <a:fld id="{6BB2F47E-F193-4D70-B546-24E07DA967B7}" type="slidenum">
              <a:rPr lang="en-US"/>
              <a:pPr algn="ctr" eaLnBrk="0" hangingPunct="0"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43500" y="0"/>
            <a:ext cx="1714500" cy="8167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4991100" cy="8167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24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" y="1117600"/>
            <a:ext cx="6515100" cy="705008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62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6.wm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822325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608763"/>
            <a:ext cx="9142413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7435669" y="6536799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Page </a:t>
            </a:r>
            <a:fld id="{C0885CA2-C4F2-4737-B8CD-57CAEC80E2A4}" type="slidenum">
              <a:rPr lang="en-US" altLang="en-US" sz="80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pPr algn="ctr" eaLnBrk="0" hangingPunct="0"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2105096" y="6406641"/>
            <a:ext cx="5045360" cy="3990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000" dirty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</a:t>
            </a:r>
            <a:r>
              <a:rPr lang="en-US" sz="100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 Daniel S. Carman        CTOF Detector Assessment         June 30, 2015 </a:t>
            </a:r>
          </a:p>
          <a:p>
            <a:pPr algn="ctr" eaLnBrk="0" hangingPunct="0">
              <a:lnSpc>
                <a:spcPct val="80000"/>
              </a:lnSpc>
              <a:defRPr/>
            </a:pPr>
            <a:endParaRPr lang="en-US" sz="1000" dirty="0">
              <a:solidFill>
                <a:srgbClr val="339966"/>
              </a:solidFill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10" name="Picture 9" descr="JLab_log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6529" y="6395762"/>
            <a:ext cx="1280160" cy="400050"/>
          </a:xfrm>
          <a:prstGeom prst="rect">
            <a:avLst/>
          </a:prstGeom>
        </p:spPr>
      </p:pic>
      <p:pic>
        <p:nvPicPr>
          <p:cNvPr id="12" name="Picture 11" descr="clas-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81202" y="6386312"/>
            <a:ext cx="674751" cy="3893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457200" indent="-2333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333399"/>
          </a:solidFill>
          <a:latin typeface="+mn-lt"/>
          <a:ea typeface="ＭＳ Ｐゴシック" pitchFamily="-110" charset="-128"/>
        </a:defRPr>
      </a:lvl2pPr>
      <a:lvl3pPr marL="8001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rgbClr val="008000"/>
          </a:solidFill>
          <a:latin typeface="+mn-lt"/>
          <a:ea typeface="ＭＳ Ｐゴシック" pitchFamily="-110" charset="-128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CC0000"/>
          </a:solidFill>
          <a:latin typeface="+mn-lt"/>
          <a:ea typeface="ＭＳ Ｐゴシック" pitchFamily="-110" charset="-128"/>
        </a:defRPr>
      </a:lvl4pPr>
      <a:lvl5pPr marL="1487488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chemeClr val="hlink"/>
          </a:solidFill>
          <a:latin typeface="+mn-lt"/>
          <a:ea typeface="ＭＳ Ｐゴシック" pitchFamily="-110" charset="-128"/>
        </a:defRPr>
      </a:lvl5pPr>
      <a:lvl6pPr marL="19446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00800"/>
            <a:ext cx="9140825" cy="7620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971800" y="6553200"/>
            <a:ext cx="3733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2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   </a:t>
            </a:r>
            <a:r>
              <a:rPr lang="en-US" sz="10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Thomas 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05600" y="6369050"/>
            <a:ext cx="5810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600" dirty="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t>Page </a:t>
            </a:r>
            <a:fld id="{06EE394A-A221-4A75-8B6E-C5A238767713}" type="slidenum">
              <a:rPr lang="en-US" sz="60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pPr algn="ctr" eaLnBrk="0" hangingPunct="0"/>
              <a:t>‹#›</a:t>
            </a:fld>
            <a:endParaRPr lang="en-US" sz="600" dirty="0" smtClean="0">
              <a:solidFill>
                <a:srgbClr val="FFFFFF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1033" name="Picture 12" descr="NP-logo-Nl cop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3200400" y="6549136"/>
            <a:ext cx="3429000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200" dirty="0">
                <a:solidFill>
                  <a:srgbClr val="008000"/>
                </a:solidFill>
                <a:latin typeface="Arial" charset="0"/>
                <a:ea typeface="+mn-ea"/>
              </a:rPr>
              <a:t>Thomas Jefferson National Accelerator Facility</a:t>
            </a:r>
          </a:p>
        </p:txBody>
      </p:sp>
      <p:pic>
        <p:nvPicPr>
          <p:cNvPr id="7925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99263" y="6415088"/>
            <a:ext cx="3968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en-US" sz="800" dirty="0">
                <a:solidFill>
                  <a:srgbClr val="FFFFFF"/>
                </a:solidFill>
                <a:latin typeface="Arial" charset="0"/>
                <a:ea typeface="+mn-ea"/>
              </a:rPr>
              <a:t>Page </a:t>
            </a:r>
            <a:fld id="{E5BAB529-87AE-4E82-9075-6E22D642D313}" type="slidenum">
              <a:rPr lang="en-US" altLang="en-US" sz="800">
                <a:solidFill>
                  <a:srgbClr val="FFFFFF"/>
                </a:solidFill>
                <a:latin typeface="Arial" charset="0"/>
                <a:ea typeface="+mn-ea"/>
              </a:rPr>
              <a:pPr algn="ctr" eaLnBrk="0" hangingPunct="0"/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pic>
        <p:nvPicPr>
          <p:cNvPr id="792588" name="Picture 12" descr="NP-logo-N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</p:spPr>
      </p:pic>
      <p:pic>
        <p:nvPicPr>
          <p:cNvPr id="79258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3708123" y="6711988"/>
            <a:ext cx="2706930" cy="1154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900" dirty="0" smtClean="0">
                <a:solidFill>
                  <a:srgbClr val="000000"/>
                </a:solidFill>
                <a:latin typeface="Arial Black"/>
                <a:ea typeface="+mn-ea"/>
              </a:rPr>
              <a:t>SVT TR    January 19-20 - 2012</a:t>
            </a:r>
            <a:endParaRPr lang="en-US" sz="900" dirty="0">
              <a:solidFill>
                <a:srgbClr val="000000"/>
              </a:solidFill>
              <a:latin typeface="Arial Black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3363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400" b="1">
          <a:solidFill>
            <a:srgbClr val="333399"/>
          </a:solidFill>
          <a:latin typeface="+mn-lt"/>
        </a:defRPr>
      </a:lvl2pPr>
      <a:lvl3pPr marL="800100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rgbClr val="008000"/>
          </a:solidFill>
          <a:latin typeface="+mn-lt"/>
        </a:defRPr>
      </a:lvl3pPr>
      <a:lvl4pPr marL="1143000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000" b="1">
          <a:solidFill>
            <a:srgbClr val="CC0000"/>
          </a:solidFill>
          <a:latin typeface="+mn-lt"/>
        </a:defRPr>
      </a:lvl4pPr>
      <a:lvl5pPr marL="1487488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5pPr>
      <a:lvl6pPr marL="19446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2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lab.org/Hall-B/cto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755" y="1238985"/>
            <a:ext cx="45585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CTOF Detector Assessment</a:t>
            </a:r>
            <a:endParaRPr lang="en-US" sz="2000" b="0" i="1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algn="ctr">
              <a:spcAft>
                <a:spcPts val="600"/>
              </a:spcAft>
            </a:pPr>
            <a:endParaRPr lang="en-US" sz="2400" b="0" dirty="0" smtClean="0">
              <a:latin typeface="Comic Sans MS"/>
              <a:cs typeface="Comic Sans MS"/>
            </a:endParaRPr>
          </a:p>
          <a:p>
            <a:pPr algn="ctr">
              <a:spcAft>
                <a:spcPts val="600"/>
              </a:spcAft>
            </a:pPr>
            <a:r>
              <a:rPr lang="en-US" sz="2400" b="0" dirty="0" smtClean="0">
                <a:latin typeface="Comic Sans MS"/>
                <a:cs typeface="Comic Sans MS"/>
              </a:rPr>
              <a:t>Group Leader: </a:t>
            </a:r>
          </a:p>
          <a:p>
            <a:pPr algn="ctr">
              <a:spcAft>
                <a:spcPts val="600"/>
              </a:spcAft>
            </a:pPr>
            <a:r>
              <a:rPr lang="en-US" sz="24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Daniel S. Carman</a:t>
            </a:r>
          </a:p>
        </p:txBody>
      </p:sp>
      <p:pic>
        <p:nvPicPr>
          <p:cNvPr id="7" name="Picture 6" descr="central-detec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90" y="1332183"/>
            <a:ext cx="3799840" cy="466344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CLAS12 Central Time-of-Flight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2258" y="4042855"/>
            <a:ext cx="3134419" cy="2169825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0" dirty="0" smtClean="0">
                <a:solidFill>
                  <a:srgbClr val="FF6600"/>
                </a:solidFill>
                <a:latin typeface="Chalkduster"/>
                <a:cs typeface="Chalkduster"/>
              </a:rPr>
              <a:t>Outline: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+mn-lt"/>
              </a:rPr>
              <a:t> Overview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+mn-lt"/>
              </a:rPr>
              <a:t> Project Status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+mn-lt"/>
              </a:rPr>
              <a:t> Remaining Tasks</a:t>
            </a:r>
          </a:p>
          <a:p>
            <a:pPr marL="862013" lvl="2" indent="-115888">
              <a:spcAft>
                <a:spcPts val="600"/>
              </a:spcAft>
              <a:buFont typeface="Arial"/>
              <a:buChar char="•"/>
            </a:pPr>
            <a:r>
              <a:rPr lang="en-US" sz="1800" b="0" i="1" dirty="0" smtClean="0">
                <a:solidFill>
                  <a:srgbClr val="000090"/>
                </a:solidFill>
                <a:latin typeface="+mn-lt"/>
              </a:rPr>
              <a:t> On Project</a:t>
            </a:r>
          </a:p>
          <a:p>
            <a:pPr marL="862013" lvl="2" indent="-115888">
              <a:spcAft>
                <a:spcPts val="600"/>
              </a:spcAft>
              <a:buFont typeface="Arial"/>
              <a:buChar char="•"/>
            </a:pPr>
            <a:r>
              <a:rPr lang="en-US" sz="1800" b="0" i="1" dirty="0" smtClean="0">
                <a:solidFill>
                  <a:srgbClr val="000090"/>
                </a:solidFill>
                <a:latin typeface="+mn-lt"/>
              </a:rPr>
              <a:t> Off Project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PMTs in Solenoid Fringe 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0963" y="5079998"/>
            <a:ext cx="78519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+mn-lt"/>
              </a:rPr>
              <a:t>Upstream low-pitch PMT:  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(z,y)</a:t>
            </a:r>
            <a:r>
              <a:rPr lang="en-US" sz="1800" b="0" i="1" baseline="-25000" dirty="0" smtClean="0">
                <a:solidFill>
                  <a:srgbClr val="008000"/>
                </a:solidFill>
                <a:latin typeface="+mn-lt"/>
              </a:rPr>
              <a:t>1 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= (493 G, 956 G),  (z,y)</a:t>
            </a:r>
            <a:r>
              <a:rPr lang="en-US" sz="1800" b="0" i="1" baseline="-25000" dirty="0" smtClean="0">
                <a:solidFill>
                  <a:srgbClr val="008000"/>
                </a:solidFill>
                <a:latin typeface="+mn-lt"/>
              </a:rPr>
              <a:t>2 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= (193 G, 342 G)</a:t>
            </a:r>
          </a:p>
          <a:p>
            <a:pPr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Upstream high-pitch PMT: 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(z,y)</a:t>
            </a:r>
            <a:r>
              <a:rPr lang="en-US" sz="1800" b="0" i="1" baseline="-25000" dirty="0" smtClean="0">
                <a:solidFill>
                  <a:srgbClr val="008000"/>
                </a:solidFill>
                <a:latin typeface="+mn-lt"/>
              </a:rPr>
              <a:t>1 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= (192 G, 981 G), (z,y)</a:t>
            </a:r>
            <a:r>
              <a:rPr lang="en-US" sz="1800" b="0" i="1" baseline="-25000" dirty="0" smtClean="0">
                <a:solidFill>
                  <a:srgbClr val="008000"/>
                </a:solidFill>
                <a:latin typeface="+mn-lt"/>
              </a:rPr>
              <a:t>2 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= (78 G, 337 G)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Downstream PMTs in twice lower field</a:t>
            </a:r>
          </a:p>
        </p:txBody>
      </p:sp>
      <p:pic>
        <p:nvPicPr>
          <p:cNvPr id="10" name="Picture 9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68" y="5191240"/>
            <a:ext cx="203200" cy="203200"/>
          </a:xfrm>
          <a:prstGeom prst="rect">
            <a:avLst/>
          </a:prstGeom>
        </p:spPr>
      </p:pic>
      <p:pic>
        <p:nvPicPr>
          <p:cNvPr id="11" name="Picture 10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66" y="5620012"/>
            <a:ext cx="203200" cy="2032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3764760" y="4490728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2" name="Group 21"/>
          <p:cNvGrpSpPr/>
          <p:nvPr/>
        </p:nvGrpSpPr>
        <p:grpSpPr>
          <a:xfrm>
            <a:off x="242401" y="1164408"/>
            <a:ext cx="8730234" cy="3742563"/>
            <a:chOff x="242401" y="1164408"/>
            <a:chExt cx="8730234" cy="3742563"/>
          </a:xfrm>
        </p:grpSpPr>
        <p:pic>
          <p:nvPicPr>
            <p:cNvPr id="4" name="Picture 3" descr="Screen Shot 2015-05-21 at 1.56.10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401" y="1164408"/>
              <a:ext cx="8730234" cy="374256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 rot="19860000">
              <a:off x="4160351" y="2271654"/>
              <a:ext cx="182880" cy="914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 rot="20340000">
              <a:off x="4211151" y="2411354"/>
              <a:ext cx="182880" cy="914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93298" y="4395320"/>
              <a:ext cx="21866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 i="1" dirty="0" smtClean="0">
                  <a:solidFill>
                    <a:srgbClr val="008000"/>
                  </a:solidFill>
                  <a:latin typeface="+mn-lt"/>
                </a:rPr>
                <a:t>Renuka Rajput-Ghoshal</a:t>
              </a:r>
            </a:p>
          </p:txBody>
        </p:sp>
        <p:cxnSp>
          <p:nvCxnSpPr>
            <p:cNvPr id="16" name="Straight Connector 15"/>
            <p:cNvCxnSpPr>
              <a:stCxn id="6" idx="1"/>
            </p:cNvCxnSpPr>
            <p:nvPr/>
          </p:nvCxnSpPr>
          <p:spPr bwMode="auto">
            <a:xfrm rot="10800000" flipV="1">
              <a:off x="2904436" y="2489842"/>
              <a:ext cx="1312789" cy="513985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endCxn id="5" idx="1"/>
            </p:cNvCxnSpPr>
            <p:nvPr/>
          </p:nvCxnSpPr>
          <p:spPr bwMode="auto">
            <a:xfrm flipV="1">
              <a:off x="2882348" y="2361705"/>
              <a:ext cx="1289468" cy="64212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122625" y="3039255"/>
              <a:ext cx="5397667" cy="1134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5400000" flipH="1" flipV="1">
              <a:off x="2347231" y="3006051"/>
              <a:ext cx="2880417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3" name="Picture 22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64" y="6037444"/>
            <a:ext cx="203200" cy="203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42517" y="2142435"/>
            <a:ext cx="309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FFFF00"/>
                </a:solidFill>
                <a:latin typeface="+mn-lt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48906" y="2151276"/>
            <a:ext cx="309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FFFF00"/>
                </a:solidFill>
                <a:latin typeface="+mn-lt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Dynamic Magnetic Shields</a:t>
            </a:r>
            <a:endParaRPr lang="en-US" dirty="0"/>
          </a:p>
        </p:txBody>
      </p:sp>
      <p:pic>
        <p:nvPicPr>
          <p:cNvPr id="3" name="Picture 2" descr="shield-calc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" y="1546207"/>
            <a:ext cx="4050792" cy="2071116"/>
          </a:xfrm>
          <a:prstGeom prst="rect">
            <a:avLst/>
          </a:prstGeom>
        </p:spPr>
      </p:pic>
      <p:pic>
        <p:nvPicPr>
          <p:cNvPr id="4" name="Picture 3" descr="shield-calc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0" y="3902817"/>
            <a:ext cx="4021836" cy="2236724"/>
          </a:xfrm>
          <a:prstGeom prst="rect">
            <a:avLst/>
          </a:prstGeom>
        </p:spPr>
      </p:pic>
      <p:pic>
        <p:nvPicPr>
          <p:cNvPr id="5" name="Picture 4" descr="shield-design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75042" y="1591962"/>
            <a:ext cx="4787900" cy="196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3135" y="994974"/>
            <a:ext cx="686756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Shield design verified by 2D (Poisson) and 3D (Opera) 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607" y="5114439"/>
            <a:ext cx="1496832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 i="1" dirty="0" smtClean="0">
                <a:solidFill>
                  <a:srgbClr val="660066"/>
                </a:solidFill>
                <a:latin typeface="+mn-lt"/>
              </a:rPr>
              <a:t>&lt; 1 G at photocathode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5591" y="6146405"/>
            <a:ext cx="1020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Times New Roman"/>
                <a:cs typeface="Times New Roman"/>
              </a:rPr>
              <a:t>coordinate 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9982" y="3709997"/>
            <a:ext cx="466032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0" i="1" dirty="0" smtClean="0">
                <a:solidFill>
                  <a:srgbClr val="660066"/>
                </a:solidFill>
                <a:latin typeface="+mn-lt"/>
              </a:rPr>
              <a:t>- 3 passive layers</a:t>
            </a:r>
          </a:p>
          <a:p>
            <a:pPr marL="623888" lvl="1" indent="-166688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Co-NETIC (inner)</a:t>
            </a:r>
          </a:p>
          <a:p>
            <a:pPr marL="623888" lvl="1" indent="-166688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Hi-Perm 49 (middle)</a:t>
            </a:r>
          </a:p>
          <a:p>
            <a:pPr marL="623888" lvl="1" indent="-166688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Steel 1008 (outer)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660066"/>
                </a:solidFill>
                <a:latin typeface="+mn-lt"/>
              </a:rPr>
              <a:t> 1 active layer</a:t>
            </a:r>
          </a:p>
          <a:p>
            <a:pPr marL="623888" lvl="1" indent="-166688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2 compensation coils wound on inner layer for field shaping</a:t>
            </a:r>
          </a:p>
          <a:p>
            <a:pPr marL="166688" indent="-166688" algn="ctr">
              <a:spcBef>
                <a:spcPts val="1200"/>
              </a:spcBef>
              <a:spcAft>
                <a:spcPts val="600"/>
              </a:spcAft>
            </a:pPr>
            <a:r>
              <a:rPr lang="en-US" sz="1400" b="0" dirty="0" smtClean="0">
                <a:solidFill>
                  <a:srgbClr val="3366FF"/>
                </a:solidFill>
                <a:latin typeface="+mn-lt"/>
              </a:rPr>
              <a:t>V. Baturin et al., Nucl. Inst. Meth. A 664, 11 (2011)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9201" y="3438290"/>
            <a:ext cx="2135406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i="1" dirty="0" smtClean="0">
                <a:solidFill>
                  <a:srgbClr val="6B6BCF"/>
                </a:solidFill>
                <a:latin typeface="+mn-lt"/>
              </a:rPr>
              <a:t>shield design V. Baturin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Shield Parts – “Exploded” View</a:t>
            </a:r>
            <a:endParaRPr lang="en-US" dirty="0"/>
          </a:p>
        </p:txBody>
      </p:sp>
      <p:pic>
        <p:nvPicPr>
          <p:cNvPr id="15" name="Picture 14" descr="shield-explod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7" y="1082690"/>
            <a:ext cx="7488936" cy="5242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1808" y="5033180"/>
            <a:ext cx="559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dirty="0" smtClean="0">
                <a:solidFill>
                  <a:srgbClr val="FFFF00"/>
                </a:solidFill>
                <a:latin typeface="+mn-lt"/>
              </a:rPr>
              <a:t>steel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6686" y="3472902"/>
            <a:ext cx="80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dirty="0" smtClean="0">
                <a:solidFill>
                  <a:srgbClr val="FFFF00"/>
                </a:solidFill>
                <a:latin typeface="+mn-lt"/>
              </a:rPr>
              <a:t>Hi-perm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0329" y="1446586"/>
            <a:ext cx="96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dirty="0" smtClean="0">
                <a:solidFill>
                  <a:srgbClr val="FFFF00"/>
                </a:solidFill>
                <a:latin typeface="+mn-lt"/>
              </a:rPr>
              <a:t>Co-NETIC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Magnetic Shield Assembly</a:t>
            </a:r>
            <a:endParaRPr lang="en-US" dirty="0"/>
          </a:p>
        </p:txBody>
      </p:sp>
      <p:pic>
        <p:nvPicPr>
          <p:cNvPr id="11" name="Picture 10" descr="DSCN38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40" y="955232"/>
            <a:ext cx="6096000" cy="4572000"/>
          </a:xfrm>
          <a:prstGeom prst="rect">
            <a:avLst/>
          </a:prstGeom>
        </p:spPr>
      </p:pic>
      <p:pic>
        <p:nvPicPr>
          <p:cNvPr id="13" name="Picture 12" descr="shield-design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8" y="4408682"/>
            <a:ext cx="4787900" cy="196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514" y="2319116"/>
            <a:ext cx="199886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Bench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3825" y="5808870"/>
            <a:ext cx="269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Shield weight = 40 lbs</a:t>
            </a:r>
          </a:p>
        </p:txBody>
      </p:sp>
      <p:pic>
        <p:nvPicPr>
          <p:cNvPr id="7" name="Picture 6" descr="checkmar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67" y="3730685"/>
            <a:ext cx="404734" cy="375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355" y="3741151"/>
            <a:ext cx="193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9900"/>
                </a:solidFill>
                <a:latin typeface="+mn-lt"/>
              </a:rPr>
              <a:t>Work Complete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516"/>
            <a:ext cx="9144000" cy="639763"/>
          </a:xfrm>
        </p:spPr>
        <p:txBody>
          <a:bodyPr/>
          <a:lstStyle/>
          <a:p>
            <a:r>
              <a:rPr lang="en-US" dirty="0" smtClean="0"/>
              <a:t>CTOF Compensation Coils</a:t>
            </a:r>
            <a:endParaRPr lang="en-US" dirty="0"/>
          </a:p>
        </p:txBody>
      </p:sp>
      <p:pic>
        <p:nvPicPr>
          <p:cNvPr id="5" name="Picture 4" descr="winding-team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2" y="918559"/>
            <a:ext cx="4267200" cy="3200400"/>
          </a:xfrm>
          <a:prstGeom prst="rect">
            <a:avLst/>
          </a:prstGeom>
        </p:spPr>
      </p:pic>
      <p:pic>
        <p:nvPicPr>
          <p:cNvPr id="6" name="Picture 5" descr="final_ass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44" y="907217"/>
            <a:ext cx="4267200" cy="32004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Picture 3" descr="compensation-coil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335" y="3651548"/>
            <a:ext cx="3676015" cy="2760345"/>
          </a:xfrm>
          <a:prstGeom prst="rect">
            <a:avLst/>
          </a:prstGeom>
        </p:spPr>
      </p:pic>
      <p:pic>
        <p:nvPicPr>
          <p:cNvPr id="7" name="Picture 6" descr="Screen Shot 2015-05-30 at 4.17.1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26" y="4593417"/>
            <a:ext cx="2270760" cy="1485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000" y="4859130"/>
            <a:ext cx="2297044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Each coil can produce a cancelling field of up to ~50 G</a:t>
            </a:r>
          </a:p>
        </p:txBody>
      </p:sp>
      <p:pic>
        <p:nvPicPr>
          <p:cNvPr id="9" name="Picture 8" descr="checkmar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019" y="5939381"/>
            <a:ext cx="404734" cy="3750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2007" y="5949847"/>
            <a:ext cx="193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9900"/>
                </a:solidFill>
                <a:latin typeface="+mn-lt"/>
              </a:rPr>
              <a:t>Work Complete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Magnetic Shield Testing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9814" y="1060472"/>
            <a:ext cx="851452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Study final field reduction factor of CTOF production shields:</a:t>
            </a:r>
          </a:p>
          <a:p>
            <a:pPr lvl="1">
              <a:spcAft>
                <a:spcPts val="400"/>
              </a:spcAft>
              <a:buFontTx/>
              <a:buChar char="-"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 Use FROST 5-T superconducting solenoid – fringe field</a:t>
            </a:r>
          </a:p>
          <a:p>
            <a:pPr lvl="1">
              <a:spcAft>
                <a:spcPts val="400"/>
              </a:spcAft>
              <a:buFontTx/>
              <a:buChar char="-"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 Position shield in the same field/gradient as in CLAS12 solenoid field</a:t>
            </a:r>
          </a:p>
          <a:p>
            <a:pPr lvl="1">
              <a:spcAft>
                <a:spcPts val="400"/>
              </a:spcAft>
              <a:buFontTx/>
              <a:buChar char="-"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 Measure internal remnant field vs. operating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8006" y="2602699"/>
            <a:ext cx="41276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200"/>
              </a:spcAft>
            </a:pPr>
            <a:r>
              <a:rPr lang="en-US" sz="1800" b="0" i="1" dirty="0" smtClean="0">
                <a:solidFill>
                  <a:srgbClr val="FF0000"/>
                </a:solidFill>
                <a:latin typeface="Chalkduster"/>
                <a:cs typeface="Chalkduster"/>
              </a:rPr>
              <a:t>Shield Test Plan:</a:t>
            </a:r>
          </a:p>
          <a:p>
            <a:pPr marL="176213" indent="-176213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Study field reduction factor relative to design value</a:t>
            </a:r>
          </a:p>
          <a:p>
            <a:pPr marL="176213" indent="-176213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Study performance limits of shield design</a:t>
            </a:r>
          </a:p>
          <a:p>
            <a:pPr marL="176213" indent="-176213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Understand limits of ferromagnetic saturation </a:t>
            </a:r>
          </a:p>
          <a:p>
            <a:pPr marL="176213" indent="-176213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Optimize compensation coil configuration</a:t>
            </a:r>
          </a:p>
          <a:p>
            <a:pPr marL="176213" indent="-176213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Study impact of remnant field on PMT pulse shape and azimuthal orientation</a:t>
            </a:r>
          </a:p>
        </p:txBody>
      </p:sp>
      <p:pic>
        <p:nvPicPr>
          <p:cNvPr id="8" name="Picture 7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4" y="1172305"/>
            <a:ext cx="203200" cy="20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1654" y="5941391"/>
            <a:ext cx="3633303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i="1" dirty="0" smtClean="0">
                <a:solidFill>
                  <a:srgbClr val="660066"/>
                </a:solidFill>
                <a:latin typeface="+mn-lt"/>
              </a:rPr>
              <a:t>Shield tests completed June 8-12</a:t>
            </a:r>
          </a:p>
        </p:txBody>
      </p:sp>
      <p:pic>
        <p:nvPicPr>
          <p:cNvPr id="11" name="Picture 10" descr="stand3-6-9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96" y="2796923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ield-calc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1" y="3284406"/>
            <a:ext cx="4883658" cy="2716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CTOF Magnetic Shield Testing</a:t>
            </a:r>
            <a:endParaRPr lang="en-US" dirty="0"/>
          </a:p>
        </p:txBody>
      </p:sp>
      <p:pic>
        <p:nvPicPr>
          <p:cNvPr id="5" name="Picture 4" descr="shield-desig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7" y="1322390"/>
            <a:ext cx="4419600" cy="152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9591" y="5931699"/>
            <a:ext cx="2131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+mn-lt"/>
                <a:cs typeface="Times New Roman"/>
              </a:rPr>
              <a:t>Transverse coordinate (cm)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0380" y="1402586"/>
            <a:ext cx="448362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buFont typeface="Arial"/>
              <a:buChar char="•"/>
            </a:pPr>
            <a:r>
              <a:rPr lang="en-US" sz="1600" b="0" dirty="0" smtClean="0">
                <a:latin typeface="+mn-lt"/>
                <a:cs typeface="Chalkduster"/>
              </a:rPr>
              <a:t> CTOF PMTs positioned in fields up to 1.1 </a:t>
            </a:r>
            <a:r>
              <a:rPr lang="en-US" sz="1600" b="0" dirty="0" err="1" smtClean="0">
                <a:latin typeface="+mn-lt"/>
                <a:cs typeface="Chalkduster"/>
              </a:rPr>
              <a:t>kG</a:t>
            </a:r>
            <a:endParaRPr lang="en-US" sz="1600" b="0" dirty="0" smtClean="0">
              <a:latin typeface="+mn-lt"/>
              <a:cs typeface="Chalkduster"/>
            </a:endParaRPr>
          </a:p>
          <a:p>
            <a:pPr marL="111125" indent="-111125">
              <a:spcAft>
                <a:spcPts val="900"/>
              </a:spcAft>
              <a:buFont typeface="Arial"/>
              <a:buChar char="•"/>
            </a:pPr>
            <a:r>
              <a:rPr lang="en-US" sz="1600" b="0" dirty="0" smtClean="0">
                <a:latin typeface="+mn-lt"/>
                <a:cs typeface="Chalkduster"/>
              </a:rPr>
              <a:t>Internal fields at PMT &lt; 0.7 G in fields that matched those expected in CLAS12 Solenoid fringe field</a:t>
            </a:r>
          </a:p>
          <a:p>
            <a:pPr marL="111125" indent="-111125">
              <a:spcAft>
                <a:spcPts val="900"/>
              </a:spcAft>
              <a:buFont typeface="Arial"/>
              <a:buChar char="•"/>
            </a:pPr>
            <a:r>
              <a:rPr lang="en-US" sz="1600" b="0" dirty="0" smtClean="0">
                <a:solidFill>
                  <a:srgbClr val="FF6600"/>
                </a:solidFill>
                <a:latin typeface="+mn-lt"/>
                <a:cs typeface="Chalkduster"/>
              </a:rPr>
              <a:t>Shield tested in fields up to B</a:t>
            </a:r>
            <a:r>
              <a:rPr lang="en-US" sz="1600" b="0" baseline="-25000" dirty="0" smtClean="0">
                <a:solidFill>
                  <a:srgbClr val="FF6600"/>
                </a:solidFill>
                <a:latin typeface="+mn-lt"/>
                <a:cs typeface="Chalkduster"/>
              </a:rPr>
              <a:t>max</a:t>
            </a:r>
            <a:r>
              <a:rPr lang="en-US" sz="1600" b="0" dirty="0" smtClean="0">
                <a:solidFill>
                  <a:srgbClr val="FF6600"/>
                </a:solidFill>
                <a:latin typeface="+mn-lt"/>
                <a:cs typeface="Chalkduster"/>
              </a:rPr>
              <a:t> = 2.2 kG with good performance</a:t>
            </a:r>
            <a:endParaRPr lang="en-US" sz="1600" b="0" i="1" dirty="0" smtClean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092" y="4726422"/>
            <a:ext cx="135255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ph-cath &lt; 0.7 G</a:t>
            </a:r>
          </a:p>
          <a:p>
            <a:pPr>
              <a:spcAft>
                <a:spcPts val="600"/>
              </a:spcAft>
            </a:pPr>
            <a:r>
              <a:rPr lang="en-US" sz="12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mid-dyn &lt; 0.2 G</a:t>
            </a:r>
          </a:p>
          <a:p>
            <a:pPr>
              <a:spcAft>
                <a:spcPts val="600"/>
              </a:spcAft>
            </a:pPr>
            <a:r>
              <a:rPr lang="en-US" sz="12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1</a:t>
            </a:r>
            <a:r>
              <a:rPr lang="en-US" sz="1200" b="0" i="1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st</a:t>
            </a:r>
            <a:r>
              <a:rPr lang="en-US" sz="12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dyn &lt; 0.1 G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55564" y="4218251"/>
            <a:ext cx="43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dirty="0" smtClean="0">
                <a:latin typeface="+mn-lt"/>
              </a:rPr>
              <a:t>(G)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8513" y="994075"/>
            <a:ext cx="28916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i="1" dirty="0" smtClean="0">
                <a:solidFill>
                  <a:srgbClr val="008000"/>
                </a:solidFill>
                <a:latin typeface="+mn-lt"/>
              </a:rPr>
              <a:t>3 passive layers + 1 active layer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4808006" y="3311345"/>
            <a:ext cx="1031907" cy="9072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 descr="stand3-6-9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666" y="3476618"/>
            <a:ext cx="3657600" cy="2743200"/>
          </a:xfrm>
          <a:prstGeom prst="rect">
            <a:avLst/>
          </a:prstGeom>
        </p:spPr>
      </p:pic>
      <p:pic>
        <p:nvPicPr>
          <p:cNvPr id="12" name="Picture 11" descr="checkmar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49" y="6038774"/>
            <a:ext cx="404734" cy="3750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2437" y="6049240"/>
            <a:ext cx="193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9900"/>
                </a:solidFill>
                <a:latin typeface="+mn-lt"/>
              </a:rPr>
              <a:t>Work Complete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Technical Notes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8435" y="1082260"/>
            <a:ext cx="7288695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0" dirty="0" smtClean="0">
                <a:solidFill>
                  <a:srgbClr val="3366FF"/>
                </a:solidFill>
                <a:latin typeface="+mn-lt"/>
              </a:rPr>
              <a:t>Design and Performance Tests of the CTOF Magnetic Shields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0" dirty="0" smtClean="0">
                <a:solidFill>
                  <a:srgbClr val="3366FF"/>
                </a:solidFill>
                <a:latin typeface="+mn-lt"/>
              </a:rPr>
              <a:t>CTOF Geometry Document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0" dirty="0" smtClean="0">
                <a:solidFill>
                  <a:srgbClr val="3366FF"/>
                </a:solidFill>
                <a:latin typeface="+mn-lt"/>
              </a:rPr>
              <a:t>CTOF Calibration Constants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0" dirty="0" smtClean="0">
                <a:solidFill>
                  <a:srgbClr val="3366FF"/>
                </a:solidFill>
                <a:latin typeface="+mn-lt"/>
              </a:rPr>
              <a:t>CTOF Counter Wrapping Procedures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0" dirty="0" smtClean="0">
                <a:solidFill>
                  <a:srgbClr val="3366FF"/>
                </a:solidFill>
                <a:latin typeface="+mn-lt"/>
              </a:rPr>
              <a:t>CTOF Magnetic Shield Attachment Procedures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0" dirty="0" smtClean="0">
                <a:solidFill>
                  <a:srgbClr val="3366FF"/>
                </a:solidFill>
                <a:latin typeface="+mn-lt"/>
              </a:rPr>
              <a:t>LMS Design Considerations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0" dirty="0" smtClean="0">
                <a:solidFill>
                  <a:srgbClr val="3366FF"/>
                </a:solidFill>
                <a:latin typeface="+mn-lt"/>
              </a:rPr>
              <a:t>TOF Monte Carlo Simulation Details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0" dirty="0" smtClean="0">
                <a:solidFill>
                  <a:srgbClr val="3366FF"/>
                </a:solidFill>
                <a:latin typeface="+mn-lt"/>
              </a:rPr>
              <a:t>2015 Monthly Progress Reports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5559" y="4306959"/>
            <a:ext cx="7200348" cy="186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See CLAS12 CTOF web page at:</a:t>
            </a:r>
          </a:p>
          <a:p>
            <a:pPr algn="ctr">
              <a:spcAft>
                <a:spcPts val="600"/>
              </a:spcAft>
            </a:pPr>
            <a:r>
              <a:rPr lang="en-US" sz="1800" b="0" dirty="0" smtClean="0">
                <a:latin typeface="+mn-lt"/>
                <a:hlinkClick r:id="rId2"/>
              </a:rPr>
              <a:t>http://www.jlab.org/Hall-B/ctof</a:t>
            </a: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latin typeface="+mn-lt"/>
              </a:rPr>
              <a:t> CTOF Documentation 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latin typeface="+mn-lt"/>
              </a:rPr>
              <a:t> 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CLAS-Notes, CLAS12-Notes, Internal Documents, Reports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latin typeface="+mn-lt"/>
              </a:rPr>
              <a:t> Photographs of all things CTOF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0867" y="1024128"/>
            <a:ext cx="8735392" cy="5266944"/>
          </a:xfrm>
          <a:prstGeom prst="roundRect">
            <a:avLst>
              <a:gd name="adj" fmla="val 24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001" y="1380815"/>
            <a:ext cx="821634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0"/>
              </a:spcAft>
            </a:pPr>
            <a:r>
              <a:rPr lang="en-US" sz="8000" b="0" dirty="0" smtClean="0">
                <a:solidFill>
                  <a:srgbClr val="FFFF00"/>
                </a:solidFill>
                <a:latin typeface="Chalkduster"/>
                <a:cs typeface="Chalkduster"/>
              </a:rPr>
              <a:t>Project Status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Counter Assembly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Chalkduster"/>
                <a:cs typeface="Chalkduster"/>
              </a:rPr>
              <a:t>Cosmic Ray Testing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Software Development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Remaining Design/Engineering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Cosmic Ray Studies</a:t>
            </a:r>
            <a:endParaRPr lang="en-US" dirty="0"/>
          </a:p>
        </p:txBody>
      </p:sp>
      <p:pic>
        <p:nvPicPr>
          <p:cNvPr id="6" name="Picture 5" descr="Screen Shot 2015-05-22 at 11.43.3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4" y="970172"/>
            <a:ext cx="3667760" cy="3042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0937" y="953173"/>
            <a:ext cx="45747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+mn-lt"/>
              </a:rPr>
              <a:t>Counters now connected to DAQ system for cosmic ray studies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gain matching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calibration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time resolution optimization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529" y="4286604"/>
            <a:ext cx="4010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+mn-lt"/>
              </a:rPr>
              <a:t>DAQ setup with production readout: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latin typeface="+mn-lt"/>
              </a:rPr>
              <a:t> 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CFDs (</a:t>
            </a:r>
            <a:r>
              <a:rPr lang="en-US" sz="1800" b="0" i="1" dirty="0" err="1" smtClean="0">
                <a:solidFill>
                  <a:srgbClr val="008000"/>
                </a:solidFill>
                <a:latin typeface="+mn-lt"/>
              </a:rPr>
              <a:t>Ortec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935)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High-res TDCs (CAEN 1290A)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FADCs (JLab modules)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CODA readout – EVIO format</a:t>
            </a:r>
          </a:p>
        </p:txBody>
      </p:sp>
      <p:pic>
        <p:nvPicPr>
          <p:cNvPr id="9" name="Picture 8" descr="greenmar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718" y="1072321"/>
            <a:ext cx="203200" cy="203200"/>
          </a:xfrm>
          <a:prstGeom prst="rect">
            <a:avLst/>
          </a:prstGeom>
        </p:spPr>
      </p:pic>
      <p:pic>
        <p:nvPicPr>
          <p:cNvPr id="10" name="Picture 9" descr="greenmar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31" y="4405242"/>
            <a:ext cx="203200" cy="203200"/>
          </a:xfrm>
          <a:prstGeom prst="rect">
            <a:avLst/>
          </a:prstGeom>
        </p:spPr>
      </p:pic>
      <p:pic>
        <p:nvPicPr>
          <p:cNvPr id="11" name="Picture 10" descr="Screen Shot 2015-06-04 at 11.31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507" y="2843765"/>
            <a:ext cx="3206115" cy="35375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6055" y="6008657"/>
            <a:ext cx="252895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CTOF DAQ Test Stand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0867" y="1027041"/>
            <a:ext cx="8735392" cy="5267739"/>
          </a:xfrm>
          <a:prstGeom prst="roundRect">
            <a:avLst>
              <a:gd name="adj" fmla="val 24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1647" y="2683556"/>
            <a:ext cx="6385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600" b="0" dirty="0" smtClean="0">
                <a:solidFill>
                  <a:srgbClr val="FFFF00"/>
                </a:solidFill>
                <a:latin typeface="Chalkduster"/>
                <a:cs typeface="Chalkduster"/>
              </a:rPr>
              <a:t>Overview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1740" y="1154668"/>
            <a:ext cx="2971800" cy="369332"/>
          </a:xfrm>
          <a:prstGeom prst="rect">
            <a:avLst/>
          </a:prstGeom>
          <a:solidFill>
            <a:srgbClr val="FFFF00">
              <a:alpha val="15000"/>
            </a:srgbClr>
          </a:solidFill>
          <a:ln w="317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CTOF HV Cable Connections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5420" y="3287940"/>
            <a:ext cx="3124200" cy="369332"/>
          </a:xfrm>
          <a:prstGeom prst="rect">
            <a:avLst/>
          </a:prstGeom>
          <a:solidFill>
            <a:srgbClr val="FFFF00">
              <a:alpha val="15000"/>
            </a:srgbClr>
          </a:solidFill>
          <a:ln w="317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CTOF Signal Cable Connections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394" y="2084832"/>
            <a:ext cx="152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PMT SHV M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08504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SHV F                                                                      SHV F</a:t>
            </a:r>
            <a:endParaRPr lang="en-US" sz="1800" b="0" dirty="0">
              <a:latin typeface="Calibri"/>
              <a:cs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2294836"/>
            <a:ext cx="3273552" cy="1588"/>
          </a:xfrm>
          <a:prstGeom prst="line">
            <a:avLst/>
          </a:prstGeom>
          <a:ln>
            <a:solidFill>
              <a:srgbClr val="00009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32801" y="1919964"/>
            <a:ext cx="1755659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800" b="0" i="1" dirty="0" smtClean="0">
                <a:solidFill>
                  <a:srgbClr val="FF0000"/>
                </a:solidFill>
                <a:latin typeface="Calibri"/>
                <a:cs typeface="Calibri"/>
              </a:rPr>
              <a:t>Cable RG-59</a:t>
            </a:r>
          </a:p>
          <a:p>
            <a:pPr algn="ctr"/>
            <a:r>
              <a:rPr lang="en-US" sz="1800" b="0" i="1" dirty="0" smtClean="0">
                <a:solidFill>
                  <a:srgbClr val="FF0000"/>
                </a:solidFill>
                <a:latin typeface="Calibri"/>
                <a:cs typeface="Calibri"/>
              </a:rPr>
              <a:t>(18’ up, 23’ dn)</a:t>
            </a:r>
            <a:endParaRPr lang="en-US" sz="1800" b="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000" y="1972117"/>
            <a:ext cx="1143000" cy="646331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HV Patch</a:t>
            </a:r>
          </a:p>
          <a:p>
            <a:pPr algn="ctr"/>
            <a:r>
              <a:rPr lang="en-US" sz="1800" b="0" dirty="0" smtClean="0">
                <a:latin typeface="Calibri"/>
                <a:cs typeface="Calibri"/>
              </a:rPr>
              <a:t>SHV M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441324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PMT BNC F</a:t>
            </a:r>
          </a:p>
          <a:p>
            <a:pPr algn="ctr"/>
            <a:r>
              <a:rPr lang="en-US" sz="1800" b="0" dirty="0" smtClean="0">
                <a:latin typeface="Calibri"/>
                <a:cs typeface="Calibri"/>
              </a:rPr>
              <a:t>Anode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1600" y="446437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BNC M                         Lemo M</a:t>
            </a:r>
            <a:endParaRPr lang="en-US" sz="1800" b="0" dirty="0">
              <a:latin typeface="Calibri"/>
              <a:cs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286000" y="4674165"/>
            <a:ext cx="1078992" cy="1588"/>
          </a:xfrm>
          <a:prstGeom prst="line">
            <a:avLst/>
          </a:prstGeom>
          <a:ln>
            <a:solidFill>
              <a:srgbClr val="00009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97837" y="4303286"/>
            <a:ext cx="1485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solidFill>
                  <a:srgbClr val="FF0000"/>
                </a:solidFill>
                <a:latin typeface="Calibri"/>
                <a:cs typeface="Calibri"/>
              </a:rPr>
              <a:t>Cable EML-195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82600" y="396473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Flat                         Lemo M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516000" y="4174519"/>
            <a:ext cx="1078992" cy="1588"/>
          </a:xfrm>
          <a:prstGeom prst="line">
            <a:avLst/>
          </a:prstGeom>
          <a:ln>
            <a:solidFill>
              <a:srgbClr val="00009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63600" y="3803640"/>
            <a:ext cx="14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solidFill>
                  <a:srgbClr val="FF0000"/>
                </a:solidFill>
                <a:latin typeface="Calibri"/>
                <a:cs typeface="Calibri"/>
              </a:rPr>
              <a:t>Cable RG-316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06200" y="4339778"/>
            <a:ext cx="1219200" cy="646331"/>
          </a:xfrm>
          <a:prstGeom prst="rect">
            <a:avLst/>
          </a:prstGeom>
          <a:solidFill>
            <a:srgbClr val="FFFF00">
              <a:alpha val="15000"/>
            </a:srgbClr>
          </a:solidFill>
          <a:ln w="317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splitter panel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14350" y="4754329"/>
            <a:ext cx="20524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solidFill>
                  <a:srgbClr val="FF0000"/>
                </a:solidFill>
                <a:latin typeface="Calibri"/>
                <a:cs typeface="Calibri"/>
              </a:rPr>
              <a:t>up: 52’, 53.6’, 55.2’</a:t>
            </a:r>
          </a:p>
          <a:p>
            <a:pPr algn="ctr"/>
            <a:r>
              <a:rPr lang="en-US" sz="1600" b="0" i="1" dirty="0" smtClean="0">
                <a:solidFill>
                  <a:srgbClr val="FF0000"/>
                </a:solidFill>
                <a:latin typeface="Calibri"/>
                <a:cs typeface="Calibri"/>
              </a:rPr>
              <a:t>dn: 68’, 69.6’, 71.2’</a:t>
            </a:r>
            <a:endParaRPr lang="en-US" sz="1600" b="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01300" y="420732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solidFill>
                  <a:srgbClr val="FF0000"/>
                </a:solidFill>
                <a:latin typeface="Calibri"/>
                <a:cs typeface="Calibri"/>
              </a:rPr>
              <a:t>(5’)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82600" y="495830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Lemo M                        Lemo M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97000" y="5168096"/>
            <a:ext cx="1078992" cy="1588"/>
          </a:xfrm>
          <a:prstGeom prst="line">
            <a:avLst/>
          </a:prstGeom>
          <a:ln>
            <a:solidFill>
              <a:srgbClr val="00009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44600" y="4797217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solidFill>
                  <a:srgbClr val="FF0000"/>
                </a:solidFill>
                <a:latin typeface="Calibri"/>
                <a:cs typeface="Calibri"/>
              </a:rPr>
              <a:t>Cable RG-316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25400" y="4260840"/>
            <a:ext cx="457200" cy="16109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860000" flipV="1">
            <a:off x="5534233" y="4937496"/>
            <a:ext cx="457200" cy="16109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79120" y="529998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solidFill>
                  <a:srgbClr val="FF0000"/>
                </a:solidFill>
                <a:latin typeface="Calibri"/>
                <a:cs typeface="Calibri"/>
              </a:rPr>
              <a:t>(5’)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9006" y="5083031"/>
            <a:ext cx="57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disc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52305" y="3868330"/>
            <a:ext cx="70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FADC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6594" y="5762754"/>
            <a:ext cx="853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Other cables: Lemo M       Lemo M (disc to TDC); Lemo M        Lemo M (CFD delay)</a:t>
            </a:r>
            <a:endParaRPr lang="en-US" sz="1800" b="0" dirty="0">
              <a:latin typeface="Calibri"/>
              <a:cs typeface="Calibri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895600" y="5963922"/>
            <a:ext cx="228600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138672" y="5963922"/>
            <a:ext cx="228600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26792" y="6086726"/>
            <a:ext cx="562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 smtClean="0">
                <a:solidFill>
                  <a:srgbClr val="FF0000"/>
                </a:solidFill>
                <a:latin typeface="Calibri"/>
                <a:cs typeface="Calibri"/>
              </a:rPr>
              <a:t>RG-316 (4’)                                                RG-174 (2 ns)</a:t>
            </a:r>
            <a:endParaRPr lang="en-US" sz="1600" b="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 bwMode="auto">
          <a:xfrm>
            <a:off x="0" y="15104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+mj-cs"/>
              </a:rPr>
              <a:t>CTOF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+mj-cs"/>
              </a:rPr>
              <a:t>Cabling Scheme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43" name="Picture 42" descr="checkm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976" y="1003161"/>
            <a:ext cx="404734" cy="37505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209748" y="1025278"/>
            <a:ext cx="193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9900"/>
                </a:solidFill>
                <a:latin typeface="+mn-lt"/>
              </a:rPr>
              <a:t>Work Complete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Shot 2015-06-24 at 8.26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823" y="933770"/>
            <a:ext cx="3516630" cy="2327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PMT Gain Matching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6076" y="4885281"/>
            <a:ext cx="32317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CTOF counter PMT gain matching complete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Verify PMT settings and eliminate mis-cabling</a:t>
            </a:r>
          </a:p>
        </p:txBody>
      </p:sp>
      <p:pic>
        <p:nvPicPr>
          <p:cNvPr id="19" name="Picture 18" descr="Screen Shot 2015-06-23 at 11.54.05 AM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39903" y="3264680"/>
            <a:ext cx="2866136" cy="3136265"/>
          </a:xfrm>
          <a:prstGeom prst="rect">
            <a:avLst/>
          </a:prstGeom>
        </p:spPr>
      </p:pic>
      <p:pic>
        <p:nvPicPr>
          <p:cNvPr id="21" name="Picture 20" descr="Screen Shot 2015-06-23 at 11.53.4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69" y="955287"/>
            <a:ext cx="3359785" cy="227838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15" y="3388768"/>
            <a:ext cx="2628900" cy="2794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08" y="3985295"/>
            <a:ext cx="1879600" cy="558800"/>
          </a:xfrm>
          <a:prstGeom prst="rect">
            <a:avLst/>
          </a:prstGeom>
        </p:spPr>
      </p:pic>
      <p:pic>
        <p:nvPicPr>
          <p:cNvPr id="28" name="Picture 27" descr="Screen Shot 2015-06-23 at 11.53.56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460" y="3241458"/>
            <a:ext cx="3017520" cy="31432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Attenuation Lengths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90021" y="1881120"/>
            <a:ext cx="1792085" cy="646331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Attenuation Length </a:t>
            </a:r>
            <a:r>
              <a:rPr lang="en-US" sz="1800" b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 Data</a:t>
            </a:r>
          </a:p>
        </p:txBody>
      </p:sp>
      <p:pic>
        <p:nvPicPr>
          <p:cNvPr id="10" name="Picture 9" descr="Screen Shot 2015-06-24 at 8.12.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414"/>
            <a:ext cx="3345180" cy="3421380"/>
          </a:xfrm>
          <a:prstGeom prst="rect">
            <a:avLst/>
          </a:prstGeom>
        </p:spPr>
      </p:pic>
      <p:pic>
        <p:nvPicPr>
          <p:cNvPr id="12" name="Picture 11" descr="Screen Shot 2015-06-24 at 8.13.0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860" y="891611"/>
            <a:ext cx="3307080" cy="3459480"/>
          </a:xfrm>
          <a:prstGeom prst="rect">
            <a:avLst/>
          </a:prstGeom>
        </p:spPr>
      </p:pic>
      <p:pic>
        <p:nvPicPr>
          <p:cNvPr id="13" name="Picture 12" descr="Screen Shot 2015-06-24 at 8.14.1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230" y="3527932"/>
            <a:ext cx="3653790" cy="297815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44" y="4777241"/>
            <a:ext cx="4060190" cy="33591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25" y="5374364"/>
            <a:ext cx="4527550" cy="6426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Time Resolution Studies</a:t>
            </a:r>
            <a:endParaRPr lang="en-US" dirty="0"/>
          </a:p>
        </p:txBody>
      </p:sp>
      <p:pic>
        <p:nvPicPr>
          <p:cNvPr id="3" name="Picture 2" descr="triplet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9274" y="1344300"/>
            <a:ext cx="2990387" cy="2187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488" y="3537420"/>
            <a:ext cx="226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Compute variance:</a:t>
            </a:r>
            <a:endParaRPr lang="en-US" sz="1800" b="0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517" y="5248154"/>
            <a:ext cx="3794966" cy="957822"/>
          </a:xfrm>
          <a:prstGeom prst="rect">
            <a:avLst/>
          </a:prstGeom>
          <a:noFill/>
          <a:ln w="5080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4993" y="900127"/>
            <a:ext cx="466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Setup triplet of assembled CTOF counters:</a:t>
            </a:r>
            <a:endParaRPr lang="en-US" sz="1800" b="0" dirty="0">
              <a:solidFill>
                <a:srgbClr val="660066"/>
              </a:solidFill>
              <a:latin typeface="+mn-lt"/>
            </a:endParaRPr>
          </a:p>
        </p:txBody>
      </p:sp>
      <p:pic>
        <p:nvPicPr>
          <p:cNvPr id="14" name="Picture 13" descr="greenmar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2" y="1028147"/>
            <a:ext cx="203200" cy="203200"/>
          </a:xfrm>
          <a:prstGeom prst="rect">
            <a:avLst/>
          </a:prstGeom>
        </p:spPr>
      </p:pic>
      <p:pic>
        <p:nvPicPr>
          <p:cNvPr id="15" name="Picture 14" descr="greenmar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67" y="3643243"/>
            <a:ext cx="203200" cy="203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6851443" y="3588471"/>
            <a:ext cx="675823" cy="1281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75" y="5405438"/>
            <a:ext cx="3276600" cy="6985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86" y="4095543"/>
            <a:ext cx="3238500" cy="889000"/>
          </a:xfrm>
          <a:prstGeom prst="rect">
            <a:avLst/>
          </a:prstGeom>
        </p:spPr>
      </p:pic>
      <p:pic>
        <p:nvPicPr>
          <p:cNvPr id="20" name="Picture 19" descr="Screen Shot 2015-06-25 at 6.47.40 PM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550898" y="854296"/>
            <a:ext cx="2946400" cy="2774950"/>
          </a:xfrm>
          <a:prstGeom prst="rect">
            <a:avLst/>
          </a:prstGeom>
        </p:spPr>
      </p:pic>
      <p:pic>
        <p:nvPicPr>
          <p:cNvPr id="21" name="Picture 20" descr="Screen Shot 2015-06-25 at 6.47.51 PM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602553" y="3554253"/>
            <a:ext cx="3225800" cy="2835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114263" y="3315215"/>
            <a:ext cx="516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i="1" dirty="0" smtClean="0">
                <a:latin typeface="+mn-lt"/>
              </a:rPr>
              <a:t>(ns)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09323" y="6086073"/>
            <a:ext cx="516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i="1" dirty="0" smtClean="0">
                <a:latin typeface="+mn-lt"/>
              </a:rPr>
              <a:t>(ns)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317223" y="3811062"/>
            <a:ext cx="516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i="1" dirty="0" smtClean="0">
                <a:latin typeface="+mn-lt"/>
              </a:rPr>
              <a:t>(cm)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Time Resolution Studies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6727814" y="3588471"/>
            <a:ext cx="675823" cy="1281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7" name="Picture 16" descr="Screen Shot 2015-06-25 at 6.47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79" y="999475"/>
            <a:ext cx="4210050" cy="5382260"/>
          </a:xfrm>
          <a:prstGeom prst="rect">
            <a:avLst/>
          </a:prstGeom>
        </p:spPr>
      </p:pic>
      <p:pic>
        <p:nvPicPr>
          <p:cNvPr id="25" name="Picture 24" descr="Screen Shot 2015-06-25 at 6.48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505" y="897508"/>
            <a:ext cx="4185920" cy="5502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6435" y="5588000"/>
            <a:ext cx="150191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0867" y="1024128"/>
            <a:ext cx="8735392" cy="5266944"/>
          </a:xfrm>
          <a:prstGeom prst="roundRect">
            <a:avLst>
              <a:gd name="adj" fmla="val 24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001" y="1380815"/>
            <a:ext cx="821634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0"/>
              </a:spcAft>
            </a:pPr>
            <a:r>
              <a:rPr lang="en-US" sz="8000" b="0" dirty="0" smtClean="0">
                <a:solidFill>
                  <a:srgbClr val="FFFF00"/>
                </a:solidFill>
                <a:latin typeface="Chalkduster"/>
                <a:cs typeface="Chalkduster"/>
              </a:rPr>
              <a:t>Project Status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Counter Assembly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Cosmic Ray Testing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Chalkduster"/>
                <a:cs typeface="Chalkduster"/>
              </a:rPr>
              <a:t>Software Development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Remaining Design/Engineering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CTOF Slow Controls</a:t>
            </a:r>
            <a:endParaRPr lang="en-US" dirty="0"/>
          </a:p>
        </p:txBody>
      </p:sp>
      <p:pic>
        <p:nvPicPr>
          <p:cNvPr id="6" name="Picture 5" descr="Screen Shot 2015-06-07 at 2.09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43" y="1057545"/>
            <a:ext cx="6597650" cy="4146550"/>
          </a:xfrm>
          <a:prstGeom prst="rect">
            <a:avLst/>
          </a:prstGeom>
        </p:spPr>
      </p:pic>
      <p:pic>
        <p:nvPicPr>
          <p:cNvPr id="7" name="Picture 6" descr="Screen Shot 2015-06-07 at 2.09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93" y="936496"/>
            <a:ext cx="1066800" cy="5341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8235" y="5768169"/>
            <a:ext cx="655572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+mn-lt"/>
              </a:rPr>
              <a:t>CLAS12 HVPS Slow Controls EPICS interface developed by V. Sytnik and K. Livingston (contributed University labor)</a:t>
            </a:r>
          </a:p>
        </p:txBody>
      </p:sp>
      <p:pic>
        <p:nvPicPr>
          <p:cNvPr id="9" name="Picture 8" descr="checkmar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120" y="5231820"/>
            <a:ext cx="404734" cy="3750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4892" y="5253937"/>
            <a:ext cx="193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9900"/>
                </a:solidFill>
                <a:latin typeface="+mn-lt"/>
              </a:rPr>
              <a:t>Work Complete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CTOF Monitoring</a:t>
            </a:r>
            <a:endParaRPr lang="en-US" dirty="0"/>
          </a:p>
        </p:txBody>
      </p:sp>
      <p:pic>
        <p:nvPicPr>
          <p:cNvPr id="6" name="Picture 5" descr="scaler-sc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637" y="4178547"/>
            <a:ext cx="6555105" cy="2234565"/>
          </a:xfrm>
          <a:prstGeom prst="rect">
            <a:avLst/>
          </a:prstGeom>
        </p:spPr>
      </p:pic>
      <p:pic>
        <p:nvPicPr>
          <p:cNvPr id="5" name="Picture 4" descr="histo-screen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233"/>
            <a:ext cx="6134100" cy="3360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5043" y="2043044"/>
            <a:ext cx="184426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+mn-lt"/>
              </a:rPr>
              <a:t>Trigger scalers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913" y="4718105"/>
            <a:ext cx="1888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tools now under development – off project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841" y="5854586"/>
            <a:ext cx="213833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+mn-lt"/>
              </a:rPr>
              <a:t>Sergey Boyarinov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ofHighVoltage_Sta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207" y="1676196"/>
            <a:ext cx="5500212" cy="4816441"/>
          </a:xfrm>
          <a:prstGeom prst="rect">
            <a:avLst/>
          </a:prstGeom>
        </p:spPr>
      </p:pic>
      <p:pic>
        <p:nvPicPr>
          <p:cNvPr id="5" name="Picture 4" descr="FtofHighVoltage_Config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159" y="2260851"/>
            <a:ext cx="1525557" cy="1215866"/>
          </a:xfrm>
          <a:prstGeom prst="rect">
            <a:avLst/>
          </a:prstGeom>
        </p:spPr>
      </p:pic>
      <p:pic>
        <p:nvPicPr>
          <p:cNvPr id="6" name="Picture 5" descr="FtofHighVoltage_Op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025" y="2612336"/>
            <a:ext cx="3954133" cy="1867463"/>
          </a:xfrm>
          <a:prstGeom prst="rect">
            <a:avLst/>
          </a:prstGeom>
        </p:spPr>
      </p:pic>
      <p:pic>
        <p:nvPicPr>
          <p:cNvPr id="7" name="Picture 6" descr="FtofHighVoltage_Und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385" y="4844913"/>
            <a:ext cx="3923679" cy="1421508"/>
          </a:xfrm>
          <a:prstGeom prst="rect">
            <a:avLst/>
          </a:prstGeom>
        </p:spPr>
      </p:pic>
      <p:pic>
        <p:nvPicPr>
          <p:cNvPr id="8" name="Picture 7" descr="FtofHighVoltage_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151" y="1909338"/>
            <a:ext cx="663583" cy="122930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143559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ＭＳ Ｐゴシック" pitchFamily="-110" charset="-128"/>
                <a:cs typeface="+mj-cs"/>
              </a:rPr>
              <a:t>CTOF Calibration Suite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781" y="1038085"/>
            <a:ext cx="8569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The CTOF calibration suite will be developed directly from the code suite being developed for the FTOF system. </a:t>
            </a:r>
          </a:p>
        </p:txBody>
      </p:sp>
      <p:pic>
        <p:nvPicPr>
          <p:cNvPr id="12" name="Picture 11" descr="greenmarb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89" y="1149620"/>
            <a:ext cx="203200" cy="20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9826" y="2263913"/>
            <a:ext cx="3368261" cy="2046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latin typeface="+mn-lt"/>
              </a:rPr>
              <a:t>ROOT/c++ implementation: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H. Lu (Univ. of Iowa)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latin typeface="+mn-lt"/>
              </a:rPr>
              <a:t> JAVA implementation: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L. Clark (Univ. of Glasgow)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latin typeface="+mn-lt"/>
              </a:rPr>
              <a:t> GUI development: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L. Clark (Univ. of Glasgow)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1913" y="5212518"/>
            <a:ext cx="2882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Dedicated development of CTOF suite will begin later this year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818" y="4312642"/>
            <a:ext cx="3357226" cy="584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009900"/>
                </a:solidFill>
                <a:latin typeface="+mn-lt"/>
              </a:rPr>
              <a:t>Contributed University Labor – Off Project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0867" y="1024128"/>
            <a:ext cx="8735392" cy="5266944"/>
          </a:xfrm>
          <a:prstGeom prst="roundRect">
            <a:avLst>
              <a:gd name="adj" fmla="val 24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001" y="1380815"/>
            <a:ext cx="821634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0"/>
              </a:spcAft>
            </a:pPr>
            <a:r>
              <a:rPr lang="en-US" sz="8000" b="0" dirty="0" smtClean="0">
                <a:solidFill>
                  <a:srgbClr val="FFFF00"/>
                </a:solidFill>
                <a:latin typeface="Chalkduster"/>
                <a:cs typeface="Chalkduster"/>
              </a:rPr>
              <a:t>Project Status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Counter Assembly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Cosmic Ray Testing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Software Development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Chalkduster"/>
                <a:cs typeface="Chalkduster"/>
              </a:rPr>
              <a:t>Remaining Design/Engineering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00" y="0"/>
            <a:ext cx="8103799" cy="6858000"/>
          </a:xfrm>
          <a:prstGeom prst="rect">
            <a:avLst/>
          </a:prstGeom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3810000" cy="639763"/>
          </a:xfrm>
        </p:spPr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</a:rPr>
              <a:t>12</a:t>
            </a:r>
            <a:endParaRPr lang="en-US" sz="3600" b="1" dirty="0" smtClean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0"/>
            <a:ext cx="2623695" cy="685418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800" dirty="0" smtClean="0">
                <a:solidFill>
                  <a:srgbClr val="92D05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Base equipment</a:t>
            </a:r>
            <a:endParaRPr lang="en-US" sz="18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Detector (FD)</a:t>
            </a:r>
          </a:p>
          <a:p>
            <a:pPr marL="574675" lvl="1" indent="-236538"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 Torus magnet</a:t>
            </a:r>
          </a:p>
          <a:p>
            <a:pPr marL="452438" lvl="1" indent="-114300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HT Cherenkov Counter </a:t>
            </a:r>
          </a:p>
          <a:p>
            <a:pPr marL="452438" lvl="1" indent="-114300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Drift Chamber system </a:t>
            </a:r>
          </a:p>
          <a:p>
            <a:pPr marL="452438" lvl="1" indent="-114300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LT Cherenkov Counter </a:t>
            </a:r>
          </a:p>
          <a:p>
            <a:pPr marL="452438" lvl="1" indent="-114300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Forward Time-of-Flight</a:t>
            </a:r>
          </a:p>
          <a:p>
            <a:pPr marL="452438" lvl="1" indent="-114300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Pre-shower Calorimeter </a:t>
            </a:r>
          </a:p>
          <a:p>
            <a:pPr marL="452438" lvl="1" indent="-114300" eaLnBrk="0" hangingPunct="0">
              <a:spcBef>
                <a:spcPts val="216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E.M. Calorimeter  </a:t>
            </a:r>
            <a:endParaRPr lang="en-US" sz="12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Detector (CD)</a:t>
            </a:r>
          </a:p>
          <a:p>
            <a:pPr lvl="1" indent="-109538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Solenoid magnet </a:t>
            </a:r>
          </a:p>
          <a:p>
            <a:pPr lvl="1" indent="-109538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Barrel Silicon Tracker </a:t>
            </a:r>
          </a:p>
          <a:p>
            <a:pPr lvl="1" indent="-109538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Central Time-of-Flight 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</a:p>
          <a:p>
            <a:pPr lvl="1" indent="-109538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Targets</a:t>
            </a:r>
          </a:p>
          <a:p>
            <a:pPr lvl="1" indent="-109538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Moller Polarimeter </a:t>
            </a:r>
          </a:p>
          <a:p>
            <a:pPr lvl="1" indent="-109538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Photon Ta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gger</a:t>
            </a:r>
          </a:p>
          <a:p>
            <a:pPr eaLnBrk="0" hangingPunct="0">
              <a:spcBef>
                <a:spcPts val="3324"/>
              </a:spcBef>
            </a:pPr>
            <a:r>
              <a:rPr lang="en-US" sz="1800" dirty="0" smtClean="0">
                <a:solidFill>
                  <a:srgbClr val="92D05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Upgrade to base equipment</a:t>
            </a:r>
            <a:endParaRPr lang="en-US" sz="18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     - 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MicroMegas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indent="-119063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Neutron Detector  </a:t>
            </a:r>
          </a:p>
          <a:p>
            <a:pPr lvl="1" indent="-119063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Tagger </a:t>
            </a:r>
          </a:p>
          <a:p>
            <a:pPr lvl="1" indent="-119063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RICH detector (1 sector)</a:t>
            </a:r>
          </a:p>
          <a:p>
            <a:pPr lvl="1" indent="-119063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Polarized target (long.)</a:t>
            </a:r>
          </a:p>
          <a:p>
            <a:pPr lvl="1" eaLnBrk="0" hangingPunct="0">
              <a:spcBef>
                <a:spcPct val="15000"/>
              </a:spcBef>
            </a:pPr>
            <a:endParaRPr lang="en-US" sz="1200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</a:pPr>
            <a:endParaRPr lang="en-US" sz="1200" dirty="0" smtClean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3048000" y="3048000"/>
            <a:ext cx="1066800" cy="1447800"/>
            <a:chOff x="3048000" y="3048000"/>
            <a:chExt cx="1066800" cy="14478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450739" y="3450739"/>
              <a:ext cx="914400" cy="413722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i="1" dirty="0" smtClean="0">
                  <a:solidFill>
                    <a:schemeClr val="tx1"/>
                  </a:solidFill>
                </a:rPr>
                <a:t>MM</a:t>
              </a:r>
              <a:endParaRPr lang="en-US" sz="1800" b="0" i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52799" y="4114800"/>
              <a:ext cx="696557" cy="381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i="1" dirty="0" smtClean="0">
                  <a:solidFill>
                    <a:schemeClr val="tx1"/>
                  </a:solidFill>
                </a:rPr>
                <a:t>CND</a:t>
              </a:r>
              <a:endParaRPr lang="en-US" sz="1800" b="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153434" y="6358616"/>
            <a:ext cx="3882293" cy="33855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http://www.jlab.org/Hall-B/clas12-web/</a:t>
            </a:r>
            <a:endParaRPr lang="en-US" sz="1600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493553" y="5941949"/>
            <a:ext cx="570954" cy="91605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Light Monitoring System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299" y="3256206"/>
            <a:ext cx="39812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Status: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Design of system nearly complete</a:t>
            </a:r>
          </a:p>
          <a:p>
            <a:pPr lvl="1" indent="-223838">
              <a:spcAft>
                <a:spcPts val="600"/>
              </a:spcAft>
            </a:pPr>
            <a:r>
              <a:rPr lang="en-US" sz="1400" b="0" i="1" dirty="0" smtClean="0">
                <a:solidFill>
                  <a:srgbClr val="660066"/>
                </a:solidFill>
                <a:latin typeface="+mn-lt"/>
              </a:rPr>
              <a:t>(A/B) – light source/driver developed at JLab</a:t>
            </a:r>
          </a:p>
          <a:p>
            <a:pPr lvl="1" indent="-223838">
              <a:spcAft>
                <a:spcPts val="600"/>
              </a:spcAft>
            </a:pPr>
            <a:r>
              <a:rPr lang="en-US" sz="1400" b="0" i="1" dirty="0" smtClean="0">
                <a:solidFill>
                  <a:srgbClr val="660066"/>
                </a:solidFill>
                <a:latin typeface="+mn-lt"/>
              </a:rPr>
              <a:t>(C) – integrating sphere commercial unit</a:t>
            </a:r>
          </a:p>
          <a:p>
            <a:pPr lvl="1" indent="-223838">
              <a:spcAft>
                <a:spcPts val="600"/>
              </a:spcAft>
            </a:pPr>
            <a:r>
              <a:rPr lang="en-US" sz="1400" b="0" i="1" dirty="0" smtClean="0">
                <a:solidFill>
                  <a:srgbClr val="660066"/>
                </a:solidFill>
                <a:latin typeface="+mn-lt"/>
              </a:rPr>
              <a:t>(D) – fiber bundle assembly commercial unit</a:t>
            </a:r>
          </a:p>
          <a:p>
            <a:pPr lvl="1" indent="-223838">
              <a:spcAft>
                <a:spcPts val="600"/>
              </a:spcAft>
            </a:pPr>
            <a:r>
              <a:rPr lang="en-US" sz="1400" b="0" i="1" dirty="0" smtClean="0">
                <a:solidFill>
                  <a:srgbClr val="660066"/>
                </a:solidFill>
                <a:latin typeface="+mn-lt"/>
              </a:rPr>
              <a:t>(E) – fiber mounting blocks from local shop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8488" y="1048506"/>
            <a:ext cx="182712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0090"/>
                </a:solidFill>
                <a:latin typeface="+mn-lt"/>
              </a:rPr>
              <a:t>Block Diagram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9646" y="5210211"/>
            <a:ext cx="262171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0090"/>
                </a:solidFill>
                <a:latin typeface="+mn-lt"/>
              </a:rPr>
              <a:t>Fiber Bundle Assembly</a:t>
            </a:r>
          </a:p>
        </p:txBody>
      </p:sp>
      <p:pic>
        <p:nvPicPr>
          <p:cNvPr id="11" name="Picture 10" descr="bloc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93" y="1466001"/>
            <a:ext cx="831340" cy="841248"/>
          </a:xfrm>
          <a:prstGeom prst="rect">
            <a:avLst/>
          </a:prstGeom>
        </p:spPr>
      </p:pic>
      <p:pic>
        <p:nvPicPr>
          <p:cNvPr id="12" name="Picture 11" descr="block2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175165" y="1499716"/>
            <a:ext cx="5137150" cy="537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867" y="1538864"/>
            <a:ext cx="899087" cy="58477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Arial"/>
              </a:rPr>
              <a:t>LED driver</a:t>
            </a:r>
            <a:endParaRPr lang="en-US" sz="1600" b="0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826" y="2353936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Arial"/>
              </a:rPr>
              <a:t>A</a:t>
            </a:r>
            <a:endParaRPr lang="en-US" sz="1600" b="0" dirty="0"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5320" y="2353936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latin typeface="Arial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3726" y="2353936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latin typeface="Arial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34905" y="2353936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latin typeface="Arial"/>
              </a:rPr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0156" y="2353936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latin typeface="Arial"/>
              </a:rPr>
              <a:t>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72348" y="1696302"/>
            <a:ext cx="417443" cy="265596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dirty="0">
              <a:latin typeface="Arial"/>
            </a:endParaRPr>
          </a:p>
        </p:txBody>
      </p:sp>
      <p:pic>
        <p:nvPicPr>
          <p:cNvPr id="21" name="Picture 20" descr="Screen Shot 2015-05-09 at 11.14.3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573" y="1466001"/>
            <a:ext cx="841248" cy="841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7565" y="5363479"/>
            <a:ext cx="2794001" cy="923330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Similar system already installed and tested for HTCC</a:t>
            </a:r>
          </a:p>
        </p:txBody>
      </p:sp>
      <p:pic>
        <p:nvPicPr>
          <p:cNvPr id="23" name="Picture 22" descr="fiber-assembl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037" y="3317028"/>
            <a:ext cx="5060950" cy="28321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4" name="TextBox 23"/>
          <p:cNvSpPr txBox="1"/>
          <p:nvPr/>
        </p:nvSpPr>
        <p:spPr>
          <a:xfrm>
            <a:off x="2079976" y="2814106"/>
            <a:ext cx="47598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i="1" dirty="0" smtClean="0">
                <a:solidFill>
                  <a:srgbClr val="0000FF"/>
                </a:solidFill>
                <a:latin typeface="+mn-lt"/>
              </a:rPr>
              <a:t>Counter time resolution/gain monitoring system; prescaled part of datastream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29739" y="1987826"/>
            <a:ext cx="993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i="1" dirty="0" smtClean="0">
                <a:solidFill>
                  <a:srgbClr val="008000"/>
                </a:solidFill>
                <a:latin typeface="+mn-lt"/>
              </a:rPr>
              <a:t>5-m long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5548" y="5895345"/>
            <a:ext cx="374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- Procurement to start in July 2015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473"/>
            <a:ext cx="9144000" cy="639763"/>
          </a:xfrm>
        </p:spPr>
        <p:txBody>
          <a:bodyPr/>
          <a:lstStyle/>
          <a:p>
            <a:r>
              <a:rPr lang="en-US" dirty="0" smtClean="0"/>
              <a:t>Support Structure</a:t>
            </a:r>
            <a:endParaRPr lang="en-US" dirty="0"/>
          </a:p>
        </p:txBody>
      </p:sp>
      <p:pic>
        <p:nvPicPr>
          <p:cNvPr id="5" name="Picture 4" descr="dnsupport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23" y="4315895"/>
            <a:ext cx="3078480" cy="1916176"/>
          </a:xfrm>
          <a:prstGeom prst="rect">
            <a:avLst/>
          </a:prstGeom>
        </p:spPr>
      </p:pic>
      <p:pic>
        <p:nvPicPr>
          <p:cNvPr id="6" name="Picture 5" descr="upsupport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252" y="960782"/>
            <a:ext cx="3711575" cy="3216275"/>
          </a:xfrm>
          <a:prstGeom prst="rect">
            <a:avLst/>
          </a:prstGeom>
        </p:spPr>
      </p:pic>
      <p:pic>
        <p:nvPicPr>
          <p:cNvPr id="8" name="Picture 7" descr="ctof-support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62" y="971827"/>
            <a:ext cx="3619500" cy="32353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5478" y="4362172"/>
            <a:ext cx="4660348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spcAft>
                <a:spcPts val="15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Status: </a:t>
            </a:r>
            <a:r>
              <a:rPr lang="en-US" sz="1800" b="0" dirty="0" smtClean="0">
                <a:latin typeface="+mn-lt"/>
              </a:rPr>
              <a:t>Main design elements completed; drawing set sent out for RFI in early May</a:t>
            </a:r>
          </a:p>
          <a:p>
            <a:pPr marL="111125" indent="-111125"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Designed complicated by presence of CND that is installed first in solenoid and weight of magnetic shields</a:t>
            </a:r>
          </a:p>
          <a:p>
            <a:pPr marL="111125" indent="-111125"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PR submission to begin this week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4086" y="960783"/>
            <a:ext cx="16454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i="1" dirty="0" smtClean="0">
                <a:solidFill>
                  <a:srgbClr val="008000"/>
                </a:solidFill>
                <a:latin typeface="+mn-lt"/>
              </a:rPr>
              <a:t>upstream support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789" y="4304750"/>
            <a:ext cx="18354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i="1" dirty="0" smtClean="0">
                <a:solidFill>
                  <a:srgbClr val="008000"/>
                </a:solidFill>
                <a:latin typeface="+mn-lt"/>
              </a:rPr>
              <a:t>downstream support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Installation Scheme &amp; Tooling</a:t>
            </a:r>
            <a:endParaRPr lang="en-US" dirty="0"/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4" y="901141"/>
            <a:ext cx="3183648" cy="236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805" y="901145"/>
            <a:ext cx="4068162" cy="23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915" y="3300960"/>
            <a:ext cx="4195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Mount counter to installation tooling</a:t>
            </a:r>
            <a:endParaRPr lang="en-US" sz="1400" i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7708" y="3300960"/>
            <a:ext cx="4765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Move counter into Solenoid; rotate in azimuth</a:t>
            </a:r>
            <a:endParaRPr lang="en-US" sz="1400" i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053" y="5747760"/>
            <a:ext cx="4153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Rotate counter toward Solenoid bore</a:t>
            </a:r>
            <a:endParaRPr lang="en-US" sz="1400" i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7820" y="5747760"/>
            <a:ext cx="4524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4: Attach the counter to the support structure</a:t>
            </a:r>
            <a:endParaRPr lang="en-US" sz="1400" i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0" y="3652753"/>
            <a:ext cx="3756032" cy="204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03" y="3630060"/>
            <a:ext cx="37669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5854" y="6083744"/>
            <a:ext cx="778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FF0000"/>
                </a:solidFill>
                <a:latin typeface="Chalkduster"/>
                <a:cs typeface="Chalkduster"/>
              </a:rPr>
              <a:t>Status: </a:t>
            </a:r>
            <a:r>
              <a:rPr lang="en-US" sz="1600" b="0" dirty="0" smtClean="0">
                <a:solidFill>
                  <a:srgbClr val="0000FF"/>
                </a:solidFill>
                <a:latin typeface="+mn-lt"/>
              </a:rPr>
              <a:t>Design (65%) and engineering analysis (33%) in progress (June reporting) 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8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06538" y="1143000"/>
            <a:ext cx="50246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CTOF Installation</a:t>
            </a:r>
          </a:p>
          <a:p>
            <a:r>
              <a:rPr lang="en-US" sz="4800" dirty="0" smtClean="0"/>
              <a:t>         Sequence</a:t>
            </a:r>
            <a:endParaRPr lang="en-US" sz="4800" dirty="0"/>
          </a:p>
        </p:txBody>
      </p:sp>
      <p:sp>
        <p:nvSpPr>
          <p:cNvPr id="5" name="Rounded Rectangle 4"/>
          <p:cNvSpPr/>
          <p:nvPr/>
        </p:nvSpPr>
        <p:spPr>
          <a:xfrm>
            <a:off x="6264874" y="5936445"/>
            <a:ext cx="1702057" cy="457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Cyril Wiggins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322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7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76400" y="5181599"/>
            <a:ext cx="6019800" cy="689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Install ANCHOR BRACKETS onto UPSTREAM INTERFACE RING of SOLENOID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965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74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74784" y="5001875"/>
            <a:ext cx="7219282" cy="457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Install CENTRAL NEUTRON DETECTOR onto UPSTREAM INTERFACE RING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8030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0"/>
            <a:ext cx="121157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525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3345" y="-2529"/>
            <a:ext cx="12150845" cy="69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36967" y="4281606"/>
            <a:ext cx="5272930" cy="457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Install CTOF support structure onto anchor brackets</a:t>
            </a:r>
          </a:p>
        </p:txBody>
      </p:sp>
    </p:spTree>
    <p:extLst>
      <p:ext uri="{BB962C8B-B14F-4D97-AF65-F5344CB8AC3E}">
        <p14:creationId xmlns:p14="http://schemas.microsoft.com/office/powerpoint/2010/main" val="1453404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2"/>
            <a:ext cx="1216649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38200" y="609600"/>
            <a:ext cx="7543800" cy="990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Install counters #1 &amp; #2;</a:t>
            </a:r>
          </a:p>
          <a:p>
            <a:r>
              <a:rPr lang="en-US" sz="1800" b="0" dirty="0" smtClean="0">
                <a:latin typeface="Calibri"/>
                <a:cs typeface="Calibri"/>
              </a:rPr>
              <a:t>- Specially assembled, as the first of the array</a:t>
            </a:r>
          </a:p>
          <a:p>
            <a:r>
              <a:rPr lang="en-US" sz="1800" b="0" dirty="0" smtClean="0">
                <a:latin typeface="Calibri"/>
                <a:cs typeface="Calibri"/>
              </a:rPr>
              <a:t>- Require special installation because of close proximity to the solenoid cart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9742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0"/>
            <a:ext cx="1208552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99723" y="914400"/>
            <a:ext cx="5302014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Install first quadrant of counters from the bottom up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6545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330154"/>
              </p:ext>
            </p:extLst>
          </p:nvPr>
        </p:nvGraphicFramePr>
        <p:xfrm>
          <a:off x="3787438" y="2879755"/>
          <a:ext cx="5086506" cy="3500571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1403739"/>
                <a:gridCol w="3299416"/>
                <a:gridCol w="383351"/>
              </a:tblGrid>
              <a:tr h="2594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PARAMETER</a:t>
                      </a:r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DESIGN VALUE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#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CTOF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</a:rPr>
                        <a:t> Barrel</a:t>
                      </a:r>
                      <a:endParaRPr lang="en-US" sz="1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48 counters;</a:t>
                      </a:r>
                      <a:r>
                        <a:rPr lang="en-US" sz="1200" baseline="0" dirty="0" smtClean="0"/>
                        <a:t> double-sided readout; R=25 cm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ym typeface="Wingdings"/>
                        </a:rPr>
                        <a:t>Angular Coverage</a:t>
                      </a:r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1200" dirty="0" smtClean="0"/>
                        <a:t>: (35</a:t>
                      </a:r>
                      <a:r>
                        <a:rPr lang="en-US" sz="1200" baseline="30000" dirty="0" smtClean="0"/>
                        <a:t>o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>
                          <a:sym typeface="Wingdings"/>
                        </a:rPr>
                        <a:t>, 125</a:t>
                      </a:r>
                      <a:r>
                        <a:rPr lang="en-US" sz="1200" baseline="30000" dirty="0" smtClean="0">
                          <a:sym typeface="Wingdings"/>
                        </a:rPr>
                        <a:t>o</a:t>
                      </a:r>
                      <a:r>
                        <a:rPr lang="en-US" sz="1200" baseline="0" dirty="0" smtClean="0">
                          <a:sym typeface="Wingdings"/>
                        </a:rPr>
                        <a:t>)</a:t>
                      </a:r>
                      <a:r>
                        <a:rPr lang="en-US" sz="1200" dirty="0" smtClean="0">
                          <a:sym typeface="Wingdings"/>
                        </a:rPr>
                        <a:t>  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  <a:sym typeface="Wingdings"/>
                        </a:rPr>
                        <a:t>f</a:t>
                      </a:r>
                      <a:r>
                        <a:rPr lang="en-US" sz="1200" dirty="0" smtClean="0">
                          <a:sym typeface="Wingdings"/>
                        </a:rPr>
                        <a:t>: (-180</a:t>
                      </a:r>
                      <a:r>
                        <a:rPr lang="en-US" sz="1200" baseline="30000" dirty="0" smtClean="0">
                          <a:sym typeface="Wingdings"/>
                        </a:rPr>
                        <a:t>o</a:t>
                      </a:r>
                      <a:r>
                        <a:rPr lang="en-US" sz="1200" dirty="0" smtClean="0">
                          <a:sym typeface="Wingdings"/>
                        </a:rPr>
                        <a:t>,180</a:t>
                      </a:r>
                      <a:r>
                        <a:rPr lang="en-US" sz="1200" baseline="30000" dirty="0" smtClean="0">
                          <a:sym typeface="Wingdings"/>
                        </a:rPr>
                        <a:t>o</a:t>
                      </a:r>
                      <a:r>
                        <a:rPr lang="en-US" sz="1200" dirty="0" smtClean="0">
                          <a:sym typeface="Wingdings"/>
                        </a:rPr>
                        <a:t>)</a:t>
                      </a:r>
                      <a:endParaRPr lang="en-US" sz="1200" baseline="300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aseline="300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05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Scint. Dimensions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>
                          <a:sym typeface="Wingdings"/>
                        </a:rPr>
                        <a:t>BC-408 Trap. cross section ~3 x 3 x 92 cm</a:t>
                      </a:r>
                      <a:r>
                        <a:rPr lang="en-US" sz="1200" baseline="30000" dirty="0" smtClean="0">
                          <a:sym typeface="Wingdings"/>
                        </a:rPr>
                        <a:t>3  </a:t>
                      </a:r>
                      <a:endParaRPr lang="en-US" sz="1200" baseline="300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>
                          <a:sym typeface="Wingdings"/>
                        </a:rPr>
                        <a:t>48</a:t>
                      </a:r>
                      <a:endParaRPr lang="en-US" sz="1200" baseline="300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PMTs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R2083</a:t>
                      </a:r>
                      <a:r>
                        <a:rPr lang="en-US" sz="1200" baseline="0" dirty="0" smtClean="0"/>
                        <a:t>  (PC 46 mm, H2431-MOD assembly)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96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Upstream LGs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OD=2”, 1m-long, focusing design, straight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48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Downstream</a:t>
                      </a:r>
                      <a:r>
                        <a:rPr lang="en-US" sz="1200" baseline="0" dirty="0" smtClean="0"/>
                        <a:t> LGs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OD=2”,1.6 m-long, focusing design, bent 135</a:t>
                      </a:r>
                      <a:r>
                        <a:rPr lang="en-US" sz="1200" baseline="30000" dirty="0" smtClean="0">
                          <a:sym typeface="Wingdings"/>
                        </a:rPr>
                        <a:t>o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48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4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Magnetic Shields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Triple layer Co-NETIC/Hi-Perm 49/steel</a:t>
                      </a:r>
                      <a:r>
                        <a:rPr lang="en-US" sz="1200" baseline="0" dirty="0" smtClean="0"/>
                        <a:t> with compensating coil around inner layer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96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Design Resolution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800000"/>
                          </a:solidFill>
                        </a:rPr>
                        <a:t>60 ps</a:t>
                      </a:r>
                      <a:endParaRPr lang="en-US" sz="1200" b="1" dirty="0">
                        <a:solidFill>
                          <a:srgbClr val="800000"/>
                        </a:solidFill>
                      </a:endParaRPr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PID: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200" dirty="0" smtClean="0"/>
                        <a:t>/K Separation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to 0.64 GeV (3.3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K/p Separation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to 1.00 GeV (3.3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200" dirty="0" smtClean="0"/>
                        <a:t>/p Separation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to 1.25 GeV (3.3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80683" marR="806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81434" y="4257676"/>
            <a:ext cx="345859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Operating Environment:</a:t>
            </a:r>
          </a:p>
          <a:p>
            <a:pPr marL="396875" indent="-1127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CTOF installed in CLAS12 5-T superconducting solenoid</a:t>
            </a:r>
          </a:p>
          <a:p>
            <a:pPr marL="396875" indent="-1127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Fringe field at CTOF PMT location at level of 0.5 - 1 kG</a:t>
            </a:r>
          </a:p>
          <a:p>
            <a:pPr marL="396875" indent="-1127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CND outside; SVT inside</a:t>
            </a:r>
          </a:p>
        </p:txBody>
      </p:sp>
      <p:pic>
        <p:nvPicPr>
          <p:cNvPr id="7" name="Picture 6" descr="ctof-support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01" y="1034351"/>
            <a:ext cx="3185160" cy="2847086"/>
          </a:xfrm>
          <a:prstGeom prst="rect">
            <a:avLst/>
          </a:prstGeom>
        </p:spPr>
      </p:pic>
      <p:pic>
        <p:nvPicPr>
          <p:cNvPr id="10" name="Picture 9" descr="counter-pair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348" y="992238"/>
            <a:ext cx="3138170" cy="172910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917789" y="982821"/>
            <a:ext cx="20124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CTOF Design: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3812" y="2462695"/>
            <a:ext cx="1314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i="1" dirty="0" smtClean="0">
                <a:solidFill>
                  <a:srgbClr val="FF6600"/>
                </a:solidFill>
                <a:latin typeface="+mn-lt"/>
              </a:rPr>
              <a:t>low-pitch angle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0921" y="1775787"/>
            <a:ext cx="1314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i="1" dirty="0" smtClean="0">
                <a:solidFill>
                  <a:srgbClr val="FF6600"/>
                </a:solidFill>
                <a:latin typeface="+mn-lt"/>
              </a:rPr>
              <a:t>high-pitch angle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0"/>
            <a:ext cx="120926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00592" y="866472"/>
            <a:ext cx="3997771" cy="6551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Install second quadrant of counters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0079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"/>
            <a:ext cx="1206552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94560" y="4953000"/>
            <a:ext cx="5301453" cy="6535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Install third and fourth quadrants of counters;</a:t>
            </a:r>
          </a:p>
          <a:p>
            <a:pPr algn="ctr"/>
            <a:r>
              <a:rPr lang="en-US" sz="1800" b="0" dirty="0" smtClean="0">
                <a:latin typeface="Calibri"/>
                <a:cs typeface="Calibri"/>
              </a:rPr>
              <a:t>Last 3 counters have special installation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6899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0"/>
            <a:ext cx="122763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18722" y="3730145"/>
            <a:ext cx="6609712" cy="70931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Counters #46 &amp; #47 are special assemblies that mount together at the inner cone</a:t>
            </a:r>
          </a:p>
        </p:txBody>
      </p:sp>
    </p:spTree>
    <p:extLst>
      <p:ext uri="{BB962C8B-B14F-4D97-AF65-F5344CB8AC3E}">
        <p14:creationId xmlns:p14="http://schemas.microsoft.com/office/powerpoint/2010/main" val="17083078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640" y="-1"/>
            <a:ext cx="121527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327681" y="4114800"/>
            <a:ext cx="35328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Modified 48</a:t>
            </a:r>
            <a:r>
              <a:rPr lang="en-US" sz="1800" b="0" baseline="30000" dirty="0" smtClean="0">
                <a:latin typeface="Calibri"/>
                <a:cs typeface="Calibri"/>
              </a:rPr>
              <a:t>th</a:t>
            </a:r>
            <a:r>
              <a:rPr lang="en-US" sz="1800" b="0" dirty="0" smtClean="0">
                <a:latin typeface="Calibri"/>
                <a:cs typeface="Calibri"/>
              </a:rPr>
              <a:t> counter installed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458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0867" y="1027041"/>
            <a:ext cx="8735392" cy="5267739"/>
          </a:xfrm>
          <a:prstGeom prst="roundRect">
            <a:avLst>
              <a:gd name="adj" fmla="val 24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953" y="1588376"/>
            <a:ext cx="756222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200"/>
              </a:spcAft>
            </a:pPr>
            <a:r>
              <a:rPr lang="en-US" sz="8000" b="0" dirty="0" smtClean="0">
                <a:solidFill>
                  <a:srgbClr val="FFFF00"/>
                </a:solidFill>
                <a:latin typeface="Chalkduster"/>
                <a:cs typeface="Chalkduster"/>
              </a:rPr>
              <a:t>Remaining Tasks </a:t>
            </a:r>
          </a:p>
          <a:p>
            <a:pPr indent="2573338">
              <a:spcAft>
                <a:spcPts val="60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Chalkduster"/>
                <a:cs typeface="Chalkduster"/>
              </a:rPr>
              <a:t>On Project</a:t>
            </a:r>
          </a:p>
          <a:p>
            <a:pPr indent="2573338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Off Project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EVMS Chart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9041" y="6007651"/>
            <a:ext cx="793509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CTOF project 85.7% complete as of May 2015;     90% as of June 2015</a:t>
            </a:r>
          </a:p>
        </p:txBody>
      </p:sp>
      <p:pic>
        <p:nvPicPr>
          <p:cNvPr id="8" name="Picture 7" descr="Screen Shot 2015-06-15 at 1.51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7" y="886616"/>
            <a:ext cx="8572500" cy="49758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60450" y="5970985"/>
            <a:ext cx="401078" cy="503012"/>
            <a:chOff x="8110669" y="1058289"/>
            <a:chExt cx="401078" cy="503012"/>
          </a:xfrm>
        </p:grpSpPr>
        <p:sp>
          <p:nvSpPr>
            <p:cNvPr id="6" name="TextBox 5"/>
            <p:cNvSpPr txBox="1"/>
            <p:nvPr/>
          </p:nvSpPr>
          <p:spPr>
            <a:xfrm>
              <a:off x="8110669" y="1058289"/>
              <a:ext cx="334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800" b="0" dirty="0" smtClean="0">
                  <a:solidFill>
                    <a:srgbClr val="3C8C93"/>
                  </a:solidFill>
                  <a:latin typeface="+mn-lt"/>
                </a:rPr>
                <a:t>&gt;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0670" y="1191969"/>
              <a:ext cx="401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800" b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≈</a:t>
              </a:r>
            </a:p>
          </p:txBody>
        </p:sp>
      </p:grpSp>
      <p:sp>
        <p:nvSpPr>
          <p:cNvPr id="11" name="Oval 10"/>
          <p:cNvSpPr/>
          <p:nvPr/>
        </p:nvSpPr>
        <p:spPr bwMode="auto">
          <a:xfrm rot="21060000">
            <a:off x="2827134" y="3798961"/>
            <a:ext cx="1214781" cy="37547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Schedule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31905" y="1104346"/>
          <a:ext cx="7819709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567"/>
                <a:gridCol w="2924682"/>
                <a:gridCol w="885561"/>
                <a:gridCol w="932170"/>
                <a:gridCol w="1176864"/>
                <a:gridCol w="908865"/>
              </a:tblGrid>
              <a:tr h="16592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Act. ID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Activity Name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Start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Finish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Expected Finish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 % Comp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May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242231115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Light Monitoring System Design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2-Dec-13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75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Final Drawings CTOF</a:t>
                      </a:r>
                      <a:r>
                        <a:rPr lang="en-US" sz="1000" baseline="0" dirty="0" smtClean="0"/>
                        <a:t> Support Harness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3-Jan-14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242231265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CTOF Procure Support Harness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5-Oct-15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30-Sep-15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Final Drawings</a:t>
                      </a:r>
                      <a:r>
                        <a:rPr lang="en-US" sz="1000" baseline="0" dirty="0" smtClean="0"/>
                        <a:t> Counter Installation Arm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5-Jan-15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30-Sep-15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</a:t>
                      </a:r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Counter Installation Arm – Engineering</a:t>
                      </a:r>
                      <a:r>
                        <a:rPr lang="en-US" sz="1000" baseline="0" dirty="0" smtClean="0"/>
                        <a:t> Analysis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4-May-15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33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242231275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Procure Installation Tooling</a:t>
                      </a:r>
                      <a:r>
                        <a:rPr lang="en-US" sz="1000" baseline="0" dirty="0" smtClean="0"/>
                        <a:t> and </a:t>
                      </a:r>
                      <a:r>
                        <a:rPr lang="en-US" sz="1000" dirty="0" smtClean="0"/>
                        <a:t>Transport Rack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1-Oct-15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3-Dec-15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11-Nov-15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Light Monitoring</a:t>
                      </a:r>
                      <a:r>
                        <a:rPr lang="en-US" sz="1000" baseline="0" dirty="0" smtClean="0"/>
                        <a:t> System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6-Oct-14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242231325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Assemble Setup for Magnetic</a:t>
                      </a:r>
                      <a:r>
                        <a:rPr lang="en-US" sz="1000" baseline="0" dirty="0" smtClean="0"/>
                        <a:t> Shield Tests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7-Apr-14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22-Jun-15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20-Jun-15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80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Purchase</a:t>
                      </a:r>
                      <a:r>
                        <a:rPr lang="en-US" sz="1000" baseline="0" dirty="0" smtClean="0"/>
                        <a:t> Cables/Connectors (LMS Procure)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5-Jan-15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53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242231340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Fabricate Cables</a:t>
                      </a:r>
                      <a:r>
                        <a:rPr lang="en-US" sz="1000" baseline="0" dirty="0" smtClean="0"/>
                        <a:t> LV and HV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6-Oct-14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15-Jul-15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242231355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Correction</a:t>
                      </a:r>
                      <a:r>
                        <a:rPr lang="en-US" sz="1000" baseline="0" dirty="0" smtClean="0"/>
                        <a:t> Coil Power Harness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6-Oct-14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33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242231360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Fabricate Splitter Parts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6-Oct-14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15-Jul-15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242231365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Assemble CTOF Patch</a:t>
                      </a:r>
                      <a:r>
                        <a:rPr lang="en-US" sz="1000" baseline="0" dirty="0" smtClean="0"/>
                        <a:t> Panels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15-Jun-15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242231370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Assemble CTOF Splitters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26-Jun-15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242231385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Testing External</a:t>
                      </a:r>
                      <a:r>
                        <a:rPr lang="en-US" sz="1000" baseline="0" dirty="0" smtClean="0"/>
                        <a:t> Magnetic Shields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13-Apr-15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17-Jul-15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20-Jun-15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32</a:t>
                      </a:r>
                      <a:endParaRPr lang="en-US" sz="1000" dirty="0"/>
                    </a:p>
                  </a:txBody>
                  <a:tcPr>
                    <a:solidFill>
                      <a:srgbClr val="DAEDEF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242231415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Assemble the DAQ System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13-Apr-15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15-Jun-15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65</a:t>
                      </a:r>
                      <a:endParaRPr lang="en-US" sz="1000" dirty="0"/>
                    </a:p>
                  </a:txBody>
                  <a:tcPr>
                    <a:noFill/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242231420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Standalone</a:t>
                      </a:r>
                      <a:r>
                        <a:rPr lang="en-US" sz="1000" baseline="0" dirty="0" smtClean="0"/>
                        <a:t> CTOF Testing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242231425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CTOF</a:t>
                      </a:r>
                      <a:r>
                        <a:rPr lang="en-US" sz="1000" baseline="0" dirty="0" smtClean="0"/>
                        <a:t> Storage Rack for Transportation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4-Dec-15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13-Jan-16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24-Nov-15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242231430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Incidentals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2-Jul-14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24-Nov-15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242231470M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CTOF Ready for Installation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13-Jan-16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Schedule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31905" y="1104346"/>
          <a:ext cx="8647052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567"/>
                <a:gridCol w="2924682"/>
                <a:gridCol w="885561"/>
                <a:gridCol w="932170"/>
                <a:gridCol w="1176864"/>
                <a:gridCol w="908865"/>
                <a:gridCol w="827343"/>
              </a:tblGrid>
              <a:tr h="16592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Act. ID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Activity Name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BL Start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BL Finish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Expected Finish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 % Comp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May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333399"/>
                          </a:solidFill>
                        </a:rPr>
                        <a:t>% Comp June</a:t>
                      </a:r>
                      <a:endParaRPr lang="en-US" sz="10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242231115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Light Monitoring System Design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2-Dec-13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75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Final Drawings CTOF</a:t>
                      </a:r>
                      <a:r>
                        <a:rPr lang="en-US" sz="1000" baseline="0" dirty="0" smtClean="0"/>
                        <a:t> Support Harness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3-Jan-14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</a:rPr>
                        <a:t>90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242231265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CTOF Procure Support Harness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5-Oct-15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30-Sep-15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Final Drawings</a:t>
                      </a:r>
                      <a:r>
                        <a:rPr lang="en-US" sz="1000" baseline="0" dirty="0" smtClean="0"/>
                        <a:t> Counter Installation Arm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5-Jan-15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30-Sep-15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Counter Installation Arm – Engineering</a:t>
                      </a:r>
                      <a:r>
                        <a:rPr lang="en-US" sz="1000" baseline="0" dirty="0" smtClean="0"/>
                        <a:t> Analysis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4-May-15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242231275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Procure Installation Tooling</a:t>
                      </a:r>
                      <a:r>
                        <a:rPr lang="en-US" sz="1000" baseline="0" dirty="0" smtClean="0"/>
                        <a:t> and </a:t>
                      </a:r>
                      <a:r>
                        <a:rPr lang="en-US" sz="1000" dirty="0" smtClean="0"/>
                        <a:t>Transport Rack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1-Oct-15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3-Dec-15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11-Nov-15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Light Monitoring</a:t>
                      </a:r>
                      <a:r>
                        <a:rPr lang="en-US" sz="1000" baseline="0" dirty="0" smtClean="0"/>
                        <a:t> System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6-Oct-14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242231325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Assemble Setup for Magnetic</a:t>
                      </a:r>
                      <a:r>
                        <a:rPr lang="en-US" sz="1000" baseline="0" dirty="0" smtClean="0"/>
                        <a:t> Shield Tests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7-Apr-14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80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Purchase</a:t>
                      </a:r>
                      <a:r>
                        <a:rPr lang="en-US" sz="1000" baseline="0" dirty="0" smtClean="0"/>
                        <a:t> Cables/Connectors (LMS Procure)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5-Jan-15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53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242231340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Fabricate Cables</a:t>
                      </a:r>
                      <a:r>
                        <a:rPr lang="en-US" sz="1000" baseline="0" dirty="0" smtClean="0"/>
                        <a:t> LV and HV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6-Oct-14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15-Jul-15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242231355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Correction</a:t>
                      </a:r>
                      <a:r>
                        <a:rPr lang="en-US" sz="1000" baseline="0" dirty="0" smtClean="0"/>
                        <a:t> Coil Power Harness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6-Oct-14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33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242231360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Fabricate Splitter Parts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6-Oct-14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15-Jul-15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242231365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Assemble CTOF Patch</a:t>
                      </a:r>
                      <a:r>
                        <a:rPr lang="en-US" sz="1000" baseline="0" dirty="0" smtClean="0"/>
                        <a:t> Panels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242231370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Assemble CTOF Splitters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31-Jul-15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242231385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Testing External</a:t>
                      </a:r>
                      <a:r>
                        <a:rPr lang="en-US" sz="1000" baseline="0" dirty="0" smtClean="0"/>
                        <a:t> Magnetic Shields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13-Apr-15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17-Jul-15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32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242231415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Assemble the DAQ System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13-Apr-15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15-Jun-15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65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en-US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242231420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Standalone</a:t>
                      </a:r>
                      <a:r>
                        <a:rPr lang="en-US" sz="1000" baseline="0" dirty="0" smtClean="0"/>
                        <a:t> CTOF Testing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24-Aug-15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242231425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CTOF</a:t>
                      </a:r>
                      <a:r>
                        <a:rPr lang="en-US" sz="1000" baseline="0" dirty="0" smtClean="0"/>
                        <a:t> Storage Rack for Transportation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4-Dec-15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13-Jan-16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24-Nov-15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242231430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Incidentals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2-Jul-14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1-Jul-15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24-Nov-15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/>
                </a:tc>
              </a:tr>
              <a:tr h="16592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242231470M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CTOF Ready for Installation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13-Jan-16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Remaining Manpower - May</a:t>
            </a:r>
            <a:endParaRPr lang="en-US" dirty="0"/>
          </a:p>
        </p:txBody>
      </p:sp>
      <p:pic>
        <p:nvPicPr>
          <p:cNvPr id="6" name="Picture 5" descr="Screen Shot 2015-06-26 at 5.03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333"/>
            <a:ext cx="9144000" cy="53117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Remaining Manpower - June</a:t>
            </a:r>
            <a:endParaRPr lang="en-US" dirty="0"/>
          </a:p>
        </p:txBody>
      </p:sp>
      <p:pic>
        <p:nvPicPr>
          <p:cNvPr id="6" name="Picture 5" descr="Screen Shot 2015-06-26 at 5.04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695"/>
            <a:ext cx="9144000" cy="3476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2436" y="5146633"/>
            <a:ext cx="4367284" cy="723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WBS 1.4.2.2.3.1 – 24.75 m-w remaining</a:t>
            </a:r>
          </a:p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660066"/>
                </a:solidFill>
                <a:latin typeface="+mn-lt"/>
              </a:rPr>
              <a:t>WBS 1.4.2.6.4    - 11.2 m-w remaining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CTOF PID Specifications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43210" y="3238946"/>
          <a:ext cx="2805045" cy="148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349"/>
                <a:gridCol w="1954696"/>
              </a:tblGrid>
              <a:tr h="37149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660066"/>
                          </a:solidFill>
                        </a:rPr>
                        <a:t>PID: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3.3</a:t>
                      </a:r>
                      <a:r>
                        <a:rPr lang="en-US" dirty="0" smtClean="0">
                          <a:solidFill>
                            <a:srgbClr val="660066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 Separation</a:t>
                      </a:r>
                      <a:endParaRPr lang="en-US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/K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0.64 GeV/c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K/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  <a:latin typeface="+mn-lt"/>
                          <a:cs typeface="Symbol" charset="2"/>
                        </a:rPr>
                        <a:t>p</a:t>
                      </a:r>
                      <a:endParaRPr lang="en-US" dirty="0">
                        <a:solidFill>
                          <a:srgbClr val="008000"/>
                        </a:solidFill>
                        <a:latin typeface="+mn-lt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1.00 GeV/c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/p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1.25 GeV/c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90262" y="5753653"/>
            <a:ext cx="7045739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 smtClean="0">
                <a:solidFill>
                  <a:srgbClr val="008000"/>
                </a:solidFill>
                <a:latin typeface="+mn-lt"/>
              </a:rPr>
              <a:t>Nominal CTOF average timing specification is 60 ps/counter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2406" y="1689378"/>
            <a:ext cx="280816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+mn-lt"/>
              </a:rPr>
              <a:t>CTOF is the primary PID detector in the CLAS12 Central Detector</a:t>
            </a:r>
          </a:p>
        </p:txBody>
      </p:sp>
      <p:pic>
        <p:nvPicPr>
          <p:cNvPr id="9" name="Picture 8" descr="Screen Shot 2015-06-24 at 6.09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4" y="975904"/>
            <a:ext cx="5821680" cy="43129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rot="16200000" flipH="1">
            <a:off x="2074116" y="4205968"/>
            <a:ext cx="722354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16200000" flipH="1">
            <a:off x="3030512" y="4218557"/>
            <a:ext cx="722354" cy="0"/>
          </a:xfrm>
          <a:prstGeom prst="line">
            <a:avLst/>
          </a:prstGeom>
          <a:noFill/>
          <a:ln w="95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6200000" flipH="1">
            <a:off x="3625696" y="4231146"/>
            <a:ext cx="722354" cy="0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Task #1 - CTOF Procurement 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0696" y="1148520"/>
            <a:ext cx="83709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Solenoid Support Structure:</a:t>
            </a:r>
            <a:endParaRPr lang="en-US" sz="1800" b="0" dirty="0" smtClean="0">
              <a:latin typeface="+mn-lt"/>
            </a:endParaRPr>
          </a:p>
          <a:p>
            <a:pPr marL="396875" lvl="1" indent="-109538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Activity ID(242231265); budgeted amount $46,930</a:t>
            </a:r>
          </a:p>
          <a:p>
            <a:pPr marL="396875" lvl="1" indent="-109538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Estimated amount: $59,340</a:t>
            </a:r>
          </a:p>
          <a:p>
            <a:pPr marL="854075" lvl="2" indent="-109538">
              <a:spcAft>
                <a:spcPts val="1200"/>
              </a:spcAft>
              <a:buFontTx/>
              <a:buChar char="-"/>
            </a:pPr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Upstream support: $41,340 (RFI submission, Vision Machine) </a:t>
            </a:r>
          </a:p>
          <a:p>
            <a:pPr marL="854075" lvl="2" indent="-109538">
              <a:spcAft>
                <a:spcPts val="1200"/>
              </a:spcAft>
              <a:buFontTx/>
              <a:buChar char="-"/>
            </a:pPr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Support Ring + Hardware: $18,000 (engineering judgment)</a:t>
            </a:r>
          </a:p>
          <a:p>
            <a:pPr marL="396875" lvl="1" indent="-109538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Conceptual design completed (Cyril Wiggins)</a:t>
            </a:r>
          </a:p>
          <a:p>
            <a:pPr marL="396875" lvl="1" indent="-109538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Engineering analysis completed (Saptarshi Mandal)</a:t>
            </a:r>
          </a:p>
        </p:txBody>
      </p:sp>
      <p:pic>
        <p:nvPicPr>
          <p:cNvPr id="5" name="Picture 4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3" y="1260058"/>
            <a:ext cx="203200" cy="203200"/>
          </a:xfrm>
          <a:prstGeom prst="rect">
            <a:avLst/>
          </a:prstGeom>
        </p:spPr>
      </p:pic>
      <p:pic>
        <p:nvPicPr>
          <p:cNvPr id="6" name="Picture 5" descr="ctof-support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35" y="3611221"/>
            <a:ext cx="2895600" cy="2588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833" y="3920450"/>
            <a:ext cx="5013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lvl="1" indent="-111125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Detailed design nearly complete based on significant work to prepare RFI drawing package in May.</a:t>
            </a:r>
          </a:p>
          <a:p>
            <a:pPr marL="111125" indent="-111125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Procurement will send drawing package out for bids by the end of June (part #1) and mid-July (part #2).</a:t>
            </a:r>
          </a:p>
          <a:p>
            <a:pPr marL="111125" indent="-111125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Expect award of contracts by beginning of August and deliveries by mid-September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Task #2 - CTOF Procurements II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0696" y="1148520"/>
            <a:ext cx="83709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Installation Tooling and Fixtures:</a:t>
            </a:r>
            <a:endParaRPr lang="en-US" sz="1800" b="0" dirty="0" smtClean="0">
              <a:latin typeface="+mn-lt"/>
            </a:endParaRP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Activity ID(242231275); budgeted amount $11,353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Estimated amount: $11,353 </a:t>
            </a:r>
            <a:r>
              <a:rPr lang="en-US" sz="1600" b="0" dirty="0" smtClean="0">
                <a:solidFill>
                  <a:srgbClr val="7575D1"/>
                </a:solidFill>
                <a:latin typeface="+mn-lt"/>
              </a:rPr>
              <a:t>(engineering judgment)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Conceptual design and engineering analysis in progress (Bob Miller)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Detailed design to be completed (Cyril Wiggins)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Design &amp; procurement to begin after submission of support structure</a:t>
            </a:r>
          </a:p>
        </p:txBody>
      </p:sp>
      <p:pic>
        <p:nvPicPr>
          <p:cNvPr id="5" name="Picture 4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3" y="1260058"/>
            <a:ext cx="203200" cy="2032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34" y="3949141"/>
            <a:ext cx="3006505" cy="223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5-06-01 at 3.17.19 PM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5760" y="3566273"/>
            <a:ext cx="5995035" cy="28638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Task #3 - CTOF Procurement III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0696" y="979124"/>
            <a:ext cx="848150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Light Monitoring System:</a:t>
            </a:r>
            <a:endParaRPr lang="en-US" sz="1800" b="0" dirty="0" smtClean="0">
              <a:latin typeface="+mn-lt"/>
            </a:endParaRP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Activity ID(242231300)/(242231335); budgeted amount $27,176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Estimated amount: $48,705</a:t>
            </a:r>
          </a:p>
          <a:p>
            <a:pPr lvl="2">
              <a:spcAft>
                <a:spcPts val="900"/>
              </a:spcAft>
              <a:buFontTx/>
              <a:buChar char="-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Fiber bundle assembly: $39,705 (vendor quote for current version)</a:t>
            </a:r>
          </a:p>
          <a:p>
            <a:pPr lvl="2">
              <a:spcAft>
                <a:spcPts val="900"/>
              </a:spcAft>
              <a:buFontTx/>
              <a:buChar char="-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LED driver/source: $2,000 (previous procurement HTCC)</a:t>
            </a:r>
          </a:p>
          <a:p>
            <a:pPr lvl="2">
              <a:spcAft>
                <a:spcPts val="900"/>
              </a:spcAft>
              <a:buFontTx/>
              <a:buChar char="-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Integrating sphere: $3,000 (previous procurement HTCC)</a:t>
            </a:r>
          </a:p>
          <a:p>
            <a:pPr lvl="2">
              <a:spcAft>
                <a:spcPts val="900"/>
              </a:spcAft>
              <a:buFontTx/>
              <a:buChar char="-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Fiber mounting blocks: $2,000 (engineering judgment)</a:t>
            </a:r>
          </a:p>
          <a:p>
            <a:pPr lvl="2">
              <a:spcAft>
                <a:spcPts val="1200"/>
              </a:spcAft>
              <a:buFontTx/>
              <a:buChar char="-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Hardware: $2,000 (engineering judgment)</a:t>
            </a:r>
          </a:p>
          <a:p>
            <a:pPr marL="460375" lvl="2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Conceptual design completed (Cyril Wiggins)</a:t>
            </a:r>
          </a:p>
          <a:p>
            <a:pPr marL="460375" lvl="2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Worked with local company on design and quote (LEONI Fiber Optics, Williamsburg)</a:t>
            </a:r>
          </a:p>
          <a:p>
            <a:pPr marL="460375" lvl="2">
              <a:spcAft>
                <a:spcPts val="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Submit PR for fiber mounting blocks by mid-July; remainder of procurements </a:t>
            </a:r>
          </a:p>
          <a:p>
            <a:pPr marL="628650" lvl="2" indent="-55563">
              <a:spcAft>
                <a:spcPts val="1200"/>
              </a:spcAft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by mid-August </a:t>
            </a:r>
          </a:p>
        </p:txBody>
      </p:sp>
      <p:pic>
        <p:nvPicPr>
          <p:cNvPr id="5" name="Picture 4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3" y="1090662"/>
            <a:ext cx="203200" cy="2032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239281" y="5674153"/>
            <a:ext cx="7003930" cy="672998"/>
            <a:chOff x="134872" y="4061111"/>
            <a:chExt cx="7003930" cy="672998"/>
          </a:xfrm>
        </p:grpSpPr>
        <p:pic>
          <p:nvPicPr>
            <p:cNvPr id="10" name="Picture 9" descr="block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052" y="4061111"/>
              <a:ext cx="665071" cy="672998"/>
            </a:xfrm>
            <a:prstGeom prst="rect">
              <a:avLst/>
            </a:prstGeom>
          </p:spPr>
        </p:pic>
        <p:pic>
          <p:nvPicPr>
            <p:cNvPr id="11" name="Picture 10" descr="block2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2567107" y="4088083"/>
              <a:ext cx="4109715" cy="4302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4872" y="4119401"/>
              <a:ext cx="719269" cy="523220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 smtClean="0">
                  <a:latin typeface="Arial"/>
                </a:rPr>
                <a:t>LED driver</a:t>
              </a:r>
              <a:endParaRPr lang="en-US" sz="1400" b="0" dirty="0">
                <a:latin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04848" y="4245352"/>
              <a:ext cx="333954" cy="212477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0" dirty="0">
                <a:latin typeface="Arial"/>
              </a:endParaRPr>
            </a:p>
          </p:txBody>
        </p:sp>
        <p:pic>
          <p:nvPicPr>
            <p:cNvPr id="20" name="Picture 19" descr="Screen Shot 2015-05-09 at 11.14.33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3435" y="4061111"/>
              <a:ext cx="672998" cy="672998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Task #4 - CTOF Procurement IV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0696" y="1148520"/>
            <a:ext cx="8370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Modify Counter #48:</a:t>
            </a:r>
            <a:endParaRPr lang="en-US" sz="1800" b="0" dirty="0" smtClean="0">
              <a:latin typeface="+mn-lt"/>
            </a:endParaRP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Activity ID(242231430); budgeted amount $2,000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Estimated amount: $2,000 </a:t>
            </a:r>
            <a:r>
              <a:rPr lang="en-US" sz="1600" b="0" dirty="0" smtClean="0">
                <a:solidFill>
                  <a:srgbClr val="7575D1"/>
                </a:solidFill>
                <a:latin typeface="+mn-lt"/>
              </a:rPr>
              <a:t>(engineering judgment)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Machining work to be completed by JLab or outside Machine Shop</a:t>
            </a:r>
          </a:p>
        </p:txBody>
      </p:sp>
      <p:pic>
        <p:nvPicPr>
          <p:cNvPr id="5" name="Picture 4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3" y="1260058"/>
            <a:ext cx="203200" cy="203200"/>
          </a:xfrm>
          <a:prstGeom prst="rect">
            <a:avLst/>
          </a:prstGeom>
        </p:spPr>
      </p:pic>
      <p:pic>
        <p:nvPicPr>
          <p:cNvPr id="13" name="Picture 12" descr="last-5-29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275" y="3237298"/>
            <a:ext cx="3657600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2246" y="3159149"/>
            <a:ext cx="4603893" cy="584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b="0" i="1" dirty="0" smtClean="0">
                <a:solidFill>
                  <a:srgbClr val="6B6BCF"/>
                </a:solidFill>
                <a:latin typeface="+mn-lt"/>
                <a:cs typeface="Calibri"/>
              </a:rPr>
              <a:t>Machine wedge-shaped counter into rectangular-shaped counter to allow for insertion in the barrel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265" y="4060875"/>
            <a:ext cx="44791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 dirty="0" smtClean="0">
                <a:solidFill>
                  <a:srgbClr val="008000"/>
                </a:solidFill>
                <a:latin typeface="+mn-lt"/>
                <a:cs typeface="Chalkduster"/>
              </a:rPr>
              <a:t>-</a:t>
            </a:r>
            <a:r>
              <a:rPr lang="en-US" sz="1600" b="0" dirty="0" smtClean="0">
                <a:solidFill>
                  <a:srgbClr val="FF0000"/>
                </a:solidFill>
                <a:latin typeface="Chalkduster"/>
                <a:cs typeface="Chalkduster"/>
              </a:rPr>
              <a:t> </a:t>
            </a: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Machine shop work to begin by end of July</a:t>
            </a:r>
          </a:p>
          <a:p>
            <a:pPr marL="112713" indent="-1127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Counter then needs to be glued, polished, and wrapped</a:t>
            </a:r>
          </a:p>
          <a:p>
            <a:pPr marL="112713" indent="-1127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Counter shields and PMTs to be installed</a:t>
            </a:r>
          </a:p>
          <a:p>
            <a:pPr marL="112713" indent="-1127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Counter then to be inserted into test stand</a:t>
            </a:r>
          </a:p>
          <a:p>
            <a:pPr marL="112713" indent="-112713" algn="ctr">
              <a:spcAft>
                <a:spcPts val="600"/>
              </a:spcAft>
            </a:pPr>
            <a:r>
              <a:rPr lang="en-US" sz="1600" b="0" i="1" dirty="0" smtClean="0">
                <a:solidFill>
                  <a:srgbClr val="6B6BCF"/>
                </a:solidFill>
                <a:latin typeface="+mn-lt"/>
              </a:rPr>
              <a:t>(DSC, Gegham Asryan)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Task #5 - CTOF Procurement 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0696" y="1148520"/>
            <a:ext cx="83709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Transportation Crates to Hall B:</a:t>
            </a:r>
            <a:endParaRPr lang="en-US" sz="1800" b="0" dirty="0" smtClean="0">
              <a:latin typeface="+mn-lt"/>
            </a:endParaRP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Activity ID(242231425); budgeted amount $17,719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Estimated amount: $17,719 </a:t>
            </a:r>
            <a:r>
              <a:rPr lang="en-US" sz="1600" b="0" dirty="0" smtClean="0">
                <a:solidFill>
                  <a:srgbClr val="7575D1"/>
                </a:solidFill>
                <a:latin typeface="+mn-lt"/>
              </a:rPr>
              <a:t>(previous procurement; engineering judgment)</a:t>
            </a:r>
          </a:p>
        </p:txBody>
      </p:sp>
      <p:pic>
        <p:nvPicPr>
          <p:cNvPr id="5" name="Picture 4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3" y="1260060"/>
            <a:ext cx="203200" cy="203200"/>
          </a:xfrm>
          <a:prstGeom prst="rect">
            <a:avLst/>
          </a:prstGeom>
        </p:spPr>
      </p:pic>
      <p:pic>
        <p:nvPicPr>
          <p:cNvPr id="8" name="Picture 7" descr="Screen Shot 2015-06-24 at 1.44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741" y="2461098"/>
            <a:ext cx="5359400" cy="37528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962" y="3142291"/>
            <a:ext cx="336548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Design drawings completed</a:t>
            </a:r>
          </a:p>
          <a:p>
            <a:pPr marL="112713" indent="-112713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Still need to finalize detailed plans for transport of counters to Hall B</a:t>
            </a:r>
          </a:p>
          <a:p>
            <a:pPr marL="112713" indent="-1127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Preparations for procurement are last on the CTOF work list given priorities.</a:t>
            </a:r>
          </a:p>
        </p:txBody>
      </p:sp>
      <p:pic>
        <p:nvPicPr>
          <p:cNvPr id="10" name="Picture 9" descr="Screen Shot 2015-06-24 at 2.53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045" y="4200976"/>
            <a:ext cx="3432175" cy="177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Task #6 - CTOF Cosmic Ray Studies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4993" y="962129"/>
            <a:ext cx="8348746" cy="547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Cosmic Ray Testing:</a:t>
            </a:r>
            <a:endParaRPr lang="en-US" sz="1800" b="0" dirty="0" smtClean="0">
              <a:solidFill>
                <a:srgbClr val="000000"/>
              </a:solidFill>
              <a:latin typeface="+mn-lt"/>
            </a:endParaRPr>
          </a:p>
          <a:p>
            <a:pPr marL="287338" lvl="1"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Activity ID(242231420); 1.5 </a:t>
            </a:r>
            <a:r>
              <a:rPr lang="en-US" sz="1800" b="0" i="1" dirty="0" err="1" smtClean="0">
                <a:solidFill>
                  <a:srgbClr val="008000"/>
                </a:solidFill>
                <a:latin typeface="+mn-lt"/>
              </a:rPr>
              <a:t>m-w</a:t>
            </a: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remaining</a:t>
            </a:r>
          </a:p>
          <a:p>
            <a:pPr marL="287338" lvl="1">
              <a:spcAft>
                <a:spcPts val="300"/>
              </a:spcAft>
            </a:pPr>
            <a:endParaRPr lang="en-US" sz="1800" b="0" i="1" dirty="0" smtClean="0">
              <a:solidFill>
                <a:srgbClr val="008000"/>
              </a:solidFill>
              <a:latin typeface="+mn-lt"/>
            </a:endParaRPr>
          </a:p>
          <a:p>
            <a:pPr marL="287338" lvl="1" indent="-287338"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Work Plans:</a:t>
            </a:r>
          </a:p>
          <a:p>
            <a:pPr marL="287338">
              <a:spcAft>
                <a:spcPts val="6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- Study system noise, baseline fluctuations, and stability</a:t>
            </a:r>
          </a:p>
          <a:p>
            <a:pPr marL="287338"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HV gain matching of all PMTs using mean ADC spectra</a:t>
            </a:r>
          </a:p>
          <a:p>
            <a:pPr marL="287338"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Measurement of average counter time resolution using counter triplets</a:t>
            </a:r>
          </a:p>
          <a:p>
            <a:pPr marL="287338"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Investigation of and attention to problematic system elements</a:t>
            </a:r>
          </a:p>
          <a:p>
            <a:pPr marL="287338"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Optimization of signal splitter ratios (presently 90/10)</a:t>
            </a:r>
          </a:p>
          <a:p>
            <a:pPr marL="287338">
              <a:buFontTx/>
              <a:buChar char="-"/>
            </a:pPr>
            <a:endParaRPr lang="en-US" sz="1800" b="0" i="1" dirty="0" smtClean="0">
              <a:solidFill>
                <a:srgbClr val="008000"/>
              </a:solidFill>
              <a:latin typeface="+mn-lt"/>
            </a:endParaRPr>
          </a:p>
          <a:p>
            <a:pPr marL="287338" indent="-287338"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Status:</a:t>
            </a:r>
          </a:p>
          <a:p>
            <a:pPr marL="287338"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Claimed as 50% done for June progress</a:t>
            </a:r>
          </a:p>
          <a:p>
            <a:pPr marL="287338"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Initial system checkout and gain matching complete</a:t>
            </a:r>
          </a:p>
          <a:p>
            <a:pPr marL="287338"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Working to measure initial counter time resolutions</a:t>
            </a:r>
          </a:p>
          <a:p>
            <a:pPr marL="287338">
              <a:spcAft>
                <a:spcPts val="6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Will complete work by end of July</a:t>
            </a:r>
          </a:p>
        </p:txBody>
      </p:sp>
      <p:pic>
        <p:nvPicPr>
          <p:cNvPr id="14" name="Picture 13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89" y="1103016"/>
            <a:ext cx="203200" cy="203200"/>
          </a:xfrm>
          <a:prstGeom prst="rect">
            <a:avLst/>
          </a:prstGeom>
        </p:spPr>
      </p:pic>
      <p:pic>
        <p:nvPicPr>
          <p:cNvPr id="5" name="Picture 4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0" y="2133876"/>
            <a:ext cx="203200" cy="203200"/>
          </a:xfrm>
          <a:prstGeom prst="rect">
            <a:avLst/>
          </a:prstGeom>
        </p:spPr>
      </p:pic>
      <p:pic>
        <p:nvPicPr>
          <p:cNvPr id="6" name="Picture 5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2" y="4616454"/>
            <a:ext cx="203200" cy="20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4924" y="5872045"/>
            <a:ext cx="200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(DSC, Andrey Ni)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0867" y="1027041"/>
            <a:ext cx="8735392" cy="5267739"/>
          </a:xfrm>
          <a:prstGeom prst="roundRect">
            <a:avLst>
              <a:gd name="adj" fmla="val 24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953" y="1588376"/>
            <a:ext cx="756222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200"/>
              </a:spcAft>
            </a:pPr>
            <a:r>
              <a:rPr lang="en-US" sz="8000" b="0" dirty="0" smtClean="0">
                <a:solidFill>
                  <a:srgbClr val="FFFF00"/>
                </a:solidFill>
                <a:latin typeface="Chalkduster"/>
                <a:cs typeface="Chalkduster"/>
              </a:rPr>
              <a:t>Remaining Tasks </a:t>
            </a:r>
          </a:p>
          <a:p>
            <a:pPr indent="2573338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On Project</a:t>
            </a:r>
          </a:p>
          <a:p>
            <a:pPr indent="2573338">
              <a:spcAft>
                <a:spcPts val="60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Chalkduster"/>
                <a:cs typeface="Chalkduster"/>
              </a:rPr>
              <a:t>Off Project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CTOF Off-Project Proposed Work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4993" y="997082"/>
            <a:ext cx="8348746" cy="451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en-US" sz="1800" b="0" dirty="0" smtClean="0">
              <a:solidFill>
                <a:srgbClr val="660066"/>
              </a:solidFill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000000"/>
                </a:solidFill>
                <a:latin typeface="+mn-lt"/>
              </a:rPr>
              <a:t>The cosmic ray testing plans that will take place off project include:</a:t>
            </a:r>
          </a:p>
          <a:p>
            <a:pPr marL="287338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Detailed studies of time resolution vs. coordinate and angle for all counters</a:t>
            </a:r>
          </a:p>
          <a:p>
            <a:pPr marL="287338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Studies to minimize CFD contribution to time resolution</a:t>
            </a:r>
          </a:p>
          <a:p>
            <a:pPr marL="287338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Time-dependent calibration optimization of time resolution</a:t>
            </a:r>
          </a:p>
          <a:p>
            <a:pPr marL="287338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CTOF calibration suite development (in progress)</a:t>
            </a:r>
          </a:p>
          <a:p>
            <a:pPr marL="287338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CTOF reconstruction suite development (in progress)</a:t>
            </a:r>
          </a:p>
          <a:p>
            <a:pPr marL="287338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Preparation of technical reports/papers</a:t>
            </a:r>
          </a:p>
          <a:p>
            <a:pPr marL="287338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Development and optimization of light monitoring system</a:t>
            </a:r>
          </a:p>
          <a:p>
            <a:pPr marL="287338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 Long base-line monitoring of system performance and stability </a:t>
            </a:r>
            <a:endParaRPr lang="en-US" sz="1800" b="0" i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14" name="Picture 13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8" y="1382640"/>
            <a:ext cx="203200" cy="20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173" y="5755533"/>
            <a:ext cx="8261352" cy="369332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FF6600"/>
                </a:solidFill>
                <a:latin typeface="+mn-lt"/>
              </a:rPr>
              <a:t>Calibration development off-project similar in scale to work on FTOF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7879" y="3471963"/>
            <a:ext cx="1771122" cy="10002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0090"/>
                </a:solidFill>
                <a:latin typeface="+mn-lt"/>
              </a:rPr>
              <a:t>20% FTE scientist level</a:t>
            </a:r>
          </a:p>
          <a:p>
            <a:pPr algn="ctr">
              <a:spcAft>
                <a:spcPts val="600"/>
              </a:spcAft>
            </a:pPr>
            <a:r>
              <a:rPr lang="en-US" sz="1800" b="0" i="1" dirty="0" smtClean="0">
                <a:solidFill>
                  <a:srgbClr val="000090"/>
                </a:solidFill>
                <a:latin typeface="+mn-lt"/>
              </a:rPr>
              <a:t>(DSC)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559"/>
            <a:ext cx="9144000" cy="639763"/>
          </a:xfrm>
        </p:spPr>
        <p:txBody>
          <a:bodyPr/>
          <a:lstStyle/>
          <a:p>
            <a:r>
              <a:rPr lang="en-US" dirty="0" smtClean="0"/>
              <a:t>CTOF Project Status Summary</a:t>
            </a:r>
            <a:endParaRPr lang="en-US" dirty="0"/>
          </a:p>
        </p:txBody>
      </p:sp>
      <p:pic>
        <p:nvPicPr>
          <p:cNvPr id="3" name="Picture 2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59" y="1145377"/>
            <a:ext cx="203200" cy="20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441" y="1022187"/>
            <a:ext cx="8006521" cy="544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The CTOF detector assembly is very nearly complete.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800" b="0" i="1" dirty="0" smtClean="0">
                <a:solidFill>
                  <a:srgbClr val="3366FF"/>
                </a:solidFill>
                <a:latin typeface="+mn-lt"/>
              </a:rPr>
              <a:t>- Cosmic ray studies are now in progress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800" b="0" dirty="0" smtClean="0">
                <a:latin typeface="+mn-lt"/>
              </a:rPr>
              <a:t>The design and engineering work related to CTOF is now coming to its end.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1800" b="0" i="1" dirty="0" smtClean="0">
                <a:solidFill>
                  <a:srgbClr val="0000FF"/>
                </a:solidFill>
                <a:latin typeface="+mn-lt"/>
              </a:rPr>
              <a:t>	- Solenoid support structure              - Light monitoring system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800" b="0" i="1" dirty="0" smtClean="0">
                <a:solidFill>
                  <a:srgbClr val="0000FF"/>
                </a:solidFill>
                <a:latin typeface="+mn-lt"/>
              </a:rPr>
              <a:t>	- Installation fixtures and tooling       - Counter #48 work</a:t>
            </a:r>
          </a:p>
          <a:p>
            <a:pPr>
              <a:spcBef>
                <a:spcPts val="1500"/>
              </a:spcBef>
              <a:spcAft>
                <a:spcPts val="300"/>
              </a:spcAft>
            </a:pPr>
            <a:r>
              <a:rPr lang="en-US" sz="1800" b="0" dirty="0" smtClean="0">
                <a:latin typeface="+mn-lt"/>
              </a:rPr>
              <a:t>Final procurements are in progress and costs are now well understood. All PRs should be submitted by the end of August.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1800" b="0" i="1" dirty="0" smtClean="0">
                <a:solidFill>
                  <a:srgbClr val="0000FF"/>
                </a:solidFill>
                <a:latin typeface="+mn-lt"/>
              </a:rPr>
              <a:t>Project budget: $106,178    Current estimates: $140,117  (+32%)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800" b="0" dirty="0" smtClean="0">
                <a:latin typeface="+mn-lt"/>
              </a:rPr>
              <a:t>Scheduled for close-out of WBS 1.4.2.2.3.1 by January 2016; On-project assembly and testing to be completed by end of August 2015.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800" b="0" dirty="0" smtClean="0">
                <a:latin typeface="+mn-lt"/>
              </a:rPr>
              <a:t>Cosmic ray testing will continue until the end of calendar year 2015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latin typeface="+mn-lt"/>
              </a:rPr>
              <a:t>(off project – 20% FTE) for fine tuning of calibration parameters and understanding LMS settings/operation.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800" b="0" dirty="0" smtClean="0">
                <a:latin typeface="+mn-lt"/>
              </a:rPr>
              <a:t>Detector installation scheduled for summer/fall 2016.</a:t>
            </a:r>
          </a:p>
        </p:txBody>
      </p:sp>
      <p:pic>
        <p:nvPicPr>
          <p:cNvPr id="5" name="Picture 4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57" y="2024183"/>
            <a:ext cx="203200" cy="203200"/>
          </a:xfrm>
          <a:prstGeom prst="rect">
            <a:avLst/>
          </a:prstGeom>
        </p:spPr>
      </p:pic>
      <p:pic>
        <p:nvPicPr>
          <p:cNvPr id="6" name="Picture 5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5" y="3360195"/>
            <a:ext cx="203200" cy="203200"/>
          </a:xfrm>
          <a:prstGeom prst="rect">
            <a:avLst/>
          </a:prstGeom>
        </p:spPr>
      </p:pic>
      <p:pic>
        <p:nvPicPr>
          <p:cNvPr id="7" name="Picture 6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53" y="4415697"/>
            <a:ext cx="203200" cy="203200"/>
          </a:xfrm>
          <a:prstGeom prst="rect">
            <a:avLst/>
          </a:prstGeom>
        </p:spPr>
      </p:pic>
      <p:pic>
        <p:nvPicPr>
          <p:cNvPr id="8" name="Picture 7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51" y="5095022"/>
            <a:ext cx="203200" cy="203200"/>
          </a:xfrm>
          <a:prstGeom prst="rect">
            <a:avLst/>
          </a:prstGeom>
        </p:spPr>
      </p:pic>
      <p:pic>
        <p:nvPicPr>
          <p:cNvPr id="9" name="Picture 8" descr="greenmar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86" y="6028972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0867" y="1024128"/>
            <a:ext cx="8735392" cy="5266944"/>
          </a:xfrm>
          <a:prstGeom prst="roundRect">
            <a:avLst>
              <a:gd name="adj" fmla="val 24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001" y="1380815"/>
            <a:ext cx="821634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0"/>
              </a:spcAft>
            </a:pPr>
            <a:r>
              <a:rPr lang="en-US" sz="8000" b="0" dirty="0" smtClean="0">
                <a:solidFill>
                  <a:srgbClr val="FFFF00"/>
                </a:solidFill>
                <a:latin typeface="Chalkduster"/>
                <a:cs typeface="Chalkduster"/>
              </a:rPr>
              <a:t>Project Status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Chalkduster"/>
                <a:cs typeface="Chalkduster"/>
              </a:rPr>
              <a:t>Counter Assembly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Cosmic Ray Testing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Software Development</a:t>
            </a:r>
          </a:p>
          <a:p>
            <a:pPr indent="1082675">
              <a:spcAft>
                <a:spcPts val="600"/>
              </a:spcAft>
            </a:pPr>
            <a:r>
              <a:rPr lang="en-US" sz="2800" b="0" dirty="0" smtClean="0">
                <a:solidFill>
                  <a:srgbClr val="606000"/>
                </a:solidFill>
                <a:latin typeface="Chalkduster"/>
                <a:cs typeface="Chalkduster"/>
              </a:rPr>
              <a:t>Remaining Design/Engineering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tof-area-5-1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11" y="3029683"/>
            <a:ext cx="42672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Counter Assembly</a:t>
            </a:r>
            <a:endParaRPr lang="en-US" dirty="0"/>
          </a:p>
        </p:txBody>
      </p:sp>
      <p:pic>
        <p:nvPicPr>
          <p:cNvPr id="3" name="Picture 2" descr="0000023287-VBT 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74" y="993341"/>
            <a:ext cx="3818534" cy="2863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9062" y="997941"/>
            <a:ext cx="483493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halkduster"/>
                <a:cs typeface="Chalkduster"/>
              </a:rPr>
              <a:t>Counter Assembly Status:</a:t>
            </a:r>
          </a:p>
          <a:p>
            <a:pPr marL="342900" indent="-115888">
              <a:spcAft>
                <a:spcPts val="6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All 48 counter elements have been polished and then glued together using precision assembly table</a:t>
            </a:r>
          </a:p>
          <a:p>
            <a:pPr marL="227013">
              <a:spcAft>
                <a:spcPts val="6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 Wrapping of all counters complete</a:t>
            </a:r>
          </a:p>
          <a:p>
            <a:pPr marL="5191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VM2002 reflective layer, Tedlar outer wrap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5973" y="3657542"/>
            <a:ext cx="2033061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Assembly Table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469" y="4292041"/>
            <a:ext cx="41049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- Installed in custom storage racks </a:t>
            </a:r>
          </a:p>
          <a:p>
            <a:pPr>
              <a:spcAft>
                <a:spcPts val="12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- Magnetic shields attached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 PMTs installed and oriented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 Light leak checking complete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9531" y="6017160"/>
            <a:ext cx="274158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+mn-lt"/>
              </a:rPr>
              <a:t>Counter Storage Racks</a:t>
            </a:r>
          </a:p>
        </p:txBody>
      </p:sp>
      <p:pic>
        <p:nvPicPr>
          <p:cNvPr id="11" name="Picture 10" descr="checkmar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28" y="5896530"/>
            <a:ext cx="404734" cy="375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6516" y="5906996"/>
            <a:ext cx="193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9900"/>
                </a:solidFill>
                <a:latin typeface="+mn-lt"/>
              </a:rPr>
              <a:t>Work Complete</a:t>
            </a:r>
          </a:p>
        </p:txBody>
      </p:sp>
    </p:spTree>
  </p:cSld>
  <p:clrMapOvr>
    <a:masterClrMapping/>
  </p:clrMapOvr>
  <p:transition xmlns:p14="http://schemas.microsoft.com/office/powerpoint/2010/main" advTm="6950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1040"/>
            <a:ext cx="9144000" cy="639763"/>
          </a:xfrm>
        </p:spPr>
        <p:txBody>
          <a:bodyPr/>
          <a:lstStyle/>
          <a:p>
            <a:r>
              <a:rPr lang="en-US" dirty="0" smtClean="0"/>
              <a:t>Counter Wrapping</a:t>
            </a:r>
            <a:endParaRPr lang="en-US" dirty="0"/>
          </a:p>
        </p:txBody>
      </p:sp>
      <p:pic>
        <p:nvPicPr>
          <p:cNvPr id="9" name="Picture 8" descr="tedlar-form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2" y="980602"/>
            <a:ext cx="4267200" cy="3200400"/>
          </a:xfrm>
          <a:prstGeom prst="rect">
            <a:avLst/>
          </a:prstGeom>
        </p:spPr>
      </p:pic>
      <p:pic>
        <p:nvPicPr>
          <p:cNvPr id="10" name="Picture 9" descr="wrapp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56" y="3141451"/>
            <a:ext cx="4267200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711" y="4296266"/>
            <a:ext cx="43087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 Cold-formed Tedlar using new tooling</a:t>
            </a:r>
          </a:p>
          <a:p>
            <a:pPr marL="111125" indent="-111125">
              <a:spcAft>
                <a:spcPts val="6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Careful attention to material layers given tight counter-to-counter tolerances</a:t>
            </a:r>
          </a:p>
          <a:p>
            <a:pPr marL="568325" lvl="1" indent="-111125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Counter-to-counter spacing &lt; 1 mm</a:t>
            </a:r>
          </a:p>
          <a:p>
            <a:pPr marL="111125" indent="-11112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 Problems caused 2 month schedule delay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148517"/>
            <a:ext cx="428487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spcAft>
                <a:spcPts val="6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In Jan. 2015 it was discovered that counter Tedlar wrapping had to be redone</a:t>
            </a:r>
          </a:p>
          <a:p>
            <a:pPr marL="111125" indent="-111125">
              <a:spcAft>
                <a:spcPts val="6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New techniques and tooling were developed and tested</a:t>
            </a:r>
          </a:p>
          <a:p>
            <a:pPr marL="111125" indent="-111125">
              <a:spcAft>
                <a:spcPts val="600"/>
              </a:spcAft>
              <a:buFontTx/>
              <a:buChar char="-"/>
            </a:pPr>
            <a:r>
              <a:rPr lang="en-US" sz="1600" b="0" dirty="0" smtClean="0">
                <a:solidFill>
                  <a:srgbClr val="660066"/>
                </a:solidFill>
                <a:latin typeface="+mn-lt"/>
              </a:rPr>
              <a:t>Re-wrapping and light-leak testing completed in Mar. 2015</a:t>
            </a:r>
          </a:p>
        </p:txBody>
      </p:sp>
      <p:pic>
        <p:nvPicPr>
          <p:cNvPr id="12" name="Picture 11" descr="checkmar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28" y="5966436"/>
            <a:ext cx="404734" cy="3750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6516" y="5976902"/>
            <a:ext cx="193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9900"/>
                </a:solidFill>
                <a:latin typeface="+mn-lt"/>
              </a:rPr>
              <a:t>Work Complete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of-divider-10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71" y="3273591"/>
            <a:ext cx="36576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264" y="2954282"/>
            <a:ext cx="2301148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+mn-lt"/>
              </a:rPr>
              <a:t>Stabilized Dividers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15104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PMT/Voltage Divider Assemblies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5" name="Picture 4" descr="peack_5182_Mindy.pdf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025" y="4186181"/>
            <a:ext cx="3291840" cy="2194560"/>
          </a:xfrm>
          <a:prstGeom prst="rect">
            <a:avLst/>
          </a:prstGeom>
        </p:spPr>
      </p:pic>
      <p:pic>
        <p:nvPicPr>
          <p:cNvPr id="6" name="Picture 5" descr="gain_5241_Mindy.pdf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942" y="1396486"/>
            <a:ext cx="3291840" cy="2194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270" y="1002351"/>
            <a:ext cx="267873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008000"/>
                </a:solidFill>
                <a:latin typeface="Calibri"/>
                <a:cs typeface="Calibri"/>
              </a:rPr>
              <a:t>PMT Gain vs. Current/Rate</a:t>
            </a:r>
            <a:endParaRPr lang="en-US" sz="1800" b="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7271" y="3758025"/>
            <a:ext cx="3108619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8000"/>
                </a:solidFill>
                <a:latin typeface="Calibri"/>
                <a:cs typeface="Calibri"/>
              </a:rPr>
              <a:t>Pulser Peak Position vs. Current</a:t>
            </a:r>
            <a:endParaRPr lang="en-US" sz="1800" b="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870" y="1091640"/>
            <a:ext cx="54209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3366FF"/>
                </a:solidFill>
                <a:latin typeface="Calibri"/>
                <a:cs typeface="Calibri"/>
              </a:rPr>
              <a:t>Blue points </a:t>
            </a:r>
            <a:r>
              <a:rPr lang="en-US" sz="1800" b="0" dirty="0" smtClean="0">
                <a:latin typeface="Calibri"/>
                <a:cs typeface="Calibri"/>
              </a:rPr>
              <a:t>– original Hamamatsu PMT/divider (H2431)</a:t>
            </a:r>
          </a:p>
          <a:p>
            <a:pPr algn="ctr">
              <a:spcAft>
                <a:spcPts val="12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Calibri"/>
                <a:cs typeface="Calibri"/>
              </a:rPr>
              <a:t>Nominal current limit spec. at 100 </a:t>
            </a:r>
            <a:r>
              <a:rPr lang="en-US" sz="1800" b="0" i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0" i="1" dirty="0" smtClean="0">
                <a:solidFill>
                  <a:srgbClr val="008000"/>
                </a:solidFill>
                <a:latin typeface="Calibri"/>
                <a:cs typeface="Calibri"/>
              </a:rPr>
              <a:t>A</a:t>
            </a:r>
          </a:p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alibri"/>
                <a:cs typeface="Calibri"/>
              </a:rPr>
              <a:t>Red points </a:t>
            </a:r>
            <a:r>
              <a:rPr lang="en-US" sz="1800" b="0" dirty="0" smtClean="0">
                <a:latin typeface="Calibri"/>
                <a:cs typeface="Calibri"/>
              </a:rPr>
              <a:t>– rate-stabilized divider (V. Popov)</a:t>
            </a:r>
            <a:endParaRPr lang="en-US" sz="1600" b="0" dirty="0" smtClean="0">
              <a:solidFill>
                <a:srgbClr val="008000"/>
              </a:solidFill>
              <a:latin typeface="Chalkduster"/>
              <a:cs typeface="Chalkduster"/>
            </a:endParaRPr>
          </a:p>
          <a:p>
            <a:pPr algn="ctr"/>
            <a:r>
              <a:rPr lang="en-US" sz="1800" b="0" i="1" dirty="0" smtClean="0">
                <a:solidFill>
                  <a:srgbClr val="008000"/>
                </a:solidFill>
                <a:latin typeface="Calibri"/>
                <a:cs typeface="Calibri"/>
              </a:rPr>
              <a:t>Stable timing performance up to 200 </a:t>
            </a:r>
            <a:r>
              <a:rPr lang="en-US" sz="1800" b="0" i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0" i="1" dirty="0" smtClean="0">
                <a:solidFill>
                  <a:srgbClr val="008000"/>
                </a:solidFill>
                <a:latin typeface="Calibri"/>
                <a:cs typeface="Calibri"/>
              </a:rPr>
              <a:t>A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5658437" y="2449488"/>
            <a:ext cx="1644333" cy="11340"/>
          </a:xfrm>
          <a:prstGeom prst="lin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5810837" y="5255501"/>
            <a:ext cx="1644333" cy="11340"/>
          </a:xfrm>
          <a:prstGeom prst="lin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6978650" y="1701800"/>
            <a:ext cx="24765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991352" y="4462272"/>
            <a:ext cx="232791" cy="994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782" y="5702188"/>
            <a:ext cx="1844261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i="1" dirty="0" smtClean="0">
                <a:solidFill>
                  <a:srgbClr val="660066"/>
                </a:solidFill>
                <a:latin typeface="+mn-lt"/>
              </a:rPr>
              <a:t>mezzanine board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032000" y="5133448"/>
            <a:ext cx="784087" cy="58530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99387" y="1016000"/>
            <a:ext cx="5532783" cy="1866348"/>
          </a:xfrm>
          <a:prstGeom prst="rect">
            <a:avLst/>
          </a:prstGeom>
          <a:noFill/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checkmar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820" y="6071294"/>
            <a:ext cx="404734" cy="3750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30592" y="6093411"/>
            <a:ext cx="193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9900"/>
                </a:solidFill>
                <a:latin typeface="+mn-lt"/>
              </a:rPr>
              <a:t>Work Complete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 Lehman Review June 07">
  <a:themeElements>
    <a:clrScheme name="Powerpoint Template Lehman Review June 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Template Lehman Review June 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sz="1800" b="0" dirty="0" smtClean="0">
            <a:latin typeface="+mn-lt"/>
          </a:defRPr>
        </a:defPPr>
      </a:lstStyle>
    </a:txDef>
  </a:objectDefaults>
  <a:extraClrSchemeLst>
    <a:extraClrScheme>
      <a:clrScheme name="Powerpoint Template Lehman Review June 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noAutofit/>
      </a:bodyPr>
      <a:lstStyle>
        <a:defPPr algn="l">
          <a:defRPr sz="2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Lehman Review June 07</Template>
  <TotalTime>51174</TotalTime>
  <Pages>1</Pages>
  <Words>3499</Words>
  <Application>Microsoft Macintosh PowerPoint</Application>
  <PresentationFormat>Letter Paper (8.5x11 in)</PresentationFormat>
  <Paragraphs>700</Paragraphs>
  <Slides>58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Powerpoint Template Lehman Review June 07</vt:lpstr>
      <vt:lpstr>Custom Design</vt:lpstr>
      <vt:lpstr>1_Custom Design</vt:lpstr>
      <vt:lpstr>CLAS12 Central Time-of-Flight</vt:lpstr>
      <vt:lpstr>PowerPoint Presentation</vt:lpstr>
      <vt:lpstr>CLAS12</vt:lpstr>
      <vt:lpstr>System Overview</vt:lpstr>
      <vt:lpstr>CTOF PID Specifications</vt:lpstr>
      <vt:lpstr>PowerPoint Presentation</vt:lpstr>
      <vt:lpstr>Counter Assembly</vt:lpstr>
      <vt:lpstr>Counter Wrapping</vt:lpstr>
      <vt:lpstr>PowerPoint Presentation</vt:lpstr>
      <vt:lpstr>CTOF PMTs in Solenoid Fringe Field</vt:lpstr>
      <vt:lpstr>Dynamic Magnetic Shields</vt:lpstr>
      <vt:lpstr>Shield Parts – “Exploded” View</vt:lpstr>
      <vt:lpstr>Magnetic Shield Assembly</vt:lpstr>
      <vt:lpstr>CTOF Compensation Coils</vt:lpstr>
      <vt:lpstr>Magnetic Shield Testing</vt:lpstr>
      <vt:lpstr>CTOF Magnetic Shield Testing</vt:lpstr>
      <vt:lpstr>CTOF Technical Notes</vt:lpstr>
      <vt:lpstr>PowerPoint Presentation</vt:lpstr>
      <vt:lpstr>CTOF Cosmic Ray Studies</vt:lpstr>
      <vt:lpstr>PowerPoint Presentation</vt:lpstr>
      <vt:lpstr>PMT Gain Matching</vt:lpstr>
      <vt:lpstr>Attenuation Lengths</vt:lpstr>
      <vt:lpstr>Time Resolution Studies</vt:lpstr>
      <vt:lpstr>Time Resolution Studies</vt:lpstr>
      <vt:lpstr>PowerPoint Presentation</vt:lpstr>
      <vt:lpstr>CTOF Slow Controls</vt:lpstr>
      <vt:lpstr>CTOF Monitoring</vt:lpstr>
      <vt:lpstr>PowerPoint Presentation</vt:lpstr>
      <vt:lpstr>PowerPoint Presentation</vt:lpstr>
      <vt:lpstr>Light Monitoring System</vt:lpstr>
      <vt:lpstr>Support Structure</vt:lpstr>
      <vt:lpstr>Installation Scheme &amp; Tooling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CTOF EVMS Chart</vt:lpstr>
      <vt:lpstr>CTOF Schedule</vt:lpstr>
      <vt:lpstr>CTOF Schedule</vt:lpstr>
      <vt:lpstr>CTOF Remaining Manpower - May</vt:lpstr>
      <vt:lpstr>CTOF Remaining Manpower - June</vt:lpstr>
      <vt:lpstr>Task #1 - CTOF Procurement I</vt:lpstr>
      <vt:lpstr>Task #2 - CTOF Procurements II</vt:lpstr>
      <vt:lpstr>Task #3 - CTOF Procurement III</vt:lpstr>
      <vt:lpstr>Task #4 - CTOF Procurement IV</vt:lpstr>
      <vt:lpstr>Task #5 - CTOF Procurement V</vt:lpstr>
      <vt:lpstr>Task #6 - CTOF Cosmic Ray Studies</vt:lpstr>
      <vt:lpstr>PowerPoint Presentation</vt:lpstr>
      <vt:lpstr>CTOF Off-Project Proposed Work</vt:lpstr>
      <vt:lpstr>CTOF Project Status Summary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Christine Hummel</dc:creator>
  <cp:keywords>Presentation Generic</cp:keywords>
  <dc:description/>
  <cp:lastModifiedBy>Pat Stroop</cp:lastModifiedBy>
  <cp:revision>1144</cp:revision>
  <cp:lastPrinted>2015-06-23T21:58:12Z</cp:lastPrinted>
  <dcterms:created xsi:type="dcterms:W3CDTF">2015-06-30T20:09:18Z</dcterms:created>
  <dcterms:modified xsi:type="dcterms:W3CDTF">2015-06-30T20:30:03Z</dcterms:modified>
</cp:coreProperties>
</file>