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Masters/slideMaster3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bookmarkIdSeed="2">
  <p:sldMasterIdLst>
    <p:sldMasterId id="2147483648" r:id="rId1"/>
    <p:sldMasterId id="2147483661" r:id="rId2"/>
    <p:sldMasterId id="2147483673" r:id="rId3"/>
  </p:sldMasterIdLst>
  <p:notesMasterIdLst>
    <p:notesMasterId r:id="rId5"/>
  </p:notesMasterIdLst>
  <p:handoutMasterIdLst>
    <p:handoutMasterId r:id="rId6"/>
  </p:handoutMasterIdLst>
  <p:sldIdLst>
    <p:sldId id="604" r:id="rId4"/>
  </p:sldIdLst>
  <p:sldSz cx="9144000" cy="6858000" type="letter"/>
  <p:notesSz cx="69469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showAnimation="0" useTimings="0">
    <p:present/>
    <p:sldAll/>
    <p:penClr>
      <a:schemeClr val="tx1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"/>
      </p:ext>
    </p:extLst>
  </p:showPr>
  <p:clrMru>
    <a:srgbClr val="080010"/>
    <a:srgbClr val="1603E8"/>
    <a:srgbClr val="FF30FF"/>
    <a:srgbClr val="FFC3DF"/>
    <a:srgbClr val="BD0000"/>
    <a:srgbClr val="E3E300"/>
    <a:srgbClr val="333399"/>
    <a:srgbClr val="008000"/>
    <a:srgbClr val="009900"/>
    <a:srgbClr val="95E3FF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361" autoAdjust="0"/>
    <p:restoredTop sz="99852" autoAdjust="0"/>
  </p:normalViewPr>
  <p:slideViewPr>
    <p:cSldViewPr snapToGrid="0"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98005" y="8838253"/>
            <a:ext cx="404948" cy="27506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3870" tIns="60306" rIns="123870" bIns="60306" anchor="ctr">
            <a:spAutoFit/>
          </a:bodyPr>
          <a:lstStyle/>
          <a:p>
            <a:pPr algn="r" defTabSz="1247110" eaLnBrk="0" hangingPunct="0">
              <a:defRPr/>
            </a:pPr>
            <a:fld id="{4331C631-42F1-4CF6-A1F9-F287E586F0E8}" type="slidenum">
              <a:rPr lang="en-US" altLang="en-US" sz="1000" b="0">
                <a:latin typeface="Arial" charset="0"/>
                <a:ea typeface="ＭＳ Ｐゴシック" pitchFamily="-110" charset="-128"/>
              </a:rPr>
              <a:pPr algn="r" defTabSz="1247110" eaLnBrk="0" hangingPunct="0">
                <a:defRPr/>
              </a:pPr>
              <a:t>‹#›</a:t>
            </a:fld>
            <a:endParaRPr lang="en-US" altLang="en-US" sz="1000" b="0" dirty="0">
              <a:latin typeface="Arial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618078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7615" y="4379046"/>
            <a:ext cx="5091673" cy="414484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3870" tIns="60306" rIns="123870" bIns="60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notes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700088"/>
            <a:ext cx="4591050" cy="3443287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28492" y="8759663"/>
            <a:ext cx="574461" cy="44167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3870" tIns="60306" rIns="123870" bIns="60306" anchor="ctr">
            <a:spAutoFit/>
          </a:bodyPr>
          <a:lstStyle/>
          <a:p>
            <a:pPr algn="r" defTabSz="1247110" eaLnBrk="0" hangingPunct="0">
              <a:defRPr/>
            </a:pPr>
            <a:fld id="{3B368C9E-1CF7-4AF8-B0A9-FDB5C8FEC0C5}" type="slidenum">
              <a:rPr lang="en-US" altLang="en-US" sz="2100" b="0">
                <a:latin typeface="Arial" charset="0"/>
                <a:ea typeface="ＭＳ Ｐゴシック" pitchFamily="-110" charset="-128"/>
              </a:rPr>
              <a:pPr algn="r" defTabSz="1247110" eaLnBrk="0" hangingPunct="0">
                <a:defRPr/>
              </a:pPr>
              <a:t>‹#›</a:t>
            </a:fld>
            <a:endParaRPr lang="en-US" altLang="en-US" sz="2100" b="0" dirty="0">
              <a:latin typeface="Arial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278112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8167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8167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8524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1450" y="1117600"/>
            <a:ext cx="6515100" cy="7050088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78162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450" y="1117600"/>
            <a:ext cx="3181350" cy="705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117600"/>
            <a:ext cx="3181350" cy="705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4" Type="http://schemas.openxmlformats.org/officeDocument/2006/relationships/image" Target="../media/image4.jpeg"/><Relationship Id="rId15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6.wmf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ea typeface="+mn-ea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ea typeface="+mn-ea"/>
            </a:endParaRPr>
          </a:p>
        </p:txBody>
      </p:sp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7435669" y="6536799"/>
            <a:ext cx="39909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800">
                <a:solidFill>
                  <a:schemeClr val="bg1"/>
                </a:solidFill>
                <a:latin typeface="Arial" charset="0"/>
                <a:ea typeface="ＭＳ Ｐゴシック" pitchFamily="-110" charset="-128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  <a:ea typeface="ＭＳ Ｐゴシック" pitchFamily="-110" charset="-128"/>
            </a:endParaRPr>
          </a:p>
        </p:txBody>
      </p:sp>
      <p:sp>
        <p:nvSpPr>
          <p:cNvPr id="11" name="Rectangle 8"/>
          <p:cNvSpPr>
            <a:spLocks noChangeArrowheads="1"/>
          </p:cNvSpPr>
          <p:nvPr userDrawn="1"/>
        </p:nvSpPr>
        <p:spPr bwMode="auto">
          <a:xfrm>
            <a:off x="2105096" y="6406641"/>
            <a:ext cx="5045360" cy="39908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000" dirty="0">
                <a:solidFill>
                  <a:srgbClr val="339966"/>
                </a:solidFill>
                <a:latin typeface="Arial" charset="0"/>
                <a:ea typeface="ＭＳ Ｐゴシック" pitchFamily="-110" charset="-128"/>
              </a:rPr>
              <a:t> </a:t>
            </a:r>
            <a:r>
              <a:rPr lang="en-US" sz="1000" dirty="0" smtClean="0">
                <a:solidFill>
                  <a:srgbClr val="339966"/>
                </a:solidFill>
                <a:latin typeface="Arial" charset="0"/>
                <a:ea typeface="ＭＳ Ｐゴシック" pitchFamily="-110" charset="-128"/>
              </a:rPr>
              <a:t>  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1200" b="0" i="1" baseline="0" dirty="0" smtClean="0">
                <a:solidFill>
                  <a:srgbClr val="339966"/>
                </a:solidFill>
                <a:latin typeface="Arial" charset="0"/>
                <a:ea typeface="ＭＳ Ｐゴシック" pitchFamily="-110" charset="-128"/>
              </a:rPr>
              <a:t>   Daniel S. Carman        CTOF Detector Assessment         June 30, 2015 </a:t>
            </a:r>
          </a:p>
          <a:p>
            <a:pPr algn="ctr" eaLnBrk="0" hangingPunct="0">
              <a:lnSpc>
                <a:spcPct val="80000"/>
              </a:lnSpc>
              <a:defRPr/>
            </a:pPr>
            <a:endParaRPr lang="en-US" sz="1000" dirty="0">
              <a:solidFill>
                <a:srgbClr val="339966"/>
              </a:solidFill>
              <a:latin typeface="Arial" charset="0"/>
              <a:ea typeface="ＭＳ Ｐゴシック" pitchFamily="-110" charset="-128"/>
            </a:endParaRPr>
          </a:p>
        </p:txBody>
      </p:sp>
      <p:pic>
        <p:nvPicPr>
          <p:cNvPr id="10" name="Picture 9" descr="JLab_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76529" y="6395762"/>
            <a:ext cx="1280160" cy="400050"/>
          </a:xfrm>
          <a:prstGeom prst="rect">
            <a:avLst/>
          </a:prstGeom>
        </p:spPr>
      </p:pic>
      <p:pic>
        <p:nvPicPr>
          <p:cNvPr id="12" name="Picture 11" descr="clas-logo.pn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081202" y="6386312"/>
            <a:ext cx="674751" cy="38938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0" y="6400800"/>
            <a:ext cx="9140825" cy="7620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  <a:ea typeface="ＭＳ Ｐゴシック" pitchFamily="-112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971800" y="6553200"/>
            <a:ext cx="37338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200" dirty="0" smtClean="0">
                <a:solidFill>
                  <a:srgbClr val="339966"/>
                </a:solidFill>
                <a:latin typeface="Arial" pitchFamily="34" charset="0"/>
                <a:ea typeface="ＭＳ Ｐゴシック" pitchFamily="-112" charset="-128"/>
              </a:rPr>
              <a:t>   </a:t>
            </a:r>
            <a:r>
              <a:rPr lang="en-US" sz="1000" dirty="0" smtClean="0">
                <a:solidFill>
                  <a:srgbClr val="339966"/>
                </a:solidFill>
                <a:latin typeface="Arial" pitchFamily="34" charset="0"/>
                <a:ea typeface="ＭＳ Ｐゴシック" pitchFamily="-112" charset="-128"/>
              </a:rPr>
              <a:t>Thomas Jefferson National Accelerator Facility</a:t>
            </a:r>
          </a:p>
        </p:txBody>
      </p:sp>
      <p:pic>
        <p:nvPicPr>
          <p:cNvPr id="1031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05600" y="6369050"/>
            <a:ext cx="581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600" dirty="0" smtClean="0">
                <a:solidFill>
                  <a:srgbClr val="FFFFFF"/>
                </a:solidFill>
                <a:latin typeface="Arial" pitchFamily="34" charset="0"/>
                <a:ea typeface="ＭＳ Ｐゴシック" pitchFamily="-112" charset="-128"/>
              </a:rPr>
              <a:t>Page </a:t>
            </a:r>
            <a:fld id="{06EE394A-A221-4A75-8B6E-C5A238767713}" type="slidenum">
              <a:rPr lang="en-US" sz="600" smtClean="0">
                <a:solidFill>
                  <a:srgbClr val="FFFFFF"/>
                </a:solidFill>
                <a:latin typeface="Arial" pitchFamily="34" charset="0"/>
                <a:ea typeface="ＭＳ Ｐゴシック" pitchFamily="-112" charset="-128"/>
              </a:rPr>
              <a:pPr algn="ctr" eaLnBrk="0" hangingPunct="0"/>
              <a:t>‹#›</a:t>
            </a:fld>
            <a:endParaRPr lang="en-US" sz="600" dirty="0" smtClean="0">
              <a:solidFill>
                <a:srgbClr val="FFFFFF"/>
              </a:solidFill>
              <a:latin typeface="Arial" pitchFamily="34" charset="0"/>
              <a:ea typeface="ＭＳ Ｐゴシック" pitchFamily="-112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17537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00200" y="624681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solidFill>
                <a:srgbClr val="000000"/>
              </a:solidFill>
              <a:latin typeface="Verdana"/>
              <a:ea typeface="+mn-ea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solidFill>
                <a:srgbClr val="000000"/>
              </a:solidFill>
              <a:latin typeface="Verdana"/>
              <a:ea typeface="+mn-ea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3200400" y="6549136"/>
            <a:ext cx="3429000" cy="153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1200" dirty="0">
                <a:solidFill>
                  <a:srgbClr val="008000"/>
                </a:solidFill>
                <a:latin typeface="Arial" charset="0"/>
                <a:ea typeface="+mn-ea"/>
              </a:rPr>
              <a:t>Thomas Jefferson National Accelerator Facility</a:t>
            </a:r>
          </a:p>
        </p:txBody>
      </p:sp>
      <p:pic>
        <p:nvPicPr>
          <p:cNvPr id="79258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9263" y="6415088"/>
            <a:ext cx="396875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800" dirty="0">
                <a:solidFill>
                  <a:srgbClr val="FFFFFF"/>
                </a:solidFill>
                <a:latin typeface="Arial" charset="0"/>
                <a:ea typeface="+mn-ea"/>
              </a:rPr>
              <a:t>Page </a:t>
            </a:r>
            <a:fld id="{E5BAB529-87AE-4E82-9075-6E22D642D313}" type="slidenum">
              <a:rPr lang="en-US" altLang="en-US" sz="800">
                <a:solidFill>
                  <a:srgbClr val="FFFFFF"/>
                </a:solidFill>
                <a:latin typeface="Arial" charset="0"/>
                <a:ea typeface="+mn-ea"/>
              </a:rPr>
              <a:pPr algn="ctr" eaLnBrk="0" hangingPunct="0"/>
              <a:t>‹#›</a:t>
            </a:fld>
            <a:endParaRPr lang="en-US" sz="800" dirty="0">
              <a:solidFill>
                <a:srgbClr val="FFFFFF"/>
              </a:solidFill>
              <a:latin typeface="Arial" charset="0"/>
              <a:ea typeface="+mn-ea"/>
            </a:endParaRPr>
          </a:p>
        </p:txBody>
      </p:sp>
      <p:pic>
        <p:nvPicPr>
          <p:cNvPr id="792588" name="Picture 12" descr="NP-logo-Nl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6175375"/>
            <a:ext cx="1295400" cy="676275"/>
          </a:xfrm>
          <a:prstGeom prst="rect">
            <a:avLst/>
          </a:prstGeom>
          <a:noFill/>
        </p:spPr>
      </p:pic>
      <p:pic>
        <p:nvPicPr>
          <p:cNvPr id="792589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624681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3708123" y="6711988"/>
            <a:ext cx="2706930" cy="1154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900" dirty="0" smtClean="0">
                <a:solidFill>
                  <a:srgbClr val="000000"/>
                </a:solidFill>
                <a:latin typeface="Arial Black"/>
                <a:ea typeface="+mn-ea"/>
              </a:rPr>
              <a:t>SVT TR    January 19-20 - 2012</a:t>
            </a:r>
            <a:endParaRPr lang="en-US" sz="900" dirty="0">
              <a:solidFill>
                <a:srgbClr val="000000"/>
              </a:solidFill>
              <a:latin typeface="Arial Black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1040"/>
            <a:ext cx="9144000" cy="639763"/>
          </a:xfrm>
        </p:spPr>
        <p:txBody>
          <a:bodyPr/>
          <a:lstStyle/>
          <a:p>
            <a:r>
              <a:rPr lang="en-US" dirty="0" smtClean="0"/>
              <a:t>CTOF Off-Project Proposed Work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4993" y="997082"/>
            <a:ext cx="8348746" cy="4516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en-US" sz="1800" b="0" dirty="0" smtClean="0">
              <a:solidFill>
                <a:srgbClr val="660066"/>
              </a:solidFill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US" sz="1800" b="0" dirty="0" smtClean="0">
                <a:solidFill>
                  <a:srgbClr val="000000"/>
                </a:solidFill>
                <a:latin typeface="+mn-lt"/>
              </a:rPr>
              <a:t>The cosmic ray testing plans that will take place off project include:</a:t>
            </a:r>
          </a:p>
          <a:p>
            <a:pPr marL="287338"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en-US" sz="1800" b="0" i="1" dirty="0" smtClean="0">
                <a:solidFill>
                  <a:srgbClr val="008000"/>
                </a:solidFill>
                <a:latin typeface="+mn-lt"/>
              </a:rPr>
              <a:t> Detailed studies of time resolution vs. coordinate and angle for all counters</a:t>
            </a:r>
          </a:p>
          <a:p>
            <a:pPr marL="287338"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en-US" sz="1800" b="0" i="1" dirty="0" smtClean="0">
                <a:solidFill>
                  <a:srgbClr val="008000"/>
                </a:solidFill>
                <a:latin typeface="+mn-lt"/>
              </a:rPr>
              <a:t> Studies to minimize CFD contribution to time resolution</a:t>
            </a:r>
          </a:p>
          <a:p>
            <a:pPr marL="287338"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en-US" sz="1800" b="0" i="1" dirty="0" smtClean="0">
                <a:solidFill>
                  <a:srgbClr val="008000"/>
                </a:solidFill>
                <a:latin typeface="+mn-lt"/>
              </a:rPr>
              <a:t> Time-dependent calibration optimization of time resolution</a:t>
            </a:r>
          </a:p>
          <a:p>
            <a:pPr marL="287338"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en-US" sz="1800" b="0" i="1" dirty="0" smtClean="0">
                <a:solidFill>
                  <a:srgbClr val="008000"/>
                </a:solidFill>
                <a:latin typeface="+mn-lt"/>
              </a:rPr>
              <a:t> CTOF calibration suite development (in progress)</a:t>
            </a:r>
          </a:p>
          <a:p>
            <a:pPr marL="287338"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en-US" sz="1800" b="0" i="1" dirty="0" smtClean="0">
                <a:solidFill>
                  <a:srgbClr val="008000"/>
                </a:solidFill>
                <a:latin typeface="+mn-lt"/>
              </a:rPr>
              <a:t> CTOF reconstruction suite development (in progress)</a:t>
            </a:r>
          </a:p>
          <a:p>
            <a:pPr marL="287338"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en-US" sz="1800" b="0" i="1" dirty="0" smtClean="0">
                <a:solidFill>
                  <a:srgbClr val="008000"/>
                </a:solidFill>
                <a:latin typeface="+mn-lt"/>
              </a:rPr>
              <a:t> Preparation of technical reports/papers</a:t>
            </a:r>
          </a:p>
          <a:p>
            <a:pPr marL="287338"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en-US" sz="1800" b="0" i="1" dirty="0" smtClean="0">
                <a:solidFill>
                  <a:srgbClr val="008000"/>
                </a:solidFill>
                <a:latin typeface="+mn-lt"/>
              </a:rPr>
              <a:t> Development and optimization of light monitoring system</a:t>
            </a:r>
          </a:p>
          <a:p>
            <a:pPr marL="287338">
              <a:spcBef>
                <a:spcPts val="1200"/>
              </a:spcBef>
              <a:spcAft>
                <a:spcPts val="300"/>
              </a:spcAft>
              <a:buFontTx/>
              <a:buChar char="-"/>
            </a:pPr>
            <a:r>
              <a:rPr lang="en-US" sz="1800" b="0" i="1" dirty="0" smtClean="0">
                <a:solidFill>
                  <a:srgbClr val="008000"/>
                </a:solidFill>
                <a:latin typeface="+mn-lt"/>
              </a:rPr>
              <a:t> Long base-line monitoring of system performance and stability </a:t>
            </a:r>
            <a:endParaRPr lang="en-US" sz="1800" b="0" i="1" dirty="0">
              <a:solidFill>
                <a:srgbClr val="008000"/>
              </a:solidFill>
              <a:latin typeface="+mn-lt"/>
            </a:endParaRPr>
          </a:p>
        </p:txBody>
      </p:sp>
      <p:pic>
        <p:nvPicPr>
          <p:cNvPr id="14" name="Picture 13" descr="greenmarb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48" y="1382640"/>
            <a:ext cx="203200" cy="20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173" y="5755533"/>
            <a:ext cx="8261352" cy="369332"/>
          </a:xfrm>
          <a:prstGeom prst="rect">
            <a:avLst/>
          </a:prstGeom>
          <a:noFill/>
          <a:ln w="38100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800" b="0" dirty="0" smtClean="0">
                <a:solidFill>
                  <a:srgbClr val="FF6600"/>
                </a:solidFill>
                <a:latin typeface="+mn-lt"/>
              </a:rPr>
              <a:t>Calibration development off-project similar in scale to work on FTOF system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37879" y="3471963"/>
            <a:ext cx="1771122" cy="100027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800" b="0" dirty="0" smtClean="0">
                <a:solidFill>
                  <a:srgbClr val="000090"/>
                </a:solidFill>
                <a:latin typeface="+mn-lt"/>
              </a:rPr>
              <a:t>20% FTE scientist level</a:t>
            </a:r>
          </a:p>
          <a:p>
            <a:pPr algn="ctr">
              <a:spcAft>
                <a:spcPts val="600"/>
              </a:spcAft>
            </a:pPr>
            <a:r>
              <a:rPr lang="en-US" sz="1800" b="0" i="1" dirty="0" smtClean="0">
                <a:solidFill>
                  <a:srgbClr val="000090"/>
                </a:solidFill>
                <a:latin typeface="+mn-lt"/>
              </a:rPr>
              <a:t>(DSC)</a:t>
            </a:r>
          </a:p>
        </p:txBody>
      </p:sp>
    </p:spTree>
  </p:cSld>
  <p:clrMapOvr>
    <a:masterClrMapping/>
  </p:clrMapOvr>
  <p:transition advTm="69509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1800" b="0" dirty="0" smtClean="0">
            <a:latin typeface="+mn-lt"/>
          </a:defRPr>
        </a:defPPr>
      </a:lstStyle>
    </a:tx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noAutofit/>
      </a:bodyPr>
      <a:lstStyle>
        <a:defPPr algn="l"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Lehman Review June 07</Template>
  <TotalTime>49018</TotalTime>
  <Pages>1</Pages>
  <Words>116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Powerpoint Template Lehman Review June 07</vt:lpstr>
      <vt:lpstr>Custom Design</vt:lpstr>
      <vt:lpstr>1_Custom Design</vt:lpstr>
      <vt:lpstr>CTOF Off-Project Proposed Work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Christine Hummel</dc:creator>
  <cp:keywords>Presentation Generic</cp:keywords>
  <dc:description/>
  <cp:lastModifiedBy>Daniel Carman</cp:lastModifiedBy>
  <cp:revision>1124</cp:revision>
  <cp:lastPrinted>2015-06-23T21:58:12Z</cp:lastPrinted>
  <dcterms:created xsi:type="dcterms:W3CDTF">2015-06-25T00:58:48Z</dcterms:created>
  <dcterms:modified xsi:type="dcterms:W3CDTF">2015-06-25T01:00:30Z</dcterms:modified>
</cp:coreProperties>
</file>