
<file path=[Content_Types].xml><?xml version="1.0" encoding="utf-8"?>
<Types xmlns="http://schemas.openxmlformats.org/package/2006/content-types"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Masters/slideMaster3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Default Extension="wmf" ContentType="image/x-wmf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theme/theme5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bookmarkIdSeed="2">
  <p:sldMasterIdLst>
    <p:sldMasterId id="2147483648" r:id="rId1"/>
    <p:sldMasterId id="2147483661" r:id="rId2"/>
    <p:sldMasterId id="2147483673" r:id="rId3"/>
  </p:sldMasterIdLst>
  <p:notesMasterIdLst>
    <p:notesMasterId r:id="rId5"/>
  </p:notesMasterIdLst>
  <p:handoutMasterIdLst>
    <p:handoutMasterId r:id="rId6"/>
  </p:handoutMasterIdLst>
  <p:sldIdLst>
    <p:sldId id="604" r:id="rId4"/>
  </p:sldIdLst>
  <p:sldSz cx="9144000" cy="6858000" type="letter"/>
  <p:notesSz cx="6946900" cy="9220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 showAnimation="0" useTimings="0">
    <p:present/>
    <p:sldAll/>
    <p:penClr>
      <a:schemeClr val="tx1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"/>
      </p:ext>
    </p:extLst>
  </p:showPr>
  <p:clrMru>
    <a:srgbClr val="080010"/>
    <a:srgbClr val="1603E8"/>
    <a:srgbClr val="FF30FF"/>
    <a:srgbClr val="FFC3DF"/>
    <a:srgbClr val="BD0000"/>
    <a:srgbClr val="E3E300"/>
    <a:srgbClr val="333399"/>
    <a:srgbClr val="008000"/>
    <a:srgbClr val="009900"/>
    <a:srgbClr val="95E3FF"/>
  </p:clrMru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3361" autoAdjust="0"/>
    <p:restoredTop sz="99852" autoAdjust="0"/>
  </p:normalViewPr>
  <p:slideViewPr>
    <p:cSldViewPr snapToGrid="0">
      <p:cViewPr varScale="1">
        <p:scale>
          <a:sx n="109" d="100"/>
          <a:sy n="109" d="100"/>
        </p:scale>
        <p:origin x="-8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98005" y="8838253"/>
            <a:ext cx="404948" cy="27506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123870" tIns="60306" rIns="123870" bIns="60306" anchor="ctr">
            <a:spAutoFit/>
          </a:bodyPr>
          <a:lstStyle/>
          <a:p>
            <a:pPr algn="r" defTabSz="1247110" eaLnBrk="0" hangingPunct="0">
              <a:defRPr/>
            </a:pPr>
            <a:fld id="{4331C631-42F1-4CF6-A1F9-F287E586F0E8}" type="slidenum">
              <a:rPr lang="en-US" altLang="en-US" sz="1000" b="0">
                <a:latin typeface="Arial" charset="0"/>
                <a:ea typeface="ＭＳ Ｐゴシック" pitchFamily="-110" charset="-128"/>
              </a:rPr>
              <a:pPr algn="r" defTabSz="1247110" eaLnBrk="0" hangingPunct="0">
                <a:defRPr/>
              </a:pPr>
              <a:t>‹#›</a:t>
            </a:fld>
            <a:endParaRPr lang="en-US" altLang="en-US" sz="1000" b="0" dirty="0">
              <a:latin typeface="Arial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618078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615" y="4379046"/>
            <a:ext cx="5091673" cy="414484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123870" tIns="60306" rIns="123870" bIns="60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notes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700088"/>
            <a:ext cx="4591050" cy="3443287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28492" y="8759663"/>
            <a:ext cx="574461" cy="441676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123870" tIns="60306" rIns="123870" bIns="60306" anchor="ctr">
            <a:spAutoFit/>
          </a:bodyPr>
          <a:lstStyle/>
          <a:p>
            <a:pPr algn="r" defTabSz="1247110" eaLnBrk="0" hangingPunct="0">
              <a:defRPr/>
            </a:pPr>
            <a:fld id="{3B368C9E-1CF7-4AF8-B0A9-FDB5C8FEC0C5}" type="slidenum">
              <a:rPr lang="en-US" altLang="en-US" sz="2100" b="0">
                <a:latin typeface="Arial" charset="0"/>
                <a:ea typeface="ＭＳ Ｐゴシック" pitchFamily="-110" charset="-128"/>
              </a:rPr>
              <a:pPr algn="r" defTabSz="1247110" eaLnBrk="0" hangingPunct="0">
                <a:defRPr/>
              </a:pPr>
              <a:t>‹#›</a:t>
            </a:fld>
            <a:endParaRPr lang="en-US" altLang="en-US" sz="2100" b="0" dirty="0">
              <a:latin typeface="Arial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278112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608013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1216025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824038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2432050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8167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8167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8524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71450" y="1117600"/>
            <a:ext cx="6515100" cy="7050088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178162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50" y="1117600"/>
            <a:ext cx="3181350" cy="705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1117600"/>
            <a:ext cx="3181350" cy="705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3.png"/><Relationship Id="rId14" Type="http://schemas.openxmlformats.org/officeDocument/2006/relationships/image" Target="../media/image4.jpeg"/><Relationship Id="rId15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4" Type="http://schemas.openxmlformats.org/officeDocument/2006/relationships/image" Target="../media/image6.wmf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ea typeface="+mn-ea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ea typeface="+mn-ea"/>
            </a:endParaRPr>
          </a:p>
        </p:txBody>
      </p:sp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7435669" y="6536799"/>
            <a:ext cx="399098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en-US" sz="800" dirty="0">
                <a:solidFill>
                  <a:schemeClr val="bg1"/>
                </a:solidFill>
                <a:latin typeface="Arial" charset="0"/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800">
                <a:solidFill>
                  <a:schemeClr val="bg1"/>
                </a:solidFill>
                <a:latin typeface="Arial" charset="0"/>
                <a:ea typeface="ＭＳ Ｐゴシック" pitchFamily="-110" charset="-128"/>
              </a:rPr>
              <a:pPr algn="ctr" eaLnBrk="0" hangingPunct="0">
                <a:defRPr/>
              </a:pPr>
              <a:t>‹#›</a:t>
            </a:fld>
            <a:endParaRPr lang="en-US" sz="800" dirty="0">
              <a:solidFill>
                <a:schemeClr val="bg1"/>
              </a:solidFill>
              <a:latin typeface="Arial" charset="0"/>
              <a:ea typeface="ＭＳ Ｐゴシック" pitchFamily="-110" charset="-128"/>
            </a:endParaRPr>
          </a:p>
        </p:txBody>
      </p: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2105096" y="6406641"/>
            <a:ext cx="5045360" cy="39908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n-US" sz="1000" dirty="0">
                <a:solidFill>
                  <a:srgbClr val="339966"/>
                </a:solidFill>
                <a:latin typeface="Arial" charset="0"/>
                <a:ea typeface="ＭＳ Ｐゴシック" pitchFamily="-110" charset="-128"/>
              </a:rPr>
              <a:t> </a:t>
            </a:r>
            <a:r>
              <a:rPr lang="en-US" sz="1000" dirty="0" smtClean="0">
                <a:solidFill>
                  <a:srgbClr val="339966"/>
                </a:solidFill>
                <a:latin typeface="Arial" charset="0"/>
                <a:ea typeface="ＭＳ Ｐゴシック" pitchFamily="-110" charset="-128"/>
              </a:rPr>
              <a:t>  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en-US" sz="1200" b="0" i="1" baseline="0" dirty="0" smtClean="0">
                <a:solidFill>
                  <a:srgbClr val="339966"/>
                </a:solidFill>
                <a:latin typeface="Arial" charset="0"/>
                <a:ea typeface="ＭＳ Ｐゴシック" pitchFamily="-110" charset="-128"/>
              </a:rPr>
              <a:t>   Daniel S. Carman        CTOF Detector Assessment         June 30, 2015 </a:t>
            </a:r>
          </a:p>
          <a:p>
            <a:pPr algn="ctr" eaLnBrk="0" hangingPunct="0">
              <a:lnSpc>
                <a:spcPct val="80000"/>
              </a:lnSpc>
              <a:defRPr/>
            </a:pPr>
            <a:endParaRPr lang="en-US" sz="1000" dirty="0">
              <a:solidFill>
                <a:srgbClr val="339966"/>
              </a:solidFill>
              <a:latin typeface="Arial" charset="0"/>
              <a:ea typeface="ＭＳ Ｐゴシック" pitchFamily="-110" charset="-128"/>
            </a:endParaRPr>
          </a:p>
        </p:txBody>
      </p:sp>
      <p:pic>
        <p:nvPicPr>
          <p:cNvPr id="10" name="Picture 9" descr="JLab_logo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76529" y="6395762"/>
            <a:ext cx="1280160" cy="400050"/>
          </a:xfrm>
          <a:prstGeom prst="rect">
            <a:avLst/>
          </a:prstGeom>
        </p:spPr>
      </p:pic>
      <p:pic>
        <p:nvPicPr>
          <p:cNvPr id="12" name="Picture 11" descr="clas-logo.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081202" y="6386312"/>
            <a:ext cx="674751" cy="3893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 userDrawn="1"/>
        </p:nvSpPr>
        <p:spPr bwMode="auto">
          <a:xfrm>
            <a:off x="0" y="6400800"/>
            <a:ext cx="9140825" cy="7620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 userDrawn="1"/>
        </p:nvSpPr>
        <p:spPr bwMode="auto">
          <a:xfrm>
            <a:off x="2971800" y="6553200"/>
            <a:ext cx="37338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200" dirty="0" smtClean="0">
                <a:solidFill>
                  <a:srgbClr val="339966"/>
                </a:solidFill>
                <a:latin typeface="Arial" pitchFamily="34" charset="0"/>
                <a:ea typeface="ＭＳ Ｐゴシック" pitchFamily="-112" charset="-128"/>
              </a:rPr>
              <a:t>   </a:t>
            </a:r>
            <a:r>
              <a:rPr lang="en-US" sz="1000" dirty="0" smtClean="0">
                <a:solidFill>
                  <a:srgbClr val="339966"/>
                </a:solidFill>
                <a:latin typeface="Arial" pitchFamily="34" charset="0"/>
                <a:ea typeface="ＭＳ Ｐゴシック" pitchFamily="-112" charset="-128"/>
              </a:rPr>
              <a:t>Thomas Jefferson National Accelerator Facility</a:t>
            </a:r>
          </a:p>
        </p:txBody>
      </p:sp>
      <p:pic>
        <p:nvPicPr>
          <p:cNvPr id="1031" name="Picture 9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39013" y="6249988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6705600" y="6369050"/>
            <a:ext cx="581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600" dirty="0" smtClean="0">
                <a:solidFill>
                  <a:srgbClr val="FFFFFF"/>
                </a:solidFill>
                <a:latin typeface="Arial" pitchFamily="34" charset="0"/>
                <a:ea typeface="ＭＳ Ｐゴシック" pitchFamily="-112" charset="-128"/>
              </a:rPr>
              <a:t>Page </a:t>
            </a:r>
            <a:fld id="{06EE394A-A221-4A75-8B6E-C5A238767713}" type="slidenum">
              <a:rPr lang="en-US" sz="600" smtClean="0">
                <a:solidFill>
                  <a:srgbClr val="FFFFFF"/>
                </a:solidFill>
                <a:latin typeface="Arial" pitchFamily="34" charset="0"/>
                <a:ea typeface="ＭＳ Ｐゴシック" pitchFamily="-112" charset="-128"/>
              </a:rPr>
              <a:pPr algn="ctr" eaLnBrk="0" hangingPunct="0"/>
              <a:t>‹#›</a:t>
            </a:fld>
            <a:endParaRPr lang="en-US" sz="600" dirty="0" smtClean="0">
              <a:solidFill>
                <a:srgbClr val="FFFFFF"/>
              </a:solidFill>
              <a:latin typeface="Arial" pitchFamily="34" charset="0"/>
              <a:ea typeface="ＭＳ Ｐゴシック" pitchFamily="-112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175375"/>
            <a:ext cx="1295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00200" y="6246813"/>
            <a:ext cx="9144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  <a:ea typeface="ＭＳ Ｐゴシック" charset="-128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ＭＳ Ｐゴシック" charset="-128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ＭＳ Ｐゴシック" charset="-128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ＭＳ Ｐゴシック" charset="-128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000000"/>
              </a:solidFill>
              <a:latin typeface="Verdana"/>
              <a:ea typeface="+mn-ea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477000"/>
            <a:ext cx="9140825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000000"/>
              </a:solidFill>
              <a:latin typeface="Verdana"/>
              <a:ea typeface="+mn-ea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3200400" y="6549136"/>
            <a:ext cx="3429000" cy="153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200" dirty="0">
                <a:solidFill>
                  <a:srgbClr val="008000"/>
                </a:solidFill>
                <a:latin typeface="Arial" charset="0"/>
                <a:ea typeface="+mn-ea"/>
              </a:rPr>
              <a:t>Thomas Jefferson National Accelerator Facility</a:t>
            </a:r>
          </a:p>
        </p:txBody>
      </p:sp>
      <p:pic>
        <p:nvPicPr>
          <p:cNvPr id="79258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9013" y="6249988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799263" y="6415088"/>
            <a:ext cx="3968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 sz="800" dirty="0">
                <a:solidFill>
                  <a:srgbClr val="FFFFFF"/>
                </a:solidFill>
                <a:latin typeface="Arial" charset="0"/>
                <a:ea typeface="+mn-ea"/>
              </a:rPr>
              <a:t>Page </a:t>
            </a:r>
            <a:fld id="{E5BAB529-87AE-4E82-9075-6E22D642D313}" type="slidenum">
              <a:rPr lang="en-US" altLang="en-US" sz="800">
                <a:solidFill>
                  <a:srgbClr val="FFFFFF"/>
                </a:solidFill>
                <a:latin typeface="Arial" charset="0"/>
                <a:ea typeface="+mn-ea"/>
              </a:rPr>
              <a:pPr algn="ctr" eaLnBrk="0" hangingPunct="0"/>
              <a:t>‹#›</a:t>
            </a:fld>
            <a:endParaRPr lang="en-US" sz="800" dirty="0">
              <a:solidFill>
                <a:srgbClr val="FFFFFF"/>
              </a:solidFill>
              <a:latin typeface="Arial" charset="0"/>
              <a:ea typeface="+mn-ea"/>
            </a:endParaRPr>
          </a:p>
        </p:txBody>
      </p:sp>
      <p:pic>
        <p:nvPicPr>
          <p:cNvPr id="792588" name="Picture 12" descr="NP-logo-Nl cop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6175375"/>
            <a:ext cx="1295400" cy="676275"/>
          </a:xfrm>
          <a:prstGeom prst="rect">
            <a:avLst/>
          </a:prstGeom>
          <a:noFill/>
        </p:spPr>
      </p:pic>
      <p:pic>
        <p:nvPicPr>
          <p:cNvPr id="792589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6246813"/>
            <a:ext cx="9144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3708123" y="6711988"/>
            <a:ext cx="2706930" cy="1154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n-US" sz="900" dirty="0" smtClean="0">
                <a:solidFill>
                  <a:srgbClr val="000000"/>
                </a:solidFill>
                <a:latin typeface="Arial Black"/>
                <a:ea typeface="+mn-ea"/>
              </a:rPr>
              <a:t>SVT TR    January 19-20 - 2012</a:t>
            </a:r>
            <a:endParaRPr lang="en-US" sz="900" dirty="0">
              <a:solidFill>
                <a:srgbClr val="000000"/>
              </a:solidFill>
              <a:latin typeface="Arial Black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33363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sz="2400" b="1">
          <a:solidFill>
            <a:srgbClr val="333399"/>
          </a:solidFill>
          <a:latin typeface="+mn-lt"/>
        </a:defRPr>
      </a:lvl2pPr>
      <a:lvl3pPr marL="800100" indent="-228600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–"/>
        <a:defRPr sz="2000" b="1">
          <a:solidFill>
            <a:srgbClr val="008000"/>
          </a:solidFill>
          <a:latin typeface="+mn-lt"/>
        </a:defRPr>
      </a:lvl3pPr>
      <a:lvl4pPr marL="1143000" indent="-228600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sz="2000" b="1">
          <a:solidFill>
            <a:srgbClr val="CC0000"/>
          </a:solidFill>
          <a:latin typeface="+mn-lt"/>
        </a:defRPr>
      </a:lvl4pPr>
      <a:lvl5pPr marL="1487488" indent="-228600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5pPr>
      <a:lvl6pPr marL="1944688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1040"/>
            <a:ext cx="9144000" cy="639763"/>
          </a:xfrm>
        </p:spPr>
        <p:txBody>
          <a:bodyPr/>
          <a:lstStyle/>
          <a:p>
            <a:r>
              <a:rPr lang="en-US" dirty="0" smtClean="0"/>
              <a:t>CTOF Off-Project Proposed Work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4993" y="997082"/>
            <a:ext cx="8348746" cy="4516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US" sz="1800" b="0" dirty="0" smtClean="0">
              <a:solidFill>
                <a:srgbClr val="660066"/>
              </a:solidFill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en-US" sz="1800" b="0" dirty="0" smtClean="0">
                <a:solidFill>
                  <a:srgbClr val="000000"/>
                </a:solidFill>
                <a:latin typeface="+mn-lt"/>
              </a:rPr>
              <a:t>The cosmic ray testing plans that will take place off project include:</a:t>
            </a:r>
          </a:p>
          <a:p>
            <a:pPr marL="287338"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en-US" sz="1800" b="0" i="1" dirty="0" smtClean="0">
                <a:solidFill>
                  <a:srgbClr val="008000"/>
                </a:solidFill>
                <a:latin typeface="+mn-lt"/>
              </a:rPr>
              <a:t> Detailed studies of time resolution vs. coordinate and angle for all counters</a:t>
            </a:r>
          </a:p>
          <a:p>
            <a:pPr marL="287338"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en-US" sz="1800" b="0" i="1" dirty="0" smtClean="0">
                <a:solidFill>
                  <a:srgbClr val="008000"/>
                </a:solidFill>
                <a:latin typeface="+mn-lt"/>
              </a:rPr>
              <a:t> Studies to minimize CFD contribution to time resolution</a:t>
            </a:r>
          </a:p>
          <a:p>
            <a:pPr marL="287338"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en-US" sz="1800" b="0" i="1" dirty="0" smtClean="0">
                <a:solidFill>
                  <a:srgbClr val="008000"/>
                </a:solidFill>
                <a:latin typeface="+mn-lt"/>
              </a:rPr>
              <a:t> Time-dependent calibration optimization of time resolution</a:t>
            </a:r>
          </a:p>
          <a:p>
            <a:pPr marL="287338"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en-US" sz="1800" b="0" i="1" dirty="0" smtClean="0">
                <a:solidFill>
                  <a:srgbClr val="008000"/>
                </a:solidFill>
                <a:latin typeface="+mn-lt"/>
              </a:rPr>
              <a:t> CTOF calibration suite development (in progress)</a:t>
            </a:r>
          </a:p>
          <a:p>
            <a:pPr marL="287338"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en-US" sz="1800" b="0" i="1" dirty="0" smtClean="0">
                <a:solidFill>
                  <a:srgbClr val="008000"/>
                </a:solidFill>
                <a:latin typeface="+mn-lt"/>
              </a:rPr>
              <a:t> CTOF reconstruction suite development (in progress)</a:t>
            </a:r>
          </a:p>
          <a:p>
            <a:pPr marL="287338"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en-US" sz="1800" b="0" i="1" dirty="0" smtClean="0">
                <a:solidFill>
                  <a:srgbClr val="008000"/>
                </a:solidFill>
                <a:latin typeface="+mn-lt"/>
              </a:rPr>
              <a:t> Preparation of technical reports/papers</a:t>
            </a:r>
          </a:p>
          <a:p>
            <a:pPr marL="287338"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en-US" sz="1800" b="0" i="1" dirty="0" smtClean="0">
                <a:solidFill>
                  <a:srgbClr val="008000"/>
                </a:solidFill>
                <a:latin typeface="+mn-lt"/>
              </a:rPr>
              <a:t> Development and optimization of light monitoring system</a:t>
            </a:r>
          </a:p>
          <a:p>
            <a:pPr marL="287338"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en-US" sz="1800" b="0" i="1" dirty="0" smtClean="0">
                <a:solidFill>
                  <a:srgbClr val="008000"/>
                </a:solidFill>
                <a:latin typeface="+mn-lt"/>
              </a:rPr>
              <a:t> Long base-line monitoring of system performance and stability </a:t>
            </a:r>
            <a:endParaRPr lang="en-US" sz="1800" b="0" i="1" dirty="0">
              <a:solidFill>
                <a:srgbClr val="008000"/>
              </a:solidFill>
              <a:latin typeface="+mn-lt"/>
            </a:endParaRPr>
          </a:p>
        </p:txBody>
      </p:sp>
      <p:pic>
        <p:nvPicPr>
          <p:cNvPr id="14" name="Picture 13" descr="greenmarb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48" y="1382640"/>
            <a:ext cx="203200" cy="20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173" y="5755533"/>
            <a:ext cx="8261352" cy="369332"/>
          </a:xfrm>
          <a:prstGeom prst="rect">
            <a:avLst/>
          </a:prstGeom>
          <a:noFill/>
          <a:ln w="38100"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800" b="0" dirty="0" smtClean="0">
                <a:solidFill>
                  <a:srgbClr val="FF6600"/>
                </a:solidFill>
                <a:latin typeface="+mn-lt"/>
              </a:rPr>
              <a:t>Calibration development off-project similar in scale to work on FTOF system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37879" y="3471963"/>
            <a:ext cx="1771122" cy="10002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800" b="0" dirty="0" smtClean="0">
                <a:solidFill>
                  <a:srgbClr val="000090"/>
                </a:solidFill>
                <a:latin typeface="+mn-lt"/>
              </a:rPr>
              <a:t>20% FTE scientist level</a:t>
            </a:r>
          </a:p>
          <a:p>
            <a:pPr algn="ctr">
              <a:spcAft>
                <a:spcPts val="600"/>
              </a:spcAft>
            </a:pPr>
            <a:r>
              <a:rPr lang="en-US" sz="1800" b="0" i="1" dirty="0" smtClean="0">
                <a:solidFill>
                  <a:srgbClr val="000090"/>
                </a:solidFill>
                <a:latin typeface="+mn-lt"/>
              </a:rPr>
              <a:t>(DSC)</a:t>
            </a:r>
          </a:p>
        </p:txBody>
      </p:sp>
    </p:spTree>
  </p:cSld>
  <p:clrMapOvr>
    <a:masterClrMapping/>
  </p:clrMapOvr>
  <p:transition advTm="69509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Lehman Review June 07">
  <a:themeElements>
    <a:clrScheme name="Powerpoint Template Lehman Review June 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1800" b="0" dirty="0" smtClean="0">
            <a:latin typeface="+mn-lt"/>
          </a:defRPr>
        </a:defPPr>
      </a:lstStyle>
    </a:tx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noAutofit/>
      </a:bodyPr>
      <a:lstStyle>
        <a:defPPr algn="l">
          <a:defRPr sz="2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Lehman Review June 07</Template>
  <TotalTime>49018</TotalTime>
  <Pages>1</Pages>
  <Words>116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Powerpoint Template Lehman Review June 07</vt:lpstr>
      <vt:lpstr>Custom Design</vt:lpstr>
      <vt:lpstr>1_Custom Design</vt:lpstr>
      <vt:lpstr>CTOF Off-Project Proposed Work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Christine Hummel</dc:creator>
  <cp:keywords>Presentation Generic</cp:keywords>
  <dc:description/>
  <cp:lastModifiedBy>Daniel Carman</cp:lastModifiedBy>
  <cp:revision>1124</cp:revision>
  <cp:lastPrinted>2015-06-23T21:58:12Z</cp:lastPrinted>
  <dcterms:created xsi:type="dcterms:W3CDTF">2015-06-25T00:58:48Z</dcterms:created>
  <dcterms:modified xsi:type="dcterms:W3CDTF">2015-06-25T01:00:30Z</dcterms:modified>
</cp:coreProperties>
</file>