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69" r:id="rId4"/>
    <p:sldId id="264" r:id="rId5"/>
    <p:sldId id="265" r:id="rId6"/>
    <p:sldId id="268" r:id="rId7"/>
    <p:sldId id="270" r:id="rId8"/>
    <p:sldId id="267" r:id="rId9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 showGuides="1">
      <p:cViewPr>
        <p:scale>
          <a:sx n="125" d="100"/>
          <a:sy n="125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9EE1124A-8259-2F43-AA9E-1AB80762BA4E}" type="datetimeFigureOut">
              <a:rPr lang="en-US" smtClean="0"/>
              <a:pPr/>
              <a:t>6/22/2015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6653114-0D40-384A-9E11-76EB88F8D7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902581" y="6534090"/>
            <a:ext cx="30604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 i="1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Dir's CLAS12 Detector Assessments - June 12, 2015   </a:t>
            </a:r>
            <a:r>
              <a:rPr lang="en-US" sz="800" i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Page </a:t>
            </a:r>
            <a:fld id="{90D66C53-FD60-4B76-87AB-8CA91569D26A}" type="slidenum">
              <a:rPr lang="en-US" sz="800" i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en-US" sz="8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endParaRPr lang="en-US" sz="8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Minion Pro"/>
              </a:defRPr>
            </a:lvl1pPr>
          </a:lstStyle>
          <a:p>
            <a:fld id="{65109F8C-9F4D-5945-807D-33CC9F4EE4DF}" type="datetimeFigureOut">
              <a:rPr lang="en-US" smtClean="0"/>
              <a:pPr/>
              <a:t>6/22/2015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Minion Pro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Minion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inion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inion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inion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inion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inion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Director’s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CLAS12 Detector  Assessment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Tues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day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June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30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2015</a:t>
            </a:r>
          </a:p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Jefferson Lab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nion Pro"/>
              </a:rPr>
              <a:t>CTOF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Minion Pro"/>
            </a:endParaRP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Glenn R Young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Minion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837" y="1297548"/>
            <a:ext cx="8922066" cy="4523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</p:spPr>
        <p:txBody>
          <a:bodyPr/>
          <a:lstStyle/>
          <a:p>
            <a:r>
              <a:rPr lang="en-US" sz="2400" b="1" dirty="0"/>
              <a:t>12 GeV </a:t>
            </a:r>
            <a:r>
              <a:rPr lang="en-US" sz="2400" b="1" dirty="0" smtClean="0"/>
              <a:t>1.4.2.2. Hall B Detectors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Earned Value $K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700074" y="976892"/>
            <a:ext cx="359664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Estimated Cost of All Work at Completion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766762" y="3005513"/>
            <a:ext cx="64008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81084" y="1537035"/>
            <a:ext cx="294640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Actual Cost of Accomplished Work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6064" y="2454870"/>
            <a:ext cx="256032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All Planned Work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6842" y="2864504"/>
            <a:ext cx="256032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Accomplished Work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5987104" y="2300982"/>
            <a:ext cx="568960" cy="227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1"/>
          </p:cNvCxnSpPr>
          <p:nvPr/>
        </p:nvCxnSpPr>
        <p:spPr>
          <a:xfrm flipH="1">
            <a:off x="4741004" y="1690924"/>
            <a:ext cx="640080" cy="5456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1"/>
          </p:cNvCxnSpPr>
          <p:nvPr/>
        </p:nvCxnSpPr>
        <p:spPr>
          <a:xfrm flipH="1">
            <a:off x="4354634" y="1130781"/>
            <a:ext cx="345440" cy="5044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88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12 GeV 1.4.2.2. Hall B Detectors </a:t>
            </a:r>
            <a:br>
              <a:rPr lang="en-US" sz="2400" b="1" dirty="0" smtClean="0"/>
            </a:br>
            <a:r>
              <a:rPr lang="en-US" sz="2400" b="1" dirty="0" smtClean="0"/>
              <a:t>Earned Value $K 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328" y="1030310"/>
            <a:ext cx="9067350" cy="475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5227"/>
            <a:ext cx="9159925" cy="444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</p:spPr>
        <p:txBody>
          <a:bodyPr/>
          <a:lstStyle/>
          <a:p>
            <a:r>
              <a:rPr lang="en-US" sz="2400" b="1" dirty="0"/>
              <a:t>12 GeV </a:t>
            </a:r>
            <a:r>
              <a:rPr lang="en-US" sz="2400" b="1" dirty="0" smtClean="0"/>
              <a:t>1.4.2.2.3.1 CTOF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Earned Value $K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97421" y="2768988"/>
            <a:ext cx="1653539" cy="73866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$257K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construction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remains (BAC-P)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6264143" y="2298152"/>
            <a:ext cx="101600" cy="98758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365743" y="2784561"/>
            <a:ext cx="931678" cy="3783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97246" y="1874342"/>
            <a:ext cx="2719307" cy="30777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$11K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of e.g. POs remain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ight Brace 21"/>
          <p:cNvSpPr/>
          <p:nvPr/>
        </p:nvSpPr>
        <p:spPr>
          <a:xfrm>
            <a:off x="4716780" y="2956313"/>
            <a:ext cx="101600" cy="8763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21" idx="1"/>
            <a:endCxn id="22" idx="1"/>
          </p:cNvCxnSpPr>
          <p:nvPr/>
        </p:nvCxnSpPr>
        <p:spPr>
          <a:xfrm flipH="1">
            <a:off x="4818380" y="2028231"/>
            <a:ext cx="1178866" cy="9718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625272" y="1305227"/>
            <a:ext cx="3459480" cy="30777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of PR, open shop,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P.Labor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remains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ight Brace 24"/>
          <p:cNvSpPr/>
          <p:nvPr/>
        </p:nvSpPr>
        <p:spPr>
          <a:xfrm>
            <a:off x="4641875" y="2847977"/>
            <a:ext cx="93930" cy="111167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24" idx="1"/>
            <a:endCxn id="25" idx="1"/>
          </p:cNvCxnSpPr>
          <p:nvPr/>
        </p:nvCxnSpPr>
        <p:spPr>
          <a:xfrm flipH="1">
            <a:off x="4735805" y="1459116"/>
            <a:ext cx="889467" cy="14444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33680" y="5864553"/>
            <a:ext cx="8717280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Obligated is parts that will also add to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BCWP. 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early all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Pending is for two visitors, which will add to BCWP when costed.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04021" y="4301598"/>
            <a:ext cx="1544320" cy="30777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overspent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Straight Arrow Connector 33"/>
          <p:cNvCxnSpPr>
            <a:stCxn id="32" idx="0"/>
          </p:cNvCxnSpPr>
          <p:nvPr/>
        </p:nvCxnSpPr>
        <p:spPr>
          <a:xfrm flipH="1" flipV="1">
            <a:off x="4767580" y="3138320"/>
            <a:ext cx="1208601" cy="11632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270001" y="1245208"/>
            <a:ext cx="1544320" cy="116955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Pending is less than EAC by only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211K, which is $46K less than BAC-P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Arrow Connector 36"/>
          <p:cNvCxnSpPr>
            <a:endCxn id="2049" idx="1"/>
          </p:cNvCxnSpPr>
          <p:nvPr/>
        </p:nvCxnSpPr>
        <p:spPr>
          <a:xfrm>
            <a:off x="2814321" y="1829983"/>
            <a:ext cx="1755139" cy="6081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49" name="Left Brace 2048"/>
          <p:cNvSpPr/>
          <p:nvPr/>
        </p:nvSpPr>
        <p:spPr>
          <a:xfrm>
            <a:off x="4569460" y="2028232"/>
            <a:ext cx="45719" cy="81974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Brace 26"/>
          <p:cNvSpPr/>
          <p:nvPr/>
        </p:nvSpPr>
        <p:spPr>
          <a:xfrm>
            <a:off x="4664685" y="3019567"/>
            <a:ext cx="93930" cy="286659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9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CTOF </a:t>
            </a:r>
            <a:r>
              <a:rPr lang="en-US" sz="2800" dirty="0"/>
              <a:t>Remaining Activities as of </a:t>
            </a:r>
            <a:r>
              <a:rPr lang="en-US" sz="2800" dirty="0" smtClean="0"/>
              <a:t>May 31, </a:t>
            </a:r>
            <a:r>
              <a:rPr lang="en-US" sz="2800" dirty="0"/>
              <a:t>2015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414662"/>
              </p:ext>
            </p:extLst>
          </p:nvPr>
        </p:nvGraphicFramePr>
        <p:xfrm>
          <a:off x="266700" y="823106"/>
          <a:ext cx="8587739" cy="4476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360"/>
                <a:gridCol w="2043763"/>
                <a:gridCol w="1301761"/>
                <a:gridCol w="1651488"/>
                <a:gridCol w="2234367"/>
              </a:tblGrid>
              <a:tr h="5954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Activity ID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Activity Start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Activity Finish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Remaining Budgeted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MWeeks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 Proc. Cost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242231115,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300, 335A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Light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Monitoring System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12/2/13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8/31/15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26,301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+ 1.9mw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242231260,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261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Design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Support System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1/3/14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7/31/15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242231265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Procure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Support System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8/3/15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10/5/15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$46,930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242231270,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270A, 272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Design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Installation Tooling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1/5/15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9/30/15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242231275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Procure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Installation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Tooling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10/1/15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12/3/15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$11,353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242231325,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325A,385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Setup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and Test Magnetic Shielding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4/7/14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7/17/15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242231340,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355, 360, 365, 370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Fabricate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Cables, Splitters, Power Harness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10/6/14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6/30/15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242231410,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415, 420, 425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In-rack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Testing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4/13/15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1/13/16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242231430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Incidentals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7/2/14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7/1/15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$11,838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24267385,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Installation,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cabling, align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10/13/16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10/28/16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5280" y="5289184"/>
            <a:ext cx="8442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is </a:t>
            </a:r>
            <a:r>
              <a:rPr lang="en-US" dirty="0" smtClean="0"/>
              <a:t>81.5</a:t>
            </a:r>
            <a:r>
              <a:rPr lang="en-US" dirty="0" smtClean="0"/>
              <a:t> </a:t>
            </a:r>
            <a:r>
              <a:rPr lang="en-US" dirty="0" smtClean="0"/>
              <a:t>mw, which is estimated at </a:t>
            </a:r>
            <a:r>
              <a:rPr lang="en-US" dirty="0" smtClean="0"/>
              <a:t>$181.6K </a:t>
            </a:r>
            <a:r>
              <a:rPr lang="en-US" dirty="0" smtClean="0"/>
              <a:t>direct </a:t>
            </a:r>
            <a:r>
              <a:rPr lang="en-US" dirty="0" smtClean="0"/>
              <a:t>($132.4K CTOF, $49.2</a:t>
            </a:r>
            <a:r>
              <a:rPr lang="en-US" dirty="0" smtClean="0"/>
              <a:t>K</a:t>
            </a:r>
            <a:r>
              <a:rPr lang="en-US" dirty="0" smtClean="0"/>
              <a:t> </a:t>
            </a:r>
            <a:r>
              <a:rPr lang="en-US" dirty="0" smtClean="0"/>
              <a:t>Install, </a:t>
            </a:r>
            <a:r>
              <a:rPr lang="en-US" dirty="0" smtClean="0"/>
              <a:t>$</a:t>
            </a:r>
            <a:r>
              <a:rPr lang="en-US" dirty="0" smtClean="0"/>
              <a:t>0K</a:t>
            </a:r>
            <a:r>
              <a:rPr lang="en-US" dirty="0" smtClean="0"/>
              <a:t> </a:t>
            </a:r>
            <a:r>
              <a:rPr lang="en-US" dirty="0" smtClean="0"/>
              <a:t>Pre-ops)  and is planned to be supported by Hall B personnel, including </a:t>
            </a:r>
            <a:r>
              <a:rPr lang="en-US" dirty="0" smtClean="0"/>
              <a:t>guest postdoc, guest scientist, staff mechanical designer and engineer. Fabrication/procurement estimate in P6 is $96.4K, whereas current vendor estimates are closer to $110K.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206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4086"/>
            <a:ext cx="8229600" cy="397933"/>
          </a:xfrm>
        </p:spPr>
        <p:txBody>
          <a:bodyPr/>
          <a:lstStyle/>
          <a:p>
            <a:r>
              <a:rPr lang="en-US" sz="3200" dirty="0" smtClean="0"/>
              <a:t>Some Observations on </a:t>
            </a:r>
            <a:r>
              <a:rPr lang="en-US" sz="3200" dirty="0" smtClean="0"/>
              <a:t>CTOF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4280"/>
            <a:ext cx="8229600" cy="488030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CTOF </a:t>
            </a:r>
            <a:r>
              <a:rPr lang="en-US" dirty="0" smtClean="0"/>
              <a:t>detector elements are built and </a:t>
            </a:r>
            <a:r>
              <a:rPr lang="en-US" dirty="0" smtClean="0"/>
              <a:t>are in racks taking cosmic ray data</a:t>
            </a:r>
            <a:endParaRPr lang="en-US" dirty="0" smtClean="0"/>
          </a:p>
          <a:p>
            <a:r>
              <a:rPr lang="en-US" dirty="0" smtClean="0"/>
              <a:t>We have two shop tasks outstanding – the support system ($60K) and the insertion tooling ($12K)</a:t>
            </a:r>
          </a:p>
          <a:p>
            <a:pPr lvl="1"/>
            <a:r>
              <a:rPr lang="en-US" dirty="0" smtClean="0"/>
              <a:t>The support system is</a:t>
            </a:r>
            <a:r>
              <a:rPr lang="en-US" dirty="0" smtClean="0"/>
              <a:t> completing drawings</a:t>
            </a:r>
          </a:p>
          <a:p>
            <a:pPr lvl="1"/>
            <a:r>
              <a:rPr lang="en-US" dirty="0" smtClean="0"/>
              <a:t>The insertion tooling is still in </a:t>
            </a:r>
            <a:r>
              <a:rPr lang="en-US" dirty="0" smtClean="0"/>
              <a:t>engineering/design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ompleting the cables, splitters, correction coil supplies, and ancillary items in June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Light Monitoring System needs to be procured ($26K) and installed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CTOF </a:t>
            </a:r>
            <a:r>
              <a:rPr lang="en-US" dirty="0" smtClean="0"/>
              <a:t>installation </a:t>
            </a:r>
            <a:r>
              <a:rPr lang="en-US" dirty="0" smtClean="0"/>
              <a:t>is viewed </a:t>
            </a:r>
            <a:r>
              <a:rPr lang="en-US" dirty="0" smtClean="0"/>
              <a:t>to be straightforward </a:t>
            </a:r>
            <a:r>
              <a:rPr lang="en-US" dirty="0" smtClean="0"/>
              <a:t>but needs to be coordinated with Solenoid installation and commissioning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381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April Estimate on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</p:spPr>
        <p:txBody>
          <a:bodyPr/>
          <a:lstStyle/>
          <a:p>
            <a:r>
              <a:rPr lang="en-US" sz="2400" b="1" dirty="0"/>
              <a:t>12 GeV </a:t>
            </a:r>
            <a:r>
              <a:rPr lang="en-US" sz="2400" b="1" dirty="0" smtClean="0"/>
              <a:t>1.4.2.2. Hall B Detectors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Earned Value $K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4" y="1143000"/>
            <a:ext cx="899461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95587" y="1913978"/>
            <a:ext cx="2058906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Estimated Cost of All Work at Completion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370321" y="2113280"/>
            <a:ext cx="189466" cy="454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2560" y="835223"/>
            <a:ext cx="412496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Actual Cost of All Accomplished Work (projected)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08987" y="1526103"/>
            <a:ext cx="256032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All Planned Work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9787" y="2567522"/>
            <a:ext cx="2560320" cy="95410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Still Just Possible to Accomplish All Work by the End of FY2015 at Present Pace of Work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569201" y="1679991"/>
            <a:ext cx="548639" cy="4536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254494" y="1526103"/>
            <a:ext cx="1033026" cy="380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287520" y="989110"/>
            <a:ext cx="206248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350000" y="1241316"/>
            <a:ext cx="0" cy="4439613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648200" y="2807105"/>
            <a:ext cx="121920" cy="140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818640" y="2133600"/>
            <a:ext cx="4531360" cy="199136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017520" y="989111"/>
            <a:ext cx="3332480" cy="19585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512560" y="833734"/>
            <a:ext cx="2556747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~ $24,375K 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i.e. $300K over current EAC !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59960" y="3510586"/>
            <a:ext cx="137160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May Progress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Straight Arrow Connector 35"/>
          <p:cNvCxnSpPr>
            <a:endCxn id="15" idx="2"/>
          </p:cNvCxnSpPr>
          <p:nvPr/>
        </p:nvCxnSpPr>
        <p:spPr>
          <a:xfrm flipH="1" flipV="1">
            <a:off x="4709160" y="2947659"/>
            <a:ext cx="45720" cy="5739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88054" y="5864553"/>
            <a:ext cx="8520666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Estimated Cost (EAC) Must cover Planned Cost PLUS Cost Overruns (“CV”) PLUS Foreseen “Adders”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372359" y="3959420"/>
            <a:ext cx="2556747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Have been making about $0.77/$ since January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27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LabPowerPoint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JLabPowerPointMain</Template>
  <TotalTime>3871</TotalTime>
  <Words>509</Words>
  <Application>Microsoft Office PowerPoint</Application>
  <PresentationFormat>On-screen Show (4:3)</PresentationFormat>
  <Paragraphs>97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JLabPowerPointMain</vt:lpstr>
      <vt:lpstr>Director’s CLAS12 Detector  Assessment</vt:lpstr>
      <vt:lpstr>12 GeV 1.4.2.2. Hall B Detectors  Earned Value $K </vt:lpstr>
      <vt:lpstr>12 GeV 1.4.2.2. Hall B Detectors  Earned Value $K </vt:lpstr>
      <vt:lpstr>12 GeV 1.4.2.2.3.1 CTOF  Earned Value $K </vt:lpstr>
      <vt:lpstr>CTOF Remaining Activities as of May 31, 2015</vt:lpstr>
      <vt:lpstr>Some Observations on CTOF</vt:lpstr>
      <vt:lpstr>End of April Estimate on Cost</vt:lpstr>
      <vt:lpstr>12 GeV 1.4.2.2. Hall B Detectors  Earned Value $K 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Christine Fragapane</dc:creator>
  <cp:lastModifiedBy>gyoung</cp:lastModifiedBy>
  <cp:revision>90</cp:revision>
  <cp:lastPrinted>2015-06-24T17:01:29Z</cp:lastPrinted>
  <dcterms:created xsi:type="dcterms:W3CDTF">2014-09-18T18:12:47Z</dcterms:created>
  <dcterms:modified xsi:type="dcterms:W3CDTF">2015-06-24T17:01:35Z</dcterms:modified>
</cp:coreProperties>
</file>