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269" r:id="rId4"/>
    <p:sldId id="264" r:id="rId5"/>
    <p:sldId id="265" r:id="rId6"/>
    <p:sldId id="268" r:id="rId7"/>
    <p:sldId id="270" r:id="rId8"/>
    <p:sldId id="267" r:id="rId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 showGuides="1">
      <p:cViewPr varScale="1">
        <p:scale>
          <a:sx n="74" d="100"/>
          <a:sy n="74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9EE1124A-8259-2F43-AA9E-1AB80762BA4E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16653114-0D40-384A-9E11-76EB88F8D7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99643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02581" y="6534090"/>
            <a:ext cx="3060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800" i="1" baseline="0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Dir's CLAS12 Detector Assessments - June 12, 2015   </a:t>
            </a:r>
            <a:r>
              <a:rPr lang="en-US" sz="800" i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Page </a:t>
            </a:r>
            <a:fld id="{90D66C53-FD60-4B76-87AB-8CA91569D26A}" type="slidenum">
              <a:rPr lang="en-US" sz="800" i="1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  <a:p>
            <a:endParaRPr lang="en-US" sz="8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05200" y="63943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65109F8C-9F4D-5945-807D-33CC9F4EE4DF}" type="datetimeFigureOut">
              <a:rPr lang="en-US" smtClean="0"/>
              <a:pPr/>
              <a:t>6/27/2015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645425"/>
            <a:ext cx="2133600" cy="190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Minion Pro"/>
              </a:defRPr>
            </a:lvl1pPr>
          </a:lstStyle>
          <a:p>
            <a:fld id="{B58F48A6-A3E1-4848-9AC3-B43F560BE4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Minion Pro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Minion Pro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Minion Pro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Minion Pro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Minion Pro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Minion Pro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Director’s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CLAS12 Detector  Assessment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Tuesday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June 30,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2015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Jefferson Lab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inion Pro"/>
              </a:rPr>
              <a:t>TCC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Glenn R Young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Minion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837" y="1297548"/>
            <a:ext cx="8922066" cy="4523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700074" y="976892"/>
            <a:ext cx="359664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766762" y="3005513"/>
            <a:ext cx="6400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381084" y="1537035"/>
            <a:ext cx="29464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6064" y="2454870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6842" y="2864504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Accomplished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987104" y="2300982"/>
            <a:ext cx="568960" cy="227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1"/>
          </p:cNvCxnSpPr>
          <p:nvPr/>
        </p:nvCxnSpPr>
        <p:spPr>
          <a:xfrm flipH="1">
            <a:off x="4741004" y="1690924"/>
            <a:ext cx="640080" cy="5456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1"/>
          </p:cNvCxnSpPr>
          <p:nvPr/>
        </p:nvCxnSpPr>
        <p:spPr>
          <a:xfrm flipH="1">
            <a:off x="4354634" y="1130781"/>
            <a:ext cx="345440" cy="5044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2388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12 GeV 1.4.2.2. Hall B Detectors </a:t>
            </a:r>
            <a:br>
              <a:rPr lang="en-US" sz="2400" b="1" dirty="0" smtClean="0"/>
            </a:br>
            <a:r>
              <a:rPr lang="en-US" sz="2400" b="1" dirty="0" smtClean="0"/>
              <a:t>Earned Value $K </a:t>
            </a:r>
            <a:endParaRPr lang="en-US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328" y="1030310"/>
            <a:ext cx="9067350" cy="4752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1303876"/>
            <a:ext cx="9144000" cy="43920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1.4.2.2.4.2 </a:t>
            </a:r>
            <a:r>
              <a:rPr lang="en-US" sz="2400" b="1" dirty="0"/>
              <a:t>L</a:t>
            </a:r>
            <a:r>
              <a:rPr lang="en-US" sz="2400" b="1" dirty="0" smtClean="0"/>
              <a:t>TCC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17285" y="2986842"/>
            <a:ext cx="1790495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$173K construction remains (BAC-P)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6363203" y="2842178"/>
            <a:ext cx="101600" cy="811622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464805" y="3246146"/>
            <a:ext cx="652480" cy="94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997246" y="1874342"/>
            <a:ext cx="2719307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$54K of e.g. POs remain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4735805" y="2302709"/>
            <a:ext cx="66040" cy="233217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>
            <a:stCxn id="21" idx="1"/>
            <a:endCxn id="22" idx="1"/>
          </p:cNvCxnSpPr>
          <p:nvPr/>
        </p:nvCxnSpPr>
        <p:spPr>
          <a:xfrm flipH="1">
            <a:off x="4801845" y="2028231"/>
            <a:ext cx="1195401" cy="391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625272" y="1305227"/>
            <a:ext cx="345948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K of PR, open shop,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P.Labor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remains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ight Brace 24"/>
          <p:cNvSpPr/>
          <p:nvPr/>
        </p:nvSpPr>
        <p:spPr>
          <a:xfrm flipV="1">
            <a:off x="4735804" y="2256989"/>
            <a:ext cx="46965" cy="4571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4" idx="1"/>
            <a:endCxn id="25" idx="1"/>
          </p:cNvCxnSpPr>
          <p:nvPr/>
        </p:nvCxnSpPr>
        <p:spPr>
          <a:xfrm flipH="1">
            <a:off x="4782769" y="1459116"/>
            <a:ext cx="842503" cy="8207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33680" y="5864553"/>
            <a:ext cx="8717280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$53K of the Obligated is WC re-coating; $5K of Pending is Visiting Scientist; both these will add to BCWP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270001" y="2609958"/>
            <a:ext cx="1544320" cy="30777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$239K overspent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eft Brace 27"/>
          <p:cNvSpPr/>
          <p:nvPr/>
        </p:nvSpPr>
        <p:spPr>
          <a:xfrm>
            <a:off x="4572001" y="2535927"/>
            <a:ext cx="60960" cy="1117873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814320" y="2753663"/>
            <a:ext cx="1757681" cy="341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270001" y="1245208"/>
            <a:ext cx="1544320" cy="1169551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Pending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 less than EAC by only $114K, which is $59K less than BAC-P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Arrow Connector 36"/>
          <p:cNvCxnSpPr>
            <a:endCxn id="2049" idx="1"/>
          </p:cNvCxnSpPr>
          <p:nvPr/>
        </p:nvCxnSpPr>
        <p:spPr>
          <a:xfrm>
            <a:off x="2814321" y="1779437"/>
            <a:ext cx="1765300" cy="2487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49" name="Left Brace 2048"/>
          <p:cNvSpPr/>
          <p:nvPr/>
        </p:nvSpPr>
        <p:spPr>
          <a:xfrm>
            <a:off x="4579621" y="1779437"/>
            <a:ext cx="45719" cy="497585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789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</a:t>
            </a:r>
            <a:r>
              <a:rPr lang="en-US" sz="2800" dirty="0" smtClean="0"/>
              <a:t>TCC </a:t>
            </a:r>
            <a:r>
              <a:rPr lang="en-US" sz="2800" dirty="0"/>
              <a:t>Remaining Activities as of </a:t>
            </a:r>
            <a:r>
              <a:rPr lang="en-US" sz="2800" dirty="0" smtClean="0"/>
              <a:t>May 31, </a:t>
            </a:r>
            <a:r>
              <a:rPr lang="en-US" sz="2800" dirty="0"/>
              <a:t>2015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50932168"/>
              </p:ext>
            </p:extLst>
          </p:nvPr>
        </p:nvGraphicFramePr>
        <p:xfrm>
          <a:off x="240584" y="975506"/>
          <a:ext cx="8636717" cy="418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8027"/>
                <a:gridCol w="2009949"/>
                <a:gridCol w="1250724"/>
                <a:gridCol w="1660907"/>
                <a:gridCol w="2247110"/>
              </a:tblGrid>
              <a:tr h="595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ID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Name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Start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Activity Finish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Remaining Budgeted </a:t>
                      </a:r>
                      <a:r>
                        <a:rPr lang="en-US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MWeeks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 Proc. Cost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242242512, 517,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525, 530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Winston Cone and PMT work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1/5/15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9/21/15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$36,868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+ 2.6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242242550-575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Complete Box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6/30/15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242242590-620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 Box 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8/14/15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242242635-665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 Box 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2/19/15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9/22/15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242242680-710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 Box 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2/23/15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10/29/15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242242725-755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 Box 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2/16/15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12/9/15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242242770-805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Complete Box 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2/16/15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1/27/16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24267175,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180, 190, 195, 215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LTCC Installation Tooling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and Mounting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8/4/15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2/19/16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$5,847 + 15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2822X045,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050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Calibration Software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1/5/15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6/30/15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399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2822X065, 070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Survey/Cable/Test/Repair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2/22/16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3/2/16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35280" y="5281564"/>
            <a:ext cx="8442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Total is 80.9mw, which is estimated at $229.1K direct ($160.2K LTCC, $50.4 Install, $18.4 Pre-ops)  and is planned to be supported by Hall B personnel, including scientist, visiting scientist, MTs, contract designer and engineer</a:t>
            </a:r>
          </a:p>
        </p:txBody>
      </p:sp>
    </p:spTree>
    <p:extLst>
      <p:ext uri="{BB962C8B-B14F-4D97-AF65-F5344CB8AC3E}">
        <p14:creationId xmlns:p14="http://schemas.microsoft.com/office/powerpoint/2010/main" xmlns="" val="35120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4086"/>
            <a:ext cx="8229600" cy="397933"/>
          </a:xfrm>
        </p:spPr>
        <p:txBody>
          <a:bodyPr/>
          <a:lstStyle/>
          <a:p>
            <a:r>
              <a:rPr lang="en-US" sz="3200" dirty="0" smtClean="0"/>
              <a:t>Some Observations on LTCC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4280"/>
            <a:ext cx="8229600" cy="4880306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The LTCC detector components are ready with the exception of some of the Winston Cones</a:t>
            </a:r>
          </a:p>
          <a:p>
            <a:pPr lvl="1"/>
            <a:r>
              <a:rPr lang="en-US" dirty="0" smtClean="0"/>
              <a:t>The Winston Cones have proven time-consuming to re-coat to reach an acceptable reflectivity</a:t>
            </a:r>
          </a:p>
          <a:p>
            <a:pPr lvl="2"/>
            <a:r>
              <a:rPr lang="en-US" dirty="0" smtClean="0"/>
              <a:t>216 total, which breaks down as follows:</a:t>
            </a:r>
          </a:p>
          <a:p>
            <a:pPr lvl="3"/>
            <a:r>
              <a:rPr lang="en-US" dirty="0" smtClean="0"/>
              <a:t>36 are installed in Box 1</a:t>
            </a:r>
          </a:p>
          <a:p>
            <a:pPr lvl="3"/>
            <a:r>
              <a:rPr lang="en-US" dirty="0" smtClean="0"/>
              <a:t>88 are ready to install (enough for next 2 Boxes and 16/36 for the fourth)</a:t>
            </a:r>
          </a:p>
          <a:p>
            <a:pPr lvl="3"/>
            <a:r>
              <a:rPr lang="en-US" dirty="0" smtClean="0"/>
              <a:t>1 is AWOL</a:t>
            </a:r>
            <a:endParaRPr lang="en-US" dirty="0" smtClean="0"/>
          </a:p>
          <a:p>
            <a:pPr lvl="3"/>
            <a:r>
              <a:rPr lang="en-US" dirty="0" smtClean="0"/>
              <a:t>21</a:t>
            </a:r>
            <a:r>
              <a:rPr lang="en-US" dirty="0" smtClean="0"/>
              <a:t> </a:t>
            </a:r>
            <a:r>
              <a:rPr lang="en-US" dirty="0" smtClean="0"/>
              <a:t>are at ECI (coatings vendor) for re-work</a:t>
            </a:r>
          </a:p>
          <a:p>
            <a:pPr lvl="3"/>
            <a:r>
              <a:rPr lang="en-US" dirty="0" smtClean="0"/>
              <a:t>0</a:t>
            </a:r>
            <a:r>
              <a:rPr lang="en-US" dirty="0" smtClean="0"/>
              <a:t> (presently) are </a:t>
            </a:r>
            <a:r>
              <a:rPr lang="en-US" dirty="0" smtClean="0"/>
              <a:t>at </a:t>
            </a:r>
            <a:r>
              <a:rPr lang="en-US" dirty="0" err="1" smtClean="0"/>
              <a:t>Jlab</a:t>
            </a:r>
            <a:r>
              <a:rPr lang="en-US" dirty="0" smtClean="0"/>
              <a:t> for </a:t>
            </a:r>
            <a:r>
              <a:rPr lang="en-US" dirty="0" smtClean="0"/>
              <a:t>re-measurement</a:t>
            </a:r>
            <a:endParaRPr lang="en-US" dirty="0" smtClean="0"/>
          </a:p>
          <a:p>
            <a:pPr lvl="3"/>
            <a:r>
              <a:rPr lang="en-US" dirty="0" smtClean="0"/>
              <a:t>70</a:t>
            </a:r>
            <a:r>
              <a:rPr lang="en-US" dirty="0" smtClean="0"/>
              <a:t> </a:t>
            </a:r>
            <a:r>
              <a:rPr lang="en-US" dirty="0" smtClean="0"/>
              <a:t>are proving a challenge to de-laminate the existing coating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first of the six boxes has been refurbished, thus we have worked through an entire first article</a:t>
            </a:r>
          </a:p>
          <a:p>
            <a:pPr lvl="1"/>
            <a:r>
              <a:rPr lang="en-US" dirty="0" smtClean="0"/>
              <a:t>All windows are prepared</a:t>
            </a:r>
          </a:p>
          <a:p>
            <a:pPr lvl="1"/>
            <a:r>
              <a:rPr lang="en-US" dirty="0" smtClean="0"/>
              <a:t>PMTs, housings, cable routings, mirror mountings and stiffening, and mirror alignment methods are developed and checked out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finish the remaining Winston Cones</a:t>
            </a:r>
          </a:p>
          <a:p>
            <a:r>
              <a:rPr lang="en-US" dirty="0" smtClean="0"/>
              <a:t>We will need to set up a second production line, e.g. in the HTCC clean tent, to have a chance of meeting the September 30 deadline for completion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L</a:t>
            </a:r>
            <a:r>
              <a:rPr lang="en-US" dirty="0" smtClean="0"/>
              <a:t>TCC installation is viewed to be straightforward by Hall B staff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LTCC pre-ops work is largely focused on software issues and is nearly complete; a last pair of activities in early CY2016 supports survey in place plus cabling/testing/fixes</a:t>
            </a:r>
          </a:p>
        </p:txBody>
      </p:sp>
    </p:spTree>
    <p:extLst>
      <p:ext uri="{BB962C8B-B14F-4D97-AF65-F5344CB8AC3E}">
        <p14:creationId xmlns:p14="http://schemas.microsoft.com/office/powerpoint/2010/main" xmlns="" val="233038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April Estimate on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4726"/>
            <a:ext cx="8229600" cy="397933"/>
          </a:xfrm>
        </p:spPr>
        <p:txBody>
          <a:bodyPr/>
          <a:lstStyle/>
          <a:p>
            <a:r>
              <a:rPr lang="en-US" sz="2400" b="1" dirty="0"/>
              <a:t>12 GeV </a:t>
            </a:r>
            <a:r>
              <a:rPr lang="en-US" sz="2400" b="1" dirty="0" smtClean="0"/>
              <a:t>1.4.2.2. Hall B Detectors </a:t>
            </a:r>
            <a:r>
              <a:rPr lang="en-US" sz="2400" b="1" dirty="0"/>
              <a:t/>
            </a:r>
            <a:br>
              <a:rPr lang="en-US" sz="2400" b="1" dirty="0"/>
            </a:br>
            <a:r>
              <a:rPr lang="en-US" sz="2400" b="1" dirty="0"/>
              <a:t>Earned Value $K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694" y="1143000"/>
            <a:ext cx="89946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95587" y="1913978"/>
            <a:ext cx="2058906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of All Work at Completion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370321" y="2113280"/>
            <a:ext cx="189466" cy="4542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62560" y="835223"/>
            <a:ext cx="412496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Actual Cost of All Accomplished Work (projected)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08987" y="1526103"/>
            <a:ext cx="256032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All Planned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9787" y="2567522"/>
            <a:ext cx="2560320" cy="95410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Still Just Possible to Accomplish All Work by the End of FY2015 at Present Pace of Work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7569201" y="1679991"/>
            <a:ext cx="548639" cy="4536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254494" y="1526103"/>
            <a:ext cx="1033026" cy="3806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287520" y="989110"/>
            <a:ext cx="206248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350000" y="1241316"/>
            <a:ext cx="0" cy="443961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4648200" y="2807105"/>
            <a:ext cx="121920" cy="14055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818640" y="2133600"/>
            <a:ext cx="4531360" cy="199136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017520" y="989111"/>
            <a:ext cx="3332480" cy="19585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512560" y="833734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~ $24,375K </a:t>
            </a:r>
          </a:p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i.e. $300K over current EAC !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59960" y="3510586"/>
            <a:ext cx="13716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May Progress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Arrow Connector 35"/>
          <p:cNvCxnSpPr>
            <a:endCxn id="15" idx="2"/>
          </p:cNvCxnSpPr>
          <p:nvPr/>
        </p:nvCxnSpPr>
        <p:spPr>
          <a:xfrm flipH="1" flipV="1">
            <a:off x="4709160" y="2947659"/>
            <a:ext cx="45720" cy="5739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88054" y="5864553"/>
            <a:ext cx="8520666" cy="30777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Estimated Cost (EAC) Must cover Planned Cost PLUS Cost Overruns (“CV”) PLUS Foreseen “Adders”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372359" y="3959420"/>
            <a:ext cx="2556747" cy="52322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Have been making about $0.77/$ since January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27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LabPowerPoint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JLabPowerPointMain</Template>
  <TotalTime>4178</TotalTime>
  <Words>593</Words>
  <Application>Microsoft Office PowerPoint</Application>
  <PresentationFormat>On-screen Show (4:3)</PresentationFormat>
  <Paragraphs>108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JLabPowerPointMain</vt:lpstr>
      <vt:lpstr>Director’s CLAS12 Detector  Assessment</vt:lpstr>
      <vt:lpstr>12 GeV 1.4.2.2. Hall B Detectors  Earned Value $K </vt:lpstr>
      <vt:lpstr>12 GeV 1.4.2.2. Hall B Detectors  Earned Value $K </vt:lpstr>
      <vt:lpstr>12 GeV 1.4.2.2.4.2 LTCC  Earned Value $K </vt:lpstr>
      <vt:lpstr>LTCC Remaining Activities as of May 31, 2015</vt:lpstr>
      <vt:lpstr>Some Observations on LTCC</vt:lpstr>
      <vt:lpstr>End of April Estimate on Cost</vt:lpstr>
      <vt:lpstr>12 GeV 1.4.2.2. Hall B Detectors  Earned Value $K </vt:lpstr>
    </vt:vector>
  </TitlesOfParts>
  <Company>Jefferson 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Christine Fragapane</dc:creator>
  <cp:lastModifiedBy>Your User Name</cp:lastModifiedBy>
  <cp:revision>81</cp:revision>
  <cp:lastPrinted>2015-06-04T20:18:30Z</cp:lastPrinted>
  <dcterms:created xsi:type="dcterms:W3CDTF">2014-09-18T18:12:47Z</dcterms:created>
  <dcterms:modified xsi:type="dcterms:W3CDTF">2015-06-27T21:20:46Z</dcterms:modified>
</cp:coreProperties>
</file>