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279" r:id="rId3"/>
    <p:sldId id="259" r:id="rId4"/>
    <p:sldId id="260" r:id="rId5"/>
    <p:sldId id="261" r:id="rId6"/>
    <p:sldId id="262" r:id="rId7"/>
    <p:sldId id="278" r:id="rId8"/>
    <p:sldId id="274" r:id="rId9"/>
    <p:sldId id="323" r:id="rId10"/>
    <p:sldId id="277" r:id="rId11"/>
    <p:sldId id="280" r:id="rId12"/>
    <p:sldId id="264" r:id="rId13"/>
    <p:sldId id="271" r:id="rId14"/>
    <p:sldId id="273" r:id="rId15"/>
    <p:sldId id="272" r:id="rId16"/>
    <p:sldId id="267" r:id="rId17"/>
    <p:sldId id="268" r:id="rId18"/>
    <p:sldId id="282" r:id="rId19"/>
    <p:sldId id="283" r:id="rId20"/>
    <p:sldId id="284" r:id="rId21"/>
    <p:sldId id="327" r:id="rId22"/>
    <p:sldId id="328" r:id="rId23"/>
    <p:sldId id="326" r:id="rId24"/>
    <p:sldId id="329" r:id="rId25"/>
    <p:sldId id="330" r:id="rId26"/>
    <p:sldId id="331" r:id="rId27"/>
    <p:sldId id="269" r:id="rId28"/>
    <p:sldId id="285" r:id="rId29"/>
    <p:sldId id="287" r:id="rId30"/>
    <p:sldId id="293" r:id="rId31"/>
    <p:sldId id="294" r:id="rId32"/>
    <p:sldId id="298" r:id="rId33"/>
    <p:sldId id="299" r:id="rId34"/>
    <p:sldId id="300" r:id="rId35"/>
    <p:sldId id="306" r:id="rId36"/>
    <p:sldId id="317" r:id="rId37"/>
    <p:sldId id="322" r:id="rId38"/>
    <p:sldId id="290" r:id="rId39"/>
    <p:sldId id="332" r:id="rId40"/>
    <p:sldId id="302" r:id="rId41"/>
    <p:sldId id="315" r:id="rId42"/>
    <p:sldId id="316" r:id="rId43"/>
    <p:sldId id="270" r:id="rId44"/>
    <p:sldId id="333" r:id="rId45"/>
    <p:sldId id="289" r:id="rId46"/>
    <p:sldId id="339" r:id="rId47"/>
    <p:sldId id="336" r:id="rId48"/>
    <p:sldId id="335" r:id="rId49"/>
    <p:sldId id="334" r:id="rId50"/>
    <p:sldId id="340" r:id="rId51"/>
    <p:sldId id="337" r:id="rId52"/>
    <p:sldId id="34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521C6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Grid="0" snapToObjects="1">
      <p:cViewPr>
        <p:scale>
          <a:sx n="200" d="100"/>
          <a:sy n="20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4FC5A-7D5B-7B4C-AAB5-DF3B84A48D32}" type="datetimeFigureOut">
              <a:rPr lang="en-US" smtClean="0"/>
              <a:pPr/>
              <a:t>6/29/15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6B1FC-7FAA-0E44-98CA-40A54F2599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2052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128BC-FC8B-E14A-B36A-A592BF6994ED}" type="datetimeFigureOut">
              <a:rPr lang="en-US" smtClean="0"/>
              <a:pPr/>
              <a:t>6/29/15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D245A-4C47-D146-B49A-A0406E169E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1078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82491" y="67112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74036" y="6461276"/>
            <a:ext cx="1236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June 30,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105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5"/>
            <a:ext cx="8229600" cy="477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74036" y="6461276"/>
            <a:ext cx="1236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June 30,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6019" y="6461276"/>
            <a:ext cx="487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FCC29460-D99A-9A42-AA70-21F5567962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5595040" y="6459973"/>
            <a:ext cx="1667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Director’s Review</a:t>
            </a:r>
            <a:endParaRPr lang="en-US" dirty="0"/>
          </a:p>
        </p:txBody>
      </p:sp>
      <p:pic>
        <p:nvPicPr>
          <p:cNvPr id="9" name="Picture 8" descr="Screen Shot 2015-06-24 at 10.43.59 AM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657552"/>
            <a:ext cx="9144000" cy="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336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emf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3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90253" y="2618893"/>
            <a:ext cx="3855766" cy="1978128"/>
          </a:xfrm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Assessment of the LTCC Project</a:t>
            </a:r>
          </a:p>
          <a:p>
            <a:endParaRPr lang="en-US" sz="1400" dirty="0">
              <a:solidFill>
                <a:srgbClr val="000090"/>
              </a:solidFill>
            </a:endParaRPr>
          </a:p>
          <a:p>
            <a:r>
              <a:rPr lang="en-US" sz="1400" dirty="0" smtClean="0">
                <a:solidFill>
                  <a:srgbClr val="000090"/>
                </a:solidFill>
              </a:rPr>
              <a:t>Group Leader: Maurizio Ungaro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Tech Leader: David Anderson</a:t>
            </a:r>
          </a:p>
          <a:p>
            <a:r>
              <a:rPr lang="en-US" sz="1400" dirty="0" smtClean="0">
                <a:solidFill>
                  <a:srgbClr val="000090"/>
                </a:solidFill>
              </a:rPr>
              <a:t>Eng. Leader: Bob Miller</a:t>
            </a:r>
          </a:p>
          <a:p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CLAS12 Low Threshold Cherenkov Counter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6" name="Subtitle 12"/>
          <p:cNvSpPr txBox="1">
            <a:spLocks/>
          </p:cNvSpPr>
          <p:nvPr/>
        </p:nvSpPr>
        <p:spPr>
          <a:xfrm>
            <a:off x="5618689" y="1064697"/>
            <a:ext cx="4850141" cy="5317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900" dirty="0" smtClean="0">
                <a:solidFill>
                  <a:srgbClr val="000090"/>
                </a:solidFill>
              </a:rPr>
              <a:t>LTCC Overview</a:t>
            </a:r>
          </a:p>
          <a:p>
            <a:pPr algn="l"/>
            <a:endParaRPr lang="en-US" sz="1800" dirty="0" smtClean="0">
              <a:solidFill>
                <a:srgbClr val="000090"/>
              </a:solidFill>
            </a:endParaRP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Technical Parameters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CLAS6 Performance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Project Scope</a:t>
            </a:r>
          </a:p>
          <a:p>
            <a:pPr lvl="1" algn="l"/>
            <a:endParaRPr lang="en-US" sz="1700" dirty="0" smtClean="0">
              <a:solidFill>
                <a:srgbClr val="000090"/>
              </a:solidFill>
            </a:endParaRPr>
          </a:p>
          <a:p>
            <a:pPr algn="l"/>
            <a:r>
              <a:rPr lang="en-US" sz="2900" dirty="0" smtClean="0">
                <a:solidFill>
                  <a:srgbClr val="000090"/>
                </a:solidFill>
              </a:rPr>
              <a:t>Work Completed</a:t>
            </a:r>
          </a:p>
          <a:p>
            <a:pPr algn="l"/>
            <a:endParaRPr lang="en-US" sz="1800" dirty="0" smtClean="0">
              <a:solidFill>
                <a:srgbClr val="000090"/>
              </a:solidFill>
            </a:endParaRP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Box Cut, Nose, Mirrors re-location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Back-wall, Connectors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Mirror Coating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>
                <a:solidFill>
                  <a:srgbClr val="000090"/>
                </a:solidFill>
              </a:rPr>
              <a:t>Winston Cones </a:t>
            </a:r>
            <a:r>
              <a:rPr lang="en-US" sz="1800" dirty="0" smtClean="0">
                <a:solidFill>
                  <a:srgbClr val="000090"/>
                </a:solidFill>
              </a:rPr>
              <a:t>Coating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PMT coating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PMT Divider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Window fabrication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Mirror Support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Mirrors Alignment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Calibration</a:t>
            </a:r>
          </a:p>
          <a:p>
            <a:pPr lvl="1" algn="l"/>
            <a:endParaRPr lang="en-US" sz="1700" dirty="0" smtClean="0">
              <a:solidFill>
                <a:srgbClr val="000090"/>
              </a:solidFill>
            </a:endParaRPr>
          </a:p>
          <a:p>
            <a:pPr algn="l"/>
            <a:r>
              <a:rPr lang="en-US" sz="2900" dirty="0" smtClean="0">
                <a:solidFill>
                  <a:srgbClr val="000090"/>
                </a:solidFill>
              </a:rPr>
              <a:t>Work Remaining</a:t>
            </a:r>
          </a:p>
          <a:p>
            <a:pPr algn="l"/>
            <a:endParaRPr lang="en-US" sz="1800" dirty="0" smtClean="0">
              <a:solidFill>
                <a:srgbClr val="000090"/>
              </a:solidFill>
            </a:endParaRP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Procurement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Labor</a:t>
            </a: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Commissioning</a:t>
            </a:r>
          </a:p>
          <a:p>
            <a:pPr lvl="1" algn="l"/>
            <a:endParaRPr lang="en-US" sz="1700" dirty="0" smtClean="0">
              <a:solidFill>
                <a:srgbClr val="000090"/>
              </a:solidFill>
            </a:endParaRPr>
          </a:p>
          <a:p>
            <a:pPr algn="l"/>
            <a:r>
              <a:rPr lang="en-US" sz="2900" dirty="0" smtClean="0">
                <a:solidFill>
                  <a:srgbClr val="000090"/>
                </a:solidFill>
              </a:rPr>
              <a:t>Turbo</a:t>
            </a:r>
          </a:p>
          <a:p>
            <a:pPr algn="l"/>
            <a:endParaRPr lang="en-US" sz="2000" dirty="0" smtClean="0">
              <a:solidFill>
                <a:srgbClr val="000090"/>
              </a:solidFill>
            </a:endParaRPr>
          </a:p>
          <a:p>
            <a:pPr marL="742950" lvl="1" indent="-285750" algn="l">
              <a:buFont typeface="Wingdings" charset="2"/>
              <a:buChar char="§"/>
            </a:pPr>
            <a:r>
              <a:rPr lang="en-US" sz="1800" dirty="0" smtClean="0">
                <a:solidFill>
                  <a:srgbClr val="000090"/>
                </a:solidFill>
              </a:rPr>
              <a:t>How to meet FY15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97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Photo-electrons yield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55567" y="2051802"/>
            <a:ext cx="5403350" cy="38895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9084" y="2863021"/>
            <a:ext cx="3071112" cy="2308324"/>
            <a:chOff x="395104" y="2330672"/>
            <a:chExt cx="3071112" cy="2308324"/>
          </a:xfrm>
        </p:grpSpPr>
        <p:sp>
          <p:nvSpPr>
            <p:cNvPr id="12" name="TextBox 11"/>
            <p:cNvSpPr txBox="1"/>
            <p:nvPr/>
          </p:nvSpPr>
          <p:spPr>
            <a:xfrm>
              <a:off x="395104" y="2330672"/>
              <a:ext cx="307111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charset="2"/>
                <a:buChar char="ü"/>
              </a:pPr>
              <a:r>
                <a:rPr lang="en-US" dirty="0" smtClean="0"/>
                <a:t>1.5m of C4F10 (with its transparency)</a:t>
              </a:r>
            </a:p>
            <a:p>
              <a:endParaRPr lang="en-US" dirty="0" smtClean="0"/>
            </a:p>
            <a:p>
              <a:pPr marL="285750" indent="-285750">
                <a:buFont typeface="Wingdings" charset="2"/>
                <a:buChar char="ü"/>
              </a:pPr>
              <a:r>
                <a:rPr lang="en-US" dirty="0" smtClean="0"/>
                <a:t>Mirrors, WC reflectivity: original, refurbished</a:t>
              </a:r>
            </a:p>
            <a:p>
              <a:pPr marL="285750" indent="-285750">
                <a:buFont typeface="Wingdings" charset="2"/>
                <a:buChar char="ü"/>
              </a:pPr>
              <a:endParaRPr lang="en-US" dirty="0" smtClean="0"/>
            </a:p>
            <a:p>
              <a:pPr marL="285750" indent="-285750">
                <a:buFont typeface="Wingdings" charset="2"/>
                <a:buChar char="ü"/>
              </a:pPr>
              <a:r>
                <a:rPr lang="en-US" dirty="0" smtClean="0"/>
                <a:t>PMT type: original, refurbished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93420" y="3522732"/>
              <a:ext cx="1212605" cy="229744"/>
            </a:xfrm>
            <a:prstGeom prst="rect">
              <a:avLst/>
            </a:prstGeom>
            <a:solidFill>
              <a:srgbClr val="0000FF">
                <a:alpha val="14000"/>
              </a:srgbClr>
            </a:solidFill>
            <a:ln>
              <a:solidFill>
                <a:schemeClr val="accent1">
                  <a:shade val="95000"/>
                  <a:satMod val="10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2035" y="4338835"/>
              <a:ext cx="1212605" cy="229744"/>
            </a:xfrm>
            <a:prstGeom prst="rect">
              <a:avLst/>
            </a:prstGeom>
            <a:solidFill>
              <a:srgbClr val="0000FF">
                <a:alpha val="14000"/>
              </a:srgbClr>
            </a:solidFill>
            <a:ln>
              <a:solidFill>
                <a:schemeClr val="accent1">
                  <a:shade val="95000"/>
                  <a:satMod val="10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407871" y="572616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33295" y="1880749"/>
            <a:ext cx="3459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CLAS12 light yield / CLAS light yield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5488" y="1005846"/>
            <a:ext cx="645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Purpose: obtain same light yield (for </a:t>
            </a:r>
            <a:r>
              <a:rPr lang="en-US" dirty="0" err="1" smtClean="0"/>
              <a:t>pions</a:t>
            </a:r>
            <a:r>
              <a:rPr lang="en-US" dirty="0" smtClean="0"/>
              <a:t>) as we had for 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22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188731" y="3285197"/>
            <a:ext cx="3442304" cy="1245853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Work Completed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911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Box Cut, Nose, Mirrors relocation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24" y="740980"/>
            <a:ext cx="6149968" cy="3178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flipH="1">
            <a:off x="4537339" y="3975062"/>
            <a:ext cx="3114076" cy="2335556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352518" y="3657600"/>
            <a:ext cx="587782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42599" y="3835362"/>
            <a:ext cx="371001" cy="12319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IMG_29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280" t="15025" r="6039" b="10855"/>
          <a:stretch/>
        </p:blipFill>
        <p:spPr>
          <a:xfrm>
            <a:off x="1155514" y="3962362"/>
            <a:ext cx="3197004" cy="2348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6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Box Cut, Nose, </a:t>
            </a:r>
            <a:r>
              <a:rPr lang="en-US" dirty="0"/>
              <a:t>Mirrors relocation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15447" y="3988208"/>
            <a:ext cx="2984874" cy="2238656"/>
          </a:xfrm>
          <a:prstGeom prst="rect">
            <a:avLst/>
          </a:prstGeom>
        </p:spPr>
      </p:pic>
      <p:pic>
        <p:nvPicPr>
          <p:cNvPr id="5" name="Picture 4" descr="IMG_05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28365" y="3988208"/>
            <a:ext cx="2984875" cy="2238656"/>
          </a:xfrm>
          <a:prstGeom prst="rect">
            <a:avLst/>
          </a:prstGeom>
        </p:spPr>
      </p:pic>
      <p:pic>
        <p:nvPicPr>
          <p:cNvPr id="14" name="Picture 13" descr="W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72065" y="974621"/>
            <a:ext cx="3734432" cy="2688228"/>
          </a:xfrm>
          <a:prstGeom prst="rect">
            <a:avLst/>
          </a:prstGeom>
        </p:spPr>
      </p:pic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65184" y="1079494"/>
            <a:ext cx="3035137" cy="2276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073150" y="2901950"/>
            <a:ext cx="2800727" cy="3238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1190710">
            <a:off x="2508250" y="300355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9250" y="3395633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36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Back-wall, Connectors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3039" y="3800718"/>
            <a:ext cx="33145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Back-wall re-designed:</a:t>
            </a:r>
          </a:p>
          <a:p>
            <a:endParaRPr lang="en-US" sz="16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New frame</a:t>
            </a:r>
          </a:p>
          <a:p>
            <a:endParaRPr lang="en-US" sz="16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Old back-wall fitted on new frame, sealed</a:t>
            </a:r>
          </a:p>
          <a:p>
            <a:endParaRPr lang="en-US" sz="16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New hermetical connectors</a:t>
            </a:r>
          </a:p>
          <a:p>
            <a:pPr marL="285750" indent="-285750">
              <a:buFont typeface="Wingdings" charset="2"/>
              <a:buChar char="§"/>
            </a:pPr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One more PMT output</a:t>
            </a:r>
          </a:p>
        </p:txBody>
      </p:sp>
      <p:pic>
        <p:nvPicPr>
          <p:cNvPr id="5" name="Picture 4" descr="IMG_28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0800000">
            <a:off x="4121917" y="1018537"/>
            <a:ext cx="4754277" cy="356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IMAG07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1922" y="1018537"/>
            <a:ext cx="2536410" cy="2461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>
          <a:xfrm flipV="1">
            <a:off x="3042896" y="3636111"/>
            <a:ext cx="3223407" cy="13861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952641" y="4016968"/>
            <a:ext cx="1780654" cy="185625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40641" y="2760045"/>
            <a:ext cx="2992654" cy="17979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415977" y="3440373"/>
            <a:ext cx="324663" cy="111765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0829" y="4950723"/>
            <a:ext cx="2406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Back-wall: COMPLETED</a:t>
            </a:r>
          </a:p>
          <a:p>
            <a:endParaRPr lang="en-US" dirty="0"/>
          </a:p>
          <a:p>
            <a:r>
              <a:rPr lang="en-US" dirty="0" smtClean="0"/>
              <a:t>Frame</a:t>
            </a:r>
            <a:r>
              <a:rPr lang="en-US" dirty="0"/>
              <a:t>: $</a:t>
            </a:r>
            <a:r>
              <a:rPr lang="en-US" dirty="0" smtClean="0"/>
              <a:t>45,436.00</a:t>
            </a:r>
          </a:p>
          <a:p>
            <a:r>
              <a:rPr lang="en-US" dirty="0" smtClean="0"/>
              <a:t>Connectors</a:t>
            </a:r>
            <a:r>
              <a:rPr lang="en-US" dirty="0"/>
              <a:t>: $7,566.50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03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86" y="942782"/>
            <a:ext cx="3664468" cy="2122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56762" y="1495636"/>
            <a:ext cx="349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reflections only: 30% of the time</a:t>
            </a:r>
          </a:p>
          <a:p>
            <a:r>
              <a:rPr lang="en-US" dirty="0" smtClean="0"/>
              <a:t>3 reflections ~40% of the time</a:t>
            </a:r>
          </a:p>
          <a:p>
            <a:r>
              <a:rPr lang="en-US" dirty="0" smtClean="0"/>
              <a:t>4 reflections ~30% of the time</a:t>
            </a:r>
            <a:endParaRPr lang="en-US" dirty="0"/>
          </a:p>
        </p:txBody>
      </p:sp>
      <p:pic>
        <p:nvPicPr>
          <p:cNvPr id="4" name="Picture 3" descr="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5736" y="3576907"/>
            <a:ext cx="3839928" cy="2764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6019" y="3458635"/>
            <a:ext cx="321043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 reflections visible: </a:t>
            </a:r>
          </a:p>
          <a:p>
            <a:endParaRPr lang="en-US" sz="1600" dirty="0"/>
          </a:p>
          <a:p>
            <a:r>
              <a:rPr lang="en-US" sz="1600" dirty="0" smtClean="0"/>
              <a:t>~27.5%  (original, 65% 1 reflection)</a:t>
            </a:r>
          </a:p>
          <a:p>
            <a:r>
              <a:rPr lang="en-US" sz="1600" dirty="0" smtClean="0"/>
              <a:t>~68.1%  (recoated, 88% 1 reflection)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/>
              <a:t>3 reflections </a:t>
            </a:r>
            <a:r>
              <a:rPr lang="en-US" sz="1600" dirty="0" smtClean="0"/>
              <a:t>UV: </a:t>
            </a:r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~9.1%    </a:t>
            </a:r>
            <a:r>
              <a:rPr lang="en-US" sz="1600" dirty="0"/>
              <a:t>(original, </a:t>
            </a:r>
            <a:r>
              <a:rPr lang="en-US" sz="1600" dirty="0" smtClean="0"/>
              <a:t>45</a:t>
            </a:r>
            <a:r>
              <a:rPr lang="en-US" sz="1600" dirty="0"/>
              <a:t>% 1 reflection)</a:t>
            </a:r>
          </a:p>
          <a:p>
            <a:r>
              <a:rPr lang="en-US" sz="1600" dirty="0" smtClean="0"/>
              <a:t>~31.3%  </a:t>
            </a:r>
            <a:r>
              <a:rPr lang="en-US" sz="1600" dirty="0"/>
              <a:t>(recoated, </a:t>
            </a:r>
            <a:r>
              <a:rPr lang="en-US" sz="1600" dirty="0" smtClean="0"/>
              <a:t>70% </a:t>
            </a:r>
            <a:r>
              <a:rPr lang="en-US" sz="1600" dirty="0"/>
              <a:t>1 reflection)</a:t>
            </a:r>
          </a:p>
          <a:p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7456453" y="3905638"/>
            <a:ext cx="45719" cy="612649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58559" y="4039657"/>
            <a:ext cx="13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~2.4 better</a:t>
            </a:r>
            <a:endParaRPr lang="en-US" dirty="0"/>
          </a:p>
        </p:txBody>
      </p:sp>
      <p:sp>
        <p:nvSpPr>
          <p:cNvPr id="11" name="Right Brace 10"/>
          <p:cNvSpPr/>
          <p:nvPr/>
        </p:nvSpPr>
        <p:spPr>
          <a:xfrm>
            <a:off x="7456453" y="5372681"/>
            <a:ext cx="45719" cy="612649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58559" y="5525844"/>
            <a:ext cx="13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~3.7 better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19653605">
            <a:off x="878917" y="1537168"/>
            <a:ext cx="610381" cy="229744"/>
          </a:xfrm>
          <a:prstGeom prst="rect">
            <a:avLst/>
          </a:prstGeom>
          <a:solidFill>
            <a:srgbClr val="0000FF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0721792">
            <a:off x="1430426" y="1316624"/>
            <a:ext cx="610381" cy="229744"/>
          </a:xfrm>
          <a:prstGeom prst="rect">
            <a:avLst/>
          </a:prstGeom>
          <a:solidFill>
            <a:srgbClr val="008000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63655" y="1260458"/>
            <a:ext cx="610381" cy="229744"/>
          </a:xfrm>
          <a:prstGeom prst="rect">
            <a:avLst/>
          </a:prstGeom>
          <a:solidFill>
            <a:srgbClr val="0000FF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449423">
            <a:off x="2463742" y="1282926"/>
            <a:ext cx="610381" cy="229744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01660" y="1857255"/>
            <a:ext cx="1194351" cy="229744"/>
          </a:xfrm>
          <a:prstGeom prst="rect">
            <a:avLst/>
          </a:prstGeom>
          <a:solidFill>
            <a:srgbClr val="0000FF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01660" y="1577263"/>
            <a:ext cx="1194351" cy="229744"/>
          </a:xfrm>
          <a:prstGeom prst="rect">
            <a:avLst/>
          </a:prstGeom>
          <a:solidFill>
            <a:srgbClr val="008000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01660" y="2135070"/>
            <a:ext cx="1194351" cy="229744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36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Cylindrical Mirrors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41865" y="2926815"/>
            <a:ext cx="63718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36 / box, 216 total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3 </a:t>
            </a:r>
            <a:r>
              <a:rPr lang="en-US" dirty="0"/>
              <a:t>companies </a:t>
            </a:r>
            <a:r>
              <a:rPr lang="en-US" dirty="0" smtClean="0"/>
              <a:t>considered, tests from all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Awarded to ECI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Process: mirror in vacuum chamber, Al + MgF2 evaporation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Project </a:t>
            </a:r>
            <a:r>
              <a:rPr lang="en-US" dirty="0" smtClean="0"/>
              <a:t>Complete.    Cost</a:t>
            </a:r>
            <a:r>
              <a:rPr lang="en-US" dirty="0"/>
              <a:t>: $11,942.50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43492" y="1635686"/>
            <a:ext cx="4466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Cylindrical </a:t>
            </a:r>
            <a:r>
              <a:rPr lang="en-US" sz="2000" b="1" dirty="0" smtClean="0"/>
              <a:t>Mirrors Coating: COMPLETED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6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Elliptical, Hyperbolic Mirrors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33295" y="1043537"/>
            <a:ext cx="4185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Elliptical Mirrors: 36 </a:t>
            </a:r>
            <a:r>
              <a:rPr lang="en-US" dirty="0"/>
              <a:t>/ box, 216 </a:t>
            </a:r>
            <a:r>
              <a:rPr lang="en-US" dirty="0" smtClean="0"/>
              <a:t>total</a:t>
            </a:r>
            <a:endParaRPr lang="en-US" dirty="0"/>
          </a:p>
          <a:p>
            <a:r>
              <a:rPr lang="en-US" dirty="0" smtClean="0"/>
              <a:t>Hyperbolic Mirrors: 36 </a:t>
            </a:r>
            <a:r>
              <a:rPr lang="en-US" dirty="0"/>
              <a:t>/ box, 216 </a:t>
            </a:r>
            <a:r>
              <a:rPr lang="en-US" dirty="0" smtClean="0"/>
              <a:t>total</a:t>
            </a:r>
          </a:p>
          <a:p>
            <a:endParaRPr lang="en-US" dirty="0"/>
          </a:p>
          <a:p>
            <a:r>
              <a:rPr lang="en-US" dirty="0"/>
              <a:t>Problem: cannot be re-</a:t>
            </a:r>
            <a:r>
              <a:rPr lang="en-US" dirty="0" smtClean="0"/>
              <a:t>coated:</a:t>
            </a:r>
            <a:endParaRPr lang="en-US" dirty="0"/>
          </a:p>
          <a:p>
            <a:r>
              <a:rPr lang="en-US" dirty="0"/>
              <a:t>Mirror outgas in vacuum chamber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Many mirrors do not fit vacuum chambers.</a:t>
            </a:r>
          </a:p>
          <a:p>
            <a:endParaRPr lang="en-US" dirty="0"/>
          </a:p>
          <a:p>
            <a:r>
              <a:rPr lang="en-US" dirty="0"/>
              <a:t>All 3 companies failed on re-coating.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2" t="2923" r="4802" b="6487"/>
          <a:stretch/>
        </p:blipFill>
        <p:spPr>
          <a:xfrm>
            <a:off x="4863185" y="3612077"/>
            <a:ext cx="3235741" cy="2418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IMG_09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8750" y="973640"/>
            <a:ext cx="3716262" cy="4955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>
            <a:off x="1978462" y="1244443"/>
            <a:ext cx="2820901" cy="2093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876348" y="1525241"/>
            <a:ext cx="2856947" cy="3892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6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Elliptical, Hyperbolic Mirrors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9245" y="1043537"/>
            <a:ext cx="4185482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Elliptical Mirrors: 36 </a:t>
            </a:r>
            <a:r>
              <a:rPr lang="en-US" dirty="0"/>
              <a:t>/ box, 216 </a:t>
            </a:r>
            <a:r>
              <a:rPr lang="en-US" dirty="0" smtClean="0"/>
              <a:t>total</a:t>
            </a:r>
            <a:endParaRPr lang="en-US" dirty="0"/>
          </a:p>
          <a:p>
            <a:r>
              <a:rPr lang="en-US" dirty="0" smtClean="0"/>
              <a:t>Hyperbolic Mirrors: 36 </a:t>
            </a:r>
            <a:r>
              <a:rPr lang="en-US" dirty="0"/>
              <a:t>/ box, 216 </a:t>
            </a:r>
            <a:r>
              <a:rPr lang="en-US" dirty="0" smtClean="0"/>
              <a:t>total</a:t>
            </a:r>
          </a:p>
          <a:p>
            <a:endParaRPr lang="en-US" dirty="0"/>
          </a:p>
          <a:p>
            <a:r>
              <a:rPr lang="en-US" dirty="0"/>
              <a:t>Problem: cannot be re-</a:t>
            </a:r>
            <a:r>
              <a:rPr lang="en-US" dirty="0" smtClean="0"/>
              <a:t>coated: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Solution:</a:t>
            </a:r>
          </a:p>
          <a:p>
            <a:endParaRPr lang="en-US" dirty="0"/>
          </a:p>
          <a:p>
            <a:r>
              <a:rPr lang="en-US" dirty="0" smtClean="0"/>
              <a:t>Coat </a:t>
            </a:r>
            <a:r>
              <a:rPr lang="en-US" dirty="0" err="1" smtClean="0"/>
              <a:t>lexan</a:t>
            </a:r>
            <a:r>
              <a:rPr lang="en-US" dirty="0" smtClean="0"/>
              <a:t> strips</a:t>
            </a:r>
          </a:p>
          <a:p>
            <a:r>
              <a:rPr lang="en-US" dirty="0" smtClean="0"/>
              <a:t>Glue </a:t>
            </a:r>
            <a:r>
              <a:rPr lang="en-US" dirty="0" err="1" smtClean="0"/>
              <a:t>lexan</a:t>
            </a:r>
            <a:r>
              <a:rPr lang="en-US" dirty="0" smtClean="0"/>
              <a:t> strips on top of mirror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904" t="2720" r="4768" b="5872"/>
          <a:stretch/>
        </p:blipFill>
        <p:spPr>
          <a:xfrm>
            <a:off x="335313" y="3701421"/>
            <a:ext cx="3235742" cy="2437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5386368" y="877061"/>
            <a:ext cx="36837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Challenge:</a:t>
            </a:r>
          </a:p>
          <a:p>
            <a:endParaRPr lang="en-US" dirty="0"/>
          </a:p>
          <a:p>
            <a:r>
              <a:rPr lang="en-US" dirty="0"/>
              <a:t>Protect </a:t>
            </a:r>
            <a:r>
              <a:rPr lang="en-US" dirty="0" err="1"/>
              <a:t>lexan</a:t>
            </a:r>
            <a:r>
              <a:rPr lang="en-US" dirty="0"/>
              <a:t> strips while gluing to mirror</a:t>
            </a:r>
          </a:p>
          <a:p>
            <a:endParaRPr lang="en-US" dirty="0"/>
          </a:p>
          <a:p>
            <a:r>
              <a:rPr lang="en-US" dirty="0"/>
              <a:t>Final Product: </a:t>
            </a:r>
          </a:p>
          <a:p>
            <a:endParaRPr lang="en-US" dirty="0"/>
          </a:p>
          <a:p>
            <a:r>
              <a:rPr lang="en-US" dirty="0"/>
              <a:t>Only ECI could deliver </a:t>
            </a:r>
            <a:r>
              <a:rPr lang="en-US" dirty="0" err="1"/>
              <a:t>lexan</a:t>
            </a:r>
            <a:r>
              <a:rPr lang="en-US" dirty="0"/>
              <a:t> with layer of protection that did not degrade reflectivity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53018" y="877061"/>
            <a:ext cx="3584572" cy="1253352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53018" y="2298035"/>
            <a:ext cx="3584572" cy="1469917"/>
          </a:xfrm>
          <a:prstGeom prst="rect">
            <a:avLst/>
          </a:prstGeom>
          <a:solidFill>
            <a:srgbClr val="0000FF">
              <a:alpha val="5000"/>
            </a:srgbClr>
          </a:solidFill>
          <a:ln>
            <a:solidFill>
              <a:schemeClr val="accent1">
                <a:shade val="95000"/>
                <a:satMod val="105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78424" y="3829125"/>
            <a:ext cx="3958344" cy="23716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57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Elliptical, Hyperbolic Mirrors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4" y="1136364"/>
            <a:ext cx="4039823" cy="306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103" y="1136364"/>
            <a:ext cx="4122912" cy="31404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118" y="4726562"/>
            <a:ext cx="3589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Clean room environment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Spray glue pumped </a:t>
            </a:r>
            <a:r>
              <a:rPr lang="en-US" sz="2000" dirty="0" smtClean="0"/>
              <a:t>outside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dirty="0" smtClean="0"/>
              <a:t>Mirrors </a:t>
            </a:r>
            <a:r>
              <a:rPr lang="en-US" sz="2000" dirty="0" err="1"/>
              <a:t>vaccum-holded</a:t>
            </a:r>
            <a:r>
              <a:rPr lang="en-US" sz="2000" dirty="0"/>
              <a:t> </a:t>
            </a:r>
            <a:endParaRPr lang="en-US" sz="20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Lexan Strips rolled on </a:t>
            </a:r>
            <a:r>
              <a:rPr lang="en-US" sz="2000" dirty="0" smtClean="0"/>
              <a:t>mirror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85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188731" y="3285197"/>
            <a:ext cx="3442304" cy="1245853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LTCC Overview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4863" y="151407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83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Elliptical, Hyperbolic Mirrors</a:t>
            </a:r>
            <a:endParaRPr lang="en-US" dirty="0"/>
          </a:p>
        </p:txBody>
      </p:sp>
      <p:pic>
        <p:nvPicPr>
          <p:cNvPr id="4" name="Picture 3" descr="Screen Shot 2015-06-25 at 3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3616" y="779516"/>
            <a:ext cx="4268047" cy="2877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4558" y="914618"/>
            <a:ext cx="448264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Project </a:t>
            </a:r>
            <a:r>
              <a:rPr lang="en-US" b="1" dirty="0" smtClean="0"/>
              <a:t>Complete</a:t>
            </a:r>
          </a:p>
          <a:p>
            <a:endParaRPr lang="en-US" dirty="0"/>
          </a:p>
          <a:p>
            <a:r>
              <a:rPr lang="en-US" dirty="0" smtClean="0"/>
              <a:t>Materials Cost</a:t>
            </a:r>
            <a:r>
              <a:rPr lang="en-US" dirty="0"/>
              <a:t>: $</a:t>
            </a:r>
            <a:r>
              <a:rPr lang="en-US" dirty="0" smtClean="0"/>
              <a:t>53,100.00</a:t>
            </a:r>
          </a:p>
          <a:p>
            <a:endParaRPr lang="en-US" dirty="0"/>
          </a:p>
          <a:p>
            <a:r>
              <a:rPr lang="en-US" sz="1000" b="1" u="sng" dirty="0"/>
              <a:t>Item </a:t>
            </a:r>
            <a:r>
              <a:rPr lang="en-US" sz="1000" b="1" dirty="0" smtClean="0"/>
              <a:t>	</a:t>
            </a:r>
            <a:r>
              <a:rPr lang="en-US" sz="1000" b="1" u="sng" dirty="0" smtClean="0"/>
              <a:t>Quantity</a:t>
            </a:r>
            <a:r>
              <a:rPr lang="en-US" sz="1000" b="1" dirty="0" smtClean="0"/>
              <a:t>     </a:t>
            </a:r>
            <a:r>
              <a:rPr lang="en-US" sz="1000" b="1" u="sng" dirty="0" smtClean="0"/>
              <a:t>Part </a:t>
            </a:r>
            <a:r>
              <a:rPr lang="en-US" sz="1000" b="1" u="sng" dirty="0"/>
              <a:t>Description</a:t>
            </a:r>
            <a:r>
              <a:rPr lang="en-US" sz="1000" b="1" dirty="0"/>
              <a:t>	</a:t>
            </a:r>
            <a:r>
              <a:rPr lang="en-US" sz="1000" b="1" dirty="0" smtClean="0"/>
              <a:t>                           </a:t>
            </a:r>
            <a:r>
              <a:rPr lang="en-US" sz="1000" b="1" u="sng" dirty="0" smtClean="0"/>
              <a:t>USD </a:t>
            </a:r>
            <a:r>
              <a:rPr lang="en-US" sz="1000" b="1" u="sng" dirty="0"/>
              <a:t>Price</a:t>
            </a:r>
            <a:endParaRPr lang="en-US" sz="1000" dirty="0"/>
          </a:p>
          <a:p>
            <a:endParaRPr lang="en-US" sz="1000" b="1" dirty="0" smtClean="0"/>
          </a:p>
          <a:p>
            <a:r>
              <a:rPr lang="en-US" sz="1000" b="1" dirty="0" smtClean="0"/>
              <a:t>A</a:t>
            </a:r>
            <a:r>
              <a:rPr lang="en-US" sz="1000" dirty="0" smtClean="0"/>
              <a:t>	190</a:t>
            </a:r>
            <a:r>
              <a:rPr lang="en-US" sz="1000" dirty="0"/>
              <a:t>	</a:t>
            </a:r>
            <a:r>
              <a:rPr lang="en-US" sz="1000" dirty="0" smtClean="0"/>
              <a:t>       9</a:t>
            </a:r>
            <a:r>
              <a:rPr lang="en-US" sz="1000" dirty="0"/>
              <a:t>" x 36" x </a:t>
            </a:r>
            <a:r>
              <a:rPr lang="en-US" sz="1000" dirty="0" smtClean="0"/>
              <a:t>0.010” coated sheet</a:t>
            </a:r>
            <a:r>
              <a:rPr lang="en-US" sz="1000" b="1" dirty="0"/>
              <a:t>	</a:t>
            </a:r>
            <a:r>
              <a:rPr lang="en-US" sz="1000" b="1" dirty="0" smtClean="0"/>
              <a:t>           </a:t>
            </a:r>
            <a:r>
              <a:rPr lang="en-US" sz="1000" dirty="0" smtClean="0"/>
              <a:t>$ </a:t>
            </a:r>
            <a:r>
              <a:rPr lang="en-US" sz="1000" dirty="0"/>
              <a:t>133.65 each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 smtClean="0"/>
              <a:t>B</a:t>
            </a:r>
            <a:r>
              <a:rPr lang="en-US" sz="1000" dirty="0" smtClean="0"/>
              <a:t>	150</a:t>
            </a:r>
            <a:r>
              <a:rPr lang="en-US" sz="1000" dirty="0"/>
              <a:t>	</a:t>
            </a:r>
            <a:r>
              <a:rPr lang="en-US" sz="1000" dirty="0" smtClean="0"/>
              <a:t>       10</a:t>
            </a:r>
            <a:r>
              <a:rPr lang="en-US" sz="1000" dirty="0"/>
              <a:t>" x 36" x </a:t>
            </a:r>
            <a:r>
              <a:rPr lang="en-US" sz="1000" dirty="0" smtClean="0"/>
              <a:t>0.010” coated sheet</a:t>
            </a:r>
            <a:r>
              <a:rPr lang="en-US" sz="1000" b="1" dirty="0"/>
              <a:t> </a:t>
            </a:r>
            <a:r>
              <a:rPr lang="en-US" sz="1000" b="1" dirty="0" smtClean="0"/>
              <a:t>         </a:t>
            </a:r>
            <a:r>
              <a:rPr lang="en-US" sz="1000" dirty="0" smtClean="0"/>
              <a:t>$ </a:t>
            </a:r>
            <a:r>
              <a:rPr lang="en-US" sz="1000" dirty="0"/>
              <a:t>195.10 each</a:t>
            </a:r>
          </a:p>
          <a:p>
            <a:r>
              <a:rPr lang="en-US" sz="1000" dirty="0"/>
              <a:t> </a:t>
            </a:r>
          </a:p>
          <a:p>
            <a:r>
              <a:rPr lang="en-US" sz="1000" b="1" dirty="0" smtClean="0"/>
              <a:t>C</a:t>
            </a:r>
            <a:r>
              <a:rPr lang="en-US" sz="1000" dirty="0" smtClean="0"/>
              <a:t>	6</a:t>
            </a:r>
            <a:r>
              <a:rPr lang="en-US" sz="1000" dirty="0"/>
              <a:t>	</a:t>
            </a:r>
            <a:r>
              <a:rPr lang="en-US" sz="1000" dirty="0" smtClean="0"/>
              <a:t>       10</a:t>
            </a:r>
            <a:r>
              <a:rPr lang="en-US" sz="1000" dirty="0"/>
              <a:t>" x 36" x </a:t>
            </a:r>
            <a:r>
              <a:rPr lang="en-US" sz="1000" dirty="0" smtClean="0"/>
              <a:t>0.050” coated sheet</a:t>
            </a:r>
            <a:r>
              <a:rPr lang="en-US" sz="1000" b="1" dirty="0"/>
              <a:t> </a:t>
            </a:r>
            <a:r>
              <a:rPr lang="en-US" sz="1000" b="1" dirty="0" smtClean="0"/>
              <a:t>         </a:t>
            </a:r>
            <a:r>
              <a:rPr lang="en-US" sz="1000" dirty="0" smtClean="0"/>
              <a:t>$ </a:t>
            </a:r>
            <a:r>
              <a:rPr lang="en-US" sz="1000" dirty="0"/>
              <a:t>368.90 </a:t>
            </a:r>
            <a:r>
              <a:rPr lang="en-US" sz="1000" dirty="0" smtClean="0"/>
              <a:t>each</a:t>
            </a:r>
            <a:endParaRPr lang="en-US" sz="1000" dirty="0"/>
          </a:p>
        </p:txBody>
      </p:sp>
      <p:pic>
        <p:nvPicPr>
          <p:cNvPr id="5" name="Picture 4" descr="Screen Shot 2015-06-25 at 3.29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6275" y="3656972"/>
            <a:ext cx="4462413" cy="2804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874" y="1276352"/>
            <a:ext cx="3375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</a:p>
          <a:p>
            <a:r>
              <a:rPr lang="en-US" dirty="0" smtClean="0"/>
              <a:t>E</a:t>
            </a:r>
          </a:p>
          <a:p>
            <a:r>
              <a:rPr lang="en-US" dirty="0" smtClean="0"/>
              <a:t>F</a:t>
            </a:r>
          </a:p>
          <a:p>
            <a:r>
              <a:rPr lang="en-US" dirty="0" smtClean="0"/>
              <a:t>O</a:t>
            </a:r>
          </a:p>
          <a:p>
            <a:r>
              <a:rPr lang="en-US" dirty="0" smtClean="0"/>
              <a:t>R</a:t>
            </a:r>
          </a:p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6513" y="4268636"/>
            <a:ext cx="3182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</a:p>
          <a:p>
            <a:r>
              <a:rPr lang="en-US" dirty="0" smtClean="0"/>
              <a:t>F</a:t>
            </a:r>
          </a:p>
          <a:p>
            <a:r>
              <a:rPr lang="en-US" dirty="0" smtClean="0"/>
              <a:t>T</a:t>
            </a:r>
          </a:p>
          <a:p>
            <a:r>
              <a:rPr lang="en-US" dirty="0" smtClean="0"/>
              <a:t>E</a:t>
            </a:r>
          </a:p>
          <a:p>
            <a:r>
              <a:rPr lang="en-US" dirty="0"/>
              <a:t>R</a:t>
            </a:r>
            <a:endParaRPr lang="en-US" dirty="0" smtClean="0"/>
          </a:p>
        </p:txBody>
      </p:sp>
      <p:pic>
        <p:nvPicPr>
          <p:cNvPr id="7" name="Picture 6" descr="FullSizeRend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07892" y="3556198"/>
            <a:ext cx="3470358" cy="2602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reen Shot 2015-06-29 at 8.22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9700" y="6269885"/>
            <a:ext cx="3749040" cy="100152"/>
          </a:xfrm>
          <a:prstGeom prst="rect">
            <a:avLst/>
          </a:prstGeom>
        </p:spPr>
      </p:pic>
      <p:pic>
        <p:nvPicPr>
          <p:cNvPr id="14" name="Picture 13" descr="Screen Shot 2015-06-29 at 8.23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23382" y="1155700"/>
            <a:ext cx="1051462" cy="2082800"/>
          </a:xfrm>
          <a:prstGeom prst="rect">
            <a:avLst/>
          </a:prstGeom>
        </p:spPr>
      </p:pic>
      <p:pic>
        <p:nvPicPr>
          <p:cNvPr id="15" name="Picture 14" descr="Screen Shot 2015-06-29 at 8.23.2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80532" y="4444214"/>
            <a:ext cx="816169" cy="9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1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Winston Cones Coating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9723" y="1336144"/>
            <a:ext cx="3554955" cy="4524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•	Small:</a:t>
            </a:r>
          </a:p>
          <a:p>
            <a:pPr lvl="1"/>
            <a:r>
              <a:rPr lang="en-US" sz="1200" dirty="0"/>
              <a:t>o	Height: 18cm</a:t>
            </a:r>
          </a:p>
          <a:p>
            <a:pPr lvl="1"/>
            <a:r>
              <a:rPr lang="en-US" sz="1200" dirty="0"/>
              <a:t>o	Parallel Plate distance: 14cm</a:t>
            </a:r>
          </a:p>
          <a:p>
            <a:pPr lvl="1"/>
            <a:r>
              <a:rPr lang="en-US" sz="1200" dirty="0"/>
              <a:t>o	Radius at the top: 20cm</a:t>
            </a:r>
          </a:p>
          <a:p>
            <a:pPr lvl="1"/>
            <a:r>
              <a:rPr lang="en-US" sz="1200" dirty="0"/>
              <a:t>o	Radius at the bottom: 11cm</a:t>
            </a:r>
          </a:p>
          <a:p>
            <a:pPr lvl="1"/>
            <a:r>
              <a:rPr lang="en-US" sz="1200" dirty="0"/>
              <a:t>o	Material: copper (electro-formed)</a:t>
            </a:r>
          </a:p>
          <a:p>
            <a:r>
              <a:rPr lang="en-US" sz="1200" b="1" dirty="0"/>
              <a:t>•	Medium: </a:t>
            </a:r>
          </a:p>
          <a:p>
            <a:pPr lvl="1"/>
            <a:r>
              <a:rPr lang="en-US" sz="1200" dirty="0"/>
              <a:t>o	Height: 22cm</a:t>
            </a:r>
          </a:p>
          <a:p>
            <a:pPr lvl="1"/>
            <a:r>
              <a:rPr lang="en-US" sz="1200" dirty="0"/>
              <a:t>o	Parallel Plate distance: 15cm</a:t>
            </a:r>
          </a:p>
          <a:p>
            <a:pPr lvl="1"/>
            <a:r>
              <a:rPr lang="en-US" sz="1200" dirty="0"/>
              <a:t>o	Radius at the top: 20cm</a:t>
            </a:r>
          </a:p>
          <a:p>
            <a:pPr lvl="1"/>
            <a:r>
              <a:rPr lang="en-US" sz="1200" dirty="0"/>
              <a:t>o	Radius at the bottom: 11cm</a:t>
            </a:r>
          </a:p>
          <a:p>
            <a:pPr lvl="1"/>
            <a:r>
              <a:rPr lang="en-US" sz="1200" dirty="0"/>
              <a:t>o	Material: 0.2” plastic (vacuum pressed)</a:t>
            </a:r>
          </a:p>
          <a:p>
            <a:r>
              <a:rPr lang="en-US" sz="1200" b="1" dirty="0"/>
              <a:t>•	Large: </a:t>
            </a:r>
          </a:p>
          <a:p>
            <a:pPr lvl="1"/>
            <a:r>
              <a:rPr lang="en-US" sz="1200" dirty="0"/>
              <a:t>o	Height: 30cm</a:t>
            </a:r>
          </a:p>
          <a:p>
            <a:pPr lvl="1"/>
            <a:r>
              <a:rPr lang="en-US" sz="1200" dirty="0"/>
              <a:t>o	Parallel Plate distance: 18cm</a:t>
            </a:r>
          </a:p>
          <a:p>
            <a:pPr lvl="1"/>
            <a:r>
              <a:rPr lang="en-US" sz="1200" dirty="0"/>
              <a:t>o	Radius at the top: 22cm</a:t>
            </a:r>
          </a:p>
          <a:p>
            <a:pPr lvl="1"/>
            <a:r>
              <a:rPr lang="en-US" sz="1200" dirty="0"/>
              <a:t>o	Radius at the bottom: 11cm</a:t>
            </a:r>
          </a:p>
          <a:p>
            <a:pPr lvl="1"/>
            <a:r>
              <a:rPr lang="en-US" sz="1200" dirty="0"/>
              <a:t>o	Material: copper (electro-formed)</a:t>
            </a:r>
          </a:p>
          <a:p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ECI Awarded: $500 / apiece</a:t>
            </a:r>
          </a:p>
          <a:p>
            <a:endParaRPr lang="en-US" sz="1200" dirty="0"/>
          </a:p>
          <a:p>
            <a:r>
              <a:rPr lang="en-US" sz="1200" dirty="0" smtClean="0"/>
              <a:t>Budget: ~80K, or 160 cones out of 216.</a:t>
            </a:r>
            <a:endParaRPr lang="en-US" sz="1200" dirty="0"/>
          </a:p>
        </p:txBody>
      </p:sp>
      <p:pic>
        <p:nvPicPr>
          <p:cNvPr id="7" name="Picture 6" descr="Mauree MP:Users:ungaro:Desktop: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728" y="3655451"/>
            <a:ext cx="2652663" cy="24506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Mauree MP:Users:ungaro:Desktop:phot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728" y="1115616"/>
            <a:ext cx="2652663" cy="23399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16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Winston Cones Coating</a:t>
            </a:r>
            <a:endParaRPr lang="en-US" dirty="0"/>
          </a:p>
        </p:txBody>
      </p:sp>
      <p:pic>
        <p:nvPicPr>
          <p:cNvPr id="3" name="Picture 2" descr="IMG_063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1994" y="1544984"/>
            <a:ext cx="2783796" cy="2087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346475" y="1175652"/>
            <a:ext cx="363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WCs Reflectivity UV Average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1994" y="4061612"/>
            <a:ext cx="25517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DSG Group Performed Tests </a:t>
            </a:r>
          </a:p>
          <a:p>
            <a:endParaRPr lang="en-US" sz="1100" dirty="0"/>
          </a:p>
          <a:p>
            <a:r>
              <a:rPr lang="en-US" sz="1100" dirty="0" smtClean="0"/>
              <a:t>Setup: </a:t>
            </a:r>
          </a:p>
          <a:p>
            <a:endParaRPr lang="en-US" sz="1100" dirty="0" smtClean="0"/>
          </a:p>
          <a:p>
            <a:endParaRPr lang="en-US" sz="1100" dirty="0"/>
          </a:p>
          <a:p>
            <a:pPr marL="285750" indent="-285750">
              <a:buFont typeface="Wingdings" charset="2"/>
              <a:buChar char="§"/>
            </a:pPr>
            <a:r>
              <a:rPr lang="en-US" sz="1100" dirty="0" err="1" smtClean="0"/>
              <a:t>Monochromator</a:t>
            </a:r>
            <a:r>
              <a:rPr lang="en-US" sz="1100" dirty="0" smtClean="0"/>
              <a:t>, splitter</a:t>
            </a:r>
            <a:endParaRPr lang="en-US" sz="1100" dirty="0"/>
          </a:p>
          <a:p>
            <a:pPr marL="285750" indent="-285750">
              <a:buFont typeface="Wingdings" charset="2"/>
              <a:buChar char="§"/>
            </a:pPr>
            <a:r>
              <a:rPr lang="en-US" sz="1100" dirty="0"/>
              <a:t>Incident beam ~10-20 </a:t>
            </a:r>
            <a:r>
              <a:rPr lang="en-US" sz="1100" dirty="0" smtClean="0"/>
              <a:t>degrees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100" dirty="0" smtClean="0"/>
              <a:t>Reference photodiode</a:t>
            </a:r>
            <a:endParaRPr lang="en-US" sz="1100" dirty="0"/>
          </a:p>
          <a:p>
            <a:pPr marL="285750" indent="-285750">
              <a:buFont typeface="Wingdings" charset="2"/>
              <a:buChar char="§"/>
            </a:pPr>
            <a:r>
              <a:rPr lang="en-US" sz="1100" dirty="0" err="1" smtClean="0"/>
              <a:t>Labview</a:t>
            </a:r>
            <a:r>
              <a:rPr lang="en-US" sz="1100" dirty="0" smtClean="0"/>
              <a:t> to control wavelength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100" dirty="0" err="1" smtClean="0"/>
              <a:t>Labview</a:t>
            </a:r>
            <a:r>
              <a:rPr lang="en-US" sz="1100" dirty="0" smtClean="0"/>
              <a:t> to read two </a:t>
            </a:r>
            <a:r>
              <a:rPr lang="en-US" sz="1100" dirty="0" err="1" smtClean="0"/>
              <a:t>nanoAmmeters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444" y="1582095"/>
            <a:ext cx="5169975" cy="20507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891" y="3887038"/>
            <a:ext cx="5151528" cy="195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90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Winston Cones Coating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60559" y="1098288"/>
            <a:ext cx="363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WCs Reflectivity UV Average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79550" y="1789271"/>
          <a:ext cx="6184900" cy="4147820"/>
        </p:xfrm>
        <a:graphic>
          <a:graphicData uri="http://schemas.openxmlformats.org/drawingml/2006/table">
            <a:tbl>
              <a:tblPr/>
              <a:tblGrid>
                <a:gridCol w="546100"/>
                <a:gridCol w="558800"/>
                <a:gridCol w="520700"/>
                <a:gridCol w="482600"/>
                <a:gridCol w="469900"/>
                <a:gridCol w="444500"/>
                <a:gridCol w="558800"/>
                <a:gridCol w="520700"/>
                <a:gridCol w="558800"/>
                <a:gridCol w="469900"/>
                <a:gridCol w="482600"/>
                <a:gridCol w="5715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0.459029627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5467" y="2133600"/>
            <a:ext cx="465666" cy="2709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666" y="2091265"/>
            <a:ext cx="58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5467" y="3251200"/>
            <a:ext cx="465666" cy="27093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666" y="3208865"/>
            <a:ext cx="7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6732" y="5987534"/>
            <a:ext cx="23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passed quality tests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5467" y="4318000"/>
            <a:ext cx="93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Criteria: </a:t>
            </a:r>
          </a:p>
          <a:p>
            <a:r>
              <a:rPr lang="en-US" dirty="0" smtClean="0"/>
              <a:t>R &gt;= 0.8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60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Winston Cones Coating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60559" y="1098288"/>
            <a:ext cx="356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Coated WCs Reflectivity UV Average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79550" y="1789271"/>
          <a:ext cx="6184900" cy="4147820"/>
        </p:xfrm>
        <a:graphic>
          <a:graphicData uri="http://schemas.openxmlformats.org/drawingml/2006/table">
            <a:tbl>
              <a:tblPr/>
              <a:tblGrid>
                <a:gridCol w="546100"/>
                <a:gridCol w="558800"/>
                <a:gridCol w="520700"/>
                <a:gridCol w="482600"/>
                <a:gridCol w="469900"/>
                <a:gridCol w="444500"/>
                <a:gridCol w="558800"/>
                <a:gridCol w="520700"/>
                <a:gridCol w="558800"/>
                <a:gridCol w="469900"/>
                <a:gridCol w="482600"/>
                <a:gridCol w="5715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0.459029627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66900" y="5987534"/>
            <a:ext cx="516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 passed our quality tests, 117 if criteria is R &gt;= 0.75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5467" y="2133600"/>
            <a:ext cx="465666" cy="2709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9666" y="2091265"/>
            <a:ext cx="58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5467" y="3251200"/>
            <a:ext cx="465666" cy="27093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9666" y="3208865"/>
            <a:ext cx="7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467" y="4318000"/>
            <a:ext cx="939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Criteria: </a:t>
            </a:r>
          </a:p>
          <a:p>
            <a:r>
              <a:rPr lang="en-US" dirty="0" smtClean="0"/>
              <a:t>R &gt;= 0.8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86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Winston Cones Coating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186" y="934816"/>
            <a:ext cx="7340471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Issues: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b="1" dirty="0" smtClean="0"/>
              <a:t>Many plastic and most large cones show same or worse reflectivity.</a:t>
            </a:r>
          </a:p>
          <a:p>
            <a:endParaRPr lang="en-US" sz="16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Problem #1: previous lamination was flaky.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Solution: We removed + polished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/>
              <a:t>T</a:t>
            </a:r>
            <a:r>
              <a:rPr lang="en-US" sz="1600" dirty="0" smtClean="0"/>
              <a:t>he flaky part on and sent back to ECI  for re-coat.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The test back looked good so we went into production: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b="1" dirty="0" smtClean="0"/>
              <a:t>70 cones were delaminated in-house.</a:t>
            </a:r>
          </a:p>
          <a:p>
            <a:endParaRPr lang="en-US" sz="16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Out of the 70 sent back, only ~20 show definite improvements.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600" dirty="0" smtClean="0"/>
              <a:t>10 are so-so and the remaining show degradation.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The problem is the previous lamination prevents a good deposition</a:t>
            </a:r>
          </a:p>
          <a:p>
            <a:endParaRPr lang="en-US" sz="1600" dirty="0" smtClean="0"/>
          </a:p>
          <a:p>
            <a:r>
              <a:rPr lang="en-US" sz="1600" dirty="0" smtClean="0"/>
              <a:t>In progress: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Researching de-lamination by chemical means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Researching de-lamination by </a:t>
            </a:r>
            <a:r>
              <a:rPr lang="en-US" sz="1600" dirty="0" smtClean="0"/>
              <a:t>rough polishing (one is completed and ready to test)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42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Winston Cones Coating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27200" y="1379659"/>
            <a:ext cx="176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WC STATUS: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261914" y="2602904"/>
            <a:ext cx="49427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36 installed (first box)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89 </a:t>
            </a:r>
            <a:r>
              <a:rPr lang="en-US" sz="2400" dirty="0"/>
              <a:t>ready to </a:t>
            </a:r>
            <a:r>
              <a:rPr lang="en-US" sz="2400" dirty="0" smtClean="0"/>
              <a:t>install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21 </a:t>
            </a:r>
            <a:r>
              <a:rPr lang="en-US" sz="2400" dirty="0"/>
              <a:t>cones at </a:t>
            </a:r>
            <a:r>
              <a:rPr lang="en-US" sz="2400" dirty="0" smtClean="0"/>
              <a:t>ECI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§"/>
            </a:pPr>
            <a:r>
              <a:rPr lang="en-US" sz="2400" dirty="0" smtClean="0"/>
              <a:t>70 </a:t>
            </a:r>
            <a:r>
              <a:rPr lang="en-US" sz="2400" dirty="0"/>
              <a:t>that would need de-</a:t>
            </a:r>
            <a:r>
              <a:rPr lang="en-US" sz="2400" dirty="0" smtClean="0"/>
              <a:t>lamination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53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Coating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6255" y="939609"/>
            <a:ext cx="7703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p-</a:t>
            </a:r>
            <a:r>
              <a:rPr lang="en-US" dirty="0" err="1" smtClean="0"/>
              <a:t>terphenyl</a:t>
            </a:r>
            <a:r>
              <a:rPr lang="en-US" dirty="0" smtClean="0"/>
              <a:t> PMT coating proved successful in many experiments (at </a:t>
            </a:r>
            <a:r>
              <a:rPr lang="en-US" dirty="0" err="1" smtClean="0"/>
              <a:t>JLab</a:t>
            </a:r>
            <a:r>
              <a:rPr lang="en-US" dirty="0" smtClean="0"/>
              <a:t> as well)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6374" y="1368487"/>
            <a:ext cx="7751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Improve quantum efficiency of UV-glass PMTs to rival that of quartz PMTs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832" y="2512066"/>
            <a:ext cx="4016366" cy="3320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19231"/>
            <a:ext cx="2890608" cy="430379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2475" y="1982215"/>
            <a:ext cx="2021561" cy="1840031"/>
          </a:xfrm>
          <a:prstGeom prst="ellipse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69726" y="2902583"/>
            <a:ext cx="3434062" cy="1127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6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Coating Procedure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45" y="997678"/>
            <a:ext cx="3947783" cy="2362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MG_14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908778"/>
            <a:ext cx="3543654" cy="4724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74584" y="3597245"/>
            <a:ext cx="340694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Vacuum (10</a:t>
            </a:r>
            <a:r>
              <a:rPr lang="en-US" sz="1400" baseline="30000" dirty="0"/>
              <a:t>-6</a:t>
            </a:r>
            <a:r>
              <a:rPr lang="en-US" sz="1400" dirty="0"/>
              <a:t>)  ~a few hours</a:t>
            </a:r>
          </a:p>
          <a:p>
            <a:endParaRPr lang="en-US" sz="1400" dirty="0"/>
          </a:p>
          <a:p>
            <a:r>
              <a:rPr lang="en-US" sz="1400" dirty="0"/>
              <a:t>Clean PMT (acetone, alcohol)</a:t>
            </a:r>
          </a:p>
          <a:p>
            <a:r>
              <a:rPr lang="en-US" sz="1400" dirty="0"/>
              <a:t>Load p-</a:t>
            </a:r>
            <a:r>
              <a:rPr lang="en-US" sz="1400" dirty="0" err="1"/>
              <a:t>terphenyl</a:t>
            </a:r>
            <a:r>
              <a:rPr lang="en-US" sz="1400" dirty="0"/>
              <a:t> boat (~1.25g)</a:t>
            </a:r>
          </a:p>
          <a:p>
            <a:r>
              <a:rPr lang="en-US" sz="1400" dirty="0"/>
              <a:t>Heat PT boat, </a:t>
            </a:r>
            <a:r>
              <a:rPr lang="en-US" sz="1400" dirty="0" smtClean="0"/>
              <a:t>150</a:t>
            </a:r>
            <a:r>
              <a:rPr lang="en-US" sz="1400" baseline="30000" dirty="0" smtClean="0"/>
              <a:t>0</a:t>
            </a:r>
            <a:r>
              <a:rPr lang="en-US" sz="1400" dirty="0" smtClean="0"/>
              <a:t>C</a:t>
            </a:r>
            <a:endParaRPr lang="en-US" sz="1400" dirty="0"/>
          </a:p>
          <a:p>
            <a:r>
              <a:rPr lang="en-US" sz="1400" dirty="0"/>
              <a:t>Shutter close PMTs</a:t>
            </a:r>
          </a:p>
          <a:p>
            <a:endParaRPr lang="en-US" sz="1400" dirty="0"/>
          </a:p>
          <a:p>
            <a:r>
              <a:rPr lang="en-US" sz="1400" dirty="0"/>
              <a:t>Switch Boat</a:t>
            </a:r>
          </a:p>
          <a:p>
            <a:r>
              <a:rPr lang="en-US" sz="1400" dirty="0"/>
              <a:t>Heat MgF</a:t>
            </a:r>
            <a:r>
              <a:rPr lang="en-US" sz="1400" baseline="-25000" dirty="0"/>
              <a:t>2</a:t>
            </a:r>
            <a:r>
              <a:rPr lang="en-US" sz="1400" dirty="0"/>
              <a:t> (</a:t>
            </a:r>
            <a:r>
              <a:rPr lang="en-US" sz="1400" dirty="0" smtClean="0"/>
              <a:t>1200</a:t>
            </a:r>
            <a:r>
              <a:rPr lang="en-US" sz="1400" baseline="30000" dirty="0" smtClean="0"/>
              <a:t>0</a:t>
            </a:r>
            <a:r>
              <a:rPr lang="en-US" sz="1400" dirty="0"/>
              <a:t>C)</a:t>
            </a:r>
          </a:p>
          <a:p>
            <a:r>
              <a:rPr lang="en-US" sz="1400" dirty="0"/>
              <a:t>Open Shutter for fast MgF</a:t>
            </a:r>
            <a:r>
              <a:rPr lang="en-US" sz="1400" baseline="-25000" dirty="0"/>
              <a:t>2</a:t>
            </a:r>
            <a:r>
              <a:rPr lang="en-US" sz="1400" dirty="0"/>
              <a:t> </a:t>
            </a:r>
            <a:r>
              <a:rPr lang="en-US" sz="1400" dirty="0" smtClean="0"/>
              <a:t>deposition</a:t>
            </a:r>
          </a:p>
          <a:p>
            <a:r>
              <a:rPr lang="en-US" sz="1400" dirty="0" smtClean="0"/>
              <a:t>2 LED (265nm and 290nm) at Temple for QA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36" y="5795124"/>
            <a:ext cx="769714" cy="572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551" y="5762014"/>
            <a:ext cx="679826" cy="600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5759538"/>
            <a:ext cx="840198" cy="6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2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Coating Measurement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4" y="1863183"/>
            <a:ext cx="5146308" cy="40831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95001" y="1880008"/>
            <a:ext cx="2903685" cy="360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200" dirty="0"/>
              <a:t>2 Coated PMTs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1 Reference PMT</a:t>
            </a:r>
          </a:p>
          <a:p>
            <a:endParaRPr lang="en-US" sz="1200" dirty="0"/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SPE matched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 smtClean="0"/>
              <a:t>Rates </a:t>
            </a:r>
            <a:r>
              <a:rPr lang="en-US" sz="1200" dirty="0"/>
              <a:t>Matched at 400 nm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(~10 HV change from SPE match)</a:t>
            </a:r>
          </a:p>
          <a:p>
            <a:pPr marL="285750" indent="-285750">
              <a:buFont typeface="Wingdings" charset="2"/>
              <a:buChar char="§"/>
            </a:pPr>
            <a:endParaRPr lang="en-US" sz="1200" dirty="0"/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Lamp Intensity so that:</a:t>
            </a:r>
          </a:p>
          <a:p>
            <a:r>
              <a:rPr lang="en-US" sz="1200" dirty="0" smtClean="0"/>
              <a:t>        Rates</a:t>
            </a:r>
            <a:r>
              <a:rPr lang="en-US" sz="1200" dirty="0"/>
              <a:t>: ~100 </a:t>
            </a:r>
            <a:r>
              <a:rPr lang="en-US" sz="1200" dirty="0" smtClean="0"/>
              <a:t>KHz</a:t>
            </a:r>
          </a:p>
          <a:p>
            <a:endParaRPr lang="en-US" sz="1200" dirty="0"/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Wavelength range: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200-400nm</a:t>
            </a:r>
          </a:p>
          <a:p>
            <a:endParaRPr lang="en-US" sz="1200" dirty="0"/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Switched PMT / Reference PMTs </a:t>
            </a:r>
            <a:r>
              <a:rPr lang="en-US" sz="1200" dirty="0" smtClean="0"/>
              <a:t>positions: &lt;</a:t>
            </a:r>
            <a:r>
              <a:rPr lang="en-US" sz="1200" dirty="0"/>
              <a:t>10% effect</a:t>
            </a:r>
          </a:p>
          <a:p>
            <a:endParaRPr lang="en-US" sz="1200" dirty="0"/>
          </a:p>
          <a:p>
            <a:pPr marL="285750" indent="-285750">
              <a:buFont typeface="Wingdings" charset="2"/>
              <a:buChar char="§"/>
            </a:pPr>
            <a:r>
              <a:rPr lang="en-US" sz="1200" dirty="0"/>
              <a:t>Shown: gain average between the 2 positions</a:t>
            </a:r>
          </a:p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306653" y="844678"/>
            <a:ext cx="4511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JLab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Monochromator</a:t>
            </a:r>
            <a:r>
              <a:rPr lang="en-US" sz="2400" i="1" dirty="0" smtClean="0"/>
              <a:t>: 200-400nm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20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Mail Attachme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736" t="5983" r="3249" b="26590"/>
          <a:stretch/>
        </p:blipFill>
        <p:spPr>
          <a:xfrm>
            <a:off x="1394935" y="841117"/>
            <a:ext cx="6558009" cy="5407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Overview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grpSp>
        <p:nvGrpSpPr>
          <p:cNvPr id="18" name="Group 42"/>
          <p:cNvGrpSpPr/>
          <p:nvPr/>
        </p:nvGrpSpPr>
        <p:grpSpPr>
          <a:xfrm flipH="1">
            <a:off x="1561846" y="860168"/>
            <a:ext cx="7452398" cy="5450610"/>
            <a:chOff x="7777913" y="922932"/>
            <a:chExt cx="7452398" cy="5450610"/>
          </a:xfrm>
        </p:grpSpPr>
        <p:sp>
          <p:nvSpPr>
            <p:cNvPr id="19" name="TextBox 18"/>
            <p:cNvSpPr txBox="1"/>
            <p:nvPr/>
          </p:nvSpPr>
          <p:spPr>
            <a:xfrm>
              <a:off x="8105357" y="4584091"/>
              <a:ext cx="453970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DC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629245" y="922932"/>
              <a:ext cx="655573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FTOF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29194" y="1600794"/>
              <a:ext cx="1005403" cy="36933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PCAL, EC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26927" y="5958044"/>
              <a:ext cx="684803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HTCC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309318" y="5727211"/>
              <a:ext cx="2920993" cy="646331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Central Detector</a:t>
              </a:r>
            </a:p>
            <a:p>
              <a:r>
                <a:rPr lang="en-US" dirty="0" smtClean="0">
                  <a:solidFill>
                    <a:srgbClr val="000090"/>
                  </a:solidFill>
                </a:rPr>
                <a:t>BST, BMT, FMT, CTOF, CND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77913" y="3124165"/>
              <a:ext cx="995785" cy="584776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tx1"/>
                  </a:solidFill>
                </a:rPr>
                <a:t>LTCC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5" name="Straight Arrow Connector 34"/>
          <p:cNvCxnSpPr>
            <a:stCxn id="33" idx="0"/>
          </p:cNvCxnSpPr>
          <p:nvPr/>
        </p:nvCxnSpPr>
        <p:spPr>
          <a:xfrm flipH="1" flipV="1">
            <a:off x="2696308" y="4070350"/>
            <a:ext cx="326034" cy="1594097"/>
          </a:xfrm>
          <a:prstGeom prst="straightConnector1">
            <a:avLst/>
          </a:prstGeom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731000" y="1907362"/>
            <a:ext cx="926560" cy="78503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3" idx="3"/>
          </p:cNvCxnSpPr>
          <p:nvPr/>
        </p:nvCxnSpPr>
        <p:spPr>
          <a:xfrm flipH="1" flipV="1">
            <a:off x="6235700" y="2927350"/>
            <a:ext cx="1782759" cy="426439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2855940" y="3636112"/>
            <a:ext cx="3651399" cy="2259168"/>
          </a:xfrm>
          <a:prstGeom prst="straightConnector1">
            <a:avLst/>
          </a:prstGeom>
          <a:ln w="1587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9" idx="3"/>
          </p:cNvCxnSpPr>
          <p:nvPr/>
        </p:nvCxnSpPr>
        <p:spPr>
          <a:xfrm flipH="1" flipV="1">
            <a:off x="5905500" y="3353789"/>
            <a:ext cx="2327330" cy="1352204"/>
          </a:xfrm>
          <a:prstGeom prst="straightConnector1">
            <a:avLst/>
          </a:prstGeom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9" idx="3"/>
          </p:cNvCxnSpPr>
          <p:nvPr/>
        </p:nvCxnSpPr>
        <p:spPr>
          <a:xfrm flipH="1" flipV="1">
            <a:off x="4481834" y="3637457"/>
            <a:ext cx="3750996" cy="1068536"/>
          </a:xfrm>
          <a:prstGeom prst="straightConnector1">
            <a:avLst/>
          </a:prstGeom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9" idx="3"/>
          </p:cNvCxnSpPr>
          <p:nvPr/>
        </p:nvCxnSpPr>
        <p:spPr>
          <a:xfrm flipH="1" flipV="1">
            <a:off x="5120378" y="3566540"/>
            <a:ext cx="3112452" cy="1139453"/>
          </a:xfrm>
          <a:prstGeom prst="straightConnector1">
            <a:avLst/>
          </a:prstGeom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6922829" y="100352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3"/>
          </p:cNvCxnSpPr>
          <p:nvPr/>
        </p:nvCxnSpPr>
        <p:spPr>
          <a:xfrm flipH="1">
            <a:off x="5670550" y="1044834"/>
            <a:ext cx="836789" cy="715198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40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</a:t>
            </a:r>
            <a:r>
              <a:rPr lang="en-US" dirty="0"/>
              <a:t>Coating Measurement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11300"/>
            <a:ext cx="7162800" cy="383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923" y="5539467"/>
            <a:ext cx="288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Points: ALL coated PMTs LED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4982" y="1153258"/>
            <a:ext cx="205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Gain Factor average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57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Coating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321" y="4741364"/>
            <a:ext cx="39799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Project </a:t>
            </a:r>
            <a:r>
              <a:rPr lang="en-US" sz="2400" b="1" dirty="0" smtClean="0"/>
              <a:t>Complete</a:t>
            </a:r>
          </a:p>
          <a:p>
            <a:endParaRPr lang="en-US" sz="2400" b="1" dirty="0" smtClean="0"/>
          </a:p>
          <a:p>
            <a:r>
              <a:rPr lang="en-US" sz="2400" dirty="0" smtClean="0"/>
              <a:t>200 PMTs, $330 apiece</a:t>
            </a:r>
            <a:endParaRPr lang="en-US" sz="2400" dirty="0"/>
          </a:p>
          <a:p>
            <a:r>
              <a:rPr lang="en-US" sz="2400" dirty="0"/>
              <a:t>Cost: $66,000.00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95" y="1101426"/>
            <a:ext cx="4173308" cy="3191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985" y="1101426"/>
            <a:ext cx="4016366" cy="33207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573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Divider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33295" y="2835097"/>
            <a:ext cx="4159236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Vladimir Popov Design (</a:t>
            </a:r>
            <a:r>
              <a:rPr lang="en-US" dirty="0" err="1" smtClean="0"/>
              <a:t>Photonis</a:t>
            </a:r>
            <a:r>
              <a:rPr lang="en-US" dirty="0" smtClean="0"/>
              <a:t> wanted it!)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Provides 2 identical signal: X10 amplification (no penalties)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240 </a:t>
            </a:r>
            <a:r>
              <a:rPr lang="en-US" dirty="0" err="1"/>
              <a:t>pcp</a:t>
            </a:r>
            <a:r>
              <a:rPr lang="en-US" dirty="0"/>
              <a:t> boards </a:t>
            </a:r>
            <a:r>
              <a:rPr lang="en-US" dirty="0" smtClean="0"/>
              <a:t>p</a:t>
            </a:r>
            <a:r>
              <a:rPr lang="en-US" dirty="0"/>
              <a:t>opulated by </a:t>
            </a:r>
            <a:r>
              <a:rPr lang="en-US" dirty="0" err="1"/>
              <a:t>Flextron</a:t>
            </a:r>
            <a:r>
              <a:rPr lang="en-US" dirty="0"/>
              <a:t> Circuit </a:t>
            </a:r>
            <a:r>
              <a:rPr lang="en-US" dirty="0" smtClean="0"/>
              <a:t>Assembly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167 divider modifications at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 descr="Screen Shot 2015-06-25 at 9.45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2280" y="1179173"/>
            <a:ext cx="3848594" cy="4936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44395" y="1004764"/>
            <a:ext cx="4150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CLAS: PMT signal was divided and amplified by UVA electronics modules no longer available.</a:t>
            </a:r>
          </a:p>
          <a:p>
            <a:endParaRPr lang="en-US" i="1" dirty="0" smtClean="0"/>
          </a:p>
          <a:p>
            <a:r>
              <a:rPr lang="en-US" i="1" dirty="0" smtClean="0"/>
              <a:t>Popov’s modification can be used instead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66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Divider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96938" y="2218579"/>
            <a:ext cx="324536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self trigger (10</a:t>
            </a:r>
            <a:r>
              <a:rPr lang="en-US" dirty="0" smtClean="0"/>
              <a:t>-100 </a:t>
            </a:r>
            <a:r>
              <a:rPr lang="en-US" dirty="0"/>
              <a:t>mV)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2 signals are identical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Voltage: 100V LESS than w/o modifier!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Data acquisition (raw mode) to test base AND </a:t>
            </a:r>
            <a:r>
              <a:rPr lang="en-US" dirty="0" err="1" smtClean="0"/>
              <a:t>pmt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70" y="850237"/>
            <a:ext cx="3241668" cy="26088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4757"/>
          <a:stretch/>
        </p:blipFill>
        <p:spPr>
          <a:xfrm>
            <a:off x="267914" y="3517900"/>
            <a:ext cx="3698422" cy="26546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51207" y="4315703"/>
            <a:ext cx="126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integration region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8034" y="6035051"/>
            <a:ext cx="2352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</a:t>
            </a:r>
            <a:r>
              <a:rPr lang="en-US" sz="1400" dirty="0" smtClean="0"/>
              <a:t>aw </a:t>
            </a:r>
            <a:r>
              <a:rPr lang="en-US" sz="1400" dirty="0"/>
              <a:t>FADC </a:t>
            </a:r>
            <a:r>
              <a:rPr lang="en-US" sz="1400" dirty="0" smtClean="0"/>
              <a:t>Spectrum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684" y="3771166"/>
            <a:ext cx="127000" cy="1854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216" y="3771166"/>
            <a:ext cx="127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53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PMT Divider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7" y="1385749"/>
            <a:ext cx="5003800" cy="398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288" y="5525790"/>
            <a:ext cx="391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FADC Pulse Spectrum: SPE loud &amp; clear!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103" y="2479356"/>
            <a:ext cx="237317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cost:</a:t>
            </a:r>
          </a:p>
          <a:p>
            <a:endParaRPr lang="en-US" dirty="0" smtClean="0"/>
          </a:p>
          <a:p>
            <a:r>
              <a:rPr lang="en-US" dirty="0" smtClean="0"/>
              <a:t>~$5500 (materials)</a:t>
            </a:r>
          </a:p>
          <a:p>
            <a:endParaRPr lang="en-US" dirty="0" smtClean="0"/>
          </a:p>
          <a:p>
            <a:r>
              <a:rPr lang="en-US" dirty="0" smtClean="0"/>
              <a:t>6 FTE weeks DSG</a:t>
            </a:r>
          </a:p>
          <a:p>
            <a:endParaRPr lang="en-US" dirty="0" smtClean="0"/>
          </a:p>
          <a:p>
            <a:r>
              <a:rPr lang="en-US" dirty="0" smtClean="0"/>
              <a:t>3 days Popov’s Time</a:t>
            </a:r>
          </a:p>
          <a:p>
            <a:endParaRPr lang="en-US" dirty="0"/>
          </a:p>
          <a:p>
            <a:r>
              <a:rPr lang="en-US" dirty="0" smtClean="0"/>
              <a:t>V.U. will complete mod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859283" y="1524000"/>
            <a:ext cx="2827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Project: COMPLETED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2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 Support</a:t>
            </a:r>
            <a:endParaRPr lang="en-US" dirty="0"/>
          </a:p>
        </p:txBody>
      </p:sp>
      <p:pic>
        <p:nvPicPr>
          <p:cNvPr id="3" name="Picture 2" descr="IMG_0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5529" y="1049595"/>
            <a:ext cx="3141495" cy="4188660"/>
          </a:xfrm>
          <a:prstGeom prst="rect">
            <a:avLst/>
          </a:prstGeom>
        </p:spPr>
      </p:pic>
      <p:pic>
        <p:nvPicPr>
          <p:cNvPr id="4" name="Picture 3" descr="IMG_09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10952" y="1075511"/>
            <a:ext cx="5533048" cy="4149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5463" y="5597838"/>
            <a:ext cx="660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Aluminum Honeycomb “spine”. Attached with strips, plates and glue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9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Mirrors Support</a:t>
            </a:r>
          </a:p>
        </p:txBody>
      </p:sp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sharpenSoften amount="-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68323" y="1055820"/>
            <a:ext cx="3734654" cy="4979539"/>
          </a:xfrm>
          <a:prstGeom prst="rect">
            <a:avLst/>
          </a:prstGeom>
        </p:spPr>
      </p:pic>
      <p:pic>
        <p:nvPicPr>
          <p:cNvPr id="4" name="Picture 3" descr="FullSizeRende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5102" b="12829"/>
          <a:stretch/>
        </p:blipFill>
        <p:spPr>
          <a:xfrm>
            <a:off x="30487" y="1045155"/>
            <a:ext cx="5087097" cy="2368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789" y="3813713"/>
            <a:ext cx="4826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New Spine: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1” diameter, 1mm thick carbon fiber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22 mils stainless steel cabling to the box sides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Adjustment buckles, springs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Spine is “free to move” inside tube bolted on wall, 1/2” free space to allow for the 8mm movement of the back-wall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28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Mirrors Support Test</a:t>
            </a:r>
          </a:p>
        </p:txBody>
      </p:sp>
      <p:pic>
        <p:nvPicPr>
          <p:cNvPr id="5" name="Picture 4" descr="IMG_34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93398" y="2299434"/>
            <a:ext cx="2539897" cy="3386530"/>
          </a:xfrm>
          <a:prstGeom prst="rect">
            <a:avLst/>
          </a:prstGeom>
        </p:spPr>
      </p:pic>
      <p:pic>
        <p:nvPicPr>
          <p:cNvPr id="10" name="Picture 9" descr="IMG_343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021" t="11990" r="32203" b="27295"/>
          <a:stretch/>
        </p:blipFill>
        <p:spPr>
          <a:xfrm>
            <a:off x="6248400" y="2258380"/>
            <a:ext cx="2361580" cy="34275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31891" y="2209004"/>
            <a:ext cx="1868358" cy="3210762"/>
            <a:chOff x="131891" y="2590004"/>
            <a:chExt cx="1868358" cy="3210762"/>
          </a:xfrm>
        </p:grpSpPr>
        <p:grpSp>
          <p:nvGrpSpPr>
            <p:cNvPr id="24" name="Group 23"/>
            <p:cNvGrpSpPr/>
            <p:nvPr/>
          </p:nvGrpSpPr>
          <p:grpSpPr>
            <a:xfrm rot="5400000">
              <a:off x="-539311" y="3261206"/>
              <a:ext cx="3210762" cy="1868358"/>
              <a:chOff x="633513" y="809625"/>
              <a:chExt cx="6991350" cy="290881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33513" y="1460500"/>
                <a:ext cx="6991350" cy="2257942"/>
                <a:chOff x="0" y="1816100"/>
                <a:chExt cx="9144000" cy="3172342"/>
              </a:xfrm>
            </p:grpSpPr>
            <p:pic>
              <p:nvPicPr>
                <p:cNvPr id="3" name="Picture 2" descr="Screen Shot 2015-06-29 at 8.49.37 A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t="36406"/>
                <a:stretch/>
              </p:blipFill>
              <p:spPr>
                <a:xfrm>
                  <a:off x="0" y="1816100"/>
                  <a:ext cx="9144000" cy="3172342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0" y="2819400"/>
                  <a:ext cx="406400" cy="241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 flipV="1">
                <a:off x="1492250" y="920750"/>
                <a:ext cx="431800" cy="927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6242050" y="920750"/>
                <a:ext cx="476250" cy="927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1924050" y="920750"/>
                <a:ext cx="4318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Sun 11"/>
              <p:cNvSpPr/>
              <p:nvPr/>
            </p:nvSpPr>
            <p:spPr>
              <a:xfrm>
                <a:off x="4489450" y="809625"/>
                <a:ext cx="243845" cy="222250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>
                <a:stCxn id="12" idx="2"/>
              </p:cNvCxnSpPr>
              <p:nvPr/>
            </p:nvCxnSpPr>
            <p:spPr>
              <a:xfrm>
                <a:off x="4611373" y="1031875"/>
                <a:ext cx="17777" cy="131447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1483095" y="2590060"/>
              <a:ext cx="282206" cy="407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57845" y="766457"/>
            <a:ext cx="3547527" cy="1432442"/>
            <a:chOff x="5557845" y="707188"/>
            <a:chExt cx="3547527" cy="1432442"/>
          </a:xfrm>
        </p:grpSpPr>
        <p:grpSp>
          <p:nvGrpSpPr>
            <p:cNvPr id="25" name="Group 24"/>
            <p:cNvGrpSpPr/>
            <p:nvPr/>
          </p:nvGrpSpPr>
          <p:grpSpPr>
            <a:xfrm>
              <a:off x="5674885" y="707188"/>
              <a:ext cx="3430487" cy="1432442"/>
              <a:chOff x="633513" y="809625"/>
              <a:chExt cx="6991350" cy="290881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33513" y="1460500"/>
                <a:ext cx="6991350" cy="2257942"/>
                <a:chOff x="0" y="1816100"/>
                <a:chExt cx="9144000" cy="3172342"/>
              </a:xfrm>
            </p:grpSpPr>
            <p:pic>
              <p:nvPicPr>
                <p:cNvPr id="32" name="Picture 31" descr="Screen Shot 2015-06-29 at 8.49.37 AM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t="36406"/>
                <a:stretch/>
              </p:blipFill>
              <p:spPr>
                <a:xfrm>
                  <a:off x="0" y="1816100"/>
                  <a:ext cx="9144000" cy="3172342"/>
                </a:xfrm>
                <a:prstGeom prst="rect">
                  <a:avLst/>
                </a:prstGeom>
              </p:spPr>
            </p:pic>
            <p:sp>
              <p:nvSpPr>
                <p:cNvPr id="33" name="Rectangle 32"/>
                <p:cNvSpPr/>
                <p:nvPr/>
              </p:nvSpPr>
              <p:spPr>
                <a:xfrm>
                  <a:off x="0" y="2819400"/>
                  <a:ext cx="406400" cy="2413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 flipV="1">
                <a:off x="1492250" y="920750"/>
                <a:ext cx="431800" cy="927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6242050" y="920750"/>
                <a:ext cx="476250" cy="9271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1924050" y="920750"/>
                <a:ext cx="4318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Sun 29"/>
              <p:cNvSpPr/>
              <p:nvPr/>
            </p:nvSpPr>
            <p:spPr>
              <a:xfrm>
                <a:off x="4489450" y="809625"/>
                <a:ext cx="243845" cy="222250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30"/>
              <p:cNvCxnSpPr>
                <a:stCxn id="30" idx="2"/>
              </p:cNvCxnSpPr>
              <p:nvPr/>
            </p:nvCxnSpPr>
            <p:spPr>
              <a:xfrm>
                <a:off x="4611373" y="1031875"/>
                <a:ext cx="17777" cy="131447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5557845" y="914400"/>
              <a:ext cx="551102" cy="151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39587" y="1009007"/>
            <a:ext cx="2182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Box is vertical 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6308120" y="5813335"/>
            <a:ext cx="224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Box is horizontal</a:t>
            </a:r>
            <a:endParaRPr lang="en-US" sz="2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397500" y="1027710"/>
            <a:ext cx="25400" cy="5079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50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 Alignment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" y="1053852"/>
            <a:ext cx="3278329" cy="1898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05" t="1293" r="7495" b="2376"/>
          <a:stretch/>
        </p:blipFill>
        <p:spPr>
          <a:xfrm>
            <a:off x="3461939" y="918465"/>
            <a:ext cx="1701959" cy="5283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687" y="3345995"/>
            <a:ext cx="30058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charset="2"/>
              <a:buChar char="§"/>
            </a:pPr>
            <a:r>
              <a:rPr lang="en-US" sz="1200" dirty="0" smtClean="0"/>
              <a:t>Laser line (20</a:t>
            </a:r>
            <a:r>
              <a:rPr lang="en-US" sz="1200" baseline="30000" dirty="0" smtClean="0"/>
              <a:t>0</a:t>
            </a:r>
            <a:r>
              <a:rPr lang="en-US" sz="1200" dirty="0" smtClean="0"/>
              <a:t>) at the surveyed target position</a:t>
            </a:r>
          </a:p>
          <a:p>
            <a:pPr marL="171450" indent="-171450">
              <a:buFont typeface="Wingdings" charset="2"/>
              <a:buChar char="§"/>
            </a:pPr>
            <a:r>
              <a:rPr lang="en-US" sz="1200" dirty="0" smtClean="0"/>
              <a:t>Laser line (</a:t>
            </a:r>
            <a:r>
              <a:rPr lang="en-US" sz="1200" dirty="0"/>
              <a:t>3</a:t>
            </a:r>
            <a:r>
              <a:rPr lang="en-US" sz="1200" baseline="30000" dirty="0" smtClean="0"/>
              <a:t>0</a:t>
            </a:r>
            <a:r>
              <a:rPr lang="en-US" sz="1200" dirty="0" smtClean="0"/>
              <a:t>) on frame near upstream window (virtual pion) give same results</a:t>
            </a:r>
          </a:p>
          <a:p>
            <a:pPr marL="171450" indent="-171450">
              <a:buFont typeface="Wingdings" charset="2"/>
              <a:buChar char="§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Optimize Elliptical Mirror alignment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Optimize </a:t>
            </a:r>
            <a:r>
              <a:rPr lang="en-US" sz="1200" dirty="0" smtClean="0"/>
              <a:t>Hyperbolic Mirror alignment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Fix to mirrors support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Optimize both mirrors to collect as much light as possible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538" t="2949" r="4879" b="5340"/>
          <a:stretch/>
        </p:blipFill>
        <p:spPr>
          <a:xfrm>
            <a:off x="5312175" y="2230663"/>
            <a:ext cx="3642451" cy="26114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nip Same Side Corner Rectangle 4"/>
          <p:cNvSpPr/>
          <p:nvPr/>
        </p:nvSpPr>
        <p:spPr>
          <a:xfrm rot="1483020">
            <a:off x="8335288" y="3008815"/>
            <a:ext cx="363657" cy="606966"/>
          </a:xfrm>
          <a:prstGeom prst="snip2Same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19051" y="1464733"/>
            <a:ext cx="281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WC missing from simulation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5" idx="2"/>
          </p:cNvCxnSpPr>
          <p:nvPr/>
        </p:nvCxnSpPr>
        <p:spPr>
          <a:xfrm>
            <a:off x="7856893" y="1834065"/>
            <a:ext cx="495053" cy="1402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885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Mirrors Alignment</a:t>
            </a:r>
            <a:endParaRPr lang="en-US" dirty="0"/>
          </a:p>
        </p:txBody>
      </p:sp>
      <p:pic>
        <p:nvPicPr>
          <p:cNvPr id="3" name="Picture 2" descr="FullSizeRend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0102" y="792982"/>
            <a:ext cx="4867868" cy="3650901"/>
          </a:xfrm>
          <a:prstGeom prst="rect">
            <a:avLst/>
          </a:prstGeom>
        </p:spPr>
      </p:pic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47860" y="3344267"/>
            <a:ext cx="3876951" cy="29077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7300" y="1979230"/>
            <a:ext cx="986362" cy="1515046"/>
          </a:xfrm>
          <a:prstGeom prst="rect">
            <a:avLst/>
          </a:prstGeom>
          <a:noFill/>
          <a:ln w="190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13662" y="1979230"/>
            <a:ext cx="5611149" cy="1365037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27300" y="3496667"/>
            <a:ext cx="2720560" cy="275531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5210" y="5712045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Alignment is completed on the first box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514767" y="2319869"/>
            <a:ext cx="262297" cy="73660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8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7" y="1117446"/>
            <a:ext cx="2961289" cy="2223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45" y="1117446"/>
            <a:ext cx="4170795" cy="2353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42210"/>
            <a:ext cx="3664468" cy="21225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83682" y="4033421"/>
            <a:ext cx="33035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108 lightweight mirrors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36 Winston Cones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36 5’’ </a:t>
            </a:r>
            <a:r>
              <a:rPr lang="en-US" dirty="0" err="1" smtClean="0"/>
              <a:t>Photonis</a:t>
            </a:r>
            <a:r>
              <a:rPr lang="en-US" dirty="0" smtClean="0"/>
              <a:t> X4500B PMT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36 Magnetic Shields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C4F10 Gas, </a:t>
            </a:r>
            <a:r>
              <a:rPr lang="en-US" dirty="0" err="1"/>
              <a:t>r.i.</a:t>
            </a:r>
            <a:r>
              <a:rPr lang="en-US" dirty="0"/>
              <a:t> 1.00134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CLAS6: e</a:t>
            </a:r>
            <a:r>
              <a:rPr lang="en-US" dirty="0"/>
              <a:t>-/π discrimination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π threshold: 2.6 </a:t>
            </a:r>
            <a:r>
              <a:rPr lang="en-US" dirty="0" err="1"/>
              <a:t>GeV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sp>
        <p:nvSpPr>
          <p:cNvPr id="7" name="Right Brace 6"/>
          <p:cNvSpPr/>
          <p:nvPr/>
        </p:nvSpPr>
        <p:spPr>
          <a:xfrm>
            <a:off x="7906433" y="4135382"/>
            <a:ext cx="160588" cy="1014700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289771" y="4392956"/>
            <a:ext cx="782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</a:t>
            </a:r>
          </a:p>
          <a:p>
            <a:r>
              <a:rPr lang="en-US" dirty="0"/>
              <a:t>S</a:t>
            </a:r>
            <a:r>
              <a:rPr lang="en-US" dirty="0" smtClean="0"/>
              <a:t>ector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7407871" y="208842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3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 Fabrication</a:t>
            </a:r>
            <a:endParaRPr lang="en-US" dirty="0"/>
          </a:p>
        </p:txBody>
      </p:sp>
      <p:pic>
        <p:nvPicPr>
          <p:cNvPr id="3" name="Picture 2" descr="windowSket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58761" y="2961705"/>
            <a:ext cx="6442641" cy="2804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168" y="1231004"/>
            <a:ext cx="7448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Need: 15’x15’ upstream and downstream windows, for HTCC and LTCC</a:t>
            </a:r>
          </a:p>
          <a:p>
            <a:endParaRPr lang="en-US" dirty="0" smtClean="0"/>
          </a:p>
          <a:p>
            <a:r>
              <a:rPr lang="en-US" dirty="0" smtClean="0"/>
              <a:t>62” roll of black </a:t>
            </a:r>
            <a:r>
              <a:rPr lang="en-US" dirty="0" err="1" smtClean="0"/>
              <a:t>tedlar</a:t>
            </a:r>
            <a:r>
              <a:rPr lang="en-US" dirty="0" smtClean="0"/>
              <a:t>, 200 </a:t>
            </a:r>
            <a:r>
              <a:rPr lang="en-US" dirty="0" err="1" smtClean="0"/>
              <a:t>lbs</a:t>
            </a:r>
            <a:r>
              <a:rPr lang="en-US" dirty="0" smtClean="0"/>
              <a:t> (1300 yards</a:t>
            </a:r>
            <a:r>
              <a:rPr lang="en-US" dirty="0"/>
              <a:t>) : $12,600  </a:t>
            </a:r>
            <a:r>
              <a:rPr lang="en-US" dirty="0" smtClean="0"/>
              <a:t>(HTCC,  DuPont </a:t>
            </a:r>
            <a:r>
              <a:rPr lang="en-US" dirty="0" err="1" smtClean="0"/>
              <a:t>Tedlar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Lamination: $20,000 (LTCC, </a:t>
            </a:r>
            <a:r>
              <a:rPr lang="en-US" dirty="0" err="1" smtClean="0"/>
              <a:t>Madico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02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 Tests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0603229"/>
              </p:ext>
            </p:extLst>
          </p:nvPr>
        </p:nvGraphicFramePr>
        <p:xfrm>
          <a:off x="5880867" y="4670643"/>
          <a:ext cx="1701800" cy="1590040"/>
        </p:xfrm>
        <a:graphic>
          <a:graphicData uri="http://schemas.openxmlformats.org/drawingml/2006/table">
            <a:tbl>
              <a:tblPr/>
              <a:tblGrid>
                <a:gridCol w="889000"/>
                <a:gridCol w="8128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Weight(lbs)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Length(in.)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Failed at seam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Screen Shot 2015-06-25 at 10.17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7616"/>
          <a:stretch/>
        </p:blipFill>
        <p:spPr>
          <a:xfrm>
            <a:off x="4522385" y="3634470"/>
            <a:ext cx="4449508" cy="1036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6507" y="3248140"/>
            <a:ext cx="88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Seam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49727" y="932288"/>
            <a:ext cx="162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Lamination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841" y="2115530"/>
            <a:ext cx="4364820" cy="3273616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3504915"/>
              </p:ext>
            </p:extLst>
          </p:nvPr>
        </p:nvGraphicFramePr>
        <p:xfrm>
          <a:off x="4310603" y="929877"/>
          <a:ext cx="4229100" cy="2085340"/>
        </p:xfrm>
        <a:graphic>
          <a:graphicData uri="http://schemas.openxmlformats.org/drawingml/2006/table">
            <a:tbl>
              <a:tblPr/>
              <a:tblGrid>
                <a:gridCol w="1397000"/>
                <a:gridCol w="825500"/>
                <a:gridCol w="1181100"/>
                <a:gridCol w="825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Force (lbs)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Length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Stretch (in)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Stress (psi)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250.0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1541.7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3166.7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9.1875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4875.0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9.2500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6666.7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9.4375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8333.3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9.8125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10000.0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1.3750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11666.7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12.1250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3.0000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18333.3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59467" y="1905000"/>
            <a:ext cx="855133" cy="111021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14600" y="2142067"/>
            <a:ext cx="1796003" cy="1930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419601" y="3684405"/>
            <a:ext cx="4487333" cy="960838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79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Window On LTCC</a:t>
            </a:r>
            <a:endParaRPr lang="en-US" dirty="0"/>
          </a:p>
        </p:txBody>
      </p:sp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15894" y="1676222"/>
            <a:ext cx="5310181" cy="398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746" y="1162758"/>
            <a:ext cx="355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Downstream window sealant curing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281" y="2627758"/>
            <a:ext cx="2620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Attachment to box:</a:t>
            </a:r>
          </a:p>
          <a:p>
            <a:endParaRPr lang="en-US" dirty="0"/>
          </a:p>
          <a:p>
            <a:r>
              <a:rPr lang="en-US" dirty="0" smtClean="0"/>
              <a:t>Sealant: silicon</a:t>
            </a:r>
          </a:p>
          <a:p>
            <a:r>
              <a:rPr lang="en-US" dirty="0" smtClean="0"/>
              <a:t>Glue: G-Flex</a:t>
            </a:r>
          </a:p>
          <a:p>
            <a:endParaRPr lang="en-US" dirty="0" smtClean="0"/>
          </a:p>
          <a:p>
            <a:r>
              <a:rPr lang="en-US" dirty="0" smtClean="0"/>
              <a:t>2 layers of silicon sandwich a 4” wide band of g-flex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53150" y="1275834"/>
            <a:ext cx="2676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Window assembly project:</a:t>
            </a:r>
          </a:p>
          <a:p>
            <a:pPr algn="ctr"/>
            <a:r>
              <a:rPr lang="en-US" b="1" dirty="0" smtClean="0"/>
              <a:t>COMPLETED</a:t>
            </a:r>
          </a:p>
          <a:p>
            <a:pPr algn="ctr"/>
            <a:r>
              <a:rPr lang="en-US" b="1" dirty="0" smtClean="0"/>
              <a:t>All windows + 4 spares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33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Calibrations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365" y="943798"/>
            <a:ext cx="3195858" cy="2983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3319" y="1233811"/>
            <a:ext cx="3468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CLAS12 Calibrations</a:t>
            </a:r>
          </a:p>
          <a:p>
            <a:endParaRPr lang="en-US" sz="1200" dirty="0"/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HTCC and LTCC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HV Matching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SPE analysis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CCDB I/O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CAEN </a:t>
            </a:r>
            <a:r>
              <a:rPr lang="en-US" sz="1200" dirty="0"/>
              <a:t>SY4527 HV </a:t>
            </a:r>
            <a:r>
              <a:rPr lang="en-US" sz="1200" dirty="0" smtClean="0"/>
              <a:t>I/O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ROOT Output 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PMT, bases currently being tested using the a beta version of the software</a:t>
            </a:r>
          </a:p>
          <a:p>
            <a:pPr marL="263525" indent="-263525">
              <a:buFont typeface="Wingdings" charset="2"/>
              <a:buChar char="§"/>
            </a:pPr>
            <a:r>
              <a:rPr lang="en-US" sz="1200" dirty="0" smtClean="0"/>
              <a:t>Missing: Reading from ET ring</a:t>
            </a:r>
          </a:p>
          <a:p>
            <a:pPr marL="263525" indent="-263525">
              <a:buFont typeface="Wingdings" charset="2"/>
              <a:buChar char="§"/>
            </a:pPr>
            <a:endParaRPr lang="en-US" sz="1200" dirty="0"/>
          </a:p>
          <a:p>
            <a:endParaRPr lang="en-US" sz="1200" dirty="0"/>
          </a:p>
        </p:txBody>
      </p:sp>
      <p:pic>
        <p:nvPicPr>
          <p:cNvPr id="10" name="Picture 9" descr="Screen Shot 2014-11-05 at 3.22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3319" y="3749512"/>
            <a:ext cx="3081164" cy="2351825"/>
          </a:xfrm>
          <a:prstGeom prst="rect">
            <a:avLst/>
          </a:prstGeom>
        </p:spPr>
      </p:pic>
      <p:pic>
        <p:nvPicPr>
          <p:cNvPr id="11" name="Picture 10" descr="Screen Shot 2015-06-18 at 11.59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66616" y="3927686"/>
            <a:ext cx="2406946" cy="23518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624863" y="266283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6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188731" y="3285197"/>
            <a:ext cx="3442304" cy="1245853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Work Remaining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4863" y="382329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82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Remaining Procurement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79444" y="1404368"/>
            <a:ext cx="61924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Winston Cones:  </a:t>
            </a:r>
            <a:r>
              <a:rPr lang="en-US" dirty="0" smtClean="0">
                <a:solidFill>
                  <a:srgbClr val="000000"/>
                </a:solidFill>
              </a:rPr>
              <a:t>$36,868, ~70 cones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Delamination research in progress: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by </a:t>
            </a:r>
            <a:r>
              <a:rPr lang="en-US" dirty="0"/>
              <a:t>chemical </a:t>
            </a:r>
            <a:r>
              <a:rPr lang="en-US" dirty="0" smtClean="0"/>
              <a:t>means ($30-60 apiece, at </a:t>
            </a:r>
            <a:r>
              <a:rPr lang="en-US" dirty="0" err="1" smtClean="0"/>
              <a:t>Nicoform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 Cost: $4200 – Estimate by </a:t>
            </a:r>
            <a:r>
              <a:rPr lang="en-US" dirty="0" err="1" smtClean="0"/>
              <a:t>Nicoform</a:t>
            </a:r>
            <a:r>
              <a:rPr lang="en-US" dirty="0" smtClean="0"/>
              <a:t> (company that produced the HTCC WC)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/>
              <a:t> </a:t>
            </a:r>
            <a:r>
              <a:rPr lang="en-US" b="1" dirty="0" smtClean="0"/>
              <a:t>    Budget Increase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by </a:t>
            </a:r>
            <a:r>
              <a:rPr lang="en-US" dirty="0"/>
              <a:t>polishing (one is completed and ready to test</a:t>
            </a:r>
            <a:r>
              <a:rPr lang="en-US" dirty="0" smtClean="0"/>
              <a:t>)</a:t>
            </a:r>
          </a:p>
          <a:p>
            <a:r>
              <a:rPr lang="en-US" dirty="0"/>
              <a:t> </a:t>
            </a:r>
            <a:r>
              <a:rPr lang="en-US" dirty="0" smtClean="0"/>
              <a:t>     V.U. Labor</a:t>
            </a:r>
            <a:endParaRPr lang="en-US" dirty="0"/>
          </a:p>
          <a:p>
            <a:r>
              <a:rPr lang="en-US" dirty="0"/>
              <a:t> 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5556" y="5264357"/>
            <a:ext cx="337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 other remaining procurement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7582223" y="0"/>
            <a:ext cx="156177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90"/>
                </a:solidFill>
              </a:rPr>
              <a:t>Work Remaining</a:t>
            </a:r>
          </a:p>
          <a:p>
            <a:endParaRPr lang="en-US" sz="7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Procurement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Labor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Commissioning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864947" y="382329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777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Remaining Labor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0681" y="1206844"/>
            <a:ext cx="679205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box being closed up as we speak: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Back-wall installation</a:t>
            </a: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Hardware population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Mirror Alignment and support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Window installation</a:t>
            </a:r>
          </a:p>
          <a:p>
            <a:endParaRPr lang="en-US" dirty="0" smtClean="0"/>
          </a:p>
          <a:p>
            <a:r>
              <a:rPr lang="en-US" dirty="0" smtClean="0"/>
              <a:t>done for first box, need to do it for the remaining 5 boxes.</a:t>
            </a:r>
          </a:p>
          <a:p>
            <a:r>
              <a:rPr lang="en-US" dirty="0" smtClean="0"/>
              <a:t>All procedures checked out.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Issue: alignment, window activities cannot be done at the same time as hardware population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Estimate: 4-5 weeks / box </a:t>
            </a:r>
            <a:r>
              <a:rPr lang="en-US" dirty="0">
                <a:solidFill>
                  <a:srgbClr val="000090"/>
                </a:solidFill>
              </a:rPr>
              <a:t>(</a:t>
            </a:r>
            <a:r>
              <a:rPr lang="en-US" dirty="0" smtClean="0">
                <a:solidFill>
                  <a:srgbClr val="000090"/>
                </a:solidFill>
              </a:rPr>
              <a:t>2 Techs) =  50 </a:t>
            </a:r>
            <a:r>
              <a:rPr lang="en-US" dirty="0" err="1" smtClean="0">
                <a:solidFill>
                  <a:srgbClr val="000090"/>
                </a:solidFill>
              </a:rPr>
              <a:t>Mweeks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1 Tech from Hall-D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1 Visiting User</a:t>
            </a:r>
          </a:p>
        </p:txBody>
      </p:sp>
      <p:pic>
        <p:nvPicPr>
          <p:cNvPr id="10" name="Picture 9" descr="FullSize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113731" y="998331"/>
            <a:ext cx="2759893" cy="20699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82223" y="0"/>
            <a:ext cx="156177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90"/>
                </a:solidFill>
              </a:rPr>
              <a:t>Work Remaining</a:t>
            </a:r>
          </a:p>
          <a:p>
            <a:endParaRPr lang="en-US" sz="7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Procurement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Labor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Commissioning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864947" y="464476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99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Remaining Activities</a:t>
            </a:r>
            <a:endParaRPr lang="en-US" dirty="0"/>
          </a:p>
        </p:txBody>
      </p:sp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3383809"/>
              </p:ext>
            </p:extLst>
          </p:nvPr>
        </p:nvGraphicFramePr>
        <p:xfrm>
          <a:off x="240584" y="975506"/>
          <a:ext cx="8636717" cy="4187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027"/>
                <a:gridCol w="2009949"/>
                <a:gridCol w="1250724"/>
                <a:gridCol w="1660907"/>
                <a:gridCol w="2247110"/>
              </a:tblGrid>
              <a:tr h="595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ID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Start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 Finish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Remaining Budgeted 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MWeeks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 Proc. Cost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242242512, 517,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525, 530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Winston Cone and PMT work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1/5/15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9/21/15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$36,868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+ 2.6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242242550-575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Complete Box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1/23/15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6/30/15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242242590-620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 Box 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1/23/15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8/14/15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242242635-665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 Box 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2/19/15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9/22/15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242242680-710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 Box 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2/23/15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10/29/15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242242725-755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 Box 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2/16/15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12/9/15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242242770-805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 Box 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2/16/15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1/27/16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24267175,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180, 190, 195, 215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LTCC Installation Tooling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Mounting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8/4/15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2/19/16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$5,847 + 15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2822X045,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050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Calibration Software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1/5/15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6/30/15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9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2822X065, 070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Survey/Cable/Test/Repair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2/22/16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3/2/16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99414" y="575620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60 </a:t>
            </a:r>
            <a:r>
              <a:rPr lang="en-US" dirty="0" err="1" smtClean="0"/>
              <a:t>Mweeks</a:t>
            </a:r>
            <a:r>
              <a:rPr lang="en-US" dirty="0" smtClean="0"/>
              <a:t> for LTCC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582223" y="0"/>
            <a:ext cx="156177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90"/>
                </a:solidFill>
              </a:rPr>
              <a:t>Work Remaining</a:t>
            </a:r>
          </a:p>
          <a:p>
            <a:endParaRPr lang="en-US" sz="7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Procurement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Labor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Commissioning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864947" y="382329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65715" y="471539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70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Commissioning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7646" y="2234721"/>
            <a:ext cx="44425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C4F10 Gas load test</a:t>
            </a:r>
          </a:p>
          <a:p>
            <a:endParaRPr lang="en-US" sz="14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PMTs commissioning: </a:t>
            </a:r>
          </a:p>
          <a:p>
            <a:endParaRPr lang="en-US" sz="14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/>
              <a:t>All channels powered, connected to DAQ.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/>
              <a:t>C</a:t>
            </a:r>
            <a:r>
              <a:rPr lang="en-US" sz="1400" dirty="0" smtClean="0"/>
              <a:t>alibration suite</a:t>
            </a:r>
          </a:p>
          <a:p>
            <a:endParaRPr lang="en-US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SPE Calibration:</a:t>
            </a:r>
          </a:p>
          <a:p>
            <a:endParaRPr lang="en-US" sz="14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/>
              <a:t>HV Matching to align SPE peaks</a:t>
            </a:r>
          </a:p>
          <a:p>
            <a:endParaRPr lang="en-US" sz="14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Slow Control:</a:t>
            </a:r>
          </a:p>
          <a:p>
            <a:endParaRPr lang="en-US" sz="1400" dirty="0" smtClean="0"/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/>
              <a:t>Straightforward, HV control using CLAS12 tools</a:t>
            </a:r>
            <a:endParaRPr lang="en-US" sz="1400" dirty="0"/>
          </a:p>
          <a:p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82223" y="0"/>
            <a:ext cx="156177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90"/>
                </a:solidFill>
              </a:rPr>
              <a:t>Work Remaining</a:t>
            </a:r>
          </a:p>
          <a:p>
            <a:endParaRPr lang="en-US" sz="7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Procurement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Labor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700" dirty="0">
                <a:solidFill>
                  <a:srgbClr val="000090"/>
                </a:solidFill>
              </a:rPr>
              <a:t>Commissioning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864947" y="565580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41903" y="1063046"/>
            <a:ext cx="23827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OFF PROJECT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058819" y="20450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Monitoring:</a:t>
            </a:r>
          </a:p>
          <a:p>
            <a:endParaRPr lang="en-US" sz="1400" dirty="0"/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/>
              <a:t>Straightforward, using CLAS12 tools</a:t>
            </a:r>
          </a:p>
          <a:p>
            <a:endParaRPr lang="en-US" sz="14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Beam ON additional commissioning:</a:t>
            </a:r>
          </a:p>
          <a:p>
            <a:pPr marL="285750" indent="-285750">
              <a:buFont typeface="Wingdings" charset="2"/>
              <a:buChar char="§"/>
            </a:pPr>
            <a:endParaRPr lang="en-US" sz="1400" dirty="0"/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/>
              <a:t>Timing Calibration (Calibration Suite)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/>
              <a:t>HV Matching in torus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6043" y="5105400"/>
            <a:ext cx="287744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 year: Oct 2015 </a:t>
            </a:r>
            <a:r>
              <a:rPr lang="en-US" smtClean="0"/>
              <a:t>to Oct </a:t>
            </a:r>
            <a:r>
              <a:rPr lang="en-US" dirty="0" smtClean="0"/>
              <a:t>2016</a:t>
            </a:r>
          </a:p>
          <a:p>
            <a:pPr algn="ctr"/>
            <a:r>
              <a:rPr lang="en-US" dirty="0" smtClean="0"/>
              <a:t>20% FTE Scientist</a:t>
            </a:r>
          </a:p>
          <a:p>
            <a:pPr algn="ctr"/>
            <a:r>
              <a:rPr lang="en-US" dirty="0"/>
              <a:t>M. Ungaro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92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3012143" y="3206868"/>
            <a:ext cx="3442304" cy="1245853"/>
          </a:xfrm>
        </p:spPr>
        <p:txBody>
          <a:bodyPr>
            <a:normAutofit/>
          </a:bodyPr>
          <a:lstStyle/>
          <a:p>
            <a:pPr marL="0" lvl="1"/>
            <a:r>
              <a:rPr lang="en-US" sz="3200" dirty="0">
                <a:solidFill>
                  <a:srgbClr val="000090"/>
                </a:solidFill>
              </a:rPr>
              <a:t>How to meet </a:t>
            </a:r>
            <a:r>
              <a:rPr lang="en-US" sz="3200" dirty="0" smtClean="0">
                <a:solidFill>
                  <a:srgbClr val="000090"/>
                </a:solidFill>
              </a:rPr>
              <a:t>FY15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Turbo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4863" y="498375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824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 CLAS6 Performance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948" t="4884"/>
          <a:stretch/>
        </p:blipFill>
        <p:spPr>
          <a:xfrm>
            <a:off x="1195030" y="930537"/>
            <a:ext cx="3241847" cy="45076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09396" y="3060505"/>
            <a:ext cx="942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lab </a:t>
            </a:r>
            <a:r>
              <a:rPr lang="en-US" sz="2800" dirty="0" err="1"/>
              <a:t>ɸ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332686" y="5132882"/>
            <a:ext cx="899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lab </a:t>
            </a:r>
            <a:r>
              <a:rPr lang="en-US" sz="2800" dirty="0" err="1"/>
              <a:t>θ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275778" y="1122303"/>
            <a:ext cx="3411022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17 </a:t>
            </a:r>
            <a:r>
              <a:rPr lang="en-US" dirty="0"/>
              <a:t>years of “all on” PMTs (last 2 years just 1 dead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good electron ID: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most: 10-20 </a:t>
            </a:r>
            <a:r>
              <a:rPr lang="en-US" dirty="0" err="1" smtClean="0"/>
              <a:t>nphe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some region: 5-10 </a:t>
            </a:r>
            <a:r>
              <a:rPr lang="en-US" dirty="0" err="1" smtClean="0"/>
              <a:t>nphe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PMT gain low (x10 </a:t>
            </a:r>
            <a:r>
              <a:rPr lang="en-US" dirty="0" smtClean="0"/>
              <a:t>multiplier was necessary)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Lower efficiency in the mid-sector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$50K / year in gas </a:t>
            </a:r>
            <a:r>
              <a:rPr lang="en-US" dirty="0" smtClean="0"/>
              <a:t>leaks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Mirror support malfunction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407871" y="336482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68600" y="6038850"/>
            <a:ext cx="3726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LTCC was used for </a:t>
            </a:r>
            <a:r>
              <a:rPr lang="en-US" i="1" dirty="0"/>
              <a:t>e-/π discrimination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37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Turbo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69692" y="33663"/>
            <a:ext cx="19453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Completed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Work </a:t>
            </a:r>
            <a:r>
              <a:rPr lang="en-US" sz="800" dirty="0" smtClean="0">
                <a:solidFill>
                  <a:srgbClr val="000090"/>
                </a:solidFill>
              </a:rPr>
              <a:t>Remaining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Turbo</a:t>
            </a:r>
            <a:endParaRPr lang="en-US" sz="800" dirty="0">
              <a:solidFill>
                <a:srgbClr val="00009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24863" y="498375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167467" y="2452745"/>
            <a:ext cx="55302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Second </a:t>
            </a:r>
            <a:r>
              <a:rPr lang="en-US" dirty="0"/>
              <a:t>production line,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nearby HTCC </a:t>
            </a:r>
            <a:r>
              <a:rPr lang="en-US" dirty="0"/>
              <a:t>clean </a:t>
            </a:r>
            <a:r>
              <a:rPr lang="en-US" dirty="0" smtClean="0"/>
              <a:t>tent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Alignment can be done in parallel with hardware and window installation (including leak checks).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Nearby location is critical for productivity (other locations would not be worth it)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82892" y="1238766"/>
            <a:ext cx="2500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To meet FY15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74036" y="5025997"/>
            <a:ext cx="4449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 MATERIAL COST or MANPOWER increase</a:t>
            </a:r>
          </a:p>
          <a:p>
            <a:r>
              <a:rPr lang="en-US" b="1" dirty="0" smtClean="0"/>
              <a:t>HTCC clean room availability ASAP is critical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6157" y="1432425"/>
            <a:ext cx="573746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All hardware component are in place, except WC.</a:t>
            </a:r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First box is completed</a:t>
            </a:r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One remaining procurement: WC. </a:t>
            </a:r>
            <a:r>
              <a:rPr lang="en-US" dirty="0">
                <a:solidFill>
                  <a:srgbClr val="000000"/>
                </a:solidFill>
              </a:rPr>
              <a:t>$36,868 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Possible </a:t>
            </a:r>
            <a:r>
              <a:rPr lang="en-US" dirty="0"/>
              <a:t>budget increase: $4200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Research in progress to solve the related problems.</a:t>
            </a:r>
          </a:p>
          <a:p>
            <a:endParaRPr lang="en-US" dirty="0" smtClean="0"/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Remaining Labor: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10 MT </a:t>
            </a:r>
            <a:r>
              <a:rPr lang="en-US" dirty="0" err="1" smtClean="0"/>
              <a:t>MWeeks</a:t>
            </a:r>
            <a:r>
              <a:rPr lang="en-US" dirty="0" smtClean="0"/>
              <a:t> / box = 50 MT </a:t>
            </a:r>
            <a:r>
              <a:rPr lang="en-US" dirty="0" err="1" smtClean="0"/>
              <a:t>Mweeks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1.5 </a:t>
            </a:r>
            <a:r>
              <a:rPr lang="en-US" dirty="0" err="1" smtClean="0"/>
              <a:t>Scient</a:t>
            </a:r>
            <a:r>
              <a:rPr lang="en-US" dirty="0" smtClean="0"/>
              <a:t>. </a:t>
            </a:r>
            <a:r>
              <a:rPr lang="en-US" dirty="0" err="1" smtClean="0"/>
              <a:t>Mweeks</a:t>
            </a:r>
            <a:r>
              <a:rPr lang="en-US" dirty="0" smtClean="0"/>
              <a:t> / Box = 7.5 </a:t>
            </a:r>
            <a:r>
              <a:rPr lang="en-US" dirty="0" err="1" smtClean="0"/>
              <a:t>Mweeks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5 </a:t>
            </a:r>
            <a:r>
              <a:rPr lang="en-US" dirty="0" err="1" smtClean="0"/>
              <a:t>Mweeks</a:t>
            </a:r>
            <a:r>
              <a:rPr lang="en-US" dirty="0" smtClean="0"/>
              <a:t> VU</a:t>
            </a:r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Second production line necessary to meet FY 2015</a:t>
            </a:r>
          </a:p>
          <a:p>
            <a:pPr marL="342900" indent="-342900">
              <a:buFont typeface="Wingdings" charset="2"/>
              <a:buChar char="§"/>
            </a:pPr>
            <a:endParaRPr lang="en-US" dirty="0"/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Detector Installation scheduled for Spring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56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6271303"/>
              </p:ext>
            </p:extLst>
          </p:nvPr>
        </p:nvGraphicFramePr>
        <p:xfrm>
          <a:off x="1640845" y="1433671"/>
          <a:ext cx="6184900" cy="4147820"/>
        </p:xfrm>
        <a:graphic>
          <a:graphicData uri="http://schemas.openxmlformats.org/drawingml/2006/table">
            <a:tbl>
              <a:tblPr/>
              <a:tblGrid>
                <a:gridCol w="546100"/>
                <a:gridCol w="558800"/>
                <a:gridCol w="520700"/>
                <a:gridCol w="482600"/>
                <a:gridCol w="469900"/>
                <a:gridCol w="444500"/>
                <a:gridCol w="558800"/>
                <a:gridCol w="520700"/>
                <a:gridCol w="558800"/>
                <a:gridCol w="469900"/>
                <a:gridCol w="482600"/>
                <a:gridCol w="571500"/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Sector 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Left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Right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0.459029627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0.51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0.54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0.77</a:t>
                      </a:r>
                    </a:p>
                  </a:txBody>
                  <a:tcPr marL="12700" marR="12700" marT="1270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0.73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02684" y="5802868"/>
            <a:ext cx="106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117 good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5467" y="2133600"/>
            <a:ext cx="465666" cy="2709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9666" y="2091265"/>
            <a:ext cx="58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5467" y="3251200"/>
            <a:ext cx="465666" cy="270933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666" y="3208865"/>
            <a:ext cx="7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5467" y="4318000"/>
            <a:ext cx="105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Criteria: </a:t>
            </a:r>
          </a:p>
          <a:p>
            <a:r>
              <a:rPr lang="en-US" dirty="0" smtClean="0"/>
              <a:t>R &gt;= 0.75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664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LTCC: from CLAS6 to CLAS12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514589"/>
            <a:ext cx="2970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HTCC will do </a:t>
            </a:r>
          </a:p>
          <a:p>
            <a:r>
              <a:rPr lang="en-US" dirty="0"/>
              <a:t>e-/π discrimination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LTCC could do </a:t>
            </a:r>
          </a:p>
          <a:p>
            <a:r>
              <a:rPr lang="en-US" dirty="0"/>
              <a:t>π/K discrimination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78" t="7046" r="2105" b="10507"/>
          <a:stretch/>
        </p:blipFill>
        <p:spPr>
          <a:xfrm>
            <a:off x="3263075" y="1125458"/>
            <a:ext cx="6098620" cy="2422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7436" y="4063837"/>
            <a:ext cx="49849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Fit between DC and FTOF: </a:t>
            </a:r>
            <a:r>
              <a:rPr lang="en-US" dirty="0"/>
              <a:t>box is too large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Decrease inefficient regions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Increase PMT gain, split </a:t>
            </a:r>
            <a:r>
              <a:rPr lang="en-US" dirty="0" smtClean="0"/>
              <a:t>output (FADC, TDC)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Minimize gas </a:t>
            </a:r>
            <a:r>
              <a:rPr lang="en-US" dirty="0"/>
              <a:t>leaks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Better </a:t>
            </a:r>
            <a:r>
              <a:rPr lang="en-US" dirty="0" smtClean="0"/>
              <a:t>mirrors support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Re-fabricate </a:t>
            </a:r>
            <a:r>
              <a:rPr lang="en-US" dirty="0" smtClean="0"/>
              <a:t>windows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800000"/>
                </a:solidFill>
              </a:rPr>
              <a:t>Increase light yield for </a:t>
            </a:r>
            <a:r>
              <a:rPr lang="en-US" b="1" dirty="0" smtClean="0">
                <a:solidFill>
                  <a:srgbClr val="800000"/>
                </a:solidFill>
              </a:rPr>
              <a:t>π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33227"/>
            <a:ext cx="26665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Refurbishment</a:t>
            </a:r>
          </a:p>
          <a:p>
            <a:pPr algn="ctr"/>
            <a:r>
              <a:rPr lang="en-US" sz="3200" dirty="0" smtClean="0"/>
              <a:t>Challenges: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407871" y="451358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960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12CBLT Project Overview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87251" y="3965038"/>
            <a:ext cx="4572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Re-coat all mirrors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Re-coat </a:t>
            </a:r>
            <a:r>
              <a:rPr lang="en-US" sz="1400" dirty="0" smtClean="0">
                <a:solidFill>
                  <a:srgbClr val="000090"/>
                </a:solidFill>
              </a:rPr>
              <a:t>WCs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Wavelength shifting </a:t>
            </a:r>
            <a:r>
              <a:rPr lang="en-US" sz="1400" dirty="0" smtClean="0">
                <a:solidFill>
                  <a:srgbClr val="000090"/>
                </a:solidFill>
              </a:rPr>
              <a:t>coating </a:t>
            </a:r>
            <a:r>
              <a:rPr lang="en-US" sz="1400" dirty="0">
                <a:solidFill>
                  <a:srgbClr val="000090"/>
                </a:solidFill>
              </a:rPr>
              <a:t>of the </a:t>
            </a:r>
            <a:r>
              <a:rPr lang="en-US" sz="1400" dirty="0" smtClean="0">
                <a:solidFill>
                  <a:srgbClr val="000090"/>
                </a:solidFill>
              </a:rPr>
              <a:t>PMTs</a:t>
            </a:r>
            <a:endParaRPr lang="en-US" sz="1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Add “nose” to </a:t>
            </a:r>
            <a:r>
              <a:rPr lang="en-US" sz="1400" dirty="0" smtClean="0">
                <a:solidFill>
                  <a:srgbClr val="000090"/>
                </a:solidFill>
              </a:rPr>
              <a:t>increase gas volume</a:t>
            </a:r>
            <a:endParaRPr lang="en-US" sz="1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endParaRPr lang="en-US" sz="1400" dirty="0">
              <a:solidFill>
                <a:srgbClr val="000090"/>
              </a:solidFill>
            </a:endParaRPr>
          </a:p>
          <a:p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407871" y="572616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64495" y="1250145"/>
            <a:ext cx="417061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Fit between DC and FTOF: box is too large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Cut Sides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Relocate </a:t>
            </a:r>
            <a:r>
              <a:rPr lang="en-US" sz="1400" dirty="0" smtClean="0">
                <a:solidFill>
                  <a:srgbClr val="000090"/>
                </a:solidFill>
              </a:rPr>
              <a:t>segments 16-17-18</a:t>
            </a:r>
            <a:endParaRPr lang="en-US" sz="1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Redesign, </a:t>
            </a:r>
            <a:r>
              <a:rPr lang="en-US" sz="1400" dirty="0">
                <a:solidFill>
                  <a:srgbClr val="000090"/>
                </a:solidFill>
              </a:rPr>
              <a:t>r</a:t>
            </a:r>
            <a:r>
              <a:rPr lang="en-US" sz="1400" dirty="0" smtClean="0">
                <a:solidFill>
                  <a:srgbClr val="000090"/>
                </a:solidFill>
              </a:rPr>
              <a:t>eplace back-wall </a:t>
            </a:r>
            <a:r>
              <a:rPr lang="en-US" sz="1400" dirty="0">
                <a:solidFill>
                  <a:srgbClr val="000090"/>
                </a:solidFill>
              </a:rPr>
              <a:t>frame</a:t>
            </a:r>
          </a:p>
          <a:p>
            <a:r>
              <a:rPr lang="en-US" sz="1600" dirty="0" smtClean="0"/>
              <a:t>  </a:t>
            </a:r>
          </a:p>
          <a:p>
            <a:r>
              <a:rPr lang="en-US" sz="1600" dirty="0"/>
              <a:t>2</a:t>
            </a:r>
            <a:r>
              <a:rPr lang="en-US" sz="1600" dirty="0" smtClean="0"/>
              <a:t>. Decrease </a:t>
            </a:r>
            <a:r>
              <a:rPr lang="en-US" sz="1600" dirty="0"/>
              <a:t>inefficient </a:t>
            </a:r>
            <a:r>
              <a:rPr lang="en-US" sz="1600" dirty="0" smtClean="0"/>
              <a:t>regions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Add </a:t>
            </a:r>
            <a:r>
              <a:rPr lang="en-US" sz="1400" dirty="0">
                <a:solidFill>
                  <a:srgbClr val="000090"/>
                </a:solidFill>
              </a:rPr>
              <a:t>mirror pieces </a:t>
            </a:r>
            <a:r>
              <a:rPr lang="en-US" sz="1400" dirty="0" smtClean="0">
                <a:solidFill>
                  <a:srgbClr val="000090"/>
                </a:solidFill>
              </a:rPr>
              <a:t>to cover gaps</a:t>
            </a:r>
          </a:p>
          <a:p>
            <a:endParaRPr lang="en-US" sz="1400" dirty="0" smtClean="0">
              <a:solidFill>
                <a:srgbClr val="000090"/>
              </a:solidFill>
            </a:endParaRPr>
          </a:p>
          <a:p>
            <a:r>
              <a:rPr lang="en-US" sz="1600" dirty="0" smtClean="0"/>
              <a:t>3. </a:t>
            </a:r>
            <a:r>
              <a:rPr lang="en-US" sz="1600" dirty="0"/>
              <a:t>Increase PMT gain, split output (FADC, TDC)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Vladimir Popov base modification: 2 x10 output</a:t>
            </a:r>
          </a:p>
          <a:p>
            <a:endParaRPr lang="en-US" sz="1600" dirty="0"/>
          </a:p>
          <a:p>
            <a:r>
              <a:rPr lang="en-US" sz="1600" dirty="0" smtClean="0"/>
              <a:t>4. </a:t>
            </a:r>
            <a:r>
              <a:rPr lang="en-US" sz="1600" dirty="0"/>
              <a:t>Minimize gas leaks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Use Hermetical signals, </a:t>
            </a:r>
            <a:r>
              <a:rPr lang="en-US" sz="1400" dirty="0" smtClean="0">
                <a:solidFill>
                  <a:srgbClr val="000090"/>
                </a:solidFill>
              </a:rPr>
              <a:t>HV connectors</a:t>
            </a:r>
            <a:endParaRPr lang="en-US" sz="1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Seal </a:t>
            </a:r>
            <a:r>
              <a:rPr lang="en-US" sz="1400" dirty="0">
                <a:solidFill>
                  <a:srgbClr val="000090"/>
                </a:solidFill>
              </a:rPr>
              <a:t>the </a:t>
            </a:r>
            <a:r>
              <a:rPr lang="en-US" sz="1400" dirty="0" smtClean="0">
                <a:solidFill>
                  <a:srgbClr val="000090"/>
                </a:solidFill>
              </a:rPr>
              <a:t>box from the inside</a:t>
            </a:r>
            <a:endParaRPr lang="en-US" sz="1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>
                <a:solidFill>
                  <a:srgbClr val="000090"/>
                </a:solidFill>
              </a:rPr>
              <a:t>Window: glue + sealant</a:t>
            </a:r>
          </a:p>
          <a:p>
            <a:endParaRPr lang="en-US" sz="1400" dirty="0">
              <a:solidFill>
                <a:srgbClr val="000090"/>
              </a:solidFill>
            </a:endParaRPr>
          </a:p>
          <a:p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5467935" y="1083210"/>
            <a:ext cx="353437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5. Better </a:t>
            </a:r>
            <a:r>
              <a:rPr lang="en-US" sz="1600" dirty="0"/>
              <a:t>mirrors support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Design new spine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6</a:t>
            </a:r>
            <a:r>
              <a:rPr lang="en-US" sz="1600" dirty="0" smtClean="0"/>
              <a:t>. Re</a:t>
            </a:r>
            <a:r>
              <a:rPr lang="en-US" sz="1600" dirty="0"/>
              <a:t>-fabricate </a:t>
            </a:r>
            <a:r>
              <a:rPr lang="en-US" sz="1600" dirty="0" smtClean="0"/>
              <a:t>windows</a:t>
            </a:r>
          </a:p>
          <a:p>
            <a:endParaRPr lang="en-US" sz="1600" dirty="0"/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Lamination (company) </a:t>
            </a:r>
            <a:endParaRPr lang="en-US" sz="1400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1400" dirty="0" smtClean="0">
                <a:solidFill>
                  <a:srgbClr val="000090"/>
                </a:solidFill>
              </a:rPr>
              <a:t>Seaming (in house)</a:t>
            </a:r>
          </a:p>
          <a:p>
            <a:pPr marL="285750" indent="-285750">
              <a:buFont typeface="Wingdings" charset="2"/>
              <a:buChar char="§"/>
            </a:pPr>
            <a:endParaRPr lang="en-US" sz="1400" dirty="0">
              <a:solidFill>
                <a:srgbClr val="000090"/>
              </a:solidFill>
            </a:endParaRPr>
          </a:p>
          <a:p>
            <a:endParaRPr lang="en-US" sz="1600" dirty="0"/>
          </a:p>
          <a:p>
            <a:r>
              <a:rPr lang="en-US" sz="1600" b="1" dirty="0" smtClean="0">
                <a:solidFill>
                  <a:srgbClr val="800000"/>
                </a:solidFill>
              </a:rPr>
              <a:t>7. </a:t>
            </a:r>
            <a:r>
              <a:rPr lang="en-US" sz="1600" b="1" dirty="0">
                <a:solidFill>
                  <a:srgbClr val="800000"/>
                </a:solidFill>
              </a:rPr>
              <a:t>Increase light yield for π</a:t>
            </a:r>
          </a:p>
          <a:p>
            <a:endParaRPr lang="en-US" sz="1400" dirty="0">
              <a:solidFill>
                <a:srgbClr val="000090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16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Photo-electrons yield</a:t>
            </a:r>
            <a:endParaRPr lang="en-US" dirty="0"/>
          </a:p>
        </p:txBody>
      </p:sp>
      <p:pic>
        <p:nvPicPr>
          <p:cNvPr id="7" name="Picture 6" descr="Screen shot 2013-01-18 at 11.31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67" y="1129953"/>
            <a:ext cx="4180297" cy="978306"/>
          </a:xfrm>
          <a:prstGeom prst="rect">
            <a:avLst/>
          </a:prstGeom>
        </p:spPr>
      </p:pic>
      <p:pic>
        <p:nvPicPr>
          <p:cNvPr id="4" name="Picture 3" descr="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1763" y="2763303"/>
            <a:ext cx="4810593" cy="3462902"/>
          </a:xfrm>
          <a:prstGeom prst="rect">
            <a:avLst/>
          </a:prstGeom>
        </p:spPr>
      </p:pic>
      <p:pic>
        <p:nvPicPr>
          <p:cNvPr id="13" name="Picture 12" descr="N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14102" y="860919"/>
            <a:ext cx="3465557" cy="24946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3128" y="3696369"/>
            <a:ext cx="3071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1.5m of C4F10 (with its transparency)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Mirrors, WC reflectivity: original, refurbished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PMT type: original, refurbished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07871" y="572616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70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29460-D99A-9A42-AA70-21F5567962C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June 30,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Photo-electrons yield</a:t>
            </a:r>
            <a:endParaRPr lang="en-US" dirty="0"/>
          </a:p>
        </p:txBody>
      </p:sp>
      <p:pic>
        <p:nvPicPr>
          <p:cNvPr id="7" name="Picture 6" descr="Screen shot 2013-01-18 at 11.31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67" y="1129953"/>
            <a:ext cx="4180297" cy="978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1763" y="2763303"/>
            <a:ext cx="4810593" cy="3462901"/>
          </a:xfrm>
          <a:prstGeom prst="rect">
            <a:avLst/>
          </a:prstGeom>
        </p:spPr>
      </p:pic>
      <p:pic>
        <p:nvPicPr>
          <p:cNvPr id="13" name="Picture 12" descr="N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14102" y="860919"/>
            <a:ext cx="3465557" cy="24946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3128" y="3696369"/>
            <a:ext cx="3071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1.5m of C4F10 (with its transparency)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Mirrors, WC reflectivity: original, refurbished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PMT type: original, refurbished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27171" y="-21427"/>
            <a:ext cx="19453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90"/>
                </a:solidFill>
              </a:rPr>
              <a:t>LTCC Overview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Technical </a:t>
            </a:r>
            <a:r>
              <a:rPr lang="en-US" sz="800" dirty="0" smtClean="0">
                <a:solidFill>
                  <a:srgbClr val="000090"/>
                </a:solidFill>
              </a:rPr>
              <a:t>Parameters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 smtClean="0">
                <a:solidFill>
                  <a:srgbClr val="000090"/>
                </a:solidFill>
              </a:rPr>
              <a:t>CLAS6 Performance</a:t>
            </a:r>
            <a:endParaRPr lang="en-US" sz="800" dirty="0">
              <a:solidFill>
                <a:srgbClr val="000090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Physics Motivation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800" dirty="0">
                <a:solidFill>
                  <a:srgbClr val="000090"/>
                </a:solidFill>
              </a:rPr>
              <a:t>Project Scope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07871" y="572616"/>
            <a:ext cx="232030" cy="0"/>
          </a:xfrm>
          <a:prstGeom prst="straightConnector1">
            <a:avLst/>
          </a:prstGeom>
          <a:ln w="12700">
            <a:solidFill>
              <a:srgbClr val="000000"/>
            </a:solidFill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746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3906</Words>
  <Application>Microsoft Macintosh PowerPoint</Application>
  <PresentationFormat>On-screen Show (4:3)</PresentationFormat>
  <Paragraphs>1683</Paragraphs>
  <Slides>52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CLAS12 Low Threshold Cherenkov Counter</vt:lpstr>
      <vt:lpstr>Outline</vt:lpstr>
      <vt:lpstr>LTCC Overview</vt:lpstr>
      <vt:lpstr>LTCC Overview</vt:lpstr>
      <vt:lpstr>LTCC CLAS6 Performance</vt:lpstr>
      <vt:lpstr>LTCC: from CLAS6 to CLAS12</vt:lpstr>
      <vt:lpstr>12CBLT Project Overview</vt:lpstr>
      <vt:lpstr>Photo-electrons yield</vt:lpstr>
      <vt:lpstr>Photo-electrons yield</vt:lpstr>
      <vt:lpstr>Photo-electrons yield</vt:lpstr>
      <vt:lpstr>Outline</vt:lpstr>
      <vt:lpstr>Box Cut, Nose, Mirrors relocation </vt:lpstr>
      <vt:lpstr>Box Cut, Nose, Mirrors relocation </vt:lpstr>
      <vt:lpstr>Back-wall, Connectors</vt:lpstr>
      <vt:lpstr>Mirrors</vt:lpstr>
      <vt:lpstr>Cylindrical Mirrors</vt:lpstr>
      <vt:lpstr>Elliptical, Hyperbolic Mirrors</vt:lpstr>
      <vt:lpstr>Elliptical, Hyperbolic Mirrors</vt:lpstr>
      <vt:lpstr>Elliptical, Hyperbolic Mirrors</vt:lpstr>
      <vt:lpstr>Elliptical, Hyperbolic Mirrors</vt:lpstr>
      <vt:lpstr>Winston Cones Coating</vt:lpstr>
      <vt:lpstr>Winston Cones Coating</vt:lpstr>
      <vt:lpstr>Winston Cones Coating</vt:lpstr>
      <vt:lpstr>Winston Cones Coating</vt:lpstr>
      <vt:lpstr>Winston Cones Coating</vt:lpstr>
      <vt:lpstr>Winston Cones Coating</vt:lpstr>
      <vt:lpstr>PMT Coating</vt:lpstr>
      <vt:lpstr>PMT Coating Procedure</vt:lpstr>
      <vt:lpstr>PMT Coating Measurement </vt:lpstr>
      <vt:lpstr>PMT Coating Measurement </vt:lpstr>
      <vt:lpstr>PMT Coating</vt:lpstr>
      <vt:lpstr>PMT Divider</vt:lpstr>
      <vt:lpstr>PMT Divider</vt:lpstr>
      <vt:lpstr>PMT Divider</vt:lpstr>
      <vt:lpstr>Mirrors Support</vt:lpstr>
      <vt:lpstr>Mirrors Support</vt:lpstr>
      <vt:lpstr>Mirrors Support Test</vt:lpstr>
      <vt:lpstr>Mirrors Alignment</vt:lpstr>
      <vt:lpstr>Mirrors Alignment</vt:lpstr>
      <vt:lpstr>Window Fabrication</vt:lpstr>
      <vt:lpstr>Window Tests</vt:lpstr>
      <vt:lpstr>Window On LTCC</vt:lpstr>
      <vt:lpstr>LTCC Calibrations</vt:lpstr>
      <vt:lpstr>Outline</vt:lpstr>
      <vt:lpstr>LTCC Remaining Procurement</vt:lpstr>
      <vt:lpstr>LTCC Remaining Labor</vt:lpstr>
      <vt:lpstr>LTCC Remaining Activities</vt:lpstr>
      <vt:lpstr>LTCC Commissioning</vt:lpstr>
      <vt:lpstr>Turbo</vt:lpstr>
      <vt:lpstr>Turbo</vt:lpstr>
      <vt:lpstr>Summary</vt:lpstr>
      <vt:lpstr>Backup</vt:lpstr>
    </vt:vector>
  </TitlesOfParts>
  <Company>Jefferson Lab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Maurizio Ungaro</dc:creator>
  <cp:lastModifiedBy>Kevin Stroop</cp:lastModifiedBy>
  <cp:revision>413</cp:revision>
  <dcterms:created xsi:type="dcterms:W3CDTF">2015-06-29T22:44:41Z</dcterms:created>
  <dcterms:modified xsi:type="dcterms:W3CDTF">2015-06-29T22:45:37Z</dcterms:modified>
</cp:coreProperties>
</file>