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54"/>
  </p:notesMasterIdLst>
  <p:handoutMasterIdLst>
    <p:handoutMasterId r:id="rId55"/>
  </p:handoutMasterIdLst>
  <p:sldIdLst>
    <p:sldId id="274" r:id="rId3"/>
    <p:sldId id="309" r:id="rId4"/>
    <p:sldId id="301" r:id="rId5"/>
    <p:sldId id="303" r:id="rId6"/>
    <p:sldId id="302" r:id="rId7"/>
    <p:sldId id="257" r:id="rId8"/>
    <p:sldId id="276" r:id="rId9"/>
    <p:sldId id="304" r:id="rId10"/>
    <p:sldId id="305" r:id="rId11"/>
    <p:sldId id="306" r:id="rId12"/>
    <p:sldId id="307" r:id="rId13"/>
    <p:sldId id="365" r:id="rId14"/>
    <p:sldId id="310" r:id="rId15"/>
    <p:sldId id="311" r:id="rId16"/>
    <p:sldId id="315" r:id="rId17"/>
    <p:sldId id="316" r:id="rId18"/>
    <p:sldId id="318" r:id="rId19"/>
    <p:sldId id="319" r:id="rId20"/>
    <p:sldId id="312" r:id="rId21"/>
    <p:sldId id="313" r:id="rId22"/>
    <p:sldId id="314" r:id="rId23"/>
    <p:sldId id="321" r:id="rId24"/>
    <p:sldId id="325" r:id="rId25"/>
    <p:sldId id="322" r:id="rId26"/>
    <p:sldId id="330" r:id="rId27"/>
    <p:sldId id="326" r:id="rId28"/>
    <p:sldId id="329" r:id="rId29"/>
    <p:sldId id="327" r:id="rId30"/>
    <p:sldId id="328" r:id="rId31"/>
    <p:sldId id="341" r:id="rId32"/>
    <p:sldId id="339" r:id="rId33"/>
    <p:sldId id="338" r:id="rId34"/>
    <p:sldId id="345" r:id="rId35"/>
    <p:sldId id="360" r:id="rId36"/>
    <p:sldId id="361" r:id="rId37"/>
    <p:sldId id="342" r:id="rId38"/>
    <p:sldId id="362" r:id="rId39"/>
    <p:sldId id="363" r:id="rId40"/>
    <p:sldId id="366" r:id="rId41"/>
    <p:sldId id="368" r:id="rId42"/>
    <p:sldId id="351" r:id="rId43"/>
    <p:sldId id="352" r:id="rId44"/>
    <p:sldId id="354" r:id="rId45"/>
    <p:sldId id="355" r:id="rId46"/>
    <p:sldId id="369" r:id="rId47"/>
    <p:sldId id="357" r:id="rId48"/>
    <p:sldId id="358" r:id="rId49"/>
    <p:sldId id="359" r:id="rId50"/>
    <p:sldId id="367" r:id="rId51"/>
    <p:sldId id="349" r:id="rId52"/>
    <p:sldId id="300" r:id="rId5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6699FF"/>
    <a:srgbClr val="3399FF"/>
    <a:srgbClr val="0033CC"/>
    <a:srgbClr val="0000FF"/>
    <a:srgbClr val="000000"/>
    <a:srgbClr val="6600FF"/>
    <a:srgbClr val="CCECFF"/>
    <a:srgbClr val="00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9" autoAdjust="0"/>
    <p:restoredTop sz="94645" autoAdjust="0"/>
  </p:normalViewPr>
  <p:slideViewPr>
    <p:cSldViewPr>
      <p:cViewPr varScale="1">
        <p:scale>
          <a:sx n="103" d="100"/>
          <a:sy n="103" d="100"/>
        </p:scale>
        <p:origin x="-96" y="-22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910"/>
    </p:cViewPr>
  </p:sorterViewPr>
  <p:notesViewPr>
    <p:cSldViewPr>
      <p:cViewPr varScale="1">
        <p:scale>
          <a:sx n="110" d="100"/>
          <a:sy n="110" d="100"/>
        </p:scale>
        <p:origin x="-3330" y="-84"/>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EBCD71F1-CD7C-4362-AA97-5EF3522C21C8}" type="datetimeFigureOut">
              <a:rPr lang="en-US" smtClean="0"/>
              <a:t>6/15/15</a:t>
            </a:fld>
            <a:endParaRPr lang="en-US"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1E05C5DB-C1F1-4C93-BD0E-7037C203345B}" type="slidenum">
              <a:rPr lang="en-US" smtClean="0"/>
              <a:t>‹#›</a:t>
            </a:fld>
            <a:endParaRPr lang="en-US" dirty="0"/>
          </a:p>
        </p:txBody>
      </p:sp>
    </p:spTree>
    <p:extLst>
      <p:ext uri="{BB962C8B-B14F-4D97-AF65-F5344CB8AC3E}">
        <p14:creationId xmlns:p14="http://schemas.microsoft.com/office/powerpoint/2010/main" val="2701435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C2529237-E127-470D-8B09-150F016A36FC}" type="datetimeFigureOut">
              <a:rPr lang="en-US" smtClean="0"/>
              <a:t>6/15/15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43B77ED4-99D5-4ABB-9351-36D5B99AF940}" type="slidenum">
              <a:rPr lang="en-US" smtClean="0"/>
              <a:t>‹#›</a:t>
            </a:fld>
            <a:endParaRPr lang="en-US" dirty="0"/>
          </a:p>
        </p:txBody>
      </p:sp>
    </p:spTree>
    <p:extLst>
      <p:ext uri="{BB962C8B-B14F-4D97-AF65-F5344CB8AC3E}">
        <p14:creationId xmlns:p14="http://schemas.microsoft.com/office/powerpoint/2010/main" val="392782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77ED4-99D5-4ABB-9351-36D5B99AF940}" type="slidenum">
              <a:rPr lang="en-US" smtClean="0"/>
              <a:t>1</a:t>
            </a:fld>
            <a:endParaRPr lang="en-US" dirty="0"/>
          </a:p>
        </p:txBody>
      </p:sp>
    </p:spTree>
    <p:extLst>
      <p:ext uri="{BB962C8B-B14F-4D97-AF65-F5344CB8AC3E}">
        <p14:creationId xmlns:p14="http://schemas.microsoft.com/office/powerpoint/2010/main" val="1386344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76B457E-A292-4E15-8AA9-061E97AA13D9}"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2316899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186">
              <a:defRPr/>
            </a:pPr>
            <a:endParaRPr lang="en-US" dirty="0" smtClean="0"/>
          </a:p>
        </p:txBody>
      </p:sp>
      <p:sp>
        <p:nvSpPr>
          <p:cNvPr id="4" name="Slide Number Placeholder 3"/>
          <p:cNvSpPr>
            <a:spLocks noGrp="1"/>
          </p:cNvSpPr>
          <p:nvPr>
            <p:ph type="sldNum" sz="quarter" idx="10"/>
          </p:nvPr>
        </p:nvSpPr>
        <p:spPr/>
        <p:txBody>
          <a:bodyPr/>
          <a:lstStyle/>
          <a:p>
            <a:fld id="{61DD9E0C-DCB6-44DD-A850-1E117A779CEB}"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77ED4-99D5-4ABB-9351-36D5B99AF940}" type="slidenum">
              <a:rPr lang="en-US" smtClean="0"/>
              <a:t>13</a:t>
            </a:fld>
            <a:endParaRPr lang="en-US" dirty="0"/>
          </a:p>
        </p:txBody>
      </p:sp>
    </p:spTree>
    <p:extLst>
      <p:ext uri="{BB962C8B-B14F-4D97-AF65-F5344CB8AC3E}">
        <p14:creationId xmlns:p14="http://schemas.microsoft.com/office/powerpoint/2010/main" val="3327534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77ED4-99D5-4ABB-9351-36D5B99AF940}" type="slidenum">
              <a:rPr lang="en-US" smtClean="0"/>
              <a:t>14</a:t>
            </a:fld>
            <a:endParaRPr lang="en-US" dirty="0"/>
          </a:p>
        </p:txBody>
      </p:sp>
    </p:spTree>
    <p:extLst>
      <p:ext uri="{BB962C8B-B14F-4D97-AF65-F5344CB8AC3E}">
        <p14:creationId xmlns:p14="http://schemas.microsoft.com/office/powerpoint/2010/main" val="1699431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77ED4-99D5-4ABB-9351-36D5B99AF940}" type="slidenum">
              <a:rPr lang="en-US" smtClean="0"/>
              <a:t>18</a:t>
            </a:fld>
            <a:endParaRPr lang="en-US" dirty="0"/>
          </a:p>
        </p:txBody>
      </p:sp>
    </p:spTree>
    <p:extLst>
      <p:ext uri="{BB962C8B-B14F-4D97-AF65-F5344CB8AC3E}">
        <p14:creationId xmlns:p14="http://schemas.microsoft.com/office/powerpoint/2010/main" val="823567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77ED4-99D5-4ABB-9351-36D5B99AF940}" type="slidenum">
              <a:rPr lang="en-US" smtClean="0"/>
              <a:t>21</a:t>
            </a:fld>
            <a:endParaRPr lang="en-US" dirty="0"/>
          </a:p>
        </p:txBody>
      </p:sp>
    </p:spTree>
    <p:extLst>
      <p:ext uri="{BB962C8B-B14F-4D97-AF65-F5344CB8AC3E}">
        <p14:creationId xmlns:p14="http://schemas.microsoft.com/office/powerpoint/2010/main" val="2058057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77ED4-99D5-4ABB-9351-36D5B99AF940}" type="slidenum">
              <a:rPr lang="en-US" smtClean="0"/>
              <a:t>24</a:t>
            </a:fld>
            <a:endParaRPr lang="en-US" dirty="0"/>
          </a:p>
        </p:txBody>
      </p:sp>
    </p:spTree>
    <p:extLst>
      <p:ext uri="{BB962C8B-B14F-4D97-AF65-F5344CB8AC3E}">
        <p14:creationId xmlns:p14="http://schemas.microsoft.com/office/powerpoint/2010/main" val="1679737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05370296"/>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38200"/>
            <a:ext cx="8229600" cy="5287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5267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2534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838200"/>
            <a:ext cx="4038600" cy="5287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5194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39921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902581" y="6534090"/>
            <a:ext cx="3060453" cy="338554"/>
          </a:xfrm>
          <a:prstGeom prst="rect">
            <a:avLst/>
          </a:prstGeom>
        </p:spPr>
        <p:txBody>
          <a:bodyPr wrap="none">
            <a:spAutoFit/>
          </a:bodyPr>
          <a:lstStyle/>
          <a:p>
            <a:pPr defTabSz="457200">
              <a:defRPr/>
            </a:pPr>
            <a:r>
              <a:rPr lang="en-US" sz="800" i="1" dirty="0" smtClean="0">
                <a:solidFill>
                  <a:srgbClr val="FFFFFF"/>
                </a:solidFill>
                <a:latin typeface="Arial" pitchFamily="34" charset="0"/>
                <a:cs typeface="Arial" pitchFamily="34" charset="0"/>
              </a:rPr>
              <a:t>Dir's CLAS12 Detector Assessments - June 12, 2015   Page </a:t>
            </a:r>
            <a:fld id="{90D66C53-FD60-4B76-87AB-8CA91569D26A}" type="slidenum">
              <a:rPr lang="en-US" sz="800" i="1">
                <a:solidFill>
                  <a:srgbClr val="FFFFFF"/>
                </a:solidFill>
                <a:latin typeface="Arial" pitchFamily="34" charset="0"/>
                <a:cs typeface="Arial" pitchFamily="34" charset="0"/>
              </a:rPr>
              <a:pPr defTabSz="457200">
                <a:defRPr/>
              </a:pPr>
              <a:t>‹#›</a:t>
            </a:fld>
            <a:endParaRPr lang="en-US" sz="800" dirty="0">
              <a:solidFill>
                <a:srgbClr val="FFFFFF"/>
              </a:solidFill>
              <a:latin typeface="Arial" pitchFamily="34" charset="0"/>
              <a:cs typeface="Arial" pitchFamily="34" charset="0"/>
            </a:endParaRPr>
          </a:p>
          <a:p>
            <a:pPr defTabSz="457200"/>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4217877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109F8C-9F4D-5945-807D-33CC9F4EE4DF}" type="datetimeFigureOut">
              <a:rPr lang="en-US" smtClean="0">
                <a:solidFill>
                  <a:prstClr val="white"/>
                </a:solidFill>
              </a:rPr>
              <a:pPr/>
              <a:t>6/15/15</a:t>
            </a:fld>
            <a:endParaRPr lang="en-US" dirty="0">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06697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109F8C-9F4D-5945-807D-33CC9F4EE4DF}" type="datetimeFigureOut">
              <a:rPr lang="en-US" smtClean="0">
                <a:solidFill>
                  <a:prstClr val="white"/>
                </a:solidFill>
              </a:rPr>
              <a:pPr/>
              <a:t>6/15/15</a:t>
            </a:fld>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dirty="0">
              <a:solidFill>
                <a:prstClr val="black"/>
              </a:solidFill>
            </a:endParaRPr>
          </a:p>
        </p:txBody>
      </p:sp>
      <p:sp>
        <p:nvSpPr>
          <p:cNvPr id="7" name="Slide Number Placeholder 6"/>
          <p:cNvSpPr>
            <a:spLocks noGrp="1"/>
          </p:cNvSpPr>
          <p:nvPr>
            <p:ph type="sldNum" sz="quarter" idx="12"/>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78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109F8C-9F4D-5945-807D-33CC9F4EE4DF}" type="datetimeFigureOut">
              <a:rPr lang="en-US" smtClean="0">
                <a:solidFill>
                  <a:prstClr val="white"/>
                </a:solidFill>
              </a:rPr>
              <a:pPr/>
              <a:t>6/15/15</a:t>
            </a:fld>
            <a:endParaRPr lang="en-US" dirty="0">
              <a:solidFill>
                <a:prstClr val="white"/>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endParaRPr lang="en-US" dirty="0">
              <a:solidFill>
                <a:prstClr val="black"/>
              </a:solidFill>
            </a:endParaRPr>
          </a:p>
        </p:txBody>
      </p:sp>
      <p:sp>
        <p:nvSpPr>
          <p:cNvPr id="9" name="Slide Number Placeholder 8"/>
          <p:cNvSpPr>
            <a:spLocks noGrp="1"/>
          </p:cNvSpPr>
          <p:nvPr>
            <p:ph type="sldNum" sz="quarter" idx="12"/>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20413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109F8C-9F4D-5945-807D-33CC9F4EE4DF}" type="datetimeFigureOut">
              <a:rPr lang="en-US" smtClean="0">
                <a:solidFill>
                  <a:prstClr val="white"/>
                </a:solidFill>
              </a:rPr>
              <a:pPr/>
              <a:t>6/15/15</a:t>
            </a:fld>
            <a:endParaRPr lang="en-US" dirty="0">
              <a:solidFill>
                <a:prstClr val="white"/>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a:endParaRPr lang="en-US" dirty="0">
              <a:solidFill>
                <a:prstClr val="black"/>
              </a:solidFill>
            </a:endParaRPr>
          </a:p>
        </p:txBody>
      </p:sp>
      <p:sp>
        <p:nvSpPr>
          <p:cNvPr id="5" name="Slide Number Placeholder 4"/>
          <p:cNvSpPr>
            <a:spLocks noGrp="1"/>
          </p:cNvSpPr>
          <p:nvPr>
            <p:ph type="sldNum" sz="quarter" idx="12"/>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70778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09F8C-9F4D-5945-807D-33CC9F4EE4DF}" type="datetimeFigureOut">
              <a:rPr lang="en-US" smtClean="0">
                <a:solidFill>
                  <a:prstClr val="white"/>
                </a:solidFill>
              </a:rPr>
              <a:pPr/>
              <a:t>6/15/15</a:t>
            </a:fld>
            <a:endParaRPr lang="en-US" dirty="0">
              <a:solidFill>
                <a:prstClr val="white"/>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a:endParaRPr lang="en-US" dirty="0">
              <a:solidFill>
                <a:prstClr val="black"/>
              </a:solidFill>
            </a:endParaRPr>
          </a:p>
        </p:txBody>
      </p:sp>
      <p:sp>
        <p:nvSpPr>
          <p:cNvPr id="4" name="Slide Number Placeholder 3"/>
          <p:cNvSpPr>
            <a:spLocks noGrp="1"/>
          </p:cNvSpPr>
          <p:nvPr>
            <p:ph type="sldNum" sz="quarter" idx="12"/>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46121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838200"/>
            <a:ext cx="8229600" cy="5287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8161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109F8C-9F4D-5945-807D-33CC9F4EE4DF}" type="datetimeFigureOut">
              <a:rPr lang="en-US" smtClean="0">
                <a:solidFill>
                  <a:prstClr val="white"/>
                </a:solidFill>
              </a:rPr>
              <a:pPr/>
              <a:t>6/15/15</a:t>
            </a:fld>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dirty="0">
              <a:solidFill>
                <a:prstClr val="black"/>
              </a:solidFill>
            </a:endParaRPr>
          </a:p>
        </p:txBody>
      </p:sp>
      <p:sp>
        <p:nvSpPr>
          <p:cNvPr id="7" name="Slide Number Placeholder 6"/>
          <p:cNvSpPr>
            <a:spLocks noGrp="1"/>
          </p:cNvSpPr>
          <p:nvPr>
            <p:ph type="sldNum" sz="quarter" idx="12"/>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62241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109F8C-9F4D-5945-807D-33CC9F4EE4DF}" type="datetimeFigureOut">
              <a:rPr lang="en-US" smtClean="0">
                <a:solidFill>
                  <a:prstClr val="white"/>
                </a:solidFill>
              </a:rPr>
              <a:pPr/>
              <a:t>6/15/15</a:t>
            </a:fld>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dirty="0">
              <a:solidFill>
                <a:prstClr val="black"/>
              </a:solidFill>
            </a:endParaRPr>
          </a:p>
        </p:txBody>
      </p:sp>
      <p:sp>
        <p:nvSpPr>
          <p:cNvPr id="7" name="Slide Number Placeholder 6"/>
          <p:cNvSpPr>
            <a:spLocks noGrp="1"/>
          </p:cNvSpPr>
          <p:nvPr>
            <p:ph type="sldNum" sz="quarter" idx="12"/>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38145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solidFill>
                  <a:prstClr val="white"/>
                </a:solidFill>
              </a:rPr>
              <a:pPr/>
              <a:t>6/15/15</a:t>
            </a:fld>
            <a:endParaRPr lang="en-US" dirty="0">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02112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solidFill>
                  <a:prstClr val="white"/>
                </a:solidFill>
              </a:rPr>
              <a:pPr/>
              <a:t>6/15/15</a:t>
            </a:fld>
            <a:endParaRPr lang="en-US" dirty="0">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3937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1735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5287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6065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061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71484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455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9549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253263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92580" name="Line 4"/>
          <p:cNvSpPr>
            <a:spLocks noChangeShapeType="1"/>
          </p:cNvSpPr>
          <p:nvPr userDrawn="1"/>
        </p:nvSpPr>
        <p:spPr bwMode="auto">
          <a:xfrm>
            <a:off x="0" y="612648"/>
            <a:ext cx="9144000" cy="0"/>
          </a:xfrm>
          <a:prstGeom prst="line">
            <a:avLst/>
          </a:prstGeom>
          <a:noFill/>
          <a:ln w="101600">
            <a:solidFill>
              <a:srgbClr val="00279F"/>
            </a:solidFill>
            <a:round/>
            <a:headEnd/>
            <a:tailEnd/>
          </a:ln>
          <a:effectLst/>
        </p:spPr>
        <p:txBody>
          <a:bodyPr wrap="none" anchor="ctr"/>
          <a:lstStyle/>
          <a:p>
            <a:pPr algn="ctr" eaLnBrk="0" fontAlgn="base" hangingPunct="0">
              <a:spcBef>
                <a:spcPct val="0"/>
              </a:spcBef>
              <a:spcAft>
                <a:spcPct val="0"/>
              </a:spcAft>
              <a:defRPr/>
            </a:pPr>
            <a:endParaRPr lang="en-US" sz="3200" b="1" dirty="0">
              <a:solidFill>
                <a:srgbClr val="000000"/>
              </a:solidFill>
              <a:latin typeface="Times New Roman" pitchFamily="18" charset="0"/>
            </a:endParaRPr>
          </a:p>
        </p:txBody>
      </p:sp>
      <p:sp>
        <p:nvSpPr>
          <p:cNvPr id="13" name="Rectangle 8"/>
          <p:cNvSpPr>
            <a:spLocks noChangeArrowheads="1"/>
          </p:cNvSpPr>
          <p:nvPr userDrawn="1"/>
        </p:nvSpPr>
        <p:spPr bwMode="auto">
          <a:xfrm>
            <a:off x="381000" y="585216"/>
            <a:ext cx="640080" cy="73866"/>
          </a:xfrm>
          <a:prstGeom prst="rect">
            <a:avLst/>
          </a:prstGeom>
          <a:solidFill>
            <a:srgbClr val="003399"/>
          </a:solidFill>
          <a:ln w="9525">
            <a:noFill/>
            <a:miter lim="800000"/>
            <a:headEnd/>
            <a:tailEnd/>
          </a:ln>
        </p:spPr>
        <p:txBody>
          <a:bodyPr wrap="square" lIns="0" tIns="0" rIns="0" bIns="0">
            <a:spAutoFit/>
          </a:bodyPr>
          <a:lstStyle/>
          <a:p>
            <a:pPr algn="ctr" eaLnBrk="0" fontAlgn="base" hangingPunct="0">
              <a:lnSpc>
                <a:spcPct val="80000"/>
              </a:lnSpc>
              <a:spcBef>
                <a:spcPct val="0"/>
              </a:spcBef>
              <a:spcAft>
                <a:spcPct val="0"/>
              </a:spcAft>
              <a:defRPr/>
            </a:pPr>
            <a:r>
              <a:rPr lang="en-US" sz="600" b="0" dirty="0" smtClean="0">
                <a:solidFill>
                  <a:schemeClr val="bg1"/>
                </a:solidFill>
              </a:rPr>
              <a:t>Y.</a:t>
            </a:r>
            <a:r>
              <a:rPr lang="en-US" sz="600" b="0" baseline="0" dirty="0" smtClean="0">
                <a:solidFill>
                  <a:schemeClr val="bg1"/>
                </a:solidFill>
              </a:rPr>
              <a:t> Sharabian</a:t>
            </a:r>
            <a:endParaRPr lang="en-US" sz="600" b="0" dirty="0">
              <a:solidFill>
                <a:schemeClr val="bg1"/>
              </a:solidFill>
            </a:endParaRPr>
          </a:p>
        </p:txBody>
      </p:sp>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0" name="Rectangle 8"/>
          <p:cNvSpPr>
            <a:spLocks noChangeArrowheads="1"/>
          </p:cNvSpPr>
          <p:nvPr userDrawn="1"/>
        </p:nvSpPr>
        <p:spPr bwMode="auto">
          <a:xfrm>
            <a:off x="3352800" y="6493799"/>
            <a:ext cx="2438400" cy="307777"/>
          </a:xfrm>
          <a:prstGeom prst="rect">
            <a:avLst/>
          </a:prstGeom>
          <a:noFill/>
          <a:ln w="9525">
            <a:noFill/>
            <a:miter lim="800000"/>
            <a:headEnd/>
            <a:tailEnd/>
          </a:ln>
        </p:spPr>
        <p:txBody>
          <a:bodyPr wrap="square" lIns="0" tIns="0" rIns="0" bIns="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F8F8F8"/>
                </a:solidFill>
                <a:effectLst/>
                <a:uLnTx/>
                <a:uFillTx/>
                <a:latin typeface="Arial Narrow" panose="020B0606020202030204" pitchFamily="34" charset="0"/>
                <a:ea typeface="+mn-ea"/>
                <a:cs typeface="Arial" panose="020B0604020202020204" pitchFamily="34" charset="0"/>
              </a:rPr>
              <a:t>Director’s  CLAS12  Detector  Assessments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F8F8F8"/>
                </a:solidFill>
                <a:effectLst/>
                <a:uLnTx/>
                <a:uFillTx/>
                <a:latin typeface="Arial Narrow" panose="020B0606020202030204" pitchFamily="34" charset="0"/>
                <a:ea typeface="+mn-ea"/>
                <a:cs typeface="Arial" panose="020B0604020202020204" pitchFamily="34" charset="0"/>
              </a:rPr>
              <a:t> June 12, 2015</a:t>
            </a:r>
          </a:p>
        </p:txBody>
      </p:sp>
      <p:sp>
        <p:nvSpPr>
          <p:cNvPr id="11" name="Rectangle 10"/>
          <p:cNvSpPr>
            <a:spLocks noChangeArrowheads="1"/>
          </p:cNvSpPr>
          <p:nvPr userDrawn="1"/>
        </p:nvSpPr>
        <p:spPr bwMode="auto">
          <a:xfrm>
            <a:off x="2286000" y="6537960"/>
            <a:ext cx="733425" cy="230832"/>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fld id="{BFF26728-E5DD-43F7-A26A-D5BFC0C3B38C}" type="slidenum">
              <a:rPr lang="en-US" altLang="en-US" sz="900" b="0" smtClean="0">
                <a:solidFill>
                  <a:srgbClr val="FF9900"/>
                </a:solidFill>
                <a:latin typeface="Arial Black" panose="020B0A04020102020204" pitchFamily="34" charset="0"/>
              </a:rPr>
              <a:pPr algn="ctr" eaLnBrk="0" fontAlgn="base" hangingPunct="0">
                <a:spcBef>
                  <a:spcPct val="0"/>
                </a:spcBef>
                <a:spcAft>
                  <a:spcPct val="0"/>
                </a:spcAft>
                <a:defRPr/>
              </a:pPr>
              <a:t>‹#›</a:t>
            </a:fld>
            <a:endParaRPr lang="en-US" sz="900" b="0" dirty="0">
              <a:solidFill>
                <a:srgbClr val="FF9900"/>
              </a:solidFill>
              <a:latin typeface="Arial Black" panose="020B0A04020102020204" pitchFamily="34" charset="0"/>
            </a:endParaRPr>
          </a:p>
        </p:txBody>
      </p:sp>
    </p:spTree>
    <p:extLst>
      <p:ext uri="{BB962C8B-B14F-4D97-AF65-F5344CB8AC3E}">
        <p14:creationId xmlns:p14="http://schemas.microsoft.com/office/powerpoint/2010/main" val="1432725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65109F8C-9F4D-5945-807D-33CC9F4EE4DF}" type="datetimeFigureOut">
              <a:rPr lang="en-US" smtClean="0">
                <a:solidFill>
                  <a:prstClr val="white"/>
                </a:solidFill>
              </a:rPr>
              <a:pPr defTabSz="457200"/>
              <a:t>6/15/15</a:t>
            </a:fld>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12761204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jpeg"/><Relationship Id="rId8" Type="http://schemas.openxmlformats.org/officeDocument/2006/relationships/image" Target="../media/image46.png"/><Relationship Id="rId9"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jpeg"/><Relationship Id="rId8"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 Id="rId3" Type="http://schemas.openxmlformats.org/officeDocument/2006/relationships/image" Target="../media/image6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 Id="rId3" Type="http://schemas.openxmlformats.org/officeDocument/2006/relationships/image" Target="../media/image6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 Id="rId3" Type="http://schemas.openxmlformats.org/officeDocument/2006/relationships/image" Target="../media/image7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 Id="rId3" Type="http://schemas.openxmlformats.org/officeDocument/2006/relationships/image" Target="../media/image7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 Id="rId3" Type="http://schemas.openxmlformats.org/officeDocument/2006/relationships/image" Target="../media/image7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jpeg"/><Relationship Id="rId8" Type="http://schemas.openxmlformats.org/officeDocument/2006/relationships/image" Target="../media/image101.jpeg"/><Relationship Id="rId9"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3108960" y="4661740"/>
            <a:ext cx="2743200" cy="381000"/>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80000"/>
              </a:lnSpc>
              <a:buFontTx/>
              <a:buNone/>
              <a:defRPr/>
            </a:pPr>
            <a:r>
              <a:rPr lang="en-US" sz="1200" b="1" kern="0" dirty="0" smtClean="0"/>
              <a:t>Youri Sharabian, Jefferson Lab</a:t>
            </a:r>
          </a:p>
        </p:txBody>
      </p:sp>
      <p:sp>
        <p:nvSpPr>
          <p:cNvPr id="5" name="TextBox 4"/>
          <p:cNvSpPr txBox="1"/>
          <p:nvPr/>
        </p:nvSpPr>
        <p:spPr>
          <a:xfrm>
            <a:off x="1828800" y="76200"/>
            <a:ext cx="5673436" cy="461665"/>
          </a:xfrm>
          <a:prstGeom prst="rect">
            <a:avLst/>
          </a:prstGeom>
          <a:noFill/>
        </p:spPr>
        <p:txBody>
          <a:bodyPr wrap="square" rtlCol="0">
            <a:spAutoFit/>
          </a:bodyPr>
          <a:lstStyle/>
          <a:p>
            <a:r>
              <a:rPr lang="en-US" sz="2400" b="1" dirty="0">
                <a:solidFill>
                  <a:srgbClr val="0033CC"/>
                </a:solidFill>
                <a:latin typeface="Arial Narrow" panose="020B0606020202030204" pitchFamily="34" charset="0"/>
              </a:rPr>
              <a:t>CLAS12 </a:t>
            </a:r>
            <a:r>
              <a:rPr lang="en-US" sz="2400" b="1" dirty="0" smtClean="0">
                <a:solidFill>
                  <a:srgbClr val="0033CC"/>
                </a:solidFill>
                <a:latin typeface="Arial Narrow" panose="020B0606020202030204" pitchFamily="34" charset="0"/>
              </a:rPr>
              <a:t>High Threshold  Cerenkov Counter</a:t>
            </a:r>
            <a:endParaRPr lang="en-US" sz="2400" b="1" dirty="0">
              <a:solidFill>
                <a:srgbClr val="0033CC"/>
              </a:solidFill>
              <a:latin typeface="Arial Narrow" panose="020B0606020202030204" pitchFamily="34" charset="0"/>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064" y="1844047"/>
            <a:ext cx="2787332" cy="2619068"/>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640080" y="1188720"/>
            <a:ext cx="7797800" cy="630767"/>
          </a:xfrm>
          <a:prstGeom prst="rect">
            <a:avLst/>
          </a:prstGeom>
        </p:spPr>
        <p:txBody>
          <a:bodyPr/>
          <a:lst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99"/>
                </a:solidFill>
                <a:effectLst/>
                <a:uLnTx/>
                <a:uFillTx/>
                <a:latin typeface="Arial" panose="020B0604020202020204" pitchFamily="34" charset="0"/>
                <a:cs typeface="Arial" panose="020B0604020202020204" pitchFamily="34" charset="0"/>
              </a:rPr>
              <a:t>Assessment of the HTCC Construction Project</a:t>
            </a:r>
            <a:endParaRPr kumimoji="0" lang="en-US" sz="2400" b="1" i="0" u="none" strike="noStrike" kern="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p:sp>
        <p:nvSpPr>
          <p:cNvPr id="10" name="Rectangle 3"/>
          <p:cNvSpPr txBox="1">
            <a:spLocks noChangeArrowheads="1"/>
          </p:cNvSpPr>
          <p:nvPr/>
        </p:nvSpPr>
        <p:spPr bwMode="auto">
          <a:xfrm>
            <a:off x="3044064" y="5042740"/>
            <a:ext cx="2590800" cy="1066801"/>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80000"/>
              </a:lnSpc>
              <a:buFontTx/>
              <a:buNone/>
              <a:defRPr/>
            </a:pPr>
            <a:r>
              <a:rPr lang="en-US" sz="1050" i="1" kern="0" dirty="0" smtClean="0"/>
              <a:t>Collaborating Institutions:</a:t>
            </a:r>
            <a:endParaRPr lang="en-US" sz="600" i="1" kern="0" dirty="0" smtClean="0"/>
          </a:p>
          <a:p>
            <a:pPr marL="0" indent="0" algn="ctr" eaLnBrk="1" hangingPunct="1">
              <a:lnSpc>
                <a:spcPct val="80000"/>
              </a:lnSpc>
              <a:buFontTx/>
              <a:buNone/>
              <a:defRPr/>
            </a:pPr>
            <a:r>
              <a:rPr lang="en-US" sz="700" i="1" kern="0" dirty="0" smtClean="0"/>
              <a:t>Argonne National Laboratory</a:t>
            </a:r>
          </a:p>
          <a:p>
            <a:pPr marL="0" indent="0" algn="ctr" eaLnBrk="1" hangingPunct="1">
              <a:lnSpc>
                <a:spcPct val="80000"/>
              </a:lnSpc>
              <a:buFontTx/>
              <a:buNone/>
              <a:defRPr/>
            </a:pPr>
            <a:r>
              <a:rPr lang="en-US" sz="700" i="1" kern="0" dirty="0" smtClean="0"/>
              <a:t>California State University</a:t>
            </a:r>
          </a:p>
          <a:p>
            <a:pPr marL="0" indent="0" algn="ctr" eaLnBrk="1" hangingPunct="1">
              <a:lnSpc>
                <a:spcPct val="80000"/>
              </a:lnSpc>
              <a:buFontTx/>
              <a:buNone/>
              <a:defRPr/>
            </a:pPr>
            <a:r>
              <a:rPr lang="en-US" sz="700" i="1" kern="0" dirty="0" smtClean="0"/>
              <a:t> Fairfield University</a:t>
            </a:r>
          </a:p>
          <a:p>
            <a:pPr marL="0" indent="0" algn="ctr" eaLnBrk="1" hangingPunct="1">
              <a:lnSpc>
                <a:spcPct val="80000"/>
              </a:lnSpc>
              <a:buFontTx/>
              <a:buNone/>
              <a:defRPr/>
            </a:pPr>
            <a:r>
              <a:rPr lang="en-US" sz="700" i="1" kern="0" dirty="0" smtClean="0"/>
              <a:t>Institute of Theoretical and Experimental Physics</a:t>
            </a:r>
          </a:p>
          <a:p>
            <a:pPr marL="0" indent="0" algn="ctr" eaLnBrk="1" hangingPunct="1">
              <a:lnSpc>
                <a:spcPct val="80000"/>
              </a:lnSpc>
              <a:buFontTx/>
              <a:buNone/>
              <a:defRPr/>
            </a:pPr>
            <a:r>
              <a:rPr lang="en-US" sz="700" i="1" kern="0" dirty="0" smtClean="0"/>
              <a:t>Rensselaer Polytechnic Institute</a:t>
            </a:r>
          </a:p>
          <a:p>
            <a:pPr marL="0" indent="0" algn="ctr" eaLnBrk="1" hangingPunct="1">
              <a:lnSpc>
                <a:spcPct val="80000"/>
              </a:lnSpc>
              <a:buFontTx/>
              <a:buNone/>
              <a:defRPr/>
            </a:pPr>
            <a:r>
              <a:rPr lang="en-US" sz="700" i="1" kern="0" dirty="0" smtClean="0"/>
              <a:t>University of Connecticut</a:t>
            </a:r>
          </a:p>
          <a:p>
            <a:pPr marL="0" indent="0" algn="ctr" eaLnBrk="1" hangingPunct="1">
              <a:lnSpc>
                <a:spcPct val="80000"/>
              </a:lnSpc>
              <a:buFontTx/>
              <a:buNone/>
              <a:defRPr/>
            </a:pPr>
            <a:r>
              <a:rPr lang="en-US" sz="700" i="1" kern="0" dirty="0" smtClean="0"/>
              <a:t>North Carolina Agricultural and Technical State University</a:t>
            </a:r>
          </a:p>
          <a:p>
            <a:pPr marL="0" indent="0" algn="ctr" eaLnBrk="1" hangingPunct="1">
              <a:lnSpc>
                <a:spcPct val="80000"/>
              </a:lnSpc>
              <a:buFontTx/>
              <a:buNone/>
              <a:defRPr/>
            </a:pPr>
            <a:r>
              <a:rPr lang="en-US" sz="700" i="1" kern="0" dirty="0" smtClean="0"/>
              <a:t>Florida International University</a:t>
            </a:r>
          </a:p>
        </p:txBody>
      </p:sp>
    </p:spTree>
    <p:extLst>
      <p:ext uri="{BB962C8B-B14F-4D97-AF65-F5344CB8AC3E}">
        <p14:creationId xmlns:p14="http://schemas.microsoft.com/office/powerpoint/2010/main" val="7485256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4640" y="76200"/>
            <a:ext cx="4404360" cy="461665"/>
          </a:xfrm>
          <a:prstGeom prst="rect">
            <a:avLst/>
          </a:prstGeom>
          <a:noFill/>
        </p:spPr>
        <p:txBody>
          <a:bodyPr wrap="square" rtlCol="0">
            <a:spAutoFit/>
          </a:bodyPr>
          <a:lstStyle/>
          <a:p>
            <a:r>
              <a:rPr lang="en-US" sz="2400" b="1" dirty="0" smtClean="0">
                <a:solidFill>
                  <a:srgbClr val="0033CC"/>
                </a:solidFill>
                <a:latin typeface="+mj-lt"/>
              </a:rPr>
              <a:t>Light Monitoring System</a:t>
            </a:r>
            <a:endParaRPr lang="en-US" sz="2400" b="1" dirty="0">
              <a:solidFill>
                <a:srgbClr val="0033CC"/>
              </a:solidFill>
              <a:latin typeface="+mj-lt"/>
            </a:endParaRPr>
          </a:p>
        </p:txBody>
      </p:sp>
      <p:pic>
        <p:nvPicPr>
          <p:cNvPr id="5" name="Picture 6" descr="LMS_9"/>
          <p:cNvPicPr>
            <a:picLocks noGrp="1" noChangeAspect="1" noChangeArrowheads="1"/>
          </p:cNvPicPr>
          <p:nvPr>
            <p:ph sz="half" idx="4294967295"/>
          </p:nvPr>
        </p:nvPicPr>
        <p:blipFill rotWithShape="1">
          <a:blip r:embed="rId2">
            <a:extLst>
              <a:ext uri="{28A0092B-C50C-407E-A947-70E740481C1C}">
                <a14:useLocalDpi xmlns:a14="http://schemas.microsoft.com/office/drawing/2010/main" val="0"/>
              </a:ext>
            </a:extLst>
          </a:blip>
          <a:srcRect l="1521" t="3243" r="1098" b="3372"/>
          <a:stretch/>
        </p:blipFill>
        <p:spPr>
          <a:xfrm>
            <a:off x="914400" y="1188720"/>
            <a:ext cx="5852160" cy="4389120"/>
          </a:xfrm>
          <a:prstGeom prst="rect">
            <a:avLst/>
          </a:prstGeom>
          <a:noFill/>
          <a:ln w="15875">
            <a:solidFill>
              <a:srgbClr val="6699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5669280" y="1295400"/>
            <a:ext cx="228600" cy="230832"/>
          </a:xfrm>
          <a:prstGeom prst="rect">
            <a:avLst/>
          </a:prstGeom>
          <a:solidFill>
            <a:schemeClr val="bg1"/>
          </a:solidFill>
          <a:ln w="9525">
            <a:solidFill>
              <a:srgbClr val="FF0000"/>
            </a:solidFill>
          </a:ln>
        </p:spPr>
        <p:txBody>
          <a:bodyPr wrap="square" rtlCol="0">
            <a:spAutoFit/>
          </a:bodyPr>
          <a:lstStyle/>
          <a:p>
            <a:r>
              <a:rPr lang="en-US" sz="900" b="1" dirty="0" smtClean="0"/>
              <a:t>1</a:t>
            </a:r>
            <a:endParaRPr lang="en-US" sz="900" b="1" dirty="0"/>
          </a:p>
        </p:txBody>
      </p:sp>
      <p:sp>
        <p:nvSpPr>
          <p:cNvPr id="7" name="TextBox 6"/>
          <p:cNvSpPr txBox="1"/>
          <p:nvPr/>
        </p:nvSpPr>
        <p:spPr>
          <a:xfrm>
            <a:off x="2286000" y="1828800"/>
            <a:ext cx="228600" cy="230832"/>
          </a:xfrm>
          <a:prstGeom prst="rect">
            <a:avLst/>
          </a:prstGeom>
          <a:solidFill>
            <a:schemeClr val="bg1"/>
          </a:solidFill>
          <a:ln w="9525">
            <a:solidFill>
              <a:srgbClr val="FF0000"/>
            </a:solidFill>
          </a:ln>
        </p:spPr>
        <p:txBody>
          <a:bodyPr wrap="square" rtlCol="0">
            <a:spAutoFit/>
          </a:bodyPr>
          <a:lstStyle/>
          <a:p>
            <a:r>
              <a:rPr lang="en-US" sz="900" b="1" dirty="0" smtClean="0"/>
              <a:t>2</a:t>
            </a:r>
            <a:endParaRPr lang="en-US" sz="900" b="1" dirty="0"/>
          </a:p>
        </p:txBody>
      </p:sp>
      <p:sp>
        <p:nvSpPr>
          <p:cNvPr id="8" name="TextBox 7"/>
          <p:cNvSpPr txBox="1"/>
          <p:nvPr/>
        </p:nvSpPr>
        <p:spPr>
          <a:xfrm>
            <a:off x="3931920" y="3291840"/>
            <a:ext cx="228600" cy="230832"/>
          </a:xfrm>
          <a:prstGeom prst="rect">
            <a:avLst/>
          </a:prstGeom>
          <a:solidFill>
            <a:schemeClr val="bg1"/>
          </a:solidFill>
          <a:ln w="9525">
            <a:solidFill>
              <a:srgbClr val="FF0000"/>
            </a:solidFill>
          </a:ln>
        </p:spPr>
        <p:txBody>
          <a:bodyPr wrap="square" rtlCol="0">
            <a:spAutoFit/>
          </a:bodyPr>
          <a:lstStyle/>
          <a:p>
            <a:r>
              <a:rPr lang="en-US" sz="900" b="1" dirty="0" smtClean="0"/>
              <a:t>4</a:t>
            </a:r>
            <a:endParaRPr lang="en-US" sz="900" b="1" dirty="0"/>
          </a:p>
        </p:txBody>
      </p:sp>
      <p:sp>
        <p:nvSpPr>
          <p:cNvPr id="9" name="TextBox 8"/>
          <p:cNvSpPr txBox="1"/>
          <p:nvPr/>
        </p:nvSpPr>
        <p:spPr>
          <a:xfrm>
            <a:off x="1371600" y="4879032"/>
            <a:ext cx="228600" cy="230832"/>
          </a:xfrm>
          <a:prstGeom prst="rect">
            <a:avLst/>
          </a:prstGeom>
          <a:solidFill>
            <a:schemeClr val="bg1"/>
          </a:solidFill>
          <a:ln w="9525">
            <a:solidFill>
              <a:srgbClr val="FF0000"/>
            </a:solidFill>
          </a:ln>
        </p:spPr>
        <p:txBody>
          <a:bodyPr wrap="square" rtlCol="0">
            <a:spAutoFit/>
          </a:bodyPr>
          <a:lstStyle/>
          <a:p>
            <a:r>
              <a:rPr lang="en-US" sz="900" b="1" dirty="0"/>
              <a:t>5</a:t>
            </a:r>
          </a:p>
        </p:txBody>
      </p:sp>
      <p:cxnSp>
        <p:nvCxnSpPr>
          <p:cNvPr id="10" name="Straight Arrow Connector 9"/>
          <p:cNvCxnSpPr>
            <a:stCxn id="8" idx="3"/>
          </p:cNvCxnSpPr>
          <p:nvPr/>
        </p:nvCxnSpPr>
        <p:spPr bwMode="auto">
          <a:xfrm>
            <a:off x="4160520" y="3407256"/>
            <a:ext cx="502920" cy="148747"/>
          </a:xfrm>
          <a:prstGeom prst="straightConnector1">
            <a:avLst/>
          </a:prstGeom>
          <a:noFill/>
          <a:ln w="9525" cap="flat" cmpd="sng" algn="ctr">
            <a:solidFill>
              <a:srgbClr val="FF0000"/>
            </a:solidFill>
            <a:prstDash val="solid"/>
            <a:round/>
            <a:headEnd type="none" w="med" len="med"/>
            <a:tailEnd type="arrow" w="sm" len="sm"/>
          </a:ln>
          <a:effectLst/>
        </p:spPr>
      </p:cxnSp>
      <p:cxnSp>
        <p:nvCxnSpPr>
          <p:cNvPr id="13" name="Straight Arrow Connector 12"/>
          <p:cNvCxnSpPr/>
          <p:nvPr/>
        </p:nvCxnSpPr>
        <p:spPr bwMode="auto">
          <a:xfrm flipV="1">
            <a:off x="1600200" y="4730640"/>
            <a:ext cx="762000" cy="267816"/>
          </a:xfrm>
          <a:prstGeom prst="straightConnector1">
            <a:avLst/>
          </a:prstGeom>
          <a:noFill/>
          <a:ln w="9525" cap="flat" cmpd="sng" algn="ctr">
            <a:solidFill>
              <a:srgbClr val="FF0000"/>
            </a:solidFill>
            <a:prstDash val="solid"/>
            <a:round/>
            <a:headEnd type="none" w="med" len="med"/>
            <a:tailEnd type="arrow" w="sm" len="sm"/>
          </a:ln>
          <a:effectLst/>
        </p:spPr>
      </p:cxnSp>
      <p:cxnSp>
        <p:nvCxnSpPr>
          <p:cNvPr id="17" name="Straight Arrow Connector 16"/>
          <p:cNvCxnSpPr/>
          <p:nvPr/>
        </p:nvCxnSpPr>
        <p:spPr bwMode="auto">
          <a:xfrm>
            <a:off x="2514600" y="1944216"/>
            <a:ext cx="457200" cy="115416"/>
          </a:xfrm>
          <a:prstGeom prst="straightConnector1">
            <a:avLst/>
          </a:prstGeom>
          <a:noFill/>
          <a:ln w="9525" cap="flat" cmpd="sng" algn="ctr">
            <a:solidFill>
              <a:srgbClr val="FF0000"/>
            </a:solidFill>
            <a:prstDash val="solid"/>
            <a:round/>
            <a:headEnd type="none" w="med" len="med"/>
            <a:tailEnd type="arrow" w="sm" len="sm"/>
          </a:ln>
          <a:effectLst/>
        </p:spPr>
      </p:cxnSp>
      <p:cxnSp>
        <p:nvCxnSpPr>
          <p:cNvPr id="20" name="Straight Arrow Connector 19"/>
          <p:cNvCxnSpPr>
            <a:stCxn id="6" idx="1"/>
          </p:cNvCxnSpPr>
          <p:nvPr/>
        </p:nvCxnSpPr>
        <p:spPr bwMode="auto">
          <a:xfrm flipH="1">
            <a:off x="5036820" y="1410816"/>
            <a:ext cx="632460" cy="265584"/>
          </a:xfrm>
          <a:prstGeom prst="straightConnector1">
            <a:avLst/>
          </a:prstGeom>
          <a:noFill/>
          <a:ln w="9525" cap="flat" cmpd="sng" algn="ctr">
            <a:solidFill>
              <a:srgbClr val="FF0000"/>
            </a:solidFill>
            <a:prstDash val="solid"/>
            <a:round/>
            <a:headEnd type="none" w="med" len="med"/>
            <a:tailEnd type="arrow" w="sm" len="sm"/>
          </a:ln>
          <a:effectLst/>
        </p:spPr>
      </p:cxnSp>
      <p:sp>
        <p:nvSpPr>
          <p:cNvPr id="23" name="Rectangle 22"/>
          <p:cNvSpPr/>
          <p:nvPr/>
        </p:nvSpPr>
        <p:spPr>
          <a:xfrm>
            <a:off x="6896100" y="2377440"/>
            <a:ext cx="1866900" cy="1523494"/>
          </a:xfrm>
          <a:prstGeom prst="rect">
            <a:avLst/>
          </a:prstGeom>
          <a:ln w="15875">
            <a:solidFill>
              <a:srgbClr val="6699FF"/>
            </a:solidFill>
          </a:ln>
        </p:spPr>
        <p:txBody>
          <a:bodyPr wrap="square">
            <a:spAutoFit/>
          </a:bodyPr>
          <a:lstStyle/>
          <a:p>
            <a:pPr marL="457200" indent="-457200" fontAlgn="base">
              <a:spcBef>
                <a:spcPct val="0"/>
              </a:spcBef>
              <a:spcAft>
                <a:spcPct val="0"/>
              </a:spcAft>
            </a:pPr>
            <a:r>
              <a:rPr lang="en-US" sz="1100" b="1" dirty="0" smtClean="0">
                <a:solidFill>
                  <a:srgbClr val="000000"/>
                </a:solidFill>
                <a:cs typeface="Arial" pitchFamily="34" charset="0"/>
              </a:rPr>
              <a:t>Main </a:t>
            </a:r>
            <a:r>
              <a:rPr lang="en-US" sz="1100" b="1" dirty="0">
                <a:solidFill>
                  <a:srgbClr val="000000"/>
                </a:solidFill>
                <a:cs typeface="Arial" pitchFamily="34" charset="0"/>
              </a:rPr>
              <a:t>components: </a:t>
            </a:r>
            <a:endParaRPr lang="en-US" sz="1100" b="1" dirty="0" smtClean="0">
              <a:solidFill>
                <a:srgbClr val="000000"/>
              </a:solidFill>
              <a:cs typeface="Arial" pitchFamily="34" charset="0"/>
            </a:endParaRPr>
          </a:p>
          <a:p>
            <a:pPr marL="457200" indent="-457200" fontAlgn="base">
              <a:spcBef>
                <a:spcPct val="0"/>
              </a:spcBef>
              <a:spcAft>
                <a:spcPct val="0"/>
              </a:spcAft>
            </a:pPr>
            <a:endParaRPr lang="en-US" sz="500" b="1" dirty="0">
              <a:solidFill>
                <a:srgbClr val="000000"/>
              </a:solidFill>
              <a:cs typeface="Arial" pitchFamily="34" charset="0"/>
            </a:endParaRPr>
          </a:p>
          <a:p>
            <a:pPr marL="228600" indent="-228600" fontAlgn="base">
              <a:spcBef>
                <a:spcPct val="0"/>
              </a:spcBef>
              <a:spcAft>
                <a:spcPct val="0"/>
              </a:spcAft>
              <a:buFont typeface="+mj-lt"/>
              <a:buAutoNum type="arabicPeriod"/>
            </a:pPr>
            <a:r>
              <a:rPr lang="en-US" sz="1100" dirty="0" smtClean="0">
                <a:solidFill>
                  <a:srgbClr val="000000"/>
                </a:solidFill>
                <a:cs typeface="Arial" pitchFamily="34" charset="0"/>
              </a:rPr>
              <a:t>Integrating Sphere 4</a:t>
            </a:r>
            <a:r>
              <a:rPr lang="en-US" sz="1100" dirty="0" smtClean="0">
                <a:solidFill>
                  <a:srgbClr val="000000"/>
                </a:solidFill>
                <a:cs typeface="Arial" pitchFamily="34" charset="0"/>
                <a:sym typeface="UniversalMath1 BT"/>
              </a:rPr>
              <a:t> of diameter</a:t>
            </a:r>
            <a:endParaRPr lang="en-US" sz="1100" dirty="0" smtClean="0">
              <a:solidFill>
                <a:srgbClr val="000000"/>
              </a:solidFill>
              <a:cs typeface="Arial" pitchFamily="34" charset="0"/>
            </a:endParaRPr>
          </a:p>
          <a:p>
            <a:pPr marL="228600" indent="-228600" fontAlgn="base">
              <a:spcBef>
                <a:spcPct val="0"/>
              </a:spcBef>
              <a:spcAft>
                <a:spcPct val="0"/>
              </a:spcAft>
              <a:buFont typeface="+mj-lt"/>
              <a:buAutoNum type="arabicPeriod"/>
            </a:pPr>
            <a:r>
              <a:rPr lang="en-US" sz="1100" dirty="0" smtClean="0">
                <a:solidFill>
                  <a:srgbClr val="000000"/>
                </a:solidFill>
                <a:cs typeface="Arial" pitchFamily="34" charset="0"/>
              </a:rPr>
              <a:t>Fast Light Source</a:t>
            </a:r>
          </a:p>
          <a:p>
            <a:pPr marL="228600" indent="-228600" fontAlgn="base">
              <a:spcBef>
                <a:spcPct val="0"/>
              </a:spcBef>
              <a:spcAft>
                <a:spcPct val="0"/>
              </a:spcAft>
              <a:buFont typeface="+mj-lt"/>
              <a:buAutoNum type="arabicPeriod"/>
            </a:pPr>
            <a:r>
              <a:rPr lang="en-US" sz="1100" dirty="0" smtClean="0">
                <a:solidFill>
                  <a:srgbClr val="000000"/>
                </a:solidFill>
                <a:cs typeface="Arial" pitchFamily="34" charset="0"/>
              </a:rPr>
              <a:t>Adapter</a:t>
            </a:r>
            <a:endParaRPr lang="en-US" sz="1100" dirty="0">
              <a:solidFill>
                <a:srgbClr val="000000"/>
              </a:solidFill>
              <a:cs typeface="Arial" pitchFamily="34" charset="0"/>
            </a:endParaRPr>
          </a:p>
          <a:p>
            <a:pPr marL="228600" indent="-228600" fontAlgn="base">
              <a:spcBef>
                <a:spcPct val="0"/>
              </a:spcBef>
              <a:spcAft>
                <a:spcPct val="0"/>
              </a:spcAft>
              <a:buFont typeface="+mj-lt"/>
              <a:buAutoNum type="arabicPeriod"/>
            </a:pPr>
            <a:r>
              <a:rPr lang="en-US" sz="1100" dirty="0" smtClean="0">
                <a:solidFill>
                  <a:srgbClr val="000000"/>
                </a:solidFill>
                <a:cs typeface="Arial" pitchFamily="34" charset="0"/>
              </a:rPr>
              <a:t>Fiber bundle Harness</a:t>
            </a:r>
            <a:endParaRPr lang="en-US" sz="1100" dirty="0">
              <a:solidFill>
                <a:srgbClr val="000000"/>
              </a:solidFill>
              <a:cs typeface="Arial" pitchFamily="34" charset="0"/>
            </a:endParaRPr>
          </a:p>
          <a:p>
            <a:pPr marL="228600" indent="-228600" fontAlgn="base">
              <a:spcBef>
                <a:spcPct val="0"/>
              </a:spcBef>
              <a:spcAft>
                <a:spcPct val="0"/>
              </a:spcAft>
              <a:buFont typeface="+mj-lt"/>
              <a:buAutoNum type="arabicPeriod"/>
            </a:pPr>
            <a:r>
              <a:rPr lang="en-US" sz="1100" dirty="0" smtClean="0">
                <a:solidFill>
                  <a:srgbClr val="000000"/>
                </a:solidFill>
                <a:ea typeface="Arial" charset="0"/>
                <a:cs typeface="Arial" pitchFamily="34" charset="0"/>
              </a:rPr>
              <a:t>Light Monitoring System</a:t>
            </a:r>
            <a:endParaRPr lang="en-US" sz="1100" dirty="0">
              <a:solidFill>
                <a:srgbClr val="000000"/>
              </a:solidFill>
              <a:ea typeface="Arial" charset="0"/>
              <a:cs typeface="Arial" pitchFamily="34" charset="0"/>
            </a:endParaRPr>
          </a:p>
        </p:txBody>
      </p:sp>
      <p:sp>
        <p:nvSpPr>
          <p:cNvPr id="25" name="TextBox 24"/>
          <p:cNvSpPr txBox="1"/>
          <p:nvPr/>
        </p:nvSpPr>
        <p:spPr>
          <a:xfrm>
            <a:off x="5554980" y="2819400"/>
            <a:ext cx="228600" cy="230832"/>
          </a:xfrm>
          <a:prstGeom prst="rect">
            <a:avLst/>
          </a:prstGeom>
          <a:solidFill>
            <a:schemeClr val="bg1"/>
          </a:solidFill>
          <a:ln w="9525">
            <a:solidFill>
              <a:srgbClr val="FF0000"/>
            </a:solidFill>
          </a:ln>
        </p:spPr>
        <p:txBody>
          <a:bodyPr wrap="square" rtlCol="0">
            <a:spAutoFit/>
          </a:bodyPr>
          <a:lstStyle/>
          <a:p>
            <a:r>
              <a:rPr lang="en-US" sz="900" b="1" dirty="0"/>
              <a:t>3</a:t>
            </a:r>
          </a:p>
        </p:txBody>
      </p:sp>
      <p:cxnSp>
        <p:nvCxnSpPr>
          <p:cNvPr id="26" name="Straight Arrow Connector 25"/>
          <p:cNvCxnSpPr>
            <a:stCxn id="25" idx="1"/>
          </p:cNvCxnSpPr>
          <p:nvPr/>
        </p:nvCxnSpPr>
        <p:spPr bwMode="auto">
          <a:xfrm flipH="1">
            <a:off x="4724400" y="2934816"/>
            <a:ext cx="830580" cy="115416"/>
          </a:xfrm>
          <a:prstGeom prst="straightConnector1">
            <a:avLst/>
          </a:prstGeom>
          <a:noFill/>
          <a:ln w="9525" cap="flat" cmpd="sng" algn="ctr">
            <a:solidFill>
              <a:srgbClr val="FF0000"/>
            </a:solidFill>
            <a:prstDash val="solid"/>
            <a:round/>
            <a:headEnd type="none" w="med" len="med"/>
            <a:tailEnd type="arrow" w="sm" len="sm"/>
          </a:ln>
          <a:effectLst/>
        </p:spPr>
      </p:cxnSp>
    </p:spTree>
    <p:extLst>
      <p:ext uri="{BB962C8B-B14F-4D97-AF65-F5344CB8AC3E}">
        <p14:creationId xmlns:p14="http://schemas.microsoft.com/office/powerpoint/2010/main" val="429451665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990600"/>
            <a:ext cx="6499387" cy="4991896"/>
          </a:xfrm>
          <a:prstGeom prst="rect">
            <a:avLst/>
          </a:prstGeom>
          <a:noFill/>
          <a:ln w="15875">
            <a:solidFill>
              <a:srgbClr val="6699FF"/>
            </a:solidFill>
          </a:ln>
        </p:spPr>
        <p:txBody>
          <a:bodyPr wrap="square" lIns="82058" tIns="41029" rIns="82058" bIns="41029" rtlCol="0">
            <a:spAutoFit/>
          </a:bodyPr>
          <a:lstStyle/>
          <a:p>
            <a:pPr lvl="1"/>
            <a:endParaRPr lang="en-US" sz="1100" dirty="0" smtClean="0">
              <a:latin typeface="Arial" pitchFamily="34" charset="0"/>
              <a:cs typeface="Arial" pitchFamily="34" charset="0"/>
            </a:endParaRPr>
          </a:p>
          <a:p>
            <a:pPr marL="742950" lvl="1" indent="-285750">
              <a:buFont typeface="Wingdings" panose="05000000000000000000" pitchFamily="2" charset="2"/>
              <a:buChar char="§"/>
            </a:pPr>
            <a:r>
              <a:rPr lang="en-US" sz="1400" b="1" dirty="0" smtClean="0">
                <a:latin typeface="Arial" pitchFamily="34" charset="0"/>
                <a:cs typeface="Arial" pitchFamily="34" charset="0"/>
              </a:rPr>
              <a:t>Construction plan:</a:t>
            </a:r>
          </a:p>
          <a:p>
            <a:pPr lvl="1"/>
            <a:endParaRPr lang="en-US" sz="1400" dirty="0" smtClean="0">
              <a:latin typeface="Arial" pitchFamily="34" charset="0"/>
              <a:cs typeface="Arial" pitchFamily="34" charset="0"/>
            </a:endParaRPr>
          </a:p>
          <a:p>
            <a:pPr marL="1170832" lvl="2" indent="-256432">
              <a:buFont typeface="Courier New"/>
              <a:buChar char="o"/>
            </a:pPr>
            <a:r>
              <a:rPr lang="en-US" sz="1100" dirty="0" smtClean="0">
                <a:latin typeface="Arial" pitchFamily="34" charset="0"/>
                <a:cs typeface="Arial" pitchFamily="34" charset="0"/>
              </a:rPr>
              <a:t>Develop and establish technology of construction of the lightweight light collection mirrors to be done at </a:t>
            </a:r>
            <a:r>
              <a:rPr lang="en-US" sz="1100" b="1" dirty="0" smtClean="0">
                <a:solidFill>
                  <a:srgbClr val="0033CC"/>
                </a:solidFill>
                <a:latin typeface="Arial" pitchFamily="34" charset="0"/>
                <a:cs typeface="Arial" pitchFamily="34" charset="0"/>
              </a:rPr>
              <a:t>JLab</a:t>
            </a:r>
          </a:p>
          <a:p>
            <a:pPr marL="1170832" lvl="2" indent="-256432">
              <a:buFont typeface="Courier New"/>
              <a:buChar char="o"/>
            </a:pPr>
            <a:r>
              <a:rPr lang="en-US" sz="1100" dirty="0">
                <a:latin typeface="Arial" pitchFamily="34" charset="0"/>
                <a:cs typeface="Arial" pitchFamily="34" charset="0"/>
              </a:rPr>
              <a:t>Manufacturing of the </a:t>
            </a:r>
            <a:r>
              <a:rPr lang="en-US" sz="1100" dirty="0" smtClean="0">
                <a:latin typeface="Arial" pitchFamily="34" charset="0"/>
                <a:cs typeface="Arial" pitchFamily="34" charset="0"/>
              </a:rPr>
              <a:t>most </a:t>
            </a:r>
            <a:r>
              <a:rPr lang="en-US" sz="1100" dirty="0">
                <a:latin typeface="Arial" pitchFamily="34" charset="0"/>
                <a:cs typeface="Arial" pitchFamily="34" charset="0"/>
              </a:rPr>
              <a:t>critical </a:t>
            </a:r>
            <a:r>
              <a:rPr lang="en-US" sz="1100" dirty="0">
                <a:solidFill>
                  <a:prstClr val="black"/>
                </a:solidFill>
                <a:latin typeface="Arial" pitchFamily="34" charset="0"/>
                <a:cs typeface="Arial" pitchFamily="34" charset="0"/>
              </a:rPr>
              <a:t>HTCC </a:t>
            </a:r>
            <a:r>
              <a:rPr lang="en-US" sz="1100" dirty="0">
                <a:latin typeface="Arial" pitchFamily="34" charset="0"/>
                <a:cs typeface="Arial" pitchFamily="34" charset="0"/>
              </a:rPr>
              <a:t>components (such as ellipsoidal mirror facets) to be done at </a:t>
            </a:r>
            <a:r>
              <a:rPr lang="en-US" sz="1100" b="1" dirty="0" smtClean="0">
                <a:solidFill>
                  <a:srgbClr val="0033CC"/>
                </a:solidFill>
                <a:latin typeface="Arial" pitchFamily="34" charset="0"/>
                <a:cs typeface="Arial" pitchFamily="34" charset="0"/>
              </a:rPr>
              <a:t>JLab</a:t>
            </a:r>
          </a:p>
          <a:p>
            <a:pPr marL="1170832" lvl="2" indent="-256432">
              <a:buFont typeface="Courier New"/>
              <a:buChar char="o"/>
            </a:pPr>
            <a:r>
              <a:rPr lang="en-US" sz="1100" dirty="0" smtClean="0">
                <a:latin typeface="Arial" pitchFamily="34" charset="0"/>
                <a:cs typeface="Arial" pitchFamily="34" charset="0"/>
              </a:rPr>
              <a:t>Manufacturing of complete set of tooling for the mirror facets manufacturing, assembly and tests to be done at </a:t>
            </a:r>
            <a:r>
              <a:rPr lang="en-US" sz="1100" b="1" dirty="0" smtClean="0">
                <a:solidFill>
                  <a:srgbClr val="0033CC"/>
                </a:solidFill>
                <a:latin typeface="Arial" pitchFamily="34" charset="0"/>
                <a:cs typeface="Arial" pitchFamily="34" charset="0"/>
              </a:rPr>
              <a:t>JLab</a:t>
            </a:r>
          </a:p>
          <a:p>
            <a:pPr marL="1170832" lvl="2" indent="-256432">
              <a:buFont typeface="Courier New"/>
              <a:buChar char="o"/>
            </a:pPr>
            <a:r>
              <a:rPr lang="en-US" sz="1100" dirty="0">
                <a:latin typeface="Arial" pitchFamily="34" charset="0"/>
                <a:cs typeface="Arial" pitchFamily="34" charset="0"/>
              </a:rPr>
              <a:t>Coating of the mirrors, </a:t>
            </a:r>
            <a:r>
              <a:rPr lang="en-US" sz="1100" dirty="0" smtClean="0">
                <a:latin typeface="Arial" pitchFamily="34" charset="0"/>
                <a:cs typeface="Arial" pitchFamily="34" charset="0"/>
              </a:rPr>
              <a:t>manufacturing of Winston Cones, Passive Magnetic Shields  to be done by </a:t>
            </a:r>
            <a:r>
              <a:rPr lang="en-US" sz="1100" b="1" dirty="0" smtClean="0">
                <a:solidFill>
                  <a:srgbClr val="00B050"/>
                </a:solidFill>
                <a:latin typeface="Arial" pitchFamily="34" charset="0"/>
                <a:cs typeface="Arial" pitchFamily="34" charset="0"/>
              </a:rPr>
              <a:t>vendors</a:t>
            </a:r>
          </a:p>
          <a:p>
            <a:pPr marL="1170832" lvl="2" indent="-256432">
              <a:buFont typeface="Courier New"/>
              <a:buChar char="o"/>
            </a:pPr>
            <a:r>
              <a:rPr lang="en-US" sz="1100" dirty="0" smtClean="0">
                <a:latin typeface="Arial" pitchFamily="34" charset="0"/>
                <a:cs typeface="Arial" pitchFamily="34" charset="0"/>
              </a:rPr>
              <a:t>Manufacturing parts of the </a:t>
            </a:r>
            <a:r>
              <a:rPr lang="en-US" sz="1100" dirty="0">
                <a:latin typeface="Arial" pitchFamily="34" charset="0"/>
                <a:cs typeface="Arial" pitchFamily="34" charset="0"/>
              </a:rPr>
              <a:t>HTCC Containment </a:t>
            </a:r>
            <a:r>
              <a:rPr lang="en-US" sz="1100" dirty="0" smtClean="0">
                <a:latin typeface="Arial" pitchFamily="34" charset="0"/>
                <a:cs typeface="Arial" pitchFamily="34" charset="0"/>
              </a:rPr>
              <a:t>Vessel to be done </a:t>
            </a:r>
            <a:r>
              <a:rPr lang="en-US" sz="1100" dirty="0">
                <a:latin typeface="Arial" pitchFamily="34" charset="0"/>
                <a:cs typeface="Arial" pitchFamily="34" charset="0"/>
              </a:rPr>
              <a:t>by </a:t>
            </a:r>
            <a:r>
              <a:rPr lang="en-US" sz="1100" b="1" dirty="0" smtClean="0">
                <a:solidFill>
                  <a:srgbClr val="00B050"/>
                </a:solidFill>
                <a:latin typeface="Arial" pitchFamily="34" charset="0"/>
                <a:cs typeface="Arial" pitchFamily="34" charset="0"/>
              </a:rPr>
              <a:t>vendors</a:t>
            </a:r>
          </a:p>
          <a:p>
            <a:pPr marL="1170832" lvl="2" indent="-256432">
              <a:buFont typeface="Courier New"/>
              <a:buChar char="o"/>
            </a:pPr>
            <a:r>
              <a:rPr lang="en-US" sz="1100" dirty="0" smtClean="0">
                <a:latin typeface="Arial" pitchFamily="34" charset="0"/>
                <a:cs typeface="Arial" pitchFamily="34" charset="0"/>
              </a:rPr>
              <a:t>All assembly work and tests to be performed at </a:t>
            </a:r>
            <a:r>
              <a:rPr lang="en-US" sz="1100" b="1" dirty="0" smtClean="0">
                <a:solidFill>
                  <a:srgbClr val="0033CC"/>
                </a:solidFill>
                <a:latin typeface="Arial" pitchFamily="34" charset="0"/>
                <a:cs typeface="Arial" pitchFamily="34" charset="0"/>
              </a:rPr>
              <a:t>JLab</a:t>
            </a:r>
          </a:p>
          <a:p>
            <a:pPr marL="1170832" lvl="2" indent="-256432">
              <a:buFont typeface="Courier New"/>
              <a:buChar char="o"/>
            </a:pPr>
            <a:r>
              <a:rPr lang="en-US" sz="1100" dirty="0" smtClean="0">
                <a:latin typeface="Arial" pitchFamily="34" charset="0"/>
                <a:cs typeface="Arial" pitchFamily="34" charset="0"/>
              </a:rPr>
              <a:t>Build when necessary specialized test setups at </a:t>
            </a:r>
            <a:r>
              <a:rPr lang="en-US" sz="1100" b="1" dirty="0" smtClean="0">
                <a:solidFill>
                  <a:srgbClr val="0033CC"/>
                </a:solidFill>
                <a:latin typeface="Arial" pitchFamily="34" charset="0"/>
                <a:cs typeface="Arial" pitchFamily="34" charset="0"/>
              </a:rPr>
              <a:t>JLab</a:t>
            </a:r>
            <a:endParaRPr lang="en-US" sz="1100" dirty="0" smtClean="0">
              <a:solidFill>
                <a:srgbClr val="0033CC"/>
              </a:solidFill>
              <a:latin typeface="Arial" pitchFamily="34" charset="0"/>
              <a:cs typeface="Arial" pitchFamily="34" charset="0"/>
            </a:endParaRPr>
          </a:p>
          <a:p>
            <a:pPr marL="256432" indent="-256432"/>
            <a:endParaRPr lang="en-US" sz="1200" b="1" dirty="0" smtClean="0">
              <a:latin typeface="Arial" pitchFamily="34" charset="0"/>
              <a:cs typeface="Arial" pitchFamily="34" charset="0"/>
            </a:endParaRPr>
          </a:p>
          <a:p>
            <a:pPr marL="742950" lvl="1" indent="-285750">
              <a:buFont typeface="Wingdings" panose="05000000000000000000" pitchFamily="2" charset="2"/>
              <a:buChar char="§"/>
            </a:pPr>
            <a:r>
              <a:rPr lang="en-US" sz="1400" b="1" dirty="0" smtClean="0">
                <a:latin typeface="Arial" pitchFamily="34" charset="0"/>
                <a:cs typeface="Arial" pitchFamily="34" charset="0"/>
              </a:rPr>
              <a:t>Tests and Quality Control</a:t>
            </a:r>
          </a:p>
          <a:p>
            <a:pPr marL="256432" indent="-256432">
              <a:buFont typeface="Arial" pitchFamily="34" charset="0"/>
              <a:buChar char="•"/>
            </a:pPr>
            <a:endParaRPr lang="en-US" sz="1200" b="1" dirty="0" smtClean="0"/>
          </a:p>
          <a:p>
            <a:pPr marL="1170832" lvl="2" indent="-256432">
              <a:buFont typeface="Courier New"/>
              <a:buChar char="o"/>
            </a:pPr>
            <a:r>
              <a:rPr lang="en-US" sz="1100" dirty="0" smtClean="0">
                <a:latin typeface="Arial" pitchFamily="34" charset="0"/>
                <a:cs typeface="Arial" pitchFamily="34" charset="0"/>
              </a:rPr>
              <a:t>Tests of </a:t>
            </a:r>
            <a:r>
              <a:rPr lang="en-US" sz="1100" dirty="0">
                <a:latin typeface="Arial" pitchFamily="34" charset="0"/>
                <a:cs typeface="Arial" pitchFamily="34" charset="0"/>
              </a:rPr>
              <a:t>mirror facets (reflectance, shape), </a:t>
            </a:r>
            <a:r>
              <a:rPr lang="en-US" sz="1100" dirty="0" smtClean="0">
                <a:latin typeface="Arial" pitchFamily="34" charset="0"/>
                <a:cs typeface="Arial" pitchFamily="34" charset="0"/>
              </a:rPr>
              <a:t>and QA by </a:t>
            </a:r>
            <a:r>
              <a:rPr lang="en-US" sz="1100" b="1" dirty="0" smtClean="0">
                <a:solidFill>
                  <a:srgbClr val="00B050"/>
                </a:solidFill>
                <a:latin typeface="Arial" pitchFamily="34" charset="0"/>
                <a:cs typeface="Arial" pitchFamily="34" charset="0"/>
              </a:rPr>
              <a:t>vendor</a:t>
            </a:r>
            <a:r>
              <a:rPr lang="en-US" sz="1100" dirty="0" smtClean="0">
                <a:latin typeface="Arial" pitchFamily="34" charset="0"/>
                <a:cs typeface="Arial" pitchFamily="34" charset="0"/>
              </a:rPr>
              <a:t>, </a:t>
            </a:r>
            <a:r>
              <a:rPr lang="en-US" sz="1100" b="1" dirty="0" smtClean="0">
                <a:solidFill>
                  <a:srgbClr val="0033CC"/>
                </a:solidFill>
                <a:latin typeface="Arial" pitchFamily="34" charset="0"/>
                <a:cs typeface="Arial" pitchFamily="34" charset="0"/>
              </a:rPr>
              <a:t>JLab </a:t>
            </a:r>
            <a:r>
              <a:rPr lang="en-US" sz="1100" dirty="0" smtClean="0">
                <a:latin typeface="Arial" pitchFamily="34" charset="0"/>
                <a:cs typeface="Arial" pitchFamily="34" charset="0"/>
              </a:rPr>
              <a:t>and</a:t>
            </a:r>
            <a:r>
              <a:rPr lang="en-US" sz="1100" b="1" dirty="0" smtClean="0">
                <a:solidFill>
                  <a:srgbClr val="0033CC"/>
                </a:solidFill>
                <a:latin typeface="Arial" pitchFamily="34" charset="0"/>
                <a:cs typeface="Arial" pitchFamily="34" charset="0"/>
              </a:rPr>
              <a:t> </a:t>
            </a:r>
            <a:r>
              <a:rPr lang="en-US" sz="1100" b="1" dirty="0" smtClean="0">
                <a:solidFill>
                  <a:srgbClr val="0066FF"/>
                </a:solidFill>
                <a:latin typeface="Arial" pitchFamily="34" charset="0"/>
                <a:cs typeface="Arial" pitchFamily="34" charset="0"/>
                <a:sym typeface="UniversalMath1 BT"/>
              </a:rPr>
              <a:t>Collaborating Institutions</a:t>
            </a:r>
            <a:r>
              <a:rPr lang="en-US" sz="1100" dirty="0" smtClean="0">
                <a:latin typeface="Arial" pitchFamily="34" charset="0"/>
                <a:cs typeface="Arial" pitchFamily="34" charset="0"/>
              </a:rPr>
              <a:t>.</a:t>
            </a:r>
          </a:p>
          <a:p>
            <a:pPr marL="1170832" lvl="2" indent="-256432">
              <a:buFont typeface="Courier New"/>
              <a:buChar char="o"/>
            </a:pPr>
            <a:r>
              <a:rPr lang="en-US" sz="1100" dirty="0" smtClean="0">
                <a:latin typeface="Arial" pitchFamily="34" charset="0"/>
                <a:cs typeface="Arial" pitchFamily="34" charset="0"/>
              </a:rPr>
              <a:t> Final tests QA of the assembled HTCC </a:t>
            </a:r>
            <a:r>
              <a:rPr lang="en-US" sz="1100" dirty="0">
                <a:latin typeface="Arial" pitchFamily="34" charset="0"/>
                <a:cs typeface="Arial" pitchFamily="34" charset="0"/>
              </a:rPr>
              <a:t>half-sector </a:t>
            </a:r>
            <a:r>
              <a:rPr lang="en-US" sz="1100" dirty="0" smtClean="0">
                <a:latin typeface="Arial" pitchFamily="34" charset="0"/>
                <a:cs typeface="Arial" pitchFamily="34" charset="0"/>
              </a:rPr>
              <a:t>mirrors </a:t>
            </a:r>
            <a:r>
              <a:rPr lang="en-US" sz="1100" dirty="0">
                <a:latin typeface="Arial" pitchFamily="34" charset="0"/>
                <a:cs typeface="Arial" pitchFamily="34" charset="0"/>
              </a:rPr>
              <a:t>to be done at </a:t>
            </a:r>
            <a:r>
              <a:rPr lang="en-US" sz="1100" b="1" dirty="0" smtClean="0">
                <a:solidFill>
                  <a:srgbClr val="0033CC"/>
                </a:solidFill>
                <a:latin typeface="Arial" pitchFamily="34" charset="0"/>
                <a:cs typeface="Arial" pitchFamily="34" charset="0"/>
              </a:rPr>
              <a:t>JLab </a:t>
            </a:r>
            <a:r>
              <a:rPr lang="en-US" sz="1100" dirty="0" smtClean="0">
                <a:latin typeface="Arial" pitchFamily="34" charset="0"/>
                <a:cs typeface="Arial" pitchFamily="34" charset="0"/>
                <a:sym typeface="UniversalMath1 BT"/>
              </a:rPr>
              <a:t>and </a:t>
            </a:r>
            <a:r>
              <a:rPr lang="en-US" sz="1100" b="1" dirty="0">
                <a:solidFill>
                  <a:srgbClr val="0066FF"/>
                </a:solidFill>
                <a:latin typeface="Arial" pitchFamily="34" charset="0"/>
                <a:cs typeface="Arial" pitchFamily="34" charset="0"/>
                <a:sym typeface="UniversalMath1 BT"/>
              </a:rPr>
              <a:t>Collaborating Institutions </a:t>
            </a:r>
            <a:endParaRPr lang="en-US" sz="1100" b="1" dirty="0" smtClean="0">
              <a:solidFill>
                <a:srgbClr val="0033CC"/>
              </a:solidFill>
              <a:latin typeface="Arial" pitchFamily="34" charset="0"/>
              <a:cs typeface="Arial" pitchFamily="34" charset="0"/>
            </a:endParaRPr>
          </a:p>
          <a:p>
            <a:pPr marL="1170832" lvl="2" indent="-256432">
              <a:buFont typeface="Courier New"/>
              <a:buChar char="o"/>
            </a:pPr>
            <a:r>
              <a:rPr lang="en-US" sz="1100" dirty="0" smtClean="0">
                <a:latin typeface="Arial" pitchFamily="34" charset="0"/>
                <a:cs typeface="Arial" pitchFamily="34" charset="0"/>
              </a:rPr>
              <a:t>Tests and Quality Control of 5</a:t>
            </a:r>
            <a:r>
              <a:rPr lang="en-US" sz="1100" dirty="0" smtClean="0">
                <a:latin typeface="Arial" pitchFamily="34" charset="0"/>
                <a:cs typeface="Arial" pitchFamily="34" charset="0"/>
                <a:sym typeface="UniversalMath1 BT"/>
              </a:rPr>
              <a:t> phototubes, magnetic shields to be done by </a:t>
            </a:r>
            <a:r>
              <a:rPr lang="en-US" sz="1100" b="1" dirty="0" smtClean="0">
                <a:solidFill>
                  <a:srgbClr val="0033CC"/>
                </a:solidFill>
                <a:latin typeface="Arial" pitchFamily="34" charset="0"/>
                <a:cs typeface="Arial" pitchFamily="34" charset="0"/>
                <a:sym typeface="UniversalMath1 BT"/>
              </a:rPr>
              <a:t>JLab</a:t>
            </a:r>
            <a:r>
              <a:rPr lang="en-US" sz="1100" dirty="0" smtClean="0">
                <a:latin typeface="Arial" pitchFamily="34" charset="0"/>
                <a:cs typeface="Arial" pitchFamily="34" charset="0"/>
                <a:sym typeface="UniversalMath1 BT"/>
              </a:rPr>
              <a:t> and </a:t>
            </a:r>
            <a:r>
              <a:rPr lang="en-US" sz="1100" b="1" dirty="0" smtClean="0">
                <a:solidFill>
                  <a:srgbClr val="0066FF"/>
                </a:solidFill>
                <a:latin typeface="Arial" pitchFamily="34" charset="0"/>
                <a:cs typeface="Arial" pitchFamily="34" charset="0"/>
                <a:sym typeface="UniversalMath1 BT"/>
              </a:rPr>
              <a:t>Collaborating Institutions </a:t>
            </a:r>
            <a:endParaRPr lang="en-US" sz="1100" b="1" dirty="0">
              <a:solidFill>
                <a:srgbClr val="0066FF"/>
              </a:solidFill>
              <a:latin typeface="Arial" pitchFamily="34" charset="0"/>
              <a:cs typeface="Arial" pitchFamily="34" charset="0"/>
            </a:endParaRPr>
          </a:p>
          <a:p>
            <a:pPr marL="1170832" lvl="2" indent="-256432">
              <a:buFont typeface="Courier New" panose="02070309020205020404" pitchFamily="49" charset="0"/>
              <a:buChar char="o"/>
            </a:pPr>
            <a:r>
              <a:rPr lang="en-US" sz="1100" dirty="0" smtClean="0">
                <a:latin typeface="Arial" pitchFamily="34" charset="0"/>
                <a:cs typeface="Arial" pitchFamily="34" charset="0"/>
              </a:rPr>
              <a:t>Alignment </a:t>
            </a:r>
            <a:r>
              <a:rPr lang="en-US" sz="1100" dirty="0" smtClean="0">
                <a:solidFill>
                  <a:prstClr val="black"/>
                </a:solidFill>
                <a:latin typeface="Arial" pitchFamily="34" charset="0"/>
                <a:cs typeface="Arial" pitchFamily="34" charset="0"/>
              </a:rPr>
              <a:t>checks </a:t>
            </a:r>
            <a:r>
              <a:rPr lang="en-US" sz="1100" dirty="0">
                <a:latin typeface="Arial" pitchFamily="34" charset="0"/>
                <a:cs typeface="Arial" pitchFamily="34" charset="0"/>
              </a:rPr>
              <a:t>of components (including composite parts) of the </a:t>
            </a:r>
            <a:r>
              <a:rPr lang="en-US" sz="1100" dirty="0" smtClean="0">
                <a:latin typeface="Arial" pitchFamily="34" charset="0"/>
                <a:cs typeface="Arial" pitchFamily="34" charset="0"/>
              </a:rPr>
              <a:t>Containment Vessel, establishing </a:t>
            </a:r>
            <a:r>
              <a:rPr lang="en-US" sz="1100" dirty="0">
                <a:latin typeface="Arial" pitchFamily="34" charset="0"/>
                <a:cs typeface="Arial" pitchFamily="34" charset="0"/>
              </a:rPr>
              <a:t>fiducial points of </a:t>
            </a:r>
            <a:r>
              <a:rPr lang="en-US" sz="1100" dirty="0" smtClean="0">
                <a:latin typeface="Arial" pitchFamily="34" charset="0"/>
                <a:cs typeface="Arial" pitchFamily="34" charset="0"/>
              </a:rPr>
              <a:t>reference, tests to be done </a:t>
            </a:r>
            <a:r>
              <a:rPr lang="en-US" sz="1100" dirty="0">
                <a:latin typeface="Arial" pitchFamily="34" charset="0"/>
                <a:cs typeface="Arial" pitchFamily="34" charset="0"/>
              </a:rPr>
              <a:t>at </a:t>
            </a:r>
            <a:r>
              <a:rPr lang="en-US" sz="1100" b="1" dirty="0" smtClean="0">
                <a:solidFill>
                  <a:srgbClr val="0033CC"/>
                </a:solidFill>
                <a:latin typeface="Arial" pitchFamily="34" charset="0"/>
                <a:cs typeface="Arial" pitchFamily="34" charset="0"/>
              </a:rPr>
              <a:t>JLab</a:t>
            </a:r>
          </a:p>
          <a:p>
            <a:pPr marL="1170832" lvl="2" indent="-256432">
              <a:buFont typeface="Courier New" panose="02070309020205020404" pitchFamily="49" charset="0"/>
              <a:buChar char="o"/>
            </a:pPr>
            <a:r>
              <a:rPr lang="en-US" sz="1100" dirty="0">
                <a:latin typeface="Arial" pitchFamily="34" charset="0"/>
                <a:cs typeface="Arial" pitchFamily="34" charset="0"/>
              </a:rPr>
              <a:t>Final assembly and tests </a:t>
            </a:r>
            <a:r>
              <a:rPr lang="en-US" sz="1100" dirty="0" smtClean="0">
                <a:latin typeface="Arial" pitchFamily="34" charset="0"/>
                <a:cs typeface="Arial" pitchFamily="34" charset="0"/>
              </a:rPr>
              <a:t>and QA of </a:t>
            </a:r>
            <a:r>
              <a:rPr lang="en-US" sz="1100" dirty="0">
                <a:latin typeface="Arial" pitchFamily="34" charset="0"/>
                <a:cs typeface="Arial" pitchFamily="34" charset="0"/>
              </a:rPr>
              <a:t>the </a:t>
            </a:r>
            <a:r>
              <a:rPr lang="en-US" sz="1100" dirty="0" smtClean="0">
                <a:latin typeface="Arial" pitchFamily="34" charset="0"/>
                <a:cs typeface="Arial" pitchFamily="34" charset="0"/>
              </a:rPr>
              <a:t>HTCC detector </a:t>
            </a:r>
            <a:r>
              <a:rPr lang="en-US" sz="1100" dirty="0">
                <a:latin typeface="Arial" pitchFamily="34" charset="0"/>
                <a:cs typeface="Arial" pitchFamily="34" charset="0"/>
              </a:rPr>
              <a:t>to be done </a:t>
            </a:r>
            <a:r>
              <a:rPr lang="en-US" sz="1100" dirty="0" smtClean="0">
                <a:latin typeface="Arial" pitchFamily="34" charset="0"/>
                <a:cs typeface="Arial" pitchFamily="34" charset="0"/>
              </a:rPr>
              <a:t>by </a:t>
            </a:r>
            <a:r>
              <a:rPr lang="en-US" sz="1100" b="1" dirty="0" smtClean="0">
                <a:solidFill>
                  <a:srgbClr val="0033CC"/>
                </a:solidFill>
                <a:latin typeface="Arial" pitchFamily="34" charset="0"/>
                <a:cs typeface="Arial" pitchFamily="34" charset="0"/>
              </a:rPr>
              <a:t>JLab </a:t>
            </a:r>
            <a:r>
              <a:rPr lang="en-US" sz="1100" dirty="0" smtClean="0">
                <a:latin typeface="Arial" pitchFamily="34" charset="0"/>
                <a:cs typeface="Arial" pitchFamily="34" charset="0"/>
                <a:sym typeface="UniversalMath1 BT"/>
              </a:rPr>
              <a:t>and </a:t>
            </a:r>
            <a:r>
              <a:rPr lang="en-US" sz="1100" b="1" dirty="0">
                <a:solidFill>
                  <a:srgbClr val="0066FF"/>
                </a:solidFill>
                <a:latin typeface="Arial" pitchFamily="34" charset="0"/>
                <a:cs typeface="Arial" pitchFamily="34" charset="0"/>
                <a:sym typeface="UniversalMath1 BT"/>
              </a:rPr>
              <a:t>Collaborating Institutions </a:t>
            </a:r>
            <a:endParaRPr lang="en-US" sz="1200" dirty="0" smtClean="0">
              <a:latin typeface="Arial" pitchFamily="34" charset="0"/>
              <a:cs typeface="Arial" pitchFamily="34" charset="0"/>
              <a:sym typeface="UniversalMath1 BT"/>
            </a:endParaRPr>
          </a:p>
          <a:p>
            <a:pPr marL="1170832" lvl="2" indent="-256432">
              <a:buFont typeface="Courier New" panose="02070309020205020404" pitchFamily="49" charset="0"/>
              <a:buChar char="o"/>
            </a:pPr>
            <a:endParaRPr lang="en-US" sz="1100" b="1" dirty="0">
              <a:solidFill>
                <a:srgbClr val="0066FF"/>
              </a:solidFill>
              <a:latin typeface="Arial" pitchFamily="34" charset="0"/>
              <a:cs typeface="Arial" pitchFamily="34" charset="0"/>
            </a:endParaRPr>
          </a:p>
        </p:txBody>
      </p:sp>
      <p:sp>
        <p:nvSpPr>
          <p:cNvPr id="5" name="TextBox 4"/>
          <p:cNvSpPr txBox="1"/>
          <p:nvPr/>
        </p:nvSpPr>
        <p:spPr>
          <a:xfrm>
            <a:off x="2834640" y="76200"/>
            <a:ext cx="3566160" cy="461665"/>
          </a:xfrm>
          <a:prstGeom prst="rect">
            <a:avLst/>
          </a:prstGeom>
          <a:noFill/>
        </p:spPr>
        <p:txBody>
          <a:bodyPr wrap="square" rtlCol="0">
            <a:spAutoFit/>
          </a:bodyPr>
          <a:lstStyle/>
          <a:p>
            <a:r>
              <a:rPr lang="en-US" sz="2400" b="1" dirty="0" smtClean="0">
                <a:solidFill>
                  <a:srgbClr val="0033CC"/>
                </a:solidFill>
                <a:latin typeface="+mj-lt"/>
              </a:rPr>
              <a:t>Construction Strategy</a:t>
            </a:r>
            <a:endParaRPr lang="en-US" sz="2400" b="1" dirty="0">
              <a:solidFill>
                <a:srgbClr val="0033CC"/>
              </a:solidFill>
              <a:latin typeface="+mj-lt"/>
            </a:endParaRPr>
          </a:p>
        </p:txBody>
      </p:sp>
    </p:spTree>
    <p:extLst>
      <p:ext uri="{BB962C8B-B14F-4D97-AF65-F5344CB8AC3E}">
        <p14:creationId xmlns:p14="http://schemas.microsoft.com/office/powerpoint/2010/main" val="17602711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8880" y="1005840"/>
            <a:ext cx="4618759" cy="4614869"/>
          </a:xfrm>
          <a:prstGeom prst="rect">
            <a:avLst/>
          </a:prstGeom>
          <a:noFill/>
          <a:ln w="28575">
            <a:noFill/>
          </a:ln>
        </p:spPr>
        <p:txBody>
          <a:bodyPr wrap="square" lIns="82058" tIns="41029" rIns="82058" bIns="41029" rtlCol="0">
            <a:spAutoFit/>
          </a:bodyPr>
          <a:lstStyle/>
          <a:p>
            <a:pPr marL="742950" lvl="1" indent="-285750" algn="just">
              <a:spcAft>
                <a:spcPts val="300"/>
              </a:spcAft>
              <a:buFont typeface="Wingdings" panose="05000000000000000000" pitchFamily="2" charset="2"/>
              <a:buChar char="§"/>
            </a:pPr>
            <a:r>
              <a:rPr lang="en-US" sz="1400" b="1" dirty="0" smtClean="0">
                <a:latin typeface="Arial Narrow" panose="020B0606020202030204" pitchFamily="34" charset="0"/>
                <a:cs typeface="Arial" pitchFamily="34" charset="0"/>
              </a:rPr>
              <a:t>HTCC General Description</a:t>
            </a:r>
          </a:p>
          <a:p>
            <a:pPr marL="742950" lvl="1" indent="-285750" algn="just">
              <a:spcAft>
                <a:spcPts val="300"/>
              </a:spcAft>
              <a:buFont typeface="Wingdings" panose="05000000000000000000" pitchFamily="2" charset="2"/>
              <a:buChar char="§"/>
            </a:pPr>
            <a:r>
              <a:rPr lang="en-US" sz="1400" b="1" dirty="0" smtClean="0">
                <a:solidFill>
                  <a:srgbClr val="0033CC"/>
                </a:solidFill>
                <a:latin typeface="Arial Narrow" panose="020B0606020202030204" pitchFamily="34" charset="0"/>
                <a:cs typeface="Arial" pitchFamily="34" charset="0"/>
              </a:rPr>
              <a:t>Current Construction Status</a:t>
            </a:r>
          </a:p>
          <a:p>
            <a:pPr marL="1200150" lvl="2" indent="-285750" algn="just">
              <a:spcAft>
                <a:spcPts val="300"/>
              </a:spcAft>
              <a:buFont typeface="Arial" panose="020B0604020202020204" pitchFamily="34" charset="0"/>
              <a:buChar char="•"/>
            </a:pPr>
            <a:r>
              <a:rPr lang="en-US" sz="1400" dirty="0" smtClean="0">
                <a:solidFill>
                  <a:srgbClr val="0033CC"/>
                </a:solidFill>
                <a:latin typeface="Arial Narrow" panose="020B0606020202030204" pitchFamily="34" charset="0"/>
                <a:cs typeface="Arial" pitchFamily="34" charset="0"/>
              </a:rPr>
              <a:t>Ellipsoidal Mirrors</a:t>
            </a:r>
          </a:p>
          <a:p>
            <a:pPr marL="1200150" lvl="2" indent="-285750" algn="just">
              <a:spcAft>
                <a:spcPts val="300"/>
              </a:spcAft>
              <a:buFont typeface="Arial" panose="020B0604020202020204" pitchFamily="34" charset="0"/>
              <a:buChar char="•"/>
            </a:pPr>
            <a:r>
              <a:rPr lang="en-US" sz="1400" dirty="0" smtClean="0">
                <a:solidFill>
                  <a:srgbClr val="0033CC"/>
                </a:solidFill>
                <a:latin typeface="Arial Narrow" panose="020B0606020202030204" pitchFamily="34" charset="0"/>
                <a:cs typeface="Arial" pitchFamily="34" charset="0"/>
              </a:rPr>
              <a:t>Half-sector Mirrors</a:t>
            </a:r>
          </a:p>
          <a:p>
            <a:pPr marL="1200150" lvl="2" indent="-285750" algn="just">
              <a:spcAft>
                <a:spcPts val="300"/>
              </a:spcAft>
              <a:buFont typeface="Arial" panose="020B0604020202020204" pitchFamily="34" charset="0"/>
              <a:buChar char="•"/>
            </a:pPr>
            <a:r>
              <a:rPr lang="en-US" sz="1400" dirty="0" smtClean="0">
                <a:solidFill>
                  <a:srgbClr val="0033CC"/>
                </a:solidFill>
                <a:latin typeface="Arial Narrow" panose="020B0606020202030204" pitchFamily="34" charset="0"/>
                <a:cs typeface="Arial" pitchFamily="34" charset="0"/>
              </a:rPr>
              <a:t>HTCC Combined Mirror</a:t>
            </a:r>
          </a:p>
          <a:p>
            <a:pPr marL="1200150" lvl="2" indent="-285750" algn="just">
              <a:spcAft>
                <a:spcPts val="300"/>
              </a:spcAft>
              <a:buFont typeface="Arial" panose="020B0604020202020204" pitchFamily="34" charset="0"/>
              <a:buChar char="•"/>
            </a:pPr>
            <a:r>
              <a:rPr lang="en-US" sz="1400" dirty="0" smtClean="0">
                <a:solidFill>
                  <a:srgbClr val="0033CC"/>
                </a:solidFill>
                <a:latin typeface="Arial Narrow" panose="020B0606020202030204" pitchFamily="34" charset="0"/>
                <a:cs typeface="Arial" pitchFamily="34" charset="0"/>
              </a:rPr>
              <a:t>Containment Vessel </a:t>
            </a:r>
          </a:p>
          <a:p>
            <a:pPr marL="1200150" lvl="2" indent="-285750" algn="just">
              <a:spcAft>
                <a:spcPts val="300"/>
              </a:spcAft>
              <a:buFont typeface="Arial" panose="020B0604020202020204" pitchFamily="34" charset="0"/>
              <a:buChar char="•"/>
            </a:pPr>
            <a:r>
              <a:rPr lang="en-US" sz="1400" dirty="0" smtClean="0">
                <a:solidFill>
                  <a:srgbClr val="0033CC"/>
                </a:solidFill>
                <a:latin typeface="Arial Narrow" panose="020B0606020202030204" pitchFamily="34" charset="0"/>
                <a:cs typeface="Arial" pitchFamily="34" charset="0"/>
              </a:rPr>
              <a:t>Combined Mirror Installation</a:t>
            </a:r>
          </a:p>
          <a:p>
            <a:pPr marL="1200150" lvl="2" indent="-285750" algn="just">
              <a:spcAft>
                <a:spcPts val="300"/>
              </a:spcAft>
              <a:buFont typeface="Arial" panose="020B0604020202020204" pitchFamily="34" charset="0"/>
              <a:buChar char="•"/>
            </a:pPr>
            <a:r>
              <a:rPr lang="en-US" sz="1400" dirty="0" smtClean="0">
                <a:solidFill>
                  <a:srgbClr val="0033CC"/>
                </a:solidFill>
                <a:latin typeface="Arial Narrow" panose="020B0606020202030204" pitchFamily="34" charset="0"/>
                <a:cs typeface="Arial" pitchFamily="34" charset="0"/>
              </a:rPr>
              <a:t>Alignment of the PMT </a:t>
            </a:r>
            <a:r>
              <a:rPr lang="en-US" sz="1400" dirty="0">
                <a:solidFill>
                  <a:srgbClr val="0033CC"/>
                </a:solidFill>
                <a:latin typeface="Arial Narrow" panose="020B0606020202030204" pitchFamily="34" charset="0"/>
                <a:cs typeface="Arial" pitchFamily="34" charset="0"/>
              </a:rPr>
              <a:t>Mounting </a:t>
            </a:r>
            <a:r>
              <a:rPr lang="en-US" sz="1400" dirty="0" smtClean="0">
                <a:solidFill>
                  <a:srgbClr val="0033CC"/>
                </a:solidFill>
                <a:latin typeface="Arial Narrow" panose="020B0606020202030204" pitchFamily="34" charset="0"/>
                <a:cs typeface="Arial" pitchFamily="34" charset="0"/>
              </a:rPr>
              <a:t>Units</a:t>
            </a:r>
          </a:p>
          <a:p>
            <a:pPr marL="1200150" lvl="2" indent="-285750" algn="just">
              <a:spcAft>
                <a:spcPts val="300"/>
              </a:spcAft>
              <a:buFont typeface="Arial" panose="020B0604020202020204" pitchFamily="34" charset="0"/>
              <a:buChar char="•"/>
            </a:pPr>
            <a:r>
              <a:rPr lang="en-US" sz="1400" dirty="0" smtClean="0">
                <a:solidFill>
                  <a:srgbClr val="0033CC"/>
                </a:solidFill>
                <a:latin typeface="Arial Narrow" panose="020B0606020202030204" pitchFamily="34" charset="0"/>
                <a:cs typeface="Arial" pitchFamily="34" charset="0"/>
              </a:rPr>
              <a:t>Light Monitoring System</a:t>
            </a:r>
          </a:p>
          <a:p>
            <a:pPr marL="742950" lvl="1" indent="-285750" algn="just">
              <a:spcAft>
                <a:spcPts val="300"/>
              </a:spcAft>
              <a:buFont typeface="Wingdings" panose="05000000000000000000" pitchFamily="2" charset="2"/>
              <a:buChar char="§"/>
            </a:pPr>
            <a:r>
              <a:rPr lang="en-US" sz="1400" b="1" dirty="0" smtClean="0">
                <a:latin typeface="Arial Narrow" panose="020B0606020202030204" pitchFamily="34" charset="0"/>
                <a:cs typeface="Arial" pitchFamily="34" charset="0"/>
              </a:rPr>
              <a:t>Project Work Remaining</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Status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Schedule</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Cost Estimate</a:t>
            </a:r>
          </a:p>
          <a:p>
            <a:pPr marL="742950" lvl="1" indent="-285750" algn="just">
              <a:spcAft>
                <a:spcPts val="300"/>
              </a:spcAft>
              <a:buFont typeface="Wingdings" panose="05000000000000000000" pitchFamily="2" charset="2"/>
              <a:buChar char="§"/>
            </a:pPr>
            <a:r>
              <a:rPr lang="en-US" sz="1400" b="1" dirty="0" smtClean="0">
                <a:latin typeface="Arial Narrow" panose="020B0606020202030204" pitchFamily="34" charset="0"/>
                <a:cs typeface="Arial" pitchFamily="34" charset="0"/>
              </a:rPr>
              <a:t>Off-project Activities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Status</a:t>
            </a:r>
            <a:endParaRPr lang="en-US" sz="1400" dirty="0">
              <a:latin typeface="Arial Narrow" panose="020B0606020202030204" pitchFamily="34" charset="0"/>
              <a:cs typeface="Arial" pitchFamily="34" charset="0"/>
            </a:endParaRP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Schedule</a:t>
            </a:r>
            <a:endParaRPr lang="en-US" sz="1400" dirty="0">
              <a:latin typeface="Arial Narrow" panose="020B0606020202030204" pitchFamily="34" charset="0"/>
              <a:cs typeface="Arial" pitchFamily="34" charset="0"/>
            </a:endParaRP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Cost Estimate</a:t>
            </a:r>
          </a:p>
          <a:p>
            <a:pPr marL="742950" lvl="1" indent="-285750" algn="just">
              <a:spcAft>
                <a:spcPts val="300"/>
              </a:spcAft>
              <a:buFont typeface="Wingdings" panose="05000000000000000000" pitchFamily="2" charset="2"/>
              <a:buChar char="§"/>
            </a:pPr>
            <a:r>
              <a:rPr lang="en-US" sz="1400" b="1" dirty="0" smtClean="0">
                <a:latin typeface="Arial Narrow" panose="020B0606020202030204" pitchFamily="34" charset="0"/>
                <a:cs typeface="Arial" pitchFamily="34" charset="0"/>
              </a:rPr>
              <a:t>Summary</a:t>
            </a:r>
            <a:endParaRPr lang="en-US" sz="1400" b="1" dirty="0">
              <a:latin typeface="Arial Narrow" panose="020B0606020202030204" pitchFamily="34" charset="0"/>
              <a:cs typeface="Arial" pitchFamily="34" charset="0"/>
            </a:endParaRPr>
          </a:p>
        </p:txBody>
      </p:sp>
      <p:sp>
        <p:nvSpPr>
          <p:cNvPr id="5" name="TextBox 4"/>
          <p:cNvSpPr txBox="1"/>
          <p:nvPr/>
        </p:nvSpPr>
        <p:spPr>
          <a:xfrm>
            <a:off x="3840480" y="76200"/>
            <a:ext cx="1371600" cy="461665"/>
          </a:xfrm>
          <a:prstGeom prst="rect">
            <a:avLst/>
          </a:prstGeom>
          <a:noFill/>
        </p:spPr>
        <p:txBody>
          <a:bodyPr wrap="square" rtlCol="0">
            <a:spAutoFit/>
          </a:bodyPr>
          <a:lstStyle/>
          <a:p>
            <a:r>
              <a:rPr lang="en-US" sz="2400" b="1" dirty="0" smtClean="0">
                <a:solidFill>
                  <a:srgbClr val="0033CC"/>
                </a:solidFill>
                <a:latin typeface="+mj-lt"/>
              </a:rPr>
              <a:t>Content</a:t>
            </a:r>
            <a:endParaRPr lang="en-US" sz="2400" b="1" dirty="0">
              <a:solidFill>
                <a:srgbClr val="0033CC"/>
              </a:solidFill>
              <a:latin typeface="+mj-lt"/>
            </a:endParaRPr>
          </a:p>
        </p:txBody>
      </p:sp>
    </p:spTree>
    <p:extLst>
      <p:ext uri="{BB962C8B-B14F-4D97-AF65-F5344CB8AC3E}">
        <p14:creationId xmlns:p14="http://schemas.microsoft.com/office/powerpoint/2010/main" val="33490611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76201"/>
            <a:ext cx="3429000" cy="461665"/>
          </a:xfrm>
          <a:prstGeom prst="rect">
            <a:avLst/>
          </a:prstGeom>
          <a:noFill/>
        </p:spPr>
        <p:txBody>
          <a:bodyPr wrap="square" rtlCol="0">
            <a:spAutoFit/>
          </a:bodyPr>
          <a:lstStyle/>
          <a:p>
            <a:pPr algn="ctr"/>
            <a:r>
              <a:rPr lang="en-US" sz="2400" b="1" dirty="0">
                <a:solidFill>
                  <a:srgbClr val="0033CC"/>
                </a:solidFill>
                <a:latin typeface="+mj-lt"/>
              </a:rPr>
              <a:t>E</a:t>
            </a:r>
            <a:r>
              <a:rPr lang="en-US" sz="2400" b="1" dirty="0" smtClean="0">
                <a:solidFill>
                  <a:srgbClr val="0033CC"/>
                </a:solidFill>
                <a:latin typeface="+mj-lt"/>
              </a:rPr>
              <a:t>llipsoidal Mirrors</a:t>
            </a:r>
            <a:endParaRPr lang="en-US" sz="2400" b="1" dirty="0">
              <a:solidFill>
                <a:srgbClr val="0033CC"/>
              </a:solidFill>
              <a:latin typeface="+mj-lt"/>
            </a:endParaRPr>
          </a:p>
        </p:txBody>
      </p:sp>
      <p:pic>
        <p:nvPicPr>
          <p:cNvPr id="6" name="Picture 5" descr="pmt1_t10_f5"/>
          <p:cNvPicPr>
            <a:picLocks noChangeAspect="1" noChangeArrowheads="1"/>
          </p:cNvPicPr>
          <p:nvPr/>
        </p:nvPicPr>
        <p:blipFill>
          <a:blip r:embed="rId3">
            <a:extLst>
              <a:ext uri="{28A0092B-C50C-407E-A947-70E740481C1C}">
                <a14:useLocalDpi xmlns:a14="http://schemas.microsoft.com/office/drawing/2010/main" val="0"/>
              </a:ext>
            </a:extLst>
          </a:blip>
          <a:srcRect l="4974" t="11813" r="8580" b="6218"/>
          <a:stretch>
            <a:fillRect/>
          </a:stretch>
        </p:blipFill>
        <p:spPr bwMode="auto">
          <a:xfrm>
            <a:off x="237745" y="1737360"/>
            <a:ext cx="2860485" cy="2712342"/>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7"/>
          <p:cNvSpPr txBox="1">
            <a:spLocks noChangeArrowheads="1"/>
          </p:cNvSpPr>
          <p:nvPr/>
        </p:nvSpPr>
        <p:spPr bwMode="auto">
          <a:xfrm>
            <a:off x="548640" y="4023360"/>
            <a:ext cx="685800" cy="214312"/>
          </a:xfrm>
          <a:prstGeom prst="rect">
            <a:avLst/>
          </a:prstGeom>
          <a:noFill/>
          <a:ln>
            <a:noFill/>
          </a:ln>
          <a:effectLst/>
          <a:extLst>
            <a:ext uri="{909E8E84-426E-40dd-AFC4-6F175D3DCCD1}">
              <a14:hiddenFill xmlns:a14="http://schemas.microsoft.com/office/drawing/2010/main">
                <a:solidFill>
                  <a:srgbClr val="0000FF">
                    <a:alpha val="50000"/>
                  </a:srgbClr>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pPr algn="ctr"/>
            <a:r>
              <a:rPr lang="en-US" altLang="en-US" sz="800" b="0" dirty="0">
                <a:solidFill>
                  <a:schemeClr val="bg1"/>
                </a:solidFill>
                <a:sym typeface="Symbol" pitchFamily="18" charset="2"/>
              </a:rPr>
              <a:t> </a:t>
            </a:r>
            <a:r>
              <a:rPr lang="en-US" altLang="en-US" sz="800" b="0" dirty="0">
                <a:solidFill>
                  <a:schemeClr val="bg1"/>
                </a:solidFill>
              </a:rPr>
              <a:t>110mm</a:t>
            </a:r>
          </a:p>
        </p:txBody>
      </p:sp>
      <p:sp>
        <p:nvSpPr>
          <p:cNvPr id="8" name="Line 6"/>
          <p:cNvSpPr>
            <a:spLocks noChangeShapeType="1"/>
          </p:cNvSpPr>
          <p:nvPr/>
        </p:nvSpPr>
        <p:spPr bwMode="auto">
          <a:xfrm flipV="1">
            <a:off x="1188720" y="3703479"/>
            <a:ext cx="335280" cy="42656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 name="Picture 8" descr="wc1_t10_f5"/>
          <p:cNvPicPr>
            <a:picLocks noChangeAspect="1" noChangeArrowheads="1"/>
          </p:cNvPicPr>
          <p:nvPr/>
        </p:nvPicPr>
        <p:blipFill>
          <a:blip r:embed="rId4">
            <a:extLst>
              <a:ext uri="{28A0092B-C50C-407E-A947-70E740481C1C}">
                <a14:useLocalDpi xmlns:a14="http://schemas.microsoft.com/office/drawing/2010/main" val="0"/>
              </a:ext>
            </a:extLst>
          </a:blip>
          <a:srcRect l="3731" t="11813" r="1244" b="6218"/>
          <a:stretch>
            <a:fillRect/>
          </a:stretch>
        </p:blipFill>
        <p:spPr bwMode="auto">
          <a:xfrm>
            <a:off x="3017520" y="1737360"/>
            <a:ext cx="3144363" cy="27123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p:cNvSpPr txBox="1">
            <a:spLocks noChangeArrowheads="1"/>
          </p:cNvSpPr>
          <p:nvPr/>
        </p:nvSpPr>
        <p:spPr bwMode="auto">
          <a:xfrm>
            <a:off x="5029200" y="4023360"/>
            <a:ext cx="762000" cy="214313"/>
          </a:xfrm>
          <a:prstGeom prst="rect">
            <a:avLst/>
          </a:prstGeom>
          <a:noFill/>
          <a:ln>
            <a:noFill/>
          </a:ln>
          <a:effectLst/>
          <a:extLst>
            <a:ext uri="{909E8E84-426E-40dd-AFC4-6F175D3DCCD1}">
              <a14:hiddenFill xmlns:a14="http://schemas.microsoft.com/office/drawing/2010/main">
                <a:solidFill>
                  <a:srgbClr val="0000FF">
                    <a:alpha val="50000"/>
                  </a:srgbClr>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pPr marL="0" marR="0" lvl="0" indent="0" algn="ctr" defTabSz="914400" eaLnBrk="1" fontAlgn="base" latinLnBrk="0" hangingPunct="1">
              <a:lnSpc>
                <a:spcPct val="100000"/>
              </a:lnSpc>
              <a:spcBef>
                <a:spcPct val="50000"/>
              </a:spcBef>
              <a:spcAft>
                <a:spcPct val="0"/>
              </a:spcAft>
              <a:buClrTx/>
              <a:buSzTx/>
              <a:buFont typeface="Symbol" pitchFamily="18" charset="2"/>
              <a:buChar char="Æ"/>
              <a:tabLst/>
              <a:defRPr/>
            </a:pPr>
            <a:r>
              <a:rPr kumimoji="0" lang="en-US" altLang="en-US" sz="800" b="0" i="0" u="none" strike="noStrike" kern="0" cap="none" spc="0" normalizeH="0" baseline="0" noProof="0" dirty="0" smtClean="0">
                <a:ln>
                  <a:noFill/>
                </a:ln>
                <a:solidFill>
                  <a:srgbClr val="FFFFFF"/>
                </a:solidFill>
                <a:effectLst/>
                <a:uLnTx/>
                <a:uFillTx/>
              </a:rPr>
              <a:t> 161.4mm</a:t>
            </a:r>
            <a:endParaRPr kumimoji="0" lang="en-US" altLang="en-US" sz="800" b="0" i="0" u="none" strike="noStrike" kern="0" cap="none" spc="0" normalizeH="0" baseline="0" noProof="0" dirty="0" smtClean="0">
              <a:ln>
                <a:noFill/>
              </a:ln>
              <a:solidFill>
                <a:srgbClr val="FFFFFF"/>
              </a:solidFill>
              <a:effectLst/>
              <a:uLnTx/>
              <a:uFillTx/>
              <a:cs typeface="Arial" pitchFamily="34" charset="0"/>
            </a:endParaRPr>
          </a:p>
        </p:txBody>
      </p:sp>
      <p:sp>
        <p:nvSpPr>
          <p:cNvPr id="11" name="Text Box 25"/>
          <p:cNvSpPr txBox="1">
            <a:spLocks noChangeArrowheads="1"/>
          </p:cNvSpPr>
          <p:nvPr/>
        </p:nvSpPr>
        <p:spPr bwMode="auto">
          <a:xfrm>
            <a:off x="1097280" y="1371600"/>
            <a:ext cx="4419600" cy="276999"/>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r>
              <a:rPr lang="en-US" altLang="en-US" sz="1200" dirty="0">
                <a:latin typeface="Arial" panose="020B0604020202020204" pitchFamily="34" charset="0"/>
                <a:cs typeface="Arial" panose="020B0604020202020204" pitchFamily="34" charset="0"/>
                <a:sym typeface="Symbol" pitchFamily="18" charset="2"/>
              </a:rPr>
              <a:t>Light collection pattern. Target of 10cm in 5T Field </a:t>
            </a:r>
            <a:endParaRPr lang="el-GR" altLang="en-US" sz="1200" baseline="-25000" dirty="0">
              <a:latin typeface="Arial" panose="020B0604020202020204" pitchFamily="34" charset="0"/>
              <a:cs typeface="Arial" panose="020B0604020202020204" pitchFamily="34" charset="0"/>
            </a:endParaRPr>
          </a:p>
        </p:txBody>
      </p:sp>
      <p:sp>
        <p:nvSpPr>
          <p:cNvPr id="12" name="Text Box 11"/>
          <p:cNvSpPr txBox="1">
            <a:spLocks noChangeArrowheads="1"/>
          </p:cNvSpPr>
          <p:nvPr/>
        </p:nvSpPr>
        <p:spPr bwMode="auto">
          <a:xfrm rot="16200000">
            <a:off x="17801" y="1920240"/>
            <a:ext cx="3898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p>
            <a:r>
              <a:rPr lang="en-US" altLang="en-US" sz="1200" b="0" dirty="0">
                <a:latin typeface="Arial" panose="020B0604020202020204" pitchFamily="34" charset="0"/>
                <a:cs typeface="Arial" panose="020B0604020202020204" pitchFamily="34" charset="0"/>
              </a:rPr>
              <a:t>cm</a:t>
            </a:r>
          </a:p>
        </p:txBody>
      </p:sp>
      <p:sp>
        <p:nvSpPr>
          <p:cNvPr id="14" name="Rectangle 2"/>
          <p:cNvSpPr txBox="1">
            <a:spLocks noChangeArrowheads="1"/>
          </p:cNvSpPr>
          <p:nvPr/>
        </p:nvSpPr>
        <p:spPr>
          <a:xfrm>
            <a:off x="2743200" y="731520"/>
            <a:ext cx="2819400" cy="457200"/>
          </a:xfrm>
          <a:prstGeom prst="rect">
            <a:avLst/>
          </a:prstGeom>
          <a:noFill/>
        </p:spPr>
        <p:txBody>
          <a:bodyP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gn="ctr">
              <a:buFontTx/>
              <a:buNone/>
            </a:pPr>
            <a:r>
              <a:rPr lang="en-US" altLang="en-US" kern="0" dirty="0" smtClean="0">
                <a:solidFill>
                  <a:srgbClr val="0033CC"/>
                </a:solidFill>
              </a:rPr>
              <a:t>     </a:t>
            </a:r>
            <a:r>
              <a:rPr lang="en-US" altLang="en-US" sz="2000" u="sng" kern="0" dirty="0" smtClean="0">
                <a:solidFill>
                  <a:srgbClr val="0033CC"/>
                </a:solidFill>
              </a:rPr>
              <a:t>MC Simulations</a:t>
            </a:r>
            <a:endParaRPr lang="en-US" altLang="en-US" kern="0" dirty="0" smtClean="0">
              <a:solidFill>
                <a:srgbClr val="0033CC"/>
              </a:solidFill>
              <a:cs typeface="Arial" pitchFamily="34" charset="0"/>
            </a:endParaRPr>
          </a:p>
          <a:p>
            <a:pPr lvl="2">
              <a:buFontTx/>
              <a:buNone/>
            </a:pPr>
            <a:endParaRPr lang="en-US" altLang="en-US" sz="1800" kern="0" dirty="0"/>
          </a:p>
        </p:txBody>
      </p:sp>
      <p:sp>
        <p:nvSpPr>
          <p:cNvPr id="15" name="Rectangle 4"/>
          <p:cNvSpPr>
            <a:spLocks noChangeArrowheads="1"/>
          </p:cNvSpPr>
          <p:nvPr/>
        </p:nvSpPr>
        <p:spPr bwMode="auto">
          <a:xfrm>
            <a:off x="457200" y="822960"/>
            <a:ext cx="1028700" cy="446088"/>
          </a:xfrm>
          <a:prstGeom prst="rect">
            <a:avLst/>
          </a:prstGeom>
          <a:noFill/>
          <a:ln w="15875" algn="ctr">
            <a:solidFill>
              <a:srgbClr val="6699FF"/>
            </a:solidFill>
            <a:miter lim="800000"/>
            <a:headEnd/>
            <a:tailEnd/>
          </a:ln>
          <a:effectLst/>
          <a:extLst>
            <a:ext uri="{909E8E84-426E-40dd-AFC4-6F175D3DCCD1}">
              <a14:hiddenFill xmlns:a14="http://schemas.microsoft.com/office/drawing/2010/main">
                <a:solidFill>
                  <a:srgbClr val="FFFF99">
                    <a:alpha val="55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900" b="0" dirty="0"/>
              <a:t>2 GeV Electrons</a:t>
            </a:r>
          </a:p>
          <a:p>
            <a:pPr algn="ctr"/>
            <a:r>
              <a:rPr lang="en-US" altLang="en-US" sz="900" b="0" dirty="0"/>
              <a:t>Quartz PMT</a:t>
            </a:r>
          </a:p>
        </p:txBody>
      </p:sp>
      <p:pic>
        <p:nvPicPr>
          <p:cNvPr id="16" name="Picture 36" descr="nphe_calc"/>
          <p:cNvPicPr>
            <a:picLocks noChangeAspect="1" noChangeArrowheads="1"/>
          </p:cNvPicPr>
          <p:nvPr/>
        </p:nvPicPr>
        <p:blipFill>
          <a:blip r:embed="rId5" cstate="print">
            <a:extLst>
              <a:ext uri="{28A0092B-C50C-407E-A947-70E740481C1C}">
                <a14:useLocalDpi xmlns:a14="http://schemas.microsoft.com/office/drawing/2010/main" val="0"/>
              </a:ext>
            </a:extLst>
          </a:blip>
          <a:srcRect l="3697" t="8705" r="12939" b="2487"/>
          <a:stretch>
            <a:fillRect/>
          </a:stretch>
        </p:blipFill>
        <p:spPr bwMode="auto">
          <a:xfrm>
            <a:off x="6217920" y="914400"/>
            <a:ext cx="2474235" cy="2612128"/>
          </a:xfrm>
          <a:prstGeom prst="rect">
            <a:avLst/>
          </a:prstGeom>
          <a:noFill/>
          <a:ln w="15875">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43"/>
          <p:cNvSpPr>
            <a:spLocks noChangeArrowheads="1"/>
          </p:cNvSpPr>
          <p:nvPr/>
        </p:nvSpPr>
        <p:spPr bwMode="auto">
          <a:xfrm>
            <a:off x="5760720" y="640080"/>
            <a:ext cx="3200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marL="342900" marR="0" lvl="0" indent="-342900" algn="ctr" defTabSz="914400" eaLnBrk="1" fontAlgn="base" latinLnBrk="0" hangingPunct="1">
              <a:lnSpc>
                <a:spcPct val="100000"/>
              </a:lnSpc>
              <a:spcBef>
                <a:spcPct val="20000"/>
              </a:spcBef>
              <a:spcAft>
                <a:spcPct val="0"/>
              </a:spcAft>
              <a:buClrTx/>
              <a:buSzTx/>
              <a:buFontTx/>
              <a:buNone/>
              <a:tabLst/>
              <a:defRPr/>
            </a:pPr>
            <a:r>
              <a:rPr kumimoji="0" lang="en-US" altLang="en-US" sz="1200" b="1" i="0" u="none" strike="noStrike" kern="0" cap="none" spc="0" normalizeH="0" baseline="0" noProof="0" dirty="0" smtClean="0">
                <a:ln>
                  <a:noFill/>
                </a:ln>
                <a:solidFill>
                  <a:srgbClr val="0033CC"/>
                </a:solidFill>
                <a:effectLst/>
                <a:uLnTx/>
                <a:uFillTx/>
                <a:latin typeface="Arial" pitchFamily="34" charset="0"/>
              </a:rPr>
              <a:t>    </a:t>
            </a:r>
            <a:r>
              <a:rPr kumimoji="0" lang="en-US" altLang="en-US" sz="1200" i="0" u="none" strike="noStrike" kern="0" cap="none" spc="0" normalizeH="0" baseline="0" noProof="0" dirty="0" smtClean="0">
                <a:ln>
                  <a:noFill/>
                </a:ln>
                <a:solidFill>
                  <a:srgbClr val="000000"/>
                </a:solidFill>
                <a:effectLst/>
                <a:uLnTx/>
                <a:uFillTx/>
                <a:latin typeface="Arial" pitchFamily="34" charset="0"/>
              </a:rPr>
              <a:t>Properties of Components</a:t>
            </a:r>
          </a:p>
        </p:txBody>
      </p:sp>
      <p:pic>
        <p:nvPicPr>
          <p:cNvPr id="18" name="Picture 31" descr="ALEX_angles_WC"/>
          <p:cNvPicPr>
            <a:picLocks noChangeAspect="1" noChangeArrowheads="1"/>
          </p:cNvPicPr>
          <p:nvPr/>
        </p:nvPicPr>
        <p:blipFill>
          <a:blip r:embed="rId6" cstate="print">
            <a:extLst>
              <a:ext uri="{28A0092B-C50C-407E-A947-70E740481C1C}">
                <a14:useLocalDpi xmlns:a14="http://schemas.microsoft.com/office/drawing/2010/main" val="0"/>
              </a:ext>
            </a:extLst>
          </a:blip>
          <a:srcRect l="2464" t="6218" r="7394" b="1865"/>
          <a:stretch>
            <a:fillRect/>
          </a:stretch>
        </p:blipFill>
        <p:spPr bwMode="auto">
          <a:xfrm>
            <a:off x="6217920" y="3840480"/>
            <a:ext cx="2474750" cy="2500805"/>
          </a:xfrm>
          <a:prstGeom prst="rect">
            <a:avLst/>
          </a:prstGeom>
          <a:noFill/>
          <a:ln w="15875">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35"/>
          <p:cNvSpPr>
            <a:spLocks noChangeArrowheads="1"/>
          </p:cNvSpPr>
          <p:nvPr/>
        </p:nvSpPr>
        <p:spPr bwMode="auto">
          <a:xfrm>
            <a:off x="6078538" y="3566160"/>
            <a:ext cx="2743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pPr>
            <a:r>
              <a:rPr lang="en-GB" altLang="en-US" sz="1200" dirty="0">
                <a:solidFill>
                  <a:srgbClr val="000000"/>
                </a:solidFill>
                <a:latin typeface="Arial" panose="020B0604020202020204" pitchFamily="34" charset="0"/>
                <a:cs typeface="Arial" panose="020B0604020202020204" pitchFamily="34" charset="0"/>
              </a:rPr>
              <a:t>Photons impinging on the 5</a:t>
            </a:r>
            <a:r>
              <a:rPr lang="en-US" altLang="en-US" sz="1200" dirty="0">
                <a:solidFill>
                  <a:srgbClr val="000000"/>
                </a:solidFill>
                <a:latin typeface="Arial" panose="020B0604020202020204" pitchFamily="34" charset="0"/>
                <a:cs typeface="Arial" panose="020B0604020202020204" pitchFamily="34" charset="0"/>
              </a:rPr>
              <a:t>"</a:t>
            </a:r>
            <a:r>
              <a:rPr lang="en-US" altLang="en-US" sz="1200" dirty="0">
                <a:solidFill>
                  <a:srgbClr val="000000"/>
                </a:solidFill>
                <a:latin typeface="Arial" panose="020B0604020202020204" pitchFamily="34" charset="0"/>
                <a:cs typeface="Arial" panose="020B0604020202020204" pitchFamily="34" charset="0"/>
                <a:sym typeface="UniversalMath1 BT" pitchFamily="18" charset="2"/>
              </a:rPr>
              <a:t> </a:t>
            </a:r>
            <a:r>
              <a:rPr lang="en-GB" altLang="en-US" sz="1200" dirty="0">
                <a:solidFill>
                  <a:srgbClr val="000000"/>
                </a:solidFill>
                <a:latin typeface="Arial" panose="020B0604020202020204" pitchFamily="34" charset="0"/>
                <a:cs typeface="Arial" panose="020B0604020202020204" pitchFamily="34" charset="0"/>
              </a:rPr>
              <a:t>PMT</a:t>
            </a:r>
            <a:endParaRPr lang="en-US" altLang="en-US" sz="1200" dirty="0">
              <a:solidFill>
                <a:srgbClr val="000000"/>
              </a:solidFill>
              <a:latin typeface="Arial" panose="020B0604020202020204" pitchFamily="34" charset="0"/>
              <a:cs typeface="Arial" panose="020B0604020202020204" pitchFamily="34" charset="0"/>
            </a:endParaRPr>
          </a:p>
        </p:txBody>
      </p:sp>
      <p:sp>
        <p:nvSpPr>
          <p:cNvPr id="20" name="Text Box 34"/>
          <p:cNvSpPr txBox="1">
            <a:spLocks noChangeArrowheads="1"/>
          </p:cNvSpPr>
          <p:nvPr/>
        </p:nvSpPr>
        <p:spPr bwMode="auto">
          <a:xfrm>
            <a:off x="7620000" y="6144768"/>
            <a:ext cx="1219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900" dirty="0"/>
              <a:t>Angle of incidence</a:t>
            </a:r>
          </a:p>
        </p:txBody>
      </p:sp>
      <p:sp>
        <p:nvSpPr>
          <p:cNvPr id="21" name="Text Box 33"/>
          <p:cNvSpPr txBox="1">
            <a:spLocks noChangeArrowheads="1"/>
          </p:cNvSpPr>
          <p:nvPr/>
        </p:nvSpPr>
        <p:spPr bwMode="auto">
          <a:xfrm>
            <a:off x="6492240" y="4482346"/>
            <a:ext cx="4267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900" b="0" dirty="0">
                <a:solidFill>
                  <a:srgbClr val="000099"/>
                </a:solidFill>
              </a:rPr>
              <a:t>Flat</a:t>
            </a:r>
            <a:r>
              <a:rPr lang="en-US" altLang="en-US" dirty="0"/>
              <a:t> </a:t>
            </a:r>
          </a:p>
        </p:txBody>
      </p:sp>
      <p:sp>
        <p:nvSpPr>
          <p:cNvPr id="22" name="Rectangle 32"/>
          <p:cNvSpPr>
            <a:spLocks noChangeArrowheads="1"/>
          </p:cNvSpPr>
          <p:nvPr/>
        </p:nvSpPr>
        <p:spPr bwMode="auto">
          <a:xfrm>
            <a:off x="6858000" y="5303520"/>
            <a:ext cx="5715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900" b="0" dirty="0">
                <a:solidFill>
                  <a:srgbClr val="FF3300"/>
                </a:solidFill>
              </a:rPr>
              <a:t>Convex</a:t>
            </a:r>
          </a:p>
        </p:txBody>
      </p:sp>
      <p:sp>
        <p:nvSpPr>
          <p:cNvPr id="23" name="Text Box 42"/>
          <p:cNvSpPr txBox="1">
            <a:spLocks noChangeArrowheads="1"/>
          </p:cNvSpPr>
          <p:nvPr/>
        </p:nvSpPr>
        <p:spPr bwMode="auto">
          <a:xfrm>
            <a:off x="6492240" y="960120"/>
            <a:ext cx="4730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r>
              <a:rPr lang="en-US" altLang="en-US" sz="900" b="0" dirty="0">
                <a:solidFill>
                  <a:schemeClr val="accent2"/>
                </a:solidFill>
              </a:rPr>
              <a:t>CO</a:t>
            </a:r>
            <a:r>
              <a:rPr lang="en-US" altLang="en-US" sz="900" b="0" baseline="-25000" dirty="0">
                <a:solidFill>
                  <a:schemeClr val="accent2"/>
                </a:solidFill>
              </a:rPr>
              <a:t>2</a:t>
            </a:r>
          </a:p>
        </p:txBody>
      </p:sp>
      <p:sp>
        <p:nvSpPr>
          <p:cNvPr id="24" name="Text Box 41"/>
          <p:cNvSpPr txBox="1">
            <a:spLocks noChangeArrowheads="1"/>
          </p:cNvSpPr>
          <p:nvPr/>
        </p:nvSpPr>
        <p:spPr bwMode="auto">
          <a:xfrm>
            <a:off x="7239000" y="1188720"/>
            <a:ext cx="838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r>
              <a:rPr lang="en-US" altLang="en-US" sz="900" b="0" dirty="0"/>
              <a:t>Al+MgF</a:t>
            </a:r>
            <a:r>
              <a:rPr lang="en-US" altLang="en-US" sz="900" b="0" baseline="-25000" dirty="0"/>
              <a:t>2</a:t>
            </a:r>
          </a:p>
        </p:txBody>
      </p:sp>
      <p:sp>
        <p:nvSpPr>
          <p:cNvPr id="25" name="Text Box 40"/>
          <p:cNvSpPr txBox="1">
            <a:spLocks noChangeArrowheads="1"/>
          </p:cNvSpPr>
          <p:nvPr/>
        </p:nvSpPr>
        <p:spPr bwMode="auto">
          <a:xfrm>
            <a:off x="6492240" y="2560320"/>
            <a:ext cx="685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r>
              <a:rPr lang="en-US" altLang="en-US" sz="900" b="0" dirty="0">
                <a:solidFill>
                  <a:srgbClr val="33CC33"/>
                </a:solidFill>
              </a:rPr>
              <a:t>Quartz</a:t>
            </a:r>
            <a:endParaRPr lang="en-US" altLang="en-US" sz="900" b="0" baseline="-25000" dirty="0">
              <a:solidFill>
                <a:srgbClr val="33CC33"/>
              </a:solidFill>
            </a:endParaRPr>
          </a:p>
        </p:txBody>
      </p:sp>
      <p:sp>
        <p:nvSpPr>
          <p:cNvPr id="26" name="Text Box 39"/>
          <p:cNvSpPr txBox="1">
            <a:spLocks noChangeArrowheads="1"/>
          </p:cNvSpPr>
          <p:nvPr/>
        </p:nvSpPr>
        <p:spPr bwMode="auto">
          <a:xfrm>
            <a:off x="6535738" y="3017520"/>
            <a:ext cx="914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r>
              <a:rPr lang="en-US" altLang="en-US" sz="900" b="0" dirty="0">
                <a:solidFill>
                  <a:srgbClr val="FF3300"/>
                </a:solidFill>
              </a:rPr>
              <a:t>UV-glass</a:t>
            </a:r>
            <a:endParaRPr lang="en-US" altLang="en-US" sz="900" b="0" baseline="-25000" dirty="0">
              <a:solidFill>
                <a:srgbClr val="FF3300"/>
              </a:solidFill>
            </a:endParaRPr>
          </a:p>
        </p:txBody>
      </p:sp>
      <p:sp>
        <p:nvSpPr>
          <p:cNvPr id="27" name="Rectangle 38"/>
          <p:cNvSpPr>
            <a:spLocks noChangeArrowheads="1"/>
          </p:cNvSpPr>
          <p:nvPr/>
        </p:nvSpPr>
        <p:spPr bwMode="auto">
          <a:xfrm>
            <a:off x="8088313" y="3264408"/>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r>
              <a:rPr lang="en-US" altLang="en-US" sz="1200" dirty="0">
                <a:sym typeface="Symbol" pitchFamily="18" charset="2"/>
              </a:rPr>
              <a:t>,</a:t>
            </a:r>
            <a:r>
              <a:rPr lang="en-US" altLang="en-US" sz="1400" b="0" dirty="0">
                <a:sym typeface="Symbol" pitchFamily="18" charset="2"/>
              </a:rPr>
              <a:t> </a:t>
            </a:r>
            <a:r>
              <a:rPr lang="en-US" altLang="en-US" sz="900" dirty="0">
                <a:sym typeface="Symbol" pitchFamily="18" charset="2"/>
              </a:rPr>
              <a:t>nm </a:t>
            </a:r>
          </a:p>
        </p:txBody>
      </p:sp>
      <p:sp>
        <p:nvSpPr>
          <p:cNvPr id="28" name="Text Box 28"/>
          <p:cNvSpPr txBox="1">
            <a:spLocks noChangeArrowheads="1"/>
          </p:cNvSpPr>
          <p:nvPr/>
        </p:nvSpPr>
        <p:spPr bwMode="auto">
          <a:xfrm>
            <a:off x="1280160" y="4754880"/>
            <a:ext cx="3870960" cy="1169551"/>
          </a:xfrm>
          <a:prstGeom prst="rect">
            <a:avLst/>
          </a:prstGeom>
          <a:noFill/>
          <a:ln w="15875" algn="ctr">
            <a:solidFill>
              <a:srgbClr val="66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p>
            <a:r>
              <a:rPr lang="en-US" altLang="en-US" sz="1400" dirty="0"/>
              <a:t>                          Radiation Length :</a:t>
            </a:r>
            <a:endParaRPr lang="en-US" altLang="en-US" sz="1400" i="1" u="sng" dirty="0"/>
          </a:p>
          <a:p>
            <a:r>
              <a:rPr lang="en-US" altLang="en-US" sz="1400" i="1" dirty="0"/>
              <a:t>                   Required               Designed</a:t>
            </a:r>
            <a:endParaRPr lang="en-US" altLang="en-US" sz="1400" dirty="0"/>
          </a:p>
          <a:p>
            <a:r>
              <a:rPr lang="en-US" altLang="en-US" sz="1400" dirty="0"/>
              <a:t> CO</a:t>
            </a:r>
            <a:r>
              <a:rPr lang="en-US" altLang="en-US" sz="1400" baseline="-25000" dirty="0"/>
              <a:t>2                   </a:t>
            </a:r>
            <a:r>
              <a:rPr lang="en-US" altLang="en-US" sz="1400" dirty="0"/>
              <a:t>   0.9%                       0.9%</a:t>
            </a:r>
          </a:p>
          <a:p>
            <a:pPr>
              <a:buFont typeface="Wingdings" pitchFamily="2" charset="2"/>
              <a:buNone/>
            </a:pPr>
            <a:r>
              <a:rPr lang="en-US" altLang="en-US" sz="1400" dirty="0" smtClean="0"/>
              <a:t> Mirror             </a:t>
            </a:r>
            <a:r>
              <a:rPr lang="en-US" altLang="en-US" sz="1400" dirty="0"/>
              <a:t>0.8%                       0.5%</a:t>
            </a:r>
          </a:p>
          <a:p>
            <a:pPr>
              <a:buFont typeface="Wingdings" pitchFamily="2" charset="2"/>
              <a:buNone/>
            </a:pPr>
            <a:r>
              <a:rPr lang="en-US" altLang="en-US" sz="1400" b="0" dirty="0" smtClean="0"/>
              <a:t>               (</a:t>
            </a:r>
            <a:r>
              <a:rPr lang="en-US" altLang="en-US" sz="1400" b="0" dirty="0"/>
              <a:t>200mg/cm</a:t>
            </a:r>
            <a:r>
              <a:rPr lang="en-US" altLang="en-US" sz="1400" b="0" baseline="30000" dirty="0"/>
              <a:t>2</a:t>
            </a:r>
            <a:r>
              <a:rPr lang="en-US" altLang="en-US" sz="1400" b="0" dirty="0"/>
              <a:t>) </a:t>
            </a:r>
            <a:r>
              <a:rPr lang="en-US" altLang="en-US" sz="1400" b="0" baseline="30000" dirty="0"/>
              <a:t>                    </a:t>
            </a:r>
            <a:r>
              <a:rPr lang="en-US" altLang="en-US" sz="1400" b="0" dirty="0"/>
              <a:t>(130mg/cm</a:t>
            </a:r>
            <a:r>
              <a:rPr lang="en-US" altLang="en-US" sz="1400" b="0" baseline="30000" dirty="0"/>
              <a:t>2</a:t>
            </a:r>
            <a:r>
              <a:rPr lang="en-US" altLang="en-US" sz="1400" b="0" dirty="0"/>
              <a:t>)</a:t>
            </a:r>
          </a:p>
        </p:txBody>
      </p:sp>
      <p:sp>
        <p:nvSpPr>
          <p:cNvPr id="29" name="Line 6"/>
          <p:cNvSpPr>
            <a:spLocks noChangeShapeType="1"/>
          </p:cNvSpPr>
          <p:nvPr/>
        </p:nvSpPr>
        <p:spPr bwMode="auto">
          <a:xfrm flipH="1" flipV="1">
            <a:off x="4724400" y="3840797"/>
            <a:ext cx="381000" cy="2897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0062670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76400" y="76201"/>
            <a:ext cx="5943600" cy="461665"/>
          </a:xfrm>
          <a:prstGeom prst="rect">
            <a:avLst/>
          </a:prstGeom>
          <a:noFill/>
        </p:spPr>
        <p:txBody>
          <a:bodyPr wrap="square" rtlCol="0">
            <a:spAutoFit/>
          </a:bodyPr>
          <a:lstStyle/>
          <a:p>
            <a:pPr algn="ctr"/>
            <a:r>
              <a:rPr lang="en-US" sz="2400" b="1" dirty="0">
                <a:solidFill>
                  <a:srgbClr val="0033CC"/>
                </a:solidFill>
                <a:latin typeface="+mj-lt"/>
              </a:rPr>
              <a:t>E</a:t>
            </a:r>
            <a:r>
              <a:rPr lang="en-US" sz="2400" b="1" dirty="0" smtClean="0">
                <a:solidFill>
                  <a:srgbClr val="0033CC"/>
                </a:solidFill>
                <a:latin typeface="+mj-lt"/>
              </a:rPr>
              <a:t>llipsoidal Mirrors</a:t>
            </a:r>
            <a:endParaRPr lang="en-US" sz="2400" b="1" dirty="0">
              <a:solidFill>
                <a:srgbClr val="0033CC"/>
              </a:solidFill>
              <a:latin typeface="+mj-lt"/>
            </a:endParaRPr>
          </a:p>
        </p:txBody>
      </p:sp>
      <p:pic>
        <p:nvPicPr>
          <p:cNvPr id="6" name="Picture 13" descr="nph-vs-theta_t10_f5"/>
          <p:cNvPicPr>
            <a:picLocks noChangeAspect="1" noChangeArrowheads="1"/>
          </p:cNvPicPr>
          <p:nvPr/>
        </p:nvPicPr>
        <p:blipFill>
          <a:blip r:embed="rId3" cstate="print">
            <a:extLst>
              <a:ext uri="{28A0092B-C50C-407E-A947-70E740481C1C}">
                <a14:useLocalDpi xmlns:a14="http://schemas.microsoft.com/office/drawing/2010/main" val="0"/>
              </a:ext>
            </a:extLst>
          </a:blip>
          <a:srcRect l="6218" t="9949" r="6218" b="6218"/>
          <a:stretch>
            <a:fillRect/>
          </a:stretch>
        </p:blipFill>
        <p:spPr bwMode="auto">
          <a:xfrm>
            <a:off x="365760" y="1828800"/>
            <a:ext cx="2704314" cy="25890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nph-vs-phi_t10_f5"/>
          <p:cNvPicPr>
            <a:picLocks noChangeAspect="1" noChangeArrowheads="1"/>
          </p:cNvPicPr>
          <p:nvPr/>
        </p:nvPicPr>
        <p:blipFill>
          <a:blip r:embed="rId4" cstate="print">
            <a:extLst>
              <a:ext uri="{28A0092B-C50C-407E-A947-70E740481C1C}">
                <a14:useLocalDpi xmlns:a14="http://schemas.microsoft.com/office/drawing/2010/main" val="0"/>
              </a:ext>
            </a:extLst>
          </a:blip>
          <a:srcRect l="6218" t="9949" r="6218" b="6218"/>
          <a:stretch>
            <a:fillRect/>
          </a:stretch>
        </p:blipFill>
        <p:spPr bwMode="auto">
          <a:xfrm>
            <a:off x="3017520" y="1828800"/>
            <a:ext cx="2704314" cy="258908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a:xfrm>
            <a:off x="2743200" y="731520"/>
            <a:ext cx="2819400" cy="457200"/>
          </a:xfrm>
          <a:prstGeom prst="rect">
            <a:avLst/>
          </a:prstGeom>
          <a:noFill/>
        </p:spPr>
        <p:txBody>
          <a:bodyP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gn="ctr">
              <a:buFontTx/>
              <a:buNone/>
            </a:pPr>
            <a:r>
              <a:rPr lang="en-US" altLang="en-US" kern="0" dirty="0" smtClean="0">
                <a:solidFill>
                  <a:srgbClr val="0033CC"/>
                </a:solidFill>
              </a:rPr>
              <a:t>     </a:t>
            </a:r>
            <a:r>
              <a:rPr lang="en-US" altLang="en-US" sz="2000" u="sng" kern="0" dirty="0" smtClean="0">
                <a:solidFill>
                  <a:srgbClr val="0033CC"/>
                </a:solidFill>
              </a:rPr>
              <a:t>MC Simulations</a:t>
            </a:r>
            <a:endParaRPr lang="en-US" altLang="en-US" kern="0" dirty="0" smtClean="0">
              <a:solidFill>
                <a:srgbClr val="0033CC"/>
              </a:solidFill>
              <a:cs typeface="Arial" pitchFamily="34" charset="0"/>
            </a:endParaRPr>
          </a:p>
          <a:p>
            <a:pPr lvl="2">
              <a:buFontTx/>
              <a:buNone/>
            </a:pPr>
            <a:endParaRPr lang="en-US" altLang="en-US" sz="1800" kern="0" dirty="0"/>
          </a:p>
        </p:txBody>
      </p:sp>
      <p:sp>
        <p:nvSpPr>
          <p:cNvPr id="11" name="Rectangle 4"/>
          <p:cNvSpPr>
            <a:spLocks noChangeArrowheads="1"/>
          </p:cNvSpPr>
          <p:nvPr/>
        </p:nvSpPr>
        <p:spPr bwMode="auto">
          <a:xfrm>
            <a:off x="457200" y="822960"/>
            <a:ext cx="1028700" cy="446088"/>
          </a:xfrm>
          <a:prstGeom prst="rect">
            <a:avLst/>
          </a:prstGeom>
          <a:noFill/>
          <a:ln w="15875" algn="ctr">
            <a:solidFill>
              <a:srgbClr val="6699FF"/>
            </a:solidFill>
            <a:miter lim="800000"/>
            <a:headEnd/>
            <a:tailEnd/>
          </a:ln>
          <a:effectLst/>
          <a:extLst>
            <a:ext uri="{909E8E84-426E-40dd-AFC4-6F175D3DCCD1}">
              <a14:hiddenFill xmlns:a14="http://schemas.microsoft.com/office/drawing/2010/main">
                <a:solidFill>
                  <a:srgbClr val="FFFF99">
                    <a:alpha val="55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900" b="0" dirty="0"/>
              <a:t>2 GeV Electrons</a:t>
            </a:r>
          </a:p>
          <a:p>
            <a:pPr algn="ctr"/>
            <a:r>
              <a:rPr lang="en-US" altLang="en-US" sz="900" b="0" dirty="0"/>
              <a:t>Quartz PMT</a:t>
            </a:r>
          </a:p>
        </p:txBody>
      </p:sp>
      <p:sp>
        <p:nvSpPr>
          <p:cNvPr id="12" name="Text Box 29"/>
          <p:cNvSpPr txBox="1">
            <a:spLocks noChangeArrowheads="1"/>
          </p:cNvSpPr>
          <p:nvPr/>
        </p:nvSpPr>
        <p:spPr bwMode="auto">
          <a:xfrm>
            <a:off x="762000" y="4754880"/>
            <a:ext cx="4419600" cy="1477328"/>
          </a:xfrm>
          <a:prstGeom prst="rect">
            <a:avLst/>
          </a:prstGeom>
          <a:solidFill>
            <a:schemeClr val="accent5"/>
          </a:solidFill>
          <a:ln w="25400" algn="ctr">
            <a:solidFill>
              <a:srgbClr val="6699FF"/>
            </a:solidFill>
            <a:miter lim="800000"/>
            <a:headEnd/>
            <a:tailEnd/>
          </a:ln>
          <a:effectLst/>
        </p:spPr>
        <p:txBody>
          <a:bodyPr wrap="square" anchorCtr="1">
            <a:spAutoFit/>
          </a:bodyPr>
          <a:lstStyle/>
          <a:p>
            <a:pPr algn="ctr"/>
            <a:endParaRPr lang="en-US" altLang="en-US" i="1" u="sng" dirty="0" smtClean="0">
              <a:solidFill>
                <a:schemeClr val="accent2"/>
              </a:solidFill>
            </a:endParaRPr>
          </a:p>
          <a:p>
            <a:pPr algn="ctr"/>
            <a:r>
              <a:rPr lang="en-US" altLang="en-US" b="1" i="1" u="sng" dirty="0" smtClean="0"/>
              <a:t>MC Results: </a:t>
            </a:r>
          </a:p>
          <a:p>
            <a:pPr algn="ctr"/>
            <a:r>
              <a:rPr lang="en-US" altLang="en-US" b="1" i="1" u="sng" dirty="0" smtClean="0"/>
              <a:t>All </a:t>
            </a:r>
            <a:r>
              <a:rPr lang="en-US" altLang="en-US" b="1" i="1" u="sng" dirty="0"/>
              <a:t>Designed Parameters of the HTCC meet Technical Requirements </a:t>
            </a:r>
            <a:endParaRPr lang="en-US" altLang="en-US" b="1" i="1" u="sng" dirty="0" smtClean="0"/>
          </a:p>
          <a:p>
            <a:pPr algn="ctr"/>
            <a:endParaRPr lang="en-US" altLang="en-US" dirty="0">
              <a:solidFill>
                <a:srgbClr val="0033CC"/>
              </a:solidFill>
            </a:endParaRPr>
          </a:p>
        </p:txBody>
      </p:sp>
      <p:pic>
        <p:nvPicPr>
          <p:cNvPr id="13" name="Picture 5" descr="pions_2"/>
          <p:cNvPicPr>
            <a:picLocks noChangeAspect="1" noChangeArrowheads="1"/>
          </p:cNvPicPr>
          <p:nvPr/>
        </p:nvPicPr>
        <p:blipFill>
          <a:blip r:embed="rId5" cstate="print">
            <a:extLst>
              <a:ext uri="{28A0092B-C50C-407E-A947-70E740481C1C}">
                <a14:useLocalDpi xmlns:a14="http://schemas.microsoft.com/office/drawing/2010/main" val="0"/>
              </a:ext>
            </a:extLst>
          </a:blip>
          <a:srcRect l="1244" t="12436" r="6839" b="6218"/>
          <a:stretch>
            <a:fillRect/>
          </a:stretch>
        </p:blipFill>
        <p:spPr bwMode="auto">
          <a:xfrm>
            <a:off x="5808833" y="914400"/>
            <a:ext cx="2703573" cy="23926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pions_4"/>
          <p:cNvPicPr>
            <a:picLocks noChangeAspect="1" noChangeArrowheads="1"/>
          </p:cNvPicPr>
          <p:nvPr/>
        </p:nvPicPr>
        <p:blipFill>
          <a:blip r:embed="rId6" cstate="print">
            <a:extLst>
              <a:ext uri="{28A0092B-C50C-407E-A947-70E740481C1C}">
                <a14:useLocalDpi xmlns:a14="http://schemas.microsoft.com/office/drawing/2010/main" val="0"/>
              </a:ext>
            </a:extLst>
          </a:blip>
          <a:srcRect l="1244" t="12436" r="6218" b="6218"/>
          <a:stretch>
            <a:fillRect/>
          </a:stretch>
        </p:blipFill>
        <p:spPr bwMode="auto">
          <a:xfrm>
            <a:off x="5852160" y="3749040"/>
            <a:ext cx="2721839" cy="239264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1"/>
          <p:cNvSpPr>
            <a:spLocks noChangeArrowheads="1"/>
          </p:cNvSpPr>
          <p:nvPr/>
        </p:nvSpPr>
        <p:spPr bwMode="auto">
          <a:xfrm>
            <a:off x="5760720" y="731520"/>
            <a:ext cx="296532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lgn="ctr">
              <a:buFontTx/>
              <a:buNone/>
            </a:pPr>
            <a:r>
              <a:rPr lang="en-US" altLang="en-US" sz="1200" dirty="0"/>
              <a:t>Rejection </a:t>
            </a:r>
            <a:r>
              <a:rPr lang="en-US" altLang="en-US" sz="1200" dirty="0" smtClean="0"/>
              <a:t>of </a:t>
            </a:r>
            <a:r>
              <a:rPr lang="el-GR" altLang="en-US" sz="1200" dirty="0"/>
              <a:t>π</a:t>
            </a:r>
            <a:r>
              <a:rPr lang="en-US" altLang="en-US" sz="1200" b="0" dirty="0"/>
              <a:t>- </a:t>
            </a:r>
            <a:r>
              <a:rPr lang="en-US" altLang="en-US" sz="1200" dirty="0"/>
              <a:t>mesons at  2.0 GeV</a:t>
            </a:r>
          </a:p>
        </p:txBody>
      </p:sp>
      <p:sp>
        <p:nvSpPr>
          <p:cNvPr id="16" name="Rectangle 21"/>
          <p:cNvSpPr>
            <a:spLocks noChangeArrowheads="1"/>
          </p:cNvSpPr>
          <p:nvPr/>
        </p:nvSpPr>
        <p:spPr bwMode="auto">
          <a:xfrm>
            <a:off x="5806440" y="3566160"/>
            <a:ext cx="296532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lgn="ctr">
              <a:buFontTx/>
              <a:buNone/>
            </a:pPr>
            <a:r>
              <a:rPr lang="en-US" altLang="en-US" sz="1200" dirty="0"/>
              <a:t>Rejection </a:t>
            </a:r>
            <a:r>
              <a:rPr lang="en-US" altLang="en-US" sz="1200" dirty="0" smtClean="0"/>
              <a:t>of </a:t>
            </a:r>
            <a:r>
              <a:rPr lang="el-GR" altLang="en-US" sz="1200" dirty="0"/>
              <a:t>π</a:t>
            </a:r>
            <a:r>
              <a:rPr lang="en-US" altLang="en-US" sz="1200" b="0" dirty="0"/>
              <a:t>- </a:t>
            </a:r>
            <a:r>
              <a:rPr lang="en-US" altLang="en-US" sz="1200" dirty="0"/>
              <a:t>mesons at  </a:t>
            </a:r>
            <a:r>
              <a:rPr lang="en-US" altLang="en-US" sz="1200" dirty="0" smtClean="0"/>
              <a:t>4.0 </a:t>
            </a:r>
            <a:r>
              <a:rPr lang="en-US" altLang="en-US" sz="1200" dirty="0"/>
              <a:t>GeV</a:t>
            </a:r>
          </a:p>
        </p:txBody>
      </p:sp>
      <p:sp>
        <p:nvSpPr>
          <p:cNvPr id="17" name="Text Box 11"/>
          <p:cNvSpPr txBox="1">
            <a:spLocks noChangeArrowheads="1"/>
          </p:cNvSpPr>
          <p:nvPr/>
        </p:nvSpPr>
        <p:spPr bwMode="auto">
          <a:xfrm>
            <a:off x="6846505" y="2560320"/>
            <a:ext cx="7937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r>
              <a:rPr lang="en-US" altLang="en-US" sz="1000" b="1" dirty="0">
                <a:solidFill>
                  <a:srgbClr val="FF3300"/>
                </a:solidFill>
              </a:rPr>
              <a:t>N </a:t>
            </a:r>
            <a:r>
              <a:rPr lang="en-US" altLang="en-US" sz="1000" b="1" baseline="-25000" dirty="0">
                <a:solidFill>
                  <a:srgbClr val="FF3300"/>
                </a:solidFill>
              </a:rPr>
              <a:t>p.e.</a:t>
            </a:r>
            <a:r>
              <a:rPr lang="en-US" altLang="en-US" sz="1000" b="1" dirty="0">
                <a:solidFill>
                  <a:srgbClr val="FF3300"/>
                </a:solidFill>
                <a:sym typeface="UniversalMath1 BT" pitchFamily="18" charset="2"/>
              </a:rPr>
              <a:t>1</a:t>
            </a:r>
            <a:endParaRPr lang="en-US" altLang="en-US" sz="1000" b="1" dirty="0">
              <a:solidFill>
                <a:srgbClr val="FF3300"/>
              </a:solidFill>
              <a:sym typeface="Symbol" pitchFamily="18" charset="2"/>
            </a:endParaRPr>
          </a:p>
        </p:txBody>
      </p:sp>
      <p:sp>
        <p:nvSpPr>
          <p:cNvPr id="19" name="Text Box 11"/>
          <p:cNvSpPr txBox="1">
            <a:spLocks noChangeArrowheads="1"/>
          </p:cNvSpPr>
          <p:nvPr/>
        </p:nvSpPr>
        <p:spPr bwMode="auto">
          <a:xfrm>
            <a:off x="6949440" y="5120640"/>
            <a:ext cx="7937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r>
              <a:rPr lang="en-US" altLang="en-US" sz="1000" b="1" dirty="0">
                <a:solidFill>
                  <a:srgbClr val="FF3300"/>
                </a:solidFill>
              </a:rPr>
              <a:t>N </a:t>
            </a:r>
            <a:r>
              <a:rPr lang="en-US" altLang="en-US" sz="1000" b="1" baseline="-25000" dirty="0">
                <a:solidFill>
                  <a:srgbClr val="FF3300"/>
                </a:solidFill>
              </a:rPr>
              <a:t>p.e.</a:t>
            </a:r>
            <a:r>
              <a:rPr lang="en-US" altLang="en-US" sz="1000" b="1" dirty="0">
                <a:solidFill>
                  <a:srgbClr val="FF3300"/>
                </a:solidFill>
                <a:sym typeface="UniversalMath1 BT" pitchFamily="18" charset="2"/>
              </a:rPr>
              <a:t>1</a:t>
            </a:r>
            <a:endParaRPr lang="en-US" altLang="en-US" sz="1000" b="1" dirty="0">
              <a:solidFill>
                <a:srgbClr val="FF3300"/>
              </a:solidFill>
              <a:sym typeface="Symbol" pitchFamily="18" charset="2"/>
            </a:endParaRPr>
          </a:p>
        </p:txBody>
      </p:sp>
      <p:sp>
        <p:nvSpPr>
          <p:cNvPr id="20" name="Text Box 13"/>
          <p:cNvSpPr txBox="1">
            <a:spLocks noChangeArrowheads="1"/>
          </p:cNvSpPr>
          <p:nvPr/>
        </p:nvSpPr>
        <p:spPr bwMode="auto">
          <a:xfrm>
            <a:off x="6870635" y="2057400"/>
            <a:ext cx="76962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p>
            <a:r>
              <a:rPr lang="en-US" altLang="en-US" sz="1000" b="1" dirty="0" smtClean="0">
                <a:solidFill>
                  <a:srgbClr val="33CC33"/>
                </a:solidFill>
              </a:rPr>
              <a:t>N</a:t>
            </a:r>
            <a:r>
              <a:rPr lang="en-US" altLang="en-US" sz="1000" b="1" baseline="-25000" dirty="0" smtClean="0">
                <a:solidFill>
                  <a:srgbClr val="33CC33"/>
                </a:solidFill>
              </a:rPr>
              <a:t>p.e.</a:t>
            </a:r>
            <a:r>
              <a:rPr lang="en-US" altLang="en-US" sz="1000" b="1" dirty="0" smtClean="0">
                <a:solidFill>
                  <a:srgbClr val="33CC33"/>
                </a:solidFill>
                <a:sym typeface="UniversalMath1 BT" pitchFamily="18" charset="2"/>
              </a:rPr>
              <a:t>2</a:t>
            </a:r>
            <a:endParaRPr lang="en-US" altLang="en-US" sz="1000" b="1" dirty="0">
              <a:solidFill>
                <a:srgbClr val="33CC33"/>
              </a:solidFill>
              <a:sym typeface="Symbol" pitchFamily="18" charset="2"/>
            </a:endParaRPr>
          </a:p>
        </p:txBody>
      </p:sp>
      <p:sp>
        <p:nvSpPr>
          <p:cNvPr id="21" name="Text Box 13"/>
          <p:cNvSpPr txBox="1">
            <a:spLocks noChangeArrowheads="1"/>
          </p:cNvSpPr>
          <p:nvPr/>
        </p:nvSpPr>
        <p:spPr bwMode="auto">
          <a:xfrm>
            <a:off x="6858000" y="4526280"/>
            <a:ext cx="76962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p>
            <a:r>
              <a:rPr lang="en-US" altLang="en-US" sz="1000" b="1" dirty="0" smtClean="0">
                <a:solidFill>
                  <a:srgbClr val="33CC33"/>
                </a:solidFill>
              </a:rPr>
              <a:t>N</a:t>
            </a:r>
            <a:r>
              <a:rPr lang="en-US" altLang="en-US" sz="1000" b="1" baseline="-25000" dirty="0" smtClean="0">
                <a:solidFill>
                  <a:srgbClr val="33CC33"/>
                </a:solidFill>
              </a:rPr>
              <a:t>p.e.</a:t>
            </a:r>
            <a:r>
              <a:rPr lang="en-US" altLang="en-US" sz="1000" b="1" dirty="0" smtClean="0">
                <a:solidFill>
                  <a:srgbClr val="33CC33"/>
                </a:solidFill>
                <a:sym typeface="UniversalMath1 BT" pitchFamily="18" charset="2"/>
              </a:rPr>
              <a:t>2</a:t>
            </a:r>
            <a:endParaRPr lang="en-US" altLang="en-US" sz="1000" b="1" dirty="0">
              <a:solidFill>
                <a:srgbClr val="33CC33"/>
              </a:solidFill>
              <a:sym typeface="Symbol" pitchFamily="18" charset="2"/>
            </a:endParaRPr>
          </a:p>
        </p:txBody>
      </p:sp>
      <p:sp>
        <p:nvSpPr>
          <p:cNvPr id="22" name="Text Box 18"/>
          <p:cNvSpPr txBox="1">
            <a:spLocks noChangeArrowheads="1"/>
          </p:cNvSpPr>
          <p:nvPr/>
        </p:nvSpPr>
        <p:spPr bwMode="auto">
          <a:xfrm>
            <a:off x="6720840" y="1280160"/>
            <a:ext cx="16446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000" b="1" i="0" u="none" strike="noStrike" kern="0" cap="none" spc="0" normalizeH="0" baseline="0" noProof="0" dirty="0" smtClean="0">
                <a:ln>
                  <a:noFill/>
                </a:ln>
                <a:solidFill>
                  <a:srgbClr val="3333FF"/>
                </a:solidFill>
                <a:effectLst/>
                <a:uLnTx/>
                <a:uFillTx/>
              </a:rPr>
              <a:t>N</a:t>
            </a:r>
            <a:r>
              <a:rPr kumimoji="0" lang="en-US" altLang="en-US" sz="1400" b="1" i="0" u="none" strike="noStrike" kern="0" cap="none" spc="0" normalizeH="0" baseline="-25000" noProof="0" dirty="0" smtClean="0">
                <a:ln>
                  <a:noFill/>
                </a:ln>
                <a:solidFill>
                  <a:srgbClr val="3333FF"/>
                </a:solidFill>
                <a:effectLst/>
                <a:uLnTx/>
                <a:uFillTx/>
              </a:rPr>
              <a:t>phe</a:t>
            </a:r>
            <a:r>
              <a:rPr kumimoji="0" lang="en-US" altLang="en-US" sz="1000" b="1" i="0" u="none" strike="noStrike" kern="0" cap="none" spc="0" normalizeH="0" baseline="0" noProof="0" dirty="0" smtClean="0">
                <a:ln>
                  <a:noFill/>
                </a:ln>
                <a:solidFill>
                  <a:srgbClr val="3333FF"/>
                </a:solidFill>
                <a:effectLst/>
                <a:uLnTx/>
                <a:uFillTx/>
                <a:sym typeface="UniversalMath1 BT" pitchFamily="18" charset="2"/>
              </a:rPr>
              <a:t>3(</a:t>
            </a:r>
            <a:r>
              <a:rPr kumimoji="0" lang="en-US" altLang="en-US" sz="1200" b="1" i="0" u="none" strike="noStrike" kern="0" cap="none" spc="0" normalizeH="0" baseline="0" noProof="0" dirty="0" smtClean="0">
                <a:ln>
                  <a:noFill/>
                </a:ln>
                <a:solidFill>
                  <a:srgbClr val="3333FF"/>
                </a:solidFill>
                <a:effectLst/>
                <a:uLnTx/>
                <a:uFillTx/>
                <a:sym typeface="Symbol" pitchFamily="18" charset="2"/>
              </a:rPr>
              <a:t></a:t>
            </a:r>
            <a:r>
              <a:rPr kumimoji="0" lang="en-US" altLang="en-US" sz="1200" b="1" i="0" u="none" strike="noStrike" kern="0" cap="none" spc="0" normalizeH="0" baseline="-25000" noProof="0" dirty="0" smtClean="0">
                <a:ln>
                  <a:noFill/>
                </a:ln>
                <a:solidFill>
                  <a:srgbClr val="3333FF"/>
                </a:solidFill>
                <a:effectLst/>
                <a:uLnTx/>
                <a:uFillTx/>
                <a:sym typeface="Symbol" pitchFamily="18" charset="2"/>
              </a:rPr>
              <a:t>e</a:t>
            </a:r>
            <a:r>
              <a:rPr kumimoji="0" lang="en-US" altLang="en-US" sz="1000" b="1" i="0" u="none" strike="noStrike" kern="0" cap="none" spc="0" normalizeH="0" baseline="0" noProof="0" dirty="0" smtClean="0">
                <a:ln>
                  <a:noFill/>
                </a:ln>
                <a:solidFill>
                  <a:srgbClr val="3333FF"/>
                </a:solidFill>
                <a:effectLst/>
                <a:uLnTx/>
                <a:uFillTx/>
                <a:sym typeface="Symbol" pitchFamily="18" charset="2"/>
              </a:rPr>
              <a:t>=99.90%)</a:t>
            </a:r>
          </a:p>
        </p:txBody>
      </p:sp>
      <p:sp>
        <p:nvSpPr>
          <p:cNvPr id="23" name="Text Box 18"/>
          <p:cNvSpPr txBox="1">
            <a:spLocks noChangeArrowheads="1"/>
          </p:cNvSpPr>
          <p:nvPr/>
        </p:nvSpPr>
        <p:spPr bwMode="auto">
          <a:xfrm>
            <a:off x="6309360" y="3785616"/>
            <a:ext cx="16446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000" b="1" i="0" u="none" strike="noStrike" kern="0" cap="none" spc="0" normalizeH="0" baseline="0" noProof="0" dirty="0" smtClean="0">
                <a:ln>
                  <a:noFill/>
                </a:ln>
                <a:solidFill>
                  <a:srgbClr val="3333FF"/>
                </a:solidFill>
                <a:effectLst/>
                <a:uLnTx/>
                <a:uFillTx/>
              </a:rPr>
              <a:t>N</a:t>
            </a:r>
            <a:r>
              <a:rPr kumimoji="0" lang="en-US" altLang="en-US" sz="1400" b="1" i="0" u="none" strike="noStrike" kern="0" cap="none" spc="0" normalizeH="0" baseline="-25000" noProof="0" dirty="0" smtClean="0">
                <a:ln>
                  <a:noFill/>
                </a:ln>
                <a:solidFill>
                  <a:srgbClr val="3333FF"/>
                </a:solidFill>
                <a:effectLst/>
                <a:uLnTx/>
                <a:uFillTx/>
              </a:rPr>
              <a:t>phe</a:t>
            </a:r>
            <a:r>
              <a:rPr kumimoji="0" lang="en-US" altLang="en-US" sz="1000" b="1" i="0" u="none" strike="noStrike" kern="0" cap="none" spc="0" normalizeH="0" baseline="0" noProof="0" dirty="0" smtClean="0">
                <a:ln>
                  <a:noFill/>
                </a:ln>
                <a:solidFill>
                  <a:srgbClr val="3333FF"/>
                </a:solidFill>
                <a:effectLst/>
                <a:uLnTx/>
                <a:uFillTx/>
                <a:sym typeface="UniversalMath1 BT" pitchFamily="18" charset="2"/>
              </a:rPr>
              <a:t>3(</a:t>
            </a:r>
            <a:r>
              <a:rPr kumimoji="0" lang="en-US" altLang="en-US" sz="1200" b="1" i="0" u="none" strike="noStrike" kern="0" cap="none" spc="0" normalizeH="0" baseline="0" noProof="0" dirty="0" smtClean="0">
                <a:ln>
                  <a:noFill/>
                </a:ln>
                <a:solidFill>
                  <a:srgbClr val="3333FF"/>
                </a:solidFill>
                <a:effectLst/>
                <a:uLnTx/>
                <a:uFillTx/>
                <a:sym typeface="Symbol" pitchFamily="18" charset="2"/>
              </a:rPr>
              <a:t></a:t>
            </a:r>
            <a:r>
              <a:rPr kumimoji="0" lang="en-US" altLang="en-US" sz="1200" b="1" i="0" u="none" strike="noStrike" kern="0" cap="none" spc="0" normalizeH="0" baseline="-25000" noProof="0" dirty="0" smtClean="0">
                <a:ln>
                  <a:noFill/>
                </a:ln>
                <a:solidFill>
                  <a:srgbClr val="3333FF"/>
                </a:solidFill>
                <a:effectLst/>
                <a:uLnTx/>
                <a:uFillTx/>
                <a:sym typeface="Symbol" pitchFamily="18" charset="2"/>
              </a:rPr>
              <a:t>e</a:t>
            </a:r>
            <a:r>
              <a:rPr kumimoji="0" lang="en-US" altLang="en-US" sz="1000" b="1" i="0" u="none" strike="noStrike" kern="0" cap="none" spc="0" normalizeH="0" baseline="0" noProof="0" dirty="0" smtClean="0">
                <a:ln>
                  <a:noFill/>
                </a:ln>
                <a:solidFill>
                  <a:srgbClr val="3333FF"/>
                </a:solidFill>
                <a:effectLst/>
                <a:uLnTx/>
                <a:uFillTx/>
                <a:sym typeface="Symbol" pitchFamily="18" charset="2"/>
              </a:rPr>
              <a:t>=99.90%)</a:t>
            </a:r>
          </a:p>
        </p:txBody>
      </p:sp>
      <p:sp>
        <p:nvSpPr>
          <p:cNvPr id="24" name="Text Box 9"/>
          <p:cNvSpPr txBox="1">
            <a:spLocks noChangeArrowheads="1"/>
          </p:cNvSpPr>
          <p:nvPr/>
        </p:nvSpPr>
        <p:spPr bwMode="auto">
          <a:xfrm>
            <a:off x="6683945" y="3291840"/>
            <a:ext cx="11430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050" b="0" i="0" u="none" strike="noStrike" kern="0" cap="none" spc="0" normalizeH="0" baseline="0" noProof="0" dirty="0" smtClean="0">
                <a:ln>
                  <a:noFill/>
                </a:ln>
                <a:solidFill>
                  <a:srgbClr val="000000"/>
                </a:solidFill>
                <a:effectLst/>
                <a:uLnTx/>
                <a:uFillTx/>
                <a:sym typeface="Symbol" pitchFamily="18" charset="2"/>
              </a:rPr>
              <a:t>Channels</a:t>
            </a:r>
            <a:endParaRPr kumimoji="0" lang="el-GR" altLang="en-US" sz="1050" b="0" i="0" u="none" strike="noStrike" kern="0" cap="none" spc="0" normalizeH="0" baseline="-25000" noProof="0" dirty="0" smtClean="0">
              <a:ln>
                <a:noFill/>
              </a:ln>
              <a:solidFill>
                <a:srgbClr val="000000"/>
              </a:solidFill>
              <a:effectLst/>
              <a:uLnTx/>
              <a:uFillTx/>
            </a:endParaRPr>
          </a:p>
        </p:txBody>
      </p:sp>
      <p:sp>
        <p:nvSpPr>
          <p:cNvPr id="25" name="Text Box 9"/>
          <p:cNvSpPr txBox="1">
            <a:spLocks noChangeArrowheads="1"/>
          </p:cNvSpPr>
          <p:nvPr/>
        </p:nvSpPr>
        <p:spPr bwMode="auto">
          <a:xfrm>
            <a:off x="6836345" y="6126480"/>
            <a:ext cx="11430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050" b="0" i="0" u="none" strike="noStrike" kern="0" cap="none" spc="0" normalizeH="0" baseline="0" noProof="0" dirty="0" smtClean="0">
                <a:ln>
                  <a:noFill/>
                </a:ln>
                <a:solidFill>
                  <a:srgbClr val="000000"/>
                </a:solidFill>
                <a:effectLst/>
                <a:uLnTx/>
                <a:uFillTx/>
                <a:sym typeface="Symbol" pitchFamily="18" charset="2"/>
              </a:rPr>
              <a:t>Channels</a:t>
            </a:r>
            <a:endParaRPr kumimoji="0" lang="el-GR" altLang="en-US" sz="1050" b="0" i="0" u="none" strike="noStrike" kern="0" cap="none" spc="0" normalizeH="0" baseline="-25000" noProof="0" dirty="0" smtClean="0">
              <a:ln>
                <a:noFill/>
              </a:ln>
              <a:solidFill>
                <a:srgbClr val="000000"/>
              </a:solidFill>
              <a:effectLst/>
              <a:uLnTx/>
              <a:uFillTx/>
            </a:endParaRPr>
          </a:p>
        </p:txBody>
      </p:sp>
      <p:sp>
        <p:nvSpPr>
          <p:cNvPr id="26" name="Text Box 14"/>
          <p:cNvSpPr txBox="1">
            <a:spLocks noChangeArrowheads="1"/>
          </p:cNvSpPr>
          <p:nvPr/>
        </p:nvSpPr>
        <p:spPr bwMode="auto">
          <a:xfrm rot="16200000">
            <a:off x="-338137" y="2377440"/>
            <a:ext cx="11588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rPr>
              <a:t>Photoelectrons</a:t>
            </a:r>
          </a:p>
        </p:txBody>
      </p:sp>
      <p:sp>
        <p:nvSpPr>
          <p:cNvPr id="27" name="Text Box 26"/>
          <p:cNvSpPr txBox="1">
            <a:spLocks noChangeArrowheads="1"/>
          </p:cNvSpPr>
          <p:nvPr/>
        </p:nvSpPr>
        <p:spPr bwMode="auto">
          <a:xfrm>
            <a:off x="1737360" y="1371600"/>
            <a:ext cx="2743200" cy="274638"/>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200" i="0" u="none" strike="noStrike" kern="0" cap="none" spc="0" normalizeH="0" baseline="0" noProof="0" dirty="0" smtClean="0">
                <a:ln>
                  <a:noFill/>
                </a:ln>
                <a:solidFill>
                  <a:srgbClr val="000000"/>
                </a:solidFill>
                <a:effectLst/>
                <a:uLnTx/>
                <a:uFillTx/>
                <a:latin typeface="+mj-lt"/>
                <a:sym typeface="Symbol" pitchFamily="18" charset="2"/>
              </a:rPr>
              <a:t>Signal strength. Quartz PMT </a:t>
            </a:r>
            <a:endParaRPr kumimoji="0" lang="el-GR" altLang="en-US" sz="1200" i="0" u="none" strike="noStrike" kern="0" cap="none" spc="0" normalizeH="0" baseline="-25000" noProof="0" dirty="0" smtClean="0">
              <a:ln>
                <a:noFill/>
              </a:ln>
              <a:solidFill>
                <a:srgbClr val="000000"/>
              </a:solidFill>
              <a:effectLst/>
              <a:uLnTx/>
              <a:uFillTx/>
              <a:latin typeface="+mj-lt"/>
            </a:endParaRPr>
          </a:p>
        </p:txBody>
      </p:sp>
      <p:sp>
        <p:nvSpPr>
          <p:cNvPr id="28" name="Text Box 15"/>
          <p:cNvSpPr txBox="1">
            <a:spLocks noChangeArrowheads="1"/>
          </p:cNvSpPr>
          <p:nvPr/>
        </p:nvSpPr>
        <p:spPr bwMode="auto">
          <a:xfrm>
            <a:off x="2428638" y="4417887"/>
            <a:ext cx="5888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fontAlgn="base">
              <a:spcBef>
                <a:spcPct val="50000"/>
              </a:spcBef>
              <a:spcAft>
                <a:spcPct val="0"/>
              </a:spcAft>
              <a:defRPr/>
            </a:pPr>
            <a:r>
              <a:rPr kumimoji="0" lang="en-US" altLang="en-US" sz="1200" b="0" i="0" u="none" strike="noStrike" kern="0" cap="none" spc="0" normalizeH="0" baseline="0" noProof="0" dirty="0" smtClean="0">
                <a:ln>
                  <a:noFill/>
                </a:ln>
                <a:solidFill>
                  <a:srgbClr val="000000"/>
                </a:solidFill>
                <a:effectLst/>
                <a:uLnTx/>
                <a:uFillTx/>
                <a:sym typeface="UniversalMath1 BT" pitchFamily="18" charset="2"/>
              </a:rPr>
              <a:t></a:t>
            </a:r>
            <a:r>
              <a:rPr lang="en-US" altLang="en-US" sz="1200" kern="0" dirty="0" smtClean="0">
                <a:solidFill>
                  <a:srgbClr val="000000"/>
                </a:solidFill>
                <a:sym typeface="Symbol" pitchFamily="18" charset="2"/>
              </a:rPr>
              <a:t>,</a:t>
            </a:r>
            <a:r>
              <a:rPr lang="en-US" altLang="en-US" sz="900" kern="0" dirty="0" smtClean="0">
                <a:solidFill>
                  <a:srgbClr val="000000"/>
                </a:solidFill>
                <a:sym typeface="Symbol" pitchFamily="18" charset="2"/>
              </a:rPr>
              <a:t>deg</a:t>
            </a:r>
            <a:endParaRPr lang="el-GR" altLang="en-US" sz="900" kern="0" dirty="0">
              <a:solidFill>
                <a:srgbClr val="000000"/>
              </a:solidFill>
              <a:latin typeface="Times New Roman" pitchFamily="18" charset="0"/>
              <a:cs typeface="Times New Roman" pitchFamily="18" charset="0"/>
              <a:sym typeface="UniversalMath1 BT" pitchFamily="18" charset="2"/>
            </a:endParaRPr>
          </a:p>
        </p:txBody>
      </p:sp>
      <p:sp>
        <p:nvSpPr>
          <p:cNvPr id="29" name="Text Box 18"/>
          <p:cNvSpPr txBox="1">
            <a:spLocks noChangeArrowheads="1"/>
          </p:cNvSpPr>
          <p:nvPr/>
        </p:nvSpPr>
        <p:spPr bwMode="auto">
          <a:xfrm>
            <a:off x="4838700" y="4343400"/>
            <a:ext cx="685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200" b="0" i="0" u="none" strike="noStrike" kern="0" cap="none" spc="0" normalizeH="0" baseline="0" noProof="0" dirty="0" smtClean="0">
                <a:ln>
                  <a:noFill/>
                </a:ln>
                <a:solidFill>
                  <a:srgbClr val="000000"/>
                </a:solidFill>
                <a:effectLst/>
                <a:uLnTx/>
                <a:uFillTx/>
                <a:sym typeface="UniversalMath1 BT" pitchFamily="18" charset="2"/>
              </a:rPr>
              <a:t></a:t>
            </a:r>
            <a:r>
              <a:rPr kumimoji="0" lang="en-US" altLang="en-US" sz="1200" b="0" i="0" u="none" strike="noStrike" kern="0" cap="none" spc="0" normalizeH="0" baseline="0" noProof="0" dirty="0" smtClean="0">
                <a:ln>
                  <a:noFill/>
                </a:ln>
                <a:solidFill>
                  <a:srgbClr val="000000"/>
                </a:solidFill>
                <a:effectLst/>
                <a:uLnTx/>
                <a:uFillTx/>
                <a:sym typeface="Symbol" pitchFamily="18" charset="2"/>
              </a:rPr>
              <a:t>,</a:t>
            </a:r>
            <a:r>
              <a:rPr kumimoji="0" lang="en-US" altLang="en-US" sz="900" b="0" i="0" u="none" strike="noStrike" kern="0" cap="none" spc="0" normalizeH="0" baseline="0" noProof="0" dirty="0" smtClean="0">
                <a:ln>
                  <a:noFill/>
                </a:ln>
                <a:solidFill>
                  <a:srgbClr val="000000"/>
                </a:solidFill>
                <a:effectLst/>
                <a:uLnTx/>
                <a:uFillTx/>
                <a:sym typeface="Symbol" pitchFamily="18" charset="2"/>
              </a:rPr>
              <a:t> deg</a:t>
            </a:r>
            <a:endParaRPr kumimoji="0" lang="el-GR" altLang="en-US" sz="900" b="0" i="0" u="none" strike="noStrike" kern="0" cap="none" spc="0" normalizeH="0" baseline="0" noProof="0" dirty="0" smtClean="0">
              <a:ln>
                <a:noFill/>
              </a:ln>
              <a:solidFill>
                <a:srgbClr val="000000"/>
              </a:solidFill>
              <a:effectLst/>
              <a:uLnTx/>
              <a:uFillTx/>
              <a:latin typeface="Times New Roman" pitchFamily="18" charset="0"/>
              <a:cs typeface="Times New Roman" pitchFamily="18" charset="0"/>
              <a:sym typeface="UniversalMath1 BT" pitchFamily="18" charset="2"/>
            </a:endParaRPr>
          </a:p>
        </p:txBody>
      </p:sp>
    </p:spTree>
    <p:extLst>
      <p:ext uri="{BB962C8B-B14F-4D97-AF65-F5344CB8AC3E}">
        <p14:creationId xmlns:p14="http://schemas.microsoft.com/office/powerpoint/2010/main" val="4037634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76201"/>
            <a:ext cx="5943600" cy="461665"/>
          </a:xfrm>
          <a:prstGeom prst="rect">
            <a:avLst/>
          </a:prstGeom>
          <a:noFill/>
        </p:spPr>
        <p:txBody>
          <a:bodyPr wrap="square" rtlCol="0">
            <a:spAutoFit/>
          </a:bodyPr>
          <a:lstStyle/>
          <a:p>
            <a:pPr algn="ctr"/>
            <a:r>
              <a:rPr lang="en-US" sz="2400" b="1" dirty="0">
                <a:solidFill>
                  <a:srgbClr val="0033CC"/>
                </a:solidFill>
                <a:latin typeface="+mj-lt"/>
              </a:rPr>
              <a:t>E</a:t>
            </a:r>
            <a:r>
              <a:rPr lang="en-US" sz="2400" b="1" dirty="0" smtClean="0">
                <a:solidFill>
                  <a:srgbClr val="0033CC"/>
                </a:solidFill>
                <a:latin typeface="+mj-lt"/>
              </a:rPr>
              <a:t>llipsoidal Mirrors: Tooling</a:t>
            </a:r>
            <a:endParaRPr lang="en-US" sz="2400" b="1" dirty="0">
              <a:solidFill>
                <a:srgbClr val="0033CC"/>
              </a:solidFill>
              <a:latin typeface="+mj-lt"/>
            </a:endParaRPr>
          </a:p>
        </p:txBody>
      </p:sp>
      <p:pic>
        <p:nvPicPr>
          <p:cNvPr id="5" name="Picture 5" descr="MVC-001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250" r="2084" b="5000"/>
          <a:stretch/>
        </p:blipFill>
        <p:spPr bwMode="auto">
          <a:xfrm>
            <a:off x="320040" y="2743200"/>
            <a:ext cx="4297680" cy="2921508"/>
          </a:xfrm>
          <a:prstGeom prst="rect">
            <a:avLst/>
          </a:prstGeom>
          <a:noFill/>
          <a:ln w="15875">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828799" y="762000"/>
            <a:ext cx="4903788" cy="1383215"/>
          </a:xfrm>
          <a:prstGeom prst="rect">
            <a:avLst/>
          </a:prstGeom>
          <a:noFill/>
          <a:ln w="15875">
            <a:solidFill>
              <a:srgbClr val="6699FF"/>
            </a:solidFill>
          </a:ln>
        </p:spPr>
        <p:txBody>
          <a:bodyPr wrap="square" lIns="82058" tIns="41029" rIns="82058" bIns="41029" rtlCol="0">
            <a:spAutoFit/>
          </a:bodyPr>
          <a:lstStyle/>
          <a:p>
            <a:pPr algn="just">
              <a:spcAft>
                <a:spcPts val="300"/>
              </a:spcAft>
            </a:pPr>
            <a:r>
              <a:rPr lang="en-US" sz="1100" dirty="0" smtClean="0">
                <a:latin typeface="Arial" pitchFamily="34" charset="0"/>
                <a:cs typeface="Arial" pitchFamily="34" charset="0"/>
              </a:rPr>
              <a:t>For the HTCC ellipsoidal mirror construction complete set of necessary tooling has been designed based on technology developed and established at JLab. Following tooling has been manufactured at JLab Machine Shop using 5-axis and 3-axis computer controlled milling machines:</a:t>
            </a:r>
          </a:p>
          <a:p>
            <a:pPr marL="628650" lvl="1" indent="-171450" algn="just">
              <a:spcAft>
                <a:spcPts val="300"/>
              </a:spcAft>
              <a:buFont typeface="Wingdings" panose="05000000000000000000" pitchFamily="2" charset="2"/>
              <a:buChar char="§"/>
            </a:pPr>
            <a:r>
              <a:rPr lang="en-US" sz="1100" dirty="0" smtClean="0">
                <a:latin typeface="Arial" pitchFamily="34" charset="0"/>
                <a:cs typeface="Arial" pitchFamily="34" charset="0"/>
              </a:rPr>
              <a:t>5 sets of tooling for ellipsoidal facet construction</a:t>
            </a:r>
          </a:p>
          <a:p>
            <a:pPr marL="628650" lvl="1" indent="-171450" algn="just">
              <a:spcAft>
                <a:spcPts val="300"/>
              </a:spcAft>
              <a:buFont typeface="Wingdings" panose="05000000000000000000" pitchFamily="2" charset="2"/>
              <a:buChar char="§"/>
            </a:pPr>
            <a:r>
              <a:rPr lang="en-US" sz="1100" dirty="0" smtClean="0">
                <a:latin typeface="Arial" pitchFamily="34" charset="0"/>
                <a:cs typeface="Arial" pitchFamily="34" charset="0"/>
              </a:rPr>
              <a:t>High precision vacuum table for the Half-sector Mirror assembly</a:t>
            </a:r>
          </a:p>
          <a:p>
            <a:pPr marL="628650" lvl="1" indent="-171450" algn="just">
              <a:spcAft>
                <a:spcPts val="300"/>
              </a:spcAft>
              <a:buFont typeface="Wingdings" panose="05000000000000000000" pitchFamily="2" charset="2"/>
              <a:buChar char="§"/>
            </a:pPr>
            <a:r>
              <a:rPr lang="en-US" sz="1100" dirty="0" smtClean="0">
                <a:latin typeface="Arial" pitchFamily="34" charset="0"/>
                <a:cs typeface="Arial" pitchFamily="34" charset="0"/>
              </a:rPr>
              <a:t>Vacuum table for the Ellipsoidal Combined Mirror construction</a:t>
            </a:r>
          </a:p>
        </p:txBody>
      </p:sp>
      <p:sp>
        <p:nvSpPr>
          <p:cNvPr id="10" name="Rectangle 7"/>
          <p:cNvSpPr>
            <a:spLocks noChangeArrowheads="1"/>
          </p:cNvSpPr>
          <p:nvPr/>
        </p:nvSpPr>
        <p:spPr bwMode="auto">
          <a:xfrm>
            <a:off x="381000" y="5760720"/>
            <a:ext cx="4114800" cy="490537"/>
          </a:xfrm>
          <a:prstGeom prst="rect">
            <a:avLst/>
          </a:prstGeom>
          <a:solidFill>
            <a:schemeClr val="bg1"/>
          </a:soli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lgn="ctr">
              <a:buFontTx/>
              <a:buNone/>
            </a:pPr>
            <a:r>
              <a:rPr lang="en-US" altLang="en-US" sz="1200" dirty="0" smtClean="0"/>
              <a:t>Set </a:t>
            </a:r>
            <a:r>
              <a:rPr lang="en-US" altLang="en-US" sz="1200" dirty="0"/>
              <a:t>loaded </a:t>
            </a:r>
            <a:r>
              <a:rPr lang="en-US" altLang="en-US" sz="1200" dirty="0" smtClean="0"/>
              <a:t>with ACRYLM film ready for thermal shaping under pressure in the oven</a:t>
            </a:r>
            <a:endParaRPr lang="en-US" altLang="en-US" sz="1200" dirty="0"/>
          </a:p>
        </p:txBody>
      </p:sp>
      <p:sp>
        <p:nvSpPr>
          <p:cNvPr id="11" name="Rectangle 8"/>
          <p:cNvSpPr>
            <a:spLocks noChangeArrowheads="1"/>
          </p:cNvSpPr>
          <p:nvPr/>
        </p:nvSpPr>
        <p:spPr bwMode="auto">
          <a:xfrm>
            <a:off x="5029200" y="5760720"/>
            <a:ext cx="3505200" cy="490537"/>
          </a:xfrm>
          <a:prstGeom prst="rect">
            <a:avLst/>
          </a:prstGeom>
          <a:solidFill>
            <a:schemeClr val="bg1"/>
          </a:soli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lgn="ctr">
              <a:buFontTx/>
              <a:buNone/>
            </a:pPr>
            <a:r>
              <a:rPr lang="en-US" altLang="en-US" sz="1200" dirty="0"/>
              <a:t>ACRYLM – FOAM – ACRYL assembly </a:t>
            </a:r>
            <a:r>
              <a:rPr lang="en-US" altLang="en-US" sz="1200" dirty="0" smtClean="0"/>
              <a:t>being glued together under </a:t>
            </a:r>
            <a:r>
              <a:rPr lang="en-US" altLang="en-US" sz="1200" dirty="0"/>
              <a:t>pressure</a:t>
            </a:r>
          </a:p>
        </p:txBody>
      </p:sp>
      <p:sp>
        <p:nvSpPr>
          <p:cNvPr id="12" name="Rectangle 2"/>
          <p:cNvSpPr txBox="1">
            <a:spLocks noChangeArrowheads="1"/>
          </p:cNvSpPr>
          <p:nvPr/>
        </p:nvSpPr>
        <p:spPr>
          <a:xfrm>
            <a:off x="3200400" y="2286000"/>
            <a:ext cx="2819400" cy="323852"/>
          </a:xfrm>
          <a:prstGeom prst="rect">
            <a:avLst/>
          </a:prstGeom>
          <a:noFill/>
        </p:spPr>
        <p:txBody>
          <a:bodyP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gn="ctr">
              <a:buFontTx/>
              <a:buNone/>
            </a:pPr>
            <a:r>
              <a:rPr lang="en-US" altLang="en-US" sz="1400" kern="0" dirty="0">
                <a:latin typeface="Arial" panose="020B0604020202020204" pitchFamily="34" charset="0"/>
                <a:cs typeface="Arial" panose="020B0604020202020204" pitchFamily="34" charset="0"/>
              </a:rPr>
              <a:t>T</a:t>
            </a:r>
            <a:r>
              <a:rPr lang="en-US" altLang="en-US" sz="1400" kern="0" dirty="0" smtClean="0">
                <a:latin typeface="Arial" panose="020B0604020202020204" pitchFamily="34" charset="0"/>
                <a:cs typeface="Arial" panose="020B0604020202020204" pitchFamily="34" charset="0"/>
              </a:rPr>
              <a:t>hermal shaping</a:t>
            </a:r>
          </a:p>
        </p:txBody>
      </p:sp>
      <p:pic>
        <p:nvPicPr>
          <p:cNvPr id="15" name="Picture 14" descr="DSC_332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6" t="3689" r="6667" b="268"/>
          <a:stretch/>
        </p:blipFill>
        <p:spPr bwMode="auto">
          <a:xfrm>
            <a:off x="4663440" y="2743200"/>
            <a:ext cx="4191015" cy="2926080"/>
          </a:xfrm>
          <a:prstGeom prst="rect">
            <a:avLst/>
          </a:prstGeom>
          <a:noFill/>
          <a:ln w="1270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7626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76201"/>
            <a:ext cx="5943600" cy="461665"/>
          </a:xfrm>
          <a:prstGeom prst="rect">
            <a:avLst/>
          </a:prstGeom>
          <a:noFill/>
        </p:spPr>
        <p:txBody>
          <a:bodyPr wrap="square" rtlCol="0">
            <a:spAutoFit/>
          </a:bodyPr>
          <a:lstStyle/>
          <a:p>
            <a:pPr algn="ctr"/>
            <a:r>
              <a:rPr lang="en-US" sz="2400" b="1" dirty="0">
                <a:solidFill>
                  <a:srgbClr val="0033CC"/>
                </a:solidFill>
                <a:latin typeface="+mj-lt"/>
              </a:rPr>
              <a:t>E</a:t>
            </a:r>
            <a:r>
              <a:rPr lang="en-US" sz="2400" b="1" dirty="0" smtClean="0">
                <a:solidFill>
                  <a:srgbClr val="0033CC"/>
                </a:solidFill>
                <a:latin typeface="+mj-lt"/>
              </a:rPr>
              <a:t>llipsoidal Mirrors: Tooling</a:t>
            </a:r>
            <a:endParaRPr lang="en-US" sz="2400" b="1" dirty="0">
              <a:solidFill>
                <a:srgbClr val="0033CC"/>
              </a:solidFill>
              <a:latin typeface="+mj-lt"/>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0720" y="4056697"/>
            <a:ext cx="2880183" cy="2169206"/>
          </a:xfrm>
          <a:prstGeom prst="rect">
            <a:avLst/>
          </a:prstGeom>
          <a:noFill/>
          <a:ln w="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1" descr="DSC_373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109" t="25001" r="30166" b="24274"/>
          <a:stretch/>
        </p:blipFill>
        <p:spPr bwMode="auto">
          <a:xfrm>
            <a:off x="4754880" y="1005840"/>
            <a:ext cx="3840480" cy="2560320"/>
          </a:xfrm>
          <a:prstGeom prst="rect">
            <a:avLst/>
          </a:prstGeom>
          <a:noFill/>
          <a:ln w="15875">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2" descr="MVC-001S"/>
          <p:cNvPicPr>
            <a:picLocks noChangeAspect="1" noChangeArrowheads="1"/>
          </p:cNvPicPr>
          <p:nvPr/>
        </p:nvPicPr>
        <p:blipFill>
          <a:blip r:embed="rId4" cstate="print">
            <a:extLst>
              <a:ext uri="{28A0092B-C50C-407E-A947-70E740481C1C}">
                <a14:useLocalDpi xmlns:a14="http://schemas.microsoft.com/office/drawing/2010/main" val="0"/>
              </a:ext>
            </a:extLst>
          </a:blip>
          <a:srcRect t="12500"/>
          <a:stretch>
            <a:fillRect/>
          </a:stretch>
        </p:blipFill>
        <p:spPr bwMode="auto">
          <a:xfrm>
            <a:off x="548640" y="4056696"/>
            <a:ext cx="3413760" cy="2240280"/>
          </a:xfrm>
          <a:prstGeom prst="rect">
            <a:avLst/>
          </a:prstGeom>
          <a:noFill/>
          <a:ln w="15875">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0" descr="DSC_356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52" t="1" r="3123" b="12499"/>
          <a:stretch/>
        </p:blipFill>
        <p:spPr bwMode="auto">
          <a:xfrm>
            <a:off x="548640" y="1005840"/>
            <a:ext cx="4043477" cy="2560320"/>
          </a:xfrm>
          <a:prstGeom prst="rect">
            <a:avLst/>
          </a:prstGeom>
          <a:noFill/>
          <a:ln w="15875">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1143000" y="685800"/>
            <a:ext cx="2819400" cy="323852"/>
          </a:xfrm>
          <a:prstGeom prst="rect">
            <a:avLst/>
          </a:prstGeom>
          <a:noFill/>
        </p:spPr>
        <p:txBody>
          <a:bodyP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gn="ctr">
              <a:buFontTx/>
              <a:buNone/>
            </a:pPr>
            <a:r>
              <a:rPr lang="en-US" altLang="en-US" sz="1200" kern="0" dirty="0" smtClean="0">
                <a:latin typeface="Arial" panose="020B0604020202020204" pitchFamily="34" charset="0"/>
                <a:cs typeface="Arial" panose="020B0604020202020204" pitchFamily="34" charset="0"/>
              </a:rPr>
              <a:t>Assembly </a:t>
            </a:r>
          </a:p>
        </p:txBody>
      </p:sp>
      <p:sp>
        <p:nvSpPr>
          <p:cNvPr id="10" name="Rectangle 8"/>
          <p:cNvSpPr>
            <a:spLocks noChangeArrowheads="1"/>
          </p:cNvSpPr>
          <p:nvPr/>
        </p:nvSpPr>
        <p:spPr bwMode="auto">
          <a:xfrm>
            <a:off x="685800" y="3566160"/>
            <a:ext cx="3505200" cy="490537"/>
          </a:xfrm>
          <a:prstGeom prst="rect">
            <a:avLst/>
          </a:prstGeom>
          <a:noFill/>
          <a:ln>
            <a:noFill/>
          </a:ln>
          <a:effec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lgn="ctr">
              <a:buFontTx/>
              <a:buNone/>
            </a:pPr>
            <a:r>
              <a:rPr lang="en-US" altLang="en-US" sz="1100" dirty="0"/>
              <a:t>ACRYLM – FOAM – ACRYL assembly </a:t>
            </a:r>
            <a:r>
              <a:rPr lang="en-US" altLang="en-US" sz="1100" dirty="0" smtClean="0"/>
              <a:t>being glued together under </a:t>
            </a:r>
            <a:r>
              <a:rPr lang="en-US" altLang="en-US" sz="1100" dirty="0"/>
              <a:t>pressure</a:t>
            </a:r>
          </a:p>
        </p:txBody>
      </p:sp>
      <p:sp>
        <p:nvSpPr>
          <p:cNvPr id="11" name="Rectangle 2"/>
          <p:cNvSpPr txBox="1">
            <a:spLocks noChangeArrowheads="1"/>
          </p:cNvSpPr>
          <p:nvPr/>
        </p:nvSpPr>
        <p:spPr>
          <a:xfrm>
            <a:off x="5265420" y="685800"/>
            <a:ext cx="2819400" cy="323852"/>
          </a:xfrm>
          <a:prstGeom prst="rect">
            <a:avLst/>
          </a:prstGeom>
          <a:noFill/>
        </p:spPr>
        <p:txBody>
          <a:bodyP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gn="ctr">
              <a:buFontTx/>
              <a:buNone/>
            </a:pPr>
            <a:r>
              <a:rPr lang="en-US" altLang="en-US" sz="1200" kern="0" dirty="0" smtClean="0">
                <a:latin typeface="Arial" panose="020B0604020202020204" pitchFamily="34" charset="0"/>
                <a:cs typeface="Arial" panose="020B0604020202020204" pitchFamily="34" charset="0"/>
              </a:rPr>
              <a:t>Trimming</a:t>
            </a:r>
            <a:r>
              <a:rPr lang="en-US" altLang="en-US" sz="1400" kern="0" dirty="0" smtClean="0">
                <a:latin typeface="Arial" panose="020B0604020202020204" pitchFamily="34" charset="0"/>
                <a:cs typeface="Arial" panose="020B0604020202020204" pitchFamily="34" charset="0"/>
              </a:rPr>
              <a:t> </a:t>
            </a:r>
          </a:p>
        </p:txBody>
      </p:sp>
      <p:sp>
        <p:nvSpPr>
          <p:cNvPr id="12" name="Rectangle 8"/>
          <p:cNvSpPr>
            <a:spLocks noChangeArrowheads="1"/>
          </p:cNvSpPr>
          <p:nvPr/>
        </p:nvSpPr>
        <p:spPr bwMode="auto">
          <a:xfrm>
            <a:off x="4754880" y="3566160"/>
            <a:ext cx="3779520" cy="490537"/>
          </a:xfrm>
          <a:prstGeom prst="rect">
            <a:avLst/>
          </a:prstGeom>
          <a:noFill/>
          <a:ln>
            <a:noFill/>
          </a:ln>
          <a:effec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lgn="ctr">
              <a:buFontTx/>
              <a:buNone/>
            </a:pPr>
            <a:r>
              <a:rPr lang="en-US" altLang="en-US" sz="1100" dirty="0" smtClean="0"/>
              <a:t>Assembled mirror substrate being cut out on 5-axis milling machine</a:t>
            </a:r>
            <a:endParaRPr lang="en-US" altLang="en-US" sz="1100" dirty="0"/>
          </a:p>
        </p:txBody>
      </p:sp>
      <p:sp>
        <p:nvSpPr>
          <p:cNvPr id="13" name="Striped Right Arrow 12"/>
          <p:cNvSpPr>
            <a:spLocks noChangeAspect="1"/>
          </p:cNvSpPr>
          <p:nvPr/>
        </p:nvSpPr>
        <p:spPr bwMode="auto">
          <a:xfrm rot="10800000">
            <a:off x="5431536" y="5669280"/>
            <a:ext cx="323495" cy="228391"/>
          </a:xfrm>
          <a:prstGeom prst="stripedRightArrow">
            <a:avLst/>
          </a:prstGeom>
          <a:solidFill>
            <a:srgbClr val="BBE0E3"/>
          </a:solidFill>
          <a:ln w="9525" cap="flat" cmpd="sng" algn="ctr">
            <a:solidFill>
              <a:srgbClr val="000000"/>
            </a:solidFill>
            <a:prstDash val="solid"/>
            <a:round/>
            <a:headEnd type="none" w="med" len="med"/>
            <a:tailEnd type="none" w="med" len="med"/>
          </a:ln>
          <a:effectLst>
            <a:outerShdw blurRad="165100" sx="102000" sy="102000" algn="ctr" rotWithShape="0">
              <a:prstClr val="black">
                <a:alpha val="62000"/>
              </a:prstClr>
            </a:outerShdw>
          </a:effectLst>
          <a:scene3d>
            <a:camera prst="orthographicFront">
              <a:rot lat="0" lon="0" rev="10800000"/>
            </a:camera>
            <a:lightRig rig="threePt" dir="t"/>
          </a:scene3d>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imes"/>
            </a:endParaRPr>
          </a:p>
        </p:txBody>
      </p:sp>
      <p:sp>
        <p:nvSpPr>
          <p:cNvPr id="14" name="Striped Right Arrow 13"/>
          <p:cNvSpPr>
            <a:spLocks noChangeAspect="1"/>
          </p:cNvSpPr>
          <p:nvPr/>
        </p:nvSpPr>
        <p:spPr bwMode="auto">
          <a:xfrm>
            <a:off x="3977640" y="4419600"/>
            <a:ext cx="323495" cy="228391"/>
          </a:xfrm>
          <a:prstGeom prst="stripedRightArrow">
            <a:avLst/>
          </a:prstGeom>
          <a:solidFill>
            <a:srgbClr val="BBE0E3"/>
          </a:solidFill>
          <a:ln w="9525" cap="flat" cmpd="sng" algn="ctr">
            <a:solidFill>
              <a:srgbClr val="000000"/>
            </a:solidFill>
            <a:prstDash val="solid"/>
            <a:round/>
            <a:headEnd type="none" w="med" len="med"/>
            <a:tailEnd type="none" w="med" len="med"/>
          </a:ln>
          <a:effectLst>
            <a:outerShdw blurRad="165100" sx="102000" sy="102000" algn="ctr" rotWithShape="0">
              <a:prstClr val="black">
                <a:alpha val="62000"/>
              </a:prstClr>
            </a:outerShdw>
          </a:effectLst>
          <a:scene3d>
            <a:camera prst="orthographicFront">
              <a:rot lat="0" lon="0" rev="10800000"/>
            </a:camera>
            <a:lightRig rig="threePt" dir="t"/>
          </a:scene3d>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imes"/>
            </a:endParaRPr>
          </a:p>
        </p:txBody>
      </p:sp>
      <p:sp>
        <p:nvSpPr>
          <p:cNvPr id="15" name="Rectangle 4"/>
          <p:cNvSpPr>
            <a:spLocks noChangeArrowheads="1"/>
          </p:cNvSpPr>
          <p:nvPr/>
        </p:nvSpPr>
        <p:spPr bwMode="auto">
          <a:xfrm>
            <a:off x="4251960" y="4256796"/>
            <a:ext cx="1292147" cy="553998"/>
          </a:xfrm>
          <a:prstGeom prst="rect">
            <a:avLst/>
          </a:prstGeom>
          <a:noFill/>
          <a:ln w="15875" algn="ctr">
            <a:noFill/>
            <a:miter lim="800000"/>
            <a:headEnd/>
            <a:tailEnd/>
          </a:ln>
          <a:effectLst/>
          <a:extLst>
            <a:ext uri="{909E8E84-426E-40dd-AFC4-6F175D3DCCD1}">
              <a14:hiddenFill xmlns:a14="http://schemas.microsoft.com/office/drawing/2010/main">
                <a:solidFill>
                  <a:srgbClr val="FFFF99">
                    <a:alpha val="55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altLang="en-US" sz="1000" dirty="0" smtClean="0"/>
              <a:t>S</a:t>
            </a:r>
            <a:r>
              <a:rPr lang="en-US" altLang="en-US" sz="1000" b="0" dirty="0" smtClean="0"/>
              <a:t>et for construction of the mirror facets of one type (#3) </a:t>
            </a:r>
            <a:endParaRPr lang="en-US" altLang="en-US" sz="1000" b="0" dirty="0"/>
          </a:p>
        </p:txBody>
      </p:sp>
      <p:sp>
        <p:nvSpPr>
          <p:cNvPr id="16" name="Rectangle 4"/>
          <p:cNvSpPr>
            <a:spLocks noChangeArrowheads="1"/>
          </p:cNvSpPr>
          <p:nvPr/>
        </p:nvSpPr>
        <p:spPr bwMode="auto">
          <a:xfrm>
            <a:off x="4023360" y="5486400"/>
            <a:ext cx="1453896" cy="553998"/>
          </a:xfrm>
          <a:prstGeom prst="rect">
            <a:avLst/>
          </a:prstGeom>
          <a:noFill/>
          <a:ln w="15875" algn="ctr">
            <a:noFill/>
            <a:miter lim="800000"/>
            <a:headEnd/>
            <a:tailEnd/>
          </a:ln>
          <a:effectLst/>
          <a:extLst>
            <a:ext uri="{909E8E84-426E-40dd-AFC4-6F175D3DCCD1}">
              <a14:hiddenFill xmlns:a14="http://schemas.microsoft.com/office/drawing/2010/main">
                <a:solidFill>
                  <a:srgbClr val="FFFF99">
                    <a:alpha val="55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altLang="en-US" sz="1000" dirty="0" smtClean="0"/>
              <a:t> S</a:t>
            </a:r>
            <a:r>
              <a:rPr lang="en-US" altLang="en-US" sz="1000" b="0" dirty="0" smtClean="0"/>
              <a:t>ets for construction of the mirror facets of 5 different types </a:t>
            </a:r>
            <a:endParaRPr lang="en-US" altLang="en-US" sz="1000" b="0" dirty="0"/>
          </a:p>
        </p:txBody>
      </p:sp>
    </p:spTree>
    <p:extLst>
      <p:ext uri="{BB962C8B-B14F-4D97-AF65-F5344CB8AC3E}">
        <p14:creationId xmlns:p14="http://schemas.microsoft.com/office/powerpoint/2010/main" val="36183210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76201"/>
            <a:ext cx="5943600" cy="461665"/>
          </a:xfrm>
          <a:prstGeom prst="rect">
            <a:avLst/>
          </a:prstGeom>
          <a:noFill/>
        </p:spPr>
        <p:txBody>
          <a:bodyPr wrap="square" rtlCol="0">
            <a:spAutoFit/>
          </a:bodyPr>
          <a:lstStyle/>
          <a:p>
            <a:pPr algn="ctr"/>
            <a:r>
              <a:rPr lang="en-US" sz="2400" b="1" dirty="0">
                <a:solidFill>
                  <a:srgbClr val="0033CC"/>
                </a:solidFill>
                <a:latin typeface="+mj-lt"/>
              </a:rPr>
              <a:t>E</a:t>
            </a:r>
            <a:r>
              <a:rPr lang="en-US" sz="2400" b="1" dirty="0" smtClean="0">
                <a:solidFill>
                  <a:srgbClr val="0033CC"/>
                </a:solidFill>
                <a:latin typeface="+mj-lt"/>
              </a:rPr>
              <a:t>llipsoidal Mirrors: Tooling</a:t>
            </a:r>
            <a:endParaRPr lang="en-US" sz="2400" b="1" dirty="0">
              <a:solidFill>
                <a:srgbClr val="0033CC"/>
              </a:solidFill>
              <a:latin typeface="+mj-lt"/>
            </a:endParaRPr>
          </a:p>
        </p:txBody>
      </p:sp>
      <p:pic>
        <p:nvPicPr>
          <p:cNvPr id="2050" name="Picture 2" descr="C:\Users\youris\Desktop\PHOTO\Eugene\IMG_7087.JPG"/>
          <p:cNvPicPr>
            <a:picLocks noChangeAspect="1" noChangeArrowheads="1"/>
          </p:cNvPicPr>
          <p:nvPr/>
        </p:nvPicPr>
        <p:blipFill rotWithShape="1">
          <a:blip r:embed="rId2">
            <a:extLst>
              <a:ext uri="{28A0092B-C50C-407E-A947-70E740481C1C}">
                <a14:useLocalDpi xmlns:a14="http://schemas.microsoft.com/office/drawing/2010/main" val="0"/>
              </a:ext>
            </a:extLst>
          </a:blip>
          <a:srcRect t="10248" b="749"/>
          <a:stretch/>
        </p:blipFill>
        <p:spPr bwMode="auto">
          <a:xfrm>
            <a:off x="1032793" y="1371600"/>
            <a:ext cx="7512000" cy="3840480"/>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47800" y="5257800"/>
            <a:ext cx="6172200" cy="590691"/>
          </a:xfrm>
          <a:prstGeom prst="rect">
            <a:avLst/>
          </a:prstGeom>
          <a:noFill/>
          <a:ln w="15875">
            <a:noFill/>
          </a:ln>
        </p:spPr>
        <p:txBody>
          <a:bodyPr wrap="square" lIns="82058" tIns="41029" rIns="82058" bIns="41029" rtlCol="0">
            <a:spAutoFit/>
          </a:bodyPr>
          <a:lstStyle/>
          <a:p>
            <a:pPr algn="just">
              <a:spcAft>
                <a:spcPts val="300"/>
              </a:spcAft>
            </a:pPr>
            <a:r>
              <a:rPr lang="en-US" sz="1100" dirty="0" smtClean="0">
                <a:latin typeface="Arial" pitchFamily="34" charset="0"/>
                <a:cs typeface="Arial" pitchFamily="34" charset="0"/>
              </a:rPr>
              <a:t>Design of the high precision vacuum table allows assembly of the Half-sector mirrors that would definitely fit into the final assembly without “overlaps” or leaving gaps. Geometry tests with laser beam also have been performed using the vacuum table. </a:t>
            </a:r>
          </a:p>
        </p:txBody>
      </p:sp>
    </p:spTree>
    <p:extLst>
      <p:ext uri="{BB962C8B-B14F-4D97-AF65-F5344CB8AC3E}">
        <p14:creationId xmlns:p14="http://schemas.microsoft.com/office/powerpoint/2010/main" val="27747366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76201"/>
            <a:ext cx="5943600" cy="461665"/>
          </a:xfrm>
          <a:prstGeom prst="rect">
            <a:avLst/>
          </a:prstGeom>
          <a:noFill/>
        </p:spPr>
        <p:txBody>
          <a:bodyPr wrap="square" rtlCol="0">
            <a:spAutoFit/>
          </a:bodyPr>
          <a:lstStyle/>
          <a:p>
            <a:pPr algn="ctr"/>
            <a:r>
              <a:rPr lang="en-US" sz="2400" b="1" dirty="0">
                <a:solidFill>
                  <a:srgbClr val="0033CC"/>
                </a:solidFill>
                <a:latin typeface="+mj-lt"/>
              </a:rPr>
              <a:t>E</a:t>
            </a:r>
            <a:r>
              <a:rPr lang="en-US" sz="2400" b="1" dirty="0" smtClean="0">
                <a:solidFill>
                  <a:srgbClr val="0033CC"/>
                </a:solidFill>
                <a:latin typeface="+mj-lt"/>
              </a:rPr>
              <a:t>llipsoidal Mirrors: Tooling</a:t>
            </a:r>
            <a:endParaRPr lang="en-US" sz="2400" b="1" dirty="0">
              <a:solidFill>
                <a:srgbClr val="0033CC"/>
              </a:solidFill>
              <a:latin typeface="+mj-lt"/>
            </a:endParaRPr>
          </a:p>
        </p:txBody>
      </p:sp>
      <p:pic>
        <p:nvPicPr>
          <p:cNvPr id="1027" name="Picture 3" descr="C:\Users\youris\Desktop\PHOTO\Eugene\IMG_71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 y="1280160"/>
            <a:ext cx="7200000" cy="3955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47800" y="5257800"/>
            <a:ext cx="6172200" cy="590691"/>
          </a:xfrm>
          <a:prstGeom prst="rect">
            <a:avLst/>
          </a:prstGeom>
          <a:noFill/>
          <a:ln w="15875">
            <a:noFill/>
          </a:ln>
        </p:spPr>
        <p:txBody>
          <a:bodyPr wrap="square" lIns="82058" tIns="41029" rIns="82058" bIns="41029" rtlCol="0">
            <a:spAutoFit/>
          </a:bodyPr>
          <a:lstStyle/>
          <a:p>
            <a:pPr marL="0" lvl="1" algn="just">
              <a:spcAft>
                <a:spcPts val="300"/>
              </a:spcAft>
            </a:pPr>
            <a:r>
              <a:rPr lang="en-US" sz="1100" dirty="0">
                <a:latin typeface="Arial" pitchFamily="34" charset="0"/>
                <a:cs typeface="Arial" pitchFamily="34" charset="0"/>
              </a:rPr>
              <a:t>Vacuum table for </a:t>
            </a:r>
            <a:r>
              <a:rPr lang="en-US" sz="1100" dirty="0" smtClean="0">
                <a:latin typeface="Arial" pitchFamily="34" charset="0"/>
                <a:cs typeface="Arial" pitchFamily="34" charset="0"/>
              </a:rPr>
              <a:t>the Ellipsoidal </a:t>
            </a:r>
            <a:r>
              <a:rPr lang="en-US" sz="1100" dirty="0">
                <a:latin typeface="Arial" pitchFamily="34" charset="0"/>
                <a:cs typeface="Arial" pitchFamily="34" charset="0"/>
              </a:rPr>
              <a:t>Combined Mirror </a:t>
            </a:r>
            <a:r>
              <a:rPr lang="en-US" sz="1100" dirty="0" smtClean="0">
                <a:latin typeface="Arial" pitchFamily="34" charset="0"/>
                <a:cs typeface="Arial" pitchFamily="34" charset="0"/>
              </a:rPr>
              <a:t>construction consists of 12 half-sector tables identical to </a:t>
            </a:r>
            <a:r>
              <a:rPr lang="en-US" sz="1100" dirty="0">
                <a:latin typeface="Arial" pitchFamily="34" charset="0"/>
                <a:cs typeface="Arial" pitchFamily="34" charset="0"/>
              </a:rPr>
              <a:t>table for the Half-sector Mirror </a:t>
            </a:r>
            <a:r>
              <a:rPr lang="en-US" sz="1100" dirty="0" smtClean="0">
                <a:latin typeface="Arial" pitchFamily="34" charset="0"/>
                <a:cs typeface="Arial" pitchFamily="34" charset="0"/>
              </a:rPr>
              <a:t>assembly. Whole structure is mounted on the 8</a:t>
            </a:r>
            <a:r>
              <a:rPr lang="en-US" sz="1100" dirty="0" smtClean="0">
                <a:latin typeface="Arial" pitchFamily="34" charset="0"/>
                <a:cs typeface="Arial" pitchFamily="34" charset="0"/>
                <a:sym typeface="UniversalMath1 BT"/>
              </a:rPr>
              <a:t></a:t>
            </a:r>
            <a:r>
              <a:rPr lang="en-US" sz="1100" dirty="0" smtClean="0">
                <a:latin typeface="Arial" pitchFamily="34" charset="0"/>
                <a:cs typeface="Arial" pitchFamily="34" charset="0"/>
              </a:rPr>
              <a:t>x8</a:t>
            </a:r>
            <a:r>
              <a:rPr lang="en-US" sz="1100" dirty="0" smtClean="0">
                <a:latin typeface="Arial" pitchFamily="34" charset="0"/>
                <a:cs typeface="Arial" pitchFamily="34" charset="0"/>
                <a:sym typeface="UniversalMath1 BT"/>
              </a:rPr>
              <a:t> granite table. Two halves of the vacuum table can slide over the surface of the granite table. </a:t>
            </a:r>
            <a:endParaRPr lang="en-US" sz="1100" dirty="0">
              <a:latin typeface="Arial" pitchFamily="34" charset="0"/>
              <a:cs typeface="Arial" pitchFamily="34" charset="0"/>
            </a:endParaRPr>
          </a:p>
        </p:txBody>
      </p:sp>
    </p:spTree>
    <p:extLst>
      <p:ext uri="{BB962C8B-B14F-4D97-AF65-F5344CB8AC3E}">
        <p14:creationId xmlns:p14="http://schemas.microsoft.com/office/powerpoint/2010/main" val="101381799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7800" y="76201"/>
            <a:ext cx="6172200" cy="461665"/>
          </a:xfrm>
          <a:prstGeom prst="rect">
            <a:avLst/>
          </a:prstGeom>
          <a:noFill/>
        </p:spPr>
        <p:txBody>
          <a:bodyPr wrap="square" rtlCol="0">
            <a:spAutoFit/>
          </a:bodyPr>
          <a:lstStyle/>
          <a:p>
            <a:pPr algn="ctr"/>
            <a:r>
              <a:rPr lang="en-US" sz="2400" b="1" dirty="0">
                <a:solidFill>
                  <a:srgbClr val="0033CC"/>
                </a:solidFill>
                <a:latin typeface="+mj-lt"/>
              </a:rPr>
              <a:t>E</a:t>
            </a:r>
            <a:r>
              <a:rPr lang="en-US" sz="2400" b="1" dirty="0" smtClean="0">
                <a:solidFill>
                  <a:srgbClr val="0033CC"/>
                </a:solidFill>
                <a:latin typeface="+mj-lt"/>
              </a:rPr>
              <a:t>llipsoidal Mirrors: Fabrication and Tests</a:t>
            </a:r>
            <a:endParaRPr lang="en-US" sz="2400" b="1" dirty="0">
              <a:solidFill>
                <a:srgbClr val="0033CC"/>
              </a:solidFill>
              <a:latin typeface="+mj-lt"/>
            </a:endParaRPr>
          </a:p>
        </p:txBody>
      </p:sp>
      <p:sp>
        <p:nvSpPr>
          <p:cNvPr id="6" name="TextBox 5"/>
          <p:cNvSpPr txBox="1"/>
          <p:nvPr/>
        </p:nvSpPr>
        <p:spPr>
          <a:xfrm>
            <a:off x="1524000" y="838200"/>
            <a:ext cx="5791200" cy="461665"/>
          </a:xfrm>
          <a:prstGeom prst="rect">
            <a:avLst/>
          </a:prstGeom>
          <a:noFill/>
          <a:ln w="15875">
            <a:solidFill>
              <a:srgbClr val="6699FF"/>
            </a:solidFill>
          </a:ln>
        </p:spPr>
        <p:txBody>
          <a:bodyPr wrap="square" rtlCol="0">
            <a:spAutoFit/>
          </a:bodyPr>
          <a:lstStyle/>
          <a:p>
            <a:pPr algn="ct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As of today we have all 60 Ellipsoidal Mirror Facets assembled, coated and tested. </a:t>
            </a:r>
          </a:p>
          <a:p>
            <a:pPr algn="ct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We also have built additional </a:t>
            </a:r>
            <a:r>
              <a:rPr lang="en-US" sz="1200" dirty="0" smtClean="0">
                <a:latin typeface="Arial"/>
                <a:ea typeface="Arial Unicode MS" panose="020B0604020202020204" pitchFamily="34" charset="-128"/>
                <a:cs typeface="Arial"/>
              </a:rPr>
              <a:t>~</a:t>
            </a: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10% of tested mirrors of each type. </a:t>
            </a:r>
          </a:p>
        </p:txBody>
      </p:sp>
      <p:sp>
        <p:nvSpPr>
          <p:cNvPr id="7" name="TextBox 6"/>
          <p:cNvSpPr txBox="1"/>
          <p:nvPr/>
        </p:nvSpPr>
        <p:spPr>
          <a:xfrm>
            <a:off x="681789" y="1371600"/>
            <a:ext cx="7780421" cy="2677656"/>
          </a:xfrm>
          <a:prstGeom prst="rect">
            <a:avLst/>
          </a:prstGeom>
          <a:noFill/>
        </p:spPr>
        <p:txBody>
          <a:bodyPr wrap="square" rtlCol="0">
            <a:spAutoFit/>
          </a:bodyPr>
          <a:lstStyle/>
          <a:p>
            <a:pPr marL="171450" indent="-171450">
              <a:buFont typeface="Wingdings" panose="05000000000000000000" pitchFamily="2" charset="2"/>
              <a:buChar char="q"/>
            </a:pP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   Mirrors 4 (of smallest size) have on average better reflectance. Estimated Number of Photo Electrons for all</a:t>
            </a:r>
          </a:p>
          <a:p>
            <a:r>
              <a:rPr lang="en-US" sz="12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      Mirrors 4 is in range of </a:t>
            </a:r>
            <a:r>
              <a:rPr lang="en-US" sz="1200"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25.3 p.e. to 28.8 p.e. </a:t>
            </a: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We select 12 best Mirror Facets 4 which have reflectance in</a:t>
            </a:r>
          </a:p>
          <a:p>
            <a:r>
              <a:rPr lang="en-US" sz="12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      range is of  </a:t>
            </a:r>
            <a:r>
              <a:rPr lang="en-US" sz="1200"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27.3 p.e. to 28.8 p.e.</a:t>
            </a:r>
          </a:p>
          <a:p>
            <a:endPar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171450" indent="-171450">
              <a:buFont typeface="Wingdings" panose="05000000000000000000" pitchFamily="2" charset="2"/>
              <a:buChar char="q"/>
            </a:pP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   Best 12 mirrors of each type have the reflectivity above </a:t>
            </a:r>
            <a:r>
              <a:rPr lang="en-US" sz="1200" dirty="0" smtClean="0">
                <a:latin typeface="Arial"/>
                <a:ea typeface="Arial Unicode MS" panose="020B0604020202020204" pitchFamily="34" charset="-128"/>
                <a:cs typeface="Arial"/>
              </a:rPr>
              <a:t>~</a:t>
            </a: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80% in the full wavelength range. Since other</a:t>
            </a:r>
          </a:p>
          <a:p>
            <a:r>
              <a:rPr lang="en-US" sz="12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      facets, i.e. Mirrors 1L, 1R, 2 and 3,  are focusing light generated by electrons traveling larger distances in </a:t>
            </a:r>
          </a:p>
          <a:p>
            <a:r>
              <a:rPr lang="en-US" sz="12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      CO</a:t>
            </a:r>
            <a:r>
              <a:rPr lang="en-US" sz="1200" baseline="-25000" dirty="0" smtClean="0">
                <a:latin typeface="Arial Unicode MS" panose="020B0604020202020204" pitchFamily="34" charset="-128"/>
                <a:ea typeface="Arial Unicode MS" panose="020B0604020202020204" pitchFamily="34" charset="-128"/>
                <a:cs typeface="Arial Unicode MS" panose="020B0604020202020204" pitchFamily="34" charset="-128"/>
              </a:rPr>
              <a:t>2</a:t>
            </a: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 gas radiator and hence produce stronger signal, we estimate the NPE for all mirrors as follows:</a:t>
            </a:r>
          </a:p>
          <a:p>
            <a:r>
              <a:rPr lang="en-US" sz="1200"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Mirror1L 		33.5 – 36.2 </a:t>
            </a:r>
          </a:p>
          <a:p>
            <a:r>
              <a:rPr lang="en-US" sz="1200"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Mirror1R 		31.8 – 34.9 </a:t>
            </a:r>
          </a:p>
          <a:p>
            <a:r>
              <a:rPr lang="en-US" sz="1200"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Mirror2   		30.6 – 35.4 </a:t>
            </a:r>
          </a:p>
          <a:p>
            <a:r>
              <a:rPr lang="en-US" sz="1200"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Mirror3    		27.8 – 32.4 </a:t>
            </a:r>
          </a:p>
          <a:p>
            <a:endParaRPr lang="en-US" sz="1200"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171450" indent="-171450">
              <a:buFont typeface="Wingdings" panose="05000000000000000000" pitchFamily="2" charset="2"/>
              <a:buChar char="q"/>
            </a:pP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   All tested mirrors are suitable for our needs. As a final selection we choose 12 of each facet type with </a:t>
            </a:r>
          </a:p>
          <a:p>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       a highest estimated signal which have least visible defects</a:t>
            </a:r>
          </a:p>
        </p:txBody>
      </p:sp>
      <p:sp>
        <p:nvSpPr>
          <p:cNvPr id="8" name="TextBox 2"/>
          <p:cNvSpPr txBox="1">
            <a:spLocks noChangeArrowheads="1"/>
          </p:cNvSpPr>
          <p:nvPr/>
        </p:nvSpPr>
        <p:spPr bwMode="auto">
          <a:xfrm>
            <a:off x="2514600" y="4114800"/>
            <a:ext cx="4038600" cy="1985159"/>
          </a:xfrm>
          <a:prstGeom prst="rect">
            <a:avLst/>
          </a:prstGeom>
          <a:solidFill>
            <a:schemeClr val="accent5"/>
          </a:solidFill>
          <a:ln w="15875">
            <a:solidFill>
              <a:srgbClr val="6699FF"/>
            </a:solidFill>
            <a:miter lim="800000"/>
            <a:headEnd/>
            <a:tailEnd/>
          </a:ln>
        </p:spPr>
        <p:txBody>
          <a:bodyPr wrap="square">
            <a:spAutoFit/>
          </a:bodyPr>
          <a:lstStyle/>
          <a:p>
            <a:endParaRPr lang="en-US" sz="800" b="1" dirty="0" smtClean="0">
              <a:latin typeface="Arial Unicode MS" pitchFamily="34" charset="-128"/>
              <a:ea typeface="Arial Unicode MS" pitchFamily="34" charset="-128"/>
              <a:cs typeface="Arial Unicode MS" pitchFamily="34" charset="-128"/>
            </a:endParaRPr>
          </a:p>
          <a:p>
            <a:r>
              <a:rPr lang="en-US" sz="1200" b="1" dirty="0" smtClean="0">
                <a:latin typeface="Arial Unicode MS" pitchFamily="34" charset="-128"/>
                <a:ea typeface="Arial Unicode MS" pitchFamily="34" charset="-128"/>
                <a:cs typeface="Arial Unicode MS" pitchFamily="34" charset="-128"/>
              </a:rPr>
              <a:t>STATUS </a:t>
            </a:r>
            <a:r>
              <a:rPr lang="en-US" sz="1200" b="1" dirty="0">
                <a:latin typeface="Arial Unicode MS" pitchFamily="34" charset="-128"/>
                <a:ea typeface="Arial Unicode MS" pitchFamily="34" charset="-128"/>
                <a:cs typeface="Arial Unicode MS" pitchFamily="34" charset="-128"/>
              </a:rPr>
              <a:t>: </a:t>
            </a:r>
            <a:endParaRPr lang="en-US" sz="1200" b="1" dirty="0" smtClean="0">
              <a:latin typeface="Arial Unicode MS" pitchFamily="34" charset="-128"/>
              <a:ea typeface="Arial Unicode MS" pitchFamily="34" charset="-128"/>
              <a:cs typeface="Arial Unicode MS" pitchFamily="34" charset="-128"/>
            </a:endParaRPr>
          </a:p>
          <a:p>
            <a:endParaRPr lang="en-US" sz="600" b="1" dirty="0" smtClean="0">
              <a:latin typeface="Arial Unicode MS" pitchFamily="34" charset="-128"/>
              <a:ea typeface="Arial Unicode MS" pitchFamily="34" charset="-128"/>
              <a:cs typeface="Arial Unicode MS" pitchFamily="34" charset="-128"/>
            </a:endParaRPr>
          </a:p>
          <a:p>
            <a:pPr marL="228600" indent="-228600">
              <a:buFont typeface="+mj-lt"/>
              <a:buAutoNum type="arabicPeriod"/>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71 mirrors inspected visually (for any defects) and tested by measuring reflectance using special setup </a:t>
            </a:r>
          </a:p>
          <a:p>
            <a:pPr marL="228600" indent="-228600">
              <a:buFont typeface="+mj-lt"/>
              <a:buAutoNum type="arabicPeriod"/>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Test were carried out in both UV and optical range of 200 to 650 nm.</a:t>
            </a:r>
          </a:p>
          <a:p>
            <a:pPr marL="228600" indent="-228600">
              <a:buFont typeface="+mj-lt"/>
              <a:buAutoNum type="arabicPeriod"/>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60 best mirrors (12 of each type) were chosen for the HTCC Combined Mirror construction</a:t>
            </a:r>
          </a:p>
          <a:p>
            <a:pPr marL="228600" indent="-228600">
              <a:buFont typeface="+mj-lt"/>
              <a:buAutoNum type="arabicPeriod"/>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In addition 10 mirrors (2 of each type) are accepted and are being kept as a reserve</a:t>
            </a:r>
          </a:p>
          <a:p>
            <a:endParaRPr lang="en-US" sz="9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098" name="Picture 2" descr="C:\Users\youris\Desktop\PHOTO\MIRRORS\Mirror-2\DSC023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61" r="29"/>
          <a:stretch/>
        </p:blipFill>
        <p:spPr bwMode="auto">
          <a:xfrm>
            <a:off x="259080" y="4206240"/>
            <a:ext cx="2103120" cy="1706880"/>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4099" name="Picture 3" descr="C:\Users\youris\Desktop\PHOTO\MIRRORS\Mirror-2\DSC023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4206240"/>
            <a:ext cx="2113280" cy="1584960"/>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5982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8880" y="1005840"/>
            <a:ext cx="4618759" cy="4614869"/>
          </a:xfrm>
          <a:prstGeom prst="rect">
            <a:avLst/>
          </a:prstGeom>
          <a:noFill/>
          <a:ln w="28575">
            <a:noFill/>
          </a:ln>
        </p:spPr>
        <p:txBody>
          <a:bodyPr wrap="square" lIns="82058" tIns="41029" rIns="82058" bIns="41029" rtlCol="0">
            <a:spAutoFit/>
          </a:bodyPr>
          <a:lstStyle/>
          <a:p>
            <a:pPr marL="742950" lvl="1" indent="-285750" algn="just">
              <a:spcAft>
                <a:spcPts val="300"/>
              </a:spcAft>
              <a:buFont typeface="Wingdings" panose="05000000000000000000" pitchFamily="2" charset="2"/>
              <a:buChar char="§"/>
            </a:pPr>
            <a:r>
              <a:rPr lang="en-US" sz="1400" b="1" dirty="0" smtClean="0">
                <a:latin typeface="Arial Narrow" panose="020B0606020202030204" pitchFamily="34" charset="0"/>
                <a:cs typeface="Arial" pitchFamily="34" charset="0"/>
              </a:rPr>
              <a:t>HTCC General Description</a:t>
            </a:r>
          </a:p>
          <a:p>
            <a:pPr marL="742950" lvl="1" indent="-285750" algn="just">
              <a:spcAft>
                <a:spcPts val="300"/>
              </a:spcAft>
              <a:buFont typeface="Wingdings" panose="05000000000000000000" pitchFamily="2" charset="2"/>
              <a:buChar char="§"/>
            </a:pPr>
            <a:r>
              <a:rPr lang="en-US" sz="1400" b="1" dirty="0" smtClean="0">
                <a:latin typeface="Arial Narrow" panose="020B0606020202030204" pitchFamily="34" charset="0"/>
                <a:cs typeface="Arial" pitchFamily="34" charset="0"/>
              </a:rPr>
              <a:t>Current Construction Status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Ellipsoidal Mirrors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Half-sector Mirrors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HTCC Combined Mirror</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Containment Vessel </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Combined Mirror Installation</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Alignment of the PMT </a:t>
            </a:r>
            <a:r>
              <a:rPr lang="en-US" sz="1400" dirty="0">
                <a:latin typeface="Arial Narrow" panose="020B0606020202030204" pitchFamily="34" charset="0"/>
                <a:cs typeface="Arial" pitchFamily="34" charset="0"/>
              </a:rPr>
              <a:t>Mounting </a:t>
            </a:r>
            <a:r>
              <a:rPr lang="en-US" sz="1400" dirty="0" smtClean="0">
                <a:latin typeface="Arial Narrow" panose="020B0606020202030204" pitchFamily="34" charset="0"/>
                <a:cs typeface="Arial" pitchFamily="34" charset="0"/>
              </a:rPr>
              <a:t>Units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Light Monitoring System</a:t>
            </a:r>
          </a:p>
          <a:p>
            <a:pPr marL="742950" lvl="1" indent="-285750" algn="just">
              <a:spcAft>
                <a:spcPts val="300"/>
              </a:spcAft>
              <a:buFont typeface="Wingdings" panose="05000000000000000000" pitchFamily="2" charset="2"/>
              <a:buChar char="§"/>
            </a:pPr>
            <a:r>
              <a:rPr lang="en-US" sz="1400" b="1" dirty="0" smtClean="0">
                <a:latin typeface="Arial Narrow" panose="020B0606020202030204" pitchFamily="34" charset="0"/>
                <a:cs typeface="Arial" pitchFamily="34" charset="0"/>
              </a:rPr>
              <a:t>Project Work Remaining</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Status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Schedule</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Cost Estimate</a:t>
            </a:r>
          </a:p>
          <a:p>
            <a:pPr marL="742950" lvl="1" indent="-285750" algn="just">
              <a:spcAft>
                <a:spcPts val="300"/>
              </a:spcAft>
              <a:buFont typeface="Wingdings" panose="05000000000000000000" pitchFamily="2" charset="2"/>
              <a:buChar char="§"/>
            </a:pPr>
            <a:r>
              <a:rPr lang="en-US" sz="1400" b="1" dirty="0" smtClean="0">
                <a:latin typeface="Arial Narrow" panose="020B0606020202030204" pitchFamily="34" charset="0"/>
                <a:cs typeface="Arial" pitchFamily="34" charset="0"/>
              </a:rPr>
              <a:t>Off-project Activities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Status</a:t>
            </a:r>
            <a:endParaRPr lang="en-US" sz="1400" dirty="0">
              <a:latin typeface="Arial Narrow" panose="020B0606020202030204" pitchFamily="34" charset="0"/>
              <a:cs typeface="Arial" pitchFamily="34" charset="0"/>
            </a:endParaRP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Schedule</a:t>
            </a:r>
            <a:endParaRPr lang="en-US" sz="1400" dirty="0">
              <a:latin typeface="Arial Narrow" panose="020B0606020202030204" pitchFamily="34" charset="0"/>
              <a:cs typeface="Arial" pitchFamily="34" charset="0"/>
            </a:endParaRP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Cost Estimate</a:t>
            </a:r>
          </a:p>
          <a:p>
            <a:pPr marL="742950" lvl="1" indent="-285750" algn="just">
              <a:spcAft>
                <a:spcPts val="300"/>
              </a:spcAft>
              <a:buFont typeface="Wingdings" panose="05000000000000000000" pitchFamily="2" charset="2"/>
              <a:buChar char="§"/>
            </a:pPr>
            <a:r>
              <a:rPr lang="en-US" sz="1400" b="1" dirty="0" smtClean="0">
                <a:latin typeface="Arial Narrow" panose="020B0606020202030204" pitchFamily="34" charset="0"/>
                <a:cs typeface="Arial" pitchFamily="34" charset="0"/>
              </a:rPr>
              <a:t>Summary</a:t>
            </a:r>
            <a:endParaRPr lang="en-US" sz="1400" b="1" dirty="0">
              <a:latin typeface="Arial Narrow" panose="020B0606020202030204" pitchFamily="34" charset="0"/>
              <a:cs typeface="Arial" pitchFamily="34" charset="0"/>
            </a:endParaRPr>
          </a:p>
        </p:txBody>
      </p:sp>
      <p:sp>
        <p:nvSpPr>
          <p:cNvPr id="5" name="TextBox 4"/>
          <p:cNvSpPr txBox="1"/>
          <p:nvPr/>
        </p:nvSpPr>
        <p:spPr>
          <a:xfrm>
            <a:off x="3840480" y="76200"/>
            <a:ext cx="1371600" cy="461665"/>
          </a:xfrm>
          <a:prstGeom prst="rect">
            <a:avLst/>
          </a:prstGeom>
          <a:noFill/>
        </p:spPr>
        <p:txBody>
          <a:bodyPr wrap="square" rtlCol="0">
            <a:spAutoFit/>
          </a:bodyPr>
          <a:lstStyle/>
          <a:p>
            <a:r>
              <a:rPr lang="en-US" sz="2400" b="1" dirty="0" smtClean="0">
                <a:solidFill>
                  <a:srgbClr val="0033CC"/>
                </a:solidFill>
                <a:latin typeface="+mj-lt"/>
              </a:rPr>
              <a:t>Content</a:t>
            </a:r>
            <a:endParaRPr lang="en-US" sz="2400" b="1" dirty="0">
              <a:solidFill>
                <a:srgbClr val="0033CC"/>
              </a:solidFill>
              <a:latin typeface="+mj-lt"/>
            </a:endParaRPr>
          </a:p>
        </p:txBody>
      </p:sp>
    </p:spTree>
    <p:extLst>
      <p:ext uri="{BB962C8B-B14F-4D97-AF65-F5344CB8AC3E}">
        <p14:creationId xmlns:p14="http://schemas.microsoft.com/office/powerpoint/2010/main" val="18625963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38200" y="914400"/>
            <a:ext cx="7199376" cy="276999"/>
          </a:xfrm>
          <a:prstGeom prst="rect">
            <a:avLst/>
          </a:prstGeom>
          <a:noFill/>
          <a:ln w="15875">
            <a:solidFill>
              <a:srgbClr val="6699FF"/>
            </a:solidFill>
          </a:ln>
        </p:spPr>
        <p:txBody>
          <a:bodyPr wrap="square" rtlCol="0">
            <a:spAutoFit/>
          </a:bodyPr>
          <a:lstStyle/>
          <a:p>
            <a:r>
              <a:rPr lang="en-US" sz="12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Some typical results of measuring reflectance of mirrors in both UV and optical range are given bellow. </a:t>
            </a: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15157" t="1112" r="2953" b="14720"/>
          <a:stretch/>
        </p:blipFill>
        <p:spPr>
          <a:xfrm>
            <a:off x="228600" y="1371600"/>
            <a:ext cx="2889504" cy="2148840"/>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5308" t="2376" r="3098" b="15293"/>
          <a:stretch/>
        </p:blipFill>
        <p:spPr>
          <a:xfrm>
            <a:off x="3118104" y="1408176"/>
            <a:ext cx="2880360" cy="2103120"/>
          </a:xfrm>
          <a:prstGeom prst="rect">
            <a:avLst/>
          </a:prstGeom>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5134" t="1109" r="89683" b="72029"/>
          <a:stretch/>
        </p:blipFill>
        <p:spPr>
          <a:xfrm>
            <a:off x="192024" y="1188720"/>
            <a:ext cx="150880" cy="565787"/>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14925" t="2185" r="1725" b="15005"/>
          <a:stretch/>
        </p:blipFill>
        <p:spPr>
          <a:xfrm>
            <a:off x="5989320" y="1408176"/>
            <a:ext cx="2926080" cy="2103120"/>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14781" t="1718" r="493" b="14116"/>
          <a:stretch/>
        </p:blipFill>
        <p:spPr>
          <a:xfrm>
            <a:off x="228601" y="3611882"/>
            <a:ext cx="2988230" cy="2141028"/>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548" t="2008" r="2655" b="14649"/>
          <a:stretch/>
        </p:blipFill>
        <p:spPr>
          <a:xfrm>
            <a:off x="3108959" y="3611880"/>
            <a:ext cx="2910020" cy="2123506"/>
          </a:xfrm>
          <a:prstGeom prst="rect">
            <a:avLst/>
          </a:prstGeom>
        </p:spPr>
      </p:pic>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83746" t="88277" r="3296" b="4561"/>
          <a:stretch/>
        </p:blipFill>
        <p:spPr>
          <a:xfrm>
            <a:off x="2267712" y="3456432"/>
            <a:ext cx="377215" cy="150851"/>
          </a:xfrm>
          <a:prstGeom prst="rect">
            <a:avLst/>
          </a:prstGeom>
        </p:spPr>
      </p:pic>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83746" t="88277" r="3296" b="4561"/>
          <a:stretch/>
        </p:blipFill>
        <p:spPr>
          <a:xfrm>
            <a:off x="5166360" y="3456432"/>
            <a:ext cx="377215" cy="150851"/>
          </a:xfrm>
          <a:prstGeom prst="rect">
            <a:avLst/>
          </a:prstGeom>
        </p:spPr>
      </p:pic>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83746" t="88277" r="3296" b="4561"/>
          <a:stretch/>
        </p:blipFill>
        <p:spPr>
          <a:xfrm>
            <a:off x="8037576" y="3456432"/>
            <a:ext cx="377215" cy="150851"/>
          </a:xfrm>
          <a:prstGeom prst="rect">
            <a:avLst/>
          </a:prstGeom>
        </p:spPr>
      </p:pic>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5134" t="1109" r="89683" b="72029"/>
          <a:stretch/>
        </p:blipFill>
        <p:spPr>
          <a:xfrm>
            <a:off x="192024" y="3794760"/>
            <a:ext cx="150880" cy="565787"/>
          </a:xfrm>
          <a:prstGeom prst="rect">
            <a:avLst/>
          </a:prstGeom>
        </p:spPr>
      </p:pic>
      <p:sp>
        <p:nvSpPr>
          <p:cNvPr id="16" name="TextBox 15"/>
          <p:cNvSpPr txBox="1"/>
          <p:nvPr/>
        </p:nvSpPr>
        <p:spPr>
          <a:xfrm>
            <a:off x="1447800" y="76201"/>
            <a:ext cx="6172200" cy="461665"/>
          </a:xfrm>
          <a:prstGeom prst="rect">
            <a:avLst/>
          </a:prstGeom>
          <a:noFill/>
        </p:spPr>
        <p:txBody>
          <a:bodyPr wrap="square" rtlCol="0">
            <a:spAutoFit/>
          </a:bodyPr>
          <a:lstStyle/>
          <a:p>
            <a:pPr algn="ctr"/>
            <a:r>
              <a:rPr lang="en-US" sz="2400" b="1" dirty="0">
                <a:solidFill>
                  <a:srgbClr val="0033CC"/>
                </a:solidFill>
                <a:latin typeface="+mj-lt"/>
              </a:rPr>
              <a:t>E</a:t>
            </a:r>
            <a:r>
              <a:rPr lang="en-US" sz="2400" b="1" dirty="0" smtClean="0">
                <a:solidFill>
                  <a:srgbClr val="0033CC"/>
                </a:solidFill>
                <a:latin typeface="+mj-lt"/>
              </a:rPr>
              <a:t>llipsoidal Mirrors: Fabrication and Tests</a:t>
            </a:r>
            <a:endParaRPr lang="en-US" sz="2400" b="1" dirty="0">
              <a:solidFill>
                <a:srgbClr val="0033CC"/>
              </a:solidFill>
              <a:latin typeface="+mj-lt"/>
            </a:endParaRPr>
          </a:p>
        </p:txBody>
      </p:sp>
      <p:pic>
        <p:nvPicPr>
          <p:cNvPr id="3075"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91" r="8366"/>
          <a:stretch/>
        </p:blipFill>
        <p:spPr bwMode="auto">
          <a:xfrm>
            <a:off x="6126480" y="3639400"/>
            <a:ext cx="1280160" cy="1943100"/>
          </a:xfrm>
          <a:prstGeom prst="rect">
            <a:avLst/>
          </a:prstGeom>
          <a:noFill/>
          <a:ln w="15875">
            <a:solidFill>
              <a:srgbClr val="6699FF"/>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228" r="6929"/>
          <a:stretch/>
        </p:blipFill>
        <p:spPr bwMode="auto">
          <a:xfrm>
            <a:off x="7543800" y="3639400"/>
            <a:ext cx="1280160" cy="1943100"/>
          </a:xfrm>
          <a:prstGeom prst="rect">
            <a:avLst/>
          </a:prstGeom>
          <a:noFill/>
          <a:ln w="15875">
            <a:solidFill>
              <a:srgbClr val="6699FF"/>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38160" y="754787"/>
            <a:ext cx="777240" cy="582930"/>
          </a:xfrm>
          <a:prstGeom prst="rect">
            <a:avLst/>
          </a:prstGeom>
          <a:noFill/>
          <a:ln w="15875">
            <a:solidFill>
              <a:srgbClr val="6699FF"/>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767823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2880" y="822960"/>
            <a:ext cx="3550920" cy="1415772"/>
          </a:xfrm>
          <a:prstGeom prst="rect">
            <a:avLst/>
          </a:prstGeom>
          <a:solidFill>
            <a:srgbClr val="009900">
              <a:alpha val="50000"/>
            </a:srgbClr>
          </a:solidFill>
          <a:ln w="22225">
            <a:solidFill>
              <a:srgbClr val="BBE0E3"/>
            </a:solidFill>
          </a:ln>
        </p:spPr>
        <p:txBody>
          <a:bodyPr wrap="square">
            <a:spAutoFit/>
          </a:bodyPr>
          <a:lstStyle/>
          <a:p>
            <a:endParaRPr lang="en-US" sz="500" b="1" dirty="0" smtClean="0">
              <a:solidFill>
                <a:srgbClr val="000000"/>
              </a:solidFill>
            </a:endParaRPr>
          </a:p>
          <a:p>
            <a:r>
              <a:rPr lang="en-US" sz="1100" b="1" dirty="0" smtClean="0">
                <a:solidFill>
                  <a:srgbClr val="000000"/>
                </a:solidFill>
              </a:rPr>
              <a:t>Good </a:t>
            </a:r>
            <a:r>
              <a:rPr lang="en-US" sz="1100" b="1" dirty="0">
                <a:solidFill>
                  <a:srgbClr val="000000"/>
                </a:solidFill>
              </a:rPr>
              <a:t>mirrors</a:t>
            </a:r>
            <a:r>
              <a:rPr lang="en-US" sz="1100" b="1" dirty="0" smtClean="0">
                <a:solidFill>
                  <a:srgbClr val="000000"/>
                </a:solidFill>
              </a:rPr>
              <a:t>:</a:t>
            </a:r>
          </a:p>
          <a:p>
            <a:endParaRPr lang="en-US" sz="500" b="1" dirty="0">
              <a:solidFill>
                <a:srgbClr val="000000"/>
              </a:solidFill>
            </a:endParaRPr>
          </a:p>
          <a:p>
            <a:r>
              <a:rPr lang="en-US" sz="1000" b="1" dirty="0" smtClean="0">
                <a:solidFill>
                  <a:srgbClr val="000000"/>
                </a:solidFill>
              </a:rPr>
              <a:t>1L </a:t>
            </a:r>
            <a:r>
              <a:rPr lang="en-US" sz="1000" dirty="0" smtClean="0">
                <a:solidFill>
                  <a:srgbClr val="000000"/>
                </a:solidFill>
              </a:rPr>
              <a:t>:   1</a:t>
            </a:r>
            <a:r>
              <a:rPr lang="en-US" sz="1000" dirty="0">
                <a:solidFill>
                  <a:srgbClr val="000000"/>
                </a:solidFill>
              </a:rPr>
              <a:t>, 2, 3, 4, 5, 6, 7, 8</a:t>
            </a:r>
            <a:r>
              <a:rPr lang="en-US" sz="1000" dirty="0" smtClean="0">
                <a:solidFill>
                  <a:srgbClr val="000000"/>
                </a:solidFill>
              </a:rPr>
              <a:t>, </a:t>
            </a:r>
            <a:r>
              <a:rPr lang="en-US" sz="1000" dirty="0">
                <a:solidFill>
                  <a:srgbClr val="000000"/>
                </a:solidFill>
              </a:rPr>
              <a:t>9, 10, 11, 12.</a:t>
            </a:r>
          </a:p>
          <a:p>
            <a:r>
              <a:rPr lang="en-US" sz="1000" b="1" dirty="0" smtClean="0">
                <a:solidFill>
                  <a:srgbClr val="000000"/>
                </a:solidFill>
              </a:rPr>
              <a:t>1R </a:t>
            </a:r>
            <a:r>
              <a:rPr lang="en-US" sz="1000" dirty="0" smtClean="0">
                <a:solidFill>
                  <a:srgbClr val="000000"/>
                </a:solidFill>
              </a:rPr>
              <a:t>:  1</a:t>
            </a:r>
            <a:r>
              <a:rPr lang="en-US" sz="1000" dirty="0">
                <a:solidFill>
                  <a:srgbClr val="000000"/>
                </a:solidFill>
              </a:rPr>
              <a:t>, 1_9_12, 2</a:t>
            </a:r>
            <a:r>
              <a:rPr lang="en-US" sz="1000" dirty="0" smtClean="0">
                <a:solidFill>
                  <a:srgbClr val="000000"/>
                </a:solidFill>
              </a:rPr>
              <a:t>, </a:t>
            </a:r>
            <a:r>
              <a:rPr lang="en-US" sz="1000" dirty="0">
                <a:solidFill>
                  <a:srgbClr val="000000"/>
                </a:solidFill>
              </a:rPr>
              <a:t>2_9_27_13, 3, 4, </a:t>
            </a:r>
            <a:r>
              <a:rPr lang="en-US" sz="1000" dirty="0" smtClean="0">
                <a:solidFill>
                  <a:srgbClr val="000000"/>
                </a:solidFill>
              </a:rPr>
              <a:t>5, 6</a:t>
            </a:r>
            <a:r>
              <a:rPr lang="en-US" sz="1000" dirty="0">
                <a:solidFill>
                  <a:srgbClr val="000000"/>
                </a:solidFill>
              </a:rPr>
              <a:t>, 8, 9, 10, 11.</a:t>
            </a:r>
          </a:p>
          <a:p>
            <a:r>
              <a:rPr lang="en-US" sz="1000" b="1" dirty="0" smtClean="0">
                <a:solidFill>
                  <a:srgbClr val="000000"/>
                </a:solidFill>
              </a:rPr>
              <a:t>2 </a:t>
            </a:r>
            <a:r>
              <a:rPr lang="en-US" sz="1000" dirty="0" smtClean="0">
                <a:solidFill>
                  <a:srgbClr val="000000"/>
                </a:solidFill>
              </a:rPr>
              <a:t>:     1_9_27_13,1_8_15_12,2,2_8_16_12, 3,4,5,6,7,8,9,11</a:t>
            </a:r>
            <a:endParaRPr lang="en-US" sz="1000" dirty="0">
              <a:solidFill>
                <a:srgbClr val="000000"/>
              </a:solidFill>
            </a:endParaRPr>
          </a:p>
          <a:p>
            <a:r>
              <a:rPr lang="en-US" sz="1000" b="1" dirty="0" smtClean="0">
                <a:solidFill>
                  <a:srgbClr val="000000"/>
                </a:solidFill>
              </a:rPr>
              <a:t>3 </a:t>
            </a:r>
            <a:r>
              <a:rPr lang="en-US" sz="1000" dirty="0" smtClean="0">
                <a:solidFill>
                  <a:srgbClr val="000000"/>
                </a:solidFill>
              </a:rPr>
              <a:t>:     1</a:t>
            </a:r>
            <a:r>
              <a:rPr lang="en-US" sz="1000" dirty="0">
                <a:solidFill>
                  <a:srgbClr val="000000"/>
                </a:solidFill>
              </a:rPr>
              <a:t>, 2, 2_spare, 3, 4</a:t>
            </a:r>
            <a:r>
              <a:rPr lang="en-US" sz="1000" dirty="0" smtClean="0">
                <a:solidFill>
                  <a:srgbClr val="000000"/>
                </a:solidFill>
              </a:rPr>
              <a:t>, </a:t>
            </a:r>
            <a:r>
              <a:rPr lang="en-US" sz="1000" dirty="0">
                <a:solidFill>
                  <a:srgbClr val="000000"/>
                </a:solidFill>
              </a:rPr>
              <a:t>5, 6, </a:t>
            </a:r>
            <a:r>
              <a:rPr lang="en-US" sz="1000" dirty="0" smtClean="0">
                <a:solidFill>
                  <a:srgbClr val="000000"/>
                </a:solidFill>
              </a:rPr>
              <a:t>7, 7_MAY</a:t>
            </a:r>
            <a:r>
              <a:rPr lang="en-US" sz="1000" dirty="0">
                <a:solidFill>
                  <a:srgbClr val="000000"/>
                </a:solidFill>
              </a:rPr>
              <a:t>, 8</a:t>
            </a:r>
            <a:r>
              <a:rPr lang="en-US" sz="1000" dirty="0" smtClean="0">
                <a:solidFill>
                  <a:srgbClr val="000000"/>
                </a:solidFill>
              </a:rPr>
              <a:t>, 9, 10_spare </a:t>
            </a:r>
            <a:endParaRPr lang="en-US" sz="1000" dirty="0">
              <a:solidFill>
                <a:srgbClr val="000000"/>
              </a:solidFill>
            </a:endParaRPr>
          </a:p>
          <a:p>
            <a:r>
              <a:rPr lang="en-US" sz="1000" b="1" dirty="0" smtClean="0">
                <a:solidFill>
                  <a:srgbClr val="000000"/>
                </a:solidFill>
              </a:rPr>
              <a:t>4 </a:t>
            </a:r>
            <a:r>
              <a:rPr lang="en-US" sz="1000" dirty="0" smtClean="0">
                <a:solidFill>
                  <a:srgbClr val="000000"/>
                </a:solidFill>
              </a:rPr>
              <a:t>:     1_2_7_12, 2_8_7_12</a:t>
            </a:r>
            <a:r>
              <a:rPr lang="en-US" sz="1000" dirty="0">
                <a:solidFill>
                  <a:srgbClr val="000000"/>
                </a:solidFill>
              </a:rPr>
              <a:t>, </a:t>
            </a:r>
            <a:r>
              <a:rPr lang="en-US" sz="1000" dirty="0" smtClean="0">
                <a:solidFill>
                  <a:srgbClr val="000000"/>
                </a:solidFill>
              </a:rPr>
              <a:t>3, 4_8_8_12</a:t>
            </a:r>
            <a:r>
              <a:rPr lang="en-US" sz="1000" dirty="0">
                <a:solidFill>
                  <a:srgbClr val="000000"/>
                </a:solidFill>
              </a:rPr>
              <a:t>, </a:t>
            </a:r>
            <a:r>
              <a:rPr lang="en-US" sz="1000" dirty="0" smtClean="0">
                <a:solidFill>
                  <a:srgbClr val="000000"/>
                </a:solidFill>
              </a:rPr>
              <a:t>5, 6_8_9_12,</a:t>
            </a:r>
          </a:p>
          <a:p>
            <a:r>
              <a:rPr lang="en-US" sz="1000" dirty="0">
                <a:solidFill>
                  <a:srgbClr val="000000"/>
                </a:solidFill>
              </a:rPr>
              <a:t> </a:t>
            </a:r>
            <a:r>
              <a:rPr lang="en-US" sz="1000" dirty="0" smtClean="0">
                <a:solidFill>
                  <a:srgbClr val="000000"/>
                </a:solidFill>
              </a:rPr>
              <a:t>        </a:t>
            </a:r>
            <a:r>
              <a:rPr lang="en-US" sz="1000" dirty="0">
                <a:solidFill>
                  <a:srgbClr val="000000"/>
                </a:solidFill>
              </a:rPr>
              <a:t>7_8_10_12</a:t>
            </a:r>
            <a:r>
              <a:rPr lang="en-US" sz="1000" dirty="0" smtClean="0">
                <a:solidFill>
                  <a:srgbClr val="000000"/>
                </a:solidFill>
              </a:rPr>
              <a:t>, 8_8_10_12, 9_8_11_12, 10</a:t>
            </a:r>
            <a:r>
              <a:rPr lang="en-US" sz="1000" dirty="0">
                <a:solidFill>
                  <a:srgbClr val="000000"/>
                </a:solidFill>
              </a:rPr>
              <a:t>, 11, </a:t>
            </a:r>
            <a:r>
              <a:rPr lang="en-US" sz="1000" dirty="0" smtClean="0">
                <a:solidFill>
                  <a:srgbClr val="000000"/>
                </a:solidFill>
              </a:rPr>
              <a:t>12</a:t>
            </a:r>
          </a:p>
          <a:p>
            <a:endParaRPr lang="en-US" sz="500" dirty="0">
              <a:solidFill>
                <a:srgbClr val="000000"/>
              </a:solidFill>
            </a:endParaRPr>
          </a:p>
        </p:txBody>
      </p:sp>
      <p:sp>
        <p:nvSpPr>
          <p:cNvPr id="6" name="Rectangle 5"/>
          <p:cNvSpPr/>
          <p:nvPr/>
        </p:nvSpPr>
        <p:spPr>
          <a:xfrm>
            <a:off x="3810000" y="914400"/>
            <a:ext cx="2362200" cy="1277273"/>
          </a:xfrm>
          <a:prstGeom prst="rect">
            <a:avLst/>
          </a:prstGeom>
          <a:solidFill>
            <a:srgbClr val="CCCC00">
              <a:alpha val="32000"/>
            </a:srgbClr>
          </a:solidFill>
          <a:ln w="22225">
            <a:solidFill>
              <a:srgbClr val="BBE0E3"/>
            </a:solidFill>
          </a:ln>
        </p:spPr>
        <p:txBody>
          <a:bodyPr wrap="square">
            <a:spAutoFit/>
          </a:bodyPr>
          <a:lstStyle/>
          <a:p>
            <a:endParaRPr lang="en-US" sz="500" b="1" dirty="0" smtClean="0">
              <a:solidFill>
                <a:srgbClr val="000000"/>
              </a:solidFill>
            </a:endParaRPr>
          </a:p>
          <a:p>
            <a:r>
              <a:rPr lang="en-US" sz="1100" b="1" dirty="0" smtClean="0">
                <a:solidFill>
                  <a:srgbClr val="000000"/>
                </a:solidFill>
              </a:rPr>
              <a:t>Reserve:</a:t>
            </a:r>
          </a:p>
          <a:p>
            <a:endParaRPr lang="en-US" sz="500" b="1" dirty="0">
              <a:solidFill>
                <a:srgbClr val="000000"/>
              </a:solidFill>
            </a:endParaRPr>
          </a:p>
          <a:p>
            <a:r>
              <a:rPr lang="en-US" sz="1000" b="1" dirty="0" smtClean="0">
                <a:solidFill>
                  <a:srgbClr val="000000"/>
                </a:solidFill>
              </a:rPr>
              <a:t>1L</a:t>
            </a:r>
            <a:r>
              <a:rPr lang="en-US" sz="1000" dirty="0" smtClean="0">
                <a:solidFill>
                  <a:srgbClr val="000000"/>
                </a:solidFill>
              </a:rPr>
              <a:t> :    1_10_3_13</a:t>
            </a:r>
            <a:r>
              <a:rPr lang="en-US" sz="1000" dirty="0">
                <a:solidFill>
                  <a:srgbClr val="000000"/>
                </a:solidFill>
              </a:rPr>
              <a:t>, 2_10_1_13.</a:t>
            </a:r>
          </a:p>
          <a:p>
            <a:r>
              <a:rPr lang="en-US" sz="1000" b="1" dirty="0" smtClean="0">
                <a:solidFill>
                  <a:srgbClr val="000000"/>
                </a:solidFill>
              </a:rPr>
              <a:t>1R</a:t>
            </a:r>
            <a:r>
              <a:rPr lang="en-US" sz="1000" dirty="0" smtClean="0">
                <a:solidFill>
                  <a:srgbClr val="000000"/>
                </a:solidFill>
              </a:rPr>
              <a:t> :   7</a:t>
            </a:r>
            <a:r>
              <a:rPr lang="en-US" sz="1000" dirty="0">
                <a:solidFill>
                  <a:srgbClr val="000000"/>
                </a:solidFill>
              </a:rPr>
              <a:t>, 12.</a:t>
            </a:r>
          </a:p>
          <a:p>
            <a:r>
              <a:rPr lang="en-US" sz="1000" b="1" dirty="0" smtClean="0">
                <a:solidFill>
                  <a:srgbClr val="000000"/>
                </a:solidFill>
              </a:rPr>
              <a:t>2</a:t>
            </a:r>
            <a:r>
              <a:rPr lang="en-US" sz="1000" dirty="0" smtClean="0">
                <a:solidFill>
                  <a:srgbClr val="000000"/>
                </a:solidFill>
              </a:rPr>
              <a:t>  </a:t>
            </a:r>
            <a:r>
              <a:rPr lang="en-US" sz="1000" dirty="0">
                <a:solidFill>
                  <a:srgbClr val="000000"/>
                </a:solidFill>
              </a:rPr>
              <a:t>: </a:t>
            </a:r>
            <a:r>
              <a:rPr lang="en-US" sz="1000" dirty="0" smtClean="0">
                <a:solidFill>
                  <a:srgbClr val="000000"/>
                </a:solidFill>
              </a:rPr>
              <a:t>   10</a:t>
            </a:r>
            <a:r>
              <a:rPr lang="en-US" sz="1000" dirty="0">
                <a:solidFill>
                  <a:srgbClr val="000000"/>
                </a:solidFill>
              </a:rPr>
              <a:t>, 12.</a:t>
            </a:r>
          </a:p>
          <a:p>
            <a:r>
              <a:rPr lang="en-US" sz="1000" b="1" dirty="0">
                <a:solidFill>
                  <a:srgbClr val="000000"/>
                </a:solidFill>
              </a:rPr>
              <a:t>3</a:t>
            </a:r>
            <a:r>
              <a:rPr lang="en-US" sz="1000" dirty="0">
                <a:solidFill>
                  <a:srgbClr val="000000"/>
                </a:solidFill>
              </a:rPr>
              <a:t>  : </a:t>
            </a:r>
            <a:r>
              <a:rPr lang="en-US" sz="1000" dirty="0" smtClean="0">
                <a:solidFill>
                  <a:srgbClr val="000000"/>
                </a:solidFill>
              </a:rPr>
              <a:t>    8_spare </a:t>
            </a:r>
            <a:r>
              <a:rPr lang="en-US" sz="1000" dirty="0">
                <a:solidFill>
                  <a:srgbClr val="000000"/>
                </a:solidFill>
              </a:rPr>
              <a:t>(rough surface), 1_old, </a:t>
            </a:r>
          </a:p>
          <a:p>
            <a:pPr marL="228600" indent="-228600">
              <a:buFontTx/>
              <a:buAutoNum type="arabicPlain" startAt="4"/>
            </a:pPr>
            <a:r>
              <a:rPr lang="en-US" sz="1000" dirty="0" smtClean="0">
                <a:solidFill>
                  <a:srgbClr val="000000"/>
                </a:solidFill>
              </a:rPr>
              <a:t>:     1_9_25_13</a:t>
            </a:r>
            <a:r>
              <a:rPr lang="en-US" sz="1000" dirty="0">
                <a:solidFill>
                  <a:srgbClr val="000000"/>
                </a:solidFill>
              </a:rPr>
              <a:t>, 2</a:t>
            </a:r>
            <a:r>
              <a:rPr lang="en-US" sz="1000" dirty="0" smtClean="0">
                <a:solidFill>
                  <a:srgbClr val="000000"/>
                </a:solidFill>
              </a:rPr>
              <a:t>.</a:t>
            </a:r>
          </a:p>
          <a:p>
            <a:endParaRPr lang="en-US" sz="500" dirty="0">
              <a:solidFill>
                <a:srgbClr val="000000"/>
              </a:solidFill>
            </a:endParaRPr>
          </a:p>
        </p:txBody>
      </p:sp>
      <p:sp>
        <p:nvSpPr>
          <p:cNvPr id="7" name="Rectangle 6"/>
          <p:cNvSpPr/>
          <p:nvPr/>
        </p:nvSpPr>
        <p:spPr>
          <a:xfrm>
            <a:off x="6248400" y="1097280"/>
            <a:ext cx="2666999" cy="830997"/>
          </a:xfrm>
          <a:prstGeom prst="rect">
            <a:avLst/>
          </a:prstGeom>
          <a:solidFill>
            <a:srgbClr val="FF0000">
              <a:alpha val="25000"/>
            </a:srgbClr>
          </a:solidFill>
          <a:ln w="22225">
            <a:solidFill>
              <a:srgbClr val="BBE0E3"/>
            </a:solidFill>
          </a:ln>
        </p:spPr>
        <p:txBody>
          <a:bodyPr wrap="square">
            <a:spAutoFit/>
          </a:bodyPr>
          <a:lstStyle/>
          <a:p>
            <a:endParaRPr lang="en-US" sz="500" b="1" dirty="0" smtClean="0">
              <a:solidFill>
                <a:srgbClr val="000000"/>
              </a:solidFill>
            </a:endParaRPr>
          </a:p>
          <a:p>
            <a:r>
              <a:rPr lang="en-US" sz="1100" b="1" dirty="0" smtClean="0">
                <a:solidFill>
                  <a:srgbClr val="000000"/>
                </a:solidFill>
              </a:rPr>
              <a:t>Bad:</a:t>
            </a:r>
          </a:p>
          <a:p>
            <a:endParaRPr lang="en-US" sz="500" b="1" dirty="0">
              <a:solidFill>
                <a:srgbClr val="000000"/>
              </a:solidFill>
            </a:endParaRPr>
          </a:p>
          <a:p>
            <a:r>
              <a:rPr lang="en-US" sz="1000" b="1" dirty="0" smtClean="0">
                <a:solidFill>
                  <a:srgbClr val="000000"/>
                </a:solidFill>
              </a:rPr>
              <a:t>3</a:t>
            </a:r>
            <a:r>
              <a:rPr lang="en-US" sz="1000" dirty="0" smtClean="0">
                <a:solidFill>
                  <a:srgbClr val="000000"/>
                </a:solidFill>
              </a:rPr>
              <a:t> :10(stain), </a:t>
            </a:r>
          </a:p>
          <a:p>
            <a:r>
              <a:rPr lang="en-US" sz="1000" dirty="0" smtClean="0">
                <a:solidFill>
                  <a:srgbClr val="000000"/>
                </a:solidFill>
              </a:rPr>
              <a:t>     M3_10</a:t>
            </a:r>
            <a:r>
              <a:rPr lang="en-US" sz="1000" dirty="0">
                <a:solidFill>
                  <a:srgbClr val="000000"/>
                </a:solidFill>
              </a:rPr>
              <a:t>, M4_2, </a:t>
            </a:r>
            <a:r>
              <a:rPr lang="en-US" sz="1000" dirty="0" smtClean="0">
                <a:solidFill>
                  <a:srgbClr val="000000"/>
                </a:solidFill>
              </a:rPr>
              <a:t>M2_12(gluing problems).</a:t>
            </a:r>
          </a:p>
          <a:p>
            <a:endParaRPr lang="en-US" sz="500" dirty="0">
              <a:solidFill>
                <a:srgbClr val="000000"/>
              </a:solidFill>
            </a:endParaRPr>
          </a:p>
        </p:txBody>
      </p:sp>
      <p:sp>
        <p:nvSpPr>
          <p:cNvPr id="9" name="TextBox 2"/>
          <p:cNvSpPr txBox="1">
            <a:spLocks noChangeArrowheads="1"/>
          </p:cNvSpPr>
          <p:nvPr/>
        </p:nvSpPr>
        <p:spPr bwMode="auto">
          <a:xfrm>
            <a:off x="152400" y="2560320"/>
            <a:ext cx="5151120" cy="861774"/>
          </a:xfrm>
          <a:prstGeom prst="rect">
            <a:avLst/>
          </a:prstGeom>
          <a:noFill/>
          <a:ln w="15875">
            <a:solidFill>
              <a:srgbClr val="6699FF"/>
            </a:solidFill>
            <a:miter lim="800000"/>
            <a:headEnd/>
            <a:tailEnd/>
          </a:ln>
        </p:spPr>
        <p:txBody>
          <a:bodyPr wrap="square">
            <a:spAutoFit/>
          </a:bodyPr>
          <a:lstStyle/>
          <a:p>
            <a:r>
              <a:rPr lang="en-US" sz="1200" b="1" dirty="0" smtClean="0">
                <a:solidFill>
                  <a:srgbClr val="000000"/>
                </a:solidFill>
                <a:latin typeface="Arial Unicode MS" pitchFamily="34" charset="-128"/>
                <a:ea typeface="Arial Unicode MS" pitchFamily="34" charset="-128"/>
                <a:cs typeface="Arial Unicode MS" pitchFamily="34" charset="-128"/>
              </a:rPr>
              <a:t>Before assembly of the first Half-sector Mirror we needed to : </a:t>
            </a:r>
          </a:p>
          <a:p>
            <a:endParaRPr lang="en-US" sz="500" b="1" dirty="0" smtClean="0">
              <a:solidFill>
                <a:srgbClr val="7030A0"/>
              </a:solidFill>
              <a:latin typeface="Arial Unicode MS" pitchFamily="34" charset="-128"/>
              <a:ea typeface="Arial Unicode MS" pitchFamily="34" charset="-128"/>
              <a:cs typeface="Arial Unicode MS" pitchFamily="34" charset="-128"/>
            </a:endParaRPr>
          </a:p>
          <a:p>
            <a:pPr marL="228600" indent="-228600">
              <a:buFont typeface="+mj-lt"/>
              <a:buAutoNum type="arabicPeriod"/>
            </a:pPr>
            <a:r>
              <a:rPr lang="en-US" sz="11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Test </a:t>
            </a:r>
            <a:r>
              <a:rPr lang="en-US" sz="11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glues and gluing procedures to find </a:t>
            </a:r>
            <a:r>
              <a:rPr lang="en-US" sz="11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best solution (glue joint).</a:t>
            </a:r>
          </a:p>
          <a:p>
            <a:pPr marL="228600" indent="-228600">
              <a:buFont typeface="+mj-lt"/>
              <a:buAutoNum type="arabicPeriod"/>
            </a:pPr>
            <a:r>
              <a:rPr lang="en-US" sz="11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Maintain better environment in the HTCC Clean Room. </a:t>
            </a:r>
          </a:p>
          <a:p>
            <a:pPr marL="228600" indent="-228600">
              <a:buFont typeface="+mj-lt"/>
              <a:buAutoNum type="arabicPeriod"/>
            </a:pPr>
            <a:r>
              <a:rPr lang="en-US" sz="11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Check geometry of facets in standard environment using standard tooling.</a:t>
            </a:r>
            <a:endParaRPr lang="en-US" sz="11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TextBox 2"/>
          <p:cNvSpPr txBox="1">
            <a:spLocks noChangeArrowheads="1"/>
          </p:cNvSpPr>
          <p:nvPr/>
        </p:nvSpPr>
        <p:spPr bwMode="auto">
          <a:xfrm>
            <a:off x="5577840" y="2377440"/>
            <a:ext cx="3400910" cy="1200329"/>
          </a:xfrm>
          <a:prstGeom prst="rect">
            <a:avLst/>
          </a:prstGeom>
          <a:solidFill>
            <a:schemeClr val="accent5"/>
          </a:solidFill>
          <a:ln w="15875">
            <a:solidFill>
              <a:srgbClr val="6699FF"/>
            </a:solidFill>
            <a:miter lim="800000"/>
            <a:headEnd/>
            <a:tailEnd/>
          </a:ln>
        </p:spPr>
        <p:txBody>
          <a:bodyPr wrap="square">
            <a:spAutoFit/>
          </a:bodyPr>
          <a:lstStyle/>
          <a:p>
            <a:r>
              <a:rPr lang="en-US" sz="1200" b="1" dirty="0" smtClean="0">
                <a:latin typeface="Arial Unicode MS" pitchFamily="34" charset="-128"/>
                <a:ea typeface="Arial Unicode MS" pitchFamily="34" charset="-128"/>
                <a:cs typeface="Arial Unicode MS" pitchFamily="34" charset="-128"/>
              </a:rPr>
              <a:t>STATUS : </a:t>
            </a:r>
          </a:p>
          <a:p>
            <a:endParaRPr lang="en-US" sz="500" b="1" dirty="0" smtClean="0">
              <a:latin typeface="Arial Unicode MS" pitchFamily="34" charset="-128"/>
              <a:ea typeface="Arial Unicode MS" pitchFamily="34" charset="-128"/>
              <a:cs typeface="Arial Unicode MS" pitchFamily="34" charset="-128"/>
            </a:endParaRPr>
          </a:p>
          <a:p>
            <a:pPr marL="228600" indent="-228600">
              <a:buFont typeface="+mj-lt"/>
              <a:buAutoNum type="arabicPeriod"/>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Comprehensive tests successfully completed</a:t>
            </a:r>
          </a:p>
          <a:p>
            <a:pPr marL="228600" indent="-228600">
              <a:buFont typeface="+mj-lt"/>
              <a:buAutoNum type="arabicPeriod"/>
            </a:pPr>
            <a:r>
              <a:rPr lang="en-US" sz="1100" dirty="0">
                <a:latin typeface="Arial Unicode MS" panose="020B0604020202020204" pitchFamily="34" charset="-128"/>
                <a:ea typeface="Arial Unicode MS" panose="020B0604020202020204" pitchFamily="34" charset="-128"/>
                <a:cs typeface="Arial Unicode MS" panose="020B0604020202020204" pitchFamily="34" charset="-128"/>
              </a:rPr>
              <a:t>Environment control in the CR </a:t>
            </a: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established</a:t>
            </a:r>
            <a:endParaRPr lang="en-US" sz="11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228600" indent="-228600">
              <a:buFont typeface="+mj-lt"/>
              <a:buAutoNum type="arabicPeriod"/>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Geometry checks completed successfully</a:t>
            </a:r>
          </a:p>
          <a:p>
            <a:pPr marL="228600" indent="-228600">
              <a:buFont typeface="+mj-lt"/>
              <a:buAutoNum type="arabicPeriod"/>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Gluing requirements based on engineering analysis of mechanical integrity defined</a:t>
            </a:r>
          </a:p>
        </p:txBody>
      </p:sp>
      <p:sp>
        <p:nvSpPr>
          <p:cNvPr id="11" name="Striped Right Arrow 10"/>
          <p:cNvSpPr>
            <a:spLocks noChangeAspect="1"/>
          </p:cNvSpPr>
          <p:nvPr/>
        </p:nvSpPr>
        <p:spPr bwMode="auto">
          <a:xfrm rot="10800000">
            <a:off x="5303520" y="2953512"/>
            <a:ext cx="265509" cy="187454"/>
          </a:xfrm>
          <a:prstGeom prst="stripedRightArrow">
            <a:avLst/>
          </a:prstGeom>
          <a:solidFill>
            <a:srgbClr val="BBE0E3"/>
          </a:solidFill>
          <a:ln w="9525" cap="flat" cmpd="sng" algn="ctr">
            <a:solidFill>
              <a:srgbClr val="000000"/>
            </a:solidFill>
            <a:prstDash val="solid"/>
            <a:round/>
            <a:headEnd type="none" w="med" len="med"/>
            <a:tailEnd type="none" w="med" len="med"/>
          </a:ln>
          <a:effectLst>
            <a:outerShdw blurRad="165100" sx="102000" sy="102000" algn="ctr" rotWithShape="0">
              <a:prstClr val="black">
                <a:alpha val="62000"/>
              </a:prstClr>
            </a:outerShdw>
          </a:effectLst>
          <a:scene3d>
            <a:camera prst="orthographicFront">
              <a:rot lat="0" lon="0" rev="10800000"/>
            </a:camera>
            <a:lightRig rig="threePt" dir="t"/>
          </a:scene3d>
        </p:spPr>
        <p:txBody>
          <a:bodyPr/>
          <a:lstStyle/>
          <a:p>
            <a:pPr eaLnBrk="0" fontAlgn="base" hangingPunct="0">
              <a:spcBef>
                <a:spcPct val="0"/>
              </a:spcBef>
              <a:spcAft>
                <a:spcPct val="0"/>
              </a:spcAft>
              <a:defRPr/>
            </a:pPr>
            <a:endParaRPr lang="en-US" sz="2400" kern="0" dirty="0">
              <a:solidFill>
                <a:srgbClr val="000000"/>
              </a:solidFill>
              <a:latin typeface="Times"/>
            </a:endParaRPr>
          </a:p>
        </p:txBody>
      </p:sp>
      <p:sp>
        <p:nvSpPr>
          <p:cNvPr id="2" name="Rectangle 1"/>
          <p:cNvSpPr/>
          <p:nvPr/>
        </p:nvSpPr>
        <p:spPr bwMode="auto">
          <a:xfrm>
            <a:off x="152400" y="777240"/>
            <a:ext cx="8839200" cy="1485796"/>
          </a:xfrm>
          <a:prstGeom prst="rect">
            <a:avLst/>
          </a:prstGeom>
          <a:solidFill>
            <a:srgbClr val="FF0000">
              <a:alpha val="15000"/>
            </a:srgbClr>
          </a:solidFill>
          <a:ln w="15875" cap="flat" cmpd="sng" algn="ctr">
            <a:solidFill>
              <a:srgbClr val="66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3200" b="1" dirty="0" smtClean="0">
              <a:solidFill>
                <a:srgbClr val="000000"/>
              </a:solidFill>
              <a:latin typeface="Times New Roman"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839" t="20411" r="36260" b="38060"/>
          <a:stretch/>
        </p:blipFill>
        <p:spPr>
          <a:xfrm>
            <a:off x="152401" y="3749040"/>
            <a:ext cx="1456904" cy="1191835"/>
          </a:xfrm>
          <a:prstGeom prst="rect">
            <a:avLst/>
          </a:prstGeom>
          <a:ln w="15875">
            <a:solidFill>
              <a:srgbClr val="6699FF"/>
            </a:solidFill>
          </a:ln>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3055" t="20187" r="34678" b="25769"/>
          <a:stretch/>
        </p:blipFill>
        <p:spPr>
          <a:xfrm>
            <a:off x="1676400" y="3749040"/>
            <a:ext cx="1237891" cy="1181715"/>
          </a:xfrm>
          <a:prstGeom prst="rect">
            <a:avLst/>
          </a:prstGeom>
          <a:ln w="15875">
            <a:solidFill>
              <a:srgbClr val="6699FF"/>
            </a:solidFill>
          </a:ln>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2706" t="24667" r="34148" b="29708"/>
          <a:stretch/>
        </p:blipFill>
        <p:spPr>
          <a:xfrm>
            <a:off x="2983517" y="3749040"/>
            <a:ext cx="1500566" cy="1184682"/>
          </a:xfrm>
          <a:prstGeom prst="rect">
            <a:avLst/>
          </a:prstGeom>
          <a:ln w="15875">
            <a:solidFill>
              <a:srgbClr val="6699FF"/>
            </a:solidFill>
          </a:ln>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34817" t="30091" r="36419" b="35441"/>
          <a:stretch/>
        </p:blipFill>
        <p:spPr>
          <a:xfrm>
            <a:off x="4556510" y="3749040"/>
            <a:ext cx="1289960" cy="1154058"/>
          </a:xfrm>
          <a:prstGeom prst="rect">
            <a:avLst/>
          </a:prstGeom>
          <a:ln w="15875">
            <a:solidFill>
              <a:srgbClr val="6699FF"/>
            </a:solidFill>
          </a:ln>
        </p:spPr>
      </p:pic>
      <p:sp>
        <p:nvSpPr>
          <p:cNvPr id="21" name="TextBox 20"/>
          <p:cNvSpPr txBox="1"/>
          <p:nvPr/>
        </p:nvSpPr>
        <p:spPr>
          <a:xfrm>
            <a:off x="102172" y="4937760"/>
            <a:ext cx="1708948" cy="230832"/>
          </a:xfrm>
          <a:prstGeom prst="rect">
            <a:avLst/>
          </a:prstGeom>
          <a:noFill/>
          <a:ln w="9525">
            <a:noFill/>
          </a:ln>
        </p:spPr>
        <p:txBody>
          <a:bodyPr wrap="square" rtlCol="0">
            <a:spAutoFit/>
          </a:bodyPr>
          <a:lstStyle/>
          <a:p>
            <a:pPr algn="ctr"/>
            <a:r>
              <a:rPr lang="en-US" sz="900" dirty="0" smtClean="0">
                <a:solidFill>
                  <a:srgbClr val="000000"/>
                </a:solidFill>
                <a:latin typeface="Arial Unicode MS" pitchFamily="34" charset="-128"/>
                <a:ea typeface="Arial Unicode MS" pitchFamily="34" charset="-128"/>
                <a:cs typeface="Arial Unicode MS" pitchFamily="34" charset="-128"/>
              </a:rPr>
              <a:t> Focal plane of Mirror 4</a:t>
            </a:r>
            <a:endParaRPr lang="en-US" sz="900" b="1" dirty="0">
              <a:solidFill>
                <a:srgbClr val="000000"/>
              </a:solidFill>
            </a:endParaRPr>
          </a:p>
        </p:txBody>
      </p:sp>
      <p:sp>
        <p:nvSpPr>
          <p:cNvPr id="22" name="TextBox 21"/>
          <p:cNvSpPr txBox="1"/>
          <p:nvPr/>
        </p:nvSpPr>
        <p:spPr>
          <a:xfrm>
            <a:off x="1417320" y="4937760"/>
            <a:ext cx="1708948" cy="230832"/>
          </a:xfrm>
          <a:prstGeom prst="rect">
            <a:avLst/>
          </a:prstGeom>
          <a:noFill/>
          <a:ln w="9525">
            <a:noFill/>
          </a:ln>
        </p:spPr>
        <p:txBody>
          <a:bodyPr wrap="square" rtlCol="0">
            <a:spAutoFit/>
          </a:bodyPr>
          <a:lstStyle/>
          <a:p>
            <a:pPr algn="ctr"/>
            <a:r>
              <a:rPr lang="en-US" sz="900" dirty="0" smtClean="0">
                <a:solidFill>
                  <a:srgbClr val="000000"/>
                </a:solidFill>
                <a:latin typeface="Arial Unicode MS" pitchFamily="34" charset="-128"/>
                <a:ea typeface="Arial Unicode MS" pitchFamily="34" charset="-128"/>
                <a:cs typeface="Arial Unicode MS" pitchFamily="34" charset="-128"/>
              </a:rPr>
              <a:t> Focal plane of Mirror 3</a:t>
            </a:r>
            <a:endParaRPr lang="en-US" sz="900" b="1" dirty="0">
              <a:solidFill>
                <a:srgbClr val="000000"/>
              </a:solidFill>
            </a:endParaRPr>
          </a:p>
        </p:txBody>
      </p:sp>
      <p:sp>
        <p:nvSpPr>
          <p:cNvPr id="24" name="TextBox 23"/>
          <p:cNvSpPr txBox="1"/>
          <p:nvPr/>
        </p:nvSpPr>
        <p:spPr>
          <a:xfrm>
            <a:off x="2871216" y="4937760"/>
            <a:ext cx="1708948" cy="230832"/>
          </a:xfrm>
          <a:prstGeom prst="rect">
            <a:avLst/>
          </a:prstGeom>
          <a:noFill/>
          <a:ln w="9525">
            <a:noFill/>
          </a:ln>
        </p:spPr>
        <p:txBody>
          <a:bodyPr wrap="square" rtlCol="0">
            <a:spAutoFit/>
          </a:bodyPr>
          <a:lstStyle/>
          <a:p>
            <a:pPr algn="ctr"/>
            <a:r>
              <a:rPr lang="en-US" sz="900" dirty="0" smtClean="0">
                <a:solidFill>
                  <a:srgbClr val="000000"/>
                </a:solidFill>
                <a:latin typeface="Arial Unicode MS" pitchFamily="34" charset="-128"/>
                <a:ea typeface="Arial Unicode MS" pitchFamily="34" charset="-128"/>
                <a:cs typeface="Arial Unicode MS" pitchFamily="34" charset="-128"/>
              </a:rPr>
              <a:t> Focal plane of Mirror 2</a:t>
            </a:r>
            <a:endParaRPr lang="en-US" sz="900" b="1" dirty="0">
              <a:solidFill>
                <a:srgbClr val="000000"/>
              </a:solidFill>
            </a:endParaRPr>
          </a:p>
        </p:txBody>
      </p:sp>
      <p:sp>
        <p:nvSpPr>
          <p:cNvPr id="25" name="TextBox 24"/>
          <p:cNvSpPr txBox="1"/>
          <p:nvPr/>
        </p:nvSpPr>
        <p:spPr>
          <a:xfrm>
            <a:off x="4343400" y="4937760"/>
            <a:ext cx="1708948" cy="230832"/>
          </a:xfrm>
          <a:prstGeom prst="rect">
            <a:avLst/>
          </a:prstGeom>
          <a:noFill/>
          <a:ln w="9525">
            <a:noFill/>
          </a:ln>
        </p:spPr>
        <p:txBody>
          <a:bodyPr wrap="square" rtlCol="0">
            <a:spAutoFit/>
          </a:bodyPr>
          <a:lstStyle/>
          <a:p>
            <a:pPr algn="ctr"/>
            <a:r>
              <a:rPr lang="en-US" sz="900" dirty="0" smtClean="0">
                <a:solidFill>
                  <a:srgbClr val="000000"/>
                </a:solidFill>
                <a:latin typeface="Arial Unicode MS" pitchFamily="34" charset="-128"/>
                <a:ea typeface="Arial Unicode MS" pitchFamily="34" charset="-128"/>
                <a:cs typeface="Arial Unicode MS" pitchFamily="34" charset="-128"/>
              </a:rPr>
              <a:t> Focal plane of Mirror 1R</a:t>
            </a:r>
            <a:endParaRPr lang="en-US" sz="900" b="1" dirty="0">
              <a:solidFill>
                <a:srgbClr val="000000"/>
              </a:solidFill>
            </a:endParaRP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490" y="5303520"/>
            <a:ext cx="1372847" cy="1024959"/>
          </a:xfrm>
          <a:prstGeom prst="rect">
            <a:avLst/>
          </a:prstGeom>
          <a:ln w="15875">
            <a:solidFill>
              <a:srgbClr val="6699FF"/>
            </a:solidFill>
          </a:ln>
        </p:spPr>
      </p:pic>
      <p:sp>
        <p:nvSpPr>
          <p:cNvPr id="27" name="TextBox 26"/>
          <p:cNvSpPr txBox="1"/>
          <p:nvPr/>
        </p:nvSpPr>
        <p:spPr>
          <a:xfrm>
            <a:off x="6629400" y="4251960"/>
            <a:ext cx="1067921" cy="215444"/>
          </a:xfrm>
          <a:prstGeom prst="rect">
            <a:avLst/>
          </a:prstGeom>
          <a:noFill/>
        </p:spPr>
        <p:txBody>
          <a:bodyPr wrap="none" rtlCol="0">
            <a:spAutoFit/>
          </a:bodyPr>
          <a:lstStyle/>
          <a:p>
            <a:r>
              <a:rPr lang="en-US" sz="800" dirty="0" smtClean="0">
                <a:solidFill>
                  <a:srgbClr val="FFFFFF"/>
                </a:solidFill>
                <a:latin typeface="Arial Narrow" panose="020B0606020202030204" pitchFamily="34" charset="0"/>
              </a:rPr>
              <a:t>Adjustable Laser mount</a:t>
            </a:r>
            <a:endParaRPr lang="en-US" sz="800" dirty="0">
              <a:solidFill>
                <a:srgbClr val="FFFFFF"/>
              </a:solidFill>
              <a:latin typeface="Arial Narrow" panose="020B0606020202030204" pitchFamily="34" charset="0"/>
            </a:endParaRPr>
          </a:p>
        </p:txBody>
      </p:sp>
      <p:cxnSp>
        <p:nvCxnSpPr>
          <p:cNvPr id="33" name="Straight Connector 32"/>
          <p:cNvCxnSpPr/>
          <p:nvPr/>
        </p:nvCxnSpPr>
        <p:spPr bwMode="auto">
          <a:xfrm>
            <a:off x="6464808" y="4251960"/>
            <a:ext cx="228600" cy="107722"/>
          </a:xfrm>
          <a:prstGeom prst="line">
            <a:avLst/>
          </a:prstGeom>
          <a:noFill/>
          <a:ln w="9525" cap="flat" cmpd="sng" algn="ctr">
            <a:solidFill>
              <a:schemeClr val="bg1"/>
            </a:solidFill>
            <a:prstDash val="solid"/>
            <a:round/>
            <a:headEnd type="none" w="med" len="med"/>
            <a:tailEnd type="none" w="med" len="med"/>
          </a:ln>
          <a:effectLst/>
        </p:spPr>
      </p:cxnSp>
      <p:cxnSp>
        <p:nvCxnSpPr>
          <p:cNvPr id="35" name="Straight Connector 34"/>
          <p:cNvCxnSpPr/>
          <p:nvPr/>
        </p:nvCxnSpPr>
        <p:spPr bwMode="auto">
          <a:xfrm flipH="1" flipV="1">
            <a:off x="7697322" y="4816882"/>
            <a:ext cx="837078" cy="391742"/>
          </a:xfrm>
          <a:prstGeom prst="line">
            <a:avLst/>
          </a:prstGeom>
          <a:noFill/>
          <a:ln w="9525" cap="flat" cmpd="sng" algn="ctr">
            <a:solidFill>
              <a:schemeClr val="bg1"/>
            </a:solidFill>
            <a:prstDash val="solid"/>
            <a:round/>
            <a:headEnd type="none" w="med" len="med"/>
            <a:tailEnd type="none" w="med" len="med"/>
          </a:ln>
          <a:effectLst/>
        </p:spPr>
      </p:cxnSp>
      <p:cxnSp>
        <p:nvCxnSpPr>
          <p:cNvPr id="36" name="Straight Connector 35"/>
          <p:cNvCxnSpPr/>
          <p:nvPr/>
        </p:nvCxnSpPr>
        <p:spPr bwMode="auto">
          <a:xfrm flipH="1" flipV="1">
            <a:off x="7697322" y="4816882"/>
            <a:ext cx="684678" cy="59918"/>
          </a:xfrm>
          <a:prstGeom prst="line">
            <a:avLst/>
          </a:prstGeom>
          <a:noFill/>
          <a:ln w="9525" cap="flat" cmpd="sng" algn="ctr">
            <a:solidFill>
              <a:schemeClr val="bg1"/>
            </a:solidFill>
            <a:prstDash val="solid"/>
            <a:round/>
            <a:headEnd type="none" w="med" len="med"/>
            <a:tailEnd type="none" w="med" len="med"/>
          </a:ln>
          <a:effectLst/>
        </p:spPr>
      </p:cxnSp>
      <p:cxnSp>
        <p:nvCxnSpPr>
          <p:cNvPr id="37" name="Straight Connector 36"/>
          <p:cNvCxnSpPr/>
          <p:nvPr/>
        </p:nvCxnSpPr>
        <p:spPr bwMode="auto">
          <a:xfrm flipV="1">
            <a:off x="7697322" y="4664482"/>
            <a:ext cx="608478" cy="152400"/>
          </a:xfrm>
          <a:prstGeom prst="line">
            <a:avLst/>
          </a:prstGeom>
          <a:noFill/>
          <a:ln w="9525" cap="flat" cmpd="sng" algn="ctr">
            <a:solidFill>
              <a:schemeClr val="bg1"/>
            </a:solidFill>
            <a:prstDash val="solid"/>
            <a:round/>
            <a:headEnd type="none" w="med" len="med"/>
            <a:tailEnd type="none" w="med" len="med"/>
          </a:ln>
          <a:effectLst/>
        </p:spPr>
      </p:cxnSp>
      <p:cxnSp>
        <p:nvCxnSpPr>
          <p:cNvPr id="38" name="Straight Connector 37"/>
          <p:cNvCxnSpPr/>
          <p:nvPr/>
        </p:nvCxnSpPr>
        <p:spPr bwMode="auto">
          <a:xfrm flipV="1">
            <a:off x="7697321" y="4404360"/>
            <a:ext cx="456079" cy="412522"/>
          </a:xfrm>
          <a:prstGeom prst="line">
            <a:avLst/>
          </a:prstGeom>
          <a:noFill/>
          <a:ln w="9525" cap="flat" cmpd="sng" algn="ctr">
            <a:solidFill>
              <a:schemeClr val="bg1"/>
            </a:solidFill>
            <a:prstDash val="solid"/>
            <a:round/>
            <a:headEnd type="none" w="med" len="med"/>
            <a:tailEnd type="none" w="med" len="med"/>
          </a:ln>
          <a:effectLst/>
        </p:spPr>
      </p:cxnSp>
      <p:sp>
        <p:nvSpPr>
          <p:cNvPr id="52" name="TextBox 51"/>
          <p:cNvSpPr txBox="1"/>
          <p:nvPr/>
        </p:nvSpPr>
        <p:spPr>
          <a:xfrm>
            <a:off x="7086600" y="4709160"/>
            <a:ext cx="670376" cy="215444"/>
          </a:xfrm>
          <a:prstGeom prst="rect">
            <a:avLst/>
          </a:prstGeom>
          <a:noFill/>
        </p:spPr>
        <p:txBody>
          <a:bodyPr wrap="none" rtlCol="0">
            <a:spAutoFit/>
          </a:bodyPr>
          <a:lstStyle/>
          <a:p>
            <a:r>
              <a:rPr lang="en-US" sz="800" dirty="0" smtClean="0">
                <a:solidFill>
                  <a:srgbClr val="FFFFFF"/>
                </a:solidFill>
                <a:latin typeface="Arial Narrow" panose="020B0606020202030204" pitchFamily="34" charset="0"/>
              </a:rPr>
              <a:t>Focal Planes</a:t>
            </a:r>
            <a:endParaRPr lang="en-US" sz="800" dirty="0">
              <a:solidFill>
                <a:srgbClr val="FFFFFF"/>
              </a:solidFill>
              <a:latin typeface="Arial Narrow" panose="020B0606020202030204" pitchFamily="34" charset="0"/>
            </a:endParaRPr>
          </a:p>
        </p:txBody>
      </p:sp>
      <p:sp>
        <p:nvSpPr>
          <p:cNvPr id="53" name="TextBox 52"/>
          <p:cNvSpPr txBox="1"/>
          <p:nvPr/>
        </p:nvSpPr>
        <p:spPr>
          <a:xfrm>
            <a:off x="1143000" y="5440680"/>
            <a:ext cx="288862" cy="200055"/>
          </a:xfrm>
          <a:prstGeom prst="rect">
            <a:avLst/>
          </a:prstGeom>
          <a:noFill/>
        </p:spPr>
        <p:txBody>
          <a:bodyPr wrap="none" rtlCol="0">
            <a:spAutoFit/>
          </a:bodyPr>
          <a:lstStyle/>
          <a:p>
            <a:r>
              <a:rPr lang="en-US" sz="700" dirty="0">
                <a:solidFill>
                  <a:srgbClr val="FF0000"/>
                </a:solidFill>
                <a:latin typeface="Arial Narrow" panose="020B0606020202030204" pitchFamily="34" charset="0"/>
              </a:rPr>
              <a:t>#</a:t>
            </a:r>
            <a:r>
              <a:rPr lang="en-US" sz="700" dirty="0" smtClean="0">
                <a:solidFill>
                  <a:srgbClr val="FF0000"/>
                </a:solidFill>
                <a:latin typeface="Arial Narrow" panose="020B0606020202030204" pitchFamily="34" charset="0"/>
              </a:rPr>
              <a:t> 4</a:t>
            </a:r>
            <a:endParaRPr lang="en-US" sz="700" dirty="0">
              <a:solidFill>
                <a:srgbClr val="FF0000"/>
              </a:solidFill>
              <a:latin typeface="Arial Narrow" panose="020B0606020202030204" pitchFamily="34" charset="0"/>
            </a:endParaRPr>
          </a:p>
        </p:txBody>
      </p:sp>
      <p:sp>
        <p:nvSpPr>
          <p:cNvPr id="54" name="TextBox 53"/>
          <p:cNvSpPr txBox="1"/>
          <p:nvPr/>
        </p:nvSpPr>
        <p:spPr>
          <a:xfrm>
            <a:off x="7027128" y="5853400"/>
            <a:ext cx="394660" cy="215444"/>
          </a:xfrm>
          <a:prstGeom prst="rect">
            <a:avLst/>
          </a:prstGeom>
          <a:noFill/>
        </p:spPr>
        <p:txBody>
          <a:bodyPr wrap="none" rtlCol="0">
            <a:spAutoFit/>
          </a:bodyPr>
          <a:lstStyle/>
          <a:p>
            <a:r>
              <a:rPr lang="en-US" sz="800" dirty="0" smtClean="0">
                <a:solidFill>
                  <a:srgbClr val="FFFFFF"/>
                </a:solidFill>
                <a:latin typeface="Arial Narrow" panose="020B0606020202030204" pitchFamily="34" charset="0"/>
              </a:rPr>
              <a:t>Table</a:t>
            </a:r>
            <a:endParaRPr lang="en-US" sz="800" dirty="0">
              <a:solidFill>
                <a:srgbClr val="FFFFFF"/>
              </a:solidFill>
              <a:latin typeface="Arial Narrow" panose="020B0606020202030204" pitchFamily="34" charset="0"/>
            </a:endParaRPr>
          </a:p>
        </p:txBody>
      </p:sp>
      <p:sp>
        <p:nvSpPr>
          <p:cNvPr id="55" name="TextBox 54"/>
          <p:cNvSpPr txBox="1"/>
          <p:nvPr/>
        </p:nvSpPr>
        <p:spPr>
          <a:xfrm>
            <a:off x="941832" y="5577840"/>
            <a:ext cx="301686" cy="215444"/>
          </a:xfrm>
          <a:prstGeom prst="rect">
            <a:avLst/>
          </a:prstGeom>
          <a:noFill/>
        </p:spPr>
        <p:txBody>
          <a:bodyPr wrap="none" rtlCol="0">
            <a:spAutoFit/>
          </a:bodyPr>
          <a:lstStyle/>
          <a:p>
            <a:r>
              <a:rPr lang="en-US" sz="800" dirty="0">
                <a:solidFill>
                  <a:srgbClr val="FF0000"/>
                </a:solidFill>
                <a:latin typeface="Arial Narrow" panose="020B0606020202030204" pitchFamily="34" charset="0"/>
              </a:rPr>
              <a:t>#</a:t>
            </a:r>
            <a:r>
              <a:rPr lang="en-US" sz="800" dirty="0" smtClean="0">
                <a:solidFill>
                  <a:srgbClr val="FF0000"/>
                </a:solidFill>
                <a:latin typeface="Arial Narrow" panose="020B0606020202030204" pitchFamily="34" charset="0"/>
              </a:rPr>
              <a:t> 3</a:t>
            </a:r>
            <a:endParaRPr lang="en-US" sz="800" dirty="0">
              <a:solidFill>
                <a:srgbClr val="FF0000"/>
              </a:solidFill>
              <a:latin typeface="Arial Narrow" panose="020B0606020202030204" pitchFamily="34" charset="0"/>
            </a:endParaRPr>
          </a:p>
        </p:txBody>
      </p:sp>
      <p:sp>
        <p:nvSpPr>
          <p:cNvPr id="56" name="TextBox 55"/>
          <p:cNvSpPr txBox="1"/>
          <p:nvPr/>
        </p:nvSpPr>
        <p:spPr>
          <a:xfrm>
            <a:off x="658368" y="5742432"/>
            <a:ext cx="301686" cy="215444"/>
          </a:xfrm>
          <a:prstGeom prst="rect">
            <a:avLst/>
          </a:prstGeom>
          <a:noFill/>
        </p:spPr>
        <p:txBody>
          <a:bodyPr wrap="none" rtlCol="0">
            <a:spAutoFit/>
          </a:bodyPr>
          <a:lstStyle/>
          <a:p>
            <a:r>
              <a:rPr lang="en-US" sz="800" dirty="0">
                <a:solidFill>
                  <a:srgbClr val="FF0000"/>
                </a:solidFill>
                <a:latin typeface="Arial Narrow" panose="020B0606020202030204" pitchFamily="34" charset="0"/>
              </a:rPr>
              <a:t>#</a:t>
            </a:r>
            <a:r>
              <a:rPr lang="en-US" sz="800" dirty="0" smtClean="0">
                <a:solidFill>
                  <a:srgbClr val="FF0000"/>
                </a:solidFill>
                <a:latin typeface="Arial Narrow" panose="020B0606020202030204" pitchFamily="34" charset="0"/>
              </a:rPr>
              <a:t> 2</a:t>
            </a:r>
            <a:endParaRPr lang="en-US" sz="800" dirty="0">
              <a:solidFill>
                <a:srgbClr val="FF0000"/>
              </a:solidFill>
              <a:latin typeface="Arial Narrow" panose="020B0606020202030204" pitchFamily="34" charset="0"/>
            </a:endParaRPr>
          </a:p>
        </p:txBody>
      </p:sp>
      <p:sp>
        <p:nvSpPr>
          <p:cNvPr id="57" name="TextBox 56"/>
          <p:cNvSpPr txBox="1"/>
          <p:nvPr/>
        </p:nvSpPr>
        <p:spPr>
          <a:xfrm>
            <a:off x="210589" y="5780387"/>
            <a:ext cx="362600" cy="215444"/>
          </a:xfrm>
          <a:prstGeom prst="rect">
            <a:avLst/>
          </a:prstGeom>
          <a:noFill/>
        </p:spPr>
        <p:txBody>
          <a:bodyPr wrap="none" rtlCol="0">
            <a:spAutoFit/>
          </a:bodyPr>
          <a:lstStyle/>
          <a:p>
            <a:r>
              <a:rPr lang="en-US" sz="800" dirty="0">
                <a:solidFill>
                  <a:srgbClr val="FF0000"/>
                </a:solidFill>
                <a:latin typeface="Arial Narrow" panose="020B0606020202030204" pitchFamily="34" charset="0"/>
              </a:rPr>
              <a:t>#</a:t>
            </a:r>
            <a:r>
              <a:rPr lang="en-US" sz="800" dirty="0" smtClean="0">
                <a:solidFill>
                  <a:srgbClr val="FF0000"/>
                </a:solidFill>
                <a:latin typeface="Arial Narrow" panose="020B0606020202030204" pitchFamily="34" charset="0"/>
              </a:rPr>
              <a:t> 1R</a:t>
            </a:r>
            <a:endParaRPr lang="en-US" sz="800" dirty="0">
              <a:solidFill>
                <a:srgbClr val="FF0000"/>
              </a:solidFill>
              <a:latin typeface="Arial Narrow" panose="020B0606020202030204" pitchFamily="34" charset="0"/>
            </a:endParaRPr>
          </a:p>
        </p:txBody>
      </p:sp>
      <p:sp>
        <p:nvSpPr>
          <p:cNvPr id="58" name="TextBox 2"/>
          <p:cNvSpPr txBox="1">
            <a:spLocks noChangeArrowheads="1"/>
          </p:cNvSpPr>
          <p:nvPr/>
        </p:nvSpPr>
        <p:spPr bwMode="auto">
          <a:xfrm>
            <a:off x="1607227" y="5303520"/>
            <a:ext cx="4239243" cy="1031051"/>
          </a:xfrm>
          <a:prstGeom prst="rect">
            <a:avLst/>
          </a:prstGeom>
          <a:noFill/>
          <a:ln w="15875">
            <a:solidFill>
              <a:srgbClr val="6699FF"/>
            </a:solidFill>
            <a:miter lim="800000"/>
            <a:headEnd/>
            <a:tailEnd/>
          </a:ln>
        </p:spPr>
        <p:txBody>
          <a:bodyPr wrap="square">
            <a:spAutoFit/>
          </a:bodyPr>
          <a:lstStyle/>
          <a:p>
            <a:r>
              <a:rPr lang="en-US" sz="1200" b="1" dirty="0" smtClean="0">
                <a:solidFill>
                  <a:srgbClr val="000000"/>
                </a:solidFill>
                <a:latin typeface="Arial Unicode MS" pitchFamily="34" charset="-128"/>
                <a:ea typeface="Arial Unicode MS" pitchFamily="34" charset="-128"/>
                <a:cs typeface="Arial Unicode MS" pitchFamily="34" charset="-128"/>
              </a:rPr>
              <a:t>Geometry Test with Laser: </a:t>
            </a:r>
          </a:p>
          <a:p>
            <a:endParaRPr lang="en-US" sz="500" b="1" dirty="0" smtClean="0">
              <a:solidFill>
                <a:srgbClr val="7030A0"/>
              </a:solidFill>
              <a:latin typeface="Arial Unicode MS" pitchFamily="34" charset="-128"/>
              <a:ea typeface="Arial Unicode MS" pitchFamily="34" charset="-128"/>
              <a:cs typeface="Arial Unicode MS" pitchFamily="34" charset="-128"/>
            </a:endParaRPr>
          </a:p>
          <a:p>
            <a:pPr marL="228600" indent="-228600">
              <a:buFont typeface="+mj-lt"/>
              <a:buAutoNum type="arabicPeriod"/>
            </a:pPr>
            <a:r>
              <a:rPr lang="en-US" sz="11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Geometry Test Fixture was used in tests. </a:t>
            </a:r>
          </a:p>
          <a:p>
            <a:pPr marL="228600" indent="-228600">
              <a:buFont typeface="+mj-lt"/>
              <a:buAutoNum type="arabicPeriod"/>
            </a:pPr>
            <a:r>
              <a:rPr lang="en-US" sz="11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Mirrors #4, #3, #2 and #1R were placed on the Table.</a:t>
            </a:r>
          </a:p>
          <a:p>
            <a:pPr marL="228600" indent="-228600">
              <a:buFont typeface="+mj-lt"/>
              <a:buAutoNum type="arabicPeriod"/>
            </a:pPr>
            <a:r>
              <a:rPr lang="en-US" sz="11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Laser beam was placed in target location and rasterized along center of mirrors. Images shown on pictures above.</a:t>
            </a:r>
            <a:endParaRPr lang="en-US" sz="11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 name="TextBox 33"/>
          <p:cNvSpPr txBox="1"/>
          <p:nvPr/>
        </p:nvSpPr>
        <p:spPr>
          <a:xfrm>
            <a:off x="1447800" y="76201"/>
            <a:ext cx="6172200" cy="461665"/>
          </a:xfrm>
          <a:prstGeom prst="rect">
            <a:avLst/>
          </a:prstGeom>
          <a:noFill/>
        </p:spPr>
        <p:txBody>
          <a:bodyPr wrap="square" rtlCol="0">
            <a:spAutoFit/>
          </a:bodyPr>
          <a:lstStyle/>
          <a:p>
            <a:pPr algn="ctr"/>
            <a:r>
              <a:rPr lang="en-US" sz="2400" b="1" dirty="0">
                <a:solidFill>
                  <a:srgbClr val="0033CC"/>
                </a:solidFill>
                <a:latin typeface="+mj-lt"/>
              </a:rPr>
              <a:t>E</a:t>
            </a:r>
            <a:r>
              <a:rPr lang="en-US" sz="2400" b="1" dirty="0" smtClean="0">
                <a:solidFill>
                  <a:srgbClr val="0033CC"/>
                </a:solidFill>
                <a:latin typeface="+mj-lt"/>
              </a:rPr>
              <a:t>llipsoidal Mirrors: Fabrication and Tests</a:t>
            </a:r>
            <a:endParaRPr lang="en-US" sz="2400" b="1" dirty="0">
              <a:solidFill>
                <a:srgbClr val="0033CC"/>
              </a:solidFill>
              <a:latin typeface="+mj-lt"/>
            </a:endParaRPr>
          </a:p>
        </p:txBody>
      </p:sp>
      <p:pic>
        <p:nvPicPr>
          <p:cNvPr id="39" name="Picture 38"/>
          <p:cNvPicPr>
            <a:picLocks noChangeAspect="1"/>
          </p:cNvPicPr>
          <p:nvPr/>
        </p:nvPicPr>
        <p:blipFill rotWithShape="1">
          <a:blip r:embed="rId8" cstate="print">
            <a:extLst>
              <a:ext uri="{28A0092B-C50C-407E-A947-70E740481C1C}">
                <a14:useLocalDpi xmlns:a14="http://schemas.microsoft.com/office/drawing/2010/main" val="0"/>
              </a:ext>
            </a:extLst>
          </a:blip>
          <a:srcRect l="4413" r="10866"/>
          <a:stretch/>
        </p:blipFill>
        <p:spPr>
          <a:xfrm>
            <a:off x="5943600" y="3685813"/>
            <a:ext cx="3017520" cy="2653880"/>
          </a:xfrm>
          <a:prstGeom prst="rect">
            <a:avLst/>
          </a:prstGeom>
          <a:ln w="15875">
            <a:solidFill>
              <a:srgbClr val="6699FF"/>
            </a:solidFill>
          </a:ln>
        </p:spPr>
      </p:pic>
    </p:spTree>
    <p:extLst>
      <p:ext uri="{BB962C8B-B14F-4D97-AF65-F5344CB8AC3E}">
        <p14:creationId xmlns:p14="http://schemas.microsoft.com/office/powerpoint/2010/main" val="33931802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76201"/>
            <a:ext cx="6172200" cy="461665"/>
          </a:xfrm>
          <a:prstGeom prst="rect">
            <a:avLst/>
          </a:prstGeom>
          <a:noFill/>
        </p:spPr>
        <p:txBody>
          <a:bodyPr wrap="square" rtlCol="0">
            <a:spAutoFit/>
          </a:bodyPr>
          <a:lstStyle/>
          <a:p>
            <a:pPr algn="ctr"/>
            <a:r>
              <a:rPr lang="en-US" sz="2400" b="1" dirty="0" smtClean="0">
                <a:solidFill>
                  <a:srgbClr val="0033CC"/>
                </a:solidFill>
                <a:latin typeface="+mj-lt"/>
              </a:rPr>
              <a:t>Half-sector Mirrors</a:t>
            </a:r>
            <a:endParaRPr lang="en-US" sz="2400" b="1" dirty="0">
              <a:solidFill>
                <a:srgbClr val="0033CC"/>
              </a:solidFill>
              <a:latin typeface="+mj-lt"/>
            </a:endParaRPr>
          </a:p>
        </p:txBody>
      </p:sp>
      <p:sp>
        <p:nvSpPr>
          <p:cNvPr id="7" name="TextBox 2"/>
          <p:cNvSpPr txBox="1">
            <a:spLocks noChangeArrowheads="1"/>
          </p:cNvSpPr>
          <p:nvPr/>
        </p:nvSpPr>
        <p:spPr bwMode="auto">
          <a:xfrm>
            <a:off x="365760" y="1645920"/>
            <a:ext cx="2225040" cy="3647152"/>
          </a:xfrm>
          <a:prstGeom prst="rect">
            <a:avLst/>
          </a:prstGeom>
          <a:noFill/>
          <a:ln w="15875">
            <a:solidFill>
              <a:srgbClr val="6699FF"/>
            </a:solidFill>
            <a:miter lim="800000"/>
            <a:headEnd/>
            <a:tailEnd/>
          </a:ln>
        </p:spPr>
        <p:txBody>
          <a:bodyPr wrap="square">
            <a:spAutoFit/>
          </a:bodyPr>
          <a:lstStyle/>
          <a:p>
            <a:pPr marL="228600" indent="-228600">
              <a:buFont typeface="Wingdings" panose="05000000000000000000" pitchFamily="2" charset="2"/>
              <a:buChar char="q"/>
            </a:pPr>
            <a:r>
              <a:rPr lang="en-US" sz="1100" dirty="0">
                <a:latin typeface="Arial Unicode MS" panose="020B0604020202020204" pitchFamily="34" charset="-128"/>
                <a:ea typeface="Arial Unicode MS" panose="020B0604020202020204" pitchFamily="34" charset="-128"/>
                <a:cs typeface="Arial Unicode MS" panose="020B0604020202020204" pitchFamily="34" charset="-128"/>
              </a:rPr>
              <a:t>M</a:t>
            </a: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irror facets M4, M3, M2, M1L and M1R were used in the assembly of the Half-sector Mirror after assembly procedure have been tested using rejected mirror facets.</a:t>
            </a:r>
          </a:p>
          <a:p>
            <a:pPr marL="228600" indent="-228600">
              <a:buFont typeface="Wingdings" panose="05000000000000000000" pitchFamily="2" charset="2"/>
              <a:buChar char="q"/>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Epoxy glue of high viscosity and small shrinkage was applied in dots to one side only covering </a:t>
            </a:r>
            <a:r>
              <a:rPr lang="en-US" sz="1100" dirty="0" smtClean="0">
                <a:latin typeface="Arial"/>
                <a:ea typeface="Arial Unicode MS" panose="020B0604020202020204" pitchFamily="34" charset="-128"/>
                <a:cs typeface="Arial"/>
              </a:rPr>
              <a:t>~25% of contact area (results of gluing tests) to minimize effects of glue shrinkage.</a:t>
            </a:r>
            <a:endPar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228600" indent="-228600">
              <a:buFont typeface="Wingdings" panose="05000000000000000000" pitchFamily="2" charset="2"/>
              <a:buChar char="q"/>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Geometry was tested before and after facets were glued together.</a:t>
            </a:r>
          </a:p>
          <a:p>
            <a:pPr marL="228600" indent="-228600">
              <a:buFont typeface="Wingdings" panose="05000000000000000000" pitchFamily="2" charset="2"/>
              <a:buChar char="q"/>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Environment in the HTCC Clean Room was not higher than RH</a:t>
            </a:r>
            <a:r>
              <a:rPr lang="en-US" sz="1100" dirty="0">
                <a:latin typeface="Arial"/>
                <a:ea typeface="Arial Unicode MS" panose="020B0604020202020204" pitchFamily="34" charset="-128"/>
                <a:cs typeface="Arial"/>
              </a:rPr>
              <a:t>=</a:t>
            </a: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40%.</a:t>
            </a:r>
          </a:p>
          <a:p>
            <a:pPr marL="228600" indent="-228600">
              <a:buFont typeface="Wingdings" panose="05000000000000000000" pitchFamily="2" charset="2"/>
              <a:buChar char="q"/>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Assembly steps are illustrated in pictures.</a:t>
            </a:r>
          </a:p>
        </p:txBody>
      </p:sp>
      <p:pic>
        <p:nvPicPr>
          <p:cNvPr id="5126" name="Picture 6" descr="C:\Users\youris\Desktop\PHOTO\Half_Sector_Assembly\Half_Sect_1\1st_halfsector_Mike\IMG_18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4640" y="1005840"/>
            <a:ext cx="2962656" cy="2212848"/>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5127" name="Picture 7" descr="C:\Users\youris\Desktop\PHOTO\Half_Sector_Assembly\Half_Sect_1\1st_halfsector_Mike\IMG_18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005840"/>
            <a:ext cx="2962656" cy="2212848"/>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5128" name="Picture 8" descr="C:\Users\youris\Desktop\PHOTO\Half_Sector_Assembly\Half_Sect_1\1st_halfsector_Mike\IMG_18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8974" y="3657600"/>
            <a:ext cx="2962656" cy="2212848"/>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5129" name="Picture 9" descr="C:\Users\youris\Desktop\PHOTO\Half_Sector_Assembly\Half_Sect_1\1st_halfsector_Mike\IMG_18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3657600"/>
            <a:ext cx="2962656" cy="2212848"/>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sp>
        <p:nvSpPr>
          <p:cNvPr id="21" name="Rectangle 2"/>
          <p:cNvSpPr txBox="1">
            <a:spLocks noChangeArrowheads="1"/>
          </p:cNvSpPr>
          <p:nvPr/>
        </p:nvSpPr>
        <p:spPr>
          <a:xfrm>
            <a:off x="3896868" y="737868"/>
            <a:ext cx="838200" cy="228600"/>
          </a:xfrm>
          <a:prstGeom prst="rect">
            <a:avLst/>
          </a:prstGeom>
          <a:noFill/>
        </p:spPr>
        <p:txBody>
          <a:bodyPr anchor="ct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gn="ctr">
              <a:lnSpc>
                <a:spcPct val="80000"/>
              </a:lnSpc>
              <a:buFontTx/>
              <a:buNone/>
            </a:pPr>
            <a:r>
              <a:rPr lang="en-US" altLang="en-US" sz="1100" kern="0" dirty="0" smtClean="0">
                <a:latin typeface="Arial Black" panose="020B0A04020102020204" pitchFamily="34" charset="0"/>
              </a:rPr>
              <a:t>Step 1</a:t>
            </a:r>
            <a:endParaRPr lang="en-US" altLang="en-US" sz="1200" kern="0" dirty="0">
              <a:latin typeface="Arial Black" panose="020B0A04020102020204" pitchFamily="34" charset="0"/>
            </a:endParaRPr>
          </a:p>
        </p:txBody>
      </p:sp>
      <p:sp>
        <p:nvSpPr>
          <p:cNvPr id="22" name="Rectangle 2"/>
          <p:cNvSpPr txBox="1">
            <a:spLocks noChangeArrowheads="1"/>
          </p:cNvSpPr>
          <p:nvPr/>
        </p:nvSpPr>
        <p:spPr>
          <a:xfrm>
            <a:off x="6858000" y="737868"/>
            <a:ext cx="838200" cy="228600"/>
          </a:xfrm>
          <a:prstGeom prst="rect">
            <a:avLst/>
          </a:prstGeom>
          <a:noFill/>
        </p:spPr>
        <p:txBody>
          <a:bodyPr anchor="ct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gn="ctr">
              <a:lnSpc>
                <a:spcPct val="80000"/>
              </a:lnSpc>
              <a:buFontTx/>
              <a:buNone/>
            </a:pPr>
            <a:r>
              <a:rPr lang="en-US" altLang="en-US" sz="1100" kern="0" dirty="0" smtClean="0">
                <a:latin typeface="Arial Black" panose="020B0A04020102020204" pitchFamily="34" charset="0"/>
              </a:rPr>
              <a:t>Step 2</a:t>
            </a:r>
            <a:endParaRPr lang="en-US" altLang="en-US" sz="1200" kern="0" dirty="0">
              <a:latin typeface="Arial Black" panose="020B0A04020102020204" pitchFamily="34" charset="0"/>
            </a:endParaRPr>
          </a:p>
        </p:txBody>
      </p:sp>
      <p:sp>
        <p:nvSpPr>
          <p:cNvPr id="23" name="Rectangle 2"/>
          <p:cNvSpPr txBox="1">
            <a:spLocks noChangeArrowheads="1"/>
          </p:cNvSpPr>
          <p:nvPr/>
        </p:nvSpPr>
        <p:spPr>
          <a:xfrm>
            <a:off x="3895344" y="3397311"/>
            <a:ext cx="838200" cy="228600"/>
          </a:xfrm>
          <a:prstGeom prst="rect">
            <a:avLst/>
          </a:prstGeom>
          <a:noFill/>
        </p:spPr>
        <p:txBody>
          <a:bodyPr anchor="ct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gn="ctr">
              <a:lnSpc>
                <a:spcPct val="80000"/>
              </a:lnSpc>
              <a:buFontTx/>
              <a:buNone/>
            </a:pPr>
            <a:r>
              <a:rPr lang="en-US" altLang="en-US" sz="1100" kern="0" dirty="0" smtClean="0">
                <a:latin typeface="Arial Black" panose="020B0A04020102020204" pitchFamily="34" charset="0"/>
              </a:rPr>
              <a:t>Step 3</a:t>
            </a:r>
            <a:endParaRPr lang="en-US" altLang="en-US" sz="1200" kern="0" dirty="0">
              <a:latin typeface="Arial Black" panose="020B0A04020102020204" pitchFamily="34" charset="0"/>
            </a:endParaRPr>
          </a:p>
        </p:txBody>
      </p:sp>
      <p:sp>
        <p:nvSpPr>
          <p:cNvPr id="24" name="Rectangle 2"/>
          <p:cNvSpPr txBox="1">
            <a:spLocks noChangeArrowheads="1"/>
          </p:cNvSpPr>
          <p:nvPr/>
        </p:nvSpPr>
        <p:spPr>
          <a:xfrm>
            <a:off x="6858000" y="3401568"/>
            <a:ext cx="838200" cy="228600"/>
          </a:xfrm>
          <a:prstGeom prst="rect">
            <a:avLst/>
          </a:prstGeom>
          <a:noFill/>
        </p:spPr>
        <p:txBody>
          <a:bodyPr anchor="ct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gn="ctr">
              <a:lnSpc>
                <a:spcPct val="80000"/>
              </a:lnSpc>
              <a:buFontTx/>
              <a:buNone/>
            </a:pPr>
            <a:r>
              <a:rPr lang="en-US" altLang="en-US" sz="1100" kern="0" dirty="0" smtClean="0">
                <a:latin typeface="Arial Black" panose="020B0A04020102020204" pitchFamily="34" charset="0"/>
              </a:rPr>
              <a:t>Step 4</a:t>
            </a:r>
            <a:endParaRPr lang="en-US" altLang="en-US" sz="1200" kern="0" dirty="0">
              <a:latin typeface="Arial Black" panose="020B0A04020102020204" pitchFamily="34" charset="0"/>
            </a:endParaRPr>
          </a:p>
        </p:txBody>
      </p:sp>
    </p:spTree>
    <p:extLst>
      <p:ext uri="{BB962C8B-B14F-4D97-AF65-F5344CB8AC3E}">
        <p14:creationId xmlns:p14="http://schemas.microsoft.com/office/powerpoint/2010/main" val="20651947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C:\Users\youris\Desktop\PHOTO\Half_Sector_Assembly\Half_Sect_1\First_Half_Sector_Nic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03" r="6863"/>
          <a:stretch/>
        </p:blipFill>
        <p:spPr bwMode="auto">
          <a:xfrm>
            <a:off x="914400" y="4114800"/>
            <a:ext cx="3291840" cy="2093976"/>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6" name="Picture 12" descr="C:\Users\youris\Desktop\PHOTO\Half_Sector_Assembly\Half_Sect_3\3rd_halfsector_Mike\IMG_185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81" b="12281"/>
          <a:stretch/>
        </p:blipFill>
        <p:spPr bwMode="auto">
          <a:xfrm>
            <a:off x="4873752" y="4114800"/>
            <a:ext cx="3291840" cy="2103120"/>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7" name="Picture 10" descr="C:\Users\youris\Desktop\PHOTO\Half_Sector_Assembly\Half_Sect_1\1st_halfsector_Mike\IMG_18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173" y="1066800"/>
            <a:ext cx="3291840" cy="2458720"/>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8" name="Picture 11" descr="C:\Users\youris\Desktop\PHOTO\Half_Sector_Assembly\Half_Sect_1\1st_halfsector_Mike\IMG_18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1069848"/>
            <a:ext cx="3291840" cy="2458720"/>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2057400" y="797694"/>
            <a:ext cx="838200" cy="228600"/>
          </a:xfrm>
          <a:prstGeom prst="rect">
            <a:avLst/>
          </a:prstGeom>
          <a:noFill/>
        </p:spPr>
        <p:txBody>
          <a:bodyPr anchor="ct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gn="ctr">
              <a:lnSpc>
                <a:spcPct val="80000"/>
              </a:lnSpc>
              <a:buFontTx/>
              <a:buNone/>
            </a:pPr>
            <a:r>
              <a:rPr lang="en-US" altLang="en-US" sz="1100" kern="0" dirty="0" smtClean="0">
                <a:latin typeface="Arial Black" panose="020B0A04020102020204" pitchFamily="34" charset="0"/>
              </a:rPr>
              <a:t>Step 5</a:t>
            </a:r>
            <a:endParaRPr lang="en-US" altLang="en-US" sz="1200" kern="0" dirty="0">
              <a:latin typeface="Arial Black" panose="020B0A04020102020204" pitchFamily="34" charset="0"/>
            </a:endParaRPr>
          </a:p>
        </p:txBody>
      </p:sp>
      <p:sp>
        <p:nvSpPr>
          <p:cNvPr id="10" name="Rectangle 2"/>
          <p:cNvSpPr txBox="1">
            <a:spLocks noChangeArrowheads="1"/>
          </p:cNvSpPr>
          <p:nvPr/>
        </p:nvSpPr>
        <p:spPr>
          <a:xfrm>
            <a:off x="6103620" y="797694"/>
            <a:ext cx="838200" cy="228600"/>
          </a:xfrm>
          <a:prstGeom prst="rect">
            <a:avLst/>
          </a:prstGeom>
          <a:noFill/>
        </p:spPr>
        <p:txBody>
          <a:bodyPr anchor="ct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gn="ctr">
              <a:lnSpc>
                <a:spcPct val="80000"/>
              </a:lnSpc>
              <a:buFontTx/>
              <a:buNone/>
            </a:pPr>
            <a:r>
              <a:rPr lang="en-US" altLang="en-US" sz="1100" kern="0" dirty="0" smtClean="0">
                <a:latin typeface="Arial Black" panose="020B0A04020102020204" pitchFamily="34" charset="0"/>
              </a:rPr>
              <a:t>Step 6</a:t>
            </a:r>
            <a:endParaRPr lang="en-US" altLang="en-US" sz="1200" kern="0" dirty="0">
              <a:latin typeface="Arial Black" panose="020B0A04020102020204" pitchFamily="34" charset="0"/>
            </a:endParaRPr>
          </a:p>
        </p:txBody>
      </p:sp>
      <p:sp>
        <p:nvSpPr>
          <p:cNvPr id="11" name="Rectangle 2"/>
          <p:cNvSpPr txBox="1">
            <a:spLocks noChangeArrowheads="1"/>
          </p:cNvSpPr>
          <p:nvPr/>
        </p:nvSpPr>
        <p:spPr>
          <a:xfrm>
            <a:off x="904173" y="3581400"/>
            <a:ext cx="7261419" cy="533400"/>
          </a:xfrm>
          <a:prstGeom prst="rect">
            <a:avLst/>
          </a:prstGeom>
          <a:noFill/>
        </p:spPr>
        <p:txBody>
          <a:bodyPr anchor="ct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nSpc>
                <a:spcPct val="80000"/>
              </a:lnSpc>
              <a:buFontTx/>
              <a:buNone/>
            </a:pPr>
            <a:r>
              <a:rPr lang="en-US" altLang="en-US" sz="1100" kern="0" dirty="0" smtClean="0">
                <a:latin typeface="Arial" panose="020B0604020202020204" pitchFamily="34" charset="0"/>
                <a:cs typeface="Arial" panose="020B0604020202020204" pitchFamily="34" charset="0"/>
              </a:rPr>
              <a:t>      </a:t>
            </a:r>
            <a:r>
              <a:rPr lang="en-US" altLang="en-US" sz="1100" b="0" kern="0" dirty="0" smtClean="0">
                <a:latin typeface="Arial" panose="020B0604020202020204" pitchFamily="34" charset="0"/>
                <a:cs typeface="Arial" panose="020B0604020202020204" pitchFamily="34" charset="0"/>
              </a:rPr>
              <a:t>Assembled Half-sector Mirror was kept on the small vacuum table for 24 hours and then tested (next page) and moved onto </a:t>
            </a:r>
            <a:r>
              <a:rPr lang="en-US" sz="1100" b="0" dirty="0">
                <a:latin typeface="Arial" pitchFamily="34" charset="0"/>
                <a:cs typeface="Arial" pitchFamily="34" charset="0"/>
              </a:rPr>
              <a:t>Vacuum table for the </a:t>
            </a:r>
            <a:r>
              <a:rPr lang="en-US" sz="1100" b="0" dirty="0" smtClean="0">
                <a:latin typeface="Arial" pitchFamily="34" charset="0"/>
                <a:cs typeface="Arial" pitchFamily="34" charset="0"/>
              </a:rPr>
              <a:t>Combined </a:t>
            </a:r>
            <a:r>
              <a:rPr lang="en-US" sz="1100" b="0" dirty="0">
                <a:latin typeface="Arial" pitchFamily="34" charset="0"/>
                <a:cs typeface="Arial" pitchFamily="34" charset="0"/>
              </a:rPr>
              <a:t>Mirror </a:t>
            </a:r>
            <a:r>
              <a:rPr lang="en-US" sz="1100" b="0" dirty="0" smtClean="0">
                <a:latin typeface="Arial" pitchFamily="34" charset="0"/>
                <a:cs typeface="Arial" pitchFamily="34" charset="0"/>
              </a:rPr>
              <a:t>construction. It would stay off the tables for </a:t>
            </a:r>
            <a:r>
              <a:rPr lang="en-US" altLang="en-US" sz="1100" b="0" kern="0" dirty="0" smtClean="0">
                <a:latin typeface="Arial" panose="020B0604020202020204" pitchFamily="34" charset="0"/>
                <a:cs typeface="Arial" panose="020B0604020202020204" pitchFamily="34" charset="0"/>
              </a:rPr>
              <a:t>couple of minutes only in order to control glue polymerization process (full polymerization usually takes weeks) </a:t>
            </a:r>
            <a:endParaRPr lang="en-US" altLang="en-US" sz="1200" b="0" kern="0" dirty="0">
              <a:latin typeface="Arial" panose="020B0604020202020204" pitchFamily="34" charset="0"/>
              <a:cs typeface="Arial" panose="020B0604020202020204" pitchFamily="34" charset="0"/>
            </a:endParaRPr>
          </a:p>
        </p:txBody>
      </p:sp>
      <p:sp>
        <p:nvSpPr>
          <p:cNvPr id="12" name="TextBox 11"/>
          <p:cNvSpPr txBox="1"/>
          <p:nvPr/>
        </p:nvSpPr>
        <p:spPr>
          <a:xfrm>
            <a:off x="1447800" y="76201"/>
            <a:ext cx="6172200" cy="461665"/>
          </a:xfrm>
          <a:prstGeom prst="rect">
            <a:avLst/>
          </a:prstGeom>
          <a:noFill/>
        </p:spPr>
        <p:txBody>
          <a:bodyPr wrap="square" rtlCol="0">
            <a:spAutoFit/>
          </a:bodyPr>
          <a:lstStyle/>
          <a:p>
            <a:pPr algn="ctr"/>
            <a:r>
              <a:rPr lang="en-US" sz="2400" b="1" dirty="0" smtClean="0">
                <a:solidFill>
                  <a:srgbClr val="0033CC"/>
                </a:solidFill>
                <a:latin typeface="+mj-lt"/>
              </a:rPr>
              <a:t>Half-sector Mirrors</a:t>
            </a:r>
            <a:endParaRPr lang="en-US" sz="2400" b="1" dirty="0">
              <a:solidFill>
                <a:srgbClr val="0033CC"/>
              </a:solidFill>
              <a:latin typeface="+mj-lt"/>
            </a:endParaRPr>
          </a:p>
        </p:txBody>
      </p:sp>
    </p:spTree>
    <p:extLst>
      <p:ext uri="{BB962C8B-B14F-4D97-AF65-F5344CB8AC3E}">
        <p14:creationId xmlns:p14="http://schemas.microsoft.com/office/powerpoint/2010/main" val="29411865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76201"/>
            <a:ext cx="6172200" cy="461665"/>
          </a:xfrm>
          <a:prstGeom prst="rect">
            <a:avLst/>
          </a:prstGeom>
          <a:noFill/>
        </p:spPr>
        <p:txBody>
          <a:bodyPr wrap="square" rtlCol="0">
            <a:spAutoFit/>
          </a:bodyPr>
          <a:lstStyle/>
          <a:p>
            <a:pPr algn="ctr"/>
            <a:r>
              <a:rPr lang="en-US" sz="2400" b="1" dirty="0" smtClean="0">
                <a:solidFill>
                  <a:srgbClr val="0033CC"/>
                </a:solidFill>
                <a:latin typeface="+mj-lt"/>
              </a:rPr>
              <a:t>Half-sector Mirrors</a:t>
            </a:r>
            <a:endParaRPr lang="en-US" sz="2400" b="1" dirty="0">
              <a:solidFill>
                <a:srgbClr val="0033CC"/>
              </a:solidFill>
              <a:latin typeface="+mj-lt"/>
            </a:endParaRPr>
          </a:p>
        </p:txBody>
      </p:sp>
      <p:pic>
        <p:nvPicPr>
          <p:cNvPr id="6146" name="Picture 2" descr="C:\Users\youris\Desktop\PHOTO\Half_Sector_Assembly\Half_Sect_1\HalfSector-1_Sam\2\IMG_187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502" r="34013"/>
          <a:stretch/>
        </p:blipFill>
        <p:spPr bwMode="auto">
          <a:xfrm>
            <a:off x="548640" y="1280160"/>
            <a:ext cx="1828800" cy="4096512"/>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6147" name="Picture 3" descr="C:\Users\youris\Desktop\PHOTO\Half_Sector_Assembly\Half_Sect_1\HalfSector-1_Sam\2\IMG_188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460" r="34712"/>
          <a:stretch/>
        </p:blipFill>
        <p:spPr bwMode="auto">
          <a:xfrm>
            <a:off x="2468880" y="1280160"/>
            <a:ext cx="2011680" cy="4096512"/>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6148" name="Picture 4" descr="C:\Users\youris\Desktop\PHOTO\Half_Sector_Assembly\Half_Sect_1\HalfSector-1_Sam\2\IMG_188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071" r="32425"/>
          <a:stretch/>
        </p:blipFill>
        <p:spPr bwMode="auto">
          <a:xfrm>
            <a:off x="4572000" y="1280160"/>
            <a:ext cx="2103120" cy="4096512"/>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6149" name="Picture 5" descr="C:\Users\youris\Desktop\PHOTO\Half_Sector_Assembly\Half_Sect_1\HalfSector-1_Sam\2\IMG_188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086" r="32757"/>
          <a:stretch/>
        </p:blipFill>
        <p:spPr bwMode="auto">
          <a:xfrm>
            <a:off x="6766560" y="1280160"/>
            <a:ext cx="1920240" cy="4096512"/>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838200" y="5577840"/>
            <a:ext cx="7543800" cy="533400"/>
          </a:xfrm>
          <a:prstGeom prst="rect">
            <a:avLst/>
          </a:prstGeom>
          <a:noFill/>
        </p:spPr>
        <p:txBody>
          <a:bodyPr anchor="ct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nSpc>
                <a:spcPct val="80000"/>
              </a:lnSpc>
              <a:buFontTx/>
              <a:buNone/>
            </a:pPr>
            <a:r>
              <a:rPr lang="en-US" altLang="en-US" sz="1100" kern="0" dirty="0" smtClean="0">
                <a:latin typeface="Arial" panose="020B0604020202020204" pitchFamily="34" charset="0"/>
                <a:cs typeface="Arial" panose="020B0604020202020204" pitchFamily="34" charset="0"/>
              </a:rPr>
              <a:t>      Results of geometry tests of the assembled Half-sector Mirror with laser beam (24 hours after gluing)</a:t>
            </a:r>
            <a:endParaRPr lang="en-US" altLang="en-US" sz="1200" b="0" kern="0" dirty="0">
              <a:latin typeface="Arial" panose="020B0604020202020204" pitchFamily="34" charset="0"/>
              <a:cs typeface="Arial" panose="020B0604020202020204" pitchFamily="34" charset="0"/>
            </a:endParaRPr>
          </a:p>
        </p:txBody>
      </p:sp>
      <p:sp>
        <p:nvSpPr>
          <p:cNvPr id="10" name="TextBox 9"/>
          <p:cNvSpPr txBox="1"/>
          <p:nvPr/>
        </p:nvSpPr>
        <p:spPr>
          <a:xfrm>
            <a:off x="7863840" y="1867845"/>
            <a:ext cx="381000" cy="230832"/>
          </a:xfrm>
          <a:prstGeom prst="rect">
            <a:avLst/>
          </a:prstGeom>
          <a:noFill/>
          <a:ln w="9525">
            <a:noFill/>
          </a:ln>
        </p:spPr>
        <p:txBody>
          <a:bodyPr wrap="square" rtlCol="0">
            <a:spAutoFit/>
          </a:bodyPr>
          <a:lstStyle/>
          <a:p>
            <a:pPr algn="ctr"/>
            <a:r>
              <a:rPr lang="en-US" sz="900" dirty="0" smtClean="0">
                <a:solidFill>
                  <a:srgbClr val="FF0000"/>
                </a:solidFill>
                <a:latin typeface="Arial" panose="020B0604020202020204" pitchFamily="34" charset="0"/>
                <a:ea typeface="Arial Unicode MS" pitchFamily="34" charset="-128"/>
                <a:cs typeface="Arial" panose="020B0604020202020204" pitchFamily="34" charset="0"/>
              </a:rPr>
              <a:t> #4</a:t>
            </a:r>
            <a:endParaRPr lang="en-US" sz="900" b="1" dirty="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5696712" y="2819400"/>
            <a:ext cx="381000" cy="230832"/>
          </a:xfrm>
          <a:prstGeom prst="rect">
            <a:avLst/>
          </a:prstGeom>
          <a:noFill/>
          <a:ln w="9525">
            <a:noFill/>
          </a:ln>
        </p:spPr>
        <p:txBody>
          <a:bodyPr wrap="square" rtlCol="0">
            <a:spAutoFit/>
          </a:bodyPr>
          <a:lstStyle/>
          <a:p>
            <a:pPr algn="ctr"/>
            <a:r>
              <a:rPr lang="en-US" sz="900" dirty="0" smtClean="0">
                <a:solidFill>
                  <a:srgbClr val="FF0000"/>
                </a:solidFill>
                <a:latin typeface="Arial" panose="020B0604020202020204" pitchFamily="34" charset="0"/>
                <a:ea typeface="Arial Unicode MS" pitchFamily="34" charset="-128"/>
                <a:cs typeface="Arial" panose="020B0604020202020204" pitchFamily="34" charset="0"/>
              </a:rPr>
              <a:t> #3</a:t>
            </a:r>
            <a:endParaRPr lang="en-US" sz="900" b="1" dirty="0">
              <a:solidFill>
                <a:srgbClr val="FF0000"/>
              </a:solidFill>
              <a:latin typeface="Arial" panose="020B0604020202020204" pitchFamily="34" charset="0"/>
              <a:cs typeface="Arial" panose="020B0604020202020204" pitchFamily="34" charset="0"/>
            </a:endParaRPr>
          </a:p>
        </p:txBody>
      </p:sp>
      <p:sp>
        <p:nvSpPr>
          <p:cNvPr id="12" name="TextBox 11"/>
          <p:cNvSpPr txBox="1"/>
          <p:nvPr/>
        </p:nvSpPr>
        <p:spPr>
          <a:xfrm>
            <a:off x="3352800" y="3108960"/>
            <a:ext cx="381000" cy="230832"/>
          </a:xfrm>
          <a:prstGeom prst="rect">
            <a:avLst/>
          </a:prstGeom>
          <a:noFill/>
          <a:ln w="9525">
            <a:noFill/>
          </a:ln>
        </p:spPr>
        <p:txBody>
          <a:bodyPr wrap="square" rtlCol="0">
            <a:spAutoFit/>
          </a:bodyPr>
          <a:lstStyle/>
          <a:p>
            <a:pPr algn="ctr"/>
            <a:r>
              <a:rPr lang="en-US" sz="900" dirty="0" smtClean="0">
                <a:solidFill>
                  <a:srgbClr val="FF0000"/>
                </a:solidFill>
                <a:latin typeface="Arial" panose="020B0604020202020204" pitchFamily="34" charset="0"/>
                <a:ea typeface="Arial Unicode MS" pitchFamily="34" charset="-128"/>
                <a:cs typeface="Arial" panose="020B0604020202020204" pitchFamily="34" charset="0"/>
              </a:rPr>
              <a:t> #2</a:t>
            </a:r>
            <a:endParaRPr lang="en-US" sz="900" b="1" dirty="0">
              <a:solidFill>
                <a:srgbClr val="FF0000"/>
              </a:solidFill>
              <a:latin typeface="Arial" panose="020B0604020202020204" pitchFamily="34" charset="0"/>
              <a:cs typeface="Arial" panose="020B0604020202020204" pitchFamily="34" charset="0"/>
            </a:endParaRPr>
          </a:p>
        </p:txBody>
      </p:sp>
      <p:sp>
        <p:nvSpPr>
          <p:cNvPr id="13" name="TextBox 12"/>
          <p:cNvSpPr txBox="1"/>
          <p:nvPr/>
        </p:nvSpPr>
        <p:spPr>
          <a:xfrm>
            <a:off x="1280160" y="3054096"/>
            <a:ext cx="381000" cy="230832"/>
          </a:xfrm>
          <a:prstGeom prst="rect">
            <a:avLst/>
          </a:prstGeom>
          <a:noFill/>
          <a:ln w="9525">
            <a:noFill/>
          </a:ln>
        </p:spPr>
        <p:txBody>
          <a:bodyPr wrap="square" rtlCol="0">
            <a:spAutoFit/>
          </a:bodyPr>
          <a:lstStyle/>
          <a:p>
            <a:pPr algn="ctr"/>
            <a:r>
              <a:rPr lang="en-US" sz="900" dirty="0" smtClean="0">
                <a:solidFill>
                  <a:srgbClr val="FF0000"/>
                </a:solidFill>
                <a:latin typeface="Arial" panose="020B0604020202020204" pitchFamily="34" charset="0"/>
                <a:ea typeface="Arial Unicode MS" pitchFamily="34" charset="-128"/>
                <a:cs typeface="Arial" panose="020B0604020202020204" pitchFamily="34" charset="0"/>
              </a:rPr>
              <a:t> #1</a:t>
            </a:r>
            <a:endParaRPr lang="en-US" sz="9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6019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76201"/>
            <a:ext cx="6172200" cy="461665"/>
          </a:xfrm>
          <a:prstGeom prst="rect">
            <a:avLst/>
          </a:prstGeom>
          <a:noFill/>
        </p:spPr>
        <p:txBody>
          <a:bodyPr wrap="square" rtlCol="0">
            <a:spAutoFit/>
          </a:bodyPr>
          <a:lstStyle/>
          <a:p>
            <a:pPr algn="ctr"/>
            <a:r>
              <a:rPr lang="en-US" sz="2400" b="1" dirty="0" smtClean="0">
                <a:solidFill>
                  <a:srgbClr val="0033CC"/>
                </a:solidFill>
                <a:latin typeface="+mj-lt"/>
              </a:rPr>
              <a:t>HTCC Combined Mirror</a:t>
            </a:r>
            <a:endParaRPr lang="en-US" sz="2400" b="1" dirty="0">
              <a:solidFill>
                <a:srgbClr val="0033CC"/>
              </a:solidFill>
              <a:latin typeface="+mj-lt"/>
            </a:endParaRPr>
          </a:p>
        </p:txBody>
      </p:sp>
      <p:pic>
        <p:nvPicPr>
          <p:cNvPr id="7180" name="Picture 12" descr="C:\Users\youris\Desktop\Combined_Mir_Assembly\Full_Mirror_Assembly_Samvel\Test\IMG_44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676400"/>
            <a:ext cx="4161536" cy="3121152"/>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18" name="Picture 13" descr="C:\Users\youris\Desktop\PHOTO\Half_Sector_Assembly\All_Half-sect_pics\Final_Sam\IMG_35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676400"/>
            <a:ext cx="4161536" cy="3121152"/>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1761236" y="5029200"/>
            <a:ext cx="5410200" cy="762000"/>
          </a:xfrm>
          <a:prstGeom prst="rect">
            <a:avLst/>
          </a:prstGeom>
          <a:noFill/>
        </p:spPr>
        <p:txBody>
          <a:bodyPr anchor="ct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nSpc>
                <a:spcPct val="80000"/>
              </a:lnSpc>
              <a:buFontTx/>
              <a:buNone/>
            </a:pPr>
            <a:r>
              <a:rPr lang="en-US" sz="1200" dirty="0" smtClean="0">
                <a:latin typeface="Arial" pitchFamily="34" charset="0"/>
                <a:cs typeface="Arial" pitchFamily="34" charset="0"/>
              </a:rPr>
              <a:t>Preliminary</a:t>
            </a:r>
            <a:r>
              <a:rPr lang="en-US" sz="1200" b="0" dirty="0" smtClean="0">
                <a:latin typeface="Arial" pitchFamily="34" charset="0"/>
                <a:cs typeface="Arial" pitchFamily="34" charset="0"/>
              </a:rPr>
              <a:t> assembly is without gluing to check overall structure for </a:t>
            </a:r>
          </a:p>
          <a:p>
            <a:pPr>
              <a:lnSpc>
                <a:spcPct val="80000"/>
              </a:lnSpc>
              <a:buFontTx/>
              <a:buNone/>
            </a:pPr>
            <a:r>
              <a:rPr lang="en-US" sz="1200" b="0" dirty="0" smtClean="0">
                <a:latin typeface="Arial" pitchFamily="34" charset="0"/>
                <a:cs typeface="Arial" pitchFamily="34" charset="0"/>
              </a:rPr>
              <a:t>overlaps/gaps and establishing final positions of  Half-sector mirrors by</a:t>
            </a:r>
          </a:p>
          <a:p>
            <a:pPr>
              <a:lnSpc>
                <a:spcPct val="80000"/>
              </a:lnSpc>
              <a:buFontTx/>
              <a:buNone/>
            </a:pPr>
            <a:r>
              <a:rPr lang="en-US" sz="1200" b="0" dirty="0" smtClean="0">
                <a:latin typeface="Arial" pitchFamily="34" charset="0"/>
                <a:cs typeface="Arial" pitchFamily="34" charset="0"/>
              </a:rPr>
              <a:t>measuring gaps between adjacent Half-sectors. Carbon Central Hub </a:t>
            </a:r>
          </a:p>
          <a:p>
            <a:pPr>
              <a:lnSpc>
                <a:spcPct val="80000"/>
              </a:lnSpc>
              <a:buFontTx/>
              <a:buNone/>
            </a:pPr>
            <a:r>
              <a:rPr lang="en-US" sz="1200" b="0" dirty="0" smtClean="0">
                <a:latin typeface="Arial" pitchFamily="34" charset="0"/>
                <a:cs typeface="Arial" pitchFamily="34" charset="0"/>
              </a:rPr>
              <a:t>is in the middle</a:t>
            </a:r>
          </a:p>
        </p:txBody>
      </p:sp>
      <p:sp>
        <p:nvSpPr>
          <p:cNvPr id="6" name="Rectangle 2"/>
          <p:cNvSpPr txBox="1">
            <a:spLocks noChangeArrowheads="1"/>
          </p:cNvSpPr>
          <p:nvPr/>
        </p:nvSpPr>
        <p:spPr>
          <a:xfrm>
            <a:off x="2763576" y="784041"/>
            <a:ext cx="4704024" cy="685800"/>
          </a:xfrm>
          <a:prstGeom prst="rect">
            <a:avLst/>
          </a:prstGeom>
          <a:noFill/>
        </p:spPr>
        <p:txBody>
          <a:bodyPr anchor="ct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nSpc>
                <a:spcPct val="80000"/>
              </a:lnSpc>
              <a:buFontTx/>
              <a:buNone/>
            </a:pPr>
            <a:r>
              <a:rPr lang="en-US" altLang="en-US" sz="1200" b="0" kern="0" dirty="0" smtClean="0">
                <a:latin typeface="Arial" panose="020B0604020202020204" pitchFamily="34" charset="0"/>
                <a:cs typeface="Arial" panose="020B0604020202020204" pitchFamily="34" charset="0"/>
              </a:rPr>
              <a:t>Assembly of the </a:t>
            </a:r>
            <a:r>
              <a:rPr lang="en-US" sz="1200" b="0" dirty="0">
                <a:latin typeface="Arial" pitchFamily="34" charset="0"/>
                <a:cs typeface="Arial" pitchFamily="34" charset="0"/>
              </a:rPr>
              <a:t>Combined Mirror </a:t>
            </a:r>
            <a:r>
              <a:rPr lang="en-US" sz="1200" b="0" dirty="0" smtClean="0">
                <a:latin typeface="Arial" pitchFamily="34" charset="0"/>
                <a:cs typeface="Arial" pitchFamily="34" charset="0"/>
              </a:rPr>
              <a:t>has been done in two stages : </a:t>
            </a:r>
          </a:p>
          <a:p>
            <a:pPr lvl="1">
              <a:lnSpc>
                <a:spcPct val="80000"/>
              </a:lnSpc>
              <a:buFont typeface="Wingdings" panose="05000000000000000000" pitchFamily="2" charset="2"/>
              <a:buChar char="§"/>
            </a:pPr>
            <a:r>
              <a:rPr lang="en-US" sz="1200" b="0" dirty="0">
                <a:latin typeface="Arial" pitchFamily="34" charset="0"/>
                <a:cs typeface="Arial" pitchFamily="34" charset="0"/>
              </a:rPr>
              <a:t>P</a:t>
            </a:r>
            <a:r>
              <a:rPr lang="en-US" sz="1200" b="0" dirty="0" smtClean="0">
                <a:latin typeface="Arial" pitchFamily="34" charset="0"/>
                <a:cs typeface="Arial" pitchFamily="34" charset="0"/>
              </a:rPr>
              <a:t>reliminary assembly</a:t>
            </a:r>
          </a:p>
          <a:p>
            <a:pPr lvl="1">
              <a:lnSpc>
                <a:spcPct val="80000"/>
              </a:lnSpc>
              <a:buFont typeface="Wingdings" panose="05000000000000000000" pitchFamily="2" charset="2"/>
              <a:buChar char="§"/>
            </a:pPr>
            <a:r>
              <a:rPr lang="en-US" sz="1200" b="0" dirty="0" smtClean="0">
                <a:latin typeface="Arial" pitchFamily="34" charset="0"/>
                <a:cs typeface="Arial" pitchFamily="34" charset="0"/>
              </a:rPr>
              <a:t>Final assembly</a:t>
            </a:r>
            <a:endParaRPr lang="en-US" altLang="en-US" sz="1400" b="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45311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76201"/>
            <a:ext cx="6172200" cy="461665"/>
          </a:xfrm>
          <a:prstGeom prst="rect">
            <a:avLst/>
          </a:prstGeom>
          <a:noFill/>
        </p:spPr>
        <p:txBody>
          <a:bodyPr wrap="square" rtlCol="0">
            <a:spAutoFit/>
          </a:bodyPr>
          <a:lstStyle/>
          <a:p>
            <a:pPr algn="ctr"/>
            <a:r>
              <a:rPr lang="en-US" sz="2400" b="1" dirty="0" smtClean="0">
                <a:solidFill>
                  <a:srgbClr val="0033CC"/>
                </a:solidFill>
                <a:latin typeface="+mj-lt"/>
              </a:rPr>
              <a:t>HTCC Combined Mirror</a:t>
            </a:r>
            <a:endParaRPr lang="en-US" sz="2400" b="1" dirty="0">
              <a:solidFill>
                <a:srgbClr val="0033CC"/>
              </a:solidFill>
              <a:latin typeface="+mj-lt"/>
            </a:endParaRPr>
          </a:p>
        </p:txBody>
      </p:sp>
      <p:pic>
        <p:nvPicPr>
          <p:cNvPr id="7171" name="Picture 3" descr="C:\Users\youris\Desktop\Combined_Mir_Assembly\full_mirror assembly\IMG_226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984" b="2733"/>
          <a:stretch/>
        </p:blipFill>
        <p:spPr bwMode="auto">
          <a:xfrm>
            <a:off x="4724400" y="1757638"/>
            <a:ext cx="4023360" cy="3108960"/>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20" name="Picture 11" descr="C:\Users\youris\Desktop\Combined_Mir_Assembly\Full_Mirror_Assembly_Samvel\Finish\IMG_47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364" y="1757638"/>
            <a:ext cx="4161536" cy="3121152"/>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sp>
        <p:nvSpPr>
          <p:cNvPr id="21" name="Rectangle 2"/>
          <p:cNvSpPr txBox="1">
            <a:spLocks noChangeArrowheads="1"/>
          </p:cNvSpPr>
          <p:nvPr/>
        </p:nvSpPr>
        <p:spPr>
          <a:xfrm>
            <a:off x="1761236" y="5029200"/>
            <a:ext cx="5410200" cy="914400"/>
          </a:xfrm>
          <a:prstGeom prst="rect">
            <a:avLst/>
          </a:prstGeom>
          <a:noFill/>
        </p:spPr>
        <p:txBody>
          <a:bodyPr anchor="ct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nSpc>
                <a:spcPct val="80000"/>
              </a:lnSpc>
              <a:buFontTx/>
              <a:buNone/>
            </a:pPr>
            <a:r>
              <a:rPr lang="en-US" sz="1200" dirty="0" smtClean="0">
                <a:latin typeface="Arial" pitchFamily="34" charset="0"/>
                <a:cs typeface="Arial" pitchFamily="34" charset="0"/>
              </a:rPr>
              <a:t>Final</a:t>
            </a:r>
            <a:r>
              <a:rPr lang="en-US" sz="1200" b="0" dirty="0" smtClean="0">
                <a:latin typeface="Arial" pitchFamily="34" charset="0"/>
                <a:cs typeface="Arial" pitchFamily="34" charset="0"/>
              </a:rPr>
              <a:t> assembly starts after completion (100%) of the </a:t>
            </a:r>
            <a:r>
              <a:rPr lang="en-US" sz="1200" dirty="0" smtClean="0">
                <a:latin typeface="Arial" pitchFamily="34" charset="0"/>
                <a:cs typeface="Arial" pitchFamily="34" charset="0"/>
              </a:rPr>
              <a:t>Preliminary</a:t>
            </a:r>
            <a:r>
              <a:rPr lang="en-US" sz="1200" b="0" dirty="0" smtClean="0">
                <a:latin typeface="Arial" pitchFamily="34" charset="0"/>
                <a:cs typeface="Arial" pitchFamily="34" charset="0"/>
              </a:rPr>
              <a:t> assembly.</a:t>
            </a:r>
          </a:p>
          <a:p>
            <a:pPr>
              <a:lnSpc>
                <a:spcPct val="80000"/>
              </a:lnSpc>
              <a:buFontTx/>
              <a:buNone/>
            </a:pPr>
            <a:r>
              <a:rPr lang="en-US" sz="1200" b="0" dirty="0" smtClean="0">
                <a:latin typeface="Arial" pitchFamily="34" charset="0"/>
                <a:cs typeface="Arial" pitchFamily="34" charset="0"/>
              </a:rPr>
              <a:t>The glue is applying on first Half-sector as shown above same way as during</a:t>
            </a:r>
          </a:p>
          <a:p>
            <a:pPr>
              <a:lnSpc>
                <a:spcPct val="80000"/>
              </a:lnSpc>
              <a:buFontTx/>
              <a:buNone/>
            </a:pPr>
            <a:r>
              <a:rPr lang="en-US" sz="1200" b="0" dirty="0" smtClean="0">
                <a:latin typeface="Arial" pitchFamily="34" charset="0"/>
                <a:cs typeface="Arial" pitchFamily="34" charset="0"/>
              </a:rPr>
              <a:t> assembly of Half-sectors.</a:t>
            </a:r>
          </a:p>
        </p:txBody>
      </p:sp>
    </p:spTree>
    <p:extLst>
      <p:ext uri="{BB962C8B-B14F-4D97-AF65-F5344CB8AC3E}">
        <p14:creationId xmlns:p14="http://schemas.microsoft.com/office/powerpoint/2010/main" val="285307007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76201"/>
            <a:ext cx="6172200" cy="461665"/>
          </a:xfrm>
          <a:prstGeom prst="rect">
            <a:avLst/>
          </a:prstGeom>
          <a:noFill/>
        </p:spPr>
        <p:txBody>
          <a:bodyPr wrap="square" rtlCol="0">
            <a:spAutoFit/>
          </a:bodyPr>
          <a:lstStyle/>
          <a:p>
            <a:pPr algn="ctr"/>
            <a:r>
              <a:rPr lang="en-US" sz="2400" b="1" dirty="0" smtClean="0">
                <a:solidFill>
                  <a:srgbClr val="0033CC"/>
                </a:solidFill>
                <a:latin typeface="+mj-lt"/>
              </a:rPr>
              <a:t>HTCC Combined Mirror</a:t>
            </a:r>
            <a:endParaRPr lang="en-US" sz="2400" b="1" dirty="0">
              <a:solidFill>
                <a:srgbClr val="0033CC"/>
              </a:solidFill>
              <a:latin typeface="+mj-lt"/>
            </a:endParaRPr>
          </a:p>
        </p:txBody>
      </p:sp>
      <p:pic>
        <p:nvPicPr>
          <p:cNvPr id="7" name="Picture 5" descr="C:\Users\youris\Desktop\Combined_Mir_Assembly\full_mirror assembly\IMG_227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07" r="5423"/>
          <a:stretch/>
        </p:blipFill>
        <p:spPr bwMode="auto">
          <a:xfrm>
            <a:off x="365760" y="1234440"/>
            <a:ext cx="4206240" cy="3442208"/>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8" name="Picture 4" descr="C:\Users\youris\Desktop\Combined_Mir_Assembly\full_mirror assembly\IMG_22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37" r="7078"/>
          <a:stretch/>
        </p:blipFill>
        <p:spPr bwMode="auto">
          <a:xfrm>
            <a:off x="4663440" y="1234440"/>
            <a:ext cx="4114800" cy="3442208"/>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1866900" y="4800600"/>
            <a:ext cx="5410200" cy="914400"/>
          </a:xfrm>
          <a:prstGeom prst="rect">
            <a:avLst/>
          </a:prstGeom>
          <a:noFill/>
        </p:spPr>
        <p:txBody>
          <a:bodyPr anchor="ct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nSpc>
                <a:spcPct val="80000"/>
              </a:lnSpc>
              <a:buFontTx/>
              <a:buNone/>
            </a:pPr>
            <a:r>
              <a:rPr lang="en-US" sz="1200" b="0" dirty="0" smtClean="0">
                <a:latin typeface="Arial" pitchFamily="34" charset="0"/>
                <a:cs typeface="Arial" pitchFamily="34" charset="0"/>
              </a:rPr>
              <a:t>When all Half-sectors (except of #1 and #7) were glued together then </a:t>
            </a:r>
          </a:p>
          <a:p>
            <a:pPr>
              <a:lnSpc>
                <a:spcPct val="80000"/>
              </a:lnSpc>
              <a:buFontTx/>
              <a:buNone/>
            </a:pPr>
            <a:r>
              <a:rPr lang="en-US" sz="1200" b="0" dirty="0" smtClean="0">
                <a:latin typeface="Arial" pitchFamily="34" charset="0"/>
                <a:cs typeface="Arial" pitchFamily="34" charset="0"/>
              </a:rPr>
              <a:t>the Central Carbon Hub has been removed and two halves of the table</a:t>
            </a:r>
          </a:p>
          <a:p>
            <a:pPr>
              <a:lnSpc>
                <a:spcPct val="80000"/>
              </a:lnSpc>
              <a:buFontTx/>
              <a:buNone/>
            </a:pPr>
            <a:r>
              <a:rPr lang="en-US" sz="1200" b="0" dirty="0" smtClean="0">
                <a:latin typeface="Arial" pitchFamily="34" charset="0"/>
                <a:cs typeface="Arial" pitchFamily="34" charset="0"/>
              </a:rPr>
              <a:t>separated leaving a gap of </a:t>
            </a:r>
            <a:r>
              <a:rPr lang="en-US" sz="1200" b="0" dirty="0" smtClean="0">
                <a:latin typeface="Arial"/>
                <a:cs typeface="Arial"/>
              </a:rPr>
              <a:t>~1.5</a:t>
            </a:r>
            <a:r>
              <a:rPr lang="en-US" sz="1200" b="0" dirty="0" smtClean="0">
                <a:latin typeface="Arial"/>
                <a:cs typeface="Arial"/>
                <a:sym typeface="UniversalMath1 BT"/>
              </a:rPr>
              <a:t></a:t>
            </a:r>
            <a:r>
              <a:rPr lang="en-US" sz="1200" b="0" dirty="0" smtClean="0">
                <a:latin typeface="Arial"/>
                <a:cs typeface="Arial"/>
              </a:rPr>
              <a:t> wide</a:t>
            </a:r>
            <a:endParaRPr lang="en-US" sz="1200" b="0" dirty="0" smtClean="0">
              <a:latin typeface="Arial" pitchFamily="34" charset="0"/>
              <a:cs typeface="Arial" pitchFamily="34" charset="0"/>
            </a:endParaRPr>
          </a:p>
        </p:txBody>
      </p:sp>
    </p:spTree>
    <p:extLst>
      <p:ext uri="{BB962C8B-B14F-4D97-AF65-F5344CB8AC3E}">
        <p14:creationId xmlns:p14="http://schemas.microsoft.com/office/powerpoint/2010/main" val="18143812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76201"/>
            <a:ext cx="6172200" cy="461665"/>
          </a:xfrm>
          <a:prstGeom prst="rect">
            <a:avLst/>
          </a:prstGeom>
          <a:noFill/>
        </p:spPr>
        <p:txBody>
          <a:bodyPr wrap="square" rtlCol="0">
            <a:spAutoFit/>
          </a:bodyPr>
          <a:lstStyle/>
          <a:p>
            <a:pPr algn="ctr"/>
            <a:r>
              <a:rPr lang="en-US" sz="2400" b="1" dirty="0" smtClean="0">
                <a:solidFill>
                  <a:srgbClr val="0033CC"/>
                </a:solidFill>
                <a:latin typeface="+mj-lt"/>
              </a:rPr>
              <a:t>HTCC Combined Mirror</a:t>
            </a:r>
            <a:endParaRPr lang="en-US" sz="2400" b="1" dirty="0">
              <a:solidFill>
                <a:srgbClr val="0033CC"/>
              </a:solidFill>
              <a:latin typeface="+mj-lt"/>
            </a:endParaRPr>
          </a:p>
        </p:txBody>
      </p:sp>
      <p:pic>
        <p:nvPicPr>
          <p:cNvPr id="7175" name="Picture 7" descr="C:\Users\youris\Desktop\Combined_Mir_Assembly\full_mirror assembly\IMG_23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 y="1280160"/>
            <a:ext cx="4608576" cy="3442208"/>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7176" name="Picture 8" descr="C:\Users\youris\Desktop\Combined_Mir_Assembly\full_mirror assembly\IMG_232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0635"/>
          <a:stretch/>
        </p:blipFill>
        <p:spPr bwMode="auto">
          <a:xfrm>
            <a:off x="5139507" y="1280160"/>
            <a:ext cx="3657600" cy="3442208"/>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sp>
        <p:nvSpPr>
          <p:cNvPr id="16" name="Rectangle 2"/>
          <p:cNvSpPr txBox="1">
            <a:spLocks noChangeArrowheads="1"/>
          </p:cNvSpPr>
          <p:nvPr/>
        </p:nvSpPr>
        <p:spPr>
          <a:xfrm>
            <a:off x="1866900" y="4800600"/>
            <a:ext cx="5410200" cy="914400"/>
          </a:xfrm>
          <a:prstGeom prst="rect">
            <a:avLst/>
          </a:prstGeom>
          <a:noFill/>
        </p:spPr>
        <p:txBody>
          <a:bodyPr anchor="ct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nSpc>
                <a:spcPct val="80000"/>
              </a:lnSpc>
              <a:buFontTx/>
              <a:buNone/>
            </a:pPr>
            <a:r>
              <a:rPr lang="en-US" sz="1200" b="0" dirty="0" smtClean="0">
                <a:latin typeface="Arial" pitchFamily="34" charset="0"/>
                <a:cs typeface="Arial" pitchFamily="34" charset="0"/>
              </a:rPr>
              <a:t>Half-sector #1 has been glued to the left portion and #7 to the right portion of</a:t>
            </a:r>
          </a:p>
          <a:p>
            <a:pPr>
              <a:lnSpc>
                <a:spcPct val="80000"/>
              </a:lnSpc>
              <a:buFontTx/>
              <a:buNone/>
            </a:pPr>
            <a:r>
              <a:rPr lang="en-US" sz="1200" b="0" dirty="0" smtClean="0">
                <a:latin typeface="Arial" pitchFamily="34" charset="0"/>
                <a:cs typeface="Arial" pitchFamily="34" charset="0"/>
              </a:rPr>
              <a:t>the assembly. Then glue has been applied to them along the gap as shown</a:t>
            </a:r>
          </a:p>
          <a:p>
            <a:pPr>
              <a:lnSpc>
                <a:spcPct val="80000"/>
              </a:lnSpc>
              <a:buFontTx/>
              <a:buNone/>
            </a:pPr>
            <a:r>
              <a:rPr lang="en-US" sz="1200" b="0" dirty="0" smtClean="0">
                <a:latin typeface="Arial" pitchFamily="34" charset="0"/>
                <a:cs typeface="Arial" pitchFamily="34" charset="0"/>
              </a:rPr>
              <a:t>above. Last step is bringing the halves to contact leaving certain gap to</a:t>
            </a:r>
          </a:p>
          <a:p>
            <a:pPr>
              <a:lnSpc>
                <a:spcPct val="80000"/>
              </a:lnSpc>
              <a:buFontTx/>
              <a:buNone/>
            </a:pPr>
            <a:r>
              <a:rPr lang="en-US" sz="1200" b="0" dirty="0" smtClean="0">
                <a:latin typeface="Arial" pitchFamily="34" charset="0"/>
                <a:cs typeface="Arial" pitchFamily="34" charset="0"/>
              </a:rPr>
              <a:t>prevent glue dots overlapping.</a:t>
            </a:r>
          </a:p>
        </p:txBody>
      </p:sp>
    </p:spTree>
    <p:extLst>
      <p:ext uri="{BB962C8B-B14F-4D97-AF65-F5344CB8AC3E}">
        <p14:creationId xmlns:p14="http://schemas.microsoft.com/office/powerpoint/2010/main" val="254316448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76201"/>
            <a:ext cx="6172200" cy="461665"/>
          </a:xfrm>
          <a:prstGeom prst="rect">
            <a:avLst/>
          </a:prstGeom>
          <a:noFill/>
        </p:spPr>
        <p:txBody>
          <a:bodyPr wrap="square" rtlCol="0">
            <a:spAutoFit/>
          </a:bodyPr>
          <a:lstStyle/>
          <a:p>
            <a:pPr algn="ctr"/>
            <a:r>
              <a:rPr lang="en-US" sz="2400" b="1" dirty="0" smtClean="0">
                <a:solidFill>
                  <a:srgbClr val="0033CC"/>
                </a:solidFill>
                <a:latin typeface="+mj-lt"/>
              </a:rPr>
              <a:t>HTCC Combined Mirror</a:t>
            </a:r>
            <a:endParaRPr lang="en-US" sz="2400" b="1" dirty="0">
              <a:solidFill>
                <a:srgbClr val="0033CC"/>
              </a:solidFill>
              <a:latin typeface="+mj-lt"/>
            </a:endParaRPr>
          </a:p>
        </p:txBody>
      </p:sp>
      <p:pic>
        <p:nvPicPr>
          <p:cNvPr id="7178" name="Picture 10" descr="C:\Users\youris\Desktop\Combined_Mir_Assembly\full_mirror assembly\IMG_23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6652" y="914400"/>
            <a:ext cx="6254496" cy="4671568"/>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7179" name="Picture 11" descr="C:\Users\youris\Desktop\Combined_Mir_Assembly\Full_Mirror_Assembly_Samvel\Finish\IMG_47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0668" y="914400"/>
            <a:ext cx="1300480" cy="97536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p:cNvSpPr txBox="1">
            <a:spLocks noChangeArrowheads="1"/>
          </p:cNvSpPr>
          <p:nvPr/>
        </p:nvSpPr>
        <p:spPr>
          <a:xfrm>
            <a:off x="1752600" y="5638800"/>
            <a:ext cx="5638800" cy="533400"/>
          </a:xfrm>
          <a:prstGeom prst="rect">
            <a:avLst/>
          </a:prstGeom>
          <a:noFill/>
        </p:spPr>
        <p:txBody>
          <a:bodyPr anchor="ct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a:lnSpc>
                <a:spcPct val="80000"/>
              </a:lnSpc>
              <a:buFontTx/>
              <a:buNone/>
            </a:pPr>
            <a:r>
              <a:rPr lang="en-US" sz="1200" b="0" dirty="0" smtClean="0">
                <a:latin typeface="Arial" pitchFamily="34" charset="0"/>
                <a:cs typeface="Arial" pitchFamily="34" charset="0"/>
              </a:rPr>
              <a:t>Final assembly of the Ellipsoidal Combined Mirror has been completed in 2 days</a:t>
            </a:r>
          </a:p>
        </p:txBody>
      </p:sp>
    </p:spTree>
    <p:extLst>
      <p:ext uri="{BB962C8B-B14F-4D97-AF65-F5344CB8AC3E}">
        <p14:creationId xmlns:p14="http://schemas.microsoft.com/office/powerpoint/2010/main" val="28075095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a:spLocks noChangeArrowheads="1"/>
          </p:cNvSpPr>
          <p:nvPr/>
        </p:nvSpPr>
        <p:spPr bwMode="auto">
          <a:xfrm>
            <a:off x="1554480" y="5257800"/>
            <a:ext cx="6172200" cy="990600"/>
          </a:xfrm>
          <a:prstGeom prst="rect">
            <a:avLst/>
          </a:prstGeom>
          <a:solidFill>
            <a:srgbClr val="009900">
              <a:alpha val="35001"/>
            </a:srgbClr>
          </a:solidFill>
          <a:ln w="15875">
            <a:solidFill>
              <a:srgbClr val="66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charset="0"/>
              </a:defRPr>
            </a:lvl1pPr>
            <a:lvl2pPr marL="990600" indent="-533400">
              <a:spcBef>
                <a:spcPct val="20000"/>
              </a:spcBef>
              <a:buChar char="–"/>
              <a:defRPr sz="2800">
                <a:solidFill>
                  <a:schemeClr val="tx1"/>
                </a:solidFill>
                <a:latin typeface="Arial" charset="0"/>
              </a:defRPr>
            </a:lvl2pPr>
            <a:lvl3pPr marL="1371600" indent="-457200">
              <a:spcBef>
                <a:spcPct val="20000"/>
              </a:spcBef>
              <a:buChar char="•"/>
              <a:defRPr sz="2400">
                <a:solidFill>
                  <a:schemeClr val="tx1"/>
                </a:solidFill>
                <a:latin typeface="Arial" charset="0"/>
              </a:defRPr>
            </a:lvl3pPr>
            <a:lvl4pPr marL="1752600" indent="-381000">
              <a:spcBef>
                <a:spcPct val="20000"/>
              </a:spcBef>
              <a:buChar char="–"/>
              <a:defRPr sz="2000">
                <a:solidFill>
                  <a:schemeClr val="tx1"/>
                </a:solidFill>
                <a:latin typeface="Arial" charset="0"/>
              </a:defRPr>
            </a:lvl4pPr>
            <a:lvl5pPr marL="2209800" indent="-381000">
              <a:spcBef>
                <a:spcPct val="20000"/>
              </a:spcBef>
              <a:buChar char="»"/>
              <a:defRPr sz="2000">
                <a:solidFill>
                  <a:schemeClr val="tx1"/>
                </a:solidFill>
                <a:latin typeface="Arial" charset="0"/>
              </a:defRPr>
            </a:lvl5pPr>
            <a:lvl6pPr marL="2667000" indent="-381000" fontAlgn="base">
              <a:spcBef>
                <a:spcPct val="20000"/>
              </a:spcBef>
              <a:spcAft>
                <a:spcPct val="0"/>
              </a:spcAft>
              <a:buChar char="»"/>
              <a:defRPr sz="2000">
                <a:solidFill>
                  <a:schemeClr val="tx1"/>
                </a:solidFill>
                <a:latin typeface="Arial" charset="0"/>
              </a:defRPr>
            </a:lvl6pPr>
            <a:lvl7pPr marL="3124200" indent="-381000" fontAlgn="base">
              <a:spcBef>
                <a:spcPct val="20000"/>
              </a:spcBef>
              <a:spcAft>
                <a:spcPct val="0"/>
              </a:spcAft>
              <a:buChar char="»"/>
              <a:defRPr sz="2000">
                <a:solidFill>
                  <a:schemeClr val="tx1"/>
                </a:solidFill>
                <a:latin typeface="Arial" charset="0"/>
              </a:defRPr>
            </a:lvl7pPr>
            <a:lvl8pPr marL="3581400" indent="-381000" fontAlgn="base">
              <a:spcBef>
                <a:spcPct val="20000"/>
              </a:spcBef>
              <a:spcAft>
                <a:spcPct val="0"/>
              </a:spcAft>
              <a:buChar char="»"/>
              <a:defRPr sz="2000">
                <a:solidFill>
                  <a:schemeClr val="tx1"/>
                </a:solidFill>
                <a:latin typeface="Arial" charset="0"/>
              </a:defRPr>
            </a:lvl8pPr>
            <a:lvl9pPr marL="4038600" indent="-381000" fontAlgn="base">
              <a:spcBef>
                <a:spcPct val="20000"/>
              </a:spcBef>
              <a:spcAft>
                <a:spcPct val="0"/>
              </a:spcAft>
              <a:buChar char="»"/>
              <a:defRPr sz="2000">
                <a:solidFill>
                  <a:schemeClr val="tx1"/>
                </a:solidFill>
                <a:latin typeface="Arial" charset="0"/>
              </a:defRPr>
            </a:lvl9pPr>
          </a:lstStyle>
          <a:p>
            <a:pPr marL="914400" lvl="2" indent="0">
              <a:lnSpc>
                <a:spcPct val="90000"/>
              </a:lnSpc>
              <a:buNone/>
            </a:pPr>
            <a:r>
              <a:rPr lang="en-US" altLang="en-US" sz="1400" dirty="0" smtClean="0"/>
              <a:t>HTCC p</a:t>
            </a:r>
            <a:r>
              <a:rPr lang="en-US" altLang="en-US" sz="1400" b="0" dirty="0" smtClean="0"/>
              <a:t>rovides: </a:t>
            </a:r>
          </a:p>
          <a:p>
            <a:pPr lvl="2">
              <a:lnSpc>
                <a:spcPct val="90000"/>
              </a:lnSpc>
              <a:buFont typeface="Courier New" panose="02070309020205020404" pitchFamily="49" charset="0"/>
              <a:buChar char="o"/>
            </a:pPr>
            <a:r>
              <a:rPr lang="en-US" altLang="en-US" sz="1400" dirty="0" smtClean="0"/>
              <a:t>E</a:t>
            </a:r>
            <a:r>
              <a:rPr lang="en-US" altLang="en-US" sz="1400" b="0" dirty="0" smtClean="0"/>
              <a:t>lectron </a:t>
            </a:r>
            <a:r>
              <a:rPr lang="en-US" altLang="en-US" sz="1400" b="0" dirty="0"/>
              <a:t>identification in </a:t>
            </a:r>
            <a:r>
              <a:rPr lang="en-US" altLang="en-US" sz="1400" b="0" dirty="0" smtClean="0"/>
              <a:t>experiments </a:t>
            </a:r>
            <a:r>
              <a:rPr lang="en-US" altLang="en-US" sz="1400" b="0" dirty="0"/>
              <a:t>with electron </a:t>
            </a:r>
            <a:r>
              <a:rPr lang="en-US" altLang="en-US" sz="1400" b="0" dirty="0" smtClean="0"/>
              <a:t>beam</a:t>
            </a:r>
            <a:endParaRPr lang="en-US" altLang="en-US" sz="1400" b="0" dirty="0"/>
          </a:p>
          <a:p>
            <a:pPr lvl="2">
              <a:lnSpc>
                <a:spcPct val="90000"/>
              </a:lnSpc>
              <a:buFont typeface="Courier New" panose="02070309020205020404" pitchFamily="49" charset="0"/>
              <a:buChar char="o"/>
            </a:pPr>
            <a:r>
              <a:rPr lang="en-US" altLang="en-US" sz="1400" b="0" dirty="0" smtClean="0"/>
              <a:t>Charged </a:t>
            </a:r>
            <a:r>
              <a:rPr lang="en-US" altLang="en-US" sz="1400" b="0" dirty="0"/>
              <a:t>pion identification over momentum range up to </a:t>
            </a:r>
            <a:r>
              <a:rPr lang="en-US" altLang="en-US" sz="1400" b="0" dirty="0">
                <a:cs typeface="Arial" charset="0"/>
              </a:rPr>
              <a:t>~ 5 GeV </a:t>
            </a:r>
            <a:r>
              <a:rPr lang="en-US" altLang="en-US" sz="1400" b="0" dirty="0" smtClean="0">
                <a:cs typeface="Arial" charset="0"/>
              </a:rPr>
              <a:t>(</a:t>
            </a:r>
            <a:r>
              <a:rPr lang="en-US" altLang="en-US" sz="1400" b="0" dirty="0">
                <a:cs typeface="Arial" charset="0"/>
              </a:rPr>
              <a:t>in combination with other detectors)</a:t>
            </a:r>
            <a:endParaRPr lang="en-US" altLang="en-US" sz="2000" b="0" dirty="0">
              <a:cs typeface="Arial" charset="0"/>
            </a:endParaRPr>
          </a:p>
        </p:txBody>
      </p:sp>
      <p:pic>
        <p:nvPicPr>
          <p:cNvPr id="5" name="Picture 8" descr="CLAS12_4-18-08"/>
          <p:cNvPicPr>
            <a:picLocks noChangeAspect="1" noChangeArrowheads="1"/>
          </p:cNvPicPr>
          <p:nvPr/>
        </p:nvPicPr>
        <p:blipFill>
          <a:blip r:embed="rId2">
            <a:extLst>
              <a:ext uri="{28A0092B-C50C-407E-A947-70E740481C1C}">
                <a14:useLocalDpi xmlns:a14="http://schemas.microsoft.com/office/drawing/2010/main" val="0"/>
              </a:ext>
            </a:extLst>
          </a:blip>
          <a:srcRect l="19041" t="33208" r="15718" b="12994"/>
          <a:stretch>
            <a:fillRect/>
          </a:stretch>
        </p:blipFill>
        <p:spPr bwMode="auto">
          <a:xfrm>
            <a:off x="640080" y="731520"/>
            <a:ext cx="7970587" cy="4088648"/>
          </a:xfrm>
          <a:prstGeom prst="rect">
            <a:avLst/>
          </a:prstGeom>
          <a:noFill/>
          <a:ln w="15875">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8" name="Line 9"/>
          <p:cNvSpPr>
            <a:spLocks noChangeShapeType="1"/>
          </p:cNvSpPr>
          <p:nvPr/>
        </p:nvSpPr>
        <p:spPr bwMode="auto">
          <a:xfrm flipV="1">
            <a:off x="1371599" y="2438400"/>
            <a:ext cx="3429653" cy="2438400"/>
          </a:xfrm>
          <a:prstGeom prst="line">
            <a:avLst/>
          </a:prstGeom>
          <a:noFill/>
          <a:ln w="9525">
            <a:solidFill>
              <a:srgbClr val="FA281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 name="Line 11"/>
          <p:cNvSpPr>
            <a:spLocks noChangeShapeType="1"/>
          </p:cNvSpPr>
          <p:nvPr/>
        </p:nvSpPr>
        <p:spPr bwMode="auto">
          <a:xfrm flipH="1" flipV="1">
            <a:off x="4568474" y="2775844"/>
            <a:ext cx="308324" cy="2100956"/>
          </a:xfrm>
          <a:prstGeom prst="line">
            <a:avLst/>
          </a:prstGeom>
          <a:noFill/>
          <a:ln w="9525">
            <a:solidFill>
              <a:srgbClr val="FA281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 name="Line 10"/>
          <p:cNvSpPr>
            <a:spLocks noChangeShapeType="1"/>
          </p:cNvSpPr>
          <p:nvPr/>
        </p:nvSpPr>
        <p:spPr bwMode="auto">
          <a:xfrm flipH="1" flipV="1">
            <a:off x="5257800" y="2775844"/>
            <a:ext cx="1676400" cy="2100956"/>
          </a:xfrm>
          <a:prstGeom prst="line">
            <a:avLst/>
          </a:prstGeom>
          <a:noFill/>
          <a:ln w="9525">
            <a:solidFill>
              <a:srgbClr val="FA281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 name="Rectangle 2"/>
          <p:cNvSpPr>
            <a:spLocks noChangeArrowheads="1"/>
          </p:cNvSpPr>
          <p:nvPr/>
        </p:nvSpPr>
        <p:spPr bwMode="auto">
          <a:xfrm>
            <a:off x="868680" y="4876800"/>
            <a:ext cx="739959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dirty="0">
                <a:latin typeface="Arial Black" panose="020B0A04020102020204" pitchFamily="34" charset="0"/>
              </a:rPr>
              <a:t>HTCC</a:t>
            </a:r>
            <a:r>
              <a:rPr lang="en-US" altLang="en-US" sz="1400" dirty="0"/>
              <a:t>  </a:t>
            </a:r>
            <a:r>
              <a:rPr lang="en-US" altLang="en-US" sz="1400" b="0" dirty="0"/>
              <a:t>occupies space between </a:t>
            </a:r>
            <a:r>
              <a:rPr lang="en-US" altLang="en-US" sz="1400" b="0" dirty="0">
                <a:latin typeface="Arial Black" panose="020B0A04020102020204" pitchFamily="34" charset="0"/>
              </a:rPr>
              <a:t>Central Detector  </a:t>
            </a:r>
            <a:r>
              <a:rPr lang="en-US" altLang="en-US" sz="1400" b="0" dirty="0"/>
              <a:t>and </a:t>
            </a:r>
            <a:r>
              <a:rPr lang="en-US" altLang="en-US" sz="1200" b="0" dirty="0"/>
              <a:t> </a:t>
            </a:r>
            <a:r>
              <a:rPr lang="en-US" altLang="en-US" sz="1400" b="0" dirty="0">
                <a:latin typeface="Arial Black" panose="020B0A04020102020204" pitchFamily="34" charset="0"/>
              </a:rPr>
              <a:t>Region 1 Drift Chambers</a:t>
            </a:r>
          </a:p>
        </p:txBody>
      </p:sp>
      <p:sp>
        <p:nvSpPr>
          <p:cNvPr id="13" name="TextBox 12"/>
          <p:cNvSpPr txBox="1"/>
          <p:nvPr/>
        </p:nvSpPr>
        <p:spPr>
          <a:xfrm>
            <a:off x="3108960" y="76200"/>
            <a:ext cx="3657600" cy="461665"/>
          </a:xfrm>
          <a:prstGeom prst="rect">
            <a:avLst/>
          </a:prstGeom>
          <a:noFill/>
        </p:spPr>
        <p:txBody>
          <a:bodyPr wrap="square" rtlCol="0">
            <a:spAutoFit/>
          </a:bodyPr>
          <a:lstStyle/>
          <a:p>
            <a:r>
              <a:rPr lang="en-US" sz="2400" b="1" dirty="0" smtClean="0">
                <a:solidFill>
                  <a:srgbClr val="0033CC"/>
                </a:solidFill>
                <a:latin typeface="+mj-lt"/>
              </a:rPr>
              <a:t>CLAS12 Spectrometer</a:t>
            </a:r>
            <a:endParaRPr lang="en-US" sz="2400" b="1" dirty="0">
              <a:solidFill>
                <a:srgbClr val="0033CC"/>
              </a:solidFill>
              <a:latin typeface="+mj-lt"/>
            </a:endParaRPr>
          </a:p>
        </p:txBody>
      </p:sp>
      <p:sp>
        <p:nvSpPr>
          <p:cNvPr id="14" name="Rectangle 2"/>
          <p:cNvSpPr>
            <a:spLocks noChangeArrowheads="1"/>
          </p:cNvSpPr>
          <p:nvPr/>
        </p:nvSpPr>
        <p:spPr bwMode="auto">
          <a:xfrm>
            <a:off x="3200400" y="1280160"/>
            <a:ext cx="941283" cy="400110"/>
          </a:xfrm>
          <a:prstGeom prst="rect">
            <a:avLst/>
          </a:prstGeom>
          <a:solidFill>
            <a:srgbClr val="FFFF00"/>
          </a:solidFill>
          <a:ln w="9525">
            <a:solidFill>
              <a:srgbClr val="FF9900"/>
            </a:solidFill>
            <a:miter lim="800000"/>
            <a:headEnd/>
            <a:tailEnd/>
          </a:ln>
          <a:effectLst/>
        </p:spPr>
        <p:txBody>
          <a:bodyPr wrap="none">
            <a:spAutoFit/>
          </a:bodyPr>
          <a:lstStyle/>
          <a:p>
            <a:r>
              <a:rPr lang="en-US" altLang="en-US" sz="1000" b="1" dirty="0" smtClean="0">
                <a:latin typeface="Arial Narrow" panose="020B0606020202030204" pitchFamily="34" charset="0"/>
              </a:rPr>
              <a:t>Torus Magnet</a:t>
            </a:r>
          </a:p>
          <a:p>
            <a:r>
              <a:rPr lang="en-US" altLang="en-US" sz="1000" b="1" dirty="0" smtClean="0">
                <a:latin typeface="Arial Narrow" panose="020B0606020202030204" pitchFamily="34" charset="0"/>
              </a:rPr>
              <a:t>Drift Chambers</a:t>
            </a:r>
            <a:endParaRPr lang="en-US" altLang="en-US" sz="1000" b="0" dirty="0">
              <a:latin typeface="Arial Narrow" panose="020B0606020202030204" pitchFamily="34" charset="0"/>
            </a:endParaRPr>
          </a:p>
        </p:txBody>
      </p:sp>
      <p:sp>
        <p:nvSpPr>
          <p:cNvPr id="15" name="Line 9"/>
          <p:cNvSpPr>
            <a:spLocks noChangeShapeType="1"/>
          </p:cNvSpPr>
          <p:nvPr/>
        </p:nvSpPr>
        <p:spPr bwMode="auto">
          <a:xfrm>
            <a:off x="4141684" y="1480215"/>
            <a:ext cx="1116116" cy="235072"/>
          </a:xfrm>
          <a:prstGeom prst="line">
            <a:avLst/>
          </a:prstGeom>
          <a:noFill/>
          <a:ln w="952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Rectangle 2"/>
          <p:cNvSpPr>
            <a:spLocks noChangeArrowheads="1"/>
          </p:cNvSpPr>
          <p:nvPr/>
        </p:nvSpPr>
        <p:spPr bwMode="auto">
          <a:xfrm>
            <a:off x="4389120" y="777240"/>
            <a:ext cx="824265" cy="553998"/>
          </a:xfrm>
          <a:prstGeom prst="rect">
            <a:avLst/>
          </a:prstGeom>
          <a:solidFill>
            <a:srgbClr val="FFFF00"/>
          </a:solidFill>
          <a:ln w="9525">
            <a:solidFill>
              <a:srgbClr val="FF9900"/>
            </a:solidFill>
            <a:miter lim="800000"/>
            <a:headEnd/>
            <a:tailEnd/>
          </a:ln>
          <a:effectLst/>
        </p:spPr>
        <p:txBody>
          <a:bodyPr wrap="none">
            <a:spAutoFit/>
          </a:bodyPr>
          <a:lstStyle/>
          <a:p>
            <a:r>
              <a:rPr lang="en-US" altLang="en-US" sz="1000" b="1" dirty="0" smtClean="0">
                <a:latin typeface="Arial Narrow" panose="020B0606020202030204" pitchFamily="34" charset="0"/>
                <a:cs typeface="Arial" panose="020B0604020202020204" pitchFamily="34" charset="0"/>
              </a:rPr>
              <a:t>FTOF</a:t>
            </a:r>
          </a:p>
          <a:p>
            <a:r>
              <a:rPr lang="en-US" altLang="en-US" sz="1000" b="1" dirty="0" smtClean="0">
                <a:latin typeface="Arial Narrow" panose="020B0606020202030204" pitchFamily="34" charset="0"/>
                <a:cs typeface="Arial" panose="020B0604020202020204" pitchFamily="34" charset="0"/>
              </a:rPr>
              <a:t>LTCC</a:t>
            </a:r>
          </a:p>
          <a:p>
            <a:r>
              <a:rPr lang="en-US" altLang="en-US" sz="1000" b="1" dirty="0" smtClean="0">
                <a:latin typeface="Arial Narrow" panose="020B0606020202030204" pitchFamily="34" charset="0"/>
                <a:cs typeface="Arial" panose="020B0604020202020204" pitchFamily="34" charset="0"/>
              </a:rPr>
              <a:t>Calorimeters</a:t>
            </a:r>
            <a:endParaRPr lang="en-US" altLang="en-US" sz="1000" b="0" dirty="0">
              <a:latin typeface="Arial Narrow" panose="020B0606020202030204" pitchFamily="34" charset="0"/>
              <a:cs typeface="Arial" panose="020B0604020202020204" pitchFamily="34" charset="0"/>
            </a:endParaRPr>
          </a:p>
        </p:txBody>
      </p:sp>
      <p:sp>
        <p:nvSpPr>
          <p:cNvPr id="17" name="Line 9"/>
          <p:cNvSpPr>
            <a:spLocks noChangeShapeType="1"/>
          </p:cNvSpPr>
          <p:nvPr/>
        </p:nvSpPr>
        <p:spPr bwMode="auto">
          <a:xfrm>
            <a:off x="5213385" y="1054240"/>
            <a:ext cx="882615" cy="661048"/>
          </a:xfrm>
          <a:prstGeom prst="line">
            <a:avLst/>
          </a:prstGeom>
          <a:noFill/>
          <a:ln w="952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 name="Rectangle 2"/>
          <p:cNvSpPr>
            <a:spLocks noChangeArrowheads="1"/>
          </p:cNvSpPr>
          <p:nvPr/>
        </p:nvSpPr>
        <p:spPr bwMode="auto">
          <a:xfrm>
            <a:off x="2286000" y="1737360"/>
            <a:ext cx="777777" cy="707886"/>
          </a:xfrm>
          <a:prstGeom prst="rect">
            <a:avLst/>
          </a:prstGeom>
          <a:solidFill>
            <a:srgbClr val="FFFF00"/>
          </a:solidFill>
          <a:ln w="9525">
            <a:solidFill>
              <a:srgbClr val="FF9900"/>
            </a:solidFill>
            <a:miter lim="800000"/>
            <a:headEnd/>
            <a:tailEnd/>
          </a:ln>
          <a:effectLst/>
        </p:spPr>
        <p:txBody>
          <a:bodyPr wrap="none">
            <a:spAutoFit/>
          </a:bodyPr>
          <a:lstStyle/>
          <a:p>
            <a:r>
              <a:rPr lang="en-US" altLang="en-US" sz="1000" b="1" dirty="0" smtClean="0">
                <a:latin typeface="Arial Narrow" panose="020B0606020202030204" pitchFamily="34" charset="0"/>
                <a:cs typeface="Arial" panose="020B0604020202020204" pitchFamily="34" charset="0"/>
              </a:rPr>
              <a:t>5T Solenoid</a:t>
            </a:r>
          </a:p>
          <a:p>
            <a:r>
              <a:rPr lang="en-US" altLang="en-US" sz="1000" b="1" dirty="0" smtClean="0">
                <a:latin typeface="Arial Narrow" panose="020B0606020202030204" pitchFamily="34" charset="0"/>
                <a:cs typeface="Arial" panose="020B0604020202020204" pitchFamily="34" charset="0"/>
              </a:rPr>
              <a:t>ND</a:t>
            </a:r>
          </a:p>
          <a:p>
            <a:r>
              <a:rPr lang="en-US" altLang="en-US" sz="1000" b="1" dirty="0" smtClean="0">
                <a:latin typeface="Arial Narrow" panose="020B0606020202030204" pitchFamily="34" charset="0"/>
                <a:cs typeface="Arial" panose="020B0604020202020204" pitchFamily="34" charset="0"/>
              </a:rPr>
              <a:t>CTOF</a:t>
            </a:r>
          </a:p>
          <a:p>
            <a:r>
              <a:rPr lang="en-US" altLang="en-US" sz="1000" b="1" dirty="0" smtClean="0">
                <a:latin typeface="Arial Narrow" panose="020B0606020202030204" pitchFamily="34" charset="0"/>
                <a:cs typeface="Arial" panose="020B0604020202020204" pitchFamily="34" charset="0"/>
              </a:rPr>
              <a:t>SVT</a:t>
            </a:r>
            <a:endParaRPr lang="en-US" altLang="en-US" sz="1000" b="0" dirty="0">
              <a:latin typeface="Arial Narrow" panose="020B0606020202030204" pitchFamily="34" charset="0"/>
              <a:cs typeface="Arial" panose="020B0604020202020204" pitchFamily="34" charset="0"/>
            </a:endParaRPr>
          </a:p>
        </p:txBody>
      </p:sp>
      <p:sp>
        <p:nvSpPr>
          <p:cNvPr id="19" name="Line 9"/>
          <p:cNvSpPr>
            <a:spLocks noChangeShapeType="1"/>
          </p:cNvSpPr>
          <p:nvPr/>
        </p:nvSpPr>
        <p:spPr bwMode="auto">
          <a:xfrm>
            <a:off x="3063777" y="2091303"/>
            <a:ext cx="1203423" cy="423297"/>
          </a:xfrm>
          <a:prstGeom prst="line">
            <a:avLst/>
          </a:prstGeom>
          <a:noFill/>
          <a:ln w="952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19968435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7560" y="1828800"/>
            <a:ext cx="2768000" cy="4016000"/>
          </a:xfrm>
          <a:prstGeom prst="rect">
            <a:avLst/>
          </a:prstGeom>
          <a:ln w="15875">
            <a:solidFill>
              <a:srgbClr val="6699FF"/>
            </a:solidFill>
          </a:ln>
        </p:spPr>
      </p:pic>
      <p:pic>
        <p:nvPicPr>
          <p:cNvPr id="3" name="Picture 2"/>
          <p:cNvPicPr>
            <a:picLocks noChangeAspect="1"/>
          </p:cNvPicPr>
          <p:nvPr/>
        </p:nvPicPr>
        <p:blipFill rotWithShape="1">
          <a:blip r:embed="rId3"/>
          <a:srcRect t="1773" b="4630"/>
          <a:stretch/>
        </p:blipFill>
        <p:spPr>
          <a:xfrm>
            <a:off x="365760" y="1828800"/>
            <a:ext cx="2885333" cy="4023360"/>
          </a:xfrm>
          <a:prstGeom prst="rect">
            <a:avLst/>
          </a:prstGeom>
          <a:ln w="15875">
            <a:solidFill>
              <a:srgbClr val="6699FF"/>
            </a:solidFill>
          </a:ln>
        </p:spPr>
      </p:pic>
      <p:sp>
        <p:nvSpPr>
          <p:cNvPr id="4" name="Title 1"/>
          <p:cNvSpPr txBox="1">
            <a:spLocks/>
          </p:cNvSpPr>
          <p:nvPr/>
        </p:nvSpPr>
        <p:spPr>
          <a:xfrm>
            <a:off x="6217920" y="1280160"/>
            <a:ext cx="2667000" cy="4953000"/>
          </a:xfrm>
          <a:prstGeom prst="rect">
            <a:avLst/>
          </a:prstGeom>
          <a:solidFill>
            <a:schemeClr val="accent5"/>
          </a:solidFill>
          <a:ln w="15875">
            <a:solidFill>
              <a:srgbClr val="6699FF"/>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71450" indent="-171450" algn="just">
              <a:buFont typeface="Courier New" panose="02070309020205020404" pitchFamily="49" charset="0"/>
              <a:buChar char="o"/>
            </a:pPr>
            <a:r>
              <a:rPr lang="en-US" sz="1200" b="1" dirty="0">
                <a:latin typeface="Arial" panose="020B0604020202020204" pitchFamily="34" charset="0"/>
                <a:cs typeface="Arial" panose="020B0604020202020204" pitchFamily="34" charset="0"/>
              </a:rPr>
              <a:t>Humidity tests of the HTCC Combined Mirror and Half-sector Mirror </a:t>
            </a:r>
            <a:r>
              <a:rPr lang="en-US" sz="1200" b="1" dirty="0" smtClean="0">
                <a:latin typeface="Arial" panose="020B0604020202020204" pitchFamily="34" charset="0"/>
                <a:cs typeface="Arial" panose="020B0604020202020204" pitchFamily="34" charset="0"/>
              </a:rPr>
              <a:t>in </a:t>
            </a:r>
            <a:r>
              <a:rPr lang="en-US" sz="1200" b="1" dirty="0">
                <a:latin typeface="Arial" panose="020B0604020202020204" pitchFamily="34" charset="0"/>
                <a:cs typeface="Arial" panose="020B0604020202020204" pitchFamily="34" charset="0"/>
              </a:rPr>
              <a:t>the Clean </a:t>
            </a:r>
            <a:r>
              <a:rPr lang="en-US" sz="1200" b="1" dirty="0" smtClean="0">
                <a:latin typeface="Arial" panose="020B0604020202020204" pitchFamily="34" charset="0"/>
                <a:cs typeface="Arial" panose="020B0604020202020204" pitchFamily="34" charset="0"/>
              </a:rPr>
              <a:t>Room completed . Space for HTCC final alignment available.</a:t>
            </a:r>
          </a:p>
          <a:p>
            <a:pPr marL="171450" indent="-171450" algn="just">
              <a:buFont typeface="Courier New" panose="02070309020205020404" pitchFamily="49" charset="0"/>
              <a:buChar char="o"/>
            </a:pPr>
            <a:r>
              <a:rPr lang="en-US" sz="1200" dirty="0" smtClean="0">
                <a:latin typeface="Arial" panose="020B0604020202020204" pitchFamily="34" charset="0"/>
                <a:cs typeface="Arial" panose="020B0604020202020204" pitchFamily="34" charset="0"/>
              </a:rPr>
              <a:t>Containment Vessel with aluminum shells removed placed in the Clean Room.</a:t>
            </a:r>
            <a:endParaRPr lang="en-US" sz="1200" dirty="0">
              <a:latin typeface="Arial" panose="020B0604020202020204" pitchFamily="34" charset="0"/>
              <a:cs typeface="Arial" panose="020B0604020202020204" pitchFamily="34" charset="0"/>
            </a:endParaRPr>
          </a:p>
          <a:p>
            <a:pPr marL="171450" indent="-171450" algn="just">
              <a:buFont typeface="Courier New" panose="02070309020205020404" pitchFamily="49" charset="0"/>
              <a:buChar char="o"/>
            </a:pPr>
            <a:r>
              <a:rPr lang="en-US" sz="1200" dirty="0" smtClean="0">
                <a:latin typeface="Arial" panose="020B0604020202020204" pitchFamily="34" charset="0"/>
                <a:cs typeface="Arial" panose="020B0604020202020204" pitchFamily="34" charset="0"/>
              </a:rPr>
              <a:t>Alignment of major structural components of the Containment Vessel completed.</a:t>
            </a:r>
          </a:p>
          <a:p>
            <a:pPr marL="171450" indent="-171450" algn="just">
              <a:buFont typeface="Courier New" panose="02070309020205020404" pitchFamily="49" charset="0"/>
              <a:buChar char="o"/>
            </a:pPr>
            <a:r>
              <a:rPr lang="en-US" sz="1200" dirty="0" smtClean="0">
                <a:latin typeface="Arial" panose="020B0604020202020204" pitchFamily="34" charset="0"/>
                <a:cs typeface="Arial" panose="020B0604020202020204" pitchFamily="34" charset="0"/>
              </a:rPr>
              <a:t>Axis of the HTCC Entry Cone (beam direction) coincides with axis of the Moller Cup (offset less then 100 microns). </a:t>
            </a:r>
          </a:p>
          <a:p>
            <a:pPr marL="171450" indent="-171450" algn="just">
              <a:buFont typeface="Courier New" panose="02070309020205020404" pitchFamily="49" charset="0"/>
              <a:buChar char="o"/>
            </a:pPr>
            <a:r>
              <a:rPr lang="en-US" sz="1200" dirty="0" smtClean="0">
                <a:latin typeface="Arial" panose="020B0604020202020204" pitchFamily="34" charset="0"/>
                <a:cs typeface="Arial" panose="020B0604020202020204" pitchFamily="34" charset="0"/>
              </a:rPr>
              <a:t>Entry Dish is concentric with Entry Cone within design specifications .</a:t>
            </a:r>
          </a:p>
          <a:p>
            <a:pPr marL="171450" indent="-171450" algn="just">
              <a:buFont typeface="Courier New" panose="02070309020205020404" pitchFamily="49" charset="0"/>
              <a:buChar char="o"/>
            </a:pPr>
            <a:r>
              <a:rPr lang="en-US" sz="1200" dirty="0" smtClean="0">
                <a:latin typeface="Arial" panose="020B0604020202020204" pitchFamily="34" charset="0"/>
                <a:cs typeface="Arial" panose="020B0604020202020204" pitchFamily="34" charset="0"/>
              </a:rPr>
              <a:t>Center of the Weldment Part is off the beam direction less than previously reported shift of ~ 9mm .</a:t>
            </a:r>
          </a:p>
          <a:p>
            <a:pPr marL="171450" indent="-171450" algn="just">
              <a:buFont typeface="Courier New" panose="02070309020205020404" pitchFamily="49" charset="0"/>
              <a:buChar char="o"/>
            </a:pPr>
            <a:r>
              <a:rPr lang="en-US" sz="1200" dirty="0" smtClean="0">
                <a:latin typeface="Arial" panose="020B0604020202020204" pitchFamily="34" charset="0"/>
                <a:cs typeface="Arial" panose="020B0604020202020204" pitchFamily="34" charset="0"/>
              </a:rPr>
              <a:t>Checks of alignment of the PMT Mounting Fixtures is unavoidable.</a:t>
            </a:r>
          </a:p>
        </p:txBody>
      </p:sp>
      <p:sp>
        <p:nvSpPr>
          <p:cNvPr id="5" name="Title 1"/>
          <p:cNvSpPr txBox="1">
            <a:spLocks/>
          </p:cNvSpPr>
          <p:nvPr/>
        </p:nvSpPr>
        <p:spPr>
          <a:xfrm>
            <a:off x="2819400" y="822960"/>
            <a:ext cx="3124200" cy="3657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u="sng" dirty="0" smtClean="0">
                <a:latin typeface="Arial" panose="020B0604020202020204" pitchFamily="34" charset="0"/>
                <a:cs typeface="Arial" panose="020B0604020202020204" pitchFamily="34" charset="0"/>
              </a:rPr>
              <a:t> CV Alignment : </a:t>
            </a:r>
            <a:endParaRPr lang="en-US" sz="1200" u="sng" dirty="0">
              <a:latin typeface="Arial" panose="020B0604020202020204" pitchFamily="34" charset="0"/>
              <a:cs typeface="Arial" panose="020B0604020202020204" pitchFamily="34" charset="0"/>
            </a:endParaRPr>
          </a:p>
        </p:txBody>
      </p:sp>
      <p:sp>
        <p:nvSpPr>
          <p:cNvPr id="6" name="TextBox 5"/>
          <p:cNvSpPr txBox="1"/>
          <p:nvPr/>
        </p:nvSpPr>
        <p:spPr>
          <a:xfrm>
            <a:off x="513026" y="1463040"/>
            <a:ext cx="2590800" cy="276999"/>
          </a:xfrm>
          <a:prstGeom prst="rect">
            <a:avLst/>
          </a:prstGeom>
          <a:noFill/>
          <a:ln w="28575" cap="flat" cmpd="sng" algn="ctr">
            <a:noFill/>
            <a:prstDash val="solid"/>
            <a:round/>
            <a:headEnd type="none" w="med" len="med"/>
            <a:tailEnd type="none" w="med" len="med"/>
          </a:ln>
        </p:spPr>
        <p:txBody>
          <a:bodyPr wrap="square" rtlCol="0">
            <a:spAutoFit/>
          </a:bodyPr>
          <a:lstStyle/>
          <a:p>
            <a:r>
              <a:rPr lang="en-US" sz="1200" dirty="0" smtClean="0">
                <a:solidFill>
                  <a:srgbClr val="000000">
                    <a:lumMod val="85000"/>
                    <a:lumOff val="15000"/>
                  </a:srgbClr>
                </a:solidFill>
                <a:latin typeface="Arial" panose="020B0604020202020204" pitchFamily="34" charset="0"/>
                <a:cs typeface="Arial" panose="020B0604020202020204" pitchFamily="34" charset="0"/>
              </a:rPr>
              <a:t>Containment Vessel upstream view </a:t>
            </a:r>
          </a:p>
        </p:txBody>
      </p:sp>
      <p:sp>
        <p:nvSpPr>
          <p:cNvPr id="7" name="TextBox 6"/>
          <p:cNvSpPr txBox="1"/>
          <p:nvPr/>
        </p:nvSpPr>
        <p:spPr>
          <a:xfrm>
            <a:off x="3337560" y="1463040"/>
            <a:ext cx="2768000" cy="276999"/>
          </a:xfrm>
          <a:prstGeom prst="rect">
            <a:avLst/>
          </a:prstGeom>
          <a:noFill/>
          <a:ln w="28575" cap="flat" cmpd="sng" algn="ctr">
            <a:noFill/>
            <a:prstDash val="solid"/>
            <a:round/>
            <a:headEnd type="none" w="med" len="med"/>
            <a:tailEnd type="none" w="med" len="med"/>
          </a:ln>
        </p:spPr>
        <p:txBody>
          <a:bodyPr wrap="square" rtlCol="0">
            <a:spAutoFit/>
          </a:bodyPr>
          <a:lstStyle/>
          <a:p>
            <a:r>
              <a:rPr lang="en-US" sz="1200" dirty="0" smtClean="0">
                <a:solidFill>
                  <a:srgbClr val="000000">
                    <a:lumMod val="85000"/>
                    <a:lumOff val="15000"/>
                  </a:srgbClr>
                </a:solidFill>
                <a:latin typeface="Arial" panose="020B0604020202020204" pitchFamily="34" charset="0"/>
                <a:cs typeface="Arial" panose="020B0604020202020204" pitchFamily="34" charset="0"/>
              </a:rPr>
              <a:t>Containment Vessel downstream view </a:t>
            </a:r>
          </a:p>
        </p:txBody>
      </p:sp>
      <p:sp>
        <p:nvSpPr>
          <p:cNvPr id="8" name="TextBox 7"/>
          <p:cNvSpPr txBox="1"/>
          <p:nvPr/>
        </p:nvSpPr>
        <p:spPr>
          <a:xfrm>
            <a:off x="1737360" y="2438400"/>
            <a:ext cx="762000" cy="230832"/>
          </a:xfrm>
          <a:prstGeom prst="rect">
            <a:avLst/>
          </a:prstGeom>
          <a:noFill/>
          <a:ln w="9525">
            <a:noFill/>
          </a:ln>
        </p:spPr>
        <p:txBody>
          <a:bodyPr wrap="square" rtlCol="0">
            <a:spAutoFit/>
          </a:bodyPr>
          <a:lstStyle/>
          <a:p>
            <a:pPr algn="ctr"/>
            <a:r>
              <a:rPr lang="en-US" sz="900" b="1" dirty="0" smtClean="0">
                <a:solidFill>
                  <a:schemeClr val="bg1"/>
                </a:solidFill>
              </a:rPr>
              <a:t>Entry Dish</a:t>
            </a:r>
            <a:endParaRPr lang="en-US" sz="900" b="1" dirty="0">
              <a:solidFill>
                <a:schemeClr val="bg1"/>
              </a:solidFill>
            </a:endParaRPr>
          </a:p>
        </p:txBody>
      </p:sp>
      <p:cxnSp>
        <p:nvCxnSpPr>
          <p:cNvPr id="10" name="Straight Arrow Connector 9"/>
          <p:cNvCxnSpPr/>
          <p:nvPr/>
        </p:nvCxnSpPr>
        <p:spPr bwMode="auto">
          <a:xfrm>
            <a:off x="2416655" y="2650088"/>
            <a:ext cx="478945" cy="299968"/>
          </a:xfrm>
          <a:prstGeom prst="straightConnector1">
            <a:avLst/>
          </a:prstGeom>
          <a:noFill/>
          <a:ln w="9525" cap="flat" cmpd="sng" algn="ctr">
            <a:solidFill>
              <a:srgbClr val="FF0000"/>
            </a:solidFill>
            <a:prstDash val="solid"/>
            <a:round/>
            <a:headEnd type="none" w="med" len="med"/>
            <a:tailEnd type="arrow" w="sm" len="sm"/>
          </a:ln>
          <a:effectLst/>
        </p:spPr>
      </p:cxnSp>
      <p:cxnSp>
        <p:nvCxnSpPr>
          <p:cNvPr id="13" name="Straight Arrow Connector 12"/>
          <p:cNvCxnSpPr/>
          <p:nvPr/>
        </p:nvCxnSpPr>
        <p:spPr bwMode="auto">
          <a:xfrm>
            <a:off x="1486585" y="3065472"/>
            <a:ext cx="189815" cy="365200"/>
          </a:xfrm>
          <a:prstGeom prst="straightConnector1">
            <a:avLst/>
          </a:prstGeom>
          <a:noFill/>
          <a:ln w="9525" cap="flat" cmpd="sng" algn="ctr">
            <a:solidFill>
              <a:srgbClr val="FF0000"/>
            </a:solidFill>
            <a:prstDash val="solid"/>
            <a:round/>
            <a:headEnd type="none" w="med" len="med"/>
            <a:tailEnd type="arrow" w="sm" len="sm"/>
          </a:ln>
          <a:effectLst/>
        </p:spPr>
      </p:cxnSp>
      <p:sp>
        <p:nvSpPr>
          <p:cNvPr id="14" name="TextBox 13"/>
          <p:cNvSpPr txBox="1"/>
          <p:nvPr/>
        </p:nvSpPr>
        <p:spPr>
          <a:xfrm>
            <a:off x="838200" y="2834640"/>
            <a:ext cx="929640" cy="230832"/>
          </a:xfrm>
          <a:prstGeom prst="rect">
            <a:avLst/>
          </a:prstGeom>
          <a:noFill/>
          <a:ln w="9525">
            <a:noFill/>
          </a:ln>
        </p:spPr>
        <p:txBody>
          <a:bodyPr wrap="square" rtlCol="0">
            <a:spAutoFit/>
          </a:bodyPr>
          <a:lstStyle/>
          <a:p>
            <a:pPr algn="ctr"/>
            <a:r>
              <a:rPr lang="en-US" sz="900" b="1" dirty="0" smtClean="0">
                <a:solidFill>
                  <a:schemeClr val="bg1"/>
                </a:solidFill>
              </a:rPr>
              <a:t>Entry Cone</a:t>
            </a:r>
            <a:endParaRPr lang="en-US" sz="900" b="1" dirty="0">
              <a:solidFill>
                <a:schemeClr val="bg1"/>
              </a:solidFill>
            </a:endParaRPr>
          </a:p>
        </p:txBody>
      </p:sp>
      <p:cxnSp>
        <p:nvCxnSpPr>
          <p:cNvPr id="16" name="Straight Arrow Connector 15"/>
          <p:cNvCxnSpPr>
            <a:stCxn id="17" idx="2"/>
          </p:cNvCxnSpPr>
          <p:nvPr/>
        </p:nvCxnSpPr>
        <p:spPr bwMode="auto">
          <a:xfrm>
            <a:off x="4648200" y="2974032"/>
            <a:ext cx="153772" cy="150168"/>
          </a:xfrm>
          <a:prstGeom prst="straightConnector1">
            <a:avLst/>
          </a:prstGeom>
          <a:noFill/>
          <a:ln w="9525" cap="flat" cmpd="sng" algn="ctr">
            <a:solidFill>
              <a:srgbClr val="FF0000"/>
            </a:solidFill>
            <a:prstDash val="solid"/>
            <a:round/>
            <a:headEnd type="none" w="med" len="med"/>
            <a:tailEnd type="arrow" w="sm" len="sm"/>
          </a:ln>
          <a:effectLst/>
        </p:spPr>
      </p:cxnSp>
      <p:sp>
        <p:nvSpPr>
          <p:cNvPr id="17" name="TextBox 16"/>
          <p:cNvSpPr txBox="1"/>
          <p:nvPr/>
        </p:nvSpPr>
        <p:spPr>
          <a:xfrm>
            <a:off x="4206240" y="2743200"/>
            <a:ext cx="883920" cy="230832"/>
          </a:xfrm>
          <a:prstGeom prst="rect">
            <a:avLst/>
          </a:prstGeom>
          <a:noFill/>
          <a:ln w="9525">
            <a:noFill/>
          </a:ln>
        </p:spPr>
        <p:txBody>
          <a:bodyPr wrap="square" rtlCol="0">
            <a:spAutoFit/>
          </a:bodyPr>
          <a:lstStyle/>
          <a:p>
            <a:pPr algn="ctr"/>
            <a:r>
              <a:rPr lang="en-US" sz="900" b="1" dirty="0" smtClean="0">
                <a:solidFill>
                  <a:schemeClr val="bg1"/>
                </a:solidFill>
              </a:rPr>
              <a:t>Moller Cup</a:t>
            </a:r>
            <a:endParaRPr lang="en-US" sz="900" b="1" dirty="0">
              <a:solidFill>
                <a:schemeClr val="bg1"/>
              </a:solidFill>
            </a:endParaRPr>
          </a:p>
        </p:txBody>
      </p:sp>
      <p:sp>
        <p:nvSpPr>
          <p:cNvPr id="20" name="TextBox 19"/>
          <p:cNvSpPr txBox="1"/>
          <p:nvPr/>
        </p:nvSpPr>
        <p:spPr>
          <a:xfrm>
            <a:off x="4396740" y="3814660"/>
            <a:ext cx="1051560" cy="230832"/>
          </a:xfrm>
          <a:prstGeom prst="rect">
            <a:avLst/>
          </a:prstGeom>
          <a:noFill/>
          <a:ln w="9525">
            <a:noFill/>
          </a:ln>
        </p:spPr>
        <p:txBody>
          <a:bodyPr wrap="square" rtlCol="0">
            <a:spAutoFit/>
          </a:bodyPr>
          <a:lstStyle/>
          <a:p>
            <a:pPr algn="ctr"/>
            <a:r>
              <a:rPr lang="en-US" sz="900" b="1" dirty="0" smtClean="0">
                <a:solidFill>
                  <a:schemeClr val="bg1"/>
                </a:solidFill>
              </a:rPr>
              <a:t>PMT  Mounts</a:t>
            </a:r>
            <a:endParaRPr lang="en-US" sz="900" b="1" dirty="0">
              <a:solidFill>
                <a:schemeClr val="bg1"/>
              </a:solidFill>
            </a:endParaRPr>
          </a:p>
        </p:txBody>
      </p:sp>
      <p:cxnSp>
        <p:nvCxnSpPr>
          <p:cNvPr id="21" name="Straight Arrow Connector 20"/>
          <p:cNvCxnSpPr/>
          <p:nvPr/>
        </p:nvCxnSpPr>
        <p:spPr bwMode="auto">
          <a:xfrm flipH="1">
            <a:off x="4206240" y="3248072"/>
            <a:ext cx="1341120" cy="790528"/>
          </a:xfrm>
          <a:prstGeom prst="straightConnector1">
            <a:avLst/>
          </a:prstGeom>
          <a:noFill/>
          <a:ln w="9525" cap="flat" cmpd="sng" algn="ctr">
            <a:solidFill>
              <a:srgbClr val="FF0000"/>
            </a:solidFill>
            <a:prstDash val="solid"/>
            <a:round/>
            <a:headEnd type="none" w="med" len="med"/>
            <a:tailEnd type="arrow" w="sm" len="sm"/>
          </a:ln>
          <a:effectLst/>
        </p:spPr>
      </p:cxnSp>
      <p:sp>
        <p:nvSpPr>
          <p:cNvPr id="24" name="TextBox 23"/>
          <p:cNvSpPr txBox="1"/>
          <p:nvPr/>
        </p:nvSpPr>
        <p:spPr>
          <a:xfrm>
            <a:off x="1447800" y="76201"/>
            <a:ext cx="6172200" cy="461665"/>
          </a:xfrm>
          <a:prstGeom prst="rect">
            <a:avLst/>
          </a:prstGeom>
          <a:noFill/>
        </p:spPr>
        <p:txBody>
          <a:bodyPr wrap="square" rtlCol="0">
            <a:spAutoFit/>
          </a:bodyPr>
          <a:lstStyle/>
          <a:p>
            <a:pPr algn="ctr"/>
            <a:r>
              <a:rPr lang="en-US" sz="2400" b="1" dirty="0" smtClean="0">
                <a:solidFill>
                  <a:srgbClr val="0033CC"/>
                </a:solidFill>
                <a:latin typeface="+mj-lt"/>
              </a:rPr>
              <a:t>Containment Vessel</a:t>
            </a:r>
            <a:endParaRPr lang="en-US" sz="2400" b="1" dirty="0">
              <a:solidFill>
                <a:srgbClr val="0033CC"/>
              </a:solidFill>
              <a:latin typeface="+mj-lt"/>
            </a:endParaRPr>
          </a:p>
        </p:txBody>
      </p:sp>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36315" t="22442" r="26527" b="4137"/>
          <a:stretch/>
        </p:blipFill>
        <p:spPr>
          <a:xfrm>
            <a:off x="5486400" y="1836358"/>
            <a:ext cx="607884" cy="1608826"/>
          </a:xfrm>
          <a:prstGeom prst="rect">
            <a:avLst/>
          </a:prstGeom>
          <a:ln w="15875">
            <a:noFill/>
          </a:ln>
        </p:spPr>
      </p:pic>
      <p:cxnSp>
        <p:nvCxnSpPr>
          <p:cNvPr id="30" name="Straight Arrow Connector 29"/>
          <p:cNvCxnSpPr/>
          <p:nvPr/>
        </p:nvCxnSpPr>
        <p:spPr bwMode="auto">
          <a:xfrm flipH="1">
            <a:off x="5410200" y="3276600"/>
            <a:ext cx="76200" cy="762000"/>
          </a:xfrm>
          <a:prstGeom prst="straightConnector1">
            <a:avLst/>
          </a:prstGeom>
          <a:noFill/>
          <a:ln w="9525" cap="flat" cmpd="sng" algn="ctr">
            <a:solidFill>
              <a:srgbClr val="FF0000"/>
            </a:solidFill>
            <a:prstDash val="solid"/>
            <a:round/>
            <a:headEnd type="none" w="med" len="med"/>
            <a:tailEnd type="arrow" w="sm" len="sm"/>
          </a:ln>
          <a:effectLst/>
        </p:spPr>
      </p:cxnSp>
    </p:spTree>
    <p:extLst>
      <p:ext uri="{BB962C8B-B14F-4D97-AF65-F5344CB8AC3E}">
        <p14:creationId xmlns:p14="http://schemas.microsoft.com/office/powerpoint/2010/main" val="393720081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ouris\Desktop\INS_MIRROR_CV\Additional\IMG_272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 b="7023"/>
          <a:stretch/>
        </p:blipFill>
        <p:spPr bwMode="auto">
          <a:xfrm>
            <a:off x="914400" y="1005840"/>
            <a:ext cx="3291840" cy="2286000"/>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1028" name="Picture 4" descr="C:\Users\youris\Desktop\INS_MIRROR_CV\Additional\IMG_27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 b="7023"/>
          <a:stretch/>
        </p:blipFill>
        <p:spPr bwMode="auto">
          <a:xfrm>
            <a:off x="4572000" y="1005210"/>
            <a:ext cx="3291840" cy="2286000"/>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1029" name="Picture 5" descr="C:\Users\youris\Desktop\INS_MIRROR_CV\Additional\IMG_274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 b="7023"/>
          <a:stretch/>
        </p:blipFill>
        <p:spPr bwMode="auto">
          <a:xfrm>
            <a:off x="914400" y="3840480"/>
            <a:ext cx="3291840" cy="2286000"/>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47800" y="76201"/>
            <a:ext cx="6172200" cy="461665"/>
          </a:xfrm>
          <a:prstGeom prst="rect">
            <a:avLst/>
          </a:prstGeom>
          <a:noFill/>
        </p:spPr>
        <p:txBody>
          <a:bodyPr wrap="square" rtlCol="0">
            <a:spAutoFit/>
          </a:bodyPr>
          <a:lstStyle/>
          <a:p>
            <a:pPr algn="ctr"/>
            <a:r>
              <a:rPr lang="en-US" sz="2400" b="1" dirty="0" smtClean="0">
                <a:solidFill>
                  <a:srgbClr val="0033CC"/>
                </a:solidFill>
                <a:latin typeface="+mj-lt"/>
              </a:rPr>
              <a:t>Combined Mirror Installation </a:t>
            </a:r>
            <a:endParaRPr lang="en-US" sz="2400" b="1" dirty="0">
              <a:solidFill>
                <a:srgbClr val="0033CC"/>
              </a:solidFill>
              <a:latin typeface="+mj-lt"/>
            </a:endParaRPr>
          </a:p>
        </p:txBody>
      </p:sp>
      <p:pic>
        <p:nvPicPr>
          <p:cNvPr id="8" name="Picture 2" descr="C:\Users\youris\Desktop\INS_MIRROR_CV\Additional\IMG_273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 b="7023"/>
          <a:stretch/>
        </p:blipFill>
        <p:spPr bwMode="auto">
          <a:xfrm>
            <a:off x="4572000" y="3840480"/>
            <a:ext cx="3291840" cy="2286000"/>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45920" y="694960"/>
            <a:ext cx="2126265" cy="461665"/>
          </a:xfrm>
          <a:prstGeom prst="rect">
            <a:avLst/>
          </a:prstGeom>
          <a:noFill/>
          <a:ln w="28575" cap="flat" cmpd="sng" algn="ctr">
            <a:noFill/>
            <a:prstDash val="solid"/>
            <a:round/>
            <a:headEnd type="none" w="med" len="med"/>
            <a:tailEnd type="none" w="med" len="med"/>
          </a:ln>
        </p:spPr>
        <p:txBody>
          <a:bodyPr wrap="square" rtlCol="0">
            <a:spAutoFit/>
          </a:bodyPr>
          <a:lstStyle/>
          <a:p>
            <a:r>
              <a:rPr lang="en-US" sz="1200" dirty="0" smtClean="0">
                <a:solidFill>
                  <a:srgbClr val="000000">
                    <a:lumMod val="85000"/>
                    <a:lumOff val="15000"/>
                  </a:srgbClr>
                </a:solidFill>
                <a:latin typeface="Arial" panose="020B0604020202020204" pitchFamily="34" charset="0"/>
                <a:cs typeface="Arial" panose="020B0604020202020204" pitchFamily="34" charset="0"/>
              </a:rPr>
              <a:t>Installation of the bridge parts</a:t>
            </a:r>
          </a:p>
        </p:txBody>
      </p:sp>
      <p:sp>
        <p:nvSpPr>
          <p:cNvPr id="10" name="TextBox 9"/>
          <p:cNvSpPr txBox="1"/>
          <p:nvPr/>
        </p:nvSpPr>
        <p:spPr>
          <a:xfrm>
            <a:off x="4937760" y="728841"/>
            <a:ext cx="2834640" cy="276999"/>
          </a:xfrm>
          <a:prstGeom prst="rect">
            <a:avLst/>
          </a:prstGeom>
          <a:noFill/>
          <a:ln w="28575" cap="flat" cmpd="sng" algn="ctr">
            <a:noFill/>
            <a:prstDash val="solid"/>
            <a:round/>
            <a:headEnd type="none" w="med" len="med"/>
            <a:tailEnd type="none" w="med" len="med"/>
          </a:ln>
        </p:spPr>
        <p:txBody>
          <a:bodyPr wrap="square" rtlCol="0">
            <a:spAutoFit/>
          </a:bodyPr>
          <a:lstStyle/>
          <a:p>
            <a:r>
              <a:rPr lang="en-US" sz="1200" dirty="0" smtClean="0">
                <a:solidFill>
                  <a:srgbClr val="000000">
                    <a:lumMod val="85000"/>
                    <a:lumOff val="15000"/>
                  </a:srgbClr>
                </a:solidFill>
                <a:latin typeface="Arial" panose="020B0604020202020204" pitchFamily="34" charset="0"/>
                <a:cs typeface="Arial" panose="020B0604020202020204" pitchFamily="34" charset="0"/>
              </a:rPr>
              <a:t>All 12 bridge parts glued to the Mirror</a:t>
            </a:r>
          </a:p>
        </p:txBody>
      </p:sp>
      <p:sp>
        <p:nvSpPr>
          <p:cNvPr id="11" name="TextBox 10"/>
          <p:cNvSpPr txBox="1"/>
          <p:nvPr/>
        </p:nvSpPr>
        <p:spPr>
          <a:xfrm>
            <a:off x="1295400" y="3566160"/>
            <a:ext cx="2910840" cy="276999"/>
          </a:xfrm>
          <a:prstGeom prst="rect">
            <a:avLst/>
          </a:prstGeom>
          <a:noFill/>
          <a:ln w="28575" cap="flat" cmpd="sng" algn="ctr">
            <a:noFill/>
            <a:prstDash val="solid"/>
            <a:round/>
            <a:headEnd type="none" w="med" len="med"/>
            <a:tailEnd type="none" w="med" len="med"/>
          </a:ln>
        </p:spPr>
        <p:txBody>
          <a:bodyPr wrap="square" rtlCol="0">
            <a:spAutoFit/>
          </a:bodyPr>
          <a:lstStyle/>
          <a:p>
            <a:r>
              <a:rPr lang="en-US" sz="1200" dirty="0" smtClean="0">
                <a:solidFill>
                  <a:srgbClr val="000000">
                    <a:lumMod val="85000"/>
                    <a:lumOff val="15000"/>
                  </a:srgbClr>
                </a:solidFill>
                <a:latin typeface="Arial" panose="020B0604020202020204" pitchFamily="34" charset="0"/>
                <a:cs typeface="Arial" panose="020B0604020202020204" pitchFamily="34" charset="0"/>
              </a:rPr>
              <a:t>Installation of the Mirror Support Ring</a:t>
            </a:r>
          </a:p>
        </p:txBody>
      </p:sp>
      <p:sp>
        <p:nvSpPr>
          <p:cNvPr id="12" name="TextBox 11"/>
          <p:cNvSpPr txBox="1"/>
          <p:nvPr/>
        </p:nvSpPr>
        <p:spPr>
          <a:xfrm>
            <a:off x="4800600" y="3566160"/>
            <a:ext cx="3063240" cy="276999"/>
          </a:xfrm>
          <a:prstGeom prst="rect">
            <a:avLst/>
          </a:prstGeom>
          <a:noFill/>
          <a:ln w="28575" cap="flat" cmpd="sng" algn="ctr">
            <a:noFill/>
            <a:prstDash val="solid"/>
            <a:round/>
            <a:headEnd type="none" w="med" len="med"/>
            <a:tailEnd type="none" w="med" len="med"/>
          </a:ln>
        </p:spPr>
        <p:txBody>
          <a:bodyPr wrap="square" rtlCol="0">
            <a:spAutoFit/>
          </a:bodyPr>
          <a:lstStyle/>
          <a:p>
            <a:r>
              <a:rPr lang="en-US" sz="1200" dirty="0" smtClean="0">
                <a:solidFill>
                  <a:srgbClr val="000000">
                    <a:lumMod val="85000"/>
                    <a:lumOff val="15000"/>
                  </a:srgbClr>
                </a:solidFill>
                <a:latin typeface="Arial" panose="020B0604020202020204" pitchFamily="34" charset="0"/>
                <a:cs typeface="Arial" panose="020B0604020202020204" pitchFamily="34" charset="0"/>
              </a:rPr>
              <a:t>Support Ring glued to the 12 bridge parts</a:t>
            </a:r>
          </a:p>
        </p:txBody>
      </p:sp>
      <p:cxnSp>
        <p:nvCxnSpPr>
          <p:cNvPr id="13" name="Straight Arrow Connector 12"/>
          <p:cNvCxnSpPr/>
          <p:nvPr/>
        </p:nvCxnSpPr>
        <p:spPr bwMode="auto">
          <a:xfrm flipH="1" flipV="1">
            <a:off x="6172200" y="2950056"/>
            <a:ext cx="228600" cy="225738"/>
          </a:xfrm>
          <a:prstGeom prst="straightConnector1">
            <a:avLst/>
          </a:prstGeom>
          <a:noFill/>
          <a:ln w="9525" cap="flat" cmpd="sng" algn="ctr">
            <a:solidFill>
              <a:srgbClr val="FF0000"/>
            </a:solidFill>
            <a:prstDash val="solid"/>
            <a:round/>
            <a:headEnd type="none" w="med" len="med"/>
            <a:tailEnd type="arrow" w="sm" len="sm"/>
          </a:ln>
          <a:effectLst/>
        </p:spPr>
      </p:cxnSp>
      <p:cxnSp>
        <p:nvCxnSpPr>
          <p:cNvPr id="14" name="Straight Arrow Connector 13"/>
          <p:cNvCxnSpPr/>
          <p:nvPr/>
        </p:nvCxnSpPr>
        <p:spPr bwMode="auto">
          <a:xfrm>
            <a:off x="1981200" y="4409146"/>
            <a:ext cx="727852" cy="620054"/>
          </a:xfrm>
          <a:prstGeom prst="straightConnector1">
            <a:avLst/>
          </a:prstGeom>
          <a:noFill/>
          <a:ln w="9525" cap="flat" cmpd="sng" algn="ctr">
            <a:solidFill>
              <a:srgbClr val="FF0000"/>
            </a:solidFill>
            <a:prstDash val="solid"/>
            <a:round/>
            <a:headEnd type="none" w="med" len="med"/>
            <a:tailEnd type="arrow" w="sm" len="sm"/>
          </a:ln>
          <a:effectLst/>
        </p:spPr>
      </p:cxnSp>
      <p:sp>
        <p:nvSpPr>
          <p:cNvPr id="19" name="TextBox 18"/>
          <p:cNvSpPr txBox="1"/>
          <p:nvPr/>
        </p:nvSpPr>
        <p:spPr>
          <a:xfrm>
            <a:off x="6355080" y="3060378"/>
            <a:ext cx="883920" cy="230832"/>
          </a:xfrm>
          <a:prstGeom prst="rect">
            <a:avLst/>
          </a:prstGeom>
          <a:noFill/>
          <a:ln w="9525">
            <a:noFill/>
          </a:ln>
        </p:spPr>
        <p:txBody>
          <a:bodyPr wrap="square" rtlCol="0">
            <a:spAutoFit/>
          </a:bodyPr>
          <a:lstStyle/>
          <a:p>
            <a:pPr algn="ctr"/>
            <a:r>
              <a:rPr lang="en-US" sz="900" b="1" dirty="0" smtClean="0">
                <a:solidFill>
                  <a:schemeClr val="bg1"/>
                </a:solidFill>
              </a:rPr>
              <a:t>Bridge Parts</a:t>
            </a:r>
            <a:endParaRPr lang="en-US" sz="900" b="1" dirty="0">
              <a:solidFill>
                <a:schemeClr val="bg1"/>
              </a:solidFill>
            </a:endParaRPr>
          </a:p>
        </p:txBody>
      </p:sp>
      <p:cxnSp>
        <p:nvCxnSpPr>
          <p:cNvPr id="21" name="Straight Arrow Connector 20"/>
          <p:cNvCxnSpPr/>
          <p:nvPr/>
        </p:nvCxnSpPr>
        <p:spPr bwMode="auto">
          <a:xfrm flipV="1">
            <a:off x="7188053" y="2743200"/>
            <a:ext cx="449580" cy="432594"/>
          </a:xfrm>
          <a:prstGeom prst="straightConnector1">
            <a:avLst/>
          </a:prstGeom>
          <a:noFill/>
          <a:ln w="9525" cap="flat" cmpd="sng" algn="ctr">
            <a:solidFill>
              <a:srgbClr val="FF0000"/>
            </a:solidFill>
            <a:prstDash val="solid"/>
            <a:round/>
            <a:headEnd type="none" w="med" len="med"/>
            <a:tailEnd type="arrow" w="sm" len="sm"/>
          </a:ln>
          <a:effectLst/>
        </p:spPr>
      </p:cxnSp>
      <p:sp>
        <p:nvSpPr>
          <p:cNvPr id="26" name="TextBox 25"/>
          <p:cNvSpPr txBox="1"/>
          <p:nvPr/>
        </p:nvSpPr>
        <p:spPr>
          <a:xfrm>
            <a:off x="990600" y="4178314"/>
            <a:ext cx="1295400" cy="230832"/>
          </a:xfrm>
          <a:prstGeom prst="rect">
            <a:avLst/>
          </a:prstGeom>
          <a:noFill/>
          <a:ln w="9525">
            <a:noFill/>
          </a:ln>
        </p:spPr>
        <p:txBody>
          <a:bodyPr wrap="square" rtlCol="0">
            <a:spAutoFit/>
          </a:bodyPr>
          <a:lstStyle/>
          <a:p>
            <a:pPr algn="ctr"/>
            <a:r>
              <a:rPr lang="en-US" sz="900" b="1" dirty="0" smtClean="0"/>
              <a:t>Mirror Support Ring</a:t>
            </a:r>
            <a:endParaRPr lang="en-US" sz="900" b="1" dirty="0"/>
          </a:p>
        </p:txBody>
      </p:sp>
    </p:spTree>
    <p:extLst>
      <p:ext uri="{BB962C8B-B14F-4D97-AF65-F5344CB8AC3E}">
        <p14:creationId xmlns:p14="http://schemas.microsoft.com/office/powerpoint/2010/main" val="10894353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youris\Desktop\INS_MIRROR_CV\IMG_27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762000"/>
            <a:ext cx="5760720" cy="4305992"/>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533400" y="5166360"/>
            <a:ext cx="8229600" cy="1143000"/>
          </a:xfrm>
          <a:prstGeom prst="rect">
            <a:avLst/>
          </a:prstGeom>
          <a:solidFill>
            <a:schemeClr val="accent5"/>
          </a:solidFill>
          <a:ln w="15875">
            <a:solidFill>
              <a:srgbClr val="6699FF"/>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71450" indent="-171450" algn="just">
              <a:buFont typeface="Courier New" panose="02070309020205020404" pitchFamily="49" charset="0"/>
              <a:buChar char="o"/>
            </a:pPr>
            <a:r>
              <a:rPr lang="en-US" sz="1400" dirty="0" smtClean="0">
                <a:latin typeface="Arial Narrow" panose="020B0606020202030204" pitchFamily="34" charset="0"/>
                <a:cs typeface="Arial" panose="020B0604020202020204" pitchFamily="34" charset="0"/>
              </a:rPr>
              <a:t>Combined Ellipsoidal Mirror has been installed in the Containment Vessel. Set of links holding the Mirror in the position allow fine adjustment with accuracy of ~ 0.01 inch or better.</a:t>
            </a:r>
          </a:p>
          <a:p>
            <a:pPr marL="171450" indent="-171450" algn="just">
              <a:buFont typeface="Courier New" panose="02070309020205020404" pitchFamily="49" charset="0"/>
              <a:buChar char="o"/>
            </a:pPr>
            <a:r>
              <a:rPr lang="en-US" sz="1400" dirty="0" smtClean="0">
                <a:latin typeface="Arial Narrow" panose="020B0606020202030204" pitchFamily="34" charset="0"/>
                <a:cs typeface="Arial" panose="020B0604020202020204" pitchFamily="34" charset="0"/>
              </a:rPr>
              <a:t>The Carbon Central Hub has been adjusted to fit the Mirror</a:t>
            </a:r>
            <a:r>
              <a:rPr lang="en-US" sz="1400" dirty="0">
                <a:latin typeface="Arial Narrow" panose="020B0606020202030204" pitchFamily="34" charset="0"/>
                <a:cs typeface="Arial" panose="020B0604020202020204" pitchFamily="34" charset="0"/>
              </a:rPr>
              <a:t> </a:t>
            </a:r>
            <a:r>
              <a:rPr lang="en-US" sz="1400" dirty="0" smtClean="0">
                <a:latin typeface="Arial Narrow" panose="020B0606020202030204" pitchFamily="34" charset="0"/>
                <a:cs typeface="Arial" panose="020B0604020202020204" pitchFamily="34" charset="0"/>
              </a:rPr>
              <a:t>leaving enough gap for glue and installed. Quality of </a:t>
            </a:r>
            <a:r>
              <a:rPr lang="en-US" sz="1400" dirty="0">
                <a:latin typeface="Arial Narrow" panose="020B0606020202030204" pitchFamily="34" charset="0"/>
                <a:cs typeface="Arial" panose="020B0604020202020204" pitchFamily="34" charset="0"/>
              </a:rPr>
              <a:t>i</a:t>
            </a:r>
            <a:r>
              <a:rPr lang="en-US" sz="1400" dirty="0" smtClean="0">
                <a:latin typeface="Arial Narrow" panose="020B0606020202030204" pitchFamily="34" charset="0"/>
                <a:cs typeface="Arial" panose="020B0604020202020204" pitchFamily="34" charset="0"/>
              </a:rPr>
              <a:t>nstallation has been checked.</a:t>
            </a:r>
          </a:p>
        </p:txBody>
      </p:sp>
      <p:sp>
        <p:nvSpPr>
          <p:cNvPr id="8" name="TextBox 7"/>
          <p:cNvSpPr txBox="1"/>
          <p:nvPr/>
        </p:nvSpPr>
        <p:spPr>
          <a:xfrm>
            <a:off x="1447800" y="76201"/>
            <a:ext cx="6172200" cy="461665"/>
          </a:xfrm>
          <a:prstGeom prst="rect">
            <a:avLst/>
          </a:prstGeom>
          <a:noFill/>
        </p:spPr>
        <p:txBody>
          <a:bodyPr wrap="square" rtlCol="0">
            <a:spAutoFit/>
          </a:bodyPr>
          <a:lstStyle/>
          <a:p>
            <a:pPr algn="ctr"/>
            <a:r>
              <a:rPr lang="en-US" sz="2400" b="1" dirty="0" smtClean="0">
                <a:solidFill>
                  <a:srgbClr val="0033CC"/>
                </a:solidFill>
                <a:latin typeface="+mj-lt"/>
              </a:rPr>
              <a:t>Combined Mirror Installation </a:t>
            </a:r>
            <a:endParaRPr lang="en-US" sz="2400" b="1" dirty="0">
              <a:solidFill>
                <a:srgbClr val="0033CC"/>
              </a:solidFill>
              <a:latin typeface="+mj-lt"/>
            </a:endParaRPr>
          </a:p>
        </p:txBody>
      </p:sp>
    </p:spTree>
    <p:extLst>
      <p:ext uri="{BB962C8B-B14F-4D97-AF65-F5344CB8AC3E}">
        <p14:creationId xmlns:p14="http://schemas.microsoft.com/office/powerpoint/2010/main" val="34466426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serweb.jlab.org/~wphelps/temp/mirror_humidity_may_2015/05_12_15/IMG_59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60" y="3657600"/>
            <a:ext cx="3316224" cy="2487168"/>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2052" name="Picture 4" descr="https://userweb.jlab.org/~wphelps/temp/mirror_humidity_may_2015/05_12_15/IMG_59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 y="914400"/>
            <a:ext cx="3316224" cy="2487168"/>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pic>
        <p:nvPicPr>
          <p:cNvPr id="2054" name="Picture 6" descr="https://userweb.jlab.org/~wphelps/temp/mirror_humidity_may_2015/05_19_15/IMG_60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3657600"/>
            <a:ext cx="3316224" cy="2487168"/>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77824" y="969264"/>
            <a:ext cx="609600" cy="246221"/>
          </a:xfrm>
          <a:prstGeom prst="rect">
            <a:avLst/>
          </a:prstGeom>
          <a:solidFill>
            <a:srgbClr val="BBE0E3"/>
          </a:solidFill>
        </p:spPr>
        <p:txBody>
          <a:bodyPr wrap="square" rtlCol="0">
            <a:spAutoFit/>
          </a:bodyPr>
          <a:lstStyle/>
          <a:p>
            <a:r>
              <a:rPr lang="en-US" sz="1000" dirty="0" smtClean="0"/>
              <a:t>May 12</a:t>
            </a:r>
            <a:endParaRPr lang="en-US" sz="1000" dirty="0"/>
          </a:p>
        </p:txBody>
      </p:sp>
      <p:sp>
        <p:nvSpPr>
          <p:cNvPr id="12" name="TextBox 11"/>
          <p:cNvSpPr txBox="1"/>
          <p:nvPr/>
        </p:nvSpPr>
        <p:spPr>
          <a:xfrm>
            <a:off x="5084064" y="3719315"/>
            <a:ext cx="609600" cy="246221"/>
          </a:xfrm>
          <a:prstGeom prst="rect">
            <a:avLst/>
          </a:prstGeom>
          <a:solidFill>
            <a:schemeClr val="bg1"/>
          </a:solidFill>
        </p:spPr>
        <p:txBody>
          <a:bodyPr wrap="square" rtlCol="0">
            <a:spAutoFit/>
          </a:bodyPr>
          <a:lstStyle/>
          <a:p>
            <a:r>
              <a:rPr lang="en-US" sz="1000" dirty="0" smtClean="0"/>
              <a:t>May 19</a:t>
            </a:r>
            <a:endParaRPr lang="en-US" sz="1000" dirty="0"/>
          </a:p>
        </p:txBody>
      </p:sp>
      <p:sp>
        <p:nvSpPr>
          <p:cNvPr id="13" name="TextBox 12"/>
          <p:cNvSpPr txBox="1"/>
          <p:nvPr/>
        </p:nvSpPr>
        <p:spPr>
          <a:xfrm>
            <a:off x="877824" y="3721608"/>
            <a:ext cx="609600" cy="246221"/>
          </a:xfrm>
          <a:prstGeom prst="rect">
            <a:avLst/>
          </a:prstGeom>
          <a:solidFill>
            <a:srgbClr val="BBE0E3"/>
          </a:solidFill>
        </p:spPr>
        <p:txBody>
          <a:bodyPr wrap="square" rtlCol="0">
            <a:spAutoFit/>
          </a:bodyPr>
          <a:lstStyle/>
          <a:p>
            <a:r>
              <a:rPr lang="en-US" sz="1000" dirty="0" smtClean="0"/>
              <a:t>May 12</a:t>
            </a:r>
            <a:endParaRPr lang="en-US" sz="1000" dirty="0"/>
          </a:p>
        </p:txBody>
      </p:sp>
      <p:pic>
        <p:nvPicPr>
          <p:cNvPr id="1026" name="Picture 2" descr="https://userweb.jlab.org/~wphelps/temp/mirror_humidity_may_2015/05_19_15/IMG_60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914400"/>
            <a:ext cx="3316224" cy="2487168"/>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084064" y="969264"/>
            <a:ext cx="609600" cy="246221"/>
          </a:xfrm>
          <a:prstGeom prst="rect">
            <a:avLst/>
          </a:prstGeom>
          <a:solidFill>
            <a:schemeClr val="bg1"/>
          </a:solidFill>
        </p:spPr>
        <p:txBody>
          <a:bodyPr wrap="square" rtlCol="0">
            <a:spAutoFit/>
          </a:bodyPr>
          <a:lstStyle/>
          <a:p>
            <a:r>
              <a:rPr lang="en-US" sz="1000" dirty="0" smtClean="0"/>
              <a:t>May 19</a:t>
            </a:r>
            <a:endParaRPr lang="en-US" sz="1000" dirty="0"/>
          </a:p>
        </p:txBody>
      </p:sp>
      <p:sp>
        <p:nvSpPr>
          <p:cNvPr id="15" name="TextBox 14"/>
          <p:cNvSpPr txBox="1"/>
          <p:nvPr/>
        </p:nvSpPr>
        <p:spPr>
          <a:xfrm>
            <a:off x="7620000" y="969264"/>
            <a:ext cx="670560" cy="230832"/>
          </a:xfrm>
          <a:prstGeom prst="rect">
            <a:avLst/>
          </a:prstGeom>
          <a:solidFill>
            <a:schemeClr val="bg1"/>
          </a:solidFill>
          <a:ln>
            <a:noFill/>
          </a:ln>
        </p:spPr>
        <p:txBody>
          <a:bodyPr wrap="square" rtlCol="0">
            <a:spAutoFit/>
          </a:bodyPr>
          <a:lstStyle/>
          <a:p>
            <a:pPr algn="ctr"/>
            <a:r>
              <a:rPr lang="en-US" sz="900" dirty="0" smtClean="0"/>
              <a:t>RH = 0%</a:t>
            </a:r>
            <a:endParaRPr lang="en-US" sz="900" dirty="0"/>
          </a:p>
        </p:txBody>
      </p:sp>
      <p:sp>
        <p:nvSpPr>
          <p:cNvPr id="16" name="TextBox 15"/>
          <p:cNvSpPr txBox="1"/>
          <p:nvPr/>
        </p:nvSpPr>
        <p:spPr>
          <a:xfrm>
            <a:off x="7620000" y="3721608"/>
            <a:ext cx="670560" cy="230832"/>
          </a:xfrm>
          <a:prstGeom prst="rect">
            <a:avLst/>
          </a:prstGeom>
          <a:solidFill>
            <a:schemeClr val="bg1"/>
          </a:solidFill>
        </p:spPr>
        <p:txBody>
          <a:bodyPr wrap="square" rtlCol="0">
            <a:spAutoFit/>
          </a:bodyPr>
          <a:lstStyle/>
          <a:p>
            <a:pPr algn="ctr"/>
            <a:r>
              <a:rPr lang="en-US" sz="900" dirty="0" smtClean="0"/>
              <a:t>RH = 0%</a:t>
            </a:r>
            <a:endParaRPr lang="en-US" sz="900" dirty="0"/>
          </a:p>
        </p:txBody>
      </p:sp>
      <p:sp>
        <p:nvSpPr>
          <p:cNvPr id="17" name="TextBox 16"/>
          <p:cNvSpPr txBox="1"/>
          <p:nvPr/>
        </p:nvSpPr>
        <p:spPr>
          <a:xfrm>
            <a:off x="3328416" y="971350"/>
            <a:ext cx="762000" cy="230832"/>
          </a:xfrm>
          <a:prstGeom prst="rect">
            <a:avLst/>
          </a:prstGeom>
          <a:solidFill>
            <a:srgbClr val="BBE0E3"/>
          </a:solidFill>
          <a:ln>
            <a:noFill/>
          </a:ln>
        </p:spPr>
        <p:txBody>
          <a:bodyPr wrap="square" rtlCol="0">
            <a:spAutoFit/>
          </a:bodyPr>
          <a:lstStyle/>
          <a:p>
            <a:pPr algn="ctr"/>
            <a:r>
              <a:rPr lang="en-US" sz="900" dirty="0" smtClean="0"/>
              <a:t>RH </a:t>
            </a:r>
            <a:r>
              <a:rPr lang="en-US" sz="900" dirty="0" smtClean="0">
                <a:latin typeface="Arial"/>
                <a:cs typeface="Arial"/>
              </a:rPr>
              <a:t>Normal</a:t>
            </a:r>
            <a:endParaRPr lang="en-US" sz="900" dirty="0"/>
          </a:p>
        </p:txBody>
      </p:sp>
      <p:sp>
        <p:nvSpPr>
          <p:cNvPr id="18" name="TextBox 17"/>
          <p:cNvSpPr txBox="1"/>
          <p:nvPr/>
        </p:nvSpPr>
        <p:spPr>
          <a:xfrm>
            <a:off x="3328416" y="3721608"/>
            <a:ext cx="762000" cy="230832"/>
          </a:xfrm>
          <a:prstGeom prst="rect">
            <a:avLst/>
          </a:prstGeom>
          <a:solidFill>
            <a:srgbClr val="BBE0E3"/>
          </a:solidFill>
          <a:ln>
            <a:noFill/>
          </a:ln>
        </p:spPr>
        <p:txBody>
          <a:bodyPr wrap="square" rtlCol="0">
            <a:spAutoFit/>
          </a:bodyPr>
          <a:lstStyle/>
          <a:p>
            <a:pPr algn="ctr"/>
            <a:r>
              <a:rPr lang="en-US" sz="900" dirty="0" smtClean="0"/>
              <a:t>RH </a:t>
            </a:r>
            <a:r>
              <a:rPr lang="en-US" sz="900" dirty="0" smtClean="0">
                <a:latin typeface="Arial"/>
                <a:cs typeface="Arial"/>
              </a:rPr>
              <a:t>Normal</a:t>
            </a:r>
            <a:endParaRPr lang="en-US" sz="900" dirty="0"/>
          </a:p>
        </p:txBody>
      </p:sp>
      <p:cxnSp>
        <p:nvCxnSpPr>
          <p:cNvPr id="3" name="Straight Arrow Connector 2"/>
          <p:cNvCxnSpPr>
            <a:stCxn id="21" idx="1"/>
          </p:cNvCxnSpPr>
          <p:nvPr/>
        </p:nvCxnSpPr>
        <p:spPr bwMode="auto">
          <a:xfrm flipH="1">
            <a:off x="6477000" y="1819737"/>
            <a:ext cx="489922" cy="42631"/>
          </a:xfrm>
          <a:prstGeom prst="straightConnector1">
            <a:avLst/>
          </a:prstGeom>
          <a:noFill/>
          <a:ln w="9525" cap="flat" cmpd="sng" algn="ctr">
            <a:solidFill>
              <a:schemeClr val="bg1"/>
            </a:solidFill>
            <a:prstDash val="solid"/>
            <a:round/>
            <a:headEnd type="none" w="med" len="med"/>
            <a:tailEnd type="arrow"/>
          </a:ln>
          <a:effectLst/>
        </p:spPr>
      </p:cxnSp>
      <p:sp>
        <p:nvSpPr>
          <p:cNvPr id="21" name="TextBox 20"/>
          <p:cNvSpPr txBox="1"/>
          <p:nvPr/>
        </p:nvSpPr>
        <p:spPr>
          <a:xfrm>
            <a:off x="6966922" y="1712015"/>
            <a:ext cx="386378" cy="215444"/>
          </a:xfrm>
          <a:prstGeom prst="rect">
            <a:avLst/>
          </a:prstGeom>
          <a:solidFill>
            <a:schemeClr val="bg1"/>
          </a:solidFill>
          <a:ln w="19050">
            <a:noFill/>
          </a:ln>
        </p:spPr>
        <p:txBody>
          <a:bodyPr wrap="square" rtlCol="0">
            <a:spAutoFit/>
          </a:bodyPr>
          <a:lstStyle/>
          <a:p>
            <a:pPr algn="ctr"/>
            <a:r>
              <a:rPr lang="en-US" sz="800" dirty="0" smtClean="0">
                <a:latin typeface="Times New Roman" panose="02020603050405020304" pitchFamily="18" charset="0"/>
                <a:cs typeface="Times New Roman" panose="02020603050405020304" pitchFamily="18" charset="0"/>
              </a:rPr>
              <a:t>Ø 1</a:t>
            </a:r>
            <a:r>
              <a:rPr lang="en-US" sz="800" dirty="0" smtClean="0">
                <a:latin typeface="Times New Roman" panose="02020603050405020304" pitchFamily="18" charset="0"/>
                <a:cs typeface="Times New Roman" panose="02020603050405020304" pitchFamily="18" charset="0"/>
                <a:sym typeface="UniversalMath1 BT"/>
              </a:rPr>
              <a:t></a:t>
            </a:r>
            <a:r>
              <a:rPr lang="en-US" sz="800" dirty="0" smtClean="0">
                <a:latin typeface="Times New Roman" panose="02020603050405020304" pitchFamily="18" charset="0"/>
                <a:cs typeface="Times New Roman" panose="02020603050405020304" pitchFamily="18" charset="0"/>
              </a:rPr>
              <a:t> </a:t>
            </a:r>
            <a:endParaRPr lang="en-US" sz="8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7162800" y="2330678"/>
            <a:ext cx="381000" cy="215444"/>
          </a:xfrm>
          <a:prstGeom prst="rect">
            <a:avLst/>
          </a:prstGeom>
          <a:solidFill>
            <a:schemeClr val="bg1"/>
          </a:solidFill>
          <a:ln w="19050">
            <a:noFill/>
          </a:ln>
        </p:spPr>
        <p:txBody>
          <a:bodyPr wrap="square" rtlCol="0">
            <a:spAutoFit/>
          </a:bodyPr>
          <a:lstStyle/>
          <a:p>
            <a:pPr algn="ctr"/>
            <a:r>
              <a:rPr lang="en-US" sz="800" dirty="0" smtClean="0">
                <a:latin typeface="Times New Roman" panose="02020603050405020304" pitchFamily="18" charset="0"/>
                <a:cs typeface="Times New Roman" panose="02020603050405020304" pitchFamily="18" charset="0"/>
              </a:rPr>
              <a:t>Ø 3</a:t>
            </a:r>
            <a:r>
              <a:rPr lang="en-US" sz="800" dirty="0" smtClean="0">
                <a:latin typeface="Times New Roman" panose="02020603050405020304" pitchFamily="18" charset="0"/>
                <a:cs typeface="Times New Roman" panose="02020603050405020304" pitchFamily="18" charset="0"/>
                <a:sym typeface="UniversalMath1 BT"/>
              </a:rPr>
              <a:t></a:t>
            </a:r>
            <a:endParaRPr lang="en-US" sz="800" dirty="0">
              <a:latin typeface="Times New Roman" panose="02020603050405020304" pitchFamily="18" charset="0"/>
              <a:cs typeface="Times New Roman" panose="02020603050405020304" pitchFamily="18" charset="0"/>
            </a:endParaRPr>
          </a:p>
        </p:txBody>
      </p:sp>
      <p:cxnSp>
        <p:nvCxnSpPr>
          <p:cNvPr id="26" name="Straight Arrow Connector 25"/>
          <p:cNvCxnSpPr/>
          <p:nvPr/>
        </p:nvCxnSpPr>
        <p:spPr bwMode="auto">
          <a:xfrm flipH="1" flipV="1">
            <a:off x="6400801" y="2157985"/>
            <a:ext cx="761999" cy="280415"/>
          </a:xfrm>
          <a:prstGeom prst="straightConnector1">
            <a:avLst/>
          </a:prstGeom>
          <a:noFill/>
          <a:ln w="9525" cap="flat" cmpd="sng" algn="ctr">
            <a:solidFill>
              <a:schemeClr val="bg1"/>
            </a:solidFill>
            <a:prstDash val="solid"/>
            <a:round/>
            <a:headEnd type="none" w="med" len="med"/>
            <a:tailEnd type="arrow"/>
          </a:ln>
          <a:effectLst/>
        </p:spPr>
      </p:cxnSp>
      <p:cxnSp>
        <p:nvCxnSpPr>
          <p:cNvPr id="33" name="Straight Arrow Connector 32"/>
          <p:cNvCxnSpPr/>
          <p:nvPr/>
        </p:nvCxnSpPr>
        <p:spPr bwMode="auto">
          <a:xfrm flipV="1">
            <a:off x="5867400" y="2438400"/>
            <a:ext cx="228600" cy="304800"/>
          </a:xfrm>
          <a:prstGeom prst="straightConnector1">
            <a:avLst/>
          </a:prstGeom>
          <a:noFill/>
          <a:ln w="9525" cap="flat" cmpd="sng" algn="ctr">
            <a:solidFill>
              <a:schemeClr val="bg1"/>
            </a:solidFill>
            <a:prstDash val="solid"/>
            <a:round/>
            <a:headEnd type="none" w="med" len="med"/>
            <a:tailEnd type="arrow"/>
          </a:ln>
          <a:effectLst/>
        </p:spPr>
      </p:cxnSp>
      <p:sp>
        <p:nvSpPr>
          <p:cNvPr id="36" name="TextBox 35"/>
          <p:cNvSpPr txBox="1"/>
          <p:nvPr/>
        </p:nvSpPr>
        <p:spPr>
          <a:xfrm>
            <a:off x="5600700" y="2743200"/>
            <a:ext cx="533400" cy="215444"/>
          </a:xfrm>
          <a:prstGeom prst="rect">
            <a:avLst/>
          </a:prstGeom>
          <a:solidFill>
            <a:schemeClr val="bg1"/>
          </a:solidFill>
          <a:ln w="19050">
            <a:noFill/>
          </a:ln>
        </p:spPr>
        <p:txBody>
          <a:bodyPr wrap="square" rtlCol="0">
            <a:spAutoFit/>
          </a:bodyPr>
          <a:lstStyle/>
          <a:p>
            <a:pPr algn="ctr"/>
            <a:r>
              <a:rPr lang="en-US" sz="800" dirty="0" smtClean="0">
                <a:latin typeface="Times New Roman" panose="02020603050405020304" pitchFamily="18" charset="0"/>
                <a:cs typeface="Times New Roman" panose="02020603050405020304" pitchFamily="18" charset="0"/>
              </a:rPr>
              <a:t>Ø 5</a:t>
            </a:r>
            <a:r>
              <a:rPr lang="en-US" sz="800" dirty="0" smtClean="0">
                <a:latin typeface="Times New Roman" panose="02020603050405020304" pitchFamily="18" charset="0"/>
                <a:cs typeface="Times New Roman" panose="02020603050405020304" pitchFamily="18" charset="0"/>
                <a:sym typeface="UniversalMath1 BT"/>
              </a:rPr>
              <a:t></a:t>
            </a:r>
            <a:endParaRPr lang="en-US" sz="8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447800" y="76201"/>
            <a:ext cx="6172200" cy="461665"/>
          </a:xfrm>
          <a:prstGeom prst="rect">
            <a:avLst/>
          </a:prstGeom>
          <a:noFill/>
        </p:spPr>
        <p:txBody>
          <a:bodyPr wrap="square" rtlCol="0">
            <a:spAutoFit/>
          </a:bodyPr>
          <a:lstStyle/>
          <a:p>
            <a:pPr algn="ctr"/>
            <a:r>
              <a:rPr lang="en-US" sz="2400" b="1" dirty="0" smtClean="0">
                <a:solidFill>
                  <a:srgbClr val="0033CC"/>
                </a:solidFill>
                <a:latin typeface="+mj-lt"/>
              </a:rPr>
              <a:t>Alignment of the PMT Mounting Units </a:t>
            </a:r>
            <a:endParaRPr lang="en-US" sz="2400" b="1" dirty="0">
              <a:solidFill>
                <a:srgbClr val="0033CC"/>
              </a:solidFill>
              <a:latin typeface="+mj-lt"/>
            </a:endParaRPr>
          </a:p>
        </p:txBody>
      </p:sp>
    </p:spTree>
    <p:extLst>
      <p:ext uri="{BB962C8B-B14F-4D97-AF65-F5344CB8AC3E}">
        <p14:creationId xmlns:p14="http://schemas.microsoft.com/office/powerpoint/2010/main" val="390797717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76201"/>
            <a:ext cx="6172200" cy="461665"/>
          </a:xfrm>
          <a:prstGeom prst="rect">
            <a:avLst/>
          </a:prstGeom>
          <a:noFill/>
        </p:spPr>
        <p:txBody>
          <a:bodyPr wrap="square" rtlCol="0">
            <a:spAutoFit/>
          </a:bodyPr>
          <a:lstStyle/>
          <a:p>
            <a:pPr algn="ctr"/>
            <a:r>
              <a:rPr lang="en-US" sz="2400" b="1" dirty="0" smtClean="0">
                <a:solidFill>
                  <a:srgbClr val="0033CC"/>
                </a:solidFill>
                <a:latin typeface="+mj-lt"/>
              </a:rPr>
              <a:t>Alignment of the PMT Mounting Units </a:t>
            </a:r>
            <a:endParaRPr lang="en-US" sz="2400" b="1" dirty="0">
              <a:solidFill>
                <a:srgbClr val="0033CC"/>
              </a:solidFill>
              <a:latin typeface="+mj-lt"/>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008" r="23091" b="21665"/>
          <a:stretch/>
        </p:blipFill>
        <p:spPr>
          <a:xfrm>
            <a:off x="320040" y="4495796"/>
            <a:ext cx="2331720" cy="1828800"/>
          </a:xfrm>
          <a:prstGeom prst="rect">
            <a:avLst/>
          </a:prstGeom>
          <a:ln w="15875">
            <a:solidFill>
              <a:srgbClr val="6699FF"/>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1165"/>
          <a:stretch/>
        </p:blipFill>
        <p:spPr>
          <a:xfrm>
            <a:off x="341026" y="761998"/>
            <a:ext cx="2306782" cy="3657600"/>
          </a:xfrm>
          <a:prstGeom prst="rect">
            <a:avLst/>
          </a:prstGeom>
          <a:ln w="15875">
            <a:solidFill>
              <a:srgbClr val="6699FF"/>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67" t="322" r="70832" b="28051"/>
          <a:stretch/>
        </p:blipFill>
        <p:spPr>
          <a:xfrm>
            <a:off x="2834639" y="786384"/>
            <a:ext cx="6053696" cy="5404104"/>
          </a:xfrm>
          <a:prstGeom prst="rect">
            <a:avLst/>
          </a:prstGeom>
          <a:ln w="15875">
            <a:solidFill>
              <a:srgbClr val="6699FF"/>
            </a:solidFill>
          </a:ln>
        </p:spPr>
      </p:pic>
    </p:spTree>
    <p:extLst>
      <p:ext uri="{BB962C8B-B14F-4D97-AF65-F5344CB8AC3E}">
        <p14:creationId xmlns:p14="http://schemas.microsoft.com/office/powerpoint/2010/main" val="303760979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4561" r="9749"/>
          <a:stretch/>
        </p:blipFill>
        <p:spPr>
          <a:xfrm>
            <a:off x="457200" y="822960"/>
            <a:ext cx="2978776" cy="2207237"/>
          </a:xfrm>
          <a:prstGeom prst="rect">
            <a:avLst/>
          </a:prstGeom>
          <a:ln w="15875">
            <a:solidFill>
              <a:srgbClr val="6699FF"/>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006" t="15429" r="61994" b="23702"/>
          <a:stretch/>
        </p:blipFill>
        <p:spPr>
          <a:xfrm>
            <a:off x="3840480" y="822959"/>
            <a:ext cx="2209386" cy="2114623"/>
          </a:xfrm>
          <a:prstGeom prst="rect">
            <a:avLst/>
          </a:prstGeom>
          <a:ln w="15875">
            <a:solidFill>
              <a:srgbClr val="6699FF"/>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369" t="15047" r="59309" b="24416"/>
          <a:stretch/>
        </p:blipFill>
        <p:spPr>
          <a:xfrm>
            <a:off x="6492240" y="822960"/>
            <a:ext cx="2240318" cy="2103089"/>
          </a:xfrm>
          <a:prstGeom prst="rect">
            <a:avLst/>
          </a:prstGeom>
          <a:ln w="15875">
            <a:solidFill>
              <a:srgbClr val="6699FF"/>
            </a:solidFill>
          </a:ln>
        </p:spPr>
      </p:pic>
      <p:sp>
        <p:nvSpPr>
          <p:cNvPr id="8" name="TextBox 7"/>
          <p:cNvSpPr txBox="1"/>
          <p:nvPr/>
        </p:nvSpPr>
        <p:spPr>
          <a:xfrm>
            <a:off x="1447800" y="76201"/>
            <a:ext cx="6172200" cy="461665"/>
          </a:xfrm>
          <a:prstGeom prst="rect">
            <a:avLst/>
          </a:prstGeom>
          <a:noFill/>
        </p:spPr>
        <p:txBody>
          <a:bodyPr wrap="square" rtlCol="0">
            <a:spAutoFit/>
          </a:bodyPr>
          <a:lstStyle/>
          <a:p>
            <a:pPr algn="ctr"/>
            <a:r>
              <a:rPr lang="en-US" sz="2400" b="1" dirty="0" smtClean="0">
                <a:solidFill>
                  <a:srgbClr val="0033CC"/>
                </a:solidFill>
                <a:latin typeface="+mj-lt"/>
              </a:rPr>
              <a:t>Alignment of the PMT Mounting Units </a:t>
            </a:r>
            <a:endParaRPr lang="en-US" sz="2400" b="1" dirty="0">
              <a:solidFill>
                <a:srgbClr val="0033CC"/>
              </a:solidFill>
              <a:latin typeface="+mj-lt"/>
            </a:endParaRPr>
          </a:p>
        </p:txBody>
      </p:sp>
      <p:sp>
        <p:nvSpPr>
          <p:cNvPr id="9" name="Title 1"/>
          <p:cNvSpPr txBox="1">
            <a:spLocks/>
          </p:cNvSpPr>
          <p:nvPr/>
        </p:nvSpPr>
        <p:spPr>
          <a:xfrm>
            <a:off x="381000" y="3429000"/>
            <a:ext cx="2133600" cy="2438400"/>
          </a:xfrm>
          <a:prstGeom prst="rect">
            <a:avLst/>
          </a:prstGeom>
          <a:solidFill>
            <a:schemeClr val="accent5"/>
          </a:solidFill>
          <a:ln w="15875">
            <a:solidFill>
              <a:srgbClr val="6699FF"/>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1400" b="1" dirty="0" smtClean="0">
                <a:latin typeface="Arial" panose="020B0604020202020204" pitchFamily="34" charset="0"/>
                <a:cs typeface="Arial" panose="020B0604020202020204" pitchFamily="34" charset="0"/>
              </a:rPr>
              <a:t>STATUS:</a:t>
            </a:r>
          </a:p>
          <a:p>
            <a:pPr algn="just"/>
            <a:endParaRPr lang="en-US" sz="1400" dirty="0" smtClean="0">
              <a:latin typeface="Arial" panose="020B0604020202020204" pitchFamily="34" charset="0"/>
              <a:cs typeface="Arial" panose="020B0604020202020204" pitchFamily="34" charset="0"/>
            </a:endParaRPr>
          </a:p>
          <a:p>
            <a:pPr marL="171450" indent="-171450" algn="just">
              <a:buFont typeface="Courier New" panose="02070309020205020404" pitchFamily="49" charset="0"/>
              <a:buChar char="o"/>
            </a:pPr>
            <a:r>
              <a:rPr lang="en-US" sz="1200" dirty="0" smtClean="0">
                <a:latin typeface="Arial" panose="020B0604020202020204" pitchFamily="34" charset="0"/>
                <a:cs typeface="Arial" panose="020B0604020202020204" pitchFamily="34" charset="0"/>
              </a:rPr>
              <a:t>Checks </a:t>
            </a:r>
            <a:r>
              <a:rPr lang="en-US" sz="1200" dirty="0">
                <a:latin typeface="Arial" panose="020B0604020202020204" pitchFamily="34" charset="0"/>
                <a:cs typeface="Arial" panose="020B0604020202020204" pitchFamily="34" charset="0"/>
              </a:rPr>
              <a:t>of </a:t>
            </a:r>
            <a:r>
              <a:rPr lang="en-US" sz="1200" dirty="0" smtClean="0">
                <a:latin typeface="Arial" panose="020B0604020202020204" pitchFamily="34" charset="0"/>
                <a:cs typeface="Arial" panose="020B0604020202020204" pitchFamily="34" charset="0"/>
              </a:rPr>
              <a:t>alignment of all 48 channels </a:t>
            </a:r>
            <a:r>
              <a:rPr lang="en-US" sz="1200" dirty="0">
                <a:latin typeface="Arial" panose="020B0604020202020204" pitchFamily="34" charset="0"/>
                <a:cs typeface="Arial" panose="020B0604020202020204" pitchFamily="34" charset="0"/>
              </a:rPr>
              <a:t>is </a:t>
            </a:r>
            <a:r>
              <a:rPr lang="en-US" sz="1200" dirty="0" smtClean="0">
                <a:latin typeface="Arial" panose="020B0604020202020204" pitchFamily="34" charset="0"/>
                <a:cs typeface="Arial" panose="020B0604020202020204" pitchFamily="34" charset="0"/>
              </a:rPr>
              <a:t>complete</a:t>
            </a:r>
            <a:endParaRPr lang="en-US" sz="1200" dirty="0">
              <a:latin typeface="Arial" panose="020B0604020202020204" pitchFamily="34" charset="0"/>
              <a:cs typeface="Arial" panose="020B0604020202020204" pitchFamily="34" charset="0"/>
            </a:endParaRPr>
          </a:p>
          <a:p>
            <a:pPr marL="171450" indent="-171450" algn="just">
              <a:buFont typeface="Courier New" panose="02070309020205020404" pitchFamily="49" charset="0"/>
              <a:buChar char="o"/>
            </a:pPr>
            <a:r>
              <a:rPr lang="en-US" sz="1200" dirty="0" smtClean="0">
                <a:latin typeface="Arial" panose="020B0604020202020204" pitchFamily="34" charset="0"/>
                <a:cs typeface="Arial" panose="020B0604020202020204" pitchFamily="34" charset="0"/>
              </a:rPr>
              <a:t>36 out 48 channels are aligned</a:t>
            </a:r>
          </a:p>
          <a:p>
            <a:pPr marL="171450" indent="-171450" algn="just">
              <a:buFont typeface="Courier New" panose="02070309020205020404" pitchFamily="49" charset="0"/>
              <a:buChar char="o"/>
            </a:pPr>
            <a:r>
              <a:rPr lang="en-US" sz="1200" b="1" dirty="0" smtClean="0">
                <a:solidFill>
                  <a:srgbClr val="006600"/>
                </a:solidFill>
                <a:latin typeface="Arial" panose="020B0604020202020204" pitchFamily="34" charset="0"/>
                <a:cs typeface="Arial" panose="020B0604020202020204" pitchFamily="34" charset="0"/>
              </a:rPr>
              <a:t>Part of remaining 12 channels might be aligned when HTCC is put horizontally </a:t>
            </a:r>
          </a:p>
          <a:p>
            <a:pPr marL="171450" indent="-171450" algn="just">
              <a:buFont typeface="Courier New" panose="02070309020205020404" pitchFamily="49" charset="0"/>
              <a:buChar char="o"/>
            </a:pPr>
            <a:r>
              <a:rPr lang="en-US" sz="1200" b="1" dirty="0" smtClean="0">
                <a:solidFill>
                  <a:srgbClr val="006600"/>
                </a:solidFill>
                <a:latin typeface="Arial" panose="020B0604020202020204" pitchFamily="34" charset="0"/>
                <a:cs typeface="Arial" panose="020B0604020202020204" pitchFamily="34" charset="0"/>
              </a:rPr>
              <a:t>Work in progress</a:t>
            </a:r>
          </a:p>
        </p:txBody>
      </p:sp>
      <p:sp>
        <p:nvSpPr>
          <p:cNvPr id="10" name="TextBox 9"/>
          <p:cNvSpPr txBox="1"/>
          <p:nvPr/>
        </p:nvSpPr>
        <p:spPr>
          <a:xfrm>
            <a:off x="4297680" y="2926080"/>
            <a:ext cx="1417320" cy="276999"/>
          </a:xfrm>
          <a:prstGeom prst="rect">
            <a:avLst/>
          </a:prstGeom>
          <a:noFill/>
          <a:ln w="28575" cap="flat" cmpd="sng" algn="ctr">
            <a:noFill/>
            <a:prstDash val="solid"/>
            <a:round/>
            <a:headEnd type="none" w="med" len="med"/>
            <a:tailEnd type="none" w="med" len="med"/>
          </a:ln>
        </p:spPr>
        <p:txBody>
          <a:bodyPr wrap="square" rtlCol="0">
            <a:spAutoFit/>
          </a:bodyPr>
          <a:lstStyle/>
          <a:p>
            <a:r>
              <a:rPr lang="en-US" sz="1200" dirty="0" smtClean="0">
                <a:solidFill>
                  <a:srgbClr val="000000">
                    <a:lumMod val="85000"/>
                    <a:lumOff val="15000"/>
                  </a:srgbClr>
                </a:solidFill>
                <a:latin typeface="Arial" panose="020B0604020202020204" pitchFamily="34" charset="0"/>
                <a:cs typeface="Arial" panose="020B0604020202020204" pitchFamily="34" charset="0"/>
              </a:rPr>
              <a:t>Before alignment</a:t>
            </a:r>
          </a:p>
        </p:txBody>
      </p:sp>
      <p:sp>
        <p:nvSpPr>
          <p:cNvPr id="11" name="TextBox 10"/>
          <p:cNvSpPr txBox="1"/>
          <p:nvPr/>
        </p:nvSpPr>
        <p:spPr>
          <a:xfrm>
            <a:off x="7040880" y="2926080"/>
            <a:ext cx="1417320" cy="276999"/>
          </a:xfrm>
          <a:prstGeom prst="rect">
            <a:avLst/>
          </a:prstGeom>
          <a:noFill/>
          <a:ln w="28575" cap="flat" cmpd="sng" algn="ctr">
            <a:noFill/>
            <a:prstDash val="solid"/>
            <a:round/>
            <a:headEnd type="none" w="med" len="med"/>
            <a:tailEnd type="none" w="med" len="med"/>
          </a:ln>
        </p:spPr>
        <p:txBody>
          <a:bodyPr wrap="square" rtlCol="0">
            <a:spAutoFit/>
          </a:bodyPr>
          <a:lstStyle/>
          <a:p>
            <a:r>
              <a:rPr lang="en-US" sz="1200" dirty="0" smtClean="0">
                <a:solidFill>
                  <a:srgbClr val="000000">
                    <a:lumMod val="85000"/>
                    <a:lumOff val="15000"/>
                  </a:srgbClr>
                </a:solidFill>
                <a:latin typeface="Arial" panose="020B0604020202020204" pitchFamily="34" charset="0"/>
                <a:cs typeface="Arial" panose="020B0604020202020204" pitchFamily="34" charset="0"/>
              </a:rPr>
              <a:t>After alignment</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05" t="386" r="70170" b="63500"/>
          <a:stretch/>
        </p:blipFill>
        <p:spPr>
          <a:xfrm>
            <a:off x="2697480" y="3291840"/>
            <a:ext cx="6080760" cy="2679192"/>
          </a:xfrm>
          <a:prstGeom prst="rect">
            <a:avLst/>
          </a:prstGeom>
          <a:ln w="15875">
            <a:solidFill>
              <a:srgbClr val="6699FF"/>
            </a:solidFill>
          </a:ln>
        </p:spPr>
      </p:pic>
    </p:spTree>
    <p:extLst>
      <p:ext uri="{BB962C8B-B14F-4D97-AF65-F5344CB8AC3E}">
        <p14:creationId xmlns:p14="http://schemas.microsoft.com/office/powerpoint/2010/main" val="53979448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76201"/>
            <a:ext cx="6172200" cy="461665"/>
          </a:xfrm>
          <a:prstGeom prst="rect">
            <a:avLst/>
          </a:prstGeom>
          <a:noFill/>
        </p:spPr>
        <p:txBody>
          <a:bodyPr wrap="square" rtlCol="0">
            <a:spAutoFit/>
          </a:bodyPr>
          <a:lstStyle/>
          <a:p>
            <a:pPr algn="ctr"/>
            <a:r>
              <a:rPr lang="en-US" sz="2400" b="1" dirty="0" smtClean="0">
                <a:solidFill>
                  <a:srgbClr val="0033CC"/>
                </a:solidFill>
                <a:latin typeface="+mj-lt"/>
              </a:rPr>
              <a:t>Light Monitoring System</a:t>
            </a:r>
            <a:endParaRPr lang="en-US" sz="2400" b="1" dirty="0">
              <a:solidFill>
                <a:srgbClr val="0033CC"/>
              </a:solidFill>
              <a:latin typeface="+mj-lt"/>
            </a:endParaRP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286000"/>
            <a:ext cx="21494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822960"/>
            <a:ext cx="21494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7"/>
          <p:cNvSpPr>
            <a:spLocks noChangeArrowheads="1"/>
          </p:cNvSpPr>
          <p:nvPr/>
        </p:nvSpPr>
        <p:spPr bwMode="auto">
          <a:xfrm>
            <a:off x="5303520" y="2596896"/>
            <a:ext cx="1558925" cy="106203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50000"/>
              </a:spcBef>
              <a:spcAft>
                <a:spcPct val="0"/>
              </a:spcAft>
              <a:defRPr sz="1000" b="1">
                <a:solidFill>
                  <a:schemeClr val="tx1"/>
                </a:solidFill>
                <a:latin typeface="Arial" pitchFamily="34" charset="0"/>
              </a:defRPr>
            </a:lvl6pPr>
            <a:lvl7pPr marL="2971800" indent="-228600" eaLnBrk="0" fontAlgn="base" hangingPunct="0">
              <a:spcBef>
                <a:spcPct val="50000"/>
              </a:spcBef>
              <a:spcAft>
                <a:spcPct val="0"/>
              </a:spcAft>
              <a:defRPr sz="1000" b="1">
                <a:solidFill>
                  <a:schemeClr val="tx1"/>
                </a:solidFill>
                <a:latin typeface="Arial" pitchFamily="34" charset="0"/>
              </a:defRPr>
            </a:lvl7pPr>
            <a:lvl8pPr marL="3429000" indent="-228600" eaLnBrk="0" fontAlgn="base" hangingPunct="0">
              <a:spcBef>
                <a:spcPct val="50000"/>
              </a:spcBef>
              <a:spcAft>
                <a:spcPct val="0"/>
              </a:spcAft>
              <a:defRPr sz="1000" b="1">
                <a:solidFill>
                  <a:schemeClr val="tx1"/>
                </a:solidFill>
                <a:latin typeface="Arial" pitchFamily="34" charset="0"/>
              </a:defRPr>
            </a:lvl8pPr>
            <a:lvl9pPr marL="3886200" indent="-228600" eaLnBrk="0" fontAlgn="base" hangingPunct="0">
              <a:spcBef>
                <a:spcPct val="50000"/>
              </a:spcBef>
              <a:spcAft>
                <a:spcPct val="0"/>
              </a:spcAft>
              <a:defRPr sz="1000" b="1">
                <a:solidFill>
                  <a:schemeClr val="tx1"/>
                </a:solidFill>
                <a:latin typeface="Arial" pitchFamily="34" charset="0"/>
              </a:defRPr>
            </a:lvl9pPr>
          </a:lstStyle>
          <a:p>
            <a:pPr eaLnBrk="1" hangingPunct="1"/>
            <a:r>
              <a:rPr lang="en-US" altLang="en-US" sz="900" dirty="0">
                <a:solidFill>
                  <a:srgbClr val="FFFF00"/>
                </a:solidFill>
              </a:rPr>
              <a:t>The pulses leading edge is about 1.5ns slower than with passive divider and near perfect output termination with no signs of any ringing or after-pulsing</a:t>
            </a:r>
          </a:p>
        </p:txBody>
      </p:sp>
      <p:pic>
        <p:nvPicPr>
          <p:cNvPr id="7"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3711576"/>
            <a:ext cx="3428885" cy="2555388"/>
          </a:xfrm>
          <a:prstGeom prst="rect">
            <a:avLst/>
          </a:prstGeom>
          <a:noFill/>
          <a:ln w="15875">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7482" y="2898648"/>
            <a:ext cx="2422525"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189" y="2898648"/>
            <a:ext cx="2424112"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4"/>
          <p:cNvSpPr>
            <a:spLocks noChangeArrowheads="1"/>
          </p:cNvSpPr>
          <p:nvPr/>
        </p:nvSpPr>
        <p:spPr bwMode="auto">
          <a:xfrm>
            <a:off x="210312" y="5891213"/>
            <a:ext cx="2409825" cy="23018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50000"/>
              </a:spcBef>
              <a:spcAft>
                <a:spcPct val="0"/>
              </a:spcAft>
              <a:defRPr sz="1000" b="1">
                <a:solidFill>
                  <a:schemeClr val="tx1"/>
                </a:solidFill>
                <a:latin typeface="Arial" pitchFamily="34" charset="0"/>
              </a:defRPr>
            </a:lvl6pPr>
            <a:lvl7pPr marL="2971800" indent="-228600" eaLnBrk="0" fontAlgn="base" hangingPunct="0">
              <a:spcBef>
                <a:spcPct val="50000"/>
              </a:spcBef>
              <a:spcAft>
                <a:spcPct val="0"/>
              </a:spcAft>
              <a:defRPr sz="1000" b="1">
                <a:solidFill>
                  <a:schemeClr val="tx1"/>
                </a:solidFill>
                <a:latin typeface="Arial" pitchFamily="34" charset="0"/>
              </a:defRPr>
            </a:lvl7pPr>
            <a:lvl8pPr marL="3429000" indent="-228600" eaLnBrk="0" fontAlgn="base" hangingPunct="0">
              <a:spcBef>
                <a:spcPct val="50000"/>
              </a:spcBef>
              <a:spcAft>
                <a:spcPct val="0"/>
              </a:spcAft>
              <a:defRPr sz="1000" b="1">
                <a:solidFill>
                  <a:schemeClr val="tx1"/>
                </a:solidFill>
                <a:latin typeface="Arial" pitchFamily="34" charset="0"/>
              </a:defRPr>
            </a:lvl8pPr>
            <a:lvl9pPr marL="3886200" indent="-228600" eaLnBrk="0" fontAlgn="base" hangingPunct="0">
              <a:spcBef>
                <a:spcPct val="50000"/>
              </a:spcBef>
              <a:spcAft>
                <a:spcPct val="0"/>
              </a:spcAft>
              <a:defRPr sz="1000" b="1">
                <a:solidFill>
                  <a:schemeClr val="tx1"/>
                </a:solidFill>
                <a:latin typeface="Arial" pitchFamily="34" charset="0"/>
              </a:defRPr>
            </a:lvl9pPr>
          </a:lstStyle>
          <a:p>
            <a:pPr eaLnBrk="1" hangingPunct="1"/>
            <a:r>
              <a:rPr lang="en-US" altLang="en-US" sz="900" dirty="0">
                <a:solidFill>
                  <a:srgbClr val="FFFF00"/>
                </a:solidFill>
              </a:rPr>
              <a:t>    ET base, external amplifier HV=2.2kV</a:t>
            </a:r>
          </a:p>
        </p:txBody>
      </p:sp>
      <p:sp>
        <p:nvSpPr>
          <p:cNvPr id="11" name="Rectangle 13"/>
          <p:cNvSpPr>
            <a:spLocks noChangeArrowheads="1"/>
          </p:cNvSpPr>
          <p:nvPr/>
        </p:nvSpPr>
        <p:spPr bwMode="auto">
          <a:xfrm>
            <a:off x="2840182" y="5888736"/>
            <a:ext cx="2409825" cy="23018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50000"/>
              </a:spcBef>
              <a:spcAft>
                <a:spcPct val="0"/>
              </a:spcAft>
              <a:defRPr sz="1000" b="1">
                <a:solidFill>
                  <a:schemeClr val="tx1"/>
                </a:solidFill>
                <a:latin typeface="Arial" pitchFamily="34" charset="0"/>
              </a:defRPr>
            </a:lvl6pPr>
            <a:lvl7pPr marL="2971800" indent="-228600" eaLnBrk="0" fontAlgn="base" hangingPunct="0">
              <a:spcBef>
                <a:spcPct val="50000"/>
              </a:spcBef>
              <a:spcAft>
                <a:spcPct val="0"/>
              </a:spcAft>
              <a:defRPr sz="1000" b="1">
                <a:solidFill>
                  <a:schemeClr val="tx1"/>
                </a:solidFill>
                <a:latin typeface="Arial" pitchFamily="34" charset="0"/>
              </a:defRPr>
            </a:lvl7pPr>
            <a:lvl8pPr marL="3429000" indent="-228600" eaLnBrk="0" fontAlgn="base" hangingPunct="0">
              <a:spcBef>
                <a:spcPct val="50000"/>
              </a:spcBef>
              <a:spcAft>
                <a:spcPct val="0"/>
              </a:spcAft>
              <a:defRPr sz="1000" b="1">
                <a:solidFill>
                  <a:schemeClr val="tx1"/>
                </a:solidFill>
                <a:latin typeface="Arial" pitchFamily="34" charset="0"/>
              </a:defRPr>
            </a:lvl8pPr>
            <a:lvl9pPr marL="3886200" indent="-228600" eaLnBrk="0" fontAlgn="base" hangingPunct="0">
              <a:spcBef>
                <a:spcPct val="50000"/>
              </a:spcBef>
              <a:spcAft>
                <a:spcPct val="0"/>
              </a:spcAft>
              <a:defRPr sz="1000" b="1">
                <a:solidFill>
                  <a:schemeClr val="tx1"/>
                </a:solidFill>
                <a:latin typeface="Arial" pitchFamily="34" charset="0"/>
              </a:defRPr>
            </a:lvl9pPr>
          </a:lstStyle>
          <a:p>
            <a:pPr eaLnBrk="1" hangingPunct="1"/>
            <a:r>
              <a:rPr lang="en-US" altLang="en-US" sz="900" dirty="0">
                <a:solidFill>
                  <a:srgbClr val="FFFF00"/>
                </a:solidFill>
              </a:rPr>
              <a:t>      Modified active base at HV=1.6kV</a:t>
            </a:r>
          </a:p>
        </p:txBody>
      </p:sp>
      <p:graphicFrame>
        <p:nvGraphicFramePr>
          <p:cNvPr id="12" name="Table 11"/>
          <p:cNvGraphicFramePr>
            <a:graphicFrameLocks noGrp="1"/>
          </p:cNvGraphicFramePr>
          <p:nvPr>
            <p:extLst>
              <p:ext uri="{D42A27DB-BD31-4B8C-83A1-F6EECF244321}">
                <p14:modId xmlns:p14="http://schemas.microsoft.com/office/powerpoint/2010/main" val="436038764"/>
              </p:ext>
            </p:extLst>
          </p:nvPr>
        </p:nvGraphicFramePr>
        <p:xfrm>
          <a:off x="3108960" y="1097280"/>
          <a:ext cx="3200401" cy="960185"/>
        </p:xfrm>
        <a:graphic>
          <a:graphicData uri="http://schemas.openxmlformats.org/drawingml/2006/table">
            <a:tbl>
              <a:tblPr firstRow="1" firstCol="1" bandRow="1">
                <a:tableStyleId>{5C22544A-7EE6-4342-B048-85BDC9FD1C3A}</a:tableStyleId>
              </a:tblPr>
              <a:tblGrid>
                <a:gridCol w="1219201"/>
                <a:gridCol w="762000"/>
                <a:gridCol w="1219200"/>
              </a:tblGrid>
              <a:tr h="260885">
                <a:tc>
                  <a:txBody>
                    <a:bodyPr/>
                    <a:lstStyle/>
                    <a:p>
                      <a:pPr marL="0" marR="0">
                        <a:lnSpc>
                          <a:spcPct val="115000"/>
                        </a:lnSpc>
                        <a:spcBef>
                          <a:spcPts val="0"/>
                        </a:spcBef>
                        <a:spcAft>
                          <a:spcPts val="0"/>
                        </a:spcAft>
                      </a:pPr>
                      <a:r>
                        <a:rPr lang="en-US" sz="1200" kern="1200" dirty="0">
                          <a:effectLst/>
                        </a:rPr>
                        <a:t> </a:t>
                      </a:r>
                      <a:endParaRPr lang="en-US" sz="1100" dirty="0">
                        <a:effectLst/>
                        <a:latin typeface="Calibri"/>
                        <a:ea typeface="Calibri"/>
                        <a:cs typeface="Times New Roman"/>
                      </a:endParaRPr>
                    </a:p>
                  </a:txBody>
                  <a:tcPr marL="68585" marR="68585" marT="9526" marB="0"/>
                </a:tc>
                <a:tc>
                  <a:txBody>
                    <a:bodyPr/>
                    <a:lstStyle/>
                    <a:p>
                      <a:pPr marL="0" marR="0" algn="l">
                        <a:lnSpc>
                          <a:spcPct val="115000"/>
                        </a:lnSpc>
                        <a:spcBef>
                          <a:spcPts val="0"/>
                        </a:spcBef>
                        <a:spcAft>
                          <a:spcPts val="0"/>
                        </a:spcAft>
                      </a:pPr>
                      <a:r>
                        <a:rPr lang="en-US" sz="1200" kern="1200" dirty="0">
                          <a:solidFill>
                            <a:srgbClr val="0000CC"/>
                          </a:solidFill>
                          <a:effectLst/>
                          <a:latin typeface="Arial Narrow" panose="020B0606020202030204" pitchFamily="34" charset="0"/>
                        </a:rPr>
                        <a:t>Bare tube</a:t>
                      </a:r>
                      <a:endParaRPr lang="en-US" sz="1100" dirty="0">
                        <a:solidFill>
                          <a:srgbClr val="0000CC"/>
                        </a:solidFill>
                        <a:effectLst/>
                        <a:latin typeface="Arial Narrow" panose="020B0606020202030204" pitchFamily="34" charset="0"/>
                        <a:ea typeface="Calibri"/>
                        <a:cs typeface="Times New Roman"/>
                      </a:endParaRPr>
                    </a:p>
                  </a:txBody>
                  <a:tcPr marL="68585" marR="68585" marT="9526" marB="0"/>
                </a:tc>
                <a:tc>
                  <a:txBody>
                    <a:bodyPr/>
                    <a:lstStyle/>
                    <a:p>
                      <a:pPr marL="0" marR="0" algn="l">
                        <a:lnSpc>
                          <a:spcPct val="115000"/>
                        </a:lnSpc>
                        <a:spcBef>
                          <a:spcPts val="0"/>
                        </a:spcBef>
                        <a:spcAft>
                          <a:spcPts val="0"/>
                        </a:spcAft>
                      </a:pPr>
                      <a:r>
                        <a:rPr lang="en-US" sz="1200" kern="1200" dirty="0">
                          <a:solidFill>
                            <a:srgbClr val="0000CC"/>
                          </a:solidFill>
                          <a:effectLst/>
                          <a:latin typeface="Arial Narrow" panose="020B0606020202030204" pitchFamily="34" charset="0"/>
                        </a:rPr>
                        <a:t>Active </a:t>
                      </a:r>
                      <a:r>
                        <a:rPr lang="en-US" sz="1200" kern="1200" dirty="0" smtClean="0">
                          <a:solidFill>
                            <a:srgbClr val="0000CC"/>
                          </a:solidFill>
                          <a:effectLst/>
                          <a:latin typeface="Arial Narrow" panose="020B0606020202030204" pitchFamily="34" charset="0"/>
                        </a:rPr>
                        <a:t>base</a:t>
                      </a:r>
                      <a:endParaRPr lang="en-US" sz="1100" dirty="0">
                        <a:solidFill>
                          <a:srgbClr val="0000CC"/>
                        </a:solidFill>
                        <a:effectLst/>
                        <a:latin typeface="Arial Narrow" panose="020B0606020202030204" pitchFamily="34" charset="0"/>
                        <a:ea typeface="Calibri"/>
                        <a:cs typeface="Times New Roman"/>
                      </a:endParaRPr>
                    </a:p>
                  </a:txBody>
                  <a:tcPr marL="68585" marR="68585" marT="9526" marB="0"/>
                </a:tc>
              </a:tr>
              <a:tr h="224414">
                <a:tc>
                  <a:txBody>
                    <a:bodyPr/>
                    <a:lstStyle/>
                    <a:p>
                      <a:pPr marL="0" marR="0">
                        <a:lnSpc>
                          <a:spcPct val="115000"/>
                        </a:lnSpc>
                        <a:spcBef>
                          <a:spcPts val="0"/>
                        </a:spcBef>
                        <a:spcAft>
                          <a:spcPts val="0"/>
                        </a:spcAft>
                      </a:pPr>
                      <a:r>
                        <a:rPr lang="en-US" sz="1200" kern="1200" dirty="0">
                          <a:solidFill>
                            <a:srgbClr val="0000CC"/>
                          </a:solidFill>
                          <a:effectLst/>
                          <a:latin typeface="Arial Narrow" panose="020B0606020202030204" pitchFamily="34" charset="0"/>
                        </a:rPr>
                        <a:t>Leading edge </a:t>
                      </a:r>
                      <a:endParaRPr lang="en-US" sz="1100" dirty="0">
                        <a:solidFill>
                          <a:srgbClr val="0000CC"/>
                        </a:solidFill>
                        <a:effectLst/>
                        <a:latin typeface="Arial Narrow" panose="020B0606020202030204" pitchFamily="34" charset="0"/>
                        <a:ea typeface="Calibri"/>
                        <a:cs typeface="Times New Roman"/>
                      </a:endParaRPr>
                    </a:p>
                  </a:txBody>
                  <a:tcPr marL="68585" marR="68585" marT="9526" marB="0"/>
                </a:tc>
                <a:tc>
                  <a:txBody>
                    <a:bodyPr/>
                    <a:lstStyle/>
                    <a:p>
                      <a:pPr marL="0" marR="0">
                        <a:lnSpc>
                          <a:spcPct val="115000"/>
                        </a:lnSpc>
                        <a:spcBef>
                          <a:spcPts val="0"/>
                        </a:spcBef>
                        <a:spcAft>
                          <a:spcPts val="0"/>
                        </a:spcAft>
                      </a:pPr>
                      <a:r>
                        <a:rPr lang="en-US" sz="1200" kern="1200" dirty="0">
                          <a:effectLst/>
                          <a:latin typeface="Arial Narrow" panose="020B0606020202030204" pitchFamily="34" charset="0"/>
                        </a:rPr>
                        <a:t>2.6ns</a:t>
                      </a:r>
                      <a:endParaRPr lang="en-US" sz="1100" dirty="0">
                        <a:effectLst/>
                        <a:latin typeface="Arial Narrow" panose="020B0606020202030204" pitchFamily="34" charset="0"/>
                        <a:ea typeface="Calibri"/>
                        <a:cs typeface="Times New Roman"/>
                      </a:endParaRPr>
                    </a:p>
                  </a:txBody>
                  <a:tcPr marL="68585" marR="68585" marT="9526" marB="0"/>
                </a:tc>
                <a:tc>
                  <a:txBody>
                    <a:bodyPr/>
                    <a:lstStyle/>
                    <a:p>
                      <a:pPr marL="0" marR="0">
                        <a:lnSpc>
                          <a:spcPct val="115000"/>
                        </a:lnSpc>
                        <a:spcBef>
                          <a:spcPts val="0"/>
                        </a:spcBef>
                        <a:spcAft>
                          <a:spcPts val="0"/>
                        </a:spcAft>
                      </a:pPr>
                      <a:r>
                        <a:rPr lang="en-US" sz="1200" kern="1200" dirty="0">
                          <a:effectLst/>
                          <a:latin typeface="Arial Narrow" panose="020B0606020202030204" pitchFamily="34" charset="0"/>
                        </a:rPr>
                        <a:t>3.8ns</a:t>
                      </a:r>
                      <a:endParaRPr lang="en-US" sz="1100" dirty="0">
                        <a:effectLst/>
                        <a:latin typeface="Arial Narrow" panose="020B0606020202030204" pitchFamily="34" charset="0"/>
                        <a:ea typeface="Calibri"/>
                        <a:cs typeface="Times New Roman"/>
                      </a:endParaRPr>
                    </a:p>
                  </a:txBody>
                  <a:tcPr marL="68585" marR="68585" marT="9526" marB="0"/>
                </a:tc>
              </a:tr>
              <a:tr h="250472">
                <a:tc>
                  <a:txBody>
                    <a:bodyPr/>
                    <a:lstStyle/>
                    <a:p>
                      <a:pPr marL="0" marR="0">
                        <a:lnSpc>
                          <a:spcPct val="115000"/>
                        </a:lnSpc>
                        <a:spcBef>
                          <a:spcPts val="0"/>
                        </a:spcBef>
                        <a:spcAft>
                          <a:spcPts val="0"/>
                        </a:spcAft>
                      </a:pPr>
                      <a:r>
                        <a:rPr lang="en-US" sz="1200" kern="1200" dirty="0">
                          <a:solidFill>
                            <a:srgbClr val="0000CC"/>
                          </a:solidFill>
                          <a:effectLst/>
                          <a:latin typeface="Arial Narrow" panose="020B0606020202030204" pitchFamily="34" charset="0"/>
                        </a:rPr>
                        <a:t>Output range</a:t>
                      </a:r>
                      <a:endParaRPr lang="en-US" sz="1100" dirty="0">
                        <a:solidFill>
                          <a:srgbClr val="0000CC"/>
                        </a:solidFill>
                        <a:effectLst/>
                        <a:latin typeface="Arial Narrow" panose="020B0606020202030204" pitchFamily="34" charset="0"/>
                        <a:ea typeface="Calibri"/>
                        <a:cs typeface="Times New Roman"/>
                      </a:endParaRPr>
                    </a:p>
                  </a:txBody>
                  <a:tcPr marL="68585" marR="68585" marT="9526" marB="0"/>
                </a:tc>
                <a:tc>
                  <a:txBody>
                    <a:bodyPr/>
                    <a:lstStyle/>
                    <a:p>
                      <a:pPr marL="0" marR="0">
                        <a:lnSpc>
                          <a:spcPct val="115000"/>
                        </a:lnSpc>
                        <a:spcBef>
                          <a:spcPts val="0"/>
                        </a:spcBef>
                        <a:spcAft>
                          <a:spcPts val="0"/>
                        </a:spcAft>
                      </a:pPr>
                      <a:r>
                        <a:rPr lang="en-US" sz="1200" kern="1200" dirty="0">
                          <a:effectLst/>
                          <a:latin typeface="Arial Narrow" panose="020B0606020202030204" pitchFamily="34" charset="0"/>
                        </a:rPr>
                        <a:t>2.5V</a:t>
                      </a:r>
                      <a:endParaRPr lang="en-US" sz="1100" dirty="0">
                        <a:effectLst/>
                        <a:latin typeface="Arial Narrow" panose="020B0606020202030204" pitchFamily="34" charset="0"/>
                        <a:ea typeface="Calibri"/>
                        <a:cs typeface="Times New Roman"/>
                      </a:endParaRPr>
                    </a:p>
                  </a:txBody>
                  <a:tcPr marL="68585" marR="68585" marT="9526" marB="0"/>
                </a:tc>
                <a:tc>
                  <a:txBody>
                    <a:bodyPr/>
                    <a:lstStyle/>
                    <a:p>
                      <a:pPr marL="0" marR="0">
                        <a:lnSpc>
                          <a:spcPct val="115000"/>
                        </a:lnSpc>
                        <a:spcBef>
                          <a:spcPts val="0"/>
                        </a:spcBef>
                        <a:spcAft>
                          <a:spcPts val="0"/>
                        </a:spcAft>
                      </a:pPr>
                      <a:r>
                        <a:rPr lang="en-US" sz="1200" kern="1200" dirty="0">
                          <a:effectLst/>
                          <a:latin typeface="Arial Narrow" panose="020B0606020202030204" pitchFamily="34" charset="0"/>
                        </a:rPr>
                        <a:t>3V on each output</a:t>
                      </a:r>
                      <a:endParaRPr lang="en-US" sz="1100" dirty="0">
                        <a:effectLst/>
                        <a:latin typeface="Arial Narrow" panose="020B0606020202030204" pitchFamily="34" charset="0"/>
                        <a:ea typeface="Calibri"/>
                        <a:cs typeface="Times New Roman"/>
                      </a:endParaRPr>
                    </a:p>
                  </a:txBody>
                  <a:tcPr marL="68585" marR="68585" marT="9526" marB="0"/>
                </a:tc>
              </a:tr>
              <a:tr h="224414">
                <a:tc>
                  <a:txBody>
                    <a:bodyPr/>
                    <a:lstStyle/>
                    <a:p>
                      <a:pPr marL="0" marR="0">
                        <a:lnSpc>
                          <a:spcPct val="115000"/>
                        </a:lnSpc>
                        <a:spcBef>
                          <a:spcPts val="0"/>
                        </a:spcBef>
                        <a:spcAft>
                          <a:spcPts val="0"/>
                        </a:spcAft>
                      </a:pPr>
                      <a:r>
                        <a:rPr lang="en-US" sz="1200" kern="1200" dirty="0">
                          <a:solidFill>
                            <a:srgbClr val="0000CC"/>
                          </a:solidFill>
                          <a:effectLst/>
                          <a:latin typeface="Arial Narrow" panose="020B0606020202030204" pitchFamily="34" charset="0"/>
                        </a:rPr>
                        <a:t>Outputs number</a:t>
                      </a:r>
                      <a:endParaRPr lang="en-US" sz="1100" dirty="0">
                        <a:solidFill>
                          <a:srgbClr val="0000CC"/>
                        </a:solidFill>
                        <a:effectLst/>
                        <a:latin typeface="Arial Narrow" panose="020B0606020202030204" pitchFamily="34" charset="0"/>
                        <a:ea typeface="Calibri"/>
                        <a:cs typeface="Times New Roman"/>
                      </a:endParaRPr>
                    </a:p>
                  </a:txBody>
                  <a:tcPr marL="68585" marR="68585" marT="9526" marB="0"/>
                </a:tc>
                <a:tc>
                  <a:txBody>
                    <a:bodyPr/>
                    <a:lstStyle/>
                    <a:p>
                      <a:pPr marL="0" marR="0">
                        <a:lnSpc>
                          <a:spcPct val="115000"/>
                        </a:lnSpc>
                        <a:spcBef>
                          <a:spcPts val="0"/>
                        </a:spcBef>
                        <a:spcAft>
                          <a:spcPts val="0"/>
                        </a:spcAft>
                      </a:pPr>
                      <a:r>
                        <a:rPr lang="en-US" sz="1200" kern="1200" dirty="0">
                          <a:effectLst/>
                          <a:latin typeface="Arial Narrow" panose="020B0606020202030204" pitchFamily="34" charset="0"/>
                        </a:rPr>
                        <a:t>1</a:t>
                      </a:r>
                      <a:endParaRPr lang="en-US" sz="1100" dirty="0">
                        <a:effectLst/>
                        <a:latin typeface="Arial Narrow" panose="020B0606020202030204" pitchFamily="34" charset="0"/>
                        <a:ea typeface="Calibri"/>
                        <a:cs typeface="Times New Roman"/>
                      </a:endParaRPr>
                    </a:p>
                  </a:txBody>
                  <a:tcPr marL="68585" marR="68585" marT="9526" marB="0"/>
                </a:tc>
                <a:tc>
                  <a:txBody>
                    <a:bodyPr/>
                    <a:lstStyle/>
                    <a:p>
                      <a:pPr marL="0" marR="0">
                        <a:lnSpc>
                          <a:spcPct val="115000"/>
                        </a:lnSpc>
                        <a:spcBef>
                          <a:spcPts val="0"/>
                        </a:spcBef>
                        <a:spcAft>
                          <a:spcPts val="0"/>
                        </a:spcAft>
                      </a:pPr>
                      <a:r>
                        <a:rPr lang="en-US" sz="1200" kern="1200" dirty="0">
                          <a:effectLst/>
                          <a:latin typeface="Arial Narrow" panose="020B0606020202030204" pitchFamily="34" charset="0"/>
                        </a:rPr>
                        <a:t>2</a:t>
                      </a:r>
                      <a:endParaRPr lang="en-US" sz="1100" dirty="0">
                        <a:effectLst/>
                        <a:latin typeface="Arial Narrow" panose="020B0606020202030204" pitchFamily="34" charset="0"/>
                        <a:ea typeface="Calibri"/>
                        <a:cs typeface="Times New Roman"/>
                      </a:endParaRPr>
                    </a:p>
                  </a:txBody>
                  <a:tcPr marL="68585" marR="68585" marT="9526" marB="0"/>
                </a:tc>
              </a:tr>
            </a:tbl>
          </a:graphicData>
        </a:graphic>
      </p:graphicFrame>
      <p:pic>
        <p:nvPicPr>
          <p:cNvPr id="13" name="Picture 8" descr="pmt31sp"/>
          <p:cNvPicPr>
            <a:picLocks noChangeAspect="1" noChangeArrowheads="1"/>
          </p:cNvPicPr>
          <p:nvPr/>
        </p:nvPicPr>
        <p:blipFill>
          <a:blip r:embed="rId7" cstate="print">
            <a:extLst>
              <a:ext uri="{28A0092B-C50C-407E-A947-70E740481C1C}">
                <a14:useLocalDpi xmlns:a14="http://schemas.microsoft.com/office/drawing/2010/main" val="0"/>
              </a:ext>
            </a:extLst>
          </a:blip>
          <a:srcRect l="1495" t="1578" r="2989" b="3154"/>
          <a:stretch>
            <a:fillRect/>
          </a:stretch>
        </p:blipFill>
        <p:spPr bwMode="auto">
          <a:xfrm>
            <a:off x="216745" y="685800"/>
            <a:ext cx="2526455" cy="21481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pmt31sp"/>
          <p:cNvPicPr>
            <a:picLocks noChangeAspect="1" noChangeArrowheads="1"/>
          </p:cNvPicPr>
          <p:nvPr/>
        </p:nvPicPr>
        <p:blipFill rotWithShape="1">
          <a:blip r:embed="rId8">
            <a:extLst>
              <a:ext uri="{28A0092B-C50C-407E-A947-70E740481C1C}">
                <a14:useLocalDpi xmlns:a14="http://schemas.microsoft.com/office/drawing/2010/main" val="0"/>
              </a:ext>
            </a:extLst>
          </a:blip>
          <a:srcRect l="42582" t="8246" r="9797" b="76979"/>
          <a:stretch/>
        </p:blipFill>
        <p:spPr bwMode="auto">
          <a:xfrm>
            <a:off x="1170432" y="762000"/>
            <a:ext cx="155448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84700" y="4509294"/>
            <a:ext cx="1130585" cy="110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7784700" y="5620852"/>
            <a:ext cx="1130585" cy="64633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50000"/>
              </a:spcBef>
              <a:spcAft>
                <a:spcPct val="0"/>
              </a:spcAft>
              <a:defRPr sz="1000" b="1">
                <a:solidFill>
                  <a:schemeClr val="tx1"/>
                </a:solidFill>
                <a:latin typeface="Arial" pitchFamily="34" charset="0"/>
              </a:defRPr>
            </a:lvl6pPr>
            <a:lvl7pPr marL="2971800" indent="-228600" eaLnBrk="0" fontAlgn="base" hangingPunct="0">
              <a:spcBef>
                <a:spcPct val="50000"/>
              </a:spcBef>
              <a:spcAft>
                <a:spcPct val="0"/>
              </a:spcAft>
              <a:defRPr sz="1000" b="1">
                <a:solidFill>
                  <a:schemeClr val="tx1"/>
                </a:solidFill>
                <a:latin typeface="Arial" pitchFamily="34" charset="0"/>
              </a:defRPr>
            </a:lvl7pPr>
            <a:lvl8pPr marL="3429000" indent="-228600" eaLnBrk="0" fontAlgn="base" hangingPunct="0">
              <a:spcBef>
                <a:spcPct val="50000"/>
              </a:spcBef>
              <a:spcAft>
                <a:spcPct val="0"/>
              </a:spcAft>
              <a:defRPr sz="1000" b="1">
                <a:solidFill>
                  <a:schemeClr val="tx1"/>
                </a:solidFill>
                <a:latin typeface="Arial" pitchFamily="34" charset="0"/>
              </a:defRPr>
            </a:lvl8pPr>
            <a:lvl9pPr marL="3886200" indent="-228600" eaLnBrk="0" fontAlgn="base" hangingPunct="0">
              <a:spcBef>
                <a:spcPct val="50000"/>
              </a:spcBef>
              <a:spcAft>
                <a:spcPct val="0"/>
              </a:spcAft>
              <a:defRPr sz="1000" b="1">
                <a:solidFill>
                  <a:schemeClr val="tx1"/>
                </a:solidFill>
                <a:latin typeface="Arial" pitchFamily="34" charset="0"/>
              </a:defRPr>
            </a:lvl9pPr>
          </a:lstStyle>
          <a:p>
            <a:pPr eaLnBrk="1" hangingPunct="1"/>
            <a:r>
              <a:rPr lang="en-US" altLang="en-US" sz="900" dirty="0">
                <a:solidFill>
                  <a:srgbClr val="FFFF00"/>
                </a:solidFill>
              </a:rPr>
              <a:t>S</a:t>
            </a:r>
            <a:r>
              <a:rPr lang="en-US" altLang="en-US" sz="900" dirty="0" smtClean="0">
                <a:solidFill>
                  <a:srgbClr val="FFFF00"/>
                </a:solidFill>
              </a:rPr>
              <a:t>ize </a:t>
            </a:r>
            <a:r>
              <a:rPr lang="en-US" altLang="en-US" sz="900" dirty="0">
                <a:solidFill>
                  <a:srgbClr val="FFFF00"/>
                </a:solidFill>
              </a:rPr>
              <a:t>and position of the PCB with active circuit (</a:t>
            </a:r>
            <a:r>
              <a:rPr lang="en-US" altLang="en-US" sz="900" dirty="0" smtClean="0">
                <a:solidFill>
                  <a:srgbClr val="FFFF00"/>
                </a:solidFill>
              </a:rPr>
              <a:t>highlighted)</a:t>
            </a:r>
            <a:endParaRPr lang="en-US" altLang="en-US" sz="900" dirty="0">
              <a:solidFill>
                <a:srgbClr val="FFFF00"/>
              </a:solidFill>
            </a:endParaRPr>
          </a:p>
        </p:txBody>
      </p:sp>
    </p:spTree>
    <p:extLst>
      <p:ext uri="{BB962C8B-B14F-4D97-AF65-F5344CB8AC3E}">
        <p14:creationId xmlns:p14="http://schemas.microsoft.com/office/powerpoint/2010/main" val="19165103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76201"/>
            <a:ext cx="6172200" cy="461665"/>
          </a:xfrm>
          <a:prstGeom prst="rect">
            <a:avLst/>
          </a:prstGeom>
          <a:noFill/>
        </p:spPr>
        <p:txBody>
          <a:bodyPr wrap="square" rtlCol="0">
            <a:spAutoFit/>
          </a:bodyPr>
          <a:lstStyle/>
          <a:p>
            <a:pPr algn="ctr"/>
            <a:r>
              <a:rPr lang="en-US" sz="2400" b="1" dirty="0" smtClean="0">
                <a:solidFill>
                  <a:srgbClr val="0033CC"/>
                </a:solidFill>
                <a:latin typeface="+mj-lt"/>
              </a:rPr>
              <a:t>Light Monitoring System</a:t>
            </a:r>
            <a:endParaRPr lang="en-US" sz="2400" b="1" dirty="0">
              <a:solidFill>
                <a:srgbClr val="0033CC"/>
              </a:solidFill>
              <a:latin typeface="+mj-lt"/>
            </a:endParaRPr>
          </a:p>
        </p:txBody>
      </p:sp>
      <p:sp>
        <p:nvSpPr>
          <p:cNvPr id="6" name="Content Placeholder 5"/>
          <p:cNvSpPr>
            <a:spLocks noGrp="1"/>
          </p:cNvSpPr>
          <p:nvPr>
            <p:ph sz="half" idx="1"/>
          </p:nvPr>
        </p:nvSpPr>
        <p:spPr>
          <a:xfrm>
            <a:off x="2286000" y="5303520"/>
            <a:ext cx="3886200" cy="384571"/>
          </a:xfrm>
        </p:spPr>
        <p:txBody>
          <a:bodyPr>
            <a:normAutofit/>
          </a:bodyPr>
          <a:lstStyle/>
          <a:p>
            <a:pPr marL="0" indent="0">
              <a:buNone/>
            </a:pPr>
            <a:r>
              <a:rPr lang="en-US" sz="1400" b="0" dirty="0" smtClean="0">
                <a:latin typeface="Arial" panose="020B0604020202020204" pitchFamily="34" charset="0"/>
                <a:cs typeface="Arial" panose="020B0604020202020204" pitchFamily="34" charset="0"/>
              </a:rPr>
              <a:t>Typical Fit Result at low intensity of LED light</a:t>
            </a:r>
          </a:p>
          <a:p>
            <a:pPr marL="0" indent="0">
              <a:buNone/>
            </a:pPr>
            <a:endParaRPr lang="en-US" sz="1400" dirty="0" smtClean="0">
              <a:latin typeface="Arial" panose="020B0604020202020204" pitchFamily="34" charset="0"/>
              <a:cs typeface="Arial" panose="020B0604020202020204" pitchFamily="34" charset="0"/>
            </a:endParaRPr>
          </a:p>
        </p:txBody>
      </p:sp>
      <p:pic>
        <p:nvPicPr>
          <p:cNvPr id="7" name="Picture 6" descr="run329.png"/>
          <p:cNvPicPr>
            <a:picLocks noChangeAspect="1"/>
          </p:cNvPicPr>
          <p:nvPr/>
        </p:nvPicPr>
        <p:blipFill rotWithShape="1">
          <a:blip r:embed="rId2" cstate="email">
            <a:extLst>
              <a:ext uri="{28A0092B-C50C-407E-A947-70E740481C1C}">
                <a14:useLocalDpi xmlns:a14="http://schemas.microsoft.com/office/drawing/2010/main" val="0"/>
              </a:ext>
            </a:extLst>
          </a:blip>
          <a:srcRect l="2996" r="1137"/>
          <a:stretch/>
        </p:blipFill>
        <p:spPr>
          <a:xfrm>
            <a:off x="1371600" y="1463040"/>
            <a:ext cx="5608334" cy="3801483"/>
          </a:xfrm>
          <a:prstGeom prst="rect">
            <a:avLst/>
          </a:prstGeom>
          <a:ln w="15875">
            <a:solidFill>
              <a:srgbClr val="6699FF"/>
            </a:solidFill>
          </a:ln>
        </p:spPr>
      </p:pic>
      <p:sp>
        <p:nvSpPr>
          <p:cNvPr id="8" name="Rectangle 8"/>
          <p:cNvSpPr>
            <a:spLocks noChangeArrowheads="1"/>
          </p:cNvSpPr>
          <p:nvPr/>
        </p:nvSpPr>
        <p:spPr bwMode="auto">
          <a:xfrm>
            <a:off x="7223760" y="731520"/>
            <a:ext cx="1752600" cy="1154162"/>
          </a:xfrm>
          <a:prstGeom prst="rect">
            <a:avLst/>
          </a:prstGeom>
          <a:solidFill>
            <a:srgbClr val="006600"/>
          </a:solidFill>
          <a:ln w="15875" algn="ctr">
            <a:solidFill>
              <a:srgbClr val="6699FF"/>
            </a:solidFill>
            <a:miter lim="800000"/>
            <a:headEnd/>
            <a:tailEnd/>
          </a:ln>
          <a:effectLst/>
        </p:spPr>
        <p:txBody>
          <a:bodyPr wrap="square" anchor="ctr">
            <a:spAutoFit/>
          </a:bodyPr>
          <a:lstStyle/>
          <a:p>
            <a:pPr>
              <a:defRPr/>
            </a:pPr>
            <a:r>
              <a:rPr lang="en-US" sz="1100" dirty="0">
                <a:solidFill>
                  <a:srgbClr val="FFFF00"/>
                </a:solidFill>
                <a:latin typeface="Arial" panose="020B0604020202020204" pitchFamily="34" charset="0"/>
                <a:ea typeface="Arial Unicode MS" panose="020B0604020202020204" pitchFamily="34" charset="-128"/>
                <a:cs typeface="Arial" panose="020B0604020202020204" pitchFamily="34" charset="0"/>
              </a:rPr>
              <a:t>LMS </a:t>
            </a:r>
            <a:r>
              <a:rPr lang="en-US" sz="1100" dirty="0" smtClean="0">
                <a:solidFill>
                  <a:srgbClr val="FFFF00"/>
                </a:solidFill>
                <a:latin typeface="Arial" panose="020B0604020202020204" pitchFamily="34" charset="0"/>
                <a:ea typeface="Arial Unicode MS" panose="020B0604020202020204" pitchFamily="34" charset="-128"/>
                <a:cs typeface="Arial" panose="020B0604020202020204" pitchFamily="34" charset="0"/>
              </a:rPr>
              <a:t>Components :</a:t>
            </a:r>
          </a:p>
          <a:p>
            <a:pPr>
              <a:defRPr/>
            </a:pPr>
            <a:endParaRPr lang="en-US" sz="4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defRPr/>
            </a:pPr>
            <a:r>
              <a:rPr lang="en-US" sz="900" dirty="0">
                <a:solidFill>
                  <a:srgbClr val="FFFF00"/>
                </a:solidFill>
                <a:latin typeface="Arial" panose="020B0604020202020204" pitchFamily="34" charset="0"/>
                <a:ea typeface="Arial Unicode MS" panose="020B0604020202020204" pitchFamily="34" charset="-128"/>
                <a:cs typeface="Arial" panose="020B0604020202020204" pitchFamily="34" charset="0"/>
              </a:rPr>
              <a:t>(1)  </a:t>
            </a:r>
            <a:r>
              <a:rPr lang="en-US" sz="900" b="0" dirty="0">
                <a:solidFill>
                  <a:srgbClr val="FFFF00"/>
                </a:solidFill>
                <a:latin typeface="Arial" panose="020B0604020202020204" pitchFamily="34" charset="0"/>
                <a:ea typeface="Arial Unicode MS" panose="020B0604020202020204" pitchFamily="34" charset="-128"/>
                <a:cs typeface="Arial" panose="020B0604020202020204" pitchFamily="34" charset="0"/>
              </a:rPr>
              <a:t>Integrating Sphere</a:t>
            </a:r>
          </a:p>
          <a:p>
            <a:pPr>
              <a:defRPr/>
            </a:pPr>
            <a:r>
              <a:rPr lang="en-US" sz="900" dirty="0">
                <a:solidFill>
                  <a:srgbClr val="FFFF00"/>
                </a:solidFill>
                <a:latin typeface="Arial" panose="020B0604020202020204" pitchFamily="34" charset="0"/>
                <a:ea typeface="Arial Unicode MS" panose="020B0604020202020204" pitchFamily="34" charset="-128"/>
                <a:cs typeface="Arial" panose="020B0604020202020204" pitchFamily="34" charset="0"/>
              </a:rPr>
              <a:t>(2)  </a:t>
            </a:r>
            <a:r>
              <a:rPr lang="en-US" sz="900" b="0" dirty="0" smtClean="0">
                <a:solidFill>
                  <a:srgbClr val="FFFF00"/>
                </a:solidFill>
                <a:latin typeface="Arial" panose="020B0604020202020204" pitchFamily="34" charset="0"/>
                <a:ea typeface="Arial Unicode MS" panose="020B0604020202020204" pitchFamily="34" charset="-128"/>
                <a:cs typeface="Arial" panose="020B0604020202020204" pitchFamily="34" charset="0"/>
              </a:rPr>
              <a:t>LED with Driver Board</a:t>
            </a:r>
            <a:endParaRPr lang="en-US" sz="900" b="0" dirty="0">
              <a:solidFill>
                <a:srgbClr val="FFFF00"/>
              </a:solidFill>
              <a:latin typeface="Arial" panose="020B0604020202020204" pitchFamily="34" charset="0"/>
              <a:ea typeface="Arial Unicode MS" panose="020B0604020202020204" pitchFamily="34" charset="-128"/>
              <a:cs typeface="Arial" panose="020B0604020202020204" pitchFamily="34" charset="0"/>
            </a:endParaRPr>
          </a:p>
          <a:p>
            <a:pPr marL="228600" indent="-228600">
              <a:buAutoNum type="arabicParenBoth" startAt="4"/>
              <a:defRPr/>
            </a:pPr>
            <a:r>
              <a:rPr lang="en-US" sz="900" b="0" dirty="0" smtClean="0">
                <a:solidFill>
                  <a:srgbClr val="FFFF00"/>
                </a:solidFill>
                <a:latin typeface="Arial" panose="020B0604020202020204" pitchFamily="34" charset="0"/>
                <a:ea typeface="Arial Unicode MS" panose="020B0604020202020204" pitchFamily="34" charset="-128"/>
                <a:cs typeface="Arial" panose="020B0604020202020204" pitchFamily="34" charset="0"/>
              </a:rPr>
              <a:t>Reference </a:t>
            </a:r>
            <a:r>
              <a:rPr lang="en-US" sz="900" b="0" dirty="0">
                <a:solidFill>
                  <a:srgbClr val="FFFF00"/>
                </a:solidFill>
                <a:latin typeface="Arial" panose="020B0604020202020204" pitchFamily="34" charset="0"/>
                <a:ea typeface="Arial Unicode MS" panose="020B0604020202020204" pitchFamily="34" charset="-128"/>
                <a:cs typeface="Arial" panose="020B0604020202020204" pitchFamily="34" charset="0"/>
              </a:rPr>
              <a:t>PMT </a:t>
            </a:r>
            <a:r>
              <a:rPr lang="en-US" sz="900" b="0" dirty="0" smtClean="0">
                <a:solidFill>
                  <a:srgbClr val="FFFF00"/>
                </a:solidFill>
                <a:latin typeface="Arial" panose="020B0604020202020204" pitchFamily="34" charset="0"/>
                <a:ea typeface="Arial Unicode MS" panose="020B0604020202020204" pitchFamily="34" charset="-128"/>
                <a:cs typeface="Arial" panose="020B0604020202020204" pitchFamily="34" charset="0"/>
              </a:rPr>
              <a:t>with Am</a:t>
            </a:r>
            <a:r>
              <a:rPr lang="en-US" sz="900" b="0" baseline="30000" dirty="0" smtClean="0">
                <a:solidFill>
                  <a:srgbClr val="FFFF00"/>
                </a:solidFill>
                <a:latin typeface="Arial" panose="020B0604020202020204" pitchFamily="34" charset="0"/>
                <a:ea typeface="Arial Unicode MS" panose="020B0604020202020204" pitchFamily="34" charset="-128"/>
                <a:cs typeface="Arial" panose="020B0604020202020204" pitchFamily="34" charset="0"/>
              </a:rPr>
              <a:t>241</a:t>
            </a:r>
            <a:r>
              <a:rPr lang="en-US" sz="900" b="0" dirty="0" smtClean="0">
                <a:solidFill>
                  <a:srgbClr val="FFFF00"/>
                </a:solidFill>
                <a:latin typeface="Arial" panose="020B0604020202020204" pitchFamily="34" charset="0"/>
                <a:ea typeface="Arial Unicode MS" panose="020B0604020202020204" pitchFamily="34" charset="-128"/>
                <a:cs typeface="Arial" panose="020B0604020202020204" pitchFamily="34" charset="0"/>
              </a:rPr>
              <a:t> and YAP</a:t>
            </a:r>
          </a:p>
          <a:p>
            <a:pPr>
              <a:defRPr/>
            </a:pPr>
            <a:r>
              <a:rPr lang="en-US" sz="900" dirty="0" smtClean="0">
                <a:solidFill>
                  <a:srgbClr val="FFFF00"/>
                </a:solidFill>
                <a:latin typeface="Arial" panose="020B0604020202020204" pitchFamily="34" charset="0"/>
                <a:ea typeface="Arial Unicode MS" panose="020B0604020202020204" pitchFamily="34" charset="-128"/>
                <a:cs typeface="Arial" panose="020B0604020202020204" pitchFamily="34" charset="0"/>
              </a:rPr>
              <a:t>(</a:t>
            </a:r>
            <a:r>
              <a:rPr lang="en-US" sz="900" dirty="0">
                <a:solidFill>
                  <a:srgbClr val="FFFF00"/>
                </a:solidFill>
                <a:latin typeface="Arial" panose="020B0604020202020204" pitchFamily="34" charset="0"/>
                <a:ea typeface="Arial Unicode MS" panose="020B0604020202020204" pitchFamily="34" charset="-128"/>
                <a:cs typeface="Arial" panose="020B0604020202020204" pitchFamily="34" charset="0"/>
              </a:rPr>
              <a:t>5)  </a:t>
            </a:r>
            <a:r>
              <a:rPr lang="en-US" sz="900" b="0" dirty="0">
                <a:solidFill>
                  <a:srgbClr val="FFFF00"/>
                </a:solidFill>
                <a:latin typeface="Arial" panose="020B0604020202020204" pitchFamily="34" charset="0"/>
                <a:ea typeface="Arial Unicode MS" panose="020B0604020202020204" pitchFamily="34" charset="-128"/>
                <a:cs typeface="Arial" panose="020B0604020202020204" pitchFamily="34" charset="0"/>
              </a:rPr>
              <a:t>Harness and Fiber </a:t>
            </a:r>
            <a:r>
              <a:rPr lang="en-US" sz="900" b="0" dirty="0" smtClean="0">
                <a:solidFill>
                  <a:srgbClr val="FFFF00"/>
                </a:solidFill>
                <a:latin typeface="Arial" panose="020B0604020202020204" pitchFamily="34" charset="0"/>
                <a:ea typeface="Arial Unicode MS" panose="020B0604020202020204" pitchFamily="34" charset="-128"/>
                <a:cs typeface="Arial" panose="020B0604020202020204" pitchFamily="34" charset="0"/>
              </a:rPr>
              <a:t>Bundle</a:t>
            </a:r>
            <a:endParaRPr lang="en-US" sz="900" b="0" dirty="0">
              <a:solidFill>
                <a:srgbClr val="FFFF00"/>
              </a:solidFill>
              <a:latin typeface="Arial" panose="020B0604020202020204" pitchFamily="34" charset="0"/>
              <a:ea typeface="Arial Unicode MS" panose="020B0604020202020204" pitchFamily="34" charset="-128"/>
              <a:cs typeface="Arial" panose="020B0604020202020204" pitchFamily="34" charset="0"/>
            </a:endParaRPr>
          </a:p>
          <a:p>
            <a:pPr>
              <a:defRPr/>
            </a:pPr>
            <a:r>
              <a:rPr lang="en-US" sz="900" dirty="0">
                <a:solidFill>
                  <a:srgbClr val="FFFF00"/>
                </a:solidFill>
                <a:latin typeface="Arial" panose="020B0604020202020204" pitchFamily="34" charset="0"/>
                <a:ea typeface="Arial Unicode MS" panose="020B0604020202020204" pitchFamily="34" charset="-128"/>
                <a:cs typeface="Arial" panose="020B0604020202020204" pitchFamily="34" charset="0"/>
              </a:rPr>
              <a:t>(7)  </a:t>
            </a:r>
            <a:r>
              <a:rPr lang="en-US" sz="900" b="0" dirty="0">
                <a:solidFill>
                  <a:srgbClr val="FFFF00"/>
                </a:solidFill>
                <a:latin typeface="Arial" panose="020B0604020202020204" pitchFamily="34" charset="0"/>
                <a:ea typeface="Arial Unicode MS" panose="020B0604020202020204" pitchFamily="34" charset="-128"/>
                <a:cs typeface="Arial" panose="020B0604020202020204" pitchFamily="34" charset="0"/>
              </a:rPr>
              <a:t>Magnetic </a:t>
            </a:r>
            <a:r>
              <a:rPr lang="en-US" sz="900" b="0" dirty="0" smtClean="0">
                <a:solidFill>
                  <a:srgbClr val="FFFF00"/>
                </a:solidFill>
                <a:latin typeface="Arial" panose="020B0604020202020204" pitchFamily="34" charset="0"/>
                <a:ea typeface="Arial Unicode MS" panose="020B0604020202020204" pitchFamily="34" charset="-128"/>
                <a:cs typeface="Arial" panose="020B0604020202020204" pitchFamily="34" charset="0"/>
              </a:rPr>
              <a:t>Shield</a:t>
            </a:r>
            <a:endParaRPr lang="en-US" sz="900" b="0" dirty="0">
              <a:solidFill>
                <a:srgbClr val="FFFF00"/>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9" name="Title 1"/>
          <p:cNvSpPr txBox="1">
            <a:spLocks/>
          </p:cNvSpPr>
          <p:nvPr/>
        </p:nvSpPr>
        <p:spPr>
          <a:xfrm>
            <a:off x="2819400" y="822960"/>
            <a:ext cx="3124200" cy="3657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u="sng" dirty="0" smtClean="0">
                <a:latin typeface="Arial" panose="020B0604020202020204" pitchFamily="34" charset="0"/>
                <a:cs typeface="Arial" panose="020B0604020202020204" pitchFamily="34" charset="0"/>
              </a:rPr>
              <a:t> </a:t>
            </a:r>
            <a:r>
              <a:rPr lang="en-US" sz="1600" b="1" u="sng" dirty="0" smtClean="0">
                <a:latin typeface="Arial" panose="020B0604020202020204" pitchFamily="34" charset="0"/>
                <a:cs typeface="Arial" panose="020B0604020202020204" pitchFamily="34" charset="0"/>
              </a:rPr>
              <a:t>Fitting the PMT Response : </a:t>
            </a:r>
            <a:endParaRPr lang="en-US" sz="12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590632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76201"/>
            <a:ext cx="6172200" cy="461665"/>
          </a:xfrm>
          <a:prstGeom prst="rect">
            <a:avLst/>
          </a:prstGeom>
          <a:noFill/>
        </p:spPr>
        <p:txBody>
          <a:bodyPr wrap="square" rtlCol="0">
            <a:spAutoFit/>
          </a:bodyPr>
          <a:lstStyle/>
          <a:p>
            <a:pPr algn="ctr"/>
            <a:r>
              <a:rPr lang="en-US" sz="2400" b="1" dirty="0" smtClean="0">
                <a:solidFill>
                  <a:srgbClr val="0033CC"/>
                </a:solidFill>
                <a:latin typeface="+mj-lt"/>
              </a:rPr>
              <a:t>Light Monitoring System</a:t>
            </a:r>
            <a:endParaRPr lang="en-US" sz="2400" b="1" dirty="0">
              <a:solidFill>
                <a:srgbClr val="0033CC"/>
              </a:solidFill>
              <a:latin typeface="+mj-lt"/>
            </a:endParaRPr>
          </a:p>
        </p:txBody>
      </p:sp>
      <p:sp>
        <p:nvSpPr>
          <p:cNvPr id="6" name="Content Placeholder 2"/>
          <p:cNvSpPr>
            <a:spLocks noGrp="1"/>
          </p:cNvSpPr>
          <p:nvPr>
            <p:ph sz="half" idx="1"/>
          </p:nvPr>
        </p:nvSpPr>
        <p:spPr>
          <a:xfrm>
            <a:off x="2926080" y="5120640"/>
            <a:ext cx="5638800" cy="838200"/>
          </a:xfrm>
        </p:spPr>
        <p:txBody>
          <a:bodyPr>
            <a:normAutofit/>
          </a:bodyPr>
          <a:lstStyle/>
          <a:p>
            <a:r>
              <a:rPr lang="en-US" sz="1200" b="0" dirty="0" smtClean="0">
                <a:latin typeface="Arial" panose="020B0604020202020204" pitchFamily="34" charset="0"/>
                <a:cs typeface="Arial" panose="020B0604020202020204" pitchFamily="34" charset="0"/>
              </a:rPr>
              <a:t>Fitting function is stable across a wide range of intensities</a:t>
            </a:r>
          </a:p>
          <a:p>
            <a:r>
              <a:rPr lang="en-US" sz="1200" b="0" dirty="0" smtClean="0">
                <a:latin typeface="Arial" panose="020B0604020202020204" pitchFamily="34" charset="0"/>
                <a:cs typeface="Arial" panose="020B0604020202020204" pitchFamily="34" charset="0"/>
              </a:rPr>
              <a:t>Fit function accurately describes PMT response at low intensities (µ&lt;1.0)</a:t>
            </a:r>
          </a:p>
          <a:p>
            <a:r>
              <a:rPr lang="en-US" sz="1200" b="0" dirty="0" smtClean="0">
                <a:latin typeface="Arial" panose="020B0604020202020204" pitchFamily="34" charset="0"/>
                <a:cs typeface="Arial" panose="020B0604020202020204" pitchFamily="34" charset="0"/>
              </a:rPr>
              <a:t>Position of the Peak </a:t>
            </a:r>
            <a:r>
              <a:rPr lang="en-US" sz="1200" b="0" dirty="0">
                <a:latin typeface="Arial" panose="020B0604020202020204" pitchFamily="34" charset="0"/>
                <a:cs typeface="Arial" panose="020B0604020202020204" pitchFamily="34" charset="0"/>
              </a:rPr>
              <a:t>s</a:t>
            </a:r>
            <a:r>
              <a:rPr lang="en-US" sz="1200" b="0" dirty="0" smtClean="0">
                <a:latin typeface="Arial" panose="020B0604020202020204" pitchFamily="34" charset="0"/>
                <a:cs typeface="Arial" panose="020B0604020202020204" pitchFamily="34" charset="0"/>
              </a:rPr>
              <a:t>tays within 5% of mean</a:t>
            </a:r>
          </a:p>
        </p:txBody>
      </p:sp>
      <p:pic>
        <p:nvPicPr>
          <p:cNvPr id="7" name="Picture 6" descr="SPE_mu.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43200" y="1417320"/>
            <a:ext cx="5915851" cy="3582376"/>
          </a:xfrm>
          <a:prstGeom prst="rect">
            <a:avLst/>
          </a:prstGeom>
          <a:ln w="15875">
            <a:solidFill>
              <a:srgbClr val="6699FF"/>
            </a:solidFill>
          </a:ln>
        </p:spPr>
      </p:pic>
      <p:sp>
        <p:nvSpPr>
          <p:cNvPr id="8" name="TextBox 2"/>
          <p:cNvSpPr txBox="1">
            <a:spLocks noChangeArrowheads="1"/>
          </p:cNvSpPr>
          <p:nvPr/>
        </p:nvSpPr>
        <p:spPr bwMode="auto">
          <a:xfrm>
            <a:off x="457200" y="1463040"/>
            <a:ext cx="2133600" cy="3447098"/>
          </a:xfrm>
          <a:prstGeom prst="rect">
            <a:avLst/>
          </a:prstGeom>
          <a:solidFill>
            <a:schemeClr val="accent5"/>
          </a:solidFill>
          <a:ln w="15875">
            <a:solidFill>
              <a:srgbClr val="6699FF"/>
            </a:solidFill>
            <a:miter lim="800000"/>
            <a:headEnd/>
            <a:tailEnd/>
          </a:ln>
        </p:spPr>
        <p:txBody>
          <a:bodyPr wrap="square">
            <a:spAutoFit/>
          </a:bodyPr>
          <a:lstStyle/>
          <a:p>
            <a:pPr lvl="0" algn="just"/>
            <a:r>
              <a:rPr lang="en-US" sz="1400" b="1" dirty="0">
                <a:solidFill>
                  <a:srgbClr val="000000"/>
                </a:solidFill>
                <a:latin typeface="Arial" panose="020B0604020202020204" pitchFamily="34" charset="0"/>
                <a:cs typeface="Arial" panose="020B0604020202020204" pitchFamily="34" charset="0"/>
              </a:rPr>
              <a:t>STATUS</a:t>
            </a:r>
            <a:r>
              <a:rPr lang="en-US" sz="1400" b="1" dirty="0" smtClean="0">
                <a:solidFill>
                  <a:srgbClr val="000000"/>
                </a:solidFill>
                <a:latin typeface="Arial" panose="020B0604020202020204" pitchFamily="34" charset="0"/>
                <a:cs typeface="Arial" panose="020B0604020202020204" pitchFamily="34" charset="0"/>
              </a:rPr>
              <a:t>:</a:t>
            </a:r>
          </a:p>
          <a:p>
            <a:pPr lvl="0" algn="just"/>
            <a:endPar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228600" indent="-228600">
              <a:buFont typeface="Wingdings" panose="05000000000000000000" pitchFamily="2" charset="2"/>
              <a:buChar char="§"/>
            </a:pPr>
            <a:r>
              <a:rPr lang="en-US" sz="1200" kern="0" dirty="0" smtClean="0">
                <a:latin typeface="Arial Unicode MS" panose="020B0604020202020204" pitchFamily="34" charset="-128"/>
                <a:ea typeface="Arial Unicode MS" panose="020B0604020202020204" pitchFamily="34" charset="-128"/>
                <a:cs typeface="Arial Unicode MS" panose="020B0604020202020204" pitchFamily="34" charset="-128"/>
              </a:rPr>
              <a:t>New </a:t>
            </a:r>
            <a:r>
              <a:rPr lang="en-US" sz="1200" kern="0" dirty="0">
                <a:latin typeface="Arial Unicode MS" panose="020B0604020202020204" pitchFamily="34" charset="-128"/>
                <a:ea typeface="Arial Unicode MS" panose="020B0604020202020204" pitchFamily="34" charset="-128"/>
                <a:cs typeface="Arial Unicode MS" panose="020B0604020202020204" pitchFamily="34" charset="-128"/>
              </a:rPr>
              <a:t>driver for the Light Source (LED) providing faster </a:t>
            </a:r>
            <a:r>
              <a:rPr lang="en-US" sz="1200" kern="0" dirty="0" smtClean="0">
                <a:latin typeface="Arial Unicode MS" panose="020B0604020202020204" pitchFamily="34" charset="-128"/>
                <a:ea typeface="Arial Unicode MS" panose="020B0604020202020204" pitchFamily="34" charset="-128"/>
                <a:cs typeface="Arial Unicode MS" panose="020B0604020202020204" pitchFamily="34" charset="-128"/>
              </a:rPr>
              <a:t>signals </a:t>
            </a:r>
            <a:r>
              <a:rPr lang="en-US" sz="1200" kern="0" dirty="0">
                <a:latin typeface="Arial Unicode MS" panose="020B0604020202020204" pitchFamily="34" charset="-128"/>
                <a:ea typeface="Arial Unicode MS" panose="020B0604020202020204" pitchFamily="34" charset="-128"/>
                <a:cs typeface="Arial Unicode MS" panose="020B0604020202020204" pitchFamily="34" charset="-128"/>
              </a:rPr>
              <a:t>adjustable in wide range has been </a:t>
            </a:r>
            <a:r>
              <a:rPr lang="en-US" sz="1200" kern="0" dirty="0" smtClean="0">
                <a:latin typeface="Arial Unicode MS" panose="020B0604020202020204" pitchFamily="34" charset="-128"/>
                <a:ea typeface="Arial Unicode MS" panose="020B0604020202020204" pitchFamily="34" charset="-128"/>
                <a:cs typeface="Arial Unicode MS" panose="020B0604020202020204" pitchFamily="34" charset="-128"/>
              </a:rPr>
              <a:t>developed, manufactured</a:t>
            </a:r>
          </a:p>
          <a:p>
            <a:pPr marL="228600" indent="-228600">
              <a:buFont typeface="Wingdings" panose="05000000000000000000" pitchFamily="2" charset="2"/>
              <a:buChar char="§"/>
            </a:pPr>
            <a:r>
              <a:rPr lang="en-US" sz="1200" kern="0" dirty="0" smtClean="0">
                <a:latin typeface="Arial Unicode MS" panose="020B0604020202020204" pitchFamily="34" charset="-128"/>
                <a:ea typeface="Arial Unicode MS" panose="020B0604020202020204" pitchFamily="34" charset="-128"/>
                <a:cs typeface="Arial Unicode MS" panose="020B0604020202020204" pitchFamily="34" charset="-128"/>
              </a:rPr>
              <a:t>Module to operate remotely the LED driver </a:t>
            </a:r>
            <a:r>
              <a:rPr lang="en-US" sz="1200" kern="0" dirty="0">
                <a:latin typeface="Arial Unicode MS" panose="020B0604020202020204" pitchFamily="34" charset="-128"/>
                <a:ea typeface="Arial Unicode MS" panose="020B0604020202020204" pitchFamily="34" charset="-128"/>
                <a:cs typeface="Arial Unicode MS" panose="020B0604020202020204" pitchFamily="34" charset="-128"/>
              </a:rPr>
              <a:t>h</a:t>
            </a:r>
            <a:r>
              <a:rPr lang="en-US" sz="1200" kern="0" dirty="0" smtClean="0">
                <a:latin typeface="Arial Unicode MS" panose="020B0604020202020204" pitchFamily="34" charset="-128"/>
                <a:ea typeface="Arial Unicode MS" panose="020B0604020202020204" pitchFamily="34" charset="-128"/>
                <a:cs typeface="Arial Unicode MS" panose="020B0604020202020204" pitchFamily="34" charset="-128"/>
              </a:rPr>
              <a:t>as been developed, manufactured</a:t>
            </a:r>
            <a:endPar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228600" indent="-228600">
              <a:buFont typeface="Wingdings" panose="05000000000000000000" pitchFamily="2" charset="2"/>
              <a:buChar char="§"/>
            </a:pP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PMT gain </a:t>
            </a:r>
            <a:r>
              <a:rPr lang="en-US" sz="1200" kern="0" dirty="0" smtClean="0">
                <a:latin typeface="Arial Unicode MS" panose="020B0604020202020204" pitchFamily="34" charset="-128"/>
                <a:ea typeface="Arial Unicode MS" panose="020B0604020202020204" pitchFamily="34" charset="-128"/>
                <a:cs typeface="Arial Unicode MS" panose="020B0604020202020204" pitchFamily="34" charset="-128"/>
              </a:rPr>
              <a:t>equalization </a:t>
            </a:r>
            <a:r>
              <a:rPr lang="en-US" sz="1200" kern="0" dirty="0">
                <a:latin typeface="Arial Unicode MS" panose="020B0604020202020204" pitchFamily="34" charset="-128"/>
                <a:ea typeface="Arial Unicode MS" panose="020B0604020202020204" pitchFamily="34" charset="-128"/>
                <a:cs typeface="Arial Unicode MS" panose="020B0604020202020204" pitchFamily="34" charset="-128"/>
              </a:rPr>
              <a:t>software has been </a:t>
            </a:r>
            <a:r>
              <a:rPr lang="en-US" sz="1200" kern="0" dirty="0" smtClean="0">
                <a:latin typeface="Arial Unicode MS" panose="020B0604020202020204" pitchFamily="34" charset="-128"/>
                <a:ea typeface="Arial Unicode MS" panose="020B0604020202020204" pitchFamily="34" charset="-128"/>
                <a:cs typeface="Arial Unicode MS" panose="020B0604020202020204" pitchFamily="34" charset="-128"/>
              </a:rPr>
              <a:t>developed </a:t>
            </a:r>
          </a:p>
          <a:p>
            <a:pPr marL="228600" indent="-228600">
              <a:buFont typeface="Wingdings" panose="05000000000000000000" pitchFamily="2" charset="2"/>
              <a:buChar char="§"/>
            </a:pPr>
            <a:r>
              <a:rPr lang="en-US" sz="1200" kern="0" dirty="0" smtClean="0">
                <a:latin typeface="Arial Unicode MS" panose="020B0604020202020204" pitchFamily="34" charset="-128"/>
                <a:ea typeface="Arial Unicode MS" panose="020B0604020202020204" pitchFamily="34" charset="-128"/>
                <a:cs typeface="Arial Unicode MS" panose="020B0604020202020204" pitchFamily="34" charset="-128"/>
              </a:rPr>
              <a:t>Tests of all components successfully completed</a:t>
            </a:r>
            <a:endPar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228600" indent="-228600">
              <a:buFont typeface="Wingdings" panose="05000000000000000000" pitchFamily="2" charset="2"/>
              <a:buChar char="§"/>
            </a:pPr>
            <a:r>
              <a:rPr lang="en-US" sz="1200" dirty="0" smtClean="0">
                <a:latin typeface="Arial Unicode MS" panose="020B0604020202020204" pitchFamily="34" charset="-128"/>
                <a:ea typeface="Arial Unicode MS" panose="020B0604020202020204" pitchFamily="34" charset="-128"/>
                <a:cs typeface="Arial Unicode MS" panose="020B0604020202020204" pitchFamily="34" charset="-128"/>
              </a:rPr>
              <a:t>LMS components installed </a:t>
            </a:r>
            <a:endParaRPr lang="en-US" sz="12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Title 1"/>
          <p:cNvSpPr txBox="1">
            <a:spLocks/>
          </p:cNvSpPr>
          <p:nvPr/>
        </p:nvSpPr>
        <p:spPr>
          <a:xfrm>
            <a:off x="2819400" y="822960"/>
            <a:ext cx="4114800" cy="3657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u="sng" dirty="0" smtClean="0">
                <a:latin typeface="Arial" panose="020B0604020202020204" pitchFamily="34" charset="0"/>
                <a:cs typeface="Arial" panose="020B0604020202020204" pitchFamily="34" charset="0"/>
              </a:rPr>
              <a:t> </a:t>
            </a:r>
            <a:r>
              <a:rPr lang="en-US" sz="1600" b="1" u="sng" dirty="0" smtClean="0">
                <a:latin typeface="Arial" panose="020B0604020202020204" pitchFamily="34" charset="0"/>
                <a:cs typeface="Arial" panose="020B0604020202020204" pitchFamily="34" charset="0"/>
              </a:rPr>
              <a:t>Fitting with Different Intensities : </a:t>
            </a:r>
            <a:endParaRPr lang="en-US" sz="12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191711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8880" y="1005840"/>
            <a:ext cx="4618759" cy="4614869"/>
          </a:xfrm>
          <a:prstGeom prst="rect">
            <a:avLst/>
          </a:prstGeom>
          <a:noFill/>
          <a:ln w="28575">
            <a:noFill/>
          </a:ln>
        </p:spPr>
        <p:txBody>
          <a:bodyPr wrap="square" lIns="82058" tIns="41029" rIns="82058" bIns="41029" rtlCol="0">
            <a:spAutoFit/>
          </a:bodyPr>
          <a:lstStyle/>
          <a:p>
            <a:pPr marL="742950" lvl="1" indent="-285750" algn="just">
              <a:spcAft>
                <a:spcPts val="300"/>
              </a:spcAft>
              <a:buFont typeface="Wingdings" panose="05000000000000000000" pitchFamily="2" charset="2"/>
              <a:buChar char="§"/>
            </a:pPr>
            <a:r>
              <a:rPr lang="en-US" sz="1400" b="1" dirty="0" smtClean="0">
                <a:latin typeface="Arial Narrow" panose="020B0606020202030204" pitchFamily="34" charset="0"/>
                <a:cs typeface="Arial" pitchFamily="34" charset="0"/>
              </a:rPr>
              <a:t>HTCC General Description</a:t>
            </a:r>
          </a:p>
          <a:p>
            <a:pPr marL="742950" lvl="1" indent="-285750" algn="just">
              <a:spcAft>
                <a:spcPts val="300"/>
              </a:spcAft>
              <a:buFont typeface="Wingdings" panose="05000000000000000000" pitchFamily="2" charset="2"/>
              <a:buChar char="§"/>
            </a:pPr>
            <a:r>
              <a:rPr lang="en-US" sz="1400" b="1" dirty="0" smtClean="0">
                <a:latin typeface="Arial Narrow" panose="020B0606020202030204" pitchFamily="34" charset="0"/>
                <a:cs typeface="Arial" pitchFamily="34" charset="0"/>
              </a:rPr>
              <a:t>Current Construction Status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Ellipsoidal Mirrors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Half-sector Mirrors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HTCC Combined Mirror</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Containment Vessel </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Combined Mirror Installation</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Alignment of the PMT </a:t>
            </a:r>
            <a:r>
              <a:rPr lang="en-US" sz="1400" dirty="0">
                <a:latin typeface="Arial Narrow" panose="020B0606020202030204" pitchFamily="34" charset="0"/>
                <a:cs typeface="Arial" pitchFamily="34" charset="0"/>
              </a:rPr>
              <a:t>Mounting </a:t>
            </a:r>
            <a:r>
              <a:rPr lang="en-US" sz="1400" dirty="0" smtClean="0">
                <a:latin typeface="Arial Narrow" panose="020B0606020202030204" pitchFamily="34" charset="0"/>
                <a:cs typeface="Arial" pitchFamily="34" charset="0"/>
              </a:rPr>
              <a:t>Units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Light Monitoring System</a:t>
            </a:r>
          </a:p>
          <a:p>
            <a:pPr marL="742950" lvl="1" indent="-285750" algn="just">
              <a:spcAft>
                <a:spcPts val="300"/>
              </a:spcAft>
              <a:buFont typeface="Wingdings" panose="05000000000000000000" pitchFamily="2" charset="2"/>
              <a:buChar char="§"/>
            </a:pPr>
            <a:r>
              <a:rPr lang="en-US" sz="1400" b="1" dirty="0" smtClean="0">
                <a:solidFill>
                  <a:srgbClr val="0033CC"/>
                </a:solidFill>
                <a:latin typeface="Arial Narrow" panose="020B0606020202030204" pitchFamily="34" charset="0"/>
                <a:cs typeface="Arial" pitchFamily="34" charset="0"/>
              </a:rPr>
              <a:t>Project Work Remaining</a:t>
            </a:r>
          </a:p>
          <a:p>
            <a:pPr marL="1200150" lvl="2" indent="-285750" algn="just">
              <a:spcAft>
                <a:spcPts val="300"/>
              </a:spcAft>
              <a:buFont typeface="Arial" panose="020B0604020202020204" pitchFamily="34" charset="0"/>
              <a:buChar char="•"/>
            </a:pPr>
            <a:r>
              <a:rPr lang="en-US" sz="1400" dirty="0" smtClean="0">
                <a:solidFill>
                  <a:srgbClr val="0033CC"/>
                </a:solidFill>
                <a:latin typeface="Arial Narrow" panose="020B0606020202030204" pitchFamily="34" charset="0"/>
                <a:cs typeface="Arial" pitchFamily="34" charset="0"/>
              </a:rPr>
              <a:t>Status</a:t>
            </a:r>
          </a:p>
          <a:p>
            <a:pPr marL="1200150" lvl="2" indent="-285750" algn="just">
              <a:spcAft>
                <a:spcPts val="300"/>
              </a:spcAft>
              <a:buFont typeface="Arial" panose="020B0604020202020204" pitchFamily="34" charset="0"/>
              <a:buChar char="•"/>
            </a:pPr>
            <a:r>
              <a:rPr lang="en-US" sz="1400" dirty="0" smtClean="0">
                <a:solidFill>
                  <a:srgbClr val="0033CC"/>
                </a:solidFill>
                <a:latin typeface="Arial Narrow" panose="020B0606020202030204" pitchFamily="34" charset="0"/>
                <a:cs typeface="Arial" pitchFamily="34" charset="0"/>
              </a:rPr>
              <a:t>Schedule</a:t>
            </a:r>
          </a:p>
          <a:p>
            <a:pPr marL="1200150" lvl="2" indent="-285750" algn="just">
              <a:spcAft>
                <a:spcPts val="300"/>
              </a:spcAft>
              <a:buFont typeface="Arial" panose="020B0604020202020204" pitchFamily="34" charset="0"/>
              <a:buChar char="•"/>
            </a:pPr>
            <a:r>
              <a:rPr lang="en-US" sz="1400" dirty="0" smtClean="0">
                <a:solidFill>
                  <a:srgbClr val="0033CC"/>
                </a:solidFill>
                <a:latin typeface="Arial Narrow" panose="020B0606020202030204" pitchFamily="34" charset="0"/>
                <a:cs typeface="Arial" pitchFamily="34" charset="0"/>
              </a:rPr>
              <a:t>Cost Estimate</a:t>
            </a:r>
          </a:p>
          <a:p>
            <a:pPr marL="742950" lvl="1" indent="-285750" algn="just">
              <a:spcAft>
                <a:spcPts val="300"/>
              </a:spcAft>
              <a:buFont typeface="Wingdings" panose="05000000000000000000" pitchFamily="2" charset="2"/>
              <a:buChar char="§"/>
            </a:pPr>
            <a:r>
              <a:rPr lang="en-US" sz="1400" b="1" dirty="0" smtClean="0">
                <a:latin typeface="Arial Narrow" panose="020B0606020202030204" pitchFamily="34" charset="0"/>
                <a:cs typeface="Arial" pitchFamily="34" charset="0"/>
              </a:rPr>
              <a:t>Off-project Activities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Status</a:t>
            </a:r>
            <a:endParaRPr lang="en-US" sz="1400" dirty="0">
              <a:latin typeface="Arial Narrow" panose="020B0606020202030204" pitchFamily="34" charset="0"/>
              <a:cs typeface="Arial" pitchFamily="34" charset="0"/>
            </a:endParaRP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Schedule</a:t>
            </a:r>
            <a:endParaRPr lang="en-US" sz="1400" dirty="0">
              <a:latin typeface="Arial Narrow" panose="020B0606020202030204" pitchFamily="34" charset="0"/>
              <a:cs typeface="Arial" pitchFamily="34" charset="0"/>
            </a:endParaRP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Cost Estimate</a:t>
            </a:r>
          </a:p>
          <a:p>
            <a:pPr marL="742950" lvl="1" indent="-285750" algn="just">
              <a:spcAft>
                <a:spcPts val="300"/>
              </a:spcAft>
              <a:buFont typeface="Wingdings" panose="05000000000000000000" pitchFamily="2" charset="2"/>
              <a:buChar char="§"/>
            </a:pPr>
            <a:r>
              <a:rPr lang="en-US" sz="1400" b="1" dirty="0" smtClean="0">
                <a:latin typeface="Arial Narrow" panose="020B0606020202030204" pitchFamily="34" charset="0"/>
                <a:cs typeface="Arial" pitchFamily="34" charset="0"/>
              </a:rPr>
              <a:t>Summary</a:t>
            </a:r>
            <a:endParaRPr lang="en-US" sz="1400" b="1" dirty="0">
              <a:latin typeface="Arial Narrow" panose="020B0606020202030204" pitchFamily="34" charset="0"/>
              <a:cs typeface="Arial" pitchFamily="34" charset="0"/>
            </a:endParaRPr>
          </a:p>
        </p:txBody>
      </p:sp>
      <p:sp>
        <p:nvSpPr>
          <p:cNvPr id="5" name="TextBox 4"/>
          <p:cNvSpPr txBox="1"/>
          <p:nvPr/>
        </p:nvSpPr>
        <p:spPr>
          <a:xfrm>
            <a:off x="3840480" y="76200"/>
            <a:ext cx="1371600" cy="461665"/>
          </a:xfrm>
          <a:prstGeom prst="rect">
            <a:avLst/>
          </a:prstGeom>
          <a:noFill/>
        </p:spPr>
        <p:txBody>
          <a:bodyPr wrap="square" rtlCol="0">
            <a:spAutoFit/>
          </a:bodyPr>
          <a:lstStyle/>
          <a:p>
            <a:r>
              <a:rPr lang="en-US" sz="2400" b="1" dirty="0" smtClean="0">
                <a:solidFill>
                  <a:srgbClr val="0033CC"/>
                </a:solidFill>
                <a:latin typeface="+mj-lt"/>
              </a:rPr>
              <a:t>Content</a:t>
            </a:r>
            <a:endParaRPr lang="en-US" sz="2400" b="1" dirty="0">
              <a:solidFill>
                <a:srgbClr val="0033CC"/>
              </a:solidFill>
              <a:latin typeface="+mj-lt"/>
            </a:endParaRPr>
          </a:p>
        </p:txBody>
      </p:sp>
    </p:spTree>
    <p:extLst>
      <p:ext uri="{BB962C8B-B14F-4D97-AF65-F5344CB8AC3E}">
        <p14:creationId xmlns:p14="http://schemas.microsoft.com/office/powerpoint/2010/main" val="42819645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51760" y="76200"/>
            <a:ext cx="3596640" cy="461665"/>
          </a:xfrm>
          <a:prstGeom prst="rect">
            <a:avLst/>
          </a:prstGeom>
          <a:noFill/>
        </p:spPr>
        <p:txBody>
          <a:bodyPr wrap="square" rtlCol="0">
            <a:spAutoFit/>
          </a:bodyPr>
          <a:lstStyle/>
          <a:p>
            <a:pPr algn="ctr"/>
            <a:r>
              <a:rPr lang="en-US" sz="2400" b="1" dirty="0" smtClean="0">
                <a:solidFill>
                  <a:srgbClr val="0033CC"/>
                </a:solidFill>
                <a:latin typeface="+mj-lt"/>
              </a:rPr>
              <a:t>HTCC Requirements</a:t>
            </a:r>
            <a:endParaRPr lang="en-US" sz="2400" b="1" dirty="0">
              <a:solidFill>
                <a:srgbClr val="0033CC"/>
              </a:solidFill>
              <a:latin typeface="+mj-lt"/>
            </a:endParaRPr>
          </a:p>
        </p:txBody>
      </p:sp>
      <p:sp>
        <p:nvSpPr>
          <p:cNvPr id="5" name="TextBox 4"/>
          <p:cNvSpPr txBox="1"/>
          <p:nvPr/>
        </p:nvSpPr>
        <p:spPr>
          <a:xfrm>
            <a:off x="762000" y="838200"/>
            <a:ext cx="7543800" cy="1352438"/>
          </a:xfrm>
          <a:prstGeom prst="rect">
            <a:avLst/>
          </a:prstGeom>
          <a:noFill/>
          <a:ln w="15875">
            <a:noFill/>
          </a:ln>
        </p:spPr>
        <p:txBody>
          <a:bodyPr wrap="square" lIns="82058" tIns="41029" rIns="82058" bIns="41029" rtlCol="0">
            <a:spAutoFit/>
          </a:bodyPr>
          <a:lstStyle/>
          <a:p>
            <a:pPr algn="just">
              <a:spcAft>
                <a:spcPts val="300"/>
              </a:spcAft>
            </a:pPr>
            <a:r>
              <a:rPr lang="en-US" sz="1600" dirty="0" smtClean="0">
                <a:solidFill>
                  <a:srgbClr val="000000"/>
                </a:solidFill>
                <a:latin typeface="Arial" pitchFamily="34" charset="0"/>
                <a:cs typeface="Arial" pitchFamily="34" charset="0"/>
              </a:rPr>
              <a:t>Requirements for the HTCC</a:t>
            </a:r>
            <a:r>
              <a:rPr lang="en-US" sz="1600" dirty="0" smtClean="0">
                <a:latin typeface="Arial" pitchFamily="34" charset="0"/>
                <a:cs typeface="Arial" pitchFamily="34" charset="0"/>
              </a:rPr>
              <a:t> are defined to meet/guarantee the main CLAS12 parameters (luminosity, acceptance, momentum and angular resolution). </a:t>
            </a:r>
          </a:p>
          <a:p>
            <a:pPr algn="just">
              <a:spcAft>
                <a:spcPts val="300"/>
              </a:spcAft>
            </a:pPr>
            <a:r>
              <a:rPr lang="en-US" sz="1600" dirty="0" smtClean="0">
                <a:latin typeface="Arial" pitchFamily="34" charset="0"/>
                <a:cs typeface="Arial" pitchFamily="34" charset="0"/>
              </a:rPr>
              <a:t>The feature of the detector is that the HTCC has to be placed between Central Solenoid and Torus superconductive magnets in front of CLAS12 tracking detectors.</a:t>
            </a:r>
          </a:p>
        </p:txBody>
      </p:sp>
      <p:sp>
        <p:nvSpPr>
          <p:cNvPr id="6" name="TextBox 5"/>
          <p:cNvSpPr txBox="1"/>
          <p:nvPr/>
        </p:nvSpPr>
        <p:spPr>
          <a:xfrm>
            <a:off x="785372" y="2590800"/>
            <a:ext cx="7672828" cy="3299124"/>
          </a:xfrm>
          <a:prstGeom prst="rect">
            <a:avLst/>
          </a:prstGeom>
          <a:noFill/>
          <a:ln w="15875">
            <a:solidFill>
              <a:srgbClr val="6699FF"/>
            </a:solidFill>
          </a:ln>
        </p:spPr>
        <p:txBody>
          <a:bodyPr wrap="square" lIns="82058" tIns="41029" rIns="82058" bIns="41029" rtlCol="0">
            <a:spAutoFit/>
          </a:bodyPr>
          <a:lstStyle/>
          <a:p>
            <a:pPr algn="just">
              <a:spcAft>
                <a:spcPts val="300"/>
              </a:spcAft>
            </a:pPr>
            <a:endParaRPr lang="en-US" sz="1100" dirty="0" smtClean="0">
              <a:latin typeface="Arial" pitchFamily="34" charset="0"/>
              <a:cs typeface="Arial" pitchFamily="34" charset="0"/>
            </a:endParaRPr>
          </a:p>
          <a:p>
            <a:pPr marL="628650" lvl="1" indent="-171450" algn="just">
              <a:spcAft>
                <a:spcPts val="300"/>
              </a:spcAft>
              <a:buFont typeface="Wingdings" panose="05000000000000000000" pitchFamily="2" charset="2"/>
              <a:buChar char="Ø"/>
            </a:pPr>
            <a:r>
              <a:rPr lang="en-US" sz="1400" dirty="0" smtClean="0">
                <a:latin typeface="Arial" pitchFamily="34" charset="0"/>
                <a:cs typeface="Arial" pitchFamily="34" charset="0"/>
              </a:rPr>
              <a:t>   The limit for thickness of the Cerenkov Mirror defined to be </a:t>
            </a:r>
            <a:r>
              <a:rPr lang="en-US" sz="1400" b="1" dirty="0" smtClean="0">
                <a:latin typeface="Arial" pitchFamily="34" charset="0"/>
                <a:cs typeface="Arial" pitchFamily="34" charset="0"/>
              </a:rPr>
              <a:t>200 mg/cm </a:t>
            </a:r>
            <a:r>
              <a:rPr lang="en-US" sz="1400" b="1" baseline="30000" dirty="0" smtClean="0">
                <a:latin typeface="Arial" pitchFamily="34" charset="0"/>
                <a:cs typeface="Arial" pitchFamily="34" charset="0"/>
              </a:rPr>
              <a:t>2</a:t>
            </a:r>
            <a:r>
              <a:rPr lang="en-US" sz="1400" b="1" dirty="0" smtClean="0">
                <a:latin typeface="Arial" pitchFamily="34" charset="0"/>
                <a:cs typeface="Arial" pitchFamily="34" charset="0"/>
              </a:rPr>
              <a:t> </a:t>
            </a:r>
            <a:r>
              <a:rPr lang="en-US" sz="1400" dirty="0">
                <a:latin typeface="Arial" pitchFamily="34" charset="0"/>
                <a:cs typeface="Arial" pitchFamily="34" charset="0"/>
              </a:rPr>
              <a:t>or </a:t>
            </a:r>
            <a:r>
              <a:rPr lang="en-US" sz="1400" dirty="0" smtClean="0">
                <a:latin typeface="Arial" pitchFamily="34" charset="0"/>
                <a:cs typeface="Arial" pitchFamily="34" charset="0"/>
              </a:rPr>
              <a:t>less</a:t>
            </a:r>
          </a:p>
          <a:p>
            <a:pPr lvl="1" algn="just">
              <a:spcAft>
                <a:spcPts val="300"/>
              </a:spcAft>
            </a:pPr>
            <a:r>
              <a:rPr lang="en-US" sz="1400" dirty="0">
                <a:latin typeface="Arial" pitchFamily="34" charset="0"/>
                <a:cs typeface="Arial" pitchFamily="34" charset="0"/>
              </a:rPr>
              <a:t> </a:t>
            </a:r>
            <a:r>
              <a:rPr lang="en-US" sz="1400" dirty="0" smtClean="0">
                <a:latin typeface="Arial" pitchFamily="34" charset="0"/>
                <a:cs typeface="Arial" pitchFamily="34" charset="0"/>
              </a:rPr>
              <a:t>      (i.e. of the  order of radiator gas thickness) </a:t>
            </a:r>
          </a:p>
          <a:p>
            <a:pPr marL="628650" lvl="1" indent="-171450" algn="just">
              <a:spcAft>
                <a:spcPts val="300"/>
              </a:spcAft>
              <a:buFont typeface="Wingdings" panose="05000000000000000000" pitchFamily="2" charset="2"/>
              <a:buChar char="Ø"/>
            </a:pPr>
            <a:r>
              <a:rPr lang="en-US" sz="1400" dirty="0" smtClean="0">
                <a:latin typeface="Arial" pitchFamily="34" charset="0"/>
                <a:cs typeface="Arial" pitchFamily="34" charset="0"/>
              </a:rPr>
              <a:t>   Acceptance coverage: </a:t>
            </a:r>
          </a:p>
          <a:p>
            <a:pPr marL="1200150" lvl="2" indent="-285750" algn="just">
              <a:spcAft>
                <a:spcPts val="300"/>
              </a:spcAft>
              <a:buFont typeface="Courier New" panose="02070309020205020404" pitchFamily="49" charset="0"/>
              <a:buChar char="o"/>
            </a:pPr>
            <a:r>
              <a:rPr lang="en-US" sz="1400" dirty="0" smtClean="0">
                <a:latin typeface="Arial" pitchFamily="34" charset="0"/>
                <a:cs typeface="Arial" pitchFamily="34" charset="0"/>
              </a:rPr>
              <a:t>Polar angle in range of </a:t>
            </a:r>
            <a:r>
              <a:rPr lang="en-US" sz="1400" b="1" dirty="0" smtClean="0">
                <a:latin typeface="Arial" pitchFamily="34" charset="0"/>
                <a:cs typeface="Arial" pitchFamily="34" charset="0"/>
              </a:rPr>
              <a:t>5</a:t>
            </a:r>
            <a:r>
              <a:rPr lang="en-US" sz="1400" b="1" dirty="0" smtClean="0">
                <a:latin typeface="Arial" pitchFamily="34" charset="0"/>
                <a:cs typeface="Arial" pitchFamily="34" charset="0"/>
                <a:sym typeface="UniversalMath1 BT"/>
              </a:rPr>
              <a:t></a:t>
            </a:r>
            <a:r>
              <a:rPr lang="en-US" sz="1400" b="1" dirty="0" smtClean="0">
                <a:latin typeface="Arial" pitchFamily="34" charset="0"/>
                <a:cs typeface="Arial" pitchFamily="34" charset="0"/>
              </a:rPr>
              <a:t> to 35</a:t>
            </a:r>
            <a:r>
              <a:rPr lang="en-US" sz="1400" b="1" dirty="0" smtClean="0">
                <a:latin typeface="Arial" pitchFamily="34" charset="0"/>
                <a:cs typeface="Arial" pitchFamily="34" charset="0"/>
                <a:sym typeface="UniversalMath1 BT"/>
              </a:rPr>
              <a:t></a:t>
            </a:r>
            <a:r>
              <a:rPr lang="en-US" sz="1400" b="1" dirty="0" smtClean="0">
                <a:latin typeface="Arial" pitchFamily="34" charset="0"/>
                <a:cs typeface="Arial" pitchFamily="34" charset="0"/>
              </a:rPr>
              <a:t> </a:t>
            </a:r>
          </a:p>
          <a:p>
            <a:pPr marL="1200150" lvl="2" indent="-285750" algn="just">
              <a:spcAft>
                <a:spcPts val="300"/>
              </a:spcAft>
              <a:buFont typeface="Courier New" panose="02070309020205020404" pitchFamily="49" charset="0"/>
              <a:buChar char="o"/>
            </a:pPr>
            <a:r>
              <a:rPr lang="en-US" sz="1400" dirty="0" smtClean="0">
                <a:latin typeface="Arial" pitchFamily="34" charset="0"/>
                <a:cs typeface="Arial" pitchFamily="34" charset="0"/>
              </a:rPr>
              <a:t>Azimuthal angle in </a:t>
            </a:r>
            <a:r>
              <a:rPr lang="en-US" sz="1400" b="1" dirty="0" smtClean="0">
                <a:latin typeface="Arial" pitchFamily="34" charset="0"/>
                <a:cs typeface="Arial" pitchFamily="34" charset="0"/>
              </a:rPr>
              <a:t>full range (100%)</a:t>
            </a:r>
          </a:p>
          <a:p>
            <a:pPr marL="628650" lvl="1" indent="-171450" algn="just">
              <a:spcAft>
                <a:spcPts val="300"/>
              </a:spcAft>
              <a:buFont typeface="Wingdings" panose="05000000000000000000" pitchFamily="2" charset="2"/>
              <a:buChar char="Ø"/>
            </a:pPr>
            <a:r>
              <a:rPr lang="en-US" sz="1400" dirty="0" smtClean="0">
                <a:latin typeface="Arial" pitchFamily="34" charset="0"/>
                <a:cs typeface="Arial" pitchFamily="34" charset="0"/>
              </a:rPr>
              <a:t>   Operational in magnetic field of 30 to 35 Gauss </a:t>
            </a:r>
          </a:p>
          <a:p>
            <a:pPr marL="628650" lvl="1" indent="-171450" algn="just">
              <a:spcAft>
                <a:spcPts val="300"/>
              </a:spcAft>
              <a:buFont typeface="Wingdings" panose="05000000000000000000" pitchFamily="2" charset="2"/>
              <a:buChar char="Ø"/>
            </a:pPr>
            <a:r>
              <a:rPr lang="en-US" sz="1400" dirty="0" smtClean="0">
                <a:latin typeface="Arial" pitchFamily="34" charset="0"/>
                <a:cs typeface="Arial" pitchFamily="34" charset="0"/>
              </a:rPr>
              <a:t>   Multichannel detector with minimal number of reflections of Cerenkov light</a:t>
            </a:r>
          </a:p>
          <a:p>
            <a:pPr lvl="1" algn="just">
              <a:spcAft>
                <a:spcPts val="300"/>
              </a:spcAft>
            </a:pPr>
            <a:r>
              <a:rPr lang="en-US" sz="1400" dirty="0">
                <a:latin typeface="Arial" pitchFamily="34" charset="0"/>
                <a:cs typeface="Arial" pitchFamily="34" charset="0"/>
              </a:rPr>
              <a:t> </a:t>
            </a:r>
            <a:r>
              <a:rPr lang="en-US" sz="1400" dirty="0" smtClean="0">
                <a:latin typeface="Arial" pitchFamily="34" charset="0"/>
                <a:cs typeface="Arial" pitchFamily="34" charset="0"/>
              </a:rPr>
              <a:t>     and minimal number of channels</a:t>
            </a:r>
          </a:p>
          <a:p>
            <a:pPr marL="628650" lvl="1" indent="-171450" algn="just">
              <a:spcAft>
                <a:spcPts val="300"/>
              </a:spcAft>
              <a:buFont typeface="Wingdings" panose="05000000000000000000" pitchFamily="2" charset="2"/>
              <a:buChar char="Ø"/>
            </a:pPr>
            <a:r>
              <a:rPr lang="en-US" sz="1400" dirty="0" smtClean="0">
                <a:latin typeface="Arial" pitchFamily="34" charset="0"/>
                <a:cs typeface="Arial" pitchFamily="34" charset="0"/>
              </a:rPr>
              <a:t>   Electron detection efficiency close to 100%</a:t>
            </a:r>
          </a:p>
          <a:p>
            <a:pPr marL="628650" lvl="1" indent="-171450" algn="just">
              <a:spcAft>
                <a:spcPts val="300"/>
              </a:spcAft>
              <a:buFont typeface="Wingdings" panose="05000000000000000000" pitchFamily="2" charset="2"/>
              <a:buChar char="Ø"/>
            </a:pPr>
            <a:r>
              <a:rPr lang="en-US" sz="1400" dirty="0" smtClean="0">
                <a:latin typeface="Arial" pitchFamily="34" charset="0"/>
                <a:cs typeface="Arial" pitchFamily="34" charset="0"/>
              </a:rPr>
              <a:t>   Rejection of charged pions  </a:t>
            </a:r>
            <a:r>
              <a:rPr lang="en-US" sz="1400" dirty="0" smtClean="0">
                <a:latin typeface="Arial"/>
                <a:cs typeface="Arial"/>
              </a:rPr>
              <a:t>~ 500 or better</a:t>
            </a:r>
          </a:p>
          <a:p>
            <a:pPr marL="628650" lvl="1" indent="-171450" algn="just">
              <a:spcAft>
                <a:spcPts val="300"/>
              </a:spcAft>
              <a:buFont typeface="Wingdings" panose="05000000000000000000" pitchFamily="2" charset="2"/>
              <a:buChar char="Ø"/>
            </a:pPr>
            <a:r>
              <a:rPr lang="en-US" sz="1400" dirty="0">
                <a:latin typeface="Arial"/>
                <a:cs typeface="Arial"/>
              </a:rPr>
              <a:t> </a:t>
            </a:r>
            <a:r>
              <a:rPr lang="en-US" sz="1400" dirty="0" smtClean="0">
                <a:latin typeface="Arial"/>
                <a:cs typeface="Arial"/>
              </a:rPr>
              <a:t>  Improved (simplified) maintenance  </a:t>
            </a:r>
          </a:p>
          <a:p>
            <a:pPr algn="just">
              <a:spcAft>
                <a:spcPts val="300"/>
              </a:spcAft>
            </a:pPr>
            <a:r>
              <a:rPr lang="en-US" sz="1400" dirty="0" smtClean="0">
                <a:latin typeface="Arial" pitchFamily="34" charset="0"/>
                <a:cs typeface="Arial" pitchFamily="34" charset="0"/>
              </a:rPr>
              <a:t> </a:t>
            </a:r>
          </a:p>
        </p:txBody>
      </p:sp>
    </p:spTree>
    <p:extLst>
      <p:ext uri="{BB962C8B-B14F-4D97-AF65-F5344CB8AC3E}">
        <p14:creationId xmlns:p14="http://schemas.microsoft.com/office/powerpoint/2010/main" val="24697378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HTCC </a:t>
            </a:r>
            <a:r>
              <a:rPr lang="en-US" sz="2800" dirty="0"/>
              <a:t>Remaining Activities as of </a:t>
            </a:r>
            <a:r>
              <a:rPr lang="en-US" sz="2800" dirty="0" smtClean="0"/>
              <a:t>May 31, </a:t>
            </a:r>
            <a:r>
              <a:rPr lang="en-US" sz="2800" dirty="0"/>
              <a:t>2015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55845328"/>
              </p:ext>
            </p:extLst>
          </p:nvPr>
        </p:nvGraphicFramePr>
        <p:xfrm>
          <a:off x="446324" y="975506"/>
          <a:ext cx="8188960" cy="3847371"/>
        </p:xfrm>
        <a:graphic>
          <a:graphicData uri="http://schemas.openxmlformats.org/drawingml/2006/table">
            <a:tbl>
              <a:tblPr firstRow="1" bandRow="1">
                <a:tableStyleId>{5C22544A-7EE6-4342-B048-85BDC9FD1C3A}</a:tableStyleId>
              </a:tblPr>
              <a:tblGrid>
                <a:gridCol w="1391920"/>
                <a:gridCol w="1850315"/>
                <a:gridCol w="1241313"/>
                <a:gridCol w="1574800"/>
                <a:gridCol w="2130612"/>
              </a:tblGrid>
              <a:tr h="595442">
                <a:tc>
                  <a:txBody>
                    <a:bodyPr/>
                    <a:lstStyle/>
                    <a:p>
                      <a:pPr algn="ctr" fontAlgn="b"/>
                      <a:r>
                        <a:rPr lang="en-US" sz="1400" b="1" i="0" u="none" strike="noStrike" dirty="0">
                          <a:solidFill>
                            <a:srgbClr val="000000"/>
                          </a:solidFill>
                          <a:effectLst/>
                          <a:latin typeface="Calibri"/>
                        </a:rPr>
                        <a:t>Activity ID</a:t>
                      </a:r>
                    </a:p>
                  </a:txBody>
                  <a:tcPr marL="9525" marR="9525" marT="9525" marB="0" anchor="ctr">
                    <a:solidFill>
                      <a:schemeClr val="accent1">
                        <a:lumMod val="60000"/>
                        <a:lumOff val="40000"/>
                      </a:schemeClr>
                    </a:solidFill>
                  </a:tcPr>
                </a:tc>
                <a:tc>
                  <a:txBody>
                    <a:bodyPr/>
                    <a:lstStyle/>
                    <a:p>
                      <a:pPr algn="ctr" fontAlgn="b"/>
                      <a:r>
                        <a:rPr lang="en-US" sz="1400" b="1" i="0" u="none" strike="noStrike" dirty="0" smtClean="0">
                          <a:solidFill>
                            <a:srgbClr val="000000"/>
                          </a:solidFill>
                          <a:effectLst/>
                          <a:latin typeface="Calibri"/>
                        </a:rPr>
                        <a:t>Name</a:t>
                      </a:r>
                      <a:endParaRPr lang="en-US" sz="1400" b="1" i="0" u="none" strike="noStrike" dirty="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b"/>
                      <a:r>
                        <a:rPr lang="en-US" sz="1400" b="1" i="0" u="none" strike="noStrike" dirty="0">
                          <a:solidFill>
                            <a:srgbClr val="000000"/>
                          </a:solidFill>
                          <a:effectLst/>
                          <a:latin typeface="Calibri"/>
                        </a:rPr>
                        <a:t>Activity Start</a:t>
                      </a:r>
                    </a:p>
                  </a:txBody>
                  <a:tcPr marL="9525" marR="9525" marT="9525" marB="0" anchor="ctr">
                    <a:solidFill>
                      <a:schemeClr val="accent1">
                        <a:lumMod val="60000"/>
                        <a:lumOff val="40000"/>
                      </a:schemeClr>
                    </a:solidFill>
                  </a:tcPr>
                </a:tc>
                <a:tc>
                  <a:txBody>
                    <a:bodyPr/>
                    <a:lstStyle/>
                    <a:p>
                      <a:pPr algn="ctr" fontAlgn="b"/>
                      <a:r>
                        <a:rPr lang="en-US" sz="1400" b="1" i="0" u="none" strike="noStrike" dirty="0">
                          <a:solidFill>
                            <a:srgbClr val="000000"/>
                          </a:solidFill>
                          <a:effectLst/>
                          <a:latin typeface="Calibri"/>
                        </a:rPr>
                        <a:t>Activity Finish</a:t>
                      </a:r>
                    </a:p>
                  </a:txBody>
                  <a:tcPr marL="9525" marR="9525" marT="9525" marB="0" anchor="ctr">
                    <a:solidFill>
                      <a:schemeClr val="accent1">
                        <a:lumMod val="60000"/>
                        <a:lumOff val="40000"/>
                      </a:schemeClr>
                    </a:solidFill>
                  </a:tcPr>
                </a:tc>
                <a:tc>
                  <a:txBody>
                    <a:bodyPr/>
                    <a:lstStyle/>
                    <a:p>
                      <a:pPr algn="ctr" fontAlgn="b"/>
                      <a:r>
                        <a:rPr lang="en-US" sz="1400" b="1" i="0" u="none" strike="noStrike" dirty="0" smtClean="0">
                          <a:solidFill>
                            <a:srgbClr val="000000"/>
                          </a:solidFill>
                          <a:effectLst/>
                          <a:latin typeface="Calibri"/>
                        </a:rPr>
                        <a:t>Remaining Budgeted </a:t>
                      </a:r>
                      <a:r>
                        <a:rPr lang="en-US" sz="1400" b="1" i="0" u="none" strike="noStrike" dirty="0" err="1" smtClean="0">
                          <a:solidFill>
                            <a:srgbClr val="000000"/>
                          </a:solidFill>
                          <a:effectLst/>
                          <a:latin typeface="Calibri"/>
                        </a:rPr>
                        <a:t>MWeeks</a:t>
                      </a:r>
                      <a:r>
                        <a:rPr lang="en-US" sz="1400" b="1" i="0" u="none" strike="noStrike" dirty="0" smtClean="0">
                          <a:solidFill>
                            <a:srgbClr val="000000"/>
                          </a:solidFill>
                          <a:effectLst/>
                          <a:latin typeface="Calibri"/>
                        </a:rPr>
                        <a:t> </a:t>
                      </a:r>
                      <a:r>
                        <a:rPr lang="en-US" sz="1400" b="1" i="0" u="none" strike="noStrike" dirty="0">
                          <a:solidFill>
                            <a:srgbClr val="000000"/>
                          </a:solidFill>
                          <a:effectLst/>
                          <a:latin typeface="Calibri"/>
                        </a:rPr>
                        <a:t>or Proc. Cost</a:t>
                      </a:r>
                    </a:p>
                  </a:txBody>
                  <a:tcPr marL="9525" marR="9525" marT="9525" marB="0" anchor="ctr">
                    <a:solidFill>
                      <a:schemeClr val="accent1">
                        <a:lumMod val="60000"/>
                        <a:lumOff val="40000"/>
                      </a:schemeClr>
                    </a:solidFill>
                  </a:tcPr>
                </a:tc>
              </a:tr>
              <a:tr h="339920">
                <a:tc>
                  <a:txBody>
                    <a:bodyPr/>
                    <a:lstStyle/>
                    <a:p>
                      <a:pPr algn="ctr" fontAlgn="b"/>
                      <a:r>
                        <a:rPr lang="en-US" sz="1400" b="0" i="0" u="none" strike="noStrike" dirty="0" smtClean="0">
                          <a:solidFill>
                            <a:srgbClr val="000000"/>
                          </a:solidFill>
                          <a:effectLst/>
                          <a:latin typeface="Calibri"/>
                        </a:rPr>
                        <a:t>242241528,</a:t>
                      </a:r>
                      <a:r>
                        <a:rPr lang="en-US" sz="1400" b="0" i="0" u="none" strike="noStrike" baseline="0" dirty="0" smtClean="0">
                          <a:solidFill>
                            <a:srgbClr val="000000"/>
                          </a:solidFill>
                          <a:effectLst/>
                          <a:latin typeface="Calibri"/>
                        </a:rPr>
                        <a:t> 630, 635</a:t>
                      </a:r>
                      <a:endParaRPr lang="en-US" sz="1400" b="0" i="0" u="none" strike="noStrike" dirty="0">
                        <a:solidFill>
                          <a:srgbClr val="000000"/>
                        </a:solidFill>
                        <a:effectLst/>
                        <a:latin typeface="Calibri"/>
                      </a:endParaRPr>
                    </a:p>
                  </a:txBody>
                  <a:tcPr marL="9525" marR="9525" marT="9525" marB="0" anchor="b">
                    <a:solidFill>
                      <a:schemeClr val="accent3">
                        <a:lumMod val="40000"/>
                        <a:lumOff val="60000"/>
                      </a:schemeClr>
                    </a:solidFill>
                  </a:tcPr>
                </a:tc>
                <a:tc>
                  <a:txBody>
                    <a:bodyPr/>
                    <a:lstStyle/>
                    <a:p>
                      <a:pPr algn="ctr" fontAlgn="b"/>
                      <a:r>
                        <a:rPr lang="en-US" sz="1400" b="0" i="0" u="none" strike="noStrike" dirty="0" smtClean="0">
                          <a:solidFill>
                            <a:srgbClr val="000000"/>
                          </a:solidFill>
                          <a:effectLst/>
                          <a:latin typeface="Calibri"/>
                        </a:rPr>
                        <a:t>Gas System</a:t>
                      </a:r>
                      <a:r>
                        <a:rPr lang="en-US" sz="1400" b="0" i="0" u="none" strike="noStrike" baseline="0" dirty="0" smtClean="0">
                          <a:solidFill>
                            <a:srgbClr val="000000"/>
                          </a:solidFill>
                          <a:effectLst/>
                          <a:latin typeface="Calibri"/>
                        </a:rPr>
                        <a:t> Items</a:t>
                      </a:r>
                      <a:endParaRPr lang="en-US" sz="1400" b="0" i="0" u="none" strike="noStrike" dirty="0">
                        <a:solidFill>
                          <a:srgbClr val="000000"/>
                        </a:solidFill>
                        <a:effectLst/>
                        <a:latin typeface="Calibri"/>
                      </a:endParaRPr>
                    </a:p>
                  </a:txBody>
                  <a:tcPr marL="9525" marR="9525" marT="9525" marB="0" anchor="b">
                    <a:solidFill>
                      <a:schemeClr val="accent3">
                        <a:lumMod val="40000"/>
                        <a:lumOff val="60000"/>
                      </a:schemeClr>
                    </a:solidFill>
                  </a:tcPr>
                </a:tc>
                <a:tc>
                  <a:txBody>
                    <a:bodyPr/>
                    <a:lstStyle/>
                    <a:p>
                      <a:pPr algn="ctr" fontAlgn="b"/>
                      <a:r>
                        <a:rPr lang="en-US" sz="1400" b="0" i="0" u="none" strike="noStrike" dirty="0" smtClean="0">
                          <a:solidFill>
                            <a:srgbClr val="000000"/>
                          </a:solidFill>
                          <a:effectLst/>
                          <a:latin typeface="Calibri"/>
                        </a:rPr>
                        <a:t>5/4/15</a:t>
                      </a:r>
                      <a:endParaRPr lang="en-US" sz="1400" b="0" i="0" u="none" strike="noStrike" dirty="0">
                        <a:solidFill>
                          <a:srgbClr val="000000"/>
                        </a:solidFill>
                        <a:effectLst/>
                        <a:latin typeface="Calibri"/>
                      </a:endParaRPr>
                    </a:p>
                  </a:txBody>
                  <a:tcPr marL="9525" marR="9525" marT="9525" marB="0" anchor="b">
                    <a:solidFill>
                      <a:schemeClr val="accent3">
                        <a:lumMod val="40000"/>
                        <a:lumOff val="60000"/>
                      </a:schemeClr>
                    </a:solidFill>
                  </a:tcPr>
                </a:tc>
                <a:tc>
                  <a:txBody>
                    <a:bodyPr/>
                    <a:lstStyle/>
                    <a:p>
                      <a:pPr algn="ctr" fontAlgn="b"/>
                      <a:r>
                        <a:rPr lang="en-US" sz="1400" b="0" i="0" u="none" strike="noStrike" dirty="0">
                          <a:solidFill>
                            <a:srgbClr val="000000"/>
                          </a:solidFill>
                          <a:effectLst/>
                          <a:latin typeface="Calibri"/>
                        </a:rPr>
                        <a:t>6/30/15</a:t>
                      </a:r>
                    </a:p>
                  </a:txBody>
                  <a:tcPr marL="9525" marR="9525" marT="9525" marB="0" anchor="b">
                    <a:solidFill>
                      <a:schemeClr val="accent3">
                        <a:lumMod val="40000"/>
                        <a:lumOff val="60000"/>
                      </a:schemeClr>
                    </a:solidFill>
                  </a:tcPr>
                </a:tc>
                <a:tc>
                  <a:txBody>
                    <a:bodyPr/>
                    <a:lstStyle/>
                    <a:p>
                      <a:pPr algn="ctr" fontAlgn="b"/>
                      <a:r>
                        <a:rPr lang="en-US" sz="1400" b="0" i="0" u="none" strike="noStrike" dirty="0" smtClean="0">
                          <a:solidFill>
                            <a:srgbClr val="000000"/>
                          </a:solidFill>
                          <a:effectLst/>
                          <a:latin typeface="Calibri"/>
                        </a:rPr>
                        <a:t>$24,357 </a:t>
                      </a:r>
                      <a:endParaRPr lang="en-US" sz="1400" b="0" i="0" u="none" strike="noStrike" dirty="0">
                        <a:solidFill>
                          <a:srgbClr val="000000"/>
                        </a:solidFill>
                        <a:effectLst/>
                        <a:latin typeface="Calibri"/>
                      </a:endParaRPr>
                    </a:p>
                  </a:txBody>
                  <a:tcPr marL="9525" marR="9525" marT="9525" marB="0" anchor="b">
                    <a:solidFill>
                      <a:schemeClr val="accent3">
                        <a:lumMod val="40000"/>
                        <a:lumOff val="60000"/>
                      </a:schemeClr>
                    </a:solidFill>
                  </a:tcPr>
                </a:tc>
              </a:tr>
              <a:tr h="339920">
                <a:tc>
                  <a:txBody>
                    <a:bodyPr/>
                    <a:lstStyle/>
                    <a:p>
                      <a:pPr algn="ctr" fontAlgn="b"/>
                      <a:r>
                        <a:rPr lang="en-US" sz="1400" b="0" i="0" u="none" strike="noStrike" dirty="0" smtClean="0">
                          <a:solidFill>
                            <a:srgbClr val="000000"/>
                          </a:solidFill>
                          <a:effectLst/>
                          <a:latin typeface="Calibri"/>
                        </a:rPr>
                        <a:t>242241610</a:t>
                      </a:r>
                      <a:endParaRPr lang="en-US" sz="1400" b="0" i="0" u="none" strike="noStrike" dirty="0">
                        <a:solidFill>
                          <a:srgbClr val="000000"/>
                        </a:solidFill>
                        <a:effectLst/>
                        <a:latin typeface="Calibri"/>
                      </a:endParaRPr>
                    </a:p>
                  </a:txBody>
                  <a:tcPr marL="9525" marR="9525" marT="9525" marB="0" anchor="b">
                    <a:solidFill>
                      <a:schemeClr val="accent3">
                        <a:lumMod val="20000"/>
                        <a:lumOff val="80000"/>
                      </a:schemeClr>
                    </a:solidFill>
                  </a:tcPr>
                </a:tc>
                <a:tc>
                  <a:txBody>
                    <a:bodyPr/>
                    <a:lstStyle/>
                    <a:p>
                      <a:pPr algn="ctr" fontAlgn="b"/>
                      <a:r>
                        <a:rPr lang="en-US" sz="1400" b="0" i="0" u="none" strike="noStrike" dirty="0" smtClean="0">
                          <a:solidFill>
                            <a:srgbClr val="000000"/>
                          </a:solidFill>
                          <a:effectLst/>
                          <a:latin typeface="Calibri"/>
                        </a:rPr>
                        <a:t>Install Window</a:t>
                      </a:r>
                      <a:endParaRPr lang="en-US" sz="1400" b="0" i="0" u="none" strike="noStrike" dirty="0">
                        <a:solidFill>
                          <a:srgbClr val="000000"/>
                        </a:solidFill>
                        <a:effectLst/>
                        <a:latin typeface="Calibri"/>
                      </a:endParaRPr>
                    </a:p>
                  </a:txBody>
                  <a:tcPr marL="9525" marR="9525" marT="9525" marB="0" anchor="b">
                    <a:solidFill>
                      <a:schemeClr val="accent3">
                        <a:lumMod val="20000"/>
                        <a:lumOff val="80000"/>
                      </a:schemeClr>
                    </a:solidFill>
                  </a:tcPr>
                </a:tc>
                <a:tc>
                  <a:txBody>
                    <a:bodyPr/>
                    <a:lstStyle/>
                    <a:p>
                      <a:pPr algn="ctr" fontAlgn="b"/>
                      <a:r>
                        <a:rPr lang="en-US" sz="1400" b="0" i="0" u="none" strike="noStrike" dirty="0" smtClean="0">
                          <a:solidFill>
                            <a:srgbClr val="000000"/>
                          </a:solidFill>
                          <a:effectLst/>
                          <a:latin typeface="Calibri"/>
                        </a:rPr>
                        <a:t>5/2/14</a:t>
                      </a:r>
                      <a:endParaRPr lang="en-US" sz="1400" b="0" i="0" u="none" strike="noStrike" dirty="0">
                        <a:solidFill>
                          <a:srgbClr val="000000"/>
                        </a:solidFill>
                        <a:effectLst/>
                        <a:latin typeface="Calibri"/>
                      </a:endParaRPr>
                    </a:p>
                  </a:txBody>
                  <a:tcPr marL="9525" marR="9525" marT="9525" marB="0" anchor="b">
                    <a:solidFill>
                      <a:schemeClr val="accent3">
                        <a:lumMod val="20000"/>
                        <a:lumOff val="80000"/>
                      </a:schemeClr>
                    </a:solidFill>
                  </a:tcPr>
                </a:tc>
                <a:tc>
                  <a:txBody>
                    <a:bodyPr/>
                    <a:lstStyle/>
                    <a:p>
                      <a:pPr algn="ctr" fontAlgn="b"/>
                      <a:r>
                        <a:rPr lang="en-US" sz="1400" b="0" i="0" u="none" strike="noStrike" dirty="0" smtClean="0">
                          <a:solidFill>
                            <a:srgbClr val="000000"/>
                          </a:solidFill>
                          <a:effectLst/>
                          <a:latin typeface="Calibri"/>
                        </a:rPr>
                        <a:t>6/30/15</a:t>
                      </a:r>
                      <a:endParaRPr lang="en-US" sz="1400" b="0" i="0" u="none" strike="noStrike" dirty="0">
                        <a:solidFill>
                          <a:srgbClr val="000000"/>
                        </a:solidFill>
                        <a:effectLst/>
                        <a:latin typeface="Calibri"/>
                      </a:endParaRPr>
                    </a:p>
                  </a:txBody>
                  <a:tcPr marL="9525" marR="9525" marT="9525" marB="0" anchor="b">
                    <a:solidFill>
                      <a:schemeClr val="accent3">
                        <a:lumMod val="20000"/>
                        <a:lumOff val="80000"/>
                      </a:schemeClr>
                    </a:solidFill>
                  </a:tcPr>
                </a:tc>
                <a:tc>
                  <a:txBody>
                    <a:bodyPr/>
                    <a:lstStyle/>
                    <a:p>
                      <a:pPr algn="ctr" fontAlgn="b"/>
                      <a:r>
                        <a:rPr lang="en-US" sz="1400" b="0" i="0" u="none" strike="noStrike" dirty="0" smtClean="0">
                          <a:solidFill>
                            <a:srgbClr val="000000"/>
                          </a:solidFill>
                          <a:effectLst/>
                          <a:latin typeface="Calibri"/>
                        </a:rPr>
                        <a:t>1.1</a:t>
                      </a:r>
                      <a:endParaRPr lang="en-US" sz="1400" b="0" i="0" u="none" strike="noStrike" dirty="0">
                        <a:solidFill>
                          <a:srgbClr val="000000"/>
                        </a:solidFill>
                        <a:effectLst/>
                        <a:latin typeface="Calibri"/>
                      </a:endParaRPr>
                    </a:p>
                  </a:txBody>
                  <a:tcPr marL="9525" marR="9525" marT="9525" marB="0" anchor="b">
                    <a:solidFill>
                      <a:schemeClr val="accent3">
                        <a:lumMod val="20000"/>
                        <a:lumOff val="80000"/>
                      </a:schemeClr>
                    </a:solidFill>
                  </a:tcPr>
                </a:tc>
              </a:tr>
              <a:tr h="339920">
                <a:tc>
                  <a:txBody>
                    <a:bodyPr/>
                    <a:lstStyle/>
                    <a:p>
                      <a:pPr algn="ctr" fontAlgn="b"/>
                      <a:r>
                        <a:rPr lang="en-US" sz="1400" b="0" i="0" u="none" strike="noStrike" dirty="0" smtClean="0">
                          <a:solidFill>
                            <a:srgbClr val="000000"/>
                          </a:solidFill>
                          <a:effectLst/>
                          <a:latin typeface="Calibri"/>
                        </a:rPr>
                        <a:t>242241640</a:t>
                      </a:r>
                      <a:endParaRPr lang="en-US" sz="1400" b="0" i="0" u="none" strike="noStrike" dirty="0">
                        <a:solidFill>
                          <a:srgbClr val="000000"/>
                        </a:solidFill>
                        <a:effectLst/>
                        <a:latin typeface="Calibri"/>
                      </a:endParaRPr>
                    </a:p>
                  </a:txBody>
                  <a:tcPr marL="9525" marR="9525" marT="9525" marB="0" anchor="b">
                    <a:solidFill>
                      <a:schemeClr val="accent3">
                        <a:lumMod val="40000"/>
                        <a:lumOff val="60000"/>
                      </a:schemeClr>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mn-lt"/>
                        </a:rPr>
                        <a:t>Install/Check</a:t>
                      </a:r>
                      <a:r>
                        <a:rPr lang="en-US" sz="1400" b="0" i="0" u="none" strike="noStrike" baseline="0" dirty="0" smtClean="0">
                          <a:solidFill>
                            <a:srgbClr val="000000"/>
                          </a:solidFill>
                          <a:effectLst/>
                          <a:latin typeface="+mn-lt"/>
                        </a:rPr>
                        <a:t> Mirror</a:t>
                      </a:r>
                      <a:endParaRPr lang="en-US" sz="1400" b="0" i="0" u="none" strike="noStrike" dirty="0" smtClean="0">
                        <a:solidFill>
                          <a:srgbClr val="000000"/>
                        </a:solidFill>
                        <a:effectLst/>
                        <a:latin typeface="+mn-lt"/>
                      </a:endParaRPr>
                    </a:p>
                  </a:txBody>
                  <a:tcPr marL="9525" marR="9525" marT="9525" marB="0" anchor="b">
                    <a:solidFill>
                      <a:schemeClr val="accent3">
                        <a:lumMod val="40000"/>
                        <a:lumOff val="60000"/>
                      </a:schemeClr>
                    </a:solidFill>
                  </a:tcPr>
                </a:tc>
                <a:tc>
                  <a:txBody>
                    <a:bodyPr/>
                    <a:lstStyle/>
                    <a:p>
                      <a:pPr algn="ctr" fontAlgn="b"/>
                      <a:r>
                        <a:rPr lang="en-US" sz="1400" b="0" i="0" u="none" strike="noStrike" dirty="0" smtClean="0">
                          <a:solidFill>
                            <a:srgbClr val="000000"/>
                          </a:solidFill>
                          <a:effectLst/>
                          <a:latin typeface="Calibri"/>
                        </a:rPr>
                        <a:t>2/9/15</a:t>
                      </a:r>
                      <a:endParaRPr lang="en-US" sz="1400" b="0" i="0" u="none" strike="noStrike" dirty="0">
                        <a:solidFill>
                          <a:srgbClr val="000000"/>
                        </a:solidFill>
                        <a:effectLst/>
                        <a:latin typeface="Calibri"/>
                      </a:endParaRPr>
                    </a:p>
                  </a:txBody>
                  <a:tcPr marL="9525" marR="9525" marT="9525" marB="0" anchor="b">
                    <a:solidFill>
                      <a:schemeClr val="accent3">
                        <a:lumMod val="40000"/>
                        <a:lumOff val="60000"/>
                      </a:schemeClr>
                    </a:solidFill>
                  </a:tcPr>
                </a:tc>
                <a:tc>
                  <a:txBody>
                    <a:bodyPr/>
                    <a:lstStyle/>
                    <a:p>
                      <a:pPr algn="ctr" fontAlgn="b"/>
                      <a:r>
                        <a:rPr lang="en-US" sz="1400" b="0" i="0" u="none" strike="noStrike" dirty="0" smtClean="0">
                          <a:solidFill>
                            <a:srgbClr val="000000"/>
                          </a:solidFill>
                          <a:effectLst/>
                          <a:latin typeface="Calibri"/>
                        </a:rPr>
                        <a:t>6/15/15</a:t>
                      </a:r>
                      <a:endParaRPr lang="en-US" sz="1400" b="0" i="0" u="none" strike="noStrike" dirty="0">
                        <a:solidFill>
                          <a:srgbClr val="000000"/>
                        </a:solidFill>
                        <a:effectLst/>
                        <a:latin typeface="Calibri"/>
                      </a:endParaRPr>
                    </a:p>
                  </a:txBody>
                  <a:tcPr marL="9525" marR="9525" marT="9525" marB="0" anchor="b">
                    <a:solidFill>
                      <a:schemeClr val="accent3">
                        <a:lumMod val="40000"/>
                        <a:lumOff val="60000"/>
                      </a:schemeClr>
                    </a:solidFill>
                  </a:tcPr>
                </a:tc>
                <a:tc>
                  <a:txBody>
                    <a:bodyPr/>
                    <a:lstStyle/>
                    <a:p>
                      <a:pPr algn="ctr" fontAlgn="b"/>
                      <a:r>
                        <a:rPr lang="en-US" sz="1400" b="0" i="0" u="none" strike="noStrike" dirty="0" smtClean="0">
                          <a:solidFill>
                            <a:srgbClr val="000000"/>
                          </a:solidFill>
                          <a:effectLst/>
                          <a:latin typeface="Calibri"/>
                        </a:rPr>
                        <a:t>2.0</a:t>
                      </a:r>
                      <a:endParaRPr lang="en-US" sz="1400" b="0" i="0" u="none" strike="noStrike" dirty="0">
                        <a:solidFill>
                          <a:srgbClr val="000000"/>
                        </a:solidFill>
                        <a:effectLst/>
                        <a:latin typeface="Calibri"/>
                      </a:endParaRPr>
                    </a:p>
                  </a:txBody>
                  <a:tcPr marL="9525" marR="9525" marT="9525" marB="0" anchor="b">
                    <a:solidFill>
                      <a:schemeClr val="accent3">
                        <a:lumMod val="40000"/>
                        <a:lumOff val="60000"/>
                      </a:schemeClr>
                    </a:solidFill>
                  </a:tcPr>
                </a:tc>
              </a:tr>
              <a:tr h="339920">
                <a:tc>
                  <a:txBody>
                    <a:bodyPr/>
                    <a:lstStyle/>
                    <a:p>
                      <a:pPr algn="ctr" fontAlgn="b"/>
                      <a:r>
                        <a:rPr lang="en-US" sz="1400" b="0" i="0" u="none" strike="noStrike" dirty="0" smtClean="0">
                          <a:solidFill>
                            <a:srgbClr val="000000"/>
                          </a:solidFill>
                          <a:effectLst/>
                          <a:latin typeface="Calibri"/>
                        </a:rPr>
                        <a:t>24267135</a:t>
                      </a:r>
                      <a:endParaRPr lang="en-US" sz="1400" b="0" i="0" u="none" strike="noStrike" dirty="0">
                        <a:solidFill>
                          <a:srgbClr val="000000"/>
                        </a:solidFill>
                        <a:effectLst/>
                        <a:latin typeface="Calibri"/>
                      </a:endParaRPr>
                    </a:p>
                  </a:txBody>
                  <a:tcPr marL="9525" marR="9525" marT="9525" marB="0" anchor="b">
                    <a:solidFill>
                      <a:schemeClr val="accent6">
                        <a:lumMod val="20000"/>
                        <a:lumOff val="80000"/>
                      </a:schemeClr>
                    </a:solidFill>
                  </a:tcPr>
                </a:tc>
                <a:tc>
                  <a:txBody>
                    <a:bodyPr/>
                    <a:lstStyle/>
                    <a:p>
                      <a:pPr algn="ctr" fontAlgn="b"/>
                      <a:r>
                        <a:rPr lang="en-US" sz="1400" b="0" i="0" u="none" strike="noStrike" dirty="0" smtClean="0">
                          <a:solidFill>
                            <a:srgbClr val="000000"/>
                          </a:solidFill>
                          <a:effectLst/>
                          <a:latin typeface="Calibri"/>
                        </a:rPr>
                        <a:t>Produce Cart Drawings</a:t>
                      </a:r>
                      <a:endParaRPr lang="en-US" sz="1400" b="0" i="0" u="none" strike="noStrike" dirty="0">
                        <a:solidFill>
                          <a:srgbClr val="000000"/>
                        </a:solidFill>
                        <a:effectLst/>
                        <a:latin typeface="Calibri"/>
                      </a:endParaRPr>
                    </a:p>
                  </a:txBody>
                  <a:tcPr marL="9525" marR="9525" marT="9525" marB="0" anchor="b">
                    <a:solidFill>
                      <a:schemeClr val="accent6">
                        <a:lumMod val="20000"/>
                        <a:lumOff val="80000"/>
                      </a:schemeClr>
                    </a:solidFill>
                  </a:tcPr>
                </a:tc>
                <a:tc>
                  <a:txBody>
                    <a:bodyPr/>
                    <a:lstStyle/>
                    <a:p>
                      <a:pPr algn="ctr" fontAlgn="b"/>
                      <a:r>
                        <a:rPr lang="en-US" sz="1400" b="0" i="0" u="none" strike="noStrike" dirty="0" smtClean="0">
                          <a:solidFill>
                            <a:srgbClr val="000000"/>
                          </a:solidFill>
                          <a:effectLst/>
                          <a:latin typeface="Calibri"/>
                        </a:rPr>
                        <a:t>3/9/15</a:t>
                      </a:r>
                      <a:endParaRPr lang="en-US" sz="1400" b="0" i="0" u="none" strike="noStrike" dirty="0">
                        <a:solidFill>
                          <a:srgbClr val="000000"/>
                        </a:solidFill>
                        <a:effectLst/>
                        <a:latin typeface="Calibri"/>
                      </a:endParaRPr>
                    </a:p>
                  </a:txBody>
                  <a:tcPr marL="9525" marR="9525" marT="9525" marB="0" anchor="b">
                    <a:solidFill>
                      <a:schemeClr val="accent6">
                        <a:lumMod val="20000"/>
                        <a:lumOff val="80000"/>
                      </a:schemeClr>
                    </a:solidFill>
                  </a:tcPr>
                </a:tc>
                <a:tc>
                  <a:txBody>
                    <a:bodyPr/>
                    <a:lstStyle/>
                    <a:p>
                      <a:pPr algn="ctr" fontAlgn="b"/>
                      <a:r>
                        <a:rPr lang="en-US" sz="1400" b="0" i="0" u="none" strike="noStrike" dirty="0" smtClean="0">
                          <a:solidFill>
                            <a:srgbClr val="000000"/>
                          </a:solidFill>
                          <a:effectLst/>
                          <a:latin typeface="Calibri"/>
                        </a:rPr>
                        <a:t>7/22/15</a:t>
                      </a:r>
                      <a:endParaRPr lang="en-US" sz="1400" b="0" i="0" u="none" strike="noStrike" dirty="0">
                        <a:solidFill>
                          <a:srgbClr val="000000"/>
                        </a:solidFill>
                        <a:effectLst/>
                        <a:latin typeface="Calibri"/>
                      </a:endParaRPr>
                    </a:p>
                  </a:txBody>
                  <a:tcPr marL="9525" marR="9525" marT="9525" marB="0" anchor="b">
                    <a:solidFill>
                      <a:schemeClr val="accent6">
                        <a:lumMod val="20000"/>
                        <a:lumOff val="80000"/>
                      </a:schemeClr>
                    </a:solidFill>
                  </a:tcPr>
                </a:tc>
                <a:tc>
                  <a:txBody>
                    <a:bodyPr/>
                    <a:lstStyle/>
                    <a:p>
                      <a:pPr algn="ctr" fontAlgn="b"/>
                      <a:r>
                        <a:rPr lang="en-US" sz="1400" b="0" i="0" u="none" strike="noStrike" dirty="0" smtClean="0">
                          <a:solidFill>
                            <a:srgbClr val="000000"/>
                          </a:solidFill>
                          <a:effectLst/>
                          <a:latin typeface="Calibri"/>
                        </a:rPr>
                        <a:t>1</a:t>
                      </a:r>
                      <a:endParaRPr lang="en-US" sz="1400" b="0" i="0" u="none" strike="noStrike" dirty="0">
                        <a:solidFill>
                          <a:srgbClr val="000000"/>
                        </a:solidFill>
                        <a:effectLst/>
                        <a:latin typeface="Calibri"/>
                      </a:endParaRPr>
                    </a:p>
                  </a:txBody>
                  <a:tcPr marL="9525" marR="9525" marT="9525" marB="0" anchor="b">
                    <a:solidFill>
                      <a:schemeClr val="accent6">
                        <a:lumMod val="20000"/>
                        <a:lumOff val="80000"/>
                      </a:schemeClr>
                    </a:solidFill>
                  </a:tcPr>
                </a:tc>
              </a:tr>
              <a:tr h="339920">
                <a:tc>
                  <a:txBody>
                    <a:bodyPr/>
                    <a:lstStyle/>
                    <a:p>
                      <a:pPr algn="ctr" fontAlgn="b"/>
                      <a:r>
                        <a:rPr lang="en-US" sz="1400" b="0" i="0" u="none" strike="noStrike" dirty="0" smtClean="0">
                          <a:solidFill>
                            <a:srgbClr val="000000"/>
                          </a:solidFill>
                          <a:effectLst/>
                          <a:latin typeface="Calibri"/>
                        </a:rPr>
                        <a:t>24267140</a:t>
                      </a:r>
                      <a:endParaRPr lang="en-US" sz="1400" b="0" i="0" u="none" strike="noStrike" dirty="0">
                        <a:solidFill>
                          <a:srgbClr val="000000"/>
                        </a:solidFill>
                        <a:effectLst/>
                        <a:latin typeface="Calibri"/>
                      </a:endParaRPr>
                    </a:p>
                  </a:txBody>
                  <a:tcPr marL="9525" marR="9525" marT="9525" marB="0" anchor="b">
                    <a:solidFill>
                      <a:schemeClr val="accent6">
                        <a:lumMod val="40000"/>
                        <a:lumOff val="60000"/>
                      </a:schemeClr>
                    </a:solidFill>
                  </a:tcPr>
                </a:tc>
                <a:tc>
                  <a:txBody>
                    <a:bodyPr/>
                    <a:lstStyle/>
                    <a:p>
                      <a:pPr algn="ctr" fontAlgn="b"/>
                      <a:r>
                        <a:rPr lang="en-US" sz="1400" b="0" i="0" u="none" strike="noStrike" dirty="0" smtClean="0">
                          <a:solidFill>
                            <a:srgbClr val="000000"/>
                          </a:solidFill>
                          <a:effectLst/>
                          <a:latin typeface="Calibri"/>
                        </a:rPr>
                        <a:t>Procure Cart</a:t>
                      </a:r>
                      <a:endParaRPr lang="en-US" sz="1400" b="0" i="0" u="none" strike="noStrike" dirty="0">
                        <a:solidFill>
                          <a:srgbClr val="000000"/>
                        </a:solidFill>
                        <a:effectLst/>
                        <a:latin typeface="Calibri"/>
                      </a:endParaRPr>
                    </a:p>
                  </a:txBody>
                  <a:tcPr marL="9525" marR="9525" marT="9525" marB="0" anchor="b">
                    <a:solidFill>
                      <a:schemeClr val="accent6">
                        <a:lumMod val="40000"/>
                        <a:lumOff val="60000"/>
                      </a:schemeClr>
                    </a:solidFill>
                  </a:tcPr>
                </a:tc>
                <a:tc>
                  <a:txBody>
                    <a:bodyPr/>
                    <a:lstStyle/>
                    <a:p>
                      <a:pPr algn="ctr" fontAlgn="b"/>
                      <a:r>
                        <a:rPr lang="en-US" sz="1400" b="0" i="0" u="none" strike="noStrike" dirty="0" smtClean="0">
                          <a:solidFill>
                            <a:srgbClr val="000000"/>
                          </a:solidFill>
                          <a:effectLst/>
                          <a:latin typeface="Calibri"/>
                        </a:rPr>
                        <a:t>7/23/15</a:t>
                      </a:r>
                      <a:endParaRPr lang="en-US" sz="1400" b="0" i="0" u="none" strike="noStrike" dirty="0">
                        <a:solidFill>
                          <a:srgbClr val="000000"/>
                        </a:solidFill>
                        <a:effectLst/>
                        <a:latin typeface="Calibri"/>
                      </a:endParaRPr>
                    </a:p>
                  </a:txBody>
                  <a:tcPr marL="9525" marR="9525" marT="9525" marB="0" anchor="b">
                    <a:solidFill>
                      <a:schemeClr val="accent6">
                        <a:lumMod val="40000"/>
                        <a:lumOff val="60000"/>
                      </a:schemeClr>
                    </a:solidFill>
                  </a:tcPr>
                </a:tc>
                <a:tc>
                  <a:txBody>
                    <a:bodyPr/>
                    <a:lstStyle/>
                    <a:p>
                      <a:pPr algn="ctr" fontAlgn="b"/>
                      <a:r>
                        <a:rPr lang="en-US" sz="1400" b="0" i="0" u="none" strike="noStrike" dirty="0" smtClean="0">
                          <a:solidFill>
                            <a:srgbClr val="000000"/>
                          </a:solidFill>
                          <a:effectLst/>
                          <a:latin typeface="Calibri"/>
                        </a:rPr>
                        <a:t>9/18/15</a:t>
                      </a:r>
                      <a:endParaRPr lang="en-US" sz="1400" b="0" i="0" u="none" strike="noStrike" dirty="0">
                        <a:solidFill>
                          <a:srgbClr val="000000"/>
                        </a:solidFill>
                        <a:effectLst/>
                        <a:latin typeface="Calibri"/>
                      </a:endParaRPr>
                    </a:p>
                  </a:txBody>
                  <a:tcPr marL="9525" marR="9525" marT="9525" marB="0" anchor="b">
                    <a:solidFill>
                      <a:schemeClr val="accent6">
                        <a:lumMod val="40000"/>
                        <a:lumOff val="60000"/>
                      </a:schemeClr>
                    </a:solidFill>
                  </a:tcPr>
                </a:tc>
                <a:tc>
                  <a:txBody>
                    <a:bodyPr/>
                    <a:lstStyle/>
                    <a:p>
                      <a:pPr algn="ctr" fontAlgn="b"/>
                      <a:r>
                        <a:rPr lang="en-US" sz="1400" b="0" i="0" u="none" strike="noStrike" dirty="0" smtClean="0">
                          <a:solidFill>
                            <a:srgbClr val="000000"/>
                          </a:solidFill>
                          <a:effectLst/>
                          <a:latin typeface="Calibri"/>
                        </a:rPr>
                        <a:t>$37,798</a:t>
                      </a:r>
                      <a:endParaRPr lang="en-US" sz="1400" b="0" i="0" u="none" strike="noStrike" dirty="0">
                        <a:solidFill>
                          <a:srgbClr val="000000"/>
                        </a:solidFill>
                        <a:effectLst/>
                        <a:latin typeface="Calibri"/>
                      </a:endParaRPr>
                    </a:p>
                  </a:txBody>
                  <a:tcPr marL="9525" marR="9525" marT="9525" marB="0" anchor="b">
                    <a:solidFill>
                      <a:schemeClr val="accent6">
                        <a:lumMod val="40000"/>
                        <a:lumOff val="60000"/>
                      </a:schemeClr>
                    </a:solidFill>
                  </a:tcPr>
                </a:tc>
              </a:tr>
              <a:tr h="339920">
                <a:tc>
                  <a:txBody>
                    <a:bodyPr/>
                    <a:lstStyle/>
                    <a:p>
                      <a:pPr algn="ctr" fontAlgn="b"/>
                      <a:r>
                        <a:rPr lang="en-US" sz="1400" b="0" i="0" u="none" strike="noStrike" dirty="0" smtClean="0">
                          <a:solidFill>
                            <a:srgbClr val="000000"/>
                          </a:solidFill>
                          <a:effectLst/>
                          <a:latin typeface="Calibri"/>
                        </a:rPr>
                        <a:t>24267355,</a:t>
                      </a:r>
                      <a:r>
                        <a:rPr lang="en-US" sz="1400" b="0" i="0" u="none" strike="noStrike" baseline="0" dirty="0" smtClean="0">
                          <a:solidFill>
                            <a:srgbClr val="000000"/>
                          </a:solidFill>
                          <a:effectLst/>
                          <a:latin typeface="Calibri"/>
                        </a:rPr>
                        <a:t> 360, 365, 370, 375</a:t>
                      </a:r>
                      <a:endParaRPr lang="en-US" sz="1400" b="0" i="0" u="none" strike="noStrike" dirty="0">
                        <a:solidFill>
                          <a:srgbClr val="000000"/>
                        </a:solidFill>
                        <a:effectLst/>
                        <a:latin typeface="Calibri"/>
                      </a:endParaRPr>
                    </a:p>
                  </a:txBody>
                  <a:tcPr marL="9525" marR="9525" marT="9525" marB="0" anchor="b">
                    <a:solidFill>
                      <a:schemeClr val="accent6">
                        <a:lumMod val="20000"/>
                        <a:lumOff val="80000"/>
                      </a:schemeClr>
                    </a:solidFill>
                  </a:tcPr>
                </a:tc>
                <a:tc>
                  <a:txBody>
                    <a:bodyPr/>
                    <a:lstStyle/>
                    <a:p>
                      <a:pPr algn="ctr" fontAlgn="b"/>
                      <a:r>
                        <a:rPr lang="en-US" sz="1400" b="0" i="0" u="none" strike="noStrike" dirty="0" smtClean="0">
                          <a:solidFill>
                            <a:srgbClr val="000000"/>
                          </a:solidFill>
                          <a:effectLst/>
                          <a:latin typeface="Calibri"/>
                        </a:rPr>
                        <a:t>Install in Hall B</a:t>
                      </a:r>
                      <a:endParaRPr lang="en-US" sz="1400" b="0" i="0" u="none" strike="noStrike" dirty="0">
                        <a:solidFill>
                          <a:srgbClr val="000000"/>
                        </a:solidFill>
                        <a:effectLst/>
                        <a:latin typeface="Calibri"/>
                      </a:endParaRPr>
                    </a:p>
                  </a:txBody>
                  <a:tcPr marL="9525" marR="9525" marT="9525" marB="0" anchor="b">
                    <a:solidFill>
                      <a:schemeClr val="accent6">
                        <a:lumMod val="20000"/>
                        <a:lumOff val="80000"/>
                      </a:schemeClr>
                    </a:solidFill>
                  </a:tcPr>
                </a:tc>
                <a:tc>
                  <a:txBody>
                    <a:bodyPr/>
                    <a:lstStyle/>
                    <a:p>
                      <a:pPr algn="ctr" fontAlgn="b"/>
                      <a:r>
                        <a:rPr lang="en-US" sz="1400" b="0" i="0" u="none" strike="noStrike" dirty="0" smtClean="0">
                          <a:solidFill>
                            <a:srgbClr val="000000"/>
                          </a:solidFill>
                          <a:effectLst/>
                          <a:latin typeface="Calibri"/>
                        </a:rPr>
                        <a:t>7/15/16</a:t>
                      </a:r>
                      <a:endParaRPr lang="en-US" sz="1400" b="0" i="0" u="none" strike="noStrike" dirty="0">
                        <a:solidFill>
                          <a:srgbClr val="000000"/>
                        </a:solidFill>
                        <a:effectLst/>
                        <a:latin typeface="Calibri"/>
                      </a:endParaRPr>
                    </a:p>
                  </a:txBody>
                  <a:tcPr marL="9525" marR="9525" marT="9525" marB="0" anchor="b">
                    <a:solidFill>
                      <a:schemeClr val="accent6">
                        <a:lumMod val="20000"/>
                        <a:lumOff val="80000"/>
                      </a:schemeClr>
                    </a:solidFill>
                  </a:tcPr>
                </a:tc>
                <a:tc>
                  <a:txBody>
                    <a:bodyPr/>
                    <a:lstStyle/>
                    <a:p>
                      <a:pPr algn="ctr" fontAlgn="b"/>
                      <a:r>
                        <a:rPr lang="en-US" sz="1400" b="0" i="0" u="none" strike="noStrike" dirty="0" smtClean="0">
                          <a:solidFill>
                            <a:srgbClr val="000000"/>
                          </a:solidFill>
                          <a:effectLst/>
                          <a:latin typeface="Calibri"/>
                        </a:rPr>
                        <a:t>7/30/16</a:t>
                      </a:r>
                      <a:endParaRPr lang="en-US" sz="1400" b="0" i="0" u="none" strike="noStrike" dirty="0">
                        <a:solidFill>
                          <a:srgbClr val="000000"/>
                        </a:solidFill>
                        <a:effectLst/>
                        <a:latin typeface="Calibri"/>
                      </a:endParaRPr>
                    </a:p>
                  </a:txBody>
                  <a:tcPr marL="9525" marR="9525" marT="9525" marB="0" anchor="b">
                    <a:solidFill>
                      <a:schemeClr val="accent6">
                        <a:lumMod val="20000"/>
                        <a:lumOff val="80000"/>
                      </a:schemeClr>
                    </a:solidFill>
                  </a:tcPr>
                </a:tc>
                <a:tc>
                  <a:txBody>
                    <a:bodyPr/>
                    <a:lstStyle/>
                    <a:p>
                      <a:pPr algn="ctr" fontAlgn="b"/>
                      <a:r>
                        <a:rPr lang="en-US" sz="1400" b="0" i="0" u="none" strike="noStrike" dirty="0" smtClean="0">
                          <a:solidFill>
                            <a:srgbClr val="000000"/>
                          </a:solidFill>
                          <a:effectLst/>
                          <a:latin typeface="Calibri"/>
                        </a:rPr>
                        <a:t>7.9</a:t>
                      </a:r>
                      <a:endParaRPr lang="en-US" sz="1400" b="0" i="0" u="none" strike="noStrike" dirty="0">
                        <a:solidFill>
                          <a:srgbClr val="000000"/>
                        </a:solidFill>
                        <a:effectLst/>
                        <a:latin typeface="Calibri"/>
                      </a:endParaRPr>
                    </a:p>
                  </a:txBody>
                  <a:tcPr marL="9525" marR="9525" marT="9525" marB="0" anchor="b">
                    <a:solidFill>
                      <a:schemeClr val="accent6">
                        <a:lumMod val="20000"/>
                        <a:lumOff val="80000"/>
                      </a:schemeClr>
                    </a:solidFill>
                  </a:tcPr>
                </a:tc>
              </a:tr>
              <a:tr h="339920">
                <a:tc>
                  <a:txBody>
                    <a:bodyPr/>
                    <a:lstStyle/>
                    <a:p>
                      <a:pPr algn="ctr" fontAlgn="b"/>
                      <a:r>
                        <a:rPr lang="en-US" sz="1400" b="0" i="0" u="none" strike="noStrike" dirty="0" smtClean="0">
                          <a:solidFill>
                            <a:srgbClr val="000000"/>
                          </a:solidFill>
                          <a:effectLst/>
                          <a:latin typeface="Calibri"/>
                        </a:rPr>
                        <a:t>2822X030</a:t>
                      </a:r>
                      <a:endParaRPr lang="en-US" sz="1400" b="0" i="0" u="none" strike="noStrike" dirty="0">
                        <a:solidFill>
                          <a:srgbClr val="000000"/>
                        </a:solidFill>
                        <a:effectLst/>
                        <a:latin typeface="Calibri"/>
                      </a:endParaRPr>
                    </a:p>
                  </a:txBody>
                  <a:tcPr marL="9525" marR="9525" marT="9525" marB="0" anchor="b">
                    <a:solidFill>
                      <a:schemeClr val="accent5">
                        <a:lumMod val="40000"/>
                        <a:lumOff val="60000"/>
                      </a:schemeClr>
                    </a:solidFill>
                  </a:tcPr>
                </a:tc>
                <a:tc>
                  <a:txBody>
                    <a:bodyPr/>
                    <a:lstStyle/>
                    <a:p>
                      <a:pPr algn="ctr" fontAlgn="b"/>
                      <a:r>
                        <a:rPr lang="en-US" sz="1400" b="0" i="0" u="none" strike="noStrike" dirty="0" smtClean="0">
                          <a:solidFill>
                            <a:srgbClr val="000000"/>
                          </a:solidFill>
                          <a:effectLst/>
                          <a:latin typeface="Calibri"/>
                        </a:rPr>
                        <a:t>Install LMS</a:t>
                      </a:r>
                      <a:endParaRPr lang="en-US" sz="1400" b="0" i="0" u="none" strike="noStrike" dirty="0">
                        <a:solidFill>
                          <a:srgbClr val="000000"/>
                        </a:solidFill>
                        <a:effectLst/>
                        <a:latin typeface="Calibri"/>
                      </a:endParaRPr>
                    </a:p>
                  </a:txBody>
                  <a:tcPr marL="9525" marR="9525" marT="9525" marB="0" anchor="b">
                    <a:solidFill>
                      <a:schemeClr val="accent5">
                        <a:lumMod val="40000"/>
                        <a:lumOff val="60000"/>
                      </a:schemeClr>
                    </a:solidFill>
                  </a:tcPr>
                </a:tc>
                <a:tc>
                  <a:txBody>
                    <a:bodyPr/>
                    <a:lstStyle/>
                    <a:p>
                      <a:pPr algn="ctr" fontAlgn="b"/>
                      <a:r>
                        <a:rPr lang="en-US" sz="1400" b="0" i="0" u="none" strike="noStrike" dirty="0" smtClean="0">
                          <a:solidFill>
                            <a:srgbClr val="000000"/>
                          </a:solidFill>
                          <a:effectLst/>
                          <a:latin typeface="Calibri"/>
                        </a:rPr>
                        <a:t>2/6/15</a:t>
                      </a:r>
                      <a:endParaRPr lang="en-US" sz="1400" b="0" i="0" u="none" strike="noStrike" dirty="0">
                        <a:solidFill>
                          <a:srgbClr val="000000"/>
                        </a:solidFill>
                        <a:effectLst/>
                        <a:latin typeface="Calibri"/>
                      </a:endParaRPr>
                    </a:p>
                  </a:txBody>
                  <a:tcPr marL="9525" marR="9525" marT="9525" marB="0" anchor="b">
                    <a:solidFill>
                      <a:schemeClr val="accent5">
                        <a:lumMod val="40000"/>
                        <a:lumOff val="60000"/>
                      </a:schemeClr>
                    </a:solidFill>
                  </a:tcPr>
                </a:tc>
                <a:tc>
                  <a:txBody>
                    <a:bodyPr/>
                    <a:lstStyle/>
                    <a:p>
                      <a:pPr algn="ctr" fontAlgn="b"/>
                      <a:r>
                        <a:rPr lang="en-US" sz="1400" b="0" i="0" u="none" strike="noStrike" dirty="0" smtClean="0">
                          <a:solidFill>
                            <a:srgbClr val="000000"/>
                          </a:solidFill>
                          <a:effectLst/>
                          <a:latin typeface="Calibri"/>
                        </a:rPr>
                        <a:t>7/10/15</a:t>
                      </a:r>
                      <a:endParaRPr lang="en-US" sz="1400" b="0" i="0" u="none" strike="noStrike" dirty="0">
                        <a:solidFill>
                          <a:srgbClr val="000000"/>
                        </a:solidFill>
                        <a:effectLst/>
                        <a:latin typeface="Calibri"/>
                      </a:endParaRPr>
                    </a:p>
                  </a:txBody>
                  <a:tcPr marL="9525" marR="9525" marT="9525" marB="0" anchor="b">
                    <a:solidFill>
                      <a:schemeClr val="accent5">
                        <a:lumMod val="40000"/>
                        <a:lumOff val="60000"/>
                      </a:schemeClr>
                    </a:solidFill>
                  </a:tcPr>
                </a:tc>
                <a:tc>
                  <a:txBody>
                    <a:bodyPr/>
                    <a:lstStyle/>
                    <a:p>
                      <a:pPr algn="ctr" fontAlgn="b"/>
                      <a:r>
                        <a:rPr lang="en-US" sz="1400" b="0" i="0" u="none" strike="noStrike" dirty="0" smtClean="0">
                          <a:solidFill>
                            <a:srgbClr val="000000"/>
                          </a:solidFill>
                          <a:effectLst/>
                          <a:latin typeface="Calibri"/>
                        </a:rPr>
                        <a:t>5.7</a:t>
                      </a:r>
                      <a:endParaRPr lang="en-US" sz="1400" b="0" i="0" u="none" strike="noStrike" dirty="0">
                        <a:solidFill>
                          <a:srgbClr val="000000"/>
                        </a:solidFill>
                        <a:effectLst/>
                        <a:latin typeface="Calibri"/>
                      </a:endParaRPr>
                    </a:p>
                  </a:txBody>
                  <a:tcPr marL="9525" marR="9525" marT="9525" marB="0" anchor="b">
                    <a:solidFill>
                      <a:schemeClr val="accent5">
                        <a:lumMod val="40000"/>
                        <a:lumOff val="60000"/>
                      </a:schemeClr>
                    </a:solidFill>
                  </a:tcPr>
                </a:tc>
              </a:tr>
              <a:tr h="339920">
                <a:tc>
                  <a:txBody>
                    <a:bodyPr/>
                    <a:lstStyle/>
                    <a:p>
                      <a:pPr algn="ctr" fontAlgn="b"/>
                      <a:r>
                        <a:rPr lang="en-US" sz="1400" b="0" i="0" u="none" strike="noStrike" dirty="0" smtClean="0">
                          <a:solidFill>
                            <a:srgbClr val="000000"/>
                          </a:solidFill>
                          <a:effectLst/>
                          <a:latin typeface="Calibri"/>
                        </a:rPr>
                        <a:t>2822X035</a:t>
                      </a:r>
                      <a:endParaRPr lang="en-US" sz="1400" b="0" i="0" u="none" strike="noStrike" dirty="0">
                        <a:solidFill>
                          <a:srgbClr val="000000"/>
                        </a:solidFill>
                        <a:effectLst/>
                        <a:latin typeface="Calibri"/>
                      </a:endParaRPr>
                    </a:p>
                  </a:txBody>
                  <a:tcPr marL="9525" marR="9525" marT="9525" marB="0" anchor="b">
                    <a:solidFill>
                      <a:schemeClr val="accent5">
                        <a:lumMod val="20000"/>
                        <a:lumOff val="80000"/>
                      </a:schemeClr>
                    </a:solidFill>
                  </a:tcPr>
                </a:tc>
                <a:tc>
                  <a:txBody>
                    <a:bodyPr/>
                    <a:lstStyle/>
                    <a:p>
                      <a:pPr algn="ctr" fontAlgn="b"/>
                      <a:r>
                        <a:rPr lang="en-US" sz="1400" b="0" i="0" u="none" strike="noStrike" dirty="0" smtClean="0">
                          <a:solidFill>
                            <a:srgbClr val="000000"/>
                          </a:solidFill>
                          <a:effectLst/>
                          <a:latin typeface="Calibri"/>
                        </a:rPr>
                        <a:t>QA during Mirror Install</a:t>
                      </a:r>
                      <a:endParaRPr lang="en-US" sz="1400" b="0" i="0" u="none" strike="noStrike" dirty="0">
                        <a:solidFill>
                          <a:srgbClr val="000000"/>
                        </a:solidFill>
                        <a:effectLst/>
                        <a:latin typeface="Calibri"/>
                      </a:endParaRPr>
                    </a:p>
                  </a:txBody>
                  <a:tcPr marL="9525" marR="9525" marT="9525" marB="0" anchor="b">
                    <a:solidFill>
                      <a:schemeClr val="accent5">
                        <a:lumMod val="20000"/>
                        <a:lumOff val="80000"/>
                      </a:schemeClr>
                    </a:solidFill>
                  </a:tcPr>
                </a:tc>
                <a:tc>
                  <a:txBody>
                    <a:bodyPr/>
                    <a:lstStyle/>
                    <a:p>
                      <a:pPr algn="ctr" fontAlgn="b"/>
                      <a:r>
                        <a:rPr lang="en-US" sz="1400" b="0" i="0" u="none" strike="noStrike" dirty="0" smtClean="0">
                          <a:solidFill>
                            <a:srgbClr val="000000"/>
                          </a:solidFill>
                          <a:effectLst/>
                          <a:latin typeface="Calibri"/>
                        </a:rPr>
                        <a:t>5/4/15</a:t>
                      </a:r>
                      <a:endParaRPr lang="en-US" sz="1400" b="0" i="0" u="none" strike="noStrike" dirty="0">
                        <a:solidFill>
                          <a:srgbClr val="000000"/>
                        </a:solidFill>
                        <a:effectLst/>
                        <a:latin typeface="Calibri"/>
                      </a:endParaRPr>
                    </a:p>
                  </a:txBody>
                  <a:tcPr marL="9525" marR="9525" marT="9525" marB="0" anchor="b">
                    <a:solidFill>
                      <a:schemeClr val="accent5">
                        <a:lumMod val="20000"/>
                        <a:lumOff val="80000"/>
                      </a:schemeClr>
                    </a:solidFill>
                  </a:tcPr>
                </a:tc>
                <a:tc>
                  <a:txBody>
                    <a:bodyPr/>
                    <a:lstStyle/>
                    <a:p>
                      <a:pPr algn="ctr" fontAlgn="b"/>
                      <a:r>
                        <a:rPr lang="en-US" sz="1400" b="0" i="0" u="none" strike="noStrike" dirty="0" smtClean="0">
                          <a:solidFill>
                            <a:srgbClr val="000000"/>
                          </a:solidFill>
                          <a:effectLst/>
                          <a:latin typeface="Calibri"/>
                        </a:rPr>
                        <a:t>9/3/15</a:t>
                      </a:r>
                      <a:endParaRPr lang="en-US" sz="1400" b="0" i="0" u="none" strike="noStrike" dirty="0">
                        <a:solidFill>
                          <a:srgbClr val="000000"/>
                        </a:solidFill>
                        <a:effectLst/>
                        <a:latin typeface="Calibri"/>
                      </a:endParaRPr>
                    </a:p>
                  </a:txBody>
                  <a:tcPr marL="9525" marR="9525" marT="9525" marB="0" anchor="b">
                    <a:solidFill>
                      <a:schemeClr val="accent5">
                        <a:lumMod val="20000"/>
                        <a:lumOff val="80000"/>
                      </a:schemeClr>
                    </a:solidFill>
                  </a:tcPr>
                </a:tc>
                <a:tc>
                  <a:txBody>
                    <a:bodyPr/>
                    <a:lstStyle/>
                    <a:p>
                      <a:pPr algn="ctr" fontAlgn="b"/>
                      <a:r>
                        <a:rPr lang="en-US" sz="1400" b="0" i="0" u="none" strike="noStrike" dirty="0" smtClean="0">
                          <a:solidFill>
                            <a:srgbClr val="000000"/>
                          </a:solidFill>
                          <a:effectLst/>
                          <a:latin typeface="Calibri"/>
                        </a:rPr>
                        <a:t>11</a:t>
                      </a:r>
                      <a:endParaRPr lang="en-US" sz="1400" b="0" i="0" u="none" strike="noStrike" dirty="0">
                        <a:solidFill>
                          <a:srgbClr val="000000"/>
                        </a:solidFill>
                        <a:effectLst/>
                        <a:latin typeface="Calibri"/>
                      </a:endParaRPr>
                    </a:p>
                  </a:txBody>
                  <a:tcPr marL="9525" marR="9525" marT="9525" marB="0" anchor="b">
                    <a:solidFill>
                      <a:schemeClr val="accent5">
                        <a:lumMod val="20000"/>
                        <a:lumOff val="80000"/>
                      </a:schemeClr>
                    </a:solidFill>
                  </a:tcPr>
                </a:tc>
              </a:tr>
              <a:tr h="339920">
                <a:tc>
                  <a:txBody>
                    <a:bodyPr/>
                    <a:lstStyle/>
                    <a:p>
                      <a:pPr algn="ctr" fontAlgn="b"/>
                      <a:r>
                        <a:rPr lang="en-US" sz="1400" b="0" i="0" u="none" strike="noStrike" dirty="0" smtClean="0">
                          <a:solidFill>
                            <a:srgbClr val="000000"/>
                          </a:solidFill>
                          <a:effectLst/>
                          <a:latin typeface="Calibri"/>
                        </a:rPr>
                        <a:t>2822X040</a:t>
                      </a:r>
                      <a:endParaRPr lang="en-US" sz="1400" b="0" i="0" u="none" strike="noStrike" dirty="0">
                        <a:solidFill>
                          <a:srgbClr val="000000"/>
                        </a:solidFill>
                        <a:effectLst/>
                        <a:latin typeface="Calibri"/>
                      </a:endParaRPr>
                    </a:p>
                  </a:txBody>
                  <a:tcPr marL="9525" marR="9525" marT="9525" marB="0" anchor="b">
                    <a:solidFill>
                      <a:schemeClr val="accent5">
                        <a:lumMod val="40000"/>
                        <a:lumOff val="60000"/>
                      </a:schemeClr>
                    </a:solidFill>
                  </a:tcPr>
                </a:tc>
                <a:tc>
                  <a:txBody>
                    <a:bodyPr/>
                    <a:lstStyle/>
                    <a:p>
                      <a:pPr algn="ctr" fontAlgn="b"/>
                      <a:r>
                        <a:rPr lang="en-US" sz="1400" b="0" i="0" u="none" strike="noStrike" dirty="0" smtClean="0">
                          <a:solidFill>
                            <a:srgbClr val="000000"/>
                          </a:solidFill>
                          <a:effectLst/>
                          <a:latin typeface="Calibri"/>
                        </a:rPr>
                        <a:t>Optical Tests of Mirror</a:t>
                      </a:r>
                      <a:endParaRPr lang="en-US" sz="1400" b="0" i="0" u="none" strike="noStrike" dirty="0">
                        <a:solidFill>
                          <a:srgbClr val="000000"/>
                        </a:solidFill>
                        <a:effectLst/>
                        <a:latin typeface="Calibri"/>
                      </a:endParaRPr>
                    </a:p>
                  </a:txBody>
                  <a:tcPr marL="9525" marR="9525" marT="9525" marB="0" anchor="b">
                    <a:solidFill>
                      <a:schemeClr val="accent5">
                        <a:lumMod val="40000"/>
                        <a:lumOff val="60000"/>
                      </a:schemeClr>
                    </a:solidFill>
                  </a:tcPr>
                </a:tc>
                <a:tc>
                  <a:txBody>
                    <a:bodyPr/>
                    <a:lstStyle/>
                    <a:p>
                      <a:pPr algn="ctr" fontAlgn="b"/>
                      <a:r>
                        <a:rPr lang="en-US" sz="1400" b="0" i="0" u="none" strike="noStrike" dirty="0" smtClean="0">
                          <a:solidFill>
                            <a:srgbClr val="000000"/>
                          </a:solidFill>
                          <a:effectLst/>
                          <a:latin typeface="Calibri"/>
                        </a:rPr>
                        <a:t>6/16/15</a:t>
                      </a:r>
                      <a:endParaRPr lang="en-US" sz="1400" b="0" i="0" u="none" strike="noStrike" dirty="0">
                        <a:solidFill>
                          <a:srgbClr val="000000"/>
                        </a:solidFill>
                        <a:effectLst/>
                        <a:latin typeface="Calibri"/>
                      </a:endParaRPr>
                    </a:p>
                  </a:txBody>
                  <a:tcPr marL="9525" marR="9525" marT="9525" marB="0" anchor="b">
                    <a:solidFill>
                      <a:schemeClr val="accent5">
                        <a:lumMod val="40000"/>
                        <a:lumOff val="60000"/>
                      </a:schemeClr>
                    </a:solidFill>
                  </a:tcPr>
                </a:tc>
                <a:tc>
                  <a:txBody>
                    <a:bodyPr/>
                    <a:lstStyle/>
                    <a:p>
                      <a:pPr algn="ctr" fontAlgn="b"/>
                      <a:r>
                        <a:rPr lang="en-US" sz="1400" b="0" i="0" u="none" strike="noStrike" dirty="0" smtClean="0">
                          <a:solidFill>
                            <a:srgbClr val="000000"/>
                          </a:solidFill>
                          <a:effectLst/>
                          <a:latin typeface="Calibri"/>
                        </a:rPr>
                        <a:t>7/15/15</a:t>
                      </a:r>
                      <a:endParaRPr lang="en-US" sz="1400" b="0" i="0" u="none" strike="noStrike" dirty="0">
                        <a:solidFill>
                          <a:srgbClr val="000000"/>
                        </a:solidFill>
                        <a:effectLst/>
                        <a:latin typeface="Calibri"/>
                      </a:endParaRPr>
                    </a:p>
                  </a:txBody>
                  <a:tcPr marL="9525" marR="9525" marT="9525" marB="0" anchor="b">
                    <a:solidFill>
                      <a:schemeClr val="accent5">
                        <a:lumMod val="40000"/>
                        <a:lumOff val="60000"/>
                      </a:schemeClr>
                    </a:solidFill>
                  </a:tcPr>
                </a:tc>
                <a:tc>
                  <a:txBody>
                    <a:bodyPr/>
                    <a:lstStyle/>
                    <a:p>
                      <a:pPr algn="ctr" fontAlgn="b"/>
                      <a:r>
                        <a:rPr lang="en-US" sz="1400" b="0" i="0" u="none" strike="noStrike" dirty="0" smtClean="0">
                          <a:solidFill>
                            <a:srgbClr val="000000"/>
                          </a:solidFill>
                          <a:effectLst/>
                          <a:latin typeface="Calibri"/>
                        </a:rPr>
                        <a:t>6</a:t>
                      </a:r>
                      <a:endParaRPr lang="en-US" sz="1400" b="0" i="0" u="none" strike="noStrike" dirty="0">
                        <a:solidFill>
                          <a:srgbClr val="000000"/>
                        </a:solidFill>
                        <a:effectLst/>
                        <a:latin typeface="Calibri"/>
                      </a:endParaRPr>
                    </a:p>
                  </a:txBody>
                  <a:tcPr marL="9525" marR="9525" marT="9525" marB="0" anchor="b">
                    <a:solidFill>
                      <a:schemeClr val="accent5">
                        <a:lumMod val="40000"/>
                        <a:lumOff val="60000"/>
                      </a:schemeClr>
                    </a:solidFill>
                  </a:tcPr>
                </a:tc>
              </a:tr>
            </a:tbl>
          </a:graphicData>
        </a:graphic>
      </p:graphicFrame>
      <p:sp>
        <p:nvSpPr>
          <p:cNvPr id="3" name="TextBox 2"/>
          <p:cNvSpPr txBox="1"/>
          <p:nvPr/>
        </p:nvSpPr>
        <p:spPr>
          <a:xfrm>
            <a:off x="335280" y="5052964"/>
            <a:ext cx="8442960" cy="1200329"/>
          </a:xfrm>
          <a:prstGeom prst="rect">
            <a:avLst/>
          </a:prstGeom>
          <a:noFill/>
        </p:spPr>
        <p:txBody>
          <a:bodyPr wrap="square" rtlCol="0">
            <a:spAutoFit/>
          </a:bodyPr>
          <a:lstStyle/>
          <a:p>
            <a:pPr defTabSz="457200"/>
            <a:r>
              <a:rPr lang="en-US" dirty="0" smtClean="0">
                <a:solidFill>
                  <a:prstClr val="black"/>
                </a:solidFill>
              </a:rPr>
              <a:t>Total is 34.7 mw, which is estimated at $77.0K direct ($17.4K HTCC, $24.7 Install, $34.9 Pre-ops)  and is planned to be supported by Hall B personnel, including visiting </a:t>
            </a:r>
            <a:r>
              <a:rPr lang="en-US" dirty="0" err="1" smtClean="0">
                <a:solidFill>
                  <a:prstClr val="black"/>
                </a:solidFill>
              </a:rPr>
              <a:t>postdoc</a:t>
            </a:r>
            <a:r>
              <a:rPr lang="en-US" dirty="0" smtClean="0">
                <a:solidFill>
                  <a:prstClr val="black"/>
                </a:solidFill>
              </a:rPr>
              <a:t> and graduate student, and one contract designer</a:t>
            </a:r>
          </a:p>
          <a:p>
            <a:pPr defTabSz="457200"/>
            <a:endParaRPr lang="en-US" dirty="0" smtClean="0">
              <a:solidFill>
                <a:prstClr val="black"/>
              </a:solidFill>
            </a:endParaRPr>
          </a:p>
        </p:txBody>
      </p:sp>
    </p:spTree>
    <p:extLst>
      <p:ext uri="{BB962C8B-B14F-4D97-AF65-F5344CB8AC3E}">
        <p14:creationId xmlns:p14="http://schemas.microsoft.com/office/powerpoint/2010/main" val="309394354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62200" y="76200"/>
            <a:ext cx="3962400" cy="461665"/>
          </a:xfrm>
          <a:prstGeom prst="rect">
            <a:avLst/>
          </a:prstGeom>
          <a:noFill/>
        </p:spPr>
        <p:txBody>
          <a:bodyPr wrap="square" rtlCol="0">
            <a:spAutoFit/>
          </a:bodyPr>
          <a:lstStyle/>
          <a:p>
            <a:r>
              <a:rPr lang="en-US" sz="2400" b="1" dirty="0">
                <a:solidFill>
                  <a:srgbClr val="0033CC"/>
                </a:solidFill>
                <a:latin typeface="+mj-lt"/>
              </a:rPr>
              <a:t>P</a:t>
            </a:r>
            <a:r>
              <a:rPr lang="en-US" sz="2400" b="1" dirty="0" smtClean="0">
                <a:solidFill>
                  <a:srgbClr val="0033CC"/>
                </a:solidFill>
                <a:latin typeface="+mj-lt"/>
              </a:rPr>
              <a:t>roject Work Remaining</a:t>
            </a:r>
            <a:endParaRPr lang="en-US" sz="2400" b="1" dirty="0">
              <a:solidFill>
                <a:srgbClr val="0033CC"/>
              </a:solidFill>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3594590551"/>
              </p:ext>
            </p:extLst>
          </p:nvPr>
        </p:nvGraphicFramePr>
        <p:xfrm>
          <a:off x="304800" y="822960"/>
          <a:ext cx="8534400" cy="4897120"/>
        </p:xfrm>
        <a:graphic>
          <a:graphicData uri="http://schemas.openxmlformats.org/drawingml/2006/table">
            <a:tbl>
              <a:tblPr firstRow="1" bandRow="1">
                <a:tableStyleId>{2D5ABB26-0587-4C30-8999-92F81FD0307C}</a:tableStyleId>
              </a:tblPr>
              <a:tblGrid>
                <a:gridCol w="381000"/>
                <a:gridCol w="3657600"/>
                <a:gridCol w="1143000"/>
                <a:gridCol w="2286000"/>
                <a:gridCol w="1066800"/>
              </a:tblGrid>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Activity</a:t>
                      </a:r>
                      <a:endParaRPr kumimoji="0" lang="en-US" sz="11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tc>
                <a:tc>
                  <a:txBody>
                    <a:bodyPr/>
                    <a:lstStyle/>
                    <a:p>
                      <a:r>
                        <a:rPr lang="en-US" sz="1100" b="1" dirty="0" smtClean="0"/>
                        <a:t>Percent Remaining</a:t>
                      </a:r>
                      <a:endParaRPr lang="en-US" sz="1100" b="1" dirty="0">
                        <a:solidFill>
                          <a:schemeClr val="bg1"/>
                        </a:solidFill>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Cost Estimate</a:t>
                      </a:r>
                      <a:endParaRPr kumimoji="0" lang="en-US" sz="11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Finish Date</a:t>
                      </a:r>
                      <a:endParaRPr kumimoji="0" lang="en-US" sz="11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tc>
              </a:tr>
              <a:tr h="3505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0" dirty="0" smtClean="0"/>
                        <a:t>1</a:t>
                      </a:r>
                      <a:endParaRPr lang="en-US" sz="1100" b="1" kern="0" dirty="0" smtClean="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Installation of the ellipsoidal mirror </a:t>
                      </a:r>
                      <a:endParaRPr lang="en-US" sz="1200" dirty="0" smtClean="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36% (9%</a:t>
                      </a:r>
                      <a:r>
                        <a:rPr kumimoji="0" lang="en-US" sz="1200" u="none" strike="noStrike" kern="0" cap="none" spc="0" normalizeH="0" baseline="0" noProof="0" dirty="0" smtClean="0">
                          <a:ln>
                            <a:noFill/>
                          </a:ln>
                          <a:solidFill>
                            <a:srgbClr val="FF0000"/>
                          </a:solidFill>
                          <a:effectLst/>
                          <a:uLnTx/>
                          <a:uFillTx/>
                        </a:rPr>
                        <a:t>*</a:t>
                      </a:r>
                      <a:r>
                        <a:rPr kumimoji="0" lang="en-US" sz="1200" u="none" strike="noStrike" kern="0" cap="none" spc="0" normalizeH="0" baseline="0" noProof="0" dirty="0" smtClean="0">
                          <a:ln>
                            <a:noFill/>
                          </a:ln>
                          <a:effectLst/>
                          <a:uLnTx/>
                          <a:uFillTx/>
                        </a:rPr>
                        <a:t>)</a:t>
                      </a:r>
                      <a:endParaRPr kumimoji="0" lang="en-US" sz="1200" u="none" strike="noStrike" kern="0" cap="none" spc="0" normalizeH="0" baseline="0" noProof="0" dirty="0" smtClean="0">
                        <a:ln>
                          <a:noFill/>
                        </a:ln>
                        <a:solidFill>
                          <a:schemeClr val="tx1"/>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MT 2 mw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06/30/2015</a:t>
                      </a: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effectLst/>
                          <a:uLnTx/>
                          <a:uFillTx/>
                        </a:rPr>
                        <a:t>2</a:t>
                      </a:r>
                      <a:endParaRPr kumimoji="0" lang="en-US" sz="11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200" u="none" strike="noStrike" kern="0" cap="none" spc="0" normalizeH="0" baseline="0" noProof="0" dirty="0" smtClean="0">
                          <a:ln>
                            <a:noFill/>
                          </a:ln>
                          <a:effectLst/>
                          <a:uLnTx/>
                          <a:uFillTx/>
                        </a:rPr>
                        <a:t>Installation of the composite exit window</a:t>
                      </a:r>
                      <a:endParaRPr kumimoji="0" lang="en-US" sz="1200" u="none" strike="noStrike" kern="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45%</a:t>
                      </a:r>
                      <a:endParaRPr kumimoji="0" lang="en-US" sz="12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MT 1.1 mw</a:t>
                      </a:r>
                      <a:endParaRPr kumimoji="0" lang="en-US" sz="12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06/30/2015</a:t>
                      </a:r>
                      <a:endParaRPr kumimoji="0" lang="en-US" sz="1200" b="1"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r>
              <a:tr h="314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chemeClr val="tx1"/>
                          </a:solidFill>
                          <a:effectLst/>
                          <a:uLnTx/>
                          <a:uFillTx/>
                        </a:rPr>
                        <a:t>3</a:t>
                      </a:r>
                      <a:endParaRPr kumimoji="0" lang="en-US" sz="1100" b="1"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200" u="none" strike="noStrike" kern="0" cap="none" spc="0" normalizeH="0" baseline="0" noProof="0" dirty="0" smtClean="0">
                          <a:ln>
                            <a:noFill/>
                          </a:ln>
                          <a:effectLst/>
                          <a:uLnTx/>
                          <a:uFillTx/>
                        </a:rPr>
                        <a:t>HTCC - Produce Manufacturing Drawings for transport cart</a:t>
                      </a:r>
                      <a:endParaRPr kumimoji="0" lang="en-US" sz="1100" b="0"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40% (1%</a:t>
                      </a:r>
                      <a:r>
                        <a:rPr kumimoji="0" lang="en-US" sz="1200" u="none" strike="noStrike" kern="0" cap="none" spc="0" normalizeH="0" baseline="0" noProof="0" dirty="0" smtClean="0">
                          <a:ln>
                            <a:noFill/>
                          </a:ln>
                          <a:solidFill>
                            <a:srgbClr val="FF0000"/>
                          </a:solidFill>
                          <a:effectLst/>
                          <a:uLnTx/>
                          <a:uFillTx/>
                        </a:rPr>
                        <a:t>*</a:t>
                      </a:r>
                      <a:r>
                        <a:rPr kumimoji="0" lang="en-US" sz="1200" u="none" strike="noStrike" kern="0" cap="none" spc="0" normalizeH="0" baseline="0" noProof="0" dirty="0" smtClean="0">
                          <a:ln>
                            <a:noFill/>
                          </a:ln>
                          <a:effectLst/>
                          <a:uLnTx/>
                          <a:uFillTx/>
                        </a:rPr>
                        <a:t>)</a:t>
                      </a:r>
                      <a:endParaRPr kumimoji="0" lang="en-US" sz="12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ME 1mw</a:t>
                      </a:r>
                      <a:endParaRPr kumimoji="0" lang="en-US" sz="1200" i="0" u="none" strike="noStrike" kern="0" cap="none" spc="0" normalizeH="0" baseline="0" noProof="0" dirty="0" smtClean="0">
                        <a:ln>
                          <a:noFill/>
                        </a:ln>
                        <a:solidFill>
                          <a:schemeClr val="tx1"/>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07/22/2015</a:t>
                      </a:r>
                      <a:endParaRPr kumimoji="0" lang="en-US" sz="1200" i="0" u="none" strike="noStrike" kern="0" cap="none" spc="0" normalizeH="0" baseline="0" noProof="0" dirty="0" smtClean="0">
                        <a:ln>
                          <a:noFill/>
                        </a:ln>
                        <a:solidFill>
                          <a:schemeClr val="tx1"/>
                        </a:solidFill>
                        <a:effectLst/>
                        <a:uLnTx/>
                        <a:uFillTx/>
                      </a:endParaRPr>
                    </a:p>
                  </a:txBody>
                  <a:tcPr/>
                </a:tc>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chemeClr val="tx1"/>
                          </a:solidFill>
                          <a:effectLst/>
                          <a:uLnTx/>
                          <a:uFillTx/>
                        </a:rPr>
                        <a:t>4</a:t>
                      </a:r>
                      <a:endParaRPr kumimoji="0" lang="en-US" sz="1100" b="1"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u="none" strike="noStrike" kern="0" cap="none" spc="0" normalizeH="0" baseline="0" noProof="0" dirty="0" smtClean="0">
                          <a:ln>
                            <a:noFill/>
                          </a:ln>
                          <a:effectLst/>
                          <a:uLnTx/>
                          <a:uFillTx/>
                        </a:rPr>
                        <a:t>HTCC - procure transport cart</a:t>
                      </a:r>
                      <a:endParaRPr kumimoji="0" lang="en-US" sz="1200" b="0"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100%</a:t>
                      </a:r>
                      <a:endParaRPr kumimoji="0" lang="en-US" sz="1200" b="1"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$37,798.00</a:t>
                      </a:r>
                      <a:endParaRPr kumimoji="0" lang="en-US" sz="1200" i="0" u="none" strike="noStrike" kern="0" cap="none" spc="0" normalizeH="0" baseline="0" noProof="0" dirty="0" smtClean="0">
                        <a:ln>
                          <a:noFill/>
                        </a:ln>
                        <a:solidFill>
                          <a:schemeClr val="tx1"/>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09/18/2015</a:t>
                      </a:r>
                      <a:endParaRPr kumimoji="0" lang="en-US" sz="1200" b="1"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chemeClr val="tx1"/>
                          </a:solidFill>
                          <a:effectLst/>
                          <a:uLnTx/>
                          <a:uFillTx/>
                        </a:rPr>
                        <a:t>5</a:t>
                      </a:r>
                      <a:endParaRPr kumimoji="0" lang="en-US" sz="1100" b="1"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u="none" strike="noStrike" kern="0" cap="none" spc="0" normalizeH="0" baseline="0" noProof="0" dirty="0" smtClean="0">
                          <a:ln>
                            <a:noFill/>
                          </a:ln>
                          <a:effectLst/>
                          <a:uLnTx/>
                          <a:uFillTx/>
                        </a:rPr>
                        <a:t>Rig and Transport HTCC to Hall</a:t>
                      </a:r>
                      <a:endParaRPr kumimoji="0" lang="en-US" sz="1200" b="0" i="1"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100%</a:t>
                      </a:r>
                      <a:endParaRPr kumimoji="0" lang="en-US" sz="1200" b="0" i="1"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MT 1mw</a:t>
                      </a:r>
                      <a:endParaRPr kumimoji="0" lang="en-US" sz="1200" b="0" i="1" u="none" strike="noStrike" kern="0" cap="none" spc="0" normalizeH="0" baseline="0" noProof="0" dirty="0" smtClean="0">
                        <a:ln>
                          <a:noFill/>
                        </a:ln>
                        <a:solidFill>
                          <a:schemeClr val="tx1"/>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07/18/2016</a:t>
                      </a:r>
                      <a:endParaRPr kumimoji="0" lang="en-US" sz="1200" b="0" i="1"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chemeClr val="tx1"/>
                          </a:solidFill>
                          <a:effectLst/>
                          <a:uLnTx/>
                          <a:uFillTx/>
                        </a:rPr>
                        <a:t>6</a:t>
                      </a:r>
                      <a:endParaRPr kumimoji="0" lang="en-US" sz="1100" b="1"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u="none" strike="noStrike" kern="0" cap="none" spc="0" normalizeH="0" baseline="0" noProof="0" dirty="0" smtClean="0">
                          <a:ln>
                            <a:noFill/>
                          </a:ln>
                          <a:effectLst/>
                          <a:uLnTx/>
                          <a:uFillTx/>
                        </a:rPr>
                        <a:t>Install HTCC cart</a:t>
                      </a:r>
                      <a:endParaRPr kumimoji="0" lang="en-US" sz="1200" b="0" i="1"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100%</a:t>
                      </a:r>
                      <a:endParaRPr kumimoji="0" lang="en-US" sz="1200" b="1" i="1"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MT 0.5mw</a:t>
                      </a:r>
                      <a:endParaRPr kumimoji="0" lang="en-US" sz="1200" i="1" u="none" strike="noStrike" kern="0" cap="none" spc="0" normalizeH="0" baseline="0" noProof="0" dirty="0" smtClean="0">
                        <a:ln>
                          <a:noFill/>
                        </a:ln>
                        <a:solidFill>
                          <a:schemeClr val="tx1"/>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07/22/2016</a:t>
                      </a:r>
                      <a:endParaRPr kumimoji="0" lang="en-US" sz="1200" b="0" i="1"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chemeClr val="tx1"/>
                          </a:solidFill>
                          <a:effectLst/>
                          <a:uLnTx/>
                          <a:uFillTx/>
                        </a:rPr>
                        <a:t>7</a:t>
                      </a:r>
                      <a:endParaRPr kumimoji="0" lang="en-US" sz="1100" b="1"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u="none" strike="noStrike" kern="0" cap="none" spc="0" normalizeH="0" baseline="0" noProof="0" dirty="0" smtClean="0">
                          <a:ln>
                            <a:noFill/>
                          </a:ln>
                          <a:effectLst/>
                          <a:uLnTx/>
                          <a:uFillTx/>
                        </a:rPr>
                        <a:t>Install HTCC</a:t>
                      </a:r>
                      <a:endParaRPr kumimoji="0" lang="en-US" sz="1200" b="0" i="1"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100%</a:t>
                      </a:r>
                      <a:endParaRPr kumimoji="0" lang="en-US" sz="1200" b="1" i="1"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MT 3mw</a:t>
                      </a:r>
                      <a:endParaRPr kumimoji="0" lang="en-US" sz="1200" i="1" u="none" strike="noStrike" kern="0" cap="none" spc="0" normalizeH="0" baseline="0" noProof="0" dirty="0" smtClean="0">
                        <a:ln>
                          <a:noFill/>
                        </a:ln>
                        <a:solidFill>
                          <a:schemeClr val="tx1"/>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07/26/2016</a:t>
                      </a:r>
                      <a:endParaRPr kumimoji="0" lang="en-US" sz="1200" b="0" i="1"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chemeClr val="tx1"/>
                          </a:solidFill>
                          <a:effectLst/>
                          <a:uLnTx/>
                          <a:uFillTx/>
                        </a:rPr>
                        <a:t>8</a:t>
                      </a:r>
                      <a:endParaRPr kumimoji="0" lang="en-US" sz="1100" b="1"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u="none" strike="noStrike" kern="0" cap="none" spc="0" normalizeH="0" baseline="0" noProof="0" dirty="0" smtClean="0">
                          <a:ln>
                            <a:noFill/>
                          </a:ln>
                          <a:effectLst/>
                          <a:uLnTx/>
                          <a:uFillTx/>
                        </a:rPr>
                        <a:t>HTCC-Verify mirror alignment and align detector to beam</a:t>
                      </a:r>
                      <a:endParaRPr kumimoji="0" lang="en-US" sz="1200" b="0" i="1"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100%</a:t>
                      </a:r>
                      <a:endParaRPr kumimoji="0" lang="en-US" sz="1200" b="1" i="1"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SC 1.2mw, MT 1.2mw</a:t>
                      </a:r>
                      <a:endParaRPr kumimoji="0" lang="en-US" sz="1200" i="1" u="none" strike="noStrike" kern="0" cap="none" spc="0" normalizeH="0" baseline="0" noProof="0" dirty="0" smtClean="0">
                        <a:ln>
                          <a:noFill/>
                        </a:ln>
                        <a:solidFill>
                          <a:schemeClr val="tx1"/>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07/29/2016</a:t>
                      </a:r>
                      <a:endParaRPr kumimoji="0" lang="en-US" sz="1200" b="0" i="1"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chemeClr val="tx1"/>
                          </a:solidFill>
                          <a:effectLst/>
                          <a:uLnTx/>
                          <a:uFillTx/>
                        </a:rPr>
                        <a:t>9</a:t>
                      </a:r>
                      <a:endParaRPr kumimoji="0" lang="en-US" sz="1100" b="1"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u="none" strike="noStrike" kern="0" cap="none" spc="0" normalizeH="0" baseline="0" noProof="0" dirty="0" smtClean="0">
                          <a:ln>
                            <a:noFill/>
                          </a:ln>
                          <a:effectLst/>
                          <a:uLnTx/>
                          <a:uFillTx/>
                        </a:rPr>
                        <a:t>HTCC - Installation of LMS</a:t>
                      </a:r>
                      <a:endParaRPr kumimoji="0" lang="en-US" sz="1200" b="0"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40% (10%</a:t>
                      </a:r>
                      <a:r>
                        <a:rPr kumimoji="0" lang="en-US" sz="1200" u="none" strike="noStrike" kern="0" cap="none" spc="0" normalizeH="0" baseline="0" noProof="0" dirty="0" smtClean="0">
                          <a:ln>
                            <a:noFill/>
                          </a:ln>
                          <a:solidFill>
                            <a:srgbClr val="FF0000"/>
                          </a:solidFill>
                          <a:effectLst/>
                          <a:uLnTx/>
                          <a:uFillTx/>
                        </a:rPr>
                        <a:t>*</a:t>
                      </a:r>
                      <a:r>
                        <a:rPr kumimoji="0" lang="en-US" sz="1200" u="none" strike="noStrike" kern="0" cap="none" spc="0" normalizeH="0" baseline="0" noProof="0" dirty="0" smtClean="0">
                          <a:ln>
                            <a:noFill/>
                          </a:ln>
                          <a:effectLst/>
                          <a:uLnTx/>
                          <a:uFillTx/>
                        </a:rPr>
                        <a:t>)</a:t>
                      </a:r>
                      <a:endParaRPr kumimoji="0" lang="en-US" sz="1200" b="0"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SCI  0.04mw, VU 1.6mw,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PDUSTD 2.93mw, EE 0.3mw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PDUSTF 0.53mw, ET 0.3mw</a:t>
                      </a:r>
                      <a:endParaRPr kumimoji="0" lang="en-US" sz="1200" u="none" strike="noStrike" kern="0" cap="none" spc="0" normalizeH="0" baseline="0" noProof="0" dirty="0" smtClean="0">
                        <a:ln>
                          <a:noFill/>
                        </a:ln>
                        <a:solidFill>
                          <a:schemeClr val="tx1"/>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07/10/2015</a:t>
                      </a:r>
                      <a:endParaRPr kumimoji="0" lang="en-US" sz="1200" b="0"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chemeClr val="tx1"/>
                          </a:solidFill>
                          <a:effectLst/>
                          <a:uLnTx/>
                          <a:uFillTx/>
                        </a:rPr>
                        <a:t>10</a:t>
                      </a:r>
                      <a:endParaRPr kumimoji="0" lang="en-US" sz="1100" b="1"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u="none" strike="noStrike" kern="0" cap="none" spc="0" normalizeH="0" baseline="0" noProof="0" dirty="0" smtClean="0">
                          <a:ln>
                            <a:noFill/>
                          </a:ln>
                          <a:effectLst/>
                          <a:uLnTx/>
                          <a:uFillTx/>
                        </a:rPr>
                        <a:t>HTCC - Quality control of the installed items</a:t>
                      </a:r>
                      <a:endParaRPr kumimoji="0" lang="en-US" sz="1200" b="0"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50%</a:t>
                      </a:r>
                      <a:endParaRPr kumimoji="0" lang="en-US" sz="1200" b="0"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SC 3.5mw, VU 3.5mw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PDUSTD 2.78mw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PDUSTF 1.22mw, MT 0.6mw</a:t>
                      </a:r>
                      <a:endParaRPr kumimoji="0" lang="en-US" sz="1200" u="none" strike="noStrike" kern="0" cap="none" spc="0" normalizeH="0" baseline="0" noProof="0" dirty="0" smtClean="0">
                        <a:ln>
                          <a:noFill/>
                        </a:ln>
                        <a:solidFill>
                          <a:schemeClr val="tx1"/>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09/03/2015</a:t>
                      </a:r>
                      <a:endParaRPr kumimoji="0" lang="en-US" sz="1200" b="0"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chemeClr val="tx1"/>
                          </a:solidFill>
                          <a:effectLst/>
                          <a:uLnTx/>
                          <a:uFillTx/>
                        </a:rPr>
                        <a:t>11</a:t>
                      </a:r>
                      <a:endParaRPr kumimoji="0" lang="en-US" sz="1100" b="1"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u="none" strike="noStrike" kern="0" cap="none" spc="0" normalizeH="0" baseline="0" noProof="0" dirty="0" smtClean="0">
                          <a:ln>
                            <a:noFill/>
                          </a:ln>
                          <a:effectLst/>
                          <a:uLnTx/>
                          <a:uFillTx/>
                        </a:rPr>
                        <a:t>HTCC - Optical tests of mirror geometry in situ</a:t>
                      </a:r>
                      <a:endParaRPr kumimoji="0" lang="en-US" sz="1200" b="0"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100% (25%</a:t>
                      </a:r>
                      <a:r>
                        <a:rPr kumimoji="0" lang="en-US" sz="1200" u="none" strike="noStrike" kern="0" cap="none" spc="0" normalizeH="0" baseline="0" noProof="0" dirty="0" smtClean="0">
                          <a:ln>
                            <a:noFill/>
                          </a:ln>
                          <a:solidFill>
                            <a:srgbClr val="FF0000"/>
                          </a:solidFill>
                          <a:effectLst/>
                          <a:uLnTx/>
                          <a:uFillTx/>
                        </a:rPr>
                        <a:t>*</a:t>
                      </a:r>
                      <a:r>
                        <a:rPr kumimoji="0" lang="en-US" sz="1200" u="none" strike="noStrike" kern="0" cap="none" spc="0" normalizeH="0" baseline="0" noProof="0" dirty="0" smtClean="0">
                          <a:ln>
                            <a:noFill/>
                          </a:ln>
                          <a:effectLst/>
                          <a:uLnTx/>
                          <a:uFillTx/>
                        </a:rPr>
                        <a:t>)</a:t>
                      </a:r>
                      <a:endParaRPr kumimoji="0" lang="en-US" sz="1200" b="0"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SCI 2mw, PUSTF 1mw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PUSTD 1mw, VU 2mw</a:t>
                      </a:r>
                      <a:endParaRPr kumimoji="0" lang="en-US" sz="1200" u="none" strike="noStrike" kern="0" cap="none" spc="0" normalizeH="0" baseline="0" noProof="0" dirty="0" smtClean="0">
                        <a:ln>
                          <a:noFill/>
                        </a:ln>
                        <a:solidFill>
                          <a:schemeClr val="tx1"/>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effectLst/>
                          <a:uLnTx/>
                          <a:uFillTx/>
                        </a:rPr>
                        <a:t>07/15/2015</a:t>
                      </a:r>
                      <a:endParaRPr kumimoji="0" lang="en-US" sz="1200" b="0" i="0" u="none" strike="noStrike" kern="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tc>
              </a:tr>
            </a:tbl>
          </a:graphicData>
        </a:graphic>
      </p:graphicFrame>
      <p:sp>
        <p:nvSpPr>
          <p:cNvPr id="2" name="Rectangle 1"/>
          <p:cNvSpPr/>
          <p:nvPr/>
        </p:nvSpPr>
        <p:spPr>
          <a:xfrm>
            <a:off x="838200" y="5943600"/>
            <a:ext cx="2975495" cy="307777"/>
          </a:xfrm>
          <a:prstGeom prst="rect">
            <a:avLst/>
          </a:prstGeom>
        </p:spPr>
        <p:txBody>
          <a:bodyPr wrap="none">
            <a:spAutoFit/>
          </a:bodyPr>
          <a:lstStyle/>
          <a:p>
            <a:pPr lvl="1"/>
            <a:r>
              <a:rPr lang="en-US" sz="1400" dirty="0">
                <a:latin typeface="Arial" panose="020B0604020202020204" pitchFamily="34" charset="0"/>
                <a:cs typeface="Arial" panose="020B0604020202020204" pitchFamily="34" charset="0"/>
              </a:rPr>
              <a:t>NOTE:  </a:t>
            </a:r>
            <a:r>
              <a:rPr lang="en-US" sz="1400" dirty="0">
                <a:solidFill>
                  <a:srgbClr val="FF0000"/>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status as of today </a:t>
            </a:r>
          </a:p>
        </p:txBody>
      </p:sp>
    </p:spTree>
    <p:extLst>
      <p:ext uri="{BB962C8B-B14F-4D97-AF65-F5344CB8AC3E}">
        <p14:creationId xmlns:p14="http://schemas.microsoft.com/office/powerpoint/2010/main" val="396805546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1005840"/>
            <a:ext cx="7848600" cy="3662541"/>
          </a:xfrm>
          <a:prstGeom prst="rect">
            <a:avLst/>
          </a:prstGeom>
          <a:solidFill>
            <a:schemeClr val="accent1">
              <a:alpha val="25000"/>
            </a:schemeClr>
          </a:solidFill>
          <a:ln w="15875">
            <a:solidFill>
              <a:srgbClr val="6699FF"/>
            </a:solidFill>
          </a:ln>
        </p:spPr>
        <p:txBody>
          <a:bodyPr wrap="square">
            <a:spAutoFit/>
          </a:bodyPr>
          <a:lstStyle/>
          <a:p>
            <a:r>
              <a:rPr lang="en-US" dirty="0" smtClean="0"/>
              <a:t>Activity ID 242241640</a:t>
            </a:r>
          </a:p>
          <a:p>
            <a:r>
              <a:rPr lang="en-US" dirty="0" smtClean="0"/>
              <a:t>Budget cost		       2mw	</a:t>
            </a:r>
          </a:p>
          <a:p>
            <a:r>
              <a:rPr lang="en-US" dirty="0" smtClean="0"/>
              <a:t>Percent Remaining                   36%</a:t>
            </a:r>
          </a:p>
          <a:p>
            <a:r>
              <a:rPr lang="en-US" dirty="0" smtClean="0"/>
              <a:t>Percent Remaining</a:t>
            </a:r>
            <a:r>
              <a:rPr lang="en-US" dirty="0" smtClean="0">
                <a:solidFill>
                  <a:srgbClr val="FF0000"/>
                </a:solidFill>
              </a:rPr>
              <a:t>*</a:t>
            </a:r>
            <a:r>
              <a:rPr lang="en-US" dirty="0" smtClean="0"/>
              <a:t>                   9%</a:t>
            </a:r>
          </a:p>
          <a:p>
            <a:pPr lvl="0"/>
            <a:r>
              <a:rPr lang="en-US" dirty="0" smtClean="0"/>
              <a:t>Finish Date                              </a:t>
            </a:r>
            <a:r>
              <a:rPr lang="en-US" kern="0" dirty="0" smtClean="0"/>
              <a:t>06/30/2015</a:t>
            </a:r>
            <a:endParaRPr lang="en-US" dirty="0" smtClean="0"/>
          </a:p>
          <a:p>
            <a:r>
              <a:rPr lang="en-US" dirty="0" smtClean="0"/>
              <a:t>Remaining steps, weight, and expected finish date:</a:t>
            </a:r>
          </a:p>
          <a:p>
            <a:pPr marL="628650" lvl="1" indent="-171450">
              <a:buFont typeface="Wingdings" panose="05000000000000000000" pitchFamily="2" charset="2"/>
              <a:buChar char="§"/>
            </a:pPr>
            <a:r>
              <a:rPr lang="en-US" sz="1200" dirty="0" smtClean="0">
                <a:latin typeface="Arial" panose="020B0604020202020204" pitchFamily="34" charset="0"/>
                <a:cs typeface="Arial" panose="020B0604020202020204" pitchFamily="34" charset="0"/>
              </a:rPr>
              <a:t>Manuf. </a:t>
            </a:r>
            <a:r>
              <a:rPr lang="en-US" sz="1200" dirty="0">
                <a:latin typeface="Arial" panose="020B0604020202020204" pitchFamily="34" charset="0"/>
                <a:cs typeface="Arial" panose="020B0604020202020204" pitchFamily="34" charset="0"/>
              </a:rPr>
              <a:t>and installation of the composite </a:t>
            </a:r>
            <a:r>
              <a:rPr lang="en-US" sz="1200" dirty="0" smtClean="0">
                <a:latin typeface="Arial" panose="020B0604020202020204" pitchFamily="34" charset="0"/>
                <a:cs typeface="Arial" panose="020B0604020202020204" pitchFamily="34" charset="0"/>
              </a:rPr>
              <a:t>limiting</a:t>
            </a:r>
          </a:p>
          <a:p>
            <a:pPr lvl="1"/>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ring on the Moller </a:t>
            </a:r>
            <a:r>
              <a:rPr lang="en-US" sz="1200" dirty="0" smtClean="0">
                <a:latin typeface="Arial" panose="020B0604020202020204" pitchFamily="34" charset="0"/>
                <a:cs typeface="Arial" panose="020B0604020202020204" pitchFamily="34" charset="0"/>
              </a:rPr>
              <a:t>Cup                                                  </a:t>
            </a:r>
            <a:r>
              <a:rPr lang="en-US" sz="1200" dirty="0" smtClean="0">
                <a:solidFill>
                  <a:srgbClr val="FF0000"/>
                </a:solidFill>
                <a:latin typeface="Arial" panose="020B0604020202020204" pitchFamily="34" charset="0"/>
                <a:cs typeface="Arial" panose="020B0604020202020204" pitchFamily="34" charset="0"/>
              </a:rPr>
              <a:t>2%   NA</a:t>
            </a:r>
          </a:p>
          <a:p>
            <a:pPr marL="628650" lvl="1" indent="-171450">
              <a:buFont typeface="Wingdings" panose="05000000000000000000" pitchFamily="2" charset="2"/>
              <a:buChar char="§"/>
            </a:pPr>
            <a:r>
              <a:rPr lang="en-US" sz="1200" dirty="0">
                <a:solidFill>
                  <a:srgbClr val="000000"/>
                </a:solidFill>
                <a:latin typeface="Arial" panose="020B0604020202020204" pitchFamily="34" charset="0"/>
                <a:cs typeface="Arial" panose="020B0604020202020204" pitchFamily="34" charset="0"/>
              </a:rPr>
              <a:t>Run checks of geometry of top 16 channels </a:t>
            </a:r>
            <a:endParaRPr lang="en-US" sz="1200" dirty="0" smtClean="0">
              <a:solidFill>
                <a:srgbClr val="000000"/>
              </a:solidFill>
              <a:latin typeface="Arial" panose="020B0604020202020204" pitchFamily="34" charset="0"/>
              <a:cs typeface="Arial" panose="020B0604020202020204" pitchFamily="34" charset="0"/>
            </a:endParaRPr>
          </a:p>
          <a:p>
            <a:pPr lvl="1"/>
            <a:r>
              <a:rPr lang="en-US" sz="1200" dirty="0">
                <a:solidFill>
                  <a:srgbClr val="000000"/>
                </a:solidFill>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   while purging separated  volume </a:t>
            </a:r>
            <a:r>
              <a:rPr lang="en-US" sz="1200" dirty="0">
                <a:solidFill>
                  <a:srgbClr val="000000"/>
                </a:solidFill>
                <a:latin typeface="Arial" panose="020B0604020202020204" pitchFamily="34" charset="0"/>
                <a:cs typeface="Arial" panose="020B0604020202020204" pitchFamily="34" charset="0"/>
              </a:rPr>
              <a:t>with Mirror </a:t>
            </a:r>
            <a:endParaRPr lang="en-US" sz="1200" dirty="0" smtClean="0">
              <a:solidFill>
                <a:srgbClr val="000000"/>
              </a:solidFill>
              <a:latin typeface="Arial" panose="020B0604020202020204" pitchFamily="34" charset="0"/>
              <a:cs typeface="Arial" panose="020B0604020202020204" pitchFamily="34" charset="0"/>
            </a:endParaRPr>
          </a:p>
          <a:p>
            <a:pPr lvl="1"/>
            <a:r>
              <a:rPr lang="en-US" sz="1200" dirty="0">
                <a:solidFill>
                  <a:srgbClr val="000000"/>
                </a:solidFill>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    in </a:t>
            </a:r>
            <a:r>
              <a:rPr lang="en-US" sz="1200" dirty="0">
                <a:solidFill>
                  <a:srgbClr val="000000"/>
                </a:solidFill>
                <a:latin typeface="Arial" panose="020B0604020202020204" pitchFamily="34" charset="0"/>
                <a:cs typeface="Arial" panose="020B0604020202020204" pitchFamily="34" charset="0"/>
              </a:rPr>
              <a:t>it with Nitro gas at RH=0</a:t>
            </a:r>
            <a:r>
              <a:rPr lang="en-US" sz="1200" dirty="0" smtClean="0">
                <a:solidFill>
                  <a:srgbClr val="000000"/>
                </a:solidFill>
                <a:latin typeface="Arial" panose="020B0604020202020204" pitchFamily="34" charset="0"/>
                <a:cs typeface="Arial" panose="020B0604020202020204" pitchFamily="34" charset="0"/>
              </a:rPr>
              <a:t>%                                     1%  (done</a:t>
            </a:r>
            <a:r>
              <a:rPr lang="en-US" sz="1200" dirty="0" smtClean="0">
                <a:solidFill>
                  <a:srgbClr val="FF0000"/>
                </a:solidFill>
                <a:latin typeface="Arial" panose="020B0604020202020204" pitchFamily="34" charset="0"/>
                <a:cs typeface="Arial" panose="020B0604020202020204" pitchFamily="34" charset="0"/>
              </a:rPr>
              <a:t>*</a:t>
            </a:r>
            <a:r>
              <a:rPr lang="en-US" sz="1200" dirty="0" smtClean="0">
                <a:solidFill>
                  <a:srgbClr val="000000"/>
                </a:solidFill>
                <a:latin typeface="Arial" panose="020B0604020202020204" pitchFamily="34" charset="0"/>
                <a:cs typeface="Arial" panose="020B0604020202020204" pitchFamily="34" charset="0"/>
              </a:rPr>
              <a:t>)</a:t>
            </a:r>
            <a:endParaRPr lang="en-US" sz="1200" dirty="0" smtClean="0">
              <a:latin typeface="Arial" panose="020B0604020202020204" pitchFamily="34" charset="0"/>
              <a:cs typeface="Arial" panose="020B0604020202020204" pitchFamily="34" charset="0"/>
            </a:endParaRPr>
          </a:p>
          <a:p>
            <a:pPr marL="628650" lvl="1" indent="-171450">
              <a:buFont typeface="Wingdings" panose="05000000000000000000" pitchFamily="2" charset="2"/>
              <a:buChar char="§"/>
            </a:pPr>
            <a:r>
              <a:rPr lang="en-US" sz="1200" dirty="0">
                <a:latin typeface="Arial" panose="020B0604020202020204" pitchFamily="34" charset="0"/>
                <a:cs typeface="Arial" panose="020B0604020202020204" pitchFamily="34" charset="0"/>
              </a:rPr>
              <a:t>Alignment of the Mirror and Final geometry </a:t>
            </a:r>
            <a:r>
              <a:rPr lang="en-US" sz="1200" dirty="0" smtClean="0">
                <a:latin typeface="Arial" panose="020B0604020202020204" pitchFamily="34" charset="0"/>
                <a:cs typeface="Arial" panose="020B0604020202020204" pitchFamily="34" charset="0"/>
              </a:rPr>
              <a:t>tests      30%  (7%</a:t>
            </a:r>
            <a:r>
              <a:rPr lang="en-US" sz="1200" dirty="0" smtClean="0">
                <a:solidFill>
                  <a:srgbClr val="FF0000"/>
                </a:solidFill>
                <a:latin typeface="Arial" panose="020B0604020202020204" pitchFamily="34" charset="0"/>
                <a:cs typeface="Arial" panose="020B0604020202020204" pitchFamily="34" charset="0"/>
              </a:rPr>
              <a:t>*</a:t>
            </a:r>
            <a:r>
              <a:rPr lang="en-US" sz="1200" dirty="0" smtClean="0">
                <a:latin typeface="Arial" panose="020B0604020202020204" pitchFamily="34" charset="0"/>
                <a:cs typeface="Arial" panose="020B0604020202020204" pitchFamily="34" charset="0"/>
              </a:rPr>
              <a:t>)      06/30/2015</a:t>
            </a:r>
          </a:p>
          <a:p>
            <a:pPr marL="628650" lvl="1" indent="-171450">
              <a:buFont typeface="Wingdings" panose="05000000000000000000" pitchFamily="2" charset="2"/>
              <a:buChar char="§"/>
            </a:pPr>
            <a:r>
              <a:rPr lang="en-US" sz="1200" dirty="0" smtClean="0">
                <a:latin typeface="Arial" panose="020B0604020202020204" pitchFamily="34" charset="0"/>
                <a:cs typeface="Arial" panose="020B0604020202020204" pitchFamily="34" charset="0"/>
              </a:rPr>
              <a:t>Alignment </a:t>
            </a:r>
            <a:r>
              <a:rPr lang="en-US" sz="1200" dirty="0">
                <a:latin typeface="Arial" panose="020B0604020202020204" pitchFamily="34" charset="0"/>
                <a:cs typeface="Arial" panose="020B0604020202020204" pitchFamily="34" charset="0"/>
              </a:rPr>
              <a:t>of the  top 16 PMT Mounting Fixtures </a:t>
            </a:r>
            <a:endParaRPr lang="en-US" sz="1200" dirty="0" smtClean="0">
              <a:latin typeface="Arial" panose="020B0604020202020204" pitchFamily="34" charset="0"/>
              <a:cs typeface="Arial" panose="020B0604020202020204" pitchFamily="34" charset="0"/>
            </a:endParaRPr>
          </a:p>
          <a:p>
            <a:pPr lvl="1"/>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  using </a:t>
            </a:r>
            <a:r>
              <a:rPr lang="en-US" sz="1200" dirty="0">
                <a:latin typeface="Arial" panose="020B0604020202020204" pitchFamily="34" charset="0"/>
                <a:cs typeface="Arial" panose="020B0604020202020204" pitchFamily="34" charset="0"/>
              </a:rPr>
              <a:t>laser </a:t>
            </a:r>
            <a:r>
              <a:rPr lang="en-US" sz="1200" dirty="0" smtClean="0">
                <a:latin typeface="Arial" panose="020B0604020202020204" pitchFamily="34" charset="0"/>
                <a:cs typeface="Arial" panose="020B0604020202020204" pitchFamily="34" charset="0"/>
              </a:rPr>
              <a:t>beam                                                          3%  (2%</a:t>
            </a:r>
            <a:r>
              <a:rPr lang="en-US" sz="1200" dirty="0" smtClean="0">
                <a:solidFill>
                  <a:srgbClr val="FF0000"/>
                </a:solidFill>
                <a:latin typeface="Arial" panose="020B0604020202020204" pitchFamily="34" charset="0"/>
                <a:cs typeface="Arial" panose="020B0604020202020204" pitchFamily="34" charset="0"/>
              </a:rPr>
              <a:t>*</a:t>
            </a:r>
            <a:r>
              <a:rPr lang="en-US" sz="1200" dirty="0" smtClean="0">
                <a:latin typeface="Arial" panose="020B0604020202020204" pitchFamily="34" charset="0"/>
                <a:cs typeface="Arial" panose="020B0604020202020204" pitchFamily="34" charset="0"/>
              </a:rPr>
              <a:t>)      06/17/2015</a:t>
            </a:r>
          </a:p>
          <a:p>
            <a:pPr lvl="1"/>
            <a:endParaRPr lang="en-US" sz="1400" dirty="0" smtClean="0">
              <a:latin typeface="Arial" panose="020B0604020202020204" pitchFamily="34" charset="0"/>
              <a:cs typeface="Arial" panose="020B0604020202020204" pitchFamily="34" charset="0"/>
            </a:endParaRPr>
          </a:p>
          <a:p>
            <a:pPr lvl="1"/>
            <a:r>
              <a:rPr lang="en-US" sz="1400" dirty="0" smtClean="0">
                <a:latin typeface="Arial" panose="020B0604020202020204" pitchFamily="34" charset="0"/>
                <a:cs typeface="Arial" panose="020B0604020202020204" pitchFamily="34" charset="0"/>
              </a:rPr>
              <a:t>NOTE:  </a:t>
            </a:r>
            <a:r>
              <a:rPr lang="en-US" sz="1400" dirty="0" smtClean="0">
                <a:solidFill>
                  <a:srgbClr val="FF0000"/>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a:t>
            </a:r>
            <a:r>
              <a:rPr lang="en-US" sz="1400" dirty="0" smtClean="0">
                <a:latin typeface="Arial" panose="020B0604020202020204" pitchFamily="34" charset="0"/>
                <a:cs typeface="Arial" panose="020B0604020202020204" pitchFamily="34" charset="0"/>
              </a:rPr>
              <a:t>  status as of today </a:t>
            </a:r>
            <a:endParaRPr lang="en-US" sz="1400" dirty="0">
              <a:latin typeface="Arial" panose="020B0604020202020204" pitchFamily="34" charset="0"/>
              <a:cs typeface="Arial" panose="020B0604020202020204" pitchFamily="34" charset="0"/>
            </a:endParaRPr>
          </a:p>
        </p:txBody>
      </p:sp>
      <p:sp>
        <p:nvSpPr>
          <p:cNvPr id="11" name="Rectangle 10"/>
          <p:cNvSpPr/>
          <p:nvPr/>
        </p:nvSpPr>
        <p:spPr>
          <a:xfrm>
            <a:off x="2569387" y="640080"/>
            <a:ext cx="4031873" cy="369332"/>
          </a:xfrm>
          <a:prstGeom prst="rect">
            <a:avLst/>
          </a:prstGeom>
        </p:spPr>
        <p:txBody>
          <a:bodyPr wrap="none">
            <a:spAutoFit/>
          </a:bodyPr>
          <a:lstStyle/>
          <a:p>
            <a:r>
              <a:rPr lang="en-US" b="1" dirty="0"/>
              <a:t>Installation of the ellipsoidal mirror</a:t>
            </a:r>
          </a:p>
        </p:txBody>
      </p:sp>
      <p:sp>
        <p:nvSpPr>
          <p:cNvPr id="12" name="TextBox 11"/>
          <p:cNvSpPr txBox="1"/>
          <p:nvPr/>
        </p:nvSpPr>
        <p:spPr>
          <a:xfrm>
            <a:off x="685800" y="71735"/>
            <a:ext cx="8305800" cy="461665"/>
          </a:xfrm>
          <a:prstGeom prst="rect">
            <a:avLst/>
          </a:prstGeom>
          <a:noFill/>
        </p:spPr>
        <p:txBody>
          <a:bodyPr wrap="square" rtlCol="0">
            <a:spAutoFit/>
          </a:bodyPr>
          <a:lstStyle/>
          <a:p>
            <a:r>
              <a:rPr lang="en-US" sz="2400" b="1" dirty="0" smtClean="0">
                <a:solidFill>
                  <a:srgbClr val="0033CC"/>
                </a:solidFill>
                <a:latin typeface="+mj-lt"/>
              </a:rPr>
              <a:t>Construction Project Work Remaining: WBS 1.4.2.2.4.1</a:t>
            </a:r>
            <a:endParaRPr lang="en-US" sz="2400" b="1" dirty="0">
              <a:solidFill>
                <a:srgbClr val="0033CC"/>
              </a:solidFill>
              <a:latin typeface="+mj-lt"/>
            </a:endParaRPr>
          </a:p>
        </p:txBody>
      </p:sp>
      <p:sp>
        <p:nvSpPr>
          <p:cNvPr id="13" name="Rectangle 12"/>
          <p:cNvSpPr/>
          <p:nvPr/>
        </p:nvSpPr>
        <p:spPr>
          <a:xfrm>
            <a:off x="2194560" y="4754880"/>
            <a:ext cx="5486400" cy="369332"/>
          </a:xfrm>
          <a:prstGeom prst="rect">
            <a:avLst/>
          </a:prstGeom>
        </p:spPr>
        <p:txBody>
          <a:bodyPr wrap="square">
            <a:spAutoFit/>
          </a:bodyPr>
          <a:lstStyle/>
          <a:p>
            <a:r>
              <a:rPr lang="en-US" b="1" dirty="0" smtClean="0"/>
              <a:t>Installation of the </a:t>
            </a:r>
            <a:r>
              <a:rPr lang="en-US" b="1" kern="0" dirty="0" smtClean="0">
                <a:latin typeface="Arial" panose="020B0604020202020204" pitchFamily="34" charset="0"/>
                <a:cs typeface="Arial" panose="020B0604020202020204" pitchFamily="34" charset="0"/>
              </a:rPr>
              <a:t>of the composite exit window</a:t>
            </a:r>
            <a:endParaRPr lang="en-US" b="1" dirty="0"/>
          </a:p>
        </p:txBody>
      </p:sp>
      <p:sp>
        <p:nvSpPr>
          <p:cNvPr id="14" name="Rectangle 13"/>
          <p:cNvSpPr/>
          <p:nvPr/>
        </p:nvSpPr>
        <p:spPr>
          <a:xfrm>
            <a:off x="685800" y="5120640"/>
            <a:ext cx="7848600" cy="1200329"/>
          </a:xfrm>
          <a:prstGeom prst="rect">
            <a:avLst/>
          </a:prstGeom>
          <a:solidFill>
            <a:schemeClr val="accent1">
              <a:alpha val="25000"/>
            </a:schemeClr>
          </a:solidFill>
          <a:ln w="15875">
            <a:solidFill>
              <a:srgbClr val="6699FF"/>
            </a:solidFill>
          </a:ln>
        </p:spPr>
        <p:txBody>
          <a:bodyPr wrap="square">
            <a:spAutoFit/>
          </a:bodyPr>
          <a:lstStyle/>
          <a:p>
            <a:r>
              <a:rPr lang="en-US" dirty="0" smtClean="0"/>
              <a:t>Activity ID 242241610</a:t>
            </a:r>
          </a:p>
          <a:p>
            <a:r>
              <a:rPr lang="en-US" dirty="0" smtClean="0"/>
              <a:t>Budget Cost                            MT 1.1mw</a:t>
            </a:r>
          </a:p>
          <a:p>
            <a:r>
              <a:rPr lang="en-US" dirty="0" smtClean="0"/>
              <a:t>Percent Remaining                   45%</a:t>
            </a:r>
          </a:p>
          <a:p>
            <a:pPr lvl="0"/>
            <a:r>
              <a:rPr lang="en-US" dirty="0" smtClean="0"/>
              <a:t>Finish Date                              </a:t>
            </a:r>
            <a:r>
              <a:rPr lang="en-US" kern="0" dirty="0" smtClean="0"/>
              <a:t>06/30/2015</a:t>
            </a:r>
            <a:endParaRPr lang="en-US" dirty="0" smtClean="0"/>
          </a:p>
        </p:txBody>
      </p:sp>
    </p:spTree>
    <p:extLst>
      <p:ext uri="{BB962C8B-B14F-4D97-AF65-F5344CB8AC3E}">
        <p14:creationId xmlns:p14="http://schemas.microsoft.com/office/powerpoint/2010/main" val="20424118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63040" y="1371600"/>
            <a:ext cx="6324600" cy="1969770"/>
          </a:xfrm>
          <a:prstGeom prst="rect">
            <a:avLst/>
          </a:prstGeom>
          <a:solidFill>
            <a:srgbClr val="00FF00">
              <a:alpha val="10000"/>
            </a:srgbClr>
          </a:solidFill>
          <a:ln w="15875">
            <a:solidFill>
              <a:srgbClr val="00FF00"/>
            </a:solidFill>
          </a:ln>
        </p:spPr>
        <p:txBody>
          <a:bodyPr wrap="square">
            <a:spAutoFit/>
          </a:bodyPr>
          <a:lstStyle/>
          <a:p>
            <a:r>
              <a:rPr lang="en-US" dirty="0" smtClean="0"/>
              <a:t>Activity </a:t>
            </a:r>
            <a:r>
              <a:rPr lang="en-US" dirty="0"/>
              <a:t>ID </a:t>
            </a:r>
            <a:r>
              <a:rPr lang="en-US" dirty="0" smtClean="0"/>
              <a:t>24267135</a:t>
            </a:r>
          </a:p>
          <a:p>
            <a:r>
              <a:rPr lang="en-US" dirty="0" smtClean="0"/>
              <a:t>Budget Cost                            ME 1mw</a:t>
            </a:r>
          </a:p>
          <a:p>
            <a:r>
              <a:rPr lang="en-US" dirty="0" smtClean="0"/>
              <a:t>Percent Remaining                    40%</a:t>
            </a:r>
          </a:p>
          <a:p>
            <a:pPr lvl="0"/>
            <a:r>
              <a:rPr lang="en-US" dirty="0">
                <a:solidFill>
                  <a:srgbClr val="000000"/>
                </a:solidFill>
              </a:rPr>
              <a:t>Percent </a:t>
            </a:r>
            <a:r>
              <a:rPr lang="en-US" dirty="0" smtClean="0">
                <a:solidFill>
                  <a:srgbClr val="000000"/>
                </a:solidFill>
              </a:rPr>
              <a:t>Remaining</a:t>
            </a:r>
            <a:r>
              <a:rPr lang="en-US" dirty="0" smtClean="0">
                <a:solidFill>
                  <a:srgbClr val="FF0000"/>
                </a:solidFill>
              </a:rPr>
              <a:t>*</a:t>
            </a:r>
            <a:r>
              <a:rPr lang="en-US" dirty="0" smtClean="0">
                <a:solidFill>
                  <a:srgbClr val="000000"/>
                </a:solidFill>
              </a:rPr>
              <a:t>                     1%</a:t>
            </a:r>
            <a:endParaRPr lang="en-US" dirty="0" smtClean="0"/>
          </a:p>
          <a:p>
            <a:pPr lvl="0"/>
            <a:r>
              <a:rPr lang="en-US" dirty="0" smtClean="0"/>
              <a:t>Finish Date                              </a:t>
            </a:r>
            <a:r>
              <a:rPr lang="en-US" kern="0" dirty="0" smtClean="0"/>
              <a:t>7/22/2015</a:t>
            </a:r>
          </a:p>
          <a:p>
            <a:pPr lvl="0"/>
            <a:endParaRPr lang="en-US" kern="0" dirty="0"/>
          </a:p>
          <a:p>
            <a:pPr lvl="1"/>
            <a:r>
              <a:rPr lang="en-US" sz="1400" dirty="0">
                <a:solidFill>
                  <a:srgbClr val="000000"/>
                </a:solidFill>
                <a:latin typeface="Arial" panose="020B0604020202020204" pitchFamily="34" charset="0"/>
                <a:cs typeface="Arial" panose="020B0604020202020204" pitchFamily="34" charset="0"/>
              </a:rPr>
              <a:t>NOTE:  </a:t>
            </a:r>
            <a:r>
              <a:rPr lang="en-US" sz="1400" dirty="0">
                <a:solidFill>
                  <a:srgbClr val="FF0000"/>
                </a:solidFill>
                <a:latin typeface="Arial" panose="020B0604020202020204" pitchFamily="34" charset="0"/>
                <a:cs typeface="Arial" panose="020B0604020202020204" pitchFamily="34" charset="0"/>
              </a:rPr>
              <a:t>*</a:t>
            </a:r>
            <a:r>
              <a:rPr lang="en-US" sz="1400" dirty="0">
                <a:solidFill>
                  <a:srgbClr val="000000"/>
                </a:solidFill>
                <a:latin typeface="Arial" panose="020B0604020202020204" pitchFamily="34" charset="0"/>
                <a:cs typeface="Arial" panose="020B0604020202020204" pitchFamily="34" charset="0"/>
              </a:rPr>
              <a:t>)  status as of today </a:t>
            </a:r>
          </a:p>
        </p:txBody>
      </p:sp>
      <p:sp>
        <p:nvSpPr>
          <p:cNvPr id="7" name="TextBox 6"/>
          <p:cNvSpPr txBox="1"/>
          <p:nvPr/>
        </p:nvSpPr>
        <p:spPr>
          <a:xfrm>
            <a:off x="1761101" y="914400"/>
            <a:ext cx="5973198"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Produce Manufacturing Drawings for transport cart</a:t>
            </a:r>
            <a:endParaRPr lang="en-US" b="1" dirty="0">
              <a:latin typeface="Arial" panose="020B0604020202020204" pitchFamily="34" charset="0"/>
              <a:cs typeface="Arial" panose="020B0604020202020204" pitchFamily="34" charset="0"/>
            </a:endParaRPr>
          </a:p>
        </p:txBody>
      </p:sp>
      <p:sp>
        <p:nvSpPr>
          <p:cNvPr id="10" name="TextBox 9"/>
          <p:cNvSpPr txBox="1"/>
          <p:nvPr/>
        </p:nvSpPr>
        <p:spPr>
          <a:xfrm>
            <a:off x="2133600" y="76200"/>
            <a:ext cx="5654040" cy="461665"/>
          </a:xfrm>
          <a:prstGeom prst="rect">
            <a:avLst/>
          </a:prstGeom>
          <a:noFill/>
        </p:spPr>
        <p:txBody>
          <a:bodyPr wrap="square" rtlCol="0">
            <a:spAutoFit/>
          </a:bodyPr>
          <a:lstStyle/>
          <a:p>
            <a:r>
              <a:rPr lang="en-US" sz="2400" b="1" dirty="0" smtClean="0">
                <a:solidFill>
                  <a:srgbClr val="0033CC"/>
                </a:solidFill>
                <a:latin typeface="+mj-lt"/>
              </a:rPr>
              <a:t>Installation Project Work Remaining</a:t>
            </a:r>
            <a:endParaRPr lang="en-US" sz="2400" b="1" dirty="0">
              <a:solidFill>
                <a:srgbClr val="0033CC"/>
              </a:solidFill>
              <a:latin typeface="+mj-lt"/>
            </a:endParaRPr>
          </a:p>
        </p:txBody>
      </p:sp>
      <p:sp>
        <p:nvSpPr>
          <p:cNvPr id="11" name="TextBox 10"/>
          <p:cNvSpPr txBox="1"/>
          <p:nvPr/>
        </p:nvSpPr>
        <p:spPr>
          <a:xfrm>
            <a:off x="3031626" y="3566160"/>
            <a:ext cx="277594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Procure transport cart</a:t>
            </a:r>
            <a:endParaRPr lang="en-US" b="1" dirty="0">
              <a:latin typeface="Arial" panose="020B0604020202020204" pitchFamily="34" charset="0"/>
              <a:cs typeface="Arial" panose="020B0604020202020204" pitchFamily="34" charset="0"/>
            </a:endParaRPr>
          </a:p>
        </p:txBody>
      </p:sp>
      <p:sp>
        <p:nvSpPr>
          <p:cNvPr id="12" name="Rectangle 11"/>
          <p:cNvSpPr/>
          <p:nvPr/>
        </p:nvSpPr>
        <p:spPr>
          <a:xfrm>
            <a:off x="1463040" y="4023360"/>
            <a:ext cx="6324600" cy="1200329"/>
          </a:xfrm>
          <a:prstGeom prst="rect">
            <a:avLst/>
          </a:prstGeom>
          <a:solidFill>
            <a:srgbClr val="00FF00">
              <a:alpha val="10000"/>
            </a:srgbClr>
          </a:solidFill>
          <a:ln w="15875">
            <a:solidFill>
              <a:srgbClr val="00FF00"/>
            </a:solidFill>
          </a:ln>
        </p:spPr>
        <p:txBody>
          <a:bodyPr wrap="square">
            <a:spAutoFit/>
          </a:bodyPr>
          <a:lstStyle/>
          <a:p>
            <a:r>
              <a:rPr lang="en-US" dirty="0" smtClean="0"/>
              <a:t>Activity </a:t>
            </a:r>
            <a:r>
              <a:rPr lang="en-US" dirty="0"/>
              <a:t>ID </a:t>
            </a:r>
            <a:r>
              <a:rPr lang="en-US" dirty="0" smtClean="0"/>
              <a:t>24267140</a:t>
            </a:r>
          </a:p>
          <a:p>
            <a:r>
              <a:rPr lang="en-US" dirty="0" smtClean="0"/>
              <a:t>Budget Cost                            $37,798</a:t>
            </a:r>
          </a:p>
          <a:p>
            <a:r>
              <a:rPr lang="en-US" dirty="0" smtClean="0"/>
              <a:t>Percent Remaining                    100%</a:t>
            </a:r>
          </a:p>
          <a:p>
            <a:pPr lvl="0"/>
            <a:r>
              <a:rPr lang="en-US" dirty="0" smtClean="0"/>
              <a:t>Finish Date                              </a:t>
            </a:r>
            <a:r>
              <a:rPr lang="en-US" kern="0" dirty="0" smtClean="0"/>
              <a:t>09/18/2015</a:t>
            </a:r>
          </a:p>
        </p:txBody>
      </p:sp>
    </p:spTree>
    <p:extLst>
      <p:ext uri="{BB962C8B-B14F-4D97-AF65-F5344CB8AC3E}">
        <p14:creationId xmlns:p14="http://schemas.microsoft.com/office/powerpoint/2010/main" val="111646094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63040" y="1645920"/>
            <a:ext cx="6324600" cy="1200329"/>
          </a:xfrm>
          <a:prstGeom prst="rect">
            <a:avLst/>
          </a:prstGeom>
          <a:solidFill>
            <a:srgbClr val="00FF00">
              <a:alpha val="10000"/>
            </a:srgbClr>
          </a:solidFill>
          <a:ln w="15875">
            <a:solidFill>
              <a:srgbClr val="00FF00"/>
            </a:solidFill>
          </a:ln>
        </p:spPr>
        <p:txBody>
          <a:bodyPr wrap="square">
            <a:spAutoFit/>
          </a:bodyPr>
          <a:lstStyle/>
          <a:p>
            <a:r>
              <a:rPr lang="en-US" dirty="0" smtClean="0"/>
              <a:t>Activity </a:t>
            </a:r>
            <a:r>
              <a:rPr lang="en-US" dirty="0"/>
              <a:t>ID </a:t>
            </a:r>
            <a:r>
              <a:rPr lang="en-US" dirty="0" smtClean="0"/>
              <a:t>24267155</a:t>
            </a:r>
          </a:p>
          <a:p>
            <a:r>
              <a:rPr lang="en-US" dirty="0" smtClean="0"/>
              <a:t>Budget Cost                            MT 1.0mw</a:t>
            </a:r>
          </a:p>
          <a:p>
            <a:r>
              <a:rPr lang="en-US" dirty="0" smtClean="0"/>
              <a:t>Percent Remaining                    100%</a:t>
            </a:r>
          </a:p>
          <a:p>
            <a:pPr lvl="0"/>
            <a:r>
              <a:rPr lang="en-US" dirty="0" smtClean="0"/>
              <a:t>Finish Date                              </a:t>
            </a:r>
            <a:r>
              <a:rPr lang="en-US" kern="0" dirty="0" smtClean="0"/>
              <a:t>07/18/2016</a:t>
            </a:r>
          </a:p>
        </p:txBody>
      </p:sp>
      <p:sp>
        <p:nvSpPr>
          <p:cNvPr id="7" name="TextBox 6"/>
          <p:cNvSpPr txBox="1"/>
          <p:nvPr/>
        </p:nvSpPr>
        <p:spPr>
          <a:xfrm>
            <a:off x="2651760" y="1188720"/>
            <a:ext cx="3877699"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Rig and Transport HTCC to Hall</a:t>
            </a:r>
            <a:endParaRPr lang="en-US" b="1" dirty="0">
              <a:latin typeface="Arial" panose="020B0604020202020204" pitchFamily="34" charset="0"/>
              <a:cs typeface="Arial" panose="020B0604020202020204" pitchFamily="34" charset="0"/>
            </a:endParaRPr>
          </a:p>
        </p:txBody>
      </p:sp>
      <p:sp>
        <p:nvSpPr>
          <p:cNvPr id="10" name="TextBox 9"/>
          <p:cNvSpPr txBox="1"/>
          <p:nvPr/>
        </p:nvSpPr>
        <p:spPr>
          <a:xfrm>
            <a:off x="2362200" y="76200"/>
            <a:ext cx="5425440" cy="461665"/>
          </a:xfrm>
          <a:prstGeom prst="rect">
            <a:avLst/>
          </a:prstGeom>
          <a:noFill/>
        </p:spPr>
        <p:txBody>
          <a:bodyPr wrap="square" rtlCol="0">
            <a:spAutoFit/>
          </a:bodyPr>
          <a:lstStyle/>
          <a:p>
            <a:r>
              <a:rPr lang="en-US" sz="2400" b="1" dirty="0" smtClean="0">
                <a:solidFill>
                  <a:srgbClr val="0033CC"/>
                </a:solidFill>
                <a:latin typeface="+mj-lt"/>
              </a:rPr>
              <a:t>Installation Project Work Remaining</a:t>
            </a:r>
            <a:endParaRPr lang="en-US" sz="2400" b="1" dirty="0">
              <a:solidFill>
                <a:srgbClr val="0033CC"/>
              </a:solidFill>
              <a:latin typeface="+mj-lt"/>
            </a:endParaRPr>
          </a:p>
        </p:txBody>
      </p:sp>
      <p:sp>
        <p:nvSpPr>
          <p:cNvPr id="11" name="TextBox 10"/>
          <p:cNvSpPr txBox="1"/>
          <p:nvPr/>
        </p:nvSpPr>
        <p:spPr>
          <a:xfrm>
            <a:off x="3383280" y="3108960"/>
            <a:ext cx="2073774"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Install HTCC cart</a:t>
            </a:r>
            <a:endParaRPr lang="en-US" b="1" dirty="0">
              <a:latin typeface="Arial" panose="020B0604020202020204" pitchFamily="34" charset="0"/>
              <a:cs typeface="Arial" panose="020B0604020202020204" pitchFamily="34" charset="0"/>
            </a:endParaRPr>
          </a:p>
        </p:txBody>
      </p:sp>
      <p:sp>
        <p:nvSpPr>
          <p:cNvPr id="12" name="Rectangle 11"/>
          <p:cNvSpPr/>
          <p:nvPr/>
        </p:nvSpPr>
        <p:spPr>
          <a:xfrm>
            <a:off x="1463040" y="3566160"/>
            <a:ext cx="6324600" cy="1200329"/>
          </a:xfrm>
          <a:prstGeom prst="rect">
            <a:avLst/>
          </a:prstGeom>
          <a:solidFill>
            <a:srgbClr val="00FF00">
              <a:alpha val="10000"/>
            </a:srgbClr>
          </a:solidFill>
          <a:ln w="15875">
            <a:solidFill>
              <a:srgbClr val="00FF00"/>
            </a:solidFill>
          </a:ln>
        </p:spPr>
        <p:txBody>
          <a:bodyPr wrap="square">
            <a:spAutoFit/>
          </a:bodyPr>
          <a:lstStyle/>
          <a:p>
            <a:r>
              <a:rPr lang="en-US" dirty="0" smtClean="0"/>
              <a:t>Activity </a:t>
            </a:r>
            <a:r>
              <a:rPr lang="en-US" dirty="0"/>
              <a:t>ID </a:t>
            </a:r>
            <a:r>
              <a:rPr lang="en-US" dirty="0" smtClean="0"/>
              <a:t>24267160</a:t>
            </a:r>
          </a:p>
          <a:p>
            <a:r>
              <a:rPr lang="en-US" dirty="0" smtClean="0"/>
              <a:t>Budget Cost                            MT 0.5mw</a:t>
            </a:r>
          </a:p>
          <a:p>
            <a:r>
              <a:rPr lang="en-US" dirty="0" smtClean="0"/>
              <a:t>Percent Remaining                    100%</a:t>
            </a:r>
          </a:p>
          <a:p>
            <a:pPr lvl="0"/>
            <a:r>
              <a:rPr lang="en-US" dirty="0" smtClean="0"/>
              <a:t>Finish Date                              </a:t>
            </a:r>
            <a:r>
              <a:rPr lang="en-US" kern="0" dirty="0" smtClean="0"/>
              <a:t>07/22/2016</a:t>
            </a:r>
          </a:p>
        </p:txBody>
      </p:sp>
    </p:spTree>
    <p:extLst>
      <p:ext uri="{BB962C8B-B14F-4D97-AF65-F5344CB8AC3E}">
        <p14:creationId xmlns:p14="http://schemas.microsoft.com/office/powerpoint/2010/main" val="234213694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63040" y="3840480"/>
            <a:ext cx="6324600" cy="1477328"/>
          </a:xfrm>
          <a:prstGeom prst="rect">
            <a:avLst/>
          </a:prstGeom>
          <a:solidFill>
            <a:srgbClr val="00FF00">
              <a:alpha val="10000"/>
            </a:srgbClr>
          </a:solidFill>
          <a:ln w="15875">
            <a:solidFill>
              <a:srgbClr val="00FF00"/>
            </a:solidFill>
          </a:ln>
        </p:spPr>
        <p:txBody>
          <a:bodyPr wrap="square">
            <a:spAutoFit/>
          </a:bodyPr>
          <a:lstStyle/>
          <a:p>
            <a:r>
              <a:rPr lang="en-US" dirty="0" smtClean="0"/>
              <a:t>Activity </a:t>
            </a:r>
            <a:r>
              <a:rPr lang="en-US" dirty="0"/>
              <a:t>ID </a:t>
            </a:r>
            <a:r>
              <a:rPr lang="en-US" dirty="0" smtClean="0"/>
              <a:t>24267170</a:t>
            </a:r>
          </a:p>
          <a:p>
            <a:r>
              <a:rPr lang="en-US" dirty="0" smtClean="0"/>
              <a:t>Budget Cost                            SCI   1.2mw</a:t>
            </a:r>
          </a:p>
          <a:p>
            <a:r>
              <a:rPr lang="en-US" dirty="0"/>
              <a:t> </a:t>
            </a:r>
            <a:r>
              <a:rPr lang="en-US" dirty="0" smtClean="0"/>
              <a:t>                                                MT   1.2mw</a:t>
            </a:r>
          </a:p>
          <a:p>
            <a:r>
              <a:rPr lang="en-US" dirty="0" smtClean="0"/>
              <a:t>Percent Remaining                    100%</a:t>
            </a:r>
          </a:p>
          <a:p>
            <a:pPr lvl="0"/>
            <a:r>
              <a:rPr lang="en-US" dirty="0" smtClean="0"/>
              <a:t>Finish Date                              </a:t>
            </a:r>
            <a:r>
              <a:rPr lang="en-US" kern="0" dirty="0" smtClean="0"/>
              <a:t>07/29/2016</a:t>
            </a:r>
          </a:p>
        </p:txBody>
      </p:sp>
      <p:sp>
        <p:nvSpPr>
          <p:cNvPr id="7" name="TextBox 6"/>
          <p:cNvSpPr txBox="1"/>
          <p:nvPr/>
        </p:nvSpPr>
        <p:spPr>
          <a:xfrm>
            <a:off x="1417320" y="3383280"/>
            <a:ext cx="6461760"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HTCC-Verify </a:t>
            </a:r>
            <a:r>
              <a:rPr lang="en-US" b="1" dirty="0">
                <a:latin typeface="Arial" panose="020B0604020202020204" pitchFamily="34" charset="0"/>
                <a:cs typeface="Arial" panose="020B0604020202020204" pitchFamily="34" charset="0"/>
              </a:rPr>
              <a:t>mirror alignment and align detector to beam</a:t>
            </a:r>
          </a:p>
        </p:txBody>
      </p:sp>
      <p:sp>
        <p:nvSpPr>
          <p:cNvPr id="10" name="TextBox 9"/>
          <p:cNvSpPr txBox="1"/>
          <p:nvPr/>
        </p:nvSpPr>
        <p:spPr>
          <a:xfrm>
            <a:off x="2072640" y="0"/>
            <a:ext cx="5715000" cy="461665"/>
          </a:xfrm>
          <a:prstGeom prst="rect">
            <a:avLst/>
          </a:prstGeom>
          <a:noFill/>
        </p:spPr>
        <p:txBody>
          <a:bodyPr wrap="square" rtlCol="0">
            <a:spAutoFit/>
          </a:bodyPr>
          <a:lstStyle/>
          <a:p>
            <a:r>
              <a:rPr lang="en-US" sz="2400" b="1" dirty="0" smtClean="0">
                <a:solidFill>
                  <a:srgbClr val="0033CC"/>
                </a:solidFill>
                <a:latin typeface="+mj-lt"/>
              </a:rPr>
              <a:t>Installation Project Work Remaining</a:t>
            </a:r>
            <a:endParaRPr lang="en-US" sz="2400" b="1" dirty="0">
              <a:solidFill>
                <a:srgbClr val="0033CC"/>
              </a:solidFill>
              <a:latin typeface="+mj-lt"/>
            </a:endParaRPr>
          </a:p>
        </p:txBody>
      </p:sp>
      <p:sp>
        <p:nvSpPr>
          <p:cNvPr id="8" name="TextBox 7"/>
          <p:cNvSpPr txBox="1"/>
          <p:nvPr/>
        </p:nvSpPr>
        <p:spPr>
          <a:xfrm>
            <a:off x="3657600" y="1097280"/>
            <a:ext cx="1598436"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Install HTCC</a:t>
            </a:r>
            <a:endParaRPr lang="en-US" b="1" dirty="0">
              <a:latin typeface="Arial" panose="020B0604020202020204" pitchFamily="34" charset="0"/>
              <a:cs typeface="Arial" panose="020B0604020202020204" pitchFamily="34" charset="0"/>
            </a:endParaRPr>
          </a:p>
        </p:txBody>
      </p:sp>
      <p:sp>
        <p:nvSpPr>
          <p:cNvPr id="9" name="Rectangle 8"/>
          <p:cNvSpPr/>
          <p:nvPr/>
        </p:nvSpPr>
        <p:spPr>
          <a:xfrm>
            <a:off x="1463040" y="1554480"/>
            <a:ext cx="6324600" cy="1200329"/>
          </a:xfrm>
          <a:prstGeom prst="rect">
            <a:avLst/>
          </a:prstGeom>
          <a:solidFill>
            <a:srgbClr val="00FF00">
              <a:alpha val="10000"/>
            </a:srgbClr>
          </a:solidFill>
          <a:ln w="15875">
            <a:solidFill>
              <a:srgbClr val="00FF00"/>
            </a:solidFill>
          </a:ln>
        </p:spPr>
        <p:txBody>
          <a:bodyPr wrap="square">
            <a:spAutoFit/>
          </a:bodyPr>
          <a:lstStyle/>
          <a:p>
            <a:r>
              <a:rPr lang="en-US" dirty="0" smtClean="0"/>
              <a:t>Activity </a:t>
            </a:r>
            <a:r>
              <a:rPr lang="en-US" dirty="0"/>
              <a:t>ID </a:t>
            </a:r>
            <a:r>
              <a:rPr lang="en-US" dirty="0" smtClean="0"/>
              <a:t>24267165</a:t>
            </a:r>
          </a:p>
          <a:p>
            <a:r>
              <a:rPr lang="en-US" dirty="0" smtClean="0"/>
              <a:t>Budget Cost                            MT 3.0mw</a:t>
            </a:r>
          </a:p>
          <a:p>
            <a:r>
              <a:rPr lang="en-US" dirty="0" smtClean="0"/>
              <a:t>Percent Remaining                    100%</a:t>
            </a:r>
          </a:p>
          <a:p>
            <a:pPr lvl="0"/>
            <a:r>
              <a:rPr lang="en-US" dirty="0" smtClean="0"/>
              <a:t>Finish Date                              </a:t>
            </a:r>
            <a:r>
              <a:rPr lang="en-US" kern="0" dirty="0" smtClean="0"/>
              <a:t>07/26/2016</a:t>
            </a:r>
          </a:p>
        </p:txBody>
      </p:sp>
    </p:spTree>
    <p:extLst>
      <p:ext uri="{BB962C8B-B14F-4D97-AF65-F5344CB8AC3E}">
        <p14:creationId xmlns:p14="http://schemas.microsoft.com/office/powerpoint/2010/main" val="239423969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62200" y="76200"/>
            <a:ext cx="5562600" cy="461665"/>
          </a:xfrm>
          <a:prstGeom prst="rect">
            <a:avLst/>
          </a:prstGeom>
          <a:noFill/>
        </p:spPr>
        <p:txBody>
          <a:bodyPr wrap="square" rtlCol="0">
            <a:spAutoFit/>
          </a:bodyPr>
          <a:lstStyle/>
          <a:p>
            <a:r>
              <a:rPr lang="en-US" sz="2400" b="1" dirty="0" smtClean="0">
                <a:solidFill>
                  <a:srgbClr val="0033CC"/>
                </a:solidFill>
                <a:latin typeface="+mj-lt"/>
              </a:rPr>
              <a:t>Pre-Ops Project Work Remaining</a:t>
            </a:r>
            <a:endParaRPr lang="en-US" sz="2400" b="1" dirty="0">
              <a:solidFill>
                <a:srgbClr val="0033CC"/>
              </a:solidFill>
              <a:latin typeface="+mj-lt"/>
            </a:endParaRPr>
          </a:p>
        </p:txBody>
      </p:sp>
      <p:sp>
        <p:nvSpPr>
          <p:cNvPr id="11" name="TextBox 10"/>
          <p:cNvSpPr txBox="1"/>
          <p:nvPr/>
        </p:nvSpPr>
        <p:spPr>
          <a:xfrm>
            <a:off x="2667000" y="990600"/>
            <a:ext cx="34290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HTCC - Installation of LMS</a:t>
            </a:r>
          </a:p>
        </p:txBody>
      </p:sp>
      <p:sp>
        <p:nvSpPr>
          <p:cNvPr id="12" name="Rectangle 11"/>
          <p:cNvSpPr/>
          <p:nvPr/>
        </p:nvSpPr>
        <p:spPr>
          <a:xfrm>
            <a:off x="1600200" y="1423237"/>
            <a:ext cx="6324600" cy="3354765"/>
          </a:xfrm>
          <a:prstGeom prst="rect">
            <a:avLst/>
          </a:prstGeom>
          <a:solidFill>
            <a:srgbClr val="FFC000">
              <a:alpha val="10000"/>
            </a:srgbClr>
          </a:solidFill>
          <a:ln w="15875">
            <a:solidFill>
              <a:srgbClr val="FFC000"/>
            </a:solidFill>
          </a:ln>
        </p:spPr>
        <p:txBody>
          <a:bodyPr wrap="square">
            <a:spAutoFit/>
          </a:bodyPr>
          <a:lstStyle/>
          <a:p>
            <a:r>
              <a:rPr lang="en-US" dirty="0" smtClean="0"/>
              <a:t>Activity </a:t>
            </a:r>
            <a:r>
              <a:rPr lang="en-US" dirty="0"/>
              <a:t>ID </a:t>
            </a:r>
            <a:r>
              <a:rPr lang="en-US" dirty="0" smtClean="0"/>
              <a:t>2822X030</a:t>
            </a:r>
          </a:p>
          <a:p>
            <a:r>
              <a:rPr lang="en-US" dirty="0" smtClean="0"/>
              <a:t>Budget Cost                            SCI    0.04mw</a:t>
            </a:r>
          </a:p>
          <a:p>
            <a:r>
              <a:rPr lang="en-US" dirty="0"/>
              <a:t> </a:t>
            </a:r>
            <a:r>
              <a:rPr lang="en-US" dirty="0" smtClean="0"/>
              <a:t>                                               VU     1.6mw</a:t>
            </a:r>
          </a:p>
          <a:p>
            <a:r>
              <a:rPr lang="en-US" dirty="0"/>
              <a:t> </a:t>
            </a:r>
            <a:r>
              <a:rPr lang="en-US" dirty="0" smtClean="0"/>
              <a:t>                                      PDUSTD    2.93mw</a:t>
            </a:r>
          </a:p>
          <a:p>
            <a:r>
              <a:rPr lang="en-US" dirty="0" smtClean="0"/>
              <a:t>                                       PDUSTF    0.53mw</a:t>
            </a:r>
          </a:p>
          <a:p>
            <a:r>
              <a:rPr lang="en-US" dirty="0"/>
              <a:t> </a:t>
            </a:r>
            <a:r>
              <a:rPr lang="en-US" dirty="0" smtClean="0"/>
              <a:t>                                                EE    0.30mw</a:t>
            </a:r>
          </a:p>
          <a:p>
            <a:r>
              <a:rPr lang="en-US" dirty="0"/>
              <a:t> </a:t>
            </a:r>
            <a:r>
              <a:rPr lang="en-US" dirty="0" smtClean="0"/>
              <a:t>                                                ET    0.30mw</a:t>
            </a:r>
            <a:endParaRPr lang="en-US" dirty="0"/>
          </a:p>
          <a:p>
            <a:r>
              <a:rPr lang="en-US" dirty="0"/>
              <a:t>Percent Remaining                    4</a:t>
            </a:r>
            <a:r>
              <a:rPr lang="en-US" dirty="0" smtClean="0"/>
              <a:t>0%</a:t>
            </a:r>
          </a:p>
          <a:p>
            <a:r>
              <a:rPr lang="en-US" dirty="0" smtClean="0"/>
              <a:t>Percent Remaining</a:t>
            </a:r>
            <a:r>
              <a:rPr lang="en-US" dirty="0" smtClean="0">
                <a:solidFill>
                  <a:srgbClr val="FF0000"/>
                </a:solidFill>
              </a:rPr>
              <a:t>*</a:t>
            </a:r>
            <a:r>
              <a:rPr lang="en-US" dirty="0" smtClean="0"/>
              <a:t>                   10%</a:t>
            </a:r>
          </a:p>
          <a:p>
            <a:pPr lvl="0"/>
            <a:r>
              <a:rPr lang="en-US" dirty="0" smtClean="0"/>
              <a:t>Finish Date                              </a:t>
            </a:r>
            <a:r>
              <a:rPr lang="en-US" kern="0" dirty="0" smtClean="0"/>
              <a:t>07/10/2015</a:t>
            </a:r>
          </a:p>
          <a:p>
            <a:pPr lvl="0"/>
            <a:endParaRPr lang="en-US" sz="1200" kern="0" dirty="0" smtClean="0"/>
          </a:p>
          <a:p>
            <a:pPr lvl="1"/>
            <a:r>
              <a:rPr lang="en-US" sz="1400" dirty="0">
                <a:solidFill>
                  <a:srgbClr val="000000"/>
                </a:solidFill>
                <a:latin typeface="Arial" panose="020B0604020202020204" pitchFamily="34" charset="0"/>
                <a:cs typeface="Arial" panose="020B0604020202020204" pitchFamily="34" charset="0"/>
              </a:rPr>
              <a:t>NOTE:  </a:t>
            </a:r>
            <a:r>
              <a:rPr lang="en-US" sz="1400" dirty="0">
                <a:solidFill>
                  <a:srgbClr val="FF0000"/>
                </a:solidFill>
                <a:latin typeface="Arial" panose="020B0604020202020204" pitchFamily="34" charset="0"/>
                <a:cs typeface="Arial" panose="020B0604020202020204" pitchFamily="34" charset="0"/>
              </a:rPr>
              <a:t>*</a:t>
            </a:r>
            <a:r>
              <a:rPr lang="en-US" sz="1400" dirty="0">
                <a:solidFill>
                  <a:srgbClr val="000000"/>
                </a:solidFill>
                <a:latin typeface="Arial" panose="020B0604020202020204" pitchFamily="34" charset="0"/>
                <a:cs typeface="Arial" panose="020B0604020202020204" pitchFamily="34" charset="0"/>
              </a:rPr>
              <a:t>)  status as of today </a:t>
            </a:r>
          </a:p>
        </p:txBody>
      </p:sp>
    </p:spTree>
    <p:extLst>
      <p:ext uri="{BB962C8B-B14F-4D97-AF65-F5344CB8AC3E}">
        <p14:creationId xmlns:p14="http://schemas.microsoft.com/office/powerpoint/2010/main" val="241599122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63040" y="1554480"/>
            <a:ext cx="6324600" cy="4093428"/>
          </a:xfrm>
          <a:prstGeom prst="rect">
            <a:avLst/>
          </a:prstGeom>
          <a:solidFill>
            <a:srgbClr val="FFC000">
              <a:alpha val="10000"/>
            </a:srgbClr>
          </a:solidFill>
          <a:ln w="15875">
            <a:solidFill>
              <a:srgbClr val="FFC000"/>
            </a:solidFill>
          </a:ln>
        </p:spPr>
        <p:txBody>
          <a:bodyPr wrap="square">
            <a:spAutoFit/>
          </a:bodyPr>
          <a:lstStyle/>
          <a:p>
            <a:r>
              <a:rPr lang="en-US" dirty="0" smtClean="0"/>
              <a:t>Activity </a:t>
            </a:r>
            <a:r>
              <a:rPr lang="en-US" dirty="0"/>
              <a:t>ID </a:t>
            </a:r>
            <a:r>
              <a:rPr lang="en-US" dirty="0" smtClean="0"/>
              <a:t>2822X035</a:t>
            </a:r>
            <a:endParaRPr lang="en-US" dirty="0"/>
          </a:p>
          <a:p>
            <a:r>
              <a:rPr lang="en-US" dirty="0" smtClean="0"/>
              <a:t>Budget Cost                            SCI   3.5mw</a:t>
            </a:r>
          </a:p>
          <a:p>
            <a:r>
              <a:rPr lang="en-US" dirty="0"/>
              <a:t> </a:t>
            </a:r>
            <a:r>
              <a:rPr lang="en-US" dirty="0" smtClean="0"/>
              <a:t>                                               VU    3.5mw</a:t>
            </a:r>
            <a:endParaRPr lang="en-US" dirty="0"/>
          </a:p>
          <a:p>
            <a:r>
              <a:rPr lang="en-US" dirty="0" smtClean="0"/>
              <a:t>                                      PDUSTD    2.78mw</a:t>
            </a:r>
            <a:endParaRPr lang="en-US" dirty="0"/>
          </a:p>
          <a:p>
            <a:r>
              <a:rPr lang="en-US" dirty="0"/>
              <a:t>                                       PDUSTF   1</a:t>
            </a:r>
            <a:r>
              <a:rPr lang="en-US" dirty="0" smtClean="0"/>
              <a:t>.22mw</a:t>
            </a:r>
          </a:p>
          <a:p>
            <a:r>
              <a:rPr lang="en-US" dirty="0"/>
              <a:t> </a:t>
            </a:r>
            <a:r>
              <a:rPr lang="en-US" dirty="0" smtClean="0"/>
              <a:t>                                                MT   </a:t>
            </a:r>
            <a:r>
              <a:rPr lang="en-US" dirty="0"/>
              <a:t>0</a:t>
            </a:r>
            <a:r>
              <a:rPr lang="en-US" dirty="0" smtClean="0"/>
              <a:t>.6mw</a:t>
            </a:r>
          </a:p>
          <a:p>
            <a:r>
              <a:rPr lang="en-US" dirty="0" smtClean="0"/>
              <a:t>Percent Remaining                    50%</a:t>
            </a:r>
          </a:p>
          <a:p>
            <a:pPr lvl="0"/>
            <a:r>
              <a:rPr lang="en-US" dirty="0" smtClean="0"/>
              <a:t>Finish Date                              </a:t>
            </a:r>
            <a:r>
              <a:rPr lang="en-US" kern="0" dirty="0" smtClean="0"/>
              <a:t>09/03/2015</a:t>
            </a:r>
          </a:p>
          <a:p>
            <a:r>
              <a:rPr lang="en-US" dirty="0"/>
              <a:t>Remaining steps, weight, and expected finish date</a:t>
            </a:r>
            <a:r>
              <a:rPr lang="en-US" dirty="0" smtClean="0"/>
              <a:t>:</a:t>
            </a:r>
            <a:endParaRPr lang="en-US" kern="0" dirty="0" smtClean="0"/>
          </a:p>
          <a:p>
            <a:pPr marL="628650" lvl="1" indent="-171450">
              <a:buFont typeface="Wingdings" panose="05000000000000000000" pitchFamily="2" charset="2"/>
              <a:buChar char="§"/>
              <a:defRPr/>
            </a:pPr>
            <a:r>
              <a:rPr lang="en-US" sz="1400" kern="0" dirty="0">
                <a:latin typeface="Arial" panose="020B0604020202020204" pitchFamily="34" charset="0"/>
                <a:cs typeface="Arial" panose="020B0604020202020204" pitchFamily="34" charset="0"/>
              </a:rPr>
              <a:t>Align remaining 12 channels </a:t>
            </a:r>
            <a:r>
              <a:rPr lang="en-US" sz="1400" kern="0" dirty="0" smtClean="0">
                <a:latin typeface="Arial" panose="020B0604020202020204" pitchFamily="34" charset="0"/>
                <a:cs typeface="Arial" panose="020B0604020202020204" pitchFamily="34" charset="0"/>
              </a:rPr>
              <a:t>             4.5%      06/30/2015  </a:t>
            </a:r>
          </a:p>
          <a:p>
            <a:pPr marL="628650" lvl="1" indent="-171450">
              <a:buFont typeface="Wingdings" panose="05000000000000000000" pitchFamily="2" charset="2"/>
              <a:buChar char="§"/>
              <a:defRPr/>
            </a:pPr>
            <a:r>
              <a:rPr lang="en-US" sz="1400" b="1" kern="0" dirty="0">
                <a:latin typeface="Arial" panose="020B0604020202020204" pitchFamily="34" charset="0"/>
                <a:cs typeface="Arial" panose="020B0604020202020204" pitchFamily="34" charset="0"/>
              </a:rPr>
              <a:t>V</a:t>
            </a:r>
            <a:r>
              <a:rPr lang="en-US" sz="1400" kern="0" dirty="0">
                <a:latin typeface="Arial" panose="020B0604020202020204" pitchFamily="34" charset="0"/>
                <a:cs typeface="Arial" panose="020B0604020202020204" pitchFamily="34" charset="0"/>
              </a:rPr>
              <a:t>acuum leak </a:t>
            </a:r>
            <a:r>
              <a:rPr lang="en-US" sz="1400" kern="0" dirty="0" smtClean="0">
                <a:latin typeface="Arial" panose="020B0604020202020204" pitchFamily="34" charset="0"/>
                <a:cs typeface="Arial" panose="020B0604020202020204" pitchFamily="34" charset="0"/>
              </a:rPr>
              <a:t>check                            </a:t>
            </a:r>
            <a:r>
              <a:rPr lang="en-US" sz="1400" dirty="0" smtClean="0">
                <a:latin typeface="Arial" panose="020B0604020202020204" pitchFamily="34" charset="0"/>
                <a:cs typeface="Arial" panose="020B0604020202020204" pitchFamily="34" charset="0"/>
              </a:rPr>
              <a:t>8.9%      09/03/2015</a:t>
            </a:r>
            <a:endParaRPr lang="en-US" sz="1400" kern="0" dirty="0">
              <a:latin typeface="Arial" panose="020B0604020202020204" pitchFamily="34" charset="0"/>
              <a:cs typeface="Arial" panose="020B0604020202020204" pitchFamily="34" charset="0"/>
            </a:endParaRPr>
          </a:p>
          <a:p>
            <a:pPr marL="628650" lvl="1" indent="-171450">
              <a:buFont typeface="Wingdings" panose="05000000000000000000" pitchFamily="2" charset="2"/>
              <a:buChar char="§"/>
              <a:defRPr/>
            </a:pPr>
            <a:r>
              <a:rPr lang="en-US" sz="1400" kern="0" dirty="0">
                <a:latin typeface="Arial" panose="020B0604020202020204" pitchFamily="34" charset="0"/>
                <a:cs typeface="Arial" panose="020B0604020202020204" pitchFamily="34" charset="0"/>
              </a:rPr>
              <a:t>Gas leak tests of CV and fixing </a:t>
            </a:r>
            <a:endParaRPr lang="en-US" sz="1400" kern="0" dirty="0" smtClean="0">
              <a:latin typeface="Arial" panose="020B0604020202020204" pitchFamily="34" charset="0"/>
              <a:cs typeface="Arial" panose="020B0604020202020204" pitchFamily="34" charset="0"/>
            </a:endParaRPr>
          </a:p>
          <a:p>
            <a:pPr lvl="1">
              <a:defRPr/>
            </a:pPr>
            <a:r>
              <a:rPr lang="en-US" sz="1400" kern="0" dirty="0">
                <a:latin typeface="Arial" panose="020B0604020202020204" pitchFamily="34" charset="0"/>
                <a:cs typeface="Arial" panose="020B0604020202020204" pitchFamily="34" charset="0"/>
              </a:rPr>
              <a:t> </a:t>
            </a:r>
            <a:r>
              <a:rPr lang="en-US" sz="1400" kern="0" dirty="0" smtClean="0">
                <a:latin typeface="Arial" panose="020B0604020202020204" pitchFamily="34" charset="0"/>
                <a:cs typeface="Arial" panose="020B0604020202020204" pitchFamily="34" charset="0"/>
              </a:rPr>
              <a:t>   possible leaks                                    8.9%      07/31/2015</a:t>
            </a:r>
            <a:endParaRPr lang="en-US" sz="1400" kern="0" dirty="0">
              <a:latin typeface="Arial" panose="020B0604020202020204" pitchFamily="34" charset="0"/>
              <a:cs typeface="Arial" panose="020B0604020202020204" pitchFamily="34" charset="0"/>
            </a:endParaRPr>
          </a:p>
          <a:p>
            <a:pPr marL="628650" lvl="1" indent="-171450">
              <a:buFont typeface="Wingdings" panose="05000000000000000000" pitchFamily="2" charset="2"/>
              <a:buChar char="§"/>
              <a:defRPr/>
            </a:pPr>
            <a:r>
              <a:rPr lang="en-US" sz="1400" kern="0" dirty="0">
                <a:latin typeface="Arial" panose="020B0604020202020204" pitchFamily="34" charset="0"/>
                <a:cs typeface="Arial" panose="020B0604020202020204" pitchFamily="34" charset="0"/>
              </a:rPr>
              <a:t>Light leak </a:t>
            </a:r>
            <a:r>
              <a:rPr lang="en-US" sz="1400" kern="0" dirty="0" smtClean="0">
                <a:latin typeface="Arial" panose="020B0604020202020204" pitchFamily="34" charset="0"/>
                <a:cs typeface="Arial" panose="020B0604020202020204" pitchFamily="34" charset="0"/>
              </a:rPr>
              <a:t>check                                  8.9</a:t>
            </a:r>
            <a:r>
              <a:rPr lang="en-US" sz="1400" kern="0" dirty="0">
                <a:latin typeface="Arial" panose="020B0604020202020204" pitchFamily="34" charset="0"/>
                <a:cs typeface="Arial" panose="020B0604020202020204" pitchFamily="34" charset="0"/>
              </a:rPr>
              <a:t>%     </a:t>
            </a:r>
            <a:r>
              <a:rPr lang="en-US" sz="1400" kern="0" dirty="0" smtClean="0">
                <a:latin typeface="Arial" panose="020B0604020202020204" pitchFamily="34" charset="0"/>
                <a:cs typeface="Arial" panose="020B0604020202020204" pitchFamily="34" charset="0"/>
              </a:rPr>
              <a:t>07/31/2015</a:t>
            </a:r>
          </a:p>
          <a:p>
            <a:pPr marL="628650" lvl="1" indent="-171450">
              <a:buFont typeface="Wingdings" panose="05000000000000000000" pitchFamily="2" charset="2"/>
              <a:buChar char="§"/>
              <a:defRPr/>
            </a:pPr>
            <a:r>
              <a:rPr lang="en-US" sz="1400" b="1" kern="0" dirty="0">
                <a:latin typeface="Arial" panose="020B0604020202020204" pitchFamily="34" charset="0"/>
                <a:cs typeface="Arial" panose="020B0604020202020204" pitchFamily="34" charset="0"/>
              </a:rPr>
              <a:t>C</a:t>
            </a:r>
            <a:r>
              <a:rPr lang="en-US" sz="1400" kern="0" dirty="0">
                <a:latin typeface="Arial" panose="020B0604020202020204" pitchFamily="34" charset="0"/>
                <a:cs typeface="Arial" panose="020B0604020202020204" pitchFamily="34" charset="0"/>
              </a:rPr>
              <a:t>osmic ray </a:t>
            </a:r>
            <a:r>
              <a:rPr lang="en-US" sz="1400" kern="0" dirty="0" smtClean="0">
                <a:latin typeface="Arial" panose="020B0604020202020204" pitchFamily="34" charset="0"/>
                <a:cs typeface="Arial" panose="020B0604020202020204" pitchFamily="34" charset="0"/>
              </a:rPr>
              <a:t>tests                                 8.9%     09/03/2015</a:t>
            </a:r>
            <a:endParaRPr lang="en-US" sz="1400" kern="0" dirty="0">
              <a:latin typeface="Arial" panose="020B0604020202020204" pitchFamily="34" charset="0"/>
              <a:cs typeface="Arial" panose="020B0604020202020204" pitchFamily="34" charset="0"/>
            </a:endParaRPr>
          </a:p>
          <a:p>
            <a:pPr marL="628650" lvl="1" indent="-171450">
              <a:buFont typeface="Wingdings" panose="05000000000000000000" pitchFamily="2" charset="2"/>
              <a:buChar char="§"/>
              <a:defRPr/>
            </a:pPr>
            <a:r>
              <a:rPr lang="en-US" sz="1400" kern="0" dirty="0">
                <a:latin typeface="Arial" panose="020B0604020202020204" pitchFamily="34" charset="0"/>
                <a:cs typeface="Arial" panose="020B0604020202020204" pitchFamily="34" charset="0"/>
              </a:rPr>
              <a:t>Electronics tests with </a:t>
            </a:r>
            <a:r>
              <a:rPr lang="en-US" sz="1400" kern="0" dirty="0" smtClean="0">
                <a:latin typeface="Arial" panose="020B0604020202020204" pitchFamily="34" charset="0"/>
                <a:cs typeface="Arial" panose="020B0604020202020204" pitchFamily="34" charset="0"/>
              </a:rPr>
              <a:t>PMTs                8.9%</a:t>
            </a:r>
            <a:r>
              <a:rPr lang="en-US" sz="1400" kern="0" dirty="0">
                <a:latin typeface="Arial" panose="020B0604020202020204" pitchFamily="34" charset="0"/>
                <a:cs typeface="Arial" panose="020B0604020202020204" pitchFamily="34" charset="0"/>
              </a:rPr>
              <a:t> </a:t>
            </a:r>
            <a:r>
              <a:rPr lang="en-US" sz="1400" kern="0" dirty="0" smtClean="0">
                <a:latin typeface="Arial" panose="020B0604020202020204" pitchFamily="34" charset="0"/>
                <a:cs typeface="Arial" panose="020B0604020202020204" pitchFamily="34" charset="0"/>
              </a:rPr>
              <a:t>    09/03/2015 </a:t>
            </a:r>
            <a:endParaRPr lang="en-US" sz="1400" kern="0" dirty="0">
              <a:latin typeface="Arial" panose="020B0604020202020204" pitchFamily="34" charset="0"/>
              <a:cs typeface="Arial" panose="020B0604020202020204" pitchFamily="34" charset="0"/>
            </a:endParaRPr>
          </a:p>
        </p:txBody>
      </p:sp>
      <p:sp>
        <p:nvSpPr>
          <p:cNvPr id="7" name="TextBox 6"/>
          <p:cNvSpPr txBox="1"/>
          <p:nvPr/>
        </p:nvSpPr>
        <p:spPr>
          <a:xfrm>
            <a:off x="2103120" y="1097280"/>
            <a:ext cx="509016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HTCC - Quality control of the installed items</a:t>
            </a:r>
          </a:p>
        </p:txBody>
      </p:sp>
      <p:sp>
        <p:nvSpPr>
          <p:cNvPr id="5" name="TextBox 4"/>
          <p:cNvSpPr txBox="1"/>
          <p:nvPr/>
        </p:nvSpPr>
        <p:spPr>
          <a:xfrm>
            <a:off x="2362200" y="76200"/>
            <a:ext cx="5562600" cy="461665"/>
          </a:xfrm>
          <a:prstGeom prst="rect">
            <a:avLst/>
          </a:prstGeom>
          <a:noFill/>
        </p:spPr>
        <p:txBody>
          <a:bodyPr wrap="square" rtlCol="0">
            <a:spAutoFit/>
          </a:bodyPr>
          <a:lstStyle/>
          <a:p>
            <a:r>
              <a:rPr lang="en-US" sz="2400" b="1" dirty="0" smtClean="0">
                <a:solidFill>
                  <a:srgbClr val="0033CC"/>
                </a:solidFill>
                <a:latin typeface="+mj-lt"/>
              </a:rPr>
              <a:t>Pre-Ops Project Work Remaining</a:t>
            </a:r>
            <a:endParaRPr lang="en-US" sz="2400" b="1" dirty="0">
              <a:solidFill>
                <a:srgbClr val="0033CC"/>
              </a:solidFill>
              <a:latin typeface="+mj-lt"/>
            </a:endParaRPr>
          </a:p>
        </p:txBody>
      </p:sp>
    </p:spTree>
    <p:extLst>
      <p:ext uri="{BB962C8B-B14F-4D97-AF65-F5344CB8AC3E}">
        <p14:creationId xmlns:p14="http://schemas.microsoft.com/office/powerpoint/2010/main" val="241599122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7840" y="76200"/>
            <a:ext cx="5852160" cy="461665"/>
          </a:xfrm>
          <a:prstGeom prst="rect">
            <a:avLst/>
          </a:prstGeom>
          <a:noFill/>
        </p:spPr>
        <p:txBody>
          <a:bodyPr wrap="square" rtlCol="0">
            <a:spAutoFit/>
          </a:bodyPr>
          <a:lstStyle/>
          <a:p>
            <a:r>
              <a:rPr lang="en-US" sz="2400" b="1" dirty="0" smtClean="0">
                <a:solidFill>
                  <a:srgbClr val="0033CC"/>
                </a:solidFill>
                <a:latin typeface="+mj-lt"/>
              </a:rPr>
              <a:t>Pre-Ops Project Work Remaining</a:t>
            </a:r>
            <a:endParaRPr lang="en-US" sz="2400" b="1" dirty="0">
              <a:solidFill>
                <a:srgbClr val="0033CC"/>
              </a:solidFill>
              <a:latin typeface="+mj-lt"/>
            </a:endParaRPr>
          </a:p>
        </p:txBody>
      </p:sp>
      <p:sp>
        <p:nvSpPr>
          <p:cNvPr id="5" name="TextBox 4"/>
          <p:cNvSpPr txBox="1"/>
          <p:nvPr/>
        </p:nvSpPr>
        <p:spPr>
          <a:xfrm>
            <a:off x="1920240" y="731520"/>
            <a:ext cx="5288280" cy="369332"/>
          </a:xfrm>
          <a:prstGeom prst="rect">
            <a:avLst/>
          </a:prstGeom>
          <a:noFill/>
        </p:spPr>
        <p:txBody>
          <a:bodyPr wrap="square" rtlCol="0">
            <a:spAutoFit/>
          </a:bodyPr>
          <a:lstStyle/>
          <a:p>
            <a:r>
              <a:rPr lang="en-US" b="1" dirty="0"/>
              <a:t>HTCC - Optical tests of mirror geometry in </a:t>
            </a:r>
            <a:r>
              <a:rPr lang="en-US" b="1" dirty="0" smtClean="0"/>
              <a:t>situ</a:t>
            </a:r>
            <a:endParaRPr lang="en-US" b="1" dirty="0"/>
          </a:p>
        </p:txBody>
      </p:sp>
      <p:sp>
        <p:nvSpPr>
          <p:cNvPr id="6" name="Rectangle 5"/>
          <p:cNvSpPr/>
          <p:nvPr/>
        </p:nvSpPr>
        <p:spPr>
          <a:xfrm>
            <a:off x="1463040" y="1097280"/>
            <a:ext cx="6324600" cy="4893647"/>
          </a:xfrm>
          <a:prstGeom prst="rect">
            <a:avLst/>
          </a:prstGeom>
          <a:solidFill>
            <a:srgbClr val="FFC000">
              <a:alpha val="10000"/>
            </a:srgbClr>
          </a:solidFill>
          <a:ln w="15875">
            <a:solidFill>
              <a:srgbClr val="FFC000"/>
            </a:solidFill>
          </a:ln>
        </p:spPr>
        <p:txBody>
          <a:bodyPr wrap="square">
            <a:spAutoFit/>
          </a:bodyPr>
          <a:lstStyle/>
          <a:p>
            <a:r>
              <a:rPr lang="en-US" dirty="0" smtClean="0"/>
              <a:t>Activity </a:t>
            </a:r>
            <a:r>
              <a:rPr lang="en-US" dirty="0"/>
              <a:t>ID </a:t>
            </a:r>
            <a:r>
              <a:rPr lang="en-US" dirty="0" smtClean="0"/>
              <a:t>2822X040</a:t>
            </a:r>
            <a:endParaRPr lang="en-US" dirty="0"/>
          </a:p>
          <a:p>
            <a:r>
              <a:rPr lang="en-US" dirty="0" smtClean="0"/>
              <a:t>Budget Cost                            SCI   2.0mw</a:t>
            </a:r>
          </a:p>
          <a:p>
            <a:r>
              <a:rPr lang="en-US" dirty="0"/>
              <a:t> </a:t>
            </a:r>
            <a:r>
              <a:rPr lang="en-US" dirty="0" smtClean="0"/>
              <a:t>                                               VU    2.0mw</a:t>
            </a:r>
            <a:endParaRPr lang="en-US" dirty="0"/>
          </a:p>
          <a:p>
            <a:r>
              <a:rPr lang="en-US" dirty="0" smtClean="0"/>
              <a:t>                                      PDUSTD    1.0mw</a:t>
            </a:r>
            <a:endParaRPr lang="en-US" dirty="0"/>
          </a:p>
          <a:p>
            <a:r>
              <a:rPr lang="en-US" dirty="0"/>
              <a:t>                                       PDUSTF   </a:t>
            </a:r>
            <a:r>
              <a:rPr lang="en-US" dirty="0" smtClean="0"/>
              <a:t>1.0mw</a:t>
            </a:r>
          </a:p>
          <a:p>
            <a:r>
              <a:rPr lang="en-US" dirty="0" smtClean="0"/>
              <a:t>Percent Remaining                    100%</a:t>
            </a:r>
          </a:p>
          <a:p>
            <a:pPr lvl="0"/>
            <a:r>
              <a:rPr lang="en-US" dirty="0" smtClean="0"/>
              <a:t>Finish Date                              </a:t>
            </a:r>
            <a:r>
              <a:rPr lang="en-US" kern="0" dirty="0" smtClean="0"/>
              <a:t>07/15/2015</a:t>
            </a:r>
          </a:p>
          <a:p>
            <a:r>
              <a:rPr lang="en-US" dirty="0"/>
              <a:t>Remaining steps, weight, and expected finish date</a:t>
            </a:r>
            <a:r>
              <a:rPr lang="en-US" dirty="0" smtClean="0"/>
              <a:t>:</a:t>
            </a:r>
            <a:endParaRPr lang="en-US" kern="0" dirty="0" smtClean="0"/>
          </a:p>
          <a:p>
            <a:pPr marL="628650" lvl="1" indent="-171450">
              <a:buFont typeface="Wingdings" panose="05000000000000000000" pitchFamily="2" charset="2"/>
              <a:buChar char="§"/>
              <a:defRPr/>
            </a:pPr>
            <a:r>
              <a:rPr lang="en-US" sz="1200" dirty="0" smtClean="0">
                <a:latin typeface="Arial" panose="020B0604020202020204" pitchFamily="34" charset="0"/>
                <a:cs typeface="Arial" panose="020B0604020202020204" pitchFamily="34" charset="0"/>
              </a:rPr>
              <a:t>Test </a:t>
            </a:r>
            <a:r>
              <a:rPr lang="en-US" sz="1200" dirty="0">
                <a:latin typeface="Arial" panose="020B0604020202020204" pitchFamily="34" charset="0"/>
                <a:cs typeface="Arial" panose="020B0604020202020204" pitchFamily="34" charset="0"/>
              </a:rPr>
              <a:t>1st </a:t>
            </a:r>
            <a:r>
              <a:rPr lang="en-US" sz="1200" dirty="0" smtClean="0">
                <a:latin typeface="Arial" panose="020B0604020202020204" pitchFamily="34" charset="0"/>
                <a:cs typeface="Arial" panose="020B0604020202020204" pitchFamily="34" charset="0"/>
              </a:rPr>
              <a:t>sector</a:t>
            </a:r>
            <a:r>
              <a:rPr lang="en-US" sz="1200" dirty="0" smtClean="0">
                <a:solidFill>
                  <a:srgbClr val="000000"/>
                </a:solidFill>
                <a:latin typeface="Arial" panose="020B0604020202020204" pitchFamily="34" charset="0"/>
                <a:cs typeface="Arial" panose="020B0604020202020204" pitchFamily="34" charset="0"/>
              </a:rPr>
              <a:t>                                            </a:t>
            </a:r>
            <a:r>
              <a:rPr lang="en-US" sz="1200" kern="0" dirty="0" smtClean="0">
                <a:latin typeface="Arial" panose="020B0604020202020204" pitchFamily="34" charset="0"/>
                <a:cs typeface="Arial" panose="020B0604020202020204" pitchFamily="34" charset="0"/>
              </a:rPr>
              <a:t>7.7%      07/15/2015  </a:t>
            </a:r>
          </a:p>
          <a:p>
            <a:pPr marL="628650" lvl="1" indent="-171450">
              <a:buFont typeface="Wingdings" panose="05000000000000000000" pitchFamily="2" charset="2"/>
              <a:buChar char="§"/>
              <a:defRPr/>
            </a:pPr>
            <a:r>
              <a:rPr lang="en-US" sz="1200" dirty="0">
                <a:latin typeface="Arial" panose="020B0604020202020204" pitchFamily="34" charset="0"/>
                <a:cs typeface="Arial" panose="020B0604020202020204" pitchFamily="34" charset="0"/>
              </a:rPr>
              <a:t>Test </a:t>
            </a:r>
            <a:r>
              <a:rPr lang="en-US" sz="1200" dirty="0" smtClean="0">
                <a:latin typeface="Arial" panose="020B0604020202020204" pitchFamily="34" charset="0"/>
                <a:cs typeface="Arial" panose="020B0604020202020204" pitchFamily="34" charset="0"/>
              </a:rPr>
              <a:t>2nd </a:t>
            </a:r>
            <a:r>
              <a:rPr lang="en-US" sz="1200" dirty="0">
                <a:latin typeface="Arial" panose="020B0604020202020204" pitchFamily="34" charset="0"/>
                <a:cs typeface="Arial" panose="020B0604020202020204" pitchFamily="34" charset="0"/>
              </a:rPr>
              <a:t>sector</a:t>
            </a:r>
            <a:r>
              <a:rPr lang="en-US" sz="1200" dirty="0">
                <a:solidFill>
                  <a:srgbClr val="000000"/>
                </a:solidFill>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    </a:t>
            </a:r>
            <a:r>
              <a:rPr lang="en-US" sz="1200" kern="0" dirty="0">
                <a:latin typeface="Arial" panose="020B0604020202020204" pitchFamily="34" charset="0"/>
                <a:cs typeface="Arial" panose="020B0604020202020204" pitchFamily="34" charset="0"/>
              </a:rPr>
              <a:t>7.7%     </a:t>
            </a:r>
            <a:r>
              <a:rPr lang="en-US" sz="1200" kern="0" dirty="0" smtClean="0">
                <a:latin typeface="Arial" panose="020B0604020202020204" pitchFamily="34" charset="0"/>
                <a:cs typeface="Arial" panose="020B0604020202020204" pitchFamily="34" charset="0"/>
              </a:rPr>
              <a:t> 07/15/2015  </a:t>
            </a:r>
            <a:endParaRPr lang="en-US" sz="1200" kern="0" dirty="0">
              <a:latin typeface="Arial" panose="020B0604020202020204" pitchFamily="34" charset="0"/>
              <a:cs typeface="Arial" panose="020B0604020202020204" pitchFamily="34" charset="0"/>
            </a:endParaRPr>
          </a:p>
          <a:p>
            <a:pPr marL="628650" lvl="1" indent="-171450">
              <a:buFont typeface="Wingdings" panose="05000000000000000000" pitchFamily="2" charset="2"/>
              <a:buChar char="§"/>
              <a:defRPr/>
            </a:pPr>
            <a:r>
              <a:rPr lang="en-US" sz="1200" dirty="0">
                <a:latin typeface="Arial" panose="020B0604020202020204" pitchFamily="34" charset="0"/>
                <a:cs typeface="Arial" panose="020B0604020202020204" pitchFamily="34" charset="0"/>
              </a:rPr>
              <a:t>Test 3</a:t>
            </a:r>
            <a:r>
              <a:rPr lang="en-US" sz="1200" dirty="0" smtClean="0">
                <a:latin typeface="Arial" panose="020B0604020202020204" pitchFamily="34" charset="0"/>
                <a:cs typeface="Arial" panose="020B0604020202020204" pitchFamily="34" charset="0"/>
              </a:rPr>
              <a:t>rd </a:t>
            </a:r>
            <a:r>
              <a:rPr lang="en-US" sz="1200" dirty="0">
                <a:latin typeface="Arial" panose="020B0604020202020204" pitchFamily="34" charset="0"/>
                <a:cs typeface="Arial" panose="020B0604020202020204" pitchFamily="34" charset="0"/>
              </a:rPr>
              <a:t>sector</a:t>
            </a:r>
            <a:r>
              <a:rPr lang="en-US" sz="1200" dirty="0">
                <a:solidFill>
                  <a:srgbClr val="000000"/>
                </a:solidFill>
                <a:latin typeface="Arial" panose="020B0604020202020204" pitchFamily="34" charset="0"/>
                <a:cs typeface="Arial" panose="020B0604020202020204" pitchFamily="34" charset="0"/>
              </a:rPr>
              <a:t>                                            </a:t>
            </a:r>
            <a:r>
              <a:rPr lang="en-US" sz="1200" kern="0" dirty="0">
                <a:latin typeface="Arial" panose="020B0604020202020204" pitchFamily="34" charset="0"/>
                <a:cs typeface="Arial" panose="020B0604020202020204" pitchFamily="34" charset="0"/>
              </a:rPr>
              <a:t>7.7%      07/15/2015  </a:t>
            </a:r>
          </a:p>
          <a:p>
            <a:pPr marL="628650" lvl="1" indent="-171450">
              <a:buFont typeface="Wingdings" panose="05000000000000000000" pitchFamily="2" charset="2"/>
              <a:buChar char="§"/>
              <a:defRPr/>
            </a:pPr>
            <a:r>
              <a:rPr lang="en-US" sz="1200" dirty="0">
                <a:latin typeface="Arial" panose="020B0604020202020204" pitchFamily="34" charset="0"/>
                <a:cs typeface="Arial" panose="020B0604020202020204" pitchFamily="34" charset="0"/>
              </a:rPr>
              <a:t>Test 4</a:t>
            </a:r>
            <a:r>
              <a:rPr lang="en-US" sz="1200" dirty="0" smtClean="0">
                <a:latin typeface="Arial" panose="020B0604020202020204" pitchFamily="34" charset="0"/>
                <a:cs typeface="Arial" panose="020B0604020202020204" pitchFamily="34" charset="0"/>
              </a:rPr>
              <a:t>th </a:t>
            </a:r>
            <a:r>
              <a:rPr lang="en-US" sz="1200" dirty="0">
                <a:latin typeface="Arial" panose="020B0604020202020204" pitchFamily="34" charset="0"/>
                <a:cs typeface="Arial" panose="020B0604020202020204" pitchFamily="34" charset="0"/>
              </a:rPr>
              <a:t>sector</a:t>
            </a:r>
            <a:r>
              <a:rPr lang="en-US" sz="1200" dirty="0">
                <a:solidFill>
                  <a:srgbClr val="000000"/>
                </a:solidFill>
                <a:latin typeface="Arial" panose="020B0604020202020204" pitchFamily="34" charset="0"/>
                <a:cs typeface="Arial" panose="020B0604020202020204" pitchFamily="34" charset="0"/>
              </a:rPr>
              <a:t>                                            </a:t>
            </a:r>
            <a:r>
              <a:rPr lang="en-US" sz="1200" kern="0" dirty="0">
                <a:latin typeface="Arial" panose="020B0604020202020204" pitchFamily="34" charset="0"/>
                <a:cs typeface="Arial" panose="020B0604020202020204" pitchFamily="34" charset="0"/>
              </a:rPr>
              <a:t>7.7%      07/15/2015  </a:t>
            </a:r>
          </a:p>
          <a:p>
            <a:pPr marL="628650" lvl="1" indent="-171450">
              <a:buFont typeface="Wingdings" panose="05000000000000000000" pitchFamily="2" charset="2"/>
              <a:buChar char="§"/>
              <a:defRPr/>
            </a:pPr>
            <a:r>
              <a:rPr lang="en-US" sz="1200" dirty="0">
                <a:latin typeface="Arial" panose="020B0604020202020204" pitchFamily="34" charset="0"/>
                <a:cs typeface="Arial" panose="020B0604020202020204" pitchFamily="34" charset="0"/>
              </a:rPr>
              <a:t>Test 5</a:t>
            </a:r>
            <a:r>
              <a:rPr lang="en-US" sz="1200" dirty="0" smtClean="0">
                <a:latin typeface="Arial" panose="020B0604020202020204" pitchFamily="34" charset="0"/>
                <a:cs typeface="Arial" panose="020B0604020202020204" pitchFamily="34" charset="0"/>
              </a:rPr>
              <a:t>th </a:t>
            </a:r>
            <a:r>
              <a:rPr lang="en-US" sz="1200" dirty="0">
                <a:latin typeface="Arial" panose="020B0604020202020204" pitchFamily="34" charset="0"/>
                <a:cs typeface="Arial" panose="020B0604020202020204" pitchFamily="34" charset="0"/>
              </a:rPr>
              <a:t>sector</a:t>
            </a:r>
            <a:r>
              <a:rPr lang="en-US" sz="1200" dirty="0">
                <a:solidFill>
                  <a:srgbClr val="000000"/>
                </a:solidFill>
                <a:latin typeface="Arial" panose="020B0604020202020204" pitchFamily="34" charset="0"/>
                <a:cs typeface="Arial" panose="020B0604020202020204" pitchFamily="34" charset="0"/>
              </a:rPr>
              <a:t>                                            </a:t>
            </a:r>
            <a:r>
              <a:rPr lang="en-US" sz="1200" kern="0" dirty="0">
                <a:latin typeface="Arial" panose="020B0604020202020204" pitchFamily="34" charset="0"/>
                <a:cs typeface="Arial" panose="020B0604020202020204" pitchFamily="34" charset="0"/>
              </a:rPr>
              <a:t>7.7%      07/15/2015  </a:t>
            </a:r>
          </a:p>
          <a:p>
            <a:pPr marL="628650" lvl="1" indent="-171450">
              <a:buFont typeface="Wingdings" panose="05000000000000000000" pitchFamily="2" charset="2"/>
              <a:buChar char="§"/>
              <a:defRPr/>
            </a:pPr>
            <a:r>
              <a:rPr lang="en-US" sz="1200" dirty="0">
                <a:latin typeface="Arial" panose="020B0604020202020204" pitchFamily="34" charset="0"/>
                <a:cs typeface="Arial" panose="020B0604020202020204" pitchFamily="34" charset="0"/>
              </a:rPr>
              <a:t>Test </a:t>
            </a:r>
            <a:r>
              <a:rPr lang="en-US" sz="1200" dirty="0" smtClean="0">
                <a:latin typeface="Arial" panose="020B0604020202020204" pitchFamily="34" charset="0"/>
                <a:cs typeface="Arial" panose="020B0604020202020204" pitchFamily="34" charset="0"/>
              </a:rPr>
              <a:t>6th </a:t>
            </a:r>
            <a:r>
              <a:rPr lang="en-US" sz="1200" dirty="0">
                <a:latin typeface="Arial" panose="020B0604020202020204" pitchFamily="34" charset="0"/>
                <a:cs typeface="Arial" panose="020B0604020202020204" pitchFamily="34" charset="0"/>
              </a:rPr>
              <a:t>sector</a:t>
            </a:r>
            <a:r>
              <a:rPr lang="en-US" sz="1200" dirty="0">
                <a:solidFill>
                  <a:srgbClr val="000000"/>
                </a:solidFill>
                <a:latin typeface="Arial" panose="020B0604020202020204" pitchFamily="34" charset="0"/>
                <a:cs typeface="Arial" panose="020B0604020202020204" pitchFamily="34" charset="0"/>
              </a:rPr>
              <a:t>                                            </a:t>
            </a:r>
            <a:r>
              <a:rPr lang="en-US" sz="1200" kern="0" dirty="0">
                <a:latin typeface="Arial" panose="020B0604020202020204" pitchFamily="34" charset="0"/>
                <a:cs typeface="Arial" panose="020B0604020202020204" pitchFamily="34" charset="0"/>
              </a:rPr>
              <a:t>7.7%      07/15/2015  </a:t>
            </a:r>
          </a:p>
          <a:p>
            <a:pPr marL="628650" lvl="1" indent="-171450">
              <a:buFont typeface="Wingdings" panose="05000000000000000000" pitchFamily="2" charset="2"/>
              <a:buChar char="§"/>
              <a:defRPr/>
            </a:pPr>
            <a:r>
              <a:rPr lang="en-US" sz="1200" dirty="0">
                <a:latin typeface="Arial" panose="020B0604020202020204" pitchFamily="34" charset="0"/>
                <a:cs typeface="Arial" panose="020B0604020202020204" pitchFamily="34" charset="0"/>
              </a:rPr>
              <a:t>Test </a:t>
            </a:r>
            <a:r>
              <a:rPr lang="en-US" sz="1200" dirty="0" smtClean="0">
                <a:latin typeface="Arial" panose="020B0604020202020204" pitchFamily="34" charset="0"/>
                <a:cs typeface="Arial" panose="020B0604020202020204" pitchFamily="34" charset="0"/>
              </a:rPr>
              <a:t>7th </a:t>
            </a:r>
            <a:r>
              <a:rPr lang="en-US" sz="1200" dirty="0">
                <a:latin typeface="Arial" panose="020B0604020202020204" pitchFamily="34" charset="0"/>
                <a:cs typeface="Arial" panose="020B0604020202020204" pitchFamily="34" charset="0"/>
              </a:rPr>
              <a:t>sector</a:t>
            </a:r>
            <a:r>
              <a:rPr lang="en-US" sz="1200" dirty="0">
                <a:solidFill>
                  <a:srgbClr val="000000"/>
                </a:solidFill>
                <a:latin typeface="Arial" panose="020B0604020202020204" pitchFamily="34" charset="0"/>
                <a:cs typeface="Arial" panose="020B0604020202020204" pitchFamily="34" charset="0"/>
              </a:rPr>
              <a:t>                                            </a:t>
            </a:r>
            <a:r>
              <a:rPr lang="en-US" sz="1200" kern="0" dirty="0">
                <a:latin typeface="Arial" panose="020B0604020202020204" pitchFamily="34" charset="0"/>
                <a:cs typeface="Arial" panose="020B0604020202020204" pitchFamily="34" charset="0"/>
              </a:rPr>
              <a:t>7.7%      07/15/2015 </a:t>
            </a:r>
            <a:endParaRPr lang="en-US" sz="1200" kern="0" dirty="0" smtClean="0">
              <a:latin typeface="Arial" panose="020B0604020202020204" pitchFamily="34" charset="0"/>
              <a:cs typeface="Arial" panose="020B0604020202020204" pitchFamily="34" charset="0"/>
            </a:endParaRPr>
          </a:p>
          <a:p>
            <a:pPr marL="628650" lvl="1" indent="-171450">
              <a:buFont typeface="Wingdings" panose="05000000000000000000" pitchFamily="2" charset="2"/>
              <a:buChar char="§"/>
              <a:defRPr/>
            </a:pPr>
            <a:r>
              <a:rPr lang="en-US" sz="1200" dirty="0" smtClean="0">
                <a:latin typeface="Arial" panose="020B0604020202020204" pitchFamily="34" charset="0"/>
                <a:cs typeface="Arial" panose="020B0604020202020204" pitchFamily="34" charset="0"/>
              </a:rPr>
              <a:t>Test 8th </a:t>
            </a:r>
            <a:r>
              <a:rPr lang="en-US" sz="1200" dirty="0">
                <a:latin typeface="Arial" panose="020B0604020202020204" pitchFamily="34" charset="0"/>
                <a:cs typeface="Arial" panose="020B0604020202020204" pitchFamily="34" charset="0"/>
              </a:rPr>
              <a:t>sector</a:t>
            </a:r>
            <a:r>
              <a:rPr lang="en-US" sz="1200" dirty="0">
                <a:solidFill>
                  <a:srgbClr val="000000"/>
                </a:solidFill>
                <a:latin typeface="Arial" panose="020B0604020202020204" pitchFamily="34" charset="0"/>
                <a:cs typeface="Arial" panose="020B0604020202020204" pitchFamily="34" charset="0"/>
              </a:rPr>
              <a:t>                                            </a:t>
            </a:r>
            <a:r>
              <a:rPr lang="en-US" sz="1200" kern="0" dirty="0">
                <a:latin typeface="Arial" panose="020B0604020202020204" pitchFamily="34" charset="0"/>
                <a:cs typeface="Arial" panose="020B0604020202020204" pitchFamily="34" charset="0"/>
              </a:rPr>
              <a:t>7.7%      07/15/2015 </a:t>
            </a:r>
          </a:p>
          <a:p>
            <a:pPr marL="628650" lvl="1" indent="-171450">
              <a:buFont typeface="Wingdings" panose="05000000000000000000" pitchFamily="2" charset="2"/>
              <a:buChar char="§"/>
              <a:defRPr/>
            </a:pPr>
            <a:r>
              <a:rPr lang="en-US" sz="1200" dirty="0">
                <a:latin typeface="Arial" panose="020B0604020202020204" pitchFamily="34" charset="0"/>
                <a:cs typeface="Arial" panose="020B0604020202020204" pitchFamily="34" charset="0"/>
              </a:rPr>
              <a:t>Test </a:t>
            </a:r>
            <a:r>
              <a:rPr lang="en-US" sz="1200" dirty="0" smtClean="0">
                <a:latin typeface="Arial" panose="020B0604020202020204" pitchFamily="34" charset="0"/>
                <a:cs typeface="Arial" panose="020B0604020202020204" pitchFamily="34" charset="0"/>
              </a:rPr>
              <a:t>9th </a:t>
            </a:r>
            <a:r>
              <a:rPr lang="en-US" sz="1200" dirty="0">
                <a:latin typeface="Arial" panose="020B0604020202020204" pitchFamily="34" charset="0"/>
                <a:cs typeface="Arial" panose="020B0604020202020204" pitchFamily="34" charset="0"/>
              </a:rPr>
              <a:t>sector</a:t>
            </a:r>
            <a:r>
              <a:rPr lang="en-US" sz="1200" dirty="0">
                <a:solidFill>
                  <a:srgbClr val="000000"/>
                </a:solidFill>
                <a:latin typeface="Arial" panose="020B0604020202020204" pitchFamily="34" charset="0"/>
                <a:cs typeface="Arial" panose="020B0604020202020204" pitchFamily="34" charset="0"/>
              </a:rPr>
              <a:t>                                            </a:t>
            </a:r>
            <a:r>
              <a:rPr lang="en-US" sz="1200" kern="0" dirty="0">
                <a:latin typeface="Arial" panose="020B0604020202020204" pitchFamily="34" charset="0"/>
                <a:cs typeface="Arial" panose="020B0604020202020204" pitchFamily="34" charset="0"/>
              </a:rPr>
              <a:t>7.7%      07/15/2015 </a:t>
            </a:r>
          </a:p>
          <a:p>
            <a:pPr marL="628650" lvl="1" indent="-171450">
              <a:buFont typeface="Wingdings" panose="05000000000000000000" pitchFamily="2" charset="2"/>
              <a:buChar char="§"/>
              <a:defRPr/>
            </a:pPr>
            <a:r>
              <a:rPr lang="en-US" sz="1200" dirty="0">
                <a:latin typeface="Arial" panose="020B0604020202020204" pitchFamily="34" charset="0"/>
                <a:cs typeface="Arial" panose="020B0604020202020204" pitchFamily="34" charset="0"/>
              </a:rPr>
              <a:t>Test </a:t>
            </a:r>
            <a:r>
              <a:rPr lang="en-US" sz="1200" dirty="0" smtClean="0">
                <a:latin typeface="Arial" panose="020B0604020202020204" pitchFamily="34" charset="0"/>
                <a:cs typeface="Arial" panose="020B0604020202020204" pitchFamily="34" charset="0"/>
              </a:rPr>
              <a:t>10th </a:t>
            </a:r>
            <a:r>
              <a:rPr lang="en-US" sz="1200" dirty="0">
                <a:latin typeface="Arial" panose="020B0604020202020204" pitchFamily="34" charset="0"/>
                <a:cs typeface="Arial" panose="020B0604020202020204" pitchFamily="34" charset="0"/>
              </a:rPr>
              <a:t>sector</a:t>
            </a:r>
            <a:r>
              <a:rPr lang="en-US" sz="1200" dirty="0">
                <a:solidFill>
                  <a:srgbClr val="000000"/>
                </a:solidFill>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                  </a:t>
            </a:r>
            <a:r>
              <a:rPr lang="en-US" sz="1200" kern="0" dirty="0">
                <a:latin typeface="Arial" panose="020B0604020202020204" pitchFamily="34" charset="0"/>
                <a:cs typeface="Arial" panose="020B0604020202020204" pitchFamily="34" charset="0"/>
              </a:rPr>
              <a:t>7.7%      07/15/2015 </a:t>
            </a:r>
          </a:p>
          <a:p>
            <a:pPr marL="628650" lvl="1" indent="-171450">
              <a:buFont typeface="Wingdings" panose="05000000000000000000" pitchFamily="2" charset="2"/>
              <a:buChar char="§"/>
              <a:defRPr/>
            </a:pPr>
            <a:r>
              <a:rPr lang="en-US" sz="1200" dirty="0">
                <a:latin typeface="Arial" panose="020B0604020202020204" pitchFamily="34" charset="0"/>
                <a:cs typeface="Arial" panose="020B0604020202020204" pitchFamily="34" charset="0"/>
              </a:rPr>
              <a:t>Test </a:t>
            </a:r>
            <a:r>
              <a:rPr lang="en-US" sz="1200" dirty="0" smtClean="0">
                <a:latin typeface="Arial" panose="020B0604020202020204" pitchFamily="34" charset="0"/>
                <a:cs typeface="Arial" panose="020B0604020202020204" pitchFamily="34" charset="0"/>
              </a:rPr>
              <a:t>11th </a:t>
            </a:r>
            <a:r>
              <a:rPr lang="en-US" sz="1200" dirty="0">
                <a:latin typeface="Arial" panose="020B0604020202020204" pitchFamily="34" charset="0"/>
                <a:cs typeface="Arial" panose="020B0604020202020204" pitchFamily="34" charset="0"/>
              </a:rPr>
              <a:t>sector</a:t>
            </a:r>
            <a:r>
              <a:rPr lang="en-US" sz="1200" dirty="0">
                <a:solidFill>
                  <a:srgbClr val="000000"/>
                </a:solidFill>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                     </a:t>
            </a:r>
            <a:r>
              <a:rPr lang="en-US" sz="1200" kern="0" dirty="0">
                <a:latin typeface="Arial" panose="020B0604020202020204" pitchFamily="34" charset="0"/>
                <a:cs typeface="Arial" panose="020B0604020202020204" pitchFamily="34" charset="0"/>
              </a:rPr>
              <a:t>7.7%      07/15/2015 </a:t>
            </a:r>
          </a:p>
          <a:p>
            <a:pPr marL="628650" lvl="1" indent="-171450">
              <a:buFont typeface="Wingdings" panose="05000000000000000000" pitchFamily="2" charset="2"/>
              <a:buChar char="§"/>
              <a:defRPr/>
            </a:pPr>
            <a:r>
              <a:rPr lang="en-US" sz="1200" dirty="0">
                <a:latin typeface="Arial" panose="020B0604020202020204" pitchFamily="34" charset="0"/>
                <a:cs typeface="Arial" panose="020B0604020202020204" pitchFamily="34" charset="0"/>
              </a:rPr>
              <a:t>Test </a:t>
            </a:r>
            <a:r>
              <a:rPr lang="en-US" sz="1200" dirty="0" smtClean="0">
                <a:latin typeface="Arial" panose="020B0604020202020204" pitchFamily="34" charset="0"/>
                <a:cs typeface="Arial" panose="020B0604020202020204" pitchFamily="34" charset="0"/>
              </a:rPr>
              <a:t>12th </a:t>
            </a:r>
            <a:r>
              <a:rPr lang="en-US" sz="1200" dirty="0">
                <a:latin typeface="Arial" panose="020B0604020202020204" pitchFamily="34" charset="0"/>
                <a:cs typeface="Arial" panose="020B0604020202020204" pitchFamily="34" charset="0"/>
              </a:rPr>
              <a:t>sector</a:t>
            </a:r>
            <a:r>
              <a:rPr lang="en-US" sz="1200" dirty="0">
                <a:solidFill>
                  <a:srgbClr val="000000"/>
                </a:solidFill>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             </a:t>
            </a:r>
            <a:r>
              <a:rPr lang="en-US" sz="1200" kern="0" dirty="0">
                <a:latin typeface="Arial" panose="020B0604020202020204" pitchFamily="34" charset="0"/>
                <a:cs typeface="Arial" panose="020B0604020202020204" pitchFamily="34" charset="0"/>
              </a:rPr>
              <a:t>7.7%      </a:t>
            </a:r>
            <a:r>
              <a:rPr lang="en-US" sz="1200" kern="0" dirty="0" smtClean="0">
                <a:latin typeface="Arial" panose="020B0604020202020204" pitchFamily="34" charset="0"/>
                <a:cs typeface="Arial" panose="020B0604020202020204" pitchFamily="34" charset="0"/>
              </a:rPr>
              <a:t>07/15/2015</a:t>
            </a:r>
          </a:p>
          <a:p>
            <a:pPr marL="628650" lvl="1" indent="-171450">
              <a:buFont typeface="Wingdings" panose="05000000000000000000" pitchFamily="2" charset="2"/>
              <a:buChar char="§"/>
              <a:defRPr/>
            </a:pPr>
            <a:r>
              <a:rPr lang="en-US" sz="1200" kern="0" dirty="0" smtClean="0">
                <a:latin typeface="Arial" panose="020B0604020202020204" pitchFamily="34" charset="0"/>
                <a:cs typeface="Arial" panose="020B0604020202020204" pitchFamily="34" charset="0"/>
              </a:rPr>
              <a:t>Full </a:t>
            </a:r>
            <a:r>
              <a:rPr lang="en-US" sz="1200" kern="0" dirty="0">
                <a:latin typeface="Arial" panose="020B0604020202020204" pitchFamily="34" charset="0"/>
                <a:cs typeface="Arial" panose="020B0604020202020204" pitchFamily="34" charset="0"/>
              </a:rPr>
              <a:t>mirror </a:t>
            </a:r>
            <a:r>
              <a:rPr lang="en-US" sz="1200" kern="0" dirty="0" smtClean="0">
                <a:latin typeface="Arial" panose="020B0604020202020204" pitchFamily="34" charset="0"/>
                <a:cs typeface="Arial" panose="020B0604020202020204" pitchFamily="34" charset="0"/>
              </a:rPr>
              <a:t>check</a:t>
            </a:r>
            <a:r>
              <a:rPr lang="en-US" sz="1200" dirty="0">
                <a:solidFill>
                  <a:srgbClr val="000000"/>
                </a:solidFill>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                                        </a:t>
            </a:r>
            <a:r>
              <a:rPr lang="en-US" sz="1200" kern="0" dirty="0" smtClean="0">
                <a:latin typeface="Arial" panose="020B0604020202020204" pitchFamily="34" charset="0"/>
                <a:cs typeface="Arial" panose="020B0604020202020204" pitchFamily="34" charset="0"/>
              </a:rPr>
              <a:t>7.7</a:t>
            </a:r>
            <a:r>
              <a:rPr lang="en-US" sz="1200" kern="0" dirty="0">
                <a:latin typeface="Arial" panose="020B0604020202020204" pitchFamily="34" charset="0"/>
                <a:cs typeface="Arial" panose="020B0604020202020204" pitchFamily="34" charset="0"/>
              </a:rPr>
              <a:t>%      </a:t>
            </a:r>
            <a:r>
              <a:rPr lang="en-US" sz="1200" kern="0" dirty="0" smtClean="0">
                <a:latin typeface="Arial" panose="020B0604020202020204" pitchFamily="34" charset="0"/>
                <a:cs typeface="Arial" panose="020B0604020202020204" pitchFamily="34" charset="0"/>
              </a:rPr>
              <a:t>07/15/2015</a:t>
            </a:r>
            <a:endParaRPr lang="en-US" sz="12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802604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8880" y="1005840"/>
            <a:ext cx="4618759" cy="4614869"/>
          </a:xfrm>
          <a:prstGeom prst="rect">
            <a:avLst/>
          </a:prstGeom>
          <a:noFill/>
          <a:ln w="28575">
            <a:noFill/>
          </a:ln>
        </p:spPr>
        <p:txBody>
          <a:bodyPr wrap="square" lIns="82058" tIns="41029" rIns="82058" bIns="41029" rtlCol="0">
            <a:spAutoFit/>
          </a:bodyPr>
          <a:lstStyle/>
          <a:p>
            <a:pPr marL="742950" lvl="1" indent="-285750" algn="just">
              <a:spcAft>
                <a:spcPts val="300"/>
              </a:spcAft>
              <a:buFont typeface="Wingdings" panose="05000000000000000000" pitchFamily="2" charset="2"/>
              <a:buChar char="§"/>
            </a:pPr>
            <a:r>
              <a:rPr lang="en-US" sz="1400" b="1" dirty="0" smtClean="0">
                <a:latin typeface="Arial Narrow" panose="020B0606020202030204" pitchFamily="34" charset="0"/>
                <a:cs typeface="Arial" pitchFamily="34" charset="0"/>
              </a:rPr>
              <a:t>HTCC General Description</a:t>
            </a:r>
          </a:p>
          <a:p>
            <a:pPr marL="742950" lvl="1" indent="-285750" algn="just">
              <a:spcAft>
                <a:spcPts val="300"/>
              </a:spcAft>
              <a:buFont typeface="Wingdings" panose="05000000000000000000" pitchFamily="2" charset="2"/>
              <a:buChar char="§"/>
            </a:pPr>
            <a:r>
              <a:rPr lang="en-US" sz="1400" b="1" dirty="0" smtClean="0">
                <a:latin typeface="Arial Narrow" panose="020B0606020202030204" pitchFamily="34" charset="0"/>
                <a:cs typeface="Arial" pitchFamily="34" charset="0"/>
              </a:rPr>
              <a:t>Current Construction Status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Ellipsoidal Mirrors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Half-sector Mirrors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HTCC Combined Mirror</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Containment Vessel </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Combined Mirror Installation</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Alignment of the PMT </a:t>
            </a:r>
            <a:r>
              <a:rPr lang="en-US" sz="1400" dirty="0">
                <a:latin typeface="Arial Narrow" panose="020B0606020202030204" pitchFamily="34" charset="0"/>
                <a:cs typeface="Arial" pitchFamily="34" charset="0"/>
              </a:rPr>
              <a:t>Mounting </a:t>
            </a:r>
            <a:r>
              <a:rPr lang="en-US" sz="1400" dirty="0" smtClean="0">
                <a:latin typeface="Arial Narrow" panose="020B0606020202030204" pitchFamily="34" charset="0"/>
                <a:cs typeface="Arial" pitchFamily="34" charset="0"/>
              </a:rPr>
              <a:t>Units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Light Monitoring System</a:t>
            </a:r>
          </a:p>
          <a:p>
            <a:pPr marL="742950" lvl="1" indent="-285750" algn="just">
              <a:spcAft>
                <a:spcPts val="300"/>
              </a:spcAft>
              <a:buFont typeface="Wingdings" panose="05000000000000000000" pitchFamily="2" charset="2"/>
              <a:buChar char="§"/>
            </a:pPr>
            <a:r>
              <a:rPr lang="en-US" sz="1400" b="1" dirty="0" smtClean="0">
                <a:latin typeface="Arial Narrow" panose="020B0606020202030204" pitchFamily="34" charset="0"/>
                <a:cs typeface="Arial" pitchFamily="34" charset="0"/>
              </a:rPr>
              <a:t>Project Work Remaining</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Status</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Schedule</a:t>
            </a:r>
          </a:p>
          <a:p>
            <a:pPr marL="1200150" lvl="2" indent="-285750" algn="just">
              <a:spcAft>
                <a:spcPts val="300"/>
              </a:spcAft>
              <a:buFont typeface="Arial" panose="020B0604020202020204" pitchFamily="34" charset="0"/>
              <a:buChar char="•"/>
            </a:pPr>
            <a:r>
              <a:rPr lang="en-US" sz="1400" dirty="0" smtClean="0">
                <a:latin typeface="Arial Narrow" panose="020B0606020202030204" pitchFamily="34" charset="0"/>
                <a:cs typeface="Arial" pitchFamily="34" charset="0"/>
              </a:rPr>
              <a:t>Cost Estimate</a:t>
            </a:r>
          </a:p>
          <a:p>
            <a:pPr marL="742950" lvl="1" indent="-285750" algn="just">
              <a:spcAft>
                <a:spcPts val="300"/>
              </a:spcAft>
              <a:buFont typeface="Wingdings" panose="05000000000000000000" pitchFamily="2" charset="2"/>
              <a:buChar char="§"/>
            </a:pPr>
            <a:r>
              <a:rPr lang="en-US" sz="1400" b="1" dirty="0" smtClean="0">
                <a:solidFill>
                  <a:srgbClr val="0033CC"/>
                </a:solidFill>
                <a:latin typeface="Arial Narrow" panose="020B0606020202030204" pitchFamily="34" charset="0"/>
                <a:cs typeface="Arial" pitchFamily="34" charset="0"/>
              </a:rPr>
              <a:t>Off-project Activities</a:t>
            </a:r>
          </a:p>
          <a:p>
            <a:pPr marL="1200150" lvl="2" indent="-285750" algn="just">
              <a:spcAft>
                <a:spcPts val="300"/>
              </a:spcAft>
              <a:buFont typeface="Arial" panose="020B0604020202020204" pitchFamily="34" charset="0"/>
              <a:buChar char="•"/>
            </a:pPr>
            <a:r>
              <a:rPr lang="en-US" sz="1400" dirty="0" smtClean="0">
                <a:solidFill>
                  <a:srgbClr val="0033CC"/>
                </a:solidFill>
                <a:latin typeface="Arial Narrow" panose="020B0606020202030204" pitchFamily="34" charset="0"/>
                <a:cs typeface="Arial" pitchFamily="34" charset="0"/>
              </a:rPr>
              <a:t>Status</a:t>
            </a:r>
            <a:endParaRPr lang="en-US" sz="1400" dirty="0">
              <a:solidFill>
                <a:srgbClr val="0033CC"/>
              </a:solidFill>
              <a:latin typeface="Arial Narrow" panose="020B0606020202030204" pitchFamily="34" charset="0"/>
              <a:cs typeface="Arial" pitchFamily="34" charset="0"/>
            </a:endParaRPr>
          </a:p>
          <a:p>
            <a:pPr marL="1200150" lvl="2" indent="-285750" algn="just">
              <a:spcAft>
                <a:spcPts val="300"/>
              </a:spcAft>
              <a:buFont typeface="Arial" panose="020B0604020202020204" pitchFamily="34" charset="0"/>
              <a:buChar char="•"/>
            </a:pPr>
            <a:r>
              <a:rPr lang="en-US" sz="1400" dirty="0" smtClean="0">
                <a:solidFill>
                  <a:srgbClr val="0033CC"/>
                </a:solidFill>
                <a:latin typeface="Arial Narrow" panose="020B0606020202030204" pitchFamily="34" charset="0"/>
                <a:cs typeface="Arial" pitchFamily="34" charset="0"/>
              </a:rPr>
              <a:t>Schedule</a:t>
            </a:r>
            <a:endParaRPr lang="en-US" sz="1400" dirty="0">
              <a:solidFill>
                <a:srgbClr val="0033CC"/>
              </a:solidFill>
              <a:latin typeface="Arial Narrow" panose="020B0606020202030204" pitchFamily="34" charset="0"/>
              <a:cs typeface="Arial" pitchFamily="34" charset="0"/>
            </a:endParaRPr>
          </a:p>
          <a:p>
            <a:pPr marL="1200150" lvl="2" indent="-285750" algn="just">
              <a:spcAft>
                <a:spcPts val="300"/>
              </a:spcAft>
              <a:buFont typeface="Arial" panose="020B0604020202020204" pitchFamily="34" charset="0"/>
              <a:buChar char="•"/>
            </a:pPr>
            <a:r>
              <a:rPr lang="en-US" sz="1400" dirty="0" smtClean="0">
                <a:solidFill>
                  <a:srgbClr val="0033CC"/>
                </a:solidFill>
                <a:latin typeface="Arial Narrow" panose="020B0606020202030204" pitchFamily="34" charset="0"/>
                <a:cs typeface="Arial" pitchFamily="34" charset="0"/>
              </a:rPr>
              <a:t>Cost Estimate</a:t>
            </a:r>
          </a:p>
          <a:p>
            <a:pPr marL="742950" lvl="1" indent="-285750" algn="just">
              <a:spcAft>
                <a:spcPts val="300"/>
              </a:spcAft>
              <a:buFont typeface="Wingdings" panose="05000000000000000000" pitchFamily="2" charset="2"/>
              <a:buChar char="§"/>
            </a:pPr>
            <a:r>
              <a:rPr lang="en-US" sz="1400" b="1" dirty="0" smtClean="0">
                <a:latin typeface="Arial Narrow" panose="020B0606020202030204" pitchFamily="34" charset="0"/>
                <a:cs typeface="Arial" pitchFamily="34" charset="0"/>
              </a:rPr>
              <a:t>Summary</a:t>
            </a:r>
            <a:endParaRPr lang="en-US" sz="1400" b="1" dirty="0">
              <a:latin typeface="Arial Narrow" panose="020B0606020202030204" pitchFamily="34" charset="0"/>
              <a:cs typeface="Arial" pitchFamily="34" charset="0"/>
            </a:endParaRPr>
          </a:p>
        </p:txBody>
      </p:sp>
      <p:sp>
        <p:nvSpPr>
          <p:cNvPr id="5" name="TextBox 4"/>
          <p:cNvSpPr txBox="1"/>
          <p:nvPr/>
        </p:nvSpPr>
        <p:spPr>
          <a:xfrm>
            <a:off x="3840480" y="76200"/>
            <a:ext cx="1371600" cy="461665"/>
          </a:xfrm>
          <a:prstGeom prst="rect">
            <a:avLst/>
          </a:prstGeom>
          <a:noFill/>
        </p:spPr>
        <p:txBody>
          <a:bodyPr wrap="square" rtlCol="0">
            <a:spAutoFit/>
          </a:bodyPr>
          <a:lstStyle/>
          <a:p>
            <a:r>
              <a:rPr lang="en-US" sz="2400" b="1" dirty="0" smtClean="0">
                <a:solidFill>
                  <a:srgbClr val="0033CC"/>
                </a:solidFill>
                <a:latin typeface="+mj-lt"/>
              </a:rPr>
              <a:t>Content</a:t>
            </a:r>
            <a:endParaRPr lang="en-US" sz="2400" b="1" dirty="0">
              <a:solidFill>
                <a:srgbClr val="0033CC"/>
              </a:solidFill>
              <a:latin typeface="+mj-lt"/>
            </a:endParaRPr>
          </a:p>
        </p:txBody>
      </p:sp>
    </p:spTree>
    <p:extLst>
      <p:ext uri="{BB962C8B-B14F-4D97-AF65-F5344CB8AC3E}">
        <p14:creationId xmlns:p14="http://schemas.microsoft.com/office/powerpoint/2010/main" val="25763473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77646574"/>
              </p:ext>
            </p:extLst>
          </p:nvPr>
        </p:nvGraphicFramePr>
        <p:xfrm>
          <a:off x="1645920" y="1280160"/>
          <a:ext cx="6057900" cy="4204342"/>
        </p:xfrm>
        <a:graphic>
          <a:graphicData uri="http://schemas.openxmlformats.org/drawingml/2006/table">
            <a:tbl>
              <a:tblPr firstRow="1" firstCol="1" lastCol="1" bandRow="1"/>
              <a:tblGrid>
                <a:gridCol w="2324100"/>
                <a:gridCol w="3733800"/>
              </a:tblGrid>
              <a:tr h="304800">
                <a:tc>
                  <a:txBody>
                    <a:bodyPr/>
                    <a:lstStyle/>
                    <a:p>
                      <a:pPr marL="0" marR="0" algn="r">
                        <a:spcBef>
                          <a:spcPts val="0"/>
                        </a:spcBef>
                        <a:spcAft>
                          <a:spcPts val="0"/>
                        </a:spcAft>
                      </a:pPr>
                      <a:r>
                        <a:rPr lang="en-US" sz="1200" b="1" dirty="0">
                          <a:effectLst/>
                          <a:latin typeface="Trajan Pro"/>
                          <a:ea typeface="MS Mincho"/>
                          <a:cs typeface="Times New Roman"/>
                        </a:rPr>
                        <a:t>PARAMETER</a:t>
                      </a:r>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200" b="1" dirty="0" smtClean="0">
                          <a:effectLst/>
                          <a:latin typeface="Trajan Pro"/>
                          <a:ea typeface="MS Mincho"/>
                          <a:cs typeface="Times New Roman"/>
                        </a:rPr>
                        <a:t>DESIGN VALUE</a:t>
                      </a:r>
                      <a:endParaRPr lang="en-US" sz="1200" b="1" dirty="0">
                        <a:effectLst/>
                        <a:latin typeface="Trajan Pro"/>
                        <a:ea typeface="MS Mincho"/>
                        <a:cs typeface="Times New Roman"/>
                      </a:endParaRPr>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gn="r"/>
                      <a:r>
                        <a:rPr lang="en-US" sz="1200" b="1" dirty="0" smtClean="0"/>
                        <a:t>Working Gas</a:t>
                      </a:r>
                      <a:endParaRPr lang="en-US" sz="1200" b="1" dirty="0"/>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b="1" dirty="0" smtClean="0"/>
                        <a:t>CO</a:t>
                      </a:r>
                      <a:r>
                        <a:rPr lang="en-US" sz="1200" b="1" baseline="-25000" dirty="0" smtClean="0"/>
                        <a:t>2</a:t>
                      </a:r>
                      <a:r>
                        <a:rPr lang="en-US" sz="1200" b="1" dirty="0" smtClean="0"/>
                        <a:t>@1atm, 25</a:t>
                      </a:r>
                      <a:r>
                        <a:rPr lang="en-US" sz="1200" b="1" baseline="30000" dirty="0" smtClean="0">
                          <a:cs typeface="Arial" charset="0"/>
                        </a:rPr>
                        <a:t>o</a:t>
                      </a:r>
                      <a:r>
                        <a:rPr lang="en-US" sz="1200" b="1" dirty="0" smtClean="0">
                          <a:cs typeface="Arial" charset="0"/>
                        </a:rPr>
                        <a:t>C</a:t>
                      </a:r>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dirty="0" smtClean="0"/>
                        <a:t>Angular</a:t>
                      </a:r>
                      <a:r>
                        <a:rPr lang="en-US" sz="1200" b="1" baseline="0" dirty="0" smtClean="0"/>
                        <a:t> Coverage</a:t>
                      </a:r>
                      <a:endParaRPr lang="en-US" sz="1200" b="1" dirty="0" smtClean="0"/>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l-GR" sz="1200" b="1" dirty="0" smtClean="0">
                          <a:latin typeface="GreekC" pitchFamily="2" charset="0"/>
                          <a:cs typeface="GreekC" pitchFamily="2" charset="0"/>
                        </a:rPr>
                        <a:t>ϑ</a:t>
                      </a:r>
                      <a:r>
                        <a:rPr lang="en-US" sz="1200" b="1" dirty="0" smtClean="0">
                          <a:cs typeface="GreekC" pitchFamily="2" charset="0"/>
                        </a:rPr>
                        <a:t>= </a:t>
                      </a:r>
                      <a:r>
                        <a:rPr lang="en-US" sz="1200" b="1" dirty="0" smtClean="0"/>
                        <a:t>5</a:t>
                      </a:r>
                      <a:r>
                        <a:rPr lang="en-US" sz="1200" b="1" baseline="30000" dirty="0" smtClean="0"/>
                        <a:t>o</a:t>
                      </a:r>
                      <a:r>
                        <a:rPr lang="en-US" sz="1200" b="1" dirty="0" smtClean="0"/>
                        <a:t> – 35</a:t>
                      </a:r>
                      <a:r>
                        <a:rPr lang="en-US" sz="1200" b="1" baseline="30000" dirty="0" smtClean="0"/>
                        <a:t>o</a:t>
                      </a:r>
                      <a:r>
                        <a:rPr lang="en-US" sz="1200" b="1" dirty="0" smtClean="0"/>
                        <a:t>;</a:t>
                      </a:r>
                      <a:r>
                        <a:rPr lang="en-US" sz="1200" b="1" dirty="0" smtClean="0">
                          <a:latin typeface="GreekC" pitchFamily="2" charset="0"/>
                          <a:cs typeface="GreekC" pitchFamily="2" charset="0"/>
                        </a:rPr>
                        <a:t> f</a:t>
                      </a:r>
                      <a:r>
                        <a:rPr lang="en-US" sz="1200" b="1" dirty="0" smtClean="0">
                          <a:cs typeface="GreekC" pitchFamily="2" charset="0"/>
                        </a:rPr>
                        <a:t>= </a:t>
                      </a:r>
                      <a:r>
                        <a:rPr lang="en-US" sz="1200" b="1" dirty="0" smtClean="0"/>
                        <a:t>0</a:t>
                      </a:r>
                      <a:r>
                        <a:rPr lang="en-US" sz="1200" b="1" baseline="30000" dirty="0" smtClean="0"/>
                        <a:t>o</a:t>
                      </a:r>
                      <a:r>
                        <a:rPr lang="en-US" sz="1200" b="1" dirty="0" smtClean="0"/>
                        <a:t> – 360</a:t>
                      </a:r>
                      <a:r>
                        <a:rPr lang="en-US" sz="1200" b="1" baseline="30000" dirty="0" smtClean="0"/>
                        <a:t>o</a:t>
                      </a:r>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gn="r"/>
                      <a:r>
                        <a:rPr lang="en-US" sz="1200" b="1" dirty="0" smtClean="0"/>
                        <a:t>Threshold</a:t>
                      </a:r>
                      <a:endParaRPr lang="en-US" sz="1200" b="1" dirty="0"/>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cs typeface="Arial" charset="0"/>
                          <a:sym typeface="UniversalMath1 BT" pitchFamily="18" charset="2"/>
                        </a:rPr>
                        <a:t>15 MeV/c </a:t>
                      </a:r>
                      <a:r>
                        <a:rPr lang="en-US" sz="1200" dirty="0" smtClean="0">
                          <a:cs typeface="Arial" charset="0"/>
                          <a:sym typeface="UniversalMath1 BT" pitchFamily="18" charset="2"/>
                        </a:rPr>
                        <a:t>(electrons)</a:t>
                      </a:r>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gn="r"/>
                      <a:r>
                        <a:rPr lang="en-US" sz="1200" b="1" baseline="0" dirty="0" smtClean="0"/>
                        <a:t>Threshold</a:t>
                      </a:r>
                      <a:endParaRPr lang="en-US" sz="1200" b="1" dirty="0"/>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cs typeface="Arial" charset="0"/>
                          <a:sym typeface="UniversalMath1 BT" pitchFamily="18" charset="2"/>
                        </a:rPr>
                        <a:t>4.9 GeV/c </a:t>
                      </a:r>
                      <a:r>
                        <a:rPr lang="en-US" sz="1200" dirty="0" smtClean="0">
                          <a:cs typeface="Arial" charset="0"/>
                          <a:sym typeface="UniversalMath1 BT" pitchFamily="18" charset="2"/>
                        </a:rPr>
                        <a:t>(charged pions)</a:t>
                      </a:r>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gn="r"/>
                      <a:r>
                        <a:rPr lang="en-US" sz="1200" b="1" dirty="0" smtClean="0">
                          <a:solidFill>
                            <a:srgbClr val="FF0000"/>
                          </a:solidFill>
                        </a:rPr>
                        <a:t>Rejection of</a:t>
                      </a:r>
                      <a:r>
                        <a:rPr lang="en-US" sz="1200" b="1" baseline="0" dirty="0" smtClean="0">
                          <a:solidFill>
                            <a:srgbClr val="FF0000"/>
                          </a:solidFill>
                        </a:rPr>
                        <a:t> </a:t>
                      </a:r>
                      <a:r>
                        <a:rPr lang="en-US" sz="1200" b="1" dirty="0" smtClean="0">
                          <a:solidFill>
                            <a:srgbClr val="FF0000"/>
                          </a:solidFill>
                        </a:rPr>
                        <a:t>pions at 2 GeV/c</a:t>
                      </a:r>
                      <a:endParaRPr lang="en-US" sz="1200" b="1" dirty="0">
                        <a:solidFill>
                          <a:srgbClr val="FF0000"/>
                        </a:solidFill>
                      </a:endParaRPr>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cs typeface="Arial" charset="0"/>
                          <a:sym typeface="UniversalMath1 BT"/>
                        </a:rPr>
                        <a:t>10</a:t>
                      </a:r>
                      <a:r>
                        <a:rPr lang="en-US" sz="1200" b="1" baseline="30000" dirty="0" smtClean="0">
                          <a:cs typeface="Arial" charset="0"/>
                          <a:sym typeface="UniversalMath1 BT"/>
                        </a:rPr>
                        <a:t>3</a:t>
                      </a:r>
                      <a:r>
                        <a:rPr lang="en-US" sz="1200" b="1" baseline="0" dirty="0" smtClean="0">
                          <a:cs typeface="Arial" charset="0"/>
                          <a:sym typeface="UniversalMath1 BT"/>
                        </a:rPr>
                        <a:t>  </a:t>
                      </a:r>
                      <a:r>
                        <a:rPr lang="en-US" sz="1200" baseline="0" dirty="0" smtClean="0">
                          <a:cs typeface="Arial" charset="0"/>
                          <a:sym typeface="UniversalMath1 BT"/>
                        </a:rPr>
                        <a:t>(</a:t>
                      </a:r>
                      <a:r>
                        <a:rPr lang="en-US" sz="1200" dirty="0" smtClean="0">
                          <a:cs typeface="Arial" charset="0"/>
                          <a:sym typeface="UniversalMath1 BT"/>
                        </a:rPr>
                        <a:t>99.9% electron detection efficiency)</a:t>
                      </a:r>
                      <a:endParaRPr lang="en-US" sz="1200" dirty="0" smtClean="0">
                        <a:cs typeface="Arial" charset="0"/>
                        <a:sym typeface="UniversalMath1 BT" pitchFamily="18" charset="2"/>
                      </a:endParaRPr>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gn="r"/>
                      <a:r>
                        <a:rPr lang="en-US" sz="1200" b="1" dirty="0" smtClean="0">
                          <a:solidFill>
                            <a:srgbClr val="FF0000"/>
                          </a:solidFill>
                        </a:rPr>
                        <a:t>Rejection</a:t>
                      </a:r>
                      <a:r>
                        <a:rPr lang="en-US" sz="1200" b="1" baseline="0" dirty="0" smtClean="0">
                          <a:solidFill>
                            <a:srgbClr val="FF0000"/>
                          </a:solidFill>
                        </a:rPr>
                        <a:t> of pions at 4 GeV/c</a:t>
                      </a:r>
                      <a:endParaRPr lang="en-US" sz="1200" b="1" dirty="0">
                        <a:solidFill>
                          <a:srgbClr val="FF0000"/>
                        </a:solidFill>
                      </a:endParaRPr>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cs typeface="Arial" charset="0"/>
                          <a:sym typeface="UniversalMath1 BT"/>
                        </a:rPr>
                        <a:t>0.5x10</a:t>
                      </a:r>
                      <a:r>
                        <a:rPr lang="en-US" sz="1200" b="1" baseline="30000" dirty="0" smtClean="0">
                          <a:cs typeface="Arial" charset="0"/>
                          <a:sym typeface="UniversalMath1 BT"/>
                        </a:rPr>
                        <a:t>3</a:t>
                      </a:r>
                      <a:r>
                        <a:rPr lang="en-US" sz="1200" b="1" baseline="0" dirty="0" smtClean="0">
                          <a:cs typeface="Arial" charset="0"/>
                          <a:sym typeface="UniversalMath1 BT"/>
                        </a:rPr>
                        <a:t>  </a:t>
                      </a:r>
                      <a:r>
                        <a:rPr lang="en-US" sz="1200" baseline="0" dirty="0" smtClean="0">
                          <a:cs typeface="Arial" charset="0"/>
                          <a:sym typeface="UniversalMath1 BT"/>
                        </a:rPr>
                        <a:t>(</a:t>
                      </a:r>
                      <a:r>
                        <a:rPr lang="en-US" sz="1200" dirty="0" smtClean="0">
                          <a:cs typeface="Arial" charset="0"/>
                          <a:sym typeface="UniversalMath1 BT"/>
                        </a:rPr>
                        <a:t>99.9% electron detection efficiency) </a:t>
                      </a:r>
                      <a:endParaRPr lang="en-US" sz="1200" dirty="0" smtClean="0">
                        <a:cs typeface="Arial" charset="0"/>
                        <a:sym typeface="UniversalMath1 BT" pitchFamily="18" charset="2"/>
                      </a:endParaRPr>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gn="r"/>
                      <a:r>
                        <a:rPr lang="en-US" sz="1200" b="1" dirty="0" smtClean="0"/>
                        <a:t>Overall Dimensions</a:t>
                      </a:r>
                      <a:endParaRPr lang="en-US" sz="1200" b="1" dirty="0"/>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cs typeface="Arial" charset="0"/>
                          <a:sym typeface="UniversalMath1 BT"/>
                        </a:rPr>
                        <a:t> 15</a:t>
                      </a:r>
                      <a:r>
                        <a:rPr lang="en-US" sz="1200" b="1" dirty="0" smtClean="0">
                          <a:cs typeface="Arial" charset="0"/>
                        </a:rPr>
                        <a:t> ft</a:t>
                      </a:r>
                      <a:r>
                        <a:rPr lang="en-US" sz="1200" b="1" baseline="0" dirty="0" smtClean="0">
                          <a:cs typeface="Arial" charset="0"/>
                        </a:rPr>
                        <a:t> </a:t>
                      </a:r>
                      <a:r>
                        <a:rPr lang="en-US" sz="1200" baseline="0" dirty="0" smtClean="0">
                          <a:cs typeface="Arial" charset="0"/>
                        </a:rPr>
                        <a:t>and </a:t>
                      </a:r>
                      <a:r>
                        <a:rPr lang="en-US" sz="1200" b="1" baseline="0" dirty="0" smtClean="0">
                          <a:cs typeface="Arial" charset="0"/>
                        </a:rPr>
                        <a:t>L = 6 ft </a:t>
                      </a:r>
                      <a:r>
                        <a:rPr lang="en-US" sz="1200" baseline="0" dirty="0" smtClean="0">
                          <a:cs typeface="Arial" charset="0"/>
                        </a:rPr>
                        <a:t>along beam direction</a:t>
                      </a:r>
                      <a:endParaRPr lang="en-US" sz="1200" dirty="0" smtClean="0">
                        <a:cs typeface="Arial" charset="0"/>
                        <a:sym typeface="UniversalMath1 BT" pitchFamily="18" charset="2"/>
                      </a:endParaRPr>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gn="r"/>
                      <a:r>
                        <a:rPr lang="en-US" sz="1200" b="1" dirty="0" smtClean="0"/>
                        <a:t>Mirror Type</a:t>
                      </a:r>
                      <a:endParaRPr lang="en-US" sz="1200" b="1" dirty="0"/>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Combined Ellipsoidal, dimensions of</a:t>
                      </a:r>
                      <a:r>
                        <a:rPr lang="en-US" sz="1200" b="1" baseline="0" dirty="0" smtClean="0"/>
                        <a:t> </a:t>
                      </a:r>
                      <a:r>
                        <a:rPr lang="en-US" sz="1200" b="1" dirty="0" smtClean="0">
                          <a:cs typeface="Arial" charset="0"/>
                        </a:rPr>
                        <a:t>8 ft in diameter</a:t>
                      </a:r>
                      <a:endParaRPr lang="en-US" sz="1200" b="1" dirty="0" smtClean="0">
                        <a:cs typeface="Arial" charset="0"/>
                        <a:sym typeface="UniversalMath1 BT" pitchFamily="18" charset="2"/>
                      </a:endParaRPr>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gn="r"/>
                      <a:r>
                        <a:rPr lang="en-US" sz="1200" b="1" dirty="0" smtClean="0"/>
                        <a:t>Mirror Substrate Structure</a:t>
                      </a:r>
                      <a:endParaRPr lang="en-US" sz="1200" b="1" dirty="0"/>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cs typeface="Arial" charset="0"/>
                        </a:rPr>
                        <a:t>Acryl </a:t>
                      </a:r>
                      <a:r>
                        <a:rPr lang="en-US" sz="1200" dirty="0" smtClean="0">
                          <a:cs typeface="Arial" charset="0"/>
                        </a:rPr>
                        <a:t>(0.01”) + </a:t>
                      </a:r>
                      <a:r>
                        <a:rPr lang="en-US" sz="1200" b="1" dirty="0" smtClean="0">
                          <a:cs typeface="Arial" charset="0"/>
                        </a:rPr>
                        <a:t>PMI Foam </a:t>
                      </a:r>
                      <a:r>
                        <a:rPr lang="en-US" sz="1200" dirty="0" smtClean="0">
                          <a:cs typeface="Arial" charset="0"/>
                        </a:rPr>
                        <a:t>(0.6”) + </a:t>
                      </a:r>
                      <a:r>
                        <a:rPr lang="en-US" sz="1200" b="1" dirty="0" smtClean="0">
                          <a:cs typeface="Arial" charset="0"/>
                        </a:rPr>
                        <a:t>Acryl </a:t>
                      </a:r>
                      <a:r>
                        <a:rPr lang="en-US" sz="1200" dirty="0" smtClean="0">
                          <a:cs typeface="Arial" charset="0"/>
                        </a:rPr>
                        <a:t>(0.01”)</a:t>
                      </a:r>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0000"/>
                          </a:solidFill>
                          <a:effectLst/>
                          <a:uLnTx/>
                          <a:uFillTx/>
                          <a:latin typeface="+mn-lt"/>
                          <a:ea typeface="+mn-ea"/>
                          <a:cs typeface="+mn-cs"/>
                        </a:rPr>
                        <a:t>Mirror Thickness</a:t>
                      </a:r>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cs typeface="Arial" charset="0"/>
                        </a:rPr>
                        <a:t>(130 – 135) mg/cm</a:t>
                      </a:r>
                      <a:r>
                        <a:rPr lang="en-US" sz="1200" b="1" baseline="0" dirty="0" smtClean="0">
                          <a:cs typeface="Arial" charset="0"/>
                        </a:rPr>
                        <a:t> </a:t>
                      </a:r>
                      <a:r>
                        <a:rPr lang="en-US" sz="1200" b="1" baseline="30000" dirty="0" smtClean="0">
                          <a:cs typeface="Arial" charset="0"/>
                        </a:rPr>
                        <a:t>2</a:t>
                      </a:r>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gn="r"/>
                      <a:r>
                        <a:rPr lang="en-US" sz="1200" b="1" dirty="0" smtClean="0"/>
                        <a:t>Number of Channels</a:t>
                      </a:r>
                      <a:endParaRPr lang="en-US" sz="1200" b="1" dirty="0"/>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Calibri" pitchFamily="34" charset="0"/>
                          <a:cs typeface="Calibri" pitchFamily="34" charset="0"/>
                        </a:rPr>
                        <a:t>(</a:t>
                      </a:r>
                      <a:r>
                        <a:rPr lang="en-US" sz="1200" b="1" baseline="0" dirty="0" smtClean="0">
                          <a:latin typeface="Calibri" pitchFamily="34" charset="0"/>
                          <a:cs typeface="Calibri" pitchFamily="34" charset="0"/>
                        </a:rPr>
                        <a:t>12x4) = 48</a:t>
                      </a:r>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gn="r"/>
                      <a:r>
                        <a:rPr lang="en-US" sz="1200" b="1" dirty="0" smtClean="0"/>
                        <a:t>Photomultiplier</a:t>
                      </a:r>
                      <a:r>
                        <a:rPr lang="en-US" sz="1200" b="1" baseline="0" dirty="0" smtClean="0"/>
                        <a:t> Tube</a:t>
                      </a:r>
                      <a:r>
                        <a:rPr lang="en-US" sz="1200" b="1" dirty="0" smtClean="0"/>
                        <a:t>s</a:t>
                      </a:r>
                      <a:endParaRPr lang="en-US" sz="1200" b="1" dirty="0"/>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smtClean="0"/>
                        <a:t>Electron</a:t>
                      </a:r>
                      <a:r>
                        <a:rPr lang="en-US" sz="1200" b="1" baseline="0" dirty="0" smtClean="0"/>
                        <a:t> Tubes 9823QKB </a:t>
                      </a:r>
                      <a:r>
                        <a:rPr lang="en-US" sz="1200" baseline="0" dirty="0" smtClean="0"/>
                        <a:t>(5</a:t>
                      </a:r>
                      <a:r>
                        <a:rPr lang="en-US" sz="1200" dirty="0" smtClean="0">
                          <a:cs typeface="Arial" charset="0"/>
                        </a:rPr>
                        <a:t>”, quartz window) </a:t>
                      </a:r>
                      <a:endParaRPr lang="en-US" sz="1200" dirty="0"/>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gn="r"/>
                      <a:r>
                        <a:rPr lang="en-US" sz="1200" b="1" dirty="0" smtClean="0"/>
                        <a:t>Number of Reflections</a:t>
                      </a:r>
                      <a:endParaRPr lang="en-US" sz="1200" b="1" dirty="0"/>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smtClean="0"/>
                        <a:t>1</a:t>
                      </a:r>
                      <a:r>
                        <a:rPr lang="en-US" sz="1200" b="1" baseline="0" dirty="0" smtClean="0"/>
                        <a:t> </a:t>
                      </a:r>
                      <a:r>
                        <a:rPr lang="en-US" sz="1200" b="1" dirty="0" smtClean="0"/>
                        <a:t>(80%)</a:t>
                      </a:r>
                      <a:r>
                        <a:rPr lang="en-US" sz="1200" b="1" baseline="0" dirty="0" smtClean="0"/>
                        <a:t> +</a:t>
                      </a:r>
                      <a:r>
                        <a:rPr lang="en-US" sz="1200" b="1" dirty="0" smtClean="0"/>
                        <a:t> 2 (20%)</a:t>
                      </a:r>
                      <a:endParaRPr lang="en-US" sz="1200" b="1" dirty="0"/>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gn="r"/>
                      <a:r>
                        <a:rPr lang="en-US" sz="1200" b="1" dirty="0" smtClean="0"/>
                        <a:t>Magnetic Field</a:t>
                      </a:r>
                      <a:endParaRPr lang="en-US" sz="1200" b="1" dirty="0"/>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smtClean="0"/>
                        <a:t>35 Gauss </a:t>
                      </a:r>
                      <a:r>
                        <a:rPr lang="en-US" sz="1200" b="0" dirty="0" smtClean="0"/>
                        <a:t>(</a:t>
                      </a:r>
                      <a:r>
                        <a:rPr lang="en-US" sz="1200" dirty="0" smtClean="0"/>
                        <a:t>along PMT axis)</a:t>
                      </a:r>
                      <a:endParaRPr lang="en-US" sz="1200" dirty="0"/>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gn="r"/>
                      <a:r>
                        <a:rPr lang="en-US" sz="1200" b="1" dirty="0" smtClean="0"/>
                        <a:t>Magnetic</a:t>
                      </a:r>
                      <a:r>
                        <a:rPr lang="en-US" sz="1200" b="1" baseline="0" dirty="0" smtClean="0"/>
                        <a:t> Shield</a:t>
                      </a:r>
                      <a:endParaRPr lang="en-US" sz="1200" b="1" dirty="0"/>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smtClean="0">
                          <a:latin typeface="Calibri" pitchFamily="34" charset="0"/>
                          <a:cs typeface="Calibri" pitchFamily="34" charset="0"/>
                        </a:rPr>
                        <a:t>Multilayer</a:t>
                      </a:r>
                      <a:r>
                        <a:rPr lang="en-US" sz="1200" b="1" baseline="0" dirty="0" smtClean="0">
                          <a:latin typeface="Calibri" pitchFamily="34" charset="0"/>
                          <a:cs typeface="Calibri" pitchFamily="34" charset="0"/>
                        </a:rPr>
                        <a:t> </a:t>
                      </a:r>
                      <a:r>
                        <a:rPr lang="en-US" sz="1200" b="1" dirty="0" smtClean="0">
                          <a:latin typeface="Calibri" pitchFamily="34" charset="0"/>
                          <a:cs typeface="Calibri" pitchFamily="34" charset="0"/>
                        </a:rPr>
                        <a:t>with compensation coil</a:t>
                      </a:r>
                      <a:endParaRPr lang="en-US" sz="1200" b="1" baseline="30000" dirty="0">
                        <a:latin typeface="Calibri" pitchFamily="34" charset="0"/>
                        <a:cs typeface="Calibri" pitchFamily="34" charset="0"/>
                      </a:endParaRPr>
                    </a:p>
                  </a:txBody>
                  <a:tcPr marL="60512" marR="605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2651760" y="76200"/>
            <a:ext cx="4282440" cy="461665"/>
          </a:xfrm>
          <a:prstGeom prst="rect">
            <a:avLst/>
          </a:prstGeom>
          <a:noFill/>
        </p:spPr>
        <p:txBody>
          <a:bodyPr wrap="square" rtlCol="0">
            <a:spAutoFit/>
          </a:bodyPr>
          <a:lstStyle/>
          <a:p>
            <a:r>
              <a:rPr lang="en-US" sz="2400" b="1" dirty="0" smtClean="0">
                <a:solidFill>
                  <a:srgbClr val="0033CC"/>
                </a:solidFill>
                <a:latin typeface="+mj-lt"/>
              </a:rPr>
              <a:t>HTCC Technical Parameters</a:t>
            </a:r>
            <a:endParaRPr lang="en-US" sz="2400" b="1" dirty="0">
              <a:solidFill>
                <a:srgbClr val="0033CC"/>
              </a:solidFill>
              <a:latin typeface="+mj-lt"/>
            </a:endParaRPr>
          </a:p>
        </p:txBody>
      </p:sp>
    </p:spTree>
    <p:extLst>
      <p:ext uri="{BB962C8B-B14F-4D97-AF65-F5344CB8AC3E}">
        <p14:creationId xmlns:p14="http://schemas.microsoft.com/office/powerpoint/2010/main" val="369706903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43200" y="76200"/>
            <a:ext cx="3200400" cy="461665"/>
          </a:xfrm>
          <a:prstGeom prst="rect">
            <a:avLst/>
          </a:prstGeom>
          <a:noFill/>
        </p:spPr>
        <p:txBody>
          <a:bodyPr wrap="square" rtlCol="0">
            <a:spAutoFit/>
          </a:bodyPr>
          <a:lstStyle/>
          <a:p>
            <a:r>
              <a:rPr lang="en-US" sz="2400" b="1" dirty="0" smtClean="0">
                <a:solidFill>
                  <a:srgbClr val="0033CC"/>
                </a:solidFill>
              </a:rPr>
              <a:t>Off-project Activities</a:t>
            </a:r>
            <a:endParaRPr lang="en-US" sz="2400" b="1" dirty="0">
              <a:solidFill>
                <a:srgbClr val="0033CC"/>
              </a:solidFill>
            </a:endParaRPr>
          </a:p>
        </p:txBody>
      </p:sp>
      <p:sp>
        <p:nvSpPr>
          <p:cNvPr id="3" name="Rectangle 2"/>
          <p:cNvSpPr/>
          <p:nvPr/>
        </p:nvSpPr>
        <p:spPr>
          <a:xfrm>
            <a:off x="838200" y="914400"/>
            <a:ext cx="7200900" cy="5539979"/>
          </a:xfrm>
          <a:prstGeom prst="rect">
            <a:avLst/>
          </a:prstGeom>
        </p:spPr>
        <p:txBody>
          <a:bodyPr wrap="square">
            <a:spAutoFit/>
          </a:bodyPr>
          <a:lstStyle/>
          <a:p>
            <a:pPr marL="285750" lvl="0" indent="-285750">
              <a:buFont typeface="Arial" panose="020B0604020202020204" pitchFamily="34" charset="0"/>
              <a:buChar char="•"/>
              <a:defRPr/>
            </a:pPr>
            <a:r>
              <a:rPr lang="en-US" kern="0" dirty="0" smtClean="0">
                <a:solidFill>
                  <a:srgbClr val="000000"/>
                </a:solidFill>
                <a:latin typeface="Arial" panose="020B0604020202020204" pitchFamily="34" charset="0"/>
                <a:cs typeface="Arial" panose="020B0604020202020204" pitchFamily="34" charset="0"/>
              </a:rPr>
              <a:t>Monitor long term stability of the HTCC Combined Mirror’s geometry</a:t>
            </a:r>
          </a:p>
          <a:p>
            <a:pPr lvl="0">
              <a:defRPr/>
            </a:pPr>
            <a:endParaRPr lang="en-US" sz="1200" kern="0" dirty="0" smtClean="0">
              <a:solidFill>
                <a:srgbClr val="000000"/>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defRPr/>
            </a:pPr>
            <a:r>
              <a:rPr lang="en-US" kern="0" dirty="0" smtClean="0">
                <a:solidFill>
                  <a:srgbClr val="000000"/>
                </a:solidFill>
                <a:latin typeface="Arial" panose="020B0604020202020204" pitchFamily="34" charset="0"/>
                <a:cs typeface="Arial" panose="020B0604020202020204" pitchFamily="34" charset="0"/>
              </a:rPr>
              <a:t>Develop ways of the installing laser for alignment checks in the HTCC target position without survey   </a:t>
            </a:r>
          </a:p>
          <a:p>
            <a:pPr lvl="0">
              <a:defRPr/>
            </a:pPr>
            <a:endParaRPr lang="en-US" sz="1200" kern="0" dirty="0" smtClean="0">
              <a:solidFill>
                <a:srgbClr val="000000"/>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defRPr/>
            </a:pPr>
            <a:r>
              <a:rPr lang="en-US" kern="0" dirty="0">
                <a:solidFill>
                  <a:srgbClr val="000000"/>
                </a:solidFill>
                <a:latin typeface="Arial" panose="020B0604020202020204" pitchFamily="34" charset="0"/>
                <a:cs typeface="Arial" panose="020B0604020202020204" pitchFamily="34" charset="0"/>
              </a:rPr>
              <a:t>Finalize calibration software</a:t>
            </a:r>
          </a:p>
          <a:p>
            <a:pPr lvl="0">
              <a:defRPr/>
            </a:pPr>
            <a:endParaRPr lang="en-US" sz="1200" kern="0" dirty="0" smtClean="0">
              <a:solidFill>
                <a:srgbClr val="000000"/>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defRPr/>
            </a:pPr>
            <a:r>
              <a:rPr lang="en-US" kern="0" dirty="0" smtClean="0">
                <a:solidFill>
                  <a:srgbClr val="000000"/>
                </a:solidFill>
                <a:latin typeface="Arial" panose="020B0604020202020204" pitchFamily="34" charset="0"/>
                <a:cs typeface="Arial" panose="020B0604020202020204" pitchFamily="34" charset="0"/>
              </a:rPr>
              <a:t>Integration of the HTCC calibration package incorporating LMS into the CLAS12 monitoring and calibration framework</a:t>
            </a:r>
          </a:p>
          <a:p>
            <a:pPr lvl="0">
              <a:defRPr/>
            </a:pPr>
            <a:endParaRPr lang="en-US" sz="1200" kern="0"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defRPr/>
            </a:pPr>
            <a:r>
              <a:rPr lang="en-US" kern="0" dirty="0" smtClean="0">
                <a:latin typeface="Arial" panose="020B0604020202020204" pitchFamily="34" charset="0"/>
                <a:cs typeface="Arial" panose="020B0604020202020204" pitchFamily="34" charset="0"/>
              </a:rPr>
              <a:t>Tests of PMTs linearity using LMS to define currents for the </a:t>
            </a:r>
            <a:r>
              <a:rPr lang="en-US" kern="0" dirty="0">
                <a:latin typeface="Arial" panose="020B0604020202020204" pitchFamily="34" charset="0"/>
                <a:cs typeface="Arial" panose="020B0604020202020204" pitchFamily="34" charset="0"/>
              </a:rPr>
              <a:t>C</a:t>
            </a:r>
            <a:r>
              <a:rPr lang="en-US" kern="0" dirty="0" smtClean="0">
                <a:latin typeface="Arial" panose="020B0604020202020204" pitchFamily="34" charset="0"/>
                <a:cs typeface="Arial" panose="020B0604020202020204" pitchFamily="34" charset="0"/>
              </a:rPr>
              <a:t>ompensation Coils of the PMT magnetic shields</a:t>
            </a:r>
          </a:p>
          <a:p>
            <a:pPr lvl="0">
              <a:defRPr/>
            </a:pPr>
            <a:endParaRPr lang="en-US" kern="0" dirty="0" smtClean="0">
              <a:latin typeface="Arial" panose="020B0604020202020204" pitchFamily="34" charset="0"/>
              <a:cs typeface="Arial" panose="020B0604020202020204" pitchFamily="34" charset="0"/>
            </a:endParaRPr>
          </a:p>
          <a:p>
            <a:pPr lvl="0">
              <a:defRPr/>
            </a:pPr>
            <a:r>
              <a:rPr lang="en-US" kern="0" dirty="0" smtClean="0">
                <a:solidFill>
                  <a:srgbClr val="000000"/>
                </a:solidFill>
                <a:latin typeface="Arial" panose="020B0604020202020204" pitchFamily="34" charset="0"/>
                <a:cs typeface="Arial" panose="020B0604020202020204" pitchFamily="34" charset="0"/>
              </a:rPr>
              <a:t>Resources:</a:t>
            </a:r>
          </a:p>
          <a:p>
            <a:pPr lvl="0">
              <a:defRPr/>
            </a:pPr>
            <a:r>
              <a:rPr lang="en-US" kern="0" dirty="0" smtClean="0">
                <a:solidFill>
                  <a:srgbClr val="000000"/>
                </a:solidFill>
                <a:latin typeface="Arial" panose="020B0604020202020204" pitchFamily="34" charset="0"/>
                <a:cs typeface="Arial" panose="020B0604020202020204" pitchFamily="34" charset="0"/>
              </a:rPr>
              <a:t>Scientist      32mw</a:t>
            </a:r>
          </a:p>
          <a:p>
            <a:pPr lvl="0">
              <a:defRPr/>
            </a:pPr>
            <a:r>
              <a:rPr lang="en-US" kern="0" dirty="0" smtClean="0">
                <a:solidFill>
                  <a:srgbClr val="000000"/>
                </a:solidFill>
                <a:latin typeface="Arial" panose="020B0604020202020204" pitchFamily="34" charset="0"/>
                <a:cs typeface="Arial" panose="020B0604020202020204" pitchFamily="34" charset="0"/>
              </a:rPr>
              <a:t>Mech. Eng.   3mw </a:t>
            </a:r>
          </a:p>
          <a:p>
            <a:pPr lvl="0">
              <a:defRPr/>
            </a:pPr>
            <a:r>
              <a:rPr lang="en-US" kern="0" dirty="0" smtClean="0">
                <a:solidFill>
                  <a:srgbClr val="000000"/>
                </a:solidFill>
                <a:latin typeface="Arial" panose="020B0604020202020204" pitchFamily="34" charset="0"/>
                <a:cs typeface="Arial" panose="020B0604020202020204" pitchFamily="34" charset="0"/>
              </a:rPr>
              <a:t>Mech. Des.   </a:t>
            </a:r>
            <a:r>
              <a:rPr lang="en-US" kern="0" dirty="0" smtClean="0">
                <a:solidFill>
                  <a:srgbClr val="000000"/>
                </a:solidFill>
                <a:latin typeface="Arial" panose="020B0604020202020204" pitchFamily="34" charset="0"/>
                <a:cs typeface="Arial" panose="020B0604020202020204" pitchFamily="34" charset="0"/>
              </a:rPr>
              <a:t>2mw</a:t>
            </a:r>
          </a:p>
          <a:p>
            <a:pPr lvl="0">
              <a:defRPr/>
            </a:pPr>
            <a:r>
              <a:rPr lang="en-US" kern="0" dirty="0" smtClean="0">
                <a:solidFill>
                  <a:srgbClr val="000000"/>
                </a:solidFill>
                <a:latin typeface="Arial" panose="020B0604020202020204" pitchFamily="34" charset="0"/>
                <a:cs typeface="Arial" panose="020B0604020202020204" pitchFamily="34" charset="0"/>
              </a:rPr>
              <a:t>Mech. Tech.  25mw</a:t>
            </a:r>
            <a:endParaRPr lang="en-US" kern="0" dirty="0" smtClean="0">
              <a:solidFill>
                <a:srgbClr val="000000"/>
              </a:solidFill>
              <a:latin typeface="Arial" panose="020B0604020202020204" pitchFamily="34" charset="0"/>
              <a:cs typeface="Arial" panose="020B0604020202020204" pitchFamily="34" charset="0"/>
            </a:endParaRPr>
          </a:p>
          <a:p>
            <a:pPr lvl="0">
              <a:defRPr/>
            </a:pPr>
            <a:r>
              <a:rPr lang="en-US" kern="0" dirty="0" smtClean="0">
                <a:solidFill>
                  <a:srgbClr val="000000"/>
                </a:solidFill>
                <a:latin typeface="Arial" panose="020B0604020202020204" pitchFamily="34" charset="0"/>
                <a:cs typeface="Arial" panose="020B0604020202020204" pitchFamily="34" charset="0"/>
              </a:rPr>
              <a:t>Contributed Labor 22 mw</a:t>
            </a:r>
          </a:p>
          <a:p>
            <a:pPr lvl="0">
              <a:defRPr/>
            </a:pPr>
            <a:endParaRPr lang="en-US"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336608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371600" y="1097280"/>
            <a:ext cx="7086600" cy="3962400"/>
          </a:xfrm>
          <a:prstGeom prst="rect">
            <a:avLst/>
          </a:prstGeom>
          <a:ln w="15875">
            <a:solidFill>
              <a:srgbClr val="6699FF"/>
            </a:solidFill>
          </a:ln>
        </p:spPr>
        <p:txBody>
          <a:bodyPr>
            <a:normAutofit fontScale="92500" lnSpcReduction="20000"/>
          </a:bodyPr>
          <a:lstStyle>
            <a:lvl1pPr marL="228600" indent="-228600" algn="l" rtl="0" eaLnBrk="0" fontAlgn="base" hangingPunct="0">
              <a:spcBef>
                <a:spcPct val="20000"/>
              </a:spcBef>
              <a:spcAft>
                <a:spcPct val="0"/>
              </a:spcAft>
              <a:buChar char="•"/>
              <a:defRPr sz="28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1800" b="1">
                <a:solidFill>
                  <a:schemeClr val="tx1"/>
                </a:solidFill>
                <a:latin typeface="+mn-lt"/>
              </a:defRPr>
            </a:lvl4pPr>
            <a:lvl5pPr marL="1604963" indent="-228600" algn="l" rtl="0" eaLnBrk="0" fontAlgn="base" hangingPunct="0">
              <a:spcBef>
                <a:spcPct val="20000"/>
              </a:spcBef>
              <a:spcAft>
                <a:spcPct val="0"/>
              </a:spcAft>
              <a:buChar char="»"/>
              <a:defRPr sz="1800" b="1">
                <a:solidFill>
                  <a:schemeClr val="tx1"/>
                </a:solidFill>
                <a:latin typeface="+mn-lt"/>
              </a:defRPr>
            </a:lvl5pPr>
            <a:lvl6pPr marL="2062163" indent="-228600" algn="l" rtl="0" fontAlgn="base">
              <a:spcBef>
                <a:spcPct val="20000"/>
              </a:spcBef>
              <a:spcAft>
                <a:spcPct val="0"/>
              </a:spcAft>
              <a:buChar char="»"/>
              <a:defRPr sz="1800" b="1">
                <a:solidFill>
                  <a:schemeClr val="tx1"/>
                </a:solidFill>
                <a:latin typeface="+mn-lt"/>
              </a:defRPr>
            </a:lvl6pPr>
            <a:lvl7pPr marL="2519363" indent="-228600" algn="l" rtl="0" fontAlgn="base">
              <a:spcBef>
                <a:spcPct val="20000"/>
              </a:spcBef>
              <a:spcAft>
                <a:spcPct val="0"/>
              </a:spcAft>
              <a:buChar char="»"/>
              <a:defRPr sz="1800" b="1">
                <a:solidFill>
                  <a:schemeClr val="tx1"/>
                </a:solidFill>
                <a:latin typeface="+mn-lt"/>
              </a:defRPr>
            </a:lvl7pPr>
            <a:lvl8pPr marL="2976563" indent="-228600" algn="l" rtl="0" fontAlgn="base">
              <a:spcBef>
                <a:spcPct val="20000"/>
              </a:spcBef>
              <a:spcAft>
                <a:spcPct val="0"/>
              </a:spcAft>
              <a:buChar char="»"/>
              <a:defRPr sz="1800" b="1">
                <a:solidFill>
                  <a:schemeClr val="tx1"/>
                </a:solidFill>
                <a:latin typeface="+mn-lt"/>
              </a:defRPr>
            </a:lvl8pPr>
            <a:lvl9pPr marL="3433763" indent="-228600" algn="l" rtl="0" fontAlgn="base">
              <a:spcBef>
                <a:spcPct val="20000"/>
              </a:spcBef>
              <a:spcAft>
                <a:spcPct val="0"/>
              </a:spcAft>
              <a:buChar char="»"/>
              <a:defRPr sz="1800" b="1">
                <a:solidFill>
                  <a:schemeClr val="tx1"/>
                </a:solidFill>
                <a:latin typeface="+mn-lt"/>
              </a:defRPr>
            </a:lvl9pPr>
          </a:lstStyle>
          <a:p>
            <a:pPr marL="342900" lvl="1" indent="0">
              <a:buNone/>
            </a:pPr>
            <a:endParaRPr lang="en-US" sz="1600" b="0" kern="0" dirty="0" smtClean="0">
              <a:latin typeface="Arial Narrow" panose="020B0606020202030204" pitchFamily="34" charset="0"/>
              <a:cs typeface="Arial" panose="020B0604020202020204" pitchFamily="34" charset="0"/>
            </a:endParaRPr>
          </a:p>
          <a:p>
            <a:pPr lvl="1">
              <a:buFont typeface="Wingdings" panose="05000000000000000000" pitchFamily="2" charset="2"/>
              <a:buChar char="§"/>
            </a:pPr>
            <a:r>
              <a:rPr lang="en-US" sz="1600" b="0" kern="0" dirty="0" smtClean="0">
                <a:latin typeface="Arial Narrow" panose="020B0606020202030204" pitchFamily="34" charset="0"/>
                <a:cs typeface="Arial" panose="020B0604020202020204" pitchFamily="34" charset="0"/>
              </a:rPr>
              <a:t>Installation of the composite components in the  Containment Vessel is completed, the vessel surveyed, components aligned </a:t>
            </a:r>
          </a:p>
          <a:p>
            <a:pPr>
              <a:buFont typeface="Wingdings" panose="05000000000000000000" pitchFamily="2" charset="2"/>
              <a:buChar char="§"/>
            </a:pPr>
            <a:endParaRPr lang="en-US" sz="700" b="0" kern="0" dirty="0" smtClean="0">
              <a:latin typeface="Arial Narrow" panose="020B0606020202030204" pitchFamily="34" charset="0"/>
              <a:cs typeface="Arial" panose="020B0604020202020204" pitchFamily="34" charset="0"/>
            </a:endParaRPr>
          </a:p>
          <a:p>
            <a:pPr lvl="1">
              <a:buFont typeface="Wingdings" panose="05000000000000000000" pitchFamily="2" charset="2"/>
              <a:buChar char="§"/>
            </a:pPr>
            <a:r>
              <a:rPr lang="en-US" sz="1600" b="0" kern="0" dirty="0" smtClean="0">
                <a:latin typeface="Arial Narrow" panose="020B0606020202030204" pitchFamily="34" charset="0"/>
                <a:ea typeface="Arial Unicode MS" panose="020B0604020202020204" pitchFamily="34" charset="-128"/>
                <a:cs typeface="Arial Unicode MS" panose="020B0604020202020204" pitchFamily="34" charset="-128"/>
              </a:rPr>
              <a:t>Assembly and tests of the HTCC Half–sector Mirrors and Combined Ellipsoidal Mirror completed</a:t>
            </a:r>
          </a:p>
          <a:p>
            <a:pPr>
              <a:buFont typeface="Wingdings" panose="05000000000000000000" pitchFamily="2" charset="2"/>
              <a:buChar char="§"/>
            </a:pPr>
            <a:endParaRPr lang="en-US" sz="700" b="0" kern="0" dirty="0" smtClean="0">
              <a:latin typeface="Arial Narrow" panose="020B0606020202030204" pitchFamily="34" charset="0"/>
              <a:ea typeface="Arial Unicode MS" panose="020B0604020202020204" pitchFamily="34" charset="-128"/>
              <a:cs typeface="Arial Unicode MS" panose="020B0604020202020204" pitchFamily="34" charset="-128"/>
            </a:endParaRPr>
          </a:p>
          <a:p>
            <a:pPr lvl="1">
              <a:buFont typeface="Wingdings" panose="05000000000000000000" pitchFamily="2" charset="2"/>
              <a:buChar char="§"/>
            </a:pPr>
            <a:r>
              <a:rPr lang="en-US" sz="1600" b="0" kern="0" dirty="0" smtClean="0">
                <a:latin typeface="Arial Narrow" panose="020B0606020202030204" pitchFamily="34" charset="0"/>
                <a:ea typeface="Arial Unicode MS" panose="020B0604020202020204" pitchFamily="34" charset="-128"/>
                <a:cs typeface="Arial Unicode MS" panose="020B0604020202020204" pitchFamily="34" charset="-128"/>
              </a:rPr>
              <a:t>The HTCC Ellipsoidal Mirror installed, surveyed, tested in working environment</a:t>
            </a:r>
          </a:p>
          <a:p>
            <a:pPr>
              <a:buFont typeface="Wingdings" panose="05000000000000000000" pitchFamily="2" charset="2"/>
              <a:buChar char="§"/>
            </a:pPr>
            <a:endParaRPr lang="en-US" sz="700" b="0" kern="0" dirty="0" smtClean="0">
              <a:latin typeface="Arial Narrow" panose="020B0606020202030204" pitchFamily="34" charset="0"/>
              <a:ea typeface="Arial Unicode MS" pitchFamily="34" charset="-128"/>
              <a:cs typeface="Arial Unicode MS" pitchFamily="34" charset="-128"/>
            </a:endParaRPr>
          </a:p>
          <a:p>
            <a:pPr lvl="1">
              <a:buFont typeface="Wingdings" panose="05000000000000000000" pitchFamily="2" charset="2"/>
              <a:buChar char="§"/>
            </a:pPr>
            <a:r>
              <a:rPr lang="en-US" sz="1600" b="0" kern="0" dirty="0" smtClean="0">
                <a:latin typeface="Arial Narrow" panose="020B0606020202030204" pitchFamily="34" charset="0"/>
                <a:ea typeface="Arial Unicode MS" pitchFamily="34" charset="-128"/>
                <a:cs typeface="Arial Unicode MS" pitchFamily="34" charset="-128"/>
              </a:rPr>
              <a:t>Modification of HV-dividers for 5</a:t>
            </a:r>
            <a:r>
              <a:rPr lang="en-US" sz="1600" b="0" kern="0" dirty="0" smtClean="0">
                <a:latin typeface="Arial Narrow" panose="020B0606020202030204" pitchFamily="34" charset="0"/>
                <a:ea typeface="Arial Unicode MS" pitchFamily="34" charset="-128"/>
                <a:cs typeface="Arial Unicode MS" pitchFamily="34" charset="-128"/>
                <a:sym typeface="UniversalMath1 BT"/>
              </a:rPr>
              <a:t></a:t>
            </a:r>
            <a:r>
              <a:rPr lang="en-US" sz="1600" b="0" kern="0" dirty="0" smtClean="0">
                <a:latin typeface="Arial Narrow" panose="020B0606020202030204" pitchFamily="34" charset="0"/>
                <a:ea typeface="Arial Unicode MS" pitchFamily="34" charset="-128"/>
                <a:cs typeface="Arial Unicode MS" pitchFamily="34" charset="-128"/>
              </a:rPr>
              <a:t> PMTs and corresponding upgrade of the HTCC Light Monitoring System is completed. PMT </a:t>
            </a:r>
            <a:r>
              <a:rPr lang="en-US" sz="1600" b="0" kern="0" dirty="0">
                <a:latin typeface="Arial Narrow" panose="020B0606020202030204" pitchFamily="34" charset="0"/>
                <a:ea typeface="Arial Unicode MS" pitchFamily="34" charset="-128"/>
                <a:cs typeface="Arial Unicode MS" pitchFamily="34" charset="-128"/>
              </a:rPr>
              <a:t>gain equalization software has been developed and </a:t>
            </a:r>
            <a:r>
              <a:rPr lang="en-US" sz="1600" b="0" kern="0" dirty="0" smtClean="0">
                <a:latin typeface="Arial Narrow" panose="020B0606020202030204" pitchFamily="34" charset="0"/>
                <a:ea typeface="Arial Unicode MS" pitchFamily="34" charset="-128"/>
                <a:cs typeface="Arial Unicode MS" pitchFamily="34" charset="-128"/>
              </a:rPr>
              <a:t>tests completed</a:t>
            </a:r>
          </a:p>
          <a:p>
            <a:pPr>
              <a:buFont typeface="Wingdings" panose="05000000000000000000" pitchFamily="2" charset="2"/>
              <a:buChar char="§"/>
            </a:pPr>
            <a:endParaRPr lang="en-US" sz="700" b="0" kern="0" dirty="0" smtClean="0">
              <a:latin typeface="Arial Narrow" panose="020B0606020202030204" pitchFamily="34" charset="0"/>
              <a:ea typeface="Arial Unicode MS" pitchFamily="34" charset="-128"/>
              <a:cs typeface="Arial Unicode MS" pitchFamily="34" charset="-128"/>
            </a:endParaRPr>
          </a:p>
          <a:p>
            <a:pPr lvl="1">
              <a:buFont typeface="Wingdings" panose="05000000000000000000" pitchFamily="2" charset="2"/>
              <a:buChar char="§"/>
            </a:pPr>
            <a:r>
              <a:rPr lang="en-US" sz="1600" b="0" kern="0" dirty="0">
                <a:latin typeface="Arial Narrow" panose="020B0606020202030204" pitchFamily="34" charset="0"/>
                <a:cs typeface="Arial" panose="020B0604020202020204" pitchFamily="34" charset="0"/>
              </a:rPr>
              <a:t>Final installation of all components, tests and alignment </a:t>
            </a:r>
            <a:r>
              <a:rPr lang="en-US" sz="1600" b="0" kern="0" dirty="0" smtClean="0">
                <a:latin typeface="Arial Narrow" panose="020B0606020202030204" pitchFamily="34" charset="0"/>
                <a:cs typeface="Arial" panose="020B0604020202020204" pitchFamily="34" charset="0"/>
              </a:rPr>
              <a:t>are </a:t>
            </a:r>
            <a:r>
              <a:rPr lang="en-US" sz="1600" b="0" kern="0" dirty="0">
                <a:latin typeface="Arial Narrow" panose="020B0606020202030204" pitchFamily="34" charset="0"/>
                <a:cs typeface="Arial" panose="020B0604020202020204" pitchFamily="34" charset="0"/>
              </a:rPr>
              <a:t>in </a:t>
            </a:r>
            <a:r>
              <a:rPr lang="en-US" sz="1600" b="0" kern="0" dirty="0" smtClean="0">
                <a:latin typeface="Arial Narrow" panose="020B0606020202030204" pitchFamily="34" charset="0"/>
                <a:cs typeface="Arial" panose="020B0604020202020204" pitchFamily="34" charset="0"/>
              </a:rPr>
              <a:t>progress</a:t>
            </a:r>
          </a:p>
          <a:p>
            <a:pPr marL="342900" lvl="1" indent="0">
              <a:buNone/>
            </a:pPr>
            <a:endParaRPr lang="en-US" sz="800" b="0" kern="0" dirty="0" smtClean="0">
              <a:latin typeface="Arial Narrow" panose="020B0606020202030204" pitchFamily="34" charset="0"/>
              <a:cs typeface="Arial" panose="020B0604020202020204" pitchFamily="34" charset="0"/>
            </a:endParaRPr>
          </a:p>
          <a:p>
            <a:pPr lvl="1">
              <a:buFont typeface="Wingdings" panose="05000000000000000000" pitchFamily="2" charset="2"/>
              <a:buChar char="§"/>
            </a:pPr>
            <a:r>
              <a:rPr lang="en-US" sz="1600" b="0" kern="0" dirty="0" smtClean="0">
                <a:latin typeface="Arial Narrow" panose="020B0606020202030204" pitchFamily="34" charset="0"/>
                <a:cs typeface="Arial" panose="020B0604020202020204" pitchFamily="34" charset="0"/>
              </a:rPr>
              <a:t>Remaining project work defined</a:t>
            </a:r>
          </a:p>
          <a:p>
            <a:pPr>
              <a:buFont typeface="Wingdings" panose="05000000000000000000" pitchFamily="2" charset="2"/>
              <a:buChar char="§"/>
            </a:pPr>
            <a:endParaRPr lang="en-US" sz="800" b="0" kern="0" dirty="0" smtClean="0">
              <a:latin typeface="Arial Narrow" panose="020B0606020202030204" pitchFamily="34" charset="0"/>
              <a:cs typeface="Arial" panose="020B0604020202020204" pitchFamily="34" charset="0"/>
            </a:endParaRPr>
          </a:p>
          <a:p>
            <a:pPr lvl="1">
              <a:buFont typeface="Wingdings" panose="05000000000000000000" pitchFamily="2" charset="2"/>
              <a:buChar char="§"/>
            </a:pPr>
            <a:r>
              <a:rPr lang="en-US" sz="1700" b="0" kern="0" dirty="0" smtClean="0">
                <a:latin typeface="Arial Narrow" panose="020B0606020202030204" pitchFamily="34" charset="0"/>
                <a:cs typeface="Arial" panose="020B0604020202020204" pitchFamily="34" charset="0"/>
              </a:rPr>
              <a:t>Off-project activities defined</a:t>
            </a:r>
          </a:p>
          <a:p>
            <a:pPr marL="342900" lvl="1" indent="0">
              <a:buNone/>
            </a:pPr>
            <a:endParaRPr lang="en-US" sz="1700" b="0" kern="0" dirty="0">
              <a:latin typeface="Arial Narrow" panose="020B0606020202030204" pitchFamily="34" charset="0"/>
              <a:cs typeface="Arial" panose="020B0604020202020204" pitchFamily="34" charset="0"/>
            </a:endParaRPr>
          </a:p>
          <a:p>
            <a:pPr marL="342900" lvl="1" indent="0">
              <a:buNone/>
            </a:pPr>
            <a:r>
              <a:rPr lang="en-US" sz="3100" kern="0" dirty="0" smtClean="0">
                <a:solidFill>
                  <a:srgbClr val="00B050"/>
                </a:solidFill>
                <a:latin typeface="Arial Narrow" panose="020B0606020202030204" pitchFamily="34" charset="0"/>
                <a:cs typeface="Arial" panose="020B0604020202020204" pitchFamily="34" charset="0"/>
              </a:rPr>
              <a:t>Construction Project 99% complete</a:t>
            </a:r>
            <a:endParaRPr lang="en-US" sz="4300" kern="0" dirty="0" smtClean="0">
              <a:solidFill>
                <a:srgbClr val="00B050"/>
              </a:solidFill>
              <a:latin typeface="Arial Narrow" panose="020B0606020202030204" pitchFamily="34" charset="0"/>
              <a:cs typeface="Arial" panose="020B0604020202020204" pitchFamily="34" charset="0"/>
            </a:endParaRPr>
          </a:p>
          <a:p>
            <a:pPr marL="0" indent="0">
              <a:buNone/>
            </a:pPr>
            <a:endParaRPr lang="en-US" sz="1600" b="0" kern="0" dirty="0" smtClean="0">
              <a:latin typeface="Arial Narrow" panose="020B0606020202030204" pitchFamily="34" charset="0"/>
              <a:cs typeface="Arial" panose="020B0604020202020204" pitchFamily="34" charset="0"/>
            </a:endParaRPr>
          </a:p>
          <a:p>
            <a:pPr marL="0" indent="0">
              <a:buNone/>
            </a:pPr>
            <a:endParaRPr lang="en-US" sz="1600" b="0" kern="0" dirty="0">
              <a:latin typeface="Arial Narrow" panose="020B0606020202030204" pitchFamily="34" charset="0"/>
              <a:cs typeface="Arial" panose="020B0604020202020204" pitchFamily="34" charset="0"/>
            </a:endParaRPr>
          </a:p>
          <a:p>
            <a:pPr>
              <a:buFont typeface="Courier New" panose="02070309020205020404" pitchFamily="49" charset="0"/>
              <a:buChar char="o"/>
            </a:pPr>
            <a:endParaRPr lang="en-US" sz="1600" b="0" kern="0" dirty="0">
              <a:latin typeface="Arial Narrow" panose="020B0606020202030204" pitchFamily="34" charset="0"/>
              <a:ea typeface="Arial Unicode MS" panose="020B0604020202020204" pitchFamily="34" charset="-128"/>
              <a:cs typeface="Arial Unicode MS" panose="020B0604020202020204" pitchFamily="34" charset="-128"/>
            </a:endParaRPr>
          </a:p>
        </p:txBody>
      </p:sp>
      <p:sp>
        <p:nvSpPr>
          <p:cNvPr id="6" name="TextBox 5"/>
          <p:cNvSpPr txBox="1"/>
          <p:nvPr/>
        </p:nvSpPr>
        <p:spPr>
          <a:xfrm>
            <a:off x="3566160" y="76200"/>
            <a:ext cx="1600200" cy="461665"/>
          </a:xfrm>
          <a:prstGeom prst="rect">
            <a:avLst/>
          </a:prstGeom>
          <a:noFill/>
        </p:spPr>
        <p:txBody>
          <a:bodyPr wrap="square" rtlCol="0">
            <a:spAutoFit/>
          </a:bodyPr>
          <a:lstStyle/>
          <a:p>
            <a:r>
              <a:rPr lang="en-US" sz="2400" b="1" dirty="0" smtClean="0">
                <a:solidFill>
                  <a:srgbClr val="0033CC"/>
                </a:solidFill>
              </a:rPr>
              <a:t>Summary</a:t>
            </a:r>
            <a:endParaRPr lang="en-US" sz="2400" b="1" dirty="0">
              <a:solidFill>
                <a:srgbClr val="0033CC"/>
              </a:solidFill>
            </a:endParaRPr>
          </a:p>
        </p:txBody>
      </p:sp>
    </p:spTree>
    <p:extLst>
      <p:ext uri="{BB962C8B-B14F-4D97-AF65-F5344CB8AC3E}">
        <p14:creationId xmlns:p14="http://schemas.microsoft.com/office/powerpoint/2010/main" val="18220942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G:\Documents and Settings\aellis\G_My Documents\G_My Pictures\HTCC\HTCC_10.bmp"/>
          <p:cNvPicPr>
            <a:picLocks noChangeAspect="1" noChangeArrowheads="1"/>
          </p:cNvPicPr>
          <p:nvPr/>
        </p:nvPicPr>
        <p:blipFill>
          <a:blip r:embed="rId3" cstate="print"/>
          <a:srcRect l="2282" t="15564" r="2282" b="14591"/>
          <a:stretch>
            <a:fillRect/>
          </a:stretch>
        </p:blipFill>
        <p:spPr bwMode="auto">
          <a:xfrm rot="16200000">
            <a:off x="731520" y="1920240"/>
            <a:ext cx="5276430" cy="3020098"/>
          </a:xfrm>
          <a:prstGeom prst="rect">
            <a:avLst/>
          </a:prstGeom>
          <a:noFill/>
          <a:ln w="15875">
            <a:solidFill>
              <a:srgbClr val="6699FF"/>
            </a:solidFill>
          </a:ln>
        </p:spPr>
      </p:pic>
      <p:sp>
        <p:nvSpPr>
          <p:cNvPr id="21" name="TextBox 20"/>
          <p:cNvSpPr txBox="1"/>
          <p:nvPr/>
        </p:nvSpPr>
        <p:spPr>
          <a:xfrm>
            <a:off x="1958413" y="2798620"/>
            <a:ext cx="601907" cy="215444"/>
          </a:xfrm>
          <a:prstGeom prst="rect">
            <a:avLst/>
          </a:prstGeom>
          <a:solidFill>
            <a:schemeClr val="bg1"/>
          </a:solidFill>
          <a:ln w="9525">
            <a:solidFill>
              <a:srgbClr val="FF0000"/>
            </a:solidFill>
          </a:ln>
        </p:spPr>
        <p:txBody>
          <a:bodyPr wrap="square" rtlCol="0">
            <a:spAutoFit/>
          </a:bodyPr>
          <a:lstStyle/>
          <a:p>
            <a:r>
              <a:rPr lang="en-US" sz="800" b="1" dirty="0" smtClean="0"/>
              <a:t>TARGET</a:t>
            </a:r>
            <a:endParaRPr lang="en-US" sz="800" b="1" dirty="0"/>
          </a:p>
        </p:txBody>
      </p:sp>
      <p:cxnSp>
        <p:nvCxnSpPr>
          <p:cNvPr id="23" name="Straight Arrow Connector 22"/>
          <p:cNvCxnSpPr/>
          <p:nvPr/>
        </p:nvCxnSpPr>
        <p:spPr bwMode="auto">
          <a:xfrm>
            <a:off x="2441448" y="3017520"/>
            <a:ext cx="268354" cy="412768"/>
          </a:xfrm>
          <a:prstGeom prst="straightConnector1">
            <a:avLst/>
          </a:prstGeom>
          <a:noFill/>
          <a:ln w="9525" cap="flat" cmpd="sng" algn="ctr">
            <a:solidFill>
              <a:srgbClr val="FF0000"/>
            </a:solidFill>
            <a:prstDash val="solid"/>
            <a:round/>
            <a:headEnd type="none" w="med" len="med"/>
            <a:tailEnd type="arrow" w="sm" len="sm"/>
          </a:ln>
          <a:effectLst/>
        </p:spPr>
      </p:cxnSp>
      <p:sp>
        <p:nvSpPr>
          <p:cNvPr id="26" name="TextBox 25"/>
          <p:cNvSpPr txBox="1"/>
          <p:nvPr/>
        </p:nvSpPr>
        <p:spPr>
          <a:xfrm>
            <a:off x="6858000" y="2651760"/>
            <a:ext cx="1903111" cy="3052903"/>
          </a:xfrm>
          <a:prstGeom prst="rect">
            <a:avLst/>
          </a:prstGeom>
          <a:noFill/>
          <a:ln w="15875">
            <a:solidFill>
              <a:srgbClr val="6699FF"/>
            </a:solidFill>
          </a:ln>
        </p:spPr>
        <p:txBody>
          <a:bodyPr wrap="square" lIns="82058" tIns="41029" rIns="82058" bIns="41029" rtlCol="0">
            <a:spAutoFit/>
          </a:bodyPr>
          <a:lstStyle/>
          <a:p>
            <a:pPr algn="just">
              <a:spcAft>
                <a:spcPts val="300"/>
              </a:spcAft>
            </a:pPr>
            <a:r>
              <a:rPr lang="en-US" sz="1100" dirty="0" smtClean="0">
                <a:latin typeface="Arial" pitchFamily="34" charset="0"/>
                <a:cs typeface="Arial" pitchFamily="34" charset="0"/>
              </a:rPr>
              <a:t>The </a:t>
            </a:r>
            <a:r>
              <a:rPr lang="en-US" sz="1100" b="1" dirty="0" smtClean="0">
                <a:latin typeface="Arial" pitchFamily="34" charset="0"/>
                <a:cs typeface="Arial" pitchFamily="34" charset="0"/>
              </a:rPr>
              <a:t>HTCC </a:t>
            </a:r>
            <a:r>
              <a:rPr lang="en-US" sz="1100" dirty="0" smtClean="0">
                <a:latin typeface="Arial" pitchFamily="34" charset="0"/>
                <a:cs typeface="Arial" pitchFamily="34" charset="0"/>
              </a:rPr>
              <a:t>will be used to generate fast trigger signal. It will provide </a:t>
            </a:r>
            <a:r>
              <a:rPr lang="en-US" sz="1100" dirty="0">
                <a:latin typeface="Arial" pitchFamily="34" charset="0"/>
                <a:cs typeface="Arial" pitchFamily="34" charset="0"/>
              </a:rPr>
              <a:t>high rejection of charged</a:t>
            </a:r>
            <a:r>
              <a:rPr lang="en-US" sz="1100" b="1" dirty="0">
                <a:solidFill>
                  <a:prstClr val="black"/>
                </a:solidFill>
                <a:latin typeface="Arial" pitchFamily="34" charset="0"/>
                <a:cs typeface="Arial" pitchFamily="34" charset="0"/>
                <a:sym typeface="Symbol"/>
              </a:rPr>
              <a:t> </a:t>
            </a:r>
            <a:r>
              <a:rPr lang="en-US" sz="1200" dirty="0">
                <a:solidFill>
                  <a:prstClr val="black"/>
                </a:solidFill>
                <a:latin typeface="Arial" pitchFamily="34" charset="0"/>
                <a:cs typeface="Arial" pitchFamily="34" charset="0"/>
                <a:sym typeface="Symbol"/>
              </a:rPr>
              <a:t></a:t>
            </a:r>
            <a:r>
              <a:rPr lang="en-US" sz="1100" dirty="0">
                <a:solidFill>
                  <a:prstClr val="black"/>
                </a:solidFill>
                <a:latin typeface="Arial" pitchFamily="34" charset="0"/>
                <a:cs typeface="Arial" pitchFamily="34" charset="0"/>
                <a:sym typeface="Symbol"/>
              </a:rPr>
              <a:t>-</a:t>
            </a:r>
            <a:r>
              <a:rPr lang="en-US" sz="1100" dirty="0" smtClean="0">
                <a:solidFill>
                  <a:prstClr val="black"/>
                </a:solidFill>
                <a:latin typeface="Arial" pitchFamily="34" charset="0"/>
                <a:cs typeface="Arial" pitchFamily="34" charset="0"/>
                <a:sym typeface="Symbol"/>
              </a:rPr>
              <a:t>mesons, low noise</a:t>
            </a:r>
            <a:r>
              <a:rPr lang="en-US" sz="1100" dirty="0" smtClean="0">
                <a:latin typeface="Arial" pitchFamily="34" charset="0"/>
                <a:cs typeface="Arial" pitchFamily="34" charset="0"/>
                <a:sym typeface="Symbol"/>
              </a:rPr>
              <a:t> </a:t>
            </a:r>
            <a:r>
              <a:rPr lang="en-US" sz="1100" dirty="0" smtClean="0">
                <a:latin typeface="Arial" pitchFamily="34" charset="0"/>
                <a:cs typeface="Arial" pitchFamily="34" charset="0"/>
              </a:rPr>
              <a:t>for </a:t>
            </a:r>
            <a:r>
              <a:rPr lang="en-US" sz="1100" dirty="0">
                <a:latin typeface="Arial" pitchFamily="34" charset="0"/>
                <a:cs typeface="Arial" pitchFamily="34" charset="0"/>
              </a:rPr>
              <a:t>reliable identification of scattered </a:t>
            </a:r>
            <a:r>
              <a:rPr lang="en-US" sz="1100" dirty="0" smtClean="0">
                <a:latin typeface="Arial" pitchFamily="34" charset="0"/>
                <a:cs typeface="Arial" pitchFamily="34" charset="0"/>
              </a:rPr>
              <a:t>electrons.</a:t>
            </a:r>
          </a:p>
          <a:p>
            <a:pPr algn="just">
              <a:spcAft>
                <a:spcPts val="300"/>
              </a:spcAft>
            </a:pPr>
            <a:r>
              <a:rPr lang="en-US" sz="1100" dirty="0" smtClean="0">
                <a:latin typeface="Arial" pitchFamily="34" charset="0"/>
                <a:cs typeface="Arial" pitchFamily="34" charset="0"/>
              </a:rPr>
              <a:t>The detector will provide efficient acceptance coverage and introduce </a:t>
            </a:r>
            <a:r>
              <a:rPr lang="en-US" sz="1100" dirty="0">
                <a:latin typeface="Arial" pitchFamily="34" charset="0"/>
                <a:cs typeface="Arial" pitchFamily="34" charset="0"/>
              </a:rPr>
              <a:t>minimal amount of </a:t>
            </a:r>
            <a:r>
              <a:rPr lang="en-US" sz="1100" dirty="0" smtClean="0">
                <a:latin typeface="Arial" pitchFamily="34" charset="0"/>
                <a:cs typeface="Arial" pitchFamily="34" charset="0"/>
              </a:rPr>
              <a:t>materials</a:t>
            </a:r>
            <a:r>
              <a:rPr lang="en-US" sz="1100" dirty="0">
                <a:latin typeface="Arial" pitchFamily="34" charset="0"/>
                <a:cs typeface="Arial" pitchFamily="34" charset="0"/>
              </a:rPr>
              <a:t>.</a:t>
            </a:r>
            <a:endParaRPr lang="en-US" sz="1100" dirty="0" smtClean="0">
              <a:latin typeface="Arial" pitchFamily="34" charset="0"/>
              <a:cs typeface="Arial" pitchFamily="34" charset="0"/>
            </a:endParaRPr>
          </a:p>
          <a:p>
            <a:pPr algn="just">
              <a:spcAft>
                <a:spcPts val="300"/>
              </a:spcAft>
            </a:pPr>
            <a:r>
              <a:rPr lang="en-US" sz="1100" dirty="0" smtClean="0">
                <a:latin typeface="Arial" pitchFamily="34" charset="0"/>
                <a:cs typeface="Arial" pitchFamily="34" charset="0"/>
              </a:rPr>
              <a:t>The </a:t>
            </a:r>
            <a:r>
              <a:rPr lang="en-US" sz="1100" b="1" dirty="0" smtClean="0">
                <a:latin typeface="Arial" pitchFamily="34" charset="0"/>
                <a:cs typeface="Arial" pitchFamily="34" charset="0"/>
              </a:rPr>
              <a:t>HTCC</a:t>
            </a:r>
            <a:r>
              <a:rPr lang="en-US" sz="1100" dirty="0" smtClean="0">
                <a:latin typeface="Arial" pitchFamily="34" charset="0"/>
                <a:cs typeface="Arial" pitchFamily="34" charset="0"/>
              </a:rPr>
              <a:t> is a one unit detector with core component of Ellipsoidal Combined Mirror (60 Mirror Facets). </a:t>
            </a:r>
          </a:p>
        </p:txBody>
      </p:sp>
      <p:cxnSp>
        <p:nvCxnSpPr>
          <p:cNvPr id="28" name="Straight Arrow Connector 27"/>
          <p:cNvCxnSpPr>
            <a:stCxn id="52" idx="1"/>
          </p:cNvCxnSpPr>
          <p:nvPr/>
        </p:nvCxnSpPr>
        <p:spPr bwMode="auto">
          <a:xfrm flipH="1" flipV="1">
            <a:off x="4383404" y="3892468"/>
            <a:ext cx="664084" cy="1365568"/>
          </a:xfrm>
          <a:prstGeom prst="straightConnector1">
            <a:avLst/>
          </a:prstGeom>
          <a:noFill/>
          <a:ln w="9525" cap="flat" cmpd="sng" algn="ctr">
            <a:solidFill>
              <a:srgbClr val="FF0000"/>
            </a:solidFill>
            <a:prstDash val="solid"/>
            <a:round/>
            <a:headEnd type="none" w="med" len="med"/>
            <a:tailEnd type="arrow" w="sm" len="sm"/>
          </a:ln>
          <a:effectLst/>
        </p:spPr>
      </p:cxnSp>
      <p:sp>
        <p:nvSpPr>
          <p:cNvPr id="32" name="Rectangle 31"/>
          <p:cNvSpPr/>
          <p:nvPr/>
        </p:nvSpPr>
        <p:spPr>
          <a:xfrm>
            <a:off x="5029200" y="778238"/>
            <a:ext cx="3733800" cy="1354217"/>
          </a:xfrm>
          <a:prstGeom prst="rect">
            <a:avLst/>
          </a:prstGeom>
          <a:ln w="15875">
            <a:solidFill>
              <a:srgbClr val="6699FF"/>
            </a:solidFill>
          </a:ln>
        </p:spPr>
        <p:txBody>
          <a:bodyPr wrap="square">
            <a:spAutoFit/>
          </a:bodyPr>
          <a:lstStyle/>
          <a:p>
            <a:pPr marL="457200" indent="-457200" fontAlgn="base">
              <a:spcBef>
                <a:spcPct val="0"/>
              </a:spcBef>
              <a:spcAft>
                <a:spcPct val="0"/>
              </a:spcAft>
            </a:pPr>
            <a:r>
              <a:rPr lang="en-US" sz="1100" b="1" dirty="0" smtClean="0">
                <a:solidFill>
                  <a:srgbClr val="000000"/>
                </a:solidFill>
                <a:cs typeface="Arial" pitchFamily="34" charset="0"/>
              </a:rPr>
              <a:t>Main </a:t>
            </a:r>
            <a:r>
              <a:rPr lang="en-US" sz="1100" b="1" dirty="0">
                <a:solidFill>
                  <a:srgbClr val="000000"/>
                </a:solidFill>
                <a:cs typeface="Arial" pitchFamily="34" charset="0"/>
              </a:rPr>
              <a:t>components: </a:t>
            </a:r>
            <a:endParaRPr lang="en-US" sz="1100" b="1" dirty="0" smtClean="0">
              <a:solidFill>
                <a:srgbClr val="000000"/>
              </a:solidFill>
              <a:cs typeface="Arial" pitchFamily="34" charset="0"/>
            </a:endParaRPr>
          </a:p>
          <a:p>
            <a:pPr marL="457200" indent="-457200" fontAlgn="base">
              <a:spcBef>
                <a:spcPct val="0"/>
              </a:spcBef>
              <a:spcAft>
                <a:spcPct val="0"/>
              </a:spcAft>
            </a:pPr>
            <a:endParaRPr lang="en-US" sz="500" b="1" dirty="0">
              <a:solidFill>
                <a:srgbClr val="000000"/>
              </a:solidFill>
              <a:cs typeface="Arial" pitchFamily="34" charset="0"/>
            </a:endParaRPr>
          </a:p>
          <a:p>
            <a:pPr marL="228600" indent="-228600" fontAlgn="base">
              <a:spcBef>
                <a:spcPct val="0"/>
              </a:spcBef>
              <a:spcAft>
                <a:spcPct val="0"/>
              </a:spcAft>
              <a:buFont typeface="+mj-lt"/>
              <a:buAutoNum type="arabicPeriod"/>
            </a:pPr>
            <a:r>
              <a:rPr lang="en-US" sz="1100" dirty="0" smtClean="0">
                <a:solidFill>
                  <a:srgbClr val="000000"/>
                </a:solidFill>
                <a:cs typeface="Arial" pitchFamily="34" charset="0"/>
              </a:rPr>
              <a:t>Containment Vessel (Entry Cone and Dish, Moller Cup, thin entry and exit Windows etc.)</a:t>
            </a:r>
          </a:p>
          <a:p>
            <a:pPr marL="228600" indent="-228600" fontAlgn="base">
              <a:spcBef>
                <a:spcPct val="0"/>
              </a:spcBef>
              <a:spcAft>
                <a:spcPct val="0"/>
              </a:spcAft>
              <a:buFont typeface="+mj-lt"/>
              <a:buAutoNum type="arabicPeriod"/>
            </a:pPr>
            <a:r>
              <a:rPr lang="en-US" sz="1100" dirty="0" smtClean="0">
                <a:solidFill>
                  <a:srgbClr val="000000"/>
                </a:solidFill>
                <a:cs typeface="Arial" pitchFamily="34" charset="0"/>
              </a:rPr>
              <a:t>Combined Ellipsoidal Mirror (48 focal points)</a:t>
            </a:r>
            <a:endParaRPr lang="en-US" sz="1100" dirty="0">
              <a:solidFill>
                <a:srgbClr val="000000"/>
              </a:solidFill>
              <a:cs typeface="Arial" pitchFamily="34" charset="0"/>
            </a:endParaRPr>
          </a:p>
          <a:p>
            <a:pPr marL="228600" indent="-228600" fontAlgn="base">
              <a:spcBef>
                <a:spcPct val="0"/>
              </a:spcBef>
              <a:spcAft>
                <a:spcPct val="0"/>
              </a:spcAft>
              <a:buFont typeface="+mj-lt"/>
              <a:buAutoNum type="arabicPeriod"/>
            </a:pPr>
            <a:r>
              <a:rPr lang="en-US" sz="1100" dirty="0" smtClean="0">
                <a:solidFill>
                  <a:srgbClr val="000000"/>
                </a:solidFill>
                <a:cs typeface="Arial" pitchFamily="34" charset="0"/>
              </a:rPr>
              <a:t>5</a:t>
            </a:r>
            <a:r>
              <a:rPr lang="en-US" sz="1100" dirty="0">
                <a:solidFill>
                  <a:srgbClr val="000000"/>
                </a:solidFill>
                <a:cs typeface="Arial" pitchFamily="34" charset="0"/>
              </a:rPr>
              <a:t>″ </a:t>
            </a:r>
            <a:r>
              <a:rPr lang="en-US" sz="1100" dirty="0" smtClean="0">
                <a:solidFill>
                  <a:srgbClr val="000000"/>
                </a:solidFill>
                <a:cs typeface="Arial" pitchFamily="34" charset="0"/>
              </a:rPr>
              <a:t>Quartz PMTs</a:t>
            </a:r>
            <a:r>
              <a:rPr lang="en-US" sz="1100" dirty="0">
                <a:solidFill>
                  <a:srgbClr val="000000"/>
                </a:solidFill>
                <a:cs typeface="Arial" pitchFamily="34" charset="0"/>
              </a:rPr>
              <a:t> ET- </a:t>
            </a:r>
            <a:r>
              <a:rPr lang="en-US" sz="1100" dirty="0" smtClean="0">
                <a:solidFill>
                  <a:srgbClr val="000000"/>
                </a:solidFill>
                <a:cs typeface="Arial" pitchFamily="34" charset="0"/>
              </a:rPr>
              <a:t>9823, Winston Cones, Magnetic Shields with Compensation Coils</a:t>
            </a:r>
            <a:endParaRPr lang="en-US" sz="1100" dirty="0">
              <a:solidFill>
                <a:srgbClr val="000000"/>
              </a:solidFill>
              <a:cs typeface="Arial" pitchFamily="34" charset="0"/>
            </a:endParaRPr>
          </a:p>
          <a:p>
            <a:pPr marL="228600" indent="-228600" fontAlgn="base">
              <a:spcBef>
                <a:spcPct val="0"/>
              </a:spcBef>
              <a:spcAft>
                <a:spcPct val="0"/>
              </a:spcAft>
              <a:buFont typeface="+mj-lt"/>
              <a:buAutoNum type="arabicPeriod"/>
            </a:pPr>
            <a:r>
              <a:rPr lang="en-US" sz="1100" dirty="0" smtClean="0">
                <a:solidFill>
                  <a:srgbClr val="000000"/>
                </a:solidFill>
                <a:ea typeface="Arial" charset="0"/>
                <a:cs typeface="Arial" pitchFamily="34" charset="0"/>
              </a:rPr>
              <a:t>Light Monitoring System</a:t>
            </a:r>
            <a:endParaRPr lang="en-US" sz="1100" dirty="0">
              <a:solidFill>
                <a:srgbClr val="000000"/>
              </a:solidFill>
              <a:ea typeface="Arial" charset="0"/>
              <a:cs typeface="Arial" pitchFamily="34" charset="0"/>
            </a:endParaRPr>
          </a:p>
        </p:txBody>
      </p:sp>
      <p:pic>
        <p:nvPicPr>
          <p:cNvPr id="34" name="Picture 5" descr="G:\Documents and Settings\aellis\G_My Documents\G_My Pictures\HTCC\PMT_24.bmp"/>
          <p:cNvPicPr>
            <a:picLocks noChangeArrowheads="1"/>
          </p:cNvPicPr>
          <p:nvPr/>
        </p:nvPicPr>
        <p:blipFill>
          <a:blip r:embed="rId4" cstate="print"/>
          <a:srcRect l="882" t="18180" r="882" b="18180"/>
          <a:stretch>
            <a:fillRect/>
          </a:stretch>
        </p:blipFill>
        <p:spPr bwMode="auto">
          <a:xfrm>
            <a:off x="91440" y="1230942"/>
            <a:ext cx="2035824" cy="1177946"/>
          </a:xfrm>
          <a:prstGeom prst="rect">
            <a:avLst/>
          </a:prstGeom>
          <a:noFill/>
          <a:ln w="15875">
            <a:solidFill>
              <a:srgbClr val="6699FF"/>
            </a:solidFill>
          </a:ln>
          <a:effectLst>
            <a:outerShdw blurRad="127000" dist="76200" dir="18900000" algn="bl" rotWithShape="0">
              <a:prstClr val="black">
                <a:alpha val="48000"/>
              </a:prstClr>
            </a:outerShdw>
          </a:effectLst>
          <a:scene3d>
            <a:camera prst="orthographicFront">
              <a:rot lat="0" lon="0" rev="5400000"/>
            </a:camera>
            <a:lightRig rig="threePt" dir="t"/>
          </a:scene3d>
        </p:spPr>
      </p:pic>
      <p:sp>
        <p:nvSpPr>
          <p:cNvPr id="36" name="Striped Right Arrow 35"/>
          <p:cNvSpPr>
            <a:spLocks noChangeAspect="1"/>
          </p:cNvSpPr>
          <p:nvPr/>
        </p:nvSpPr>
        <p:spPr bwMode="auto">
          <a:xfrm rot="10800000">
            <a:off x="1691640" y="1463040"/>
            <a:ext cx="610362" cy="430927"/>
          </a:xfrm>
          <a:prstGeom prst="stripedRightArrow">
            <a:avLst/>
          </a:prstGeom>
          <a:solidFill>
            <a:srgbClr val="BBE0E3"/>
          </a:solidFill>
          <a:ln w="9525" cap="flat" cmpd="sng" algn="ctr">
            <a:solidFill>
              <a:srgbClr val="000000"/>
            </a:solidFill>
            <a:prstDash val="solid"/>
            <a:round/>
            <a:headEnd type="none" w="med" len="med"/>
            <a:tailEnd type="none" w="med" len="med"/>
          </a:ln>
          <a:effectLst>
            <a:outerShdw blurRad="165100" sx="102000" sy="102000" algn="ctr" rotWithShape="0">
              <a:prstClr val="black">
                <a:alpha val="62000"/>
              </a:prstClr>
            </a:outerShdw>
          </a:effectLst>
          <a:scene3d>
            <a:camera prst="orthographicFront">
              <a:rot lat="0" lon="0" rev="10800000"/>
            </a:camera>
            <a:lightRig rig="threePt" dir="t"/>
          </a:scene3d>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imes"/>
            </a:endParaRPr>
          </a:p>
        </p:txBody>
      </p:sp>
      <p:sp>
        <p:nvSpPr>
          <p:cNvPr id="37" name="TextBox 36"/>
          <p:cNvSpPr txBox="1"/>
          <p:nvPr/>
        </p:nvSpPr>
        <p:spPr>
          <a:xfrm>
            <a:off x="841248" y="1749405"/>
            <a:ext cx="520263" cy="246221"/>
          </a:xfrm>
          <a:prstGeom prst="rect">
            <a:avLst/>
          </a:prstGeom>
          <a:noFill/>
        </p:spPr>
        <p:txBody>
          <a:bodyPr wrap="square" rtlCol="0">
            <a:spAutoFit/>
          </a:bodyPr>
          <a:lstStyle/>
          <a:p>
            <a:pPr algn="ctr" eaLnBrk="0" fontAlgn="base" hangingPunct="0">
              <a:spcBef>
                <a:spcPct val="0"/>
              </a:spcBef>
              <a:spcAft>
                <a:spcPct val="0"/>
              </a:spcAft>
            </a:pPr>
            <a:r>
              <a:rPr lang="en-US" sz="1000" dirty="0" smtClean="0">
                <a:solidFill>
                  <a:srgbClr val="FFFFFF"/>
                </a:solidFill>
                <a:effectLst>
                  <a:outerShdw blurRad="101600" dist="152400" dir="2700000" algn="tl">
                    <a:srgbClr val="000000">
                      <a:alpha val="94000"/>
                    </a:srgbClr>
                  </a:outerShdw>
                </a:effectLst>
                <a:ea typeface="Arial Unicode MS" pitchFamily="34" charset="-128"/>
                <a:cs typeface="Arial Unicode MS" pitchFamily="34" charset="-128"/>
              </a:rPr>
              <a:t>PMT</a:t>
            </a:r>
          </a:p>
        </p:txBody>
      </p:sp>
      <p:sp>
        <p:nvSpPr>
          <p:cNvPr id="38" name="TextBox 37"/>
          <p:cNvSpPr txBox="1"/>
          <p:nvPr/>
        </p:nvSpPr>
        <p:spPr>
          <a:xfrm>
            <a:off x="822960" y="2194560"/>
            <a:ext cx="552739" cy="246221"/>
          </a:xfrm>
          <a:prstGeom prst="rect">
            <a:avLst/>
          </a:prstGeom>
          <a:noFill/>
        </p:spPr>
        <p:txBody>
          <a:bodyPr wrap="square" rtlCol="0">
            <a:spAutoFit/>
          </a:bodyPr>
          <a:lstStyle/>
          <a:p>
            <a:pPr algn="ctr" eaLnBrk="0" fontAlgn="base" hangingPunct="0">
              <a:spcBef>
                <a:spcPct val="0"/>
              </a:spcBef>
              <a:spcAft>
                <a:spcPct val="0"/>
              </a:spcAft>
            </a:pPr>
            <a:r>
              <a:rPr lang="en-US" sz="1000" dirty="0" smtClean="0">
                <a:effectLst>
                  <a:outerShdw blurRad="101600" dist="152400" dir="2700000" algn="tl">
                    <a:srgbClr val="000000">
                      <a:alpha val="94000"/>
                    </a:srgbClr>
                  </a:outerShdw>
                </a:effectLst>
                <a:ea typeface="Arial Unicode MS" pitchFamily="34" charset="-128"/>
                <a:cs typeface="Arial Unicode MS" pitchFamily="34" charset="-128"/>
              </a:rPr>
              <a:t>WC</a:t>
            </a:r>
          </a:p>
        </p:txBody>
      </p:sp>
      <p:pic>
        <p:nvPicPr>
          <p:cNvPr id="39" name="Picture 7" descr="G:\Documents and Settings\aellis\G_My Documents\G_My Pictures\HTCC\ENTRY_CONE_1.bmp"/>
          <p:cNvPicPr>
            <a:picLocks noChangeAspect="1" noChangeArrowheads="1"/>
          </p:cNvPicPr>
          <p:nvPr/>
        </p:nvPicPr>
        <p:blipFill rotWithShape="1">
          <a:blip r:embed="rId5" cstate="print"/>
          <a:srcRect l="1926" t="761" r="5833" b="4001"/>
          <a:stretch/>
        </p:blipFill>
        <p:spPr bwMode="auto">
          <a:xfrm>
            <a:off x="521208" y="2898648"/>
            <a:ext cx="1188720" cy="1554480"/>
          </a:xfrm>
          <a:prstGeom prst="rect">
            <a:avLst/>
          </a:prstGeom>
          <a:noFill/>
          <a:ln w="15875">
            <a:solidFill>
              <a:srgbClr val="6699FF"/>
            </a:solidFill>
            <a:miter lim="800000"/>
            <a:headEnd/>
            <a:tailEnd/>
          </a:ln>
          <a:effectLst>
            <a:outerShdw blurRad="127000" dist="63500" dir="8100000" sx="102000" sy="102000" algn="tr" rotWithShape="0">
              <a:srgbClr val="000000">
                <a:alpha val="34000"/>
              </a:srgbClr>
            </a:outerShdw>
          </a:effectLst>
        </p:spPr>
      </p:pic>
      <p:cxnSp>
        <p:nvCxnSpPr>
          <p:cNvPr id="40" name="Straight Arrow Connector 39"/>
          <p:cNvCxnSpPr/>
          <p:nvPr/>
        </p:nvCxnSpPr>
        <p:spPr bwMode="auto">
          <a:xfrm>
            <a:off x="1438963" y="3810000"/>
            <a:ext cx="1837637" cy="0"/>
          </a:xfrm>
          <a:prstGeom prst="straightConnector1">
            <a:avLst/>
          </a:prstGeom>
          <a:noFill/>
          <a:ln w="9525" cap="flat" cmpd="sng" algn="ctr">
            <a:solidFill>
              <a:srgbClr val="FF0000"/>
            </a:solidFill>
            <a:prstDash val="solid"/>
            <a:round/>
            <a:headEnd type="none" w="med" len="med"/>
            <a:tailEnd type="arrow" w="sm" len="sm"/>
          </a:ln>
          <a:effectLst/>
        </p:spPr>
      </p:cxnSp>
      <p:pic>
        <p:nvPicPr>
          <p:cNvPr id="44" name="Picture 3" descr="ENTRY_DISH_11.bmp"/>
          <p:cNvPicPr>
            <a:picLocks noChangeAspect="1"/>
          </p:cNvPicPr>
          <p:nvPr/>
        </p:nvPicPr>
        <p:blipFill rotWithShape="1">
          <a:blip r:embed="rId6" cstate="print"/>
          <a:srcRect l="7292" t="3659" r="14930" b="3659"/>
          <a:stretch/>
        </p:blipFill>
        <p:spPr bwMode="auto">
          <a:xfrm>
            <a:off x="429768" y="4510571"/>
            <a:ext cx="1280160" cy="1525484"/>
          </a:xfrm>
          <a:prstGeom prst="rect">
            <a:avLst/>
          </a:prstGeom>
          <a:noFill/>
          <a:ln w="15875">
            <a:solidFill>
              <a:srgbClr val="6699FF"/>
            </a:solidFill>
            <a:miter lim="800000"/>
            <a:headEnd/>
            <a:tailEnd/>
          </a:ln>
        </p:spPr>
      </p:pic>
      <p:sp>
        <p:nvSpPr>
          <p:cNvPr id="45" name="Rectangle 44"/>
          <p:cNvSpPr/>
          <p:nvPr/>
        </p:nvSpPr>
        <p:spPr>
          <a:xfrm>
            <a:off x="457200" y="2898648"/>
            <a:ext cx="941283" cy="230832"/>
          </a:xfrm>
          <a:prstGeom prst="rect">
            <a:avLst/>
          </a:prstGeom>
        </p:spPr>
        <p:txBody>
          <a:bodyPr wrap="none">
            <a:spAutoFit/>
          </a:bodyPr>
          <a:lstStyle/>
          <a:p>
            <a:pPr eaLnBrk="0" fontAlgn="base" hangingPunct="0">
              <a:spcBef>
                <a:spcPct val="0"/>
              </a:spcBef>
              <a:spcAft>
                <a:spcPct val="0"/>
              </a:spcAft>
            </a:pPr>
            <a:r>
              <a:rPr lang="en-US" sz="900" b="1" dirty="0">
                <a:solidFill>
                  <a:schemeClr val="bg1"/>
                </a:solidFill>
                <a:ea typeface="Arial Unicode MS" pitchFamily="34" charset="-128"/>
                <a:cs typeface="Arial Unicode MS" pitchFamily="34" charset="-128"/>
              </a:rPr>
              <a:t>ENTRY CONE</a:t>
            </a:r>
          </a:p>
        </p:txBody>
      </p:sp>
      <p:cxnSp>
        <p:nvCxnSpPr>
          <p:cNvPr id="46" name="Straight Arrow Connector 45"/>
          <p:cNvCxnSpPr/>
          <p:nvPr/>
        </p:nvCxnSpPr>
        <p:spPr bwMode="auto">
          <a:xfrm flipV="1">
            <a:off x="1463040" y="4510572"/>
            <a:ext cx="736605" cy="762741"/>
          </a:xfrm>
          <a:prstGeom prst="straightConnector1">
            <a:avLst/>
          </a:prstGeom>
          <a:noFill/>
          <a:ln w="9525" cap="flat" cmpd="sng" algn="ctr">
            <a:solidFill>
              <a:srgbClr val="FF0000"/>
            </a:solidFill>
            <a:prstDash val="solid"/>
            <a:round/>
            <a:headEnd type="none" w="med" len="med"/>
            <a:tailEnd type="arrow" w="sm" len="sm"/>
          </a:ln>
          <a:effectLst/>
        </p:spPr>
      </p:cxnSp>
      <p:sp>
        <p:nvSpPr>
          <p:cNvPr id="51" name="Rectangle 50"/>
          <p:cNvSpPr/>
          <p:nvPr/>
        </p:nvSpPr>
        <p:spPr>
          <a:xfrm>
            <a:off x="429768" y="4709160"/>
            <a:ext cx="973343" cy="369332"/>
          </a:xfrm>
          <a:prstGeom prst="rect">
            <a:avLst/>
          </a:prstGeom>
        </p:spPr>
        <p:txBody>
          <a:bodyPr wrap="none">
            <a:spAutoFit/>
          </a:bodyPr>
          <a:lstStyle/>
          <a:p>
            <a:pPr eaLnBrk="0" fontAlgn="base" hangingPunct="0">
              <a:spcBef>
                <a:spcPct val="0"/>
              </a:spcBef>
              <a:spcAft>
                <a:spcPct val="0"/>
              </a:spcAft>
            </a:pPr>
            <a:r>
              <a:rPr lang="en-US" sz="900" b="1" dirty="0">
                <a:solidFill>
                  <a:schemeClr val="bg1"/>
                </a:solidFill>
                <a:ea typeface="Arial Unicode MS" pitchFamily="34" charset="-128"/>
                <a:cs typeface="Arial Unicode MS" pitchFamily="34" charset="-128"/>
              </a:rPr>
              <a:t>ENTRY </a:t>
            </a:r>
            <a:r>
              <a:rPr lang="en-US" sz="900" b="1" dirty="0" smtClean="0">
                <a:solidFill>
                  <a:schemeClr val="bg1"/>
                </a:solidFill>
                <a:ea typeface="Arial Unicode MS" pitchFamily="34" charset="-128"/>
                <a:cs typeface="Arial Unicode MS" pitchFamily="34" charset="-128"/>
              </a:rPr>
              <a:t>DISH</a:t>
            </a:r>
          </a:p>
          <a:p>
            <a:pPr eaLnBrk="0" fontAlgn="base" hangingPunct="0">
              <a:spcBef>
                <a:spcPct val="0"/>
              </a:spcBef>
              <a:spcAft>
                <a:spcPct val="0"/>
              </a:spcAft>
            </a:pPr>
            <a:r>
              <a:rPr lang="en-US" sz="900" b="1" dirty="0" smtClean="0">
                <a:solidFill>
                  <a:schemeClr val="bg1"/>
                </a:solidFill>
                <a:ea typeface="Arial Unicode MS" pitchFamily="34" charset="-128"/>
                <a:cs typeface="Arial Unicode MS" pitchFamily="34" charset="-128"/>
              </a:rPr>
              <a:t>(shown in red)</a:t>
            </a:r>
            <a:endParaRPr lang="en-US" sz="900" b="1" dirty="0">
              <a:solidFill>
                <a:schemeClr val="bg1"/>
              </a:solidFill>
              <a:ea typeface="Arial Unicode MS" pitchFamily="34" charset="-128"/>
              <a:cs typeface="Arial Unicode MS" pitchFamily="34" charset="-128"/>
            </a:endParaRPr>
          </a:p>
        </p:txBody>
      </p:sp>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7488" y="4459396"/>
            <a:ext cx="1666727" cy="1597280"/>
          </a:xfrm>
          <a:prstGeom prst="rect">
            <a:avLst/>
          </a:prstGeom>
          <a:ln w="15875">
            <a:solidFill>
              <a:srgbClr val="6699FF"/>
            </a:solidFill>
          </a:ln>
        </p:spPr>
      </p:pic>
      <p:sp>
        <p:nvSpPr>
          <p:cNvPr id="54" name="TextBox 53"/>
          <p:cNvSpPr txBox="1"/>
          <p:nvPr/>
        </p:nvSpPr>
        <p:spPr>
          <a:xfrm>
            <a:off x="3962400" y="929232"/>
            <a:ext cx="842008" cy="338554"/>
          </a:xfrm>
          <a:prstGeom prst="rect">
            <a:avLst/>
          </a:prstGeom>
          <a:solidFill>
            <a:schemeClr val="bg1"/>
          </a:solidFill>
          <a:ln w="9525">
            <a:solidFill>
              <a:srgbClr val="FF0000"/>
            </a:solidFill>
          </a:ln>
        </p:spPr>
        <p:txBody>
          <a:bodyPr wrap="square" rtlCol="0">
            <a:spAutoFit/>
          </a:bodyPr>
          <a:lstStyle/>
          <a:p>
            <a:pPr algn="ctr"/>
            <a:r>
              <a:rPr lang="en-US" sz="800" b="1" dirty="0" smtClean="0"/>
              <a:t>PMT FRAME PLATE</a:t>
            </a:r>
            <a:endParaRPr lang="en-US" sz="800" b="1" dirty="0"/>
          </a:p>
        </p:txBody>
      </p:sp>
      <p:cxnSp>
        <p:nvCxnSpPr>
          <p:cNvPr id="55" name="Straight Arrow Connector 54"/>
          <p:cNvCxnSpPr>
            <a:stCxn id="54" idx="1"/>
          </p:cNvCxnSpPr>
          <p:nvPr/>
        </p:nvCxnSpPr>
        <p:spPr bwMode="auto">
          <a:xfrm flipH="1">
            <a:off x="3688080" y="1098509"/>
            <a:ext cx="274320" cy="181930"/>
          </a:xfrm>
          <a:prstGeom prst="straightConnector1">
            <a:avLst/>
          </a:prstGeom>
          <a:noFill/>
          <a:ln w="9525" cap="flat" cmpd="sng" algn="ctr">
            <a:solidFill>
              <a:schemeClr val="tx1"/>
            </a:solidFill>
            <a:prstDash val="solid"/>
            <a:round/>
            <a:headEnd type="none" w="med" len="med"/>
            <a:tailEnd type="arrow" w="sm" len="sm"/>
          </a:ln>
          <a:effectLst/>
        </p:spPr>
      </p:cxnSp>
      <p:sp>
        <p:nvSpPr>
          <p:cNvPr id="63" name="Rectangle 62"/>
          <p:cNvSpPr/>
          <p:nvPr/>
        </p:nvSpPr>
        <p:spPr>
          <a:xfrm>
            <a:off x="5047488" y="4453128"/>
            <a:ext cx="1556836" cy="215444"/>
          </a:xfrm>
          <a:prstGeom prst="rect">
            <a:avLst/>
          </a:prstGeom>
        </p:spPr>
        <p:txBody>
          <a:bodyPr wrap="none">
            <a:spAutoFit/>
          </a:bodyPr>
          <a:lstStyle/>
          <a:p>
            <a:pPr eaLnBrk="0" fontAlgn="base" hangingPunct="0">
              <a:spcBef>
                <a:spcPct val="0"/>
              </a:spcBef>
              <a:spcAft>
                <a:spcPct val="0"/>
              </a:spcAft>
            </a:pPr>
            <a:r>
              <a:rPr lang="en-US" sz="800" b="1" dirty="0" smtClean="0">
                <a:ea typeface="Arial Unicode MS" pitchFamily="34" charset="-128"/>
                <a:cs typeface="Arial Unicode MS" pitchFamily="34" charset="-128"/>
              </a:rPr>
              <a:t>Combined Ellipsoidal Mirror</a:t>
            </a:r>
            <a:endParaRPr lang="en-US" sz="800" b="1" dirty="0">
              <a:ea typeface="Arial Unicode MS" pitchFamily="34" charset="-128"/>
              <a:cs typeface="Arial Unicode MS" pitchFamily="34" charset="-128"/>
            </a:endParaRPr>
          </a:p>
        </p:txBody>
      </p:sp>
      <p:sp>
        <p:nvSpPr>
          <p:cNvPr id="29" name="TextBox 28"/>
          <p:cNvSpPr txBox="1"/>
          <p:nvPr/>
        </p:nvSpPr>
        <p:spPr>
          <a:xfrm>
            <a:off x="2743200" y="5215573"/>
            <a:ext cx="185974" cy="230832"/>
          </a:xfrm>
          <a:prstGeom prst="rect">
            <a:avLst/>
          </a:prstGeom>
          <a:solidFill>
            <a:schemeClr val="bg1"/>
          </a:solidFill>
          <a:ln w="9525">
            <a:solidFill>
              <a:srgbClr val="FF0000"/>
            </a:solidFill>
          </a:ln>
        </p:spPr>
        <p:txBody>
          <a:bodyPr wrap="square" rtlCol="0">
            <a:spAutoFit/>
          </a:bodyPr>
          <a:lstStyle/>
          <a:p>
            <a:pPr algn="ctr"/>
            <a:r>
              <a:rPr lang="en-US" sz="900" b="1" dirty="0" smtClean="0"/>
              <a:t>1</a:t>
            </a:r>
            <a:endParaRPr lang="en-US" sz="900" b="1" dirty="0"/>
          </a:p>
        </p:txBody>
      </p:sp>
      <p:sp>
        <p:nvSpPr>
          <p:cNvPr id="30" name="TextBox 29"/>
          <p:cNvSpPr txBox="1"/>
          <p:nvPr/>
        </p:nvSpPr>
        <p:spPr>
          <a:xfrm>
            <a:off x="5087158" y="5791237"/>
            <a:ext cx="185974" cy="230832"/>
          </a:xfrm>
          <a:prstGeom prst="rect">
            <a:avLst/>
          </a:prstGeom>
          <a:solidFill>
            <a:schemeClr val="bg1"/>
          </a:solidFill>
          <a:ln w="9525">
            <a:solidFill>
              <a:srgbClr val="FF0000"/>
            </a:solidFill>
          </a:ln>
        </p:spPr>
        <p:txBody>
          <a:bodyPr wrap="square" rtlCol="0">
            <a:spAutoFit/>
          </a:bodyPr>
          <a:lstStyle/>
          <a:p>
            <a:pPr algn="ctr"/>
            <a:r>
              <a:rPr lang="en-US" sz="900" b="1" dirty="0"/>
              <a:t>2</a:t>
            </a:r>
          </a:p>
        </p:txBody>
      </p:sp>
      <p:sp>
        <p:nvSpPr>
          <p:cNvPr id="31" name="TextBox 30"/>
          <p:cNvSpPr txBox="1"/>
          <p:nvPr/>
        </p:nvSpPr>
        <p:spPr>
          <a:xfrm>
            <a:off x="1481328" y="813816"/>
            <a:ext cx="185974" cy="230832"/>
          </a:xfrm>
          <a:prstGeom prst="rect">
            <a:avLst/>
          </a:prstGeom>
          <a:solidFill>
            <a:schemeClr val="bg1"/>
          </a:solidFill>
          <a:ln w="9525">
            <a:solidFill>
              <a:srgbClr val="FF0000"/>
            </a:solidFill>
          </a:ln>
        </p:spPr>
        <p:txBody>
          <a:bodyPr wrap="square" rtlCol="0">
            <a:spAutoFit/>
          </a:bodyPr>
          <a:lstStyle/>
          <a:p>
            <a:pPr algn="ctr"/>
            <a:r>
              <a:rPr lang="en-US" sz="900" b="1" dirty="0" smtClean="0"/>
              <a:t>3</a:t>
            </a:r>
            <a:endParaRPr lang="en-US" sz="900" b="1" dirty="0"/>
          </a:p>
        </p:txBody>
      </p:sp>
      <p:sp>
        <p:nvSpPr>
          <p:cNvPr id="27" name="TextBox 26"/>
          <p:cNvSpPr txBox="1"/>
          <p:nvPr/>
        </p:nvSpPr>
        <p:spPr>
          <a:xfrm>
            <a:off x="2834640" y="76200"/>
            <a:ext cx="4130040" cy="461665"/>
          </a:xfrm>
          <a:prstGeom prst="rect">
            <a:avLst/>
          </a:prstGeom>
          <a:noFill/>
        </p:spPr>
        <p:txBody>
          <a:bodyPr wrap="square" rtlCol="0">
            <a:spAutoFit/>
          </a:bodyPr>
          <a:lstStyle/>
          <a:p>
            <a:r>
              <a:rPr lang="en-US" sz="2400" b="1" dirty="0" smtClean="0">
                <a:solidFill>
                  <a:srgbClr val="0033CC"/>
                </a:solidFill>
                <a:latin typeface="+mj-lt"/>
              </a:rPr>
              <a:t>HTCC General Description</a:t>
            </a:r>
            <a:endParaRPr lang="en-US" sz="2400" b="1" dirty="0">
              <a:solidFill>
                <a:srgbClr val="0033CC"/>
              </a:solidFill>
              <a:latin typeface="+mj-lt"/>
            </a:endParaRPr>
          </a:p>
        </p:txBody>
      </p:sp>
      <p:cxnSp>
        <p:nvCxnSpPr>
          <p:cNvPr id="41" name="Straight Arrow Connector 40"/>
          <p:cNvCxnSpPr>
            <a:stCxn id="42" idx="1"/>
          </p:cNvCxnSpPr>
          <p:nvPr/>
        </p:nvCxnSpPr>
        <p:spPr bwMode="auto">
          <a:xfrm flipH="1">
            <a:off x="4038600" y="3288792"/>
            <a:ext cx="990600" cy="141496"/>
          </a:xfrm>
          <a:prstGeom prst="straightConnector1">
            <a:avLst/>
          </a:prstGeom>
          <a:noFill/>
          <a:ln w="9525" cap="flat" cmpd="sng" algn="ctr">
            <a:solidFill>
              <a:srgbClr val="FF0000"/>
            </a:solidFill>
            <a:prstDash val="solid"/>
            <a:round/>
            <a:headEnd type="none" w="med" len="med"/>
            <a:tailEnd type="arrow" w="sm" len="sm"/>
          </a:ln>
          <a:effectLst/>
        </p:spPr>
      </p:cxnSp>
      <p:pic>
        <p:nvPicPr>
          <p:cNvPr id="42" name="Picture 19" descr="photo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9426" r="5533"/>
          <a:stretch/>
        </p:blipFill>
        <p:spPr bwMode="auto">
          <a:xfrm>
            <a:off x="5029200" y="2313432"/>
            <a:ext cx="1691640" cy="1950720"/>
          </a:xfrm>
          <a:prstGeom prst="rect">
            <a:avLst/>
          </a:prstGeom>
          <a:noFill/>
          <a:ln w="15875">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5852160" y="2560320"/>
            <a:ext cx="947695" cy="230832"/>
          </a:xfrm>
          <a:prstGeom prst="rect">
            <a:avLst/>
          </a:prstGeom>
        </p:spPr>
        <p:txBody>
          <a:bodyPr wrap="none">
            <a:spAutoFit/>
          </a:bodyPr>
          <a:lstStyle/>
          <a:p>
            <a:pPr eaLnBrk="0" fontAlgn="base" hangingPunct="0">
              <a:spcBef>
                <a:spcPct val="0"/>
              </a:spcBef>
              <a:spcAft>
                <a:spcPct val="0"/>
              </a:spcAft>
            </a:pPr>
            <a:r>
              <a:rPr lang="en-US" sz="900" b="1" dirty="0" smtClean="0">
                <a:solidFill>
                  <a:schemeClr val="bg1"/>
                </a:solidFill>
                <a:ea typeface="Arial Unicode MS" pitchFamily="34" charset="-128"/>
                <a:cs typeface="Arial Unicode MS" pitchFamily="34" charset="-128"/>
              </a:rPr>
              <a:t>MOLLER CUP</a:t>
            </a:r>
            <a:endParaRPr lang="en-US" sz="900" b="1" dirty="0">
              <a:solidFill>
                <a:schemeClr val="bg1"/>
              </a:solidFill>
              <a:ea typeface="Arial Unicode MS" pitchFamily="34" charset="-128"/>
              <a:cs typeface="Arial Unicode MS" pitchFamily="34" charset="-128"/>
            </a:endParaRPr>
          </a:p>
        </p:txBody>
      </p:sp>
    </p:spTree>
    <p:extLst>
      <p:ext uri="{BB962C8B-B14F-4D97-AF65-F5344CB8AC3E}">
        <p14:creationId xmlns:p14="http://schemas.microsoft.com/office/powerpoint/2010/main" val="37267922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p:nvPr/>
        </p:nvCxnSpPr>
        <p:spPr bwMode="auto">
          <a:xfrm>
            <a:off x="381000" y="914400"/>
            <a:ext cx="914400" cy="914400"/>
          </a:xfrm>
          <a:prstGeom prst="straightConnector1">
            <a:avLst/>
          </a:prstGeom>
          <a:noFill/>
          <a:ln w="9525" cap="flat" cmpd="sng" algn="ctr">
            <a:noFill/>
            <a:prstDash val="solid"/>
            <a:round/>
            <a:headEnd type="none" w="med" len="med"/>
            <a:tailEnd type="arrow"/>
          </a:ln>
          <a:effectLst/>
        </p:spPr>
      </p:cxn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762000"/>
            <a:ext cx="4490751" cy="3343790"/>
          </a:xfrm>
          <a:prstGeom prst="rect">
            <a:avLst/>
          </a:prstGeom>
          <a:noFill/>
          <a:ln w="15875">
            <a:solidFill>
              <a:srgbClr val="6699FF"/>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2"/>
          <p:cNvSpPr txBox="1">
            <a:spLocks noChangeArrowheads="1"/>
          </p:cNvSpPr>
          <p:nvPr/>
        </p:nvSpPr>
        <p:spPr bwMode="auto">
          <a:xfrm>
            <a:off x="228600" y="777240"/>
            <a:ext cx="4038600" cy="2323713"/>
          </a:xfrm>
          <a:prstGeom prst="rect">
            <a:avLst/>
          </a:prstGeom>
          <a:noFill/>
          <a:ln w="15875">
            <a:solidFill>
              <a:srgbClr val="6699FF"/>
            </a:solidFill>
            <a:miter lim="800000"/>
            <a:headEnd/>
            <a:tailEnd/>
          </a:ln>
        </p:spPr>
        <p:txBody>
          <a:bodyPr wrap="square">
            <a:spAutoFit/>
          </a:bodyPr>
          <a:lstStyle/>
          <a:p>
            <a:endParaRPr lang="en-US" sz="1200" b="1" dirty="0" smtClean="0">
              <a:solidFill>
                <a:srgbClr val="7030A0"/>
              </a:solidFill>
              <a:latin typeface="Arial Unicode MS" pitchFamily="34" charset="-128"/>
              <a:ea typeface="Arial Unicode MS" pitchFamily="34" charset="-128"/>
              <a:cs typeface="Arial Unicode MS" pitchFamily="34" charset="-128"/>
            </a:endParaRPr>
          </a:p>
          <a:p>
            <a:r>
              <a:rPr lang="en-US" sz="1200" b="1" dirty="0" smtClean="0">
                <a:latin typeface="Arial Unicode MS" pitchFamily="34" charset="-128"/>
                <a:ea typeface="Arial Unicode MS" pitchFamily="34" charset="-128"/>
                <a:cs typeface="Arial Unicode MS" pitchFamily="34" charset="-128"/>
              </a:rPr>
              <a:t>STRUCTURE :</a:t>
            </a:r>
          </a:p>
          <a:p>
            <a:pPr marL="228600" indent="-228600">
              <a:buFont typeface="+mj-lt"/>
              <a:buAutoNum type="arabicPeriod"/>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COMPOSITE ENTRY WINDOW</a:t>
            </a:r>
          </a:p>
          <a:p>
            <a:pPr marL="228600" indent="-228600">
              <a:buFont typeface="+mj-lt"/>
              <a:buAutoNum type="arabicPeriod"/>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ENTRY DISH</a:t>
            </a:r>
          </a:p>
          <a:p>
            <a:pPr marL="228600" indent="-228600">
              <a:buFont typeface="+mj-lt"/>
              <a:buAutoNum type="arabicPeriod"/>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ENTRY CONE</a:t>
            </a:r>
          </a:p>
          <a:p>
            <a:pPr marL="228600" indent="-228600">
              <a:buFont typeface="+mj-lt"/>
              <a:buAutoNum type="arabicPeriod"/>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MOLLER COP</a:t>
            </a:r>
          </a:p>
          <a:p>
            <a:pPr marL="228600" indent="-228600">
              <a:buFont typeface="+mj-lt"/>
              <a:buAutoNum type="arabicPeriod"/>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PMT HOUSING UNITS containing 5-ich PMTs, </a:t>
            </a:r>
            <a:r>
              <a:rPr lang="en-US" sz="1100" dirty="0">
                <a:latin typeface="Arial Unicode MS" panose="020B0604020202020204" pitchFamily="34" charset="-128"/>
                <a:ea typeface="Arial Unicode MS" panose="020B0604020202020204" pitchFamily="34" charset="-128"/>
                <a:cs typeface="Arial Unicode MS" panose="020B0604020202020204" pitchFamily="34" charset="-128"/>
              </a:rPr>
              <a:t>Winston </a:t>
            </a: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Cones, Magnetic Shields, Compensation Coils.</a:t>
            </a:r>
            <a:endParaRPr lang="en-US" sz="11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228600" indent="-228600">
              <a:buFont typeface="+mj-lt"/>
              <a:buAutoNum type="arabicPeriod"/>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WELDEMENT PART</a:t>
            </a:r>
          </a:p>
          <a:p>
            <a:pPr marL="228600" indent="-228600">
              <a:buFont typeface="+mj-lt"/>
              <a:buAutoNum type="arabicPeriod"/>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OUTER SHELLS</a:t>
            </a:r>
          </a:p>
          <a:p>
            <a:pPr marL="228600" indent="-228600">
              <a:buFont typeface="+mj-lt"/>
              <a:buAutoNum type="arabicPeriod"/>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COMBINED MIRROR</a:t>
            </a:r>
          </a:p>
          <a:p>
            <a:pPr marL="228600" indent="-228600">
              <a:buFont typeface="+mj-lt"/>
              <a:buAutoNum type="arabicPeriod"/>
            </a:pPr>
            <a:r>
              <a:rPr lang="en-US" sz="1100" dirty="0" smtClean="0">
                <a:latin typeface="Arial Unicode MS" panose="020B0604020202020204" pitchFamily="34" charset="-128"/>
                <a:ea typeface="Arial Unicode MS" panose="020B0604020202020204" pitchFamily="34" charset="-128"/>
                <a:cs typeface="Arial Unicode MS" panose="020B0604020202020204" pitchFamily="34" charset="-128"/>
              </a:rPr>
              <a:t>EXIT WINDOW</a:t>
            </a:r>
          </a:p>
          <a:p>
            <a:endParaRPr lang="en-US" sz="1100" dirty="0" smtClean="0">
              <a:solidFill>
                <a:srgbClr val="7030A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p:cNvSpPr txBox="1"/>
          <p:nvPr/>
        </p:nvSpPr>
        <p:spPr>
          <a:xfrm>
            <a:off x="4533900" y="914400"/>
            <a:ext cx="228600" cy="230832"/>
          </a:xfrm>
          <a:prstGeom prst="rect">
            <a:avLst/>
          </a:prstGeom>
          <a:solidFill>
            <a:schemeClr val="bg1"/>
          </a:solidFill>
          <a:ln w="9525">
            <a:solidFill>
              <a:srgbClr val="FF0000"/>
            </a:solidFill>
          </a:ln>
        </p:spPr>
        <p:txBody>
          <a:bodyPr wrap="square" rtlCol="0">
            <a:spAutoFit/>
          </a:bodyPr>
          <a:lstStyle/>
          <a:p>
            <a:r>
              <a:rPr lang="en-US" sz="900" b="1" dirty="0" smtClean="0"/>
              <a:t>1</a:t>
            </a:r>
            <a:endParaRPr lang="en-US" sz="900" b="1" dirty="0"/>
          </a:p>
        </p:txBody>
      </p:sp>
      <p:sp>
        <p:nvSpPr>
          <p:cNvPr id="12" name="TextBox 11"/>
          <p:cNvSpPr txBox="1"/>
          <p:nvPr/>
        </p:nvSpPr>
        <p:spPr>
          <a:xfrm>
            <a:off x="4876800" y="1297632"/>
            <a:ext cx="228600" cy="230832"/>
          </a:xfrm>
          <a:prstGeom prst="rect">
            <a:avLst/>
          </a:prstGeom>
          <a:solidFill>
            <a:schemeClr val="bg1"/>
          </a:solidFill>
          <a:ln w="9525">
            <a:solidFill>
              <a:srgbClr val="FF0000"/>
            </a:solidFill>
          </a:ln>
        </p:spPr>
        <p:txBody>
          <a:bodyPr wrap="square" rtlCol="0">
            <a:spAutoFit/>
          </a:bodyPr>
          <a:lstStyle/>
          <a:p>
            <a:r>
              <a:rPr lang="en-US" sz="900" b="1" dirty="0"/>
              <a:t>2</a:t>
            </a:r>
          </a:p>
        </p:txBody>
      </p:sp>
      <p:sp>
        <p:nvSpPr>
          <p:cNvPr id="13" name="TextBox 12"/>
          <p:cNvSpPr txBox="1"/>
          <p:nvPr/>
        </p:nvSpPr>
        <p:spPr>
          <a:xfrm>
            <a:off x="5157245" y="2289466"/>
            <a:ext cx="228600" cy="230832"/>
          </a:xfrm>
          <a:prstGeom prst="rect">
            <a:avLst/>
          </a:prstGeom>
          <a:solidFill>
            <a:schemeClr val="bg1"/>
          </a:solidFill>
          <a:ln w="9525">
            <a:solidFill>
              <a:srgbClr val="FF0000"/>
            </a:solidFill>
          </a:ln>
        </p:spPr>
        <p:txBody>
          <a:bodyPr wrap="square" rtlCol="0">
            <a:spAutoFit/>
          </a:bodyPr>
          <a:lstStyle/>
          <a:p>
            <a:r>
              <a:rPr lang="en-US" sz="900" b="1" dirty="0">
                <a:solidFill>
                  <a:srgbClr val="000000"/>
                </a:solidFill>
              </a:rPr>
              <a:t>3</a:t>
            </a:r>
          </a:p>
        </p:txBody>
      </p:sp>
      <p:sp>
        <p:nvSpPr>
          <p:cNvPr id="14" name="TextBox 13"/>
          <p:cNvSpPr txBox="1"/>
          <p:nvPr/>
        </p:nvSpPr>
        <p:spPr>
          <a:xfrm>
            <a:off x="5576969" y="2270276"/>
            <a:ext cx="228600" cy="230832"/>
          </a:xfrm>
          <a:prstGeom prst="rect">
            <a:avLst/>
          </a:prstGeom>
          <a:solidFill>
            <a:schemeClr val="bg1"/>
          </a:solidFill>
          <a:ln w="9525">
            <a:solidFill>
              <a:srgbClr val="FF0000"/>
            </a:solidFill>
          </a:ln>
        </p:spPr>
        <p:txBody>
          <a:bodyPr wrap="square" rtlCol="0">
            <a:spAutoFit/>
          </a:bodyPr>
          <a:lstStyle/>
          <a:p>
            <a:r>
              <a:rPr lang="en-US" sz="900" b="1" dirty="0"/>
              <a:t>4</a:t>
            </a:r>
          </a:p>
        </p:txBody>
      </p:sp>
      <p:sp>
        <p:nvSpPr>
          <p:cNvPr id="15" name="TextBox 14"/>
          <p:cNvSpPr txBox="1"/>
          <p:nvPr/>
        </p:nvSpPr>
        <p:spPr>
          <a:xfrm>
            <a:off x="5979828" y="1342853"/>
            <a:ext cx="228600" cy="230832"/>
          </a:xfrm>
          <a:prstGeom prst="rect">
            <a:avLst/>
          </a:prstGeom>
          <a:solidFill>
            <a:schemeClr val="bg1"/>
          </a:solidFill>
          <a:ln w="9525">
            <a:solidFill>
              <a:srgbClr val="FF0000"/>
            </a:solidFill>
          </a:ln>
        </p:spPr>
        <p:txBody>
          <a:bodyPr wrap="square" rtlCol="0">
            <a:spAutoFit/>
          </a:bodyPr>
          <a:lstStyle/>
          <a:p>
            <a:r>
              <a:rPr lang="en-US" sz="900" b="1" dirty="0"/>
              <a:t>5</a:t>
            </a:r>
          </a:p>
        </p:txBody>
      </p:sp>
      <p:sp>
        <p:nvSpPr>
          <p:cNvPr id="16" name="TextBox 15"/>
          <p:cNvSpPr txBox="1"/>
          <p:nvPr/>
        </p:nvSpPr>
        <p:spPr>
          <a:xfrm>
            <a:off x="6743701" y="2364908"/>
            <a:ext cx="228600" cy="230832"/>
          </a:xfrm>
          <a:prstGeom prst="rect">
            <a:avLst/>
          </a:prstGeom>
          <a:solidFill>
            <a:schemeClr val="bg1"/>
          </a:solidFill>
          <a:ln w="9525">
            <a:solidFill>
              <a:srgbClr val="FF0000"/>
            </a:solidFill>
          </a:ln>
        </p:spPr>
        <p:txBody>
          <a:bodyPr wrap="square" rtlCol="0">
            <a:spAutoFit/>
          </a:bodyPr>
          <a:lstStyle/>
          <a:p>
            <a:r>
              <a:rPr lang="en-US" sz="900" b="1" dirty="0"/>
              <a:t>6</a:t>
            </a:r>
          </a:p>
        </p:txBody>
      </p:sp>
      <p:sp>
        <p:nvSpPr>
          <p:cNvPr id="17" name="TextBox 16"/>
          <p:cNvSpPr txBox="1"/>
          <p:nvPr/>
        </p:nvSpPr>
        <p:spPr>
          <a:xfrm>
            <a:off x="7162800" y="1102028"/>
            <a:ext cx="228600" cy="230832"/>
          </a:xfrm>
          <a:prstGeom prst="rect">
            <a:avLst/>
          </a:prstGeom>
          <a:solidFill>
            <a:schemeClr val="bg1"/>
          </a:solidFill>
          <a:ln w="9525">
            <a:solidFill>
              <a:srgbClr val="FF0000"/>
            </a:solidFill>
          </a:ln>
        </p:spPr>
        <p:txBody>
          <a:bodyPr wrap="square" rtlCol="0">
            <a:spAutoFit/>
          </a:bodyPr>
          <a:lstStyle/>
          <a:p>
            <a:r>
              <a:rPr lang="en-US" sz="900" b="1" dirty="0"/>
              <a:t>7</a:t>
            </a:r>
          </a:p>
        </p:txBody>
      </p:sp>
      <p:sp>
        <p:nvSpPr>
          <p:cNvPr id="19" name="TextBox 18"/>
          <p:cNvSpPr txBox="1"/>
          <p:nvPr/>
        </p:nvSpPr>
        <p:spPr>
          <a:xfrm>
            <a:off x="8229600" y="2566993"/>
            <a:ext cx="228600" cy="230832"/>
          </a:xfrm>
          <a:prstGeom prst="rect">
            <a:avLst/>
          </a:prstGeom>
          <a:solidFill>
            <a:schemeClr val="bg1"/>
          </a:solidFill>
          <a:ln w="9525">
            <a:solidFill>
              <a:srgbClr val="FF0000"/>
            </a:solidFill>
          </a:ln>
        </p:spPr>
        <p:txBody>
          <a:bodyPr wrap="square" rtlCol="0">
            <a:spAutoFit/>
          </a:bodyPr>
          <a:lstStyle/>
          <a:p>
            <a:r>
              <a:rPr lang="en-US" sz="900" b="1" dirty="0"/>
              <a:t>8</a:t>
            </a:r>
          </a:p>
        </p:txBody>
      </p:sp>
      <p:sp>
        <p:nvSpPr>
          <p:cNvPr id="20" name="TextBox 19"/>
          <p:cNvSpPr txBox="1"/>
          <p:nvPr/>
        </p:nvSpPr>
        <p:spPr>
          <a:xfrm>
            <a:off x="8610600" y="2797825"/>
            <a:ext cx="228600" cy="230832"/>
          </a:xfrm>
          <a:prstGeom prst="rect">
            <a:avLst/>
          </a:prstGeom>
          <a:solidFill>
            <a:schemeClr val="bg1"/>
          </a:solidFill>
          <a:ln w="9525">
            <a:solidFill>
              <a:srgbClr val="FF0000"/>
            </a:solidFill>
          </a:ln>
        </p:spPr>
        <p:txBody>
          <a:bodyPr wrap="square" rtlCol="0">
            <a:spAutoFit/>
          </a:bodyPr>
          <a:lstStyle/>
          <a:p>
            <a:r>
              <a:rPr lang="en-US" sz="900" b="1" dirty="0"/>
              <a:t>9</a:t>
            </a:r>
          </a:p>
        </p:txBody>
      </p:sp>
      <p:sp>
        <p:nvSpPr>
          <p:cNvPr id="24" name="Striped Right Arrow 23"/>
          <p:cNvSpPr/>
          <p:nvPr/>
        </p:nvSpPr>
        <p:spPr bwMode="auto">
          <a:xfrm rot="10800000">
            <a:off x="3124200" y="4856686"/>
            <a:ext cx="467761" cy="363141"/>
          </a:xfrm>
          <a:prstGeom prst="stripedRightArrow">
            <a:avLst/>
          </a:prstGeom>
          <a:solidFill>
            <a:srgbClr val="BBE0E3"/>
          </a:solidFill>
          <a:ln w="9525" cap="flat" cmpd="sng" algn="ctr">
            <a:solidFill>
              <a:srgbClr val="000000"/>
            </a:solidFill>
            <a:prstDash val="solid"/>
            <a:round/>
            <a:headEnd type="none" w="med" len="med"/>
            <a:tailEnd type="none" w="med" len="med"/>
          </a:ln>
          <a:effectLst>
            <a:outerShdw blurRad="165100" sx="102000" sy="102000" algn="ctr" rotWithShape="0">
              <a:prstClr val="black">
                <a:alpha val="62000"/>
              </a:prstClr>
            </a:outerShdw>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imes"/>
            </a:endParaRPr>
          </a:p>
        </p:txBody>
      </p:sp>
      <p:sp>
        <p:nvSpPr>
          <p:cNvPr id="27" name="Striped Right Arrow 26"/>
          <p:cNvSpPr/>
          <p:nvPr/>
        </p:nvSpPr>
        <p:spPr bwMode="auto">
          <a:xfrm rot="10800000">
            <a:off x="6615833" y="4372140"/>
            <a:ext cx="422900" cy="363141"/>
          </a:xfrm>
          <a:prstGeom prst="stripedRightArrow">
            <a:avLst/>
          </a:prstGeom>
          <a:solidFill>
            <a:srgbClr val="BBE0E3"/>
          </a:solidFill>
          <a:ln w="9525" cap="flat" cmpd="sng" algn="ctr">
            <a:solidFill>
              <a:srgbClr val="000000"/>
            </a:solidFill>
            <a:prstDash val="solid"/>
            <a:round/>
            <a:headEnd type="none" w="med" len="med"/>
            <a:tailEnd type="none" w="med" len="med"/>
          </a:ln>
          <a:effectLst>
            <a:outerShdw blurRad="165100" sx="102000" sy="102000" algn="ctr" rotWithShape="0">
              <a:prstClr val="black">
                <a:alpha val="62000"/>
              </a:prstClr>
            </a:outerShdw>
          </a:effectLst>
          <a:scene3d>
            <a:camera prst="orthographicFront">
              <a:rot lat="0" lon="0" rev="10800000"/>
            </a:camera>
            <a:lightRig rig="threePt" dir="t"/>
          </a:scene3d>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imes"/>
            </a:endParaRPr>
          </a:p>
        </p:txBody>
      </p:sp>
      <p:cxnSp>
        <p:nvCxnSpPr>
          <p:cNvPr id="50" name="Straight Arrow Connector 49"/>
          <p:cNvCxnSpPr/>
          <p:nvPr/>
        </p:nvCxnSpPr>
        <p:spPr bwMode="auto">
          <a:xfrm flipH="1">
            <a:off x="4572000" y="1145233"/>
            <a:ext cx="76200" cy="197620"/>
          </a:xfrm>
          <a:prstGeom prst="straightConnector1">
            <a:avLst/>
          </a:prstGeom>
          <a:noFill/>
          <a:ln w="9525" cap="flat" cmpd="sng" algn="ctr">
            <a:solidFill>
              <a:srgbClr val="FF0000"/>
            </a:solidFill>
            <a:prstDash val="solid"/>
            <a:round/>
            <a:headEnd type="none" w="med" len="med"/>
            <a:tailEnd type="arrow" w="sm" len="sm"/>
          </a:ln>
          <a:effectLst/>
        </p:spPr>
      </p:cxnSp>
      <p:cxnSp>
        <p:nvCxnSpPr>
          <p:cNvPr id="54" name="Straight Arrow Connector 53"/>
          <p:cNvCxnSpPr>
            <a:stCxn id="13" idx="0"/>
          </p:cNvCxnSpPr>
          <p:nvPr/>
        </p:nvCxnSpPr>
        <p:spPr bwMode="auto">
          <a:xfrm flipV="1">
            <a:off x="5271545" y="2133600"/>
            <a:ext cx="114300" cy="155866"/>
          </a:xfrm>
          <a:prstGeom prst="straightConnector1">
            <a:avLst/>
          </a:prstGeom>
          <a:noFill/>
          <a:ln w="9525" cap="flat" cmpd="sng" algn="ctr">
            <a:solidFill>
              <a:srgbClr val="FF0000"/>
            </a:solidFill>
            <a:prstDash val="solid"/>
            <a:round/>
            <a:headEnd type="none" w="med" len="med"/>
            <a:tailEnd type="arrow" w="sm" len="sm"/>
          </a:ln>
          <a:effectLst/>
        </p:spPr>
      </p:cxnSp>
      <p:cxnSp>
        <p:nvCxnSpPr>
          <p:cNvPr id="57" name="Straight Arrow Connector 56"/>
          <p:cNvCxnSpPr/>
          <p:nvPr/>
        </p:nvCxnSpPr>
        <p:spPr bwMode="auto">
          <a:xfrm flipV="1">
            <a:off x="5691269" y="2057400"/>
            <a:ext cx="57150" cy="210730"/>
          </a:xfrm>
          <a:prstGeom prst="straightConnector1">
            <a:avLst/>
          </a:prstGeom>
          <a:noFill/>
          <a:ln w="9525" cap="flat" cmpd="sng" algn="ctr">
            <a:solidFill>
              <a:srgbClr val="FF0000"/>
            </a:solidFill>
            <a:prstDash val="solid"/>
            <a:round/>
            <a:headEnd type="none" w="med" len="med"/>
            <a:tailEnd type="arrow" w="sm" len="sm"/>
          </a:ln>
          <a:effectLst/>
        </p:spPr>
      </p:cxn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887" t="5254" r="1575" b="5556"/>
          <a:stretch/>
        </p:blipFill>
        <p:spPr>
          <a:xfrm>
            <a:off x="228600" y="3311945"/>
            <a:ext cx="4023360" cy="3017520"/>
          </a:xfrm>
          <a:prstGeom prst="rect">
            <a:avLst/>
          </a:prstGeom>
          <a:ln w="15875">
            <a:solidFill>
              <a:srgbClr val="6699FF"/>
            </a:solidFill>
          </a:ln>
        </p:spPr>
      </p:pic>
      <p:sp>
        <p:nvSpPr>
          <p:cNvPr id="44" name="TextBox 43"/>
          <p:cNvSpPr txBox="1"/>
          <p:nvPr/>
        </p:nvSpPr>
        <p:spPr>
          <a:xfrm>
            <a:off x="2954652" y="5540064"/>
            <a:ext cx="1274618" cy="784830"/>
          </a:xfrm>
          <a:prstGeom prst="rect">
            <a:avLst/>
          </a:prstGeom>
          <a:solidFill>
            <a:schemeClr val="bg1"/>
          </a:solidFill>
          <a:ln w="9525">
            <a:solidFill>
              <a:srgbClr val="FF0000"/>
            </a:solidFill>
          </a:ln>
        </p:spPr>
        <p:txBody>
          <a:bodyPr wrap="square" rtlCol="0">
            <a:spAutoFit/>
          </a:bodyPr>
          <a:lstStyle/>
          <a:p>
            <a:r>
              <a:rPr lang="en-US" sz="900" b="1" dirty="0" smtClean="0">
                <a:solidFill>
                  <a:srgbClr val="000000"/>
                </a:solidFill>
                <a:latin typeface="Arial Unicode MS" pitchFamily="34" charset="-128"/>
                <a:ea typeface="Arial Unicode MS" pitchFamily="34" charset="-128"/>
                <a:cs typeface="Arial Unicode MS" pitchFamily="34" charset="-128"/>
              </a:rPr>
              <a:t>Containment Vessel</a:t>
            </a:r>
            <a:r>
              <a:rPr lang="en-US" sz="900" dirty="0" smtClean="0">
                <a:solidFill>
                  <a:srgbClr val="000000"/>
                </a:solidFill>
                <a:latin typeface="Arial Unicode MS" pitchFamily="34" charset="-128"/>
                <a:ea typeface="Arial Unicode MS" pitchFamily="34" charset="-128"/>
                <a:cs typeface="Arial Unicode MS" pitchFamily="34" charset="-128"/>
              </a:rPr>
              <a:t>: </a:t>
            </a:r>
            <a:r>
              <a:rPr lang="en-US" sz="900" dirty="0"/>
              <a:t>In the </a:t>
            </a:r>
            <a:r>
              <a:rPr lang="en-US" sz="900" dirty="0" smtClean="0"/>
              <a:t>middle </a:t>
            </a:r>
            <a:r>
              <a:rPr lang="en-US" sz="900" dirty="0"/>
              <a:t>are </a:t>
            </a:r>
            <a:r>
              <a:rPr lang="en-US" sz="900" dirty="0" smtClean="0"/>
              <a:t>ENTRY </a:t>
            </a:r>
            <a:r>
              <a:rPr lang="en-US" sz="900" dirty="0"/>
              <a:t>CONE (3) </a:t>
            </a:r>
            <a:r>
              <a:rPr lang="en-US" sz="900" dirty="0" smtClean="0"/>
              <a:t>with </a:t>
            </a:r>
            <a:r>
              <a:rPr lang="en-US" sz="900" dirty="0"/>
              <a:t>ENTRY WINDOW (1</a:t>
            </a:r>
            <a:r>
              <a:rPr lang="en-US" sz="900" dirty="0" smtClean="0"/>
              <a:t>)</a:t>
            </a:r>
            <a:endParaRPr lang="en-US" sz="900" b="1" dirty="0">
              <a:solidFill>
                <a:srgbClr val="000000"/>
              </a:solidFill>
            </a:endParaRPr>
          </a:p>
        </p:txBody>
      </p:sp>
      <p:sp>
        <p:nvSpPr>
          <p:cNvPr id="45" name="TextBox 44"/>
          <p:cNvSpPr txBox="1"/>
          <p:nvPr/>
        </p:nvSpPr>
        <p:spPr>
          <a:xfrm>
            <a:off x="2631542" y="4397830"/>
            <a:ext cx="116940" cy="200055"/>
          </a:xfrm>
          <a:prstGeom prst="rect">
            <a:avLst/>
          </a:prstGeom>
          <a:solidFill>
            <a:schemeClr val="bg1"/>
          </a:solidFill>
          <a:ln w="9525">
            <a:solidFill>
              <a:srgbClr val="FF0000"/>
            </a:solidFill>
          </a:ln>
        </p:spPr>
        <p:txBody>
          <a:bodyPr wrap="square" rtlCol="0">
            <a:spAutoFit/>
          </a:bodyPr>
          <a:lstStyle/>
          <a:p>
            <a:pPr algn="ctr"/>
            <a:r>
              <a:rPr lang="en-US" sz="700" b="1" dirty="0"/>
              <a:t>3</a:t>
            </a:r>
          </a:p>
        </p:txBody>
      </p:sp>
      <p:cxnSp>
        <p:nvCxnSpPr>
          <p:cNvPr id="49" name="Straight Arrow Connector 48"/>
          <p:cNvCxnSpPr/>
          <p:nvPr/>
        </p:nvCxnSpPr>
        <p:spPr bwMode="auto">
          <a:xfrm flipH="1">
            <a:off x="2362201" y="4501457"/>
            <a:ext cx="269340" cy="307816"/>
          </a:xfrm>
          <a:prstGeom prst="straightConnector1">
            <a:avLst/>
          </a:prstGeom>
          <a:noFill/>
          <a:ln w="9525" cap="flat" cmpd="sng" algn="ctr">
            <a:solidFill>
              <a:srgbClr val="FF0000"/>
            </a:solidFill>
            <a:prstDash val="solid"/>
            <a:round/>
            <a:headEnd type="none" w="med" len="med"/>
            <a:tailEnd type="arrow" w="sm" len="sm"/>
          </a:ln>
          <a:effectLst/>
        </p:spPr>
      </p:cxnSp>
      <p:cxnSp>
        <p:nvCxnSpPr>
          <p:cNvPr id="52" name="Straight Arrow Connector 51"/>
          <p:cNvCxnSpPr/>
          <p:nvPr/>
        </p:nvCxnSpPr>
        <p:spPr bwMode="auto">
          <a:xfrm flipH="1">
            <a:off x="2240280" y="4425930"/>
            <a:ext cx="121212" cy="229435"/>
          </a:xfrm>
          <a:prstGeom prst="straightConnector1">
            <a:avLst/>
          </a:prstGeom>
          <a:noFill/>
          <a:ln w="9525" cap="flat" cmpd="sng" algn="ctr">
            <a:solidFill>
              <a:srgbClr val="FF0000"/>
            </a:solidFill>
            <a:prstDash val="solid"/>
            <a:round/>
            <a:headEnd type="none" w="med" len="med"/>
            <a:tailEnd type="arrow" w="sm" len="sm"/>
          </a:ln>
          <a:effectLst/>
        </p:spPr>
      </p:cxnSp>
      <p:sp>
        <p:nvSpPr>
          <p:cNvPr id="53" name="TextBox 52"/>
          <p:cNvSpPr txBox="1"/>
          <p:nvPr/>
        </p:nvSpPr>
        <p:spPr>
          <a:xfrm>
            <a:off x="2362201" y="4313174"/>
            <a:ext cx="116940" cy="200055"/>
          </a:xfrm>
          <a:prstGeom prst="rect">
            <a:avLst/>
          </a:prstGeom>
          <a:solidFill>
            <a:schemeClr val="bg1"/>
          </a:solidFill>
          <a:ln w="9525">
            <a:solidFill>
              <a:srgbClr val="FF0000"/>
            </a:solidFill>
          </a:ln>
        </p:spPr>
        <p:txBody>
          <a:bodyPr wrap="square" rtlCol="0">
            <a:spAutoFit/>
          </a:bodyPr>
          <a:lstStyle/>
          <a:p>
            <a:pPr algn="ctr"/>
            <a:r>
              <a:rPr lang="en-US" sz="700" b="1" dirty="0"/>
              <a:t>1</a:t>
            </a:r>
          </a:p>
        </p:txBody>
      </p:sp>
      <p:sp>
        <p:nvSpPr>
          <p:cNvPr id="55" name="TextBox 54"/>
          <p:cNvSpPr txBox="1"/>
          <p:nvPr/>
        </p:nvSpPr>
        <p:spPr>
          <a:xfrm>
            <a:off x="4398264" y="4220630"/>
            <a:ext cx="1674528" cy="769441"/>
          </a:xfrm>
          <a:prstGeom prst="rect">
            <a:avLst/>
          </a:prstGeom>
          <a:noFill/>
          <a:ln w="15875">
            <a:solidFill>
              <a:srgbClr val="6699FF"/>
            </a:solidFill>
          </a:ln>
        </p:spPr>
        <p:txBody>
          <a:bodyPr wrap="square" rtlCol="0">
            <a:spAutoFit/>
          </a:bodyPr>
          <a:lstStyle/>
          <a:p>
            <a:r>
              <a:rPr lang="en-US" sz="1100" dirty="0" smtClean="0"/>
              <a:t>Assembled MOLLER CUP (4) installed along [beam</a:t>
            </a:r>
            <a:r>
              <a:rPr lang="en-US" sz="1100" dirty="0"/>
              <a:t>]</a:t>
            </a:r>
            <a:r>
              <a:rPr lang="en-US" sz="1100" dirty="0" smtClean="0"/>
              <a:t> axis of ENTRY CONE</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7255" y="4243929"/>
            <a:ext cx="2745694" cy="2049919"/>
          </a:xfrm>
          <a:prstGeom prst="rect">
            <a:avLst/>
          </a:prstGeom>
          <a:ln w="15875">
            <a:solidFill>
              <a:srgbClr val="6699FF"/>
            </a:solidFill>
          </a:ln>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5696" y="5102352"/>
            <a:ext cx="1629461" cy="1222096"/>
          </a:xfrm>
          <a:prstGeom prst="rect">
            <a:avLst/>
          </a:prstGeom>
          <a:ln w="15875">
            <a:solidFill>
              <a:srgbClr val="6699FF"/>
            </a:solidFill>
          </a:ln>
        </p:spPr>
      </p:pic>
      <p:sp>
        <p:nvSpPr>
          <p:cNvPr id="58" name="TextBox 57"/>
          <p:cNvSpPr txBox="1"/>
          <p:nvPr/>
        </p:nvSpPr>
        <p:spPr>
          <a:xfrm>
            <a:off x="7391400" y="5932479"/>
            <a:ext cx="228600" cy="230832"/>
          </a:xfrm>
          <a:prstGeom prst="rect">
            <a:avLst/>
          </a:prstGeom>
          <a:solidFill>
            <a:schemeClr val="bg1"/>
          </a:solidFill>
          <a:ln w="9525">
            <a:solidFill>
              <a:srgbClr val="FF0000"/>
            </a:solidFill>
          </a:ln>
        </p:spPr>
        <p:txBody>
          <a:bodyPr wrap="square" rtlCol="0">
            <a:spAutoFit/>
          </a:bodyPr>
          <a:lstStyle/>
          <a:p>
            <a:r>
              <a:rPr lang="en-US" sz="900" b="1" dirty="0"/>
              <a:t>4</a:t>
            </a:r>
          </a:p>
        </p:txBody>
      </p:sp>
      <p:sp>
        <p:nvSpPr>
          <p:cNvPr id="59" name="Striped Right Arrow 58"/>
          <p:cNvSpPr>
            <a:spLocks noChangeAspect="1"/>
          </p:cNvSpPr>
          <p:nvPr/>
        </p:nvSpPr>
        <p:spPr bwMode="auto">
          <a:xfrm rot="10800000">
            <a:off x="6080760" y="4507992"/>
            <a:ext cx="211449" cy="181571"/>
          </a:xfrm>
          <a:prstGeom prst="stripedRightArrow">
            <a:avLst/>
          </a:prstGeom>
          <a:solidFill>
            <a:srgbClr val="BBE0E3"/>
          </a:solidFill>
          <a:ln w="9525" cap="flat" cmpd="sng" algn="ctr">
            <a:solidFill>
              <a:srgbClr val="000000"/>
            </a:solidFill>
            <a:prstDash val="solid"/>
            <a:round/>
            <a:headEnd type="none" w="med" len="med"/>
            <a:tailEnd type="none" w="med" len="med"/>
          </a:ln>
          <a:effectLst>
            <a:outerShdw blurRad="165100" sx="102000" sy="102000" algn="ctr" rotWithShape="0">
              <a:prstClr val="black">
                <a:alpha val="62000"/>
              </a:prstClr>
            </a:outerShdw>
          </a:effectLst>
          <a:scene3d>
            <a:camera prst="orthographicFront">
              <a:rot lat="0" lon="0" rev="10800000"/>
            </a:camera>
            <a:lightRig rig="threePt" dir="t"/>
          </a:scene3d>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imes"/>
            </a:endParaRPr>
          </a:p>
        </p:txBody>
      </p:sp>
      <p:sp>
        <p:nvSpPr>
          <p:cNvPr id="32" name="TextBox 31"/>
          <p:cNvSpPr txBox="1"/>
          <p:nvPr/>
        </p:nvSpPr>
        <p:spPr>
          <a:xfrm>
            <a:off x="2834640" y="76200"/>
            <a:ext cx="3145188" cy="461665"/>
          </a:xfrm>
          <a:prstGeom prst="rect">
            <a:avLst/>
          </a:prstGeom>
          <a:noFill/>
        </p:spPr>
        <p:txBody>
          <a:bodyPr wrap="square" rtlCol="0">
            <a:spAutoFit/>
          </a:bodyPr>
          <a:lstStyle/>
          <a:p>
            <a:r>
              <a:rPr lang="en-US" sz="2400" b="1" dirty="0" smtClean="0">
                <a:solidFill>
                  <a:srgbClr val="0033CC"/>
                </a:solidFill>
                <a:latin typeface="+mj-lt"/>
              </a:rPr>
              <a:t>Containment Vessel</a:t>
            </a:r>
            <a:endParaRPr lang="en-US" sz="2400" b="1" dirty="0">
              <a:solidFill>
                <a:srgbClr val="0033CC"/>
              </a:solidFill>
              <a:latin typeface="+mj-lt"/>
            </a:endParaRPr>
          </a:p>
        </p:txBody>
      </p:sp>
    </p:spTree>
    <p:extLst>
      <p:ext uri="{BB962C8B-B14F-4D97-AF65-F5344CB8AC3E}">
        <p14:creationId xmlns:p14="http://schemas.microsoft.com/office/powerpoint/2010/main" val="25877119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IDN5_4_Apr_08"/>
          <p:cNvPicPr>
            <a:picLocks noChangeAspect="1" noChangeArrowheads="1"/>
          </p:cNvPicPr>
          <p:nvPr/>
        </p:nvPicPr>
        <p:blipFill>
          <a:blip r:embed="rId2" cstate="print">
            <a:extLst>
              <a:ext uri="{28A0092B-C50C-407E-A947-70E740481C1C}">
                <a14:useLocalDpi xmlns:a14="http://schemas.microsoft.com/office/drawing/2010/main" val="0"/>
              </a:ext>
            </a:extLst>
          </a:blip>
          <a:srcRect l="20210" t="2400" r="20210" b="5600"/>
          <a:stretch>
            <a:fillRect/>
          </a:stretch>
        </p:blipFill>
        <p:spPr bwMode="auto">
          <a:xfrm>
            <a:off x="381000" y="822960"/>
            <a:ext cx="4314825" cy="4208463"/>
          </a:xfrm>
          <a:prstGeom prst="rect">
            <a:avLst/>
          </a:prstGeom>
          <a:noFill/>
          <a:ln w="15875">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33"/>
          <p:cNvSpPr txBox="1">
            <a:spLocks noChangeArrowheads="1"/>
          </p:cNvSpPr>
          <p:nvPr/>
        </p:nvSpPr>
        <p:spPr bwMode="auto">
          <a:xfrm>
            <a:off x="2377440" y="2697480"/>
            <a:ext cx="3810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800" b="0" dirty="0">
                <a:latin typeface="Arial" panose="020B0604020202020204" pitchFamily="34" charset="0"/>
                <a:cs typeface="Arial" panose="020B0604020202020204" pitchFamily="34" charset="0"/>
              </a:rPr>
              <a:t># 4</a:t>
            </a:r>
            <a:r>
              <a:rPr lang="en-US" altLang="en-US" sz="800" dirty="0">
                <a:latin typeface="Arial" panose="020B0604020202020204" pitchFamily="34" charset="0"/>
                <a:cs typeface="Arial" panose="020B0604020202020204" pitchFamily="34" charset="0"/>
              </a:rPr>
              <a:t> </a:t>
            </a:r>
          </a:p>
        </p:txBody>
      </p:sp>
      <p:sp>
        <p:nvSpPr>
          <p:cNvPr id="6" name="Text Box 33"/>
          <p:cNvSpPr txBox="1">
            <a:spLocks noChangeArrowheads="1"/>
          </p:cNvSpPr>
          <p:nvPr/>
        </p:nvSpPr>
        <p:spPr bwMode="auto">
          <a:xfrm>
            <a:off x="2373032" y="2377440"/>
            <a:ext cx="3810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800" b="0" dirty="0" smtClean="0">
                <a:solidFill>
                  <a:schemeClr val="bg1"/>
                </a:solidFill>
                <a:latin typeface="Arial" panose="020B0604020202020204" pitchFamily="34" charset="0"/>
                <a:cs typeface="Arial" panose="020B0604020202020204" pitchFamily="34" charset="0"/>
              </a:rPr>
              <a:t>#3</a:t>
            </a:r>
            <a:endParaRPr lang="en-US" altLang="en-US" sz="800" dirty="0">
              <a:solidFill>
                <a:schemeClr val="bg1"/>
              </a:solidFill>
              <a:latin typeface="Arial" panose="020B0604020202020204" pitchFamily="34" charset="0"/>
              <a:cs typeface="Arial" panose="020B0604020202020204" pitchFamily="34" charset="0"/>
            </a:endParaRPr>
          </a:p>
        </p:txBody>
      </p:sp>
      <p:sp>
        <p:nvSpPr>
          <p:cNvPr id="7" name="Text Box 33"/>
          <p:cNvSpPr txBox="1">
            <a:spLocks noChangeArrowheads="1"/>
          </p:cNvSpPr>
          <p:nvPr/>
        </p:nvSpPr>
        <p:spPr bwMode="auto">
          <a:xfrm>
            <a:off x="2377440" y="2011680"/>
            <a:ext cx="3810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800" b="0" dirty="0">
                <a:latin typeface="Arial" panose="020B0604020202020204" pitchFamily="34" charset="0"/>
                <a:cs typeface="Arial" panose="020B0604020202020204" pitchFamily="34" charset="0"/>
              </a:rPr>
              <a:t># </a:t>
            </a:r>
            <a:r>
              <a:rPr lang="en-US" altLang="en-US" sz="800" b="0" dirty="0" smtClean="0">
                <a:latin typeface="Arial" panose="020B0604020202020204" pitchFamily="34" charset="0"/>
                <a:cs typeface="Arial" panose="020B0604020202020204" pitchFamily="34" charset="0"/>
              </a:rPr>
              <a:t>2</a:t>
            </a:r>
            <a:r>
              <a:rPr lang="en-US" altLang="en-US" sz="800" dirty="0" smtClean="0">
                <a:latin typeface="Arial" panose="020B0604020202020204" pitchFamily="34" charset="0"/>
                <a:cs typeface="Arial" panose="020B0604020202020204" pitchFamily="34" charset="0"/>
              </a:rPr>
              <a:t> </a:t>
            </a:r>
            <a:endParaRPr lang="en-US" altLang="en-US" sz="800" dirty="0">
              <a:latin typeface="Arial" panose="020B0604020202020204" pitchFamily="34" charset="0"/>
              <a:cs typeface="Arial" panose="020B0604020202020204" pitchFamily="34" charset="0"/>
            </a:endParaRPr>
          </a:p>
        </p:txBody>
      </p:sp>
      <p:sp>
        <p:nvSpPr>
          <p:cNvPr id="8" name="Text Box 33"/>
          <p:cNvSpPr txBox="1">
            <a:spLocks noChangeArrowheads="1"/>
          </p:cNvSpPr>
          <p:nvPr/>
        </p:nvSpPr>
        <p:spPr bwMode="auto">
          <a:xfrm>
            <a:off x="2373032" y="1645920"/>
            <a:ext cx="3810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800" b="0" dirty="0">
                <a:latin typeface="Arial" panose="020B0604020202020204" pitchFamily="34" charset="0"/>
                <a:cs typeface="Arial" panose="020B0604020202020204" pitchFamily="34" charset="0"/>
              </a:rPr>
              <a:t># </a:t>
            </a:r>
            <a:r>
              <a:rPr lang="en-US" altLang="en-US" sz="800" b="0" dirty="0" smtClean="0">
                <a:latin typeface="Arial" panose="020B0604020202020204" pitchFamily="34" charset="0"/>
                <a:cs typeface="Arial" panose="020B0604020202020204" pitchFamily="34" charset="0"/>
              </a:rPr>
              <a:t>1</a:t>
            </a:r>
            <a:endParaRPr lang="en-US" altLang="en-US" sz="800" dirty="0">
              <a:latin typeface="Arial" panose="020B0604020202020204" pitchFamily="34" charset="0"/>
              <a:cs typeface="Arial" panose="020B0604020202020204" pitchFamily="34" charset="0"/>
            </a:endParaRPr>
          </a:p>
        </p:txBody>
      </p:sp>
      <p:sp>
        <p:nvSpPr>
          <p:cNvPr id="9" name="Text Box 24"/>
          <p:cNvSpPr txBox="1">
            <a:spLocks noChangeArrowheads="1"/>
          </p:cNvSpPr>
          <p:nvPr/>
        </p:nvSpPr>
        <p:spPr bwMode="auto">
          <a:xfrm>
            <a:off x="2057400" y="1051560"/>
            <a:ext cx="1143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n-US" sz="1200" b="0" dirty="0"/>
              <a:t>Δφ</a:t>
            </a:r>
            <a:r>
              <a:rPr lang="en-US" altLang="en-US" sz="1200" b="0" dirty="0"/>
              <a:t> = 30°</a:t>
            </a:r>
            <a:r>
              <a:rPr lang="en-US" altLang="en-US" sz="900" dirty="0"/>
              <a:t> </a:t>
            </a:r>
          </a:p>
        </p:txBody>
      </p:sp>
      <p:sp>
        <p:nvSpPr>
          <p:cNvPr id="10" name="Line 35"/>
          <p:cNvSpPr>
            <a:spLocks noChangeShapeType="1"/>
          </p:cNvSpPr>
          <p:nvPr/>
        </p:nvSpPr>
        <p:spPr bwMode="auto">
          <a:xfrm flipH="1">
            <a:off x="3390900" y="1584357"/>
            <a:ext cx="228600" cy="228600"/>
          </a:xfrm>
          <a:prstGeom prst="line">
            <a:avLst/>
          </a:prstGeom>
          <a:noFill/>
          <a:ln w="9525">
            <a:solidFill>
              <a:srgbClr val="5F5F5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sz="1000" b="1" i="0" u="none" strike="noStrike" kern="0" cap="none" spc="0" normalizeH="0" baseline="0" noProof="0" smtClean="0">
              <a:ln>
                <a:noFill/>
              </a:ln>
              <a:solidFill>
                <a:srgbClr val="000000"/>
              </a:solidFill>
              <a:effectLst/>
              <a:uLnTx/>
              <a:uFillTx/>
            </a:endParaRPr>
          </a:p>
        </p:txBody>
      </p:sp>
      <p:sp>
        <p:nvSpPr>
          <p:cNvPr id="11" name="Line 39"/>
          <p:cNvSpPr>
            <a:spLocks noChangeShapeType="1"/>
          </p:cNvSpPr>
          <p:nvPr/>
        </p:nvSpPr>
        <p:spPr bwMode="auto">
          <a:xfrm>
            <a:off x="3621024" y="1591056"/>
            <a:ext cx="76200" cy="0"/>
          </a:xfrm>
          <a:prstGeom prst="line">
            <a:avLst/>
          </a:prstGeom>
          <a:noFill/>
          <a:ln w="9525">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nchorCtr="1">
            <a:spAutoFit/>
          </a:bodyPr>
          <a:lstStyle/>
          <a:p>
            <a:endParaRPr lang="en-US"/>
          </a:p>
        </p:txBody>
      </p:sp>
      <p:sp>
        <p:nvSpPr>
          <p:cNvPr id="12" name="Text Box 40"/>
          <p:cNvSpPr txBox="1">
            <a:spLocks noChangeArrowheads="1"/>
          </p:cNvSpPr>
          <p:nvPr/>
        </p:nvSpPr>
        <p:spPr bwMode="auto">
          <a:xfrm>
            <a:off x="3629025" y="1463040"/>
            <a:ext cx="457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1200" b="0" i="0" u="none" strike="noStrike" kern="0" cap="none" spc="0" normalizeH="0" baseline="0" noProof="0" dirty="0" smtClean="0">
                <a:ln>
                  <a:noFill/>
                </a:ln>
                <a:solidFill>
                  <a:srgbClr val="000000"/>
                </a:solidFill>
                <a:effectLst/>
                <a:uLnTx/>
                <a:uFillTx/>
              </a:rPr>
              <a:t>8 ft.</a:t>
            </a:r>
            <a:endParaRPr kumimoji="0" lang="en-US" altLang="en-US" sz="1200" b="1" i="0" u="none" strike="noStrike" kern="0" cap="none" spc="0" normalizeH="0" baseline="0" noProof="0" dirty="0" smtClean="0">
              <a:ln>
                <a:noFill/>
              </a:ln>
              <a:solidFill>
                <a:srgbClr val="000000"/>
              </a:solidFill>
              <a:effectLst/>
              <a:uLnTx/>
              <a:uFillTx/>
            </a:endParaRPr>
          </a:p>
        </p:txBody>
      </p:sp>
      <p:sp>
        <p:nvSpPr>
          <p:cNvPr id="13" name="Rectangle 41"/>
          <p:cNvSpPr>
            <a:spLocks noChangeArrowheads="1"/>
          </p:cNvSpPr>
          <p:nvPr/>
        </p:nvSpPr>
        <p:spPr bwMode="auto">
          <a:xfrm>
            <a:off x="365125" y="5212080"/>
            <a:ext cx="4343400" cy="1066800"/>
          </a:xfrm>
          <a:prstGeom prst="rect">
            <a:avLst/>
          </a:prstGeom>
          <a:noFill/>
          <a:ln w="15875">
            <a:solidFill>
              <a:srgbClr val="6699FF"/>
            </a:solidFill>
            <a:miter lim="800000"/>
            <a:headEnd/>
            <a:tailEnd/>
          </a:ln>
          <a:effectLst/>
          <a:extLst>
            <a:ext uri="{909E8E84-426E-40dd-AFC4-6F175D3DCCD1}">
              <a14:hiddenFill xmlns:a14="http://schemas.microsoft.com/office/drawing/2010/main">
                <a:solidFill>
                  <a:srgbClr val="00FFFF">
                    <a:alpha val="28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altLang="en-US" sz="800" dirty="0">
              <a:solidFill>
                <a:srgbClr val="FF3300"/>
              </a:solidFill>
            </a:endParaRPr>
          </a:p>
          <a:p>
            <a:pPr>
              <a:spcBef>
                <a:spcPct val="0"/>
              </a:spcBef>
            </a:pPr>
            <a:r>
              <a:rPr lang="en-US" altLang="en-US" sz="1200" dirty="0">
                <a:solidFill>
                  <a:srgbClr val="FF3300"/>
                </a:solidFill>
              </a:rPr>
              <a:t>■  </a:t>
            </a:r>
            <a:r>
              <a:rPr lang="en-US" altLang="en-US" sz="1200" dirty="0"/>
              <a:t>Mirror is </a:t>
            </a:r>
            <a:r>
              <a:rPr lang="en-US" altLang="en-US" sz="1200" dirty="0">
                <a:cs typeface="Arial" charset="0"/>
              </a:rPr>
              <a:t>~ 8 </a:t>
            </a:r>
            <a:r>
              <a:rPr lang="en-US" altLang="en-US" sz="1200" dirty="0" smtClean="0">
                <a:cs typeface="Arial" charset="0"/>
              </a:rPr>
              <a:t>ft. </a:t>
            </a:r>
            <a:r>
              <a:rPr lang="en-US" altLang="en-US" sz="1200" dirty="0">
                <a:cs typeface="Arial" charset="0"/>
              </a:rPr>
              <a:t>of diameter</a:t>
            </a:r>
            <a:r>
              <a:rPr lang="en-US" altLang="en-US" sz="1200" dirty="0"/>
              <a:t> and ~ 0.62 </a:t>
            </a:r>
            <a:r>
              <a:rPr lang="en-US" altLang="en-US" sz="1200" dirty="0">
                <a:sym typeface="UniversalMath1 BT" pitchFamily="18" charset="2"/>
              </a:rPr>
              <a:t></a:t>
            </a:r>
            <a:r>
              <a:rPr lang="en-US" altLang="en-US" sz="1200" dirty="0">
                <a:cs typeface="Arial" charset="0"/>
              </a:rPr>
              <a:t> of thickness</a:t>
            </a:r>
            <a:r>
              <a:rPr lang="en-US" altLang="en-US" dirty="0"/>
              <a:t> </a:t>
            </a:r>
            <a:endParaRPr lang="en-US" altLang="en-US" sz="1200" dirty="0"/>
          </a:p>
          <a:p>
            <a:pPr>
              <a:spcBef>
                <a:spcPct val="0"/>
              </a:spcBef>
            </a:pPr>
            <a:endParaRPr lang="en-US" altLang="en-US" sz="800" dirty="0">
              <a:solidFill>
                <a:srgbClr val="FF3300"/>
              </a:solidFill>
            </a:endParaRPr>
          </a:p>
          <a:p>
            <a:pPr>
              <a:spcBef>
                <a:spcPct val="0"/>
              </a:spcBef>
            </a:pPr>
            <a:r>
              <a:rPr lang="en-US" altLang="en-US" sz="1200" dirty="0">
                <a:solidFill>
                  <a:srgbClr val="FF3300"/>
                </a:solidFill>
              </a:rPr>
              <a:t>■  </a:t>
            </a:r>
            <a:r>
              <a:rPr lang="en-US" altLang="en-US" sz="1200" dirty="0"/>
              <a:t>Gaps, i.e. the glue joint thicknesses between adjacent</a:t>
            </a:r>
          </a:p>
          <a:p>
            <a:pPr>
              <a:spcBef>
                <a:spcPct val="0"/>
              </a:spcBef>
            </a:pPr>
            <a:r>
              <a:rPr lang="en-US" altLang="en-US" sz="1200" dirty="0"/>
              <a:t>    mirrors are designed to be ~ </a:t>
            </a:r>
            <a:r>
              <a:rPr lang="en-US" altLang="en-US" sz="1200" dirty="0" smtClean="0"/>
              <a:t>0.005 </a:t>
            </a:r>
            <a:r>
              <a:rPr lang="en-US" altLang="en-US" sz="1200" dirty="0" smtClean="0">
                <a:sym typeface="UniversalMath1 BT" pitchFamily="18" charset="2"/>
              </a:rPr>
              <a:t></a:t>
            </a:r>
            <a:endParaRPr lang="en-US" altLang="en-US" sz="1200" dirty="0" smtClean="0"/>
          </a:p>
          <a:p>
            <a:pPr>
              <a:spcBef>
                <a:spcPct val="0"/>
              </a:spcBef>
            </a:pPr>
            <a:r>
              <a:rPr lang="en-US" altLang="en-US" sz="1200" dirty="0">
                <a:solidFill>
                  <a:srgbClr val="FF3300"/>
                </a:solidFill>
              </a:rPr>
              <a:t>■ </a:t>
            </a:r>
            <a:r>
              <a:rPr lang="en-US" altLang="en-US" sz="1200" dirty="0" smtClean="0"/>
              <a:t>Combined </a:t>
            </a:r>
            <a:r>
              <a:rPr lang="en-US" altLang="en-US" sz="1200" dirty="0"/>
              <a:t>mirror assembly tolerance</a:t>
            </a:r>
            <a:r>
              <a:rPr lang="en-US" altLang="en-US" dirty="0"/>
              <a:t> </a:t>
            </a:r>
            <a:r>
              <a:rPr lang="en-US" altLang="en-US" sz="1200" dirty="0" smtClean="0"/>
              <a:t>of  </a:t>
            </a:r>
            <a:r>
              <a:rPr lang="en-US" altLang="en-US" sz="1200" dirty="0"/>
              <a:t>(0.010</a:t>
            </a:r>
            <a:r>
              <a:rPr lang="en-US" altLang="en-US" sz="1200" dirty="0">
                <a:sym typeface="UniversalMath1 BT" pitchFamily="18" charset="2"/>
              </a:rPr>
              <a:t> – </a:t>
            </a:r>
            <a:r>
              <a:rPr lang="en-US" altLang="en-US" sz="1200" dirty="0"/>
              <a:t>0.020)</a:t>
            </a:r>
            <a:r>
              <a:rPr lang="en-US" altLang="en-US" sz="1200" dirty="0">
                <a:sym typeface="UniversalMath1 BT" pitchFamily="18" charset="2"/>
              </a:rPr>
              <a:t> </a:t>
            </a:r>
            <a:endParaRPr lang="en-US" altLang="en-US" sz="1200" dirty="0"/>
          </a:p>
          <a:p>
            <a:pPr>
              <a:spcBef>
                <a:spcPct val="0"/>
              </a:spcBef>
            </a:pPr>
            <a:endParaRPr lang="en-US" altLang="en-US" sz="900" dirty="0"/>
          </a:p>
        </p:txBody>
      </p:sp>
      <p:pic>
        <p:nvPicPr>
          <p:cNvPr id="14" name="Picture 29" descr="MIR2_4_Apr_0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685" t="3999" r="15158" b="6346"/>
          <a:stretch/>
        </p:blipFill>
        <p:spPr bwMode="auto">
          <a:xfrm>
            <a:off x="4876800" y="2880360"/>
            <a:ext cx="4013200" cy="3383280"/>
          </a:xfrm>
          <a:prstGeom prst="rect">
            <a:avLst/>
          </a:prstGeom>
          <a:noFill/>
          <a:ln w="15875">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3"/>
          <p:cNvSpPr>
            <a:spLocks noChangeArrowheads="1"/>
          </p:cNvSpPr>
          <p:nvPr/>
        </p:nvSpPr>
        <p:spPr bwMode="auto">
          <a:xfrm>
            <a:off x="4872038" y="822960"/>
            <a:ext cx="4038600" cy="1953577"/>
          </a:xfrm>
          <a:prstGeom prst="rect">
            <a:avLst/>
          </a:prstGeom>
          <a:noFill/>
          <a:ln w="15875">
            <a:solidFill>
              <a:srgbClr val="6699FF"/>
            </a:solidFill>
            <a:miter lim="800000"/>
            <a:headEnd/>
            <a:tailEnd/>
          </a:ln>
          <a:effectLst/>
          <a:extLst>
            <a:ext uri="{909E8E84-426E-40dd-AFC4-6F175D3DCCD1}">
              <a14:hiddenFill xmlns:a14="http://schemas.microsoft.com/office/drawing/2010/main">
                <a:solidFill>
                  <a:srgbClr val="00FFFF">
                    <a:alpha val="28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r>
              <a:rPr lang="en-US" altLang="en-US" sz="1200" dirty="0">
                <a:solidFill>
                  <a:srgbClr val="FF3300"/>
                </a:solidFill>
              </a:rPr>
              <a:t>■  </a:t>
            </a:r>
            <a:r>
              <a:rPr lang="en-US" altLang="en-US" sz="1200" dirty="0"/>
              <a:t>HTCC </a:t>
            </a:r>
            <a:r>
              <a:rPr lang="en-US" altLang="en-US" sz="1200" dirty="0" smtClean="0"/>
              <a:t>mirror is multifocal </a:t>
            </a:r>
            <a:r>
              <a:rPr lang="en-US" altLang="en-US" sz="1200" b="1" dirty="0">
                <a:solidFill>
                  <a:srgbClr val="FF0000"/>
                </a:solidFill>
                <a:latin typeface="Arial Black" panose="020B0A04020102020204" pitchFamily="34" charset="0"/>
              </a:rPr>
              <a:t>Ellipsoidal </a:t>
            </a:r>
            <a:r>
              <a:rPr lang="en-US" altLang="en-US" sz="1200" dirty="0" smtClean="0"/>
              <a:t>mirror</a:t>
            </a:r>
            <a:endParaRPr lang="en-US" altLang="en-US" sz="1200" dirty="0"/>
          </a:p>
          <a:p>
            <a:pPr>
              <a:spcBef>
                <a:spcPct val="0"/>
              </a:spcBef>
            </a:pPr>
            <a:endParaRPr lang="en-US" altLang="en-US" sz="1200" dirty="0">
              <a:solidFill>
                <a:srgbClr val="FF3300"/>
              </a:solidFill>
            </a:endParaRPr>
          </a:p>
          <a:p>
            <a:pPr>
              <a:spcBef>
                <a:spcPct val="0"/>
              </a:spcBef>
            </a:pPr>
            <a:r>
              <a:rPr lang="en-US" altLang="en-US" sz="1200" dirty="0">
                <a:solidFill>
                  <a:srgbClr val="FF3300"/>
                </a:solidFill>
              </a:rPr>
              <a:t>■  </a:t>
            </a:r>
            <a:r>
              <a:rPr lang="en-US" altLang="en-US" sz="1200" dirty="0"/>
              <a:t>C</a:t>
            </a:r>
            <a:r>
              <a:rPr lang="en-US" altLang="en-US" sz="1200" dirty="0" smtClean="0"/>
              <a:t>onsists </a:t>
            </a:r>
            <a:r>
              <a:rPr lang="en-US" altLang="en-US" sz="1200" dirty="0"/>
              <a:t>of 12 identical sectors</a:t>
            </a:r>
          </a:p>
          <a:p>
            <a:pPr>
              <a:spcBef>
                <a:spcPct val="0"/>
              </a:spcBef>
            </a:pPr>
            <a:endParaRPr lang="en-US" altLang="en-US" sz="1200" dirty="0"/>
          </a:p>
          <a:p>
            <a:pPr>
              <a:spcBef>
                <a:spcPct val="0"/>
              </a:spcBef>
            </a:pPr>
            <a:r>
              <a:rPr lang="en-US" altLang="en-US" sz="1200" dirty="0">
                <a:solidFill>
                  <a:srgbClr val="FF3300"/>
                </a:solidFill>
              </a:rPr>
              <a:t>■  </a:t>
            </a:r>
            <a:r>
              <a:rPr lang="en-US" altLang="en-US" sz="1200" dirty="0"/>
              <a:t>Each sector consists of 4 ellipsoidal </a:t>
            </a:r>
            <a:r>
              <a:rPr lang="en-US" altLang="en-US" sz="1200" dirty="0" smtClean="0"/>
              <a:t>mirror facets</a:t>
            </a:r>
            <a:endParaRPr lang="en-US" altLang="en-US" sz="1200" dirty="0"/>
          </a:p>
          <a:p>
            <a:pPr>
              <a:spcBef>
                <a:spcPct val="0"/>
              </a:spcBef>
            </a:pPr>
            <a:endParaRPr lang="en-US" altLang="en-US" sz="1200" dirty="0"/>
          </a:p>
          <a:p>
            <a:pPr>
              <a:spcBef>
                <a:spcPct val="0"/>
              </a:spcBef>
            </a:pPr>
            <a:r>
              <a:rPr lang="en-US" altLang="en-US" sz="1200" dirty="0">
                <a:solidFill>
                  <a:srgbClr val="FF3300"/>
                </a:solidFill>
              </a:rPr>
              <a:t>■  </a:t>
            </a:r>
            <a:r>
              <a:rPr lang="en-US" altLang="en-US" sz="1200" dirty="0"/>
              <a:t>Angular acceptance of one sector:</a:t>
            </a:r>
          </a:p>
          <a:p>
            <a:pPr>
              <a:spcBef>
                <a:spcPct val="0"/>
              </a:spcBef>
            </a:pPr>
            <a:r>
              <a:rPr lang="en-US" altLang="en-US" sz="1200" dirty="0"/>
              <a:t>                        5° &lt; </a:t>
            </a:r>
            <a:r>
              <a:rPr lang="el-GR" altLang="en-US" sz="1200" dirty="0"/>
              <a:t>θ</a:t>
            </a:r>
            <a:r>
              <a:rPr lang="en-US" altLang="en-US" sz="1200" dirty="0"/>
              <a:t> &lt; 35° </a:t>
            </a:r>
          </a:p>
          <a:p>
            <a:pPr>
              <a:spcBef>
                <a:spcPct val="0"/>
              </a:spcBef>
            </a:pPr>
            <a:r>
              <a:rPr lang="en-US" altLang="en-US" sz="1200" dirty="0"/>
              <a:t>                          </a:t>
            </a:r>
            <a:r>
              <a:rPr lang="el-GR" altLang="en-US" sz="1200" dirty="0"/>
              <a:t>Δφ</a:t>
            </a:r>
            <a:r>
              <a:rPr lang="en-US" altLang="en-US" sz="1200" dirty="0"/>
              <a:t> = 30°</a:t>
            </a:r>
            <a:r>
              <a:rPr lang="en-US" altLang="en-US" sz="900" dirty="0"/>
              <a:t> </a:t>
            </a:r>
          </a:p>
        </p:txBody>
      </p:sp>
      <p:sp>
        <p:nvSpPr>
          <p:cNvPr id="17" name="TextBox 16"/>
          <p:cNvSpPr txBox="1"/>
          <p:nvPr/>
        </p:nvSpPr>
        <p:spPr>
          <a:xfrm>
            <a:off x="2834640" y="76200"/>
            <a:ext cx="4404360" cy="461665"/>
          </a:xfrm>
          <a:prstGeom prst="rect">
            <a:avLst/>
          </a:prstGeom>
          <a:noFill/>
        </p:spPr>
        <p:txBody>
          <a:bodyPr wrap="square" rtlCol="0">
            <a:spAutoFit/>
          </a:bodyPr>
          <a:lstStyle/>
          <a:p>
            <a:r>
              <a:rPr lang="en-US" sz="2400" b="1" dirty="0" smtClean="0">
                <a:solidFill>
                  <a:srgbClr val="0033CC"/>
                </a:solidFill>
                <a:latin typeface="+mj-lt"/>
              </a:rPr>
              <a:t>Combined Ellipsoidal Mirror</a:t>
            </a:r>
            <a:endParaRPr lang="en-US" sz="2400" b="1" dirty="0">
              <a:solidFill>
                <a:srgbClr val="0033CC"/>
              </a:solidFill>
              <a:latin typeface="+mj-lt"/>
            </a:endParaRPr>
          </a:p>
        </p:txBody>
      </p:sp>
    </p:spTree>
    <p:extLst>
      <p:ext uri="{BB962C8B-B14F-4D97-AF65-F5344CB8AC3E}">
        <p14:creationId xmlns:p14="http://schemas.microsoft.com/office/powerpoint/2010/main" val="27744198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3120" y="76200"/>
            <a:ext cx="5715000" cy="461665"/>
          </a:xfrm>
          <a:prstGeom prst="rect">
            <a:avLst/>
          </a:prstGeom>
          <a:noFill/>
        </p:spPr>
        <p:txBody>
          <a:bodyPr wrap="square" rtlCol="0">
            <a:spAutoFit/>
          </a:bodyPr>
          <a:lstStyle/>
          <a:p>
            <a:r>
              <a:rPr lang="en-US" sz="2400" b="1" dirty="0" smtClean="0">
                <a:solidFill>
                  <a:srgbClr val="0033CC"/>
                </a:solidFill>
                <a:latin typeface="+mj-lt"/>
              </a:rPr>
              <a:t>Components </a:t>
            </a:r>
            <a:r>
              <a:rPr lang="en-US" sz="1400" b="1" dirty="0" smtClean="0">
                <a:solidFill>
                  <a:srgbClr val="0033CC"/>
                </a:solidFill>
                <a:latin typeface="+mj-lt"/>
              </a:rPr>
              <a:t>(PMTs, Winston Cones, Mag. Shields)</a:t>
            </a:r>
            <a:endParaRPr lang="en-US" sz="1400" b="1" dirty="0">
              <a:solidFill>
                <a:srgbClr val="0033CC"/>
              </a:solidFill>
              <a:latin typeface="+mj-lt"/>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9209"/>
          <a:stretch/>
        </p:blipFill>
        <p:spPr>
          <a:xfrm>
            <a:off x="3006821" y="838200"/>
            <a:ext cx="2858643" cy="1914098"/>
          </a:xfrm>
          <a:prstGeom prst="rect">
            <a:avLst/>
          </a:prstGeom>
          <a:ln w="15875">
            <a:solidFill>
              <a:srgbClr val="6699FF"/>
            </a:solid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 t="1" r="6250" b="12500"/>
          <a:stretch/>
        </p:blipFill>
        <p:spPr>
          <a:xfrm>
            <a:off x="3017520" y="2926080"/>
            <a:ext cx="2832658" cy="1984225"/>
          </a:xfrm>
          <a:prstGeom prst="rect">
            <a:avLst/>
          </a:prstGeom>
          <a:ln w="15875">
            <a:solidFill>
              <a:srgbClr val="6699FF"/>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284" t="13743" r="23135" b="1077"/>
          <a:stretch/>
        </p:blipFill>
        <p:spPr>
          <a:xfrm>
            <a:off x="228574" y="2011676"/>
            <a:ext cx="2468880" cy="4147036"/>
          </a:xfrm>
          <a:prstGeom prst="rect">
            <a:avLst/>
          </a:prstGeom>
          <a:ln w="15875">
            <a:solidFill>
              <a:srgbClr val="6699FF"/>
            </a:solidFill>
          </a:ln>
          <a:scene3d>
            <a:camera prst="orthographicFront">
              <a:rot lat="0" lon="0" rev="0"/>
            </a:camera>
            <a:lightRig rig="threePt" dir="t"/>
          </a:scene3d>
        </p:spPr>
      </p:pic>
      <p:pic>
        <p:nvPicPr>
          <p:cNvPr id="1026" name="Picture 2" descr="C:\Users\youris\Desktop\PHOTO\MAG_SHIELD\PMT\DSC024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000"/>
          <a:stretch/>
        </p:blipFill>
        <p:spPr bwMode="auto">
          <a:xfrm>
            <a:off x="5993282" y="838200"/>
            <a:ext cx="2834640" cy="4064000"/>
          </a:xfrm>
          <a:prstGeom prst="rect">
            <a:avLst/>
          </a:prstGeom>
          <a:noFill/>
          <a:ln w="15875">
            <a:solidFill>
              <a:srgbClr val="6699FF"/>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8600" y="838200"/>
            <a:ext cx="2514600" cy="875384"/>
          </a:xfrm>
          <a:prstGeom prst="rect">
            <a:avLst/>
          </a:prstGeom>
          <a:noFill/>
          <a:ln w="15875">
            <a:solidFill>
              <a:srgbClr val="6699FF"/>
            </a:solidFill>
          </a:ln>
        </p:spPr>
        <p:txBody>
          <a:bodyPr wrap="square" lIns="82058" tIns="41029" rIns="82058" bIns="41029" rtlCol="0">
            <a:spAutoFit/>
          </a:bodyPr>
          <a:lstStyle/>
          <a:p>
            <a:pPr algn="just">
              <a:spcAft>
                <a:spcPts val="300"/>
              </a:spcAft>
            </a:pPr>
            <a:r>
              <a:rPr lang="en-US" sz="1100" dirty="0" smtClean="0">
                <a:latin typeface="Arial" pitchFamily="34" charset="0"/>
                <a:cs typeface="Arial" pitchFamily="34" charset="0"/>
              </a:rPr>
              <a:t>The </a:t>
            </a:r>
            <a:r>
              <a:rPr lang="en-US" sz="1100" b="1" dirty="0" smtClean="0">
                <a:latin typeface="Arial" pitchFamily="34" charset="0"/>
                <a:cs typeface="Arial" pitchFamily="34" charset="0"/>
              </a:rPr>
              <a:t>PMT Mounting </a:t>
            </a:r>
            <a:r>
              <a:rPr lang="en-US" sz="1100" b="1" dirty="0">
                <a:latin typeface="Arial" pitchFamily="34" charset="0"/>
                <a:cs typeface="Arial" pitchFamily="34" charset="0"/>
              </a:rPr>
              <a:t>U</a:t>
            </a:r>
            <a:r>
              <a:rPr lang="en-US" sz="1100" b="1" dirty="0" smtClean="0">
                <a:latin typeface="Arial" pitchFamily="34" charset="0"/>
                <a:cs typeface="Arial" pitchFamily="34" charset="0"/>
              </a:rPr>
              <a:t>nit </a:t>
            </a:r>
            <a:r>
              <a:rPr lang="en-US" sz="1100" dirty="0" smtClean="0">
                <a:latin typeface="Arial" pitchFamily="34" charset="0"/>
                <a:cs typeface="Arial" pitchFamily="34" charset="0"/>
              </a:rPr>
              <a:t>consists of:</a:t>
            </a:r>
          </a:p>
          <a:p>
            <a:pPr marL="171450" indent="-171450" algn="just">
              <a:spcAft>
                <a:spcPts val="300"/>
              </a:spcAft>
              <a:buFont typeface="Wingdings" panose="05000000000000000000" pitchFamily="2" charset="2"/>
              <a:buChar char="§"/>
            </a:pPr>
            <a:r>
              <a:rPr lang="en-US" sz="1100" dirty="0" smtClean="0">
                <a:latin typeface="Arial" pitchFamily="34" charset="0"/>
                <a:cs typeface="Arial" pitchFamily="34" charset="0"/>
              </a:rPr>
              <a:t>Cylindrical Case</a:t>
            </a:r>
          </a:p>
          <a:p>
            <a:pPr marL="171450" indent="-171450" algn="just">
              <a:spcAft>
                <a:spcPts val="300"/>
              </a:spcAft>
              <a:buFont typeface="Wingdings" panose="05000000000000000000" pitchFamily="2" charset="2"/>
              <a:buChar char="§"/>
            </a:pPr>
            <a:r>
              <a:rPr lang="en-US" sz="1100" dirty="0" smtClean="0">
                <a:latin typeface="Arial" pitchFamily="34" charset="0"/>
                <a:cs typeface="Arial" pitchFamily="34" charset="0"/>
              </a:rPr>
              <a:t>3-layer concentric Magnetic Shield</a:t>
            </a:r>
          </a:p>
          <a:p>
            <a:pPr marL="171450" indent="-171450" algn="just">
              <a:spcAft>
                <a:spcPts val="300"/>
              </a:spcAft>
              <a:buFont typeface="Wingdings" panose="05000000000000000000" pitchFamily="2" charset="2"/>
              <a:buChar char="§"/>
            </a:pPr>
            <a:r>
              <a:rPr lang="en-US" sz="1100" dirty="0" smtClean="0">
                <a:latin typeface="Arial" pitchFamily="34" charset="0"/>
                <a:cs typeface="Arial" pitchFamily="34" charset="0"/>
              </a:rPr>
              <a:t>Compensation Coil</a:t>
            </a:r>
          </a:p>
        </p:txBody>
      </p:sp>
      <p:sp>
        <p:nvSpPr>
          <p:cNvPr id="11" name="TextBox 10"/>
          <p:cNvSpPr txBox="1"/>
          <p:nvPr/>
        </p:nvSpPr>
        <p:spPr>
          <a:xfrm>
            <a:off x="3006820" y="5166360"/>
            <a:ext cx="5972925" cy="1006189"/>
          </a:xfrm>
          <a:prstGeom prst="rect">
            <a:avLst/>
          </a:prstGeom>
          <a:noFill/>
          <a:ln w="15875">
            <a:solidFill>
              <a:srgbClr val="6699FF"/>
            </a:solidFill>
          </a:ln>
        </p:spPr>
        <p:txBody>
          <a:bodyPr wrap="square" lIns="82058" tIns="41029" rIns="82058" bIns="41029" rtlCol="0">
            <a:spAutoFit/>
          </a:bodyPr>
          <a:lstStyle/>
          <a:p>
            <a:pPr algn="just">
              <a:spcAft>
                <a:spcPts val="300"/>
              </a:spcAft>
            </a:pPr>
            <a:r>
              <a:rPr lang="en-US" sz="1100" dirty="0" smtClean="0">
                <a:latin typeface="Arial" pitchFamily="34" charset="0"/>
                <a:cs typeface="Arial" pitchFamily="34" charset="0"/>
              </a:rPr>
              <a:t>Along axis of the </a:t>
            </a:r>
            <a:r>
              <a:rPr lang="en-US" sz="1100" b="1" dirty="0" smtClean="0">
                <a:latin typeface="Arial" pitchFamily="34" charset="0"/>
                <a:cs typeface="Arial" pitchFamily="34" charset="0"/>
              </a:rPr>
              <a:t>Mounting Unit </a:t>
            </a:r>
            <a:r>
              <a:rPr lang="en-US" sz="1100" dirty="0" smtClean="0">
                <a:latin typeface="Arial" pitchFamily="34" charset="0"/>
                <a:cs typeface="Arial" pitchFamily="34" charset="0"/>
              </a:rPr>
              <a:t>will be placed </a:t>
            </a:r>
            <a:r>
              <a:rPr lang="en-US" sz="1100" dirty="0">
                <a:solidFill>
                  <a:srgbClr val="000000"/>
                </a:solidFill>
                <a:cs typeface="Arial" pitchFamily="34" charset="0"/>
              </a:rPr>
              <a:t>5″ Quartz PMTs ET- </a:t>
            </a:r>
            <a:r>
              <a:rPr lang="en-US" sz="1100" dirty="0" smtClean="0">
                <a:solidFill>
                  <a:srgbClr val="000000"/>
                </a:solidFill>
                <a:cs typeface="Arial" pitchFamily="34" charset="0"/>
              </a:rPr>
              <a:t>9823 and </a:t>
            </a:r>
            <a:r>
              <a:rPr lang="en-US" sz="1100" dirty="0">
                <a:solidFill>
                  <a:srgbClr val="000000"/>
                </a:solidFill>
                <a:cs typeface="Arial" pitchFamily="34" charset="0"/>
              </a:rPr>
              <a:t>Winston </a:t>
            </a:r>
            <a:r>
              <a:rPr lang="en-US" sz="1100" dirty="0" smtClean="0">
                <a:solidFill>
                  <a:srgbClr val="000000"/>
                </a:solidFill>
                <a:cs typeface="Arial" pitchFamily="34" charset="0"/>
              </a:rPr>
              <a:t>Cone.</a:t>
            </a:r>
          </a:p>
          <a:p>
            <a:pPr algn="just">
              <a:spcAft>
                <a:spcPts val="300"/>
              </a:spcAft>
            </a:pPr>
            <a:r>
              <a:rPr lang="en-US" sz="1100" dirty="0" smtClean="0">
                <a:solidFill>
                  <a:srgbClr val="000000"/>
                </a:solidFill>
                <a:latin typeface="Arial" pitchFamily="34" charset="0"/>
                <a:cs typeface="Arial" pitchFamily="34" charset="0"/>
              </a:rPr>
              <a:t>Shielding with Compensation Coil are designed to attenuate </a:t>
            </a:r>
            <a:r>
              <a:rPr lang="en-US" sz="1100" dirty="0" smtClean="0">
                <a:solidFill>
                  <a:srgbClr val="000000"/>
                </a:solidFill>
                <a:latin typeface="Arial"/>
                <a:cs typeface="Arial"/>
              </a:rPr>
              <a:t>~</a:t>
            </a:r>
            <a:r>
              <a:rPr lang="en-US" sz="1100" dirty="0" smtClean="0">
                <a:solidFill>
                  <a:srgbClr val="000000"/>
                </a:solidFill>
                <a:latin typeface="Arial" pitchFamily="34" charset="0"/>
                <a:cs typeface="Arial" pitchFamily="34" charset="0"/>
              </a:rPr>
              <a:t>35 to 40 Gauss fringe field generated by Central Superconducting  Solenoid. </a:t>
            </a:r>
          </a:p>
          <a:p>
            <a:pPr algn="just">
              <a:spcAft>
                <a:spcPts val="300"/>
              </a:spcAft>
            </a:pPr>
            <a:r>
              <a:rPr lang="en-US" sz="1100" dirty="0" smtClean="0">
                <a:solidFill>
                  <a:srgbClr val="000000"/>
                </a:solidFill>
                <a:latin typeface="Arial" pitchFamily="34" charset="0"/>
                <a:cs typeface="Arial" pitchFamily="34" charset="0"/>
              </a:rPr>
              <a:t>Required residual field of </a:t>
            </a:r>
            <a:r>
              <a:rPr lang="en-US" sz="1100" dirty="0" smtClean="0">
                <a:solidFill>
                  <a:srgbClr val="000000"/>
                </a:solidFill>
                <a:latin typeface="Arial"/>
                <a:cs typeface="Arial"/>
              </a:rPr>
              <a:t>~0.1 Gauss</a:t>
            </a:r>
            <a:r>
              <a:rPr lang="en-US" sz="1100" dirty="0" smtClean="0">
                <a:solidFill>
                  <a:srgbClr val="000000"/>
                </a:solidFill>
                <a:latin typeface="Arial" pitchFamily="34" charset="0"/>
                <a:cs typeface="Arial" pitchFamily="34" charset="0"/>
              </a:rPr>
              <a:t> in the center of PMT photocathode can not be obtained by using of passive magnetic shields only.  </a:t>
            </a:r>
            <a:endParaRPr lang="en-US" sz="1100" dirty="0" smtClean="0">
              <a:latin typeface="Arial" pitchFamily="34" charset="0"/>
              <a:cs typeface="Arial" pitchFamily="34" charset="0"/>
            </a:endParaRPr>
          </a:p>
        </p:txBody>
      </p:sp>
      <p:sp>
        <p:nvSpPr>
          <p:cNvPr id="12" name="TextBox 11"/>
          <p:cNvSpPr txBox="1"/>
          <p:nvPr/>
        </p:nvSpPr>
        <p:spPr>
          <a:xfrm>
            <a:off x="838200" y="2103120"/>
            <a:ext cx="1028699" cy="230832"/>
          </a:xfrm>
          <a:prstGeom prst="rect">
            <a:avLst/>
          </a:prstGeom>
          <a:solidFill>
            <a:schemeClr val="bg1"/>
          </a:solidFill>
          <a:ln w="9525">
            <a:noFill/>
          </a:ln>
        </p:spPr>
        <p:txBody>
          <a:bodyPr wrap="square" rtlCol="0">
            <a:spAutoFit/>
          </a:bodyPr>
          <a:lstStyle/>
          <a:p>
            <a:pPr algn="ctr"/>
            <a:r>
              <a:rPr lang="en-US" sz="900" dirty="0" smtClean="0">
                <a:latin typeface="Arial Unicode MS" pitchFamily="34" charset="-128"/>
                <a:ea typeface="Arial Unicode MS" pitchFamily="34" charset="-128"/>
                <a:cs typeface="Arial Unicode MS" pitchFamily="34" charset="-128"/>
              </a:rPr>
              <a:t>Assembled Unit</a:t>
            </a:r>
            <a:endParaRPr lang="en-US" sz="900" b="1" dirty="0"/>
          </a:p>
        </p:txBody>
      </p:sp>
      <p:sp>
        <p:nvSpPr>
          <p:cNvPr id="13" name="TextBox 12"/>
          <p:cNvSpPr txBox="1"/>
          <p:nvPr/>
        </p:nvSpPr>
        <p:spPr>
          <a:xfrm>
            <a:off x="6858000" y="914400"/>
            <a:ext cx="1219200" cy="230832"/>
          </a:xfrm>
          <a:prstGeom prst="rect">
            <a:avLst/>
          </a:prstGeom>
          <a:solidFill>
            <a:schemeClr val="bg1"/>
          </a:solidFill>
          <a:ln w="9525">
            <a:noFill/>
          </a:ln>
        </p:spPr>
        <p:txBody>
          <a:bodyPr wrap="square" rtlCol="0">
            <a:spAutoFit/>
          </a:bodyPr>
          <a:lstStyle/>
          <a:p>
            <a:pPr algn="ctr"/>
            <a:r>
              <a:rPr lang="en-US" sz="900" dirty="0" smtClean="0">
                <a:latin typeface="Arial Unicode MS" pitchFamily="34" charset="-128"/>
                <a:ea typeface="Arial Unicode MS" pitchFamily="34" charset="-128"/>
                <a:cs typeface="Arial Unicode MS" pitchFamily="34" charset="-128"/>
              </a:rPr>
              <a:t>Compensation Coil</a:t>
            </a:r>
            <a:endParaRPr lang="en-US" sz="900" b="1" dirty="0"/>
          </a:p>
        </p:txBody>
      </p:sp>
      <p:sp>
        <p:nvSpPr>
          <p:cNvPr id="14" name="TextBox 13"/>
          <p:cNvSpPr txBox="1"/>
          <p:nvPr/>
        </p:nvSpPr>
        <p:spPr>
          <a:xfrm>
            <a:off x="4846320" y="2944368"/>
            <a:ext cx="990599" cy="230832"/>
          </a:xfrm>
          <a:prstGeom prst="rect">
            <a:avLst/>
          </a:prstGeom>
          <a:solidFill>
            <a:schemeClr val="bg1"/>
          </a:solidFill>
          <a:ln w="9525">
            <a:noFill/>
          </a:ln>
        </p:spPr>
        <p:txBody>
          <a:bodyPr wrap="square" rtlCol="0">
            <a:spAutoFit/>
          </a:bodyPr>
          <a:lstStyle/>
          <a:p>
            <a:pPr algn="ctr"/>
            <a:r>
              <a:rPr lang="en-US" sz="900" dirty="0" smtClean="0">
                <a:latin typeface="Arial Unicode MS" pitchFamily="34" charset="-128"/>
                <a:ea typeface="Arial Unicode MS" pitchFamily="34" charset="-128"/>
                <a:cs typeface="Arial Unicode MS" pitchFamily="34" charset="-128"/>
              </a:rPr>
              <a:t>Winston Cone</a:t>
            </a:r>
            <a:endParaRPr lang="en-US" sz="900" b="1" dirty="0"/>
          </a:p>
        </p:txBody>
      </p:sp>
      <p:sp>
        <p:nvSpPr>
          <p:cNvPr id="15" name="TextBox 14"/>
          <p:cNvSpPr txBox="1"/>
          <p:nvPr/>
        </p:nvSpPr>
        <p:spPr>
          <a:xfrm>
            <a:off x="3108960" y="893904"/>
            <a:ext cx="761999" cy="230832"/>
          </a:xfrm>
          <a:prstGeom prst="rect">
            <a:avLst/>
          </a:prstGeom>
          <a:solidFill>
            <a:schemeClr val="bg1"/>
          </a:solidFill>
          <a:ln w="9525">
            <a:noFill/>
          </a:ln>
        </p:spPr>
        <p:txBody>
          <a:bodyPr wrap="square" rtlCol="0">
            <a:spAutoFit/>
          </a:bodyPr>
          <a:lstStyle/>
          <a:p>
            <a:pPr algn="ctr"/>
            <a:r>
              <a:rPr lang="en-US" sz="900" dirty="0" smtClean="0">
                <a:cs typeface="Arial" pitchFamily="34" charset="0"/>
              </a:rPr>
              <a:t>5</a:t>
            </a:r>
            <a:r>
              <a:rPr lang="en-US" sz="900" dirty="0" smtClean="0">
                <a:latin typeface="Arial Unicode MS" panose="020B0604020202020204" pitchFamily="34" charset="-128"/>
                <a:ea typeface="Arial Unicode MS" panose="020B0604020202020204" pitchFamily="34" charset="-128"/>
                <a:cs typeface="Arial Unicode MS" panose="020B0604020202020204" pitchFamily="34" charset="-128"/>
              </a:rPr>
              <a:t>″  PMT</a:t>
            </a:r>
            <a:endParaRPr lang="en-US" sz="9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0423885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6685</TotalTime>
  <Words>4547</Words>
  <Application>Microsoft Macintosh PowerPoint</Application>
  <PresentationFormat>On-screen Show (4:3)</PresentationFormat>
  <Paragraphs>809</Paragraphs>
  <Slides>51</Slides>
  <Notes>8</Notes>
  <HiddenSlides>0</HiddenSlides>
  <MMClips>0</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Custom Design</vt:lpstr>
      <vt:lpstr>JLabPowerPointMain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HTCC Remaining Activities as of May 31,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Beam Transport WBS (1.3.4)</dc:title>
  <dc:creator>Allison Lung</dc:creator>
  <cp:lastModifiedBy>Pat Stroop</cp:lastModifiedBy>
  <cp:revision>480</cp:revision>
  <cp:lastPrinted>2015-06-11T13:41:59Z</cp:lastPrinted>
  <dcterms:created xsi:type="dcterms:W3CDTF">2014-03-11T17:12:15Z</dcterms:created>
  <dcterms:modified xsi:type="dcterms:W3CDTF">2015-06-15T14:37:40Z</dcterms:modified>
</cp:coreProperties>
</file>