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806" r:id="rId1"/>
  </p:sldMasterIdLst>
  <p:notesMasterIdLst>
    <p:notesMasterId r:id="rId52"/>
  </p:notesMasterIdLst>
  <p:handoutMasterIdLst>
    <p:handoutMasterId r:id="rId53"/>
  </p:handoutMasterIdLst>
  <p:sldIdLst>
    <p:sldId id="1003" r:id="rId2"/>
    <p:sldId id="1127" r:id="rId3"/>
    <p:sldId id="978" r:id="rId4"/>
    <p:sldId id="887" r:id="rId5"/>
    <p:sldId id="884" r:id="rId6"/>
    <p:sldId id="885" r:id="rId7"/>
    <p:sldId id="953" r:id="rId8"/>
    <p:sldId id="849" r:id="rId9"/>
    <p:sldId id="1161" r:id="rId10"/>
    <p:sldId id="1160" r:id="rId11"/>
    <p:sldId id="1242" r:id="rId12"/>
    <p:sldId id="1150" r:id="rId13"/>
    <p:sldId id="1162" r:id="rId14"/>
    <p:sldId id="1138" r:id="rId15"/>
    <p:sldId id="1139" r:id="rId16"/>
    <p:sldId id="1141" r:id="rId17"/>
    <p:sldId id="1143" r:id="rId18"/>
    <p:sldId id="1144" r:id="rId19"/>
    <p:sldId id="1145" r:id="rId20"/>
    <p:sldId id="1146" r:id="rId21"/>
    <p:sldId id="1155" r:id="rId22"/>
    <p:sldId id="1157" r:id="rId23"/>
    <p:sldId id="1159" r:id="rId24"/>
    <p:sldId id="1082" r:id="rId25"/>
    <p:sldId id="1084" r:id="rId26"/>
    <p:sldId id="1021" r:id="rId27"/>
    <p:sldId id="1023" r:id="rId28"/>
    <p:sldId id="1053" r:id="rId29"/>
    <p:sldId id="1054" r:id="rId30"/>
    <p:sldId id="940" r:id="rId31"/>
    <p:sldId id="1233" r:id="rId32"/>
    <p:sldId id="1031" r:id="rId33"/>
    <p:sldId id="1056" r:id="rId34"/>
    <p:sldId id="1153" r:id="rId35"/>
    <p:sldId id="1154" r:id="rId36"/>
    <p:sldId id="1226" r:id="rId37"/>
    <p:sldId id="1151" r:id="rId38"/>
    <p:sldId id="1243" r:id="rId39"/>
    <p:sldId id="1202" r:id="rId40"/>
    <p:sldId id="1218" r:id="rId41"/>
    <p:sldId id="1219" r:id="rId42"/>
    <p:sldId id="1223" r:id="rId43"/>
    <p:sldId id="1220" r:id="rId44"/>
    <p:sldId id="1041" r:id="rId45"/>
    <p:sldId id="1221" r:id="rId46"/>
    <p:sldId id="1101" r:id="rId47"/>
    <p:sldId id="1222" r:id="rId48"/>
    <p:sldId id="1152" r:id="rId49"/>
    <p:sldId id="1232" r:id="rId50"/>
    <p:sldId id="1239" r:id="rId51"/>
  </p:sldIdLst>
  <p:sldSz cx="9144000" cy="6858000" type="letter"/>
  <p:notesSz cx="7019925" cy="9305925"/>
  <p:kinsoku lang="ja-JP" invalStChars="、。，．・：；？！゛゜ヽヾゝゞ々ー’”）〕］｝〉》」』】°‰′″℃￠％ぁぃぅぇぉっゃゅょゎァィゥェォッャュョヮヵヶ!%),.:;?]}｡｣､･ｧｨｩｪｫｬｭｮｯｰﾞﾟ" invalEndChars="‘“（〔［｛〈《「『【￥＄$([\{｢￡"/>
  <p:defaultTextStyle>
    <a:defPPr>
      <a:defRPr lang="en-US"/>
    </a:defPPr>
    <a:lvl1pPr algn="l" rtl="0" fontAlgn="base">
      <a:spcBef>
        <a:spcPct val="0"/>
      </a:spcBef>
      <a:spcAft>
        <a:spcPct val="0"/>
      </a:spcAft>
      <a:defRPr sz="3200" b="1" kern="1200">
        <a:solidFill>
          <a:schemeClr val="tx1"/>
        </a:solidFill>
        <a:latin typeface="Times New Roman" pitchFamily="18" charset="0"/>
        <a:ea typeface="+mn-ea"/>
        <a:cs typeface="+mn-cs"/>
      </a:defRPr>
    </a:lvl1pPr>
    <a:lvl2pPr marL="457200" algn="l" rtl="0" fontAlgn="base">
      <a:spcBef>
        <a:spcPct val="0"/>
      </a:spcBef>
      <a:spcAft>
        <a:spcPct val="0"/>
      </a:spcAft>
      <a:defRPr sz="3200" b="1" kern="1200">
        <a:solidFill>
          <a:schemeClr val="tx1"/>
        </a:solidFill>
        <a:latin typeface="Times New Roman" pitchFamily="18" charset="0"/>
        <a:ea typeface="+mn-ea"/>
        <a:cs typeface="+mn-cs"/>
      </a:defRPr>
    </a:lvl2pPr>
    <a:lvl3pPr marL="914400" algn="l" rtl="0" fontAlgn="base">
      <a:spcBef>
        <a:spcPct val="0"/>
      </a:spcBef>
      <a:spcAft>
        <a:spcPct val="0"/>
      </a:spcAft>
      <a:defRPr sz="3200" b="1" kern="1200">
        <a:solidFill>
          <a:schemeClr val="tx1"/>
        </a:solidFill>
        <a:latin typeface="Times New Roman" pitchFamily="18" charset="0"/>
        <a:ea typeface="+mn-ea"/>
        <a:cs typeface="+mn-cs"/>
      </a:defRPr>
    </a:lvl3pPr>
    <a:lvl4pPr marL="1371600" algn="l" rtl="0" fontAlgn="base">
      <a:spcBef>
        <a:spcPct val="0"/>
      </a:spcBef>
      <a:spcAft>
        <a:spcPct val="0"/>
      </a:spcAft>
      <a:defRPr sz="3200" b="1" kern="1200">
        <a:solidFill>
          <a:schemeClr val="tx1"/>
        </a:solidFill>
        <a:latin typeface="Times New Roman" pitchFamily="18" charset="0"/>
        <a:ea typeface="+mn-ea"/>
        <a:cs typeface="+mn-cs"/>
      </a:defRPr>
    </a:lvl4pPr>
    <a:lvl5pPr marL="1828800" algn="l" rtl="0" fontAlgn="base">
      <a:spcBef>
        <a:spcPct val="0"/>
      </a:spcBef>
      <a:spcAft>
        <a:spcPct val="0"/>
      </a:spcAft>
      <a:defRPr sz="3200" b="1" kern="1200">
        <a:solidFill>
          <a:schemeClr val="tx1"/>
        </a:solidFill>
        <a:latin typeface="Times New Roman" pitchFamily="18" charset="0"/>
        <a:ea typeface="+mn-ea"/>
        <a:cs typeface="+mn-cs"/>
      </a:defRPr>
    </a:lvl5pPr>
    <a:lvl6pPr marL="2286000" algn="l" defTabSz="914400" rtl="0" eaLnBrk="1" latinLnBrk="0" hangingPunct="1">
      <a:defRPr sz="3200" b="1" kern="1200">
        <a:solidFill>
          <a:schemeClr val="tx1"/>
        </a:solidFill>
        <a:latin typeface="Times New Roman" pitchFamily="18" charset="0"/>
        <a:ea typeface="+mn-ea"/>
        <a:cs typeface="+mn-cs"/>
      </a:defRPr>
    </a:lvl6pPr>
    <a:lvl7pPr marL="2743200" algn="l" defTabSz="914400" rtl="0" eaLnBrk="1" latinLnBrk="0" hangingPunct="1">
      <a:defRPr sz="3200" b="1" kern="1200">
        <a:solidFill>
          <a:schemeClr val="tx1"/>
        </a:solidFill>
        <a:latin typeface="Times New Roman" pitchFamily="18" charset="0"/>
        <a:ea typeface="+mn-ea"/>
        <a:cs typeface="+mn-cs"/>
      </a:defRPr>
    </a:lvl7pPr>
    <a:lvl8pPr marL="3200400" algn="l" defTabSz="914400" rtl="0" eaLnBrk="1" latinLnBrk="0" hangingPunct="1">
      <a:defRPr sz="3200" b="1" kern="1200">
        <a:solidFill>
          <a:schemeClr val="tx1"/>
        </a:solidFill>
        <a:latin typeface="Times New Roman" pitchFamily="18" charset="0"/>
        <a:ea typeface="+mn-ea"/>
        <a:cs typeface="+mn-cs"/>
      </a:defRPr>
    </a:lvl8pPr>
    <a:lvl9pPr marL="3657600" algn="l" defTabSz="914400" rtl="0" eaLnBrk="1" latinLnBrk="0" hangingPunct="1">
      <a:defRPr sz="3200" b="1" kern="1200">
        <a:solidFill>
          <a:schemeClr val="tx1"/>
        </a:solidFill>
        <a:latin typeface="Times New Roman" pitchFamily="18" charset="0"/>
        <a:ea typeface="+mn-ea"/>
        <a:cs typeface="+mn-cs"/>
      </a:defRPr>
    </a:lvl9pPr>
  </p:defaultTextStyle>
  <p:extLst>
    <p:ext uri="{521415D9-36F7-43E2-AB2F-B90AF26B5E84}">
      <p14:sectionLst xmlns:p14="http://schemas.microsoft.com/office/powerpoint/2010/main">
        <p14:section name="Default Section" id="{8830E5A2-8287-0942-AFEF-CE353F5DC33D}">
          <p14:sldIdLst>
            <p14:sldId id="1003"/>
            <p14:sldId id="1127"/>
            <p14:sldId id="978"/>
            <p14:sldId id="887"/>
            <p14:sldId id="884"/>
            <p14:sldId id="885"/>
            <p14:sldId id="953"/>
            <p14:sldId id="849"/>
            <p14:sldId id="1161"/>
            <p14:sldId id="1160"/>
            <p14:sldId id="1242"/>
            <p14:sldId id="1150"/>
            <p14:sldId id="1162"/>
            <p14:sldId id="1138"/>
            <p14:sldId id="1139"/>
            <p14:sldId id="1141"/>
            <p14:sldId id="1143"/>
            <p14:sldId id="1144"/>
            <p14:sldId id="1145"/>
            <p14:sldId id="1146"/>
            <p14:sldId id="1155"/>
            <p14:sldId id="1157"/>
            <p14:sldId id="1159"/>
            <p14:sldId id="1082"/>
            <p14:sldId id="1084"/>
            <p14:sldId id="1021"/>
            <p14:sldId id="1023"/>
            <p14:sldId id="1053"/>
            <p14:sldId id="1054"/>
            <p14:sldId id="940"/>
            <p14:sldId id="1233"/>
            <p14:sldId id="1031"/>
            <p14:sldId id="1056"/>
            <p14:sldId id="1153"/>
            <p14:sldId id="1154"/>
            <p14:sldId id="1226"/>
            <p14:sldId id="1151"/>
            <p14:sldId id="1243"/>
            <p14:sldId id="1202"/>
            <p14:sldId id="1218"/>
            <p14:sldId id="1219"/>
            <p14:sldId id="1223"/>
            <p14:sldId id="1220"/>
            <p14:sldId id="1041"/>
            <p14:sldId id="1221"/>
            <p14:sldId id="1101"/>
            <p14:sldId id="1222"/>
            <p14:sldId id="1152"/>
            <p14:sldId id="1232"/>
            <p14:sldId id="123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008000"/>
    <a:srgbClr val="632B8D"/>
    <a:srgbClr val="009900"/>
    <a:srgbClr val="FF9900"/>
    <a:srgbClr val="CC0099"/>
    <a:srgbClr val="CCFFFF"/>
    <a:srgbClr val="CCFFCC"/>
    <a:srgbClr val="FFFFCC"/>
    <a:srgbClr val="D7EF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74" autoAdjust="0"/>
    <p:restoredTop sz="84470" autoAdjust="0"/>
  </p:normalViewPr>
  <p:slideViewPr>
    <p:cSldViewPr snapToGrid="0">
      <p:cViewPr varScale="1">
        <p:scale>
          <a:sx n="92" d="100"/>
          <a:sy n="92" d="100"/>
        </p:scale>
        <p:origin x="-120" y="-200"/>
      </p:cViewPr>
      <p:guideLst>
        <p:guide orient="horz" pos="2168"/>
        <p:guide pos="28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5" d="100"/>
        <a:sy n="85" d="100"/>
      </p:scale>
      <p:origin x="0" y="6712"/>
    </p:cViewPr>
  </p:sorterViewPr>
  <p:notesViewPr>
    <p:cSldViewPr snapToGrid="0">
      <p:cViewPr varScale="1">
        <p:scale>
          <a:sx n="77" d="100"/>
          <a:sy n="77" d="100"/>
        </p:scale>
        <p:origin x="-2580" y="-96"/>
      </p:cViewPr>
      <p:guideLst>
        <p:guide orient="horz" pos="2931"/>
        <p:guide pos="221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561138" y="8918575"/>
            <a:ext cx="414337" cy="276225"/>
          </a:xfrm>
          <a:prstGeom prst="rect">
            <a:avLst/>
          </a:prstGeom>
          <a:noFill/>
          <a:ln w="12699">
            <a:noFill/>
            <a:miter lim="800000"/>
            <a:headEnd/>
            <a:tailEnd/>
          </a:ln>
          <a:effectLst/>
        </p:spPr>
        <p:txBody>
          <a:bodyPr wrap="none" lIns="124530" tIns="60629" rIns="124530" bIns="60629" anchor="ctr">
            <a:spAutoFit/>
          </a:bodyPr>
          <a:lstStyle/>
          <a:p>
            <a:pPr algn="r" defTabSz="1255356" eaLnBrk="0" hangingPunct="0">
              <a:defRPr/>
            </a:pPr>
            <a:fld id="{1137F51F-F805-4552-9379-2A1410847AB7}" type="slidenum">
              <a:rPr lang="en-US" altLang="en-US" sz="1000" b="0">
                <a:latin typeface="Arial" charset="0"/>
              </a:rPr>
              <a:pPr algn="r" defTabSz="1255356" eaLnBrk="0" hangingPunct="0">
                <a:defRPr/>
              </a:pPr>
              <a:t>‹#›</a:t>
            </a:fld>
            <a:endParaRPr lang="en-US" altLang="en-US" sz="1000" b="0" dirty="0">
              <a:latin typeface="Arial" charset="0"/>
            </a:endParaRPr>
          </a:p>
        </p:txBody>
      </p:sp>
    </p:spTree>
    <p:extLst>
      <p:ext uri="{BB962C8B-B14F-4D97-AF65-F5344CB8AC3E}">
        <p14:creationId xmlns:p14="http://schemas.microsoft.com/office/powerpoint/2010/main" val="28565666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38213" y="4419600"/>
            <a:ext cx="5143500" cy="4186238"/>
          </a:xfrm>
          <a:prstGeom prst="rect">
            <a:avLst/>
          </a:prstGeom>
          <a:noFill/>
          <a:ln w="12699">
            <a:noFill/>
            <a:miter lim="800000"/>
            <a:headEnd/>
            <a:tailEnd/>
          </a:ln>
          <a:effectLst/>
        </p:spPr>
        <p:txBody>
          <a:bodyPr vert="horz" wrap="square" lIns="124530" tIns="60629" rIns="124530" bIns="60629" numCol="1" anchor="t" anchorCtr="0" compatLnSpc="1">
            <a:prstTxWarp prst="textNoShape">
              <a:avLst/>
            </a:prstTxWarp>
          </a:bodyPr>
          <a:lstStyle/>
          <a:p>
            <a:pPr lvl="0"/>
            <a:r>
              <a:rPr lang="en-US" altLang="en-US" noProof="0" smtClean="0"/>
              <a:t>Click to edit Master notes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109571" name="Rectangle 3"/>
          <p:cNvSpPr>
            <a:spLocks noGrp="1" noRot="1" noChangeAspect="1" noChangeArrowheads="1" noTextEdit="1"/>
          </p:cNvSpPr>
          <p:nvPr>
            <p:ph type="sldImg" idx="2"/>
          </p:nvPr>
        </p:nvSpPr>
        <p:spPr bwMode="auto">
          <a:xfrm>
            <a:off x="1193800" y="704850"/>
            <a:ext cx="4637088" cy="3478213"/>
          </a:xfrm>
          <a:prstGeom prst="rect">
            <a:avLst/>
          </a:prstGeom>
          <a:noFill/>
          <a:ln w="12699">
            <a:solidFill>
              <a:schemeClr val="tx1"/>
            </a:solidFill>
            <a:miter lim="800000"/>
            <a:headEnd/>
            <a:tailEnd/>
          </a:ln>
        </p:spPr>
      </p:sp>
      <p:sp>
        <p:nvSpPr>
          <p:cNvPr id="2052" name="Rectangle 4"/>
          <p:cNvSpPr>
            <a:spLocks noChangeArrowheads="1"/>
          </p:cNvSpPr>
          <p:nvPr/>
        </p:nvSpPr>
        <p:spPr bwMode="auto">
          <a:xfrm>
            <a:off x="6384925" y="8840788"/>
            <a:ext cx="590550" cy="446087"/>
          </a:xfrm>
          <a:prstGeom prst="rect">
            <a:avLst/>
          </a:prstGeom>
          <a:noFill/>
          <a:ln w="12699">
            <a:noFill/>
            <a:miter lim="800000"/>
            <a:headEnd/>
            <a:tailEnd/>
          </a:ln>
          <a:effectLst/>
        </p:spPr>
        <p:txBody>
          <a:bodyPr wrap="none" lIns="124530" tIns="60629" rIns="124530" bIns="60629" anchor="ctr">
            <a:spAutoFit/>
          </a:bodyPr>
          <a:lstStyle/>
          <a:p>
            <a:pPr algn="r" defTabSz="1255356" eaLnBrk="0" hangingPunct="0">
              <a:defRPr/>
            </a:pPr>
            <a:fld id="{E79C1E31-A4D3-484E-B708-E32C7F156659}" type="slidenum">
              <a:rPr lang="en-US" altLang="en-US" sz="2100" b="0">
                <a:latin typeface="Arial" charset="0"/>
              </a:rPr>
              <a:pPr algn="r" defTabSz="1255356" eaLnBrk="0" hangingPunct="0">
                <a:defRPr/>
              </a:pPr>
              <a:t>‹#›</a:t>
            </a:fld>
            <a:endParaRPr lang="en-US" altLang="en-US" sz="2100" b="0" dirty="0">
              <a:latin typeface="Arial" charset="0"/>
            </a:endParaRPr>
          </a:p>
        </p:txBody>
      </p:sp>
    </p:spTree>
    <p:extLst>
      <p:ext uri="{BB962C8B-B14F-4D97-AF65-F5344CB8AC3E}">
        <p14:creationId xmlns:p14="http://schemas.microsoft.com/office/powerpoint/2010/main" val="1657354193"/>
      </p:ext>
    </p:extLst>
  </p:cSld>
  <p:clrMap bg1="lt1" tx1="dk1" bg2="lt2" tx2="dk2" accent1="accent1" accent2="accent2" accent3="accent3" accent4="accent4" accent5="accent5" accent6="accent6" hlink="hlink" folHlink="folHlink"/>
  <p:notesStyle>
    <a:lvl1pPr algn="l" defTabSz="1216025" rtl="0" eaLnBrk="0" fontAlgn="base" hangingPunct="0">
      <a:spcBef>
        <a:spcPct val="30000"/>
      </a:spcBef>
      <a:spcAft>
        <a:spcPct val="0"/>
      </a:spcAft>
      <a:defRPr sz="1600" kern="1200">
        <a:solidFill>
          <a:schemeClr val="tx1"/>
        </a:solidFill>
        <a:latin typeface="Arial" charset="0"/>
        <a:ea typeface="+mn-ea"/>
        <a:cs typeface="+mn-cs"/>
      </a:defRPr>
    </a:lvl1pPr>
    <a:lvl2pPr marL="608013" algn="l" defTabSz="1216025" rtl="0" eaLnBrk="0" fontAlgn="base" hangingPunct="0">
      <a:spcBef>
        <a:spcPct val="30000"/>
      </a:spcBef>
      <a:spcAft>
        <a:spcPct val="0"/>
      </a:spcAft>
      <a:defRPr sz="1600" kern="1200">
        <a:solidFill>
          <a:schemeClr val="tx1"/>
        </a:solidFill>
        <a:latin typeface="Arial" charset="0"/>
        <a:ea typeface="+mn-ea"/>
        <a:cs typeface="+mn-cs"/>
      </a:defRPr>
    </a:lvl2pPr>
    <a:lvl3pPr marL="1216025" algn="l" defTabSz="1216025" rtl="0" eaLnBrk="0" fontAlgn="base" hangingPunct="0">
      <a:spcBef>
        <a:spcPct val="30000"/>
      </a:spcBef>
      <a:spcAft>
        <a:spcPct val="0"/>
      </a:spcAft>
      <a:defRPr sz="1600" kern="1200">
        <a:solidFill>
          <a:schemeClr val="tx1"/>
        </a:solidFill>
        <a:latin typeface="Arial" charset="0"/>
        <a:ea typeface="+mn-ea"/>
        <a:cs typeface="+mn-cs"/>
      </a:defRPr>
    </a:lvl3pPr>
    <a:lvl4pPr marL="1824038" algn="l" defTabSz="1216025" rtl="0" eaLnBrk="0" fontAlgn="base" hangingPunct="0">
      <a:spcBef>
        <a:spcPct val="30000"/>
      </a:spcBef>
      <a:spcAft>
        <a:spcPct val="0"/>
      </a:spcAft>
      <a:defRPr sz="1600" kern="1200">
        <a:solidFill>
          <a:schemeClr val="tx1"/>
        </a:solidFill>
        <a:latin typeface="Arial" charset="0"/>
        <a:ea typeface="+mn-ea"/>
        <a:cs typeface="+mn-cs"/>
      </a:defRPr>
    </a:lvl4pPr>
    <a:lvl5pPr marL="2432050" algn="l" defTabSz="1216025" rtl="0" eaLnBrk="0" fontAlgn="base" hangingPunct="0">
      <a:spcBef>
        <a:spcPct val="3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48918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xfrm>
            <a:off x="3976579" y="8839037"/>
            <a:ext cx="3041755" cy="465296"/>
          </a:xfrm>
          <a:prstGeom prst="rect">
            <a:avLst/>
          </a:prstGeom>
          <a:noFill/>
        </p:spPr>
        <p:txBody>
          <a:bodyPr lIns="91787" tIns="45894" rIns="91787" bIns="45894"/>
          <a:lstStyle/>
          <a:p>
            <a:fld id="{081371A2-32B0-4146-9601-2E85292C9DF8}" type="slidenum">
              <a:rPr lang="en-US">
                <a:latin typeface="Arial" pitchFamily="-112" charset="0"/>
              </a:rPr>
              <a:pPr/>
              <a:t>17</a:t>
            </a:fld>
            <a:endParaRPr lang="en-US">
              <a:latin typeface="Arial" pitchFamily="-112" charset="0"/>
            </a:endParaRPr>
          </a:p>
        </p:txBody>
      </p:sp>
      <p:sp>
        <p:nvSpPr>
          <p:cNvPr id="39939" name="Rectangle 1026"/>
          <p:cNvSpPr>
            <a:spLocks noGrp="1" noRot="1" noChangeAspect="1" noChangeArrowheads="1"/>
          </p:cNvSpPr>
          <p:nvPr>
            <p:ph type="sldImg"/>
          </p:nvPr>
        </p:nvSpPr>
        <p:spPr>
          <a:solidFill>
            <a:srgbClr val="FFFFFF"/>
          </a:solidFill>
          <a:ln/>
        </p:spPr>
      </p:sp>
      <p:sp>
        <p:nvSpPr>
          <p:cNvPr id="39940" name="Rectangle 1027"/>
          <p:cNvSpPr>
            <a:spLocks noGrp="1" noChangeArrowheads="1"/>
          </p:cNvSpPr>
          <p:nvPr>
            <p:ph type="body" idx="1"/>
          </p:nvPr>
        </p:nvSpPr>
        <p:spPr>
          <a:xfrm>
            <a:off x="936415" y="4420315"/>
            <a:ext cx="5147096" cy="4187666"/>
          </a:xfrm>
          <a:solidFill>
            <a:srgbClr val="FFFFFF"/>
          </a:solidFill>
          <a:ln>
            <a:solidFill>
              <a:srgbClr val="000000"/>
            </a:solidFill>
          </a:ln>
        </p:spPr>
        <p:txBody>
          <a:bodyPr/>
          <a:lstStyle/>
          <a:p>
            <a:pPr eaLnBrk="1" hangingPunct="1"/>
            <a:endParaRPr lang="en-US">
              <a:latin typeface="Arial" pitchFamily="-112" charset="0"/>
              <a:ea typeface="ＭＳ Ｐゴシック" pitchFamily="-112" charset="-128"/>
              <a:cs typeface="ＭＳ Ｐゴシック" pitchFamily="-112"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xfrm>
            <a:off x="3976579" y="8839037"/>
            <a:ext cx="3041755" cy="465296"/>
          </a:xfrm>
          <a:prstGeom prst="rect">
            <a:avLst/>
          </a:prstGeom>
          <a:noFill/>
        </p:spPr>
        <p:txBody>
          <a:bodyPr lIns="91787" tIns="45894" rIns="91787" bIns="45894"/>
          <a:lstStyle/>
          <a:p>
            <a:fld id="{081371A2-32B0-4146-9601-2E85292C9DF8}" type="slidenum">
              <a:rPr lang="en-US">
                <a:latin typeface="Arial" pitchFamily="-112" charset="0"/>
              </a:rPr>
              <a:pPr/>
              <a:t>18</a:t>
            </a:fld>
            <a:endParaRPr lang="en-US">
              <a:latin typeface="Arial" pitchFamily="-112" charset="0"/>
            </a:endParaRPr>
          </a:p>
        </p:txBody>
      </p:sp>
      <p:sp>
        <p:nvSpPr>
          <p:cNvPr id="39939" name="Rectangle 1026"/>
          <p:cNvSpPr>
            <a:spLocks noGrp="1" noRot="1" noChangeAspect="1" noChangeArrowheads="1"/>
          </p:cNvSpPr>
          <p:nvPr>
            <p:ph type="sldImg"/>
          </p:nvPr>
        </p:nvSpPr>
        <p:spPr>
          <a:solidFill>
            <a:srgbClr val="FFFFFF"/>
          </a:solidFill>
          <a:ln/>
        </p:spPr>
      </p:sp>
      <p:sp>
        <p:nvSpPr>
          <p:cNvPr id="39940" name="Rectangle 1027"/>
          <p:cNvSpPr>
            <a:spLocks noGrp="1" noChangeArrowheads="1"/>
          </p:cNvSpPr>
          <p:nvPr>
            <p:ph type="body" idx="1"/>
          </p:nvPr>
        </p:nvSpPr>
        <p:spPr>
          <a:xfrm>
            <a:off x="936415" y="4420315"/>
            <a:ext cx="5147096" cy="4187666"/>
          </a:xfrm>
          <a:solidFill>
            <a:srgbClr val="FFFFFF"/>
          </a:solidFill>
          <a:ln>
            <a:solidFill>
              <a:srgbClr val="000000"/>
            </a:solidFill>
          </a:ln>
        </p:spPr>
        <p:txBody>
          <a:bodyPr/>
          <a:lstStyle/>
          <a:p>
            <a:pPr eaLnBrk="1" hangingPunct="1"/>
            <a:endParaRPr lang="en-US">
              <a:latin typeface="Arial" pitchFamily="-112" charset="0"/>
              <a:ea typeface="ＭＳ Ｐゴシック" pitchFamily="-112" charset="-128"/>
              <a:cs typeface="ＭＳ Ｐゴシック" pitchFamily="-112"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xfrm>
            <a:off x="3976579" y="8839037"/>
            <a:ext cx="3041755" cy="465296"/>
          </a:xfrm>
          <a:prstGeom prst="rect">
            <a:avLst/>
          </a:prstGeom>
          <a:noFill/>
        </p:spPr>
        <p:txBody>
          <a:bodyPr lIns="91787" tIns="45894" rIns="91787" bIns="45894"/>
          <a:lstStyle/>
          <a:p>
            <a:fld id="{081371A2-32B0-4146-9601-2E85292C9DF8}" type="slidenum">
              <a:rPr lang="en-US">
                <a:latin typeface="Arial" pitchFamily="-112" charset="0"/>
              </a:rPr>
              <a:pPr/>
              <a:t>19</a:t>
            </a:fld>
            <a:endParaRPr lang="en-US">
              <a:latin typeface="Arial" pitchFamily="-112" charset="0"/>
            </a:endParaRPr>
          </a:p>
        </p:txBody>
      </p:sp>
      <p:sp>
        <p:nvSpPr>
          <p:cNvPr id="39939" name="Rectangle 1026"/>
          <p:cNvSpPr>
            <a:spLocks noGrp="1" noRot="1" noChangeAspect="1" noChangeArrowheads="1"/>
          </p:cNvSpPr>
          <p:nvPr>
            <p:ph type="sldImg"/>
          </p:nvPr>
        </p:nvSpPr>
        <p:spPr>
          <a:solidFill>
            <a:srgbClr val="FFFFFF"/>
          </a:solidFill>
          <a:ln/>
        </p:spPr>
      </p:sp>
      <p:sp>
        <p:nvSpPr>
          <p:cNvPr id="39940" name="Rectangle 1027"/>
          <p:cNvSpPr>
            <a:spLocks noGrp="1" noChangeArrowheads="1"/>
          </p:cNvSpPr>
          <p:nvPr>
            <p:ph type="body" idx="1"/>
          </p:nvPr>
        </p:nvSpPr>
        <p:spPr>
          <a:xfrm>
            <a:off x="936415" y="4420315"/>
            <a:ext cx="5147096" cy="4187666"/>
          </a:xfrm>
          <a:solidFill>
            <a:srgbClr val="FFFFFF"/>
          </a:solidFill>
          <a:ln>
            <a:solidFill>
              <a:srgbClr val="000000"/>
            </a:solidFill>
          </a:ln>
        </p:spPr>
        <p:txBody>
          <a:bodyPr/>
          <a:lstStyle/>
          <a:p>
            <a:pPr eaLnBrk="1" hangingPunct="1"/>
            <a:endParaRPr lang="en-US">
              <a:latin typeface="Arial" pitchFamily="-112" charset="0"/>
              <a:ea typeface="ＭＳ Ｐゴシック" pitchFamily="-112" charset="-128"/>
              <a:cs typeface="ＭＳ Ｐゴシック" pitchFamily="-112"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xfrm>
            <a:off x="3976579" y="8839037"/>
            <a:ext cx="3041755" cy="465296"/>
          </a:xfrm>
          <a:prstGeom prst="rect">
            <a:avLst/>
          </a:prstGeom>
          <a:noFill/>
        </p:spPr>
        <p:txBody>
          <a:bodyPr lIns="91787" tIns="45894" rIns="91787" bIns="45894"/>
          <a:lstStyle/>
          <a:p>
            <a:fld id="{081371A2-32B0-4146-9601-2E85292C9DF8}" type="slidenum">
              <a:rPr lang="en-US">
                <a:latin typeface="Arial" pitchFamily="-112" charset="0"/>
              </a:rPr>
              <a:pPr/>
              <a:t>20</a:t>
            </a:fld>
            <a:endParaRPr lang="en-US">
              <a:latin typeface="Arial" pitchFamily="-112" charset="0"/>
            </a:endParaRPr>
          </a:p>
        </p:txBody>
      </p:sp>
      <p:sp>
        <p:nvSpPr>
          <p:cNvPr id="39939" name="Rectangle 1026"/>
          <p:cNvSpPr>
            <a:spLocks noGrp="1" noRot="1" noChangeAspect="1" noChangeArrowheads="1"/>
          </p:cNvSpPr>
          <p:nvPr>
            <p:ph type="sldImg"/>
          </p:nvPr>
        </p:nvSpPr>
        <p:spPr>
          <a:solidFill>
            <a:srgbClr val="FFFFFF"/>
          </a:solidFill>
          <a:ln/>
        </p:spPr>
      </p:sp>
      <p:sp>
        <p:nvSpPr>
          <p:cNvPr id="39940" name="Rectangle 1027"/>
          <p:cNvSpPr>
            <a:spLocks noGrp="1" noChangeArrowheads="1"/>
          </p:cNvSpPr>
          <p:nvPr>
            <p:ph type="body" idx="1"/>
          </p:nvPr>
        </p:nvSpPr>
        <p:spPr>
          <a:xfrm>
            <a:off x="936415" y="4420315"/>
            <a:ext cx="5147096" cy="4187666"/>
          </a:xfrm>
          <a:solidFill>
            <a:srgbClr val="FFFFFF"/>
          </a:solidFill>
          <a:ln>
            <a:solidFill>
              <a:srgbClr val="000000"/>
            </a:solidFill>
          </a:ln>
        </p:spPr>
        <p:txBody>
          <a:bodyPr/>
          <a:lstStyle/>
          <a:p>
            <a:pPr eaLnBrk="1" hangingPunct="1"/>
            <a:endParaRPr lang="en-US">
              <a:latin typeface="Arial" pitchFamily="-112" charset="0"/>
              <a:ea typeface="ＭＳ Ｐゴシック" pitchFamily="-112" charset="-128"/>
              <a:cs typeface="ＭＳ Ｐゴシック" pitchFamily="-112"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xfrm>
            <a:off x="3976579" y="8839037"/>
            <a:ext cx="3041755" cy="465296"/>
          </a:xfrm>
          <a:prstGeom prst="rect">
            <a:avLst/>
          </a:prstGeom>
          <a:noFill/>
        </p:spPr>
        <p:txBody>
          <a:bodyPr lIns="91787" tIns="45894" rIns="91787" bIns="45894"/>
          <a:lstStyle/>
          <a:p>
            <a:fld id="{081371A2-32B0-4146-9601-2E85292C9DF8}" type="slidenum">
              <a:rPr lang="en-US">
                <a:latin typeface="Arial" pitchFamily="-112" charset="0"/>
              </a:rPr>
              <a:pPr/>
              <a:t>21</a:t>
            </a:fld>
            <a:endParaRPr lang="en-US">
              <a:latin typeface="Arial" pitchFamily="-112" charset="0"/>
            </a:endParaRPr>
          </a:p>
        </p:txBody>
      </p:sp>
      <p:sp>
        <p:nvSpPr>
          <p:cNvPr id="39939" name="Rectangle 1026"/>
          <p:cNvSpPr>
            <a:spLocks noGrp="1" noRot="1" noChangeAspect="1" noChangeArrowheads="1"/>
          </p:cNvSpPr>
          <p:nvPr>
            <p:ph type="sldImg"/>
          </p:nvPr>
        </p:nvSpPr>
        <p:spPr>
          <a:solidFill>
            <a:srgbClr val="FFFFFF"/>
          </a:solidFill>
          <a:ln/>
        </p:spPr>
      </p:sp>
      <p:sp>
        <p:nvSpPr>
          <p:cNvPr id="39940" name="Rectangle 1027"/>
          <p:cNvSpPr>
            <a:spLocks noGrp="1" noChangeArrowheads="1"/>
          </p:cNvSpPr>
          <p:nvPr>
            <p:ph type="body" idx="1"/>
          </p:nvPr>
        </p:nvSpPr>
        <p:spPr>
          <a:xfrm>
            <a:off x="936415" y="4420315"/>
            <a:ext cx="5147096" cy="4187666"/>
          </a:xfrm>
          <a:solidFill>
            <a:srgbClr val="FFFFFF"/>
          </a:solidFill>
          <a:ln>
            <a:solidFill>
              <a:srgbClr val="000000"/>
            </a:solidFill>
          </a:ln>
        </p:spPr>
        <p:txBody>
          <a:bodyPr/>
          <a:lstStyle/>
          <a:p>
            <a:pPr eaLnBrk="1" hangingPunct="1"/>
            <a:endParaRPr lang="en-US">
              <a:latin typeface="Arial" pitchFamily="-112" charset="0"/>
              <a:ea typeface="ＭＳ Ｐゴシック" pitchFamily="-112" charset="-128"/>
              <a:cs typeface="ＭＳ Ｐゴシック" pitchFamily="-112"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xfrm>
            <a:off x="3976579" y="8839037"/>
            <a:ext cx="3041755" cy="465296"/>
          </a:xfrm>
          <a:prstGeom prst="rect">
            <a:avLst/>
          </a:prstGeom>
          <a:noFill/>
        </p:spPr>
        <p:txBody>
          <a:bodyPr lIns="91787" tIns="45894" rIns="91787" bIns="45894"/>
          <a:lstStyle/>
          <a:p>
            <a:fld id="{081371A2-32B0-4146-9601-2E85292C9DF8}" type="slidenum">
              <a:rPr lang="en-US">
                <a:latin typeface="Arial" pitchFamily="-112" charset="0"/>
              </a:rPr>
              <a:pPr/>
              <a:t>22</a:t>
            </a:fld>
            <a:endParaRPr lang="en-US">
              <a:latin typeface="Arial" pitchFamily="-112" charset="0"/>
            </a:endParaRPr>
          </a:p>
        </p:txBody>
      </p:sp>
      <p:sp>
        <p:nvSpPr>
          <p:cNvPr id="39939" name="Rectangle 1026"/>
          <p:cNvSpPr>
            <a:spLocks noGrp="1" noRot="1" noChangeAspect="1" noChangeArrowheads="1"/>
          </p:cNvSpPr>
          <p:nvPr>
            <p:ph type="sldImg"/>
          </p:nvPr>
        </p:nvSpPr>
        <p:spPr>
          <a:solidFill>
            <a:srgbClr val="FFFFFF"/>
          </a:solidFill>
          <a:ln/>
        </p:spPr>
      </p:sp>
      <p:sp>
        <p:nvSpPr>
          <p:cNvPr id="39940" name="Rectangle 1027"/>
          <p:cNvSpPr>
            <a:spLocks noGrp="1" noChangeArrowheads="1"/>
          </p:cNvSpPr>
          <p:nvPr>
            <p:ph type="body" idx="1"/>
          </p:nvPr>
        </p:nvSpPr>
        <p:spPr>
          <a:xfrm>
            <a:off x="936415" y="4420315"/>
            <a:ext cx="5147096" cy="4187666"/>
          </a:xfrm>
          <a:solidFill>
            <a:srgbClr val="FFFFFF"/>
          </a:solidFill>
          <a:ln>
            <a:solidFill>
              <a:srgbClr val="000000"/>
            </a:solidFill>
          </a:ln>
        </p:spPr>
        <p:txBody>
          <a:bodyPr/>
          <a:lstStyle/>
          <a:p>
            <a:pPr eaLnBrk="1" hangingPunct="1"/>
            <a:endParaRPr lang="en-US" dirty="0">
              <a:latin typeface="Arial" pitchFamily="-112" charset="0"/>
              <a:ea typeface="ＭＳ Ｐゴシック" pitchFamily="-112" charset="-128"/>
              <a:cs typeface="ＭＳ Ｐゴシック" pitchFamily="-112"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xfrm>
            <a:off x="3976580" y="8839037"/>
            <a:ext cx="3041755" cy="465296"/>
          </a:xfrm>
          <a:prstGeom prst="rect">
            <a:avLst/>
          </a:prstGeom>
          <a:noFill/>
        </p:spPr>
        <p:txBody>
          <a:bodyPr lIns="91778" tIns="45889" rIns="91778" bIns="45889"/>
          <a:lstStyle/>
          <a:p>
            <a:fld id="{081371A2-32B0-4146-9601-2E85292C9DF8}" type="slidenum">
              <a:rPr lang="en-US">
                <a:latin typeface="Arial" pitchFamily="-112" charset="0"/>
              </a:rPr>
              <a:pPr/>
              <a:t>23</a:t>
            </a:fld>
            <a:endParaRPr lang="en-US">
              <a:latin typeface="Arial" pitchFamily="-112" charset="0"/>
            </a:endParaRPr>
          </a:p>
        </p:txBody>
      </p:sp>
      <p:sp>
        <p:nvSpPr>
          <p:cNvPr id="39939" name="Rectangle 1026"/>
          <p:cNvSpPr>
            <a:spLocks noGrp="1" noRot="1" noChangeAspect="1" noChangeArrowheads="1"/>
          </p:cNvSpPr>
          <p:nvPr>
            <p:ph type="sldImg"/>
          </p:nvPr>
        </p:nvSpPr>
        <p:spPr>
          <a:solidFill>
            <a:srgbClr val="FFFFFF"/>
          </a:solidFill>
          <a:ln/>
        </p:spPr>
      </p:sp>
      <p:sp>
        <p:nvSpPr>
          <p:cNvPr id="39940" name="Rectangle 1027"/>
          <p:cNvSpPr>
            <a:spLocks noGrp="1" noChangeArrowheads="1"/>
          </p:cNvSpPr>
          <p:nvPr>
            <p:ph type="body" idx="1"/>
          </p:nvPr>
        </p:nvSpPr>
        <p:spPr>
          <a:xfrm>
            <a:off x="936415" y="4420315"/>
            <a:ext cx="5147096" cy="4187666"/>
          </a:xfrm>
          <a:solidFill>
            <a:srgbClr val="FFFFFF"/>
          </a:solidFill>
          <a:ln>
            <a:solidFill>
              <a:srgbClr val="000000"/>
            </a:solidFill>
          </a:ln>
        </p:spPr>
        <p:txBody>
          <a:bodyPr/>
          <a:lstStyle/>
          <a:p>
            <a:pPr eaLnBrk="1" hangingPunct="1"/>
            <a:endParaRPr lang="en-US">
              <a:latin typeface="Arial" pitchFamily="-112" charset="0"/>
              <a:ea typeface="ＭＳ Ｐゴシック" pitchFamily="-112" charset="-128"/>
              <a:cs typeface="ＭＳ Ｐゴシック" pitchFamily="-112"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xfrm>
            <a:off x="3976579" y="8839037"/>
            <a:ext cx="3041755" cy="465296"/>
          </a:xfrm>
          <a:prstGeom prst="rect">
            <a:avLst/>
          </a:prstGeom>
          <a:noFill/>
        </p:spPr>
        <p:txBody>
          <a:bodyPr lIns="91787" tIns="45894" rIns="91787" bIns="45894"/>
          <a:lstStyle/>
          <a:p>
            <a:fld id="{081371A2-32B0-4146-9601-2E85292C9DF8}" type="slidenum">
              <a:rPr lang="en-US">
                <a:latin typeface="Arial" pitchFamily="-112" charset="0"/>
              </a:rPr>
              <a:pPr/>
              <a:t>24</a:t>
            </a:fld>
            <a:endParaRPr lang="en-US">
              <a:latin typeface="Arial" pitchFamily="-112" charset="0"/>
            </a:endParaRPr>
          </a:p>
        </p:txBody>
      </p:sp>
      <p:sp>
        <p:nvSpPr>
          <p:cNvPr id="39939" name="Rectangle 1026"/>
          <p:cNvSpPr>
            <a:spLocks noGrp="1" noRot="1" noChangeAspect="1" noChangeArrowheads="1"/>
          </p:cNvSpPr>
          <p:nvPr>
            <p:ph type="sldImg"/>
          </p:nvPr>
        </p:nvSpPr>
        <p:spPr>
          <a:solidFill>
            <a:srgbClr val="FFFFFF"/>
          </a:solidFill>
          <a:ln/>
        </p:spPr>
      </p:sp>
      <p:sp>
        <p:nvSpPr>
          <p:cNvPr id="39940" name="Rectangle 1027"/>
          <p:cNvSpPr>
            <a:spLocks noGrp="1" noChangeArrowheads="1"/>
          </p:cNvSpPr>
          <p:nvPr>
            <p:ph type="body" idx="1"/>
          </p:nvPr>
        </p:nvSpPr>
        <p:spPr>
          <a:xfrm>
            <a:off x="936415" y="4420315"/>
            <a:ext cx="5147096" cy="4187666"/>
          </a:xfrm>
          <a:solidFill>
            <a:srgbClr val="FFFFFF"/>
          </a:solidFill>
          <a:ln>
            <a:solidFill>
              <a:srgbClr val="000000"/>
            </a:solidFill>
          </a:ln>
        </p:spPr>
        <p:txBody>
          <a:bodyPr/>
          <a:lstStyle/>
          <a:p>
            <a:pPr eaLnBrk="1" hangingPunct="1"/>
            <a:endParaRPr lang="en-US">
              <a:latin typeface="Arial" pitchFamily="-112" charset="0"/>
              <a:ea typeface="ＭＳ Ｐゴシック" pitchFamily="-112" charset="-128"/>
              <a:cs typeface="ＭＳ Ｐゴシック" pitchFamily="-112"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xfrm>
            <a:off x="3976579" y="8839037"/>
            <a:ext cx="3041755" cy="465296"/>
          </a:xfrm>
          <a:prstGeom prst="rect">
            <a:avLst/>
          </a:prstGeom>
          <a:noFill/>
        </p:spPr>
        <p:txBody>
          <a:bodyPr lIns="91787" tIns="45894" rIns="91787" bIns="45894"/>
          <a:lstStyle/>
          <a:p>
            <a:fld id="{081371A2-32B0-4146-9601-2E85292C9DF8}" type="slidenum">
              <a:rPr lang="en-US">
                <a:latin typeface="Arial" pitchFamily="-112" charset="0"/>
              </a:rPr>
              <a:pPr/>
              <a:t>25</a:t>
            </a:fld>
            <a:endParaRPr lang="en-US">
              <a:latin typeface="Arial" pitchFamily="-112" charset="0"/>
            </a:endParaRPr>
          </a:p>
        </p:txBody>
      </p:sp>
      <p:sp>
        <p:nvSpPr>
          <p:cNvPr id="39939" name="Rectangle 1026"/>
          <p:cNvSpPr>
            <a:spLocks noGrp="1" noRot="1" noChangeAspect="1" noChangeArrowheads="1"/>
          </p:cNvSpPr>
          <p:nvPr>
            <p:ph type="sldImg"/>
          </p:nvPr>
        </p:nvSpPr>
        <p:spPr>
          <a:solidFill>
            <a:srgbClr val="FFFFFF"/>
          </a:solidFill>
          <a:ln/>
        </p:spPr>
      </p:sp>
      <p:sp>
        <p:nvSpPr>
          <p:cNvPr id="39940" name="Rectangle 1027"/>
          <p:cNvSpPr>
            <a:spLocks noGrp="1" noChangeArrowheads="1"/>
          </p:cNvSpPr>
          <p:nvPr>
            <p:ph type="body" idx="1"/>
          </p:nvPr>
        </p:nvSpPr>
        <p:spPr>
          <a:xfrm>
            <a:off x="936415" y="4420315"/>
            <a:ext cx="5147096" cy="4187666"/>
          </a:xfrm>
          <a:solidFill>
            <a:srgbClr val="FFFFFF"/>
          </a:solidFill>
          <a:ln>
            <a:solidFill>
              <a:srgbClr val="000000"/>
            </a:solidFill>
          </a:ln>
        </p:spPr>
        <p:txBody>
          <a:bodyPr/>
          <a:lstStyle/>
          <a:p>
            <a:pPr eaLnBrk="1" hangingPunct="1"/>
            <a:endParaRPr lang="en-US">
              <a:latin typeface="Arial" pitchFamily="-112" charset="0"/>
              <a:ea typeface="ＭＳ Ｐゴシック" pitchFamily="-112" charset="-128"/>
              <a:cs typeface="ＭＳ Ｐゴシック" pitchFamily="-112"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69452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endParaRPr>
          </a:p>
        </p:txBody>
      </p:sp>
      <p:sp>
        <p:nvSpPr>
          <p:cNvPr id="45060" name="Slide Number Placeholder 3"/>
          <p:cNvSpPr>
            <a:spLocks noGrp="1"/>
          </p:cNvSpPr>
          <p:nvPr>
            <p:ph type="sldNum" sz="quarter" idx="4294967295"/>
          </p:nvPr>
        </p:nvSpPr>
        <p:spPr bwMode="auto">
          <a:xfrm>
            <a:off x="3976477" y="8839359"/>
            <a:ext cx="3041862" cy="46497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86" tIns="45844" rIns="91686" bIns="45844"/>
          <a:lstStyle>
            <a:lvl1pPr eaLnBrk="0" hangingPunct="0">
              <a:defRPr sz="3200" b="1">
                <a:solidFill>
                  <a:schemeClr val="tx1"/>
                </a:solidFill>
                <a:latin typeface="Times New Roman" charset="0"/>
                <a:ea typeface="ＭＳ Ｐゴシック" charset="0"/>
                <a:cs typeface="ＭＳ Ｐゴシック" charset="0"/>
              </a:defRPr>
            </a:lvl1pPr>
            <a:lvl2pPr marL="742653" indent="-285636" eaLnBrk="0" hangingPunct="0">
              <a:defRPr sz="3200" b="1">
                <a:solidFill>
                  <a:schemeClr val="tx1"/>
                </a:solidFill>
                <a:latin typeface="Times New Roman" charset="0"/>
                <a:ea typeface="ＭＳ Ｐゴシック" charset="0"/>
              </a:defRPr>
            </a:lvl2pPr>
            <a:lvl3pPr marL="1142543" indent="-228509" eaLnBrk="0" hangingPunct="0">
              <a:defRPr sz="3200" b="1">
                <a:solidFill>
                  <a:schemeClr val="tx1"/>
                </a:solidFill>
                <a:latin typeface="Times New Roman" charset="0"/>
                <a:ea typeface="ＭＳ Ｐゴシック" charset="0"/>
              </a:defRPr>
            </a:lvl3pPr>
            <a:lvl4pPr marL="1599560" indent="-228509" eaLnBrk="0" hangingPunct="0">
              <a:defRPr sz="3200" b="1">
                <a:solidFill>
                  <a:schemeClr val="tx1"/>
                </a:solidFill>
                <a:latin typeface="Times New Roman" charset="0"/>
                <a:ea typeface="ＭＳ Ｐゴシック" charset="0"/>
              </a:defRPr>
            </a:lvl4pPr>
            <a:lvl5pPr marL="2056577" indent="-228509" eaLnBrk="0" hangingPunct="0">
              <a:defRPr sz="3200" b="1">
                <a:solidFill>
                  <a:schemeClr val="tx1"/>
                </a:solidFill>
                <a:latin typeface="Times New Roman" charset="0"/>
                <a:ea typeface="ＭＳ Ｐゴシック" charset="0"/>
              </a:defRPr>
            </a:lvl5pPr>
            <a:lvl6pPr marL="2513594" indent="-228509" eaLnBrk="0" fontAlgn="base" hangingPunct="0">
              <a:spcBef>
                <a:spcPct val="0"/>
              </a:spcBef>
              <a:spcAft>
                <a:spcPct val="0"/>
              </a:spcAft>
              <a:defRPr sz="3200" b="1">
                <a:solidFill>
                  <a:schemeClr val="tx1"/>
                </a:solidFill>
                <a:latin typeface="Times New Roman" charset="0"/>
                <a:ea typeface="ＭＳ Ｐゴシック" charset="0"/>
              </a:defRPr>
            </a:lvl6pPr>
            <a:lvl7pPr marL="2970611" indent="-228509" eaLnBrk="0" fontAlgn="base" hangingPunct="0">
              <a:spcBef>
                <a:spcPct val="0"/>
              </a:spcBef>
              <a:spcAft>
                <a:spcPct val="0"/>
              </a:spcAft>
              <a:defRPr sz="3200" b="1">
                <a:solidFill>
                  <a:schemeClr val="tx1"/>
                </a:solidFill>
                <a:latin typeface="Times New Roman" charset="0"/>
                <a:ea typeface="ＭＳ Ｐゴシック" charset="0"/>
              </a:defRPr>
            </a:lvl7pPr>
            <a:lvl8pPr marL="3427628" indent="-228509" eaLnBrk="0" fontAlgn="base" hangingPunct="0">
              <a:spcBef>
                <a:spcPct val="0"/>
              </a:spcBef>
              <a:spcAft>
                <a:spcPct val="0"/>
              </a:spcAft>
              <a:defRPr sz="3200" b="1">
                <a:solidFill>
                  <a:schemeClr val="tx1"/>
                </a:solidFill>
                <a:latin typeface="Times New Roman" charset="0"/>
                <a:ea typeface="ＭＳ Ｐゴシック" charset="0"/>
              </a:defRPr>
            </a:lvl8pPr>
            <a:lvl9pPr marL="3884646" indent="-228509" eaLnBrk="0" fontAlgn="base" hangingPunct="0">
              <a:spcBef>
                <a:spcPct val="0"/>
              </a:spcBef>
              <a:spcAft>
                <a:spcPct val="0"/>
              </a:spcAft>
              <a:defRPr sz="3200" b="1">
                <a:solidFill>
                  <a:schemeClr val="tx1"/>
                </a:solidFill>
                <a:latin typeface="Times New Roman" charset="0"/>
                <a:ea typeface="ＭＳ Ｐゴシック" charset="0"/>
              </a:defRPr>
            </a:lvl9pPr>
          </a:lstStyle>
          <a:p>
            <a:pPr algn="ctr"/>
            <a:fld id="{076A5389-597E-3743-833B-AF62D40486D6}" type="slidenum">
              <a:rPr lang="en-US"/>
              <a:pPr algn="ct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xfrm>
            <a:off x="3976579" y="8839037"/>
            <a:ext cx="3041755" cy="465296"/>
          </a:xfrm>
          <a:prstGeom prst="rect">
            <a:avLst/>
          </a:prstGeom>
          <a:noFill/>
        </p:spPr>
        <p:txBody>
          <a:bodyPr lIns="91787" tIns="45894" rIns="91787" bIns="45894"/>
          <a:lstStyle/>
          <a:p>
            <a:fld id="{081371A2-32B0-4146-9601-2E85292C9DF8}" type="slidenum">
              <a:rPr lang="en-US">
                <a:latin typeface="Arial" pitchFamily="-112" charset="0"/>
              </a:rPr>
              <a:pPr/>
              <a:t>28</a:t>
            </a:fld>
            <a:endParaRPr lang="en-US">
              <a:latin typeface="Arial" pitchFamily="-112" charset="0"/>
            </a:endParaRPr>
          </a:p>
        </p:txBody>
      </p:sp>
      <p:sp>
        <p:nvSpPr>
          <p:cNvPr id="39939" name="Rectangle 1026"/>
          <p:cNvSpPr>
            <a:spLocks noGrp="1" noRot="1" noChangeAspect="1" noChangeArrowheads="1"/>
          </p:cNvSpPr>
          <p:nvPr>
            <p:ph type="sldImg"/>
          </p:nvPr>
        </p:nvSpPr>
        <p:spPr>
          <a:solidFill>
            <a:srgbClr val="FFFFFF"/>
          </a:solidFill>
          <a:ln/>
        </p:spPr>
      </p:sp>
      <p:sp>
        <p:nvSpPr>
          <p:cNvPr id="39940" name="Rectangle 1027"/>
          <p:cNvSpPr>
            <a:spLocks noGrp="1" noChangeArrowheads="1"/>
          </p:cNvSpPr>
          <p:nvPr>
            <p:ph type="body" idx="1"/>
          </p:nvPr>
        </p:nvSpPr>
        <p:spPr>
          <a:xfrm>
            <a:off x="936415" y="4420315"/>
            <a:ext cx="5147096" cy="4187666"/>
          </a:xfrm>
          <a:solidFill>
            <a:srgbClr val="FFFFFF"/>
          </a:solidFill>
          <a:ln>
            <a:solidFill>
              <a:srgbClr val="000000"/>
            </a:solidFill>
          </a:ln>
        </p:spPr>
        <p:txBody>
          <a:bodyPr/>
          <a:lstStyle/>
          <a:p>
            <a:pPr eaLnBrk="1" hangingPunct="1"/>
            <a:endParaRPr lang="en-US">
              <a:latin typeface="Arial" pitchFamily="-112" charset="0"/>
              <a:ea typeface="ＭＳ Ｐゴシック" pitchFamily="-112" charset="-128"/>
              <a:cs typeface="ＭＳ Ｐゴシック" pitchFamily="-112"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xfrm>
            <a:off x="3976579" y="8839037"/>
            <a:ext cx="3041755" cy="465296"/>
          </a:xfrm>
          <a:prstGeom prst="rect">
            <a:avLst/>
          </a:prstGeom>
          <a:noFill/>
        </p:spPr>
        <p:txBody>
          <a:bodyPr lIns="91787" tIns="45894" rIns="91787" bIns="45894"/>
          <a:lstStyle/>
          <a:p>
            <a:fld id="{081371A2-32B0-4146-9601-2E85292C9DF8}" type="slidenum">
              <a:rPr lang="en-US">
                <a:latin typeface="Arial" pitchFamily="-112" charset="0"/>
              </a:rPr>
              <a:pPr/>
              <a:t>29</a:t>
            </a:fld>
            <a:endParaRPr lang="en-US">
              <a:latin typeface="Arial" pitchFamily="-112" charset="0"/>
            </a:endParaRPr>
          </a:p>
        </p:txBody>
      </p:sp>
      <p:sp>
        <p:nvSpPr>
          <p:cNvPr id="39939" name="Rectangle 1026"/>
          <p:cNvSpPr>
            <a:spLocks noGrp="1" noRot="1" noChangeAspect="1" noChangeArrowheads="1"/>
          </p:cNvSpPr>
          <p:nvPr>
            <p:ph type="sldImg"/>
          </p:nvPr>
        </p:nvSpPr>
        <p:spPr>
          <a:solidFill>
            <a:srgbClr val="FFFFFF"/>
          </a:solidFill>
          <a:ln/>
        </p:spPr>
      </p:sp>
      <p:sp>
        <p:nvSpPr>
          <p:cNvPr id="39940" name="Rectangle 1027"/>
          <p:cNvSpPr>
            <a:spLocks noGrp="1" noChangeArrowheads="1"/>
          </p:cNvSpPr>
          <p:nvPr>
            <p:ph type="body" idx="1"/>
          </p:nvPr>
        </p:nvSpPr>
        <p:spPr>
          <a:xfrm>
            <a:off x="936415" y="4420315"/>
            <a:ext cx="5147096" cy="4187666"/>
          </a:xfrm>
          <a:solidFill>
            <a:srgbClr val="FFFFFF"/>
          </a:solidFill>
          <a:ln>
            <a:solidFill>
              <a:srgbClr val="000000"/>
            </a:solidFill>
          </a:ln>
        </p:spPr>
        <p:txBody>
          <a:bodyPr/>
          <a:lstStyle/>
          <a:p>
            <a:pPr eaLnBrk="1" hangingPunct="1"/>
            <a:endParaRPr lang="en-US">
              <a:latin typeface="Arial" pitchFamily="-112" charset="0"/>
              <a:ea typeface="ＭＳ Ｐゴシック" pitchFamily="-112" charset="-128"/>
              <a:cs typeface="ＭＳ Ｐゴシック" pitchFamily="-112"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489188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Track in the BST are bent into a helix due to the 5T </a:t>
            </a:r>
            <a:r>
              <a:rPr lang="en-US" dirty="0" err="1" smtClean="0"/>
              <a:t>solenoidal</a:t>
            </a:r>
            <a:r>
              <a:rPr lang="en-US" dirty="0" smtClean="0"/>
              <a:t> field.  So the first step of the reconstruction is to find space points.  There</a:t>
            </a:r>
            <a:r>
              <a:rPr lang="en-US" baseline="0" dirty="0" smtClean="0"/>
              <a:t> are three daisy-chained sensors in each of the 8 layers of the current design.  Each layer has 256 strips with linearly varying angles from 0 to 3 degrees.  The orientation of the strips in a double layer is such that they are mirror images of each other, so that when superimposed the strips intersect to yield an estimate for the track’s trajectory intersection with the sensor plane. Because depending on the track angle and momentum more than one strip can fire at the region of intersection clustering if adjacent firing strip is first done to get a subsequent estimate of intersecting cluster lines (centroid). The pattern recognition (selection of groups of points consistent with a track) is done in r, phi to select points consistent with a circle and has a loose </a:t>
            </a:r>
            <a:r>
              <a:rPr lang="en-US" baseline="0" dirty="0" err="1" smtClean="0"/>
              <a:t>tandip</a:t>
            </a:r>
            <a:r>
              <a:rPr lang="en-US" baseline="0" dirty="0" smtClean="0"/>
              <a:t> requirement for </a:t>
            </a:r>
            <a:r>
              <a:rPr lang="en-US" baseline="0" dirty="0" err="1" smtClean="0"/>
              <a:t>r,z</a:t>
            </a:r>
            <a:r>
              <a:rPr lang="en-US" baseline="0" dirty="0" smtClean="0"/>
              <a:t>.  The selected points are then fit.  We check the reconstruction using GEMC data. </a:t>
            </a:r>
            <a:r>
              <a:rPr lang="en-US" dirty="0"/>
              <a:t>	// The strips in the hybrid sensor of Layer B are connected to the pitch adapter and </a:t>
            </a:r>
          </a:p>
          <a:p>
            <a:r>
              <a:rPr lang="en-US" dirty="0"/>
              <a:t>	// and implanted with 156 </a:t>
            </a:r>
            <a:r>
              <a:rPr lang="en-US" u="sng" dirty="0"/>
              <a:t>micron pitch.  There are 256 strips oriented at graded angle </a:t>
            </a:r>
          </a:p>
          <a:p>
            <a:r>
              <a:rPr lang="en-US" dirty="0"/>
              <a:t>	// from 0 to +3 </a:t>
            </a:r>
            <a:r>
              <a:rPr lang="en-US" u="sng" dirty="0" err="1"/>
              <a:t>deg</a:t>
            </a:r>
            <a:r>
              <a:rPr lang="en-US" u="sng" dirty="0"/>
              <a:t> with respect to the bottom edge of layer B which corresponds to the z-direction. </a:t>
            </a:r>
          </a:p>
          <a:p>
            <a:r>
              <a:rPr lang="en-US" dirty="0"/>
              <a:t>	// Strip number 1 in Layer B is parallel to the bottom of the sensor.  </a:t>
            </a:r>
          </a:p>
          <a:p>
            <a:endParaRPr lang="en-US" dirty="0"/>
          </a:p>
        </p:txBody>
      </p:sp>
      <p:sp>
        <p:nvSpPr>
          <p:cNvPr id="4" name="Slide Number Placeholder 3"/>
          <p:cNvSpPr>
            <a:spLocks noGrp="1"/>
          </p:cNvSpPr>
          <p:nvPr>
            <p:ph type="sldNum" sz="quarter" idx="10"/>
          </p:nvPr>
        </p:nvSpPr>
        <p:spPr>
          <a:xfrm>
            <a:off x="3976781" y="8839669"/>
            <a:ext cx="3041540" cy="464655"/>
          </a:xfrm>
          <a:prstGeom prst="rect">
            <a:avLst/>
          </a:prstGeom>
        </p:spPr>
        <p:txBody>
          <a:bodyPr lIns="92336" tIns="46168" rIns="92336" bIns="46168"/>
          <a:lstStyle/>
          <a:p>
            <a:fld id="{28308AED-A6EE-094E-8F06-84B2773E32FF}" type="slidenum">
              <a:rPr lang="en-US" smtClean="0"/>
              <a:pPr/>
              <a:t>31</a:t>
            </a:fld>
            <a:endParaRPr lang="en-US"/>
          </a:p>
        </p:txBody>
      </p:sp>
    </p:spTree>
    <p:extLst>
      <p:ext uri="{BB962C8B-B14F-4D97-AF65-F5344CB8AC3E}">
        <p14:creationId xmlns:p14="http://schemas.microsoft.com/office/powerpoint/2010/main" val="23514920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xfrm>
            <a:off x="3976579" y="8839037"/>
            <a:ext cx="3041755" cy="465296"/>
          </a:xfrm>
          <a:prstGeom prst="rect">
            <a:avLst/>
          </a:prstGeom>
          <a:noFill/>
        </p:spPr>
        <p:txBody>
          <a:bodyPr lIns="91787" tIns="45894" rIns="91787" bIns="45894"/>
          <a:lstStyle/>
          <a:p>
            <a:fld id="{081371A2-32B0-4146-9601-2E85292C9DF8}" type="slidenum">
              <a:rPr lang="en-US">
                <a:latin typeface="Arial" pitchFamily="-112" charset="0"/>
              </a:rPr>
              <a:pPr/>
              <a:t>32</a:t>
            </a:fld>
            <a:endParaRPr lang="en-US">
              <a:latin typeface="Arial" pitchFamily="-112" charset="0"/>
            </a:endParaRPr>
          </a:p>
        </p:txBody>
      </p:sp>
      <p:sp>
        <p:nvSpPr>
          <p:cNvPr id="39939" name="Rectangle 1026"/>
          <p:cNvSpPr>
            <a:spLocks noGrp="1" noRot="1" noChangeAspect="1" noChangeArrowheads="1"/>
          </p:cNvSpPr>
          <p:nvPr>
            <p:ph type="sldImg"/>
          </p:nvPr>
        </p:nvSpPr>
        <p:spPr>
          <a:solidFill>
            <a:srgbClr val="FFFFFF"/>
          </a:solidFill>
          <a:ln/>
        </p:spPr>
      </p:sp>
      <p:sp>
        <p:nvSpPr>
          <p:cNvPr id="39940" name="Rectangle 1027"/>
          <p:cNvSpPr>
            <a:spLocks noGrp="1" noChangeArrowheads="1"/>
          </p:cNvSpPr>
          <p:nvPr>
            <p:ph type="body" idx="1"/>
          </p:nvPr>
        </p:nvSpPr>
        <p:spPr>
          <a:xfrm>
            <a:off x="936415" y="4420315"/>
            <a:ext cx="5147096" cy="4187666"/>
          </a:xfrm>
          <a:solidFill>
            <a:srgbClr val="FFFFFF"/>
          </a:solidFill>
          <a:ln>
            <a:solidFill>
              <a:srgbClr val="000000"/>
            </a:solidFill>
          </a:ln>
        </p:spPr>
        <p:txBody>
          <a:bodyPr/>
          <a:lstStyle/>
          <a:p>
            <a:pPr eaLnBrk="1" hangingPunct="1"/>
            <a:endParaRPr lang="en-US">
              <a:latin typeface="Arial" pitchFamily="-112" charset="0"/>
              <a:ea typeface="ＭＳ Ｐゴシック" pitchFamily="-112" charset="-128"/>
              <a:cs typeface="ＭＳ Ｐゴシック" pitchFamily="-112"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xfrm>
            <a:off x="3976579" y="8839037"/>
            <a:ext cx="3041755" cy="465296"/>
          </a:xfrm>
          <a:prstGeom prst="rect">
            <a:avLst/>
          </a:prstGeom>
          <a:noFill/>
        </p:spPr>
        <p:txBody>
          <a:bodyPr lIns="91787" tIns="45894" rIns="91787" bIns="45894"/>
          <a:lstStyle/>
          <a:p>
            <a:fld id="{081371A2-32B0-4146-9601-2E85292C9DF8}" type="slidenum">
              <a:rPr lang="en-US">
                <a:latin typeface="Arial" pitchFamily="-112" charset="0"/>
              </a:rPr>
              <a:pPr/>
              <a:t>33</a:t>
            </a:fld>
            <a:endParaRPr lang="en-US">
              <a:latin typeface="Arial" pitchFamily="-112" charset="0"/>
            </a:endParaRPr>
          </a:p>
        </p:txBody>
      </p:sp>
      <p:sp>
        <p:nvSpPr>
          <p:cNvPr id="39939" name="Rectangle 1026"/>
          <p:cNvSpPr>
            <a:spLocks noGrp="1" noRot="1" noChangeAspect="1" noChangeArrowheads="1"/>
          </p:cNvSpPr>
          <p:nvPr>
            <p:ph type="sldImg"/>
          </p:nvPr>
        </p:nvSpPr>
        <p:spPr>
          <a:solidFill>
            <a:srgbClr val="FFFFFF"/>
          </a:solidFill>
          <a:ln/>
        </p:spPr>
      </p:sp>
      <p:sp>
        <p:nvSpPr>
          <p:cNvPr id="39940" name="Rectangle 1027"/>
          <p:cNvSpPr>
            <a:spLocks noGrp="1" noChangeArrowheads="1"/>
          </p:cNvSpPr>
          <p:nvPr>
            <p:ph type="body" idx="1"/>
          </p:nvPr>
        </p:nvSpPr>
        <p:spPr>
          <a:xfrm>
            <a:off x="936415" y="4420315"/>
            <a:ext cx="5147096" cy="4187666"/>
          </a:xfrm>
          <a:solidFill>
            <a:srgbClr val="FFFFFF"/>
          </a:solidFill>
          <a:ln>
            <a:solidFill>
              <a:srgbClr val="000000"/>
            </a:solidFill>
          </a:ln>
        </p:spPr>
        <p:txBody>
          <a:bodyPr/>
          <a:lstStyle/>
          <a:p>
            <a:pPr eaLnBrk="1" hangingPunct="1"/>
            <a:endParaRPr lang="en-US">
              <a:latin typeface="Arial" pitchFamily="-112" charset="0"/>
              <a:ea typeface="ＭＳ Ｐゴシック" pitchFamily="-112" charset="-128"/>
              <a:cs typeface="ＭＳ Ｐゴシック" pitchFamily="-112"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a:xfrm>
            <a:off x="3975733" y="8838722"/>
            <a:ext cx="3042603" cy="465615"/>
          </a:xfrm>
          <a:prstGeom prst="rect">
            <a:avLst/>
          </a:prstGeom>
        </p:spPr>
        <p:txBody>
          <a:bodyPr lIns="91541" tIns="45770" rIns="91541" bIns="45770"/>
          <a:lstStyle/>
          <a:p>
            <a:fld id="{27B06B0A-FAA5-4F17-A456-4187090C7218}" type="slidenum">
              <a:rPr lang="fr-FR" smtClean="0"/>
              <a:t>34</a:t>
            </a:fld>
            <a:endParaRPr lang="fr-FR"/>
          </a:p>
        </p:txBody>
      </p:sp>
    </p:spTree>
    <p:extLst>
      <p:ext uri="{BB962C8B-B14F-4D97-AF65-F5344CB8AC3E}">
        <p14:creationId xmlns:p14="http://schemas.microsoft.com/office/powerpoint/2010/main" val="1513380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xfrm>
            <a:off x="3976579" y="8839037"/>
            <a:ext cx="3041755" cy="465296"/>
          </a:xfrm>
          <a:prstGeom prst="rect">
            <a:avLst/>
          </a:prstGeom>
          <a:noFill/>
        </p:spPr>
        <p:txBody>
          <a:bodyPr lIns="91787" tIns="45894" rIns="91787" bIns="45894"/>
          <a:lstStyle/>
          <a:p>
            <a:fld id="{081371A2-32B0-4146-9601-2E85292C9DF8}" type="slidenum">
              <a:rPr lang="en-US">
                <a:latin typeface="Arial" pitchFamily="-112" charset="0"/>
              </a:rPr>
              <a:pPr/>
              <a:t>35</a:t>
            </a:fld>
            <a:endParaRPr lang="en-US">
              <a:latin typeface="Arial" pitchFamily="-112" charset="0"/>
            </a:endParaRPr>
          </a:p>
        </p:txBody>
      </p:sp>
      <p:sp>
        <p:nvSpPr>
          <p:cNvPr id="39939" name="Rectangle 1026"/>
          <p:cNvSpPr>
            <a:spLocks noGrp="1" noRot="1" noChangeAspect="1" noChangeArrowheads="1"/>
          </p:cNvSpPr>
          <p:nvPr>
            <p:ph type="sldImg"/>
          </p:nvPr>
        </p:nvSpPr>
        <p:spPr>
          <a:solidFill>
            <a:srgbClr val="FFFFFF"/>
          </a:solidFill>
          <a:ln/>
        </p:spPr>
      </p:sp>
      <p:sp>
        <p:nvSpPr>
          <p:cNvPr id="39940" name="Rectangle 1027"/>
          <p:cNvSpPr>
            <a:spLocks noGrp="1" noChangeArrowheads="1"/>
          </p:cNvSpPr>
          <p:nvPr>
            <p:ph type="body" idx="1"/>
          </p:nvPr>
        </p:nvSpPr>
        <p:spPr>
          <a:xfrm>
            <a:off x="936415" y="4420315"/>
            <a:ext cx="5147096" cy="4187666"/>
          </a:xfrm>
          <a:solidFill>
            <a:srgbClr val="FFFFFF"/>
          </a:solidFill>
          <a:ln>
            <a:solidFill>
              <a:srgbClr val="000000"/>
            </a:solidFill>
          </a:ln>
        </p:spPr>
        <p:txBody>
          <a:bodyPr/>
          <a:lstStyle/>
          <a:p>
            <a:pPr eaLnBrk="1" hangingPunct="1"/>
            <a:endParaRPr lang="en-US">
              <a:latin typeface="Arial" pitchFamily="-112" charset="0"/>
              <a:ea typeface="ＭＳ Ｐゴシック" pitchFamily="-112" charset="-128"/>
              <a:cs typeface="ＭＳ Ｐゴシック" pitchFamily="-112"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xfrm>
            <a:off x="3976579" y="8839037"/>
            <a:ext cx="3041755" cy="465296"/>
          </a:xfrm>
          <a:prstGeom prst="rect">
            <a:avLst/>
          </a:prstGeom>
          <a:noFill/>
        </p:spPr>
        <p:txBody>
          <a:bodyPr lIns="91787" tIns="45894" rIns="91787" bIns="45894"/>
          <a:lstStyle/>
          <a:p>
            <a:fld id="{081371A2-32B0-4146-9601-2E85292C9DF8}" type="slidenum">
              <a:rPr lang="en-US">
                <a:latin typeface="Arial" pitchFamily="-112" charset="0"/>
              </a:rPr>
              <a:pPr/>
              <a:t>36</a:t>
            </a:fld>
            <a:endParaRPr lang="en-US">
              <a:latin typeface="Arial" pitchFamily="-112" charset="0"/>
            </a:endParaRPr>
          </a:p>
        </p:txBody>
      </p:sp>
      <p:sp>
        <p:nvSpPr>
          <p:cNvPr id="39939" name="Rectangle 1026"/>
          <p:cNvSpPr>
            <a:spLocks noGrp="1" noRot="1" noChangeAspect="1" noChangeArrowheads="1"/>
          </p:cNvSpPr>
          <p:nvPr>
            <p:ph type="sldImg"/>
          </p:nvPr>
        </p:nvSpPr>
        <p:spPr>
          <a:solidFill>
            <a:srgbClr val="FFFFFF"/>
          </a:solidFill>
          <a:ln/>
        </p:spPr>
      </p:sp>
      <p:sp>
        <p:nvSpPr>
          <p:cNvPr id="39940" name="Rectangle 1027"/>
          <p:cNvSpPr>
            <a:spLocks noGrp="1" noChangeArrowheads="1"/>
          </p:cNvSpPr>
          <p:nvPr>
            <p:ph type="body" idx="1"/>
          </p:nvPr>
        </p:nvSpPr>
        <p:spPr>
          <a:xfrm>
            <a:off x="936415" y="4420315"/>
            <a:ext cx="5147096" cy="4187666"/>
          </a:xfrm>
          <a:solidFill>
            <a:srgbClr val="FFFFFF"/>
          </a:solidFill>
          <a:ln>
            <a:solidFill>
              <a:srgbClr val="000000"/>
            </a:solidFill>
          </a:ln>
        </p:spPr>
        <p:txBody>
          <a:bodyPr/>
          <a:lstStyle/>
          <a:p>
            <a:pPr eaLnBrk="1" hangingPunct="1"/>
            <a:endParaRPr lang="en-US">
              <a:latin typeface="Arial" pitchFamily="-112" charset="0"/>
              <a:ea typeface="ＭＳ Ｐゴシック" pitchFamily="-112" charset="-128"/>
              <a:cs typeface="ＭＳ Ｐゴシック" pitchFamily="-112"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48918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a:xfrm>
            <a:off x="3975734" y="8838722"/>
            <a:ext cx="3042603" cy="465615"/>
          </a:xfrm>
          <a:prstGeom prst="rect">
            <a:avLst/>
          </a:prstGeom>
        </p:spPr>
        <p:txBody>
          <a:bodyPr lIns="91541" tIns="45770" rIns="91541" bIns="45770"/>
          <a:lstStyle/>
          <a:p>
            <a:fld id="{27B06B0A-FAA5-4F17-A456-4187090C7218}" type="slidenum">
              <a:rPr lang="fr-FR" smtClean="0"/>
              <a:t>4</a:t>
            </a:fld>
            <a:endParaRPr lang="fr-FR"/>
          </a:p>
        </p:txBody>
      </p:sp>
    </p:spTree>
    <p:extLst>
      <p:ext uri="{BB962C8B-B14F-4D97-AF65-F5344CB8AC3E}">
        <p14:creationId xmlns:p14="http://schemas.microsoft.com/office/powerpoint/2010/main" val="15133802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xfrm>
            <a:off x="3976579" y="8839037"/>
            <a:ext cx="3041755" cy="465296"/>
          </a:xfrm>
          <a:prstGeom prst="rect">
            <a:avLst/>
          </a:prstGeom>
          <a:noFill/>
        </p:spPr>
        <p:txBody>
          <a:bodyPr lIns="91787" tIns="45894" rIns="91787" bIns="45894"/>
          <a:lstStyle/>
          <a:p>
            <a:fld id="{081371A2-32B0-4146-9601-2E85292C9DF8}" type="slidenum">
              <a:rPr lang="en-US">
                <a:latin typeface="Arial" pitchFamily="-112" charset="0"/>
              </a:rPr>
              <a:pPr/>
              <a:t>42</a:t>
            </a:fld>
            <a:endParaRPr lang="en-US">
              <a:latin typeface="Arial" pitchFamily="-112" charset="0"/>
            </a:endParaRPr>
          </a:p>
        </p:txBody>
      </p:sp>
      <p:sp>
        <p:nvSpPr>
          <p:cNvPr id="39939" name="Rectangle 1026"/>
          <p:cNvSpPr>
            <a:spLocks noGrp="1" noRot="1" noChangeAspect="1" noChangeArrowheads="1"/>
          </p:cNvSpPr>
          <p:nvPr>
            <p:ph type="sldImg"/>
          </p:nvPr>
        </p:nvSpPr>
        <p:spPr>
          <a:solidFill>
            <a:srgbClr val="FFFFFF"/>
          </a:solidFill>
          <a:ln/>
        </p:spPr>
      </p:sp>
      <p:sp>
        <p:nvSpPr>
          <p:cNvPr id="39940" name="Rectangle 1027"/>
          <p:cNvSpPr>
            <a:spLocks noGrp="1" noChangeArrowheads="1"/>
          </p:cNvSpPr>
          <p:nvPr>
            <p:ph type="body" idx="1"/>
          </p:nvPr>
        </p:nvSpPr>
        <p:spPr>
          <a:xfrm>
            <a:off x="936415" y="4420315"/>
            <a:ext cx="5147096" cy="4187666"/>
          </a:xfrm>
          <a:solidFill>
            <a:srgbClr val="FFFFFF"/>
          </a:solidFill>
          <a:ln>
            <a:solidFill>
              <a:srgbClr val="000000"/>
            </a:solidFill>
          </a:ln>
        </p:spPr>
        <p:txBody>
          <a:bodyPr/>
          <a:lstStyle/>
          <a:p>
            <a:pPr eaLnBrk="1" hangingPunct="1"/>
            <a:endParaRPr lang="en-US">
              <a:latin typeface="Arial" pitchFamily="-112" charset="0"/>
              <a:ea typeface="ＭＳ Ｐゴシック" pitchFamily="-112" charset="-128"/>
              <a:cs typeface="ＭＳ Ｐゴシック" pitchFamily="-112"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489188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xfrm>
            <a:off x="3976579" y="8839037"/>
            <a:ext cx="3041755" cy="465296"/>
          </a:xfrm>
          <a:prstGeom prst="rect">
            <a:avLst/>
          </a:prstGeom>
          <a:noFill/>
        </p:spPr>
        <p:txBody>
          <a:bodyPr lIns="91787" tIns="45894" rIns="91787" bIns="45894"/>
          <a:lstStyle/>
          <a:p>
            <a:fld id="{081371A2-32B0-4146-9601-2E85292C9DF8}" type="slidenum">
              <a:rPr lang="en-US">
                <a:latin typeface="Arial" pitchFamily="-112" charset="0"/>
              </a:rPr>
              <a:pPr/>
              <a:t>50</a:t>
            </a:fld>
            <a:endParaRPr lang="en-US">
              <a:latin typeface="Arial" pitchFamily="-112" charset="0"/>
            </a:endParaRPr>
          </a:p>
        </p:txBody>
      </p:sp>
      <p:sp>
        <p:nvSpPr>
          <p:cNvPr id="39939" name="Rectangle 1026"/>
          <p:cNvSpPr>
            <a:spLocks noGrp="1" noRot="1" noChangeAspect="1" noChangeArrowheads="1"/>
          </p:cNvSpPr>
          <p:nvPr>
            <p:ph type="sldImg"/>
          </p:nvPr>
        </p:nvSpPr>
        <p:spPr>
          <a:solidFill>
            <a:srgbClr val="FFFFFF"/>
          </a:solidFill>
          <a:ln/>
        </p:spPr>
      </p:sp>
      <p:sp>
        <p:nvSpPr>
          <p:cNvPr id="39940" name="Rectangle 1027"/>
          <p:cNvSpPr>
            <a:spLocks noGrp="1" noChangeArrowheads="1"/>
          </p:cNvSpPr>
          <p:nvPr>
            <p:ph type="body" idx="1"/>
          </p:nvPr>
        </p:nvSpPr>
        <p:spPr>
          <a:xfrm>
            <a:off x="936415" y="4420315"/>
            <a:ext cx="5147096" cy="4187666"/>
          </a:xfrm>
          <a:solidFill>
            <a:srgbClr val="FFFFFF"/>
          </a:solidFill>
          <a:ln>
            <a:solidFill>
              <a:srgbClr val="000000"/>
            </a:solidFill>
          </a:ln>
        </p:spPr>
        <p:txBody>
          <a:bodyPr/>
          <a:lstStyle/>
          <a:p>
            <a:pPr eaLnBrk="1" hangingPunct="1"/>
            <a:endParaRPr lang="en-US">
              <a:latin typeface="Arial" pitchFamily="-112" charset="0"/>
              <a:ea typeface="ＭＳ Ｐゴシック" pitchFamily="-112" charset="-128"/>
              <a:cs typeface="ＭＳ Ｐゴシック" pitchFamily="-112"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xfrm>
            <a:off x="3976579" y="8839037"/>
            <a:ext cx="3041755" cy="465296"/>
          </a:xfrm>
          <a:prstGeom prst="rect">
            <a:avLst/>
          </a:prstGeom>
          <a:noFill/>
        </p:spPr>
        <p:txBody>
          <a:bodyPr lIns="91787" tIns="45894" rIns="91787" bIns="45894"/>
          <a:lstStyle/>
          <a:p>
            <a:fld id="{081371A2-32B0-4146-9601-2E85292C9DF8}" type="slidenum">
              <a:rPr lang="en-US">
                <a:latin typeface="Arial" pitchFamily="-112" charset="0"/>
              </a:rPr>
              <a:pPr/>
              <a:t>5</a:t>
            </a:fld>
            <a:endParaRPr lang="en-US">
              <a:latin typeface="Arial" pitchFamily="-112" charset="0"/>
            </a:endParaRPr>
          </a:p>
        </p:txBody>
      </p:sp>
      <p:sp>
        <p:nvSpPr>
          <p:cNvPr id="39939" name="Rectangle 1026"/>
          <p:cNvSpPr>
            <a:spLocks noGrp="1" noRot="1" noChangeAspect="1" noChangeArrowheads="1"/>
          </p:cNvSpPr>
          <p:nvPr>
            <p:ph type="sldImg"/>
          </p:nvPr>
        </p:nvSpPr>
        <p:spPr>
          <a:solidFill>
            <a:srgbClr val="FFFFFF"/>
          </a:solidFill>
          <a:ln/>
        </p:spPr>
      </p:sp>
      <p:sp>
        <p:nvSpPr>
          <p:cNvPr id="39940" name="Rectangle 1027"/>
          <p:cNvSpPr>
            <a:spLocks noGrp="1" noChangeArrowheads="1"/>
          </p:cNvSpPr>
          <p:nvPr>
            <p:ph type="body" idx="1"/>
          </p:nvPr>
        </p:nvSpPr>
        <p:spPr>
          <a:xfrm>
            <a:off x="936415" y="4420315"/>
            <a:ext cx="5147096" cy="4187666"/>
          </a:xfrm>
          <a:solidFill>
            <a:srgbClr val="FFFFFF"/>
          </a:solidFill>
          <a:ln>
            <a:solidFill>
              <a:srgbClr val="000000"/>
            </a:solidFill>
          </a:ln>
        </p:spPr>
        <p:txBody>
          <a:bodyPr/>
          <a:lstStyle/>
          <a:p>
            <a:pPr eaLnBrk="1" hangingPunct="1"/>
            <a:endParaRPr lang="en-US">
              <a:latin typeface="Arial" pitchFamily="-112" charset="0"/>
              <a:ea typeface="ＭＳ Ｐゴシック" pitchFamily="-112" charset="-128"/>
              <a:cs typeface="ＭＳ Ｐゴシック" pitchFamily="-112"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a:xfrm>
            <a:off x="3975733" y="8838722"/>
            <a:ext cx="3042603" cy="465615"/>
          </a:xfrm>
          <a:prstGeom prst="rect">
            <a:avLst/>
          </a:prstGeom>
        </p:spPr>
        <p:txBody>
          <a:bodyPr lIns="91541" tIns="45770" rIns="91541" bIns="45770"/>
          <a:lstStyle/>
          <a:p>
            <a:fld id="{27B06B0A-FAA5-4F17-A456-4187090C7218}" type="slidenum">
              <a:rPr lang="fr-FR" smtClean="0"/>
              <a:t>6</a:t>
            </a:fld>
            <a:endParaRPr lang="fr-FR"/>
          </a:p>
        </p:txBody>
      </p:sp>
    </p:spTree>
    <p:extLst>
      <p:ext uri="{BB962C8B-B14F-4D97-AF65-F5344CB8AC3E}">
        <p14:creationId xmlns:p14="http://schemas.microsoft.com/office/powerpoint/2010/main" val="1513380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48918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48918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48918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xfrm>
            <a:off x="3976579" y="8839037"/>
            <a:ext cx="3041755" cy="465296"/>
          </a:xfrm>
          <a:prstGeom prst="rect">
            <a:avLst/>
          </a:prstGeom>
          <a:noFill/>
        </p:spPr>
        <p:txBody>
          <a:bodyPr lIns="91787" tIns="45894" rIns="91787" bIns="45894"/>
          <a:lstStyle/>
          <a:p>
            <a:fld id="{081371A2-32B0-4146-9601-2E85292C9DF8}" type="slidenum">
              <a:rPr lang="en-US">
                <a:latin typeface="Arial" pitchFamily="-112" charset="0"/>
              </a:rPr>
              <a:pPr/>
              <a:t>16</a:t>
            </a:fld>
            <a:endParaRPr lang="en-US">
              <a:latin typeface="Arial" pitchFamily="-112" charset="0"/>
            </a:endParaRPr>
          </a:p>
        </p:txBody>
      </p:sp>
      <p:sp>
        <p:nvSpPr>
          <p:cNvPr id="39939" name="Rectangle 1026"/>
          <p:cNvSpPr>
            <a:spLocks noGrp="1" noRot="1" noChangeAspect="1" noChangeArrowheads="1"/>
          </p:cNvSpPr>
          <p:nvPr>
            <p:ph type="sldImg"/>
          </p:nvPr>
        </p:nvSpPr>
        <p:spPr>
          <a:solidFill>
            <a:srgbClr val="FFFFFF"/>
          </a:solidFill>
          <a:ln/>
        </p:spPr>
      </p:sp>
      <p:sp>
        <p:nvSpPr>
          <p:cNvPr id="39940" name="Rectangle 1027"/>
          <p:cNvSpPr>
            <a:spLocks noGrp="1" noChangeArrowheads="1"/>
          </p:cNvSpPr>
          <p:nvPr>
            <p:ph type="body" idx="1"/>
          </p:nvPr>
        </p:nvSpPr>
        <p:spPr>
          <a:xfrm>
            <a:off x="936415" y="4420315"/>
            <a:ext cx="5147096" cy="4187666"/>
          </a:xfrm>
          <a:solidFill>
            <a:srgbClr val="FFFFFF"/>
          </a:solidFill>
          <a:ln>
            <a:solidFill>
              <a:srgbClr val="000000"/>
            </a:solidFill>
          </a:ln>
        </p:spPr>
        <p:txBody>
          <a:bodyPr/>
          <a:lstStyle/>
          <a:p>
            <a:pPr eaLnBrk="1" hangingPunct="1"/>
            <a:endParaRPr lang="en-US">
              <a:latin typeface="Arial" pitchFamily="-112" charset="0"/>
              <a:ea typeface="ＭＳ Ｐゴシック" pitchFamily="-112" charset="-128"/>
              <a:cs typeface="ＭＳ Ｐゴシック" pitchFamily="-112"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90918"/>
            <a:ext cx="8229600" cy="4835245"/>
          </a:xfrm>
        </p:spPr>
        <p:txBody>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88025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53075875"/>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838200"/>
            <a:ext cx="4038600" cy="5287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838200"/>
            <a:ext cx="4038600" cy="5287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1.jpeg"/><Relationship Id="rId6"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94726"/>
            <a:ext cx="9144000" cy="39793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00150"/>
            <a:ext cx="8229600" cy="492601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6" name="Slide Number Placeholder 4"/>
          <p:cNvSpPr txBox="1">
            <a:spLocks/>
          </p:cNvSpPr>
          <p:nvPr/>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z="1200" smtClean="0">
                <a:solidFill>
                  <a:prstClr val="white"/>
                </a:solidFill>
              </a:rPr>
              <a:pPr/>
              <a:t>‹#›</a:t>
            </a:fld>
            <a:endParaRPr lang="en-US" sz="1200" dirty="0">
              <a:solidFill>
                <a:prstClr val="white"/>
              </a:solidFill>
            </a:endParaRPr>
          </a:p>
        </p:txBody>
      </p:sp>
      <p:sp>
        <p:nvSpPr>
          <p:cNvPr id="8" name="TextBox 7"/>
          <p:cNvSpPr txBox="1"/>
          <p:nvPr userDrawn="1"/>
        </p:nvSpPr>
        <p:spPr>
          <a:xfrm>
            <a:off x="2247900" y="6514362"/>
            <a:ext cx="1409700" cy="246221"/>
          </a:xfrm>
          <a:prstGeom prst="rect">
            <a:avLst/>
          </a:prstGeom>
          <a:noFill/>
        </p:spPr>
        <p:txBody>
          <a:bodyPr wrap="square" rtlCol="0">
            <a:spAutoFit/>
          </a:bodyPr>
          <a:lstStyle/>
          <a:p>
            <a:pPr defTabSz="457200"/>
            <a:r>
              <a:rPr lang="en-US" sz="1000" dirty="0" smtClean="0">
                <a:solidFill>
                  <a:prstClr val="white"/>
                </a:solidFill>
                <a:latin typeface="Arial" panose="020B0604020202020204" pitchFamily="34" charset="0"/>
                <a:cs typeface="Arial" panose="020B0604020202020204" pitchFamily="34" charset="0"/>
              </a:rPr>
              <a:t>June</a:t>
            </a:r>
            <a:r>
              <a:rPr lang="en-US" sz="1000" baseline="0" dirty="0" smtClean="0">
                <a:solidFill>
                  <a:prstClr val="white"/>
                </a:solidFill>
                <a:latin typeface="Arial" panose="020B0604020202020204" pitchFamily="34" charset="0"/>
                <a:cs typeface="Arial" panose="020B0604020202020204" pitchFamily="34" charset="0"/>
              </a:rPr>
              <a:t> 5</a:t>
            </a:r>
            <a:r>
              <a:rPr lang="en-US" sz="1000" dirty="0" smtClean="0">
                <a:solidFill>
                  <a:prstClr val="white"/>
                </a:solidFill>
                <a:latin typeface="Arial" panose="020B0604020202020204" pitchFamily="34" charset="0"/>
                <a:cs typeface="Arial" panose="020B0604020202020204" pitchFamily="34" charset="0"/>
              </a:rPr>
              <a:t>, </a:t>
            </a:r>
            <a:r>
              <a:rPr lang="en-US" sz="1000" dirty="0">
                <a:solidFill>
                  <a:prstClr val="white"/>
                </a:solidFill>
                <a:latin typeface="Arial" panose="020B0604020202020204" pitchFamily="34" charset="0"/>
                <a:cs typeface="Arial" panose="020B0604020202020204" pitchFamily="34" charset="0"/>
              </a:rPr>
              <a:t>2014</a:t>
            </a:r>
          </a:p>
        </p:txBody>
      </p:sp>
      <p:sp>
        <p:nvSpPr>
          <p:cNvPr id="9" name="TextBox 8"/>
          <p:cNvSpPr txBox="1"/>
          <p:nvPr userDrawn="1"/>
        </p:nvSpPr>
        <p:spPr>
          <a:xfrm>
            <a:off x="5715000" y="6520200"/>
            <a:ext cx="2133600" cy="246221"/>
          </a:xfrm>
          <a:prstGeom prst="rect">
            <a:avLst/>
          </a:prstGeom>
          <a:noFill/>
        </p:spPr>
        <p:txBody>
          <a:bodyPr wrap="square" rtlCol="0">
            <a:spAutoFit/>
          </a:bodyPr>
          <a:lstStyle/>
          <a:p>
            <a:pPr defTabSz="457200"/>
            <a:r>
              <a:rPr lang="en-US" sz="1000" dirty="0" smtClean="0">
                <a:solidFill>
                  <a:prstClr val="white"/>
                </a:solidFill>
                <a:latin typeface="Arial" panose="020B0604020202020204" pitchFamily="34" charset="0"/>
                <a:cs typeface="Arial" panose="020B0604020202020204" pitchFamily="34" charset="0"/>
              </a:rPr>
              <a:t>Director’s Review</a:t>
            </a:r>
            <a:endParaRPr lang="en-US" sz="10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6497564"/>
      </p:ext>
    </p:extLst>
  </p:cSld>
  <p:clrMap bg1="lt1" tx1="dk1" bg2="lt2" tx2="dk2" accent1="accent1" accent2="accent2" accent3="accent3" accent4="accent4" accent5="accent5" accent6="accent6" hlink="hlink" folHlink="folHlink"/>
  <p:sldLayoutIdLst>
    <p:sldLayoutId id="2147484807" r:id="rId1"/>
    <p:sldLayoutId id="2147484808" r:id="rId2"/>
    <p:sldLayoutId id="2147484809" r:id="rId3"/>
  </p:sldLayoutIdLst>
  <p:txStyles>
    <p:title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eg"/><Relationship Id="rId1" Type="http://schemas.openxmlformats.org/officeDocument/2006/relationships/slideLayout" Target="../slideLayouts/slideLayout1.xml"/><Relationship Id="rId2"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3" Type="http://schemas.openxmlformats.org/officeDocument/2006/relationships/image" Target="../media/image31.gif"/><Relationship Id="rId4" Type="http://schemas.openxmlformats.org/officeDocument/2006/relationships/image" Target="../media/image32.gif"/><Relationship Id="rId5" Type="http://schemas.openxmlformats.org/officeDocument/2006/relationships/image" Target="../media/image33.gif"/><Relationship Id="rId6" Type="http://schemas.openxmlformats.org/officeDocument/2006/relationships/image" Target="../media/image34.gif"/><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3" Type="http://schemas.openxmlformats.org/officeDocument/2006/relationships/image" Target="../media/image35.gif"/><Relationship Id="rId4" Type="http://schemas.openxmlformats.org/officeDocument/2006/relationships/image" Target="../media/image36.gif"/><Relationship Id="rId5" Type="http://schemas.openxmlformats.org/officeDocument/2006/relationships/image" Target="../media/image37.gif"/><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33.xml.rels><?xml version="1.0" encoding="UTF-8" standalone="yes"?>
<Relationships xmlns="http://schemas.openxmlformats.org/package/2006/relationships"><Relationship Id="rId3" Type="http://schemas.openxmlformats.org/officeDocument/2006/relationships/image" Target="../media/image44.gif"/><Relationship Id="rId4" Type="http://schemas.openxmlformats.org/officeDocument/2006/relationships/image" Target="../media/image45.gif"/><Relationship Id="rId5"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hyperlink" Target="http://clasweb.jlab.org/clas12offline/docs/detectors/html/svt/introduction.html" TargetMode="External"/><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5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5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3.xml"/><Relationship Id="rId2" Type="http://schemas.openxmlformats.org/officeDocument/2006/relationships/image" Target="../media/image5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jpeg"/><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19200"/>
            <a:ext cx="7772400" cy="1219200"/>
          </a:xfrm>
        </p:spPr>
        <p:txBody>
          <a:bodyPr/>
          <a:lstStyle/>
          <a:p>
            <a:r>
              <a:rPr lang="en-US" sz="3600" dirty="0">
                <a:solidFill>
                  <a:srgbClr val="000090"/>
                </a:solidFill>
                <a:latin typeface="+mj-lt"/>
              </a:rPr>
              <a:t/>
            </a:r>
            <a:br>
              <a:rPr lang="en-US" sz="3600" dirty="0">
                <a:solidFill>
                  <a:srgbClr val="000090"/>
                </a:solidFill>
                <a:latin typeface="+mj-lt"/>
              </a:rPr>
            </a:br>
            <a:r>
              <a:rPr lang="en-US" sz="3600" dirty="0">
                <a:solidFill>
                  <a:srgbClr val="000090"/>
                </a:solidFill>
                <a:latin typeface="+mj-lt"/>
              </a:rPr>
              <a:t/>
            </a:r>
            <a:br>
              <a:rPr lang="en-US" sz="3600" dirty="0">
                <a:solidFill>
                  <a:srgbClr val="000090"/>
                </a:solidFill>
                <a:latin typeface="+mj-lt"/>
              </a:rPr>
            </a:br>
            <a:r>
              <a:rPr lang="en-US" sz="3600" dirty="0" smtClean="0">
                <a:solidFill>
                  <a:srgbClr val="000090"/>
                </a:solidFill>
                <a:latin typeface="+mj-lt"/>
              </a:rPr>
              <a:t>Assessment of the SVT Project</a:t>
            </a:r>
            <a:r>
              <a:rPr lang="en-US" sz="3600" dirty="0">
                <a:solidFill>
                  <a:srgbClr val="000090"/>
                </a:solidFill>
                <a:latin typeface="+mj-lt"/>
              </a:rPr>
              <a:t/>
            </a:r>
            <a:br>
              <a:rPr lang="en-US" sz="3600" dirty="0">
                <a:solidFill>
                  <a:srgbClr val="000090"/>
                </a:solidFill>
                <a:latin typeface="+mj-lt"/>
              </a:rPr>
            </a:br>
            <a:r>
              <a:rPr lang="en-US" sz="3600" dirty="0">
                <a:solidFill>
                  <a:srgbClr val="000090"/>
                </a:solidFill>
                <a:latin typeface="+mj-lt"/>
              </a:rPr>
              <a:t/>
            </a:r>
            <a:br>
              <a:rPr lang="en-US" sz="3600" dirty="0">
                <a:solidFill>
                  <a:srgbClr val="000090"/>
                </a:solidFill>
                <a:latin typeface="+mj-lt"/>
              </a:rPr>
            </a:br>
            <a:r>
              <a:rPr lang="en-US" sz="3600" dirty="0">
                <a:solidFill>
                  <a:srgbClr val="000090"/>
                </a:solidFill>
                <a:latin typeface="+mj-lt"/>
              </a:rPr>
              <a:t>SVT technical project lead</a:t>
            </a:r>
          </a:p>
        </p:txBody>
      </p:sp>
      <p:sp>
        <p:nvSpPr>
          <p:cNvPr id="4" name="Title 1"/>
          <p:cNvSpPr txBox="1">
            <a:spLocks/>
          </p:cNvSpPr>
          <p:nvPr/>
        </p:nvSpPr>
        <p:spPr>
          <a:xfrm>
            <a:off x="770325" y="3581400"/>
            <a:ext cx="7772400" cy="762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fontAlgn="auto">
              <a:spcAft>
                <a:spcPts val="0"/>
              </a:spcAft>
            </a:pPr>
            <a:r>
              <a:rPr lang="en-US" sz="2800" dirty="0">
                <a:solidFill>
                  <a:srgbClr val="CC3399"/>
                </a:solidFill>
              </a:rPr>
              <a:t>Yuri </a:t>
            </a:r>
            <a:r>
              <a:rPr lang="en-US" sz="2800" dirty="0" smtClean="0">
                <a:solidFill>
                  <a:srgbClr val="CC3399"/>
                </a:solidFill>
              </a:rPr>
              <a:t>Gotra</a:t>
            </a:r>
          </a:p>
          <a:p>
            <a:pPr fontAlgn="auto">
              <a:spcAft>
                <a:spcPts val="0"/>
              </a:spcAft>
            </a:pPr>
            <a:r>
              <a:rPr lang="en-US" sz="2800" dirty="0">
                <a:solidFill>
                  <a:srgbClr val="CC3399"/>
                </a:solidFill>
              </a:rPr>
              <a:t/>
            </a:r>
            <a:br>
              <a:rPr lang="en-US" sz="2800" dirty="0">
                <a:solidFill>
                  <a:srgbClr val="CC3399"/>
                </a:solidFill>
              </a:rPr>
            </a:br>
            <a:endParaRPr lang="en-US" sz="2800" dirty="0">
              <a:solidFill>
                <a:srgbClr val="CC3399"/>
              </a:solidFill>
            </a:endParaRPr>
          </a:p>
        </p:txBody>
      </p:sp>
      <p:sp>
        <p:nvSpPr>
          <p:cNvPr id="3" name="TextBox 2"/>
          <p:cNvSpPr txBox="1"/>
          <p:nvPr/>
        </p:nvSpPr>
        <p:spPr>
          <a:xfrm>
            <a:off x="1981200" y="76200"/>
            <a:ext cx="5257800" cy="584775"/>
          </a:xfrm>
          <a:prstGeom prst="rect">
            <a:avLst/>
          </a:prstGeom>
          <a:noFill/>
        </p:spPr>
        <p:txBody>
          <a:bodyPr wrap="square" rtlCol="0">
            <a:spAutoFit/>
          </a:bodyPr>
          <a:lstStyle/>
          <a:p>
            <a:pPr fontAlgn="auto">
              <a:spcBef>
                <a:spcPts val="0"/>
              </a:spcBef>
              <a:spcAft>
                <a:spcPts val="0"/>
              </a:spcAft>
            </a:pPr>
            <a:r>
              <a:rPr lang="en-US" dirty="0">
                <a:solidFill>
                  <a:srgbClr val="000090"/>
                </a:solidFill>
                <a:latin typeface="Calibri"/>
              </a:rPr>
              <a:t>CLAS12 Silicon Vertex Tracker </a:t>
            </a: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bwMode="auto">
          <a:xfrm>
            <a:off x="4014812" y="4127947"/>
            <a:ext cx="1184275" cy="1520825"/>
          </a:xfrm>
          <a:prstGeom prst="rect">
            <a:avLst/>
          </a:prstGeom>
          <a:noFill/>
          <a:ln w="9525">
            <a:noFill/>
            <a:miter lim="800000"/>
            <a:headEnd/>
            <a:tailEnd/>
          </a:ln>
        </p:spPr>
      </p:pic>
      <p:sp>
        <p:nvSpPr>
          <p:cNvPr id="7" name="TextBox 6"/>
          <p:cNvSpPr txBox="1"/>
          <p:nvPr/>
        </p:nvSpPr>
        <p:spPr>
          <a:xfrm>
            <a:off x="6618358" y="5078849"/>
            <a:ext cx="2197980" cy="1169551"/>
          </a:xfrm>
          <a:prstGeom prst="rect">
            <a:avLst/>
          </a:prstGeom>
          <a:noFill/>
        </p:spPr>
        <p:txBody>
          <a:bodyPr wrap="square" rtlCol="0">
            <a:spAutoFit/>
          </a:bodyPr>
          <a:lstStyle/>
          <a:p>
            <a:pPr algn="r" defTabSz="457200"/>
            <a:r>
              <a:rPr lang="en-US" sz="1400" dirty="0" smtClean="0">
                <a:solidFill>
                  <a:srgbClr val="000090"/>
                </a:solidFill>
                <a:latin typeface="Arial" panose="020B0604020202020204" pitchFamily="34" charset="0"/>
                <a:cs typeface="Arial" panose="020B0604020202020204" pitchFamily="34" charset="0"/>
              </a:rPr>
              <a:t>Director’s CLAS12 Detector Assessments </a:t>
            </a:r>
          </a:p>
          <a:p>
            <a:pPr algn="r" defTabSz="457200"/>
            <a:r>
              <a:rPr lang="en-US" sz="1400" dirty="0" smtClean="0">
                <a:solidFill>
                  <a:srgbClr val="000090"/>
                </a:solidFill>
                <a:latin typeface="Arial" panose="020B0604020202020204" pitchFamily="34" charset="0"/>
                <a:cs typeface="Arial" panose="020B0604020202020204" pitchFamily="34" charset="0"/>
              </a:rPr>
              <a:t>Jefferson Lab</a:t>
            </a:r>
          </a:p>
          <a:p>
            <a:pPr algn="r" defTabSz="457200"/>
            <a:r>
              <a:rPr lang="en-US" sz="1400" dirty="0" smtClean="0">
                <a:solidFill>
                  <a:srgbClr val="000090"/>
                </a:solidFill>
                <a:latin typeface="Arial" panose="020B0604020202020204" pitchFamily="34" charset="0"/>
                <a:cs typeface="Arial" panose="020B0604020202020204" pitchFamily="34" charset="0"/>
              </a:rPr>
              <a:t>June 5, 2015</a:t>
            </a:r>
          </a:p>
          <a:p>
            <a:pPr algn="r" defTabSz="457200"/>
            <a:endParaRPr lang="en-US" sz="1400" dirty="0">
              <a:solidFill>
                <a:srgbClr val="00009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112082"/>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609601"/>
          </a:xfrm>
        </p:spPr>
        <p:txBody>
          <a:bodyPr/>
          <a:lstStyle/>
          <a:p>
            <a:r>
              <a:rPr lang="en-US" dirty="0" smtClean="0">
                <a:solidFill>
                  <a:srgbClr val="000090"/>
                </a:solidFill>
              </a:rPr>
              <a:t>SVT Slow Controls</a:t>
            </a:r>
            <a:endParaRPr lang="en-US" dirty="0">
              <a:solidFill>
                <a:srgbClr val="000090"/>
              </a:solidFill>
            </a:endParaRPr>
          </a:p>
        </p:txBody>
      </p:sp>
      <p:pic>
        <p:nvPicPr>
          <p:cNvPr id="2" name="Picture 1" descr="Untitl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2800"/>
            <a:ext cx="9144000" cy="5230368"/>
          </a:xfrm>
          <a:prstGeom prst="rect">
            <a:avLst/>
          </a:prstGeom>
        </p:spPr>
      </p:pic>
    </p:spTree>
    <p:extLst>
      <p:ext uri="{BB962C8B-B14F-4D97-AF65-F5344CB8AC3E}">
        <p14:creationId xmlns:p14="http://schemas.microsoft.com/office/powerpoint/2010/main" val="354592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0"/>
            <a:ext cx="9144000" cy="544248"/>
          </a:xfrm>
        </p:spPr>
        <p:txBody>
          <a:bodyPr>
            <a:noAutofit/>
          </a:bodyPr>
          <a:lstStyle/>
          <a:p>
            <a:pPr eaLnBrk="1" hangingPunct="1"/>
            <a:r>
              <a:rPr lang="en-US" sz="3600" dirty="0" smtClean="0">
                <a:solidFill>
                  <a:srgbClr val="000090"/>
                </a:solidFill>
                <a:ea typeface="ＭＳ Ｐゴシック" charset="-128"/>
              </a:rPr>
              <a:t>SVT</a:t>
            </a:r>
            <a:r>
              <a:rPr lang="en-US" sz="3600" b="1" dirty="0" smtClean="0">
                <a:solidFill>
                  <a:srgbClr val="000090"/>
                </a:solidFill>
                <a:ea typeface="ＭＳ Ｐゴシック" charset="-128"/>
              </a:rPr>
              <a:t> QA/QC and Manufacturing Plan</a:t>
            </a:r>
          </a:p>
        </p:txBody>
      </p:sp>
      <p:pic>
        <p:nvPicPr>
          <p:cNvPr id="2" name="Picture 1" descr="modulephot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5036746" y="2083361"/>
            <a:ext cx="5476072" cy="2738437"/>
          </a:xfrm>
          <a:prstGeom prst="rect">
            <a:avLst/>
          </a:prstGeom>
        </p:spPr>
      </p:pic>
      <p:sp>
        <p:nvSpPr>
          <p:cNvPr id="18" name="Rectangle 17"/>
          <p:cNvSpPr/>
          <p:nvPr/>
        </p:nvSpPr>
        <p:spPr>
          <a:xfrm>
            <a:off x="-1" y="729093"/>
            <a:ext cx="6365875" cy="4401204"/>
          </a:xfrm>
          <a:prstGeom prst="rect">
            <a:avLst/>
          </a:prstGeom>
        </p:spPr>
        <p:txBody>
          <a:bodyPr wrap="square">
            <a:spAutoFit/>
          </a:bodyPr>
          <a:lstStyle/>
          <a:p>
            <a:pPr marL="285750" indent="-285750" algn="l">
              <a:buFont typeface="Arial"/>
              <a:buChar char="•"/>
            </a:pPr>
            <a:r>
              <a:rPr lang="en-US" sz="1400" dirty="0" smtClean="0">
                <a:solidFill>
                  <a:srgbClr val="0000FF"/>
                </a:solidFill>
                <a:latin typeface="+mn-lt"/>
              </a:rPr>
              <a:t>Responsibilities during manufacturing:</a:t>
            </a:r>
          </a:p>
          <a:p>
            <a:pPr marL="742950" lvl="1" indent="-285750">
              <a:buFont typeface="Arial"/>
              <a:buChar char="•"/>
            </a:pPr>
            <a:r>
              <a:rPr lang="en-US" sz="1400" dirty="0" smtClean="0">
                <a:solidFill>
                  <a:srgbClr val="000090"/>
                </a:solidFill>
                <a:latin typeface="+mn-lt"/>
              </a:rPr>
              <a:t>Module components pass vendor QA</a:t>
            </a:r>
          </a:p>
          <a:p>
            <a:pPr marL="742950" lvl="1" indent="-285750">
              <a:buFont typeface="Arial"/>
              <a:buChar char="•"/>
            </a:pPr>
            <a:r>
              <a:rPr lang="en-US" sz="1400" dirty="0" smtClean="0">
                <a:solidFill>
                  <a:srgbClr val="000090"/>
                </a:solidFill>
                <a:latin typeface="+mn-lt"/>
              </a:rPr>
              <a:t>Reception QA/QC on module components </a:t>
            </a:r>
            <a:r>
              <a:rPr lang="en-US" sz="1400" dirty="0" smtClean="0">
                <a:solidFill>
                  <a:srgbClr val="FF6600"/>
                </a:solidFill>
                <a:latin typeface="+mn-lt"/>
              </a:rPr>
              <a:t>by JLab @JLab</a:t>
            </a:r>
          </a:p>
          <a:p>
            <a:pPr marL="742950" lvl="1" indent="-285750">
              <a:buFont typeface="Arial"/>
              <a:buChar char="•"/>
            </a:pPr>
            <a:r>
              <a:rPr lang="en-US" sz="1400" dirty="0" smtClean="0">
                <a:solidFill>
                  <a:srgbClr val="000090"/>
                </a:solidFill>
                <a:latin typeface="+mn-lt"/>
              </a:rPr>
              <a:t>Sensor QA test </a:t>
            </a:r>
            <a:r>
              <a:rPr lang="en-US" sz="1400" dirty="0" smtClean="0">
                <a:solidFill>
                  <a:srgbClr val="FF6600"/>
                </a:solidFill>
                <a:latin typeface="+mn-lt"/>
              </a:rPr>
              <a:t>by FNAL @FNAL</a:t>
            </a:r>
            <a:endParaRPr lang="en-US" sz="1400" dirty="0">
              <a:solidFill>
                <a:srgbClr val="FF6600"/>
              </a:solidFill>
              <a:latin typeface="+mn-lt"/>
            </a:endParaRPr>
          </a:p>
          <a:p>
            <a:pPr marL="742950" lvl="1" indent="-285750">
              <a:buFont typeface="Arial"/>
              <a:buChar char="•"/>
            </a:pPr>
            <a:r>
              <a:rPr lang="en-US" sz="1400" dirty="0">
                <a:solidFill>
                  <a:srgbClr val="000090"/>
                </a:solidFill>
                <a:latin typeface="+mn-lt"/>
              </a:rPr>
              <a:t>Module production </a:t>
            </a:r>
            <a:r>
              <a:rPr lang="en-US" sz="1400" dirty="0">
                <a:solidFill>
                  <a:srgbClr val="FF6600"/>
                </a:solidFill>
                <a:latin typeface="+mn-lt"/>
              </a:rPr>
              <a:t>by FNAL @FNAL</a:t>
            </a:r>
            <a:endParaRPr lang="en-US" sz="1400" dirty="0">
              <a:solidFill>
                <a:schemeClr val="accent2">
                  <a:lumMod val="75000"/>
                </a:schemeClr>
              </a:solidFill>
              <a:latin typeface="+mn-lt"/>
            </a:endParaRPr>
          </a:p>
          <a:p>
            <a:pPr marL="742950" lvl="1" indent="-285750">
              <a:buFont typeface="Arial"/>
              <a:buChar char="•"/>
            </a:pPr>
            <a:r>
              <a:rPr lang="en-US" sz="1400" dirty="0" smtClean="0">
                <a:solidFill>
                  <a:srgbClr val="000090"/>
                </a:solidFill>
                <a:latin typeface="+mn-lt"/>
              </a:rPr>
              <a:t>Mechanical surveys during module production </a:t>
            </a:r>
            <a:r>
              <a:rPr lang="en-US" sz="1400" dirty="0">
                <a:solidFill>
                  <a:srgbClr val="FF6600"/>
                </a:solidFill>
                <a:latin typeface="+mn-lt"/>
              </a:rPr>
              <a:t>by </a:t>
            </a:r>
            <a:r>
              <a:rPr lang="en-US" sz="1400" dirty="0" smtClean="0">
                <a:solidFill>
                  <a:srgbClr val="FF6600"/>
                </a:solidFill>
                <a:latin typeface="+mn-lt"/>
              </a:rPr>
              <a:t>FNAL @FNAL</a:t>
            </a:r>
          </a:p>
          <a:p>
            <a:pPr marL="742950" lvl="1" indent="-285750">
              <a:buFont typeface="Arial"/>
              <a:buChar char="•"/>
            </a:pPr>
            <a:r>
              <a:rPr lang="en-US" sz="1400" dirty="0" smtClean="0">
                <a:solidFill>
                  <a:srgbClr val="000090"/>
                </a:solidFill>
                <a:latin typeface="+mn-lt"/>
              </a:rPr>
              <a:t>Module production testing and burn in </a:t>
            </a:r>
            <a:r>
              <a:rPr lang="en-US" sz="1400" dirty="0">
                <a:solidFill>
                  <a:srgbClr val="FF6600"/>
                </a:solidFill>
                <a:latin typeface="+mn-lt"/>
              </a:rPr>
              <a:t>by JLab </a:t>
            </a:r>
            <a:r>
              <a:rPr lang="en-US" sz="1400" dirty="0" smtClean="0">
                <a:solidFill>
                  <a:srgbClr val="FF6600"/>
                </a:solidFill>
                <a:latin typeface="+mn-lt"/>
              </a:rPr>
              <a:t>@FNAL</a:t>
            </a:r>
            <a:endParaRPr lang="en-US" sz="1400" dirty="0">
              <a:solidFill>
                <a:srgbClr val="FF6600"/>
              </a:solidFill>
              <a:latin typeface="+mn-lt"/>
            </a:endParaRPr>
          </a:p>
          <a:p>
            <a:pPr marL="742950" lvl="1" indent="-285750">
              <a:buFont typeface="Arial"/>
              <a:buChar char="•"/>
            </a:pPr>
            <a:r>
              <a:rPr lang="en-US" sz="1400" dirty="0" smtClean="0">
                <a:solidFill>
                  <a:srgbClr val="000090"/>
                </a:solidFill>
                <a:latin typeface="+mn-lt"/>
              </a:rPr>
              <a:t>Module acceptance test </a:t>
            </a:r>
            <a:r>
              <a:rPr lang="en-US" sz="1400" dirty="0" smtClean="0">
                <a:solidFill>
                  <a:srgbClr val="FF6600"/>
                </a:solidFill>
                <a:latin typeface="+mn-lt"/>
              </a:rPr>
              <a:t>by </a:t>
            </a:r>
            <a:r>
              <a:rPr lang="en-US" sz="1400" dirty="0">
                <a:solidFill>
                  <a:srgbClr val="FF6600"/>
                </a:solidFill>
                <a:latin typeface="+mn-lt"/>
              </a:rPr>
              <a:t>JLab @JLab</a:t>
            </a:r>
          </a:p>
          <a:p>
            <a:pPr marL="742950" lvl="1" indent="-285750">
              <a:buFont typeface="Arial"/>
              <a:buChar char="•"/>
            </a:pPr>
            <a:r>
              <a:rPr lang="en-US" sz="1400" dirty="0" smtClean="0">
                <a:solidFill>
                  <a:srgbClr val="000090"/>
                </a:solidFill>
                <a:latin typeface="+mn-lt"/>
              </a:rPr>
              <a:t>Barrel Integration and testing </a:t>
            </a:r>
            <a:r>
              <a:rPr lang="en-US" sz="1400" dirty="0">
                <a:solidFill>
                  <a:srgbClr val="FF6600"/>
                </a:solidFill>
                <a:latin typeface="+mn-lt"/>
              </a:rPr>
              <a:t>by JLab @</a:t>
            </a:r>
            <a:r>
              <a:rPr lang="en-US" sz="1400" dirty="0" smtClean="0">
                <a:solidFill>
                  <a:srgbClr val="FF6600"/>
                </a:solidFill>
                <a:latin typeface="+mn-lt"/>
              </a:rPr>
              <a:t>JLab</a:t>
            </a:r>
          </a:p>
          <a:p>
            <a:pPr marL="742950" lvl="1" indent="-285750">
              <a:buFont typeface="Arial"/>
              <a:buChar char="•"/>
            </a:pPr>
            <a:r>
              <a:rPr lang="en-US" sz="1400" dirty="0" smtClean="0">
                <a:solidFill>
                  <a:srgbClr val="000090"/>
                </a:solidFill>
                <a:latin typeface="+mn-lt"/>
              </a:rPr>
              <a:t>SVT Commissioning and System Checkout </a:t>
            </a:r>
            <a:r>
              <a:rPr lang="en-US" sz="1400" dirty="0" smtClean="0">
                <a:solidFill>
                  <a:srgbClr val="FF6600"/>
                </a:solidFill>
                <a:latin typeface="+mn-lt"/>
              </a:rPr>
              <a:t>by </a:t>
            </a:r>
            <a:r>
              <a:rPr lang="en-US" sz="1400" dirty="0">
                <a:solidFill>
                  <a:srgbClr val="FF6600"/>
                </a:solidFill>
                <a:latin typeface="+mn-lt"/>
              </a:rPr>
              <a:t>JLab @JLab</a:t>
            </a:r>
          </a:p>
          <a:p>
            <a:pPr lvl="1"/>
            <a:endParaRPr lang="en-US" sz="1400" dirty="0" smtClean="0">
              <a:solidFill>
                <a:schemeClr val="accent2">
                  <a:lumMod val="75000"/>
                </a:schemeClr>
              </a:solidFill>
              <a:latin typeface="+mn-lt"/>
            </a:endParaRPr>
          </a:p>
          <a:p>
            <a:pPr marL="285750" indent="-285750">
              <a:buFont typeface="Arial"/>
              <a:buChar char="•"/>
            </a:pPr>
            <a:r>
              <a:rPr lang="en-US" sz="1400" dirty="0" smtClean="0">
                <a:solidFill>
                  <a:srgbClr val="0000FF"/>
                </a:solidFill>
                <a:latin typeface="+mn-lt"/>
              </a:rPr>
              <a:t>Module testing during production </a:t>
            </a:r>
            <a:r>
              <a:rPr lang="en-US" sz="1400" dirty="0">
                <a:solidFill>
                  <a:srgbClr val="FF6600"/>
                </a:solidFill>
                <a:latin typeface="Arial"/>
              </a:rPr>
              <a:t>b</a:t>
            </a:r>
            <a:r>
              <a:rPr lang="en-US" sz="1400" dirty="0">
                <a:solidFill>
                  <a:srgbClr val="FF6600"/>
                </a:solidFill>
                <a:latin typeface="+mn-lt"/>
              </a:rPr>
              <a:t>y JLab @FNAL</a:t>
            </a:r>
            <a:r>
              <a:rPr lang="en-US" sz="1400" dirty="0" smtClean="0">
                <a:solidFill>
                  <a:srgbClr val="FF6600"/>
                </a:solidFill>
                <a:latin typeface="+mn-lt"/>
              </a:rPr>
              <a:t>:</a:t>
            </a:r>
          </a:p>
          <a:p>
            <a:pPr marL="742950" lvl="1" indent="-285750">
              <a:buFont typeface="Arial"/>
              <a:buChar char="•"/>
            </a:pPr>
            <a:r>
              <a:rPr lang="en-US" sz="1400" dirty="0" smtClean="0">
                <a:solidFill>
                  <a:srgbClr val="000090"/>
                </a:solidFill>
                <a:latin typeface="+mn-lt"/>
              </a:rPr>
              <a:t>Module tested electrically during assembly:</a:t>
            </a:r>
          </a:p>
          <a:p>
            <a:pPr marL="1200150" lvl="2" indent="-285750">
              <a:buFont typeface="Arial"/>
              <a:buChar char="•"/>
            </a:pPr>
            <a:r>
              <a:rPr lang="en-US" sz="1400" dirty="0" smtClean="0">
                <a:solidFill>
                  <a:srgbClr val="000090"/>
                </a:solidFill>
                <a:latin typeface="+mn-lt"/>
              </a:rPr>
              <a:t>after chips are wire bonded</a:t>
            </a:r>
          </a:p>
          <a:p>
            <a:pPr marL="1200150" lvl="2" indent="-285750">
              <a:buFont typeface="Arial"/>
              <a:buChar char="•"/>
            </a:pPr>
            <a:r>
              <a:rPr lang="en-US" sz="1400" dirty="0" smtClean="0">
                <a:solidFill>
                  <a:srgbClr val="000090"/>
                </a:solidFill>
                <a:latin typeface="+mn-lt"/>
              </a:rPr>
              <a:t>after chips are encapsulated</a:t>
            </a:r>
          </a:p>
          <a:p>
            <a:pPr marL="1200150" lvl="2" indent="-285750">
              <a:buFont typeface="Arial"/>
              <a:buChar char="•"/>
            </a:pPr>
            <a:r>
              <a:rPr lang="en-US" sz="1400" dirty="0">
                <a:solidFill>
                  <a:srgbClr val="000090"/>
                </a:solidFill>
                <a:latin typeface="+mn-lt"/>
              </a:rPr>
              <a:t>a</a:t>
            </a:r>
            <a:r>
              <a:rPr lang="en-US" sz="1400" dirty="0" smtClean="0">
                <a:solidFill>
                  <a:srgbClr val="000090"/>
                </a:solidFill>
                <a:latin typeface="+mn-lt"/>
              </a:rPr>
              <a:t>fter hybrid placement on the backing structure</a:t>
            </a:r>
          </a:p>
          <a:p>
            <a:pPr marL="1200150" lvl="2" indent="-285750">
              <a:buFont typeface="Arial"/>
              <a:buChar char="•"/>
            </a:pPr>
            <a:r>
              <a:rPr lang="en-US" sz="1400" dirty="0">
                <a:solidFill>
                  <a:srgbClr val="000090"/>
                </a:solidFill>
                <a:latin typeface="+mn-lt"/>
              </a:rPr>
              <a:t>a</a:t>
            </a:r>
            <a:r>
              <a:rPr lang="en-US" sz="1400" dirty="0" smtClean="0">
                <a:solidFill>
                  <a:srgbClr val="000090"/>
                </a:solidFill>
                <a:latin typeface="+mn-lt"/>
              </a:rPr>
              <a:t>fter wire-bonding the sensors (each side)</a:t>
            </a:r>
          </a:p>
          <a:p>
            <a:pPr marL="742950" lvl="1" indent="-285750">
              <a:buFont typeface="Arial"/>
              <a:buChar char="•"/>
            </a:pPr>
            <a:r>
              <a:rPr lang="en-US" sz="1400" dirty="0" smtClean="0">
                <a:solidFill>
                  <a:srgbClr val="000090"/>
                </a:solidFill>
                <a:latin typeface="+mn-lt"/>
              </a:rPr>
              <a:t>Hybrids are burned in after chips are wire bonded</a:t>
            </a:r>
            <a:endParaRPr lang="en-US" sz="1400" dirty="0">
              <a:solidFill>
                <a:srgbClr val="000090"/>
              </a:solidFill>
              <a:latin typeface="+mn-lt"/>
            </a:endParaRPr>
          </a:p>
          <a:p>
            <a:pPr marL="742950" lvl="1" indent="-285750">
              <a:buFont typeface="Arial"/>
              <a:buChar char="•"/>
            </a:pPr>
            <a:r>
              <a:rPr lang="en-US" sz="1400" dirty="0" smtClean="0">
                <a:solidFill>
                  <a:srgbClr val="000090"/>
                </a:solidFill>
                <a:latin typeface="+mn-lt"/>
              </a:rPr>
              <a:t>Assembled </a:t>
            </a:r>
            <a:r>
              <a:rPr lang="en-US" sz="1400" dirty="0">
                <a:solidFill>
                  <a:srgbClr val="000090"/>
                </a:solidFill>
                <a:latin typeface="+mn-lt"/>
              </a:rPr>
              <a:t>modules </a:t>
            </a:r>
            <a:r>
              <a:rPr lang="en-US" sz="1400" dirty="0" smtClean="0">
                <a:solidFill>
                  <a:srgbClr val="000090"/>
                </a:solidFill>
                <a:latin typeface="+mn-lt"/>
              </a:rPr>
              <a:t>tested </a:t>
            </a:r>
            <a:endParaRPr lang="en-US" sz="1400" dirty="0">
              <a:solidFill>
                <a:srgbClr val="000090"/>
              </a:solidFill>
              <a:latin typeface="+mn-lt"/>
            </a:endParaRPr>
          </a:p>
          <a:p>
            <a:pPr marL="742950" lvl="1" indent="-285750">
              <a:buFont typeface="Arial"/>
              <a:buChar char="•"/>
            </a:pPr>
            <a:r>
              <a:rPr lang="en-US" sz="1400" dirty="0" smtClean="0">
                <a:solidFill>
                  <a:srgbClr val="000090"/>
                </a:solidFill>
                <a:latin typeface="+mn-lt"/>
              </a:rPr>
              <a:t>Multi-module burn</a:t>
            </a:r>
            <a:r>
              <a:rPr lang="en-US" sz="1400" dirty="0">
                <a:solidFill>
                  <a:srgbClr val="000090"/>
                </a:solidFill>
                <a:latin typeface="+mn-lt"/>
              </a:rPr>
              <a:t>-in test </a:t>
            </a:r>
            <a:r>
              <a:rPr lang="en-US" sz="1400" dirty="0" smtClean="0">
                <a:solidFill>
                  <a:srgbClr val="000090"/>
                </a:solidFill>
                <a:latin typeface="+mn-lt"/>
              </a:rPr>
              <a:t>conducted </a:t>
            </a:r>
            <a:r>
              <a:rPr lang="en-US" sz="1400" dirty="0">
                <a:solidFill>
                  <a:srgbClr val="000090"/>
                </a:solidFill>
                <a:latin typeface="+mn-lt"/>
              </a:rPr>
              <a:t>at </a:t>
            </a:r>
            <a:r>
              <a:rPr lang="en-US" sz="1400" dirty="0" err="1" smtClean="0">
                <a:solidFill>
                  <a:srgbClr val="000090"/>
                </a:solidFill>
                <a:latin typeface="+mn-lt"/>
              </a:rPr>
              <a:t>SiDet</a:t>
            </a:r>
            <a:endParaRPr lang="en-US" sz="1400" dirty="0" smtClean="0">
              <a:solidFill>
                <a:srgbClr val="000090"/>
              </a:solidFill>
              <a:latin typeface="+mn-lt"/>
            </a:endParaRPr>
          </a:p>
        </p:txBody>
      </p:sp>
    </p:spTree>
    <p:extLst>
      <p:ext uri="{BB962C8B-B14F-4D97-AF65-F5344CB8AC3E}">
        <p14:creationId xmlns:p14="http://schemas.microsoft.com/office/powerpoint/2010/main" val="3994633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1675"/>
            <a:ext cx="9144000" cy="397933"/>
          </a:xfrm>
        </p:spPr>
        <p:txBody>
          <a:bodyPr/>
          <a:lstStyle/>
          <a:p>
            <a:r>
              <a:rPr lang="en-US" dirty="0" smtClean="0">
                <a:solidFill>
                  <a:srgbClr val="333399"/>
                </a:solidFill>
              </a:rPr>
              <a:t>Outline</a:t>
            </a:r>
            <a:endParaRPr lang="en-US" dirty="0">
              <a:solidFill>
                <a:srgbClr val="333399"/>
              </a:solidFill>
            </a:endParaRPr>
          </a:p>
        </p:txBody>
      </p:sp>
      <p:sp>
        <p:nvSpPr>
          <p:cNvPr id="4" name="Rectangle 3"/>
          <p:cNvSpPr/>
          <p:nvPr/>
        </p:nvSpPr>
        <p:spPr>
          <a:xfrm>
            <a:off x="1454" y="731476"/>
            <a:ext cx="9142546" cy="5663089"/>
          </a:xfrm>
          <a:prstGeom prst="rect">
            <a:avLst/>
          </a:prstGeom>
        </p:spPr>
        <p:txBody>
          <a:bodyPr wrap="square">
            <a:spAutoFit/>
          </a:bodyPr>
          <a:lstStyle/>
          <a:p>
            <a:pPr marL="342900" indent="-342900">
              <a:buFont typeface="Arial"/>
              <a:buChar char="•"/>
            </a:pPr>
            <a:endParaRPr lang="en-US" sz="1000" dirty="0" smtClean="0">
              <a:solidFill>
                <a:srgbClr val="000090"/>
              </a:solidFill>
              <a:latin typeface="+mn-lt"/>
            </a:endParaRPr>
          </a:p>
          <a:p>
            <a:pPr marL="342900" indent="-342900">
              <a:buFont typeface="Wingdings" charset="2"/>
              <a:buChar char="§"/>
            </a:pPr>
            <a:r>
              <a:rPr lang="en-US" sz="2000" dirty="0" smtClean="0">
                <a:solidFill>
                  <a:schemeClr val="bg1">
                    <a:lumMod val="50000"/>
                  </a:schemeClr>
                </a:solidFill>
                <a:latin typeface="+mn-lt"/>
              </a:rPr>
              <a:t>SVT System Overview</a:t>
            </a:r>
          </a:p>
          <a:p>
            <a:pPr marL="342900" indent="-342900">
              <a:buFont typeface="Wingdings" charset="2"/>
              <a:buChar char="§"/>
            </a:pPr>
            <a:r>
              <a:rPr lang="en-US" sz="2000" b="0" dirty="0" smtClean="0">
                <a:solidFill>
                  <a:srgbClr val="000090"/>
                </a:solidFill>
                <a:latin typeface="+mn-lt"/>
              </a:rPr>
              <a:t>Current Project Status: work completed</a:t>
            </a:r>
          </a:p>
          <a:p>
            <a:pPr marL="800100" lvl="1" indent="-342900">
              <a:buFont typeface="Wingdings" charset="2"/>
              <a:buChar char="§"/>
            </a:pPr>
            <a:r>
              <a:rPr lang="en-US" sz="2000" b="0" dirty="0" smtClean="0">
                <a:solidFill>
                  <a:srgbClr val="000090"/>
                </a:solidFill>
                <a:latin typeface="+mn-lt"/>
              </a:rPr>
              <a:t>SVT </a:t>
            </a:r>
            <a:r>
              <a:rPr lang="en-US" sz="2000" b="0" dirty="0">
                <a:solidFill>
                  <a:srgbClr val="000090"/>
                </a:solidFill>
                <a:latin typeface="+mn-lt"/>
              </a:rPr>
              <a:t>assembly</a:t>
            </a:r>
          </a:p>
          <a:p>
            <a:pPr marL="800100" lvl="1" indent="-342900">
              <a:buFont typeface="Wingdings" charset="2"/>
              <a:buChar char="§"/>
            </a:pPr>
            <a:r>
              <a:rPr lang="en-US" sz="2000" b="0" dirty="0" smtClean="0">
                <a:solidFill>
                  <a:srgbClr val="000090"/>
                </a:solidFill>
                <a:latin typeface="+mn-lt"/>
              </a:rPr>
              <a:t>Detector Hardware and Cabling</a:t>
            </a:r>
          </a:p>
          <a:p>
            <a:pPr marL="800100" lvl="1" indent="-342900">
              <a:buFont typeface="Wingdings" charset="2"/>
              <a:buChar char="§"/>
            </a:pPr>
            <a:r>
              <a:rPr lang="en-US" sz="2000" b="0" dirty="0" smtClean="0">
                <a:solidFill>
                  <a:srgbClr val="000090"/>
                </a:solidFill>
                <a:latin typeface="+mn-lt"/>
              </a:rPr>
              <a:t>DAQ</a:t>
            </a:r>
          </a:p>
          <a:p>
            <a:pPr marL="800100" lvl="1" indent="-342900">
              <a:buFont typeface="Wingdings" charset="2"/>
              <a:buChar char="§"/>
            </a:pPr>
            <a:r>
              <a:rPr lang="en-US" sz="2000" b="0" dirty="0" smtClean="0">
                <a:solidFill>
                  <a:srgbClr val="000090"/>
                </a:solidFill>
                <a:latin typeface="+mn-lt"/>
              </a:rPr>
              <a:t>Slow Controls</a:t>
            </a:r>
          </a:p>
          <a:p>
            <a:pPr marL="800100" lvl="1" indent="-342900">
              <a:buFont typeface="Wingdings" charset="2"/>
              <a:buChar char="§"/>
            </a:pPr>
            <a:r>
              <a:rPr lang="en-US" sz="2000" b="0" dirty="0" smtClean="0">
                <a:solidFill>
                  <a:srgbClr val="000090"/>
                </a:solidFill>
                <a:latin typeface="+mn-lt"/>
              </a:rPr>
              <a:t>Calibration and Commissioning</a:t>
            </a:r>
          </a:p>
          <a:p>
            <a:pPr marL="800100" lvl="1" indent="-342900">
              <a:buFont typeface="Wingdings" charset="2"/>
              <a:buChar char="§"/>
            </a:pPr>
            <a:r>
              <a:rPr lang="en-US" sz="2000" b="0" dirty="0" smtClean="0">
                <a:solidFill>
                  <a:srgbClr val="000090"/>
                </a:solidFill>
                <a:latin typeface="+mn-lt"/>
              </a:rPr>
              <a:t>Documentation</a:t>
            </a:r>
          </a:p>
          <a:p>
            <a:pPr marL="800100" lvl="1" indent="-342900">
              <a:buFont typeface="Wingdings" charset="2"/>
              <a:buChar char="§"/>
            </a:pPr>
            <a:r>
              <a:rPr lang="en-US" sz="2000" b="0" dirty="0" smtClean="0">
                <a:solidFill>
                  <a:srgbClr val="000090"/>
                </a:solidFill>
                <a:latin typeface="+mn-lt"/>
              </a:rPr>
              <a:t>Cost Estimates</a:t>
            </a:r>
            <a:endParaRPr lang="en-US" sz="2000" b="0" dirty="0">
              <a:solidFill>
                <a:srgbClr val="000090"/>
              </a:solidFill>
              <a:latin typeface="+mn-lt"/>
            </a:endParaRPr>
          </a:p>
          <a:p>
            <a:pPr marL="342900" indent="-342900">
              <a:buFont typeface="Wingdings" charset="2"/>
              <a:buChar char="§"/>
            </a:pPr>
            <a:r>
              <a:rPr lang="en-US" sz="2000" dirty="0" smtClean="0">
                <a:solidFill>
                  <a:schemeClr val="bg1">
                    <a:lumMod val="50000"/>
                  </a:schemeClr>
                </a:solidFill>
                <a:latin typeface="+mn-lt"/>
              </a:rPr>
              <a:t>Project Work Remaining</a:t>
            </a:r>
          </a:p>
          <a:p>
            <a:pPr marL="800100" lvl="1" indent="-342900">
              <a:buFont typeface="Wingdings" charset="2"/>
              <a:buChar char="§"/>
            </a:pPr>
            <a:r>
              <a:rPr lang="en-US" sz="2000" b="0" dirty="0" smtClean="0">
                <a:solidFill>
                  <a:schemeClr val="bg1">
                    <a:lumMod val="50000"/>
                  </a:schemeClr>
                </a:solidFill>
                <a:latin typeface="+mn-lt"/>
              </a:rPr>
              <a:t>Status</a:t>
            </a:r>
            <a:endParaRPr lang="en-US" sz="2000" b="0" dirty="0">
              <a:solidFill>
                <a:schemeClr val="bg1">
                  <a:lumMod val="50000"/>
                </a:schemeClr>
              </a:solidFill>
              <a:latin typeface="+mn-lt"/>
            </a:endParaRPr>
          </a:p>
          <a:p>
            <a:pPr marL="800100" lvl="1" indent="-342900">
              <a:buFont typeface="Wingdings" charset="2"/>
              <a:buChar char="§"/>
            </a:pPr>
            <a:r>
              <a:rPr lang="en-US" sz="2000" b="0" dirty="0">
                <a:solidFill>
                  <a:schemeClr val="bg1">
                    <a:lumMod val="50000"/>
                  </a:schemeClr>
                </a:solidFill>
                <a:latin typeface="+mn-lt"/>
              </a:rPr>
              <a:t>Schedule</a:t>
            </a:r>
          </a:p>
          <a:p>
            <a:pPr marL="800100" lvl="1" indent="-342900">
              <a:buFont typeface="Wingdings" charset="2"/>
              <a:buChar char="§"/>
            </a:pPr>
            <a:r>
              <a:rPr lang="en-US" sz="2000" b="0" dirty="0">
                <a:solidFill>
                  <a:schemeClr val="bg1">
                    <a:lumMod val="50000"/>
                  </a:schemeClr>
                </a:solidFill>
                <a:latin typeface="+mn-lt"/>
              </a:rPr>
              <a:t>Cost </a:t>
            </a:r>
            <a:r>
              <a:rPr lang="en-US" sz="2000" b="0" dirty="0" smtClean="0">
                <a:solidFill>
                  <a:schemeClr val="bg1">
                    <a:lumMod val="50000"/>
                  </a:schemeClr>
                </a:solidFill>
                <a:latin typeface="+mn-lt"/>
              </a:rPr>
              <a:t>Estimates</a:t>
            </a:r>
            <a:endParaRPr lang="en-US" sz="2000" b="0" dirty="0">
              <a:solidFill>
                <a:schemeClr val="bg1">
                  <a:lumMod val="50000"/>
                </a:schemeClr>
              </a:solidFill>
              <a:latin typeface="+mn-lt"/>
            </a:endParaRPr>
          </a:p>
          <a:p>
            <a:pPr marL="342900" indent="-342900">
              <a:buFont typeface="Wingdings" charset="2"/>
              <a:buChar char="§"/>
            </a:pPr>
            <a:r>
              <a:rPr lang="en-US" sz="2000" dirty="0" smtClean="0">
                <a:solidFill>
                  <a:schemeClr val="bg1">
                    <a:lumMod val="50000"/>
                  </a:schemeClr>
                </a:solidFill>
                <a:latin typeface="+mn-lt"/>
              </a:rPr>
              <a:t>Off </a:t>
            </a:r>
            <a:r>
              <a:rPr lang="en-US" sz="2000" dirty="0">
                <a:solidFill>
                  <a:schemeClr val="bg1">
                    <a:lumMod val="50000"/>
                  </a:schemeClr>
                </a:solidFill>
                <a:latin typeface="+mn-lt"/>
              </a:rPr>
              <a:t>Project W</a:t>
            </a:r>
            <a:r>
              <a:rPr lang="en-US" sz="2000" dirty="0" smtClean="0">
                <a:solidFill>
                  <a:schemeClr val="bg1">
                    <a:lumMod val="50000"/>
                  </a:schemeClr>
                </a:solidFill>
                <a:latin typeface="+mn-lt"/>
              </a:rPr>
              <a:t>ork </a:t>
            </a:r>
            <a:r>
              <a:rPr lang="en-US" sz="2000" dirty="0">
                <a:solidFill>
                  <a:schemeClr val="bg1">
                    <a:lumMod val="50000"/>
                  </a:schemeClr>
                </a:solidFill>
                <a:latin typeface="+mn-lt"/>
              </a:rPr>
              <a:t>R</a:t>
            </a:r>
            <a:r>
              <a:rPr lang="en-US" sz="2000" dirty="0" smtClean="0">
                <a:solidFill>
                  <a:schemeClr val="bg1">
                    <a:lumMod val="50000"/>
                  </a:schemeClr>
                </a:solidFill>
                <a:latin typeface="+mn-lt"/>
              </a:rPr>
              <a:t>emaining</a:t>
            </a:r>
            <a:endParaRPr lang="en-US" sz="2000" dirty="0">
              <a:solidFill>
                <a:schemeClr val="bg1">
                  <a:lumMod val="50000"/>
                </a:schemeClr>
              </a:solidFill>
              <a:latin typeface="+mn-lt"/>
            </a:endParaRPr>
          </a:p>
          <a:p>
            <a:pPr marL="800100" lvl="1" indent="-342900">
              <a:buFont typeface="Wingdings" charset="2"/>
              <a:buChar char="§"/>
            </a:pPr>
            <a:r>
              <a:rPr lang="en-US" sz="2000" b="0" dirty="0" smtClean="0">
                <a:solidFill>
                  <a:schemeClr val="bg1">
                    <a:lumMod val="50000"/>
                  </a:schemeClr>
                </a:solidFill>
                <a:latin typeface="+mn-lt"/>
              </a:rPr>
              <a:t>Status</a:t>
            </a:r>
            <a:endParaRPr lang="en-US" sz="2000" b="0" dirty="0">
              <a:solidFill>
                <a:schemeClr val="bg1">
                  <a:lumMod val="50000"/>
                </a:schemeClr>
              </a:solidFill>
              <a:latin typeface="+mn-lt"/>
            </a:endParaRPr>
          </a:p>
          <a:p>
            <a:pPr marL="800100" lvl="1" indent="-342900">
              <a:buFont typeface="Wingdings" charset="2"/>
              <a:buChar char="§"/>
            </a:pPr>
            <a:r>
              <a:rPr lang="en-US" sz="2000" b="0" dirty="0">
                <a:solidFill>
                  <a:schemeClr val="bg1">
                    <a:lumMod val="50000"/>
                  </a:schemeClr>
                </a:solidFill>
                <a:latin typeface="+mn-lt"/>
              </a:rPr>
              <a:t>Schedule</a:t>
            </a:r>
          </a:p>
          <a:p>
            <a:pPr marL="800100" lvl="1" indent="-342900">
              <a:buFont typeface="Wingdings" charset="2"/>
              <a:buChar char="§"/>
            </a:pPr>
            <a:r>
              <a:rPr lang="en-US" sz="2000" b="0" dirty="0">
                <a:solidFill>
                  <a:schemeClr val="bg1">
                    <a:lumMod val="50000"/>
                  </a:schemeClr>
                </a:solidFill>
                <a:latin typeface="+mn-lt"/>
              </a:rPr>
              <a:t>Cost Estimates</a:t>
            </a:r>
          </a:p>
          <a:p>
            <a:pPr lvl="1"/>
            <a:endParaRPr lang="en-US" sz="1200" dirty="0">
              <a:solidFill>
                <a:srgbClr val="000090"/>
              </a:solidFill>
              <a:latin typeface="+mn-lt"/>
            </a:endParaRPr>
          </a:p>
        </p:txBody>
      </p:sp>
    </p:spTree>
    <p:extLst>
      <p:ext uri="{BB962C8B-B14F-4D97-AF65-F5344CB8AC3E}">
        <p14:creationId xmlns:p14="http://schemas.microsoft.com/office/powerpoint/2010/main" val="860004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60893"/>
            <a:ext cx="9144000" cy="487139"/>
          </a:xfrm>
        </p:spPr>
        <p:txBody>
          <a:bodyPr/>
          <a:lstStyle/>
          <a:p>
            <a:r>
              <a:rPr lang="en-US" sz="2400" dirty="0" smtClean="0">
                <a:solidFill>
                  <a:srgbClr val="333399"/>
                </a:solidFill>
                <a:cs typeface="Arial" pitchFamily="34" charset="0"/>
              </a:rPr>
              <a:t>SVT </a:t>
            </a:r>
            <a:r>
              <a:rPr lang="en-US" sz="2400" dirty="0" smtClean="0">
                <a:solidFill>
                  <a:srgbClr val="333399"/>
                </a:solidFill>
              </a:rPr>
              <a:t>Module Production and QA </a:t>
            </a:r>
            <a:r>
              <a:rPr lang="en-US" sz="2400" dirty="0" smtClean="0">
                <a:solidFill>
                  <a:srgbClr val="008000"/>
                </a:solidFill>
              </a:rPr>
              <a:t>Complete</a:t>
            </a:r>
            <a:endParaRPr lang="en-US" sz="2400" dirty="0">
              <a:solidFill>
                <a:srgbClr val="008000"/>
              </a:solidFill>
            </a:endParaRPr>
          </a:p>
        </p:txBody>
      </p:sp>
      <p:sp>
        <p:nvSpPr>
          <p:cNvPr id="13" name="Content Placeholder 2"/>
          <p:cNvSpPr>
            <a:spLocks noGrp="1"/>
          </p:cNvSpPr>
          <p:nvPr>
            <p:ph idx="1"/>
          </p:nvPr>
        </p:nvSpPr>
        <p:spPr>
          <a:xfrm>
            <a:off x="12399" y="804293"/>
            <a:ext cx="6099987" cy="5426122"/>
          </a:xfrm>
          <a:ln>
            <a:noFill/>
          </a:ln>
        </p:spPr>
        <p:txBody>
          <a:bodyPr>
            <a:normAutofit/>
          </a:bodyPr>
          <a:lstStyle/>
          <a:p>
            <a:pPr marL="285750" indent="-285750">
              <a:lnSpc>
                <a:spcPct val="80000"/>
              </a:lnSpc>
              <a:spcBef>
                <a:spcPts val="600"/>
              </a:spcBef>
              <a:buFont typeface="Wingdings" charset="2"/>
              <a:buChar char="q"/>
            </a:pPr>
            <a:r>
              <a:rPr lang="en-US" sz="1400" b="1" dirty="0">
                <a:solidFill>
                  <a:srgbClr val="008000"/>
                </a:solidFill>
              </a:rPr>
              <a:t>A</a:t>
            </a:r>
            <a:r>
              <a:rPr lang="en-US" sz="1400" b="1" dirty="0" smtClean="0">
                <a:solidFill>
                  <a:srgbClr val="008000"/>
                </a:solidFill>
              </a:rPr>
              <a:t>verage production </a:t>
            </a:r>
            <a:r>
              <a:rPr lang="en-US" sz="1400" b="1" dirty="0">
                <a:solidFill>
                  <a:srgbClr val="008000"/>
                </a:solidFill>
              </a:rPr>
              <a:t>rate (</a:t>
            </a:r>
            <a:r>
              <a:rPr lang="en-US" sz="1400" b="1" dirty="0" smtClean="0">
                <a:solidFill>
                  <a:srgbClr val="008000"/>
                </a:solidFill>
              </a:rPr>
              <a:t>2 modules per week</a:t>
            </a:r>
            <a:r>
              <a:rPr lang="en-US" sz="1400" b="1" dirty="0">
                <a:solidFill>
                  <a:srgbClr val="008000"/>
                </a:solidFill>
              </a:rPr>
              <a:t>) </a:t>
            </a:r>
            <a:r>
              <a:rPr lang="en-US" sz="1400" b="1" dirty="0" smtClean="0">
                <a:solidFill>
                  <a:srgbClr val="008000"/>
                </a:solidFill>
              </a:rPr>
              <a:t>sustained</a:t>
            </a:r>
            <a:endParaRPr lang="en-US" sz="1400" b="1" dirty="0">
              <a:solidFill>
                <a:srgbClr val="008000"/>
              </a:solidFill>
            </a:endParaRPr>
          </a:p>
          <a:p>
            <a:pPr marL="285750" indent="-285750">
              <a:lnSpc>
                <a:spcPct val="80000"/>
              </a:lnSpc>
              <a:spcBef>
                <a:spcPts val="600"/>
              </a:spcBef>
              <a:buFont typeface="Wingdings" charset="2"/>
              <a:buChar char="q"/>
            </a:pPr>
            <a:r>
              <a:rPr lang="en-US" sz="1400" b="1" dirty="0" smtClean="0">
                <a:solidFill>
                  <a:srgbClr val="008000"/>
                </a:solidFill>
              </a:rPr>
              <a:t>Good noise performance</a:t>
            </a:r>
          </a:p>
          <a:p>
            <a:pPr marL="285750" indent="-285750">
              <a:lnSpc>
                <a:spcPct val="80000"/>
              </a:lnSpc>
              <a:spcBef>
                <a:spcPts val="600"/>
              </a:spcBef>
              <a:buFont typeface="Wingdings" charset="2"/>
              <a:buChar char="q"/>
            </a:pPr>
            <a:r>
              <a:rPr lang="en-US" sz="1400" b="1" dirty="0" smtClean="0">
                <a:solidFill>
                  <a:srgbClr val="008000"/>
                </a:solidFill>
              </a:rPr>
              <a:t>Low leakage currents</a:t>
            </a:r>
          </a:p>
          <a:p>
            <a:pPr marL="285750" indent="-285750">
              <a:lnSpc>
                <a:spcPct val="80000"/>
              </a:lnSpc>
              <a:spcBef>
                <a:spcPts val="600"/>
              </a:spcBef>
              <a:buFont typeface="Wingdings" charset="2"/>
              <a:buChar char="q"/>
            </a:pPr>
            <a:r>
              <a:rPr lang="en-US" sz="1400" b="1" dirty="0" smtClean="0">
                <a:solidFill>
                  <a:srgbClr val="008000"/>
                </a:solidFill>
              </a:rPr>
              <a:t>Precise sensor placement (within few </a:t>
            </a:r>
            <a:r>
              <a:rPr lang="en-US" sz="1400" b="1" dirty="0" smtClean="0">
                <a:solidFill>
                  <a:srgbClr val="008000"/>
                </a:solidFill>
                <a:latin typeface="Symbol" charset="2"/>
                <a:cs typeface="Symbol" charset="2"/>
              </a:rPr>
              <a:t>m</a:t>
            </a:r>
            <a:r>
              <a:rPr lang="en-US" sz="1400" b="1" dirty="0" smtClean="0">
                <a:solidFill>
                  <a:srgbClr val="008000"/>
                </a:solidFill>
              </a:rPr>
              <a:t>m)</a:t>
            </a:r>
          </a:p>
          <a:p>
            <a:pPr marL="285750" indent="-285750">
              <a:lnSpc>
                <a:spcPct val="80000"/>
              </a:lnSpc>
              <a:spcBef>
                <a:spcPts val="600"/>
              </a:spcBef>
              <a:buFont typeface="Wingdings" charset="2"/>
              <a:buChar char="q"/>
            </a:pPr>
            <a:r>
              <a:rPr lang="en-US" sz="1400" b="1" dirty="0" smtClean="0">
                <a:solidFill>
                  <a:srgbClr val="008000"/>
                </a:solidFill>
              </a:rPr>
              <a:t>Passed QA testing and burn-in</a:t>
            </a:r>
          </a:p>
          <a:p>
            <a:pPr marL="285750" indent="-285750">
              <a:lnSpc>
                <a:spcPct val="80000"/>
              </a:lnSpc>
              <a:spcBef>
                <a:spcPts val="600"/>
              </a:spcBef>
              <a:buFont typeface="Wingdings" charset="2"/>
              <a:buChar char="q"/>
            </a:pPr>
            <a:r>
              <a:rPr lang="en-US" sz="1400" b="1" dirty="0" smtClean="0">
                <a:solidFill>
                  <a:srgbClr val="008000"/>
                </a:solidFill>
              </a:rPr>
              <a:t>Module QA </a:t>
            </a:r>
            <a:r>
              <a:rPr lang="en-US" sz="1400" b="1" dirty="0">
                <a:solidFill>
                  <a:srgbClr val="008000"/>
                </a:solidFill>
              </a:rPr>
              <a:t>data/plots </a:t>
            </a:r>
            <a:r>
              <a:rPr lang="en-US" sz="1400" b="1" dirty="0" smtClean="0">
                <a:solidFill>
                  <a:srgbClr val="008000"/>
                </a:solidFill>
              </a:rPr>
              <a:t>uploaded to the database</a:t>
            </a:r>
          </a:p>
          <a:p>
            <a:pPr marL="285750" indent="-285750">
              <a:lnSpc>
                <a:spcPct val="80000"/>
              </a:lnSpc>
              <a:spcBef>
                <a:spcPts val="600"/>
              </a:spcBef>
              <a:buFont typeface="Wingdings" charset="2"/>
              <a:buChar char="q"/>
            </a:pPr>
            <a:r>
              <a:rPr lang="en-US" sz="1400" b="1" dirty="0" smtClean="0">
                <a:solidFill>
                  <a:srgbClr val="008000"/>
                </a:solidFill>
              </a:rPr>
              <a:t>No additional bad channels after burn-in</a:t>
            </a:r>
          </a:p>
          <a:p>
            <a:pPr marL="285750" indent="-285750">
              <a:lnSpc>
                <a:spcPct val="80000"/>
              </a:lnSpc>
              <a:spcBef>
                <a:spcPts val="600"/>
              </a:spcBef>
              <a:buFont typeface="Wingdings" charset="2"/>
              <a:buChar char="q"/>
            </a:pPr>
            <a:r>
              <a:rPr lang="en-US" sz="1400" b="1" dirty="0" smtClean="0">
                <a:solidFill>
                  <a:srgbClr val="008000"/>
                </a:solidFill>
              </a:rPr>
              <a:t>Modules transported to JLab</a:t>
            </a:r>
            <a:r>
              <a:rPr lang="en-US" sz="1400" b="1" dirty="0">
                <a:solidFill>
                  <a:srgbClr val="008000"/>
                </a:solidFill>
              </a:rPr>
              <a:t> </a:t>
            </a:r>
            <a:r>
              <a:rPr lang="en-US" sz="1400" b="1" dirty="0" smtClean="0">
                <a:solidFill>
                  <a:srgbClr val="008000"/>
                </a:solidFill>
              </a:rPr>
              <a:t>and tested</a:t>
            </a:r>
          </a:p>
          <a:p>
            <a:pPr marL="285750" indent="-285750">
              <a:lnSpc>
                <a:spcPct val="80000"/>
              </a:lnSpc>
              <a:spcBef>
                <a:spcPts val="600"/>
              </a:spcBef>
              <a:buFont typeface="Wingdings" charset="2"/>
              <a:buChar char="q"/>
            </a:pPr>
            <a:r>
              <a:rPr lang="en-US" sz="1400" b="1" dirty="0" smtClean="0">
                <a:solidFill>
                  <a:srgbClr val="008000"/>
                </a:solidFill>
              </a:rPr>
              <a:t>Contract with </a:t>
            </a:r>
            <a:r>
              <a:rPr lang="en-US" sz="1400" b="1" dirty="0" err="1" smtClean="0">
                <a:solidFill>
                  <a:srgbClr val="008000"/>
                </a:solidFill>
              </a:rPr>
              <a:t>Fermilab</a:t>
            </a:r>
            <a:r>
              <a:rPr lang="en-US" sz="1400" b="1" dirty="0" smtClean="0">
                <a:solidFill>
                  <a:srgbClr val="008000"/>
                </a:solidFill>
              </a:rPr>
              <a:t> completed</a:t>
            </a:r>
          </a:p>
          <a:p>
            <a:pPr marL="285750" indent="-285750">
              <a:lnSpc>
                <a:spcPct val="80000"/>
              </a:lnSpc>
              <a:spcBef>
                <a:spcPts val="600"/>
              </a:spcBef>
              <a:buFont typeface="Wingdings" charset="2"/>
              <a:buChar char="q"/>
            </a:pPr>
            <a:r>
              <a:rPr lang="en-US" sz="1400" b="1" dirty="0" smtClean="0">
                <a:solidFill>
                  <a:srgbClr val="008000"/>
                </a:solidFill>
              </a:rPr>
              <a:t>Letter sent to FNAL on 04/06/15</a:t>
            </a:r>
          </a:p>
        </p:txBody>
      </p:sp>
      <p:pic>
        <p:nvPicPr>
          <p:cNvPr id="9" name="Picture 8" descr="IMG_0438.JPG"/>
          <p:cNvPicPr>
            <a:picLocks noChangeAspect="1"/>
          </p:cNvPicPr>
          <p:nvPr/>
        </p:nvPicPr>
        <p:blipFill rotWithShape="1">
          <a:blip r:embed="rId2" cstate="print">
            <a:extLst>
              <a:ext uri="{28A0092B-C50C-407E-A947-70E740481C1C}">
                <a14:useLocalDpi xmlns:a14="http://schemas.microsoft.com/office/drawing/2010/main" val="0"/>
              </a:ext>
            </a:extLst>
          </a:blip>
          <a:srcRect t="21820"/>
          <a:stretch/>
        </p:blipFill>
        <p:spPr>
          <a:xfrm>
            <a:off x="4244093" y="3324141"/>
            <a:ext cx="4899907" cy="2578942"/>
          </a:xfrm>
          <a:prstGeom prst="rect">
            <a:avLst/>
          </a:prstGeom>
        </p:spPr>
      </p:pic>
      <p:pic>
        <p:nvPicPr>
          <p:cNvPr id="7" name="Picture 6" descr="Screen Shot 2014-06-06 at 12.24.21 PM.png"/>
          <p:cNvPicPr>
            <a:picLocks noChangeAspect="1"/>
          </p:cNvPicPr>
          <p:nvPr/>
        </p:nvPicPr>
        <p:blipFill rotWithShape="1">
          <a:blip r:embed="rId3" cstate="print">
            <a:extLst>
              <a:ext uri="{28A0092B-C50C-407E-A947-70E740481C1C}">
                <a14:useLocalDpi xmlns:a14="http://schemas.microsoft.com/office/drawing/2010/main" val="0"/>
              </a:ext>
            </a:extLst>
          </a:blip>
          <a:srcRect t="3565"/>
          <a:stretch/>
        </p:blipFill>
        <p:spPr>
          <a:xfrm>
            <a:off x="6036549" y="824408"/>
            <a:ext cx="3107451" cy="2479384"/>
          </a:xfrm>
          <a:prstGeom prst="rect">
            <a:avLst/>
          </a:prstGeom>
        </p:spPr>
      </p:pic>
      <p:pic>
        <p:nvPicPr>
          <p:cNvPr id="10" name="Picture 9" descr="IMG_0441.JPG"/>
          <p:cNvPicPr>
            <a:picLocks noChangeAspect="1"/>
          </p:cNvPicPr>
          <p:nvPr/>
        </p:nvPicPr>
        <p:blipFill rotWithShape="1">
          <a:blip r:embed="rId4" cstate="print">
            <a:extLst>
              <a:ext uri="{28A0092B-C50C-407E-A947-70E740481C1C}">
                <a14:useLocalDpi xmlns:a14="http://schemas.microsoft.com/office/drawing/2010/main" val="0"/>
              </a:ext>
            </a:extLst>
          </a:blip>
          <a:srcRect l="3555"/>
          <a:stretch/>
        </p:blipFill>
        <p:spPr>
          <a:xfrm>
            <a:off x="208451" y="3320411"/>
            <a:ext cx="3556937" cy="2572061"/>
          </a:xfrm>
          <a:prstGeom prst="rect">
            <a:avLst/>
          </a:prstGeom>
        </p:spPr>
      </p:pic>
      <p:sp>
        <p:nvSpPr>
          <p:cNvPr id="8" name="TextBox 7"/>
          <p:cNvSpPr txBox="1"/>
          <p:nvPr/>
        </p:nvSpPr>
        <p:spPr>
          <a:xfrm>
            <a:off x="3198799" y="5992320"/>
            <a:ext cx="3165455" cy="369332"/>
          </a:xfrm>
          <a:prstGeom prst="rect">
            <a:avLst/>
          </a:prstGeom>
          <a:noFill/>
          <a:ln>
            <a:solidFill>
              <a:srgbClr val="00800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1800" dirty="0">
                <a:solidFill>
                  <a:srgbClr val="008000"/>
                </a:solidFill>
              </a:rPr>
              <a:t>C</a:t>
            </a:r>
            <a:r>
              <a:rPr lang="en-US" sz="1800" dirty="0" smtClean="0">
                <a:solidFill>
                  <a:srgbClr val="008000"/>
                </a:solidFill>
              </a:rPr>
              <a:t>ompleted by March 2015</a:t>
            </a:r>
            <a:endParaRPr lang="en-US" sz="1800" dirty="0">
              <a:solidFill>
                <a:srgbClr val="008000"/>
              </a:solidFill>
            </a:endParaRPr>
          </a:p>
        </p:txBody>
      </p:sp>
    </p:spTree>
    <p:extLst>
      <p:ext uri="{BB962C8B-B14F-4D97-AF65-F5344CB8AC3E}">
        <p14:creationId xmlns:p14="http://schemas.microsoft.com/office/powerpoint/2010/main" val="1620416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1675"/>
            <a:ext cx="9144000" cy="397933"/>
          </a:xfrm>
        </p:spPr>
        <p:txBody>
          <a:bodyPr/>
          <a:lstStyle/>
          <a:p>
            <a:r>
              <a:rPr lang="en-US" dirty="0" smtClean="0">
                <a:solidFill>
                  <a:srgbClr val="333399"/>
                </a:solidFill>
              </a:rPr>
              <a:t>SVT Region 1 assembly</a:t>
            </a:r>
            <a:endParaRPr lang="en-US" dirty="0">
              <a:solidFill>
                <a:srgbClr val="333399"/>
              </a:solidFill>
            </a:endParaRPr>
          </a:p>
        </p:txBody>
      </p:sp>
      <p:pic>
        <p:nvPicPr>
          <p:cNvPr id="5" name="Picture 4" descr="20150305_101917.jpg"/>
          <p:cNvPicPr>
            <a:picLocks noChangeAspect="1"/>
          </p:cNvPicPr>
          <p:nvPr/>
        </p:nvPicPr>
        <p:blipFill rotWithShape="1">
          <a:blip r:embed="rId3" cstate="print">
            <a:extLst>
              <a:ext uri="{28A0092B-C50C-407E-A947-70E740481C1C}">
                <a14:useLocalDpi xmlns:a14="http://schemas.microsoft.com/office/drawing/2010/main" val="0"/>
              </a:ext>
            </a:extLst>
          </a:blip>
          <a:srcRect l="792" t="21802" r="-792" b="13180"/>
          <a:stretch/>
        </p:blipFill>
        <p:spPr>
          <a:xfrm rot="5400000">
            <a:off x="4987020" y="2327396"/>
            <a:ext cx="5697424" cy="2616536"/>
          </a:xfrm>
          <a:prstGeom prst="rect">
            <a:avLst/>
          </a:prstGeom>
        </p:spPr>
      </p:pic>
      <p:pic>
        <p:nvPicPr>
          <p:cNvPr id="6" name="Picture 5" descr="20150305_101252.jpg"/>
          <p:cNvPicPr>
            <a:picLocks noChangeAspect="1"/>
          </p:cNvPicPr>
          <p:nvPr/>
        </p:nvPicPr>
        <p:blipFill rotWithShape="1">
          <a:blip r:embed="rId4" cstate="print">
            <a:extLst>
              <a:ext uri="{28A0092B-C50C-407E-A947-70E740481C1C}">
                <a14:useLocalDpi xmlns:a14="http://schemas.microsoft.com/office/drawing/2010/main" val="0"/>
              </a:ext>
            </a:extLst>
          </a:blip>
          <a:srcRect l="21222" t="5531" r="12889"/>
          <a:stretch/>
        </p:blipFill>
        <p:spPr>
          <a:xfrm>
            <a:off x="-1" y="812800"/>
            <a:ext cx="6525641" cy="5618480"/>
          </a:xfrm>
          <a:prstGeom prst="rect">
            <a:avLst/>
          </a:prstGeom>
        </p:spPr>
      </p:pic>
    </p:spTree>
    <p:extLst>
      <p:ext uri="{BB962C8B-B14F-4D97-AF65-F5344CB8AC3E}">
        <p14:creationId xmlns:p14="http://schemas.microsoft.com/office/powerpoint/2010/main" val="3149935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1675"/>
            <a:ext cx="9144000" cy="397933"/>
          </a:xfrm>
        </p:spPr>
        <p:txBody>
          <a:bodyPr/>
          <a:lstStyle/>
          <a:p>
            <a:r>
              <a:rPr lang="en-US" dirty="0" smtClean="0">
                <a:solidFill>
                  <a:srgbClr val="333399"/>
                </a:solidFill>
              </a:rPr>
              <a:t>SVT Region 2 assembly</a:t>
            </a:r>
            <a:endParaRPr lang="en-US" dirty="0">
              <a:solidFill>
                <a:srgbClr val="333399"/>
              </a:solidFill>
            </a:endParaRPr>
          </a:p>
        </p:txBody>
      </p:sp>
      <p:pic>
        <p:nvPicPr>
          <p:cNvPr id="3" name="Picture 2" descr="IMG_0948.JPG"/>
          <p:cNvPicPr>
            <a:picLocks noChangeAspect="1"/>
          </p:cNvPicPr>
          <p:nvPr/>
        </p:nvPicPr>
        <p:blipFill rotWithShape="1">
          <a:blip r:embed="rId3" cstate="print">
            <a:extLst>
              <a:ext uri="{28A0092B-C50C-407E-A947-70E740481C1C}">
                <a14:useLocalDpi xmlns:a14="http://schemas.microsoft.com/office/drawing/2010/main" val="0"/>
              </a:ext>
            </a:extLst>
          </a:blip>
          <a:srcRect t="17576" b="23651"/>
          <a:stretch/>
        </p:blipFill>
        <p:spPr>
          <a:xfrm rot="5400000">
            <a:off x="5172958" y="2434409"/>
            <a:ext cx="5590874" cy="2333068"/>
          </a:xfrm>
          <a:prstGeom prst="rect">
            <a:avLst/>
          </a:prstGeom>
        </p:spPr>
      </p:pic>
      <p:pic>
        <p:nvPicPr>
          <p:cNvPr id="4" name="Picture 3" descr="IMG_096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97484"/>
            <a:ext cx="6756470" cy="5597163"/>
          </a:xfrm>
          <a:prstGeom prst="rect">
            <a:avLst/>
          </a:prstGeom>
        </p:spPr>
      </p:pic>
    </p:spTree>
    <p:extLst>
      <p:ext uri="{BB962C8B-B14F-4D97-AF65-F5344CB8AC3E}">
        <p14:creationId xmlns:p14="http://schemas.microsoft.com/office/powerpoint/2010/main" val="1236428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000090"/>
                </a:solidFill>
                <a:ea typeface="ＭＳ Ｐゴシック" pitchFamily="-112" charset="-128"/>
                <a:cs typeface="ＭＳ Ｐゴシック" pitchFamily="-112" charset="-128"/>
              </a:rPr>
              <a:t>Region 3 Assembly</a:t>
            </a:r>
            <a:endParaRPr lang="en-US" dirty="0">
              <a:solidFill>
                <a:srgbClr val="000090"/>
              </a:solidFill>
            </a:endParaRPr>
          </a:p>
        </p:txBody>
      </p:sp>
      <p:pic>
        <p:nvPicPr>
          <p:cNvPr id="6" name="Picture 5" descr="IMG_118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350" y="814379"/>
            <a:ext cx="8492069" cy="5661379"/>
          </a:xfrm>
          <a:prstGeom prst="rect">
            <a:avLst/>
          </a:prstGeom>
        </p:spPr>
      </p:pic>
    </p:spTree>
    <p:extLst>
      <p:ext uri="{BB962C8B-B14F-4D97-AF65-F5344CB8AC3E}">
        <p14:creationId xmlns:p14="http://schemas.microsoft.com/office/powerpoint/2010/main" val="765700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000090"/>
                </a:solidFill>
                <a:ea typeface="ＭＳ Ｐゴシック" pitchFamily="-112" charset="-128"/>
                <a:cs typeface="ＭＳ Ｐゴシック" pitchFamily="-112" charset="-128"/>
              </a:rPr>
              <a:t>Region 4 Survey and Alignment</a:t>
            </a:r>
            <a:endParaRPr lang="en-US" dirty="0">
              <a:solidFill>
                <a:srgbClr val="000090"/>
              </a:solidFill>
            </a:endParaRPr>
          </a:p>
        </p:txBody>
      </p:sp>
      <p:pic>
        <p:nvPicPr>
          <p:cNvPr id="3" name="Picture 2" descr="IMG_139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120" y="802640"/>
            <a:ext cx="8260080" cy="5506720"/>
          </a:xfrm>
          <a:prstGeom prst="rect">
            <a:avLst/>
          </a:prstGeom>
        </p:spPr>
      </p:pic>
    </p:spTree>
    <p:extLst>
      <p:ext uri="{BB962C8B-B14F-4D97-AF65-F5344CB8AC3E}">
        <p14:creationId xmlns:p14="http://schemas.microsoft.com/office/powerpoint/2010/main" val="385999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000090"/>
                </a:solidFill>
                <a:ea typeface="ＭＳ Ｐゴシック" pitchFamily="-112" charset="-128"/>
                <a:cs typeface="ＭＳ Ｐゴシック" pitchFamily="-112" charset="-128"/>
              </a:rPr>
              <a:t>Region 4 Assembly</a:t>
            </a:r>
            <a:endParaRPr lang="en-US" dirty="0">
              <a:solidFill>
                <a:srgbClr val="000090"/>
              </a:solidFill>
            </a:endParaRPr>
          </a:p>
        </p:txBody>
      </p:sp>
      <p:pic>
        <p:nvPicPr>
          <p:cNvPr id="3" name="Picture 2" descr="IMG_1437.JPG"/>
          <p:cNvPicPr>
            <a:picLocks noChangeAspect="1"/>
          </p:cNvPicPr>
          <p:nvPr/>
        </p:nvPicPr>
        <p:blipFill rotWithShape="1">
          <a:blip r:embed="rId3" cstate="print">
            <a:extLst>
              <a:ext uri="{28A0092B-C50C-407E-A947-70E740481C1C}">
                <a14:useLocalDpi xmlns:a14="http://schemas.microsoft.com/office/drawing/2010/main" val="0"/>
              </a:ext>
            </a:extLst>
          </a:blip>
          <a:srcRect t="3674"/>
          <a:stretch/>
        </p:blipFill>
        <p:spPr>
          <a:xfrm>
            <a:off x="-1" y="802640"/>
            <a:ext cx="9144001" cy="5628640"/>
          </a:xfrm>
          <a:prstGeom prst="rect">
            <a:avLst/>
          </a:prstGeom>
        </p:spPr>
      </p:pic>
    </p:spTree>
    <p:extLst>
      <p:ext uri="{BB962C8B-B14F-4D97-AF65-F5344CB8AC3E}">
        <p14:creationId xmlns:p14="http://schemas.microsoft.com/office/powerpoint/2010/main" val="1789350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000090"/>
                </a:solidFill>
                <a:ea typeface="ＭＳ Ｐゴシック" pitchFamily="-112" charset="-128"/>
                <a:cs typeface="ＭＳ Ｐゴシック" pitchFamily="-112" charset="-128"/>
              </a:rPr>
              <a:t>Region 4 Assembled</a:t>
            </a:r>
            <a:endParaRPr lang="en-US" dirty="0">
              <a:solidFill>
                <a:srgbClr val="000090"/>
              </a:solidFill>
            </a:endParaRPr>
          </a:p>
        </p:txBody>
      </p:sp>
      <p:pic>
        <p:nvPicPr>
          <p:cNvPr id="2" name="Picture 1" descr="IMG_1445.JPG"/>
          <p:cNvPicPr>
            <a:picLocks noChangeAspect="1"/>
          </p:cNvPicPr>
          <p:nvPr/>
        </p:nvPicPr>
        <p:blipFill rotWithShape="1">
          <a:blip r:embed="rId3" cstate="print">
            <a:extLst>
              <a:ext uri="{28A0092B-C50C-407E-A947-70E740481C1C}">
                <a14:useLocalDpi xmlns:a14="http://schemas.microsoft.com/office/drawing/2010/main" val="0"/>
              </a:ext>
            </a:extLst>
          </a:blip>
          <a:srcRect t="7246"/>
          <a:stretch/>
        </p:blipFill>
        <p:spPr>
          <a:xfrm>
            <a:off x="0" y="812799"/>
            <a:ext cx="9144000" cy="5654261"/>
          </a:xfrm>
          <a:prstGeom prst="rect">
            <a:avLst/>
          </a:prstGeom>
        </p:spPr>
      </p:pic>
    </p:spTree>
    <p:extLst>
      <p:ext uri="{BB962C8B-B14F-4D97-AF65-F5344CB8AC3E}">
        <p14:creationId xmlns:p14="http://schemas.microsoft.com/office/powerpoint/2010/main" val="2687969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1675"/>
            <a:ext cx="9144000" cy="397933"/>
          </a:xfrm>
        </p:spPr>
        <p:txBody>
          <a:bodyPr/>
          <a:lstStyle/>
          <a:p>
            <a:r>
              <a:rPr lang="en-US" dirty="0" smtClean="0">
                <a:solidFill>
                  <a:srgbClr val="333399"/>
                </a:solidFill>
              </a:rPr>
              <a:t>Outline</a:t>
            </a:r>
            <a:endParaRPr lang="en-US" dirty="0">
              <a:solidFill>
                <a:srgbClr val="333399"/>
              </a:solidFill>
            </a:endParaRPr>
          </a:p>
        </p:txBody>
      </p:sp>
      <p:sp>
        <p:nvSpPr>
          <p:cNvPr id="4" name="Rectangle 3"/>
          <p:cNvSpPr/>
          <p:nvPr/>
        </p:nvSpPr>
        <p:spPr>
          <a:xfrm>
            <a:off x="1454" y="731476"/>
            <a:ext cx="9142546" cy="5355312"/>
          </a:xfrm>
          <a:prstGeom prst="rect">
            <a:avLst/>
          </a:prstGeom>
        </p:spPr>
        <p:txBody>
          <a:bodyPr wrap="square">
            <a:spAutoFit/>
          </a:bodyPr>
          <a:lstStyle/>
          <a:p>
            <a:pPr marL="342900" indent="-342900">
              <a:buFont typeface="Arial"/>
              <a:buChar char="•"/>
            </a:pPr>
            <a:endParaRPr lang="en-US" sz="1000" dirty="0" smtClean="0">
              <a:solidFill>
                <a:srgbClr val="000090"/>
              </a:solidFill>
              <a:latin typeface="+mn-lt"/>
            </a:endParaRPr>
          </a:p>
          <a:p>
            <a:pPr marL="342900" indent="-342900">
              <a:buFont typeface="Wingdings" charset="2"/>
              <a:buChar char="§"/>
            </a:pPr>
            <a:r>
              <a:rPr lang="en-US" sz="2000" dirty="0" smtClean="0">
                <a:solidFill>
                  <a:srgbClr val="000090"/>
                </a:solidFill>
                <a:latin typeface="+mn-lt"/>
              </a:rPr>
              <a:t>SVT System Overview</a:t>
            </a:r>
          </a:p>
          <a:p>
            <a:pPr marL="342900" indent="-342900">
              <a:buFont typeface="Wingdings" charset="2"/>
              <a:buChar char="§"/>
            </a:pPr>
            <a:r>
              <a:rPr lang="en-US" sz="2000" dirty="0" smtClean="0">
                <a:solidFill>
                  <a:srgbClr val="000090"/>
                </a:solidFill>
                <a:latin typeface="+mn-lt"/>
              </a:rPr>
              <a:t>Current Project Status: work completed</a:t>
            </a:r>
          </a:p>
          <a:p>
            <a:pPr marL="800100" lvl="1" indent="-342900">
              <a:buFont typeface="Wingdings" charset="2"/>
              <a:buChar char="§"/>
            </a:pPr>
            <a:r>
              <a:rPr lang="en-US" sz="2000" b="0" dirty="0" smtClean="0">
                <a:solidFill>
                  <a:srgbClr val="000090"/>
                </a:solidFill>
                <a:latin typeface="+mn-lt"/>
              </a:rPr>
              <a:t>SVT </a:t>
            </a:r>
            <a:r>
              <a:rPr lang="en-US" sz="2000" b="0" dirty="0">
                <a:solidFill>
                  <a:srgbClr val="000090"/>
                </a:solidFill>
                <a:latin typeface="+mn-lt"/>
              </a:rPr>
              <a:t>assembly</a:t>
            </a:r>
          </a:p>
          <a:p>
            <a:pPr marL="800100" lvl="1" indent="-342900">
              <a:buFont typeface="Wingdings" charset="2"/>
              <a:buChar char="§"/>
            </a:pPr>
            <a:r>
              <a:rPr lang="en-US" sz="2000" b="0" dirty="0" smtClean="0">
                <a:solidFill>
                  <a:srgbClr val="000090"/>
                </a:solidFill>
                <a:latin typeface="+mn-lt"/>
              </a:rPr>
              <a:t>Detector Hardware and Cabling</a:t>
            </a:r>
          </a:p>
          <a:p>
            <a:pPr marL="800100" lvl="1" indent="-342900">
              <a:buFont typeface="Wingdings" charset="2"/>
              <a:buChar char="§"/>
            </a:pPr>
            <a:r>
              <a:rPr lang="en-US" sz="2000" b="0" dirty="0" smtClean="0">
                <a:solidFill>
                  <a:srgbClr val="000090"/>
                </a:solidFill>
                <a:latin typeface="+mn-lt"/>
              </a:rPr>
              <a:t>DAQ</a:t>
            </a:r>
          </a:p>
          <a:p>
            <a:pPr marL="800100" lvl="1" indent="-342900">
              <a:buFont typeface="Wingdings" charset="2"/>
              <a:buChar char="§"/>
            </a:pPr>
            <a:r>
              <a:rPr lang="en-US" sz="2000" b="0" dirty="0" smtClean="0">
                <a:solidFill>
                  <a:srgbClr val="000090"/>
                </a:solidFill>
                <a:latin typeface="+mn-lt"/>
              </a:rPr>
              <a:t>Slow Controls</a:t>
            </a:r>
          </a:p>
          <a:p>
            <a:pPr marL="800100" lvl="1" indent="-342900">
              <a:buFont typeface="Wingdings" charset="2"/>
              <a:buChar char="§"/>
            </a:pPr>
            <a:r>
              <a:rPr lang="en-US" sz="2000" b="0" dirty="0" smtClean="0">
                <a:solidFill>
                  <a:srgbClr val="000090"/>
                </a:solidFill>
                <a:latin typeface="+mn-lt"/>
              </a:rPr>
              <a:t>Calibration and Commissioning</a:t>
            </a:r>
          </a:p>
          <a:p>
            <a:pPr marL="800100" lvl="1" indent="-342900">
              <a:buFont typeface="Wingdings" charset="2"/>
              <a:buChar char="§"/>
            </a:pPr>
            <a:r>
              <a:rPr lang="en-US" sz="2000" b="0" dirty="0" smtClean="0">
                <a:solidFill>
                  <a:srgbClr val="000090"/>
                </a:solidFill>
                <a:latin typeface="+mn-lt"/>
              </a:rPr>
              <a:t>Documentation</a:t>
            </a:r>
          </a:p>
          <a:p>
            <a:pPr marL="342900" indent="-342900">
              <a:buFont typeface="Wingdings" charset="2"/>
              <a:buChar char="§"/>
            </a:pPr>
            <a:r>
              <a:rPr lang="en-US" sz="2000" dirty="0" smtClean="0">
                <a:solidFill>
                  <a:srgbClr val="000090"/>
                </a:solidFill>
                <a:latin typeface="+mn-lt"/>
              </a:rPr>
              <a:t>Project Work Remaining</a:t>
            </a:r>
          </a:p>
          <a:p>
            <a:pPr marL="800100" lvl="1" indent="-342900">
              <a:buFont typeface="Wingdings" charset="2"/>
              <a:buChar char="§"/>
            </a:pPr>
            <a:r>
              <a:rPr lang="en-US" sz="2000" b="0" dirty="0" smtClean="0">
                <a:solidFill>
                  <a:srgbClr val="000090"/>
                </a:solidFill>
                <a:latin typeface="+mn-lt"/>
              </a:rPr>
              <a:t>Status</a:t>
            </a:r>
            <a:endParaRPr lang="en-US" sz="2000" b="0" dirty="0">
              <a:solidFill>
                <a:srgbClr val="000090"/>
              </a:solidFill>
              <a:latin typeface="+mn-lt"/>
            </a:endParaRPr>
          </a:p>
          <a:p>
            <a:pPr marL="800100" lvl="1" indent="-342900">
              <a:buFont typeface="Wingdings" charset="2"/>
              <a:buChar char="§"/>
            </a:pPr>
            <a:r>
              <a:rPr lang="en-US" sz="2000" b="0" dirty="0">
                <a:solidFill>
                  <a:srgbClr val="000090"/>
                </a:solidFill>
                <a:latin typeface="+mn-lt"/>
              </a:rPr>
              <a:t>Schedule</a:t>
            </a:r>
          </a:p>
          <a:p>
            <a:pPr marL="800100" lvl="1" indent="-342900">
              <a:buFont typeface="Wingdings" charset="2"/>
              <a:buChar char="§"/>
            </a:pPr>
            <a:r>
              <a:rPr lang="en-US" sz="2000" b="0" dirty="0">
                <a:solidFill>
                  <a:srgbClr val="000090"/>
                </a:solidFill>
                <a:latin typeface="+mn-lt"/>
              </a:rPr>
              <a:t>Cost </a:t>
            </a:r>
            <a:r>
              <a:rPr lang="en-US" sz="2000" b="0" dirty="0" smtClean="0">
                <a:solidFill>
                  <a:srgbClr val="000090"/>
                </a:solidFill>
                <a:latin typeface="+mn-lt"/>
              </a:rPr>
              <a:t>Estimates</a:t>
            </a:r>
            <a:endParaRPr lang="en-US" sz="2000" b="0" dirty="0">
              <a:solidFill>
                <a:srgbClr val="000090"/>
              </a:solidFill>
              <a:latin typeface="+mn-lt"/>
            </a:endParaRPr>
          </a:p>
          <a:p>
            <a:pPr marL="342900" indent="-342900">
              <a:buFont typeface="Wingdings" charset="2"/>
              <a:buChar char="§"/>
            </a:pPr>
            <a:r>
              <a:rPr lang="en-US" sz="2000" dirty="0" smtClean="0">
                <a:solidFill>
                  <a:srgbClr val="000090"/>
                </a:solidFill>
                <a:latin typeface="+mn-lt"/>
              </a:rPr>
              <a:t>Off </a:t>
            </a:r>
            <a:r>
              <a:rPr lang="en-US" sz="2000" dirty="0">
                <a:solidFill>
                  <a:srgbClr val="000090"/>
                </a:solidFill>
                <a:latin typeface="+mn-lt"/>
              </a:rPr>
              <a:t>Project W</a:t>
            </a:r>
            <a:r>
              <a:rPr lang="en-US" sz="2000" dirty="0" smtClean="0">
                <a:solidFill>
                  <a:srgbClr val="000090"/>
                </a:solidFill>
                <a:latin typeface="+mn-lt"/>
              </a:rPr>
              <a:t>ork </a:t>
            </a:r>
            <a:r>
              <a:rPr lang="en-US" sz="2000" dirty="0">
                <a:solidFill>
                  <a:srgbClr val="000090"/>
                </a:solidFill>
                <a:latin typeface="+mn-lt"/>
              </a:rPr>
              <a:t>R</a:t>
            </a:r>
            <a:r>
              <a:rPr lang="en-US" sz="2000" dirty="0" smtClean="0">
                <a:solidFill>
                  <a:srgbClr val="000090"/>
                </a:solidFill>
                <a:latin typeface="+mn-lt"/>
              </a:rPr>
              <a:t>emaining</a:t>
            </a:r>
            <a:endParaRPr lang="en-US" sz="2000" dirty="0">
              <a:solidFill>
                <a:srgbClr val="000090"/>
              </a:solidFill>
              <a:latin typeface="+mn-lt"/>
            </a:endParaRPr>
          </a:p>
          <a:p>
            <a:pPr marL="800100" lvl="1" indent="-342900">
              <a:buFont typeface="Wingdings" charset="2"/>
              <a:buChar char="§"/>
            </a:pPr>
            <a:r>
              <a:rPr lang="en-US" sz="2000" b="0" dirty="0" smtClean="0">
                <a:solidFill>
                  <a:srgbClr val="000090"/>
                </a:solidFill>
                <a:latin typeface="+mn-lt"/>
              </a:rPr>
              <a:t>Status</a:t>
            </a:r>
            <a:endParaRPr lang="en-US" sz="2000" b="0" dirty="0">
              <a:solidFill>
                <a:srgbClr val="000090"/>
              </a:solidFill>
              <a:latin typeface="+mn-lt"/>
            </a:endParaRPr>
          </a:p>
          <a:p>
            <a:pPr marL="800100" lvl="1" indent="-342900">
              <a:buFont typeface="Wingdings" charset="2"/>
              <a:buChar char="§"/>
            </a:pPr>
            <a:r>
              <a:rPr lang="en-US" sz="2000" b="0" dirty="0">
                <a:solidFill>
                  <a:srgbClr val="000090"/>
                </a:solidFill>
                <a:latin typeface="+mn-lt"/>
              </a:rPr>
              <a:t>Schedule</a:t>
            </a:r>
          </a:p>
          <a:p>
            <a:pPr marL="800100" lvl="1" indent="-342900">
              <a:buFont typeface="Wingdings" charset="2"/>
              <a:buChar char="§"/>
            </a:pPr>
            <a:r>
              <a:rPr lang="en-US" sz="2000" b="0" dirty="0">
                <a:solidFill>
                  <a:srgbClr val="000090"/>
                </a:solidFill>
                <a:latin typeface="+mn-lt"/>
              </a:rPr>
              <a:t>Cost Estimates</a:t>
            </a:r>
          </a:p>
          <a:p>
            <a:pPr lvl="1"/>
            <a:endParaRPr lang="en-US" sz="1200" dirty="0">
              <a:solidFill>
                <a:srgbClr val="000090"/>
              </a:solidFill>
              <a:latin typeface="+mn-lt"/>
            </a:endParaRPr>
          </a:p>
        </p:txBody>
      </p:sp>
    </p:spTree>
    <p:extLst>
      <p:ext uri="{BB962C8B-B14F-4D97-AF65-F5344CB8AC3E}">
        <p14:creationId xmlns:p14="http://schemas.microsoft.com/office/powerpoint/2010/main" val="1799579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dirty="0" smtClean="0">
                <a:solidFill>
                  <a:srgbClr val="000090"/>
                </a:solidFill>
                <a:ea typeface="ＭＳ Ｐゴシック" pitchFamily="-112" charset="-128"/>
                <a:cs typeface="ＭＳ Ｐゴシック" pitchFamily="-112" charset="-128"/>
              </a:rPr>
              <a:t>SVT Assembly: Cabling and Faraday Cage</a:t>
            </a:r>
            <a:endParaRPr lang="en-US" sz="2800" dirty="0">
              <a:solidFill>
                <a:srgbClr val="000090"/>
              </a:solidFill>
            </a:endParaRPr>
          </a:p>
        </p:txBody>
      </p:sp>
      <p:pic>
        <p:nvPicPr>
          <p:cNvPr id="4" name="Picture 3" descr="IMG_1248.JPG"/>
          <p:cNvPicPr>
            <a:picLocks noChangeAspect="1"/>
          </p:cNvPicPr>
          <p:nvPr/>
        </p:nvPicPr>
        <p:blipFill rotWithShape="1">
          <a:blip r:embed="rId3" cstate="print">
            <a:extLst>
              <a:ext uri="{28A0092B-C50C-407E-A947-70E740481C1C}">
                <a14:useLocalDpi xmlns:a14="http://schemas.microsoft.com/office/drawing/2010/main" val="0"/>
              </a:ext>
            </a:extLst>
          </a:blip>
          <a:srcRect b="10867"/>
          <a:stretch/>
        </p:blipFill>
        <p:spPr>
          <a:xfrm rot="5400000">
            <a:off x="4754309" y="2056202"/>
            <a:ext cx="5639939" cy="3139440"/>
          </a:xfrm>
          <a:prstGeom prst="rect">
            <a:avLst/>
          </a:prstGeom>
        </p:spPr>
      </p:pic>
      <p:pic>
        <p:nvPicPr>
          <p:cNvPr id="6" name="Picture 5" descr="IMG_1503.JPG"/>
          <p:cNvPicPr>
            <a:picLocks noChangeAspect="1"/>
          </p:cNvPicPr>
          <p:nvPr/>
        </p:nvPicPr>
        <p:blipFill rotWithShape="1">
          <a:blip r:embed="rId4" cstate="print">
            <a:extLst>
              <a:ext uri="{28A0092B-C50C-407E-A947-70E740481C1C}">
                <a14:useLocalDpi xmlns:a14="http://schemas.microsoft.com/office/drawing/2010/main" val="0"/>
              </a:ext>
            </a:extLst>
          </a:blip>
          <a:srcRect l="23667" t="6500" r="8777"/>
          <a:stretch/>
        </p:blipFill>
        <p:spPr>
          <a:xfrm>
            <a:off x="0" y="812800"/>
            <a:ext cx="5963920" cy="5628640"/>
          </a:xfrm>
          <a:prstGeom prst="rect">
            <a:avLst/>
          </a:prstGeom>
        </p:spPr>
      </p:pic>
    </p:spTree>
    <p:extLst>
      <p:ext uri="{BB962C8B-B14F-4D97-AF65-F5344CB8AC3E}">
        <p14:creationId xmlns:p14="http://schemas.microsoft.com/office/powerpoint/2010/main" val="1812866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000090"/>
                </a:solidFill>
                <a:ea typeface="ＭＳ Ｐゴシック" pitchFamily="-112" charset="-128"/>
                <a:cs typeface="ＭＳ Ｐゴシック" pitchFamily="-112" charset="-128"/>
              </a:rPr>
              <a:t>SVT Detector Hardware and Cabling</a:t>
            </a:r>
            <a:endParaRPr lang="en-US" dirty="0">
              <a:solidFill>
                <a:srgbClr val="000090"/>
              </a:solidFill>
            </a:endParaRPr>
          </a:p>
        </p:txBody>
      </p:sp>
      <p:sp>
        <p:nvSpPr>
          <p:cNvPr id="38915" name="Rectangle 3"/>
          <p:cNvSpPr>
            <a:spLocks noGrp="1" noChangeArrowheads="1"/>
          </p:cNvSpPr>
          <p:nvPr>
            <p:ph idx="1"/>
          </p:nvPr>
        </p:nvSpPr>
        <p:spPr>
          <a:xfrm>
            <a:off x="77118" y="1249167"/>
            <a:ext cx="9144000" cy="4285497"/>
          </a:xfrm>
        </p:spPr>
        <p:txBody>
          <a:bodyPr>
            <a:normAutofit fontScale="92500" lnSpcReduction="10000"/>
          </a:bodyPr>
          <a:lstStyle/>
          <a:p>
            <a:pPr marL="395287" indent="-285750" eaLnBrk="1" hangingPunct="1">
              <a:lnSpc>
                <a:spcPct val="90000"/>
              </a:lnSpc>
            </a:pPr>
            <a:r>
              <a:rPr lang="en-US" sz="2000" b="1" dirty="0" smtClean="0">
                <a:solidFill>
                  <a:srgbClr val="0000FF"/>
                </a:solidFill>
                <a:sym typeface="Symbol" pitchFamily="-112" charset="2"/>
              </a:rPr>
              <a:t>Power Supplies and crates: </a:t>
            </a:r>
            <a:r>
              <a:rPr lang="en-US" sz="2000" b="1" dirty="0" smtClean="0">
                <a:solidFill>
                  <a:schemeClr val="accent2"/>
                </a:solidFill>
                <a:sym typeface="Symbol" pitchFamily="-112" charset="2"/>
              </a:rPr>
              <a:t>LV &amp; HV delivered, </a:t>
            </a:r>
            <a:r>
              <a:rPr lang="en-US" sz="2000" b="1" dirty="0" smtClean="0">
                <a:solidFill>
                  <a:srgbClr val="008000"/>
                </a:solidFill>
                <a:sym typeface="Symbol" pitchFamily="-112" charset="2"/>
              </a:rPr>
              <a:t>tested</a:t>
            </a:r>
          </a:p>
          <a:p>
            <a:pPr marL="395287" indent="-285750" eaLnBrk="1" hangingPunct="1">
              <a:lnSpc>
                <a:spcPct val="90000"/>
              </a:lnSpc>
            </a:pPr>
            <a:r>
              <a:rPr lang="en-US" sz="2000" b="1" dirty="0" smtClean="0">
                <a:solidFill>
                  <a:srgbClr val="0000FF"/>
                </a:solidFill>
                <a:sym typeface="Symbol" pitchFamily="-112" charset="2"/>
              </a:rPr>
              <a:t>HV distribution boxes: </a:t>
            </a:r>
            <a:r>
              <a:rPr lang="en-US" sz="2000" b="1" dirty="0" smtClean="0">
                <a:solidFill>
                  <a:schemeClr val="accent2"/>
                </a:solidFill>
                <a:sym typeface="Symbol" pitchFamily="-112" charset="2"/>
              </a:rPr>
              <a:t>assembled and </a:t>
            </a:r>
            <a:r>
              <a:rPr lang="en-US" sz="2000" b="1" dirty="0" smtClean="0">
                <a:solidFill>
                  <a:srgbClr val="008000"/>
                </a:solidFill>
                <a:sym typeface="Symbol" pitchFamily="-112" charset="2"/>
              </a:rPr>
              <a:t>tested</a:t>
            </a:r>
            <a:r>
              <a:rPr lang="en-US" sz="2000" b="1" dirty="0" smtClean="0">
                <a:solidFill>
                  <a:schemeClr val="accent2"/>
                </a:solidFill>
                <a:sym typeface="Symbol" pitchFamily="-112" charset="2"/>
              </a:rPr>
              <a:t>, 1 spare</a:t>
            </a:r>
          </a:p>
          <a:p>
            <a:pPr marL="395287" indent="-285750" eaLnBrk="1" hangingPunct="1">
              <a:lnSpc>
                <a:spcPct val="90000"/>
              </a:lnSpc>
            </a:pPr>
            <a:r>
              <a:rPr lang="en-US" sz="2000" b="1" dirty="0" smtClean="0">
                <a:solidFill>
                  <a:srgbClr val="0000FF"/>
                </a:solidFill>
                <a:sym typeface="Symbol" pitchFamily="-112" charset="2"/>
              </a:rPr>
              <a:t>VXS crates: </a:t>
            </a:r>
            <a:r>
              <a:rPr lang="en-US" sz="2000" b="1" dirty="0" smtClean="0">
                <a:solidFill>
                  <a:schemeClr val="accent2"/>
                </a:solidFill>
                <a:sym typeface="Symbol" pitchFamily="-112" charset="2"/>
              </a:rPr>
              <a:t>received and </a:t>
            </a:r>
            <a:r>
              <a:rPr lang="en-US" sz="2000" b="1" dirty="0" smtClean="0">
                <a:solidFill>
                  <a:srgbClr val="008000"/>
                </a:solidFill>
                <a:sym typeface="Symbol" pitchFamily="-112" charset="2"/>
              </a:rPr>
              <a:t>tested</a:t>
            </a:r>
            <a:endParaRPr lang="en-US" sz="2000" b="1" dirty="0">
              <a:solidFill>
                <a:srgbClr val="008000"/>
              </a:solidFill>
              <a:sym typeface="Symbol" pitchFamily="-112" charset="2"/>
            </a:endParaRPr>
          </a:p>
          <a:p>
            <a:pPr marL="395287" indent="-285750" eaLnBrk="1" hangingPunct="1">
              <a:lnSpc>
                <a:spcPct val="90000"/>
              </a:lnSpc>
            </a:pPr>
            <a:r>
              <a:rPr lang="en-US" sz="2000" b="1" dirty="0" smtClean="0">
                <a:solidFill>
                  <a:srgbClr val="0000FF"/>
                </a:solidFill>
                <a:sym typeface="Symbol" pitchFamily="-112" charset="2"/>
              </a:rPr>
              <a:t>VSCM, Crate Controllers, TI, SD boards: </a:t>
            </a:r>
            <a:r>
              <a:rPr lang="en-US" sz="2000" b="1" dirty="0">
                <a:solidFill>
                  <a:schemeClr val="accent2"/>
                </a:solidFill>
                <a:sym typeface="Symbol" pitchFamily="-112" charset="2"/>
              </a:rPr>
              <a:t>received and </a:t>
            </a:r>
            <a:r>
              <a:rPr lang="en-US" sz="2000" b="1" dirty="0" smtClean="0">
                <a:solidFill>
                  <a:srgbClr val="008000"/>
                </a:solidFill>
                <a:sym typeface="Symbol" pitchFamily="-112" charset="2"/>
              </a:rPr>
              <a:t>tested</a:t>
            </a:r>
          </a:p>
          <a:p>
            <a:pPr marL="395287" indent="-285750" eaLnBrk="1" hangingPunct="1">
              <a:lnSpc>
                <a:spcPct val="90000"/>
              </a:lnSpc>
            </a:pPr>
            <a:r>
              <a:rPr lang="en-US" sz="2000" b="1" dirty="0" smtClean="0">
                <a:solidFill>
                  <a:srgbClr val="0000FF"/>
                </a:solidFill>
                <a:sym typeface="Symbol" pitchFamily="-112" charset="2"/>
              </a:rPr>
              <a:t>VME patch panel: </a:t>
            </a:r>
            <a:r>
              <a:rPr lang="en-US" sz="2000" b="1" dirty="0" smtClean="0">
                <a:solidFill>
                  <a:schemeClr val="accent2"/>
                </a:solidFill>
                <a:sym typeface="Symbol" pitchFamily="-112" charset="2"/>
              </a:rPr>
              <a:t>assembled, </a:t>
            </a:r>
            <a:r>
              <a:rPr lang="en-US" sz="2000" b="1" dirty="0" smtClean="0">
                <a:solidFill>
                  <a:srgbClr val="008000"/>
                </a:solidFill>
                <a:sym typeface="Symbol" pitchFamily="-112" charset="2"/>
              </a:rPr>
              <a:t>tested</a:t>
            </a:r>
          </a:p>
          <a:p>
            <a:pPr marL="395287" indent="-285750" eaLnBrk="1" hangingPunct="1">
              <a:lnSpc>
                <a:spcPct val="90000"/>
              </a:lnSpc>
            </a:pPr>
            <a:r>
              <a:rPr lang="en-US" sz="2000" b="1" dirty="0">
                <a:solidFill>
                  <a:srgbClr val="0000FF"/>
                </a:solidFill>
                <a:sym typeface="Symbol" pitchFamily="-112" charset="2"/>
              </a:rPr>
              <a:t>VME ADC boards (450, 4120, 2232, 3122, RS232 for chiller)</a:t>
            </a:r>
          </a:p>
          <a:p>
            <a:pPr marL="742950" lvl="1" indent="-285750" eaLnBrk="1" hangingPunct="1">
              <a:lnSpc>
                <a:spcPct val="90000"/>
              </a:lnSpc>
            </a:pPr>
            <a:r>
              <a:rPr lang="en-US" sz="2000" b="1" dirty="0">
                <a:solidFill>
                  <a:srgbClr val="333399"/>
                </a:solidFill>
                <a:sym typeface="Symbol" pitchFamily="-112" charset="2"/>
              </a:rPr>
              <a:t>r</a:t>
            </a:r>
            <a:r>
              <a:rPr lang="en-US" sz="2000" b="1" dirty="0" smtClean="0">
                <a:solidFill>
                  <a:srgbClr val="333399"/>
                </a:solidFill>
                <a:sym typeface="Symbol" pitchFamily="-112" charset="2"/>
              </a:rPr>
              <a:t>eceived, </a:t>
            </a:r>
            <a:r>
              <a:rPr lang="en-US" sz="2000" b="1" dirty="0" smtClean="0">
                <a:solidFill>
                  <a:srgbClr val="008000"/>
                </a:solidFill>
                <a:sym typeface="Symbol" pitchFamily="-112" charset="2"/>
              </a:rPr>
              <a:t>tested</a:t>
            </a:r>
            <a:r>
              <a:rPr lang="en-US" sz="2000" b="1" dirty="0" smtClean="0">
                <a:solidFill>
                  <a:srgbClr val="333399"/>
                </a:solidFill>
                <a:sym typeface="Symbol" pitchFamily="-112" charset="2"/>
              </a:rPr>
              <a:t>, drivers </a:t>
            </a:r>
            <a:r>
              <a:rPr lang="en-US" sz="2000" b="1" dirty="0">
                <a:solidFill>
                  <a:srgbClr val="008000"/>
                </a:solidFill>
                <a:sym typeface="Symbol" pitchFamily="-112" charset="2"/>
              </a:rPr>
              <a:t>developed </a:t>
            </a:r>
          </a:p>
          <a:p>
            <a:pPr marL="395287" indent="-285750" eaLnBrk="1" hangingPunct="1">
              <a:lnSpc>
                <a:spcPct val="90000"/>
              </a:lnSpc>
            </a:pPr>
            <a:r>
              <a:rPr lang="en-US" sz="2000" b="1" dirty="0" smtClean="0">
                <a:solidFill>
                  <a:srgbClr val="0000FF"/>
                </a:solidFill>
                <a:sym typeface="Symbol" pitchFamily="-112" charset="2"/>
              </a:rPr>
              <a:t>Cables: </a:t>
            </a:r>
          </a:p>
          <a:p>
            <a:pPr marL="742950" lvl="1" indent="-285750" eaLnBrk="1" hangingPunct="1">
              <a:lnSpc>
                <a:spcPct val="90000"/>
              </a:lnSpc>
            </a:pPr>
            <a:r>
              <a:rPr lang="en-US" sz="2000" b="1" dirty="0" smtClean="0">
                <a:solidFill>
                  <a:srgbClr val="0000FF"/>
                </a:solidFill>
                <a:sym typeface="Symbol" pitchFamily="-112" charset="2"/>
              </a:rPr>
              <a:t>HV/LV/slow control: </a:t>
            </a:r>
            <a:r>
              <a:rPr lang="en-US" sz="2000" b="1" dirty="0" smtClean="0">
                <a:solidFill>
                  <a:srgbClr val="000090"/>
                </a:solidFill>
                <a:sym typeface="Symbol" pitchFamily="-112" charset="2"/>
              </a:rPr>
              <a:t>fabricated</a:t>
            </a:r>
            <a:r>
              <a:rPr lang="en-US" sz="2000" b="1" dirty="0">
                <a:solidFill>
                  <a:srgbClr val="000090"/>
                </a:solidFill>
                <a:sym typeface="Symbol" pitchFamily="-112" charset="2"/>
              </a:rPr>
              <a:t> </a:t>
            </a:r>
            <a:r>
              <a:rPr lang="en-US" sz="2000" b="1" dirty="0" smtClean="0">
                <a:solidFill>
                  <a:srgbClr val="000090"/>
                </a:solidFill>
                <a:sym typeface="Symbol" pitchFamily="-112" charset="2"/>
              </a:rPr>
              <a:t>and </a:t>
            </a:r>
            <a:r>
              <a:rPr lang="en-US" sz="2000" b="1" dirty="0" smtClean="0">
                <a:solidFill>
                  <a:srgbClr val="008000"/>
                </a:solidFill>
                <a:sym typeface="Symbol" pitchFamily="-112" charset="2"/>
              </a:rPr>
              <a:t>tested</a:t>
            </a:r>
          </a:p>
          <a:p>
            <a:pPr marL="742950" lvl="1" indent="-285750" eaLnBrk="1" hangingPunct="1">
              <a:lnSpc>
                <a:spcPct val="90000"/>
              </a:lnSpc>
            </a:pPr>
            <a:r>
              <a:rPr lang="en-US" sz="2000" b="1" dirty="0">
                <a:solidFill>
                  <a:srgbClr val="0000FF"/>
                </a:solidFill>
                <a:sym typeface="Symbol" pitchFamily="-112" charset="2"/>
              </a:rPr>
              <a:t>P</a:t>
            </a:r>
            <a:r>
              <a:rPr lang="en-US" sz="2000" b="1" dirty="0" smtClean="0">
                <a:solidFill>
                  <a:srgbClr val="0000FF"/>
                </a:solidFill>
                <a:sym typeface="Symbol" pitchFamily="-112" charset="2"/>
              </a:rPr>
              <a:t>ulser and Data: </a:t>
            </a:r>
            <a:r>
              <a:rPr lang="en-US" sz="2000" b="1" dirty="0" smtClean="0">
                <a:solidFill>
                  <a:srgbClr val="000090"/>
                </a:solidFill>
                <a:sym typeface="Symbol" pitchFamily="-112" charset="2"/>
              </a:rPr>
              <a:t>delivered, </a:t>
            </a:r>
            <a:r>
              <a:rPr lang="en-US" sz="2000" b="1" dirty="0" smtClean="0">
                <a:solidFill>
                  <a:srgbClr val="008000"/>
                </a:solidFill>
                <a:sym typeface="Symbol" pitchFamily="-112" charset="2"/>
              </a:rPr>
              <a:t>tested</a:t>
            </a:r>
          </a:p>
          <a:p>
            <a:pPr marL="742950" lvl="1" indent="-285750" eaLnBrk="1" hangingPunct="1">
              <a:lnSpc>
                <a:spcPct val="90000"/>
              </a:lnSpc>
            </a:pPr>
            <a:r>
              <a:rPr lang="en-US" sz="2000" b="1" dirty="0" smtClean="0">
                <a:solidFill>
                  <a:srgbClr val="0000FF"/>
                </a:solidFill>
                <a:sym typeface="Symbol" pitchFamily="-112" charset="2"/>
              </a:rPr>
              <a:t>Cables for VME patch panel: </a:t>
            </a:r>
            <a:r>
              <a:rPr lang="en-US" sz="2000" b="1" dirty="0" smtClean="0">
                <a:solidFill>
                  <a:srgbClr val="000090"/>
                </a:solidFill>
                <a:sym typeface="Symbol" pitchFamily="-112" charset="2"/>
              </a:rPr>
              <a:t>4 types, </a:t>
            </a:r>
            <a:r>
              <a:rPr lang="en-US" sz="2000" b="1" dirty="0" smtClean="0">
                <a:solidFill>
                  <a:srgbClr val="008000"/>
                </a:solidFill>
                <a:sym typeface="Symbol" pitchFamily="-112" charset="2"/>
              </a:rPr>
              <a:t>tested</a:t>
            </a:r>
          </a:p>
          <a:p>
            <a:pPr marL="395287" indent="-285750" eaLnBrk="1" hangingPunct="1">
              <a:lnSpc>
                <a:spcPct val="90000"/>
              </a:lnSpc>
            </a:pPr>
            <a:r>
              <a:rPr lang="en-US" sz="2000" b="1" dirty="0" smtClean="0">
                <a:solidFill>
                  <a:srgbClr val="0000FF"/>
                </a:solidFill>
                <a:sym typeface="Symbol" pitchFamily="-112" charset="2"/>
              </a:rPr>
              <a:t>PCB for temperature and RH monitoring: </a:t>
            </a:r>
            <a:r>
              <a:rPr lang="en-US" sz="2000" b="1" dirty="0" smtClean="0">
                <a:solidFill>
                  <a:srgbClr val="008000"/>
                </a:solidFill>
                <a:sym typeface="Symbol" pitchFamily="-112" charset="2"/>
              </a:rPr>
              <a:t>installed</a:t>
            </a:r>
            <a:r>
              <a:rPr lang="en-US" sz="2000" b="1" dirty="0" smtClean="0">
                <a:solidFill>
                  <a:schemeClr val="accent2"/>
                </a:solidFill>
                <a:sym typeface="Symbol" pitchFamily="-112" charset="2"/>
              </a:rPr>
              <a:t> on the R2/R3/R4 rings</a:t>
            </a:r>
          </a:p>
          <a:p>
            <a:pPr marL="109537" indent="0" eaLnBrk="1" hangingPunct="1">
              <a:lnSpc>
                <a:spcPct val="90000"/>
              </a:lnSpc>
              <a:buNone/>
            </a:pPr>
            <a:endParaRPr lang="en-US" sz="2000" b="1" dirty="0" smtClean="0">
              <a:solidFill>
                <a:schemeClr val="accent2"/>
              </a:solidFill>
              <a:sym typeface="Symbol" pitchFamily="-112" charset="2"/>
            </a:endParaRPr>
          </a:p>
          <a:p>
            <a:pPr marL="109537" indent="0" eaLnBrk="1" hangingPunct="1">
              <a:lnSpc>
                <a:spcPct val="90000"/>
              </a:lnSpc>
              <a:buNone/>
            </a:pPr>
            <a:r>
              <a:rPr lang="en-US" sz="2000" b="1" dirty="0" smtClean="0">
                <a:solidFill>
                  <a:srgbClr val="008000"/>
                </a:solidFill>
                <a:sym typeface="Symbol" pitchFamily="-112" charset="2"/>
              </a:rPr>
              <a:t>                                      </a:t>
            </a:r>
            <a:endParaRPr lang="en-US" sz="3200" b="1" dirty="0" smtClean="0">
              <a:solidFill>
                <a:srgbClr val="008000"/>
              </a:solidFill>
              <a:sym typeface="Symbol" pitchFamily="-112" charset="2"/>
            </a:endParaRPr>
          </a:p>
        </p:txBody>
      </p:sp>
      <p:sp>
        <p:nvSpPr>
          <p:cNvPr id="6" name="TextBox 5"/>
          <p:cNvSpPr txBox="1"/>
          <p:nvPr/>
        </p:nvSpPr>
        <p:spPr>
          <a:xfrm>
            <a:off x="3278190" y="5238254"/>
            <a:ext cx="1609439" cy="461665"/>
          </a:xfrm>
          <a:prstGeom prst="rect">
            <a:avLst/>
          </a:prstGeom>
          <a:noFill/>
          <a:ln>
            <a:solidFill>
              <a:srgbClr val="00800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400" dirty="0" smtClean="0">
                <a:solidFill>
                  <a:srgbClr val="008000"/>
                </a:solidFill>
              </a:rPr>
              <a:t>COMPLETE</a:t>
            </a:r>
            <a:endParaRPr lang="en-US" sz="2400" dirty="0">
              <a:solidFill>
                <a:srgbClr val="008000"/>
              </a:solidFill>
            </a:endParaRPr>
          </a:p>
        </p:txBody>
      </p:sp>
    </p:spTree>
    <p:extLst>
      <p:ext uri="{BB962C8B-B14F-4D97-AF65-F5344CB8AC3E}">
        <p14:creationId xmlns:p14="http://schemas.microsoft.com/office/powerpoint/2010/main" val="2829006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dirty="0" smtClean="0">
                <a:solidFill>
                  <a:srgbClr val="000090"/>
                </a:solidFill>
                <a:ea typeface="ＭＳ Ｐゴシック" pitchFamily="-112" charset="-128"/>
                <a:cs typeface="ＭＳ Ｐゴシック" pitchFamily="-112" charset="-128"/>
              </a:rPr>
              <a:t>SVT DAQ, Trigger, and PS Checkout in EEL124</a:t>
            </a:r>
            <a:endParaRPr lang="en-US" sz="2800" dirty="0">
              <a:solidFill>
                <a:srgbClr val="000090"/>
              </a:solidFill>
            </a:endParaRPr>
          </a:p>
        </p:txBody>
      </p:sp>
      <p:pic>
        <p:nvPicPr>
          <p:cNvPr id="3" name="Picture 2" descr="IMG_125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33714"/>
            <a:ext cx="9144000" cy="5584375"/>
          </a:xfrm>
          <a:prstGeom prst="rect">
            <a:avLst/>
          </a:prstGeom>
        </p:spPr>
      </p:pic>
      <p:sp>
        <p:nvSpPr>
          <p:cNvPr id="4" name="TextBox 3"/>
          <p:cNvSpPr txBox="1"/>
          <p:nvPr/>
        </p:nvSpPr>
        <p:spPr>
          <a:xfrm>
            <a:off x="5787710" y="889774"/>
            <a:ext cx="1609439" cy="461665"/>
          </a:xfrm>
          <a:prstGeom prst="rect">
            <a:avLst/>
          </a:prstGeom>
          <a:noFill/>
          <a:ln>
            <a:solidFill>
              <a:srgbClr val="00800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400" dirty="0" smtClean="0">
                <a:solidFill>
                  <a:srgbClr val="008000"/>
                </a:solidFill>
              </a:rPr>
              <a:t>COMPLETE</a:t>
            </a:r>
            <a:endParaRPr lang="en-US" sz="2400" dirty="0">
              <a:solidFill>
                <a:srgbClr val="008000"/>
              </a:solidFill>
            </a:endParaRPr>
          </a:p>
        </p:txBody>
      </p:sp>
    </p:spTree>
    <p:extLst>
      <p:ext uri="{BB962C8B-B14F-4D97-AF65-F5344CB8AC3E}">
        <p14:creationId xmlns:p14="http://schemas.microsoft.com/office/powerpoint/2010/main" val="1602347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000090"/>
                </a:solidFill>
                <a:ea typeface="ＭＳ Ｐゴシック" pitchFamily="-112" charset="-128"/>
                <a:cs typeface="ＭＳ Ｐゴシック" pitchFamily="-112" charset="-128"/>
              </a:rPr>
              <a:t>SVT Slow Controls Tasks </a:t>
            </a:r>
            <a:r>
              <a:rPr lang="en-US" dirty="0" smtClean="0">
                <a:solidFill>
                  <a:srgbClr val="009900"/>
                </a:solidFill>
                <a:ea typeface="ＭＳ Ｐゴシック" pitchFamily="-112" charset="-128"/>
                <a:cs typeface="ＭＳ Ｐゴシック" pitchFamily="-112" charset="-128"/>
              </a:rPr>
              <a:t>Complete</a:t>
            </a:r>
            <a:endParaRPr lang="en-US" dirty="0">
              <a:solidFill>
                <a:srgbClr val="009900"/>
              </a:solidFill>
            </a:endParaRPr>
          </a:p>
        </p:txBody>
      </p:sp>
      <p:sp>
        <p:nvSpPr>
          <p:cNvPr id="2" name="Rectangle 1"/>
          <p:cNvSpPr/>
          <p:nvPr/>
        </p:nvSpPr>
        <p:spPr>
          <a:xfrm>
            <a:off x="23514" y="812835"/>
            <a:ext cx="9120486" cy="5262978"/>
          </a:xfrm>
          <a:prstGeom prst="rect">
            <a:avLst/>
          </a:prstGeom>
        </p:spPr>
        <p:txBody>
          <a:bodyPr wrap="square">
            <a:spAutoFit/>
          </a:bodyPr>
          <a:lstStyle/>
          <a:p>
            <a:r>
              <a:rPr lang="en-US" sz="1400" dirty="0" smtClean="0">
                <a:solidFill>
                  <a:srgbClr val="0000FF"/>
                </a:solidFill>
                <a:latin typeface="+mn-lt"/>
              </a:rPr>
              <a:t>Control and Monitoring</a:t>
            </a:r>
          </a:p>
          <a:p>
            <a:pPr marL="285750" indent="-285750">
              <a:buClr>
                <a:srgbClr val="008000"/>
              </a:buClr>
              <a:buFont typeface="Wingdings" charset="2"/>
              <a:buChar char="ü"/>
            </a:pPr>
            <a:r>
              <a:rPr lang="en-US" sz="1400" dirty="0" smtClean="0">
                <a:solidFill>
                  <a:srgbClr val="333399"/>
                </a:solidFill>
                <a:latin typeface="+mn-lt"/>
              </a:rPr>
              <a:t>Control </a:t>
            </a:r>
            <a:r>
              <a:rPr lang="en-US" sz="1400" dirty="0">
                <a:solidFill>
                  <a:srgbClr val="333399"/>
                </a:solidFill>
                <a:latin typeface="+mn-lt"/>
              </a:rPr>
              <a:t>&amp; Monitor </a:t>
            </a:r>
            <a:r>
              <a:rPr lang="en-US" sz="1400" dirty="0">
                <a:solidFill>
                  <a:srgbClr val="CC0099"/>
                </a:solidFill>
                <a:latin typeface="+mn-lt"/>
              </a:rPr>
              <a:t>LV &amp; HV </a:t>
            </a:r>
            <a:r>
              <a:rPr lang="en-US" sz="1400" dirty="0">
                <a:solidFill>
                  <a:srgbClr val="333399"/>
                </a:solidFill>
                <a:latin typeface="+mn-lt"/>
              </a:rPr>
              <a:t>to the SVT Modules</a:t>
            </a:r>
          </a:p>
          <a:p>
            <a:pPr marL="285750" indent="-285750">
              <a:buClr>
                <a:srgbClr val="008000"/>
              </a:buClr>
              <a:buFont typeface="Wingdings" charset="2"/>
              <a:buChar char="ü"/>
            </a:pPr>
            <a:r>
              <a:rPr lang="en-US" sz="1400" dirty="0" smtClean="0">
                <a:solidFill>
                  <a:srgbClr val="333399"/>
                </a:solidFill>
                <a:latin typeface="+mn-lt"/>
              </a:rPr>
              <a:t>Monitor</a:t>
            </a:r>
            <a:r>
              <a:rPr lang="en-US" sz="1400" dirty="0" smtClean="0">
                <a:solidFill>
                  <a:schemeClr val="accent2"/>
                </a:solidFill>
                <a:latin typeface="+mn-lt"/>
              </a:rPr>
              <a:t> </a:t>
            </a:r>
            <a:r>
              <a:rPr lang="en-US" sz="1400" dirty="0">
                <a:solidFill>
                  <a:srgbClr val="CC0099"/>
                </a:solidFill>
                <a:latin typeface="+mn-lt"/>
              </a:rPr>
              <a:t>HFCB temperatures</a:t>
            </a:r>
          </a:p>
          <a:p>
            <a:pPr marL="285750" indent="-285750">
              <a:buClr>
                <a:srgbClr val="008000"/>
              </a:buClr>
              <a:buFont typeface="Wingdings" charset="2"/>
              <a:buChar char="ü"/>
            </a:pPr>
            <a:r>
              <a:rPr lang="en-US" sz="1400" dirty="0" smtClean="0">
                <a:solidFill>
                  <a:srgbClr val="333399"/>
                </a:solidFill>
                <a:latin typeface="+mn-lt"/>
              </a:rPr>
              <a:t>Monitor </a:t>
            </a:r>
            <a:r>
              <a:rPr lang="en-US" sz="1400" dirty="0">
                <a:solidFill>
                  <a:srgbClr val="333399"/>
                </a:solidFill>
                <a:latin typeface="+mn-lt"/>
              </a:rPr>
              <a:t>detector </a:t>
            </a:r>
            <a:r>
              <a:rPr lang="en-US" sz="1400" dirty="0">
                <a:solidFill>
                  <a:srgbClr val="CC0099"/>
                </a:solidFill>
                <a:latin typeface="+mn-lt"/>
              </a:rPr>
              <a:t>internal temperatures and humidity</a:t>
            </a:r>
          </a:p>
          <a:p>
            <a:pPr marL="285750" indent="-285750">
              <a:buClr>
                <a:srgbClr val="008000"/>
              </a:buClr>
              <a:buFont typeface="Wingdings" charset="2"/>
              <a:buChar char="ü"/>
            </a:pPr>
            <a:r>
              <a:rPr lang="en-US" sz="1400" dirty="0" smtClean="0">
                <a:solidFill>
                  <a:srgbClr val="333399"/>
                </a:solidFill>
                <a:latin typeface="+mn-lt"/>
              </a:rPr>
              <a:t>Monitor</a:t>
            </a:r>
            <a:r>
              <a:rPr lang="en-US" sz="1400" dirty="0" smtClean="0">
                <a:solidFill>
                  <a:schemeClr val="accent2"/>
                </a:solidFill>
                <a:latin typeface="+mn-lt"/>
              </a:rPr>
              <a:t> </a:t>
            </a:r>
            <a:r>
              <a:rPr lang="en-US" sz="1400" dirty="0">
                <a:solidFill>
                  <a:srgbClr val="CC0099"/>
                </a:solidFill>
                <a:latin typeface="+mn-lt"/>
              </a:rPr>
              <a:t>ambient temperatures and humidity</a:t>
            </a:r>
          </a:p>
          <a:p>
            <a:pPr marL="285750" indent="-285750">
              <a:buClr>
                <a:srgbClr val="008000"/>
              </a:buClr>
              <a:buFont typeface="Wingdings" charset="2"/>
              <a:buChar char="ü"/>
            </a:pPr>
            <a:r>
              <a:rPr lang="en-US" sz="1400" dirty="0" smtClean="0">
                <a:solidFill>
                  <a:srgbClr val="333399"/>
                </a:solidFill>
                <a:latin typeface="+mn-lt"/>
              </a:rPr>
              <a:t>Monitor </a:t>
            </a:r>
            <a:r>
              <a:rPr lang="en-US" sz="1400" dirty="0">
                <a:solidFill>
                  <a:srgbClr val="CC0099"/>
                </a:solidFill>
                <a:latin typeface="+mn-lt"/>
              </a:rPr>
              <a:t>dew point</a:t>
            </a:r>
          </a:p>
          <a:p>
            <a:pPr marL="285750" indent="-285750">
              <a:buClr>
                <a:srgbClr val="008000"/>
              </a:buClr>
              <a:buFont typeface="Wingdings" charset="2"/>
              <a:buChar char="ü"/>
            </a:pPr>
            <a:r>
              <a:rPr lang="en-US" sz="1400" dirty="0">
                <a:solidFill>
                  <a:srgbClr val="333399"/>
                </a:solidFill>
                <a:latin typeface="+mn-lt"/>
              </a:rPr>
              <a:t>Monitor </a:t>
            </a:r>
            <a:r>
              <a:rPr lang="en-US" sz="1400" dirty="0">
                <a:solidFill>
                  <a:srgbClr val="CC0099"/>
                </a:solidFill>
                <a:latin typeface="+mn-lt"/>
              </a:rPr>
              <a:t>MPOD Crate </a:t>
            </a:r>
            <a:r>
              <a:rPr lang="en-US" sz="1400" dirty="0">
                <a:solidFill>
                  <a:srgbClr val="333399"/>
                </a:solidFill>
                <a:latin typeface="+mn-lt"/>
              </a:rPr>
              <a:t>Status</a:t>
            </a:r>
          </a:p>
          <a:p>
            <a:pPr marL="285750" indent="-285750">
              <a:buClr>
                <a:srgbClr val="008000"/>
              </a:buClr>
              <a:buFont typeface="Wingdings" charset="2"/>
              <a:buChar char="ü"/>
            </a:pPr>
            <a:r>
              <a:rPr lang="en-US" sz="1400" dirty="0">
                <a:solidFill>
                  <a:srgbClr val="333399"/>
                </a:solidFill>
                <a:latin typeface="+mn-lt"/>
              </a:rPr>
              <a:t>Monitor </a:t>
            </a:r>
            <a:r>
              <a:rPr lang="en-US" sz="1400" dirty="0">
                <a:solidFill>
                  <a:srgbClr val="CC0099"/>
                </a:solidFill>
                <a:latin typeface="+mn-lt"/>
              </a:rPr>
              <a:t>DAQ Crate </a:t>
            </a:r>
            <a:r>
              <a:rPr lang="en-US" sz="1400" dirty="0">
                <a:solidFill>
                  <a:srgbClr val="333399"/>
                </a:solidFill>
                <a:latin typeface="+mn-lt"/>
              </a:rPr>
              <a:t>Status</a:t>
            </a:r>
          </a:p>
          <a:p>
            <a:pPr marL="285750" indent="-285750">
              <a:buClr>
                <a:srgbClr val="008000"/>
              </a:buClr>
              <a:buFont typeface="Wingdings" charset="2"/>
              <a:buChar char="ü"/>
            </a:pPr>
            <a:r>
              <a:rPr lang="en-US" sz="1400" dirty="0" smtClean="0">
                <a:solidFill>
                  <a:srgbClr val="333399"/>
                </a:solidFill>
                <a:latin typeface="+mn-lt"/>
              </a:rPr>
              <a:t>Monitor </a:t>
            </a:r>
            <a:r>
              <a:rPr lang="en-US" sz="1400" dirty="0">
                <a:solidFill>
                  <a:srgbClr val="333399"/>
                </a:solidFill>
                <a:latin typeface="+mn-lt"/>
              </a:rPr>
              <a:t>&amp; control </a:t>
            </a:r>
            <a:r>
              <a:rPr lang="en-US" sz="1400" dirty="0">
                <a:solidFill>
                  <a:srgbClr val="CC0099"/>
                </a:solidFill>
                <a:latin typeface="+mn-lt"/>
              </a:rPr>
              <a:t>SVT Chiller</a:t>
            </a:r>
          </a:p>
          <a:p>
            <a:pPr marL="285750" indent="-285750">
              <a:buClr>
                <a:srgbClr val="008000"/>
              </a:buClr>
              <a:buFont typeface="Wingdings" charset="2"/>
              <a:buChar char="ü"/>
            </a:pPr>
            <a:r>
              <a:rPr lang="en-US" sz="1400" dirty="0" smtClean="0">
                <a:solidFill>
                  <a:srgbClr val="333399"/>
                </a:solidFill>
                <a:latin typeface="+mn-lt"/>
              </a:rPr>
              <a:t>Monitor </a:t>
            </a:r>
            <a:r>
              <a:rPr lang="en-US" sz="1400" dirty="0">
                <a:solidFill>
                  <a:srgbClr val="333399"/>
                </a:solidFill>
                <a:latin typeface="+mn-lt"/>
              </a:rPr>
              <a:t>Cold Plate </a:t>
            </a:r>
            <a:r>
              <a:rPr lang="en-US" sz="1400" dirty="0">
                <a:solidFill>
                  <a:srgbClr val="CC0099"/>
                </a:solidFill>
                <a:latin typeface="+mn-lt"/>
              </a:rPr>
              <a:t>inlet and outlet temperatures</a:t>
            </a:r>
          </a:p>
          <a:p>
            <a:pPr marL="285750" indent="-285750">
              <a:buClr>
                <a:srgbClr val="008000"/>
              </a:buClr>
              <a:buFont typeface="Wingdings" charset="2"/>
              <a:buChar char="ü"/>
            </a:pPr>
            <a:r>
              <a:rPr lang="en-US" sz="1400" dirty="0" smtClean="0">
                <a:solidFill>
                  <a:srgbClr val="333399"/>
                </a:solidFill>
                <a:latin typeface="+mn-lt"/>
              </a:rPr>
              <a:t>Monitor </a:t>
            </a:r>
            <a:r>
              <a:rPr lang="en-US" sz="1400" dirty="0" smtClean="0">
                <a:solidFill>
                  <a:srgbClr val="CC0099"/>
                </a:solidFill>
                <a:latin typeface="+mn-lt"/>
              </a:rPr>
              <a:t>coolant flow</a:t>
            </a:r>
          </a:p>
          <a:p>
            <a:pPr marL="285750" indent="-285750">
              <a:buClr>
                <a:srgbClr val="008000"/>
              </a:buClr>
              <a:buFont typeface="Wingdings" charset="2"/>
              <a:buChar char="ü"/>
            </a:pPr>
            <a:r>
              <a:rPr lang="en-US" sz="1400" dirty="0" smtClean="0">
                <a:solidFill>
                  <a:srgbClr val="333399"/>
                </a:solidFill>
                <a:latin typeface="+mn-lt"/>
              </a:rPr>
              <a:t>Monitor </a:t>
            </a:r>
            <a:r>
              <a:rPr lang="en-US" sz="1400" dirty="0">
                <a:solidFill>
                  <a:srgbClr val="CC0099"/>
                </a:solidFill>
                <a:latin typeface="+mn-lt"/>
              </a:rPr>
              <a:t>g</a:t>
            </a:r>
            <a:r>
              <a:rPr lang="en-US" sz="1400" dirty="0" smtClean="0">
                <a:solidFill>
                  <a:srgbClr val="CC0099"/>
                </a:solidFill>
                <a:latin typeface="+mn-lt"/>
              </a:rPr>
              <a:t>as system</a:t>
            </a:r>
            <a:endParaRPr lang="en-US" sz="1400" dirty="0">
              <a:solidFill>
                <a:srgbClr val="CC0099"/>
              </a:solidFill>
              <a:latin typeface="+mn-lt"/>
            </a:endParaRPr>
          </a:p>
          <a:p>
            <a:endParaRPr lang="en-US" sz="1400" dirty="0" smtClean="0">
              <a:solidFill>
                <a:srgbClr val="CC0099"/>
              </a:solidFill>
              <a:latin typeface="+mn-lt"/>
            </a:endParaRPr>
          </a:p>
          <a:p>
            <a:r>
              <a:rPr lang="en-US" sz="1400" dirty="0" smtClean="0">
                <a:solidFill>
                  <a:srgbClr val="0000FF"/>
                </a:solidFill>
                <a:latin typeface="+mn-lt"/>
              </a:rPr>
              <a:t>Interlock and Alarms</a:t>
            </a:r>
            <a:endParaRPr lang="en-US" sz="1400" dirty="0">
              <a:solidFill>
                <a:srgbClr val="0000FF"/>
              </a:solidFill>
              <a:latin typeface="+mn-lt"/>
            </a:endParaRPr>
          </a:p>
          <a:p>
            <a:pPr marL="285750" indent="-285750">
              <a:buClr>
                <a:srgbClr val="008000"/>
              </a:buClr>
              <a:buFont typeface="Wingdings" charset="2"/>
              <a:buChar char="ü"/>
            </a:pPr>
            <a:r>
              <a:rPr lang="en-US" sz="1400" dirty="0" smtClean="0">
                <a:solidFill>
                  <a:srgbClr val="333399"/>
                </a:solidFill>
                <a:latin typeface="+mn-lt"/>
              </a:rPr>
              <a:t>Provide </a:t>
            </a:r>
            <a:r>
              <a:rPr lang="en-US" sz="1400" dirty="0">
                <a:solidFill>
                  <a:srgbClr val="333399"/>
                </a:solidFill>
                <a:latin typeface="+mn-lt"/>
              </a:rPr>
              <a:t>user settable warning and alarm </a:t>
            </a:r>
            <a:r>
              <a:rPr lang="en-US" sz="1400" dirty="0">
                <a:solidFill>
                  <a:srgbClr val="CC0099"/>
                </a:solidFill>
                <a:latin typeface="+mn-lt"/>
              </a:rPr>
              <a:t>interlock levels</a:t>
            </a:r>
          </a:p>
          <a:p>
            <a:pPr marL="285750" indent="-285750">
              <a:buClr>
                <a:srgbClr val="008000"/>
              </a:buClr>
              <a:buFont typeface="Wingdings" charset="2"/>
              <a:buChar char="ü"/>
            </a:pPr>
            <a:r>
              <a:rPr lang="en-US" sz="1400" dirty="0" smtClean="0">
                <a:solidFill>
                  <a:srgbClr val="333399"/>
                </a:solidFill>
                <a:latin typeface="+mn-lt"/>
              </a:rPr>
              <a:t>Provide </a:t>
            </a:r>
            <a:r>
              <a:rPr lang="en-US" sz="1400" dirty="0">
                <a:solidFill>
                  <a:srgbClr val="333399"/>
                </a:solidFill>
                <a:latin typeface="+mn-lt"/>
              </a:rPr>
              <a:t>user enable / disable of alarm </a:t>
            </a:r>
            <a:r>
              <a:rPr lang="en-US" sz="1400" dirty="0">
                <a:solidFill>
                  <a:srgbClr val="CC0099"/>
                </a:solidFill>
                <a:latin typeface="+mn-lt"/>
              </a:rPr>
              <a:t>control actions</a:t>
            </a:r>
          </a:p>
          <a:p>
            <a:pPr marL="285750" indent="-285750">
              <a:buClr>
                <a:srgbClr val="008000"/>
              </a:buClr>
              <a:buFont typeface="Wingdings" charset="2"/>
              <a:buChar char="ü"/>
            </a:pPr>
            <a:r>
              <a:rPr lang="en-US" sz="1400" dirty="0" smtClean="0">
                <a:solidFill>
                  <a:srgbClr val="333399"/>
                </a:solidFill>
                <a:latin typeface="+mn-lt"/>
              </a:rPr>
              <a:t>Provide </a:t>
            </a:r>
            <a:r>
              <a:rPr lang="en-US" sz="1400" dirty="0">
                <a:solidFill>
                  <a:srgbClr val="333399"/>
                </a:solidFill>
                <a:latin typeface="+mn-lt"/>
              </a:rPr>
              <a:t>network </a:t>
            </a:r>
            <a:r>
              <a:rPr lang="en-US" sz="1400" dirty="0">
                <a:solidFill>
                  <a:srgbClr val="CC0099"/>
                </a:solidFill>
                <a:latin typeface="+mn-lt"/>
              </a:rPr>
              <a:t>watchdog </a:t>
            </a:r>
            <a:r>
              <a:rPr lang="en-US" sz="1400" dirty="0" smtClean="0">
                <a:solidFill>
                  <a:srgbClr val="CC0099"/>
                </a:solidFill>
                <a:latin typeface="+mn-lt"/>
              </a:rPr>
              <a:t>timer</a:t>
            </a:r>
          </a:p>
          <a:p>
            <a:endParaRPr lang="en-US" sz="1400" dirty="0" smtClean="0">
              <a:solidFill>
                <a:srgbClr val="CC0099"/>
              </a:solidFill>
              <a:latin typeface="+mn-lt"/>
            </a:endParaRPr>
          </a:p>
          <a:p>
            <a:r>
              <a:rPr lang="en-US" sz="1400" dirty="0" smtClean="0">
                <a:solidFill>
                  <a:srgbClr val="0000FF"/>
                </a:solidFill>
                <a:latin typeface="+mn-lt"/>
              </a:rPr>
              <a:t>User Interface and Data Logging</a:t>
            </a:r>
            <a:endParaRPr lang="en-US" sz="1400" dirty="0">
              <a:solidFill>
                <a:srgbClr val="0000FF"/>
              </a:solidFill>
              <a:latin typeface="+mn-lt"/>
            </a:endParaRPr>
          </a:p>
          <a:p>
            <a:pPr marL="285750" indent="-285750">
              <a:buClr>
                <a:srgbClr val="008000"/>
              </a:buClr>
              <a:buFont typeface="Wingdings" charset="2"/>
              <a:buChar char="ü"/>
            </a:pPr>
            <a:r>
              <a:rPr lang="en-US" sz="1400" dirty="0" smtClean="0">
                <a:solidFill>
                  <a:srgbClr val="333399"/>
                </a:solidFill>
                <a:latin typeface="+mn-lt"/>
              </a:rPr>
              <a:t>Provide </a:t>
            </a:r>
            <a:r>
              <a:rPr lang="en-US" sz="1400" dirty="0">
                <a:solidFill>
                  <a:srgbClr val="333399"/>
                </a:solidFill>
                <a:latin typeface="+mn-lt"/>
              </a:rPr>
              <a:t>multi‐level </a:t>
            </a:r>
            <a:r>
              <a:rPr lang="en-US" sz="1400" dirty="0">
                <a:solidFill>
                  <a:srgbClr val="CC0099"/>
                </a:solidFill>
                <a:latin typeface="+mn-lt"/>
              </a:rPr>
              <a:t>GUI interfaces</a:t>
            </a:r>
            <a:r>
              <a:rPr lang="en-US" sz="1400" dirty="0">
                <a:solidFill>
                  <a:schemeClr val="accent2"/>
                </a:solidFill>
                <a:latin typeface="+mn-lt"/>
              </a:rPr>
              <a:t>. </a:t>
            </a:r>
            <a:r>
              <a:rPr lang="en-US" sz="1400" dirty="0">
                <a:solidFill>
                  <a:srgbClr val="333399"/>
                </a:solidFill>
                <a:latin typeface="+mn-lt"/>
              </a:rPr>
              <a:t>(Expert level, User level, </a:t>
            </a:r>
            <a:r>
              <a:rPr lang="en-US" sz="1400" dirty="0" smtClean="0">
                <a:solidFill>
                  <a:srgbClr val="333399"/>
                </a:solidFill>
                <a:latin typeface="+mn-lt"/>
              </a:rPr>
              <a:t>DQM, DCS/DSS)</a:t>
            </a:r>
            <a:endParaRPr lang="en-US" sz="1400" dirty="0">
              <a:solidFill>
                <a:srgbClr val="333399"/>
              </a:solidFill>
              <a:latin typeface="+mn-lt"/>
            </a:endParaRPr>
          </a:p>
          <a:p>
            <a:pPr marL="285750" indent="-285750">
              <a:buClr>
                <a:srgbClr val="008000"/>
              </a:buClr>
              <a:buFont typeface="Wingdings" charset="2"/>
              <a:buChar char="ü"/>
            </a:pPr>
            <a:r>
              <a:rPr lang="en-US" sz="1400" dirty="0" smtClean="0">
                <a:solidFill>
                  <a:srgbClr val="333399"/>
                </a:solidFill>
                <a:latin typeface="+mn-lt"/>
              </a:rPr>
              <a:t>Provide</a:t>
            </a:r>
            <a:r>
              <a:rPr lang="en-US" sz="1400" dirty="0" smtClean="0">
                <a:solidFill>
                  <a:schemeClr val="accent2"/>
                </a:solidFill>
                <a:latin typeface="+mn-lt"/>
              </a:rPr>
              <a:t> </a:t>
            </a:r>
            <a:r>
              <a:rPr lang="en-US" sz="1400" dirty="0" smtClean="0">
                <a:solidFill>
                  <a:srgbClr val="CC0099"/>
                </a:solidFill>
                <a:latin typeface="+mn-lt"/>
              </a:rPr>
              <a:t>data logger </a:t>
            </a:r>
            <a:r>
              <a:rPr lang="en-US" sz="1400" dirty="0">
                <a:solidFill>
                  <a:srgbClr val="333399"/>
                </a:solidFill>
                <a:latin typeface="+mn-lt"/>
              </a:rPr>
              <a:t>interface &amp; record system values</a:t>
            </a:r>
          </a:p>
          <a:p>
            <a:pPr marL="285750" indent="-285750">
              <a:buClr>
                <a:srgbClr val="008000"/>
              </a:buClr>
              <a:buFont typeface="Wingdings" charset="2"/>
              <a:buChar char="ü"/>
            </a:pPr>
            <a:r>
              <a:rPr lang="en-US" sz="1400" dirty="0" smtClean="0">
                <a:solidFill>
                  <a:srgbClr val="333399"/>
                </a:solidFill>
                <a:latin typeface="+mn-lt"/>
              </a:rPr>
              <a:t>Provide </a:t>
            </a:r>
            <a:r>
              <a:rPr lang="en-US" sz="1400" dirty="0">
                <a:solidFill>
                  <a:srgbClr val="333399"/>
                </a:solidFill>
                <a:latin typeface="+mn-lt"/>
              </a:rPr>
              <a:t>integrated </a:t>
            </a:r>
            <a:r>
              <a:rPr lang="en-US" sz="1400" dirty="0">
                <a:solidFill>
                  <a:srgbClr val="CC0099"/>
                </a:solidFill>
                <a:latin typeface="+mn-lt"/>
              </a:rPr>
              <a:t>GUI interface </a:t>
            </a:r>
            <a:r>
              <a:rPr lang="en-US" sz="1400" dirty="0">
                <a:solidFill>
                  <a:srgbClr val="333399"/>
                </a:solidFill>
                <a:latin typeface="+mn-lt"/>
              </a:rPr>
              <a:t>to data logger</a:t>
            </a:r>
          </a:p>
          <a:p>
            <a:pPr marL="285750" indent="-285750">
              <a:buClr>
                <a:srgbClr val="008000"/>
              </a:buClr>
              <a:buFont typeface="Wingdings" charset="2"/>
              <a:buChar char="ü"/>
            </a:pPr>
            <a:r>
              <a:rPr lang="en-US" sz="1400" dirty="0" smtClean="0">
                <a:solidFill>
                  <a:srgbClr val="333399"/>
                </a:solidFill>
                <a:latin typeface="+mn-lt"/>
              </a:rPr>
              <a:t>Provide </a:t>
            </a:r>
            <a:r>
              <a:rPr lang="en-US" sz="1400" dirty="0">
                <a:solidFill>
                  <a:srgbClr val="CC0099"/>
                </a:solidFill>
                <a:latin typeface="+mn-lt"/>
              </a:rPr>
              <a:t>real‐time strip‐charts </a:t>
            </a:r>
            <a:r>
              <a:rPr lang="en-US" sz="1400" dirty="0">
                <a:solidFill>
                  <a:srgbClr val="333399"/>
                </a:solidFill>
                <a:latin typeface="+mn-lt"/>
              </a:rPr>
              <a:t>of key system values</a:t>
            </a:r>
          </a:p>
          <a:p>
            <a:pPr marL="285750" indent="-285750">
              <a:buClr>
                <a:srgbClr val="008000"/>
              </a:buClr>
              <a:buFont typeface="Wingdings" charset="2"/>
              <a:buChar char="ü"/>
            </a:pPr>
            <a:r>
              <a:rPr lang="en-US" sz="1400" dirty="0" smtClean="0">
                <a:solidFill>
                  <a:srgbClr val="333399"/>
                </a:solidFill>
                <a:latin typeface="+mn-lt"/>
              </a:rPr>
              <a:t>Recall </a:t>
            </a:r>
            <a:r>
              <a:rPr lang="en-US" sz="1400" dirty="0">
                <a:solidFill>
                  <a:srgbClr val="333399"/>
                </a:solidFill>
                <a:latin typeface="+mn-lt"/>
              </a:rPr>
              <a:t>/ store system </a:t>
            </a:r>
            <a:r>
              <a:rPr lang="en-US" sz="1400" dirty="0">
                <a:solidFill>
                  <a:srgbClr val="CC0099"/>
                </a:solidFill>
                <a:latin typeface="+mn-lt"/>
              </a:rPr>
              <a:t>initialization values</a:t>
            </a:r>
          </a:p>
        </p:txBody>
      </p:sp>
    </p:spTree>
    <p:extLst>
      <p:ext uri="{BB962C8B-B14F-4D97-AF65-F5344CB8AC3E}">
        <p14:creationId xmlns:p14="http://schemas.microsoft.com/office/powerpoint/2010/main" val="1824855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000090"/>
                </a:solidFill>
                <a:ea typeface="ＭＳ Ｐゴシック" pitchFamily="-112" charset="-128"/>
                <a:cs typeface="ＭＳ Ｐゴシック" pitchFamily="-112" charset="-128"/>
              </a:rPr>
              <a:t>Checkout the SVT cooling system</a:t>
            </a:r>
            <a:endParaRPr lang="en-US" dirty="0">
              <a:solidFill>
                <a:srgbClr val="000090"/>
              </a:solidFill>
            </a:endParaRPr>
          </a:p>
        </p:txBody>
      </p:sp>
      <p:pic>
        <p:nvPicPr>
          <p:cNvPr id="2" name="Picture 1" descr="epics26.jpg"/>
          <p:cNvPicPr>
            <a:picLocks noChangeAspect="1"/>
          </p:cNvPicPr>
          <p:nvPr/>
        </p:nvPicPr>
        <p:blipFill rotWithShape="1">
          <a:blip r:embed="rId3" cstate="print">
            <a:extLst>
              <a:ext uri="{28A0092B-C50C-407E-A947-70E740481C1C}">
                <a14:useLocalDpi xmlns:a14="http://schemas.microsoft.com/office/drawing/2010/main" val="0"/>
              </a:ext>
            </a:extLst>
          </a:blip>
          <a:srcRect l="59051"/>
          <a:stretch/>
        </p:blipFill>
        <p:spPr>
          <a:xfrm>
            <a:off x="0" y="817939"/>
            <a:ext cx="9144000" cy="5579615"/>
          </a:xfrm>
          <a:prstGeom prst="rect">
            <a:avLst/>
          </a:prstGeom>
        </p:spPr>
      </p:pic>
    </p:spTree>
    <p:extLst>
      <p:ext uri="{BB962C8B-B14F-4D97-AF65-F5344CB8AC3E}">
        <p14:creationId xmlns:p14="http://schemas.microsoft.com/office/powerpoint/2010/main" val="3748630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000090"/>
                </a:solidFill>
                <a:ea typeface="ＭＳ Ｐゴシック" pitchFamily="-112" charset="-128"/>
                <a:cs typeface="ＭＳ Ｐゴシック" pitchFamily="-112" charset="-128"/>
              </a:rPr>
              <a:t>SVT Web Monitoring</a:t>
            </a:r>
            <a:endParaRPr lang="en-US" dirty="0">
              <a:solidFill>
                <a:srgbClr val="000090"/>
              </a:solidFill>
            </a:endParaRPr>
          </a:p>
        </p:txBody>
      </p:sp>
      <p:pic>
        <p:nvPicPr>
          <p:cNvPr id="7" name="Picture 6" descr="epics14.jpg"/>
          <p:cNvPicPr>
            <a:picLocks noChangeAspect="1"/>
          </p:cNvPicPr>
          <p:nvPr/>
        </p:nvPicPr>
        <p:blipFill rotWithShape="1">
          <a:blip r:embed="rId3" cstate="print">
            <a:extLst>
              <a:ext uri="{28A0092B-C50C-407E-A947-70E740481C1C}">
                <a14:useLocalDpi xmlns:a14="http://schemas.microsoft.com/office/drawing/2010/main" val="0"/>
              </a:ext>
            </a:extLst>
          </a:blip>
          <a:srcRect r="49190" b="2675"/>
          <a:stretch/>
        </p:blipFill>
        <p:spPr>
          <a:xfrm>
            <a:off x="0" y="798813"/>
            <a:ext cx="9144000" cy="2863020"/>
          </a:xfrm>
          <a:prstGeom prst="rect">
            <a:avLst/>
          </a:prstGeom>
        </p:spPr>
      </p:pic>
      <p:pic>
        <p:nvPicPr>
          <p:cNvPr id="8" name="Picture 7" descr="epics14.jpg"/>
          <p:cNvPicPr>
            <a:picLocks noChangeAspect="1"/>
          </p:cNvPicPr>
          <p:nvPr/>
        </p:nvPicPr>
        <p:blipFill rotWithShape="1">
          <a:blip r:embed="rId3" cstate="print">
            <a:extLst>
              <a:ext uri="{28A0092B-C50C-407E-A947-70E740481C1C}">
                <a14:useLocalDpi xmlns:a14="http://schemas.microsoft.com/office/drawing/2010/main" val="0"/>
              </a:ext>
            </a:extLst>
          </a:blip>
          <a:srcRect l="50694"/>
          <a:stretch/>
        </p:blipFill>
        <p:spPr>
          <a:xfrm>
            <a:off x="-1" y="3668468"/>
            <a:ext cx="9144001" cy="2775956"/>
          </a:xfrm>
          <a:prstGeom prst="rect">
            <a:avLst/>
          </a:prstGeom>
        </p:spPr>
      </p:pic>
      <p:sp>
        <p:nvSpPr>
          <p:cNvPr id="9" name="TextBox 8"/>
          <p:cNvSpPr txBox="1"/>
          <p:nvPr/>
        </p:nvSpPr>
        <p:spPr>
          <a:xfrm>
            <a:off x="803374" y="1165021"/>
            <a:ext cx="472233" cy="400110"/>
          </a:xfrm>
          <a:prstGeom prst="rect">
            <a:avLst/>
          </a:prstGeom>
          <a:noFill/>
          <a:ln>
            <a:solidFill>
              <a:srgbClr val="00800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000" dirty="0" smtClean="0">
                <a:solidFill>
                  <a:srgbClr val="CC0099"/>
                </a:solidFill>
              </a:rPr>
              <a:t>R1</a:t>
            </a:r>
          </a:p>
        </p:txBody>
      </p:sp>
      <p:sp>
        <p:nvSpPr>
          <p:cNvPr id="10" name="TextBox 9"/>
          <p:cNvSpPr txBox="1"/>
          <p:nvPr/>
        </p:nvSpPr>
        <p:spPr>
          <a:xfrm>
            <a:off x="794986" y="2660324"/>
            <a:ext cx="472233" cy="400110"/>
          </a:xfrm>
          <a:prstGeom prst="rect">
            <a:avLst/>
          </a:prstGeom>
          <a:noFill/>
          <a:ln>
            <a:solidFill>
              <a:srgbClr val="00800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000" dirty="0" smtClean="0">
                <a:solidFill>
                  <a:srgbClr val="CC0099"/>
                </a:solidFill>
              </a:rPr>
              <a:t>R2</a:t>
            </a:r>
          </a:p>
        </p:txBody>
      </p:sp>
      <p:sp>
        <p:nvSpPr>
          <p:cNvPr id="11" name="TextBox 10"/>
          <p:cNvSpPr txBox="1"/>
          <p:nvPr/>
        </p:nvSpPr>
        <p:spPr>
          <a:xfrm>
            <a:off x="5209637" y="1193528"/>
            <a:ext cx="472233" cy="400110"/>
          </a:xfrm>
          <a:prstGeom prst="rect">
            <a:avLst/>
          </a:prstGeom>
          <a:noFill/>
          <a:ln>
            <a:solidFill>
              <a:srgbClr val="00800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000" dirty="0" smtClean="0">
                <a:solidFill>
                  <a:srgbClr val="CC0099"/>
                </a:solidFill>
              </a:rPr>
              <a:t>R3</a:t>
            </a:r>
          </a:p>
        </p:txBody>
      </p:sp>
      <p:sp>
        <p:nvSpPr>
          <p:cNvPr id="12" name="TextBox 11"/>
          <p:cNvSpPr txBox="1"/>
          <p:nvPr/>
        </p:nvSpPr>
        <p:spPr>
          <a:xfrm>
            <a:off x="802837" y="4382037"/>
            <a:ext cx="472233" cy="400110"/>
          </a:xfrm>
          <a:prstGeom prst="rect">
            <a:avLst/>
          </a:prstGeom>
          <a:noFill/>
          <a:ln>
            <a:solidFill>
              <a:srgbClr val="00800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000" dirty="0" smtClean="0">
                <a:solidFill>
                  <a:srgbClr val="CC0099"/>
                </a:solidFill>
              </a:rPr>
              <a:t>R4</a:t>
            </a:r>
          </a:p>
        </p:txBody>
      </p:sp>
      <p:sp>
        <p:nvSpPr>
          <p:cNvPr id="13" name="TextBox 12"/>
          <p:cNvSpPr txBox="1"/>
          <p:nvPr/>
        </p:nvSpPr>
        <p:spPr>
          <a:xfrm>
            <a:off x="5580797" y="5215849"/>
            <a:ext cx="1729240" cy="400110"/>
          </a:xfrm>
          <a:prstGeom prst="rect">
            <a:avLst/>
          </a:prstGeom>
          <a:noFill/>
          <a:ln>
            <a:solidFill>
              <a:srgbClr val="00800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000" dirty="0" smtClean="0">
                <a:solidFill>
                  <a:srgbClr val="CC0099"/>
                </a:solidFill>
              </a:rPr>
              <a:t>Alarm Handler</a:t>
            </a:r>
          </a:p>
        </p:txBody>
      </p:sp>
    </p:spTree>
    <p:extLst>
      <p:ext uri="{BB962C8B-B14F-4D97-AF65-F5344CB8AC3E}">
        <p14:creationId xmlns:p14="http://schemas.microsoft.com/office/powerpoint/2010/main" val="2036413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609601"/>
          </a:xfrm>
        </p:spPr>
        <p:txBody>
          <a:bodyPr/>
          <a:lstStyle/>
          <a:p>
            <a:r>
              <a:rPr lang="en-US" sz="2800" dirty="0" smtClean="0">
                <a:solidFill>
                  <a:srgbClr val="333399"/>
                </a:solidFill>
                <a:cs typeface="Arial" pitchFamily="34" charset="0"/>
              </a:rPr>
              <a:t>SVT </a:t>
            </a:r>
            <a:r>
              <a:rPr lang="en-US" sz="2800" dirty="0" smtClean="0">
                <a:solidFill>
                  <a:srgbClr val="333399"/>
                </a:solidFill>
              </a:rPr>
              <a:t>Monitoring: Ambient Temperature</a:t>
            </a:r>
            <a:endParaRPr lang="en-US" sz="2800" dirty="0">
              <a:solidFill>
                <a:srgbClr val="333399"/>
              </a:solidFill>
            </a:endParaRPr>
          </a:p>
        </p:txBody>
      </p:sp>
      <p:pic>
        <p:nvPicPr>
          <p:cNvPr id="3" name="Picture 2" descr="env_tem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604" y="812559"/>
            <a:ext cx="8934395" cy="5607510"/>
          </a:xfrm>
          <a:prstGeom prst="rect">
            <a:avLst/>
          </a:prstGeom>
        </p:spPr>
      </p:pic>
      <p:sp>
        <p:nvSpPr>
          <p:cNvPr id="6" name="TextBox 5"/>
          <p:cNvSpPr txBox="1"/>
          <p:nvPr/>
        </p:nvSpPr>
        <p:spPr>
          <a:xfrm>
            <a:off x="3740694" y="979814"/>
            <a:ext cx="3152386" cy="307777"/>
          </a:xfrm>
          <a:prstGeom prst="rect">
            <a:avLst/>
          </a:prstGeom>
          <a:noFill/>
          <a:ln>
            <a:solidFill>
              <a:srgbClr val="00800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1400" dirty="0" smtClean="0">
                <a:solidFill>
                  <a:srgbClr val="008000"/>
                </a:solidFill>
              </a:rPr>
              <a:t>Ambient temperature in the clean room</a:t>
            </a:r>
          </a:p>
        </p:txBody>
      </p:sp>
      <p:sp>
        <p:nvSpPr>
          <p:cNvPr id="7" name="TextBox 6"/>
          <p:cNvSpPr txBox="1"/>
          <p:nvPr/>
        </p:nvSpPr>
        <p:spPr>
          <a:xfrm>
            <a:off x="2050249" y="2959269"/>
            <a:ext cx="664923" cy="307777"/>
          </a:xfrm>
          <a:prstGeom prst="rect">
            <a:avLst/>
          </a:prstGeom>
          <a:noFill/>
          <a:ln>
            <a:solidFill>
              <a:srgbClr val="00800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1400" dirty="0" smtClean="0">
                <a:solidFill>
                  <a:srgbClr val="008000"/>
                </a:solidFill>
              </a:rPr>
              <a:t>R1-R4</a:t>
            </a:r>
          </a:p>
        </p:txBody>
      </p:sp>
      <p:sp>
        <p:nvSpPr>
          <p:cNvPr id="4" name="Rectangle 3"/>
          <p:cNvSpPr/>
          <p:nvPr/>
        </p:nvSpPr>
        <p:spPr>
          <a:xfrm rot="16200000">
            <a:off x="-662486" y="2455460"/>
            <a:ext cx="1509448" cy="338554"/>
          </a:xfrm>
          <a:prstGeom prst="rect">
            <a:avLst/>
          </a:prstGeom>
        </p:spPr>
        <p:txBody>
          <a:bodyPr wrap="none">
            <a:spAutoFit/>
          </a:bodyPr>
          <a:lstStyle/>
          <a:p>
            <a:r>
              <a:rPr lang="en-US" sz="1600" dirty="0" smtClean="0">
                <a:solidFill>
                  <a:srgbClr val="000090"/>
                </a:solidFill>
                <a:latin typeface="+mn-lt"/>
              </a:rPr>
              <a:t>Temperature, C</a:t>
            </a:r>
            <a:endParaRPr lang="en-US" sz="1600" dirty="0">
              <a:latin typeface="+mn-lt"/>
            </a:endParaRPr>
          </a:p>
        </p:txBody>
      </p:sp>
    </p:spTree>
    <p:extLst>
      <p:ext uri="{BB962C8B-B14F-4D97-AF65-F5344CB8AC3E}">
        <p14:creationId xmlns:p14="http://schemas.microsoft.com/office/powerpoint/2010/main" val="732678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609601"/>
          </a:xfrm>
        </p:spPr>
        <p:txBody>
          <a:bodyPr/>
          <a:lstStyle/>
          <a:p>
            <a:r>
              <a:rPr lang="en-US" sz="2800" dirty="0" smtClean="0">
                <a:solidFill>
                  <a:srgbClr val="333399"/>
                </a:solidFill>
                <a:cs typeface="Arial" pitchFamily="34" charset="0"/>
              </a:rPr>
              <a:t>SVT </a:t>
            </a:r>
            <a:r>
              <a:rPr lang="en-US" sz="2800" dirty="0" smtClean="0">
                <a:solidFill>
                  <a:srgbClr val="333399"/>
                </a:solidFill>
              </a:rPr>
              <a:t>Monitoring: Sensor Leakage Currents</a:t>
            </a:r>
            <a:endParaRPr lang="en-US" sz="2800" dirty="0">
              <a:solidFill>
                <a:srgbClr val="333399"/>
              </a:solidFill>
            </a:endParaRPr>
          </a:p>
        </p:txBody>
      </p:sp>
      <p:pic>
        <p:nvPicPr>
          <p:cNvPr id="2" name="Picture 1" descr="leak_r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594" y="810247"/>
            <a:ext cx="8897406" cy="2412925"/>
          </a:xfrm>
          <a:prstGeom prst="rect">
            <a:avLst/>
          </a:prstGeom>
        </p:spPr>
      </p:pic>
      <p:pic>
        <p:nvPicPr>
          <p:cNvPr id="4" name="Picture 3" descr="leak_r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594" y="3266967"/>
            <a:ext cx="8897406" cy="3175032"/>
          </a:xfrm>
          <a:prstGeom prst="rect">
            <a:avLst/>
          </a:prstGeom>
        </p:spPr>
      </p:pic>
      <p:sp>
        <p:nvSpPr>
          <p:cNvPr id="6" name="TextBox 5"/>
          <p:cNvSpPr txBox="1"/>
          <p:nvPr/>
        </p:nvSpPr>
        <p:spPr>
          <a:xfrm>
            <a:off x="5212111" y="2889201"/>
            <a:ext cx="472233" cy="307777"/>
          </a:xfrm>
          <a:prstGeom prst="rect">
            <a:avLst/>
          </a:prstGeom>
          <a:noFill/>
          <a:ln>
            <a:solidFill>
              <a:srgbClr val="00800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1400" dirty="0" smtClean="0">
                <a:solidFill>
                  <a:srgbClr val="008000"/>
                </a:solidFill>
              </a:rPr>
              <a:t>R1</a:t>
            </a:r>
          </a:p>
        </p:txBody>
      </p:sp>
      <p:sp>
        <p:nvSpPr>
          <p:cNvPr id="7" name="TextBox 6"/>
          <p:cNvSpPr txBox="1"/>
          <p:nvPr/>
        </p:nvSpPr>
        <p:spPr>
          <a:xfrm>
            <a:off x="5224373" y="6098359"/>
            <a:ext cx="472233" cy="307777"/>
          </a:xfrm>
          <a:prstGeom prst="rect">
            <a:avLst/>
          </a:prstGeom>
          <a:noFill/>
          <a:ln>
            <a:solidFill>
              <a:srgbClr val="00800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1400" dirty="0" smtClean="0">
                <a:solidFill>
                  <a:srgbClr val="008000"/>
                </a:solidFill>
              </a:rPr>
              <a:t>R2</a:t>
            </a:r>
          </a:p>
        </p:txBody>
      </p:sp>
      <p:sp>
        <p:nvSpPr>
          <p:cNvPr id="8" name="Rectangle 7"/>
          <p:cNvSpPr/>
          <p:nvPr/>
        </p:nvSpPr>
        <p:spPr>
          <a:xfrm rot="16200000">
            <a:off x="-493819" y="1839010"/>
            <a:ext cx="1172116" cy="338554"/>
          </a:xfrm>
          <a:prstGeom prst="rect">
            <a:avLst/>
          </a:prstGeom>
        </p:spPr>
        <p:txBody>
          <a:bodyPr wrap="none">
            <a:spAutoFit/>
          </a:bodyPr>
          <a:lstStyle/>
          <a:p>
            <a:r>
              <a:rPr lang="en-US" sz="1600" dirty="0" smtClean="0">
                <a:solidFill>
                  <a:srgbClr val="000090"/>
                </a:solidFill>
                <a:latin typeface="+mn-lt"/>
              </a:rPr>
              <a:t>Current, </a:t>
            </a:r>
            <a:r>
              <a:rPr lang="en-US" sz="1600" dirty="0" err="1" smtClean="0">
                <a:solidFill>
                  <a:srgbClr val="000090"/>
                </a:solidFill>
                <a:latin typeface="+mn-lt"/>
              </a:rPr>
              <a:t>μA</a:t>
            </a:r>
            <a:endParaRPr lang="en-US" sz="1600" dirty="0">
              <a:latin typeface="+mn-lt"/>
            </a:endParaRPr>
          </a:p>
        </p:txBody>
      </p:sp>
      <p:sp>
        <p:nvSpPr>
          <p:cNvPr id="9" name="Rectangle 8"/>
          <p:cNvSpPr/>
          <p:nvPr/>
        </p:nvSpPr>
        <p:spPr>
          <a:xfrm rot="16200000">
            <a:off x="-466101" y="4407892"/>
            <a:ext cx="1172116" cy="338554"/>
          </a:xfrm>
          <a:prstGeom prst="rect">
            <a:avLst/>
          </a:prstGeom>
        </p:spPr>
        <p:txBody>
          <a:bodyPr wrap="none">
            <a:spAutoFit/>
          </a:bodyPr>
          <a:lstStyle/>
          <a:p>
            <a:r>
              <a:rPr lang="en-US" sz="1600" dirty="0" smtClean="0">
                <a:solidFill>
                  <a:srgbClr val="000090"/>
                </a:solidFill>
                <a:latin typeface="+mn-lt"/>
              </a:rPr>
              <a:t>Current, </a:t>
            </a:r>
            <a:r>
              <a:rPr lang="en-US" sz="1600" dirty="0" err="1" smtClean="0">
                <a:solidFill>
                  <a:srgbClr val="000090"/>
                </a:solidFill>
                <a:latin typeface="+mn-lt"/>
              </a:rPr>
              <a:t>μA</a:t>
            </a:r>
            <a:endParaRPr lang="en-US" sz="1600" dirty="0">
              <a:latin typeface="+mn-lt"/>
            </a:endParaRPr>
          </a:p>
        </p:txBody>
      </p:sp>
    </p:spTree>
    <p:extLst>
      <p:ext uri="{BB962C8B-B14F-4D97-AF65-F5344CB8AC3E}">
        <p14:creationId xmlns:p14="http://schemas.microsoft.com/office/powerpoint/2010/main" val="2813918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000090"/>
                </a:solidFill>
                <a:ea typeface="ＭＳ Ｐゴシック" pitchFamily="-112" charset="-128"/>
                <a:cs typeface="ＭＳ Ｐゴシック" pitchFamily="-112" charset="-128"/>
              </a:rPr>
              <a:t>SVT Calibration, R1-R4</a:t>
            </a:r>
            <a:endParaRPr lang="en-US" dirty="0">
              <a:solidFill>
                <a:srgbClr val="000090"/>
              </a:solidFill>
            </a:endParaRPr>
          </a:p>
        </p:txBody>
      </p:sp>
      <p:pic>
        <p:nvPicPr>
          <p:cNvPr id="3" name="Picture 2" descr="_gaindisp.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9239" y="3522826"/>
            <a:ext cx="4300031" cy="2916114"/>
          </a:xfrm>
          <a:prstGeom prst="rect">
            <a:avLst/>
          </a:prstGeom>
        </p:spPr>
      </p:pic>
      <p:pic>
        <p:nvPicPr>
          <p:cNvPr id="8" name="Picture 7" descr="_enc.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96620"/>
            <a:ext cx="4327114" cy="2934480"/>
          </a:xfrm>
          <a:prstGeom prst="rect">
            <a:avLst/>
          </a:prstGeom>
        </p:spPr>
      </p:pic>
      <p:pic>
        <p:nvPicPr>
          <p:cNvPr id="7" name="Picture 6" descr="gain.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5654" y="814547"/>
            <a:ext cx="4668345" cy="2623017"/>
          </a:xfrm>
          <a:prstGeom prst="rect">
            <a:avLst/>
          </a:prstGeom>
        </p:spPr>
      </p:pic>
      <p:pic>
        <p:nvPicPr>
          <p:cNvPr id="6" name="Picture 5" descr="enc.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805787"/>
            <a:ext cx="4659586" cy="2618095"/>
          </a:xfrm>
          <a:prstGeom prst="rect">
            <a:avLst/>
          </a:prstGeom>
        </p:spPr>
      </p:pic>
    </p:spTree>
    <p:extLst>
      <p:ext uri="{BB962C8B-B14F-4D97-AF65-F5344CB8AC3E}">
        <p14:creationId xmlns:p14="http://schemas.microsoft.com/office/powerpoint/2010/main" val="3579911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000090"/>
                </a:solidFill>
                <a:ea typeface="ＭＳ Ｐゴシック" pitchFamily="-112" charset="-128"/>
                <a:cs typeface="ＭＳ Ｐゴシック" pitchFamily="-112" charset="-128"/>
              </a:rPr>
              <a:t>SVT Calibration, R1-R4</a:t>
            </a:r>
            <a:endParaRPr lang="en-US" dirty="0">
              <a:solidFill>
                <a:srgbClr val="000090"/>
              </a:solidFill>
            </a:endParaRPr>
          </a:p>
        </p:txBody>
      </p:sp>
      <p:pic>
        <p:nvPicPr>
          <p:cNvPr id="4" name="Picture 3" descr="_enc_len.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442" y="3440766"/>
            <a:ext cx="4401365" cy="2984833"/>
          </a:xfrm>
          <a:prstGeom prst="rect">
            <a:avLst/>
          </a:prstGeom>
        </p:spPr>
      </p:pic>
      <p:pic>
        <p:nvPicPr>
          <p:cNvPr id="7" name="Picture 6" descr="slope.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8697" y="814552"/>
            <a:ext cx="4645302" cy="2610069"/>
          </a:xfrm>
          <a:prstGeom prst="rect">
            <a:avLst/>
          </a:prstGeom>
        </p:spPr>
      </p:pic>
      <p:pic>
        <p:nvPicPr>
          <p:cNvPr id="6" name="Picture 5" descr="intercept.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814542"/>
            <a:ext cx="4642068" cy="2608252"/>
          </a:xfrm>
          <a:prstGeom prst="rect">
            <a:avLst/>
          </a:prstGeom>
        </p:spPr>
      </p:pic>
    </p:spTree>
    <p:extLst>
      <p:ext uri="{BB962C8B-B14F-4D97-AF65-F5344CB8AC3E}">
        <p14:creationId xmlns:p14="http://schemas.microsoft.com/office/powerpoint/2010/main" val="2098042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8" descr="Hall B CLAs12 w Man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17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itle 1"/>
          <p:cNvSpPr>
            <a:spLocks noGrp="1"/>
          </p:cNvSpPr>
          <p:nvPr>
            <p:ph type="title"/>
          </p:nvPr>
        </p:nvSpPr>
        <p:spPr>
          <a:xfrm>
            <a:off x="903288" y="-76200"/>
            <a:ext cx="8469312" cy="639763"/>
          </a:xfrm>
        </p:spPr>
        <p:txBody>
          <a:bodyPr/>
          <a:lstStyle/>
          <a:p>
            <a:r>
              <a:rPr lang="en-US" sz="3600" dirty="0">
                <a:solidFill>
                  <a:srgbClr val="000090"/>
                </a:solidFill>
                <a:latin typeface="Arial" charset="0"/>
                <a:ea typeface="ＭＳ Ｐゴシック" charset="0"/>
              </a:rPr>
              <a:t>CLAS12 in Hall B</a:t>
            </a:r>
          </a:p>
        </p:txBody>
      </p:sp>
      <p:sp>
        <p:nvSpPr>
          <p:cNvPr id="20484" name="Line Callout 1 5"/>
          <p:cNvSpPr>
            <a:spLocks/>
          </p:cNvSpPr>
          <p:nvPr/>
        </p:nvSpPr>
        <p:spPr bwMode="auto">
          <a:xfrm>
            <a:off x="152400" y="990600"/>
            <a:ext cx="1981200" cy="838200"/>
          </a:xfrm>
          <a:prstGeom prst="borderCallout1">
            <a:avLst>
              <a:gd name="adj1" fmla="val 11537"/>
              <a:gd name="adj2" fmla="val 100639"/>
              <a:gd name="adj3" fmla="val 377333"/>
              <a:gd name="adj4" fmla="val 266074"/>
            </a:avLst>
          </a:prstGeom>
          <a:solidFill>
            <a:schemeClr val="bg1"/>
          </a:solidFill>
          <a:ln w="19050">
            <a:solidFill>
              <a:schemeClr val="tx1"/>
            </a:solidFill>
            <a:round/>
            <a:headEnd/>
            <a:tailEnd type="arrow" w="med" len="med"/>
          </a:ln>
        </p:spPr>
        <p:txBody>
          <a:bodyPr/>
          <a:lstStyle/>
          <a:p>
            <a:pPr marL="342900" indent="-342900" eaLnBrk="0" hangingPunct="0"/>
            <a:r>
              <a:rPr lang="en-US" sz="1600">
                <a:latin typeface="Arial" charset="0"/>
              </a:rPr>
              <a:t>High Threshold</a:t>
            </a:r>
          </a:p>
          <a:p>
            <a:pPr marL="342900" indent="-342900" eaLnBrk="0" hangingPunct="0"/>
            <a:r>
              <a:rPr lang="en-US" sz="1600">
                <a:latin typeface="Arial" charset="0"/>
              </a:rPr>
              <a:t>Cerenkov Counter (HTCC)</a:t>
            </a:r>
          </a:p>
        </p:txBody>
      </p:sp>
      <p:sp>
        <p:nvSpPr>
          <p:cNvPr id="20485" name="Line Callout 1 6"/>
          <p:cNvSpPr>
            <a:spLocks/>
          </p:cNvSpPr>
          <p:nvPr/>
        </p:nvSpPr>
        <p:spPr bwMode="auto">
          <a:xfrm>
            <a:off x="76200" y="2286000"/>
            <a:ext cx="2133600" cy="1066800"/>
          </a:xfrm>
          <a:prstGeom prst="borderCallout1">
            <a:avLst>
              <a:gd name="adj1" fmla="val 28921"/>
              <a:gd name="adj2" fmla="val 102065"/>
              <a:gd name="adj3" fmla="val 193019"/>
              <a:gd name="adj4" fmla="val 231884"/>
            </a:avLst>
          </a:prstGeom>
          <a:solidFill>
            <a:schemeClr val="bg1"/>
          </a:solidFill>
          <a:ln w="19050">
            <a:solidFill>
              <a:schemeClr val="tx1"/>
            </a:solidFill>
            <a:round/>
            <a:headEnd/>
            <a:tailEnd type="triangle" w="med" len="med"/>
          </a:ln>
        </p:spPr>
        <p:txBody>
          <a:bodyPr/>
          <a:lstStyle/>
          <a:p>
            <a:pPr marL="342900" indent="-342900" eaLnBrk="0" hangingPunct="0">
              <a:buFont typeface="Arial" charset="0"/>
              <a:buChar char="•"/>
            </a:pPr>
            <a:r>
              <a:rPr lang="en-US" sz="1600">
                <a:latin typeface="Arial" charset="0"/>
              </a:rPr>
              <a:t>5 T SC Solenoid</a:t>
            </a:r>
          </a:p>
          <a:p>
            <a:pPr marL="342900" indent="-342900" eaLnBrk="0" hangingPunct="0">
              <a:buFont typeface="Arial" charset="0"/>
              <a:buChar char="•"/>
            </a:pPr>
            <a:r>
              <a:rPr lang="en-US" sz="1600">
                <a:latin typeface="Arial" charset="0"/>
              </a:rPr>
              <a:t>Central TOF</a:t>
            </a:r>
          </a:p>
          <a:p>
            <a:pPr marL="342900" indent="-342900" eaLnBrk="0" hangingPunct="0">
              <a:buFont typeface="Arial" charset="0"/>
              <a:buChar char="•"/>
            </a:pPr>
            <a:r>
              <a:rPr lang="en-US" sz="1600">
                <a:solidFill>
                  <a:srgbClr val="008000"/>
                </a:solidFill>
                <a:latin typeface="Arial" charset="0"/>
              </a:rPr>
              <a:t>Silicon Vertex Tracker (SVT)</a:t>
            </a:r>
          </a:p>
        </p:txBody>
      </p:sp>
      <p:sp>
        <p:nvSpPr>
          <p:cNvPr id="20486" name="Line Callout 1 4"/>
          <p:cNvSpPr>
            <a:spLocks/>
          </p:cNvSpPr>
          <p:nvPr/>
        </p:nvSpPr>
        <p:spPr bwMode="auto">
          <a:xfrm>
            <a:off x="7086600" y="914400"/>
            <a:ext cx="1933575" cy="1782763"/>
          </a:xfrm>
          <a:prstGeom prst="borderCallout1">
            <a:avLst>
              <a:gd name="adj1" fmla="val 60713"/>
              <a:gd name="adj2" fmla="val 278"/>
              <a:gd name="adj3" fmla="val 122921"/>
              <a:gd name="adj4" fmla="val -24116"/>
            </a:avLst>
          </a:prstGeom>
          <a:solidFill>
            <a:schemeClr val="bg1"/>
          </a:solidFill>
          <a:ln w="19050">
            <a:solidFill>
              <a:schemeClr val="tx1"/>
            </a:solidFill>
            <a:round/>
            <a:headEnd/>
            <a:tailEnd type="triangle" w="med" len="med"/>
          </a:ln>
        </p:spPr>
        <p:txBody>
          <a:bodyPr/>
          <a:lstStyle/>
          <a:p>
            <a:pPr eaLnBrk="0" hangingPunct="0">
              <a:buFont typeface="Arial" charset="0"/>
              <a:buChar char="•"/>
            </a:pPr>
            <a:r>
              <a:rPr lang="en-US" sz="1600" b="0" dirty="0">
                <a:latin typeface="Arial" charset="0"/>
              </a:rPr>
              <a:t>  Low Threshold     </a:t>
            </a:r>
          </a:p>
          <a:p>
            <a:pPr eaLnBrk="0" hangingPunct="0"/>
            <a:r>
              <a:rPr lang="en-US" sz="1600" b="0" dirty="0">
                <a:latin typeface="Arial" charset="0"/>
              </a:rPr>
              <a:t>   Cerenkov</a:t>
            </a:r>
          </a:p>
          <a:p>
            <a:pPr eaLnBrk="0" hangingPunct="0">
              <a:buFont typeface="Arial" charset="0"/>
              <a:buChar char="•"/>
            </a:pPr>
            <a:r>
              <a:rPr lang="en-US" sz="1600" b="0" dirty="0">
                <a:latin typeface="Arial" charset="0"/>
              </a:rPr>
              <a:t>  </a:t>
            </a:r>
            <a:r>
              <a:rPr lang="en-US" sz="1600" dirty="0">
                <a:latin typeface="Arial" charset="0"/>
              </a:rPr>
              <a:t>Forward TOF</a:t>
            </a:r>
          </a:p>
          <a:p>
            <a:pPr eaLnBrk="0" hangingPunct="0">
              <a:buFont typeface="Arial" charset="0"/>
              <a:buChar char="•"/>
            </a:pPr>
            <a:r>
              <a:rPr lang="en-US" sz="1600" dirty="0">
                <a:latin typeface="Arial" charset="0"/>
              </a:rPr>
              <a:t>  Pre-Shower  </a:t>
            </a:r>
          </a:p>
          <a:p>
            <a:pPr eaLnBrk="0" hangingPunct="0"/>
            <a:r>
              <a:rPr lang="en-US" sz="1600" dirty="0">
                <a:latin typeface="Arial" charset="0"/>
              </a:rPr>
              <a:t>   Calorimeter</a:t>
            </a:r>
          </a:p>
          <a:p>
            <a:pPr eaLnBrk="0" hangingPunct="0">
              <a:buFont typeface="Arial" charset="0"/>
              <a:buChar char="•"/>
            </a:pPr>
            <a:r>
              <a:rPr lang="en-US" sz="1600" b="0" dirty="0">
                <a:latin typeface="Arial" charset="0"/>
              </a:rPr>
              <a:t>  Electromagnetic</a:t>
            </a:r>
          </a:p>
          <a:p>
            <a:pPr eaLnBrk="0" hangingPunct="0"/>
            <a:r>
              <a:rPr lang="en-US" sz="1600" b="0" dirty="0">
                <a:latin typeface="Arial" charset="0"/>
              </a:rPr>
              <a:t>   Calorimeter</a:t>
            </a:r>
            <a:endParaRPr lang="en-US" sz="1600" dirty="0"/>
          </a:p>
          <a:p>
            <a:pPr algn="ctr" eaLnBrk="0" hangingPunct="0"/>
            <a:endParaRPr lang="en-US" sz="1600" dirty="0"/>
          </a:p>
        </p:txBody>
      </p:sp>
      <p:sp>
        <p:nvSpPr>
          <p:cNvPr id="20487" name="Line Callout 1 6"/>
          <p:cNvSpPr>
            <a:spLocks/>
          </p:cNvSpPr>
          <p:nvPr/>
        </p:nvSpPr>
        <p:spPr bwMode="auto">
          <a:xfrm>
            <a:off x="3962400" y="1143000"/>
            <a:ext cx="2286000" cy="838200"/>
          </a:xfrm>
          <a:prstGeom prst="borderCallout1">
            <a:avLst>
              <a:gd name="adj1" fmla="val 99329"/>
              <a:gd name="adj2" fmla="val 63546"/>
              <a:gd name="adj3" fmla="val 272204"/>
              <a:gd name="adj4" fmla="val 101634"/>
            </a:avLst>
          </a:prstGeom>
          <a:solidFill>
            <a:schemeClr val="bg1"/>
          </a:solidFill>
          <a:ln w="19050">
            <a:solidFill>
              <a:schemeClr val="tx1"/>
            </a:solidFill>
            <a:round/>
            <a:headEnd/>
            <a:tailEnd type="triangle" w="med" len="med"/>
          </a:ln>
        </p:spPr>
        <p:txBody>
          <a:bodyPr/>
          <a:lstStyle/>
          <a:p>
            <a:pPr marL="342900" indent="-342900" eaLnBrk="0" hangingPunct="0">
              <a:buFont typeface="Arial" charset="0"/>
              <a:buChar char="•"/>
            </a:pPr>
            <a:r>
              <a:rPr lang="en-US" sz="1600">
                <a:latin typeface="Arial" charset="0"/>
              </a:rPr>
              <a:t>SC Torus Magnet</a:t>
            </a:r>
          </a:p>
          <a:p>
            <a:pPr marL="342900" indent="-342900" eaLnBrk="0" hangingPunct="0">
              <a:buFont typeface="Arial" charset="0"/>
              <a:buChar char="•"/>
            </a:pPr>
            <a:r>
              <a:rPr lang="en-US" sz="1600">
                <a:latin typeface="Arial" charset="0"/>
              </a:rPr>
              <a:t>Drift Chambers</a:t>
            </a:r>
          </a:p>
          <a:p>
            <a:pPr marL="342900" indent="-342900" eaLnBrk="0" hangingPunct="0">
              <a:buFont typeface="Arial" charset="0"/>
              <a:buChar char="•"/>
            </a:pPr>
            <a:r>
              <a:rPr lang="en-US" sz="1600">
                <a:latin typeface="Arial" charset="0"/>
              </a:rPr>
              <a:t>Moeller Shield</a:t>
            </a:r>
          </a:p>
        </p:txBody>
      </p:sp>
      <p:sp>
        <p:nvSpPr>
          <p:cNvPr id="20488" name="Line Callout 1 6"/>
          <p:cNvSpPr>
            <a:spLocks/>
          </p:cNvSpPr>
          <p:nvPr/>
        </p:nvSpPr>
        <p:spPr bwMode="auto">
          <a:xfrm>
            <a:off x="152400" y="4876800"/>
            <a:ext cx="1905000" cy="1524000"/>
          </a:xfrm>
          <a:prstGeom prst="borderCallout1">
            <a:avLst>
              <a:gd name="adj1" fmla="val 28921"/>
              <a:gd name="adj2" fmla="val 102065"/>
              <a:gd name="adj3" fmla="val -22704"/>
              <a:gd name="adj4" fmla="val 161139"/>
            </a:avLst>
          </a:prstGeom>
          <a:solidFill>
            <a:schemeClr val="bg1"/>
          </a:solidFill>
          <a:ln w="19050">
            <a:solidFill>
              <a:schemeClr val="tx1"/>
            </a:solidFill>
            <a:round/>
            <a:headEnd/>
            <a:tailEnd type="triangle" w="med" len="med"/>
          </a:ln>
        </p:spPr>
        <p:txBody>
          <a:bodyPr/>
          <a:lstStyle/>
          <a:p>
            <a:pPr eaLnBrk="0" hangingPunct="0">
              <a:buFont typeface="Arial" charset="0"/>
              <a:buChar char="•"/>
            </a:pPr>
            <a:r>
              <a:rPr lang="en-US" sz="1600" b="0" dirty="0">
                <a:latin typeface="Arial" charset="0"/>
              </a:rPr>
              <a:t>  Beam-line:</a:t>
            </a:r>
          </a:p>
          <a:p>
            <a:pPr eaLnBrk="0" hangingPunct="0">
              <a:buFont typeface="Arial" charset="0"/>
              <a:buChar char="•"/>
            </a:pPr>
            <a:r>
              <a:rPr lang="en-US" sz="1600" b="0" dirty="0">
                <a:latin typeface="Arial" charset="0"/>
              </a:rPr>
              <a:t>  Raster magnets</a:t>
            </a:r>
          </a:p>
          <a:p>
            <a:pPr eaLnBrk="0" hangingPunct="0">
              <a:buFont typeface="Arial" charset="0"/>
              <a:buChar char="•"/>
            </a:pPr>
            <a:r>
              <a:rPr lang="en-US" sz="1600" b="0" dirty="0">
                <a:latin typeface="Arial" charset="0"/>
              </a:rPr>
              <a:t>  Beam Position</a:t>
            </a:r>
          </a:p>
          <a:p>
            <a:pPr eaLnBrk="0" hangingPunct="0">
              <a:buFont typeface="Arial" charset="0"/>
              <a:buChar char="•"/>
            </a:pPr>
            <a:r>
              <a:rPr lang="en-US" sz="1600" b="0" dirty="0">
                <a:latin typeface="Arial" charset="0"/>
              </a:rPr>
              <a:t>  Targets</a:t>
            </a:r>
          </a:p>
          <a:p>
            <a:pPr eaLnBrk="0" hangingPunct="0">
              <a:buFont typeface="Arial" charset="0"/>
              <a:buChar char="•"/>
            </a:pPr>
            <a:r>
              <a:rPr lang="en-US" sz="1600" b="0" dirty="0">
                <a:latin typeface="Arial" charset="0"/>
              </a:rPr>
              <a:t>  Moeller System,</a:t>
            </a:r>
          </a:p>
          <a:p>
            <a:pPr eaLnBrk="0" hangingPunct="0"/>
            <a:r>
              <a:rPr lang="en-US" sz="1600" b="0" dirty="0">
                <a:latin typeface="Arial" charset="0"/>
              </a:rPr>
              <a:t>   etc.</a:t>
            </a:r>
          </a:p>
        </p:txBody>
      </p:sp>
    </p:spTree>
    <p:extLst>
      <p:ext uri="{BB962C8B-B14F-4D97-AF65-F5344CB8AC3E}">
        <p14:creationId xmlns:p14="http://schemas.microsoft.com/office/powerpoint/2010/main" val="271959022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63" y="0"/>
            <a:ext cx="8921750" cy="639763"/>
          </a:xfrm>
        </p:spPr>
        <p:txBody>
          <a:bodyPr/>
          <a:lstStyle/>
          <a:p>
            <a:r>
              <a:rPr lang="en-US" sz="2800" dirty="0" smtClean="0">
                <a:solidFill>
                  <a:srgbClr val="000090"/>
                </a:solidFill>
              </a:rPr>
              <a:t>SVT commissioning with cosmic rays</a:t>
            </a:r>
            <a:endParaRPr lang="en-US" sz="2800" dirty="0">
              <a:solidFill>
                <a:srgbClr val="000090"/>
              </a:solidFill>
            </a:endParaRPr>
          </a:p>
        </p:txBody>
      </p:sp>
      <p:pic>
        <p:nvPicPr>
          <p:cNvPr id="3" name="Picture 2" descr="20140822_10412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0" y="824408"/>
            <a:ext cx="9144000" cy="5120780"/>
          </a:xfrm>
          <a:prstGeom prst="rect">
            <a:avLst/>
          </a:prstGeom>
        </p:spPr>
      </p:pic>
      <p:sp>
        <p:nvSpPr>
          <p:cNvPr id="4" name="TextBox 3"/>
          <p:cNvSpPr txBox="1"/>
          <p:nvPr/>
        </p:nvSpPr>
        <p:spPr>
          <a:xfrm>
            <a:off x="2465817" y="684593"/>
            <a:ext cx="2094494" cy="40011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sz="2000" dirty="0" smtClean="0">
                <a:solidFill>
                  <a:srgbClr val="FFFF00"/>
                </a:solidFill>
              </a:rPr>
              <a:t>Trigger paddles</a:t>
            </a:r>
            <a:endParaRPr lang="en-US" sz="2000" dirty="0">
              <a:solidFill>
                <a:srgbClr val="FFFF00"/>
              </a:solidFill>
            </a:endParaRPr>
          </a:p>
        </p:txBody>
      </p:sp>
      <p:cxnSp>
        <p:nvCxnSpPr>
          <p:cNvPr id="6" name="Straight Arrow Connector 5"/>
          <p:cNvCxnSpPr/>
          <p:nvPr/>
        </p:nvCxnSpPr>
        <p:spPr bwMode="auto">
          <a:xfrm flipH="1">
            <a:off x="2594317" y="1068628"/>
            <a:ext cx="348491" cy="611751"/>
          </a:xfrm>
          <a:prstGeom prst="straightConnector1">
            <a:avLst/>
          </a:prstGeom>
          <a:noFill/>
          <a:ln w="28575" cap="flat" cmpd="sng" algn="ctr">
            <a:solidFill>
              <a:srgbClr val="FFFF00"/>
            </a:solidFill>
            <a:prstDash val="solid"/>
            <a:round/>
            <a:headEnd type="none" w="med" len="med"/>
            <a:tailEnd type="arrow"/>
          </a:ln>
          <a:effectLst/>
        </p:spPr>
      </p:cxnSp>
      <p:cxnSp>
        <p:nvCxnSpPr>
          <p:cNvPr id="8" name="Straight Arrow Connector 7"/>
          <p:cNvCxnSpPr/>
          <p:nvPr/>
        </p:nvCxnSpPr>
        <p:spPr bwMode="auto">
          <a:xfrm>
            <a:off x="3327536" y="1027436"/>
            <a:ext cx="955023" cy="730380"/>
          </a:xfrm>
          <a:prstGeom prst="straightConnector1">
            <a:avLst/>
          </a:prstGeom>
          <a:noFill/>
          <a:ln w="28575" cap="flat" cmpd="sng" algn="ctr">
            <a:solidFill>
              <a:srgbClr val="FFFF00"/>
            </a:solidFill>
            <a:prstDash val="solid"/>
            <a:round/>
            <a:headEnd type="none" w="med" len="med"/>
            <a:tailEnd type="arrow"/>
          </a:ln>
          <a:effectLst/>
        </p:spPr>
      </p:cxnSp>
      <p:sp>
        <p:nvSpPr>
          <p:cNvPr id="7" name="TextBox 6"/>
          <p:cNvSpPr txBox="1"/>
          <p:nvPr/>
        </p:nvSpPr>
        <p:spPr>
          <a:xfrm>
            <a:off x="2849557" y="6012153"/>
            <a:ext cx="3677125" cy="369332"/>
          </a:xfrm>
          <a:prstGeom prst="rect">
            <a:avLst/>
          </a:prstGeom>
          <a:noFill/>
          <a:ln w="28575" cmpd="sng">
            <a:solidFill>
              <a:srgbClr val="008000"/>
            </a:solidFill>
          </a:ln>
        </p:spPr>
        <p:txBody>
          <a:bodyPr wrap="square" rtlCol="0">
            <a:spAutoFit/>
          </a:bodyPr>
          <a:lstStyle/>
          <a:p>
            <a:r>
              <a:rPr lang="en-US" sz="1800" dirty="0" smtClean="0">
                <a:solidFill>
                  <a:srgbClr val="008000"/>
                </a:solidFill>
                <a:latin typeface="+mn-lt"/>
              </a:rPr>
              <a:t>Collected data with Regions 1 - 3</a:t>
            </a:r>
            <a:endParaRPr lang="en-US" sz="1800" dirty="0">
              <a:solidFill>
                <a:srgbClr val="008000"/>
              </a:solidFill>
              <a:latin typeface="+mn-lt"/>
            </a:endParaRPr>
          </a:p>
        </p:txBody>
      </p:sp>
    </p:spTree>
    <p:extLst>
      <p:ext uri="{BB962C8B-B14F-4D97-AF65-F5344CB8AC3E}">
        <p14:creationId xmlns:p14="http://schemas.microsoft.com/office/powerpoint/2010/main" val="934455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 y="0"/>
            <a:ext cx="9099550" cy="793640"/>
          </a:xfrm>
        </p:spPr>
        <p:txBody>
          <a:bodyPr>
            <a:normAutofit/>
          </a:bodyPr>
          <a:lstStyle/>
          <a:p>
            <a:r>
              <a:rPr lang="en-US" dirty="0">
                <a:solidFill>
                  <a:srgbClr val="000090"/>
                </a:solidFill>
              </a:rPr>
              <a:t>R</a:t>
            </a:r>
            <a:r>
              <a:rPr lang="en-US" dirty="0" smtClean="0">
                <a:solidFill>
                  <a:srgbClr val="000090"/>
                </a:solidFill>
              </a:rPr>
              <a:t>econstruction of tracks in the SVT</a:t>
            </a:r>
            <a:endParaRPr lang="en-US" dirty="0">
              <a:solidFill>
                <a:srgbClr val="000090"/>
              </a:solidFill>
            </a:endParaRPr>
          </a:p>
        </p:txBody>
      </p:sp>
      <p:sp>
        <p:nvSpPr>
          <p:cNvPr id="3" name="Content Placeholder 2"/>
          <p:cNvSpPr>
            <a:spLocks noGrp="1"/>
          </p:cNvSpPr>
          <p:nvPr>
            <p:ph idx="1"/>
          </p:nvPr>
        </p:nvSpPr>
        <p:spPr>
          <a:xfrm>
            <a:off x="0" y="767971"/>
            <a:ext cx="4773163" cy="5581091"/>
          </a:xfrm>
        </p:spPr>
        <p:txBody>
          <a:bodyPr>
            <a:noAutofit/>
          </a:bodyPr>
          <a:lstStyle/>
          <a:p>
            <a:pPr>
              <a:buFont typeface="Wingdings" charset="2"/>
              <a:buChar char="q"/>
            </a:pPr>
            <a:r>
              <a:rPr lang="en-US" sz="1600" b="1" dirty="0" smtClean="0"/>
              <a:t>Determination of  space </a:t>
            </a:r>
            <a:r>
              <a:rPr lang="en-US" sz="1600" b="1" dirty="0" smtClean="0">
                <a:solidFill>
                  <a:srgbClr val="000000"/>
                </a:solidFill>
              </a:rPr>
              <a:t>points</a:t>
            </a:r>
          </a:p>
          <a:p>
            <a:pPr lvl="1">
              <a:buFont typeface="Calibri" pitchFamily="34" charset="0"/>
              <a:buChar char="―"/>
            </a:pPr>
            <a:r>
              <a:rPr lang="en-US" sz="1600" b="1" dirty="0" smtClean="0">
                <a:solidFill>
                  <a:srgbClr val="0000FF"/>
                </a:solidFill>
              </a:rPr>
              <a:t> Central tracker strip ``intersection’’ determination </a:t>
            </a:r>
          </a:p>
          <a:p>
            <a:pPr marL="914400" lvl="2" indent="0">
              <a:buNone/>
            </a:pPr>
            <a:r>
              <a:rPr lang="en-US" sz="1200" b="1" dirty="0" smtClean="0"/>
              <a:t> 1.  Clustering of adjacent firing strips (2D hit)</a:t>
            </a:r>
          </a:p>
          <a:p>
            <a:pPr marL="914400" lvl="2" indent="0">
              <a:buNone/>
            </a:pPr>
            <a:r>
              <a:rPr lang="en-US" sz="1200" b="1" dirty="0">
                <a:sym typeface="Wingdings" pitchFamily="2" charset="2"/>
              </a:rPr>
              <a:t> </a:t>
            </a:r>
            <a:r>
              <a:rPr lang="en-US" sz="1200" b="1" dirty="0" smtClean="0">
                <a:sym typeface="Wingdings" pitchFamily="2" charset="2"/>
              </a:rPr>
              <a:t>2.  Determination of intersections of cluster centroids (double layer)</a:t>
            </a:r>
          </a:p>
          <a:p>
            <a:pPr lvl="2">
              <a:buFont typeface="Calibri" pitchFamily="34" charset="0"/>
              <a:buChar char="―"/>
            </a:pPr>
            <a:endParaRPr lang="en-US" sz="1200" b="1" dirty="0" smtClean="0">
              <a:solidFill>
                <a:schemeClr val="tx1"/>
              </a:solidFill>
              <a:sym typeface="Wingdings" pitchFamily="2" charset="2"/>
            </a:endParaRPr>
          </a:p>
          <a:p>
            <a:pPr>
              <a:buFont typeface="Wingdings" charset="2"/>
              <a:buChar char="q"/>
            </a:pPr>
            <a:r>
              <a:rPr lang="en-US" sz="1600" b="1" dirty="0" smtClean="0"/>
              <a:t>Pattern Recognition in (</a:t>
            </a:r>
            <a:r>
              <a:rPr lang="en-US" sz="1600" b="1" dirty="0" err="1" smtClean="0"/>
              <a:t>r,</a:t>
            </a:r>
            <a:r>
              <a:rPr lang="en-US" sz="1600" b="1" i="1" dirty="0" err="1" smtClean="0">
                <a:latin typeface="Symbol" charset="2"/>
                <a:cs typeface="Symbol" charset="2"/>
              </a:rPr>
              <a:t>f</a:t>
            </a:r>
            <a:r>
              <a:rPr lang="en-US" sz="1600" b="1" dirty="0" smtClean="0"/>
              <a:t>) view</a:t>
            </a:r>
            <a:endParaRPr lang="en-US" sz="1600" b="1" dirty="0"/>
          </a:p>
          <a:p>
            <a:pPr lvl="1">
              <a:buFont typeface="Calibri" pitchFamily="34" charset="0"/>
              <a:buChar char="―"/>
            </a:pPr>
            <a:r>
              <a:rPr lang="en-US" sz="1400" b="1" dirty="0">
                <a:solidFill>
                  <a:srgbClr val="0000CC"/>
                </a:solidFill>
              </a:rPr>
              <a:t> Cut-based algorithm </a:t>
            </a:r>
            <a:r>
              <a:rPr lang="en-US" sz="1400" b="1" dirty="0" smtClean="0">
                <a:solidFill>
                  <a:srgbClr val="0000CC"/>
                </a:solidFill>
              </a:rPr>
              <a:t>(</a:t>
            </a:r>
            <a:r>
              <a:rPr lang="en-US" sz="1400" b="1" dirty="0" smtClean="0">
                <a:solidFill>
                  <a:srgbClr val="0000CC"/>
                </a:solidFill>
                <a:sym typeface="Wingdings"/>
              </a:rPr>
              <a:t>&gt; 95% efficient)</a:t>
            </a:r>
            <a:endParaRPr lang="en-US" sz="1400" b="1" dirty="0">
              <a:solidFill>
                <a:srgbClr val="0000CC"/>
              </a:solidFill>
            </a:endParaRPr>
          </a:p>
          <a:p>
            <a:pPr marL="228600" lvl="1" indent="0">
              <a:buNone/>
            </a:pPr>
            <a:r>
              <a:rPr lang="en-US" sz="1400" b="1" dirty="0">
                <a:solidFill>
                  <a:srgbClr val="008000"/>
                </a:solidFill>
              </a:rPr>
              <a:t>	* require 3 out of 4 intersections </a:t>
            </a:r>
          </a:p>
          <a:p>
            <a:pPr marL="228600" lvl="1" indent="0">
              <a:buNone/>
            </a:pPr>
            <a:r>
              <a:rPr lang="en-US" sz="1400" b="1" dirty="0">
                <a:solidFill>
                  <a:srgbClr val="008000"/>
                </a:solidFill>
              </a:rPr>
              <a:t>	* allows skipped </a:t>
            </a:r>
            <a:r>
              <a:rPr lang="en-US" sz="1400" b="1" dirty="0" smtClean="0">
                <a:solidFill>
                  <a:srgbClr val="008000"/>
                </a:solidFill>
              </a:rPr>
              <a:t>region</a:t>
            </a:r>
          </a:p>
          <a:p>
            <a:pPr marL="228600" lvl="1" indent="0">
              <a:buNone/>
            </a:pPr>
            <a:endParaRPr lang="en-US" sz="1400" b="1" dirty="0" smtClean="0">
              <a:solidFill>
                <a:srgbClr val="008000"/>
              </a:solidFill>
            </a:endParaRPr>
          </a:p>
          <a:p>
            <a:pPr>
              <a:buFont typeface="Wingdings" charset="2"/>
              <a:buChar char="q"/>
            </a:pPr>
            <a:r>
              <a:rPr lang="en-US" sz="1600" b="1" dirty="0" smtClean="0"/>
              <a:t>Track Fitting </a:t>
            </a:r>
            <a:endParaRPr lang="en-US" sz="1600" b="1" dirty="0"/>
          </a:p>
          <a:p>
            <a:pPr lvl="1">
              <a:buFont typeface="Calibri" pitchFamily="34" charset="0"/>
              <a:buChar char="―"/>
            </a:pPr>
            <a:r>
              <a:rPr lang="en-US" sz="1400" b="1" dirty="0" smtClean="0">
                <a:solidFill>
                  <a:srgbClr val="0000CC"/>
                </a:solidFill>
              </a:rPr>
              <a:t>Global Fit to Helix</a:t>
            </a:r>
          </a:p>
          <a:p>
            <a:pPr lvl="1">
              <a:buFont typeface="Calibri" pitchFamily="34" charset="0"/>
              <a:buChar char="―"/>
            </a:pPr>
            <a:r>
              <a:rPr lang="en-US" sz="1400" b="1" dirty="0" err="1" smtClean="0">
                <a:solidFill>
                  <a:srgbClr val="0000CC"/>
                </a:solidFill>
              </a:rPr>
              <a:t>Kalman</a:t>
            </a:r>
            <a:r>
              <a:rPr lang="en-US" sz="1400" b="1" dirty="0" smtClean="0">
                <a:solidFill>
                  <a:srgbClr val="0000CC"/>
                </a:solidFill>
              </a:rPr>
              <a:t> Filter </a:t>
            </a:r>
          </a:p>
          <a:p>
            <a:pPr marL="457200" lvl="1" indent="0">
              <a:buNone/>
            </a:pPr>
            <a:r>
              <a:rPr lang="en-US" sz="1400" b="1" dirty="0">
                <a:solidFill>
                  <a:srgbClr val="0000CC"/>
                </a:solidFill>
              </a:rPr>
              <a:t> </a:t>
            </a:r>
            <a:r>
              <a:rPr lang="en-US" sz="1400" b="1" dirty="0" smtClean="0">
                <a:solidFill>
                  <a:srgbClr val="0000CC"/>
                </a:solidFill>
              </a:rPr>
              <a:t>        (in development)</a:t>
            </a:r>
          </a:p>
          <a:p>
            <a:pPr marL="223837" lvl="1" indent="0">
              <a:buNone/>
            </a:pPr>
            <a:endParaRPr lang="en-US" sz="1800" b="1" dirty="0">
              <a:solidFill>
                <a:srgbClr val="C00000"/>
              </a:solidFill>
            </a:endParaRPr>
          </a:p>
          <a:p>
            <a:pPr marL="228600" lvl="1" indent="0">
              <a:buNone/>
            </a:pPr>
            <a:endParaRPr lang="en-US" sz="1800" b="1" dirty="0" smtClean="0">
              <a:solidFill>
                <a:srgbClr val="0070C0"/>
              </a:solidFill>
            </a:endParaRPr>
          </a:p>
          <a:p>
            <a:pPr marL="114300" indent="0">
              <a:buNone/>
            </a:pPr>
            <a:endParaRPr lang="en-US" b="1" dirty="0" smtClean="0"/>
          </a:p>
          <a:p>
            <a:pPr lvl="1">
              <a:buFont typeface="Arial" pitchFamily="34" charset="0"/>
              <a:buChar char="•"/>
            </a:pPr>
            <a:endParaRPr lang="en-US" sz="2000" b="1" dirty="0" smtClean="0"/>
          </a:p>
        </p:txBody>
      </p:sp>
      <p:pic>
        <p:nvPicPr>
          <p:cNvPr id="5" name="Picture 4"/>
          <p:cNvPicPr>
            <a:picLocks noChangeAspect="1"/>
          </p:cNvPicPr>
          <p:nvPr/>
        </p:nvPicPr>
        <p:blipFill>
          <a:blip r:embed="rId3"/>
          <a:stretch>
            <a:fillRect/>
          </a:stretch>
        </p:blipFill>
        <p:spPr>
          <a:xfrm>
            <a:off x="5848235" y="892178"/>
            <a:ext cx="2734903" cy="2251663"/>
          </a:xfrm>
          <a:prstGeom prst="rect">
            <a:avLst/>
          </a:prstGeom>
        </p:spPr>
      </p:pic>
      <p:pic>
        <p:nvPicPr>
          <p:cNvPr id="12" name="Picture 11"/>
          <p:cNvPicPr>
            <a:picLocks noChangeAspect="1"/>
          </p:cNvPicPr>
          <p:nvPr/>
        </p:nvPicPr>
        <p:blipFill>
          <a:blip r:embed="rId4"/>
          <a:stretch>
            <a:fillRect/>
          </a:stretch>
        </p:blipFill>
        <p:spPr>
          <a:xfrm>
            <a:off x="3547809" y="3608500"/>
            <a:ext cx="5616690" cy="2690080"/>
          </a:xfrm>
          <a:prstGeom prst="rect">
            <a:avLst/>
          </a:prstGeom>
        </p:spPr>
      </p:pic>
      <p:sp>
        <p:nvSpPr>
          <p:cNvPr id="13" name="Rectangle 12"/>
          <p:cNvSpPr/>
          <p:nvPr/>
        </p:nvSpPr>
        <p:spPr>
          <a:xfrm>
            <a:off x="2854382" y="6188829"/>
            <a:ext cx="6289618" cy="203133"/>
          </a:xfrm>
          <a:prstGeom prst="rect">
            <a:avLst/>
          </a:prstGeom>
          <a:solidFill>
            <a:schemeClr val="bg2">
              <a:lumMod val="20000"/>
              <a:lumOff val="80000"/>
            </a:schemeClr>
          </a:solidFill>
        </p:spPr>
        <p:txBody>
          <a:bodyPr wrap="square" lIns="0" tIns="9144" rIns="0" bIns="9144">
            <a:spAutoFit/>
          </a:bodyPr>
          <a:lstStyle/>
          <a:p>
            <a:pPr algn="ctr"/>
            <a:r>
              <a:rPr lang="en-US" sz="1200" dirty="0" smtClean="0">
                <a:latin typeface="+mn-lt"/>
              </a:rPr>
              <a:t>Viewing a reconstructed simulated pi- track propagated in ~5-T </a:t>
            </a:r>
            <a:r>
              <a:rPr lang="en-US" sz="1200" dirty="0" err="1" smtClean="0">
                <a:latin typeface="+mn-lt"/>
              </a:rPr>
              <a:t>solenoidal</a:t>
            </a:r>
            <a:r>
              <a:rPr lang="en-US" sz="1200" dirty="0" smtClean="0">
                <a:latin typeface="+mn-lt"/>
              </a:rPr>
              <a:t> magnetic field</a:t>
            </a:r>
            <a:endParaRPr lang="en-US" sz="1200" dirty="0">
              <a:latin typeface="+mn-lt"/>
            </a:endParaRPr>
          </a:p>
        </p:txBody>
      </p:sp>
      <p:sp>
        <p:nvSpPr>
          <p:cNvPr id="4" name="Rectangle 3"/>
          <p:cNvSpPr/>
          <p:nvPr/>
        </p:nvSpPr>
        <p:spPr>
          <a:xfrm>
            <a:off x="3703929" y="3260619"/>
            <a:ext cx="5440072" cy="400110"/>
          </a:xfrm>
          <a:prstGeom prst="rect">
            <a:avLst/>
          </a:prstGeom>
        </p:spPr>
        <p:txBody>
          <a:bodyPr wrap="square">
            <a:spAutoFit/>
          </a:bodyPr>
          <a:lstStyle/>
          <a:p>
            <a:r>
              <a:rPr lang="en-US" sz="2000" dirty="0">
                <a:latin typeface="+mn-lt"/>
              </a:rPr>
              <a:t>Based on CLAS12 software released on 05/22/15</a:t>
            </a:r>
          </a:p>
        </p:txBody>
      </p:sp>
    </p:spTree>
    <p:extLst>
      <p:ext uri="{BB962C8B-B14F-4D97-AF65-F5344CB8AC3E}">
        <p14:creationId xmlns:p14="http://schemas.microsoft.com/office/powerpoint/2010/main" val="35527847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000090"/>
                </a:solidFill>
                <a:ea typeface="ＭＳ Ｐゴシック" pitchFamily="-112" charset="-128"/>
                <a:cs typeface="ＭＳ Ｐゴシック" pitchFamily="-112" charset="-128"/>
              </a:rPr>
              <a:t>Strip Occupancy</a:t>
            </a:r>
            <a:endParaRPr lang="en-US" dirty="0">
              <a:solidFill>
                <a:srgbClr val="000090"/>
              </a:solidFill>
            </a:endParaRPr>
          </a:p>
        </p:txBody>
      </p:sp>
      <p:pic>
        <p:nvPicPr>
          <p:cNvPr id="4" name="Picture 3" descr="Screen Shot 2015-02-27 at 8.27.5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2523" y="818226"/>
            <a:ext cx="4451477" cy="2801273"/>
          </a:xfrm>
          <a:prstGeom prst="rect">
            <a:avLst/>
          </a:prstGeom>
        </p:spPr>
      </p:pic>
      <p:pic>
        <p:nvPicPr>
          <p:cNvPr id="6" name="Picture 5" descr="Screen Shot 2015-02-27 at 8.26.5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0800" y="3673221"/>
            <a:ext cx="4451478" cy="2778801"/>
          </a:xfrm>
          <a:prstGeom prst="rect">
            <a:avLst/>
          </a:prstGeom>
        </p:spPr>
      </p:pic>
      <p:pic>
        <p:nvPicPr>
          <p:cNvPr id="9" name="Picture 8" descr="Screen Shot 2015-02-27 at 8.25.46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5" y="3630607"/>
            <a:ext cx="4451478" cy="2787658"/>
          </a:xfrm>
          <a:prstGeom prst="rect">
            <a:avLst/>
          </a:prstGeom>
        </p:spPr>
      </p:pic>
      <p:pic>
        <p:nvPicPr>
          <p:cNvPr id="10" name="Picture 9" descr="Screen Shot 2015-02-27 at 8.24.03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68" y="830459"/>
            <a:ext cx="4451478" cy="2808429"/>
          </a:xfrm>
          <a:prstGeom prst="rect">
            <a:avLst/>
          </a:prstGeom>
        </p:spPr>
      </p:pic>
    </p:spTree>
    <p:extLst>
      <p:ext uri="{BB962C8B-B14F-4D97-AF65-F5344CB8AC3E}">
        <p14:creationId xmlns:p14="http://schemas.microsoft.com/office/powerpoint/2010/main" val="415137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xyz.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3879"/>
            <a:ext cx="3945772" cy="4294886"/>
          </a:xfrm>
          <a:prstGeom prst="rect">
            <a:avLst/>
          </a:prstGeom>
        </p:spPr>
      </p:pic>
      <p:sp>
        <p:nvSpPr>
          <p:cNvPr id="5" name="Title 4"/>
          <p:cNvSpPr>
            <a:spLocks noGrp="1"/>
          </p:cNvSpPr>
          <p:nvPr>
            <p:ph type="title"/>
          </p:nvPr>
        </p:nvSpPr>
        <p:spPr/>
        <p:txBody>
          <a:bodyPr/>
          <a:lstStyle/>
          <a:p>
            <a:r>
              <a:rPr lang="en-US" dirty="0" smtClean="0">
                <a:solidFill>
                  <a:srgbClr val="000090"/>
                </a:solidFill>
                <a:ea typeface="ＭＳ Ｐゴシック" pitchFamily="-112" charset="-128"/>
                <a:cs typeface="ＭＳ Ｐゴシック" pitchFamily="-112" charset="-128"/>
              </a:rPr>
              <a:t>SVT commissioning with cosmic muons</a:t>
            </a:r>
            <a:endParaRPr lang="en-US" dirty="0">
              <a:solidFill>
                <a:srgbClr val="000090"/>
              </a:solidFill>
            </a:endParaRPr>
          </a:p>
        </p:txBody>
      </p:sp>
      <p:pic>
        <p:nvPicPr>
          <p:cNvPr id="4" name="Picture 3" descr="xz_r1_s1.gif"/>
          <p:cNvPicPr>
            <a:picLocks noChangeAspect="1"/>
          </p:cNvPicPr>
          <p:nvPr/>
        </p:nvPicPr>
        <p:blipFill rotWithShape="1">
          <a:blip r:embed="rId4">
            <a:extLst>
              <a:ext uri="{28A0092B-C50C-407E-A947-70E740481C1C}">
                <a14:useLocalDpi xmlns:a14="http://schemas.microsoft.com/office/drawing/2010/main" val="0"/>
              </a:ext>
            </a:extLst>
          </a:blip>
          <a:srcRect l="4179" t="5841" r="3537" b="6167"/>
          <a:stretch/>
        </p:blipFill>
        <p:spPr>
          <a:xfrm>
            <a:off x="3674886" y="814380"/>
            <a:ext cx="5469114" cy="2966670"/>
          </a:xfrm>
          <a:prstGeom prst="rect">
            <a:avLst/>
          </a:prstGeom>
        </p:spPr>
      </p:pic>
      <p:sp>
        <p:nvSpPr>
          <p:cNvPr id="10" name="Title 4"/>
          <p:cNvSpPr txBox="1">
            <a:spLocks/>
          </p:cNvSpPr>
          <p:nvPr/>
        </p:nvSpPr>
        <p:spPr>
          <a:xfrm>
            <a:off x="436236" y="2945386"/>
            <a:ext cx="2151816" cy="39793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1800" dirty="0" smtClean="0">
                <a:solidFill>
                  <a:srgbClr val="000090"/>
                </a:solidFill>
                <a:ea typeface="ＭＳ Ｐゴシック" pitchFamily="-112" charset="-128"/>
                <a:cs typeface="ＭＳ Ｐゴシック" pitchFamily="-112" charset="-128"/>
              </a:rPr>
              <a:t>Module PS off</a:t>
            </a:r>
            <a:endParaRPr lang="en-US" sz="1800" dirty="0">
              <a:solidFill>
                <a:srgbClr val="000090"/>
              </a:solidFill>
            </a:endParaRPr>
          </a:p>
        </p:txBody>
      </p:sp>
      <p:sp>
        <p:nvSpPr>
          <p:cNvPr id="11" name="Title 4"/>
          <p:cNvSpPr txBox="1">
            <a:spLocks/>
          </p:cNvSpPr>
          <p:nvPr/>
        </p:nvSpPr>
        <p:spPr>
          <a:xfrm>
            <a:off x="5261213" y="1391466"/>
            <a:ext cx="2151816" cy="39793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1800" dirty="0" smtClean="0">
                <a:solidFill>
                  <a:srgbClr val="000090"/>
                </a:solidFill>
                <a:ea typeface="ＭＳ Ｐゴシック" pitchFamily="-112" charset="-128"/>
                <a:cs typeface="ＭＳ Ｐゴシック" pitchFamily="-112" charset="-128"/>
              </a:rPr>
              <a:t>Channels masked</a:t>
            </a:r>
            <a:endParaRPr lang="en-US" sz="1800" dirty="0">
              <a:solidFill>
                <a:srgbClr val="000090"/>
              </a:solidFill>
            </a:endParaRPr>
          </a:p>
        </p:txBody>
      </p:sp>
      <p:sp>
        <p:nvSpPr>
          <p:cNvPr id="12" name="Title 4"/>
          <p:cNvSpPr txBox="1">
            <a:spLocks/>
          </p:cNvSpPr>
          <p:nvPr/>
        </p:nvSpPr>
        <p:spPr>
          <a:xfrm>
            <a:off x="382352" y="845826"/>
            <a:ext cx="3572857" cy="118042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algn="l"/>
            <a:r>
              <a:rPr lang="en-US" sz="1800" dirty="0" smtClean="0">
                <a:solidFill>
                  <a:srgbClr val="000090"/>
                </a:solidFill>
                <a:ea typeface="ＭＳ Ｐゴシック" pitchFamily="-112" charset="-128"/>
                <a:cs typeface="ＭＳ Ｐゴシック" pitchFamily="-112" charset="-128"/>
              </a:rPr>
              <a:t>Each point represents position of a reconstructed cross</a:t>
            </a:r>
            <a:endParaRPr lang="en-US" sz="1800" dirty="0">
              <a:solidFill>
                <a:srgbClr val="000090"/>
              </a:solidFill>
            </a:endParaRPr>
          </a:p>
        </p:txBody>
      </p:sp>
      <p:sp>
        <p:nvSpPr>
          <p:cNvPr id="9" name="Title 4"/>
          <p:cNvSpPr txBox="1">
            <a:spLocks/>
          </p:cNvSpPr>
          <p:nvPr/>
        </p:nvSpPr>
        <p:spPr>
          <a:xfrm>
            <a:off x="0" y="5487010"/>
            <a:ext cx="8821669" cy="118042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algn="l"/>
            <a:r>
              <a:rPr lang="en-US" sz="1800" dirty="0" smtClean="0">
                <a:solidFill>
                  <a:srgbClr val="000090"/>
                </a:solidFill>
                <a:ea typeface="ＭＳ Ｐゴシック" pitchFamily="-112" charset="-128"/>
                <a:cs typeface="ＭＳ Ｐゴシック" pitchFamily="-112" charset="-128"/>
              </a:rPr>
              <a:t>R1-R3 standalone trigger rate ~50 Hz </a:t>
            </a:r>
          </a:p>
          <a:p>
            <a:pPr algn="l"/>
            <a:r>
              <a:rPr lang="en-US" sz="1800" dirty="0" smtClean="0">
                <a:solidFill>
                  <a:srgbClr val="000090"/>
                </a:solidFill>
                <a:ea typeface="ＭＳ Ｐゴシック" pitchFamily="-112" charset="-128"/>
                <a:cs typeface="ＭＳ Ｐゴシック" pitchFamily="-112" charset="-128"/>
              </a:rPr>
              <a:t>Several million events recorded</a:t>
            </a:r>
            <a:endParaRPr lang="en-US" sz="1800" dirty="0">
              <a:solidFill>
                <a:srgbClr val="000090"/>
              </a:solidFill>
            </a:endParaRPr>
          </a:p>
        </p:txBody>
      </p:sp>
      <p:pic>
        <p:nvPicPr>
          <p:cNvPr id="13" name="Picture 12" descr="ce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5519" y="3744553"/>
            <a:ext cx="5038481" cy="2679525"/>
          </a:xfrm>
          <a:prstGeom prst="rect">
            <a:avLst/>
          </a:prstGeom>
        </p:spPr>
      </p:pic>
    </p:spTree>
    <p:extLst>
      <p:ext uri="{BB962C8B-B14F-4D97-AF65-F5344CB8AC3E}">
        <p14:creationId xmlns:p14="http://schemas.microsoft.com/office/powerpoint/2010/main" val="2282142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45485" y="8620"/>
            <a:ext cx="6925871" cy="468052"/>
          </a:xfrm>
        </p:spPr>
        <p:txBody>
          <a:bodyPr>
            <a:normAutofit fontScale="90000"/>
          </a:bodyPr>
          <a:lstStyle/>
          <a:p>
            <a:r>
              <a:rPr lang="en-GB" sz="3200" dirty="0" smtClean="0">
                <a:solidFill>
                  <a:srgbClr val="333399"/>
                </a:solidFill>
              </a:rPr>
              <a:t>SVT Databases</a:t>
            </a:r>
            <a:endParaRPr lang="en-GB" sz="3200" dirty="0">
              <a:solidFill>
                <a:srgbClr val="333399"/>
              </a:solidFill>
            </a:endParaRPr>
          </a:p>
        </p:txBody>
      </p:sp>
      <p:pic>
        <p:nvPicPr>
          <p:cNvPr id="2" name="Picture 1" descr="erd.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7403" y="1997871"/>
            <a:ext cx="2129045" cy="1253595"/>
          </a:xfrm>
          <a:prstGeom prst="rect">
            <a:avLst/>
          </a:prstGeom>
        </p:spPr>
      </p:pic>
      <p:sp>
        <p:nvSpPr>
          <p:cNvPr id="6" name="Rectangle 3"/>
          <p:cNvSpPr txBox="1">
            <a:spLocks noChangeArrowheads="1"/>
          </p:cNvSpPr>
          <p:nvPr/>
        </p:nvSpPr>
        <p:spPr bwMode="auto">
          <a:xfrm>
            <a:off x="1" y="771662"/>
            <a:ext cx="4251582" cy="42854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20000"/>
              </a:spcBef>
              <a:spcAft>
                <a:spcPct val="0"/>
              </a:spcAft>
              <a:buChar char="•"/>
              <a:defRPr sz="2800" b="1">
                <a:solidFill>
                  <a:schemeClr val="tx1"/>
                </a:solidFill>
                <a:latin typeface="+mn-lt"/>
                <a:ea typeface="+mn-ea"/>
                <a:cs typeface="+mn-cs"/>
              </a:defRPr>
            </a:lvl1pPr>
            <a:lvl2pPr marL="576263" indent="-233363" algn="l" rtl="0" eaLnBrk="0" fontAlgn="base" hangingPunct="0">
              <a:spcBef>
                <a:spcPct val="20000"/>
              </a:spcBef>
              <a:spcAft>
                <a:spcPct val="0"/>
              </a:spcAft>
              <a:buChar char="–"/>
              <a:defRPr sz="2400" b="1">
                <a:solidFill>
                  <a:srgbClr val="002060"/>
                </a:solidFill>
                <a:latin typeface="+mn-lt"/>
              </a:defRPr>
            </a:lvl2pPr>
            <a:lvl3pPr marL="919163" indent="-228600" algn="l" rtl="0" eaLnBrk="0" fontAlgn="base" hangingPunct="0">
              <a:spcBef>
                <a:spcPct val="20000"/>
              </a:spcBef>
              <a:spcAft>
                <a:spcPct val="0"/>
              </a:spcAft>
              <a:buChar char="•"/>
              <a:defRPr sz="2000" b="1">
                <a:solidFill>
                  <a:srgbClr val="008000"/>
                </a:solidFill>
                <a:latin typeface="+mn-lt"/>
              </a:defRPr>
            </a:lvl3pPr>
            <a:lvl4pPr marL="1262063" indent="-228600" algn="l" rtl="0" eaLnBrk="0" fontAlgn="base" hangingPunct="0">
              <a:spcBef>
                <a:spcPct val="20000"/>
              </a:spcBef>
              <a:spcAft>
                <a:spcPct val="0"/>
              </a:spcAft>
              <a:buChar char="–"/>
              <a:defRPr sz="2000" b="1">
                <a:solidFill>
                  <a:srgbClr val="7030A0"/>
                </a:solidFill>
                <a:latin typeface="+mn-lt"/>
              </a:defRPr>
            </a:lvl4pPr>
            <a:lvl5pPr marL="1604963" indent="-228600" algn="l" rtl="0" eaLnBrk="0" fontAlgn="base" hangingPunct="0">
              <a:spcBef>
                <a:spcPct val="20000"/>
              </a:spcBef>
              <a:spcAft>
                <a:spcPct val="0"/>
              </a:spcAft>
              <a:buChar char="»"/>
              <a:defRPr sz="2000" b="1">
                <a:solidFill>
                  <a:schemeClr val="tx1"/>
                </a:solidFill>
                <a:latin typeface="+mn-lt"/>
              </a:defRPr>
            </a:lvl5pPr>
            <a:lvl6pPr marL="2062163" indent="-228600" algn="l" rtl="0" fontAlgn="base">
              <a:spcBef>
                <a:spcPct val="20000"/>
              </a:spcBef>
              <a:spcAft>
                <a:spcPct val="0"/>
              </a:spcAft>
              <a:buChar char="»"/>
              <a:defRPr sz="2000" b="1">
                <a:solidFill>
                  <a:schemeClr val="tx1"/>
                </a:solidFill>
                <a:latin typeface="+mn-lt"/>
              </a:defRPr>
            </a:lvl6pPr>
            <a:lvl7pPr marL="2519363" indent="-228600" algn="l" rtl="0" fontAlgn="base">
              <a:spcBef>
                <a:spcPct val="20000"/>
              </a:spcBef>
              <a:spcAft>
                <a:spcPct val="0"/>
              </a:spcAft>
              <a:buChar char="»"/>
              <a:defRPr sz="2000" b="1">
                <a:solidFill>
                  <a:schemeClr val="tx1"/>
                </a:solidFill>
                <a:latin typeface="+mn-lt"/>
              </a:defRPr>
            </a:lvl7pPr>
            <a:lvl8pPr marL="2976563" indent="-228600" algn="l" rtl="0" fontAlgn="base">
              <a:spcBef>
                <a:spcPct val="20000"/>
              </a:spcBef>
              <a:spcAft>
                <a:spcPct val="0"/>
              </a:spcAft>
              <a:buChar char="»"/>
              <a:defRPr sz="2000" b="1">
                <a:solidFill>
                  <a:schemeClr val="tx1"/>
                </a:solidFill>
                <a:latin typeface="+mn-lt"/>
              </a:defRPr>
            </a:lvl8pPr>
            <a:lvl9pPr marL="3433763" indent="-228600" algn="l" rtl="0" fontAlgn="base">
              <a:spcBef>
                <a:spcPct val="20000"/>
              </a:spcBef>
              <a:spcAft>
                <a:spcPct val="0"/>
              </a:spcAft>
              <a:buChar char="»"/>
              <a:defRPr sz="2000" b="1">
                <a:solidFill>
                  <a:schemeClr val="tx1"/>
                </a:solidFill>
                <a:latin typeface="+mn-lt"/>
              </a:defRPr>
            </a:lvl9pPr>
          </a:lstStyle>
          <a:p>
            <a:pPr marL="395287" indent="-285750" eaLnBrk="1" hangingPunct="1">
              <a:lnSpc>
                <a:spcPct val="90000"/>
              </a:lnSpc>
            </a:pPr>
            <a:r>
              <a:rPr lang="en-US" sz="1400" dirty="0" smtClean="0">
                <a:solidFill>
                  <a:srgbClr val="0000FF"/>
                </a:solidFill>
                <a:sym typeface="Symbol" pitchFamily="-112" charset="2"/>
              </a:rPr>
              <a:t>Fermilab SVT Project Document Database</a:t>
            </a:r>
          </a:p>
          <a:p>
            <a:pPr marL="395287" indent="-285750" eaLnBrk="1" hangingPunct="1">
              <a:lnSpc>
                <a:spcPct val="90000"/>
              </a:lnSpc>
            </a:pPr>
            <a:r>
              <a:rPr lang="en-US" sz="1400" dirty="0" smtClean="0">
                <a:solidFill>
                  <a:srgbClr val="0000FF"/>
                </a:solidFill>
                <a:sym typeface="Symbol" pitchFamily="-112" charset="2"/>
              </a:rPr>
              <a:t>SVT Module Production Database</a:t>
            </a:r>
          </a:p>
          <a:p>
            <a:pPr marL="395287" indent="-285750" eaLnBrk="1" hangingPunct="1">
              <a:lnSpc>
                <a:spcPct val="90000"/>
              </a:lnSpc>
            </a:pPr>
            <a:r>
              <a:rPr lang="en-US" sz="1400" dirty="0" smtClean="0">
                <a:solidFill>
                  <a:srgbClr val="0000FF"/>
                </a:solidFill>
                <a:sym typeface="Symbol" pitchFamily="-112" charset="2"/>
              </a:rPr>
              <a:t>SVT Module Testing Logbook</a:t>
            </a:r>
          </a:p>
          <a:p>
            <a:pPr marL="395287" indent="-285750" eaLnBrk="1" hangingPunct="1">
              <a:lnSpc>
                <a:spcPct val="90000"/>
              </a:lnSpc>
            </a:pPr>
            <a:r>
              <a:rPr lang="en-US" sz="1400" dirty="0" smtClean="0">
                <a:solidFill>
                  <a:srgbClr val="0000FF"/>
                </a:solidFill>
                <a:sym typeface="Symbol" pitchFamily="-112" charset="2"/>
              </a:rPr>
              <a:t>SVT Sensors Database</a:t>
            </a:r>
          </a:p>
          <a:p>
            <a:pPr marL="395287" indent="-285750" eaLnBrk="1" hangingPunct="1">
              <a:lnSpc>
                <a:spcPct val="90000"/>
              </a:lnSpc>
            </a:pPr>
            <a:r>
              <a:rPr lang="en-US" sz="1400" dirty="0" smtClean="0">
                <a:solidFill>
                  <a:srgbClr val="0000FF"/>
                </a:solidFill>
                <a:sym typeface="Symbol" pitchFamily="-112" charset="2"/>
              </a:rPr>
              <a:t>SVT Construction Database</a:t>
            </a:r>
          </a:p>
          <a:p>
            <a:pPr marL="395287" indent="-285750" eaLnBrk="1" hangingPunct="1">
              <a:lnSpc>
                <a:spcPct val="90000"/>
              </a:lnSpc>
            </a:pPr>
            <a:r>
              <a:rPr lang="en-US" sz="1400" dirty="0" smtClean="0">
                <a:solidFill>
                  <a:srgbClr val="0000FF"/>
                </a:solidFill>
                <a:sym typeface="Symbol" pitchFamily="-112" charset="2"/>
              </a:rPr>
              <a:t>SVT Configuration Database</a:t>
            </a:r>
          </a:p>
          <a:p>
            <a:pPr marL="395287" indent="-285750" eaLnBrk="1" hangingPunct="1">
              <a:lnSpc>
                <a:spcPct val="90000"/>
              </a:lnSpc>
            </a:pPr>
            <a:r>
              <a:rPr lang="en-US" sz="1400" dirty="0" smtClean="0">
                <a:solidFill>
                  <a:srgbClr val="0000FF"/>
                </a:solidFill>
                <a:sym typeface="Symbol" pitchFamily="-112" charset="2"/>
              </a:rPr>
              <a:t>SVT Conditions Database</a:t>
            </a:r>
          </a:p>
          <a:p>
            <a:pPr marL="395287" indent="-285750" eaLnBrk="1" hangingPunct="1">
              <a:lnSpc>
                <a:spcPct val="90000"/>
              </a:lnSpc>
            </a:pPr>
            <a:r>
              <a:rPr lang="en-US" sz="1400" dirty="0" smtClean="0">
                <a:solidFill>
                  <a:srgbClr val="0000FF"/>
                </a:solidFill>
                <a:sym typeface="Symbol" pitchFamily="-112" charset="2"/>
              </a:rPr>
              <a:t>SVT Geometry Database</a:t>
            </a:r>
          </a:p>
          <a:p>
            <a:pPr marL="395287" indent="-285750" eaLnBrk="1" hangingPunct="1">
              <a:lnSpc>
                <a:spcPct val="90000"/>
              </a:lnSpc>
            </a:pPr>
            <a:r>
              <a:rPr lang="en-US" sz="1400" dirty="0" smtClean="0">
                <a:solidFill>
                  <a:srgbClr val="0000FF"/>
                </a:solidFill>
                <a:sym typeface="Symbol" pitchFamily="-112" charset="2"/>
              </a:rPr>
              <a:t>SVT Calibration Database</a:t>
            </a:r>
          </a:p>
          <a:p>
            <a:pPr marL="395287" indent="-285750" eaLnBrk="1" hangingPunct="1">
              <a:lnSpc>
                <a:spcPct val="90000"/>
              </a:lnSpc>
            </a:pPr>
            <a:r>
              <a:rPr lang="en-US" sz="1400" dirty="0" smtClean="0">
                <a:solidFill>
                  <a:srgbClr val="0000FF"/>
                </a:solidFill>
                <a:sym typeface="Symbol" pitchFamily="-112" charset="2"/>
              </a:rPr>
              <a:t>SVT Alignment Database</a:t>
            </a:r>
          </a:p>
          <a:p>
            <a:pPr marL="395287" indent="-285750" eaLnBrk="1" hangingPunct="1">
              <a:lnSpc>
                <a:spcPct val="90000"/>
              </a:lnSpc>
            </a:pPr>
            <a:r>
              <a:rPr lang="en-US" sz="1400" dirty="0" smtClean="0">
                <a:solidFill>
                  <a:srgbClr val="0000FF"/>
                </a:solidFill>
                <a:sym typeface="Symbol" pitchFamily="-112" charset="2"/>
              </a:rPr>
              <a:t>SVT Commissioning Database</a:t>
            </a:r>
          </a:p>
          <a:p>
            <a:pPr marL="395287" indent="-285750" eaLnBrk="1" hangingPunct="1">
              <a:lnSpc>
                <a:spcPct val="90000"/>
              </a:lnSpc>
            </a:pPr>
            <a:endParaRPr lang="en-US" sz="1400" dirty="0" smtClean="0">
              <a:solidFill>
                <a:srgbClr val="0000FF"/>
              </a:solidFill>
              <a:sym typeface="Symbol" pitchFamily="-112" charset="2"/>
            </a:endParaRPr>
          </a:p>
        </p:txBody>
      </p:sp>
      <p:pic>
        <p:nvPicPr>
          <p:cNvPr id="7" name="Picture 6" descr="Screen Shot 2014-06-03 at 11.08.3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56761"/>
            <a:ext cx="5430140" cy="2830441"/>
          </a:xfrm>
          <a:prstGeom prst="rect">
            <a:avLst/>
          </a:prstGeom>
        </p:spPr>
      </p:pic>
      <p:pic>
        <p:nvPicPr>
          <p:cNvPr id="8" name="Picture 7" descr="Screen Shot 2014-06-03 at 11.23.41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2878" y="4296438"/>
            <a:ext cx="5883679" cy="1962921"/>
          </a:xfrm>
          <a:prstGeom prst="rect">
            <a:avLst/>
          </a:prstGeom>
        </p:spPr>
      </p:pic>
      <p:pic>
        <p:nvPicPr>
          <p:cNvPr id="5" name="Picture 4" descr="Screen Shot 2014-06-03 at 10.49.36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2582" y="810314"/>
            <a:ext cx="3661416" cy="4575805"/>
          </a:xfrm>
          <a:prstGeom prst="rect">
            <a:avLst/>
          </a:prstGeom>
        </p:spPr>
      </p:pic>
    </p:spTree>
    <p:extLst>
      <p:ext uri="{BB962C8B-B14F-4D97-AF65-F5344CB8AC3E}">
        <p14:creationId xmlns:p14="http://schemas.microsoft.com/office/powerpoint/2010/main" val="336787398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000090"/>
                </a:solidFill>
                <a:ea typeface="ＭＳ Ｐゴシック" pitchFamily="-112" charset="-128"/>
                <a:cs typeface="ＭＳ Ｐゴシック" pitchFamily="-112" charset="-128"/>
              </a:rPr>
              <a:t>SVT Web page in Clas12Docs</a:t>
            </a:r>
            <a:endParaRPr lang="en-US" dirty="0">
              <a:solidFill>
                <a:srgbClr val="000090"/>
              </a:solidFill>
            </a:endParaRPr>
          </a:p>
        </p:txBody>
      </p:sp>
      <p:pic>
        <p:nvPicPr>
          <p:cNvPr id="4" name="Picture 3" descr="Screen Shot 2015-03-13 at 9.35.5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6929" y="896934"/>
            <a:ext cx="4527071" cy="4531298"/>
          </a:xfrm>
          <a:prstGeom prst="rect">
            <a:avLst/>
          </a:prstGeom>
        </p:spPr>
      </p:pic>
      <p:pic>
        <p:nvPicPr>
          <p:cNvPr id="6" name="Picture 5" descr="Screen Shot 2015-03-13 at 9.35.0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89365"/>
            <a:ext cx="5191998" cy="3354944"/>
          </a:xfrm>
          <a:prstGeom prst="rect">
            <a:avLst/>
          </a:prstGeom>
        </p:spPr>
      </p:pic>
      <p:sp>
        <p:nvSpPr>
          <p:cNvPr id="7" name="Rectangle 6"/>
          <p:cNvSpPr/>
          <p:nvPr/>
        </p:nvSpPr>
        <p:spPr>
          <a:xfrm>
            <a:off x="0" y="5692631"/>
            <a:ext cx="9144000" cy="400110"/>
          </a:xfrm>
          <a:prstGeom prst="rect">
            <a:avLst/>
          </a:prstGeom>
        </p:spPr>
        <p:txBody>
          <a:bodyPr wrap="square">
            <a:spAutoFit/>
          </a:bodyPr>
          <a:lstStyle/>
          <a:p>
            <a:r>
              <a:rPr lang="en-US" sz="2000" dirty="0">
                <a:latin typeface="+mn-lt"/>
                <a:hlinkClick r:id="rId5"/>
              </a:rPr>
              <a:t>http://clasweb.jlab.org/clas12offline/docs/detectors/html/svt/introduction.html</a:t>
            </a:r>
            <a:endParaRPr lang="en-US" sz="2000" dirty="0">
              <a:solidFill>
                <a:srgbClr val="000090"/>
              </a:solidFill>
              <a:latin typeface="+mn-lt"/>
            </a:endParaRPr>
          </a:p>
        </p:txBody>
      </p:sp>
    </p:spTree>
    <p:extLst>
      <p:ext uri="{BB962C8B-B14F-4D97-AF65-F5344CB8AC3E}">
        <p14:creationId xmlns:p14="http://schemas.microsoft.com/office/powerpoint/2010/main" val="47935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000090"/>
                </a:solidFill>
                <a:ea typeface="ＭＳ Ｐゴシック" pitchFamily="-112" charset="-128"/>
                <a:cs typeface="ＭＳ Ｐゴシック" pitchFamily="-112" charset="-128"/>
              </a:rPr>
              <a:t>Construction Project Status</a:t>
            </a:r>
            <a:endParaRPr lang="en-US" dirty="0">
              <a:solidFill>
                <a:srgbClr val="000090"/>
              </a:solidFill>
            </a:endParaRPr>
          </a:p>
        </p:txBody>
      </p:sp>
      <p:sp>
        <p:nvSpPr>
          <p:cNvPr id="8" name="TextBox 7"/>
          <p:cNvSpPr txBox="1"/>
          <p:nvPr/>
        </p:nvSpPr>
        <p:spPr>
          <a:xfrm>
            <a:off x="2600378" y="5566025"/>
            <a:ext cx="3984630" cy="461665"/>
          </a:xfrm>
          <a:prstGeom prst="rect">
            <a:avLst/>
          </a:prstGeom>
          <a:noFill/>
          <a:ln w="28575" cmpd="sng">
            <a:solidFill>
              <a:srgbClr val="008000"/>
            </a:solidFill>
          </a:ln>
        </p:spPr>
        <p:txBody>
          <a:bodyPr wrap="square" rtlCol="0">
            <a:spAutoFit/>
          </a:bodyPr>
          <a:lstStyle/>
          <a:p>
            <a:r>
              <a:rPr lang="en-US" sz="2400" dirty="0" smtClean="0">
                <a:solidFill>
                  <a:srgbClr val="008000"/>
                </a:solidFill>
                <a:latin typeface="+mn-lt"/>
              </a:rPr>
              <a:t>Project completion 99.9%</a:t>
            </a:r>
            <a:endParaRPr lang="en-US" sz="2400" dirty="0">
              <a:solidFill>
                <a:srgbClr val="008000"/>
              </a:solidFill>
              <a:latin typeface="+mn-lt"/>
            </a:endParaRP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11386"/>
            <a:ext cx="9149469" cy="4464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5301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1675"/>
            <a:ext cx="9144000" cy="397933"/>
          </a:xfrm>
        </p:spPr>
        <p:txBody>
          <a:bodyPr/>
          <a:lstStyle/>
          <a:p>
            <a:r>
              <a:rPr lang="en-US" dirty="0" smtClean="0">
                <a:solidFill>
                  <a:srgbClr val="333399"/>
                </a:solidFill>
              </a:rPr>
              <a:t>Outline</a:t>
            </a:r>
            <a:endParaRPr lang="en-US" dirty="0">
              <a:solidFill>
                <a:srgbClr val="333399"/>
              </a:solidFill>
            </a:endParaRPr>
          </a:p>
        </p:txBody>
      </p:sp>
      <p:sp>
        <p:nvSpPr>
          <p:cNvPr id="4" name="Rectangle 3"/>
          <p:cNvSpPr/>
          <p:nvPr/>
        </p:nvSpPr>
        <p:spPr>
          <a:xfrm>
            <a:off x="1454" y="731476"/>
            <a:ext cx="9142546" cy="5355312"/>
          </a:xfrm>
          <a:prstGeom prst="rect">
            <a:avLst/>
          </a:prstGeom>
        </p:spPr>
        <p:txBody>
          <a:bodyPr wrap="square">
            <a:spAutoFit/>
          </a:bodyPr>
          <a:lstStyle/>
          <a:p>
            <a:pPr marL="342900" indent="-342900">
              <a:buFont typeface="Arial"/>
              <a:buChar char="•"/>
            </a:pPr>
            <a:endParaRPr lang="en-US" sz="1000" dirty="0" smtClean="0">
              <a:solidFill>
                <a:srgbClr val="000090"/>
              </a:solidFill>
              <a:latin typeface="+mn-lt"/>
            </a:endParaRPr>
          </a:p>
          <a:p>
            <a:pPr marL="342900" indent="-342900">
              <a:buFont typeface="Wingdings" charset="2"/>
              <a:buChar char="§"/>
            </a:pPr>
            <a:r>
              <a:rPr lang="en-US" sz="2000" dirty="0" smtClean="0">
                <a:solidFill>
                  <a:schemeClr val="bg1">
                    <a:lumMod val="50000"/>
                  </a:schemeClr>
                </a:solidFill>
                <a:latin typeface="+mn-lt"/>
              </a:rPr>
              <a:t>SVT System Overview</a:t>
            </a:r>
          </a:p>
          <a:p>
            <a:pPr marL="342900" indent="-342900">
              <a:buFont typeface="Wingdings" charset="2"/>
              <a:buChar char="§"/>
            </a:pPr>
            <a:r>
              <a:rPr lang="en-US" sz="2000" dirty="0" smtClean="0">
                <a:solidFill>
                  <a:schemeClr val="bg1">
                    <a:lumMod val="50000"/>
                  </a:schemeClr>
                </a:solidFill>
                <a:latin typeface="+mn-lt"/>
              </a:rPr>
              <a:t>Current Project Status: work completed</a:t>
            </a:r>
          </a:p>
          <a:p>
            <a:pPr marL="800100" lvl="1" indent="-342900">
              <a:buFont typeface="Wingdings" charset="2"/>
              <a:buChar char="§"/>
            </a:pPr>
            <a:r>
              <a:rPr lang="en-US" sz="2000" b="0" dirty="0" smtClean="0">
                <a:solidFill>
                  <a:schemeClr val="bg1">
                    <a:lumMod val="50000"/>
                  </a:schemeClr>
                </a:solidFill>
                <a:latin typeface="+mn-lt"/>
              </a:rPr>
              <a:t>SVT </a:t>
            </a:r>
            <a:r>
              <a:rPr lang="en-US" sz="2000" b="0" dirty="0">
                <a:solidFill>
                  <a:schemeClr val="bg1">
                    <a:lumMod val="50000"/>
                  </a:schemeClr>
                </a:solidFill>
                <a:latin typeface="+mn-lt"/>
              </a:rPr>
              <a:t>assembly</a:t>
            </a:r>
          </a:p>
          <a:p>
            <a:pPr marL="800100" lvl="1" indent="-342900">
              <a:buFont typeface="Wingdings" charset="2"/>
              <a:buChar char="§"/>
            </a:pPr>
            <a:r>
              <a:rPr lang="en-US" sz="2000" b="0" dirty="0" smtClean="0">
                <a:solidFill>
                  <a:schemeClr val="bg1">
                    <a:lumMod val="50000"/>
                  </a:schemeClr>
                </a:solidFill>
                <a:latin typeface="+mn-lt"/>
              </a:rPr>
              <a:t>Detector Hardware and Cabling</a:t>
            </a:r>
          </a:p>
          <a:p>
            <a:pPr marL="800100" lvl="1" indent="-342900">
              <a:buFont typeface="Wingdings" charset="2"/>
              <a:buChar char="§"/>
            </a:pPr>
            <a:r>
              <a:rPr lang="en-US" sz="2000" b="0" dirty="0" smtClean="0">
                <a:solidFill>
                  <a:schemeClr val="bg1">
                    <a:lumMod val="50000"/>
                  </a:schemeClr>
                </a:solidFill>
                <a:latin typeface="+mn-lt"/>
              </a:rPr>
              <a:t>DAQ</a:t>
            </a:r>
          </a:p>
          <a:p>
            <a:pPr marL="800100" lvl="1" indent="-342900">
              <a:buFont typeface="Wingdings" charset="2"/>
              <a:buChar char="§"/>
            </a:pPr>
            <a:r>
              <a:rPr lang="en-US" sz="2000" b="0" dirty="0" smtClean="0">
                <a:solidFill>
                  <a:schemeClr val="bg1">
                    <a:lumMod val="50000"/>
                  </a:schemeClr>
                </a:solidFill>
                <a:latin typeface="+mn-lt"/>
              </a:rPr>
              <a:t>Slow Controls</a:t>
            </a:r>
          </a:p>
          <a:p>
            <a:pPr marL="800100" lvl="1" indent="-342900">
              <a:buFont typeface="Wingdings" charset="2"/>
              <a:buChar char="§"/>
            </a:pPr>
            <a:r>
              <a:rPr lang="en-US" sz="2000" b="0" dirty="0" smtClean="0">
                <a:solidFill>
                  <a:schemeClr val="bg1">
                    <a:lumMod val="50000"/>
                  </a:schemeClr>
                </a:solidFill>
                <a:latin typeface="+mn-lt"/>
              </a:rPr>
              <a:t>Calibration and Commissioning</a:t>
            </a:r>
          </a:p>
          <a:p>
            <a:pPr marL="800100" lvl="1" indent="-342900">
              <a:buFont typeface="Wingdings" charset="2"/>
              <a:buChar char="§"/>
            </a:pPr>
            <a:r>
              <a:rPr lang="en-US" sz="2000" b="0" dirty="0" smtClean="0">
                <a:solidFill>
                  <a:srgbClr val="7F7F7F"/>
                </a:solidFill>
                <a:latin typeface="+mn-lt"/>
              </a:rPr>
              <a:t>Documentation</a:t>
            </a:r>
          </a:p>
          <a:p>
            <a:pPr marL="342900" indent="-342900">
              <a:buFont typeface="Wingdings" charset="2"/>
              <a:buChar char="§"/>
            </a:pPr>
            <a:r>
              <a:rPr lang="en-US" sz="2000" dirty="0" smtClean="0">
                <a:solidFill>
                  <a:srgbClr val="000090"/>
                </a:solidFill>
                <a:latin typeface="+mn-lt"/>
              </a:rPr>
              <a:t>Project Work Remaining</a:t>
            </a:r>
          </a:p>
          <a:p>
            <a:pPr marL="800100" lvl="1" indent="-342900">
              <a:buFont typeface="Wingdings" charset="2"/>
              <a:buChar char="§"/>
            </a:pPr>
            <a:r>
              <a:rPr lang="en-US" sz="2000" b="0" dirty="0" smtClean="0">
                <a:solidFill>
                  <a:srgbClr val="000090"/>
                </a:solidFill>
                <a:latin typeface="+mn-lt"/>
              </a:rPr>
              <a:t>Status</a:t>
            </a:r>
            <a:endParaRPr lang="en-US" sz="2000" b="0" dirty="0">
              <a:solidFill>
                <a:srgbClr val="000090"/>
              </a:solidFill>
              <a:latin typeface="+mn-lt"/>
            </a:endParaRPr>
          </a:p>
          <a:p>
            <a:pPr marL="800100" lvl="1" indent="-342900">
              <a:buFont typeface="Wingdings" charset="2"/>
              <a:buChar char="§"/>
            </a:pPr>
            <a:r>
              <a:rPr lang="en-US" sz="2000" b="0" dirty="0" smtClean="0">
                <a:solidFill>
                  <a:srgbClr val="000090"/>
                </a:solidFill>
                <a:latin typeface="+mn-lt"/>
              </a:rPr>
              <a:t>Schedule</a:t>
            </a:r>
            <a:endParaRPr lang="en-US" sz="2000" b="0" dirty="0">
              <a:solidFill>
                <a:srgbClr val="000090"/>
              </a:solidFill>
              <a:latin typeface="+mn-lt"/>
            </a:endParaRPr>
          </a:p>
          <a:p>
            <a:pPr marL="800100" lvl="1" indent="-342900">
              <a:buFont typeface="Wingdings" charset="2"/>
              <a:buChar char="§"/>
            </a:pPr>
            <a:r>
              <a:rPr lang="en-US" sz="2000" b="0" dirty="0">
                <a:solidFill>
                  <a:srgbClr val="000090"/>
                </a:solidFill>
                <a:latin typeface="+mn-lt"/>
              </a:rPr>
              <a:t>Cost </a:t>
            </a:r>
            <a:r>
              <a:rPr lang="en-US" sz="2000" b="0" dirty="0" smtClean="0">
                <a:solidFill>
                  <a:srgbClr val="000090"/>
                </a:solidFill>
                <a:latin typeface="+mn-lt"/>
              </a:rPr>
              <a:t>Estimates</a:t>
            </a:r>
            <a:endParaRPr lang="en-US" sz="2000" b="0" dirty="0">
              <a:solidFill>
                <a:srgbClr val="000090"/>
              </a:solidFill>
              <a:latin typeface="+mn-lt"/>
            </a:endParaRPr>
          </a:p>
          <a:p>
            <a:pPr marL="342900" indent="-342900">
              <a:buFont typeface="Wingdings" charset="2"/>
              <a:buChar char="§"/>
            </a:pPr>
            <a:r>
              <a:rPr lang="en-US" sz="2000" dirty="0" smtClean="0">
                <a:solidFill>
                  <a:schemeClr val="bg1">
                    <a:lumMod val="50000"/>
                  </a:schemeClr>
                </a:solidFill>
                <a:latin typeface="+mn-lt"/>
              </a:rPr>
              <a:t>Off </a:t>
            </a:r>
            <a:r>
              <a:rPr lang="en-US" sz="2000" dirty="0">
                <a:solidFill>
                  <a:schemeClr val="bg1">
                    <a:lumMod val="50000"/>
                  </a:schemeClr>
                </a:solidFill>
                <a:latin typeface="+mn-lt"/>
              </a:rPr>
              <a:t>Project W</a:t>
            </a:r>
            <a:r>
              <a:rPr lang="en-US" sz="2000" dirty="0" smtClean="0">
                <a:solidFill>
                  <a:schemeClr val="bg1">
                    <a:lumMod val="50000"/>
                  </a:schemeClr>
                </a:solidFill>
                <a:latin typeface="+mn-lt"/>
              </a:rPr>
              <a:t>ork </a:t>
            </a:r>
            <a:r>
              <a:rPr lang="en-US" sz="2000" dirty="0">
                <a:solidFill>
                  <a:schemeClr val="bg1">
                    <a:lumMod val="50000"/>
                  </a:schemeClr>
                </a:solidFill>
                <a:latin typeface="+mn-lt"/>
              </a:rPr>
              <a:t>R</a:t>
            </a:r>
            <a:r>
              <a:rPr lang="en-US" sz="2000" dirty="0" smtClean="0">
                <a:solidFill>
                  <a:schemeClr val="bg1">
                    <a:lumMod val="50000"/>
                  </a:schemeClr>
                </a:solidFill>
                <a:latin typeface="+mn-lt"/>
              </a:rPr>
              <a:t>emaining</a:t>
            </a:r>
            <a:endParaRPr lang="en-US" sz="2000" dirty="0">
              <a:solidFill>
                <a:schemeClr val="bg1">
                  <a:lumMod val="50000"/>
                </a:schemeClr>
              </a:solidFill>
              <a:latin typeface="+mn-lt"/>
            </a:endParaRPr>
          </a:p>
          <a:p>
            <a:pPr marL="800100" lvl="1" indent="-342900">
              <a:buFont typeface="Wingdings" charset="2"/>
              <a:buChar char="§"/>
            </a:pPr>
            <a:r>
              <a:rPr lang="en-US" sz="2000" b="0" dirty="0" smtClean="0">
                <a:solidFill>
                  <a:schemeClr val="bg1">
                    <a:lumMod val="50000"/>
                  </a:schemeClr>
                </a:solidFill>
                <a:latin typeface="+mn-lt"/>
              </a:rPr>
              <a:t>Status</a:t>
            </a:r>
            <a:endParaRPr lang="en-US" sz="2000" b="0" dirty="0">
              <a:solidFill>
                <a:schemeClr val="bg1">
                  <a:lumMod val="50000"/>
                </a:schemeClr>
              </a:solidFill>
              <a:latin typeface="+mn-lt"/>
            </a:endParaRPr>
          </a:p>
          <a:p>
            <a:pPr marL="800100" lvl="1" indent="-342900">
              <a:buFont typeface="Wingdings" charset="2"/>
              <a:buChar char="§"/>
            </a:pPr>
            <a:r>
              <a:rPr lang="en-US" sz="2000" b="0" dirty="0">
                <a:solidFill>
                  <a:schemeClr val="bg1">
                    <a:lumMod val="50000"/>
                  </a:schemeClr>
                </a:solidFill>
                <a:latin typeface="+mn-lt"/>
              </a:rPr>
              <a:t>Schedule</a:t>
            </a:r>
          </a:p>
          <a:p>
            <a:pPr marL="800100" lvl="1" indent="-342900">
              <a:buFont typeface="Wingdings" charset="2"/>
              <a:buChar char="§"/>
            </a:pPr>
            <a:r>
              <a:rPr lang="en-US" sz="2000" b="0" dirty="0">
                <a:solidFill>
                  <a:schemeClr val="bg1">
                    <a:lumMod val="50000"/>
                  </a:schemeClr>
                </a:solidFill>
                <a:latin typeface="+mn-lt"/>
              </a:rPr>
              <a:t>Cost Estimates</a:t>
            </a:r>
          </a:p>
          <a:p>
            <a:pPr lvl="1"/>
            <a:endParaRPr lang="en-US" sz="1200" dirty="0">
              <a:solidFill>
                <a:srgbClr val="000090"/>
              </a:solidFill>
              <a:latin typeface="+mn-lt"/>
            </a:endParaRPr>
          </a:p>
        </p:txBody>
      </p:sp>
    </p:spTree>
    <p:extLst>
      <p:ext uri="{BB962C8B-B14F-4D97-AF65-F5344CB8AC3E}">
        <p14:creationId xmlns:p14="http://schemas.microsoft.com/office/powerpoint/2010/main" val="860004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000090"/>
                </a:solidFill>
                <a:latin typeface="+mn-lt"/>
              </a:rPr>
              <a:t>Summary of project work remaining</a:t>
            </a:r>
            <a:endParaRPr lang="en-US" sz="2800" dirty="0">
              <a:solidFill>
                <a:srgbClr val="000090"/>
              </a:solidFill>
              <a:latin typeface="+mn-lt"/>
            </a:endParaRPr>
          </a:p>
        </p:txBody>
      </p:sp>
      <p:sp>
        <p:nvSpPr>
          <p:cNvPr id="4" name="Content Placeholder 2"/>
          <p:cNvSpPr>
            <a:spLocks noGrp="1"/>
          </p:cNvSpPr>
          <p:nvPr>
            <p:ph idx="1"/>
          </p:nvPr>
        </p:nvSpPr>
        <p:spPr>
          <a:xfrm>
            <a:off x="0" y="814668"/>
            <a:ext cx="9144000" cy="4835245"/>
          </a:xfrm>
        </p:spPr>
        <p:txBody>
          <a:bodyPr>
            <a:normAutofit/>
          </a:bodyPr>
          <a:lstStyle/>
          <a:p>
            <a:pPr marL="0" indent="0">
              <a:buNone/>
            </a:pPr>
            <a:r>
              <a:rPr lang="en-US" sz="1400" b="1" dirty="0" smtClean="0">
                <a:solidFill>
                  <a:srgbClr val="0000FF"/>
                </a:solidFill>
                <a:latin typeface="+mn-lt"/>
              </a:rPr>
              <a:t>Activity						Percent remaining	         Cost Estimate			    	</a:t>
            </a:r>
            <a:r>
              <a:rPr lang="en-US" sz="1400" b="1" dirty="0">
                <a:solidFill>
                  <a:srgbClr val="0000FF"/>
                </a:solidFill>
                <a:latin typeface="+mn-lt"/>
              </a:rPr>
              <a:t> </a:t>
            </a:r>
            <a:r>
              <a:rPr lang="en-US" sz="1400" b="1" dirty="0" smtClean="0">
                <a:solidFill>
                  <a:srgbClr val="0000FF"/>
                </a:solidFill>
                <a:latin typeface="+mn-lt"/>
              </a:rPr>
              <a:t>                   Finish Date</a:t>
            </a:r>
          </a:p>
          <a:p>
            <a:pPr marL="0" indent="0">
              <a:buNone/>
            </a:pPr>
            <a:endParaRPr lang="en-US" sz="1400" b="1" dirty="0" smtClean="0">
              <a:solidFill>
                <a:srgbClr val="000090"/>
              </a:solidFill>
              <a:latin typeface="+mn-lt"/>
            </a:endParaRPr>
          </a:p>
          <a:p>
            <a:pPr marL="0" indent="0">
              <a:buNone/>
            </a:pPr>
            <a:r>
              <a:rPr lang="en-US" sz="1400" b="1" dirty="0" smtClean="0">
                <a:solidFill>
                  <a:srgbClr val="660066"/>
                </a:solidFill>
                <a:latin typeface="+mn-lt"/>
              </a:rPr>
              <a:t>Clean Room:</a:t>
            </a:r>
            <a:endParaRPr lang="en-US" sz="1400" b="1" dirty="0">
              <a:solidFill>
                <a:srgbClr val="660066"/>
              </a:solidFill>
              <a:latin typeface="+mn-lt"/>
            </a:endParaRPr>
          </a:p>
          <a:p>
            <a:pPr marL="0" indent="0">
              <a:buNone/>
            </a:pPr>
            <a:r>
              <a:rPr lang="en-US" sz="1400" b="1" dirty="0" smtClean="0">
                <a:solidFill>
                  <a:srgbClr val="000090"/>
                </a:solidFill>
                <a:latin typeface="+mn-lt"/>
              </a:rPr>
              <a:t>Slow controls </a:t>
            </a:r>
            <a:r>
              <a:rPr lang="en-US" sz="1400" b="1" dirty="0">
                <a:solidFill>
                  <a:srgbClr val="000090"/>
                </a:solidFill>
                <a:latin typeface="+mn-lt"/>
              </a:rPr>
              <a:t>s</a:t>
            </a:r>
            <a:r>
              <a:rPr lang="en-US" sz="1400" b="1" dirty="0" smtClean="0">
                <a:solidFill>
                  <a:srgbClr val="000090"/>
                </a:solidFill>
                <a:latin typeface="+mn-lt"/>
              </a:rPr>
              <a:t>oftware </a:t>
            </a:r>
            <a:r>
              <a:rPr lang="en-US" sz="1400" b="1" dirty="0">
                <a:solidFill>
                  <a:srgbClr val="000090"/>
                </a:solidFill>
                <a:latin typeface="+mn-lt"/>
              </a:rPr>
              <a:t>d</a:t>
            </a:r>
            <a:r>
              <a:rPr lang="en-US" sz="1400" b="1" dirty="0" smtClean="0">
                <a:solidFill>
                  <a:srgbClr val="000090"/>
                </a:solidFill>
                <a:latin typeface="+mn-lt"/>
              </a:rPr>
              <a:t>evelopment	</a:t>
            </a:r>
            <a:r>
              <a:rPr lang="en-US" sz="1400" b="1" dirty="0">
                <a:solidFill>
                  <a:srgbClr val="000090"/>
                </a:solidFill>
                <a:latin typeface="+mn-lt"/>
              </a:rPr>
              <a:t>	 </a:t>
            </a:r>
            <a:r>
              <a:rPr lang="en-US" sz="1400" b="1" dirty="0" smtClean="0">
                <a:solidFill>
                  <a:srgbClr val="000090"/>
                </a:solidFill>
                <a:latin typeface="+mn-lt"/>
              </a:rPr>
              <a:t>     26%		$5223		     						06/30/15</a:t>
            </a:r>
            <a:endParaRPr lang="en-US" sz="1400" dirty="0" smtClean="0">
              <a:latin typeface="+mn-lt"/>
            </a:endParaRPr>
          </a:p>
          <a:p>
            <a:pPr marL="0" indent="0">
              <a:buNone/>
            </a:pPr>
            <a:r>
              <a:rPr lang="en-US" sz="1400" b="1" dirty="0" smtClean="0">
                <a:solidFill>
                  <a:srgbClr val="000090"/>
                </a:solidFill>
                <a:latin typeface="+mn-lt"/>
              </a:rPr>
              <a:t>Full system test and burn-in, R3</a:t>
            </a:r>
            <a:r>
              <a:rPr lang="en-US" sz="1400" b="1" dirty="0">
                <a:solidFill>
                  <a:srgbClr val="000090"/>
                </a:solidFill>
                <a:latin typeface="+mn-lt"/>
              </a:rPr>
              <a:t>		      6</a:t>
            </a:r>
            <a:r>
              <a:rPr lang="en-US" sz="1400" b="1" dirty="0" smtClean="0">
                <a:solidFill>
                  <a:srgbClr val="000090"/>
                </a:solidFill>
                <a:latin typeface="+mn-lt"/>
              </a:rPr>
              <a:t>0%</a:t>
            </a:r>
            <a:r>
              <a:rPr lang="en-US" sz="1400" b="1" dirty="0">
                <a:solidFill>
                  <a:srgbClr val="000090"/>
                </a:solidFill>
                <a:latin typeface="+mn-lt"/>
              </a:rPr>
              <a:t>	</a:t>
            </a:r>
            <a:r>
              <a:rPr lang="en-US" sz="1400" b="1" dirty="0" smtClean="0">
                <a:solidFill>
                  <a:srgbClr val="000090"/>
                </a:solidFill>
                <a:latin typeface="+mn-lt"/>
              </a:rPr>
              <a:t>	</a:t>
            </a:r>
            <a:r>
              <a:rPr lang="en-US" sz="1400" b="1" dirty="0" err="1" smtClean="0">
                <a:solidFill>
                  <a:srgbClr val="000090"/>
                </a:solidFill>
                <a:latin typeface="+mn-lt"/>
              </a:rPr>
              <a:t>ElecEng</a:t>
            </a:r>
            <a:r>
              <a:rPr lang="en-US" sz="1400" b="1" dirty="0" smtClean="0">
                <a:solidFill>
                  <a:srgbClr val="000090"/>
                </a:solidFill>
                <a:latin typeface="+mn-lt"/>
              </a:rPr>
              <a:t> 0.3 MW, </a:t>
            </a:r>
            <a:r>
              <a:rPr lang="en-US" sz="1400" b="1" dirty="0" err="1" smtClean="0">
                <a:solidFill>
                  <a:srgbClr val="000090"/>
                </a:solidFill>
                <a:latin typeface="+mn-lt"/>
              </a:rPr>
              <a:t>Sci</a:t>
            </a:r>
            <a:r>
              <a:rPr lang="en-US" sz="1400" b="1" dirty="0" smtClean="0">
                <a:solidFill>
                  <a:srgbClr val="000090"/>
                </a:solidFill>
                <a:latin typeface="+mn-lt"/>
              </a:rPr>
              <a:t> 1.2 MW</a:t>
            </a:r>
            <a:r>
              <a:rPr lang="en-US" sz="1400" b="1" dirty="0">
                <a:solidFill>
                  <a:srgbClr val="000090"/>
                </a:solidFill>
                <a:latin typeface="+mn-lt"/>
              </a:rPr>
              <a:t>	</a:t>
            </a:r>
            <a:r>
              <a:rPr lang="en-US" sz="1400" b="1" dirty="0" smtClean="0">
                <a:solidFill>
                  <a:srgbClr val="000090"/>
                </a:solidFill>
                <a:latin typeface="+mn-lt"/>
              </a:rPr>
              <a:t>			06/15/15</a:t>
            </a:r>
          </a:p>
          <a:p>
            <a:pPr marL="0" indent="0">
              <a:buNone/>
            </a:pPr>
            <a:r>
              <a:rPr lang="en-US" sz="1400" b="1" dirty="0" smtClean="0">
                <a:solidFill>
                  <a:srgbClr val="000090"/>
                </a:solidFill>
                <a:latin typeface="+mn-lt"/>
              </a:rPr>
              <a:t>Full system test and burn-in, R4		      60%		</a:t>
            </a:r>
            <a:r>
              <a:rPr lang="en-US" sz="1400" b="1" dirty="0" err="1" smtClean="0">
                <a:solidFill>
                  <a:srgbClr val="000090"/>
                </a:solidFill>
                <a:latin typeface="+mn-lt"/>
              </a:rPr>
              <a:t>ElecEng</a:t>
            </a:r>
            <a:r>
              <a:rPr lang="en-US" sz="1400" b="1" dirty="0" smtClean="0">
                <a:solidFill>
                  <a:srgbClr val="000090"/>
                </a:solidFill>
                <a:latin typeface="+mn-lt"/>
              </a:rPr>
              <a:t> 1.2 MW, </a:t>
            </a:r>
            <a:r>
              <a:rPr lang="en-US" sz="1400" b="1" dirty="0" err="1" smtClean="0">
                <a:solidFill>
                  <a:srgbClr val="000090"/>
                </a:solidFill>
                <a:latin typeface="+mn-lt"/>
              </a:rPr>
              <a:t>Sci</a:t>
            </a:r>
            <a:r>
              <a:rPr lang="en-US" sz="1400" b="1" dirty="0" smtClean="0">
                <a:solidFill>
                  <a:srgbClr val="000090"/>
                </a:solidFill>
                <a:latin typeface="+mn-lt"/>
              </a:rPr>
              <a:t> 1.5 MW				06/22/15</a:t>
            </a:r>
          </a:p>
          <a:p>
            <a:pPr marL="0" indent="0">
              <a:buNone/>
            </a:pPr>
            <a:r>
              <a:rPr lang="en-US" sz="1400" b="1" dirty="0" smtClean="0">
                <a:solidFill>
                  <a:srgbClr val="000090"/>
                </a:solidFill>
                <a:latin typeface="+mn-lt"/>
              </a:rPr>
              <a:t>Full system test, integration of R3/R4	      80%		</a:t>
            </a:r>
            <a:r>
              <a:rPr lang="en-US" sz="1400" b="1" dirty="0" err="1" smtClean="0">
                <a:solidFill>
                  <a:srgbClr val="000090"/>
                </a:solidFill>
                <a:latin typeface="+mn-lt"/>
              </a:rPr>
              <a:t>MechEng</a:t>
            </a:r>
            <a:r>
              <a:rPr lang="en-US" sz="1400" b="1" dirty="0" smtClean="0">
                <a:solidFill>
                  <a:srgbClr val="000090"/>
                </a:solidFill>
                <a:latin typeface="+mn-lt"/>
              </a:rPr>
              <a:t> 0.8 MW, </a:t>
            </a:r>
            <a:r>
              <a:rPr lang="en-US" sz="1400" b="1" dirty="0" err="1" smtClean="0">
                <a:solidFill>
                  <a:srgbClr val="000090"/>
                </a:solidFill>
                <a:latin typeface="+mn-lt"/>
              </a:rPr>
              <a:t>ElecEng</a:t>
            </a:r>
            <a:r>
              <a:rPr lang="en-US" sz="1400" b="1" dirty="0" smtClean="0">
                <a:solidFill>
                  <a:srgbClr val="000090"/>
                </a:solidFill>
                <a:latin typeface="+mn-lt"/>
              </a:rPr>
              <a:t> 0.8 MW, </a:t>
            </a:r>
            <a:r>
              <a:rPr lang="en-US" sz="1400" b="1" dirty="0" err="1" smtClean="0">
                <a:solidFill>
                  <a:srgbClr val="000090"/>
                </a:solidFill>
                <a:latin typeface="+mn-lt"/>
              </a:rPr>
              <a:t>Sci</a:t>
            </a:r>
            <a:r>
              <a:rPr lang="en-US" sz="1400" b="1" dirty="0" smtClean="0">
                <a:solidFill>
                  <a:srgbClr val="000090"/>
                </a:solidFill>
                <a:latin typeface="+mn-lt"/>
              </a:rPr>
              <a:t> 0.8 MW</a:t>
            </a:r>
            <a:r>
              <a:rPr lang="en-US" sz="1400" b="1" dirty="0">
                <a:solidFill>
                  <a:srgbClr val="000090"/>
                </a:solidFill>
                <a:latin typeface="+mn-lt"/>
              </a:rPr>
              <a:t> </a:t>
            </a:r>
            <a:r>
              <a:rPr lang="en-US" sz="1400" b="1" dirty="0" smtClean="0">
                <a:solidFill>
                  <a:srgbClr val="000090"/>
                </a:solidFill>
                <a:latin typeface="+mn-lt"/>
              </a:rPr>
              <a:t>   07/22/15</a:t>
            </a:r>
          </a:p>
          <a:p>
            <a:pPr marL="0" indent="0">
              <a:buNone/>
            </a:pPr>
            <a:r>
              <a:rPr lang="en-US" sz="1400" b="1" dirty="0" smtClean="0">
                <a:solidFill>
                  <a:srgbClr val="000090"/>
                </a:solidFill>
                <a:latin typeface="+mn-lt"/>
              </a:rPr>
              <a:t>Procure SVT mounts and cart			      100%		$34194							08/21/15</a:t>
            </a:r>
          </a:p>
          <a:p>
            <a:pPr marL="0" indent="0">
              <a:buNone/>
            </a:pPr>
            <a:endParaRPr lang="en-US" sz="1400" b="1" dirty="0">
              <a:solidFill>
                <a:srgbClr val="000090"/>
              </a:solidFill>
              <a:latin typeface="+mn-lt"/>
            </a:endParaRPr>
          </a:p>
          <a:p>
            <a:pPr marL="0" indent="0">
              <a:buNone/>
            </a:pPr>
            <a:r>
              <a:rPr lang="en-US" sz="1400" b="1" dirty="0" smtClean="0">
                <a:solidFill>
                  <a:srgbClr val="660066"/>
                </a:solidFill>
                <a:latin typeface="+mn-lt"/>
              </a:rPr>
              <a:t>Hall B:</a:t>
            </a:r>
            <a:endParaRPr lang="en-US" sz="1400" b="1" dirty="0">
              <a:solidFill>
                <a:srgbClr val="660066"/>
              </a:solidFill>
              <a:latin typeface="+mn-lt"/>
            </a:endParaRPr>
          </a:p>
          <a:p>
            <a:pPr marL="0" indent="0">
              <a:buNone/>
            </a:pPr>
            <a:r>
              <a:rPr lang="en-US" sz="1400" b="1" dirty="0">
                <a:solidFill>
                  <a:srgbClr val="000090"/>
                </a:solidFill>
                <a:latin typeface="+mn-lt"/>
              </a:rPr>
              <a:t>Initial mount, cable, and check		</a:t>
            </a:r>
            <a:r>
              <a:rPr lang="en-US" sz="1400" b="1" dirty="0" smtClean="0">
                <a:solidFill>
                  <a:srgbClr val="000090"/>
                </a:solidFill>
                <a:latin typeface="+mn-lt"/>
              </a:rPr>
              <a:t>     	     100</a:t>
            </a:r>
            <a:r>
              <a:rPr lang="en-US" sz="1400" b="1" dirty="0">
                <a:solidFill>
                  <a:srgbClr val="000090"/>
                </a:solidFill>
                <a:latin typeface="+mn-lt"/>
              </a:rPr>
              <a:t>%		</a:t>
            </a:r>
            <a:r>
              <a:rPr lang="en-US" sz="1400" b="1" dirty="0" err="1">
                <a:solidFill>
                  <a:srgbClr val="000090"/>
                </a:solidFill>
                <a:latin typeface="+mn-lt"/>
              </a:rPr>
              <a:t>MechTech</a:t>
            </a:r>
            <a:r>
              <a:rPr lang="en-US" sz="1400" b="1" dirty="0">
                <a:solidFill>
                  <a:srgbClr val="000090"/>
                </a:solidFill>
                <a:latin typeface="+mn-lt"/>
              </a:rPr>
              <a:t> 6 MW, </a:t>
            </a:r>
            <a:r>
              <a:rPr lang="en-US" sz="1400" b="1" dirty="0" err="1">
                <a:solidFill>
                  <a:srgbClr val="000090"/>
                </a:solidFill>
                <a:latin typeface="+mn-lt"/>
              </a:rPr>
              <a:t>ElecTech</a:t>
            </a:r>
            <a:r>
              <a:rPr lang="en-US" sz="1400" b="1" dirty="0">
                <a:solidFill>
                  <a:srgbClr val="000090"/>
                </a:solidFill>
                <a:latin typeface="+mn-lt"/>
              </a:rPr>
              <a:t> 2 MW, </a:t>
            </a:r>
            <a:r>
              <a:rPr lang="en-US" sz="1400" b="1" dirty="0" err="1">
                <a:solidFill>
                  <a:srgbClr val="000090"/>
                </a:solidFill>
                <a:latin typeface="+mn-lt"/>
              </a:rPr>
              <a:t>Sci</a:t>
            </a:r>
            <a:r>
              <a:rPr lang="en-US" sz="1400" b="1" dirty="0">
                <a:solidFill>
                  <a:srgbClr val="000090"/>
                </a:solidFill>
                <a:latin typeface="+mn-lt"/>
              </a:rPr>
              <a:t> 2 MW	</a:t>
            </a:r>
            <a:r>
              <a:rPr lang="en-US" sz="1400" b="1" dirty="0" smtClean="0">
                <a:solidFill>
                  <a:srgbClr val="000090"/>
                </a:solidFill>
                <a:latin typeface="+mn-lt"/>
              </a:rPr>
              <a:t>04/</a:t>
            </a:r>
            <a:r>
              <a:rPr lang="en-US" sz="1400" b="1" dirty="0">
                <a:solidFill>
                  <a:srgbClr val="000090"/>
                </a:solidFill>
                <a:latin typeface="+mn-lt"/>
              </a:rPr>
              <a:t>2</a:t>
            </a:r>
            <a:r>
              <a:rPr lang="en-US" sz="1400" b="1" dirty="0" smtClean="0">
                <a:solidFill>
                  <a:srgbClr val="000090"/>
                </a:solidFill>
                <a:latin typeface="+mn-lt"/>
              </a:rPr>
              <a:t>0</a:t>
            </a:r>
            <a:r>
              <a:rPr lang="en-US" sz="1400" b="1" dirty="0">
                <a:solidFill>
                  <a:srgbClr val="000090"/>
                </a:solidFill>
                <a:latin typeface="+mn-lt"/>
              </a:rPr>
              <a:t>/</a:t>
            </a:r>
            <a:r>
              <a:rPr lang="en-US" sz="1400" b="1" dirty="0" smtClean="0">
                <a:solidFill>
                  <a:srgbClr val="000090"/>
                </a:solidFill>
                <a:latin typeface="+mn-lt"/>
              </a:rPr>
              <a:t>16</a:t>
            </a:r>
            <a:endParaRPr lang="en-US" sz="1400" dirty="0">
              <a:latin typeface="+mn-lt"/>
            </a:endParaRPr>
          </a:p>
          <a:p>
            <a:pPr marL="0" indent="0">
              <a:buNone/>
            </a:pPr>
            <a:r>
              <a:rPr lang="en-US" sz="1400" b="1" dirty="0">
                <a:solidFill>
                  <a:srgbClr val="000090"/>
                </a:solidFill>
                <a:latin typeface="+mn-lt"/>
              </a:rPr>
              <a:t>Roll in and align after beam run		     </a:t>
            </a:r>
            <a:r>
              <a:rPr lang="en-US" sz="1400" b="1" dirty="0" smtClean="0">
                <a:solidFill>
                  <a:srgbClr val="000090"/>
                </a:solidFill>
                <a:latin typeface="+mn-lt"/>
              </a:rPr>
              <a:t> 100</a:t>
            </a:r>
            <a:r>
              <a:rPr lang="en-US" sz="1400" b="1" dirty="0">
                <a:solidFill>
                  <a:srgbClr val="000090"/>
                </a:solidFill>
                <a:latin typeface="+mn-lt"/>
              </a:rPr>
              <a:t>%		</a:t>
            </a:r>
            <a:r>
              <a:rPr lang="en-US" sz="1400" b="1" dirty="0" err="1">
                <a:solidFill>
                  <a:srgbClr val="000090"/>
                </a:solidFill>
                <a:latin typeface="+mn-lt"/>
              </a:rPr>
              <a:t>MechTech</a:t>
            </a:r>
            <a:r>
              <a:rPr lang="en-US" sz="1400" b="1" dirty="0">
                <a:solidFill>
                  <a:srgbClr val="000090"/>
                </a:solidFill>
                <a:latin typeface="+mn-lt"/>
              </a:rPr>
              <a:t> 1.2 MW, </a:t>
            </a:r>
            <a:r>
              <a:rPr lang="en-US" sz="1400" b="1" dirty="0" err="1">
                <a:solidFill>
                  <a:srgbClr val="000090"/>
                </a:solidFill>
                <a:latin typeface="+mn-lt"/>
              </a:rPr>
              <a:t>Sci</a:t>
            </a:r>
            <a:r>
              <a:rPr lang="en-US" sz="1400" b="1" dirty="0">
                <a:solidFill>
                  <a:srgbClr val="000090"/>
                </a:solidFill>
                <a:latin typeface="+mn-lt"/>
              </a:rPr>
              <a:t> 0.8 MW		          </a:t>
            </a:r>
            <a:r>
              <a:rPr lang="en-US" sz="1400" b="1" dirty="0" smtClean="0">
                <a:solidFill>
                  <a:srgbClr val="000090"/>
                </a:solidFill>
                <a:latin typeface="+mn-lt"/>
              </a:rPr>
              <a:t>  12/20/16</a:t>
            </a:r>
            <a:endParaRPr lang="en-US" sz="1400" b="1" dirty="0">
              <a:solidFill>
                <a:srgbClr val="000090"/>
              </a:solidFill>
              <a:latin typeface="+mn-lt"/>
            </a:endParaRPr>
          </a:p>
          <a:p>
            <a:pPr marL="0" indent="0">
              <a:buNone/>
            </a:pPr>
            <a:endParaRPr lang="en-US" sz="1400" b="1" dirty="0">
              <a:solidFill>
                <a:srgbClr val="000090"/>
              </a:solidFill>
              <a:latin typeface="+mn-lt"/>
            </a:endParaRPr>
          </a:p>
          <a:p>
            <a:pPr marL="0" indent="0">
              <a:buNone/>
            </a:pPr>
            <a:endParaRPr lang="en-US" sz="1400" dirty="0" smtClean="0">
              <a:latin typeface="+mn-lt"/>
            </a:endParaRPr>
          </a:p>
        </p:txBody>
      </p:sp>
    </p:spTree>
    <p:extLst>
      <p:ext uri="{BB962C8B-B14F-4D97-AF65-F5344CB8AC3E}">
        <p14:creationId xmlns:p14="http://schemas.microsoft.com/office/powerpoint/2010/main" val="28318605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000090"/>
                </a:solidFill>
                <a:latin typeface="+mn-lt"/>
              </a:rPr>
              <a:t>Slow Controls Software Development</a:t>
            </a:r>
            <a:endParaRPr lang="en-US" sz="2800" dirty="0">
              <a:solidFill>
                <a:srgbClr val="000090"/>
              </a:solidFill>
              <a:latin typeface="+mn-lt"/>
            </a:endParaRPr>
          </a:p>
        </p:txBody>
      </p:sp>
      <p:sp>
        <p:nvSpPr>
          <p:cNvPr id="4" name="Content Placeholder 2"/>
          <p:cNvSpPr>
            <a:spLocks noGrp="1"/>
          </p:cNvSpPr>
          <p:nvPr>
            <p:ph idx="1"/>
          </p:nvPr>
        </p:nvSpPr>
        <p:spPr>
          <a:xfrm>
            <a:off x="0" y="814668"/>
            <a:ext cx="9144000" cy="4835245"/>
          </a:xfrm>
        </p:spPr>
        <p:txBody>
          <a:bodyPr>
            <a:normAutofit/>
          </a:bodyPr>
          <a:lstStyle/>
          <a:p>
            <a:r>
              <a:rPr lang="en-US" sz="2000" b="1" dirty="0" smtClean="0">
                <a:solidFill>
                  <a:srgbClr val="000090"/>
                </a:solidFill>
                <a:latin typeface="+mn-lt"/>
              </a:rPr>
              <a:t>Activity ID:				</a:t>
            </a:r>
            <a:r>
              <a:rPr lang="en-US" sz="2000" b="1" dirty="0" smtClean="0">
                <a:solidFill>
                  <a:srgbClr val="000090"/>
                </a:solidFill>
                <a:latin typeface="+mn-lt"/>
                <a:ea typeface="Lucida Grande"/>
                <a:cs typeface="Lucida Grande"/>
              </a:rPr>
              <a:t>242211402</a:t>
            </a:r>
            <a:endParaRPr lang="en-US" sz="2000" b="1" dirty="0" smtClean="0">
              <a:solidFill>
                <a:srgbClr val="000090"/>
              </a:solidFill>
              <a:latin typeface="+mn-lt"/>
            </a:endParaRPr>
          </a:p>
          <a:p>
            <a:r>
              <a:rPr lang="en-US" sz="2000" b="1" dirty="0" smtClean="0">
                <a:solidFill>
                  <a:srgbClr val="000090"/>
                </a:solidFill>
                <a:latin typeface="+mn-lt"/>
              </a:rPr>
              <a:t>Budgeted cost: 			$5223</a:t>
            </a:r>
          </a:p>
          <a:p>
            <a:r>
              <a:rPr lang="en-US" sz="2000" b="1" dirty="0" smtClean="0">
                <a:solidFill>
                  <a:srgbClr val="000090"/>
                </a:solidFill>
                <a:latin typeface="+mn-lt"/>
              </a:rPr>
              <a:t>Percent remaining:		26%</a:t>
            </a:r>
          </a:p>
          <a:p>
            <a:r>
              <a:rPr lang="en-US" sz="2000" b="1" dirty="0" smtClean="0">
                <a:solidFill>
                  <a:srgbClr val="000090"/>
                </a:solidFill>
                <a:latin typeface="+mn-lt"/>
              </a:rPr>
              <a:t>Activity finish date: 		06/30/15</a:t>
            </a:r>
          </a:p>
          <a:p>
            <a:r>
              <a:rPr lang="en-US" sz="2000" b="1" dirty="0" smtClean="0">
                <a:solidFill>
                  <a:srgbClr val="000090"/>
                </a:solidFill>
                <a:latin typeface="+mn-lt"/>
              </a:rPr>
              <a:t>Remaining steps, weight, and expected finish date:</a:t>
            </a:r>
          </a:p>
          <a:p>
            <a:pPr lvl="1"/>
            <a:r>
              <a:rPr lang="en-US" sz="2000" b="1" dirty="0" smtClean="0">
                <a:solidFill>
                  <a:srgbClr val="000090"/>
                </a:solidFill>
                <a:latin typeface="+mn-lt"/>
              </a:rPr>
              <a:t>Develop user interfaces						15%			06/15/15</a:t>
            </a:r>
          </a:p>
          <a:p>
            <a:pPr lvl="1"/>
            <a:r>
              <a:rPr lang="en-US" sz="2000" b="1" dirty="0" smtClean="0">
                <a:solidFill>
                  <a:srgbClr val="000090"/>
                </a:solidFill>
                <a:latin typeface="+mn-lt"/>
              </a:rPr>
              <a:t>Develop backup and restore tool				4%			06/05/15</a:t>
            </a:r>
          </a:p>
          <a:p>
            <a:pPr lvl="1"/>
            <a:r>
              <a:rPr lang="en-US" sz="2000" b="1" dirty="0" smtClean="0">
                <a:solidFill>
                  <a:srgbClr val="000090"/>
                </a:solidFill>
                <a:latin typeface="+mn-lt"/>
              </a:rPr>
              <a:t>Integrate and test SC system into CLAS12 		7%			12/01/15</a:t>
            </a:r>
          </a:p>
          <a:p>
            <a:pPr marL="0" indent="0">
              <a:buNone/>
            </a:pPr>
            <a:endParaRPr lang="en-US" sz="2000" dirty="0" smtClean="0">
              <a:latin typeface="+mn-lt"/>
            </a:endParaRPr>
          </a:p>
        </p:txBody>
      </p:sp>
    </p:spTree>
    <p:extLst>
      <p:ext uri="{BB962C8B-B14F-4D97-AF65-F5344CB8AC3E}">
        <p14:creationId xmlns:p14="http://schemas.microsoft.com/office/powerpoint/2010/main" val="2472843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45485" y="8620"/>
            <a:ext cx="6925871" cy="468052"/>
          </a:xfrm>
        </p:spPr>
        <p:txBody>
          <a:bodyPr>
            <a:normAutofit fontScale="90000"/>
          </a:bodyPr>
          <a:lstStyle/>
          <a:p>
            <a:r>
              <a:rPr lang="en-GB" dirty="0" smtClean="0">
                <a:solidFill>
                  <a:srgbClr val="000090"/>
                </a:solidFill>
              </a:rPr>
              <a:t>CLAS12 Central Detector</a:t>
            </a:r>
            <a:endParaRPr lang="en-GB" sz="3200" dirty="0">
              <a:solidFill>
                <a:srgbClr val="000090"/>
              </a:solidFill>
            </a:endParaRPr>
          </a:p>
        </p:txBody>
      </p:sp>
      <p:pic>
        <p:nvPicPr>
          <p:cNvPr id="2" name="Picture 1" descr="Screen Shot 2014-06-17 at 1.01.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840" y="815020"/>
            <a:ext cx="7620000" cy="5636580"/>
          </a:xfrm>
          <a:prstGeom prst="rect">
            <a:avLst/>
          </a:prstGeom>
        </p:spPr>
      </p:pic>
    </p:spTree>
    <p:extLst>
      <p:ext uri="{BB962C8B-B14F-4D97-AF65-F5344CB8AC3E}">
        <p14:creationId xmlns:p14="http://schemas.microsoft.com/office/powerpoint/2010/main" val="298385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000090"/>
                </a:solidFill>
                <a:latin typeface="+mn-lt"/>
                <a:ea typeface="Lucida Grande"/>
                <a:cs typeface="Lucida Grande"/>
              </a:rPr>
              <a:t>Full System Test and Burn-In in the Clean Room: R3</a:t>
            </a:r>
            <a:endParaRPr lang="en-US" sz="2800" dirty="0">
              <a:solidFill>
                <a:srgbClr val="000090"/>
              </a:solidFill>
              <a:latin typeface="+mn-lt"/>
            </a:endParaRPr>
          </a:p>
        </p:txBody>
      </p:sp>
      <p:sp>
        <p:nvSpPr>
          <p:cNvPr id="4" name="Content Placeholder 2"/>
          <p:cNvSpPr>
            <a:spLocks noGrp="1"/>
          </p:cNvSpPr>
          <p:nvPr>
            <p:ph idx="1"/>
          </p:nvPr>
        </p:nvSpPr>
        <p:spPr>
          <a:xfrm>
            <a:off x="0" y="814668"/>
            <a:ext cx="9144000" cy="4835245"/>
          </a:xfrm>
        </p:spPr>
        <p:txBody>
          <a:bodyPr>
            <a:normAutofit/>
          </a:bodyPr>
          <a:lstStyle/>
          <a:p>
            <a:r>
              <a:rPr lang="en-US" sz="2000" b="1" dirty="0" smtClean="0">
                <a:solidFill>
                  <a:srgbClr val="000090"/>
                </a:solidFill>
                <a:latin typeface="+mn-lt"/>
              </a:rPr>
              <a:t>Activity ID:				2822X015</a:t>
            </a:r>
          </a:p>
          <a:p>
            <a:r>
              <a:rPr lang="en-US" sz="2000" b="1" dirty="0">
                <a:solidFill>
                  <a:srgbClr val="000090"/>
                </a:solidFill>
                <a:latin typeface="+mn-lt"/>
              </a:rPr>
              <a:t>Resources:				</a:t>
            </a:r>
            <a:r>
              <a:rPr lang="en-US" sz="2000" b="1" dirty="0" err="1">
                <a:solidFill>
                  <a:srgbClr val="000090"/>
                </a:solidFill>
                <a:latin typeface="+mn-lt"/>
              </a:rPr>
              <a:t>ElecEng</a:t>
            </a:r>
            <a:r>
              <a:rPr lang="en-US" sz="2000" b="1" dirty="0">
                <a:solidFill>
                  <a:srgbClr val="000090"/>
                </a:solidFill>
                <a:latin typeface="+mn-lt"/>
              </a:rPr>
              <a:t> </a:t>
            </a:r>
            <a:r>
              <a:rPr lang="en-US" sz="2000" b="1" dirty="0" smtClean="0">
                <a:solidFill>
                  <a:srgbClr val="000090"/>
                </a:solidFill>
                <a:latin typeface="+mn-lt"/>
              </a:rPr>
              <a:t>0.3 MW, </a:t>
            </a:r>
            <a:r>
              <a:rPr lang="en-US" sz="2000" b="1" dirty="0">
                <a:solidFill>
                  <a:srgbClr val="000090"/>
                </a:solidFill>
                <a:latin typeface="+mn-lt"/>
              </a:rPr>
              <a:t>Scientist </a:t>
            </a:r>
            <a:r>
              <a:rPr lang="en-US" sz="2000" b="1" dirty="0" smtClean="0">
                <a:solidFill>
                  <a:srgbClr val="000090"/>
                </a:solidFill>
                <a:latin typeface="+mn-lt"/>
              </a:rPr>
              <a:t>1.2 MW</a:t>
            </a:r>
            <a:endParaRPr lang="en-US" sz="2000" b="1" dirty="0">
              <a:solidFill>
                <a:srgbClr val="000090"/>
              </a:solidFill>
              <a:latin typeface="+mn-lt"/>
            </a:endParaRPr>
          </a:p>
          <a:p>
            <a:r>
              <a:rPr lang="en-US" sz="2000" b="1" dirty="0" smtClean="0">
                <a:solidFill>
                  <a:srgbClr val="000090"/>
                </a:solidFill>
                <a:latin typeface="+mn-lt"/>
              </a:rPr>
              <a:t>Percent remaining:		60%</a:t>
            </a:r>
          </a:p>
          <a:p>
            <a:r>
              <a:rPr lang="en-US" sz="2000" b="1" dirty="0" smtClean="0">
                <a:solidFill>
                  <a:srgbClr val="000090"/>
                </a:solidFill>
                <a:latin typeface="+mn-lt"/>
              </a:rPr>
              <a:t>Activity finish date: 		06/15/15</a:t>
            </a:r>
          </a:p>
          <a:p>
            <a:r>
              <a:rPr lang="en-US" sz="2000" b="1" dirty="0" smtClean="0">
                <a:solidFill>
                  <a:srgbClr val="000090"/>
                </a:solidFill>
                <a:latin typeface="+mn-lt"/>
              </a:rPr>
              <a:t>Remaining </a:t>
            </a:r>
            <a:r>
              <a:rPr lang="en-US" sz="2000" b="1" dirty="0">
                <a:solidFill>
                  <a:srgbClr val="000090"/>
                </a:solidFill>
                <a:latin typeface="+mn-lt"/>
              </a:rPr>
              <a:t>steps, weight, and expected finish date:</a:t>
            </a:r>
          </a:p>
          <a:p>
            <a:pPr lvl="1"/>
            <a:r>
              <a:rPr lang="en-US" sz="2000" b="1" dirty="0" smtClean="0">
                <a:solidFill>
                  <a:srgbClr val="000090"/>
                </a:solidFill>
                <a:latin typeface="+mn-lt"/>
              </a:rPr>
              <a:t>Checkout DAQ and Trigger</a:t>
            </a:r>
            <a:r>
              <a:rPr lang="en-US" sz="2000" b="1" dirty="0">
                <a:solidFill>
                  <a:srgbClr val="000090"/>
                </a:solidFill>
                <a:latin typeface="+mn-lt"/>
              </a:rPr>
              <a:t>		</a:t>
            </a:r>
            <a:r>
              <a:rPr lang="en-US" sz="2000" b="1" dirty="0" smtClean="0">
                <a:solidFill>
                  <a:srgbClr val="000090"/>
                </a:solidFill>
                <a:latin typeface="+mn-lt"/>
              </a:rPr>
              <a:t>	</a:t>
            </a:r>
            <a:r>
              <a:rPr lang="en-US" sz="2000" b="1" dirty="0">
                <a:solidFill>
                  <a:srgbClr val="000090"/>
                </a:solidFill>
                <a:latin typeface="+mn-lt"/>
              </a:rPr>
              <a:t>	</a:t>
            </a:r>
            <a:r>
              <a:rPr lang="en-US" sz="2000" b="1" dirty="0" smtClean="0">
                <a:solidFill>
                  <a:srgbClr val="000090"/>
                </a:solidFill>
                <a:latin typeface="+mn-lt"/>
              </a:rPr>
              <a:t>		50%</a:t>
            </a:r>
            <a:r>
              <a:rPr lang="en-US" sz="2000" b="1" dirty="0">
                <a:solidFill>
                  <a:srgbClr val="000090"/>
                </a:solidFill>
                <a:latin typeface="+mn-lt"/>
              </a:rPr>
              <a:t>		06</a:t>
            </a:r>
            <a:r>
              <a:rPr lang="en-US" sz="2000" b="1" dirty="0" smtClean="0">
                <a:solidFill>
                  <a:srgbClr val="000090"/>
                </a:solidFill>
                <a:latin typeface="+mn-lt"/>
              </a:rPr>
              <a:t>/17/15</a:t>
            </a:r>
          </a:p>
          <a:p>
            <a:pPr lvl="1"/>
            <a:r>
              <a:rPr lang="en-US" sz="2000" b="1" dirty="0">
                <a:solidFill>
                  <a:srgbClr val="000090"/>
                </a:solidFill>
                <a:latin typeface="+mn-lt"/>
              </a:rPr>
              <a:t>Checkout </a:t>
            </a:r>
            <a:r>
              <a:rPr lang="en-US" sz="2000" b="1" dirty="0" smtClean="0">
                <a:solidFill>
                  <a:srgbClr val="000090"/>
                </a:solidFill>
                <a:latin typeface="+mn-lt"/>
              </a:rPr>
              <a:t>of Safety System</a:t>
            </a:r>
            <a:r>
              <a:rPr lang="en-US" sz="2000" b="1" dirty="0">
                <a:solidFill>
                  <a:srgbClr val="000090"/>
                </a:solidFill>
                <a:latin typeface="+mn-lt"/>
              </a:rPr>
              <a:t>				</a:t>
            </a:r>
            <a:r>
              <a:rPr lang="en-US" sz="2000" b="1" dirty="0" smtClean="0">
                <a:solidFill>
                  <a:srgbClr val="000090"/>
                </a:solidFill>
                <a:latin typeface="+mn-lt"/>
              </a:rPr>
              <a:t>		10</a:t>
            </a:r>
            <a:r>
              <a:rPr lang="en-US" sz="2000" b="1" dirty="0">
                <a:solidFill>
                  <a:srgbClr val="000090"/>
                </a:solidFill>
                <a:latin typeface="+mn-lt"/>
              </a:rPr>
              <a:t>%		06</a:t>
            </a:r>
            <a:r>
              <a:rPr lang="en-US" sz="2000" b="1" dirty="0" smtClean="0">
                <a:solidFill>
                  <a:srgbClr val="000090"/>
                </a:solidFill>
                <a:latin typeface="+mn-lt"/>
              </a:rPr>
              <a:t>/30/</a:t>
            </a:r>
            <a:r>
              <a:rPr lang="en-US" sz="2000" b="1" dirty="0">
                <a:solidFill>
                  <a:srgbClr val="000090"/>
                </a:solidFill>
                <a:latin typeface="+mn-lt"/>
              </a:rPr>
              <a:t>15</a:t>
            </a:r>
          </a:p>
          <a:p>
            <a:pPr marL="457200" lvl="1" indent="0">
              <a:buNone/>
            </a:pPr>
            <a:endParaRPr lang="en-US" sz="2000" b="1" dirty="0">
              <a:solidFill>
                <a:srgbClr val="000090"/>
              </a:solidFill>
              <a:latin typeface="+mn-lt"/>
            </a:endParaRPr>
          </a:p>
          <a:p>
            <a:pPr marL="0" indent="0">
              <a:buNone/>
            </a:pPr>
            <a:endParaRPr lang="en-US" sz="2000" dirty="0" smtClean="0">
              <a:latin typeface="+mn-lt"/>
            </a:endParaRPr>
          </a:p>
        </p:txBody>
      </p:sp>
    </p:spTree>
    <p:extLst>
      <p:ext uri="{BB962C8B-B14F-4D97-AF65-F5344CB8AC3E}">
        <p14:creationId xmlns:p14="http://schemas.microsoft.com/office/powerpoint/2010/main" val="41663359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000090"/>
                </a:solidFill>
                <a:latin typeface="+mn-lt"/>
                <a:ea typeface="Lucida Grande"/>
                <a:cs typeface="Lucida Grande"/>
              </a:rPr>
              <a:t>Full System Test and Burn-In in the Clean Room: R4</a:t>
            </a:r>
            <a:endParaRPr lang="en-US" sz="2800" dirty="0">
              <a:solidFill>
                <a:srgbClr val="000090"/>
              </a:solidFill>
              <a:latin typeface="+mn-lt"/>
            </a:endParaRPr>
          </a:p>
        </p:txBody>
      </p:sp>
      <p:sp>
        <p:nvSpPr>
          <p:cNvPr id="4" name="Content Placeholder 2"/>
          <p:cNvSpPr>
            <a:spLocks noGrp="1"/>
          </p:cNvSpPr>
          <p:nvPr>
            <p:ph idx="1"/>
          </p:nvPr>
        </p:nvSpPr>
        <p:spPr>
          <a:xfrm>
            <a:off x="0" y="814668"/>
            <a:ext cx="9144000" cy="4835245"/>
          </a:xfrm>
        </p:spPr>
        <p:txBody>
          <a:bodyPr>
            <a:normAutofit/>
          </a:bodyPr>
          <a:lstStyle/>
          <a:p>
            <a:r>
              <a:rPr lang="en-US" sz="2000" b="1" dirty="0" smtClean="0">
                <a:solidFill>
                  <a:srgbClr val="000090"/>
                </a:solidFill>
                <a:latin typeface="+mn-lt"/>
              </a:rPr>
              <a:t>Activity ID:				2822X020</a:t>
            </a:r>
          </a:p>
          <a:p>
            <a:r>
              <a:rPr lang="en-US" sz="2000" b="1" dirty="0" smtClean="0">
                <a:solidFill>
                  <a:srgbClr val="000090"/>
                </a:solidFill>
                <a:latin typeface="+mn-lt"/>
              </a:rPr>
              <a:t>Resources</a:t>
            </a:r>
            <a:r>
              <a:rPr lang="en-US" sz="2000" b="1" dirty="0">
                <a:solidFill>
                  <a:srgbClr val="000090"/>
                </a:solidFill>
                <a:latin typeface="+mn-lt"/>
              </a:rPr>
              <a:t>:				</a:t>
            </a:r>
            <a:r>
              <a:rPr lang="en-US" sz="2000" b="1" dirty="0" err="1">
                <a:solidFill>
                  <a:srgbClr val="000090"/>
                </a:solidFill>
                <a:latin typeface="+mn-lt"/>
              </a:rPr>
              <a:t>ElecEng</a:t>
            </a:r>
            <a:r>
              <a:rPr lang="en-US" sz="2000" b="1" dirty="0">
                <a:solidFill>
                  <a:srgbClr val="000090"/>
                </a:solidFill>
                <a:latin typeface="+mn-lt"/>
              </a:rPr>
              <a:t> </a:t>
            </a:r>
            <a:r>
              <a:rPr lang="en-US" sz="2000" b="1" dirty="0" smtClean="0">
                <a:solidFill>
                  <a:srgbClr val="000090"/>
                </a:solidFill>
                <a:latin typeface="+mn-lt"/>
              </a:rPr>
              <a:t>1.2 MW, </a:t>
            </a:r>
            <a:r>
              <a:rPr lang="en-US" sz="2000" b="1" dirty="0">
                <a:solidFill>
                  <a:srgbClr val="000090"/>
                </a:solidFill>
                <a:latin typeface="+mn-lt"/>
              </a:rPr>
              <a:t>Scientist 1</a:t>
            </a:r>
            <a:r>
              <a:rPr lang="en-US" sz="2000" b="1" dirty="0" smtClean="0">
                <a:solidFill>
                  <a:srgbClr val="000090"/>
                </a:solidFill>
                <a:latin typeface="+mn-lt"/>
              </a:rPr>
              <a:t>.5 MW</a:t>
            </a:r>
            <a:endParaRPr lang="en-US" sz="2000" b="1" dirty="0">
              <a:solidFill>
                <a:srgbClr val="000090"/>
              </a:solidFill>
              <a:latin typeface="+mn-lt"/>
            </a:endParaRPr>
          </a:p>
          <a:p>
            <a:r>
              <a:rPr lang="en-US" sz="2000" b="1" dirty="0" smtClean="0">
                <a:solidFill>
                  <a:srgbClr val="000090"/>
                </a:solidFill>
                <a:latin typeface="+mn-lt"/>
              </a:rPr>
              <a:t>Percent remaining:		60%</a:t>
            </a:r>
          </a:p>
          <a:p>
            <a:r>
              <a:rPr lang="en-US" sz="2000" b="1" dirty="0" smtClean="0">
                <a:solidFill>
                  <a:srgbClr val="000090"/>
                </a:solidFill>
                <a:latin typeface="+mn-lt"/>
              </a:rPr>
              <a:t>Activity finish date: 		06/22/15</a:t>
            </a:r>
          </a:p>
          <a:p>
            <a:r>
              <a:rPr lang="en-US" sz="2000" b="1" dirty="0" smtClean="0">
                <a:solidFill>
                  <a:srgbClr val="000090"/>
                </a:solidFill>
                <a:latin typeface="+mn-lt"/>
              </a:rPr>
              <a:t>Remaining </a:t>
            </a:r>
            <a:r>
              <a:rPr lang="en-US" sz="2000" b="1" dirty="0">
                <a:solidFill>
                  <a:srgbClr val="000090"/>
                </a:solidFill>
                <a:latin typeface="+mn-lt"/>
              </a:rPr>
              <a:t>steps, weight, and expected finish date:</a:t>
            </a:r>
          </a:p>
          <a:p>
            <a:pPr lvl="1"/>
            <a:r>
              <a:rPr lang="en-US" sz="2000" b="1" dirty="0" smtClean="0">
                <a:solidFill>
                  <a:srgbClr val="000090"/>
                </a:solidFill>
                <a:latin typeface="+mn-lt"/>
              </a:rPr>
              <a:t>Checkout DAQ and Trigger</a:t>
            </a:r>
            <a:r>
              <a:rPr lang="en-US" sz="2000" b="1" dirty="0">
                <a:solidFill>
                  <a:srgbClr val="000090"/>
                </a:solidFill>
                <a:latin typeface="+mn-lt"/>
              </a:rPr>
              <a:t>		</a:t>
            </a:r>
            <a:r>
              <a:rPr lang="en-US" sz="2000" b="1" dirty="0" smtClean="0">
                <a:solidFill>
                  <a:srgbClr val="000090"/>
                </a:solidFill>
                <a:latin typeface="+mn-lt"/>
              </a:rPr>
              <a:t>	</a:t>
            </a:r>
            <a:r>
              <a:rPr lang="en-US" sz="2000" b="1" dirty="0">
                <a:solidFill>
                  <a:srgbClr val="000090"/>
                </a:solidFill>
                <a:latin typeface="+mn-lt"/>
              </a:rPr>
              <a:t>	</a:t>
            </a:r>
            <a:r>
              <a:rPr lang="en-US" sz="2000" b="1" dirty="0" smtClean="0">
                <a:solidFill>
                  <a:srgbClr val="000090"/>
                </a:solidFill>
                <a:latin typeface="+mn-lt"/>
              </a:rPr>
              <a:t>		50%</a:t>
            </a:r>
            <a:r>
              <a:rPr lang="en-US" sz="2000" b="1" dirty="0">
                <a:solidFill>
                  <a:srgbClr val="000090"/>
                </a:solidFill>
                <a:latin typeface="+mn-lt"/>
              </a:rPr>
              <a:t>		06</a:t>
            </a:r>
            <a:r>
              <a:rPr lang="en-US" sz="2000" b="1" dirty="0" smtClean="0">
                <a:solidFill>
                  <a:srgbClr val="000090"/>
                </a:solidFill>
                <a:latin typeface="+mn-lt"/>
              </a:rPr>
              <a:t>/22/15</a:t>
            </a:r>
          </a:p>
          <a:p>
            <a:pPr lvl="1"/>
            <a:r>
              <a:rPr lang="en-US" sz="2000" b="1" dirty="0">
                <a:solidFill>
                  <a:srgbClr val="000090"/>
                </a:solidFill>
                <a:latin typeface="+mn-lt"/>
              </a:rPr>
              <a:t>Checkout </a:t>
            </a:r>
            <a:r>
              <a:rPr lang="en-US" sz="2000" b="1" dirty="0" smtClean="0">
                <a:solidFill>
                  <a:srgbClr val="000090"/>
                </a:solidFill>
                <a:latin typeface="+mn-lt"/>
              </a:rPr>
              <a:t>of Safety System</a:t>
            </a:r>
            <a:r>
              <a:rPr lang="en-US" sz="2000" b="1" dirty="0">
                <a:solidFill>
                  <a:srgbClr val="000090"/>
                </a:solidFill>
                <a:latin typeface="+mn-lt"/>
              </a:rPr>
              <a:t>				</a:t>
            </a:r>
            <a:r>
              <a:rPr lang="en-US" sz="2000" b="1" dirty="0" smtClean="0">
                <a:solidFill>
                  <a:srgbClr val="000090"/>
                </a:solidFill>
                <a:latin typeface="+mn-lt"/>
              </a:rPr>
              <a:t>		10</a:t>
            </a:r>
            <a:r>
              <a:rPr lang="en-US" sz="2000" b="1" dirty="0">
                <a:solidFill>
                  <a:srgbClr val="000090"/>
                </a:solidFill>
                <a:latin typeface="+mn-lt"/>
              </a:rPr>
              <a:t>%		06</a:t>
            </a:r>
            <a:r>
              <a:rPr lang="en-US" sz="2000" b="1" dirty="0" smtClean="0">
                <a:solidFill>
                  <a:srgbClr val="000090"/>
                </a:solidFill>
                <a:latin typeface="+mn-lt"/>
              </a:rPr>
              <a:t>/30/</a:t>
            </a:r>
            <a:r>
              <a:rPr lang="en-US" sz="2000" b="1" dirty="0">
                <a:solidFill>
                  <a:srgbClr val="000090"/>
                </a:solidFill>
                <a:latin typeface="+mn-lt"/>
              </a:rPr>
              <a:t>15</a:t>
            </a:r>
          </a:p>
          <a:p>
            <a:pPr marL="457200" lvl="1" indent="0">
              <a:buNone/>
            </a:pPr>
            <a:endParaRPr lang="en-US" sz="2000" b="1" dirty="0">
              <a:solidFill>
                <a:srgbClr val="000090"/>
              </a:solidFill>
              <a:latin typeface="+mn-lt"/>
            </a:endParaRPr>
          </a:p>
          <a:p>
            <a:pPr marL="0" indent="0">
              <a:buNone/>
            </a:pPr>
            <a:endParaRPr lang="en-US" sz="2000" dirty="0" smtClean="0">
              <a:latin typeface="+mn-lt"/>
            </a:endParaRPr>
          </a:p>
        </p:txBody>
      </p:sp>
    </p:spTree>
    <p:extLst>
      <p:ext uri="{BB962C8B-B14F-4D97-AF65-F5344CB8AC3E}">
        <p14:creationId xmlns:p14="http://schemas.microsoft.com/office/powerpoint/2010/main" val="41768631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000090"/>
                </a:solidFill>
                <a:ea typeface="ＭＳ Ｐゴシック" pitchFamily="-112" charset="-128"/>
                <a:cs typeface="ＭＳ Ｐゴシック" pitchFamily="-112" charset="-128"/>
              </a:rPr>
              <a:t>Checkout SVT DAQ and Trigger</a:t>
            </a:r>
            <a:endParaRPr lang="en-US" dirty="0">
              <a:solidFill>
                <a:srgbClr val="000090"/>
              </a:solidFill>
            </a:endParaRPr>
          </a:p>
        </p:txBody>
      </p:sp>
      <p:pic>
        <p:nvPicPr>
          <p:cNvPr id="2" name="Picture 1" descr="20150529_15140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17835"/>
            <a:ext cx="9144000" cy="5628509"/>
          </a:xfrm>
          <a:prstGeom prst="rect">
            <a:avLst/>
          </a:prstGeom>
        </p:spPr>
      </p:pic>
    </p:spTree>
    <p:extLst>
      <p:ext uri="{BB962C8B-B14F-4D97-AF65-F5344CB8AC3E}">
        <p14:creationId xmlns:p14="http://schemas.microsoft.com/office/powerpoint/2010/main" val="293972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000090"/>
                </a:solidFill>
                <a:latin typeface="+mn-lt"/>
                <a:ea typeface="Lucida Grande"/>
                <a:cs typeface="Lucida Grande"/>
              </a:rPr>
              <a:t>Full System Test: Integration of R3/R4</a:t>
            </a:r>
            <a:endParaRPr lang="en-US" sz="2800" dirty="0">
              <a:solidFill>
                <a:srgbClr val="000090"/>
              </a:solidFill>
              <a:latin typeface="+mn-lt"/>
            </a:endParaRPr>
          </a:p>
        </p:txBody>
      </p:sp>
      <p:sp>
        <p:nvSpPr>
          <p:cNvPr id="4" name="Content Placeholder 2"/>
          <p:cNvSpPr>
            <a:spLocks noGrp="1"/>
          </p:cNvSpPr>
          <p:nvPr>
            <p:ph idx="1"/>
          </p:nvPr>
        </p:nvSpPr>
        <p:spPr>
          <a:xfrm>
            <a:off x="0" y="814668"/>
            <a:ext cx="9144000" cy="4835245"/>
          </a:xfrm>
        </p:spPr>
        <p:txBody>
          <a:bodyPr>
            <a:normAutofit/>
          </a:bodyPr>
          <a:lstStyle/>
          <a:p>
            <a:r>
              <a:rPr lang="en-US" sz="2000" b="1" dirty="0" smtClean="0">
                <a:solidFill>
                  <a:srgbClr val="000090"/>
                </a:solidFill>
                <a:latin typeface="+mn-lt"/>
              </a:rPr>
              <a:t>Activity ID:				2822X025</a:t>
            </a:r>
          </a:p>
          <a:p>
            <a:r>
              <a:rPr lang="en-US" sz="2000" b="1" dirty="0" smtClean="0">
                <a:solidFill>
                  <a:srgbClr val="000090"/>
                </a:solidFill>
                <a:latin typeface="+mn-lt"/>
              </a:rPr>
              <a:t>Resources</a:t>
            </a:r>
            <a:r>
              <a:rPr lang="en-US" sz="2000" b="1" dirty="0">
                <a:solidFill>
                  <a:srgbClr val="000090"/>
                </a:solidFill>
                <a:latin typeface="+mn-lt"/>
              </a:rPr>
              <a:t>:				</a:t>
            </a:r>
            <a:r>
              <a:rPr lang="en-US" sz="2000" b="1" dirty="0" err="1" smtClean="0">
                <a:solidFill>
                  <a:srgbClr val="000090"/>
                </a:solidFill>
                <a:latin typeface="+mn-lt"/>
              </a:rPr>
              <a:t>MechEng</a:t>
            </a:r>
            <a:r>
              <a:rPr lang="en-US" sz="2000" b="1" dirty="0" smtClean="0">
                <a:solidFill>
                  <a:srgbClr val="000090"/>
                </a:solidFill>
                <a:latin typeface="+mn-lt"/>
              </a:rPr>
              <a:t> 0.8 MW, </a:t>
            </a:r>
            <a:r>
              <a:rPr lang="en-US" sz="2000" b="1" dirty="0" err="1" smtClean="0">
                <a:solidFill>
                  <a:srgbClr val="000090"/>
                </a:solidFill>
                <a:latin typeface="+mn-lt"/>
              </a:rPr>
              <a:t>ElecEng</a:t>
            </a:r>
            <a:r>
              <a:rPr lang="en-US" sz="2000" b="1" dirty="0" smtClean="0">
                <a:solidFill>
                  <a:srgbClr val="000090"/>
                </a:solidFill>
                <a:latin typeface="+mn-lt"/>
              </a:rPr>
              <a:t> 0.8 MW, </a:t>
            </a:r>
            <a:r>
              <a:rPr lang="en-US" sz="2000" b="1" dirty="0">
                <a:solidFill>
                  <a:srgbClr val="000090"/>
                </a:solidFill>
                <a:latin typeface="+mn-lt"/>
              </a:rPr>
              <a:t>Scientist </a:t>
            </a:r>
            <a:r>
              <a:rPr lang="en-US" sz="2000" b="1" dirty="0" smtClean="0">
                <a:solidFill>
                  <a:srgbClr val="000090"/>
                </a:solidFill>
                <a:latin typeface="+mn-lt"/>
              </a:rPr>
              <a:t>0.8 MW</a:t>
            </a:r>
            <a:endParaRPr lang="en-US" sz="2000" b="1" dirty="0">
              <a:solidFill>
                <a:srgbClr val="000090"/>
              </a:solidFill>
              <a:latin typeface="+mn-lt"/>
            </a:endParaRPr>
          </a:p>
          <a:p>
            <a:r>
              <a:rPr lang="en-US" sz="2000" b="1" dirty="0" smtClean="0">
                <a:solidFill>
                  <a:srgbClr val="000090"/>
                </a:solidFill>
                <a:latin typeface="+mn-lt"/>
              </a:rPr>
              <a:t>Percent remaining:	80%</a:t>
            </a:r>
          </a:p>
          <a:p>
            <a:r>
              <a:rPr lang="en-US" sz="2000" b="1" dirty="0">
                <a:solidFill>
                  <a:srgbClr val="000090"/>
                </a:solidFill>
                <a:latin typeface="+mn-lt"/>
              </a:rPr>
              <a:t>Activity </a:t>
            </a:r>
            <a:r>
              <a:rPr lang="en-US" sz="2000" b="1" dirty="0" smtClean="0">
                <a:solidFill>
                  <a:srgbClr val="000090"/>
                </a:solidFill>
                <a:latin typeface="+mn-lt"/>
              </a:rPr>
              <a:t>start </a:t>
            </a:r>
            <a:r>
              <a:rPr lang="en-US" sz="2000" b="1" dirty="0">
                <a:solidFill>
                  <a:srgbClr val="000090"/>
                </a:solidFill>
                <a:latin typeface="+mn-lt"/>
              </a:rPr>
              <a:t>date: 	07</a:t>
            </a:r>
            <a:r>
              <a:rPr lang="en-US" sz="2000" b="1" dirty="0" smtClean="0">
                <a:solidFill>
                  <a:srgbClr val="000090"/>
                </a:solidFill>
                <a:latin typeface="+mn-lt"/>
              </a:rPr>
              <a:t>/01/</a:t>
            </a:r>
            <a:r>
              <a:rPr lang="en-US" sz="2000" b="1" dirty="0">
                <a:solidFill>
                  <a:srgbClr val="000090"/>
                </a:solidFill>
                <a:latin typeface="+mn-lt"/>
              </a:rPr>
              <a:t>15</a:t>
            </a:r>
          </a:p>
          <a:p>
            <a:r>
              <a:rPr lang="en-US" sz="2000" b="1" dirty="0" smtClean="0">
                <a:solidFill>
                  <a:srgbClr val="000090"/>
                </a:solidFill>
                <a:latin typeface="+mn-lt"/>
              </a:rPr>
              <a:t>Activity finish date: 	07/22/15</a:t>
            </a:r>
          </a:p>
          <a:p>
            <a:r>
              <a:rPr lang="en-US" sz="2000" b="1" dirty="0" smtClean="0">
                <a:solidFill>
                  <a:srgbClr val="000090"/>
                </a:solidFill>
                <a:latin typeface="+mn-lt"/>
              </a:rPr>
              <a:t>Expected delivery of integration tooling:    07/05/15</a:t>
            </a:r>
          </a:p>
          <a:p>
            <a:r>
              <a:rPr lang="en-US" sz="2000" b="1" dirty="0" smtClean="0">
                <a:solidFill>
                  <a:srgbClr val="000090"/>
                </a:solidFill>
                <a:latin typeface="+mn-lt"/>
              </a:rPr>
              <a:t>Review of the integration procedures:	    06/22/15</a:t>
            </a:r>
          </a:p>
          <a:p>
            <a:r>
              <a:rPr lang="en-US" sz="2000" b="1" dirty="0" smtClean="0">
                <a:solidFill>
                  <a:srgbClr val="000090"/>
                </a:solidFill>
                <a:latin typeface="+mn-lt"/>
              </a:rPr>
              <a:t>Remaining </a:t>
            </a:r>
            <a:r>
              <a:rPr lang="en-US" sz="2000" b="1" dirty="0">
                <a:solidFill>
                  <a:srgbClr val="000090"/>
                </a:solidFill>
                <a:latin typeface="+mn-lt"/>
              </a:rPr>
              <a:t>steps, weight, and expected finish date:</a:t>
            </a:r>
          </a:p>
          <a:p>
            <a:pPr lvl="1"/>
            <a:r>
              <a:rPr lang="en-US" sz="2000" b="1" dirty="0">
                <a:solidFill>
                  <a:srgbClr val="000090"/>
                </a:solidFill>
                <a:latin typeface="+mn-lt"/>
              </a:rPr>
              <a:t>Install Faraday cage over R4					20%		07/01/15</a:t>
            </a:r>
          </a:p>
          <a:p>
            <a:pPr lvl="1"/>
            <a:r>
              <a:rPr lang="en-US" sz="2000" b="1" dirty="0" smtClean="0">
                <a:solidFill>
                  <a:srgbClr val="000090"/>
                </a:solidFill>
                <a:latin typeface="+mn-lt"/>
              </a:rPr>
              <a:t>Insert and attach R3 to R4</a:t>
            </a:r>
            <a:r>
              <a:rPr lang="en-US" sz="2000" b="1" dirty="0">
                <a:solidFill>
                  <a:srgbClr val="000090"/>
                </a:solidFill>
                <a:latin typeface="+mn-lt"/>
              </a:rPr>
              <a:t>		</a:t>
            </a:r>
            <a:r>
              <a:rPr lang="en-US" sz="2000" b="1" dirty="0" smtClean="0">
                <a:solidFill>
                  <a:srgbClr val="000090"/>
                </a:solidFill>
                <a:latin typeface="+mn-lt"/>
              </a:rPr>
              <a:t>	</a:t>
            </a:r>
            <a:r>
              <a:rPr lang="en-US" sz="2000" b="1" dirty="0">
                <a:solidFill>
                  <a:srgbClr val="000090"/>
                </a:solidFill>
                <a:latin typeface="+mn-lt"/>
              </a:rPr>
              <a:t>	</a:t>
            </a:r>
            <a:r>
              <a:rPr lang="en-US" sz="2000" b="1" dirty="0" smtClean="0">
                <a:solidFill>
                  <a:srgbClr val="000090"/>
                </a:solidFill>
                <a:latin typeface="+mn-lt"/>
              </a:rPr>
              <a:t>		20%</a:t>
            </a:r>
            <a:r>
              <a:rPr lang="en-US" sz="2000" b="1" dirty="0">
                <a:solidFill>
                  <a:srgbClr val="000090"/>
                </a:solidFill>
                <a:latin typeface="+mn-lt"/>
              </a:rPr>
              <a:t>		</a:t>
            </a:r>
            <a:r>
              <a:rPr lang="en-US" sz="2000" b="1" dirty="0" smtClean="0">
                <a:solidFill>
                  <a:srgbClr val="000090"/>
                </a:solidFill>
                <a:latin typeface="+mn-lt"/>
              </a:rPr>
              <a:t>07/14/15</a:t>
            </a:r>
          </a:p>
          <a:p>
            <a:pPr lvl="1"/>
            <a:r>
              <a:rPr lang="en-US" sz="2000" b="1" dirty="0">
                <a:solidFill>
                  <a:srgbClr val="000090"/>
                </a:solidFill>
                <a:latin typeface="+mn-lt"/>
              </a:rPr>
              <a:t>Survey position of R3 with respect to R4			20%		07</a:t>
            </a:r>
            <a:r>
              <a:rPr lang="en-US" sz="2000" b="1" dirty="0" smtClean="0">
                <a:solidFill>
                  <a:srgbClr val="000090"/>
                </a:solidFill>
                <a:latin typeface="+mn-lt"/>
              </a:rPr>
              <a:t>/16/</a:t>
            </a:r>
            <a:r>
              <a:rPr lang="en-US" sz="2000" b="1" dirty="0">
                <a:solidFill>
                  <a:srgbClr val="000090"/>
                </a:solidFill>
                <a:latin typeface="+mn-lt"/>
              </a:rPr>
              <a:t>15</a:t>
            </a:r>
          </a:p>
          <a:p>
            <a:pPr lvl="1"/>
            <a:r>
              <a:rPr lang="en-US" sz="2000" b="1" dirty="0" smtClean="0">
                <a:solidFill>
                  <a:srgbClr val="000090"/>
                </a:solidFill>
                <a:latin typeface="+mn-lt"/>
              </a:rPr>
              <a:t>Hook all services</a:t>
            </a:r>
            <a:r>
              <a:rPr lang="en-US" sz="2000" b="1" dirty="0">
                <a:solidFill>
                  <a:srgbClr val="000090"/>
                </a:solidFill>
                <a:latin typeface="+mn-lt"/>
              </a:rPr>
              <a:t>				</a:t>
            </a:r>
            <a:r>
              <a:rPr lang="en-US" sz="2000" b="1" dirty="0" smtClean="0">
                <a:solidFill>
                  <a:srgbClr val="000090"/>
                </a:solidFill>
                <a:latin typeface="+mn-lt"/>
              </a:rPr>
              <a:t>				20</a:t>
            </a:r>
            <a:r>
              <a:rPr lang="en-US" sz="2000" b="1" dirty="0">
                <a:solidFill>
                  <a:srgbClr val="000090"/>
                </a:solidFill>
                <a:latin typeface="+mn-lt"/>
              </a:rPr>
              <a:t>%		</a:t>
            </a:r>
            <a:r>
              <a:rPr lang="en-US" sz="2000" b="1" dirty="0" smtClean="0">
                <a:solidFill>
                  <a:srgbClr val="000090"/>
                </a:solidFill>
                <a:latin typeface="+mn-lt"/>
              </a:rPr>
              <a:t>07/22/15</a:t>
            </a:r>
          </a:p>
          <a:p>
            <a:pPr marL="457200" lvl="1" indent="0">
              <a:buNone/>
            </a:pPr>
            <a:endParaRPr lang="en-US" sz="2000" b="1" dirty="0" smtClean="0">
              <a:solidFill>
                <a:srgbClr val="000090"/>
              </a:solidFill>
              <a:latin typeface="+mn-lt"/>
            </a:endParaRPr>
          </a:p>
          <a:p>
            <a:pPr marL="457200" lvl="1" indent="0">
              <a:buNone/>
            </a:pPr>
            <a:endParaRPr lang="en-US" sz="2000" b="1" dirty="0" smtClean="0">
              <a:solidFill>
                <a:srgbClr val="000090"/>
              </a:solidFill>
              <a:latin typeface="+mn-lt"/>
            </a:endParaRPr>
          </a:p>
          <a:p>
            <a:pPr marL="457200" lvl="1" indent="0">
              <a:buNone/>
            </a:pPr>
            <a:endParaRPr lang="en-US" sz="2000" b="1" dirty="0">
              <a:solidFill>
                <a:srgbClr val="000090"/>
              </a:solidFill>
              <a:latin typeface="+mn-lt"/>
            </a:endParaRPr>
          </a:p>
          <a:p>
            <a:pPr marL="0" indent="0">
              <a:buNone/>
            </a:pPr>
            <a:endParaRPr lang="en-US" sz="2000" dirty="0" smtClean="0">
              <a:latin typeface="+mn-lt"/>
            </a:endParaRPr>
          </a:p>
        </p:txBody>
      </p:sp>
    </p:spTree>
    <p:extLst>
      <p:ext uri="{BB962C8B-B14F-4D97-AF65-F5344CB8AC3E}">
        <p14:creationId xmlns:p14="http://schemas.microsoft.com/office/powerpoint/2010/main" val="10658396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90"/>
                </a:solidFill>
              </a:rPr>
              <a:t>SVT – Region 4 Integration</a:t>
            </a:r>
            <a:endParaRPr lang="en-US" dirty="0">
              <a:solidFill>
                <a:srgbClr val="000090"/>
              </a:solidFill>
            </a:endParaRPr>
          </a:p>
        </p:txBody>
      </p:sp>
      <p:pic>
        <p:nvPicPr>
          <p:cNvPr id="3074"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627927"/>
            <a:ext cx="4038600" cy="2470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00025" y="1792843"/>
            <a:ext cx="1913255" cy="523220"/>
          </a:xfrm>
          <a:prstGeom prst="rect">
            <a:avLst/>
          </a:prstGeom>
          <a:noFill/>
        </p:spPr>
        <p:txBody>
          <a:bodyPr wrap="square" rtlCol="0">
            <a:spAutoFit/>
          </a:bodyPr>
          <a:lstStyle/>
          <a:p>
            <a:r>
              <a:rPr lang="en-US" sz="1400" dirty="0" smtClean="0">
                <a:solidFill>
                  <a:srgbClr val="000090"/>
                </a:solidFill>
                <a:latin typeface="+mn-lt"/>
              </a:rPr>
              <a:t>SVT Mounting &amp; Alignment System</a:t>
            </a:r>
            <a:endParaRPr lang="en-US" sz="1400" dirty="0">
              <a:solidFill>
                <a:srgbClr val="000090"/>
              </a:solidFill>
              <a:latin typeface="+mn-lt"/>
            </a:endParaRPr>
          </a:p>
        </p:txBody>
      </p:sp>
      <p:sp>
        <p:nvSpPr>
          <p:cNvPr id="7" name="TextBox 6"/>
          <p:cNvSpPr txBox="1"/>
          <p:nvPr/>
        </p:nvSpPr>
        <p:spPr>
          <a:xfrm>
            <a:off x="2133600" y="2438400"/>
            <a:ext cx="1197764" cy="307777"/>
          </a:xfrm>
          <a:prstGeom prst="rect">
            <a:avLst/>
          </a:prstGeom>
          <a:noFill/>
        </p:spPr>
        <p:txBody>
          <a:bodyPr wrap="none" rtlCol="0">
            <a:spAutoFit/>
          </a:bodyPr>
          <a:lstStyle/>
          <a:p>
            <a:r>
              <a:rPr lang="en-US" sz="1400" dirty="0" smtClean="0">
                <a:solidFill>
                  <a:srgbClr val="000090"/>
                </a:solidFill>
                <a:latin typeface="+mn-lt"/>
              </a:rPr>
              <a:t>Support Tube</a:t>
            </a:r>
            <a:endParaRPr lang="en-US" sz="1400" dirty="0">
              <a:solidFill>
                <a:srgbClr val="000090"/>
              </a:solidFill>
              <a:latin typeface="+mn-lt"/>
            </a:endParaRPr>
          </a:p>
        </p:txBody>
      </p:sp>
      <p:sp>
        <p:nvSpPr>
          <p:cNvPr id="8" name="TextBox 7"/>
          <p:cNvSpPr txBox="1"/>
          <p:nvPr/>
        </p:nvSpPr>
        <p:spPr>
          <a:xfrm>
            <a:off x="381000" y="4835751"/>
            <a:ext cx="2672526" cy="307777"/>
          </a:xfrm>
          <a:prstGeom prst="rect">
            <a:avLst/>
          </a:prstGeom>
          <a:noFill/>
        </p:spPr>
        <p:txBody>
          <a:bodyPr wrap="none" rtlCol="0">
            <a:spAutoFit/>
          </a:bodyPr>
          <a:lstStyle/>
          <a:p>
            <a:r>
              <a:rPr lang="en-US" sz="1400" dirty="0" smtClean="0">
                <a:solidFill>
                  <a:srgbClr val="000090"/>
                </a:solidFill>
                <a:latin typeface="+mn-lt"/>
              </a:rPr>
              <a:t>Integration and Transport Fixture</a:t>
            </a:r>
            <a:endParaRPr lang="en-US" sz="1400" dirty="0">
              <a:solidFill>
                <a:srgbClr val="000090"/>
              </a:solidFill>
              <a:latin typeface="+mn-lt"/>
            </a:endParaRPr>
          </a:p>
        </p:txBody>
      </p:sp>
      <p:sp>
        <p:nvSpPr>
          <p:cNvPr id="9" name="TextBox 8"/>
          <p:cNvSpPr txBox="1"/>
          <p:nvPr/>
        </p:nvSpPr>
        <p:spPr>
          <a:xfrm>
            <a:off x="3297764" y="2746177"/>
            <a:ext cx="1031639" cy="338554"/>
          </a:xfrm>
          <a:prstGeom prst="rect">
            <a:avLst/>
          </a:prstGeom>
          <a:noFill/>
        </p:spPr>
        <p:txBody>
          <a:bodyPr wrap="square" rtlCol="0">
            <a:spAutoFit/>
          </a:bodyPr>
          <a:lstStyle/>
          <a:p>
            <a:r>
              <a:rPr lang="en-US" sz="1600" dirty="0" smtClean="0">
                <a:solidFill>
                  <a:srgbClr val="000090"/>
                </a:solidFill>
                <a:latin typeface="+mn-lt"/>
              </a:rPr>
              <a:t>SVT</a:t>
            </a:r>
            <a:endParaRPr lang="en-US" sz="1600" dirty="0">
              <a:solidFill>
                <a:srgbClr val="000090"/>
              </a:solidFill>
              <a:latin typeface="+mn-lt"/>
            </a:endParaRPr>
          </a:p>
        </p:txBody>
      </p:sp>
      <p:cxnSp>
        <p:nvCxnSpPr>
          <p:cNvPr id="10" name="Straight Arrow Connector 9"/>
          <p:cNvCxnSpPr/>
          <p:nvPr/>
        </p:nvCxnSpPr>
        <p:spPr>
          <a:xfrm>
            <a:off x="914400" y="2438400"/>
            <a:ext cx="228600" cy="492443"/>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286000" y="2684621"/>
            <a:ext cx="459648" cy="246222"/>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297765" y="3048000"/>
            <a:ext cx="303918"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620474" y="4114800"/>
            <a:ext cx="360726" cy="628617"/>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075"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817533" y="1656408"/>
            <a:ext cx="4038600" cy="2106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6493933" y="922869"/>
            <a:ext cx="1955800" cy="307777"/>
          </a:xfrm>
          <a:prstGeom prst="rect">
            <a:avLst/>
          </a:prstGeom>
          <a:noFill/>
        </p:spPr>
        <p:txBody>
          <a:bodyPr wrap="square" rtlCol="0">
            <a:spAutoFit/>
          </a:bodyPr>
          <a:lstStyle/>
          <a:p>
            <a:r>
              <a:rPr lang="en-US" sz="1400" dirty="0" smtClean="0">
                <a:solidFill>
                  <a:srgbClr val="000090"/>
                </a:solidFill>
                <a:latin typeface="+mn-lt"/>
              </a:rPr>
              <a:t>R4 Integration Adapter</a:t>
            </a:r>
            <a:endParaRPr lang="en-US" sz="1400" dirty="0">
              <a:solidFill>
                <a:srgbClr val="000090"/>
              </a:solidFill>
              <a:latin typeface="+mn-lt"/>
            </a:endParaRPr>
          </a:p>
        </p:txBody>
      </p:sp>
      <p:sp>
        <p:nvSpPr>
          <p:cNvPr id="22" name="TextBox 21"/>
          <p:cNvSpPr txBox="1"/>
          <p:nvPr/>
        </p:nvSpPr>
        <p:spPr>
          <a:xfrm>
            <a:off x="7636933" y="1392541"/>
            <a:ext cx="1428596" cy="307777"/>
          </a:xfrm>
          <a:prstGeom prst="rect">
            <a:avLst/>
          </a:prstGeom>
          <a:noFill/>
        </p:spPr>
        <p:txBody>
          <a:bodyPr wrap="none" rtlCol="0">
            <a:spAutoFit/>
          </a:bodyPr>
          <a:lstStyle/>
          <a:p>
            <a:r>
              <a:rPr lang="en-US" sz="1400" dirty="0" smtClean="0">
                <a:solidFill>
                  <a:srgbClr val="000090"/>
                </a:solidFill>
                <a:latin typeface="+mn-lt"/>
              </a:rPr>
              <a:t>R4 Support Tube</a:t>
            </a:r>
            <a:endParaRPr lang="en-US" sz="1400" dirty="0">
              <a:solidFill>
                <a:srgbClr val="000090"/>
              </a:solidFill>
              <a:latin typeface="+mn-lt"/>
            </a:endParaRPr>
          </a:p>
        </p:txBody>
      </p:sp>
      <p:sp>
        <p:nvSpPr>
          <p:cNvPr id="23" name="TextBox 22"/>
          <p:cNvSpPr txBox="1"/>
          <p:nvPr/>
        </p:nvSpPr>
        <p:spPr>
          <a:xfrm>
            <a:off x="8092421" y="1792279"/>
            <a:ext cx="829787" cy="307777"/>
          </a:xfrm>
          <a:prstGeom prst="rect">
            <a:avLst/>
          </a:prstGeom>
          <a:noFill/>
        </p:spPr>
        <p:txBody>
          <a:bodyPr wrap="none" rtlCol="0">
            <a:spAutoFit/>
          </a:bodyPr>
          <a:lstStyle/>
          <a:p>
            <a:r>
              <a:rPr lang="en-US" sz="1400" dirty="0" smtClean="0">
                <a:solidFill>
                  <a:srgbClr val="000090"/>
                </a:solidFill>
                <a:latin typeface="+mn-lt"/>
              </a:rPr>
              <a:t>Region 4</a:t>
            </a:r>
            <a:endParaRPr lang="en-US" sz="1400" dirty="0">
              <a:solidFill>
                <a:srgbClr val="000090"/>
              </a:solidFill>
              <a:latin typeface="+mn-lt"/>
            </a:endParaRPr>
          </a:p>
        </p:txBody>
      </p:sp>
      <p:cxnSp>
        <p:nvCxnSpPr>
          <p:cNvPr id="24" name="Straight Arrow Connector 23"/>
          <p:cNvCxnSpPr/>
          <p:nvPr/>
        </p:nvCxnSpPr>
        <p:spPr>
          <a:xfrm>
            <a:off x="6990089" y="1401976"/>
            <a:ext cx="418244" cy="797243"/>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7789333" y="1648197"/>
            <a:ext cx="112588" cy="779622"/>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333630" y="2083983"/>
            <a:ext cx="166948" cy="648636"/>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385" t="11899" r="4078" b="5478"/>
          <a:stretch/>
        </p:blipFill>
        <p:spPr bwMode="auto">
          <a:xfrm>
            <a:off x="6879167" y="3775897"/>
            <a:ext cx="2264833" cy="1943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p:cNvSpPr txBox="1"/>
          <p:nvPr/>
        </p:nvSpPr>
        <p:spPr>
          <a:xfrm>
            <a:off x="5231414" y="4515397"/>
            <a:ext cx="1014448" cy="523220"/>
          </a:xfrm>
          <a:prstGeom prst="rect">
            <a:avLst/>
          </a:prstGeom>
          <a:noFill/>
        </p:spPr>
        <p:txBody>
          <a:bodyPr wrap="square" rtlCol="0">
            <a:spAutoFit/>
          </a:bodyPr>
          <a:lstStyle/>
          <a:p>
            <a:r>
              <a:rPr lang="en-US" sz="1400" dirty="0" smtClean="0">
                <a:solidFill>
                  <a:srgbClr val="000090"/>
                </a:solidFill>
                <a:latin typeface="+mn-lt"/>
              </a:rPr>
              <a:t>Protective Enclosure</a:t>
            </a:r>
            <a:endParaRPr lang="en-US" sz="1400" dirty="0">
              <a:solidFill>
                <a:srgbClr val="000090"/>
              </a:solidFill>
              <a:latin typeface="+mn-lt"/>
            </a:endParaRPr>
          </a:p>
        </p:txBody>
      </p:sp>
      <p:cxnSp>
        <p:nvCxnSpPr>
          <p:cNvPr id="26" name="Straight Arrow Connector 25"/>
          <p:cNvCxnSpPr/>
          <p:nvPr/>
        </p:nvCxnSpPr>
        <p:spPr>
          <a:xfrm flipV="1">
            <a:off x="6166284" y="4603750"/>
            <a:ext cx="1822016" cy="188316"/>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45782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000090"/>
                </a:solidFill>
                <a:latin typeface="+mn-lt"/>
                <a:ea typeface="Lucida Grande"/>
                <a:cs typeface="Lucida Grande"/>
              </a:rPr>
              <a:t>Initial Mount, Cable, and Check SVT System in the Hall B</a:t>
            </a:r>
            <a:endParaRPr lang="en-US" sz="2800" dirty="0">
              <a:solidFill>
                <a:srgbClr val="000090"/>
              </a:solidFill>
              <a:latin typeface="+mn-lt"/>
            </a:endParaRPr>
          </a:p>
        </p:txBody>
      </p:sp>
      <p:sp>
        <p:nvSpPr>
          <p:cNvPr id="4" name="Content Placeholder 2"/>
          <p:cNvSpPr>
            <a:spLocks noGrp="1"/>
          </p:cNvSpPr>
          <p:nvPr>
            <p:ph idx="1"/>
          </p:nvPr>
        </p:nvSpPr>
        <p:spPr>
          <a:xfrm>
            <a:off x="0" y="814668"/>
            <a:ext cx="9144000" cy="4835245"/>
          </a:xfrm>
        </p:spPr>
        <p:txBody>
          <a:bodyPr>
            <a:normAutofit/>
          </a:bodyPr>
          <a:lstStyle/>
          <a:p>
            <a:r>
              <a:rPr lang="en-US" sz="2000" b="1" dirty="0" smtClean="0">
                <a:solidFill>
                  <a:srgbClr val="000090"/>
                </a:solidFill>
                <a:latin typeface="+mn-lt"/>
              </a:rPr>
              <a:t>Activity ID:				2822X110</a:t>
            </a:r>
          </a:p>
          <a:p>
            <a:r>
              <a:rPr lang="en-US" sz="2000" b="1" dirty="0">
                <a:solidFill>
                  <a:srgbClr val="000090"/>
                </a:solidFill>
                <a:latin typeface="+mn-lt"/>
              </a:rPr>
              <a:t>Resources:				</a:t>
            </a:r>
            <a:r>
              <a:rPr lang="en-US" sz="2000" b="1" dirty="0" err="1" smtClean="0">
                <a:solidFill>
                  <a:srgbClr val="000090"/>
                </a:solidFill>
                <a:latin typeface="+mn-lt"/>
              </a:rPr>
              <a:t>MechTech</a:t>
            </a:r>
            <a:r>
              <a:rPr lang="en-US" sz="2000" b="1" dirty="0" smtClean="0">
                <a:solidFill>
                  <a:srgbClr val="000090"/>
                </a:solidFill>
                <a:latin typeface="+mn-lt"/>
              </a:rPr>
              <a:t> </a:t>
            </a:r>
            <a:r>
              <a:rPr lang="en-US" sz="2000" b="1" dirty="0">
                <a:solidFill>
                  <a:srgbClr val="000090"/>
                </a:solidFill>
                <a:latin typeface="+mn-lt"/>
              </a:rPr>
              <a:t>6</a:t>
            </a:r>
            <a:r>
              <a:rPr lang="en-US" sz="2000" b="1" dirty="0" smtClean="0">
                <a:solidFill>
                  <a:srgbClr val="000090"/>
                </a:solidFill>
                <a:latin typeface="+mn-lt"/>
              </a:rPr>
              <a:t> MW, </a:t>
            </a:r>
            <a:r>
              <a:rPr lang="en-US" sz="2000" b="1" dirty="0" err="1" smtClean="0">
                <a:solidFill>
                  <a:srgbClr val="000090"/>
                </a:solidFill>
                <a:latin typeface="+mn-lt"/>
              </a:rPr>
              <a:t>ElecTech</a:t>
            </a:r>
            <a:r>
              <a:rPr lang="en-US" sz="2000" b="1" dirty="0" smtClean="0">
                <a:solidFill>
                  <a:srgbClr val="000090"/>
                </a:solidFill>
                <a:latin typeface="+mn-lt"/>
              </a:rPr>
              <a:t> </a:t>
            </a:r>
            <a:r>
              <a:rPr lang="en-US" sz="2000" b="1" dirty="0">
                <a:solidFill>
                  <a:srgbClr val="000090"/>
                </a:solidFill>
                <a:latin typeface="+mn-lt"/>
              </a:rPr>
              <a:t>2</a:t>
            </a:r>
            <a:r>
              <a:rPr lang="en-US" sz="2000" b="1" dirty="0" smtClean="0">
                <a:solidFill>
                  <a:srgbClr val="000090"/>
                </a:solidFill>
                <a:latin typeface="+mn-lt"/>
              </a:rPr>
              <a:t> MW, </a:t>
            </a:r>
            <a:r>
              <a:rPr lang="en-US" sz="2000" b="1" dirty="0">
                <a:solidFill>
                  <a:srgbClr val="000090"/>
                </a:solidFill>
                <a:latin typeface="+mn-lt"/>
              </a:rPr>
              <a:t>Scientist </a:t>
            </a:r>
            <a:r>
              <a:rPr lang="en-US" sz="2000" b="1" dirty="0" smtClean="0">
                <a:solidFill>
                  <a:srgbClr val="000090"/>
                </a:solidFill>
                <a:latin typeface="+mn-lt"/>
              </a:rPr>
              <a:t>2 MW</a:t>
            </a:r>
            <a:endParaRPr lang="en-US" sz="2000" b="1" dirty="0">
              <a:solidFill>
                <a:srgbClr val="000090"/>
              </a:solidFill>
              <a:latin typeface="+mn-lt"/>
            </a:endParaRPr>
          </a:p>
          <a:p>
            <a:r>
              <a:rPr lang="en-US" sz="2000" b="1" dirty="0" smtClean="0">
                <a:solidFill>
                  <a:srgbClr val="000090"/>
                </a:solidFill>
                <a:latin typeface="+mn-lt"/>
              </a:rPr>
              <a:t>Percent remaining:		100%</a:t>
            </a:r>
          </a:p>
          <a:p>
            <a:r>
              <a:rPr lang="en-US" sz="2000" b="1" dirty="0">
                <a:solidFill>
                  <a:srgbClr val="000090"/>
                </a:solidFill>
                <a:latin typeface="+mn-lt"/>
              </a:rPr>
              <a:t>Activity </a:t>
            </a:r>
            <a:r>
              <a:rPr lang="en-US" sz="2000" b="1" dirty="0" smtClean="0">
                <a:solidFill>
                  <a:srgbClr val="000090"/>
                </a:solidFill>
                <a:latin typeface="+mn-lt"/>
              </a:rPr>
              <a:t>start </a:t>
            </a:r>
            <a:r>
              <a:rPr lang="en-US" sz="2000" b="1" dirty="0">
                <a:solidFill>
                  <a:srgbClr val="000090"/>
                </a:solidFill>
                <a:latin typeface="+mn-lt"/>
              </a:rPr>
              <a:t>date: 	</a:t>
            </a:r>
            <a:r>
              <a:rPr lang="en-US" sz="2000" b="1" dirty="0" smtClean="0">
                <a:solidFill>
                  <a:srgbClr val="000090"/>
                </a:solidFill>
                <a:latin typeface="+mn-lt"/>
              </a:rPr>
              <a:t>	03/31/16</a:t>
            </a:r>
            <a:endParaRPr lang="en-US" sz="2000" b="1" dirty="0">
              <a:solidFill>
                <a:srgbClr val="000090"/>
              </a:solidFill>
              <a:latin typeface="+mn-lt"/>
            </a:endParaRPr>
          </a:p>
          <a:p>
            <a:r>
              <a:rPr lang="en-US" sz="2000" b="1" dirty="0" smtClean="0">
                <a:solidFill>
                  <a:srgbClr val="000090"/>
                </a:solidFill>
                <a:latin typeface="+mn-lt"/>
              </a:rPr>
              <a:t>Activity finish date: 		04/20/16</a:t>
            </a:r>
          </a:p>
          <a:p>
            <a:r>
              <a:rPr lang="en-US" sz="2000" b="1" dirty="0">
                <a:solidFill>
                  <a:srgbClr val="000090"/>
                </a:solidFill>
                <a:latin typeface="+mn-lt"/>
              </a:rPr>
              <a:t>D</a:t>
            </a:r>
            <a:r>
              <a:rPr lang="en-US" sz="2000" b="1" dirty="0" smtClean="0">
                <a:solidFill>
                  <a:srgbClr val="000090"/>
                </a:solidFill>
                <a:latin typeface="+mn-lt"/>
              </a:rPr>
              <a:t>elivery of service cart:	06/30/15</a:t>
            </a:r>
          </a:p>
          <a:p>
            <a:r>
              <a:rPr lang="en-US" sz="2000" b="1" dirty="0" smtClean="0">
                <a:solidFill>
                  <a:srgbClr val="000090"/>
                </a:solidFill>
                <a:latin typeface="+mn-lt"/>
              </a:rPr>
              <a:t>Remaining </a:t>
            </a:r>
            <a:r>
              <a:rPr lang="en-US" sz="2000" b="1" dirty="0">
                <a:solidFill>
                  <a:srgbClr val="000090"/>
                </a:solidFill>
                <a:latin typeface="+mn-lt"/>
              </a:rPr>
              <a:t>steps, weight, and expected finish date:</a:t>
            </a:r>
          </a:p>
          <a:p>
            <a:pPr lvl="1"/>
            <a:r>
              <a:rPr lang="en-US" sz="2000" b="1" dirty="0" smtClean="0">
                <a:solidFill>
                  <a:srgbClr val="000090"/>
                </a:solidFill>
                <a:latin typeface="+mn-lt"/>
              </a:rPr>
              <a:t>Install SVT cart		</a:t>
            </a:r>
            <a:r>
              <a:rPr lang="en-US" sz="2000" b="1" dirty="0">
                <a:solidFill>
                  <a:srgbClr val="000090"/>
                </a:solidFill>
                <a:latin typeface="+mn-lt"/>
              </a:rPr>
              <a:t>		</a:t>
            </a:r>
            <a:r>
              <a:rPr lang="en-US" sz="2000" b="1" dirty="0" smtClean="0">
                <a:solidFill>
                  <a:srgbClr val="000090"/>
                </a:solidFill>
                <a:latin typeface="+mn-lt"/>
              </a:rPr>
              <a:t>	</a:t>
            </a:r>
            <a:r>
              <a:rPr lang="en-US" sz="2000" b="1" dirty="0">
                <a:solidFill>
                  <a:srgbClr val="000090"/>
                </a:solidFill>
                <a:latin typeface="+mn-lt"/>
              </a:rPr>
              <a:t>	</a:t>
            </a:r>
            <a:r>
              <a:rPr lang="en-US" sz="2000" b="1" dirty="0" smtClean="0">
                <a:solidFill>
                  <a:srgbClr val="000090"/>
                </a:solidFill>
                <a:latin typeface="+mn-lt"/>
              </a:rPr>
              <a:t>		30%</a:t>
            </a:r>
            <a:r>
              <a:rPr lang="en-US" sz="2000" b="1" dirty="0">
                <a:solidFill>
                  <a:srgbClr val="000090"/>
                </a:solidFill>
                <a:latin typeface="+mn-lt"/>
              </a:rPr>
              <a:t>		</a:t>
            </a:r>
            <a:r>
              <a:rPr lang="en-US" sz="2000" b="1" dirty="0" smtClean="0">
                <a:solidFill>
                  <a:srgbClr val="000090"/>
                </a:solidFill>
                <a:latin typeface="+mn-lt"/>
              </a:rPr>
              <a:t>04/05/16</a:t>
            </a:r>
          </a:p>
          <a:p>
            <a:pPr lvl="1"/>
            <a:r>
              <a:rPr lang="en-US" sz="2000" b="1" dirty="0" smtClean="0">
                <a:solidFill>
                  <a:srgbClr val="000090"/>
                </a:solidFill>
                <a:latin typeface="+mn-lt"/>
              </a:rPr>
              <a:t>Install SVT electronics</a:t>
            </a:r>
            <a:r>
              <a:rPr lang="en-US" sz="2000" b="1" dirty="0">
                <a:solidFill>
                  <a:srgbClr val="000090"/>
                </a:solidFill>
                <a:latin typeface="+mn-lt"/>
              </a:rPr>
              <a:t>				</a:t>
            </a:r>
            <a:r>
              <a:rPr lang="en-US" sz="2000" b="1" dirty="0" smtClean="0">
                <a:solidFill>
                  <a:srgbClr val="000090"/>
                </a:solidFill>
                <a:latin typeface="+mn-lt"/>
              </a:rPr>
              <a:t>			50</a:t>
            </a:r>
            <a:r>
              <a:rPr lang="en-US" sz="2000" b="1" dirty="0">
                <a:solidFill>
                  <a:srgbClr val="000090"/>
                </a:solidFill>
                <a:latin typeface="+mn-lt"/>
              </a:rPr>
              <a:t>%		</a:t>
            </a:r>
            <a:r>
              <a:rPr lang="en-US" sz="2000" b="1" dirty="0" smtClean="0">
                <a:solidFill>
                  <a:srgbClr val="000090"/>
                </a:solidFill>
                <a:latin typeface="+mn-lt"/>
              </a:rPr>
              <a:t>04/19/16</a:t>
            </a:r>
          </a:p>
          <a:p>
            <a:pPr lvl="1"/>
            <a:r>
              <a:rPr lang="en-US" sz="2000" b="1" dirty="0" smtClean="0">
                <a:solidFill>
                  <a:srgbClr val="000090"/>
                </a:solidFill>
                <a:latin typeface="+mn-lt"/>
              </a:rPr>
              <a:t>Place SVT on cart								20%		04/20/16</a:t>
            </a:r>
            <a:endParaRPr lang="en-US" sz="2000" b="1" dirty="0">
              <a:solidFill>
                <a:srgbClr val="000090"/>
              </a:solidFill>
              <a:latin typeface="+mn-lt"/>
            </a:endParaRPr>
          </a:p>
          <a:p>
            <a:pPr marL="0" indent="0">
              <a:buNone/>
            </a:pPr>
            <a:endParaRPr lang="en-US" sz="2000" dirty="0" smtClean="0">
              <a:latin typeface="+mn-lt"/>
            </a:endParaRPr>
          </a:p>
        </p:txBody>
      </p:sp>
    </p:spTree>
    <p:extLst>
      <p:ext uri="{BB962C8B-B14F-4D97-AF65-F5344CB8AC3E}">
        <p14:creationId xmlns:p14="http://schemas.microsoft.com/office/powerpoint/2010/main" val="4317894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90"/>
                </a:solidFill>
              </a:rPr>
              <a:t>Central Detector Installation in Hall B</a:t>
            </a:r>
            <a:endParaRPr lang="en-US" dirty="0">
              <a:solidFill>
                <a:srgbClr val="000090"/>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95215" y="1600200"/>
            <a:ext cx="5975969"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0520" y="2590800"/>
            <a:ext cx="1905000" cy="707886"/>
          </a:xfrm>
          <a:prstGeom prst="rect">
            <a:avLst/>
          </a:prstGeom>
          <a:noFill/>
        </p:spPr>
        <p:txBody>
          <a:bodyPr wrap="square" rtlCol="0">
            <a:spAutoFit/>
          </a:bodyPr>
          <a:lstStyle/>
          <a:p>
            <a:r>
              <a:rPr lang="en-US" sz="2000" dirty="0" smtClean="0">
                <a:solidFill>
                  <a:srgbClr val="000090"/>
                </a:solidFill>
                <a:latin typeface="+mn-lt"/>
              </a:rPr>
              <a:t>Central Tracker Service Cart</a:t>
            </a:r>
            <a:endParaRPr lang="en-US" sz="2000" dirty="0">
              <a:solidFill>
                <a:srgbClr val="000090"/>
              </a:solidFill>
              <a:latin typeface="+mn-lt"/>
            </a:endParaRPr>
          </a:p>
        </p:txBody>
      </p:sp>
      <p:sp>
        <p:nvSpPr>
          <p:cNvPr id="6" name="TextBox 5"/>
          <p:cNvSpPr txBox="1"/>
          <p:nvPr/>
        </p:nvSpPr>
        <p:spPr>
          <a:xfrm>
            <a:off x="470263" y="3886200"/>
            <a:ext cx="1905000" cy="400110"/>
          </a:xfrm>
          <a:prstGeom prst="rect">
            <a:avLst/>
          </a:prstGeom>
          <a:noFill/>
        </p:spPr>
        <p:txBody>
          <a:bodyPr wrap="square" rtlCol="0">
            <a:spAutoFit/>
          </a:bodyPr>
          <a:lstStyle/>
          <a:p>
            <a:r>
              <a:rPr lang="en-US" sz="2000" dirty="0" smtClean="0">
                <a:solidFill>
                  <a:srgbClr val="000090"/>
                </a:solidFill>
                <a:latin typeface="+mn-lt"/>
              </a:rPr>
              <a:t>SVT Crates</a:t>
            </a:r>
            <a:endParaRPr lang="en-US" sz="2000" dirty="0">
              <a:solidFill>
                <a:srgbClr val="000090"/>
              </a:solidFill>
              <a:latin typeface="+mn-lt"/>
            </a:endParaRPr>
          </a:p>
        </p:txBody>
      </p:sp>
      <p:sp>
        <p:nvSpPr>
          <p:cNvPr id="7" name="TextBox 6"/>
          <p:cNvSpPr txBox="1"/>
          <p:nvPr/>
        </p:nvSpPr>
        <p:spPr>
          <a:xfrm>
            <a:off x="448492" y="4876800"/>
            <a:ext cx="1905000" cy="400110"/>
          </a:xfrm>
          <a:prstGeom prst="rect">
            <a:avLst/>
          </a:prstGeom>
          <a:noFill/>
        </p:spPr>
        <p:txBody>
          <a:bodyPr wrap="square" rtlCol="0">
            <a:spAutoFit/>
          </a:bodyPr>
          <a:lstStyle/>
          <a:p>
            <a:r>
              <a:rPr lang="en-US" sz="2000" dirty="0" smtClean="0">
                <a:solidFill>
                  <a:srgbClr val="000090"/>
                </a:solidFill>
                <a:latin typeface="+mn-lt"/>
              </a:rPr>
              <a:t>Solenoid</a:t>
            </a:r>
            <a:endParaRPr lang="en-US" sz="2000" dirty="0">
              <a:solidFill>
                <a:srgbClr val="000090"/>
              </a:solidFill>
              <a:latin typeface="+mn-lt"/>
            </a:endParaRPr>
          </a:p>
        </p:txBody>
      </p:sp>
      <p:cxnSp>
        <p:nvCxnSpPr>
          <p:cNvPr id="8" name="Straight Arrow Connector 7"/>
          <p:cNvCxnSpPr/>
          <p:nvPr/>
        </p:nvCxnSpPr>
        <p:spPr>
          <a:xfrm>
            <a:off x="2159000" y="2971800"/>
            <a:ext cx="1611086" cy="576943"/>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006600" y="3733800"/>
            <a:ext cx="1763486" cy="331623"/>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1886857" y="3260271"/>
            <a:ext cx="2862943" cy="1697389"/>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16203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000090"/>
                </a:solidFill>
                <a:latin typeface="+mn-lt"/>
                <a:ea typeface="Lucida Grande"/>
                <a:cs typeface="Lucida Grande"/>
              </a:rPr>
              <a:t>Roll In and Align SVT System After Beam Run</a:t>
            </a:r>
            <a:endParaRPr lang="en-US" sz="2800" dirty="0">
              <a:solidFill>
                <a:srgbClr val="000090"/>
              </a:solidFill>
              <a:latin typeface="+mn-lt"/>
            </a:endParaRPr>
          </a:p>
        </p:txBody>
      </p:sp>
      <p:sp>
        <p:nvSpPr>
          <p:cNvPr id="4" name="Content Placeholder 2"/>
          <p:cNvSpPr>
            <a:spLocks noGrp="1"/>
          </p:cNvSpPr>
          <p:nvPr>
            <p:ph idx="1"/>
          </p:nvPr>
        </p:nvSpPr>
        <p:spPr>
          <a:xfrm>
            <a:off x="0" y="814668"/>
            <a:ext cx="9144000" cy="4835245"/>
          </a:xfrm>
        </p:spPr>
        <p:txBody>
          <a:bodyPr>
            <a:normAutofit/>
          </a:bodyPr>
          <a:lstStyle/>
          <a:p>
            <a:r>
              <a:rPr lang="en-US" sz="2000" b="1" dirty="0" smtClean="0">
                <a:solidFill>
                  <a:srgbClr val="000090"/>
                </a:solidFill>
                <a:latin typeface="+mn-lt"/>
              </a:rPr>
              <a:t>Activity ID:				2822X115</a:t>
            </a:r>
          </a:p>
          <a:p>
            <a:r>
              <a:rPr lang="en-US" sz="2000" b="1" dirty="0">
                <a:solidFill>
                  <a:srgbClr val="000090"/>
                </a:solidFill>
                <a:latin typeface="+mn-lt"/>
              </a:rPr>
              <a:t>Resources:				</a:t>
            </a:r>
            <a:r>
              <a:rPr lang="en-US" sz="2000" b="1" dirty="0" err="1" smtClean="0">
                <a:solidFill>
                  <a:srgbClr val="000090"/>
                </a:solidFill>
                <a:latin typeface="+mn-lt"/>
              </a:rPr>
              <a:t>MechTech</a:t>
            </a:r>
            <a:r>
              <a:rPr lang="en-US" sz="2000" b="1" dirty="0" smtClean="0">
                <a:solidFill>
                  <a:srgbClr val="000090"/>
                </a:solidFill>
                <a:latin typeface="+mn-lt"/>
              </a:rPr>
              <a:t> 1.2 MW, </a:t>
            </a:r>
            <a:r>
              <a:rPr lang="en-US" sz="2000" b="1" dirty="0">
                <a:solidFill>
                  <a:srgbClr val="000090"/>
                </a:solidFill>
                <a:latin typeface="+mn-lt"/>
              </a:rPr>
              <a:t>Scientist </a:t>
            </a:r>
            <a:r>
              <a:rPr lang="en-US" sz="2000" b="1" dirty="0" smtClean="0">
                <a:solidFill>
                  <a:srgbClr val="000090"/>
                </a:solidFill>
                <a:latin typeface="+mn-lt"/>
              </a:rPr>
              <a:t>0.8 MW</a:t>
            </a:r>
            <a:endParaRPr lang="en-US" sz="2000" b="1" dirty="0">
              <a:solidFill>
                <a:srgbClr val="000090"/>
              </a:solidFill>
              <a:latin typeface="+mn-lt"/>
            </a:endParaRPr>
          </a:p>
          <a:p>
            <a:r>
              <a:rPr lang="en-US" sz="2000" b="1" dirty="0" smtClean="0">
                <a:solidFill>
                  <a:srgbClr val="000090"/>
                </a:solidFill>
                <a:latin typeface="+mn-lt"/>
              </a:rPr>
              <a:t>Percent remaining:		100%</a:t>
            </a:r>
          </a:p>
          <a:p>
            <a:r>
              <a:rPr lang="en-US" sz="2000" b="1" dirty="0">
                <a:solidFill>
                  <a:srgbClr val="000090"/>
                </a:solidFill>
                <a:latin typeface="+mn-lt"/>
              </a:rPr>
              <a:t>Activity </a:t>
            </a:r>
            <a:r>
              <a:rPr lang="en-US" sz="2000" b="1" dirty="0" smtClean="0">
                <a:solidFill>
                  <a:srgbClr val="000090"/>
                </a:solidFill>
                <a:latin typeface="+mn-lt"/>
              </a:rPr>
              <a:t>start </a:t>
            </a:r>
            <a:r>
              <a:rPr lang="en-US" sz="2000" b="1" dirty="0">
                <a:solidFill>
                  <a:srgbClr val="000090"/>
                </a:solidFill>
                <a:latin typeface="+mn-lt"/>
              </a:rPr>
              <a:t>date: 	</a:t>
            </a:r>
            <a:r>
              <a:rPr lang="en-US" sz="2000" b="1" dirty="0" smtClean="0">
                <a:solidFill>
                  <a:srgbClr val="000090"/>
                </a:solidFill>
                <a:latin typeface="+mn-lt"/>
              </a:rPr>
              <a:t>	12/14/16</a:t>
            </a:r>
            <a:endParaRPr lang="en-US" sz="2000" b="1" dirty="0">
              <a:solidFill>
                <a:srgbClr val="000090"/>
              </a:solidFill>
              <a:latin typeface="+mn-lt"/>
            </a:endParaRPr>
          </a:p>
          <a:p>
            <a:r>
              <a:rPr lang="en-US" sz="2000" b="1" dirty="0" smtClean="0">
                <a:solidFill>
                  <a:srgbClr val="000090"/>
                </a:solidFill>
                <a:latin typeface="+mn-lt"/>
              </a:rPr>
              <a:t>Activity finish date: 		12/20/16</a:t>
            </a:r>
          </a:p>
          <a:p>
            <a:r>
              <a:rPr lang="en-US" sz="2000" b="1" dirty="0">
                <a:solidFill>
                  <a:srgbClr val="000090"/>
                </a:solidFill>
                <a:latin typeface="+mn-lt"/>
              </a:rPr>
              <a:t>Remaining steps, weight, and expected finish date:</a:t>
            </a:r>
          </a:p>
          <a:p>
            <a:pPr lvl="1"/>
            <a:r>
              <a:rPr lang="en-US" sz="2000" b="1" dirty="0" smtClean="0">
                <a:solidFill>
                  <a:srgbClr val="000090"/>
                </a:solidFill>
                <a:latin typeface="+mn-lt"/>
              </a:rPr>
              <a:t>Assembly setup</a:t>
            </a:r>
            <a:r>
              <a:rPr lang="en-US" sz="2000" b="1" dirty="0">
                <a:solidFill>
                  <a:srgbClr val="000090"/>
                </a:solidFill>
                <a:latin typeface="+mn-lt"/>
              </a:rPr>
              <a:t>								</a:t>
            </a:r>
            <a:r>
              <a:rPr lang="en-US" sz="2000" b="1" dirty="0" smtClean="0">
                <a:solidFill>
                  <a:srgbClr val="000090"/>
                </a:solidFill>
                <a:latin typeface="+mn-lt"/>
              </a:rPr>
              <a:t>10</a:t>
            </a:r>
            <a:r>
              <a:rPr lang="en-US" sz="2000" b="1" dirty="0">
                <a:solidFill>
                  <a:srgbClr val="000090"/>
                </a:solidFill>
                <a:latin typeface="+mn-lt"/>
              </a:rPr>
              <a:t>%		</a:t>
            </a:r>
            <a:r>
              <a:rPr lang="en-US" sz="2000" b="1" dirty="0" smtClean="0">
                <a:solidFill>
                  <a:srgbClr val="000090"/>
                </a:solidFill>
                <a:latin typeface="+mn-lt"/>
              </a:rPr>
              <a:t>12/</a:t>
            </a:r>
            <a:r>
              <a:rPr lang="en-US" sz="2000" b="1" dirty="0">
                <a:solidFill>
                  <a:srgbClr val="000090"/>
                </a:solidFill>
                <a:latin typeface="+mn-lt"/>
              </a:rPr>
              <a:t>1</a:t>
            </a:r>
            <a:r>
              <a:rPr lang="en-US" sz="2000" b="1" dirty="0" smtClean="0">
                <a:solidFill>
                  <a:srgbClr val="000090"/>
                </a:solidFill>
                <a:latin typeface="+mn-lt"/>
              </a:rPr>
              <a:t>5</a:t>
            </a:r>
            <a:r>
              <a:rPr lang="en-US" sz="2000" b="1" dirty="0">
                <a:solidFill>
                  <a:srgbClr val="000090"/>
                </a:solidFill>
                <a:latin typeface="+mn-lt"/>
              </a:rPr>
              <a:t>/16</a:t>
            </a:r>
          </a:p>
          <a:p>
            <a:pPr lvl="1"/>
            <a:r>
              <a:rPr lang="en-US" sz="2000" b="1" dirty="0" smtClean="0">
                <a:solidFill>
                  <a:srgbClr val="000090"/>
                </a:solidFill>
                <a:latin typeface="+mn-lt"/>
              </a:rPr>
              <a:t>Assemble Region 4	</a:t>
            </a:r>
            <a:r>
              <a:rPr lang="en-US" sz="2000" b="1" dirty="0">
                <a:solidFill>
                  <a:srgbClr val="000090"/>
                </a:solidFill>
                <a:latin typeface="+mn-lt"/>
              </a:rPr>
              <a:t>							50%		</a:t>
            </a:r>
            <a:r>
              <a:rPr lang="en-US" sz="2000" b="1" dirty="0" smtClean="0">
                <a:solidFill>
                  <a:srgbClr val="000090"/>
                </a:solidFill>
                <a:latin typeface="+mn-lt"/>
              </a:rPr>
              <a:t>12/</a:t>
            </a:r>
            <a:r>
              <a:rPr lang="en-US" sz="2000" b="1" dirty="0">
                <a:solidFill>
                  <a:srgbClr val="000090"/>
                </a:solidFill>
                <a:latin typeface="+mn-lt"/>
              </a:rPr>
              <a:t>19/16</a:t>
            </a:r>
          </a:p>
          <a:p>
            <a:pPr lvl="1"/>
            <a:r>
              <a:rPr lang="en-US" sz="2000" b="1" dirty="0" smtClean="0">
                <a:solidFill>
                  <a:srgbClr val="000090"/>
                </a:solidFill>
                <a:latin typeface="+mn-lt"/>
              </a:rPr>
              <a:t>Assemble outer shell and Faraday cage</a:t>
            </a:r>
            <a:r>
              <a:rPr lang="en-US" sz="2000" b="1" dirty="0">
                <a:solidFill>
                  <a:srgbClr val="000090"/>
                </a:solidFill>
                <a:latin typeface="+mn-lt"/>
              </a:rPr>
              <a:t>			</a:t>
            </a:r>
            <a:r>
              <a:rPr lang="en-US" sz="2000" b="1" dirty="0" smtClean="0">
                <a:solidFill>
                  <a:srgbClr val="000090"/>
                </a:solidFill>
                <a:latin typeface="+mn-lt"/>
              </a:rPr>
              <a:t>40</a:t>
            </a:r>
            <a:r>
              <a:rPr lang="en-US" sz="2000" b="1" dirty="0">
                <a:solidFill>
                  <a:srgbClr val="000090"/>
                </a:solidFill>
                <a:latin typeface="+mn-lt"/>
              </a:rPr>
              <a:t>%		</a:t>
            </a:r>
            <a:r>
              <a:rPr lang="en-US" sz="2000" b="1" dirty="0" smtClean="0">
                <a:solidFill>
                  <a:srgbClr val="000090"/>
                </a:solidFill>
                <a:latin typeface="+mn-lt"/>
              </a:rPr>
              <a:t>12/</a:t>
            </a:r>
            <a:r>
              <a:rPr lang="en-US" sz="2000" b="1" dirty="0">
                <a:solidFill>
                  <a:srgbClr val="000090"/>
                </a:solidFill>
                <a:latin typeface="+mn-lt"/>
              </a:rPr>
              <a:t>20/16</a:t>
            </a:r>
          </a:p>
          <a:p>
            <a:endParaRPr lang="en-US" sz="2000" b="1" dirty="0" smtClean="0">
              <a:solidFill>
                <a:srgbClr val="000090"/>
              </a:solidFill>
              <a:latin typeface="+mn-lt"/>
            </a:endParaRPr>
          </a:p>
          <a:p>
            <a:endParaRPr lang="en-US" sz="2000" b="1" dirty="0" smtClean="0">
              <a:solidFill>
                <a:srgbClr val="000090"/>
              </a:solidFill>
              <a:latin typeface="+mn-lt"/>
            </a:endParaRPr>
          </a:p>
          <a:p>
            <a:pPr marL="0" indent="0">
              <a:buNone/>
            </a:pPr>
            <a:endParaRPr lang="en-US" sz="2000" dirty="0" smtClean="0">
              <a:latin typeface="+mn-lt"/>
            </a:endParaRPr>
          </a:p>
        </p:txBody>
      </p:sp>
    </p:spTree>
    <p:extLst>
      <p:ext uri="{BB962C8B-B14F-4D97-AF65-F5344CB8AC3E}">
        <p14:creationId xmlns:p14="http://schemas.microsoft.com/office/powerpoint/2010/main" val="34464947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1675"/>
            <a:ext cx="9144000" cy="397933"/>
          </a:xfrm>
        </p:spPr>
        <p:txBody>
          <a:bodyPr/>
          <a:lstStyle/>
          <a:p>
            <a:r>
              <a:rPr lang="en-US" dirty="0" smtClean="0">
                <a:solidFill>
                  <a:srgbClr val="333399"/>
                </a:solidFill>
              </a:rPr>
              <a:t>Outline</a:t>
            </a:r>
            <a:endParaRPr lang="en-US" dirty="0">
              <a:solidFill>
                <a:srgbClr val="333399"/>
              </a:solidFill>
            </a:endParaRPr>
          </a:p>
        </p:txBody>
      </p:sp>
      <p:sp>
        <p:nvSpPr>
          <p:cNvPr id="4" name="Rectangle 3"/>
          <p:cNvSpPr/>
          <p:nvPr/>
        </p:nvSpPr>
        <p:spPr>
          <a:xfrm>
            <a:off x="1454" y="731476"/>
            <a:ext cx="9142546" cy="5355312"/>
          </a:xfrm>
          <a:prstGeom prst="rect">
            <a:avLst/>
          </a:prstGeom>
        </p:spPr>
        <p:txBody>
          <a:bodyPr wrap="square">
            <a:spAutoFit/>
          </a:bodyPr>
          <a:lstStyle/>
          <a:p>
            <a:pPr marL="342900" indent="-342900">
              <a:buFont typeface="Arial"/>
              <a:buChar char="•"/>
            </a:pPr>
            <a:endParaRPr lang="en-US" sz="1000" dirty="0" smtClean="0">
              <a:solidFill>
                <a:srgbClr val="000090"/>
              </a:solidFill>
              <a:latin typeface="+mn-lt"/>
            </a:endParaRPr>
          </a:p>
          <a:p>
            <a:pPr marL="342900" indent="-342900">
              <a:buFont typeface="Wingdings" charset="2"/>
              <a:buChar char="§"/>
            </a:pPr>
            <a:r>
              <a:rPr lang="en-US" sz="2000" dirty="0" smtClean="0">
                <a:solidFill>
                  <a:schemeClr val="bg1">
                    <a:lumMod val="50000"/>
                  </a:schemeClr>
                </a:solidFill>
                <a:latin typeface="+mn-lt"/>
              </a:rPr>
              <a:t>SVT System Overview</a:t>
            </a:r>
          </a:p>
          <a:p>
            <a:pPr marL="342900" indent="-342900">
              <a:buFont typeface="Wingdings" charset="2"/>
              <a:buChar char="§"/>
            </a:pPr>
            <a:r>
              <a:rPr lang="en-US" sz="2000" dirty="0" smtClean="0">
                <a:solidFill>
                  <a:schemeClr val="bg1">
                    <a:lumMod val="50000"/>
                  </a:schemeClr>
                </a:solidFill>
                <a:latin typeface="+mn-lt"/>
              </a:rPr>
              <a:t>Current Project Status: work completed</a:t>
            </a:r>
          </a:p>
          <a:p>
            <a:pPr marL="800100" lvl="1" indent="-342900">
              <a:buFont typeface="Wingdings" charset="2"/>
              <a:buChar char="§"/>
            </a:pPr>
            <a:r>
              <a:rPr lang="en-US" sz="2000" b="0" dirty="0" smtClean="0">
                <a:solidFill>
                  <a:schemeClr val="bg1">
                    <a:lumMod val="50000"/>
                  </a:schemeClr>
                </a:solidFill>
                <a:latin typeface="+mn-lt"/>
              </a:rPr>
              <a:t>SVT </a:t>
            </a:r>
            <a:r>
              <a:rPr lang="en-US" sz="2000" b="0" dirty="0">
                <a:solidFill>
                  <a:schemeClr val="bg1">
                    <a:lumMod val="50000"/>
                  </a:schemeClr>
                </a:solidFill>
                <a:latin typeface="+mn-lt"/>
              </a:rPr>
              <a:t>assembly</a:t>
            </a:r>
          </a:p>
          <a:p>
            <a:pPr marL="800100" lvl="1" indent="-342900">
              <a:buFont typeface="Wingdings" charset="2"/>
              <a:buChar char="§"/>
            </a:pPr>
            <a:r>
              <a:rPr lang="en-US" sz="2000" b="0" dirty="0" smtClean="0">
                <a:solidFill>
                  <a:schemeClr val="bg1">
                    <a:lumMod val="50000"/>
                  </a:schemeClr>
                </a:solidFill>
                <a:latin typeface="+mn-lt"/>
              </a:rPr>
              <a:t>Detector Hardware and Cabling</a:t>
            </a:r>
          </a:p>
          <a:p>
            <a:pPr marL="800100" lvl="1" indent="-342900">
              <a:buFont typeface="Wingdings" charset="2"/>
              <a:buChar char="§"/>
            </a:pPr>
            <a:r>
              <a:rPr lang="en-US" sz="2000" b="0" dirty="0" smtClean="0">
                <a:solidFill>
                  <a:schemeClr val="bg1">
                    <a:lumMod val="50000"/>
                  </a:schemeClr>
                </a:solidFill>
                <a:latin typeface="+mn-lt"/>
              </a:rPr>
              <a:t>DAQ</a:t>
            </a:r>
          </a:p>
          <a:p>
            <a:pPr marL="800100" lvl="1" indent="-342900">
              <a:buFont typeface="Wingdings" charset="2"/>
              <a:buChar char="§"/>
            </a:pPr>
            <a:r>
              <a:rPr lang="en-US" sz="2000" b="0" dirty="0" smtClean="0">
                <a:solidFill>
                  <a:schemeClr val="bg1">
                    <a:lumMod val="50000"/>
                  </a:schemeClr>
                </a:solidFill>
                <a:latin typeface="+mn-lt"/>
              </a:rPr>
              <a:t>Slow Controls</a:t>
            </a:r>
          </a:p>
          <a:p>
            <a:pPr marL="800100" lvl="1" indent="-342900">
              <a:buFont typeface="Wingdings" charset="2"/>
              <a:buChar char="§"/>
            </a:pPr>
            <a:r>
              <a:rPr lang="en-US" sz="2000" b="0" dirty="0" smtClean="0">
                <a:solidFill>
                  <a:schemeClr val="bg1">
                    <a:lumMod val="50000"/>
                  </a:schemeClr>
                </a:solidFill>
                <a:latin typeface="+mn-lt"/>
              </a:rPr>
              <a:t>Calibration and Commissioning</a:t>
            </a:r>
          </a:p>
          <a:p>
            <a:pPr marL="800100" lvl="1" indent="-342900">
              <a:buFont typeface="Wingdings" charset="2"/>
              <a:buChar char="§"/>
            </a:pPr>
            <a:r>
              <a:rPr lang="en-US" sz="2000" b="0" dirty="0" smtClean="0">
                <a:solidFill>
                  <a:srgbClr val="7F7F7F"/>
                </a:solidFill>
                <a:latin typeface="+mn-lt"/>
              </a:rPr>
              <a:t>Documentation</a:t>
            </a:r>
          </a:p>
          <a:p>
            <a:pPr marL="342900" indent="-342900">
              <a:buFont typeface="Wingdings" charset="2"/>
              <a:buChar char="§"/>
            </a:pPr>
            <a:r>
              <a:rPr lang="en-US" sz="2000" dirty="0" smtClean="0">
                <a:solidFill>
                  <a:schemeClr val="bg1">
                    <a:lumMod val="50000"/>
                  </a:schemeClr>
                </a:solidFill>
                <a:latin typeface="+mn-lt"/>
              </a:rPr>
              <a:t>Project Work Remaining</a:t>
            </a:r>
          </a:p>
          <a:p>
            <a:pPr marL="800100" lvl="1" indent="-342900">
              <a:buFont typeface="Wingdings" charset="2"/>
              <a:buChar char="§"/>
            </a:pPr>
            <a:r>
              <a:rPr lang="en-US" sz="2000" b="0" dirty="0" smtClean="0">
                <a:solidFill>
                  <a:schemeClr val="bg1">
                    <a:lumMod val="50000"/>
                  </a:schemeClr>
                </a:solidFill>
                <a:latin typeface="+mn-lt"/>
              </a:rPr>
              <a:t>Status</a:t>
            </a:r>
            <a:endParaRPr lang="en-US" sz="2000" b="0" dirty="0">
              <a:solidFill>
                <a:schemeClr val="bg1">
                  <a:lumMod val="50000"/>
                </a:schemeClr>
              </a:solidFill>
              <a:latin typeface="+mn-lt"/>
            </a:endParaRPr>
          </a:p>
          <a:p>
            <a:pPr marL="800100" lvl="1" indent="-342900">
              <a:buFont typeface="Wingdings" charset="2"/>
              <a:buChar char="§"/>
            </a:pPr>
            <a:r>
              <a:rPr lang="en-US" sz="2000" b="0" dirty="0">
                <a:solidFill>
                  <a:schemeClr val="bg1">
                    <a:lumMod val="50000"/>
                  </a:schemeClr>
                </a:solidFill>
                <a:latin typeface="+mn-lt"/>
              </a:rPr>
              <a:t>Schedule</a:t>
            </a:r>
          </a:p>
          <a:p>
            <a:pPr marL="800100" lvl="1" indent="-342900">
              <a:buFont typeface="Wingdings" charset="2"/>
              <a:buChar char="§"/>
            </a:pPr>
            <a:r>
              <a:rPr lang="en-US" sz="2000" b="0" dirty="0">
                <a:solidFill>
                  <a:schemeClr val="bg1">
                    <a:lumMod val="50000"/>
                  </a:schemeClr>
                </a:solidFill>
                <a:latin typeface="+mn-lt"/>
              </a:rPr>
              <a:t>Cost </a:t>
            </a:r>
            <a:r>
              <a:rPr lang="en-US" sz="2000" b="0" dirty="0" smtClean="0">
                <a:solidFill>
                  <a:schemeClr val="bg1">
                    <a:lumMod val="50000"/>
                  </a:schemeClr>
                </a:solidFill>
                <a:latin typeface="+mn-lt"/>
              </a:rPr>
              <a:t>Estimates</a:t>
            </a:r>
            <a:endParaRPr lang="en-US" sz="2000" b="0" dirty="0">
              <a:solidFill>
                <a:schemeClr val="bg1">
                  <a:lumMod val="50000"/>
                </a:schemeClr>
              </a:solidFill>
              <a:latin typeface="+mn-lt"/>
            </a:endParaRPr>
          </a:p>
          <a:p>
            <a:pPr marL="342900" indent="-342900">
              <a:buFont typeface="Wingdings" charset="2"/>
              <a:buChar char="§"/>
            </a:pPr>
            <a:r>
              <a:rPr lang="en-US" sz="2000" dirty="0" smtClean="0">
                <a:solidFill>
                  <a:srgbClr val="000090"/>
                </a:solidFill>
                <a:latin typeface="+mn-lt"/>
              </a:rPr>
              <a:t>Off </a:t>
            </a:r>
            <a:r>
              <a:rPr lang="en-US" sz="2000" dirty="0">
                <a:solidFill>
                  <a:srgbClr val="000090"/>
                </a:solidFill>
                <a:latin typeface="+mn-lt"/>
              </a:rPr>
              <a:t>Project W</a:t>
            </a:r>
            <a:r>
              <a:rPr lang="en-US" sz="2000" dirty="0" smtClean="0">
                <a:solidFill>
                  <a:srgbClr val="000090"/>
                </a:solidFill>
                <a:latin typeface="+mn-lt"/>
              </a:rPr>
              <a:t>ork </a:t>
            </a:r>
            <a:r>
              <a:rPr lang="en-US" sz="2000" dirty="0">
                <a:solidFill>
                  <a:srgbClr val="000090"/>
                </a:solidFill>
                <a:latin typeface="+mn-lt"/>
              </a:rPr>
              <a:t>R</a:t>
            </a:r>
            <a:r>
              <a:rPr lang="en-US" sz="2000" dirty="0" smtClean="0">
                <a:solidFill>
                  <a:srgbClr val="000090"/>
                </a:solidFill>
                <a:latin typeface="+mn-lt"/>
              </a:rPr>
              <a:t>emaining</a:t>
            </a:r>
            <a:endParaRPr lang="en-US" sz="2000" dirty="0">
              <a:solidFill>
                <a:srgbClr val="000090"/>
              </a:solidFill>
              <a:latin typeface="+mn-lt"/>
            </a:endParaRPr>
          </a:p>
          <a:p>
            <a:pPr marL="800100" lvl="1" indent="-342900">
              <a:buFont typeface="Wingdings" charset="2"/>
              <a:buChar char="§"/>
            </a:pPr>
            <a:r>
              <a:rPr lang="en-US" sz="2000" b="0" dirty="0" smtClean="0">
                <a:solidFill>
                  <a:srgbClr val="000090"/>
                </a:solidFill>
                <a:latin typeface="+mn-lt"/>
              </a:rPr>
              <a:t>Status</a:t>
            </a:r>
            <a:endParaRPr lang="en-US" sz="2000" b="0" dirty="0">
              <a:solidFill>
                <a:srgbClr val="000090"/>
              </a:solidFill>
              <a:latin typeface="+mn-lt"/>
            </a:endParaRPr>
          </a:p>
          <a:p>
            <a:pPr marL="800100" lvl="1" indent="-342900">
              <a:buFont typeface="Wingdings" charset="2"/>
              <a:buChar char="§"/>
            </a:pPr>
            <a:r>
              <a:rPr lang="en-US" sz="2000" b="0" dirty="0">
                <a:solidFill>
                  <a:srgbClr val="000090"/>
                </a:solidFill>
                <a:latin typeface="+mn-lt"/>
              </a:rPr>
              <a:t>Schedule</a:t>
            </a:r>
          </a:p>
          <a:p>
            <a:pPr marL="800100" lvl="1" indent="-342900">
              <a:buFont typeface="Wingdings" charset="2"/>
              <a:buChar char="§"/>
            </a:pPr>
            <a:r>
              <a:rPr lang="en-US" sz="2000" b="0" dirty="0">
                <a:solidFill>
                  <a:srgbClr val="000090"/>
                </a:solidFill>
                <a:latin typeface="+mn-lt"/>
              </a:rPr>
              <a:t>Cost Estimates</a:t>
            </a:r>
          </a:p>
          <a:p>
            <a:pPr lvl="1"/>
            <a:endParaRPr lang="en-US" sz="1200" dirty="0">
              <a:solidFill>
                <a:srgbClr val="000090"/>
              </a:solidFill>
              <a:latin typeface="+mn-lt"/>
            </a:endParaRPr>
          </a:p>
        </p:txBody>
      </p:sp>
    </p:spTree>
    <p:extLst>
      <p:ext uri="{BB962C8B-B14F-4D97-AF65-F5344CB8AC3E}">
        <p14:creationId xmlns:p14="http://schemas.microsoft.com/office/powerpoint/2010/main" val="860004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3215" y="-19538"/>
            <a:ext cx="6657340" cy="633046"/>
          </a:xfrm>
        </p:spPr>
        <p:txBody>
          <a:bodyPr/>
          <a:lstStyle/>
          <a:p>
            <a:r>
              <a:rPr lang="en-US" sz="2400" dirty="0" smtClean="0">
                <a:solidFill>
                  <a:srgbClr val="000090"/>
                </a:solidFill>
              </a:rPr>
              <a:t>Off Project Activities</a:t>
            </a:r>
            <a:endParaRPr lang="en-US" sz="2400" dirty="0">
              <a:solidFill>
                <a:srgbClr val="000090"/>
              </a:solidFill>
            </a:endParaRPr>
          </a:p>
        </p:txBody>
      </p:sp>
      <p:sp>
        <p:nvSpPr>
          <p:cNvPr id="3" name="TextBox 2"/>
          <p:cNvSpPr txBox="1"/>
          <p:nvPr/>
        </p:nvSpPr>
        <p:spPr>
          <a:xfrm>
            <a:off x="-1" y="826085"/>
            <a:ext cx="9144001" cy="4401205"/>
          </a:xfrm>
          <a:prstGeom prst="rect">
            <a:avLst/>
          </a:prstGeom>
          <a:noFill/>
        </p:spPr>
        <p:txBody>
          <a:bodyPr wrap="square" rtlCol="0">
            <a:spAutoFit/>
          </a:bodyPr>
          <a:lstStyle/>
          <a:p>
            <a:pPr marL="342900" indent="-342900">
              <a:buFont typeface="Arial"/>
              <a:buChar char="•"/>
            </a:pPr>
            <a:r>
              <a:rPr lang="en-US" sz="2000" dirty="0" smtClean="0">
                <a:solidFill>
                  <a:srgbClr val="000090"/>
                </a:solidFill>
                <a:latin typeface="+mn-lt"/>
              </a:rPr>
              <a:t>Long term stability test</a:t>
            </a:r>
          </a:p>
          <a:p>
            <a:pPr marL="342900" indent="-342900">
              <a:buFont typeface="Arial"/>
              <a:buChar char="•"/>
            </a:pPr>
            <a:r>
              <a:rPr lang="en-US" sz="2000" dirty="0" smtClean="0">
                <a:solidFill>
                  <a:srgbClr val="000090"/>
                </a:solidFill>
                <a:latin typeface="+mn-lt"/>
              </a:rPr>
              <a:t>Calibration suite (documentation, benchmarking, integration to CLAS12 framework)</a:t>
            </a:r>
            <a:endParaRPr lang="en-US" sz="2000" dirty="0">
              <a:solidFill>
                <a:srgbClr val="000090"/>
              </a:solidFill>
              <a:latin typeface="+mn-lt"/>
            </a:endParaRPr>
          </a:p>
          <a:p>
            <a:pPr marL="342900" indent="-342900">
              <a:buFont typeface="Arial"/>
              <a:buChar char="•"/>
            </a:pPr>
            <a:r>
              <a:rPr lang="en-US" sz="2000" dirty="0" err="1">
                <a:solidFill>
                  <a:srgbClr val="000090"/>
                </a:solidFill>
                <a:latin typeface="+mn-lt"/>
              </a:rPr>
              <a:t>Databasing</a:t>
            </a:r>
            <a:r>
              <a:rPr lang="en-US" sz="2000" dirty="0">
                <a:solidFill>
                  <a:srgbClr val="000090"/>
                </a:solidFill>
                <a:latin typeface="+mn-lt"/>
              </a:rPr>
              <a:t> (conditions, configuration, run)</a:t>
            </a:r>
          </a:p>
          <a:p>
            <a:pPr marL="342900" lvl="0" indent="-342900">
              <a:buFont typeface="Arial"/>
              <a:buChar char="•"/>
            </a:pPr>
            <a:r>
              <a:rPr lang="en-US" sz="2000" dirty="0" smtClean="0">
                <a:solidFill>
                  <a:srgbClr val="000090"/>
                </a:solidFill>
                <a:latin typeface="+mn-lt"/>
              </a:rPr>
              <a:t>Commissioning with cosmic </a:t>
            </a:r>
            <a:r>
              <a:rPr lang="en-US" sz="2000" dirty="0" err="1" smtClean="0">
                <a:solidFill>
                  <a:srgbClr val="000090"/>
                </a:solidFill>
                <a:latin typeface="+mn-lt"/>
              </a:rPr>
              <a:t>muons</a:t>
            </a:r>
            <a:r>
              <a:rPr lang="en-US" sz="2000" dirty="0" smtClean="0">
                <a:solidFill>
                  <a:srgbClr val="000090"/>
                </a:solidFill>
                <a:latin typeface="+mn-lt"/>
              </a:rPr>
              <a:t> (local calibration, tracker performance)</a:t>
            </a:r>
          </a:p>
          <a:p>
            <a:pPr marL="342900" indent="-342900">
              <a:buFont typeface="Arial"/>
              <a:buChar char="•"/>
            </a:pPr>
            <a:r>
              <a:rPr lang="en-US" sz="2000" dirty="0">
                <a:solidFill>
                  <a:srgbClr val="000090"/>
                </a:solidFill>
                <a:latin typeface="+mn-lt"/>
              </a:rPr>
              <a:t>Tracker alignment</a:t>
            </a:r>
          </a:p>
          <a:p>
            <a:pPr marL="342900" lvl="0" indent="-342900">
              <a:buFont typeface="Arial"/>
              <a:buChar char="•"/>
            </a:pPr>
            <a:r>
              <a:rPr lang="en-US" sz="2000" dirty="0">
                <a:solidFill>
                  <a:srgbClr val="000090"/>
                </a:solidFill>
                <a:latin typeface="+mn-lt"/>
              </a:rPr>
              <a:t>Validating track reconstruction R1-R3, R1-R4, SVT-MVT)</a:t>
            </a:r>
          </a:p>
          <a:p>
            <a:pPr marL="342900" lvl="0" indent="-342900">
              <a:buFont typeface="Arial"/>
              <a:buChar char="•"/>
            </a:pPr>
            <a:r>
              <a:rPr lang="en-US" sz="2000" dirty="0">
                <a:solidFill>
                  <a:srgbClr val="000090"/>
                </a:solidFill>
                <a:latin typeface="+mn-lt"/>
              </a:rPr>
              <a:t>Monte Carlo Validation suite</a:t>
            </a:r>
          </a:p>
          <a:p>
            <a:pPr marL="342900" lvl="0" indent="-342900">
              <a:buFont typeface="Arial"/>
              <a:buChar char="•"/>
            </a:pPr>
            <a:r>
              <a:rPr lang="en-US" sz="2000" dirty="0" smtClean="0">
                <a:solidFill>
                  <a:srgbClr val="000090"/>
                </a:solidFill>
                <a:latin typeface="+mn-lt"/>
              </a:rPr>
              <a:t>Commissioning in the Hall B without beam</a:t>
            </a:r>
          </a:p>
          <a:p>
            <a:pPr marL="342900" lvl="0" indent="-342900">
              <a:buFont typeface="Arial"/>
              <a:buChar char="•"/>
            </a:pPr>
            <a:r>
              <a:rPr lang="en-US" sz="2000" dirty="0" smtClean="0">
                <a:solidFill>
                  <a:srgbClr val="000090"/>
                </a:solidFill>
                <a:latin typeface="+mn-lt"/>
              </a:rPr>
              <a:t>Commissioning with beam (magnet on/off)</a:t>
            </a:r>
          </a:p>
          <a:p>
            <a:pPr lvl="0"/>
            <a:endParaRPr lang="en-US" sz="2000" dirty="0">
              <a:solidFill>
                <a:srgbClr val="000090"/>
              </a:solidFill>
              <a:latin typeface="+mn-lt"/>
            </a:endParaRPr>
          </a:p>
          <a:p>
            <a:pPr lvl="0"/>
            <a:r>
              <a:rPr lang="en-US" sz="2000" dirty="0" smtClean="0">
                <a:solidFill>
                  <a:srgbClr val="000090"/>
                </a:solidFill>
                <a:latin typeface="+mn-lt"/>
              </a:rPr>
              <a:t>Resources: </a:t>
            </a:r>
          </a:p>
          <a:p>
            <a:pPr marL="342900" lvl="0" indent="-342900">
              <a:buFont typeface="Arial"/>
              <a:buChar char="•"/>
            </a:pPr>
            <a:r>
              <a:rPr lang="en-US" sz="2000" dirty="0" smtClean="0">
                <a:solidFill>
                  <a:srgbClr val="000090"/>
                </a:solidFill>
                <a:latin typeface="+mn-lt"/>
              </a:rPr>
              <a:t>Scientist 30 MW, Senior Staff 10 MW, </a:t>
            </a:r>
            <a:r>
              <a:rPr lang="en-US" sz="2000" dirty="0" err="1" smtClean="0">
                <a:solidFill>
                  <a:srgbClr val="000090"/>
                </a:solidFill>
                <a:latin typeface="+mn-lt"/>
              </a:rPr>
              <a:t>Elec</a:t>
            </a:r>
            <a:r>
              <a:rPr lang="en-US" sz="2000" dirty="0" smtClean="0">
                <a:solidFill>
                  <a:srgbClr val="000090"/>
                </a:solidFill>
                <a:latin typeface="+mn-lt"/>
              </a:rPr>
              <a:t> </a:t>
            </a:r>
            <a:r>
              <a:rPr lang="en-US" sz="2000" dirty="0" err="1" smtClean="0">
                <a:solidFill>
                  <a:srgbClr val="000090"/>
                </a:solidFill>
                <a:latin typeface="+mn-lt"/>
              </a:rPr>
              <a:t>Eng</a:t>
            </a:r>
            <a:r>
              <a:rPr lang="en-US" sz="2000" dirty="0" smtClean="0">
                <a:solidFill>
                  <a:srgbClr val="000090"/>
                </a:solidFill>
                <a:latin typeface="+mn-lt"/>
              </a:rPr>
              <a:t> 22 MW</a:t>
            </a:r>
            <a:endParaRPr lang="en-US" sz="2000" dirty="0" smtClean="0">
              <a:solidFill>
                <a:srgbClr val="FF6600"/>
              </a:solidFill>
              <a:latin typeface="+mn-lt"/>
            </a:endParaRPr>
          </a:p>
          <a:p>
            <a:pPr marL="342900" lvl="0" indent="-342900">
              <a:buFont typeface="Arial"/>
              <a:buChar char="•"/>
            </a:pPr>
            <a:endParaRPr lang="en-US" sz="2000" dirty="0" smtClean="0">
              <a:solidFill>
                <a:srgbClr val="000090"/>
              </a:solidFill>
              <a:latin typeface="+mn-lt"/>
            </a:endParaRPr>
          </a:p>
        </p:txBody>
      </p:sp>
    </p:spTree>
    <p:extLst>
      <p:ext uri="{BB962C8B-B14F-4D97-AF65-F5344CB8AC3E}">
        <p14:creationId xmlns:p14="http://schemas.microsoft.com/office/powerpoint/2010/main" val="10627811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000090"/>
                </a:solidFill>
                <a:ea typeface="ＭＳ Ｐゴシック" pitchFamily="-112" charset="-128"/>
                <a:cs typeface="ＭＳ Ｐゴシック" pitchFamily="-112" charset="-128"/>
              </a:rPr>
              <a:t>CLAS12 SVT </a:t>
            </a:r>
            <a:r>
              <a:rPr lang="en-US" dirty="0">
                <a:solidFill>
                  <a:srgbClr val="000090"/>
                </a:solidFill>
                <a:ea typeface="ＭＳ Ｐゴシック" pitchFamily="-112" charset="-128"/>
                <a:cs typeface="ＭＳ Ｐゴシック" pitchFamily="-112" charset="-128"/>
              </a:rPr>
              <a:t>Physics Requirements</a:t>
            </a:r>
            <a:endParaRPr lang="en-US" dirty="0">
              <a:solidFill>
                <a:srgbClr val="000090"/>
              </a:solidFill>
            </a:endParaRPr>
          </a:p>
        </p:txBody>
      </p:sp>
      <p:sp>
        <p:nvSpPr>
          <p:cNvPr id="38915" name="Rectangle 3"/>
          <p:cNvSpPr>
            <a:spLocks noGrp="1" noChangeArrowheads="1"/>
          </p:cNvSpPr>
          <p:nvPr>
            <p:ph idx="1"/>
          </p:nvPr>
        </p:nvSpPr>
        <p:spPr>
          <a:xfrm>
            <a:off x="0" y="798358"/>
            <a:ext cx="9027996" cy="5452716"/>
          </a:xfrm>
        </p:spPr>
        <p:txBody>
          <a:bodyPr/>
          <a:lstStyle/>
          <a:p>
            <a:r>
              <a:rPr lang="en-US" sz="1600" dirty="0">
                <a:latin typeface="Arial" pitchFamily="-112" charset="0"/>
                <a:ea typeface="Capitals" pitchFamily="-112" charset="0"/>
                <a:cs typeface="Capitals" pitchFamily="-112" charset="0"/>
              </a:rPr>
              <a:t>Essential parts of the physics program, such as GPD’s, require tracking of low momentum  particles with few percent momentum and ~1 degree angle resolution at large angles. This is achieved by the </a:t>
            </a:r>
            <a:r>
              <a:rPr lang="en-US" sz="1600" dirty="0">
                <a:solidFill>
                  <a:srgbClr val="008000"/>
                </a:solidFill>
                <a:latin typeface="Arial" pitchFamily="-112" charset="0"/>
                <a:ea typeface="Capitals" pitchFamily="-112" charset="0"/>
                <a:cs typeface="Capitals" pitchFamily="-112" charset="0"/>
              </a:rPr>
              <a:t>Silicon Vertex Tracker </a:t>
            </a:r>
            <a:r>
              <a:rPr lang="en-US" sz="1600" dirty="0">
                <a:latin typeface="Arial" pitchFamily="-112" charset="0"/>
                <a:ea typeface="Capitals" pitchFamily="-112" charset="0"/>
                <a:cs typeface="Capitals" pitchFamily="-112" charset="0"/>
              </a:rPr>
              <a:t>(SVT).  </a:t>
            </a:r>
          </a:p>
          <a:p>
            <a:r>
              <a:rPr lang="en-US" sz="1600" dirty="0">
                <a:solidFill>
                  <a:srgbClr val="000090"/>
                </a:solidFill>
                <a:latin typeface="Arial" pitchFamily="-112" charset="0"/>
                <a:ea typeface="Capitals" pitchFamily="-112" charset="0"/>
                <a:cs typeface="Capitals" pitchFamily="-112" charset="0"/>
              </a:rPr>
              <a:t>Silicon detector technology makes an excellent match to the central tracking system in the  CLAS12 configuration, small space and high luminosity operation of CLAS12 that is needed for accurate measurements of exclusive processes at high momentum transfer</a:t>
            </a:r>
            <a:r>
              <a:rPr lang="en-US" sz="1600" dirty="0" smtClean="0">
                <a:solidFill>
                  <a:srgbClr val="000090"/>
                </a:solidFill>
                <a:latin typeface="Arial" pitchFamily="-112" charset="0"/>
                <a:ea typeface="Capitals" pitchFamily="-112" charset="0"/>
                <a:cs typeface="Capitals" pitchFamily="-112" charset="0"/>
              </a:rPr>
              <a:t>.</a:t>
            </a:r>
          </a:p>
          <a:p>
            <a:endParaRPr lang="en-US" sz="1600" dirty="0">
              <a:solidFill>
                <a:srgbClr val="000090"/>
              </a:solidFill>
              <a:latin typeface="Arial" pitchFamily="-112" charset="0"/>
              <a:ea typeface="Capitals" pitchFamily="-112" charset="0"/>
              <a:cs typeface="Capitals" pitchFamily="-112" charset="0"/>
            </a:endParaRPr>
          </a:p>
          <a:p>
            <a:pPr eaLnBrk="1" hangingPunct="1">
              <a:lnSpc>
                <a:spcPct val="90000"/>
              </a:lnSpc>
            </a:pPr>
            <a:r>
              <a:rPr lang="en-US" sz="1600" dirty="0" smtClean="0">
                <a:solidFill>
                  <a:srgbClr val="008000"/>
                </a:solidFill>
                <a:ea typeface="ＭＳ Ｐゴシック" pitchFamily="-112" charset="-128"/>
                <a:cs typeface="ＭＳ Ｐゴシック" pitchFamily="-112" charset="-128"/>
              </a:rPr>
              <a:t>SVT provides standalone tracking capabilities in the central detector region </a:t>
            </a:r>
          </a:p>
          <a:p>
            <a:pPr marL="742950" lvl="1" indent="-285750" eaLnBrk="1" hangingPunct="1">
              <a:lnSpc>
                <a:spcPct val="90000"/>
              </a:lnSpc>
            </a:pPr>
            <a:r>
              <a:rPr lang="en-US" sz="1600" dirty="0" smtClean="0">
                <a:sym typeface="Symbol" pitchFamily="-112" charset="2"/>
              </a:rPr>
              <a:t>Measure recoil baryons &amp; large angle </a:t>
            </a:r>
            <a:r>
              <a:rPr lang="en-US" sz="1600" dirty="0" err="1" smtClean="0">
                <a:sym typeface="Symbol" pitchFamily="-112" charset="2"/>
              </a:rPr>
              <a:t>pions</a:t>
            </a:r>
            <a:r>
              <a:rPr lang="en-US" sz="1600" dirty="0" smtClean="0">
                <a:sym typeface="Symbol" pitchFamily="-112" charset="2"/>
              </a:rPr>
              <a:t>, </a:t>
            </a:r>
            <a:r>
              <a:rPr lang="en-US" sz="1600" dirty="0" err="1" smtClean="0">
                <a:sym typeface="Symbol" pitchFamily="-112" charset="2"/>
              </a:rPr>
              <a:t>kaons</a:t>
            </a:r>
            <a:r>
              <a:rPr lang="en-US" sz="1600" dirty="0" smtClean="0">
                <a:sym typeface="Symbol" pitchFamily="-112" charset="2"/>
              </a:rPr>
              <a:t>  </a:t>
            </a:r>
          </a:p>
          <a:p>
            <a:pPr marL="742950" lvl="1" indent="-285750" eaLnBrk="1" hangingPunct="1">
              <a:lnSpc>
                <a:spcPct val="90000"/>
              </a:lnSpc>
            </a:pPr>
            <a:r>
              <a:rPr lang="en-US" sz="1600" dirty="0" smtClean="0">
                <a:sym typeface="Symbol" pitchFamily="-112" charset="2"/>
              </a:rPr>
              <a:t>Polar angle coverage: </a:t>
            </a:r>
            <a:r>
              <a:rPr lang="en-US" sz="1600" dirty="0" smtClean="0">
                <a:solidFill>
                  <a:srgbClr val="FF0000"/>
                </a:solidFill>
                <a:sym typeface="Symbol" pitchFamily="-112" charset="2"/>
              </a:rPr>
              <a:t>35-125</a:t>
            </a:r>
            <a:r>
              <a:rPr lang="en-US" sz="1600" baseline="30000" dirty="0" smtClean="0">
                <a:solidFill>
                  <a:srgbClr val="FF0000"/>
                </a:solidFill>
              </a:rPr>
              <a:t>o</a:t>
            </a:r>
            <a:r>
              <a:rPr lang="en-US" sz="1600" dirty="0" smtClean="0">
                <a:solidFill>
                  <a:srgbClr val="FF0000"/>
                </a:solidFill>
              </a:rPr>
              <a:t> </a:t>
            </a:r>
          </a:p>
          <a:p>
            <a:pPr marL="742950" lvl="1" indent="-285750" eaLnBrk="1" hangingPunct="1">
              <a:lnSpc>
                <a:spcPct val="90000"/>
              </a:lnSpc>
            </a:pPr>
            <a:r>
              <a:rPr lang="en-US" sz="1600" dirty="0" smtClean="0"/>
              <a:t>Azimuthal angle coverage: </a:t>
            </a:r>
            <a:r>
              <a:rPr lang="en-US" sz="1600" dirty="0" smtClean="0">
                <a:solidFill>
                  <a:srgbClr val="FF0000"/>
                </a:solidFill>
                <a:sym typeface="Symbol" pitchFamily="-112" charset="2"/>
              </a:rPr>
              <a:t>&gt; 90%</a:t>
            </a:r>
            <a:endParaRPr lang="en-US" sz="1600" dirty="0" smtClean="0">
              <a:solidFill>
                <a:srgbClr val="FF0000"/>
              </a:solidFill>
              <a:latin typeface="Symbol" charset="2"/>
              <a:cs typeface="Symbol" charset="2"/>
              <a:sym typeface="Symbol" pitchFamily="-112" charset="2"/>
            </a:endParaRPr>
          </a:p>
          <a:p>
            <a:pPr marL="742950" lvl="1" indent="-285750" eaLnBrk="1" hangingPunct="1">
              <a:lnSpc>
                <a:spcPct val="90000"/>
              </a:lnSpc>
            </a:pPr>
            <a:r>
              <a:rPr lang="en-US" sz="1600" dirty="0" smtClean="0">
                <a:sym typeface="Symbol" pitchFamily="-112" charset="2"/>
              </a:rPr>
              <a:t>Momentum resolution : </a:t>
            </a:r>
            <a:r>
              <a:rPr lang="en-US" sz="1600" dirty="0" smtClean="0">
                <a:solidFill>
                  <a:srgbClr val="FF0000"/>
                </a:solidFill>
                <a:sym typeface="Symbol" pitchFamily="-112" charset="2"/>
              </a:rPr>
              <a:t></a:t>
            </a:r>
            <a:r>
              <a:rPr lang="en-US" sz="1600" dirty="0" err="1" smtClean="0">
                <a:solidFill>
                  <a:srgbClr val="FF0000"/>
                </a:solidFill>
                <a:sym typeface="Symbol" pitchFamily="-112" charset="2"/>
              </a:rPr>
              <a:t>p</a:t>
            </a:r>
            <a:r>
              <a:rPr lang="en-US" sz="1600" baseline="-25000" dirty="0" err="1" smtClean="0">
                <a:solidFill>
                  <a:srgbClr val="FF0000"/>
                </a:solidFill>
              </a:rPr>
              <a:t>T</a:t>
            </a:r>
            <a:r>
              <a:rPr lang="en-US" sz="1600" dirty="0" smtClean="0">
                <a:solidFill>
                  <a:srgbClr val="FF0000"/>
                </a:solidFill>
                <a:sym typeface="Symbol" pitchFamily="-112" charset="2"/>
              </a:rPr>
              <a:t> &lt; 50 MeV/c for 0.3 &lt; </a:t>
            </a:r>
            <a:r>
              <a:rPr lang="en-US" sz="1600" dirty="0" err="1" smtClean="0">
                <a:solidFill>
                  <a:srgbClr val="FF0000"/>
                </a:solidFill>
                <a:sym typeface="Symbol" pitchFamily="-112" charset="2"/>
              </a:rPr>
              <a:t>p</a:t>
            </a:r>
            <a:r>
              <a:rPr lang="en-US" sz="1600" baseline="-25000" dirty="0" err="1" smtClean="0">
                <a:solidFill>
                  <a:srgbClr val="FF0000"/>
                </a:solidFill>
              </a:rPr>
              <a:t>T</a:t>
            </a:r>
            <a:r>
              <a:rPr lang="en-US" sz="1600" dirty="0" smtClean="0">
                <a:solidFill>
                  <a:srgbClr val="FF0000"/>
                </a:solidFill>
                <a:sym typeface="Symbol" pitchFamily="-112" charset="2"/>
              </a:rPr>
              <a:t> &lt; 1.5 </a:t>
            </a:r>
            <a:r>
              <a:rPr lang="en-US" sz="1600" dirty="0" err="1" smtClean="0">
                <a:solidFill>
                  <a:srgbClr val="FF0000"/>
                </a:solidFill>
                <a:sym typeface="Symbol" pitchFamily="-112" charset="2"/>
              </a:rPr>
              <a:t>GeV</a:t>
            </a:r>
            <a:r>
              <a:rPr lang="en-US" sz="1600" dirty="0" smtClean="0">
                <a:solidFill>
                  <a:srgbClr val="FF0000"/>
                </a:solidFill>
                <a:sym typeface="Symbol" pitchFamily="-112" charset="2"/>
              </a:rPr>
              <a:t>/c</a:t>
            </a:r>
          </a:p>
          <a:p>
            <a:pPr marL="742950" lvl="1" indent="-285750" eaLnBrk="1" hangingPunct="1">
              <a:lnSpc>
                <a:spcPct val="90000"/>
              </a:lnSpc>
            </a:pPr>
            <a:r>
              <a:rPr lang="en-US" sz="1600" dirty="0" smtClean="0">
                <a:sym typeface="Symbol" pitchFamily="-112" charset="2"/>
              </a:rPr>
              <a:t>Angle resolution: </a:t>
            </a:r>
            <a:r>
              <a:rPr lang="en-US" sz="1600" dirty="0" smtClean="0">
                <a:solidFill>
                  <a:srgbClr val="FF0000"/>
                </a:solidFill>
                <a:sym typeface="Symbol" pitchFamily="-112" charset="2"/>
              </a:rPr>
              <a:t> &lt; 10-20 </a:t>
            </a:r>
            <a:r>
              <a:rPr lang="en-US" sz="1600" dirty="0" err="1" smtClean="0">
                <a:solidFill>
                  <a:srgbClr val="FF0000"/>
                </a:solidFill>
                <a:sym typeface="Symbol" pitchFamily="-112" charset="2"/>
              </a:rPr>
              <a:t>mr</a:t>
            </a:r>
            <a:r>
              <a:rPr lang="en-US" sz="1600" dirty="0" smtClean="0">
                <a:solidFill>
                  <a:srgbClr val="FF0000"/>
                </a:solidFill>
                <a:sym typeface="Symbol" pitchFamily="-112" charset="2"/>
              </a:rPr>
              <a:t>, </a:t>
            </a:r>
            <a:r>
              <a:rPr lang="en-US" sz="1600" dirty="0" smtClean="0">
                <a:solidFill>
                  <a:srgbClr val="FF0000"/>
                </a:solidFill>
                <a:latin typeface="Symbol" charset="2"/>
                <a:cs typeface="Symbol" charset="2"/>
                <a:sym typeface="Symbol" pitchFamily="-112" charset="2"/>
              </a:rPr>
              <a:t></a:t>
            </a:r>
            <a:r>
              <a:rPr lang="en-US" sz="1600" dirty="0" smtClean="0">
                <a:solidFill>
                  <a:srgbClr val="FF0000"/>
                </a:solidFill>
                <a:sym typeface="Symbol" pitchFamily="-112" charset="2"/>
              </a:rPr>
              <a:t> &lt;5-10 </a:t>
            </a:r>
            <a:r>
              <a:rPr lang="en-US" sz="1600" dirty="0" err="1" smtClean="0">
                <a:solidFill>
                  <a:srgbClr val="FF0000"/>
                </a:solidFill>
                <a:sym typeface="Symbol" pitchFamily="-112" charset="2"/>
              </a:rPr>
              <a:t>mr</a:t>
            </a:r>
            <a:r>
              <a:rPr lang="en-US" sz="1600" dirty="0" smtClean="0">
                <a:solidFill>
                  <a:srgbClr val="FF0000"/>
                </a:solidFill>
                <a:sym typeface="Symbol" pitchFamily="-112" charset="2"/>
              </a:rPr>
              <a:t> </a:t>
            </a:r>
          </a:p>
          <a:p>
            <a:pPr marL="742950" lvl="1" indent="-285750" eaLnBrk="1" hangingPunct="1">
              <a:lnSpc>
                <a:spcPct val="90000"/>
              </a:lnSpc>
            </a:pPr>
            <a:r>
              <a:rPr lang="en-US" sz="1600" dirty="0" smtClean="0">
                <a:sym typeface="Symbol" pitchFamily="-112" charset="2"/>
              </a:rPr>
              <a:t>Tracking efficiency: </a:t>
            </a:r>
            <a:r>
              <a:rPr lang="en-US" sz="1600" dirty="0" smtClean="0">
                <a:solidFill>
                  <a:srgbClr val="FF0000"/>
                </a:solidFill>
                <a:sym typeface="Symbol" pitchFamily="-112" charset="2"/>
              </a:rPr>
              <a:t>&gt; 90% </a:t>
            </a:r>
            <a:endParaRPr lang="en-US" sz="1600" dirty="0">
              <a:solidFill>
                <a:srgbClr val="FF0000"/>
              </a:solidFill>
              <a:sym typeface="Symbol" pitchFamily="-112" charset="2"/>
            </a:endParaRPr>
          </a:p>
          <a:p>
            <a:pPr marL="742950" lvl="1" indent="-285750" eaLnBrk="1" hangingPunct="1">
              <a:lnSpc>
                <a:spcPct val="90000"/>
              </a:lnSpc>
            </a:pPr>
            <a:r>
              <a:rPr lang="en-US" sz="1600" dirty="0" smtClean="0">
                <a:sym typeface="Symbol" pitchFamily="-112" charset="2"/>
              </a:rPr>
              <a:t>Match up tracks with hits in the CTOF for β </a:t>
            </a:r>
            <a:r>
              <a:rPr lang="en-US" sz="1600" dirty="0" err="1" smtClean="0">
                <a:sym typeface="Symbol" pitchFamily="-112" charset="2"/>
              </a:rPr>
              <a:t>vs</a:t>
            </a:r>
            <a:r>
              <a:rPr lang="en-US" sz="1600" dirty="0" smtClean="0">
                <a:sym typeface="Symbol" pitchFamily="-112" charset="2"/>
              </a:rPr>
              <a:t> p measurement (particle ID)</a:t>
            </a:r>
          </a:p>
          <a:p>
            <a:pPr marL="742950" lvl="1" indent="-285750" eaLnBrk="1" hangingPunct="1">
              <a:lnSpc>
                <a:spcPct val="90000"/>
              </a:lnSpc>
            </a:pPr>
            <a:endParaRPr lang="en-US" sz="1600" dirty="0" smtClean="0">
              <a:ea typeface="ＭＳ Ｐゴシック" pitchFamily="-112" charset="-128"/>
              <a:cs typeface="ＭＳ Ｐゴシック" pitchFamily="-112" charset="-128"/>
            </a:endParaRPr>
          </a:p>
          <a:p>
            <a:pPr eaLnBrk="1" hangingPunct="1">
              <a:lnSpc>
                <a:spcPct val="90000"/>
              </a:lnSpc>
            </a:pPr>
            <a:r>
              <a:rPr lang="en-US" sz="1600" dirty="0" smtClean="0">
                <a:ea typeface="ＭＳ Ｐゴシック" pitchFamily="-112" charset="-128"/>
                <a:cs typeface="ＭＳ Ｐゴシック" pitchFamily="-112" charset="-128"/>
              </a:rPr>
              <a:t>Stable operation in </a:t>
            </a:r>
            <a:r>
              <a:rPr lang="en-US" sz="1600" dirty="0" smtClean="0">
                <a:solidFill>
                  <a:srgbClr val="008000"/>
                </a:solidFill>
                <a:ea typeface="ＭＳ Ｐゴシック" pitchFamily="-112" charset="-128"/>
                <a:cs typeface="ＭＳ Ｐゴシック" pitchFamily="-112" charset="-128"/>
              </a:rPr>
              <a:t>5 Tesla </a:t>
            </a:r>
            <a:r>
              <a:rPr lang="en-US" sz="1600" dirty="0" smtClean="0">
                <a:ea typeface="ＭＳ Ｐゴシック" pitchFamily="-112" charset="-128"/>
                <a:cs typeface="ＭＳ Ｐゴシック" pitchFamily="-112" charset="-128"/>
              </a:rPr>
              <a:t>magnetic field at instantaneous luminosities</a:t>
            </a:r>
            <a:r>
              <a:rPr lang="en-US" sz="1600" dirty="0" smtClean="0">
                <a:solidFill>
                  <a:srgbClr val="FF0000"/>
                </a:solidFill>
                <a:ea typeface="ＭＳ Ｐゴシック" pitchFamily="-112" charset="-128"/>
                <a:cs typeface="ＭＳ Ｐゴシック" pitchFamily="-112" charset="-128"/>
              </a:rPr>
              <a:t> L=10</a:t>
            </a:r>
            <a:r>
              <a:rPr lang="en-US" sz="1600" baseline="30000" dirty="0" smtClean="0">
                <a:solidFill>
                  <a:srgbClr val="FF0000"/>
                </a:solidFill>
                <a:ea typeface="ＭＳ Ｐゴシック" pitchFamily="-112" charset="-128"/>
                <a:cs typeface="ＭＳ Ｐゴシック" pitchFamily="-112" charset="-128"/>
              </a:rPr>
              <a:t>35</a:t>
            </a:r>
            <a:r>
              <a:rPr lang="en-US" sz="1600" dirty="0" smtClean="0">
                <a:solidFill>
                  <a:srgbClr val="FF0000"/>
                </a:solidFill>
                <a:ea typeface="ＭＳ Ｐゴシック" pitchFamily="-112" charset="-128"/>
                <a:cs typeface="ＭＳ Ｐゴシック" pitchFamily="-112" charset="-128"/>
              </a:rPr>
              <a:t>cm</a:t>
            </a:r>
            <a:r>
              <a:rPr lang="en-US" sz="1600" baseline="30000" dirty="0" smtClean="0">
                <a:solidFill>
                  <a:srgbClr val="FF0000"/>
                </a:solidFill>
                <a:ea typeface="ＭＳ Ｐゴシック" pitchFamily="-112" charset="-128"/>
                <a:cs typeface="ＭＳ Ｐゴシック" pitchFamily="-112" charset="-128"/>
              </a:rPr>
              <a:t>-2</a:t>
            </a:r>
            <a:r>
              <a:rPr lang="en-US" sz="1600" dirty="0" smtClean="0">
                <a:solidFill>
                  <a:srgbClr val="FF0000"/>
                </a:solidFill>
                <a:ea typeface="ＭＳ Ｐゴシック" pitchFamily="-112" charset="-128"/>
                <a:cs typeface="ＭＳ Ｐゴシック" pitchFamily="-112" charset="-128"/>
              </a:rPr>
              <a:t>s</a:t>
            </a:r>
            <a:r>
              <a:rPr lang="en-US" sz="1600" baseline="30000" dirty="0" smtClean="0">
                <a:solidFill>
                  <a:srgbClr val="FF0000"/>
                </a:solidFill>
                <a:ea typeface="ＭＳ Ｐゴシック" pitchFamily="-112" charset="-128"/>
                <a:cs typeface="ＭＳ Ｐゴシック" pitchFamily="-112" charset="-128"/>
              </a:rPr>
              <a:t>-1</a:t>
            </a:r>
            <a:r>
              <a:rPr lang="en-US" sz="1600" dirty="0" smtClean="0">
                <a:solidFill>
                  <a:srgbClr val="FF0000"/>
                </a:solidFill>
                <a:ea typeface="ＭＳ Ｐゴシック" pitchFamily="-112" charset="-128"/>
                <a:cs typeface="ＭＳ Ｐゴシック" pitchFamily="-112" charset="-128"/>
              </a:rPr>
              <a:t> </a:t>
            </a:r>
            <a:r>
              <a:rPr lang="en-US" sz="1600" dirty="0" smtClean="0">
                <a:ea typeface="ＭＳ Ｐゴシック" pitchFamily="-112" charset="-128"/>
                <a:cs typeface="ＭＳ Ｐゴシック" pitchFamily="-112" charset="-128"/>
              </a:rPr>
              <a:t>for liquid hydrogen targets, and over periods of several years. </a:t>
            </a:r>
          </a:p>
          <a:p>
            <a:pPr eaLnBrk="1" hangingPunct="1">
              <a:lnSpc>
                <a:spcPct val="90000"/>
              </a:lnSpc>
            </a:pPr>
            <a:r>
              <a:rPr lang="en-US" sz="1600" dirty="0" smtClean="0">
                <a:ea typeface="ＭＳ Ｐゴシック" pitchFamily="-112" charset="-128"/>
                <a:cs typeface="ＭＳ Ｐゴシック" pitchFamily="-112" charset="-128"/>
              </a:rPr>
              <a:t>Expected </a:t>
            </a:r>
            <a:r>
              <a:rPr lang="en-US" sz="1600" dirty="0" smtClean="0">
                <a:solidFill>
                  <a:srgbClr val="000000"/>
                </a:solidFill>
                <a:ea typeface="ＭＳ Ｐゴシック" pitchFamily="-112" charset="-128"/>
                <a:cs typeface="ＭＳ Ｐゴシック" pitchFamily="-112" charset="-128"/>
              </a:rPr>
              <a:t>integrated luminosity per year:</a:t>
            </a:r>
            <a:r>
              <a:rPr lang="en-US" sz="1600" dirty="0" smtClean="0">
                <a:solidFill>
                  <a:srgbClr val="FF0000"/>
                </a:solidFill>
                <a:ea typeface="ＭＳ Ｐゴシック" pitchFamily="-112" charset="-128"/>
                <a:cs typeface="ＭＳ Ｐゴシック" pitchFamily="-112" charset="-128"/>
                <a:sym typeface="Symbol" pitchFamily="-112" charset="2"/>
              </a:rPr>
              <a:t>  </a:t>
            </a:r>
            <a:r>
              <a:rPr lang="en-US" sz="1600" i="1" dirty="0" smtClean="0">
                <a:solidFill>
                  <a:srgbClr val="FF0000"/>
                </a:solidFill>
                <a:ea typeface="ＭＳ Ｐゴシック" pitchFamily="-112" charset="-128"/>
                <a:cs typeface="ＭＳ Ｐゴシック" pitchFamily="-112" charset="-128"/>
                <a:sym typeface="Symbol" pitchFamily="-112" charset="2"/>
              </a:rPr>
              <a:t></a:t>
            </a:r>
            <a:r>
              <a:rPr lang="en-US" sz="1600" i="1" dirty="0" err="1" smtClean="0">
                <a:solidFill>
                  <a:srgbClr val="FF0000"/>
                </a:solidFill>
                <a:ea typeface="ＭＳ Ｐゴシック" pitchFamily="-112" charset="-128"/>
                <a:cs typeface="ＭＳ Ｐゴシック" pitchFamily="-112" charset="-128"/>
                <a:sym typeface="Symbol" pitchFamily="-112" charset="2"/>
              </a:rPr>
              <a:t>Ldt</a:t>
            </a:r>
            <a:r>
              <a:rPr lang="en-US" sz="1600" dirty="0" smtClean="0">
                <a:solidFill>
                  <a:srgbClr val="FF0000"/>
                </a:solidFill>
                <a:ea typeface="ＭＳ Ｐゴシック" pitchFamily="-112" charset="-128"/>
                <a:cs typeface="ＭＳ Ｐゴシック" pitchFamily="-112" charset="-128"/>
                <a:sym typeface="Symbol" pitchFamily="-112" charset="2"/>
              </a:rPr>
              <a:t> </a:t>
            </a:r>
            <a:r>
              <a:rPr lang="en-US" sz="1600" baseline="30000" dirty="0" smtClean="0">
                <a:solidFill>
                  <a:srgbClr val="FF0000"/>
                </a:solidFill>
                <a:ea typeface="ＭＳ Ｐゴシック" pitchFamily="-112" charset="-128"/>
                <a:cs typeface="ＭＳ Ｐゴシック" pitchFamily="-112" charset="-128"/>
              </a:rPr>
              <a:t> </a:t>
            </a:r>
            <a:r>
              <a:rPr lang="en-US" sz="1600" dirty="0" smtClean="0">
                <a:solidFill>
                  <a:srgbClr val="FF0000"/>
                </a:solidFill>
                <a:ea typeface="ＭＳ Ｐゴシック" pitchFamily="-112" charset="-128"/>
                <a:cs typeface="ＭＳ Ｐゴシック" pitchFamily="-112" charset="-128"/>
                <a:sym typeface="Symbol" pitchFamily="-112" charset="2"/>
              </a:rPr>
              <a:t> 500 fb</a:t>
            </a:r>
            <a:r>
              <a:rPr lang="en-US" sz="1600" baseline="30000" dirty="0" smtClean="0">
                <a:solidFill>
                  <a:srgbClr val="FF0000"/>
                </a:solidFill>
                <a:ea typeface="ＭＳ Ｐゴシック" pitchFamily="-112" charset="-128"/>
                <a:cs typeface="ＭＳ Ｐゴシック" pitchFamily="-112" charset="-128"/>
                <a:sym typeface="Symbol" pitchFamily="-112" charset="2"/>
              </a:rPr>
              <a:t>-1 </a:t>
            </a:r>
          </a:p>
        </p:txBody>
      </p:sp>
    </p:spTree>
    <p:extLst>
      <p:ext uri="{BB962C8B-B14F-4D97-AF65-F5344CB8AC3E}">
        <p14:creationId xmlns:p14="http://schemas.microsoft.com/office/powerpoint/2010/main" val="3249523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000090"/>
                </a:solidFill>
                <a:ea typeface="ＭＳ Ｐゴシック" pitchFamily="-112" charset="-128"/>
                <a:cs typeface="ＭＳ Ｐゴシック" pitchFamily="-112" charset="-128"/>
              </a:rPr>
              <a:t>Summary</a:t>
            </a:r>
            <a:endParaRPr lang="en-US" dirty="0">
              <a:solidFill>
                <a:srgbClr val="000090"/>
              </a:solidFill>
            </a:endParaRPr>
          </a:p>
        </p:txBody>
      </p:sp>
      <p:sp>
        <p:nvSpPr>
          <p:cNvPr id="2" name="Rectangle 1"/>
          <p:cNvSpPr/>
          <p:nvPr/>
        </p:nvSpPr>
        <p:spPr>
          <a:xfrm>
            <a:off x="0" y="802468"/>
            <a:ext cx="9144000" cy="2677656"/>
          </a:xfrm>
          <a:prstGeom prst="rect">
            <a:avLst/>
          </a:prstGeom>
        </p:spPr>
        <p:txBody>
          <a:bodyPr wrap="square">
            <a:spAutoFit/>
          </a:bodyPr>
          <a:lstStyle/>
          <a:p>
            <a:pPr marL="342900" indent="-342900">
              <a:buFont typeface="Arial"/>
              <a:buChar char="•"/>
            </a:pPr>
            <a:r>
              <a:rPr lang="en-US" sz="2400" dirty="0" smtClean="0">
                <a:solidFill>
                  <a:srgbClr val="000090"/>
                </a:solidFill>
                <a:latin typeface="+mn-lt"/>
              </a:rPr>
              <a:t>Assembly of the SVT regions done</a:t>
            </a:r>
          </a:p>
          <a:p>
            <a:pPr marL="342900" indent="-342900">
              <a:buFont typeface="Arial"/>
              <a:buChar char="•"/>
            </a:pPr>
            <a:r>
              <a:rPr lang="en-US" sz="2400" dirty="0" smtClean="0">
                <a:solidFill>
                  <a:srgbClr val="000090"/>
                </a:solidFill>
                <a:latin typeface="+mn-lt"/>
              </a:rPr>
              <a:t>Checkout of hardware systems done</a:t>
            </a:r>
          </a:p>
          <a:p>
            <a:pPr marL="342900" indent="-342900">
              <a:buFont typeface="Arial"/>
              <a:buChar char="•"/>
            </a:pPr>
            <a:r>
              <a:rPr lang="en-US" sz="2400" dirty="0" smtClean="0">
                <a:solidFill>
                  <a:srgbClr val="000090"/>
                </a:solidFill>
                <a:latin typeface="+mn-lt"/>
              </a:rPr>
              <a:t>Detector performance within the specs</a:t>
            </a:r>
          </a:p>
          <a:p>
            <a:pPr marL="342900" indent="-342900">
              <a:buFont typeface="Arial"/>
              <a:buChar char="•"/>
            </a:pPr>
            <a:r>
              <a:rPr lang="en-US" sz="2400" dirty="0" smtClean="0">
                <a:solidFill>
                  <a:srgbClr val="000090"/>
                </a:solidFill>
                <a:latin typeface="+mn-lt"/>
              </a:rPr>
              <a:t>Detector commissioning started</a:t>
            </a:r>
          </a:p>
          <a:p>
            <a:pPr marL="342900" indent="-342900">
              <a:buFont typeface="Arial"/>
              <a:buChar char="•"/>
            </a:pPr>
            <a:r>
              <a:rPr lang="en-US" sz="2400" dirty="0" smtClean="0">
                <a:solidFill>
                  <a:srgbClr val="000090"/>
                </a:solidFill>
                <a:latin typeface="+mn-lt"/>
              </a:rPr>
              <a:t>Remaining on project tasks are well defined</a:t>
            </a:r>
          </a:p>
          <a:p>
            <a:pPr marL="342900" indent="-342900">
              <a:buFont typeface="Arial"/>
              <a:buChar char="•"/>
            </a:pPr>
            <a:r>
              <a:rPr lang="en-US" sz="2400" dirty="0">
                <a:solidFill>
                  <a:srgbClr val="000090"/>
                </a:solidFill>
                <a:latin typeface="+mn-lt"/>
              </a:rPr>
              <a:t>Remaining off project tasks are well defined</a:t>
            </a:r>
          </a:p>
          <a:p>
            <a:pPr marL="342900" indent="-342900">
              <a:buFont typeface="Arial"/>
              <a:buChar char="•"/>
            </a:pPr>
            <a:r>
              <a:rPr lang="en-US" sz="2400" dirty="0" smtClean="0">
                <a:solidFill>
                  <a:srgbClr val="008000"/>
                </a:solidFill>
                <a:latin typeface="+mn-lt"/>
              </a:rPr>
              <a:t>Project construction completion 99.9%</a:t>
            </a:r>
            <a:endParaRPr lang="en-US" sz="2400" dirty="0">
              <a:solidFill>
                <a:srgbClr val="008000"/>
              </a:solidFill>
              <a:latin typeface="+mn-lt"/>
            </a:endParaRPr>
          </a:p>
        </p:txBody>
      </p:sp>
      <p:pic>
        <p:nvPicPr>
          <p:cNvPr id="3" name="Picture 2" descr="IMG_1217.JPG"/>
          <p:cNvPicPr>
            <a:picLocks noChangeAspect="1"/>
          </p:cNvPicPr>
          <p:nvPr/>
        </p:nvPicPr>
        <p:blipFill rotWithShape="1">
          <a:blip r:embed="rId3" cstate="print">
            <a:extLst>
              <a:ext uri="{28A0092B-C50C-407E-A947-70E740481C1C}">
                <a14:useLocalDpi xmlns:a14="http://schemas.microsoft.com/office/drawing/2010/main" val="0"/>
              </a:ext>
            </a:extLst>
          </a:blip>
          <a:srcRect l="5710" t="7230" b="27297"/>
          <a:stretch/>
        </p:blipFill>
        <p:spPr>
          <a:xfrm rot="5400000">
            <a:off x="5005489" y="2315066"/>
            <a:ext cx="5647588" cy="2629436"/>
          </a:xfrm>
          <a:prstGeom prst="rect">
            <a:avLst/>
          </a:prstGeom>
        </p:spPr>
      </p:pic>
    </p:spTree>
    <p:extLst>
      <p:ext uri="{BB962C8B-B14F-4D97-AF65-F5344CB8AC3E}">
        <p14:creationId xmlns:p14="http://schemas.microsoft.com/office/powerpoint/2010/main" val="3955385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45485" y="8620"/>
            <a:ext cx="6925871" cy="468052"/>
          </a:xfrm>
        </p:spPr>
        <p:txBody>
          <a:bodyPr>
            <a:normAutofit fontScale="90000"/>
          </a:bodyPr>
          <a:lstStyle/>
          <a:p>
            <a:r>
              <a:rPr lang="en-GB" sz="3200" dirty="0" smtClean="0">
                <a:solidFill>
                  <a:srgbClr val="000090"/>
                </a:solidFill>
              </a:rPr>
              <a:t>SVT Technical Parameters</a:t>
            </a:r>
            <a:endParaRPr lang="en-GB" sz="3200" dirty="0">
              <a:solidFill>
                <a:srgbClr val="00009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507236017"/>
              </p:ext>
            </p:extLst>
          </p:nvPr>
        </p:nvGraphicFramePr>
        <p:xfrm>
          <a:off x="1270604" y="1016785"/>
          <a:ext cx="6417271" cy="4237840"/>
        </p:xfrm>
        <a:graphic>
          <a:graphicData uri="http://schemas.openxmlformats.org/drawingml/2006/table">
            <a:tbl>
              <a:tblPr firstRow="1" firstCol="1" lastCol="1" bandRow="1"/>
              <a:tblGrid>
                <a:gridCol w="2944184"/>
                <a:gridCol w="3473087"/>
              </a:tblGrid>
              <a:tr h="184279">
                <a:tc>
                  <a:txBody>
                    <a:bodyPr/>
                    <a:lstStyle/>
                    <a:p>
                      <a:pPr marL="0" marR="0">
                        <a:spcBef>
                          <a:spcPts val="0"/>
                        </a:spcBef>
                        <a:spcAft>
                          <a:spcPts val="0"/>
                        </a:spcAft>
                      </a:pPr>
                      <a:r>
                        <a:rPr lang="en-US" sz="1200" b="1" dirty="0">
                          <a:solidFill>
                            <a:srgbClr val="1F32E7"/>
                          </a:solidFill>
                          <a:effectLst/>
                          <a:latin typeface="Trajan Pro"/>
                          <a:ea typeface="MS Mincho"/>
                          <a:cs typeface="Times New Roman"/>
                        </a:rPr>
                        <a:t>PARAMETER</a:t>
                      </a:r>
                    </a:p>
                  </a:txBody>
                  <a:tcPr marL="60512" marR="60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dirty="0" smtClean="0">
                          <a:solidFill>
                            <a:srgbClr val="1F32E7"/>
                          </a:solidFill>
                          <a:effectLst/>
                          <a:latin typeface="Trajan Pro"/>
                          <a:ea typeface="MS Mincho"/>
                          <a:cs typeface="Times New Roman"/>
                        </a:rPr>
                        <a:t>DESIGN VALUE</a:t>
                      </a:r>
                      <a:endParaRPr lang="en-US" sz="1200" b="1" dirty="0">
                        <a:solidFill>
                          <a:srgbClr val="1F32E7"/>
                        </a:solidFill>
                        <a:effectLst/>
                        <a:latin typeface="Trajan Pro"/>
                        <a:ea typeface="MS Mincho"/>
                        <a:cs typeface="Times New Roman"/>
                      </a:endParaRPr>
                    </a:p>
                  </a:txBody>
                  <a:tcPr marL="60512" marR="60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42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Number of regions (radii, mm)</a:t>
                      </a:r>
                    </a:p>
                  </a:txBody>
                  <a:tcPr marL="60512" marR="60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4 (65, 93, 120, 161)</a:t>
                      </a:r>
                    </a:p>
                  </a:txBody>
                  <a:tcPr marL="60512" marR="60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42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Sectors (modules)/region</a:t>
                      </a:r>
                    </a:p>
                  </a:txBody>
                  <a:tcPr marL="60512" marR="60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10, 14, 18, 24</a:t>
                      </a:r>
                    </a:p>
                  </a:txBody>
                  <a:tcPr marL="60512" marR="60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42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Module dimensions (L x W x T)</a:t>
                      </a:r>
                    </a:p>
                  </a:txBody>
                  <a:tcPr marL="60512" marR="60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41.9 cm x 4.2 cm x 0.39 cm</a:t>
                      </a:r>
                    </a:p>
                  </a:txBody>
                  <a:tcPr marL="60512" marR="60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42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Number of silicon layers/module</a:t>
                      </a:r>
                    </a:p>
                  </a:txBody>
                  <a:tcPr marL="60512" marR="60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2 (</a:t>
                      </a:r>
                      <a:r>
                        <a:rPr lang="en-US" sz="1200" i="1" kern="1200" dirty="0" smtClean="0">
                          <a:solidFill>
                            <a:schemeClr val="tx1"/>
                          </a:solidFill>
                          <a:latin typeface="+mn-lt"/>
                          <a:ea typeface="+mn-ea"/>
                          <a:cs typeface="+mn-cs"/>
                        </a:rPr>
                        <a:t>U, V</a:t>
                      </a:r>
                      <a:r>
                        <a:rPr lang="en-US" sz="1200" kern="1200" dirty="0" smtClean="0">
                          <a:solidFill>
                            <a:schemeClr val="tx1"/>
                          </a:solidFill>
                          <a:latin typeface="+mn-lt"/>
                          <a:ea typeface="+mn-ea"/>
                          <a:cs typeface="+mn-cs"/>
                        </a:rPr>
                        <a:t>)</a:t>
                      </a:r>
                    </a:p>
                  </a:txBody>
                  <a:tcPr marL="60512" marR="60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42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Strip</a:t>
                      </a:r>
                      <a:r>
                        <a:rPr lang="en-US" sz="1200" kern="1200" baseline="0" dirty="0" smtClean="0">
                          <a:solidFill>
                            <a:schemeClr val="tx1"/>
                          </a:solidFill>
                          <a:latin typeface="+mn-lt"/>
                          <a:ea typeface="+mn-ea"/>
                          <a:cs typeface="+mn-cs"/>
                        </a:rPr>
                        <a:t> layout</a:t>
                      </a:r>
                      <a:endParaRPr lang="en-US" sz="1200" kern="1200" dirty="0" smtClean="0">
                        <a:solidFill>
                          <a:schemeClr val="tx1"/>
                        </a:solidFill>
                        <a:latin typeface="+mn-lt"/>
                        <a:ea typeface="+mn-ea"/>
                        <a:cs typeface="+mn-cs"/>
                      </a:endParaRPr>
                    </a:p>
                  </a:txBody>
                  <a:tcPr marL="60512" marR="60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(0</a:t>
                      </a:r>
                      <a:r>
                        <a:rPr lang="en-US" sz="1200" kern="1200" baseline="30000" dirty="0" smtClean="0">
                          <a:solidFill>
                            <a:schemeClr val="tx1"/>
                          </a:solidFill>
                          <a:latin typeface="+mn-lt"/>
                          <a:ea typeface="+mn-ea"/>
                          <a:cs typeface="+mn-cs"/>
                        </a:rPr>
                        <a:t>o</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3</a:t>
                      </a:r>
                      <a:r>
                        <a:rPr lang="en-US" sz="1200" kern="1200" baseline="30000" dirty="0" smtClean="0">
                          <a:solidFill>
                            <a:schemeClr val="tx1"/>
                          </a:solidFill>
                          <a:latin typeface="+mn-lt"/>
                          <a:ea typeface="+mn-ea"/>
                          <a:cs typeface="+mn-cs"/>
                        </a:rPr>
                        <a:t>o</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Graded angle</a:t>
                      </a:r>
                    </a:p>
                  </a:txBody>
                  <a:tcPr marL="60512" marR="60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42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Sensor thickness</a:t>
                      </a:r>
                    </a:p>
                  </a:txBody>
                  <a:tcPr marL="60512" marR="60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320 </a:t>
                      </a:r>
                      <a:r>
                        <a:rPr lang="el-GR" sz="1200" kern="1200" dirty="0" smtClean="0">
                          <a:solidFill>
                            <a:schemeClr val="tx1"/>
                          </a:solidFill>
                          <a:latin typeface="+mn-lt"/>
                          <a:ea typeface="+mn-ea"/>
                          <a:cs typeface="+mn-cs"/>
                        </a:rPr>
                        <a:t>μ</a:t>
                      </a:r>
                      <a:r>
                        <a:rPr lang="en-US" sz="1200" kern="1200" dirty="0" smtClean="0">
                          <a:solidFill>
                            <a:schemeClr val="tx1"/>
                          </a:solidFill>
                          <a:latin typeface="+mn-lt"/>
                          <a:ea typeface="+mn-ea"/>
                          <a:cs typeface="+mn-cs"/>
                        </a:rPr>
                        <a:t>m</a:t>
                      </a:r>
                    </a:p>
                  </a:txBody>
                  <a:tcPr marL="60512" marR="60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42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Readout pitch </a:t>
                      </a:r>
                    </a:p>
                  </a:txBody>
                  <a:tcPr marL="60512" marR="60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156 µm (hybrid</a:t>
                      </a:r>
                      <a:r>
                        <a:rPr lang="en-US" sz="1200" kern="1200" baseline="0" dirty="0" smtClean="0">
                          <a:solidFill>
                            <a:schemeClr val="tx1"/>
                          </a:solidFill>
                          <a:latin typeface="+mn-lt"/>
                          <a:ea typeface="+mn-ea"/>
                          <a:cs typeface="+mn-cs"/>
                        </a:rPr>
                        <a:t> side</a:t>
                      </a:r>
                      <a:r>
                        <a:rPr lang="en-US" sz="1200" kern="1200" dirty="0" smtClean="0">
                          <a:solidFill>
                            <a:schemeClr val="tx1"/>
                          </a:solidFill>
                          <a:latin typeface="+mn-lt"/>
                          <a:ea typeface="+mn-ea"/>
                          <a:cs typeface="+mn-cs"/>
                        </a:rPr>
                        <a:t>)</a:t>
                      </a:r>
                    </a:p>
                  </a:txBody>
                  <a:tcPr marL="60512" marR="60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98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Number of readout channels/module</a:t>
                      </a:r>
                    </a:p>
                  </a:txBody>
                  <a:tcPr marL="60512" marR="60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914400" rtl="0" eaLnBrk="1" latinLnBrk="0" hangingPunct="1"/>
                      <a:r>
                        <a:rPr lang="en-US" sz="1200" b="1" kern="1200" dirty="0" smtClean="0">
                          <a:solidFill>
                            <a:schemeClr val="tx1"/>
                          </a:solidFill>
                          <a:latin typeface="+mn-lt"/>
                          <a:ea typeface="+mn-ea"/>
                          <a:cs typeface="+mn-cs"/>
                        </a:rPr>
                        <a:t>512</a:t>
                      </a:r>
                    </a:p>
                  </a:txBody>
                  <a:tcPr marL="60512" marR="60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42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Total number of readout channels</a:t>
                      </a:r>
                    </a:p>
                  </a:txBody>
                  <a:tcPr marL="60512" marR="60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33,792</a:t>
                      </a:r>
                    </a:p>
                  </a:txBody>
                  <a:tcPr marL="60512" marR="60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42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Readout</a:t>
                      </a:r>
                      <a:r>
                        <a:rPr lang="en-US" sz="1200" kern="1200" baseline="0" dirty="0" smtClean="0">
                          <a:solidFill>
                            <a:schemeClr val="tx1"/>
                          </a:solidFill>
                          <a:latin typeface="+mn-lt"/>
                          <a:ea typeface="+mn-ea"/>
                          <a:cs typeface="+mn-cs"/>
                        </a:rPr>
                        <a:t> ASIC</a:t>
                      </a:r>
                      <a:endParaRPr lang="en-US" sz="1200" kern="1200" dirty="0" smtClean="0">
                        <a:solidFill>
                          <a:schemeClr val="tx1"/>
                        </a:solidFill>
                        <a:latin typeface="+mn-lt"/>
                        <a:ea typeface="+mn-ea"/>
                        <a:cs typeface="+mn-cs"/>
                      </a:endParaRPr>
                    </a:p>
                  </a:txBody>
                  <a:tcPr marL="60512" marR="60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FSSR2</a:t>
                      </a:r>
                    </a:p>
                  </a:txBody>
                  <a:tcPr marL="60512" marR="60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42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Backend</a:t>
                      </a:r>
                      <a:r>
                        <a:rPr lang="en-US" sz="1200" kern="1200" baseline="0" dirty="0" smtClean="0">
                          <a:solidFill>
                            <a:schemeClr val="tx1"/>
                          </a:solidFill>
                          <a:latin typeface="+mn-lt"/>
                          <a:ea typeface="+mn-ea"/>
                          <a:cs typeface="+mn-cs"/>
                        </a:rPr>
                        <a:t> electronics</a:t>
                      </a:r>
                      <a:endParaRPr lang="en-US" sz="1200" kern="1200" dirty="0" smtClean="0">
                        <a:solidFill>
                          <a:schemeClr val="tx1"/>
                        </a:solidFill>
                        <a:latin typeface="+mn-lt"/>
                        <a:ea typeface="+mn-ea"/>
                        <a:cs typeface="+mn-cs"/>
                      </a:endParaRPr>
                    </a:p>
                  </a:txBody>
                  <a:tcPr marL="60512" marR="60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Custom-made VXS cards</a:t>
                      </a:r>
                    </a:p>
                  </a:txBody>
                  <a:tcPr marL="60512" marR="60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42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Angular coverage </a:t>
                      </a:r>
                      <a:r>
                        <a:rPr lang="el-GR" sz="1200" dirty="0" smtClean="0">
                          <a:latin typeface="Arial" pitchFamily="34" charset="0"/>
                          <a:cs typeface="Arial" pitchFamily="34" charset="0"/>
                        </a:rPr>
                        <a:t>θ</a:t>
                      </a:r>
                      <a:endParaRPr lang="en-US" sz="1200" kern="1200" dirty="0" smtClean="0">
                        <a:solidFill>
                          <a:schemeClr val="tx1"/>
                        </a:solidFill>
                        <a:latin typeface="+mn-lt"/>
                        <a:ea typeface="+mn-ea"/>
                        <a:cs typeface="+mn-cs"/>
                      </a:endParaRPr>
                    </a:p>
                  </a:txBody>
                  <a:tcPr marL="60512" marR="60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35°–125°</a:t>
                      </a:r>
                    </a:p>
                  </a:txBody>
                  <a:tcPr marL="60512" marR="60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4206">
                <a:tc>
                  <a:txBody>
                    <a:bodyPr/>
                    <a:lstStyle/>
                    <a:p>
                      <a:pPr marL="0" algn="l" defTabSz="914400" rtl="0" eaLnBrk="1" latinLnBrk="0" hangingPunct="1"/>
                      <a:r>
                        <a:rPr lang="en-US" sz="1200" kern="1200" dirty="0" smtClean="0">
                          <a:solidFill>
                            <a:schemeClr val="tx1"/>
                          </a:solidFill>
                          <a:latin typeface="+mn-lt"/>
                          <a:ea typeface="+mn-ea"/>
                          <a:cs typeface="+mn-cs"/>
                        </a:rPr>
                        <a:t>Angular coverage </a:t>
                      </a:r>
                      <a:r>
                        <a:rPr lang="el-GR" sz="1200" kern="1200" dirty="0" smtClean="0">
                          <a:solidFill>
                            <a:schemeClr val="tx1"/>
                          </a:solidFill>
                          <a:latin typeface="Calibri"/>
                          <a:ea typeface="+mn-ea"/>
                          <a:cs typeface="+mn-cs"/>
                        </a:rPr>
                        <a:t>Φ</a:t>
                      </a:r>
                      <a:endParaRPr lang="en-US" sz="1200" kern="1200" dirty="0" smtClean="0">
                        <a:solidFill>
                          <a:schemeClr val="tx1"/>
                        </a:solidFill>
                        <a:latin typeface="+mn-lt"/>
                        <a:ea typeface="+mn-ea"/>
                        <a:cs typeface="+mn-cs"/>
                      </a:endParaRPr>
                    </a:p>
                  </a:txBody>
                  <a:tcPr marL="60512" marR="60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914400" rtl="0" eaLnBrk="1" latinLnBrk="0" hangingPunct="1"/>
                      <a:r>
                        <a:rPr lang="en-US" sz="1200" kern="1200" dirty="0" smtClean="0">
                          <a:solidFill>
                            <a:schemeClr val="tx1"/>
                          </a:solidFill>
                          <a:latin typeface="+mn-lt"/>
                          <a:ea typeface="+mn-ea"/>
                          <a:cs typeface="+mn-cs"/>
                        </a:rPr>
                        <a:t>~2</a:t>
                      </a:r>
                      <a:r>
                        <a:rPr lang="el-GR" sz="1200" kern="1200" dirty="0" smtClean="0">
                          <a:solidFill>
                            <a:schemeClr val="tx1"/>
                          </a:solidFill>
                          <a:latin typeface="Calibri"/>
                          <a:ea typeface="+mn-ea"/>
                          <a:cs typeface="+mn-cs"/>
                        </a:rPr>
                        <a:t>π</a:t>
                      </a:r>
                      <a:endParaRPr lang="en-US" sz="1200" kern="1200" dirty="0" smtClean="0">
                        <a:solidFill>
                          <a:schemeClr val="tx1"/>
                        </a:solidFill>
                        <a:latin typeface="+mn-lt"/>
                        <a:ea typeface="+mn-ea"/>
                        <a:cs typeface="+mn-cs"/>
                      </a:endParaRPr>
                    </a:p>
                  </a:txBody>
                  <a:tcPr marL="60512" marR="60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992">
                <a:tc>
                  <a:txBody>
                    <a:bodyPr/>
                    <a:lstStyle/>
                    <a:p>
                      <a:pPr marL="0" algn="l" defTabSz="914400" rtl="0" eaLnBrk="1" latinLnBrk="0" hangingPunct="1"/>
                      <a:r>
                        <a:rPr lang="en-US" sz="1200" kern="1200" dirty="0" smtClean="0">
                          <a:solidFill>
                            <a:schemeClr val="tx1"/>
                          </a:solidFill>
                          <a:latin typeface="+mn-lt"/>
                          <a:ea typeface="+mn-ea"/>
                          <a:cs typeface="+mn-cs"/>
                        </a:rPr>
                        <a:t>Spatial resolutio</a:t>
                      </a:r>
                      <a:r>
                        <a:rPr lang="en-US" sz="1200" kern="1200" baseline="0" dirty="0" smtClean="0">
                          <a:solidFill>
                            <a:schemeClr val="tx1"/>
                          </a:solidFill>
                          <a:latin typeface="+mn-lt"/>
                          <a:ea typeface="+mn-ea"/>
                          <a:cs typeface="+mn-cs"/>
                        </a:rPr>
                        <a:t>n</a:t>
                      </a:r>
                      <a:endParaRPr lang="en-US" sz="1200" kern="1200" dirty="0" smtClean="0">
                        <a:solidFill>
                          <a:schemeClr val="tx1"/>
                        </a:solidFill>
                        <a:latin typeface="+mn-lt"/>
                        <a:ea typeface="+mn-ea"/>
                        <a:cs typeface="+mn-cs"/>
                      </a:endParaRPr>
                    </a:p>
                  </a:txBody>
                  <a:tcPr marL="60512" marR="60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914400" rtl="0" eaLnBrk="1" latinLnBrk="0" hangingPunct="1"/>
                      <a:r>
                        <a:rPr lang="en-US" sz="1200" kern="1200" dirty="0" smtClean="0">
                          <a:solidFill>
                            <a:schemeClr val="tx1"/>
                          </a:solidFill>
                          <a:latin typeface="+mn-lt"/>
                          <a:ea typeface="+mn-ea"/>
                          <a:cs typeface="+mn-cs"/>
                        </a:rPr>
                        <a:t>50-65 </a:t>
                      </a:r>
                      <a:r>
                        <a:rPr lang="el-GR" sz="1200" kern="1200" dirty="0" smtClean="0">
                          <a:solidFill>
                            <a:schemeClr val="tx1"/>
                          </a:solidFill>
                          <a:latin typeface="+mn-lt"/>
                          <a:ea typeface="+mn-ea"/>
                          <a:cs typeface="+mn-cs"/>
                        </a:rPr>
                        <a:t>μ</a:t>
                      </a:r>
                      <a:r>
                        <a:rPr lang="en-US" sz="1200" kern="1200" dirty="0" smtClean="0">
                          <a:solidFill>
                            <a:schemeClr val="tx1"/>
                          </a:solidFill>
                          <a:latin typeface="+mn-lt"/>
                          <a:ea typeface="+mn-ea"/>
                          <a:cs typeface="+mn-cs"/>
                        </a:rPr>
                        <a:t>m</a:t>
                      </a:r>
                    </a:p>
                  </a:txBody>
                  <a:tcPr marL="60512" marR="60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4206">
                <a:tc>
                  <a:txBody>
                    <a:bodyPr/>
                    <a:lstStyle/>
                    <a:p>
                      <a:pPr marL="0" algn="l" defTabSz="914400" rtl="0" eaLnBrk="1" latinLnBrk="0" hangingPunct="1"/>
                      <a:r>
                        <a:rPr lang="en-US" sz="1200" kern="1200" dirty="0" smtClean="0">
                          <a:solidFill>
                            <a:schemeClr val="tx1"/>
                          </a:solidFill>
                          <a:latin typeface="+mn-lt"/>
                          <a:ea typeface="+mn-ea"/>
                          <a:cs typeface="+mn-cs"/>
                        </a:rPr>
                        <a:t>Momentum resolution</a:t>
                      </a:r>
                    </a:p>
                  </a:txBody>
                  <a:tcPr marL="60512" marR="60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914400" rtl="0" eaLnBrk="1" latinLnBrk="0" hangingPunct="1"/>
                      <a:r>
                        <a:rPr lang="en-US" sz="1200" kern="1200" dirty="0" smtClean="0">
                          <a:solidFill>
                            <a:schemeClr val="tx1"/>
                          </a:solidFill>
                          <a:latin typeface="+mn-lt"/>
                          <a:ea typeface="+mn-ea"/>
                          <a:cs typeface="+mn-cs"/>
                        </a:rPr>
                        <a:t>~6%</a:t>
                      </a:r>
                    </a:p>
                  </a:txBody>
                  <a:tcPr marL="60512" marR="60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1134">
                <a:tc>
                  <a:txBody>
                    <a:bodyPr/>
                    <a:lstStyle/>
                    <a:p>
                      <a:pPr marL="0" algn="l" defTabSz="914400" rtl="0" eaLnBrk="1" latinLnBrk="0" hangingPunct="1"/>
                      <a:r>
                        <a:rPr lang="el-GR" sz="1200" kern="1200" dirty="0" smtClean="0">
                          <a:solidFill>
                            <a:schemeClr val="tx1"/>
                          </a:solidFill>
                          <a:latin typeface="+mn-lt"/>
                          <a:ea typeface="+mn-ea"/>
                          <a:cs typeface="+mn-cs"/>
                        </a:rPr>
                        <a:t>θ </a:t>
                      </a:r>
                      <a:r>
                        <a:rPr lang="en-US" sz="1200" kern="1200" dirty="0" smtClean="0">
                          <a:solidFill>
                            <a:schemeClr val="tx1"/>
                          </a:solidFill>
                          <a:latin typeface="+mn-lt"/>
                          <a:ea typeface="+mn-ea"/>
                          <a:cs typeface="+mn-cs"/>
                        </a:rPr>
                        <a:t>resolution</a:t>
                      </a:r>
                    </a:p>
                  </a:txBody>
                  <a:tcPr marL="60512" marR="60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914400" rtl="0" eaLnBrk="1" latinLnBrk="0" hangingPunct="1"/>
                      <a:r>
                        <a:rPr lang="en-US" sz="1200" kern="1200" dirty="0" smtClean="0">
                          <a:solidFill>
                            <a:schemeClr val="tx1"/>
                          </a:solidFill>
                          <a:latin typeface="+mn-lt"/>
                          <a:ea typeface="+mn-ea"/>
                          <a:cs typeface="+mn-cs"/>
                        </a:rPr>
                        <a:t>10–20 mrad</a:t>
                      </a:r>
                    </a:p>
                  </a:txBody>
                  <a:tcPr marL="60512" marR="60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1847">
                <a:tc>
                  <a:txBody>
                    <a:bodyPr/>
                    <a:lstStyle/>
                    <a:p>
                      <a:pPr marL="0" algn="l" defTabSz="914400" rtl="0" eaLnBrk="1" latinLnBrk="0" hangingPunct="1"/>
                      <a:r>
                        <a:rPr lang="el-GR" sz="1200" kern="1200" dirty="0" smtClean="0">
                          <a:solidFill>
                            <a:schemeClr val="tx1"/>
                          </a:solidFill>
                          <a:latin typeface="+mn-lt"/>
                          <a:ea typeface="+mn-ea"/>
                          <a:cs typeface="+mn-cs"/>
                        </a:rPr>
                        <a:t>φ </a:t>
                      </a:r>
                      <a:r>
                        <a:rPr lang="en-US" sz="1200" kern="1200" dirty="0" smtClean="0">
                          <a:solidFill>
                            <a:schemeClr val="tx1"/>
                          </a:solidFill>
                          <a:latin typeface="+mn-lt"/>
                          <a:ea typeface="+mn-ea"/>
                          <a:cs typeface="+mn-cs"/>
                        </a:rPr>
                        <a:t>resolution </a:t>
                      </a:r>
                    </a:p>
                  </a:txBody>
                  <a:tcPr marL="60512" marR="60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914400" rtl="0" eaLnBrk="1" latinLnBrk="0" hangingPunct="1"/>
                      <a:r>
                        <a:rPr lang="en-US" sz="1200" kern="1200" dirty="0" smtClean="0">
                          <a:solidFill>
                            <a:schemeClr val="tx1"/>
                          </a:solidFill>
                          <a:latin typeface="+mn-lt"/>
                          <a:ea typeface="+mn-ea"/>
                          <a:cs typeface="+mn-cs"/>
                        </a:rPr>
                        <a:t>~5 mrad</a:t>
                      </a:r>
                    </a:p>
                  </a:txBody>
                  <a:tcPr marL="60512" marR="60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1041">
                <a:tc>
                  <a:txBody>
                    <a:bodyPr/>
                    <a:lstStyle/>
                    <a:p>
                      <a:pPr marL="0" algn="l" defTabSz="914400" rtl="0" eaLnBrk="1" latinLnBrk="0" hangingPunct="1"/>
                      <a:r>
                        <a:rPr lang="en-US" sz="1200" kern="1200" dirty="0" smtClean="0">
                          <a:solidFill>
                            <a:schemeClr val="tx1"/>
                          </a:solidFill>
                          <a:latin typeface="+mn-lt"/>
                          <a:ea typeface="+mn-ea"/>
                          <a:cs typeface="+mn-cs"/>
                        </a:rPr>
                        <a:t>Designed to operate at a luminosity of</a:t>
                      </a:r>
                      <a:endParaRPr lang="en-US" sz="1200" kern="1200" dirty="0">
                        <a:solidFill>
                          <a:schemeClr val="tx1"/>
                        </a:solidFill>
                        <a:latin typeface="+mn-lt"/>
                        <a:ea typeface="+mn-ea"/>
                        <a:cs typeface="+mn-cs"/>
                      </a:endParaRPr>
                    </a:p>
                  </a:txBody>
                  <a:tcPr marL="60512" marR="60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914400" rtl="0" eaLnBrk="1" latinLnBrk="0" hangingPunct="1"/>
                      <a:r>
                        <a:rPr lang="en-US" sz="1200" kern="1200" dirty="0" smtClean="0">
                          <a:solidFill>
                            <a:schemeClr val="tx1"/>
                          </a:solidFill>
                          <a:latin typeface="+mn-lt"/>
                          <a:ea typeface="+mn-ea"/>
                          <a:cs typeface="+mn-cs"/>
                        </a:rPr>
                        <a:t>10</a:t>
                      </a:r>
                      <a:r>
                        <a:rPr lang="en-US" sz="1200" kern="1200" baseline="30000" dirty="0" smtClean="0">
                          <a:solidFill>
                            <a:schemeClr val="tx1"/>
                          </a:solidFill>
                          <a:latin typeface="+mn-lt"/>
                          <a:ea typeface="+mn-ea"/>
                          <a:cs typeface="+mn-cs"/>
                        </a:rPr>
                        <a:t>35</a:t>
                      </a:r>
                      <a:r>
                        <a:rPr lang="en-US" sz="1200" kern="1200" dirty="0" smtClean="0">
                          <a:solidFill>
                            <a:schemeClr val="tx1"/>
                          </a:solidFill>
                          <a:latin typeface="+mn-lt"/>
                          <a:ea typeface="+mn-ea"/>
                          <a:cs typeface="+mn-cs"/>
                        </a:rPr>
                        <a:t> cm</a:t>
                      </a:r>
                      <a:r>
                        <a:rPr lang="en-US" sz="1200" kern="1200" baseline="30000" dirty="0" smtClean="0">
                          <a:solidFill>
                            <a:schemeClr val="tx1"/>
                          </a:solidFill>
                          <a:latin typeface="+mn-lt"/>
                          <a:ea typeface="+mn-ea"/>
                          <a:cs typeface="+mn-cs"/>
                        </a:rPr>
                        <a:t>-2</a:t>
                      </a:r>
                      <a:r>
                        <a:rPr lang="en-US" sz="1200" kern="1200" dirty="0" smtClean="0">
                          <a:solidFill>
                            <a:schemeClr val="tx1"/>
                          </a:solidFill>
                          <a:latin typeface="+mn-lt"/>
                          <a:ea typeface="+mn-ea"/>
                          <a:cs typeface="+mn-cs"/>
                        </a:rPr>
                        <a:t>s</a:t>
                      </a:r>
                      <a:r>
                        <a:rPr lang="en-US" sz="1200" kern="1200" baseline="30000" dirty="0" smtClean="0">
                          <a:solidFill>
                            <a:schemeClr val="tx1"/>
                          </a:solidFill>
                          <a:latin typeface="+mn-lt"/>
                          <a:ea typeface="+mn-ea"/>
                          <a:cs typeface="+mn-cs"/>
                        </a:rPr>
                        <a:t>-1</a:t>
                      </a:r>
                      <a:endParaRPr lang="en-US" sz="1200" kern="1200" baseline="30000" dirty="0">
                        <a:solidFill>
                          <a:schemeClr val="tx1"/>
                        </a:solidFill>
                        <a:latin typeface="+mn-lt"/>
                        <a:ea typeface="+mn-ea"/>
                        <a:cs typeface="+mn-cs"/>
                      </a:endParaRPr>
                    </a:p>
                  </a:txBody>
                  <a:tcPr marL="60512" marR="60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14880491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54949"/>
          </a:xfrm>
        </p:spPr>
        <p:txBody>
          <a:bodyPr/>
          <a:lstStyle/>
          <a:p>
            <a:r>
              <a:rPr lang="en-US" dirty="0" smtClean="0">
                <a:solidFill>
                  <a:srgbClr val="000090"/>
                </a:solidFill>
              </a:rPr>
              <a:t>SVT Overview</a:t>
            </a:r>
            <a:endParaRPr lang="en-US" dirty="0">
              <a:solidFill>
                <a:srgbClr val="000090"/>
              </a:solidFill>
            </a:endParaRPr>
          </a:p>
        </p:txBody>
      </p:sp>
      <p:pic>
        <p:nvPicPr>
          <p:cNvPr id="4" name="Content Placeholder 3" descr="SVT_Overview_Nov12.jpg"/>
          <p:cNvPicPr>
            <a:picLocks noGrp="1" noChangeAspect="1"/>
          </p:cNvPicPr>
          <p:nvPr>
            <p:ph idx="1"/>
          </p:nvPr>
        </p:nvPicPr>
        <p:blipFill rotWithShape="1">
          <a:blip r:embed="rId2" cstate="print"/>
          <a:srcRect t="15267" b="14156"/>
          <a:stretch/>
        </p:blipFill>
        <p:spPr>
          <a:xfrm>
            <a:off x="1689527" y="1778000"/>
            <a:ext cx="5282773" cy="3331866"/>
          </a:xfrm>
        </p:spPr>
      </p:pic>
      <p:sp>
        <p:nvSpPr>
          <p:cNvPr id="5" name="TextBox 4"/>
          <p:cNvSpPr txBox="1"/>
          <p:nvPr/>
        </p:nvSpPr>
        <p:spPr>
          <a:xfrm>
            <a:off x="7362825" y="2562225"/>
            <a:ext cx="838200" cy="276999"/>
          </a:xfrm>
          <a:prstGeom prst="rect">
            <a:avLst/>
          </a:prstGeom>
          <a:noFill/>
        </p:spPr>
        <p:txBody>
          <a:bodyPr wrap="square" rtlCol="0">
            <a:spAutoFit/>
          </a:bodyPr>
          <a:lstStyle/>
          <a:p>
            <a:r>
              <a:rPr lang="en-US" sz="1200" dirty="0" smtClean="0">
                <a:latin typeface="Arial" pitchFamily="34" charset="0"/>
                <a:cs typeface="Arial" pitchFamily="34" charset="0"/>
              </a:rPr>
              <a:t>Module</a:t>
            </a:r>
            <a:endParaRPr lang="en-US" sz="1200" dirty="0">
              <a:latin typeface="Arial" pitchFamily="34" charset="0"/>
              <a:cs typeface="Arial" pitchFamily="34" charset="0"/>
            </a:endParaRPr>
          </a:p>
        </p:txBody>
      </p:sp>
      <p:sp>
        <p:nvSpPr>
          <p:cNvPr id="6" name="TextBox 5"/>
          <p:cNvSpPr txBox="1"/>
          <p:nvPr/>
        </p:nvSpPr>
        <p:spPr>
          <a:xfrm>
            <a:off x="7181849" y="4062420"/>
            <a:ext cx="1620839" cy="276999"/>
          </a:xfrm>
          <a:prstGeom prst="rect">
            <a:avLst/>
          </a:prstGeom>
          <a:noFill/>
        </p:spPr>
        <p:txBody>
          <a:bodyPr wrap="square" rtlCol="0">
            <a:spAutoFit/>
          </a:bodyPr>
          <a:lstStyle/>
          <a:p>
            <a:r>
              <a:rPr lang="en-US" sz="1200" dirty="0" smtClean="0">
                <a:latin typeface="Arial" pitchFamily="34" charset="0"/>
                <a:cs typeface="Arial" pitchFamily="34" charset="0"/>
              </a:rPr>
              <a:t>Downstream Ring</a:t>
            </a:r>
            <a:endParaRPr lang="en-US" sz="1200" dirty="0">
              <a:latin typeface="Arial" pitchFamily="34" charset="0"/>
              <a:cs typeface="Arial" pitchFamily="34" charset="0"/>
            </a:endParaRPr>
          </a:p>
        </p:txBody>
      </p:sp>
      <p:sp>
        <p:nvSpPr>
          <p:cNvPr id="7" name="TextBox 6"/>
          <p:cNvSpPr txBox="1"/>
          <p:nvPr/>
        </p:nvSpPr>
        <p:spPr>
          <a:xfrm>
            <a:off x="-47631" y="3048015"/>
            <a:ext cx="1298574" cy="276999"/>
          </a:xfrm>
          <a:prstGeom prst="rect">
            <a:avLst/>
          </a:prstGeom>
          <a:noFill/>
        </p:spPr>
        <p:txBody>
          <a:bodyPr wrap="square" rtlCol="0">
            <a:spAutoFit/>
          </a:bodyPr>
          <a:lstStyle/>
          <a:p>
            <a:r>
              <a:rPr lang="en-US" sz="1200" dirty="0" smtClean="0">
                <a:latin typeface="Arial" pitchFamily="34" charset="0"/>
                <a:cs typeface="Arial" pitchFamily="34" charset="0"/>
              </a:rPr>
              <a:t>Mounting Tube</a:t>
            </a:r>
            <a:endParaRPr lang="en-US" sz="1200" dirty="0">
              <a:latin typeface="Arial" pitchFamily="34" charset="0"/>
              <a:cs typeface="Arial" pitchFamily="34" charset="0"/>
            </a:endParaRPr>
          </a:p>
        </p:txBody>
      </p:sp>
      <p:sp>
        <p:nvSpPr>
          <p:cNvPr id="8" name="TextBox 7"/>
          <p:cNvSpPr txBox="1"/>
          <p:nvPr/>
        </p:nvSpPr>
        <p:spPr>
          <a:xfrm>
            <a:off x="-15873" y="3854450"/>
            <a:ext cx="1198563" cy="276999"/>
          </a:xfrm>
          <a:prstGeom prst="rect">
            <a:avLst/>
          </a:prstGeom>
          <a:noFill/>
        </p:spPr>
        <p:txBody>
          <a:bodyPr wrap="square" rtlCol="0">
            <a:spAutoFit/>
          </a:bodyPr>
          <a:lstStyle/>
          <a:p>
            <a:r>
              <a:rPr lang="en-US" sz="1200" dirty="0" smtClean="0">
                <a:latin typeface="Arial" pitchFamily="34" charset="0"/>
                <a:cs typeface="Arial" pitchFamily="34" charset="0"/>
              </a:rPr>
              <a:t>Cold Plate</a:t>
            </a:r>
            <a:endParaRPr lang="en-US" sz="1200" dirty="0">
              <a:latin typeface="Arial" pitchFamily="34" charset="0"/>
              <a:cs typeface="Arial" pitchFamily="34" charset="0"/>
            </a:endParaRPr>
          </a:p>
        </p:txBody>
      </p:sp>
      <p:sp>
        <p:nvSpPr>
          <p:cNvPr id="9" name="TextBox 8"/>
          <p:cNvSpPr txBox="1"/>
          <p:nvPr/>
        </p:nvSpPr>
        <p:spPr>
          <a:xfrm>
            <a:off x="-39684" y="4648200"/>
            <a:ext cx="1371599" cy="276999"/>
          </a:xfrm>
          <a:prstGeom prst="rect">
            <a:avLst/>
          </a:prstGeom>
          <a:noFill/>
        </p:spPr>
        <p:txBody>
          <a:bodyPr wrap="square" rtlCol="0">
            <a:spAutoFit/>
          </a:bodyPr>
          <a:lstStyle/>
          <a:p>
            <a:r>
              <a:rPr lang="en-US" sz="1200" dirty="0" smtClean="0">
                <a:latin typeface="Arial" pitchFamily="34" charset="0"/>
                <a:cs typeface="Arial" pitchFamily="34" charset="0"/>
              </a:rPr>
              <a:t>Upstream Ring</a:t>
            </a:r>
            <a:endParaRPr lang="en-US" sz="1200" dirty="0">
              <a:latin typeface="Arial" pitchFamily="34" charset="0"/>
              <a:cs typeface="Arial" pitchFamily="34" charset="0"/>
            </a:endParaRPr>
          </a:p>
        </p:txBody>
      </p:sp>
      <p:cxnSp>
        <p:nvCxnSpPr>
          <p:cNvPr id="10" name="Straight Connector 9"/>
          <p:cNvCxnSpPr/>
          <p:nvPr/>
        </p:nvCxnSpPr>
        <p:spPr>
          <a:xfrm flipH="1">
            <a:off x="4714875" y="2714625"/>
            <a:ext cx="2686050" cy="66675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6353175" y="4210050"/>
            <a:ext cx="857250" cy="9525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7" idx="3"/>
          </p:cNvCxnSpPr>
          <p:nvPr/>
        </p:nvCxnSpPr>
        <p:spPr>
          <a:xfrm flipH="1">
            <a:off x="1250943" y="2420118"/>
            <a:ext cx="1488862" cy="76639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918594" y="3019157"/>
            <a:ext cx="2667915" cy="96645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174751" y="3418517"/>
            <a:ext cx="2555538" cy="13677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bwMode="auto">
          <a:xfrm>
            <a:off x="4219575" y="1995504"/>
            <a:ext cx="1504950" cy="1047750"/>
          </a:xfrm>
          <a:prstGeom prst="straightConnector1">
            <a:avLst/>
          </a:prstGeom>
          <a:noFill/>
          <a:ln w="15875" cap="flat" cmpd="sng" algn="ctr">
            <a:solidFill>
              <a:srgbClr val="FF0000"/>
            </a:solidFill>
            <a:prstDash val="solid"/>
            <a:round/>
            <a:headEnd type="none" w="med" len="med"/>
            <a:tailEnd type="arrow"/>
          </a:ln>
          <a:effectLst/>
        </p:spPr>
      </p:cxnSp>
      <p:sp>
        <p:nvSpPr>
          <p:cNvPr id="19" name="TextBox 18"/>
          <p:cNvSpPr txBox="1"/>
          <p:nvPr/>
        </p:nvSpPr>
        <p:spPr>
          <a:xfrm>
            <a:off x="4876800" y="1905000"/>
            <a:ext cx="1143000" cy="276999"/>
          </a:xfrm>
          <a:prstGeom prst="rect">
            <a:avLst/>
          </a:prstGeom>
          <a:noFill/>
        </p:spPr>
        <p:txBody>
          <a:bodyPr wrap="square" rtlCol="0">
            <a:spAutoFit/>
          </a:bodyPr>
          <a:lstStyle/>
          <a:p>
            <a:r>
              <a:rPr lang="en-US" sz="1200" dirty="0" smtClean="0">
                <a:latin typeface="Arial" pitchFamily="34" charset="0"/>
                <a:cs typeface="Arial" pitchFamily="34" charset="0"/>
              </a:rPr>
              <a:t>Beam Line</a:t>
            </a:r>
            <a:endParaRPr lang="en-US" sz="1200" dirty="0">
              <a:latin typeface="Arial" pitchFamily="34" charset="0"/>
              <a:cs typeface="Arial" pitchFamily="34" charset="0"/>
            </a:endParaRPr>
          </a:p>
        </p:txBody>
      </p:sp>
      <p:sp>
        <p:nvSpPr>
          <p:cNvPr id="16" name="TextBox 15"/>
          <p:cNvSpPr txBox="1"/>
          <p:nvPr/>
        </p:nvSpPr>
        <p:spPr>
          <a:xfrm>
            <a:off x="709613" y="824880"/>
            <a:ext cx="3552825" cy="923330"/>
          </a:xfrm>
          <a:prstGeom prst="rect">
            <a:avLst/>
          </a:prstGeom>
          <a:noFill/>
          <a:ln>
            <a:solidFill>
              <a:schemeClr val="tx1"/>
            </a:solidFill>
          </a:ln>
        </p:spPr>
        <p:txBody>
          <a:bodyPr wrap="square">
            <a:spAutoFit/>
          </a:bodyPr>
          <a:lstStyle/>
          <a:p>
            <a:pPr>
              <a:buFont typeface="Arial" pitchFamily="34" charset="0"/>
              <a:buChar char="•"/>
              <a:defRPr/>
            </a:pPr>
            <a:r>
              <a:rPr lang="en-US" sz="1800" dirty="0">
                <a:solidFill>
                  <a:srgbClr val="333399"/>
                </a:solidFill>
                <a:latin typeface="+mn-lt"/>
                <a:ea typeface="ＭＳ Ｐゴシック" charset="-128"/>
              </a:rPr>
              <a:t> Silicon Vertex Tracker (SVT)</a:t>
            </a:r>
          </a:p>
          <a:p>
            <a:pPr>
              <a:buFont typeface="Arial" pitchFamily="34" charset="0"/>
              <a:buChar char="•"/>
              <a:defRPr/>
            </a:pPr>
            <a:r>
              <a:rPr lang="en-US" sz="1800" dirty="0">
                <a:solidFill>
                  <a:srgbClr val="333399"/>
                </a:solidFill>
                <a:latin typeface="+mn-lt"/>
                <a:ea typeface="ＭＳ Ｐゴシック" charset="-128"/>
              </a:rPr>
              <a:t> Four regions </a:t>
            </a:r>
          </a:p>
          <a:p>
            <a:pPr>
              <a:buFont typeface="Arial" pitchFamily="34" charset="0"/>
              <a:buChar char="•"/>
              <a:defRPr/>
            </a:pPr>
            <a:r>
              <a:rPr lang="en-US" sz="1800" dirty="0">
                <a:solidFill>
                  <a:srgbClr val="333399"/>
                </a:solidFill>
                <a:latin typeface="+mn-lt"/>
                <a:ea typeface="ＭＳ Ｐゴシック" charset="-128"/>
              </a:rPr>
              <a:t> Sectors (10, 14, 18, 24)</a:t>
            </a:r>
          </a:p>
        </p:txBody>
      </p:sp>
      <p:cxnSp>
        <p:nvCxnSpPr>
          <p:cNvPr id="20" name="Straight Arrow Connector 9"/>
          <p:cNvCxnSpPr>
            <a:cxnSpLocks noChangeShapeType="1"/>
          </p:cNvCxnSpPr>
          <p:nvPr/>
        </p:nvCxnSpPr>
        <p:spPr bwMode="auto">
          <a:xfrm rot="10800000">
            <a:off x="5305425" y="5123661"/>
            <a:ext cx="914400" cy="5334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arrow" w="med" len="med"/>
              </a14:hiddenLine>
            </a:ext>
          </a:extLst>
        </p:spPr>
      </p:cxnSp>
      <p:sp>
        <p:nvSpPr>
          <p:cNvPr id="22" name="Rectangle 21"/>
          <p:cNvSpPr/>
          <p:nvPr/>
        </p:nvSpPr>
        <p:spPr>
          <a:xfrm>
            <a:off x="5372100" y="771405"/>
            <a:ext cx="3391334" cy="1016000"/>
          </a:xfrm>
          <a:prstGeom prst="rect">
            <a:avLst/>
          </a:prstGeom>
          <a:ln>
            <a:solidFill>
              <a:schemeClr val="tx1"/>
            </a:solidFill>
          </a:ln>
        </p:spPr>
        <p:txBody>
          <a:bodyPr wrap="square">
            <a:spAutoFit/>
          </a:bodyPr>
          <a:lstStyle/>
          <a:p>
            <a:pPr>
              <a:buFont typeface="Arial" pitchFamily="34" charset="0"/>
              <a:buChar char="•"/>
              <a:defRPr/>
            </a:pPr>
            <a:r>
              <a:rPr lang="en-US" sz="2000" dirty="0">
                <a:solidFill>
                  <a:srgbClr val="333399"/>
                </a:solidFill>
                <a:latin typeface="+mn-lt"/>
                <a:ea typeface="ＭＳ Ｐゴシック" pitchFamily="-112" charset="-128"/>
              </a:rPr>
              <a:t> Silicon area ~ </a:t>
            </a:r>
            <a:r>
              <a:rPr lang="en-US" sz="2000" dirty="0">
                <a:solidFill>
                  <a:srgbClr val="333399"/>
                </a:solidFill>
                <a:latin typeface="+mn-lt"/>
                <a:ea typeface="ＭＳ Ｐゴシック" charset="-128"/>
              </a:rPr>
              <a:t>1.5 m²</a:t>
            </a:r>
            <a:endParaRPr lang="en-US" sz="2000" dirty="0">
              <a:solidFill>
                <a:srgbClr val="333399"/>
              </a:solidFill>
              <a:latin typeface="+mn-lt"/>
              <a:ea typeface="ＭＳ Ｐゴシック" pitchFamily="-112" charset="-128"/>
            </a:endParaRPr>
          </a:p>
          <a:p>
            <a:pPr>
              <a:buFont typeface="Arial"/>
              <a:buChar char="•"/>
              <a:defRPr/>
            </a:pPr>
            <a:r>
              <a:rPr lang="en-US" sz="2000" dirty="0">
                <a:solidFill>
                  <a:srgbClr val="333399"/>
                </a:solidFill>
                <a:latin typeface="+mn-lt"/>
                <a:ea typeface="ＭＳ Ｐゴシック" pitchFamily="-112" charset="-128"/>
              </a:rPr>
              <a:t> Channels: ~34,000</a:t>
            </a:r>
          </a:p>
          <a:p>
            <a:pPr>
              <a:buFont typeface="Arial"/>
              <a:buChar char="•"/>
              <a:defRPr/>
            </a:pPr>
            <a:r>
              <a:rPr lang="en-US" sz="2000" dirty="0">
                <a:solidFill>
                  <a:srgbClr val="333399"/>
                </a:solidFill>
                <a:latin typeface="+mn-lt"/>
                <a:ea typeface="ＭＳ Ｐゴシック" pitchFamily="-112" charset="-128"/>
              </a:rPr>
              <a:t> Bonds: ~200,000</a:t>
            </a:r>
          </a:p>
        </p:txBody>
      </p:sp>
      <p:sp>
        <p:nvSpPr>
          <p:cNvPr id="23" name="Rectangle 22"/>
          <p:cNvSpPr/>
          <p:nvPr/>
        </p:nvSpPr>
        <p:spPr>
          <a:xfrm>
            <a:off x="1547811" y="5188285"/>
            <a:ext cx="5610166" cy="707886"/>
          </a:xfrm>
          <a:prstGeom prst="rect">
            <a:avLst/>
          </a:prstGeom>
          <a:ln>
            <a:solidFill>
              <a:schemeClr val="tx1"/>
            </a:solidFill>
          </a:ln>
        </p:spPr>
        <p:txBody>
          <a:bodyPr wrap="square">
            <a:spAutoFit/>
          </a:bodyPr>
          <a:lstStyle/>
          <a:p>
            <a:pPr>
              <a:buFont typeface="Arial" pitchFamily="34" charset="0"/>
              <a:buChar char="•"/>
              <a:defRPr/>
            </a:pPr>
            <a:r>
              <a:rPr lang="en-US" sz="2000" dirty="0">
                <a:solidFill>
                  <a:srgbClr val="333399"/>
                </a:solidFill>
                <a:latin typeface="+mn-lt"/>
                <a:ea typeface="ＭＳ Ｐゴシック" pitchFamily="-112" charset="-128"/>
              </a:rPr>
              <a:t> </a:t>
            </a:r>
            <a:r>
              <a:rPr lang="en-US" sz="2000" dirty="0" smtClean="0">
                <a:solidFill>
                  <a:srgbClr val="333399"/>
                </a:solidFill>
                <a:latin typeface="+mn-lt"/>
                <a:ea typeface="ＭＳ Ｐゴシック" pitchFamily="-112" charset="-128"/>
              </a:rPr>
              <a:t>Region radii, mm: 65, 93, 120, 161</a:t>
            </a:r>
            <a:endParaRPr lang="en-US" sz="2000" dirty="0">
              <a:solidFill>
                <a:srgbClr val="333399"/>
              </a:solidFill>
              <a:latin typeface="+mn-lt"/>
              <a:ea typeface="ＭＳ Ｐゴシック" pitchFamily="-112" charset="-128"/>
            </a:endParaRPr>
          </a:p>
          <a:p>
            <a:pPr>
              <a:buFont typeface="Arial"/>
              <a:buChar char="•"/>
              <a:defRPr/>
            </a:pPr>
            <a:r>
              <a:rPr lang="en-US" sz="2000" dirty="0">
                <a:solidFill>
                  <a:srgbClr val="333399"/>
                </a:solidFill>
                <a:latin typeface="+mn-lt"/>
                <a:ea typeface="ＭＳ Ｐゴシック" pitchFamily="-112" charset="-128"/>
              </a:rPr>
              <a:t> </a:t>
            </a:r>
            <a:r>
              <a:rPr lang="en-US" sz="2000" dirty="0" smtClean="0">
                <a:solidFill>
                  <a:srgbClr val="333399"/>
                </a:solidFill>
                <a:latin typeface="+mn-lt"/>
                <a:ea typeface="ＭＳ Ｐゴシック" pitchFamily="-112" charset="-128"/>
              </a:rPr>
              <a:t>Hybrid temperature 24C with coolant at 15C</a:t>
            </a:r>
            <a:endParaRPr lang="en-US" sz="2000" dirty="0">
              <a:solidFill>
                <a:srgbClr val="333399"/>
              </a:solidFill>
              <a:latin typeface="+mn-lt"/>
              <a:ea typeface="ＭＳ Ｐゴシック" pitchFamily="-112" charset="-128"/>
            </a:endParaRPr>
          </a:p>
        </p:txBody>
      </p:sp>
    </p:spTree>
    <p:extLst>
      <p:ext uri="{BB962C8B-B14F-4D97-AF65-F5344CB8AC3E}">
        <p14:creationId xmlns:p14="http://schemas.microsoft.com/office/powerpoint/2010/main" val="3636512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90"/>
                </a:solidFill>
              </a:rPr>
              <a:t>SVT Module Features</a:t>
            </a:r>
            <a:endParaRPr lang="en-US" dirty="0">
              <a:solidFill>
                <a:srgbClr val="000090"/>
              </a:solidFill>
            </a:endParaRPr>
          </a:p>
        </p:txBody>
      </p:sp>
      <p:pic>
        <p:nvPicPr>
          <p:cNvPr id="19" name="Content Placeholder 18" descr="Module_ExplodedView_Nov12.jpg"/>
          <p:cNvPicPr>
            <a:picLocks noGrp="1" noChangeAspect="1"/>
          </p:cNvPicPr>
          <p:nvPr>
            <p:ph sz="half" idx="1"/>
          </p:nvPr>
        </p:nvPicPr>
        <p:blipFill>
          <a:blip r:embed="rId2" cstate="print"/>
          <a:stretch>
            <a:fillRect/>
          </a:stretch>
        </p:blipFill>
        <p:spPr>
          <a:xfrm>
            <a:off x="11379" y="814389"/>
            <a:ext cx="4314947" cy="3856690"/>
          </a:xfrm>
        </p:spPr>
      </p:pic>
      <p:sp>
        <p:nvSpPr>
          <p:cNvPr id="4" name="Content Placeholder 3"/>
          <p:cNvSpPr>
            <a:spLocks noGrp="1"/>
          </p:cNvSpPr>
          <p:nvPr>
            <p:ph sz="half" idx="2"/>
          </p:nvPr>
        </p:nvSpPr>
        <p:spPr>
          <a:xfrm>
            <a:off x="4335846" y="874313"/>
            <a:ext cx="4808154" cy="3777552"/>
          </a:xfrm>
        </p:spPr>
        <p:txBody>
          <a:bodyPr>
            <a:normAutofit/>
          </a:bodyPr>
          <a:lstStyle/>
          <a:p>
            <a:r>
              <a:rPr lang="en-US" sz="1200" b="1" dirty="0" smtClean="0">
                <a:solidFill>
                  <a:srgbClr val="333399"/>
                </a:solidFill>
              </a:rPr>
              <a:t>Carbon fiber skin (.190 mm) with Rohacell 71 core (2.5 mm)</a:t>
            </a:r>
          </a:p>
          <a:p>
            <a:endParaRPr lang="en-US" sz="1200" b="1" dirty="0" smtClean="0">
              <a:solidFill>
                <a:srgbClr val="333399"/>
              </a:solidFill>
            </a:endParaRPr>
          </a:p>
          <a:p>
            <a:r>
              <a:rPr lang="en-US" sz="1200" b="1" dirty="0" smtClean="0">
                <a:solidFill>
                  <a:srgbClr val="333399"/>
                </a:solidFill>
              </a:rPr>
              <a:t>Carbon fiber is K13C2U</a:t>
            </a:r>
          </a:p>
          <a:p>
            <a:endParaRPr lang="en-US" sz="1200" b="1" dirty="0" smtClean="0">
              <a:solidFill>
                <a:srgbClr val="333399"/>
              </a:solidFill>
            </a:endParaRPr>
          </a:p>
          <a:p>
            <a:r>
              <a:rPr lang="en-US" sz="1200" b="1" dirty="0" smtClean="0">
                <a:solidFill>
                  <a:srgbClr val="333399"/>
                </a:solidFill>
              </a:rPr>
              <a:t>Rohacell 71 core replaced  by copper core (2.5 mm) under electronics</a:t>
            </a:r>
          </a:p>
          <a:p>
            <a:endParaRPr lang="en-US" sz="1200" b="1" dirty="0" smtClean="0">
              <a:solidFill>
                <a:srgbClr val="333399"/>
              </a:solidFill>
            </a:endParaRPr>
          </a:p>
          <a:p>
            <a:r>
              <a:rPr lang="en-US" sz="1200" b="1" dirty="0" smtClean="0">
                <a:solidFill>
                  <a:srgbClr val="333399"/>
                </a:solidFill>
              </a:rPr>
              <a:t>Bus cable (0.078 mm) used for grounding carbon fiber and passing HV bias to sensor</a:t>
            </a:r>
          </a:p>
          <a:p>
            <a:endParaRPr lang="en-US" sz="1200" b="1" dirty="0" smtClean="0">
              <a:solidFill>
                <a:srgbClr val="333399"/>
              </a:solidFill>
            </a:endParaRPr>
          </a:p>
          <a:p>
            <a:r>
              <a:rPr lang="en-US" sz="1200" b="1" dirty="0" smtClean="0">
                <a:solidFill>
                  <a:srgbClr val="333399"/>
                </a:solidFill>
              </a:rPr>
              <a:t>HFCB: Hybrid Flex Circuit Board with Front End electronics (FSSR2 readout chips)</a:t>
            </a:r>
          </a:p>
          <a:p>
            <a:endParaRPr lang="en-US" sz="1200" b="1" dirty="0" smtClean="0">
              <a:solidFill>
                <a:srgbClr val="333399"/>
              </a:solidFill>
            </a:endParaRPr>
          </a:p>
          <a:p>
            <a:r>
              <a:rPr lang="en-US" sz="1200" b="1" dirty="0" smtClean="0">
                <a:solidFill>
                  <a:srgbClr val="000090"/>
                </a:solidFill>
              </a:rPr>
              <a:t>Carbon fiber skin and bus cable are co-cured</a:t>
            </a:r>
          </a:p>
          <a:p>
            <a:endParaRPr lang="en-US" sz="1200" b="1" dirty="0">
              <a:solidFill>
                <a:srgbClr val="333399"/>
              </a:solidFill>
            </a:endParaRPr>
          </a:p>
        </p:txBody>
      </p:sp>
      <p:sp>
        <p:nvSpPr>
          <p:cNvPr id="12" name="TextBox 11"/>
          <p:cNvSpPr txBox="1"/>
          <p:nvPr/>
        </p:nvSpPr>
        <p:spPr>
          <a:xfrm>
            <a:off x="354954" y="828199"/>
            <a:ext cx="1538739" cy="276999"/>
          </a:xfrm>
          <a:prstGeom prst="rect">
            <a:avLst/>
          </a:prstGeom>
          <a:noFill/>
        </p:spPr>
        <p:txBody>
          <a:bodyPr wrap="square" rtlCol="0">
            <a:spAutoFit/>
          </a:bodyPr>
          <a:lstStyle/>
          <a:p>
            <a:r>
              <a:rPr lang="en-US" sz="1200" dirty="0" smtClean="0">
                <a:solidFill>
                  <a:srgbClr val="333399"/>
                </a:solidFill>
                <a:latin typeface="Arial" pitchFamily="34" charset="0"/>
                <a:cs typeface="Arial" pitchFamily="34" charset="0"/>
              </a:rPr>
              <a:t>Downstream Tab</a:t>
            </a:r>
            <a:endParaRPr lang="en-US" sz="1200" dirty="0">
              <a:solidFill>
                <a:srgbClr val="333399"/>
              </a:solidFill>
              <a:latin typeface="Arial" pitchFamily="34" charset="0"/>
              <a:cs typeface="Arial" pitchFamily="34" charset="0"/>
            </a:endParaRPr>
          </a:p>
        </p:txBody>
      </p:sp>
      <p:cxnSp>
        <p:nvCxnSpPr>
          <p:cNvPr id="42" name="Straight Connector 41"/>
          <p:cNvCxnSpPr/>
          <p:nvPr/>
        </p:nvCxnSpPr>
        <p:spPr>
          <a:xfrm>
            <a:off x="1402030" y="2175529"/>
            <a:ext cx="76200" cy="1143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endCxn id="11" idx="0"/>
          </p:cNvCxnSpPr>
          <p:nvPr/>
        </p:nvCxnSpPr>
        <p:spPr>
          <a:xfrm flipH="1">
            <a:off x="544780" y="2118379"/>
            <a:ext cx="400050" cy="1333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endCxn id="10" idx="0"/>
          </p:cNvCxnSpPr>
          <p:nvPr/>
        </p:nvCxnSpPr>
        <p:spPr>
          <a:xfrm flipH="1">
            <a:off x="3402280" y="3223279"/>
            <a:ext cx="409576"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382856" y="1067237"/>
            <a:ext cx="274231" cy="5939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2887929" y="1531015"/>
            <a:ext cx="1417045" cy="276999"/>
          </a:xfrm>
          <a:prstGeom prst="rect">
            <a:avLst/>
          </a:prstGeom>
          <a:noFill/>
        </p:spPr>
        <p:txBody>
          <a:bodyPr wrap="square" rtlCol="0">
            <a:spAutoFit/>
          </a:bodyPr>
          <a:lstStyle/>
          <a:p>
            <a:r>
              <a:rPr lang="en-US" sz="1200" dirty="0" smtClean="0">
                <a:solidFill>
                  <a:srgbClr val="333399"/>
                </a:solidFill>
                <a:latin typeface="Arial" pitchFamily="34" charset="0"/>
                <a:cs typeface="Arial" pitchFamily="34" charset="0"/>
              </a:rPr>
              <a:t>Pitch Adapter</a:t>
            </a:r>
            <a:endParaRPr lang="en-US" sz="1200" dirty="0">
              <a:solidFill>
                <a:srgbClr val="333399"/>
              </a:solidFill>
              <a:latin typeface="Arial" pitchFamily="34" charset="0"/>
              <a:cs typeface="Arial" pitchFamily="34" charset="0"/>
            </a:endParaRPr>
          </a:p>
        </p:txBody>
      </p:sp>
      <p:sp>
        <p:nvSpPr>
          <p:cNvPr id="11" name="TextBox 10"/>
          <p:cNvSpPr txBox="1"/>
          <p:nvPr/>
        </p:nvSpPr>
        <p:spPr>
          <a:xfrm>
            <a:off x="125680" y="3451879"/>
            <a:ext cx="838200" cy="276999"/>
          </a:xfrm>
          <a:prstGeom prst="rect">
            <a:avLst/>
          </a:prstGeom>
          <a:noFill/>
        </p:spPr>
        <p:txBody>
          <a:bodyPr wrap="square" rtlCol="0">
            <a:spAutoFit/>
          </a:bodyPr>
          <a:lstStyle/>
          <a:p>
            <a:r>
              <a:rPr lang="en-US" sz="1200" dirty="0" smtClean="0">
                <a:solidFill>
                  <a:srgbClr val="333399"/>
                </a:solidFill>
                <a:latin typeface="Arial" pitchFamily="34" charset="0"/>
                <a:cs typeface="Arial" pitchFamily="34" charset="0"/>
              </a:rPr>
              <a:t>Rohacell</a:t>
            </a:r>
            <a:endParaRPr lang="en-US" sz="1200" dirty="0">
              <a:solidFill>
                <a:srgbClr val="333399"/>
              </a:solidFill>
              <a:latin typeface="Arial" pitchFamily="34" charset="0"/>
              <a:cs typeface="Arial" pitchFamily="34" charset="0"/>
            </a:endParaRPr>
          </a:p>
        </p:txBody>
      </p:sp>
      <p:sp>
        <p:nvSpPr>
          <p:cNvPr id="9" name="TextBox 8"/>
          <p:cNvSpPr txBox="1"/>
          <p:nvPr/>
        </p:nvSpPr>
        <p:spPr>
          <a:xfrm>
            <a:off x="935304" y="3328054"/>
            <a:ext cx="2631484" cy="276999"/>
          </a:xfrm>
          <a:prstGeom prst="rect">
            <a:avLst/>
          </a:prstGeom>
          <a:noFill/>
        </p:spPr>
        <p:txBody>
          <a:bodyPr wrap="square" rtlCol="0">
            <a:spAutoFit/>
          </a:bodyPr>
          <a:lstStyle/>
          <a:p>
            <a:r>
              <a:rPr lang="en-US" sz="1200" dirty="0" smtClean="0">
                <a:solidFill>
                  <a:srgbClr val="333399"/>
                </a:solidFill>
                <a:latin typeface="Arial" pitchFamily="34" charset="0"/>
                <a:cs typeface="Arial" pitchFamily="34" charset="0"/>
              </a:rPr>
              <a:t>Co-cured Carbon Fiber/Bus cable</a:t>
            </a:r>
            <a:endParaRPr lang="en-US" sz="1200" dirty="0">
              <a:solidFill>
                <a:srgbClr val="333399"/>
              </a:solidFill>
              <a:latin typeface="Arial" pitchFamily="34" charset="0"/>
              <a:cs typeface="Arial" pitchFamily="34" charset="0"/>
            </a:endParaRPr>
          </a:p>
        </p:txBody>
      </p:sp>
      <p:sp>
        <p:nvSpPr>
          <p:cNvPr id="10" name="TextBox 9"/>
          <p:cNvSpPr txBox="1"/>
          <p:nvPr/>
        </p:nvSpPr>
        <p:spPr>
          <a:xfrm>
            <a:off x="2945080" y="3985279"/>
            <a:ext cx="914400" cy="276999"/>
          </a:xfrm>
          <a:prstGeom prst="rect">
            <a:avLst/>
          </a:prstGeom>
          <a:noFill/>
        </p:spPr>
        <p:txBody>
          <a:bodyPr wrap="square" rtlCol="0">
            <a:spAutoFit/>
          </a:bodyPr>
          <a:lstStyle/>
          <a:p>
            <a:r>
              <a:rPr lang="en-US" sz="1200" dirty="0" smtClean="0">
                <a:solidFill>
                  <a:srgbClr val="333399"/>
                </a:solidFill>
                <a:latin typeface="Arial" pitchFamily="34" charset="0"/>
                <a:cs typeface="Arial" pitchFamily="34" charset="0"/>
              </a:rPr>
              <a:t>Heat Sink</a:t>
            </a:r>
            <a:endParaRPr lang="en-US" sz="1200" dirty="0">
              <a:solidFill>
                <a:srgbClr val="333399"/>
              </a:solidFill>
              <a:latin typeface="Arial" pitchFamily="34" charset="0"/>
              <a:cs typeface="Arial" pitchFamily="34" charset="0"/>
            </a:endParaRPr>
          </a:p>
        </p:txBody>
      </p:sp>
      <p:sp>
        <p:nvSpPr>
          <p:cNvPr id="59" name="TextBox 58"/>
          <p:cNvSpPr txBox="1"/>
          <p:nvPr/>
        </p:nvSpPr>
        <p:spPr>
          <a:xfrm>
            <a:off x="3726117" y="2137429"/>
            <a:ext cx="685800" cy="276999"/>
          </a:xfrm>
          <a:prstGeom prst="rect">
            <a:avLst/>
          </a:prstGeom>
          <a:noFill/>
        </p:spPr>
        <p:txBody>
          <a:bodyPr wrap="square" rtlCol="0">
            <a:spAutoFit/>
          </a:bodyPr>
          <a:lstStyle/>
          <a:p>
            <a:r>
              <a:rPr lang="en-US" sz="1200" dirty="0" smtClean="0">
                <a:solidFill>
                  <a:srgbClr val="333399"/>
                </a:solidFill>
                <a:latin typeface="Arial" pitchFamily="34" charset="0"/>
                <a:cs typeface="Arial" pitchFamily="34" charset="0"/>
              </a:rPr>
              <a:t>HFCB</a:t>
            </a:r>
            <a:endParaRPr lang="en-US" sz="1200" dirty="0">
              <a:solidFill>
                <a:srgbClr val="333399"/>
              </a:solidFill>
              <a:latin typeface="Arial" pitchFamily="34" charset="0"/>
              <a:cs typeface="Arial" pitchFamily="34" charset="0"/>
            </a:endParaRPr>
          </a:p>
        </p:txBody>
      </p:sp>
      <p:sp>
        <p:nvSpPr>
          <p:cNvPr id="60" name="TextBox 59"/>
          <p:cNvSpPr txBox="1"/>
          <p:nvPr/>
        </p:nvSpPr>
        <p:spPr>
          <a:xfrm>
            <a:off x="1925905" y="1165879"/>
            <a:ext cx="791954" cy="276999"/>
          </a:xfrm>
          <a:prstGeom prst="rect">
            <a:avLst/>
          </a:prstGeom>
          <a:noFill/>
          <a:ln>
            <a:noFill/>
          </a:ln>
        </p:spPr>
        <p:txBody>
          <a:bodyPr wrap="none" rtlCol="0">
            <a:spAutoFit/>
          </a:bodyPr>
          <a:lstStyle/>
          <a:p>
            <a:r>
              <a:rPr lang="en-US" sz="1200" dirty="0" smtClean="0">
                <a:solidFill>
                  <a:srgbClr val="333399"/>
                </a:solidFill>
                <a:latin typeface="Arial" pitchFamily="34" charset="0"/>
                <a:cs typeface="Arial" pitchFamily="34" charset="0"/>
              </a:rPr>
              <a:t>Sensors</a:t>
            </a:r>
            <a:endParaRPr lang="en-US" sz="1200" dirty="0">
              <a:solidFill>
                <a:srgbClr val="333399"/>
              </a:solidFill>
              <a:latin typeface="Arial" pitchFamily="34" charset="0"/>
              <a:cs typeface="Arial" pitchFamily="34" charset="0"/>
            </a:endParaRPr>
          </a:p>
        </p:txBody>
      </p:sp>
      <p:cxnSp>
        <p:nvCxnSpPr>
          <p:cNvPr id="61" name="Straight Connector 60"/>
          <p:cNvCxnSpPr/>
          <p:nvPr/>
        </p:nvCxnSpPr>
        <p:spPr>
          <a:xfrm flipH="1">
            <a:off x="1192480" y="1451629"/>
            <a:ext cx="1181100" cy="85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1859230" y="1451629"/>
            <a:ext cx="51435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2383105" y="1451629"/>
            <a:ext cx="247650" cy="952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268930" y="1823104"/>
            <a:ext cx="190500" cy="866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6130" y="2366029"/>
            <a:ext cx="200026" cy="381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rotWithShape="1">
          <a:blip r:embed="rId3"/>
          <a:srcRect t="76078"/>
          <a:stretch/>
        </p:blipFill>
        <p:spPr>
          <a:xfrm>
            <a:off x="0" y="5153435"/>
            <a:ext cx="4340247" cy="854805"/>
          </a:xfrm>
          <a:prstGeom prst="rect">
            <a:avLst/>
          </a:prstGeom>
        </p:spPr>
      </p:pic>
    </p:spTree>
    <p:extLst>
      <p:ext uri="{BB962C8B-B14F-4D97-AF65-F5344CB8AC3E}">
        <p14:creationId xmlns:p14="http://schemas.microsoft.com/office/powerpoint/2010/main" val="3520407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gotra\Downloads\SVT_4Region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638" r="11424" b="9002"/>
          <a:stretch/>
        </p:blipFill>
        <p:spPr bwMode="auto">
          <a:xfrm>
            <a:off x="527823" y="3327533"/>
            <a:ext cx="1872343" cy="1958572"/>
          </a:xfrm>
          <a:prstGeom prst="rect">
            <a:avLst/>
          </a:prstGeom>
          <a:noFill/>
          <a:extLst>
            <a:ext uri="{909E8E84-426E-40dd-AFC4-6F175D3DCCD1}">
              <a14:hiddenFill xmlns:a14="http://schemas.microsoft.com/office/drawing/2010/main">
                <a:solidFill>
                  <a:srgbClr val="FFFFFF"/>
                </a:solidFill>
              </a14:hiddenFill>
            </a:ext>
          </a:extLst>
        </p:spPr>
      </p:pic>
      <p:cxnSp>
        <p:nvCxnSpPr>
          <p:cNvPr id="260" name="Shape 208"/>
          <p:cNvCxnSpPr/>
          <p:nvPr/>
        </p:nvCxnSpPr>
        <p:spPr bwMode="auto">
          <a:xfrm rot="16200000" flipH="1">
            <a:off x="6782833" y="4506349"/>
            <a:ext cx="727462" cy="935811"/>
          </a:xfrm>
          <a:prstGeom prst="bentConnector2">
            <a:avLst/>
          </a:prstGeom>
          <a:solidFill>
            <a:schemeClr val="accent1"/>
          </a:solidFill>
          <a:ln w="25400" cap="flat" cmpd="sng" algn="ctr">
            <a:solidFill>
              <a:srgbClr val="0070C0"/>
            </a:solidFill>
            <a:prstDash val="solid"/>
            <a:round/>
            <a:headEnd type="arrow" w="med" len="med"/>
            <a:tailEnd type="arrow"/>
          </a:ln>
          <a:effectLst/>
        </p:spPr>
      </p:cxnSp>
      <p:cxnSp>
        <p:nvCxnSpPr>
          <p:cNvPr id="261" name="Shape 208"/>
          <p:cNvCxnSpPr/>
          <p:nvPr/>
        </p:nvCxnSpPr>
        <p:spPr bwMode="auto">
          <a:xfrm rot="16200000" flipH="1">
            <a:off x="6660947" y="4359956"/>
            <a:ext cx="727462" cy="935811"/>
          </a:xfrm>
          <a:prstGeom prst="bentConnector2">
            <a:avLst/>
          </a:prstGeom>
          <a:solidFill>
            <a:schemeClr val="accent1"/>
          </a:solidFill>
          <a:ln w="25400" cap="flat" cmpd="sng" algn="ctr">
            <a:solidFill>
              <a:srgbClr val="0070C0"/>
            </a:solidFill>
            <a:prstDash val="solid"/>
            <a:round/>
            <a:headEnd type="arrow" w="med" len="med"/>
            <a:tailEnd type="arrow"/>
          </a:ln>
          <a:effectLst/>
        </p:spPr>
      </p:cxnSp>
      <p:sp>
        <p:nvSpPr>
          <p:cNvPr id="2" name="Title 1"/>
          <p:cNvSpPr>
            <a:spLocks noGrp="1"/>
          </p:cNvSpPr>
          <p:nvPr>
            <p:ph type="title"/>
          </p:nvPr>
        </p:nvSpPr>
        <p:spPr/>
        <p:txBody>
          <a:bodyPr/>
          <a:lstStyle/>
          <a:p>
            <a:r>
              <a:rPr lang="en-US" dirty="0">
                <a:solidFill>
                  <a:srgbClr val="000090"/>
                </a:solidFill>
              </a:rPr>
              <a:t>SVT </a:t>
            </a:r>
            <a:r>
              <a:rPr lang="en-US" dirty="0" smtClean="0">
                <a:solidFill>
                  <a:srgbClr val="000090"/>
                </a:solidFill>
              </a:rPr>
              <a:t>DAQ</a:t>
            </a:r>
            <a:endParaRPr lang="en-US" dirty="0">
              <a:solidFill>
                <a:srgbClr val="000090"/>
              </a:solidFill>
            </a:endParaRPr>
          </a:p>
        </p:txBody>
      </p:sp>
      <p:sp>
        <p:nvSpPr>
          <p:cNvPr id="4" name="Content Placeholder 3"/>
          <p:cNvSpPr>
            <a:spLocks noGrp="1"/>
          </p:cNvSpPr>
          <p:nvPr>
            <p:ph idx="1"/>
          </p:nvPr>
        </p:nvSpPr>
        <p:spPr>
          <a:xfrm>
            <a:off x="228600" y="781051"/>
            <a:ext cx="8686800" cy="2266950"/>
          </a:xfrm>
        </p:spPr>
        <p:txBody>
          <a:bodyPr/>
          <a:lstStyle/>
          <a:p>
            <a:r>
              <a:rPr lang="en-US" b="1" dirty="0" smtClean="0">
                <a:solidFill>
                  <a:srgbClr val="008000"/>
                </a:solidFill>
              </a:rPr>
              <a:t>VSCM: VXS Silicon Control Module</a:t>
            </a:r>
          </a:p>
          <a:p>
            <a:pPr marL="800100" lvl="1" indent="-342900">
              <a:buFont typeface="Arial" panose="020B0604020202020204" pitchFamily="34" charset="0"/>
              <a:buChar char="•"/>
            </a:pPr>
            <a:r>
              <a:rPr lang="en-US" b="1" dirty="0" smtClean="0"/>
              <a:t>Each VSCM handles 2 HCFBs (a total of 1,024 strips)</a:t>
            </a:r>
          </a:p>
          <a:p>
            <a:pPr marL="800100" lvl="1" indent="-342900">
              <a:buFont typeface="Arial" panose="020B0604020202020204" pitchFamily="34" charset="0"/>
              <a:buChar char="•"/>
            </a:pPr>
            <a:r>
              <a:rPr lang="en-US" b="1" dirty="0" smtClean="0"/>
              <a:t>Converts FSSR2 data driven DAQ architecture to </a:t>
            </a:r>
            <a:r>
              <a:rPr lang="en-US" b="1" dirty="0" err="1" smtClean="0"/>
              <a:t>JLab</a:t>
            </a:r>
            <a:r>
              <a:rPr lang="en-US" b="1" dirty="0" smtClean="0"/>
              <a:t> triggered event </a:t>
            </a:r>
            <a:r>
              <a:rPr lang="en-US" b="1" dirty="0"/>
              <a:t>DAQ </a:t>
            </a:r>
            <a:r>
              <a:rPr lang="en-US" b="1" dirty="0" smtClean="0"/>
              <a:t>architecture</a:t>
            </a:r>
          </a:p>
          <a:p>
            <a:pPr marL="400050">
              <a:buFont typeface="Arial" panose="020B0604020202020204" pitchFamily="34" charset="0"/>
              <a:buChar char="•"/>
            </a:pPr>
            <a:r>
              <a:rPr lang="en-US" b="1" dirty="0" smtClean="0">
                <a:solidFill>
                  <a:srgbClr val="008000"/>
                </a:solidFill>
              </a:rPr>
              <a:t>SD: Signal Distribution Module</a:t>
            </a:r>
          </a:p>
          <a:p>
            <a:pPr marL="400050">
              <a:buFont typeface="Arial" panose="020B0604020202020204" pitchFamily="34" charset="0"/>
              <a:buChar char="•"/>
            </a:pPr>
            <a:r>
              <a:rPr lang="en-US" b="1" dirty="0" smtClean="0">
                <a:solidFill>
                  <a:srgbClr val="008000"/>
                </a:solidFill>
              </a:rPr>
              <a:t>TI: Trigger Interface Module</a:t>
            </a:r>
            <a:endParaRPr lang="en-US" b="1" dirty="0">
              <a:solidFill>
                <a:srgbClr val="008000"/>
              </a:solidFill>
            </a:endParaRPr>
          </a:p>
          <a:p>
            <a:pPr marL="400050">
              <a:buFont typeface="Arial" panose="020B0604020202020204" pitchFamily="34" charset="0"/>
              <a:buChar char="•"/>
            </a:pPr>
            <a:endParaRPr lang="en-US" b="1" dirty="0" smtClean="0"/>
          </a:p>
          <a:p>
            <a:pPr marL="800100" lvl="1" indent="-342900">
              <a:buFont typeface="Arial" panose="020B0604020202020204" pitchFamily="34" charset="0"/>
              <a:buChar char="•"/>
            </a:pPr>
            <a:endParaRPr lang="en-US" b="1" dirty="0"/>
          </a:p>
        </p:txBody>
      </p:sp>
      <p:sp>
        <p:nvSpPr>
          <p:cNvPr id="7" name="Line 67"/>
          <p:cNvSpPr>
            <a:spLocks noChangeShapeType="1"/>
          </p:cNvSpPr>
          <p:nvPr/>
        </p:nvSpPr>
        <p:spPr bwMode="auto">
          <a:xfrm>
            <a:off x="1524000" y="3882846"/>
            <a:ext cx="2808694" cy="3353"/>
          </a:xfrm>
          <a:prstGeom prst="line">
            <a:avLst/>
          </a:prstGeom>
          <a:noFill/>
          <a:ln w="38100">
            <a:solidFill>
              <a:srgbClr val="00B0F0"/>
            </a:solidFill>
            <a:round/>
            <a:headEnd/>
            <a:tailEnd type="triangle" w="med" len="med"/>
          </a:ln>
        </p:spPr>
        <p:txBody>
          <a:bodyPr/>
          <a:lstStyle/>
          <a:p>
            <a:endParaRPr lang="en-US" dirty="0"/>
          </a:p>
        </p:txBody>
      </p:sp>
      <p:sp>
        <p:nvSpPr>
          <p:cNvPr id="8" name="Line 68"/>
          <p:cNvSpPr>
            <a:spLocks noChangeShapeType="1"/>
          </p:cNvSpPr>
          <p:nvPr/>
        </p:nvSpPr>
        <p:spPr bwMode="auto">
          <a:xfrm flipH="1">
            <a:off x="3124200" y="3792050"/>
            <a:ext cx="131568" cy="131622"/>
          </a:xfrm>
          <a:prstGeom prst="line">
            <a:avLst/>
          </a:prstGeom>
          <a:noFill/>
          <a:ln w="9525">
            <a:solidFill>
              <a:srgbClr val="000000"/>
            </a:solidFill>
            <a:round/>
            <a:headEnd/>
            <a:tailEnd/>
          </a:ln>
        </p:spPr>
        <p:txBody>
          <a:bodyPr/>
          <a:lstStyle/>
          <a:p>
            <a:endParaRPr lang="en-US" dirty="0"/>
          </a:p>
        </p:txBody>
      </p:sp>
      <p:sp>
        <p:nvSpPr>
          <p:cNvPr id="9" name="Right Brace 8"/>
          <p:cNvSpPr/>
          <p:nvPr/>
        </p:nvSpPr>
        <p:spPr bwMode="auto">
          <a:xfrm rot="16200000">
            <a:off x="2746830" y="2113958"/>
            <a:ext cx="300036" cy="2740704"/>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0" name="Text Box 72"/>
          <p:cNvSpPr txBox="1">
            <a:spLocks noChangeArrowheads="1"/>
          </p:cNvSpPr>
          <p:nvPr/>
        </p:nvSpPr>
        <p:spPr bwMode="auto">
          <a:xfrm>
            <a:off x="2209800" y="3038311"/>
            <a:ext cx="1371600" cy="307777"/>
          </a:xfrm>
          <a:prstGeom prst="rect">
            <a:avLst/>
          </a:prstGeom>
          <a:noFill/>
          <a:ln w="9525">
            <a:noFill/>
            <a:miter lim="800000"/>
            <a:headEnd/>
            <a:tailEnd/>
          </a:ln>
        </p:spPr>
        <p:txBody>
          <a:bodyPr wrap="square" lIns="0" tIns="0" rIns="0" bIns="0">
            <a:spAutoFit/>
          </a:bodyPr>
          <a:lstStyle/>
          <a:p>
            <a:pPr algn="ctr"/>
            <a:r>
              <a:rPr lang="en-US" sz="1000" b="1" i="1" dirty="0" smtClean="0">
                <a:solidFill>
                  <a:srgbClr val="000000"/>
                </a:solidFill>
                <a:latin typeface="+mn-lt"/>
              </a:rPr>
              <a:t>HCFB&lt;-&gt;VSCM cable:</a:t>
            </a:r>
          </a:p>
          <a:p>
            <a:pPr algn="ctr"/>
            <a:r>
              <a:rPr lang="en-US" sz="1000" b="1" i="1" dirty="0" smtClean="0">
                <a:solidFill>
                  <a:srgbClr val="000000"/>
                </a:solidFill>
                <a:latin typeface="+mn-lt"/>
              </a:rPr>
              <a:t>~5m length</a:t>
            </a:r>
            <a:endParaRPr lang="en-US" sz="1000" b="1" dirty="0">
              <a:latin typeface="+mn-lt"/>
            </a:endParaRPr>
          </a:p>
        </p:txBody>
      </p:sp>
      <p:grpSp>
        <p:nvGrpSpPr>
          <p:cNvPr id="11" name="Group 65"/>
          <p:cNvGrpSpPr>
            <a:grpSpLocks noChangeAspect="1"/>
          </p:cNvGrpSpPr>
          <p:nvPr/>
        </p:nvGrpSpPr>
        <p:grpSpPr>
          <a:xfrm>
            <a:off x="4332694" y="2971800"/>
            <a:ext cx="2300711" cy="1828800"/>
            <a:chOff x="6608547" y="4643564"/>
            <a:chExt cx="2362200" cy="1612900"/>
          </a:xfrm>
        </p:grpSpPr>
        <p:grpSp>
          <p:nvGrpSpPr>
            <p:cNvPr id="12" name="Group 15"/>
            <p:cNvGrpSpPr>
              <a:grpSpLocks noChangeAspect="1"/>
            </p:cNvGrpSpPr>
            <p:nvPr/>
          </p:nvGrpSpPr>
          <p:grpSpPr bwMode="auto">
            <a:xfrm>
              <a:off x="6608547" y="4643564"/>
              <a:ext cx="2362200" cy="1612900"/>
              <a:chOff x="2228849" y="1795461"/>
              <a:chExt cx="4587875" cy="3132138"/>
            </a:xfrm>
          </p:grpSpPr>
          <p:sp>
            <p:nvSpPr>
              <p:cNvPr id="52" name="Rectangle 16"/>
              <p:cNvSpPr>
                <a:spLocks noChangeArrowheads="1"/>
              </p:cNvSpPr>
              <p:nvPr/>
            </p:nvSpPr>
            <p:spPr bwMode="auto">
              <a:xfrm>
                <a:off x="2312986" y="1897061"/>
                <a:ext cx="4435475" cy="2454275"/>
              </a:xfrm>
              <a:prstGeom prst="rect">
                <a:avLst/>
              </a:prstGeom>
              <a:solidFill>
                <a:srgbClr val="800000"/>
              </a:solidFill>
              <a:ln w="9525">
                <a:solidFill>
                  <a:schemeClr val="accent1"/>
                </a:solidFill>
                <a:miter lim="800000"/>
                <a:headEnd/>
                <a:tailEnd/>
              </a:ln>
            </p:spPr>
            <p:txBody>
              <a:bodyPr wrap="none" anchor="ctr"/>
              <a:lstStyle/>
              <a:p>
                <a:endParaRPr lang="en-US">
                  <a:latin typeface="Calibri" pitchFamily="34" charset="0"/>
                </a:endParaRPr>
              </a:p>
            </p:txBody>
          </p:sp>
          <p:sp>
            <p:nvSpPr>
              <p:cNvPr id="53" name="Rectangle 9"/>
              <p:cNvSpPr>
                <a:spLocks noChangeArrowheads="1"/>
              </p:cNvSpPr>
              <p:nvPr/>
            </p:nvSpPr>
            <p:spPr bwMode="auto">
              <a:xfrm>
                <a:off x="2228849" y="1795461"/>
                <a:ext cx="4587875" cy="3132138"/>
              </a:xfrm>
              <a:prstGeom prst="rect">
                <a:avLst/>
              </a:prstGeom>
              <a:noFill/>
              <a:ln w="9525">
                <a:solidFill>
                  <a:schemeClr val="tx1"/>
                </a:solidFill>
                <a:miter lim="800000"/>
                <a:headEnd/>
                <a:tailEnd/>
              </a:ln>
            </p:spPr>
            <p:txBody>
              <a:bodyPr wrap="none" anchor="ctr"/>
              <a:lstStyle/>
              <a:p>
                <a:endParaRPr lang="en-US">
                  <a:latin typeface="Calibri" pitchFamily="34" charset="0"/>
                </a:endParaRPr>
              </a:p>
            </p:txBody>
          </p:sp>
          <p:sp>
            <p:nvSpPr>
              <p:cNvPr id="54" name="Rectangle 10"/>
              <p:cNvSpPr>
                <a:spLocks noChangeArrowheads="1"/>
              </p:cNvSpPr>
              <p:nvPr/>
            </p:nvSpPr>
            <p:spPr bwMode="auto">
              <a:xfrm>
                <a:off x="2330450" y="1912936"/>
                <a:ext cx="254000" cy="2422526"/>
              </a:xfrm>
              <a:prstGeom prst="rect">
                <a:avLst/>
              </a:prstGeom>
              <a:solidFill>
                <a:srgbClr val="C00000"/>
              </a:solidFill>
              <a:ln w="9525">
                <a:solidFill>
                  <a:schemeClr val="accent1"/>
                </a:solidFill>
                <a:miter lim="800000"/>
                <a:headEnd/>
                <a:tailEnd/>
              </a:ln>
            </p:spPr>
            <p:txBody>
              <a:bodyPr vert="vert270" wrap="none" lIns="0" tIns="182880" rIns="0" bIns="182880" anchor="ctr"/>
              <a:lstStyle/>
              <a:p>
                <a:pPr algn="ctr"/>
                <a:r>
                  <a:rPr lang="en-US" sz="1400" dirty="0" smtClean="0">
                    <a:latin typeface="Calibri" pitchFamily="34" charset="0"/>
                  </a:rPr>
                  <a:t>CPU</a:t>
                </a:r>
                <a:endParaRPr lang="en-US" sz="1400" dirty="0">
                  <a:latin typeface="Calibri" pitchFamily="34" charset="0"/>
                </a:endParaRPr>
              </a:p>
            </p:txBody>
          </p:sp>
          <p:sp>
            <p:nvSpPr>
              <p:cNvPr id="55" name="Rectangle 15"/>
              <p:cNvSpPr>
                <a:spLocks noChangeArrowheads="1"/>
              </p:cNvSpPr>
              <p:nvPr/>
            </p:nvSpPr>
            <p:spPr bwMode="auto">
              <a:xfrm>
                <a:off x="2330449" y="4402136"/>
                <a:ext cx="4402137" cy="457200"/>
              </a:xfrm>
              <a:prstGeom prst="rect">
                <a:avLst/>
              </a:prstGeom>
              <a:solidFill>
                <a:schemeClr val="accent1"/>
              </a:solidFill>
              <a:ln w="9525">
                <a:solidFill>
                  <a:schemeClr val="tx1"/>
                </a:solidFill>
                <a:miter lim="800000"/>
                <a:headEnd/>
                <a:tailEnd/>
              </a:ln>
            </p:spPr>
            <p:txBody>
              <a:bodyPr wrap="none" anchor="ctr"/>
              <a:lstStyle/>
              <a:p>
                <a:pPr algn="ctr"/>
                <a:r>
                  <a:rPr lang="en-US" dirty="0" smtClean="0">
                    <a:latin typeface="Calibri" pitchFamily="34" charset="0"/>
                  </a:rPr>
                  <a:t>VXS-Crate</a:t>
                </a:r>
                <a:endParaRPr lang="en-US" dirty="0">
                  <a:latin typeface="Calibri" pitchFamily="34" charset="0"/>
                </a:endParaRPr>
              </a:p>
            </p:txBody>
          </p:sp>
          <p:sp>
            <p:nvSpPr>
              <p:cNvPr id="56" name="Rectangle 18"/>
              <p:cNvSpPr>
                <a:spLocks noChangeArrowheads="1"/>
              </p:cNvSpPr>
              <p:nvPr/>
            </p:nvSpPr>
            <p:spPr bwMode="auto">
              <a:xfrm>
                <a:off x="2328861" y="1930399"/>
                <a:ext cx="236538" cy="169862"/>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57" name="Rectangle 23"/>
              <p:cNvSpPr>
                <a:spLocks noChangeArrowheads="1"/>
              </p:cNvSpPr>
              <p:nvPr/>
            </p:nvSpPr>
            <p:spPr bwMode="auto">
              <a:xfrm>
                <a:off x="2328861" y="4165599"/>
                <a:ext cx="236538" cy="169862"/>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grpSp>
        <p:sp>
          <p:nvSpPr>
            <p:cNvPr id="13" name="Rectangle 10"/>
            <p:cNvSpPr>
              <a:spLocks noChangeArrowheads="1"/>
            </p:cNvSpPr>
            <p:nvPr/>
          </p:nvSpPr>
          <p:spPr bwMode="auto">
            <a:xfrm>
              <a:off x="8795347" y="4703385"/>
              <a:ext cx="130779" cy="1247484"/>
            </a:xfrm>
            <a:prstGeom prst="rect">
              <a:avLst/>
            </a:prstGeom>
            <a:solidFill>
              <a:srgbClr val="00B0F0"/>
            </a:solidFill>
            <a:ln w="9525">
              <a:solidFill>
                <a:schemeClr val="accent1"/>
              </a:solidFill>
              <a:miter lim="800000"/>
              <a:headEnd/>
              <a:tailEnd/>
            </a:ln>
          </p:spPr>
          <p:txBody>
            <a:bodyPr vert="vert270" wrap="none" lIns="0" tIns="182880" rIns="0" bIns="182880" anchor="ctr"/>
            <a:lstStyle/>
            <a:p>
              <a:pPr algn="ctr"/>
              <a:r>
                <a:rPr lang="en-US" sz="1400" dirty="0" smtClean="0">
                  <a:latin typeface="Calibri" pitchFamily="34" charset="0"/>
                </a:rPr>
                <a:t>TI</a:t>
              </a:r>
              <a:endParaRPr lang="en-US" sz="1400" dirty="0">
                <a:latin typeface="Calibri" pitchFamily="34" charset="0"/>
              </a:endParaRPr>
            </a:p>
          </p:txBody>
        </p:sp>
        <p:sp>
          <p:nvSpPr>
            <p:cNvPr id="14" name="Rectangle 18"/>
            <p:cNvSpPr>
              <a:spLocks noChangeArrowheads="1"/>
            </p:cNvSpPr>
            <p:nvPr/>
          </p:nvSpPr>
          <p:spPr bwMode="auto">
            <a:xfrm>
              <a:off x="8794529" y="471237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15" name="Rectangle 23"/>
            <p:cNvSpPr>
              <a:spLocks noChangeArrowheads="1"/>
            </p:cNvSpPr>
            <p:nvPr/>
          </p:nvSpPr>
          <p:spPr bwMode="auto">
            <a:xfrm>
              <a:off x="8794529" y="586339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16" name="Rectangle 15"/>
            <p:cNvSpPr>
              <a:spLocks noChangeArrowheads="1"/>
            </p:cNvSpPr>
            <p:nvPr/>
          </p:nvSpPr>
          <p:spPr bwMode="auto">
            <a:xfrm>
              <a:off x="8513731" y="4703385"/>
              <a:ext cx="130779" cy="1247484"/>
            </a:xfrm>
            <a:prstGeom prst="rect">
              <a:avLst/>
            </a:prstGeom>
            <a:solidFill>
              <a:srgbClr val="00B0F0"/>
            </a:solidFill>
            <a:ln w="9525">
              <a:solidFill>
                <a:schemeClr val="accent1"/>
              </a:solidFill>
              <a:miter lim="800000"/>
              <a:headEnd/>
              <a:tailEnd/>
            </a:ln>
          </p:spPr>
          <p:txBody>
            <a:bodyPr vert="vert270" wrap="none" lIns="0" tIns="182880" rIns="0" bIns="182880" anchor="ctr"/>
            <a:lstStyle/>
            <a:p>
              <a:pPr algn="ctr"/>
              <a:r>
                <a:rPr lang="en-US" sz="1400" dirty="0" smtClean="0">
                  <a:latin typeface="Calibri" pitchFamily="34" charset="0"/>
                </a:rPr>
                <a:t>VSCM</a:t>
              </a:r>
              <a:endParaRPr lang="en-US" sz="1400" dirty="0">
                <a:latin typeface="Calibri" pitchFamily="34" charset="0"/>
              </a:endParaRPr>
            </a:p>
          </p:txBody>
        </p:sp>
        <p:sp>
          <p:nvSpPr>
            <p:cNvPr id="17" name="Rectangle 18"/>
            <p:cNvSpPr>
              <a:spLocks noChangeArrowheads="1"/>
            </p:cNvSpPr>
            <p:nvPr/>
          </p:nvSpPr>
          <p:spPr bwMode="auto">
            <a:xfrm>
              <a:off x="8512913" y="471237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18" name="Rectangle 23"/>
            <p:cNvSpPr>
              <a:spLocks noChangeArrowheads="1"/>
            </p:cNvSpPr>
            <p:nvPr/>
          </p:nvSpPr>
          <p:spPr bwMode="auto">
            <a:xfrm>
              <a:off x="8512913" y="586339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19" name="Rectangle 10"/>
            <p:cNvSpPr>
              <a:spLocks noChangeArrowheads="1"/>
            </p:cNvSpPr>
            <p:nvPr/>
          </p:nvSpPr>
          <p:spPr bwMode="auto">
            <a:xfrm>
              <a:off x="8373862" y="4703385"/>
              <a:ext cx="130779" cy="1247484"/>
            </a:xfrm>
            <a:prstGeom prst="rect">
              <a:avLst/>
            </a:prstGeom>
            <a:solidFill>
              <a:srgbClr val="00B0F0"/>
            </a:solidFill>
            <a:ln w="9525">
              <a:solidFill>
                <a:schemeClr val="accent1"/>
              </a:solidFill>
              <a:miter lim="800000"/>
              <a:headEnd/>
              <a:tailEnd/>
            </a:ln>
          </p:spPr>
          <p:txBody>
            <a:bodyPr vert="vert270" wrap="none" lIns="0" tIns="182880" rIns="0" bIns="182880" anchor="ctr"/>
            <a:lstStyle/>
            <a:p>
              <a:pPr algn="ctr"/>
              <a:r>
                <a:rPr lang="en-US" sz="1400" dirty="0" smtClean="0">
                  <a:latin typeface="Calibri" pitchFamily="34" charset="0"/>
                </a:rPr>
                <a:t>VSCM</a:t>
              </a:r>
              <a:endParaRPr lang="en-US" sz="1400" dirty="0">
                <a:latin typeface="Calibri" pitchFamily="34" charset="0"/>
              </a:endParaRPr>
            </a:p>
          </p:txBody>
        </p:sp>
        <p:sp>
          <p:nvSpPr>
            <p:cNvPr id="20" name="Rectangle 18"/>
            <p:cNvSpPr>
              <a:spLocks noChangeArrowheads="1"/>
            </p:cNvSpPr>
            <p:nvPr/>
          </p:nvSpPr>
          <p:spPr bwMode="auto">
            <a:xfrm>
              <a:off x="8373044" y="471237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21" name="Rectangle 23"/>
            <p:cNvSpPr>
              <a:spLocks noChangeArrowheads="1"/>
            </p:cNvSpPr>
            <p:nvPr/>
          </p:nvSpPr>
          <p:spPr bwMode="auto">
            <a:xfrm>
              <a:off x="8373044" y="586339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22" name="Rectangle 10"/>
            <p:cNvSpPr>
              <a:spLocks noChangeArrowheads="1"/>
            </p:cNvSpPr>
            <p:nvPr/>
          </p:nvSpPr>
          <p:spPr bwMode="auto">
            <a:xfrm>
              <a:off x="8233367" y="4703385"/>
              <a:ext cx="130779" cy="1247484"/>
            </a:xfrm>
            <a:prstGeom prst="rect">
              <a:avLst/>
            </a:prstGeom>
            <a:solidFill>
              <a:srgbClr val="00B0F0"/>
            </a:solidFill>
            <a:ln w="9525">
              <a:solidFill>
                <a:schemeClr val="accent1"/>
              </a:solidFill>
              <a:miter lim="800000"/>
              <a:headEnd/>
              <a:tailEnd/>
            </a:ln>
          </p:spPr>
          <p:txBody>
            <a:bodyPr vert="vert270" wrap="none" lIns="0" tIns="182880" rIns="0" bIns="182880" anchor="ctr"/>
            <a:lstStyle/>
            <a:p>
              <a:pPr algn="ctr"/>
              <a:r>
                <a:rPr lang="en-US" sz="1400" dirty="0" smtClean="0">
                  <a:latin typeface="Calibri" pitchFamily="34" charset="0"/>
                </a:rPr>
                <a:t>VSCM</a:t>
              </a:r>
              <a:endParaRPr lang="en-US" sz="1400" dirty="0">
                <a:latin typeface="Calibri" pitchFamily="34" charset="0"/>
              </a:endParaRPr>
            </a:p>
          </p:txBody>
        </p:sp>
        <p:sp>
          <p:nvSpPr>
            <p:cNvPr id="23" name="Rectangle 18"/>
            <p:cNvSpPr>
              <a:spLocks noChangeArrowheads="1"/>
            </p:cNvSpPr>
            <p:nvPr/>
          </p:nvSpPr>
          <p:spPr bwMode="auto">
            <a:xfrm>
              <a:off x="8232549" y="471237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24" name="Rectangle 23"/>
            <p:cNvSpPr>
              <a:spLocks noChangeArrowheads="1"/>
            </p:cNvSpPr>
            <p:nvPr/>
          </p:nvSpPr>
          <p:spPr bwMode="auto">
            <a:xfrm>
              <a:off x="8232549" y="586339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25" name="Rectangle 10"/>
            <p:cNvSpPr>
              <a:spLocks noChangeArrowheads="1"/>
            </p:cNvSpPr>
            <p:nvPr/>
          </p:nvSpPr>
          <p:spPr bwMode="auto">
            <a:xfrm>
              <a:off x="8089873" y="4703089"/>
              <a:ext cx="130779" cy="1247484"/>
            </a:xfrm>
            <a:prstGeom prst="rect">
              <a:avLst/>
            </a:prstGeom>
            <a:solidFill>
              <a:srgbClr val="00B0F0"/>
            </a:solidFill>
            <a:ln w="9525">
              <a:solidFill>
                <a:schemeClr val="accent1"/>
              </a:solidFill>
              <a:miter lim="800000"/>
              <a:headEnd/>
              <a:tailEnd/>
            </a:ln>
          </p:spPr>
          <p:txBody>
            <a:bodyPr vert="vert270" wrap="none" lIns="0" tIns="182880" rIns="0" bIns="182880" anchor="ctr"/>
            <a:lstStyle/>
            <a:p>
              <a:pPr algn="ctr"/>
              <a:r>
                <a:rPr lang="en-US" sz="1400" dirty="0" smtClean="0">
                  <a:latin typeface="Calibri" pitchFamily="34" charset="0"/>
                </a:rPr>
                <a:t>VSCM</a:t>
              </a:r>
              <a:endParaRPr lang="en-US" sz="1400" dirty="0">
                <a:latin typeface="Calibri" pitchFamily="34" charset="0"/>
              </a:endParaRPr>
            </a:p>
          </p:txBody>
        </p:sp>
        <p:sp>
          <p:nvSpPr>
            <p:cNvPr id="26" name="Rectangle 18"/>
            <p:cNvSpPr>
              <a:spLocks noChangeArrowheads="1"/>
            </p:cNvSpPr>
            <p:nvPr/>
          </p:nvSpPr>
          <p:spPr bwMode="auto">
            <a:xfrm>
              <a:off x="8089055" y="4712082"/>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27" name="Rectangle 23"/>
            <p:cNvSpPr>
              <a:spLocks noChangeArrowheads="1"/>
            </p:cNvSpPr>
            <p:nvPr/>
          </p:nvSpPr>
          <p:spPr bwMode="auto">
            <a:xfrm>
              <a:off x="8089055" y="5863102"/>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28" name="Rectangle 10"/>
            <p:cNvSpPr>
              <a:spLocks noChangeArrowheads="1"/>
            </p:cNvSpPr>
            <p:nvPr/>
          </p:nvSpPr>
          <p:spPr bwMode="auto">
            <a:xfrm>
              <a:off x="7945868" y="4703385"/>
              <a:ext cx="130779" cy="1247484"/>
            </a:xfrm>
            <a:prstGeom prst="rect">
              <a:avLst/>
            </a:prstGeom>
            <a:solidFill>
              <a:srgbClr val="00B0F0"/>
            </a:solidFill>
            <a:ln w="9525">
              <a:solidFill>
                <a:schemeClr val="accent1"/>
              </a:solidFill>
              <a:miter lim="800000"/>
              <a:headEnd/>
              <a:tailEnd/>
            </a:ln>
          </p:spPr>
          <p:txBody>
            <a:bodyPr vert="vert270" wrap="none" lIns="0" tIns="182880" rIns="0" bIns="182880" anchor="ctr"/>
            <a:lstStyle/>
            <a:p>
              <a:pPr algn="ctr"/>
              <a:r>
                <a:rPr lang="en-US" sz="1400" dirty="0" smtClean="0">
                  <a:latin typeface="Calibri" pitchFamily="34" charset="0"/>
                </a:rPr>
                <a:t>VSCM</a:t>
              </a:r>
              <a:endParaRPr lang="en-US" sz="1400" dirty="0">
                <a:latin typeface="Calibri" pitchFamily="34" charset="0"/>
              </a:endParaRPr>
            </a:p>
          </p:txBody>
        </p:sp>
        <p:sp>
          <p:nvSpPr>
            <p:cNvPr id="29" name="Rectangle 18"/>
            <p:cNvSpPr>
              <a:spLocks noChangeArrowheads="1"/>
            </p:cNvSpPr>
            <p:nvPr/>
          </p:nvSpPr>
          <p:spPr bwMode="auto">
            <a:xfrm>
              <a:off x="7945050" y="471237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30" name="Rectangle 23"/>
            <p:cNvSpPr>
              <a:spLocks noChangeArrowheads="1"/>
            </p:cNvSpPr>
            <p:nvPr/>
          </p:nvSpPr>
          <p:spPr bwMode="auto">
            <a:xfrm>
              <a:off x="7945050" y="586339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31" name="Rectangle 10"/>
            <p:cNvSpPr>
              <a:spLocks noChangeArrowheads="1"/>
            </p:cNvSpPr>
            <p:nvPr/>
          </p:nvSpPr>
          <p:spPr bwMode="auto">
            <a:xfrm>
              <a:off x="7517240" y="4703385"/>
              <a:ext cx="130779" cy="1247484"/>
            </a:xfrm>
            <a:prstGeom prst="rect">
              <a:avLst/>
            </a:prstGeom>
            <a:solidFill>
              <a:srgbClr val="00B0F0"/>
            </a:solidFill>
            <a:ln w="9525">
              <a:solidFill>
                <a:schemeClr val="accent1"/>
              </a:solidFill>
              <a:miter lim="800000"/>
              <a:headEnd/>
              <a:tailEnd/>
            </a:ln>
          </p:spPr>
          <p:txBody>
            <a:bodyPr vert="vert270" wrap="none" lIns="0" tIns="182880" rIns="0" bIns="182880" anchor="ctr"/>
            <a:lstStyle/>
            <a:p>
              <a:pPr algn="ctr"/>
              <a:r>
                <a:rPr lang="en-US" sz="1400" dirty="0" smtClean="0">
                  <a:latin typeface="Calibri" pitchFamily="34" charset="0"/>
                </a:rPr>
                <a:t>VSCM</a:t>
              </a:r>
              <a:endParaRPr lang="en-US" sz="1400" dirty="0">
                <a:latin typeface="Calibri" pitchFamily="34" charset="0"/>
              </a:endParaRPr>
            </a:p>
          </p:txBody>
        </p:sp>
        <p:sp>
          <p:nvSpPr>
            <p:cNvPr id="32" name="Rectangle 18"/>
            <p:cNvSpPr>
              <a:spLocks noChangeArrowheads="1"/>
            </p:cNvSpPr>
            <p:nvPr/>
          </p:nvSpPr>
          <p:spPr bwMode="auto">
            <a:xfrm>
              <a:off x="7516422" y="471237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33" name="Rectangle 23"/>
            <p:cNvSpPr>
              <a:spLocks noChangeArrowheads="1"/>
            </p:cNvSpPr>
            <p:nvPr/>
          </p:nvSpPr>
          <p:spPr bwMode="auto">
            <a:xfrm>
              <a:off x="7516422" y="586339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34" name="Rectangle 10"/>
            <p:cNvSpPr>
              <a:spLocks noChangeArrowheads="1"/>
            </p:cNvSpPr>
            <p:nvPr/>
          </p:nvSpPr>
          <p:spPr bwMode="auto">
            <a:xfrm>
              <a:off x="7374364" y="4703385"/>
              <a:ext cx="130779" cy="1247484"/>
            </a:xfrm>
            <a:prstGeom prst="rect">
              <a:avLst/>
            </a:prstGeom>
            <a:solidFill>
              <a:srgbClr val="00B0F0"/>
            </a:solidFill>
            <a:ln w="9525">
              <a:solidFill>
                <a:schemeClr val="accent1"/>
              </a:solidFill>
              <a:miter lim="800000"/>
              <a:headEnd/>
              <a:tailEnd/>
            </a:ln>
          </p:spPr>
          <p:txBody>
            <a:bodyPr vert="vert270" wrap="none" lIns="0" tIns="182880" rIns="0" bIns="182880" anchor="ctr"/>
            <a:lstStyle/>
            <a:p>
              <a:pPr algn="ctr"/>
              <a:r>
                <a:rPr lang="en-US" sz="1400" dirty="0" smtClean="0">
                  <a:latin typeface="Calibri" pitchFamily="34" charset="0"/>
                </a:rPr>
                <a:t>VSCM</a:t>
              </a:r>
              <a:endParaRPr lang="en-US" sz="1400" dirty="0">
                <a:latin typeface="Calibri" pitchFamily="34" charset="0"/>
              </a:endParaRPr>
            </a:p>
          </p:txBody>
        </p:sp>
        <p:sp>
          <p:nvSpPr>
            <p:cNvPr id="35" name="Rectangle 18"/>
            <p:cNvSpPr>
              <a:spLocks noChangeArrowheads="1"/>
            </p:cNvSpPr>
            <p:nvPr/>
          </p:nvSpPr>
          <p:spPr bwMode="auto">
            <a:xfrm>
              <a:off x="7373546" y="471237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36" name="Rectangle 23"/>
            <p:cNvSpPr>
              <a:spLocks noChangeArrowheads="1"/>
            </p:cNvSpPr>
            <p:nvPr/>
          </p:nvSpPr>
          <p:spPr bwMode="auto">
            <a:xfrm>
              <a:off x="7373546" y="586339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37" name="Rectangle 10"/>
            <p:cNvSpPr>
              <a:spLocks noChangeArrowheads="1"/>
            </p:cNvSpPr>
            <p:nvPr/>
          </p:nvSpPr>
          <p:spPr bwMode="auto">
            <a:xfrm>
              <a:off x="7233251" y="4703089"/>
              <a:ext cx="130779" cy="1247484"/>
            </a:xfrm>
            <a:prstGeom prst="rect">
              <a:avLst/>
            </a:prstGeom>
            <a:solidFill>
              <a:srgbClr val="00B0F0"/>
            </a:solidFill>
            <a:ln w="9525">
              <a:solidFill>
                <a:schemeClr val="accent1"/>
              </a:solidFill>
              <a:miter lim="800000"/>
              <a:headEnd/>
              <a:tailEnd/>
            </a:ln>
          </p:spPr>
          <p:txBody>
            <a:bodyPr vert="vert270" wrap="none" lIns="0" tIns="182880" rIns="0" bIns="182880" anchor="ctr"/>
            <a:lstStyle/>
            <a:p>
              <a:pPr algn="ctr"/>
              <a:r>
                <a:rPr lang="en-US" sz="1400" dirty="0" smtClean="0">
                  <a:latin typeface="Calibri" pitchFamily="34" charset="0"/>
                </a:rPr>
                <a:t>VSCM</a:t>
              </a:r>
              <a:endParaRPr lang="en-US" sz="1400" dirty="0">
                <a:latin typeface="Calibri" pitchFamily="34" charset="0"/>
              </a:endParaRPr>
            </a:p>
          </p:txBody>
        </p:sp>
        <p:sp>
          <p:nvSpPr>
            <p:cNvPr id="38" name="Rectangle 18"/>
            <p:cNvSpPr>
              <a:spLocks noChangeArrowheads="1"/>
            </p:cNvSpPr>
            <p:nvPr/>
          </p:nvSpPr>
          <p:spPr bwMode="auto">
            <a:xfrm>
              <a:off x="7232433" y="4712082"/>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39" name="Rectangle 23"/>
            <p:cNvSpPr>
              <a:spLocks noChangeArrowheads="1"/>
            </p:cNvSpPr>
            <p:nvPr/>
          </p:nvSpPr>
          <p:spPr bwMode="auto">
            <a:xfrm>
              <a:off x="7232433" y="5863102"/>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40" name="Rectangle 10"/>
            <p:cNvSpPr>
              <a:spLocks noChangeArrowheads="1"/>
            </p:cNvSpPr>
            <p:nvPr/>
          </p:nvSpPr>
          <p:spPr bwMode="auto">
            <a:xfrm>
              <a:off x="7089749" y="4703385"/>
              <a:ext cx="130779" cy="1247484"/>
            </a:xfrm>
            <a:prstGeom prst="rect">
              <a:avLst/>
            </a:prstGeom>
            <a:solidFill>
              <a:srgbClr val="00B0F0"/>
            </a:solidFill>
            <a:ln w="9525">
              <a:solidFill>
                <a:schemeClr val="accent1"/>
              </a:solidFill>
              <a:miter lim="800000"/>
              <a:headEnd/>
              <a:tailEnd/>
            </a:ln>
          </p:spPr>
          <p:txBody>
            <a:bodyPr vert="vert270" wrap="none" lIns="0" tIns="182880" rIns="0" bIns="182880" anchor="ctr"/>
            <a:lstStyle/>
            <a:p>
              <a:pPr algn="ctr"/>
              <a:r>
                <a:rPr lang="en-US" sz="1400" dirty="0" smtClean="0">
                  <a:latin typeface="Calibri" pitchFamily="34" charset="0"/>
                </a:rPr>
                <a:t>VSCM</a:t>
              </a:r>
              <a:endParaRPr lang="en-US" sz="1400" dirty="0">
                <a:latin typeface="Calibri" pitchFamily="34" charset="0"/>
              </a:endParaRPr>
            </a:p>
          </p:txBody>
        </p:sp>
        <p:sp>
          <p:nvSpPr>
            <p:cNvPr id="41" name="Rectangle 18"/>
            <p:cNvSpPr>
              <a:spLocks noChangeArrowheads="1"/>
            </p:cNvSpPr>
            <p:nvPr/>
          </p:nvSpPr>
          <p:spPr bwMode="auto">
            <a:xfrm>
              <a:off x="7088931" y="471237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42" name="Rectangle 23"/>
            <p:cNvSpPr>
              <a:spLocks noChangeArrowheads="1"/>
            </p:cNvSpPr>
            <p:nvPr/>
          </p:nvSpPr>
          <p:spPr bwMode="auto">
            <a:xfrm>
              <a:off x="7088931" y="586339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43" name="Rectangle 10"/>
            <p:cNvSpPr>
              <a:spLocks noChangeArrowheads="1"/>
            </p:cNvSpPr>
            <p:nvPr/>
          </p:nvSpPr>
          <p:spPr bwMode="auto">
            <a:xfrm>
              <a:off x="6946255" y="4703089"/>
              <a:ext cx="130779" cy="1247484"/>
            </a:xfrm>
            <a:prstGeom prst="rect">
              <a:avLst/>
            </a:prstGeom>
            <a:solidFill>
              <a:srgbClr val="00B0F0"/>
            </a:solidFill>
            <a:ln w="9525">
              <a:solidFill>
                <a:schemeClr val="accent1"/>
              </a:solidFill>
              <a:miter lim="800000"/>
              <a:headEnd/>
              <a:tailEnd/>
            </a:ln>
          </p:spPr>
          <p:txBody>
            <a:bodyPr vert="vert270" wrap="none" lIns="0" tIns="182880" rIns="0" bIns="182880" anchor="ctr"/>
            <a:lstStyle/>
            <a:p>
              <a:pPr algn="ctr"/>
              <a:r>
                <a:rPr lang="en-US" sz="1400" dirty="0" smtClean="0">
                  <a:latin typeface="Calibri" pitchFamily="34" charset="0"/>
                </a:rPr>
                <a:t>VSCM</a:t>
              </a:r>
            </a:p>
          </p:txBody>
        </p:sp>
        <p:sp>
          <p:nvSpPr>
            <p:cNvPr id="44" name="Rectangle 18"/>
            <p:cNvSpPr>
              <a:spLocks noChangeArrowheads="1"/>
            </p:cNvSpPr>
            <p:nvPr/>
          </p:nvSpPr>
          <p:spPr bwMode="auto">
            <a:xfrm>
              <a:off x="6945437" y="4712082"/>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45" name="Rectangle 23"/>
            <p:cNvSpPr>
              <a:spLocks noChangeArrowheads="1"/>
            </p:cNvSpPr>
            <p:nvPr/>
          </p:nvSpPr>
          <p:spPr bwMode="auto">
            <a:xfrm>
              <a:off x="6945437" y="5863102"/>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46" name="Rectangle 10"/>
            <p:cNvSpPr>
              <a:spLocks noChangeArrowheads="1"/>
            </p:cNvSpPr>
            <p:nvPr/>
          </p:nvSpPr>
          <p:spPr bwMode="auto">
            <a:xfrm>
              <a:off x="6804623" y="4703097"/>
              <a:ext cx="130779" cy="1247484"/>
            </a:xfrm>
            <a:prstGeom prst="rect">
              <a:avLst/>
            </a:prstGeom>
            <a:solidFill>
              <a:srgbClr val="00B0F0"/>
            </a:solidFill>
            <a:ln w="9525">
              <a:solidFill>
                <a:schemeClr val="accent1"/>
              </a:solidFill>
              <a:miter lim="800000"/>
              <a:headEnd/>
              <a:tailEnd/>
            </a:ln>
          </p:spPr>
          <p:txBody>
            <a:bodyPr vert="vert270" wrap="none" lIns="0" tIns="182880" rIns="0" bIns="182880" anchor="ctr"/>
            <a:lstStyle/>
            <a:p>
              <a:pPr algn="ctr"/>
              <a:r>
                <a:rPr lang="en-US" sz="1400" dirty="0" smtClean="0">
                  <a:latin typeface="Calibri" pitchFamily="34" charset="0"/>
                </a:rPr>
                <a:t>VSCM</a:t>
              </a:r>
              <a:endParaRPr lang="en-US" sz="1400" dirty="0">
                <a:latin typeface="Calibri" pitchFamily="34" charset="0"/>
              </a:endParaRPr>
            </a:p>
          </p:txBody>
        </p:sp>
        <p:sp>
          <p:nvSpPr>
            <p:cNvPr id="47" name="Rectangle 18"/>
            <p:cNvSpPr>
              <a:spLocks noChangeArrowheads="1"/>
            </p:cNvSpPr>
            <p:nvPr/>
          </p:nvSpPr>
          <p:spPr bwMode="auto">
            <a:xfrm>
              <a:off x="6803805" y="4712090"/>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48" name="Rectangle 23"/>
            <p:cNvSpPr>
              <a:spLocks noChangeArrowheads="1"/>
            </p:cNvSpPr>
            <p:nvPr/>
          </p:nvSpPr>
          <p:spPr bwMode="auto">
            <a:xfrm>
              <a:off x="6803805" y="5863110"/>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49" name="Rectangle 10"/>
            <p:cNvSpPr>
              <a:spLocks noChangeArrowheads="1"/>
            </p:cNvSpPr>
            <p:nvPr/>
          </p:nvSpPr>
          <p:spPr bwMode="auto">
            <a:xfrm>
              <a:off x="7802731" y="4703644"/>
              <a:ext cx="130779" cy="1247484"/>
            </a:xfrm>
            <a:prstGeom prst="rect">
              <a:avLst/>
            </a:prstGeom>
            <a:solidFill>
              <a:schemeClr val="folHlink"/>
            </a:solidFill>
            <a:ln w="9525">
              <a:solidFill>
                <a:schemeClr val="accent1"/>
              </a:solidFill>
              <a:miter lim="800000"/>
              <a:headEnd/>
              <a:tailEnd/>
            </a:ln>
          </p:spPr>
          <p:txBody>
            <a:bodyPr vert="vert270" wrap="none" lIns="0" tIns="182880" rIns="0" bIns="182880" anchor="ctr"/>
            <a:lstStyle/>
            <a:p>
              <a:pPr algn="ctr"/>
              <a:r>
                <a:rPr lang="en-US" sz="1400" dirty="0" smtClean="0">
                  <a:latin typeface="Calibri" pitchFamily="34" charset="0"/>
                </a:rPr>
                <a:t>SD</a:t>
              </a:r>
              <a:endParaRPr lang="en-US" sz="1400" dirty="0">
                <a:latin typeface="Calibri" pitchFamily="34" charset="0"/>
              </a:endParaRPr>
            </a:p>
          </p:txBody>
        </p:sp>
        <p:sp>
          <p:nvSpPr>
            <p:cNvPr id="50" name="Rectangle 18"/>
            <p:cNvSpPr>
              <a:spLocks noChangeArrowheads="1"/>
            </p:cNvSpPr>
            <p:nvPr/>
          </p:nvSpPr>
          <p:spPr bwMode="auto">
            <a:xfrm>
              <a:off x="7807683" y="4711109"/>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51" name="Rectangle 23"/>
            <p:cNvSpPr>
              <a:spLocks noChangeArrowheads="1"/>
            </p:cNvSpPr>
            <p:nvPr/>
          </p:nvSpPr>
          <p:spPr bwMode="auto">
            <a:xfrm>
              <a:off x="7807683" y="5862129"/>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grpSp>
      <p:grpSp>
        <p:nvGrpSpPr>
          <p:cNvPr id="152" name="Group 65"/>
          <p:cNvGrpSpPr>
            <a:grpSpLocks noChangeAspect="1"/>
          </p:cNvGrpSpPr>
          <p:nvPr/>
        </p:nvGrpSpPr>
        <p:grpSpPr>
          <a:xfrm>
            <a:off x="4485094" y="3124200"/>
            <a:ext cx="2300711" cy="1828800"/>
            <a:chOff x="6608547" y="4643564"/>
            <a:chExt cx="2362200" cy="1612900"/>
          </a:xfrm>
        </p:grpSpPr>
        <p:grpSp>
          <p:nvGrpSpPr>
            <p:cNvPr id="153" name="Group 15"/>
            <p:cNvGrpSpPr>
              <a:grpSpLocks noChangeAspect="1"/>
            </p:cNvGrpSpPr>
            <p:nvPr/>
          </p:nvGrpSpPr>
          <p:grpSpPr bwMode="auto">
            <a:xfrm>
              <a:off x="6608547" y="4643564"/>
              <a:ext cx="2362200" cy="1612900"/>
              <a:chOff x="2228849" y="1795461"/>
              <a:chExt cx="4587875" cy="3132138"/>
            </a:xfrm>
          </p:grpSpPr>
          <p:sp>
            <p:nvSpPr>
              <p:cNvPr id="193" name="Rectangle 16"/>
              <p:cNvSpPr>
                <a:spLocks noChangeArrowheads="1"/>
              </p:cNvSpPr>
              <p:nvPr/>
            </p:nvSpPr>
            <p:spPr bwMode="auto">
              <a:xfrm>
                <a:off x="2312986" y="1897061"/>
                <a:ext cx="4435475" cy="2454275"/>
              </a:xfrm>
              <a:prstGeom prst="rect">
                <a:avLst/>
              </a:prstGeom>
              <a:solidFill>
                <a:srgbClr val="800000"/>
              </a:solidFill>
              <a:ln w="9525">
                <a:solidFill>
                  <a:schemeClr val="accent1"/>
                </a:solidFill>
                <a:miter lim="800000"/>
                <a:headEnd/>
                <a:tailEnd/>
              </a:ln>
            </p:spPr>
            <p:txBody>
              <a:bodyPr wrap="none" anchor="ctr"/>
              <a:lstStyle/>
              <a:p>
                <a:endParaRPr lang="en-US">
                  <a:latin typeface="Calibri" pitchFamily="34" charset="0"/>
                </a:endParaRPr>
              </a:p>
            </p:txBody>
          </p:sp>
          <p:sp>
            <p:nvSpPr>
              <p:cNvPr id="194" name="Rectangle 9"/>
              <p:cNvSpPr>
                <a:spLocks noChangeArrowheads="1"/>
              </p:cNvSpPr>
              <p:nvPr/>
            </p:nvSpPr>
            <p:spPr bwMode="auto">
              <a:xfrm>
                <a:off x="2228849" y="1795461"/>
                <a:ext cx="4587875" cy="3132138"/>
              </a:xfrm>
              <a:prstGeom prst="rect">
                <a:avLst/>
              </a:prstGeom>
              <a:noFill/>
              <a:ln w="9525">
                <a:solidFill>
                  <a:schemeClr val="tx1"/>
                </a:solidFill>
                <a:miter lim="800000"/>
                <a:headEnd/>
                <a:tailEnd/>
              </a:ln>
            </p:spPr>
            <p:txBody>
              <a:bodyPr wrap="none" anchor="ctr"/>
              <a:lstStyle/>
              <a:p>
                <a:endParaRPr lang="en-US">
                  <a:latin typeface="Calibri" pitchFamily="34" charset="0"/>
                </a:endParaRPr>
              </a:p>
            </p:txBody>
          </p:sp>
          <p:sp>
            <p:nvSpPr>
              <p:cNvPr id="195" name="Rectangle 10"/>
              <p:cNvSpPr>
                <a:spLocks noChangeArrowheads="1"/>
              </p:cNvSpPr>
              <p:nvPr/>
            </p:nvSpPr>
            <p:spPr bwMode="auto">
              <a:xfrm>
                <a:off x="2330450" y="1912936"/>
                <a:ext cx="254000" cy="2422526"/>
              </a:xfrm>
              <a:prstGeom prst="rect">
                <a:avLst/>
              </a:prstGeom>
              <a:solidFill>
                <a:srgbClr val="C00000"/>
              </a:solidFill>
              <a:ln w="9525">
                <a:solidFill>
                  <a:schemeClr val="accent1"/>
                </a:solidFill>
                <a:miter lim="800000"/>
                <a:headEnd/>
                <a:tailEnd/>
              </a:ln>
            </p:spPr>
            <p:txBody>
              <a:bodyPr vert="vert270" wrap="none" lIns="0" tIns="182880" rIns="0" bIns="182880" anchor="ctr"/>
              <a:lstStyle/>
              <a:p>
                <a:pPr algn="ctr"/>
                <a:r>
                  <a:rPr lang="en-US" sz="1400" dirty="0" smtClean="0">
                    <a:latin typeface="Calibri" pitchFamily="34" charset="0"/>
                  </a:rPr>
                  <a:t>CPU</a:t>
                </a:r>
                <a:endParaRPr lang="en-US" sz="1400" dirty="0">
                  <a:latin typeface="Calibri" pitchFamily="34" charset="0"/>
                </a:endParaRPr>
              </a:p>
            </p:txBody>
          </p:sp>
          <p:sp>
            <p:nvSpPr>
              <p:cNvPr id="196" name="Rectangle 15"/>
              <p:cNvSpPr>
                <a:spLocks noChangeArrowheads="1"/>
              </p:cNvSpPr>
              <p:nvPr/>
            </p:nvSpPr>
            <p:spPr bwMode="auto">
              <a:xfrm>
                <a:off x="2330449" y="4402136"/>
                <a:ext cx="4402137" cy="457200"/>
              </a:xfrm>
              <a:prstGeom prst="rect">
                <a:avLst/>
              </a:prstGeom>
              <a:solidFill>
                <a:schemeClr val="accent1"/>
              </a:solidFill>
              <a:ln w="9525">
                <a:solidFill>
                  <a:schemeClr val="tx1"/>
                </a:solidFill>
                <a:miter lim="800000"/>
                <a:headEnd/>
                <a:tailEnd/>
              </a:ln>
            </p:spPr>
            <p:txBody>
              <a:bodyPr wrap="none" anchor="ctr"/>
              <a:lstStyle/>
              <a:p>
                <a:pPr algn="ctr"/>
                <a:r>
                  <a:rPr lang="en-US" dirty="0" smtClean="0">
                    <a:latin typeface="Calibri" pitchFamily="34" charset="0"/>
                  </a:rPr>
                  <a:t>VXS-Crate</a:t>
                </a:r>
                <a:endParaRPr lang="en-US" dirty="0">
                  <a:latin typeface="Calibri" pitchFamily="34" charset="0"/>
                </a:endParaRPr>
              </a:p>
            </p:txBody>
          </p:sp>
          <p:sp>
            <p:nvSpPr>
              <p:cNvPr id="197" name="Rectangle 18"/>
              <p:cNvSpPr>
                <a:spLocks noChangeArrowheads="1"/>
              </p:cNvSpPr>
              <p:nvPr/>
            </p:nvSpPr>
            <p:spPr bwMode="auto">
              <a:xfrm>
                <a:off x="2328861" y="1930399"/>
                <a:ext cx="236538" cy="169862"/>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198" name="Rectangle 23"/>
              <p:cNvSpPr>
                <a:spLocks noChangeArrowheads="1"/>
              </p:cNvSpPr>
              <p:nvPr/>
            </p:nvSpPr>
            <p:spPr bwMode="auto">
              <a:xfrm>
                <a:off x="2328861" y="4165599"/>
                <a:ext cx="236538" cy="169862"/>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grpSp>
        <p:sp>
          <p:nvSpPr>
            <p:cNvPr id="154" name="Rectangle 10"/>
            <p:cNvSpPr>
              <a:spLocks noChangeArrowheads="1"/>
            </p:cNvSpPr>
            <p:nvPr/>
          </p:nvSpPr>
          <p:spPr bwMode="auto">
            <a:xfrm>
              <a:off x="8795347" y="4703385"/>
              <a:ext cx="130779" cy="1247484"/>
            </a:xfrm>
            <a:prstGeom prst="rect">
              <a:avLst/>
            </a:prstGeom>
            <a:solidFill>
              <a:srgbClr val="00B0F0"/>
            </a:solidFill>
            <a:ln w="9525">
              <a:solidFill>
                <a:schemeClr val="accent1"/>
              </a:solidFill>
              <a:miter lim="800000"/>
              <a:headEnd/>
              <a:tailEnd/>
            </a:ln>
          </p:spPr>
          <p:txBody>
            <a:bodyPr vert="vert270" wrap="none" lIns="0" tIns="182880" rIns="0" bIns="182880" anchor="ctr"/>
            <a:lstStyle/>
            <a:p>
              <a:pPr algn="ctr"/>
              <a:r>
                <a:rPr lang="en-US" sz="1400" dirty="0" smtClean="0">
                  <a:latin typeface="Calibri" pitchFamily="34" charset="0"/>
                </a:rPr>
                <a:t>TI</a:t>
              </a:r>
              <a:endParaRPr lang="en-US" sz="1400" dirty="0">
                <a:latin typeface="Calibri" pitchFamily="34" charset="0"/>
              </a:endParaRPr>
            </a:p>
          </p:txBody>
        </p:sp>
        <p:sp>
          <p:nvSpPr>
            <p:cNvPr id="155" name="Rectangle 18"/>
            <p:cNvSpPr>
              <a:spLocks noChangeArrowheads="1"/>
            </p:cNvSpPr>
            <p:nvPr/>
          </p:nvSpPr>
          <p:spPr bwMode="auto">
            <a:xfrm>
              <a:off x="8794529" y="471237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156" name="Rectangle 23"/>
            <p:cNvSpPr>
              <a:spLocks noChangeArrowheads="1"/>
            </p:cNvSpPr>
            <p:nvPr/>
          </p:nvSpPr>
          <p:spPr bwMode="auto">
            <a:xfrm>
              <a:off x="8794529" y="586339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157" name="Rectangle 156"/>
            <p:cNvSpPr>
              <a:spLocks noChangeArrowheads="1"/>
            </p:cNvSpPr>
            <p:nvPr/>
          </p:nvSpPr>
          <p:spPr bwMode="auto">
            <a:xfrm>
              <a:off x="8513731" y="4703385"/>
              <a:ext cx="130779" cy="1247484"/>
            </a:xfrm>
            <a:prstGeom prst="rect">
              <a:avLst/>
            </a:prstGeom>
            <a:solidFill>
              <a:srgbClr val="00B0F0"/>
            </a:solidFill>
            <a:ln w="9525">
              <a:solidFill>
                <a:schemeClr val="accent1"/>
              </a:solidFill>
              <a:miter lim="800000"/>
              <a:headEnd/>
              <a:tailEnd/>
            </a:ln>
          </p:spPr>
          <p:txBody>
            <a:bodyPr vert="vert270" wrap="none" lIns="0" tIns="182880" rIns="0" bIns="182880" anchor="ctr"/>
            <a:lstStyle/>
            <a:p>
              <a:pPr algn="ctr"/>
              <a:r>
                <a:rPr lang="en-US" sz="1400" dirty="0" smtClean="0">
                  <a:latin typeface="Calibri" pitchFamily="34" charset="0"/>
                </a:rPr>
                <a:t>VSCM</a:t>
              </a:r>
              <a:endParaRPr lang="en-US" sz="1400" dirty="0">
                <a:latin typeface="Calibri" pitchFamily="34" charset="0"/>
              </a:endParaRPr>
            </a:p>
          </p:txBody>
        </p:sp>
        <p:sp>
          <p:nvSpPr>
            <p:cNvPr id="158" name="Rectangle 18"/>
            <p:cNvSpPr>
              <a:spLocks noChangeArrowheads="1"/>
            </p:cNvSpPr>
            <p:nvPr/>
          </p:nvSpPr>
          <p:spPr bwMode="auto">
            <a:xfrm>
              <a:off x="8512913" y="471237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159" name="Rectangle 23"/>
            <p:cNvSpPr>
              <a:spLocks noChangeArrowheads="1"/>
            </p:cNvSpPr>
            <p:nvPr/>
          </p:nvSpPr>
          <p:spPr bwMode="auto">
            <a:xfrm>
              <a:off x="8512913" y="586339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160" name="Rectangle 10"/>
            <p:cNvSpPr>
              <a:spLocks noChangeArrowheads="1"/>
            </p:cNvSpPr>
            <p:nvPr/>
          </p:nvSpPr>
          <p:spPr bwMode="auto">
            <a:xfrm>
              <a:off x="8373862" y="4703385"/>
              <a:ext cx="130779" cy="1247484"/>
            </a:xfrm>
            <a:prstGeom prst="rect">
              <a:avLst/>
            </a:prstGeom>
            <a:solidFill>
              <a:srgbClr val="00B0F0"/>
            </a:solidFill>
            <a:ln w="9525">
              <a:solidFill>
                <a:schemeClr val="accent1"/>
              </a:solidFill>
              <a:miter lim="800000"/>
              <a:headEnd/>
              <a:tailEnd/>
            </a:ln>
          </p:spPr>
          <p:txBody>
            <a:bodyPr vert="vert270" wrap="none" lIns="0" tIns="182880" rIns="0" bIns="182880" anchor="ctr"/>
            <a:lstStyle/>
            <a:p>
              <a:pPr algn="ctr"/>
              <a:r>
                <a:rPr lang="en-US" sz="1400" dirty="0" smtClean="0">
                  <a:latin typeface="Calibri" pitchFamily="34" charset="0"/>
                </a:rPr>
                <a:t>VSCM</a:t>
              </a:r>
              <a:endParaRPr lang="en-US" sz="1400" dirty="0">
                <a:latin typeface="Calibri" pitchFamily="34" charset="0"/>
              </a:endParaRPr>
            </a:p>
          </p:txBody>
        </p:sp>
        <p:sp>
          <p:nvSpPr>
            <p:cNvPr id="161" name="Rectangle 18"/>
            <p:cNvSpPr>
              <a:spLocks noChangeArrowheads="1"/>
            </p:cNvSpPr>
            <p:nvPr/>
          </p:nvSpPr>
          <p:spPr bwMode="auto">
            <a:xfrm>
              <a:off x="8373044" y="471237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162" name="Rectangle 23"/>
            <p:cNvSpPr>
              <a:spLocks noChangeArrowheads="1"/>
            </p:cNvSpPr>
            <p:nvPr/>
          </p:nvSpPr>
          <p:spPr bwMode="auto">
            <a:xfrm>
              <a:off x="8373044" y="586339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163" name="Rectangle 10"/>
            <p:cNvSpPr>
              <a:spLocks noChangeArrowheads="1"/>
            </p:cNvSpPr>
            <p:nvPr/>
          </p:nvSpPr>
          <p:spPr bwMode="auto">
            <a:xfrm>
              <a:off x="8233367" y="4703385"/>
              <a:ext cx="130779" cy="1247484"/>
            </a:xfrm>
            <a:prstGeom prst="rect">
              <a:avLst/>
            </a:prstGeom>
            <a:solidFill>
              <a:srgbClr val="00B0F0"/>
            </a:solidFill>
            <a:ln w="9525">
              <a:solidFill>
                <a:schemeClr val="accent1"/>
              </a:solidFill>
              <a:miter lim="800000"/>
              <a:headEnd/>
              <a:tailEnd/>
            </a:ln>
          </p:spPr>
          <p:txBody>
            <a:bodyPr vert="vert270" wrap="none" lIns="0" tIns="182880" rIns="0" bIns="182880" anchor="ctr"/>
            <a:lstStyle/>
            <a:p>
              <a:pPr algn="ctr"/>
              <a:r>
                <a:rPr lang="en-US" sz="1400" dirty="0" smtClean="0">
                  <a:latin typeface="Calibri" pitchFamily="34" charset="0"/>
                </a:rPr>
                <a:t>VSCM</a:t>
              </a:r>
              <a:endParaRPr lang="en-US" sz="1400" dirty="0">
                <a:latin typeface="Calibri" pitchFamily="34" charset="0"/>
              </a:endParaRPr>
            </a:p>
          </p:txBody>
        </p:sp>
        <p:sp>
          <p:nvSpPr>
            <p:cNvPr id="164" name="Rectangle 18"/>
            <p:cNvSpPr>
              <a:spLocks noChangeArrowheads="1"/>
            </p:cNvSpPr>
            <p:nvPr/>
          </p:nvSpPr>
          <p:spPr bwMode="auto">
            <a:xfrm>
              <a:off x="8232549" y="471237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165" name="Rectangle 164"/>
            <p:cNvSpPr>
              <a:spLocks noChangeArrowheads="1"/>
            </p:cNvSpPr>
            <p:nvPr/>
          </p:nvSpPr>
          <p:spPr bwMode="auto">
            <a:xfrm>
              <a:off x="8232549" y="586339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166" name="Rectangle 10"/>
            <p:cNvSpPr>
              <a:spLocks noChangeArrowheads="1"/>
            </p:cNvSpPr>
            <p:nvPr/>
          </p:nvSpPr>
          <p:spPr bwMode="auto">
            <a:xfrm>
              <a:off x="8089873" y="4703089"/>
              <a:ext cx="130779" cy="1247484"/>
            </a:xfrm>
            <a:prstGeom prst="rect">
              <a:avLst/>
            </a:prstGeom>
            <a:solidFill>
              <a:srgbClr val="00B0F0"/>
            </a:solidFill>
            <a:ln w="9525">
              <a:solidFill>
                <a:schemeClr val="accent1"/>
              </a:solidFill>
              <a:miter lim="800000"/>
              <a:headEnd/>
              <a:tailEnd/>
            </a:ln>
          </p:spPr>
          <p:txBody>
            <a:bodyPr vert="vert270" wrap="none" lIns="0" tIns="182880" rIns="0" bIns="182880" anchor="ctr"/>
            <a:lstStyle/>
            <a:p>
              <a:pPr algn="ctr"/>
              <a:r>
                <a:rPr lang="en-US" sz="1400" dirty="0" smtClean="0">
                  <a:latin typeface="Calibri" pitchFamily="34" charset="0"/>
                </a:rPr>
                <a:t>VSCM</a:t>
              </a:r>
              <a:endParaRPr lang="en-US" sz="1400" dirty="0">
                <a:latin typeface="Calibri" pitchFamily="34" charset="0"/>
              </a:endParaRPr>
            </a:p>
          </p:txBody>
        </p:sp>
        <p:sp>
          <p:nvSpPr>
            <p:cNvPr id="167" name="Rectangle 18"/>
            <p:cNvSpPr>
              <a:spLocks noChangeArrowheads="1"/>
            </p:cNvSpPr>
            <p:nvPr/>
          </p:nvSpPr>
          <p:spPr bwMode="auto">
            <a:xfrm>
              <a:off x="8089055" y="4712082"/>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168" name="Rectangle 23"/>
            <p:cNvSpPr>
              <a:spLocks noChangeArrowheads="1"/>
            </p:cNvSpPr>
            <p:nvPr/>
          </p:nvSpPr>
          <p:spPr bwMode="auto">
            <a:xfrm>
              <a:off x="8089055" y="5863102"/>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169" name="Rectangle 10"/>
            <p:cNvSpPr>
              <a:spLocks noChangeArrowheads="1"/>
            </p:cNvSpPr>
            <p:nvPr/>
          </p:nvSpPr>
          <p:spPr bwMode="auto">
            <a:xfrm>
              <a:off x="7945868" y="4703385"/>
              <a:ext cx="130779" cy="1247484"/>
            </a:xfrm>
            <a:prstGeom prst="rect">
              <a:avLst/>
            </a:prstGeom>
            <a:solidFill>
              <a:srgbClr val="00B0F0"/>
            </a:solidFill>
            <a:ln w="9525">
              <a:solidFill>
                <a:schemeClr val="accent1"/>
              </a:solidFill>
              <a:miter lim="800000"/>
              <a:headEnd/>
              <a:tailEnd/>
            </a:ln>
          </p:spPr>
          <p:txBody>
            <a:bodyPr vert="vert270" wrap="none" lIns="0" tIns="182880" rIns="0" bIns="182880" anchor="ctr"/>
            <a:lstStyle/>
            <a:p>
              <a:pPr algn="ctr"/>
              <a:r>
                <a:rPr lang="en-US" sz="1400" dirty="0" smtClean="0">
                  <a:latin typeface="Calibri" pitchFamily="34" charset="0"/>
                </a:rPr>
                <a:t>VSCM</a:t>
              </a:r>
              <a:endParaRPr lang="en-US" sz="1400" dirty="0">
                <a:latin typeface="Calibri" pitchFamily="34" charset="0"/>
              </a:endParaRPr>
            </a:p>
          </p:txBody>
        </p:sp>
        <p:sp>
          <p:nvSpPr>
            <p:cNvPr id="170" name="Rectangle 18"/>
            <p:cNvSpPr>
              <a:spLocks noChangeArrowheads="1"/>
            </p:cNvSpPr>
            <p:nvPr/>
          </p:nvSpPr>
          <p:spPr bwMode="auto">
            <a:xfrm>
              <a:off x="7945050" y="471237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171" name="Rectangle 23"/>
            <p:cNvSpPr>
              <a:spLocks noChangeArrowheads="1"/>
            </p:cNvSpPr>
            <p:nvPr/>
          </p:nvSpPr>
          <p:spPr bwMode="auto">
            <a:xfrm>
              <a:off x="7945050" y="586339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172" name="Rectangle 10"/>
            <p:cNvSpPr>
              <a:spLocks noChangeArrowheads="1"/>
            </p:cNvSpPr>
            <p:nvPr/>
          </p:nvSpPr>
          <p:spPr bwMode="auto">
            <a:xfrm>
              <a:off x="7517240" y="4703385"/>
              <a:ext cx="130779" cy="1247484"/>
            </a:xfrm>
            <a:prstGeom prst="rect">
              <a:avLst/>
            </a:prstGeom>
            <a:solidFill>
              <a:srgbClr val="00B0F0"/>
            </a:solidFill>
            <a:ln w="9525">
              <a:solidFill>
                <a:schemeClr val="accent1"/>
              </a:solidFill>
              <a:miter lim="800000"/>
              <a:headEnd/>
              <a:tailEnd/>
            </a:ln>
          </p:spPr>
          <p:txBody>
            <a:bodyPr vert="vert270" wrap="none" lIns="0" tIns="182880" rIns="0" bIns="182880" anchor="ctr"/>
            <a:lstStyle/>
            <a:p>
              <a:pPr algn="ctr"/>
              <a:r>
                <a:rPr lang="en-US" sz="1400" dirty="0" smtClean="0">
                  <a:latin typeface="Calibri" pitchFamily="34" charset="0"/>
                </a:rPr>
                <a:t>VSCM</a:t>
              </a:r>
              <a:endParaRPr lang="en-US" sz="1400" dirty="0">
                <a:latin typeface="Calibri" pitchFamily="34" charset="0"/>
              </a:endParaRPr>
            </a:p>
          </p:txBody>
        </p:sp>
        <p:sp>
          <p:nvSpPr>
            <p:cNvPr id="173" name="Rectangle 18"/>
            <p:cNvSpPr>
              <a:spLocks noChangeArrowheads="1"/>
            </p:cNvSpPr>
            <p:nvPr/>
          </p:nvSpPr>
          <p:spPr bwMode="auto">
            <a:xfrm>
              <a:off x="7516422" y="471237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174" name="Rectangle 23"/>
            <p:cNvSpPr>
              <a:spLocks noChangeArrowheads="1"/>
            </p:cNvSpPr>
            <p:nvPr/>
          </p:nvSpPr>
          <p:spPr bwMode="auto">
            <a:xfrm>
              <a:off x="7516422" y="586339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175" name="Rectangle 10"/>
            <p:cNvSpPr>
              <a:spLocks noChangeArrowheads="1"/>
            </p:cNvSpPr>
            <p:nvPr/>
          </p:nvSpPr>
          <p:spPr bwMode="auto">
            <a:xfrm>
              <a:off x="7374364" y="4703385"/>
              <a:ext cx="130779" cy="1247484"/>
            </a:xfrm>
            <a:prstGeom prst="rect">
              <a:avLst/>
            </a:prstGeom>
            <a:solidFill>
              <a:srgbClr val="00B0F0"/>
            </a:solidFill>
            <a:ln w="9525">
              <a:solidFill>
                <a:schemeClr val="accent1"/>
              </a:solidFill>
              <a:miter lim="800000"/>
              <a:headEnd/>
              <a:tailEnd/>
            </a:ln>
          </p:spPr>
          <p:txBody>
            <a:bodyPr vert="vert270" wrap="none" lIns="0" tIns="182880" rIns="0" bIns="182880" anchor="ctr"/>
            <a:lstStyle/>
            <a:p>
              <a:pPr algn="ctr"/>
              <a:r>
                <a:rPr lang="en-US" sz="1400" dirty="0" smtClean="0">
                  <a:latin typeface="Calibri" pitchFamily="34" charset="0"/>
                </a:rPr>
                <a:t>VSCM</a:t>
              </a:r>
              <a:endParaRPr lang="en-US" sz="1400" dirty="0">
                <a:latin typeface="Calibri" pitchFamily="34" charset="0"/>
              </a:endParaRPr>
            </a:p>
          </p:txBody>
        </p:sp>
        <p:sp>
          <p:nvSpPr>
            <p:cNvPr id="176" name="Rectangle 18"/>
            <p:cNvSpPr>
              <a:spLocks noChangeArrowheads="1"/>
            </p:cNvSpPr>
            <p:nvPr/>
          </p:nvSpPr>
          <p:spPr bwMode="auto">
            <a:xfrm>
              <a:off x="7373546" y="471237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177" name="Rectangle 23"/>
            <p:cNvSpPr>
              <a:spLocks noChangeArrowheads="1"/>
            </p:cNvSpPr>
            <p:nvPr/>
          </p:nvSpPr>
          <p:spPr bwMode="auto">
            <a:xfrm>
              <a:off x="7373546" y="586339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178" name="Rectangle 10"/>
            <p:cNvSpPr>
              <a:spLocks noChangeArrowheads="1"/>
            </p:cNvSpPr>
            <p:nvPr/>
          </p:nvSpPr>
          <p:spPr bwMode="auto">
            <a:xfrm>
              <a:off x="7233251" y="4703089"/>
              <a:ext cx="130779" cy="1247484"/>
            </a:xfrm>
            <a:prstGeom prst="rect">
              <a:avLst/>
            </a:prstGeom>
            <a:solidFill>
              <a:srgbClr val="00B0F0"/>
            </a:solidFill>
            <a:ln w="9525">
              <a:solidFill>
                <a:schemeClr val="accent1"/>
              </a:solidFill>
              <a:miter lim="800000"/>
              <a:headEnd/>
              <a:tailEnd/>
            </a:ln>
          </p:spPr>
          <p:txBody>
            <a:bodyPr vert="vert270" wrap="none" lIns="0" tIns="182880" rIns="0" bIns="182880" anchor="ctr"/>
            <a:lstStyle/>
            <a:p>
              <a:pPr algn="ctr"/>
              <a:r>
                <a:rPr lang="en-US" sz="1400" dirty="0" smtClean="0">
                  <a:latin typeface="Calibri" pitchFamily="34" charset="0"/>
                </a:rPr>
                <a:t>VSCM</a:t>
              </a:r>
              <a:endParaRPr lang="en-US" sz="1400" dirty="0">
                <a:latin typeface="Calibri" pitchFamily="34" charset="0"/>
              </a:endParaRPr>
            </a:p>
          </p:txBody>
        </p:sp>
        <p:sp>
          <p:nvSpPr>
            <p:cNvPr id="179" name="Rectangle 18"/>
            <p:cNvSpPr>
              <a:spLocks noChangeArrowheads="1"/>
            </p:cNvSpPr>
            <p:nvPr/>
          </p:nvSpPr>
          <p:spPr bwMode="auto">
            <a:xfrm>
              <a:off x="7232433" y="4712082"/>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180" name="Rectangle 23"/>
            <p:cNvSpPr>
              <a:spLocks noChangeArrowheads="1"/>
            </p:cNvSpPr>
            <p:nvPr/>
          </p:nvSpPr>
          <p:spPr bwMode="auto">
            <a:xfrm>
              <a:off x="7232433" y="5863102"/>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181" name="Rectangle 10"/>
            <p:cNvSpPr>
              <a:spLocks noChangeArrowheads="1"/>
            </p:cNvSpPr>
            <p:nvPr/>
          </p:nvSpPr>
          <p:spPr bwMode="auto">
            <a:xfrm>
              <a:off x="7089749" y="4703385"/>
              <a:ext cx="130779" cy="1247484"/>
            </a:xfrm>
            <a:prstGeom prst="rect">
              <a:avLst/>
            </a:prstGeom>
            <a:solidFill>
              <a:srgbClr val="00B0F0"/>
            </a:solidFill>
            <a:ln w="9525">
              <a:solidFill>
                <a:schemeClr val="accent1"/>
              </a:solidFill>
              <a:miter lim="800000"/>
              <a:headEnd/>
              <a:tailEnd/>
            </a:ln>
          </p:spPr>
          <p:txBody>
            <a:bodyPr vert="vert270" wrap="none" lIns="0" tIns="182880" rIns="0" bIns="182880" anchor="ctr"/>
            <a:lstStyle/>
            <a:p>
              <a:pPr algn="ctr"/>
              <a:r>
                <a:rPr lang="en-US" sz="1400" dirty="0" smtClean="0">
                  <a:latin typeface="Calibri" pitchFamily="34" charset="0"/>
                </a:rPr>
                <a:t>VSCM</a:t>
              </a:r>
              <a:endParaRPr lang="en-US" sz="1400" dirty="0">
                <a:latin typeface="Calibri" pitchFamily="34" charset="0"/>
              </a:endParaRPr>
            </a:p>
          </p:txBody>
        </p:sp>
        <p:sp>
          <p:nvSpPr>
            <p:cNvPr id="182" name="Rectangle 18"/>
            <p:cNvSpPr>
              <a:spLocks noChangeArrowheads="1"/>
            </p:cNvSpPr>
            <p:nvPr/>
          </p:nvSpPr>
          <p:spPr bwMode="auto">
            <a:xfrm>
              <a:off x="7088931" y="471237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183" name="Rectangle 23"/>
            <p:cNvSpPr>
              <a:spLocks noChangeArrowheads="1"/>
            </p:cNvSpPr>
            <p:nvPr/>
          </p:nvSpPr>
          <p:spPr bwMode="auto">
            <a:xfrm>
              <a:off x="7088931" y="586339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184" name="Rectangle 10"/>
            <p:cNvSpPr>
              <a:spLocks noChangeArrowheads="1"/>
            </p:cNvSpPr>
            <p:nvPr/>
          </p:nvSpPr>
          <p:spPr bwMode="auto">
            <a:xfrm>
              <a:off x="6946255" y="4703089"/>
              <a:ext cx="130779" cy="1247484"/>
            </a:xfrm>
            <a:prstGeom prst="rect">
              <a:avLst/>
            </a:prstGeom>
            <a:solidFill>
              <a:srgbClr val="00B0F0"/>
            </a:solidFill>
            <a:ln w="9525">
              <a:solidFill>
                <a:schemeClr val="accent1"/>
              </a:solidFill>
              <a:miter lim="800000"/>
              <a:headEnd/>
              <a:tailEnd/>
            </a:ln>
          </p:spPr>
          <p:txBody>
            <a:bodyPr vert="vert270" wrap="none" lIns="0" tIns="182880" rIns="0" bIns="182880" anchor="ctr"/>
            <a:lstStyle/>
            <a:p>
              <a:pPr algn="ctr"/>
              <a:r>
                <a:rPr lang="en-US" sz="1400" dirty="0" smtClean="0">
                  <a:latin typeface="Calibri" pitchFamily="34" charset="0"/>
                </a:rPr>
                <a:t>VSCM</a:t>
              </a:r>
            </a:p>
          </p:txBody>
        </p:sp>
        <p:sp>
          <p:nvSpPr>
            <p:cNvPr id="185" name="Rectangle 18"/>
            <p:cNvSpPr>
              <a:spLocks noChangeArrowheads="1"/>
            </p:cNvSpPr>
            <p:nvPr/>
          </p:nvSpPr>
          <p:spPr bwMode="auto">
            <a:xfrm>
              <a:off x="6945437" y="4712082"/>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186" name="Rectangle 23"/>
            <p:cNvSpPr>
              <a:spLocks noChangeArrowheads="1"/>
            </p:cNvSpPr>
            <p:nvPr/>
          </p:nvSpPr>
          <p:spPr bwMode="auto">
            <a:xfrm>
              <a:off x="6945437" y="5863102"/>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187" name="Rectangle 10"/>
            <p:cNvSpPr>
              <a:spLocks noChangeArrowheads="1"/>
            </p:cNvSpPr>
            <p:nvPr/>
          </p:nvSpPr>
          <p:spPr bwMode="auto">
            <a:xfrm>
              <a:off x="6804623" y="4703097"/>
              <a:ext cx="130779" cy="1247484"/>
            </a:xfrm>
            <a:prstGeom prst="rect">
              <a:avLst/>
            </a:prstGeom>
            <a:solidFill>
              <a:srgbClr val="00B0F0"/>
            </a:solidFill>
            <a:ln w="9525">
              <a:solidFill>
                <a:schemeClr val="accent1"/>
              </a:solidFill>
              <a:miter lim="800000"/>
              <a:headEnd/>
              <a:tailEnd/>
            </a:ln>
          </p:spPr>
          <p:txBody>
            <a:bodyPr vert="vert270" wrap="none" lIns="0" tIns="182880" rIns="0" bIns="182880" anchor="ctr"/>
            <a:lstStyle/>
            <a:p>
              <a:pPr algn="ctr"/>
              <a:r>
                <a:rPr lang="en-US" sz="1400" dirty="0" smtClean="0">
                  <a:latin typeface="Calibri" pitchFamily="34" charset="0"/>
                </a:rPr>
                <a:t>VSCM</a:t>
              </a:r>
              <a:endParaRPr lang="en-US" sz="1400" dirty="0">
                <a:latin typeface="Calibri" pitchFamily="34" charset="0"/>
              </a:endParaRPr>
            </a:p>
          </p:txBody>
        </p:sp>
        <p:sp>
          <p:nvSpPr>
            <p:cNvPr id="188" name="Rectangle 18"/>
            <p:cNvSpPr>
              <a:spLocks noChangeArrowheads="1"/>
            </p:cNvSpPr>
            <p:nvPr/>
          </p:nvSpPr>
          <p:spPr bwMode="auto">
            <a:xfrm>
              <a:off x="6803805" y="4712090"/>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189" name="Rectangle 23"/>
            <p:cNvSpPr>
              <a:spLocks noChangeArrowheads="1"/>
            </p:cNvSpPr>
            <p:nvPr/>
          </p:nvSpPr>
          <p:spPr bwMode="auto">
            <a:xfrm>
              <a:off x="6803805" y="5863110"/>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190" name="Rectangle 10"/>
            <p:cNvSpPr>
              <a:spLocks noChangeArrowheads="1"/>
            </p:cNvSpPr>
            <p:nvPr/>
          </p:nvSpPr>
          <p:spPr bwMode="auto">
            <a:xfrm>
              <a:off x="7802731" y="4703644"/>
              <a:ext cx="130779" cy="1247484"/>
            </a:xfrm>
            <a:prstGeom prst="rect">
              <a:avLst/>
            </a:prstGeom>
            <a:solidFill>
              <a:schemeClr val="folHlink"/>
            </a:solidFill>
            <a:ln w="9525">
              <a:solidFill>
                <a:schemeClr val="accent1"/>
              </a:solidFill>
              <a:miter lim="800000"/>
              <a:headEnd/>
              <a:tailEnd/>
            </a:ln>
          </p:spPr>
          <p:txBody>
            <a:bodyPr vert="vert270" wrap="none" lIns="0" tIns="182880" rIns="0" bIns="182880" anchor="ctr"/>
            <a:lstStyle/>
            <a:p>
              <a:pPr algn="ctr"/>
              <a:r>
                <a:rPr lang="en-US" sz="1400" dirty="0" smtClean="0">
                  <a:latin typeface="Calibri" pitchFamily="34" charset="0"/>
                </a:rPr>
                <a:t>SD</a:t>
              </a:r>
              <a:endParaRPr lang="en-US" sz="1400" dirty="0">
                <a:latin typeface="Calibri" pitchFamily="34" charset="0"/>
              </a:endParaRPr>
            </a:p>
          </p:txBody>
        </p:sp>
        <p:sp>
          <p:nvSpPr>
            <p:cNvPr id="191" name="Rectangle 18"/>
            <p:cNvSpPr>
              <a:spLocks noChangeArrowheads="1"/>
            </p:cNvSpPr>
            <p:nvPr/>
          </p:nvSpPr>
          <p:spPr bwMode="auto">
            <a:xfrm>
              <a:off x="7807683" y="4711109"/>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192" name="Rectangle 23"/>
            <p:cNvSpPr>
              <a:spLocks noChangeArrowheads="1"/>
            </p:cNvSpPr>
            <p:nvPr/>
          </p:nvSpPr>
          <p:spPr bwMode="auto">
            <a:xfrm>
              <a:off x="7807683" y="5862129"/>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grpSp>
      <p:grpSp>
        <p:nvGrpSpPr>
          <p:cNvPr id="199" name="Group 65"/>
          <p:cNvGrpSpPr>
            <a:grpSpLocks noChangeAspect="1"/>
          </p:cNvGrpSpPr>
          <p:nvPr/>
        </p:nvGrpSpPr>
        <p:grpSpPr>
          <a:xfrm>
            <a:off x="4637494" y="3276600"/>
            <a:ext cx="2300711" cy="1828800"/>
            <a:chOff x="6608547" y="4643564"/>
            <a:chExt cx="2362200" cy="1612900"/>
          </a:xfrm>
        </p:grpSpPr>
        <p:grpSp>
          <p:nvGrpSpPr>
            <p:cNvPr id="200" name="Group 15"/>
            <p:cNvGrpSpPr>
              <a:grpSpLocks noChangeAspect="1"/>
            </p:cNvGrpSpPr>
            <p:nvPr/>
          </p:nvGrpSpPr>
          <p:grpSpPr bwMode="auto">
            <a:xfrm>
              <a:off x="6608547" y="4643564"/>
              <a:ext cx="2362200" cy="1612900"/>
              <a:chOff x="2228849" y="1795461"/>
              <a:chExt cx="4587875" cy="3132138"/>
            </a:xfrm>
          </p:grpSpPr>
          <p:sp>
            <p:nvSpPr>
              <p:cNvPr id="240" name="Rectangle 16"/>
              <p:cNvSpPr>
                <a:spLocks noChangeArrowheads="1"/>
              </p:cNvSpPr>
              <p:nvPr/>
            </p:nvSpPr>
            <p:spPr bwMode="auto">
              <a:xfrm>
                <a:off x="2312986" y="1897061"/>
                <a:ext cx="4435475" cy="2454275"/>
              </a:xfrm>
              <a:prstGeom prst="rect">
                <a:avLst/>
              </a:prstGeom>
              <a:solidFill>
                <a:srgbClr val="800000"/>
              </a:solidFill>
              <a:ln w="9525">
                <a:solidFill>
                  <a:schemeClr val="accent1"/>
                </a:solidFill>
                <a:miter lim="800000"/>
                <a:headEnd/>
                <a:tailEnd/>
              </a:ln>
            </p:spPr>
            <p:txBody>
              <a:bodyPr wrap="none" anchor="ctr"/>
              <a:lstStyle/>
              <a:p>
                <a:endParaRPr lang="en-US">
                  <a:latin typeface="Calibri" pitchFamily="34" charset="0"/>
                </a:endParaRPr>
              </a:p>
            </p:txBody>
          </p:sp>
          <p:sp>
            <p:nvSpPr>
              <p:cNvPr id="241" name="Rectangle 9"/>
              <p:cNvSpPr>
                <a:spLocks noChangeArrowheads="1"/>
              </p:cNvSpPr>
              <p:nvPr/>
            </p:nvSpPr>
            <p:spPr bwMode="auto">
              <a:xfrm>
                <a:off x="2228849" y="1795461"/>
                <a:ext cx="4587875" cy="3132138"/>
              </a:xfrm>
              <a:prstGeom prst="rect">
                <a:avLst/>
              </a:prstGeom>
              <a:noFill/>
              <a:ln w="9525">
                <a:solidFill>
                  <a:schemeClr val="tx1"/>
                </a:solidFill>
                <a:miter lim="800000"/>
                <a:headEnd/>
                <a:tailEnd/>
              </a:ln>
            </p:spPr>
            <p:txBody>
              <a:bodyPr wrap="none" anchor="ctr"/>
              <a:lstStyle/>
              <a:p>
                <a:endParaRPr lang="en-US">
                  <a:latin typeface="Calibri" pitchFamily="34" charset="0"/>
                </a:endParaRPr>
              </a:p>
            </p:txBody>
          </p:sp>
          <p:sp>
            <p:nvSpPr>
              <p:cNvPr id="242" name="Rectangle 10"/>
              <p:cNvSpPr>
                <a:spLocks noChangeArrowheads="1"/>
              </p:cNvSpPr>
              <p:nvPr/>
            </p:nvSpPr>
            <p:spPr bwMode="auto">
              <a:xfrm>
                <a:off x="2330450" y="1912936"/>
                <a:ext cx="254000" cy="2422526"/>
              </a:xfrm>
              <a:prstGeom prst="rect">
                <a:avLst/>
              </a:prstGeom>
              <a:solidFill>
                <a:srgbClr val="C00000"/>
              </a:solidFill>
              <a:ln w="9525">
                <a:solidFill>
                  <a:schemeClr val="accent1"/>
                </a:solidFill>
                <a:miter lim="800000"/>
                <a:headEnd/>
                <a:tailEnd/>
              </a:ln>
            </p:spPr>
            <p:txBody>
              <a:bodyPr vert="vert270" wrap="none" lIns="0" tIns="182880" rIns="0" bIns="182880" anchor="ctr"/>
              <a:lstStyle/>
              <a:p>
                <a:pPr algn="ctr"/>
                <a:r>
                  <a:rPr lang="en-US" sz="1400" dirty="0" smtClean="0">
                    <a:latin typeface="Calibri" pitchFamily="34" charset="0"/>
                  </a:rPr>
                  <a:t>CPU</a:t>
                </a:r>
                <a:endParaRPr lang="en-US" sz="1400" dirty="0">
                  <a:latin typeface="Calibri" pitchFamily="34" charset="0"/>
                </a:endParaRPr>
              </a:p>
            </p:txBody>
          </p:sp>
          <p:sp>
            <p:nvSpPr>
              <p:cNvPr id="243" name="Rectangle 15"/>
              <p:cNvSpPr>
                <a:spLocks noChangeArrowheads="1"/>
              </p:cNvSpPr>
              <p:nvPr/>
            </p:nvSpPr>
            <p:spPr bwMode="auto">
              <a:xfrm>
                <a:off x="2330449" y="4402136"/>
                <a:ext cx="4402137" cy="457200"/>
              </a:xfrm>
              <a:prstGeom prst="rect">
                <a:avLst/>
              </a:prstGeom>
              <a:solidFill>
                <a:schemeClr val="accent1"/>
              </a:solidFill>
              <a:ln w="9525">
                <a:solidFill>
                  <a:schemeClr val="tx1"/>
                </a:solidFill>
                <a:miter lim="800000"/>
                <a:headEnd/>
                <a:tailEnd/>
              </a:ln>
            </p:spPr>
            <p:txBody>
              <a:bodyPr wrap="none" anchor="ctr"/>
              <a:lstStyle/>
              <a:p>
                <a:pPr algn="ctr"/>
                <a:r>
                  <a:rPr lang="en-US" sz="2400" dirty="0" smtClean="0">
                    <a:latin typeface="Calibri" pitchFamily="34" charset="0"/>
                  </a:rPr>
                  <a:t>VXS-Crate</a:t>
                </a:r>
                <a:endParaRPr lang="en-US" sz="2400" dirty="0">
                  <a:latin typeface="Calibri" pitchFamily="34" charset="0"/>
                </a:endParaRPr>
              </a:p>
            </p:txBody>
          </p:sp>
          <p:sp>
            <p:nvSpPr>
              <p:cNvPr id="244" name="Rectangle 18"/>
              <p:cNvSpPr>
                <a:spLocks noChangeArrowheads="1"/>
              </p:cNvSpPr>
              <p:nvPr/>
            </p:nvSpPr>
            <p:spPr bwMode="auto">
              <a:xfrm>
                <a:off x="2328861" y="1930399"/>
                <a:ext cx="236538" cy="169862"/>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245" name="Rectangle 23"/>
              <p:cNvSpPr>
                <a:spLocks noChangeArrowheads="1"/>
              </p:cNvSpPr>
              <p:nvPr/>
            </p:nvSpPr>
            <p:spPr bwMode="auto">
              <a:xfrm>
                <a:off x="2328861" y="4165599"/>
                <a:ext cx="236538" cy="169862"/>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grpSp>
        <p:sp>
          <p:nvSpPr>
            <p:cNvPr id="201" name="Rectangle 10"/>
            <p:cNvSpPr>
              <a:spLocks noChangeArrowheads="1"/>
            </p:cNvSpPr>
            <p:nvPr/>
          </p:nvSpPr>
          <p:spPr bwMode="auto">
            <a:xfrm>
              <a:off x="8795347" y="4703385"/>
              <a:ext cx="130779" cy="1247484"/>
            </a:xfrm>
            <a:prstGeom prst="rect">
              <a:avLst/>
            </a:prstGeom>
            <a:solidFill>
              <a:srgbClr val="00B0F0"/>
            </a:solidFill>
            <a:ln w="9525">
              <a:solidFill>
                <a:schemeClr val="accent1"/>
              </a:solidFill>
              <a:miter lim="800000"/>
              <a:headEnd/>
              <a:tailEnd/>
            </a:ln>
          </p:spPr>
          <p:txBody>
            <a:bodyPr vert="vert270" wrap="none" lIns="0" tIns="182880" rIns="0" bIns="182880" anchor="ctr"/>
            <a:lstStyle/>
            <a:p>
              <a:pPr algn="ctr"/>
              <a:r>
                <a:rPr lang="en-US" sz="1400" dirty="0" smtClean="0">
                  <a:latin typeface="Calibri" pitchFamily="34" charset="0"/>
                </a:rPr>
                <a:t>TI</a:t>
              </a:r>
              <a:endParaRPr lang="en-US" sz="1400" dirty="0">
                <a:latin typeface="Calibri" pitchFamily="34" charset="0"/>
              </a:endParaRPr>
            </a:p>
          </p:txBody>
        </p:sp>
        <p:sp>
          <p:nvSpPr>
            <p:cNvPr id="202" name="Rectangle 18"/>
            <p:cNvSpPr>
              <a:spLocks noChangeArrowheads="1"/>
            </p:cNvSpPr>
            <p:nvPr/>
          </p:nvSpPr>
          <p:spPr bwMode="auto">
            <a:xfrm>
              <a:off x="8794529" y="471237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203" name="Rectangle 23"/>
            <p:cNvSpPr>
              <a:spLocks noChangeArrowheads="1"/>
            </p:cNvSpPr>
            <p:nvPr/>
          </p:nvSpPr>
          <p:spPr bwMode="auto">
            <a:xfrm>
              <a:off x="8794529" y="586339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204" name="Rectangle 203"/>
            <p:cNvSpPr>
              <a:spLocks noChangeArrowheads="1"/>
            </p:cNvSpPr>
            <p:nvPr/>
          </p:nvSpPr>
          <p:spPr bwMode="auto">
            <a:xfrm>
              <a:off x="8513731" y="4703385"/>
              <a:ext cx="130779" cy="1247484"/>
            </a:xfrm>
            <a:prstGeom prst="rect">
              <a:avLst/>
            </a:prstGeom>
            <a:solidFill>
              <a:srgbClr val="00B0F0"/>
            </a:solidFill>
            <a:ln w="9525">
              <a:solidFill>
                <a:schemeClr val="accent1"/>
              </a:solidFill>
              <a:miter lim="800000"/>
              <a:headEnd/>
              <a:tailEnd/>
            </a:ln>
          </p:spPr>
          <p:txBody>
            <a:bodyPr vert="vert270" wrap="none" lIns="0" tIns="182880" rIns="0" bIns="182880" anchor="ctr"/>
            <a:lstStyle/>
            <a:p>
              <a:pPr algn="ctr"/>
              <a:r>
                <a:rPr lang="en-US" sz="1400" dirty="0" smtClean="0">
                  <a:latin typeface="Calibri" pitchFamily="34" charset="0"/>
                </a:rPr>
                <a:t>VSCM</a:t>
              </a:r>
              <a:endParaRPr lang="en-US" sz="1400" dirty="0">
                <a:latin typeface="Calibri" pitchFamily="34" charset="0"/>
              </a:endParaRPr>
            </a:p>
          </p:txBody>
        </p:sp>
        <p:sp>
          <p:nvSpPr>
            <p:cNvPr id="205" name="Rectangle 18"/>
            <p:cNvSpPr>
              <a:spLocks noChangeArrowheads="1"/>
            </p:cNvSpPr>
            <p:nvPr/>
          </p:nvSpPr>
          <p:spPr bwMode="auto">
            <a:xfrm>
              <a:off x="8512913" y="471237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206" name="Rectangle 23"/>
            <p:cNvSpPr>
              <a:spLocks noChangeArrowheads="1"/>
            </p:cNvSpPr>
            <p:nvPr/>
          </p:nvSpPr>
          <p:spPr bwMode="auto">
            <a:xfrm>
              <a:off x="8512913" y="586339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207" name="Rectangle 10"/>
            <p:cNvSpPr>
              <a:spLocks noChangeArrowheads="1"/>
            </p:cNvSpPr>
            <p:nvPr/>
          </p:nvSpPr>
          <p:spPr bwMode="auto">
            <a:xfrm>
              <a:off x="8373862" y="4703385"/>
              <a:ext cx="130779" cy="1247484"/>
            </a:xfrm>
            <a:prstGeom prst="rect">
              <a:avLst/>
            </a:prstGeom>
            <a:solidFill>
              <a:srgbClr val="00B0F0"/>
            </a:solidFill>
            <a:ln w="9525">
              <a:solidFill>
                <a:schemeClr val="accent1"/>
              </a:solidFill>
              <a:miter lim="800000"/>
              <a:headEnd/>
              <a:tailEnd/>
            </a:ln>
          </p:spPr>
          <p:txBody>
            <a:bodyPr vert="vert270" wrap="none" lIns="0" tIns="182880" rIns="0" bIns="182880" anchor="ctr"/>
            <a:lstStyle/>
            <a:p>
              <a:pPr algn="ctr"/>
              <a:r>
                <a:rPr lang="en-US" sz="1400" dirty="0" smtClean="0">
                  <a:latin typeface="Calibri" pitchFamily="34" charset="0"/>
                </a:rPr>
                <a:t>VSCM</a:t>
              </a:r>
              <a:endParaRPr lang="en-US" sz="1400" dirty="0">
                <a:latin typeface="Calibri" pitchFamily="34" charset="0"/>
              </a:endParaRPr>
            </a:p>
          </p:txBody>
        </p:sp>
        <p:sp>
          <p:nvSpPr>
            <p:cNvPr id="208" name="Rectangle 18"/>
            <p:cNvSpPr>
              <a:spLocks noChangeArrowheads="1"/>
            </p:cNvSpPr>
            <p:nvPr/>
          </p:nvSpPr>
          <p:spPr bwMode="auto">
            <a:xfrm>
              <a:off x="8373044" y="471237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209" name="Rectangle 23"/>
            <p:cNvSpPr>
              <a:spLocks noChangeArrowheads="1"/>
            </p:cNvSpPr>
            <p:nvPr/>
          </p:nvSpPr>
          <p:spPr bwMode="auto">
            <a:xfrm>
              <a:off x="8373044" y="586339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210" name="Rectangle 10"/>
            <p:cNvSpPr>
              <a:spLocks noChangeArrowheads="1"/>
            </p:cNvSpPr>
            <p:nvPr/>
          </p:nvSpPr>
          <p:spPr bwMode="auto">
            <a:xfrm>
              <a:off x="8233367" y="4703385"/>
              <a:ext cx="130779" cy="1247484"/>
            </a:xfrm>
            <a:prstGeom prst="rect">
              <a:avLst/>
            </a:prstGeom>
            <a:solidFill>
              <a:srgbClr val="00B0F0"/>
            </a:solidFill>
            <a:ln w="9525">
              <a:solidFill>
                <a:schemeClr val="accent1"/>
              </a:solidFill>
              <a:miter lim="800000"/>
              <a:headEnd/>
              <a:tailEnd/>
            </a:ln>
          </p:spPr>
          <p:txBody>
            <a:bodyPr vert="vert270" wrap="none" lIns="0" tIns="182880" rIns="0" bIns="182880" anchor="ctr"/>
            <a:lstStyle/>
            <a:p>
              <a:pPr algn="ctr"/>
              <a:r>
                <a:rPr lang="en-US" sz="1400" dirty="0" smtClean="0">
                  <a:latin typeface="Calibri" pitchFamily="34" charset="0"/>
                </a:rPr>
                <a:t>VSCM</a:t>
              </a:r>
              <a:endParaRPr lang="en-US" sz="1400" dirty="0">
                <a:latin typeface="Calibri" pitchFamily="34" charset="0"/>
              </a:endParaRPr>
            </a:p>
          </p:txBody>
        </p:sp>
        <p:sp>
          <p:nvSpPr>
            <p:cNvPr id="211" name="Rectangle 18"/>
            <p:cNvSpPr>
              <a:spLocks noChangeArrowheads="1"/>
            </p:cNvSpPr>
            <p:nvPr/>
          </p:nvSpPr>
          <p:spPr bwMode="auto">
            <a:xfrm>
              <a:off x="8232549" y="471237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212" name="Rectangle 211"/>
            <p:cNvSpPr>
              <a:spLocks noChangeArrowheads="1"/>
            </p:cNvSpPr>
            <p:nvPr/>
          </p:nvSpPr>
          <p:spPr bwMode="auto">
            <a:xfrm>
              <a:off x="8232549" y="586339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213" name="Rectangle 10"/>
            <p:cNvSpPr>
              <a:spLocks noChangeArrowheads="1"/>
            </p:cNvSpPr>
            <p:nvPr/>
          </p:nvSpPr>
          <p:spPr bwMode="auto">
            <a:xfrm>
              <a:off x="8089873" y="4703089"/>
              <a:ext cx="130779" cy="1247484"/>
            </a:xfrm>
            <a:prstGeom prst="rect">
              <a:avLst/>
            </a:prstGeom>
            <a:solidFill>
              <a:srgbClr val="00B0F0"/>
            </a:solidFill>
            <a:ln w="9525">
              <a:solidFill>
                <a:schemeClr val="accent1"/>
              </a:solidFill>
              <a:miter lim="800000"/>
              <a:headEnd/>
              <a:tailEnd/>
            </a:ln>
          </p:spPr>
          <p:txBody>
            <a:bodyPr vert="vert270" wrap="none" lIns="0" tIns="182880" rIns="0" bIns="182880" anchor="ctr"/>
            <a:lstStyle/>
            <a:p>
              <a:pPr algn="ctr"/>
              <a:r>
                <a:rPr lang="en-US" sz="1400" dirty="0" smtClean="0">
                  <a:latin typeface="Calibri" pitchFamily="34" charset="0"/>
                </a:rPr>
                <a:t>VSCM</a:t>
              </a:r>
              <a:endParaRPr lang="en-US" sz="1400" dirty="0">
                <a:latin typeface="Calibri" pitchFamily="34" charset="0"/>
              </a:endParaRPr>
            </a:p>
          </p:txBody>
        </p:sp>
        <p:sp>
          <p:nvSpPr>
            <p:cNvPr id="214" name="Rectangle 18"/>
            <p:cNvSpPr>
              <a:spLocks noChangeArrowheads="1"/>
            </p:cNvSpPr>
            <p:nvPr/>
          </p:nvSpPr>
          <p:spPr bwMode="auto">
            <a:xfrm>
              <a:off x="8089055" y="4712082"/>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215" name="Rectangle 23"/>
            <p:cNvSpPr>
              <a:spLocks noChangeArrowheads="1"/>
            </p:cNvSpPr>
            <p:nvPr/>
          </p:nvSpPr>
          <p:spPr bwMode="auto">
            <a:xfrm>
              <a:off x="8089055" y="5863102"/>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216" name="Rectangle 10"/>
            <p:cNvSpPr>
              <a:spLocks noChangeArrowheads="1"/>
            </p:cNvSpPr>
            <p:nvPr/>
          </p:nvSpPr>
          <p:spPr bwMode="auto">
            <a:xfrm>
              <a:off x="7945868" y="4703385"/>
              <a:ext cx="130779" cy="1247484"/>
            </a:xfrm>
            <a:prstGeom prst="rect">
              <a:avLst/>
            </a:prstGeom>
            <a:solidFill>
              <a:srgbClr val="00B0F0"/>
            </a:solidFill>
            <a:ln w="9525">
              <a:solidFill>
                <a:schemeClr val="accent1"/>
              </a:solidFill>
              <a:miter lim="800000"/>
              <a:headEnd/>
              <a:tailEnd/>
            </a:ln>
          </p:spPr>
          <p:txBody>
            <a:bodyPr vert="vert270" wrap="none" lIns="0" tIns="182880" rIns="0" bIns="182880" anchor="ctr"/>
            <a:lstStyle/>
            <a:p>
              <a:pPr algn="ctr"/>
              <a:r>
                <a:rPr lang="en-US" sz="1400" dirty="0" smtClean="0">
                  <a:latin typeface="Calibri" pitchFamily="34" charset="0"/>
                </a:rPr>
                <a:t>VSCM</a:t>
              </a:r>
              <a:endParaRPr lang="en-US" sz="1400" dirty="0">
                <a:latin typeface="Calibri" pitchFamily="34" charset="0"/>
              </a:endParaRPr>
            </a:p>
          </p:txBody>
        </p:sp>
        <p:sp>
          <p:nvSpPr>
            <p:cNvPr id="217" name="Rectangle 18"/>
            <p:cNvSpPr>
              <a:spLocks noChangeArrowheads="1"/>
            </p:cNvSpPr>
            <p:nvPr/>
          </p:nvSpPr>
          <p:spPr bwMode="auto">
            <a:xfrm>
              <a:off x="7945050" y="471237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218" name="Rectangle 23"/>
            <p:cNvSpPr>
              <a:spLocks noChangeArrowheads="1"/>
            </p:cNvSpPr>
            <p:nvPr/>
          </p:nvSpPr>
          <p:spPr bwMode="auto">
            <a:xfrm>
              <a:off x="7945050" y="586339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219" name="Rectangle 10"/>
            <p:cNvSpPr>
              <a:spLocks noChangeArrowheads="1"/>
            </p:cNvSpPr>
            <p:nvPr/>
          </p:nvSpPr>
          <p:spPr bwMode="auto">
            <a:xfrm>
              <a:off x="7517240" y="4703385"/>
              <a:ext cx="130779" cy="1247484"/>
            </a:xfrm>
            <a:prstGeom prst="rect">
              <a:avLst/>
            </a:prstGeom>
            <a:solidFill>
              <a:srgbClr val="00B0F0"/>
            </a:solidFill>
            <a:ln w="9525">
              <a:solidFill>
                <a:schemeClr val="accent1"/>
              </a:solidFill>
              <a:miter lim="800000"/>
              <a:headEnd/>
              <a:tailEnd/>
            </a:ln>
          </p:spPr>
          <p:txBody>
            <a:bodyPr vert="vert270" wrap="none" lIns="0" tIns="182880" rIns="0" bIns="182880" anchor="ctr"/>
            <a:lstStyle/>
            <a:p>
              <a:pPr algn="ctr"/>
              <a:r>
                <a:rPr lang="en-US" sz="1400" dirty="0" smtClean="0">
                  <a:latin typeface="Calibri" pitchFamily="34" charset="0"/>
                </a:rPr>
                <a:t>VSCM</a:t>
              </a:r>
              <a:endParaRPr lang="en-US" sz="1400" dirty="0">
                <a:latin typeface="Calibri" pitchFamily="34" charset="0"/>
              </a:endParaRPr>
            </a:p>
          </p:txBody>
        </p:sp>
        <p:sp>
          <p:nvSpPr>
            <p:cNvPr id="220" name="Rectangle 18"/>
            <p:cNvSpPr>
              <a:spLocks noChangeArrowheads="1"/>
            </p:cNvSpPr>
            <p:nvPr/>
          </p:nvSpPr>
          <p:spPr bwMode="auto">
            <a:xfrm>
              <a:off x="7516422" y="471237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221" name="Rectangle 23"/>
            <p:cNvSpPr>
              <a:spLocks noChangeArrowheads="1"/>
            </p:cNvSpPr>
            <p:nvPr/>
          </p:nvSpPr>
          <p:spPr bwMode="auto">
            <a:xfrm>
              <a:off x="7516422" y="586339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222" name="Rectangle 10"/>
            <p:cNvSpPr>
              <a:spLocks noChangeArrowheads="1"/>
            </p:cNvSpPr>
            <p:nvPr/>
          </p:nvSpPr>
          <p:spPr bwMode="auto">
            <a:xfrm>
              <a:off x="7374364" y="4703385"/>
              <a:ext cx="130779" cy="1247484"/>
            </a:xfrm>
            <a:prstGeom prst="rect">
              <a:avLst/>
            </a:prstGeom>
            <a:solidFill>
              <a:srgbClr val="00B0F0"/>
            </a:solidFill>
            <a:ln w="9525">
              <a:solidFill>
                <a:schemeClr val="accent1"/>
              </a:solidFill>
              <a:miter lim="800000"/>
              <a:headEnd/>
              <a:tailEnd/>
            </a:ln>
          </p:spPr>
          <p:txBody>
            <a:bodyPr vert="vert270" wrap="none" lIns="0" tIns="182880" rIns="0" bIns="182880" anchor="ctr"/>
            <a:lstStyle/>
            <a:p>
              <a:pPr algn="ctr"/>
              <a:r>
                <a:rPr lang="en-US" sz="1400" dirty="0" smtClean="0">
                  <a:latin typeface="Calibri" pitchFamily="34" charset="0"/>
                </a:rPr>
                <a:t>VSCM</a:t>
              </a:r>
              <a:endParaRPr lang="en-US" sz="1400" dirty="0">
                <a:latin typeface="Calibri" pitchFamily="34" charset="0"/>
              </a:endParaRPr>
            </a:p>
          </p:txBody>
        </p:sp>
        <p:sp>
          <p:nvSpPr>
            <p:cNvPr id="223" name="Rectangle 18"/>
            <p:cNvSpPr>
              <a:spLocks noChangeArrowheads="1"/>
            </p:cNvSpPr>
            <p:nvPr/>
          </p:nvSpPr>
          <p:spPr bwMode="auto">
            <a:xfrm>
              <a:off x="7373546" y="471237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224" name="Rectangle 23"/>
            <p:cNvSpPr>
              <a:spLocks noChangeArrowheads="1"/>
            </p:cNvSpPr>
            <p:nvPr/>
          </p:nvSpPr>
          <p:spPr bwMode="auto">
            <a:xfrm>
              <a:off x="7373546" y="586339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225" name="Rectangle 10"/>
            <p:cNvSpPr>
              <a:spLocks noChangeArrowheads="1"/>
            </p:cNvSpPr>
            <p:nvPr/>
          </p:nvSpPr>
          <p:spPr bwMode="auto">
            <a:xfrm>
              <a:off x="7233251" y="4703089"/>
              <a:ext cx="130779" cy="1247484"/>
            </a:xfrm>
            <a:prstGeom prst="rect">
              <a:avLst/>
            </a:prstGeom>
            <a:solidFill>
              <a:srgbClr val="00B0F0"/>
            </a:solidFill>
            <a:ln w="9525">
              <a:solidFill>
                <a:schemeClr val="accent1"/>
              </a:solidFill>
              <a:miter lim="800000"/>
              <a:headEnd/>
              <a:tailEnd/>
            </a:ln>
          </p:spPr>
          <p:txBody>
            <a:bodyPr vert="vert270" wrap="none" lIns="0" tIns="182880" rIns="0" bIns="182880" anchor="ctr"/>
            <a:lstStyle/>
            <a:p>
              <a:pPr algn="ctr"/>
              <a:r>
                <a:rPr lang="en-US" sz="1400" dirty="0" smtClean="0">
                  <a:latin typeface="Calibri" pitchFamily="34" charset="0"/>
                </a:rPr>
                <a:t>VSCM</a:t>
              </a:r>
              <a:endParaRPr lang="en-US" sz="1400" dirty="0">
                <a:latin typeface="Calibri" pitchFamily="34" charset="0"/>
              </a:endParaRPr>
            </a:p>
          </p:txBody>
        </p:sp>
        <p:sp>
          <p:nvSpPr>
            <p:cNvPr id="226" name="Rectangle 18"/>
            <p:cNvSpPr>
              <a:spLocks noChangeArrowheads="1"/>
            </p:cNvSpPr>
            <p:nvPr/>
          </p:nvSpPr>
          <p:spPr bwMode="auto">
            <a:xfrm>
              <a:off x="7232433" y="4712082"/>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227" name="Rectangle 23"/>
            <p:cNvSpPr>
              <a:spLocks noChangeArrowheads="1"/>
            </p:cNvSpPr>
            <p:nvPr/>
          </p:nvSpPr>
          <p:spPr bwMode="auto">
            <a:xfrm>
              <a:off x="7232433" y="5863102"/>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228" name="Rectangle 10"/>
            <p:cNvSpPr>
              <a:spLocks noChangeArrowheads="1"/>
            </p:cNvSpPr>
            <p:nvPr/>
          </p:nvSpPr>
          <p:spPr bwMode="auto">
            <a:xfrm>
              <a:off x="7089749" y="4703385"/>
              <a:ext cx="130779" cy="1247484"/>
            </a:xfrm>
            <a:prstGeom prst="rect">
              <a:avLst/>
            </a:prstGeom>
            <a:solidFill>
              <a:srgbClr val="00B0F0"/>
            </a:solidFill>
            <a:ln w="9525">
              <a:solidFill>
                <a:schemeClr val="accent1"/>
              </a:solidFill>
              <a:miter lim="800000"/>
              <a:headEnd/>
              <a:tailEnd/>
            </a:ln>
          </p:spPr>
          <p:txBody>
            <a:bodyPr vert="vert270" wrap="none" lIns="0" tIns="182880" rIns="0" bIns="182880" anchor="ctr"/>
            <a:lstStyle/>
            <a:p>
              <a:pPr algn="ctr"/>
              <a:r>
                <a:rPr lang="en-US" sz="1400" dirty="0" smtClean="0">
                  <a:latin typeface="Calibri" pitchFamily="34" charset="0"/>
                </a:rPr>
                <a:t>VSCM</a:t>
              </a:r>
              <a:endParaRPr lang="en-US" sz="1400" dirty="0">
                <a:latin typeface="Calibri" pitchFamily="34" charset="0"/>
              </a:endParaRPr>
            </a:p>
          </p:txBody>
        </p:sp>
        <p:sp>
          <p:nvSpPr>
            <p:cNvPr id="229" name="Rectangle 18"/>
            <p:cNvSpPr>
              <a:spLocks noChangeArrowheads="1"/>
            </p:cNvSpPr>
            <p:nvPr/>
          </p:nvSpPr>
          <p:spPr bwMode="auto">
            <a:xfrm>
              <a:off x="7088931" y="471237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230" name="Rectangle 23"/>
            <p:cNvSpPr>
              <a:spLocks noChangeArrowheads="1"/>
            </p:cNvSpPr>
            <p:nvPr/>
          </p:nvSpPr>
          <p:spPr bwMode="auto">
            <a:xfrm>
              <a:off x="7088931" y="5863398"/>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231" name="Rectangle 10"/>
            <p:cNvSpPr>
              <a:spLocks noChangeArrowheads="1"/>
            </p:cNvSpPr>
            <p:nvPr/>
          </p:nvSpPr>
          <p:spPr bwMode="auto">
            <a:xfrm>
              <a:off x="6946255" y="4703089"/>
              <a:ext cx="130779" cy="1247484"/>
            </a:xfrm>
            <a:prstGeom prst="rect">
              <a:avLst/>
            </a:prstGeom>
            <a:solidFill>
              <a:srgbClr val="00B0F0"/>
            </a:solidFill>
            <a:ln w="9525">
              <a:solidFill>
                <a:schemeClr val="accent1"/>
              </a:solidFill>
              <a:miter lim="800000"/>
              <a:headEnd/>
              <a:tailEnd/>
            </a:ln>
          </p:spPr>
          <p:txBody>
            <a:bodyPr vert="vert270" wrap="none" lIns="0" tIns="182880" rIns="0" bIns="182880" anchor="ctr"/>
            <a:lstStyle/>
            <a:p>
              <a:pPr algn="ctr"/>
              <a:r>
                <a:rPr lang="en-US" sz="1400" dirty="0" smtClean="0">
                  <a:latin typeface="Calibri" pitchFamily="34" charset="0"/>
                </a:rPr>
                <a:t>VSCM</a:t>
              </a:r>
            </a:p>
          </p:txBody>
        </p:sp>
        <p:sp>
          <p:nvSpPr>
            <p:cNvPr id="232" name="Rectangle 18"/>
            <p:cNvSpPr>
              <a:spLocks noChangeArrowheads="1"/>
            </p:cNvSpPr>
            <p:nvPr/>
          </p:nvSpPr>
          <p:spPr bwMode="auto">
            <a:xfrm>
              <a:off x="6945437" y="4712082"/>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233" name="Rectangle 23"/>
            <p:cNvSpPr>
              <a:spLocks noChangeArrowheads="1"/>
            </p:cNvSpPr>
            <p:nvPr/>
          </p:nvSpPr>
          <p:spPr bwMode="auto">
            <a:xfrm>
              <a:off x="6945437" y="5863102"/>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234" name="Rectangle 10"/>
            <p:cNvSpPr>
              <a:spLocks noChangeArrowheads="1"/>
            </p:cNvSpPr>
            <p:nvPr/>
          </p:nvSpPr>
          <p:spPr bwMode="auto">
            <a:xfrm>
              <a:off x="6804623" y="4703097"/>
              <a:ext cx="130779" cy="1247484"/>
            </a:xfrm>
            <a:prstGeom prst="rect">
              <a:avLst/>
            </a:prstGeom>
            <a:solidFill>
              <a:srgbClr val="00B0F0"/>
            </a:solidFill>
            <a:ln w="9525">
              <a:solidFill>
                <a:schemeClr val="accent1"/>
              </a:solidFill>
              <a:miter lim="800000"/>
              <a:headEnd/>
              <a:tailEnd/>
            </a:ln>
          </p:spPr>
          <p:txBody>
            <a:bodyPr vert="vert270" wrap="none" lIns="0" tIns="182880" rIns="0" bIns="182880" anchor="ctr"/>
            <a:lstStyle/>
            <a:p>
              <a:pPr algn="ctr"/>
              <a:r>
                <a:rPr lang="en-US" sz="1400" dirty="0" smtClean="0">
                  <a:latin typeface="Calibri" pitchFamily="34" charset="0"/>
                </a:rPr>
                <a:t>VSCM</a:t>
              </a:r>
              <a:endParaRPr lang="en-US" sz="1400" dirty="0">
                <a:latin typeface="Calibri" pitchFamily="34" charset="0"/>
              </a:endParaRPr>
            </a:p>
          </p:txBody>
        </p:sp>
        <p:sp>
          <p:nvSpPr>
            <p:cNvPr id="235" name="Rectangle 18"/>
            <p:cNvSpPr>
              <a:spLocks noChangeArrowheads="1"/>
            </p:cNvSpPr>
            <p:nvPr/>
          </p:nvSpPr>
          <p:spPr bwMode="auto">
            <a:xfrm>
              <a:off x="6803805" y="4712090"/>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236" name="Rectangle 23"/>
            <p:cNvSpPr>
              <a:spLocks noChangeArrowheads="1"/>
            </p:cNvSpPr>
            <p:nvPr/>
          </p:nvSpPr>
          <p:spPr bwMode="auto">
            <a:xfrm>
              <a:off x="6803805" y="5863110"/>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237" name="Rectangle 10"/>
            <p:cNvSpPr>
              <a:spLocks noChangeArrowheads="1"/>
            </p:cNvSpPr>
            <p:nvPr/>
          </p:nvSpPr>
          <p:spPr bwMode="auto">
            <a:xfrm>
              <a:off x="7802731" y="4703644"/>
              <a:ext cx="130779" cy="1247484"/>
            </a:xfrm>
            <a:prstGeom prst="rect">
              <a:avLst/>
            </a:prstGeom>
            <a:solidFill>
              <a:schemeClr val="folHlink"/>
            </a:solidFill>
            <a:ln w="9525">
              <a:solidFill>
                <a:schemeClr val="accent1"/>
              </a:solidFill>
              <a:miter lim="800000"/>
              <a:headEnd/>
              <a:tailEnd/>
            </a:ln>
          </p:spPr>
          <p:txBody>
            <a:bodyPr vert="vert270" wrap="none" lIns="0" tIns="182880" rIns="0" bIns="182880" anchor="ctr"/>
            <a:lstStyle/>
            <a:p>
              <a:pPr algn="ctr"/>
              <a:r>
                <a:rPr lang="en-US" sz="1400" dirty="0" smtClean="0">
                  <a:latin typeface="Calibri" pitchFamily="34" charset="0"/>
                </a:rPr>
                <a:t>SD</a:t>
              </a:r>
              <a:endParaRPr lang="en-US" sz="1400" dirty="0">
                <a:latin typeface="Calibri" pitchFamily="34" charset="0"/>
              </a:endParaRPr>
            </a:p>
          </p:txBody>
        </p:sp>
        <p:sp>
          <p:nvSpPr>
            <p:cNvPr id="238" name="Rectangle 18"/>
            <p:cNvSpPr>
              <a:spLocks noChangeArrowheads="1"/>
            </p:cNvSpPr>
            <p:nvPr/>
          </p:nvSpPr>
          <p:spPr bwMode="auto">
            <a:xfrm>
              <a:off x="7807683" y="4711109"/>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239" name="Rectangle 23"/>
            <p:cNvSpPr>
              <a:spLocks noChangeArrowheads="1"/>
            </p:cNvSpPr>
            <p:nvPr/>
          </p:nvSpPr>
          <p:spPr bwMode="auto">
            <a:xfrm>
              <a:off x="7807683" y="5862129"/>
              <a:ext cx="121788" cy="87471"/>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grpSp>
      <p:cxnSp>
        <p:nvCxnSpPr>
          <p:cNvPr id="246" name="Shape 208"/>
          <p:cNvCxnSpPr>
            <a:endCxn id="57" idx="2"/>
          </p:cNvCxnSpPr>
          <p:nvPr/>
        </p:nvCxnSpPr>
        <p:spPr bwMode="auto">
          <a:xfrm rot="16200000" flipV="1">
            <a:off x="4111150" y="4785868"/>
            <a:ext cx="1453402" cy="791388"/>
          </a:xfrm>
          <a:prstGeom prst="bentConnector3">
            <a:avLst>
              <a:gd name="adj1" fmla="val -198"/>
            </a:avLst>
          </a:prstGeom>
          <a:solidFill>
            <a:schemeClr val="accent1"/>
          </a:solidFill>
          <a:ln w="25400" cap="flat" cmpd="sng" algn="ctr">
            <a:solidFill>
              <a:schemeClr val="accent2">
                <a:lumMod val="75000"/>
              </a:schemeClr>
            </a:solidFill>
            <a:prstDash val="solid"/>
            <a:round/>
            <a:headEnd type="arrow" w="med" len="med"/>
            <a:tailEnd type="arrow"/>
          </a:ln>
          <a:effectLst/>
        </p:spPr>
      </p:cxnSp>
      <p:cxnSp>
        <p:nvCxnSpPr>
          <p:cNvPr id="249" name="Shape 208"/>
          <p:cNvCxnSpPr/>
          <p:nvPr/>
        </p:nvCxnSpPr>
        <p:spPr bwMode="auto">
          <a:xfrm rot="16200000" flipV="1">
            <a:off x="4263550" y="4938268"/>
            <a:ext cx="1453402" cy="791388"/>
          </a:xfrm>
          <a:prstGeom prst="bentConnector3">
            <a:avLst>
              <a:gd name="adj1" fmla="val -198"/>
            </a:avLst>
          </a:prstGeom>
          <a:solidFill>
            <a:schemeClr val="accent1"/>
          </a:solidFill>
          <a:ln w="25400" cap="flat" cmpd="sng" algn="ctr">
            <a:solidFill>
              <a:schemeClr val="accent2">
                <a:lumMod val="75000"/>
              </a:schemeClr>
            </a:solidFill>
            <a:prstDash val="solid"/>
            <a:round/>
            <a:headEnd type="arrow" w="med" len="med"/>
            <a:tailEnd type="arrow"/>
          </a:ln>
          <a:effectLst/>
        </p:spPr>
      </p:cxnSp>
      <p:cxnSp>
        <p:nvCxnSpPr>
          <p:cNvPr id="250" name="Shape 208"/>
          <p:cNvCxnSpPr/>
          <p:nvPr/>
        </p:nvCxnSpPr>
        <p:spPr bwMode="auto">
          <a:xfrm rot="16200000" flipV="1">
            <a:off x="4415950" y="5090668"/>
            <a:ext cx="1453402" cy="791388"/>
          </a:xfrm>
          <a:prstGeom prst="bentConnector3">
            <a:avLst>
              <a:gd name="adj1" fmla="val -198"/>
            </a:avLst>
          </a:prstGeom>
          <a:solidFill>
            <a:schemeClr val="accent1"/>
          </a:solidFill>
          <a:ln w="25400" cap="flat" cmpd="sng" algn="ctr">
            <a:solidFill>
              <a:schemeClr val="accent2">
                <a:lumMod val="75000"/>
              </a:schemeClr>
            </a:solidFill>
            <a:prstDash val="solid"/>
            <a:round/>
            <a:headEnd type="arrow" w="med" len="med"/>
            <a:tailEnd type="arrow"/>
          </a:ln>
          <a:effectLst/>
        </p:spPr>
      </p:cxnSp>
      <p:sp>
        <p:nvSpPr>
          <p:cNvPr id="251" name="TextBox 250"/>
          <p:cNvSpPr txBox="1"/>
          <p:nvPr/>
        </p:nvSpPr>
        <p:spPr>
          <a:xfrm>
            <a:off x="5557099" y="5897036"/>
            <a:ext cx="2909189" cy="307777"/>
          </a:xfrm>
          <a:prstGeom prst="rect">
            <a:avLst/>
          </a:prstGeom>
          <a:noFill/>
        </p:spPr>
        <p:txBody>
          <a:bodyPr wrap="square" rtlCol="0">
            <a:spAutoFit/>
          </a:bodyPr>
          <a:lstStyle/>
          <a:p>
            <a:r>
              <a:rPr lang="en-US" sz="1400" b="1" dirty="0" smtClean="0">
                <a:solidFill>
                  <a:schemeClr val="accent2">
                    <a:lumMod val="75000"/>
                  </a:schemeClr>
                </a:solidFill>
                <a:latin typeface="+mn-lt"/>
              </a:rPr>
              <a:t>Gigabit Ethernet (to event builder)</a:t>
            </a:r>
            <a:endParaRPr lang="en-US" sz="1400" b="1" dirty="0">
              <a:solidFill>
                <a:schemeClr val="accent2">
                  <a:lumMod val="75000"/>
                </a:schemeClr>
              </a:solidFill>
              <a:latin typeface="+mn-lt"/>
            </a:endParaRPr>
          </a:p>
        </p:txBody>
      </p:sp>
      <p:cxnSp>
        <p:nvCxnSpPr>
          <p:cNvPr id="257" name="Shape 208"/>
          <p:cNvCxnSpPr>
            <a:stCxn id="203" idx="2"/>
          </p:cNvCxnSpPr>
          <p:nvPr/>
        </p:nvCxnSpPr>
        <p:spPr bwMode="auto">
          <a:xfrm rot="16200000" flipH="1">
            <a:off x="6930057" y="4654724"/>
            <a:ext cx="727462" cy="935811"/>
          </a:xfrm>
          <a:prstGeom prst="bentConnector2">
            <a:avLst/>
          </a:prstGeom>
          <a:solidFill>
            <a:schemeClr val="accent1"/>
          </a:solidFill>
          <a:ln w="25400" cap="flat" cmpd="sng" algn="ctr">
            <a:solidFill>
              <a:srgbClr val="0070C0"/>
            </a:solidFill>
            <a:prstDash val="solid"/>
            <a:round/>
            <a:headEnd type="arrow" w="med" len="med"/>
            <a:tailEnd type="arrow"/>
          </a:ln>
          <a:effectLst/>
        </p:spPr>
      </p:cxnSp>
      <p:sp>
        <p:nvSpPr>
          <p:cNvPr id="262" name="TextBox 261"/>
          <p:cNvSpPr txBox="1"/>
          <p:nvPr/>
        </p:nvSpPr>
        <p:spPr>
          <a:xfrm>
            <a:off x="7150483" y="4536708"/>
            <a:ext cx="1934498" cy="523220"/>
          </a:xfrm>
          <a:prstGeom prst="rect">
            <a:avLst/>
          </a:prstGeom>
          <a:noFill/>
        </p:spPr>
        <p:txBody>
          <a:bodyPr wrap="square" rtlCol="0">
            <a:spAutoFit/>
          </a:bodyPr>
          <a:lstStyle/>
          <a:p>
            <a:pPr algn="ctr"/>
            <a:r>
              <a:rPr lang="en-US" sz="1400" b="1" dirty="0" smtClean="0">
                <a:solidFill>
                  <a:srgbClr val="0070C0"/>
                </a:solidFill>
                <a:latin typeface="+mn-lt"/>
              </a:rPr>
              <a:t>Fiber Optics (from global trigger crate)</a:t>
            </a:r>
            <a:endParaRPr lang="en-US" sz="1400" b="1" dirty="0">
              <a:solidFill>
                <a:srgbClr val="0070C0"/>
              </a:solidFill>
              <a:latin typeface="+mn-lt"/>
            </a:endParaRPr>
          </a:p>
        </p:txBody>
      </p:sp>
      <p:sp>
        <p:nvSpPr>
          <p:cNvPr id="266" name="Text Box 72"/>
          <p:cNvSpPr txBox="1">
            <a:spLocks noChangeArrowheads="1"/>
          </p:cNvSpPr>
          <p:nvPr/>
        </p:nvSpPr>
        <p:spPr bwMode="auto">
          <a:xfrm>
            <a:off x="2289978" y="3955627"/>
            <a:ext cx="2157433" cy="307777"/>
          </a:xfrm>
          <a:prstGeom prst="rect">
            <a:avLst/>
          </a:prstGeom>
          <a:noFill/>
          <a:ln w="9525">
            <a:noFill/>
            <a:miter lim="800000"/>
            <a:headEnd/>
            <a:tailEnd/>
          </a:ln>
        </p:spPr>
        <p:txBody>
          <a:bodyPr wrap="square" lIns="0" tIns="0" rIns="0" bIns="0">
            <a:spAutoFit/>
          </a:bodyPr>
          <a:lstStyle/>
          <a:p>
            <a:pPr algn="ctr"/>
            <a:r>
              <a:rPr lang="en-US" sz="1000" b="1" i="1" dirty="0" smtClean="0">
                <a:solidFill>
                  <a:srgbClr val="000000"/>
                </a:solidFill>
                <a:latin typeface="+mn-lt"/>
              </a:rPr>
              <a:t>66x High Density Round </a:t>
            </a:r>
          </a:p>
          <a:p>
            <a:pPr algn="ctr"/>
            <a:r>
              <a:rPr lang="en-US" sz="1000" b="1" i="1" dirty="0" smtClean="0">
                <a:solidFill>
                  <a:srgbClr val="000000"/>
                </a:solidFill>
                <a:latin typeface="+mn-lt"/>
              </a:rPr>
              <a:t>Shielded (100 Ohm twisted pair)</a:t>
            </a:r>
            <a:endParaRPr lang="en-US" sz="1000" b="1" dirty="0">
              <a:latin typeface="+mn-lt"/>
            </a:endParaRPr>
          </a:p>
        </p:txBody>
      </p:sp>
    </p:spTree>
    <p:extLst>
      <p:ext uri="{BB962C8B-B14F-4D97-AF65-F5344CB8AC3E}">
        <p14:creationId xmlns:p14="http://schemas.microsoft.com/office/powerpoint/2010/main" val="4002647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83916</TotalTime>
  <Pages>1</Pages>
  <Words>2189</Words>
  <Application>Microsoft Macintosh PowerPoint</Application>
  <PresentationFormat>Letter Paper (8.5x11 in)</PresentationFormat>
  <Paragraphs>533</Paragraphs>
  <Slides>50</Slides>
  <Notes>32</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JLabPowerpointMain</vt:lpstr>
      <vt:lpstr>  Assessment of the SVT Project  SVT technical project lead</vt:lpstr>
      <vt:lpstr>Outline</vt:lpstr>
      <vt:lpstr>CLAS12 in Hall B</vt:lpstr>
      <vt:lpstr>CLAS12 Central Detector</vt:lpstr>
      <vt:lpstr>CLAS12 SVT Physics Requirements</vt:lpstr>
      <vt:lpstr>SVT Technical Parameters</vt:lpstr>
      <vt:lpstr>SVT Overview</vt:lpstr>
      <vt:lpstr>SVT Module Features</vt:lpstr>
      <vt:lpstr>SVT DAQ</vt:lpstr>
      <vt:lpstr>SVT Slow Controls</vt:lpstr>
      <vt:lpstr>SVT QA/QC and Manufacturing Plan</vt:lpstr>
      <vt:lpstr>Outline</vt:lpstr>
      <vt:lpstr>SVT Module Production and QA Complete</vt:lpstr>
      <vt:lpstr>SVT Region 1 assembly</vt:lpstr>
      <vt:lpstr>SVT Region 2 assembly</vt:lpstr>
      <vt:lpstr>Region 3 Assembly</vt:lpstr>
      <vt:lpstr>Region 4 Survey and Alignment</vt:lpstr>
      <vt:lpstr>Region 4 Assembly</vt:lpstr>
      <vt:lpstr>Region 4 Assembled</vt:lpstr>
      <vt:lpstr>SVT Assembly: Cabling and Faraday Cage</vt:lpstr>
      <vt:lpstr>SVT Detector Hardware and Cabling</vt:lpstr>
      <vt:lpstr>SVT DAQ, Trigger, and PS Checkout in EEL124</vt:lpstr>
      <vt:lpstr>SVT Slow Controls Tasks Complete</vt:lpstr>
      <vt:lpstr>Checkout the SVT cooling system</vt:lpstr>
      <vt:lpstr>SVT Web Monitoring</vt:lpstr>
      <vt:lpstr>SVT Monitoring: Ambient Temperature</vt:lpstr>
      <vt:lpstr>SVT Monitoring: Sensor Leakage Currents</vt:lpstr>
      <vt:lpstr>SVT Calibration, R1-R4</vt:lpstr>
      <vt:lpstr>SVT Calibration, R1-R4</vt:lpstr>
      <vt:lpstr>SVT commissioning with cosmic rays</vt:lpstr>
      <vt:lpstr>Reconstruction of tracks in the SVT</vt:lpstr>
      <vt:lpstr>Strip Occupancy</vt:lpstr>
      <vt:lpstr>SVT commissioning with cosmic muons</vt:lpstr>
      <vt:lpstr>SVT Databases</vt:lpstr>
      <vt:lpstr>SVT Web page in Clas12Docs</vt:lpstr>
      <vt:lpstr>Construction Project Status</vt:lpstr>
      <vt:lpstr>Outline</vt:lpstr>
      <vt:lpstr>Summary of project work remaining</vt:lpstr>
      <vt:lpstr>Slow Controls Software Development</vt:lpstr>
      <vt:lpstr>Full System Test and Burn-In in the Clean Room: R3</vt:lpstr>
      <vt:lpstr>Full System Test and Burn-In in the Clean Room: R4</vt:lpstr>
      <vt:lpstr>Checkout SVT DAQ and Trigger</vt:lpstr>
      <vt:lpstr>Full System Test: Integration of R3/R4</vt:lpstr>
      <vt:lpstr>SVT – Region 4 Integration</vt:lpstr>
      <vt:lpstr>Initial Mount, Cable, and Check SVT System in the Hall B</vt:lpstr>
      <vt:lpstr>Central Detector Installation in Hall B</vt:lpstr>
      <vt:lpstr>Roll In and Align SVT System After Beam Run</vt:lpstr>
      <vt:lpstr>Outline</vt:lpstr>
      <vt:lpstr>Off Project Activities</vt:lpstr>
      <vt:lpstr>Summary</vt:lpstr>
    </vt:vector>
  </TitlesOfParts>
  <Company>Jefferson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[Enter Presentation Name Here]</dc:title>
  <dc:subject>BESAC</dc:subject>
  <dc:creator>Julie J. Oyer</dc:creator>
  <cp:keywords>Presentation Generic</cp:keywords>
  <cp:lastModifiedBy>Pat Stroop</cp:lastModifiedBy>
  <cp:revision>2384</cp:revision>
  <cp:lastPrinted>2015-06-04T15:20:13Z</cp:lastPrinted>
  <dcterms:created xsi:type="dcterms:W3CDTF">2005-02-01T21:25:50Z</dcterms:created>
  <dcterms:modified xsi:type="dcterms:W3CDTF">2015-06-04T20:13:10Z</dcterms:modified>
</cp:coreProperties>
</file>