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6" r:id="rId3"/>
    <p:sldId id="267" r:id="rId4"/>
    <p:sldId id="264" r:id="rId5"/>
    <p:sldId id="265" r:id="rId6"/>
    <p:sldId id="268" r:id="rId7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94" d="100"/>
          <a:sy n="94" d="100"/>
        </p:scale>
        <p:origin x="-41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6/4/15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902581" y="6534090"/>
            <a:ext cx="30604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i="1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Dir's CLAS12 Detector Assessments - June 5, 2015   </a:t>
            </a:r>
            <a:r>
              <a:rPr lang="en-US" sz="800" i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Page </a:t>
            </a:r>
            <a:fld id="{90D66C53-FD60-4B76-87AB-8CA91569D26A}" type="slidenum">
              <a:rPr lang="en-US" sz="800" i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en-US" sz="8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endParaRPr lang="en-US" sz="8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6/4/15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6/4/15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6/4/15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65109F8C-9F4D-5945-807D-33CC9F4EE4DF}" type="datetimeFigureOut">
              <a:rPr lang="en-US" smtClean="0"/>
              <a:pPr/>
              <a:t>6/4/15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Minion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inion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inion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inion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inion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inion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Director’s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CLAS12 Detector  Assessment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Friday,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June 5,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2015</a:t>
            </a:r>
          </a:p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Jefferson Lab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nion Pro"/>
              </a:rPr>
              <a:t>SVT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Glenn R Young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Minion Pro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</p:spPr>
        <p:txBody>
          <a:bodyPr/>
          <a:lstStyle/>
          <a:p>
            <a:r>
              <a:rPr lang="en-US" sz="2400" b="1" dirty="0"/>
              <a:t>12 GeV </a:t>
            </a:r>
            <a:r>
              <a:rPr lang="en-US" sz="2400" b="1" dirty="0" smtClean="0"/>
              <a:t>1.4.2.2. Hall B Detectors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Earned Value $K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" y="1143000"/>
            <a:ext cx="89946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22800" y="835223"/>
            <a:ext cx="359664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Estimated Cost of All Work at Completion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277360" y="3031271"/>
            <a:ext cx="64008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17440" y="1588551"/>
            <a:ext cx="294640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Actual Cost of Accomplished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0000" y="2288103"/>
            <a:ext cx="256032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 Planned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17440" y="2877383"/>
            <a:ext cx="256032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Accomplished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5781040" y="2214880"/>
            <a:ext cx="568960" cy="227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1"/>
          </p:cNvCxnSpPr>
          <p:nvPr/>
        </p:nvCxnSpPr>
        <p:spPr>
          <a:xfrm flipH="1">
            <a:off x="4277360" y="1742440"/>
            <a:ext cx="640080" cy="5456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1"/>
          </p:cNvCxnSpPr>
          <p:nvPr/>
        </p:nvCxnSpPr>
        <p:spPr>
          <a:xfrm flipH="1">
            <a:off x="4277360" y="989112"/>
            <a:ext cx="345440" cy="5044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887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</p:spPr>
        <p:txBody>
          <a:bodyPr/>
          <a:lstStyle/>
          <a:p>
            <a:r>
              <a:rPr lang="en-US" sz="2400" b="1" dirty="0"/>
              <a:t>12 GeV </a:t>
            </a:r>
            <a:r>
              <a:rPr lang="en-US" sz="2400" b="1" dirty="0" smtClean="0"/>
              <a:t>1.4.2.2. Hall B Detectors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Earned Value $K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" y="1143000"/>
            <a:ext cx="89946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95587" y="1913978"/>
            <a:ext cx="205890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Estimated Cost of All Work at Completion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370321" y="2113280"/>
            <a:ext cx="189466" cy="454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2560" y="835223"/>
            <a:ext cx="412496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Actual Cost of All Accomplished Work (projected)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8987" y="1526103"/>
            <a:ext cx="256032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 Planned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9787" y="2567522"/>
            <a:ext cx="2560320" cy="95410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Still Just Possible to Accomplish All Work by the End of FY2015 at Present Pace of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569201" y="1679991"/>
            <a:ext cx="548639" cy="4536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54494" y="1526103"/>
            <a:ext cx="1033026" cy="380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287520" y="989110"/>
            <a:ext cx="206248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350000" y="1241316"/>
            <a:ext cx="0" cy="4439613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648200" y="2807105"/>
            <a:ext cx="121920" cy="140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818640" y="2133600"/>
            <a:ext cx="4531360" cy="199136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017520" y="989111"/>
            <a:ext cx="3332480" cy="19585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512560" y="833734"/>
            <a:ext cx="2556747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~ $24,375K 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i.e. $300K over current EAC !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59960" y="3510586"/>
            <a:ext cx="137160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May Progress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Straight Arrow Connector 35"/>
          <p:cNvCxnSpPr>
            <a:endCxn id="15" idx="2"/>
          </p:cNvCxnSpPr>
          <p:nvPr/>
        </p:nvCxnSpPr>
        <p:spPr>
          <a:xfrm flipH="1" flipV="1">
            <a:off x="4709160" y="2947659"/>
            <a:ext cx="45720" cy="5739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88054" y="5864553"/>
            <a:ext cx="8520666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Estimated Cost (EAC) Must cover Planned Cost PLUS Cost Overruns (“CV”) PLUS Foreseen “Adders”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372359" y="3959420"/>
            <a:ext cx="2556747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Have been making about $0.77/$ since January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270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12 GeV </a:t>
            </a:r>
            <a:r>
              <a:rPr lang="en-US" sz="2400" b="1" dirty="0" smtClean="0"/>
              <a:t>1.4.2.2.1.1 Silicon Detector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Earned Value $K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" y="1242872"/>
            <a:ext cx="8961120" cy="4372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73600" y="2379126"/>
            <a:ext cx="121920" cy="140554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70880" y="2395439"/>
            <a:ext cx="2719307" cy="30777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About $6K construction remains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4826000" y="2296161"/>
            <a:ext cx="101600" cy="17526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endCxn id="5" idx="1"/>
          </p:cNvCxnSpPr>
          <p:nvPr/>
        </p:nvCxnSpPr>
        <p:spPr>
          <a:xfrm flipH="1" flipV="1">
            <a:off x="4927600" y="2383791"/>
            <a:ext cx="843280" cy="146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84800" y="1874342"/>
            <a:ext cx="2719307" cy="30777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$8K of e.g. POs remain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4404360" y="1789292"/>
            <a:ext cx="101600" cy="17526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endCxn id="22" idx="1"/>
          </p:cNvCxnSpPr>
          <p:nvPr/>
        </p:nvCxnSpPr>
        <p:spPr>
          <a:xfrm flipH="1" flipV="1">
            <a:off x="4505960" y="1876922"/>
            <a:ext cx="843280" cy="146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49240" y="1425991"/>
            <a:ext cx="3459480" cy="30777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$22K of PR, open shop,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P.Labor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remains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ight Brace 24"/>
          <p:cNvSpPr/>
          <p:nvPr/>
        </p:nvSpPr>
        <p:spPr>
          <a:xfrm>
            <a:off x="4404360" y="1347032"/>
            <a:ext cx="101600" cy="407055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endCxn id="25" idx="1"/>
          </p:cNvCxnSpPr>
          <p:nvPr/>
        </p:nvCxnSpPr>
        <p:spPr>
          <a:xfrm flipH="1" flipV="1">
            <a:off x="4505960" y="1550560"/>
            <a:ext cx="843280" cy="301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90440" y="3317546"/>
            <a:ext cx="137160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May Progress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4729480" y="2510779"/>
            <a:ext cx="60960" cy="8067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33680" y="5864553"/>
            <a:ext cx="8717280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$9K of the Obligated/Pending is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MechDesigner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work that will charge Pre-Ops; $7K is completed shop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70001" y="2487160"/>
            <a:ext cx="1544320" cy="30777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$65K overspent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Left Brace 27"/>
          <p:cNvSpPr/>
          <p:nvPr/>
        </p:nvSpPr>
        <p:spPr>
          <a:xfrm>
            <a:off x="4216400" y="1964552"/>
            <a:ext cx="60960" cy="135299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814321" y="2641049"/>
            <a:ext cx="133603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270001" y="1245208"/>
            <a:ext cx="1544320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Pending exceeds EAC by $14K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814320" y="1498046"/>
            <a:ext cx="133603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49" name="Left Brace 2048"/>
          <p:cNvSpPr/>
          <p:nvPr/>
        </p:nvSpPr>
        <p:spPr>
          <a:xfrm>
            <a:off x="4216400" y="1376757"/>
            <a:ext cx="45719" cy="216179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90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SVT Remaining Activities as of </a:t>
            </a:r>
            <a:r>
              <a:rPr lang="en-US" sz="2800" dirty="0" smtClean="0"/>
              <a:t>May 31, </a:t>
            </a:r>
            <a:r>
              <a:rPr lang="en-US" sz="2800" dirty="0"/>
              <a:t>2015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452501"/>
              </p:ext>
            </p:extLst>
          </p:nvPr>
        </p:nvGraphicFramePr>
        <p:xfrm>
          <a:off x="497840" y="782321"/>
          <a:ext cx="8188960" cy="2974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920"/>
                <a:gridCol w="1850315"/>
                <a:gridCol w="1241313"/>
                <a:gridCol w="1574800"/>
                <a:gridCol w="2130612"/>
              </a:tblGrid>
              <a:tr h="5954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Activity ID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Activity Start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Activity Finish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Remaining Budgeted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MWeeks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 Proc. Cost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242211402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 Controls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1/5/15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6/30/15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$4,861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24267115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Build Cart, Fixture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5/11/15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7/6/15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$34,194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2822X015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Test R3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5/9/15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6/15/15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2822X020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 R4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5/11/15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6/22/15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2822X025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Integrate/Test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R3/4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7/1/15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7/22/15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2822X110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Install in Hall 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3/31/16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4/20/16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2822X115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Reinstall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 Hall 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12/14/16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12/20/16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5280" y="4074160"/>
            <a:ext cx="8442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is 20.2 mw, which is estimated at $50.7K direct and is planned to be supported by Hall B and DSG personnel</a:t>
            </a:r>
          </a:p>
          <a:p>
            <a:endParaRPr lang="en-US" dirty="0" smtClean="0"/>
          </a:p>
          <a:p>
            <a:r>
              <a:rPr lang="en-US" dirty="0" smtClean="0"/>
              <a:t>The Slow Controls EPICS work is being done by Accelerator personnel; the Slow Controls hardware interlock work is being supported by DSG personnel</a:t>
            </a:r>
          </a:p>
          <a:p>
            <a:endParaRPr lang="en-US" dirty="0" smtClean="0"/>
          </a:p>
          <a:p>
            <a:r>
              <a:rPr lang="en-US" dirty="0" smtClean="0"/>
              <a:t>The Cart and Fixture have PO amounts totaling $56K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061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086"/>
            <a:ext cx="8229600" cy="397933"/>
          </a:xfrm>
        </p:spPr>
        <p:txBody>
          <a:bodyPr/>
          <a:lstStyle/>
          <a:p>
            <a:r>
              <a:rPr lang="en-US" sz="3200" dirty="0" smtClean="0"/>
              <a:t>Some Observations on SVT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428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SVT detector elements are built, assembled and work well</a:t>
            </a:r>
          </a:p>
          <a:p>
            <a:r>
              <a:rPr lang="en-US" dirty="0" smtClean="0"/>
              <a:t>Some interlock and controls work is left under the construction account, together with two open POs to fabricate the support cart and integration tooling</a:t>
            </a:r>
          </a:p>
          <a:p>
            <a:r>
              <a:rPr lang="en-US" dirty="0" smtClean="0"/>
              <a:t>Testing of R1 and R2 is done; that for R3 and R4 is going well and about to finish; this is all under the Pre-Ops account</a:t>
            </a:r>
          </a:p>
          <a:p>
            <a:endParaRPr lang="en-US" dirty="0" smtClean="0"/>
          </a:p>
          <a:p>
            <a:r>
              <a:rPr lang="en-US" dirty="0" smtClean="0"/>
              <a:t>We need to show that R1-3 and R4 fit together and operate together</a:t>
            </a:r>
          </a:p>
          <a:p>
            <a:r>
              <a:rPr lang="en-US" dirty="0" smtClean="0"/>
              <a:t>We need to place the detector on the beamline and show it works well in that environment</a:t>
            </a:r>
          </a:p>
          <a:p>
            <a:pPr lvl="1"/>
            <a:r>
              <a:rPr lang="en-US" dirty="0" smtClean="0"/>
              <a:t>There are thoughts about this, but the detailed plan is being worked out</a:t>
            </a:r>
          </a:p>
          <a:p>
            <a:endParaRPr lang="en-US" dirty="0" smtClean="0"/>
          </a:p>
          <a:p>
            <a:r>
              <a:rPr lang="en-US" dirty="0" smtClean="0"/>
              <a:t>We have an open question from DOE-OPA about co-existence with the other central detectors of CLAS12</a:t>
            </a:r>
          </a:p>
          <a:p>
            <a:pPr lvl="1"/>
            <a:r>
              <a:rPr lang="en-US" dirty="0" smtClean="0"/>
              <a:t>the question covers mechanics but has noise performance at its 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81256"/>
      </p:ext>
    </p:extLst>
  </p:cSld>
  <p:clrMapOvr>
    <a:masterClrMapping/>
  </p:clrMapOvr>
</p:sld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JLabPowerPointMain</Template>
  <TotalTime>610</TotalTime>
  <Words>527</Words>
  <Application>Microsoft Macintosh PowerPoint</Application>
  <PresentationFormat>On-screen Show (4:3)</PresentationFormat>
  <Paragraphs>85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JLabPowerPointMain</vt:lpstr>
      <vt:lpstr>Director’s CLAS12 Detector  Assessment</vt:lpstr>
      <vt:lpstr>12 GeV 1.4.2.2. Hall B Detectors  Earned Value $K </vt:lpstr>
      <vt:lpstr>12 GeV 1.4.2.2. Hall B Detectors  Earned Value $K </vt:lpstr>
      <vt:lpstr>12 GeV 1.4.2.2.1.1 Silicon Detector  Earned Value $K </vt:lpstr>
      <vt:lpstr>SVT Remaining Activities as of May 31, 2015</vt:lpstr>
      <vt:lpstr>Some Observations on SVT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Christine Fragapane</dc:creator>
  <cp:lastModifiedBy>Pat Stroop</cp:lastModifiedBy>
  <cp:revision>54</cp:revision>
  <cp:lastPrinted>2015-06-04T20:18:30Z</cp:lastPrinted>
  <dcterms:created xsi:type="dcterms:W3CDTF">2014-09-18T18:12:47Z</dcterms:created>
  <dcterms:modified xsi:type="dcterms:W3CDTF">2015-06-04T20:22:06Z</dcterms:modified>
</cp:coreProperties>
</file>