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260" r:id="rId2"/>
    <p:sldId id="264" r:id="rId3"/>
    <p:sldId id="263" r:id="rId4"/>
    <p:sldId id="258" r:id="rId5"/>
    <p:sldId id="265" r:id="rId6"/>
    <p:sldId id="259" r:id="rId7"/>
    <p:sldId id="257" r:id="rId8"/>
    <p:sldId id="256" r:id="rId9"/>
    <p:sldId id="262" r:id="rId10"/>
    <p:sldId id="261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19"/>
    <p:restoredTop sz="94675"/>
  </p:normalViewPr>
  <p:slideViewPr>
    <p:cSldViewPr snapToGrid="0">
      <p:cViewPr>
        <p:scale>
          <a:sx n="114" d="100"/>
          <a:sy n="114" d="100"/>
        </p:scale>
        <p:origin x="1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74787-C093-4A4A-AF5E-1BFE84976808}" type="datetimeFigureOut">
              <a:rPr lang="en-IT" smtClean="0"/>
              <a:t>29/06/26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C20E1-68AA-474D-A1D7-99E2ABDA797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7672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1pPr>
    <a:lvl2pPr marL="34322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2pPr>
    <a:lvl3pPr marL="68644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3pPr>
    <a:lvl4pPr marL="102966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4pPr>
    <a:lvl5pPr marL="137288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5pPr>
    <a:lvl6pPr marL="171610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6pPr>
    <a:lvl7pPr marL="205932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7pPr>
    <a:lvl8pPr marL="240254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8pPr>
    <a:lvl9pPr marL="2745760" algn="l" defTabSz="686440" rtl="0" eaLnBrk="1" latinLnBrk="0" hangingPunct="1">
      <a:defRPr sz="90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C20E1-68AA-474D-A1D7-99E2ABDA7971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9488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BDAAA-B219-ED64-E15C-EE9B13AB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D6B86-4184-AF9B-94E9-E6F240D6E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6D42A-AA96-0FA1-DF52-1B0547B4B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08954-C1C8-5679-28B0-C46A0654B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C20E1-68AA-474D-A1D7-99E2ABDA7971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8516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6254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1382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4317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5053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3136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5762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6418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983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4638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7963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3410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D10999-CEDB-A34F-AA6C-A10FE6D689B0}" type="datetimeFigureOut">
              <a:rPr lang="en-IT" smtClean="0"/>
              <a:t>28/06/26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66D66F-5D64-D749-AF2B-5E3F0D059FE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0298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.emf"/><Relationship Id="rId3" Type="http://schemas.openxmlformats.org/officeDocument/2006/relationships/image" Target="../media/image11.jpg"/><Relationship Id="rId7" Type="http://schemas.openxmlformats.org/officeDocument/2006/relationships/image" Target="../media/image8.png"/><Relationship Id="rId12" Type="http://schemas.openxmlformats.org/officeDocument/2006/relationships/image" Target="../media/image9.emf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12.jpg"/><Relationship Id="rId15" Type="http://schemas.openxmlformats.org/officeDocument/2006/relationships/image" Target="../media/image14.jpg"/><Relationship Id="rId10" Type="http://schemas.openxmlformats.org/officeDocument/2006/relationships/image" Target="../media/image5.jp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858B0-3E47-1D26-C6E2-33034F95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D3723E79-DE19-4422-6C05-FA0B041FE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CFB37D-DFA6-99C1-DB8E-93589A549E2F}"/>
              </a:ext>
            </a:extLst>
          </p:cNvPr>
          <p:cNvSpPr txBox="1"/>
          <p:nvPr/>
        </p:nvSpPr>
        <p:spPr>
          <a:xfrm>
            <a:off x="3664540" y="6182233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guide in Hall B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4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8FC52-F1D1-6310-941B-BB8A8BCCA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circle with numbers and lines&#10;&#10;Description automatically generated">
            <a:extLst>
              <a:ext uri="{FF2B5EF4-FFF2-40B4-BE49-F238E27FC236}">
                <a16:creationId xmlns:a16="http://schemas.microsoft.com/office/drawing/2014/main" id="{B56EEA82-6E09-FCDA-A427-C2E4099FA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36" y="0"/>
            <a:ext cx="6491725" cy="6550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D56810-17B7-2C27-E99D-9282C218C5BD}"/>
              </a:ext>
            </a:extLst>
          </p:cNvPr>
          <p:cNvSpPr txBox="1"/>
          <p:nvPr/>
        </p:nvSpPr>
        <p:spPr>
          <a:xfrm>
            <a:off x="3379205" y="6550223"/>
            <a:ext cx="2385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perfect trajectory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26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2215A7-670B-8E90-9041-F9F33496B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large machine in a factory&#10;&#10;Description automatically generated">
            <a:extLst>
              <a:ext uri="{FF2B5EF4-FFF2-40B4-BE49-F238E27FC236}">
                <a16:creationId xmlns:a16="http://schemas.microsoft.com/office/drawing/2014/main" id="{641FFF9D-BD9D-3D23-7E33-C64B9D4E59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64" r="12708"/>
          <a:stretch/>
        </p:blipFill>
        <p:spPr>
          <a:xfrm>
            <a:off x="130147" y="12030"/>
            <a:ext cx="2269247" cy="1889375"/>
          </a:xfrm>
          <a:prstGeom prst="rect">
            <a:avLst/>
          </a:prstGeom>
        </p:spPr>
      </p:pic>
      <p:pic>
        <p:nvPicPr>
          <p:cNvPr id="5" name="Picture 4" descr="A diagram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C0A629F5-3B53-084F-B201-28C8A5935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395" y="12030"/>
            <a:ext cx="1866390" cy="1889375"/>
          </a:xfrm>
          <a:prstGeom prst="rect">
            <a:avLst/>
          </a:prstGeom>
        </p:spPr>
      </p:pic>
      <p:pic>
        <p:nvPicPr>
          <p:cNvPr id="6" name="Picture 5" descr="A large machine in a factory&#10;&#10;Description automatically generated">
            <a:extLst>
              <a:ext uri="{FF2B5EF4-FFF2-40B4-BE49-F238E27FC236}">
                <a16:creationId xmlns:a16="http://schemas.microsoft.com/office/drawing/2014/main" id="{B9F246D2-6AFB-767B-A6B0-3BE61169A7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91" r="14091"/>
          <a:stretch>
            <a:fillRect/>
          </a:stretch>
        </p:blipFill>
        <p:spPr>
          <a:xfrm>
            <a:off x="142093" y="3151585"/>
            <a:ext cx="1705688" cy="1476015"/>
          </a:xfrm>
          <a:prstGeom prst="rect">
            <a:avLst/>
          </a:prstGeom>
        </p:spPr>
      </p:pic>
      <p:pic>
        <p:nvPicPr>
          <p:cNvPr id="14" name="Picture 13" descr="A collage of several images of a cell&#10;&#10;Description automatically generated with medium confidence">
            <a:extLst>
              <a:ext uri="{FF2B5EF4-FFF2-40B4-BE49-F238E27FC236}">
                <a16:creationId xmlns:a16="http://schemas.microsoft.com/office/drawing/2014/main" id="{1DDC1F1C-56FD-35C5-C42D-ADD9685B49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61"/>
          <a:stretch>
            <a:fillRect/>
          </a:stretch>
        </p:blipFill>
        <p:spPr>
          <a:xfrm>
            <a:off x="4697301" y="5707097"/>
            <a:ext cx="1687093" cy="1138873"/>
          </a:xfrm>
          <a:prstGeom prst="rect">
            <a:avLst/>
          </a:prstGeom>
        </p:spPr>
      </p:pic>
      <p:pic>
        <p:nvPicPr>
          <p:cNvPr id="31" name="Picture 30" descr="A screenshot of a game&#10;&#10;Description automatically generated">
            <a:extLst>
              <a:ext uri="{FF2B5EF4-FFF2-40B4-BE49-F238E27FC236}">
                <a16:creationId xmlns:a16="http://schemas.microsoft.com/office/drawing/2014/main" id="{A46DBFF8-E596-18A2-1DD2-ACB3BF4CF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7095" y="12030"/>
            <a:ext cx="1920867" cy="1889375"/>
          </a:xfrm>
          <a:prstGeom prst="rect">
            <a:avLst/>
          </a:prstGeom>
        </p:spPr>
      </p:pic>
      <p:pic>
        <p:nvPicPr>
          <p:cNvPr id="32" name="Picture 31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654AF79F-BFED-BC42-1C4E-0A1F5A778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8988" y="5707097"/>
            <a:ext cx="1708312" cy="1138873"/>
          </a:xfrm>
          <a:prstGeom prst="rect">
            <a:avLst/>
          </a:prstGeom>
        </p:spPr>
      </p:pic>
      <p:pic>
        <p:nvPicPr>
          <p:cNvPr id="33" name="Picture 32" descr="A diagram of a circle with numbers and lines&#10;&#10;Description automatically generated">
            <a:extLst>
              <a:ext uri="{FF2B5EF4-FFF2-40B4-BE49-F238E27FC236}">
                <a16:creationId xmlns:a16="http://schemas.microsoft.com/office/drawing/2014/main" id="{B1D32E04-51E5-AC5A-8F7D-1004CF6F23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6097" y="5707097"/>
            <a:ext cx="1128704" cy="1138873"/>
          </a:xfrm>
          <a:prstGeom prst="rect">
            <a:avLst/>
          </a:prstGeom>
        </p:spPr>
      </p:pic>
      <p:pic>
        <p:nvPicPr>
          <p:cNvPr id="34" name="Picture 33" descr="A person wearing a green helmet and glasses&#10;&#10;Description automatically generated">
            <a:extLst>
              <a:ext uri="{FF2B5EF4-FFF2-40B4-BE49-F238E27FC236}">
                <a16:creationId xmlns:a16="http://schemas.microsoft.com/office/drawing/2014/main" id="{AC2192DF-B576-603F-9A95-DD5A62E270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2484" y="12030"/>
            <a:ext cx="2864611" cy="1889375"/>
          </a:xfrm>
          <a:prstGeom prst="rect">
            <a:avLst/>
          </a:prstGeom>
        </p:spPr>
      </p:pic>
      <p:pic>
        <p:nvPicPr>
          <p:cNvPr id="35" name="Picture 34" descr="A screenshot of a computer&#10;&#10;Description automatically generated">
            <a:extLst>
              <a:ext uri="{FF2B5EF4-FFF2-40B4-BE49-F238E27FC236}">
                <a16:creationId xmlns:a16="http://schemas.microsoft.com/office/drawing/2014/main" id="{9FFFAD5E-0522-4145-D6F1-7C01606281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204" t="6900" r="36127" b="318"/>
          <a:stretch/>
        </p:blipFill>
        <p:spPr>
          <a:xfrm>
            <a:off x="7307454" y="4890586"/>
            <a:ext cx="1709402" cy="19553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37BABB-C482-313B-A1EE-9FA6AACB287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991" r="2821"/>
          <a:stretch/>
        </p:blipFill>
        <p:spPr>
          <a:xfrm>
            <a:off x="124856" y="4614157"/>
            <a:ext cx="1705688" cy="11702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DDFD6C9-641C-655A-A6B9-04028F87A0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043" y="1909250"/>
            <a:ext cx="1705688" cy="123465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8" name="Picture 37" descr="A large machine in a factory&#10;&#10;Description automatically generated">
            <a:extLst>
              <a:ext uri="{FF2B5EF4-FFF2-40B4-BE49-F238E27FC236}">
                <a16:creationId xmlns:a16="http://schemas.microsoft.com/office/drawing/2014/main" id="{E904E9EC-DDA8-9F67-06CB-981B2648D0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751" y="5707097"/>
            <a:ext cx="1708981" cy="1138873"/>
          </a:xfrm>
          <a:prstGeom prst="rect">
            <a:avLst/>
          </a:prstGeom>
        </p:spPr>
      </p:pic>
      <p:pic>
        <p:nvPicPr>
          <p:cNvPr id="39" name="Picture 38" descr="A large machine in a factory&#10;&#10;Description automatically generated">
            <a:extLst>
              <a:ext uri="{FF2B5EF4-FFF2-40B4-BE49-F238E27FC236}">
                <a16:creationId xmlns:a16="http://schemas.microsoft.com/office/drawing/2014/main" id="{525DD4C9-892E-060A-0B8C-00EA87ECD52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661" r="15644"/>
          <a:stretch>
            <a:fillRect/>
          </a:stretch>
        </p:blipFill>
        <p:spPr>
          <a:xfrm>
            <a:off x="7293378" y="1909081"/>
            <a:ext cx="1705688" cy="1457398"/>
          </a:xfrm>
          <a:prstGeom prst="rect">
            <a:avLst/>
          </a:prstGeom>
        </p:spPr>
      </p:pic>
      <p:pic>
        <p:nvPicPr>
          <p:cNvPr id="40" name="Picture 39" descr="An aerial view of a town&#10;&#10;Description automatically generated">
            <a:extLst>
              <a:ext uri="{FF2B5EF4-FFF2-40B4-BE49-F238E27FC236}">
                <a16:creationId xmlns:a16="http://schemas.microsoft.com/office/drawing/2014/main" id="{1C1D1616-19DA-D972-25DF-FF377377EC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7962" y="5707097"/>
            <a:ext cx="1519491" cy="1138873"/>
          </a:xfrm>
          <a:prstGeom prst="rect">
            <a:avLst/>
          </a:prstGeom>
        </p:spPr>
      </p:pic>
      <p:pic>
        <p:nvPicPr>
          <p:cNvPr id="41" name="Picture 40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10ED9484-2D04-23DB-AED2-5A76675ACED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4660" y="3361906"/>
            <a:ext cx="1705688" cy="152868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513422F-94B1-0AFF-5F10-4E3E3839FFAE}"/>
              </a:ext>
            </a:extLst>
          </p:cNvPr>
          <p:cNvSpPr txBox="1"/>
          <p:nvPr/>
        </p:nvSpPr>
        <p:spPr>
          <a:xfrm>
            <a:off x="2459017" y="3304461"/>
            <a:ext cx="4359536" cy="92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406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Thank you!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1333C2-0D04-29F7-DB99-BBAF1752D9D8}"/>
              </a:ext>
            </a:extLst>
          </p:cNvPr>
          <p:cNvSpPr/>
          <p:nvPr/>
        </p:nvSpPr>
        <p:spPr>
          <a:xfrm>
            <a:off x="1844731" y="1909081"/>
            <a:ext cx="5453829" cy="3798016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174"/>
          </a:p>
        </p:txBody>
      </p:sp>
    </p:spTree>
    <p:extLst>
      <p:ext uri="{BB962C8B-B14F-4D97-AF65-F5344CB8AC3E}">
        <p14:creationId xmlns:p14="http://schemas.microsoft.com/office/powerpoint/2010/main" val="234798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B6908-773D-6359-998A-FD812D47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diagram of a computer generated image&#10;&#10;Description automatically generated with medium confidence">
            <a:extLst>
              <a:ext uri="{FF2B5EF4-FFF2-40B4-BE49-F238E27FC236}">
                <a16:creationId xmlns:a16="http://schemas.microsoft.com/office/drawing/2014/main" id="{9F69EC44-1B64-EF80-1B2A-0B6615BC7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445" y="0"/>
            <a:ext cx="6455110" cy="6534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C6349-1592-6519-6330-AF67F356A3A6}"/>
              </a:ext>
            </a:extLst>
          </p:cNvPr>
          <p:cNvSpPr txBox="1"/>
          <p:nvPr/>
        </p:nvSpPr>
        <p:spPr>
          <a:xfrm>
            <a:off x="3528284" y="6545766"/>
            <a:ext cx="2087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I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 “typical” event</a:t>
            </a:r>
          </a:p>
        </p:txBody>
      </p:sp>
    </p:spTree>
    <p:extLst>
      <p:ext uri="{BB962C8B-B14F-4D97-AF65-F5344CB8AC3E}">
        <p14:creationId xmlns:p14="http://schemas.microsoft.com/office/powerpoint/2010/main" val="89053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59BCF-1424-3CE6-8676-BE5B92B5B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39F639E-5E5F-8E90-C26E-6E56C972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497" cy="6611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7EACD-0F5C-6518-FAD3-38FA5F99E0D0}"/>
              </a:ext>
            </a:extLst>
          </p:cNvPr>
          <p:cNvSpPr txBox="1"/>
          <p:nvPr/>
        </p:nvSpPr>
        <p:spPr>
          <a:xfrm>
            <a:off x="1798201" y="6550223"/>
            <a:ext cx="5537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One of the big mysteries of tracking…luckily resolved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108FC2-B7DB-B59F-4745-F196D85B4BF0}"/>
              </a:ext>
            </a:extLst>
          </p:cNvPr>
          <p:cNvSpPr txBox="1"/>
          <p:nvPr/>
        </p:nvSpPr>
        <p:spPr>
          <a:xfrm>
            <a:off x="244464" y="92836"/>
            <a:ext cx="63658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DC crop circles                                        </a:t>
            </a:r>
            <a:endParaRPr lang="en-IT" sz="2000" b="1" dirty="0">
              <a:solidFill>
                <a:schemeClr val="tx1">
                  <a:lumMod val="75000"/>
                  <a:lumOff val="2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0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97B23-9354-C40D-59DE-D9C66AD78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D20814F7-E47B-AFDA-F2EC-F9F74087A6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" t="-127" r="-45" b="318"/>
          <a:stretch/>
        </p:blipFill>
        <p:spPr>
          <a:xfrm>
            <a:off x="0" y="0"/>
            <a:ext cx="9144000" cy="6374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B619C3-0C59-CC8F-AC93-A6909795345F}"/>
              </a:ext>
            </a:extLst>
          </p:cNvPr>
          <p:cNvSpPr txBox="1"/>
          <p:nvPr/>
        </p:nvSpPr>
        <p:spPr>
          <a:xfrm>
            <a:off x="1714487" y="6461013"/>
            <a:ext cx="5715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It took 45 minutes to process but tracking didn’t crash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171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F5B18-F45F-7A2C-1B63-491199CA8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wearing a green helmet and glasses&#10;&#10;Description automatically generated">
            <a:extLst>
              <a:ext uri="{FF2B5EF4-FFF2-40B4-BE49-F238E27FC236}">
                <a16:creationId xmlns:a16="http://schemas.microsoft.com/office/drawing/2014/main" id="{61A5373C-DAD8-3385-34DB-E575C006B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"/>
            <a:ext cx="9144000" cy="603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6A114-D678-1466-6ABF-70148B138BC2}"/>
              </a:ext>
            </a:extLst>
          </p:cNvPr>
          <p:cNvSpPr txBox="1"/>
          <p:nvPr/>
        </p:nvSpPr>
        <p:spPr>
          <a:xfrm>
            <a:off x="3664540" y="6182233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guide in Hall B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42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80157-A960-B0E1-C857-EAEA41258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several images of a cell&#10;&#10;Description automatically generated with medium confidence">
            <a:extLst>
              <a:ext uri="{FF2B5EF4-FFF2-40B4-BE49-F238E27FC236}">
                <a16:creationId xmlns:a16="http://schemas.microsoft.com/office/drawing/2014/main" id="{E6002384-1884-4430-D42E-AD66C8245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61"/>
          <a:stretch>
            <a:fillRect/>
          </a:stretch>
        </p:blipFill>
        <p:spPr>
          <a:xfrm>
            <a:off x="0" y="0"/>
            <a:ext cx="9144000" cy="6172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145C6-7569-52BF-959F-FA52BC9563A7}"/>
              </a:ext>
            </a:extLst>
          </p:cNvPr>
          <p:cNvSpPr txBox="1"/>
          <p:nvPr/>
        </p:nvSpPr>
        <p:spPr>
          <a:xfrm>
            <a:off x="3770338" y="6295338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Clustering fun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1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9EF45-247F-61FC-181C-827801113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69178962-558E-F70E-4032-6B263A73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11" y="-13389"/>
            <a:ext cx="7308671" cy="6550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CC6295-3655-ECF4-B287-99EF96BE2384}"/>
              </a:ext>
            </a:extLst>
          </p:cNvPr>
          <p:cNvSpPr txBox="1"/>
          <p:nvPr/>
        </p:nvSpPr>
        <p:spPr>
          <a:xfrm>
            <a:off x="1613854" y="6552442"/>
            <a:ext cx="5905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DC calibrator – Work of Art and Science by V. Ziegler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94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ame&#10;&#10;Description automatically generated">
            <a:extLst>
              <a:ext uri="{FF2B5EF4-FFF2-40B4-BE49-F238E27FC236}">
                <a16:creationId xmlns:a16="http://schemas.microsoft.com/office/drawing/2014/main" id="{FAB00B88-2F91-2E27-2E58-7A30B2875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51" y="0"/>
            <a:ext cx="6646392" cy="6537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90229-DA52-166C-590A-8614B85B2AC7}"/>
              </a:ext>
            </a:extLst>
          </p:cNvPr>
          <p:cNvSpPr txBox="1"/>
          <p:nvPr/>
        </p:nvSpPr>
        <p:spPr>
          <a:xfrm>
            <a:off x="3317046" y="6570887"/>
            <a:ext cx="2499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“typical” event n. 2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1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F310E-4F8B-44F8-DD05-2A4AD592F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3469558-9C45-3A47-ACA3-AC2F08D17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1" r="2821"/>
          <a:stretch/>
        </p:blipFill>
        <p:spPr>
          <a:xfrm>
            <a:off x="6282" y="0"/>
            <a:ext cx="9137718" cy="6269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074923-9300-698B-AA0A-49185F63FF1C}"/>
              </a:ext>
            </a:extLst>
          </p:cNvPr>
          <p:cNvSpPr txBox="1"/>
          <p:nvPr/>
        </p:nvSpPr>
        <p:spPr>
          <a:xfrm>
            <a:off x="2940784" y="6380863"/>
            <a:ext cx="3262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“It looks like a Christmas tree”</a:t>
            </a:r>
            <a:endParaRPr lang="en-IT" sz="14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82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979</TotalTime>
  <Words>79</Words>
  <Application>Microsoft Macintosh PowerPoint</Application>
  <PresentationFormat>On-screen Show (4:3)</PresentationFormat>
  <Paragraphs>14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Cavolini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Raffaella De Vita</dc:creator>
  <cp:lastModifiedBy>Raffaella De Vita</cp:lastModifiedBy>
  <cp:revision>25</cp:revision>
  <cp:lastPrinted>2026-06-26T22:23:41Z</cp:lastPrinted>
  <dcterms:created xsi:type="dcterms:W3CDTF">2026-06-26T20:33:09Z</dcterms:created>
  <dcterms:modified xsi:type="dcterms:W3CDTF">2026-06-29T16:11:48Z</dcterms:modified>
</cp:coreProperties>
</file>