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1445" r:id="rId5"/>
    <p:sldId id="1312" r:id="rId6"/>
    <p:sldId id="1421" r:id="rId7"/>
    <p:sldId id="1450" r:id="rId8"/>
    <p:sldId id="1453" r:id="rId9"/>
    <p:sldId id="1454" r:id="rId10"/>
    <p:sldId id="1447" r:id="rId11"/>
    <p:sldId id="1430" r:id="rId12"/>
    <p:sldId id="1436" r:id="rId13"/>
    <p:sldId id="1459" r:id="rId14"/>
    <p:sldId id="1448" r:id="rId15"/>
    <p:sldId id="935" r:id="rId16"/>
    <p:sldId id="1455" r:id="rId17"/>
    <p:sldId id="1458" r:id="rId18"/>
    <p:sldId id="1431" r:id="rId19"/>
    <p:sldId id="1432" r:id="rId20"/>
    <p:sldId id="144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00"/>
    <a:srgbClr val="007C00"/>
    <a:srgbClr val="008001"/>
    <a:srgbClr val="0040CF"/>
    <a:srgbClr val="242424"/>
    <a:srgbClr val="003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2055"/>
  </p:normalViewPr>
  <p:slideViewPr>
    <p:cSldViewPr snapToGrid="0">
      <p:cViewPr varScale="1">
        <p:scale>
          <a:sx n="100" d="100"/>
          <a:sy n="100" d="100"/>
        </p:scale>
        <p:origin x="18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1T15:10:40.3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1T15:23:47.8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9T20:05:47.1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1T15:23:47.8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1T15:23:47.8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74E6F-C890-5846-8724-4D110CC24CC8}" type="datetimeFigureOut">
              <a:rPr lang="en-US" smtClean="0"/>
              <a:t>6/30/26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09477-F04F-DC40-BD9B-0203405D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4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09477-F04F-DC40-BD9B-0203405D70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6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799D-980F-C339-BC4C-498F2FAE3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36239-0020-2A11-9F9A-9E12DECF9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EE569-58A5-961B-64E3-5EEA628B7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2E7-9C27-E04F-B4E7-2C18BD91C1D1}" type="datetimeFigureOut">
              <a:rPr lang="en-US" smtClean="0"/>
              <a:t>6/30/26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D5031-7D87-5B14-9E00-1FD54290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80B73-F5D7-5CEC-DBDA-7DD97AD9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665-7DF2-D748-83FE-A4AB2EDFD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2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96C1-20F6-8DD3-6B2F-4C3F3FFA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48EDF-C073-C544-592B-72755BBC7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CEDBF-645F-8444-59ED-C7C48C464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2E7-9C27-E04F-B4E7-2C18BD91C1D1}" type="datetimeFigureOut">
              <a:rPr lang="en-US" smtClean="0"/>
              <a:t>6/30/26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F641A-23B1-361F-1218-E7E5FDD6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17CFF-057D-0FC2-07DE-6E5AB455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665-7DF2-D748-83FE-A4AB2EDFD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9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F03B41-F1F8-F028-78EE-E98A3C426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0F193-C14A-70E5-8FB2-6F0D5A530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B4716-4345-3DD2-EFBE-F0697369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2E7-9C27-E04F-B4E7-2C18BD91C1D1}" type="datetimeFigureOut">
              <a:rPr lang="en-US" smtClean="0"/>
              <a:t>6/30/26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011F4-E64D-E4DF-37DF-457D8499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52F40-0E60-F5A2-AC68-5840D694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665-7DF2-D748-83FE-A4AB2EDFD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1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E9C62-B160-BD15-8406-06E155AA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CB8E2-98D3-2386-EF34-2E5DED7C8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F1EE7-5FDE-731A-D231-DC78C1E83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2E7-9C27-E04F-B4E7-2C18BD91C1D1}" type="datetimeFigureOut">
              <a:rPr lang="en-US" smtClean="0"/>
              <a:t>6/30/26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04592-DBDA-EBD9-0DE0-3F09724F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D6082-D3AA-AE84-87B4-181ED5E3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665-7DF2-D748-83FE-A4AB2EDFD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9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AF87-0C84-4C0A-38F5-F0815376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51509-FBC5-F95E-FEF2-3FDB45E6A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B5266-29D7-9F10-6029-0506F8050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2E7-9C27-E04F-B4E7-2C18BD91C1D1}" type="datetimeFigureOut">
              <a:rPr lang="en-US" smtClean="0"/>
              <a:t>6/30/26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18FE0-2BCF-FA5C-9616-F6E46C74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52010-B827-CFC2-9997-EAD66A22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665-7DF2-D748-83FE-A4AB2EDFD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9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8ADC-95BF-99BB-297B-F81EB6FF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A4EAC-0152-CA27-B56C-15279F86D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16C1C-6D11-95CA-D548-365E63038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61C2D-F158-B625-D6CC-4629654B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2E7-9C27-E04F-B4E7-2C18BD91C1D1}" type="datetimeFigureOut">
              <a:rPr lang="en-US" smtClean="0"/>
              <a:t>6/30/26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FC178-93BD-FB6C-05A3-37A13C38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5FAE6-1BE7-E815-0194-6FE4F533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665-7DF2-D748-83FE-A4AB2EDFD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0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46FA9-5047-8F08-F70D-C5A3924B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9B62F-870D-C668-D1C5-015B751C9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03A30-988E-71DB-AC00-8049ECB30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A7D3A-6802-84BA-4109-DB14F56D6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D4E45E-DA14-7D8A-8524-9261E7F45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24279-580B-A4C0-01DB-4E757DBB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2E7-9C27-E04F-B4E7-2C18BD91C1D1}" type="datetimeFigureOut">
              <a:rPr lang="en-US" smtClean="0"/>
              <a:t>6/30/26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645374-E0FA-62A0-8E34-9F6EAD4B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89A7C7-1A59-5B33-8959-570FC6E6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665-7DF2-D748-83FE-A4AB2EDFD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7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0A01-4689-5D09-2612-BFBDD71E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728F4-122A-7E77-C0F8-AE19C6EB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2E7-9C27-E04F-B4E7-2C18BD91C1D1}" type="datetimeFigureOut">
              <a:rPr lang="en-US" smtClean="0"/>
              <a:t>6/30/26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9123C-4BCB-EFC0-B1AE-9A852E3E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BB264-2BAD-55B3-55D1-C2B6C82F4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665-7DF2-D748-83FE-A4AB2EDFD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5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12DF5-B89C-FD74-612D-40C470A37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2E7-9C27-E04F-B4E7-2C18BD91C1D1}" type="datetimeFigureOut">
              <a:rPr lang="en-US" smtClean="0"/>
              <a:t>6/30/26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76843-A55B-A862-47BD-EA73794E2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713B5-4F97-5A9E-E391-99FA236F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665-7DF2-D748-83FE-A4AB2EDFD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6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A68D-A4E1-9F39-3534-E1E148AF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223EF-D50B-CFB1-E55C-FF3F0868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F4D74-B469-17D9-166F-BCB80B955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AFFBB-30F3-7BCE-3C93-5FC4F36A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2E7-9C27-E04F-B4E7-2C18BD91C1D1}" type="datetimeFigureOut">
              <a:rPr lang="en-US" smtClean="0"/>
              <a:t>6/30/26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4761E-6668-2E04-D73D-A48FE5B0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F230D-463C-2062-8642-E83F2972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665-7DF2-D748-83FE-A4AB2EDFD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4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1FF74-339C-3B7F-8C0A-2B3E55F0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10651D-138F-9FC7-462C-A2F53B1BE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CBFD4-F6DB-115D-2D72-35311690F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ADE77-EC6F-0B7E-DBB5-55F3CD92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2E7-9C27-E04F-B4E7-2C18BD91C1D1}" type="datetimeFigureOut">
              <a:rPr lang="en-US" smtClean="0"/>
              <a:t>6/30/26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39E33-311B-AF81-FBC5-8366ADD6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EAB51-CF23-B4BE-8012-EC7598B24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665-7DF2-D748-83FE-A4AB2EDFD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7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2ABA0C-CC2B-3C61-67A6-8F09D391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F366A-D8B5-A4C2-27A5-166B70B77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5F831-185E-E2EC-EEDF-023B57CFE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B762E7-9C27-E04F-B4E7-2C18BD91C1D1}" type="datetimeFigureOut">
              <a:rPr lang="en-US" smtClean="0"/>
              <a:t>6/30/26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FF5F0-C60E-AED0-EF5A-A53A4C5ED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A5A1E-AC6A-6428-770F-2FDC45B38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909665-7DF2-D748-83FE-A4AB2EDFD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6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customXml" Target="../ink/ink2.xml"/><Relationship Id="rId9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4.xml"/><Relationship Id="rId10" Type="http://schemas.openxmlformats.org/officeDocument/2006/relationships/image" Target="../media/image26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36.png"/><Relationship Id="rId7" Type="http://schemas.openxmlformats.org/officeDocument/2006/relationships/image" Target="../media/image5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customXml" Target="../ink/ink5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9.png"/><Relationship Id="rId7" Type="http://schemas.openxmlformats.org/officeDocument/2006/relationships/image" Target="../media/image3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4.png"/><Relationship Id="rId4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E5927-5A61-177A-4EE7-B9A7ECE67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278291-863B-EDDC-52C2-4F4980161D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40C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5CAC80-D34E-5A1F-082D-D2E24F53B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1896"/>
            <a:ext cx="4460421" cy="1180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9E1E6-D30B-B59B-F5D0-028E61597127}"/>
              </a:ext>
            </a:extLst>
          </p:cNvPr>
          <p:cNvSpPr txBox="1"/>
          <p:nvPr/>
        </p:nvSpPr>
        <p:spPr>
          <a:xfrm>
            <a:off x="6889516" y="811482"/>
            <a:ext cx="4811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ontserrat" pitchFamily="2" charset="77"/>
              </a:rPr>
              <a:t>McClellan, Eur. Phys. J. A 61, 176 (2025</a:t>
            </a:r>
            <a:r>
              <a:rPr lang="en-US" sz="1600" dirty="0">
                <a:latin typeface="Montserrat" pitchFamily="2" charset="7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93FC5-9394-9883-2914-2BCB9F2699C6}"/>
              </a:ext>
            </a:extLst>
          </p:cNvPr>
          <p:cNvSpPr txBox="1"/>
          <p:nvPr/>
        </p:nvSpPr>
        <p:spPr>
          <a:xfrm>
            <a:off x="1484946" y="4560567"/>
            <a:ext cx="5910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Chhetra Lama, Dr. James Maxwell, Dr. Elena Long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5EDB84-4127-F480-92D0-C79E363EA150}"/>
              </a:ext>
            </a:extLst>
          </p:cNvPr>
          <p:cNvSpPr txBox="1"/>
          <p:nvPr/>
        </p:nvSpPr>
        <p:spPr>
          <a:xfrm>
            <a:off x="1361621" y="3472239"/>
            <a:ext cx="59535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Montserrat" pitchFamily="2" charset="77"/>
              </a:rPr>
              <a:t>Updates to the </a:t>
            </a:r>
            <a:r>
              <a:rPr lang="en-US" sz="2000" dirty="0" err="1">
                <a:latin typeface="Montserrat" pitchFamily="2" charset="77"/>
              </a:rPr>
              <a:t>JLab</a:t>
            </a:r>
            <a:r>
              <a:rPr lang="en-US" sz="2000" dirty="0">
                <a:latin typeface="Montserrat" pitchFamily="2" charset="77"/>
              </a:rPr>
              <a:t> Q Meter Software</a:t>
            </a:r>
          </a:p>
          <a:p>
            <a:r>
              <a:rPr lang="en-US" sz="2000" dirty="0">
                <a:latin typeface="Montserrat" pitchFamily="2" charset="77"/>
              </a:rPr>
              <a:t>Fully Imaginary Deuteron NMR signal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F9D4C6-D202-B860-01E5-FB709A603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8368" y="5129649"/>
            <a:ext cx="26416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5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05C1E-88EA-1D48-8A05-33ACCE474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BED2C-9490-651C-752F-8CC0D83E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A56F89-28AE-E937-E403-7BBE1C193D80}"/>
              </a:ext>
            </a:extLst>
          </p:cNvPr>
          <p:cNvSpPr/>
          <p:nvPr/>
        </p:nvSpPr>
        <p:spPr>
          <a:xfrm>
            <a:off x="10672" y="60325"/>
            <a:ext cx="12181328" cy="735732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                                                                                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B561B0-95E3-07B5-CA01-AB9A5F0FA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2" y="6271254"/>
            <a:ext cx="1682808" cy="555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CE6297-C97B-1AE2-506A-924119DAB5AD}"/>
              </a:ext>
            </a:extLst>
          </p:cNvPr>
          <p:cNvSpPr txBox="1"/>
          <p:nvPr/>
        </p:nvSpPr>
        <p:spPr>
          <a:xfrm>
            <a:off x="1889028" y="63588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06197-756F-B4BF-13D4-2EA8AE38C250}"/>
              </a:ext>
            </a:extLst>
          </p:cNvPr>
          <p:cNvSpPr txBox="1"/>
          <p:nvPr/>
        </p:nvSpPr>
        <p:spPr>
          <a:xfrm>
            <a:off x="2041428" y="65112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95D66E-3EF2-8033-A377-D33A9D939BE6}"/>
              </a:ext>
            </a:extLst>
          </p:cNvPr>
          <p:cNvSpPr/>
          <p:nvPr/>
        </p:nvSpPr>
        <p:spPr>
          <a:xfrm>
            <a:off x="1777620" y="6367848"/>
            <a:ext cx="9264986" cy="328068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79B401A-6836-B670-E26B-E8B3661C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71EF-09E3-5D4B-9102-546AA339CBF5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1E4AD7-B59A-B590-7708-C9AEF5EC2B0A}"/>
              </a:ext>
            </a:extLst>
          </p:cNvPr>
          <p:cNvSpPr txBox="1"/>
          <p:nvPr/>
        </p:nvSpPr>
        <p:spPr>
          <a:xfrm>
            <a:off x="0" y="5957593"/>
            <a:ext cx="3726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Dulya et al., NIM A </a:t>
            </a:r>
            <a:r>
              <a:rPr lang="en-US" sz="1600" b="1" dirty="0">
                <a:latin typeface="Montserrat" pitchFamily="2" charset="77"/>
              </a:rPr>
              <a:t>398</a:t>
            </a:r>
            <a:r>
              <a:rPr lang="en-US" sz="1600" dirty="0">
                <a:latin typeface="Montserrat" pitchFamily="2" charset="77"/>
              </a:rPr>
              <a:t>, 109 (1997)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83D39-D99C-8C87-C078-CCF9045ECB30}"/>
              </a:ext>
            </a:extLst>
          </p:cNvPr>
          <p:cNvSpPr txBox="1"/>
          <p:nvPr/>
        </p:nvSpPr>
        <p:spPr>
          <a:xfrm>
            <a:off x="3628625" y="5901922"/>
            <a:ext cx="458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https://</a:t>
            </a:r>
            <a:r>
              <a:rPr lang="en-US" dirty="0" err="1">
                <a:latin typeface="Montserrat" pitchFamily="2" charset="77"/>
              </a:rPr>
              <a:t>github.com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jdmax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jlab_pynmr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59AACB-EB87-3179-F234-1CD603BC13F7}"/>
              </a:ext>
            </a:extLst>
          </p:cNvPr>
          <p:cNvSpPr txBox="1"/>
          <p:nvPr/>
        </p:nvSpPr>
        <p:spPr>
          <a:xfrm>
            <a:off x="8208725" y="5917311"/>
            <a:ext cx="41123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McClellan, Eur. Phys. J. A 61, 176 (2025)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34E897-0F91-E24F-68C7-F65325CD0D9F}"/>
              </a:ext>
            </a:extLst>
          </p:cNvPr>
          <p:cNvSpPr txBox="1"/>
          <p:nvPr/>
        </p:nvSpPr>
        <p:spPr>
          <a:xfrm>
            <a:off x="94812" y="43470"/>
            <a:ext cx="6822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ntserrat" pitchFamily="2" charset="77"/>
              </a:rPr>
              <a:t>Complex Fit continued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4B62C7-9597-08D1-981C-079DAA788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8" y="1225530"/>
            <a:ext cx="5748950" cy="452399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B15E9A3-A670-B4BC-F9BA-924EEAC89995}"/>
              </a:ext>
            </a:extLst>
          </p:cNvPr>
          <p:cNvGrpSpPr/>
          <p:nvPr/>
        </p:nvGrpSpPr>
        <p:grpSpPr>
          <a:xfrm>
            <a:off x="6041864" y="1386043"/>
            <a:ext cx="5731036" cy="4141757"/>
            <a:chOff x="6041864" y="1386043"/>
            <a:chExt cx="5731036" cy="414175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67E289-B4B5-D1B3-BE31-CB42212F76E2}"/>
                    </a:ext>
                  </a:extLst>
                </p14:cNvPr>
                <p14:cNvContentPartPr/>
                <p14:nvPr/>
              </p14:nvContentPartPr>
              <p14:xfrm>
                <a:off x="9355217" y="3337406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67E289-B4B5-D1B3-BE31-CB42212F76E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37217" y="33194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1E3F7A1-B2DF-71D7-D28C-C1145A9F7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1864" y="1386043"/>
              <a:ext cx="5731036" cy="414175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CBF2B36-CDC8-7493-FB1C-A303D92E4942}"/>
                    </a:ext>
                  </a:extLst>
                </p:cNvPr>
                <p:cNvSpPr txBox="1"/>
                <p:nvPr/>
              </p:nvSpPr>
              <p:spPr>
                <a:xfrm>
                  <a:off x="8972171" y="3727277"/>
                  <a:ext cx="2373100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=20.51%</m:t>
                        </m:r>
                      </m:oMath>
                    </m:oMathPara>
                  </a14:m>
                  <a:endParaRPr lang="en-US" b="0" dirty="0"/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=3.45</m:t>
                      </m:r>
                    </m:oMath>
                  </a14:m>
                  <a:r>
                    <a:rPr lang="en-US" dirty="0"/>
                    <a:t>%</a:t>
                  </a:r>
                </a:p>
                <a:p>
                  <a:r>
                    <a:rPr lang="en-US" dirty="0"/>
                    <a:t>             Phase = -108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CBF2B36-CDC8-7493-FB1C-A303D92E49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2171" y="3727277"/>
                  <a:ext cx="2373100" cy="830997"/>
                </a:xfrm>
                <a:prstGeom prst="rect">
                  <a:avLst/>
                </a:prstGeom>
                <a:blipFill>
                  <a:blip r:embed="rId7"/>
                  <a:stretch>
                    <a:fillRect l="-4787" b="-149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4FEC2A-8FE7-D22D-F58B-359F23A975C1}"/>
                </a:ext>
              </a:extLst>
            </p:cNvPr>
            <p:cNvSpPr txBox="1"/>
            <p:nvPr/>
          </p:nvSpPr>
          <p:spPr>
            <a:xfrm>
              <a:off x="9627165" y="4573663"/>
              <a:ext cx="1063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04:15AM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60FF91-172D-83A6-CA47-11EDA6B8AC6E}"/>
              </a:ext>
            </a:extLst>
          </p:cNvPr>
          <p:cNvGrpSpPr/>
          <p:nvPr/>
        </p:nvGrpSpPr>
        <p:grpSpPr>
          <a:xfrm>
            <a:off x="5918675" y="1234699"/>
            <a:ext cx="5966702" cy="4472468"/>
            <a:chOff x="6225298" y="1040621"/>
            <a:chExt cx="5966702" cy="447246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55D0F00-E8EE-379E-6A94-82AE2A17A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25298" y="1040621"/>
              <a:ext cx="5966702" cy="4472468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37AAFC4-F4E1-0F24-9870-AF9F5C92C590}"/>
                </a:ext>
              </a:extLst>
            </p:cNvPr>
            <p:cNvGrpSpPr/>
            <p:nvPr/>
          </p:nvGrpSpPr>
          <p:grpSpPr>
            <a:xfrm>
              <a:off x="9355217" y="3337406"/>
              <a:ext cx="2127881" cy="875810"/>
              <a:chOff x="9355217" y="3337406"/>
              <a:chExt cx="2127881" cy="87581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26F8311A-5CE8-E98E-9ACA-3EB658E21DA8}"/>
                      </a:ext>
                    </a:extLst>
                  </p14:cNvPr>
                  <p14:cNvContentPartPr/>
                  <p14:nvPr/>
                </p14:nvContentPartPr>
                <p14:xfrm>
                  <a:off x="9355217" y="3337406"/>
                  <a:ext cx="360" cy="3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6F8311A-5CE8-E98E-9ACA-3EB658E21DA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9337217" y="3319406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BEE14B-D0E1-A317-2B8B-0F2FE957F28C}"/>
                  </a:ext>
                </a:extLst>
              </p:cNvPr>
              <p:cNvSpPr txBox="1"/>
              <p:nvPr/>
            </p:nvSpPr>
            <p:spPr>
              <a:xfrm>
                <a:off x="10419986" y="3843884"/>
                <a:ext cx="1063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04:19AM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C632E53-711F-908C-2CEF-98EE446F1788}"/>
                    </a:ext>
                  </a:extLst>
                </p:cNvPr>
                <p:cNvSpPr txBox="1"/>
                <p:nvPr/>
              </p:nvSpPr>
              <p:spPr>
                <a:xfrm>
                  <a:off x="9818900" y="2941186"/>
                  <a:ext cx="2373100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=22.12%</m:t>
                        </m:r>
                      </m:oMath>
                    </m:oMathPara>
                  </a14:m>
                  <a:endParaRPr lang="en-US" b="0" dirty="0"/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=3.7</m:t>
                      </m:r>
                    </m:oMath>
                  </a14:m>
                  <a:r>
                    <a:rPr lang="en-US" dirty="0"/>
                    <a:t>%</a:t>
                  </a:r>
                </a:p>
                <a:p>
                  <a:r>
                    <a:rPr lang="en-US" dirty="0"/>
                    <a:t>             Phase = -0.59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C632E53-711F-908C-2CEF-98EE446F17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8900" y="2941186"/>
                  <a:ext cx="2373100" cy="830997"/>
                </a:xfrm>
                <a:prstGeom prst="rect">
                  <a:avLst/>
                </a:prstGeom>
                <a:blipFill>
                  <a:blip r:embed="rId10"/>
                  <a:stretch>
                    <a:fillRect l="-4762" b="-164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AA4BB19-BB26-D59A-E69F-C819103F2992}"/>
              </a:ext>
            </a:extLst>
          </p:cNvPr>
          <p:cNvSpPr txBox="1"/>
          <p:nvPr/>
        </p:nvSpPr>
        <p:spPr>
          <a:xfrm>
            <a:off x="2982495" y="6307952"/>
            <a:ext cx="597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06/30/2026                                                   CLAS Collaboration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7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8BA02-37F4-6E36-79DF-01AA1A305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ADFC-127E-9A52-1196-90AB45B5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1265C2-370D-9734-87FB-1EDEFC107F94}"/>
              </a:ext>
            </a:extLst>
          </p:cNvPr>
          <p:cNvSpPr/>
          <p:nvPr/>
        </p:nvSpPr>
        <p:spPr>
          <a:xfrm>
            <a:off x="10672" y="60325"/>
            <a:ext cx="12181328" cy="735732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                                                                                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14823-6834-C2C7-5190-60EB55C1E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2" y="6271254"/>
            <a:ext cx="1682808" cy="555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D224A3-3788-AEF4-1607-33EA544ACFAE}"/>
              </a:ext>
            </a:extLst>
          </p:cNvPr>
          <p:cNvSpPr txBox="1"/>
          <p:nvPr/>
        </p:nvSpPr>
        <p:spPr>
          <a:xfrm>
            <a:off x="1889028" y="63588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110CC8-3D0F-081F-02D3-5E780177E1CE}"/>
              </a:ext>
            </a:extLst>
          </p:cNvPr>
          <p:cNvSpPr txBox="1"/>
          <p:nvPr/>
        </p:nvSpPr>
        <p:spPr>
          <a:xfrm>
            <a:off x="2041428" y="65112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75E128-D1A2-E09C-AC8D-B1AE27E16D73}"/>
              </a:ext>
            </a:extLst>
          </p:cNvPr>
          <p:cNvSpPr/>
          <p:nvPr/>
        </p:nvSpPr>
        <p:spPr>
          <a:xfrm>
            <a:off x="1777620" y="6367848"/>
            <a:ext cx="9264986" cy="328068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EB94FB-AE79-E377-F68D-DED6E9405060}"/>
              </a:ext>
            </a:extLst>
          </p:cNvPr>
          <p:cNvSpPr txBox="1"/>
          <p:nvPr/>
        </p:nvSpPr>
        <p:spPr>
          <a:xfrm>
            <a:off x="94812" y="43470"/>
            <a:ext cx="3339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ntserrat" pitchFamily="2" charset="77"/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45ADA-A0B3-9343-F4A3-61356010893A}"/>
              </a:ext>
            </a:extLst>
          </p:cNvPr>
          <p:cNvSpPr txBox="1"/>
          <p:nvPr/>
        </p:nvSpPr>
        <p:spPr>
          <a:xfrm>
            <a:off x="1889028" y="6358850"/>
            <a:ext cx="945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06/03/2026             Tensor SIDIS workshop and b1/Azz Tensor Collaboration meeting               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833DD06-7B4A-5F16-BFF8-C3916D29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71EF-09E3-5D4B-9102-546AA339CBF5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4D33A-CC36-7571-3DF8-762D03154B61}"/>
              </a:ext>
            </a:extLst>
          </p:cNvPr>
          <p:cNvSpPr txBox="1"/>
          <p:nvPr/>
        </p:nvSpPr>
        <p:spPr>
          <a:xfrm>
            <a:off x="0" y="5957593"/>
            <a:ext cx="3726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Dulya et al., NIM A </a:t>
            </a:r>
            <a:r>
              <a:rPr lang="en-US" sz="1600" b="1" dirty="0">
                <a:latin typeface="Montserrat" pitchFamily="2" charset="77"/>
              </a:rPr>
              <a:t>398</a:t>
            </a:r>
            <a:r>
              <a:rPr lang="en-US" sz="1600" dirty="0">
                <a:latin typeface="Montserrat" pitchFamily="2" charset="77"/>
              </a:rPr>
              <a:t>, 109 (1997)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A87FCC-441F-3FCD-83A5-FA4BF850F5BB}"/>
              </a:ext>
            </a:extLst>
          </p:cNvPr>
          <p:cNvSpPr txBox="1"/>
          <p:nvPr/>
        </p:nvSpPr>
        <p:spPr>
          <a:xfrm>
            <a:off x="3628625" y="5901922"/>
            <a:ext cx="458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https://</a:t>
            </a:r>
            <a:r>
              <a:rPr lang="en-US" dirty="0" err="1">
                <a:latin typeface="Montserrat" pitchFamily="2" charset="77"/>
              </a:rPr>
              <a:t>github.com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jdmax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jlab_pynmr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DD28B6-DB61-44D9-65CE-A417CE820D86}"/>
              </a:ext>
            </a:extLst>
          </p:cNvPr>
          <p:cNvSpPr txBox="1"/>
          <p:nvPr/>
        </p:nvSpPr>
        <p:spPr>
          <a:xfrm>
            <a:off x="8208725" y="5992237"/>
            <a:ext cx="41123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McClellan, Eur. Phys. J. A 61, 176 (2025)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3EB90E-C0BE-A86D-1841-F008DB86D066}"/>
              </a:ext>
            </a:extLst>
          </p:cNvPr>
          <p:cNvSpPr txBox="1"/>
          <p:nvPr/>
        </p:nvSpPr>
        <p:spPr>
          <a:xfrm>
            <a:off x="838200" y="1069383"/>
            <a:ext cx="10204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latin typeface="Montserrat" pitchFamily="2" charset="77"/>
              </a:rPr>
              <a:t>Complex signal implementation will follow data more closely than with out it.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553F3F-704F-341D-34C3-7C5A015297FE}"/>
              </a:ext>
            </a:extLst>
          </p:cNvPr>
          <p:cNvSpPr txBox="1"/>
          <p:nvPr/>
        </p:nvSpPr>
        <p:spPr>
          <a:xfrm>
            <a:off x="838200" y="3235457"/>
            <a:ext cx="95563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latin typeface="Montserrat" pitchFamily="2" charset="77"/>
              </a:rPr>
              <a:t>This will help us reduce the systematic uncertainties in the future experiment Run Group C.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6FF050-9797-2ED0-344F-5E1B73FC64C7}"/>
              </a:ext>
            </a:extLst>
          </p:cNvPr>
          <p:cNvSpPr txBox="1"/>
          <p:nvPr/>
        </p:nvSpPr>
        <p:spPr>
          <a:xfrm>
            <a:off x="838200" y="4804440"/>
            <a:ext cx="9556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latin typeface="Montserrat" pitchFamily="2" charset="77"/>
              </a:rPr>
              <a:t>This  can be found in </a:t>
            </a:r>
            <a:r>
              <a:rPr lang="en-US" sz="2400" dirty="0" err="1">
                <a:latin typeface="Montserrat" pitchFamily="2" charset="77"/>
              </a:rPr>
              <a:t>github</a:t>
            </a:r>
            <a:r>
              <a:rPr lang="en-US" sz="2400" dirty="0">
                <a:latin typeface="Montserrat" pitchFamily="2" charset="77"/>
              </a:rPr>
              <a:t>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7185B2-A97C-71D9-777B-F5AEE366CF30}"/>
                  </a:ext>
                </a:extLst>
              </p:cNvPr>
              <p:cNvSpPr txBox="1"/>
              <p:nvPr/>
            </p:nvSpPr>
            <p:spPr>
              <a:xfrm>
                <a:off x="936216" y="2217313"/>
                <a:ext cx="955631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sz="2400" dirty="0">
                    <a:latin typeface="Montserrat" pitchFamily="2" charset="77"/>
                  </a:rPr>
                  <a:t>It has more fitting parameters but faster calculation with</a:t>
                </a:r>
                <a:r>
                  <a:rPr lang="el-GR" sz="24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Montserrat" pitchFamily="2" charset="77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7185B2-A97C-71D9-777B-F5AEE366C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16" y="2217313"/>
                <a:ext cx="9556315" cy="738664"/>
              </a:xfrm>
              <a:prstGeom prst="rect">
                <a:avLst/>
              </a:prstGeom>
              <a:blipFill>
                <a:blip r:embed="rId3"/>
                <a:stretch>
                  <a:fillRect l="-796" t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345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611063-5E68-7B90-2C86-E287F34A6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49350"/>
            <a:ext cx="2108200" cy="393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28D129-A2C7-F4DD-D128-E4AEBCAD5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035" y="1759766"/>
            <a:ext cx="7531100" cy="1981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968CB3-055D-5B97-E698-8D7B6ED32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076958"/>
            <a:ext cx="7772400" cy="1137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DA9F03-0B16-A74A-C936-1F05BC8F752A}"/>
              </a:ext>
            </a:extLst>
          </p:cNvPr>
          <p:cNvSpPr txBox="1"/>
          <p:nvPr/>
        </p:nvSpPr>
        <p:spPr>
          <a:xfrm>
            <a:off x="2751766" y="6274874"/>
            <a:ext cx="3726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Montserrat" pitchFamily="2" charset="77"/>
              </a:rPr>
              <a:t>Dulya et al., </a:t>
            </a:r>
            <a:r>
              <a:rPr lang="en-US" sz="1600" i="1" dirty="0">
                <a:solidFill>
                  <a:srgbClr val="0000FF"/>
                </a:solidFill>
                <a:latin typeface="Montserrat" pitchFamily="2" charset="77"/>
              </a:rPr>
              <a:t>NIM A</a:t>
            </a:r>
            <a:r>
              <a:rPr lang="en-US" sz="1600" dirty="0">
                <a:solidFill>
                  <a:srgbClr val="0000FF"/>
                </a:solidFill>
                <a:latin typeface="Montserrat" pitchFamily="2" charset="77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Montserrat" pitchFamily="2" charset="77"/>
              </a:rPr>
              <a:t>398</a:t>
            </a:r>
            <a:r>
              <a:rPr lang="en-US" sz="1600" dirty="0">
                <a:solidFill>
                  <a:srgbClr val="0000FF"/>
                </a:solidFill>
                <a:latin typeface="Montserrat" pitchFamily="2" charset="77"/>
              </a:rPr>
              <a:t>, 109 (1997)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0E43C-5DB8-6192-2FF2-010902B777CF}"/>
              </a:ext>
            </a:extLst>
          </p:cNvPr>
          <p:cNvSpPr txBox="1"/>
          <p:nvPr/>
        </p:nvSpPr>
        <p:spPr>
          <a:xfrm>
            <a:off x="4000500" y="147677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Backup Slides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845969-682A-49A6-8CBB-5D979FFFC863}"/>
              </a:ext>
            </a:extLst>
          </p:cNvPr>
          <p:cNvSpPr txBox="1"/>
          <p:nvPr/>
        </p:nvSpPr>
        <p:spPr>
          <a:xfrm>
            <a:off x="4521200" y="5688826"/>
            <a:ext cx="745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McClellan, Ph.D. thesis, </a:t>
            </a:r>
            <a:r>
              <a:rPr lang="en-US" dirty="0" err="1"/>
              <a:t>Uninversity</a:t>
            </a:r>
            <a:r>
              <a:rPr lang="en-US" dirty="0"/>
              <a:t> of New Hampshire, 2026</a:t>
            </a:r>
          </a:p>
        </p:txBody>
      </p:sp>
    </p:spTree>
    <p:extLst>
      <p:ext uri="{BB962C8B-B14F-4D97-AF65-F5344CB8AC3E}">
        <p14:creationId xmlns:p14="http://schemas.microsoft.com/office/powerpoint/2010/main" val="3625515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83AF1-AA9D-02E2-B695-F8C98D7D2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151BD-5D82-F408-C9EC-83FF1D39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F9C689-9CD5-40A1-D5DB-952857CF7DAB}"/>
              </a:ext>
            </a:extLst>
          </p:cNvPr>
          <p:cNvSpPr/>
          <p:nvPr/>
        </p:nvSpPr>
        <p:spPr>
          <a:xfrm>
            <a:off x="10672" y="60325"/>
            <a:ext cx="12181328" cy="735732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                                                                                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29F9E3-BBEF-8ABC-01B3-11ED8981F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2" y="6271254"/>
            <a:ext cx="1682808" cy="555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56FEB-8A32-54E7-BC1F-36D4C6A16D16}"/>
              </a:ext>
            </a:extLst>
          </p:cNvPr>
          <p:cNvSpPr txBox="1"/>
          <p:nvPr/>
        </p:nvSpPr>
        <p:spPr>
          <a:xfrm>
            <a:off x="1889028" y="63588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BC94D1-C952-DCA1-2E85-CA876022D383}"/>
              </a:ext>
            </a:extLst>
          </p:cNvPr>
          <p:cNvSpPr txBox="1"/>
          <p:nvPr/>
        </p:nvSpPr>
        <p:spPr>
          <a:xfrm>
            <a:off x="2041428" y="65112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2CB223-9F59-6962-C465-9956C2CD9FFE}"/>
              </a:ext>
            </a:extLst>
          </p:cNvPr>
          <p:cNvSpPr/>
          <p:nvPr/>
        </p:nvSpPr>
        <p:spPr>
          <a:xfrm>
            <a:off x="1777620" y="6367848"/>
            <a:ext cx="9264986" cy="328068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D780B-30B0-8F87-4B1C-4BDF23F019C0}"/>
              </a:ext>
            </a:extLst>
          </p:cNvPr>
          <p:cNvSpPr txBox="1"/>
          <p:nvPr/>
        </p:nvSpPr>
        <p:spPr>
          <a:xfrm>
            <a:off x="1889028" y="6358850"/>
            <a:ext cx="945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06/03/2026             Tensor SIDIS workshop and b1/Azz Tensor Collaboration meeting               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41DC60D-649B-8FCE-3FFE-AEE90C93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71EF-09E3-5D4B-9102-546AA339CBF5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2EBEA-0F27-E14E-5287-012E0BF4F80C}"/>
              </a:ext>
            </a:extLst>
          </p:cNvPr>
          <p:cNvSpPr txBox="1"/>
          <p:nvPr/>
        </p:nvSpPr>
        <p:spPr>
          <a:xfrm>
            <a:off x="0" y="5957593"/>
            <a:ext cx="3726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Dulya et al., NIM A </a:t>
            </a:r>
            <a:r>
              <a:rPr lang="en-US" sz="1600" b="1" dirty="0">
                <a:latin typeface="Montserrat" pitchFamily="2" charset="77"/>
              </a:rPr>
              <a:t>398</a:t>
            </a:r>
            <a:r>
              <a:rPr lang="en-US" sz="1600" dirty="0">
                <a:latin typeface="Montserrat" pitchFamily="2" charset="77"/>
              </a:rPr>
              <a:t>, 109 (1997)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116619-A994-9CA4-6CC7-7EA8041F962D}"/>
              </a:ext>
            </a:extLst>
          </p:cNvPr>
          <p:cNvSpPr txBox="1"/>
          <p:nvPr/>
        </p:nvSpPr>
        <p:spPr>
          <a:xfrm>
            <a:off x="3628625" y="5901922"/>
            <a:ext cx="458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https://</a:t>
            </a:r>
            <a:r>
              <a:rPr lang="en-US" dirty="0" err="1">
                <a:latin typeface="Montserrat" pitchFamily="2" charset="77"/>
              </a:rPr>
              <a:t>github.com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jdmax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jlab_pynmr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8108B3-2CAF-D289-6158-BD198DA7B302}"/>
              </a:ext>
            </a:extLst>
          </p:cNvPr>
          <p:cNvSpPr txBox="1"/>
          <p:nvPr/>
        </p:nvSpPr>
        <p:spPr>
          <a:xfrm>
            <a:off x="8208725" y="5917311"/>
            <a:ext cx="41123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McClellan, Eur. Phys. J. A 61, 176 (2025)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B591C1-4D8D-D86D-4716-AEBFCEFD59F4}"/>
              </a:ext>
            </a:extLst>
          </p:cNvPr>
          <p:cNvSpPr txBox="1"/>
          <p:nvPr/>
        </p:nvSpPr>
        <p:spPr>
          <a:xfrm>
            <a:off x="94812" y="43470"/>
            <a:ext cx="6822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ntserrat" pitchFamily="2" charset="77"/>
              </a:rPr>
              <a:t>Complex Fit continued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06E6BE-7C89-396D-6197-6450A74E1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113" y="1313075"/>
            <a:ext cx="5245100" cy="41275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DE5CAE3-470F-C50B-4728-7D262F5EC601}"/>
              </a:ext>
            </a:extLst>
          </p:cNvPr>
          <p:cNvSpPr txBox="1"/>
          <p:nvPr/>
        </p:nvSpPr>
        <p:spPr>
          <a:xfrm>
            <a:off x="2191680" y="5395579"/>
            <a:ext cx="745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M. McClellan, Ph.D. thesis, University of New Hampshire,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85BD25-8D94-689A-2EBF-C535754E3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98" y="1137588"/>
            <a:ext cx="5573076" cy="412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1F1762-3E84-8E42-CA77-E9D229D54EF9}"/>
              </a:ext>
            </a:extLst>
          </p:cNvPr>
          <p:cNvSpPr txBox="1"/>
          <p:nvPr/>
        </p:nvSpPr>
        <p:spPr>
          <a:xfrm>
            <a:off x="3628625" y="3709851"/>
            <a:ext cx="2700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Note:I</a:t>
            </a:r>
            <a:r>
              <a:rPr lang="en-US" dirty="0"/>
              <a:t> will put real fit also</a:t>
            </a:r>
          </a:p>
          <a:p>
            <a:r>
              <a:rPr lang="en-US" dirty="0"/>
              <a:t>For this   date data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569E6F0-EBFC-2722-2017-38A4480B7B4A}"/>
                  </a:ext>
                </a:extLst>
              </p14:cNvPr>
              <p14:cNvContentPartPr/>
              <p14:nvPr/>
            </p14:nvContentPartPr>
            <p14:xfrm>
              <a:off x="9355217" y="333740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C5AF2B8-7A06-8C78-20A7-372A542063C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37577" y="3319406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D2B8FB86-6E22-98C6-3D1C-379C233AE490}"/>
              </a:ext>
            </a:extLst>
          </p:cNvPr>
          <p:cNvSpPr txBox="1"/>
          <p:nvPr/>
        </p:nvSpPr>
        <p:spPr>
          <a:xfrm>
            <a:off x="8243723" y="3325604"/>
            <a:ext cx="349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will put fit for these two location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1798FC-4313-424E-7770-CA7DF81CC81E}"/>
              </a:ext>
            </a:extLst>
          </p:cNvPr>
          <p:cNvSpPr txBox="1"/>
          <p:nvPr/>
        </p:nvSpPr>
        <p:spPr>
          <a:xfrm>
            <a:off x="4000500" y="847173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10273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610FC-10D2-6371-56AE-11B90D52F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937F9-B1D8-7D27-7A42-E9197AD9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BE44A-C83A-F44E-8A25-42FEE501ED6A}"/>
              </a:ext>
            </a:extLst>
          </p:cNvPr>
          <p:cNvSpPr/>
          <p:nvPr/>
        </p:nvSpPr>
        <p:spPr>
          <a:xfrm>
            <a:off x="10672" y="60325"/>
            <a:ext cx="12181328" cy="735732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                                                                                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790C9-0A1C-C1FE-9AD7-A908FA294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2" y="6271254"/>
            <a:ext cx="1682808" cy="555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F7604-5430-2B78-664E-0841D500E200}"/>
              </a:ext>
            </a:extLst>
          </p:cNvPr>
          <p:cNvSpPr txBox="1"/>
          <p:nvPr/>
        </p:nvSpPr>
        <p:spPr>
          <a:xfrm>
            <a:off x="1889028" y="63588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486010-A211-7FB8-A6C1-DA4487D06D3D}"/>
              </a:ext>
            </a:extLst>
          </p:cNvPr>
          <p:cNvSpPr txBox="1"/>
          <p:nvPr/>
        </p:nvSpPr>
        <p:spPr>
          <a:xfrm>
            <a:off x="2041428" y="65112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7AF6E1-A990-B13D-8811-C1B0A72358FB}"/>
              </a:ext>
            </a:extLst>
          </p:cNvPr>
          <p:cNvSpPr/>
          <p:nvPr/>
        </p:nvSpPr>
        <p:spPr>
          <a:xfrm>
            <a:off x="1777620" y="6367848"/>
            <a:ext cx="9264986" cy="328068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2B696-B0C9-108F-8E9E-A6D0CC0A855E}"/>
              </a:ext>
            </a:extLst>
          </p:cNvPr>
          <p:cNvSpPr txBox="1"/>
          <p:nvPr/>
        </p:nvSpPr>
        <p:spPr>
          <a:xfrm>
            <a:off x="1889028" y="6358850"/>
            <a:ext cx="945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06/03/2026             Tensor SIDIS workshop and b1/Azz Tensor Collaboration meeting               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B84EFC0-FA41-A3C9-3FB4-CB397AFF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71EF-09E3-5D4B-9102-546AA339CBF5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D17AD3-A9DB-CCD3-1A83-C03ECE8C65C3}"/>
              </a:ext>
            </a:extLst>
          </p:cNvPr>
          <p:cNvSpPr txBox="1"/>
          <p:nvPr/>
        </p:nvSpPr>
        <p:spPr>
          <a:xfrm>
            <a:off x="0" y="5957593"/>
            <a:ext cx="3726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Dulya et al., NIM A </a:t>
            </a:r>
            <a:r>
              <a:rPr lang="en-US" sz="1600" b="1" dirty="0">
                <a:latin typeface="Montserrat" pitchFamily="2" charset="77"/>
              </a:rPr>
              <a:t>398</a:t>
            </a:r>
            <a:r>
              <a:rPr lang="en-US" sz="1600" dirty="0">
                <a:latin typeface="Montserrat" pitchFamily="2" charset="77"/>
              </a:rPr>
              <a:t>, 109 (1997)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6DE32D-FC9B-1E52-D344-943ACA814E92}"/>
              </a:ext>
            </a:extLst>
          </p:cNvPr>
          <p:cNvSpPr txBox="1"/>
          <p:nvPr/>
        </p:nvSpPr>
        <p:spPr>
          <a:xfrm>
            <a:off x="3628625" y="5901922"/>
            <a:ext cx="458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https://</a:t>
            </a:r>
            <a:r>
              <a:rPr lang="en-US" dirty="0" err="1">
                <a:latin typeface="Montserrat" pitchFamily="2" charset="77"/>
              </a:rPr>
              <a:t>github.com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jdmax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jlab_pynmr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BFC5DD-31AF-20C7-E1F6-F6329B6BCD1E}"/>
              </a:ext>
            </a:extLst>
          </p:cNvPr>
          <p:cNvSpPr txBox="1"/>
          <p:nvPr/>
        </p:nvSpPr>
        <p:spPr>
          <a:xfrm>
            <a:off x="8208725" y="5917311"/>
            <a:ext cx="41123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McClellan, Eur. Phys. J. A 61, 176 (2025)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5B1D97-925F-2EBB-18AC-EC7E85D85647}"/>
              </a:ext>
            </a:extLst>
          </p:cNvPr>
          <p:cNvSpPr txBox="1"/>
          <p:nvPr/>
        </p:nvSpPr>
        <p:spPr>
          <a:xfrm>
            <a:off x="94812" y="43470"/>
            <a:ext cx="6822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ntserrat" pitchFamily="2" charset="77"/>
              </a:rPr>
              <a:t>Complex Fit continued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CD188B-B83F-16DF-5A11-6A6509CED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0765" y="999351"/>
            <a:ext cx="6302859" cy="45550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0D0DED-4C86-A563-FE99-576B7BD56DDC}"/>
              </a:ext>
            </a:extLst>
          </p:cNvPr>
          <p:cNvSpPr txBox="1"/>
          <p:nvPr/>
        </p:nvSpPr>
        <p:spPr>
          <a:xfrm>
            <a:off x="3726999" y="404446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04:15AM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A62341-B016-3593-4241-D8AAB50A25B3}"/>
              </a:ext>
            </a:extLst>
          </p:cNvPr>
          <p:cNvGrpSpPr/>
          <p:nvPr/>
        </p:nvGrpSpPr>
        <p:grpSpPr>
          <a:xfrm>
            <a:off x="6225298" y="1040621"/>
            <a:ext cx="5966702" cy="4472468"/>
            <a:chOff x="6225298" y="1040621"/>
            <a:chExt cx="5966702" cy="447246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1F83299-419F-FB20-05F5-276A35E7E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5298" y="1040621"/>
              <a:ext cx="5966702" cy="447246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9B2AAA-4D9A-70D9-A435-338A4C8AB4F1}"/>
                </a:ext>
              </a:extLst>
            </p:cNvPr>
            <p:cNvGrpSpPr/>
            <p:nvPr/>
          </p:nvGrpSpPr>
          <p:grpSpPr>
            <a:xfrm>
              <a:off x="9355217" y="3337406"/>
              <a:ext cx="2127881" cy="875810"/>
              <a:chOff x="9355217" y="3337406"/>
              <a:chExt cx="2127881" cy="87581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25EA1C2B-B584-4726-0E55-CB6F6DE8BC4C}"/>
                      </a:ext>
                    </a:extLst>
                  </p14:cNvPr>
                  <p14:cNvContentPartPr/>
                  <p14:nvPr/>
                </p14:nvContentPartPr>
                <p14:xfrm>
                  <a:off x="9355217" y="3337406"/>
                  <a:ext cx="360" cy="3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25EA1C2B-B584-4726-0E55-CB6F6DE8BC4C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9337217" y="3319406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087469-1ACC-163C-710E-C5BD9C369755}"/>
                  </a:ext>
                </a:extLst>
              </p:cNvPr>
              <p:cNvSpPr txBox="1"/>
              <p:nvPr/>
            </p:nvSpPr>
            <p:spPr>
              <a:xfrm>
                <a:off x="10419986" y="3843884"/>
                <a:ext cx="1063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04:19AM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2E298AF-1239-0F11-6001-F8EF4D12D186}"/>
                    </a:ext>
                  </a:extLst>
                </p:cNvPr>
                <p:cNvSpPr txBox="1"/>
                <p:nvPr/>
              </p:nvSpPr>
              <p:spPr>
                <a:xfrm>
                  <a:off x="9818900" y="2941186"/>
                  <a:ext cx="2373100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=22.12%</m:t>
                        </m:r>
                      </m:oMath>
                    </m:oMathPara>
                  </a14:m>
                  <a:endParaRPr lang="en-US" b="0" dirty="0"/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=3.7</m:t>
                      </m:r>
                    </m:oMath>
                  </a14:m>
                  <a:r>
                    <a:rPr lang="en-US" dirty="0"/>
                    <a:t>%</a:t>
                  </a:r>
                </a:p>
                <a:p>
                  <a:r>
                    <a:rPr lang="en-US" dirty="0"/>
                    <a:t>             Phase = -0.59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2E298AF-1239-0F11-6001-F8EF4D12D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8900" y="2941186"/>
                  <a:ext cx="2373100" cy="830997"/>
                </a:xfrm>
                <a:prstGeom prst="rect">
                  <a:avLst/>
                </a:prstGeom>
                <a:blipFill>
                  <a:blip r:embed="rId7"/>
                  <a:stretch>
                    <a:fillRect l="-5319" b="-149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A59C06-B787-F19A-3D46-984DD4F27BF6}"/>
                  </a:ext>
                </a:extLst>
              </p:cNvPr>
              <p:cNvSpPr txBox="1"/>
              <p:nvPr/>
            </p:nvSpPr>
            <p:spPr>
              <a:xfrm>
                <a:off x="2941404" y="3244801"/>
                <a:ext cx="2373100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=20.51%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=3.45</m:t>
                    </m:r>
                  </m:oMath>
                </a14:m>
                <a:r>
                  <a:rPr lang="en-US" dirty="0"/>
                  <a:t>%</a:t>
                </a:r>
              </a:p>
              <a:p>
                <a:r>
                  <a:rPr lang="en-US" dirty="0"/>
                  <a:t>             Phase = -108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A59C06-B787-F19A-3D46-984DD4F27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404" y="3244801"/>
                <a:ext cx="2373100" cy="830997"/>
              </a:xfrm>
              <a:prstGeom prst="rect">
                <a:avLst/>
              </a:prstGeom>
              <a:blipFill>
                <a:blip r:embed="rId8"/>
                <a:stretch>
                  <a:fillRect l="-4787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C842DD5-7458-6222-A113-DAF0E819CB66}"/>
              </a:ext>
            </a:extLst>
          </p:cNvPr>
          <p:cNvSpPr txBox="1"/>
          <p:nvPr/>
        </p:nvSpPr>
        <p:spPr>
          <a:xfrm>
            <a:off x="4000500" y="847173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974637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1E608-8629-2078-1A80-B0B2CB83B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7A7D-5AA2-4D37-E44F-75F0F997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F6CA2-A739-9DE2-A209-D1CD19C02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2" y="6271254"/>
            <a:ext cx="1682808" cy="555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22F81C-AD93-CAB2-C596-4C723B3A2970}"/>
              </a:ext>
            </a:extLst>
          </p:cNvPr>
          <p:cNvSpPr txBox="1"/>
          <p:nvPr/>
        </p:nvSpPr>
        <p:spPr>
          <a:xfrm>
            <a:off x="1889028" y="63588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6DA6BF-3B62-B06C-7324-6778CA21E9BC}"/>
              </a:ext>
            </a:extLst>
          </p:cNvPr>
          <p:cNvSpPr txBox="1"/>
          <p:nvPr/>
        </p:nvSpPr>
        <p:spPr>
          <a:xfrm>
            <a:off x="2041428" y="65112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C92153-8359-2B67-B45F-723F2C52617F}"/>
              </a:ext>
            </a:extLst>
          </p:cNvPr>
          <p:cNvSpPr/>
          <p:nvPr/>
        </p:nvSpPr>
        <p:spPr>
          <a:xfrm>
            <a:off x="1777620" y="6367848"/>
            <a:ext cx="9264986" cy="328068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DB51E-FD85-1C26-FF10-621C62933C59}"/>
              </a:ext>
            </a:extLst>
          </p:cNvPr>
          <p:cNvSpPr txBox="1"/>
          <p:nvPr/>
        </p:nvSpPr>
        <p:spPr>
          <a:xfrm>
            <a:off x="1889028" y="6358850"/>
            <a:ext cx="945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06/03/2026             Tensor SIDIS workshop and b1/Azz Tensor Collaboration meeting               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3530547-9308-CA72-A752-7C59FACE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71EF-09E3-5D4B-9102-546AA339CBF5}" type="slidenum">
              <a:rPr lang="en-US" smtClean="0"/>
              <a:t>15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B2A093-EDC1-95FE-15E4-B82C50F5D097}"/>
              </a:ext>
            </a:extLst>
          </p:cNvPr>
          <p:cNvSpPr txBox="1"/>
          <p:nvPr/>
        </p:nvSpPr>
        <p:spPr>
          <a:xfrm>
            <a:off x="0" y="5957593"/>
            <a:ext cx="3726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Dulya et al., </a:t>
            </a:r>
            <a:r>
              <a:rPr lang="en-US" sz="1600" i="1" dirty="0">
                <a:latin typeface="Montserrat" pitchFamily="2" charset="77"/>
              </a:rPr>
              <a:t>NIM A</a:t>
            </a:r>
            <a:r>
              <a:rPr lang="en-US" sz="1600" dirty="0">
                <a:latin typeface="Montserrat" pitchFamily="2" charset="77"/>
              </a:rPr>
              <a:t> </a:t>
            </a:r>
            <a:r>
              <a:rPr lang="en-US" sz="1600" b="1" dirty="0">
                <a:latin typeface="Montserrat" pitchFamily="2" charset="77"/>
              </a:rPr>
              <a:t>398</a:t>
            </a:r>
            <a:r>
              <a:rPr lang="en-US" sz="1600" dirty="0">
                <a:latin typeface="Montserrat" pitchFamily="2" charset="77"/>
              </a:rPr>
              <a:t>, 109 (1997)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E5086E-5EF7-107C-7C85-B85220076BA0}"/>
              </a:ext>
            </a:extLst>
          </p:cNvPr>
          <p:cNvSpPr txBox="1"/>
          <p:nvPr/>
        </p:nvSpPr>
        <p:spPr>
          <a:xfrm>
            <a:off x="3628625" y="5901922"/>
            <a:ext cx="458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Montserrat" pitchFamily="2" charset="77"/>
              </a:rPr>
              <a:t>https://</a:t>
            </a:r>
            <a:r>
              <a:rPr lang="en-US" i="1" dirty="0" err="1">
                <a:latin typeface="Montserrat" pitchFamily="2" charset="77"/>
              </a:rPr>
              <a:t>github.com</a:t>
            </a:r>
            <a:r>
              <a:rPr lang="en-US" i="1" dirty="0">
                <a:latin typeface="Montserrat" pitchFamily="2" charset="77"/>
              </a:rPr>
              <a:t>/</a:t>
            </a:r>
            <a:r>
              <a:rPr lang="en-US" i="1" dirty="0" err="1">
                <a:latin typeface="Montserrat" pitchFamily="2" charset="77"/>
              </a:rPr>
              <a:t>jdmax</a:t>
            </a:r>
            <a:r>
              <a:rPr lang="en-US" i="1" dirty="0">
                <a:latin typeface="Montserrat" pitchFamily="2" charset="77"/>
              </a:rPr>
              <a:t>/</a:t>
            </a:r>
            <a:r>
              <a:rPr lang="en-US" i="1" dirty="0" err="1">
                <a:latin typeface="Montserrat" pitchFamily="2" charset="77"/>
              </a:rPr>
              <a:t>jlab_pynmr</a:t>
            </a:r>
            <a:endParaRPr lang="en-US" i="1" dirty="0"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A70D63-CC49-9D80-2734-647D9F669CB7}"/>
              </a:ext>
            </a:extLst>
          </p:cNvPr>
          <p:cNvSpPr txBox="1"/>
          <p:nvPr/>
        </p:nvSpPr>
        <p:spPr>
          <a:xfrm>
            <a:off x="8208725" y="5992237"/>
            <a:ext cx="41123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McClellan, </a:t>
            </a:r>
            <a:r>
              <a:rPr lang="en-US" sz="1600" i="1" dirty="0">
                <a:latin typeface="Montserrat" pitchFamily="2" charset="77"/>
              </a:rPr>
              <a:t>Eur. Phys. J. A</a:t>
            </a:r>
            <a:r>
              <a:rPr lang="en-US" sz="1600" dirty="0">
                <a:latin typeface="Montserrat" pitchFamily="2" charset="77"/>
              </a:rPr>
              <a:t> 61, 176 (2025)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7B2E6-2A27-799F-ABA1-5B3392C5D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97" y="1429307"/>
            <a:ext cx="5767802" cy="4386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92024D-E561-B9E7-B93C-2A8CEDC87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760" y="1824865"/>
            <a:ext cx="4613327" cy="35957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96A466-4710-C29B-90D6-332C1CC181F8}"/>
              </a:ext>
            </a:extLst>
          </p:cNvPr>
          <p:cNvSpPr txBox="1"/>
          <p:nvPr/>
        </p:nvSpPr>
        <p:spPr>
          <a:xfrm>
            <a:off x="1124465" y="1037968"/>
            <a:ext cx="10770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There are two types of the plots in the simulation I am confused and which one is correct?? </a:t>
            </a:r>
          </a:p>
          <a:p>
            <a:r>
              <a:rPr lang="en-US" dirty="0">
                <a:latin typeface="Montserrat" pitchFamily="2" charset="77"/>
              </a:rPr>
              <a:t>From slide number 13 to 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06456A-BEF2-5184-0D6E-3979F63E9EA4}"/>
              </a:ext>
            </a:extLst>
          </p:cNvPr>
          <p:cNvSpPr txBox="1"/>
          <p:nvPr/>
        </p:nvSpPr>
        <p:spPr>
          <a:xfrm>
            <a:off x="4000500" y="147677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49302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62775-6199-5CAC-17F2-F86CEBBE7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2F84-70C6-A5FB-75C9-51AF61F1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26D0A8-5061-B5ED-CA1E-3AD6B0656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2" y="6271254"/>
            <a:ext cx="1682808" cy="555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A877CE-DC9E-AC9D-CBCF-5656D9252A85}"/>
              </a:ext>
            </a:extLst>
          </p:cNvPr>
          <p:cNvSpPr txBox="1"/>
          <p:nvPr/>
        </p:nvSpPr>
        <p:spPr>
          <a:xfrm>
            <a:off x="1889028" y="63588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3948A-02FC-61CE-DAD0-EE6DBB3520C7}"/>
              </a:ext>
            </a:extLst>
          </p:cNvPr>
          <p:cNvSpPr txBox="1"/>
          <p:nvPr/>
        </p:nvSpPr>
        <p:spPr>
          <a:xfrm>
            <a:off x="2041428" y="65112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382C9-A5CC-7620-8E28-2B96B395FC58}"/>
              </a:ext>
            </a:extLst>
          </p:cNvPr>
          <p:cNvSpPr/>
          <p:nvPr/>
        </p:nvSpPr>
        <p:spPr>
          <a:xfrm>
            <a:off x="1777620" y="6367848"/>
            <a:ext cx="9264986" cy="328068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4DA37-D917-824F-507F-E8472484D0D4}"/>
              </a:ext>
            </a:extLst>
          </p:cNvPr>
          <p:cNvSpPr txBox="1"/>
          <p:nvPr/>
        </p:nvSpPr>
        <p:spPr>
          <a:xfrm>
            <a:off x="1889028" y="6358850"/>
            <a:ext cx="945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06/03/2026             Tensor SIDIS workshop and b1/Azz Tensor Collaboration meeting               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F3BDB7C-D30A-E4DE-1D69-9CBD2B38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71EF-09E3-5D4B-9102-546AA339CBF5}" type="slidenum">
              <a:rPr lang="en-US" smtClean="0"/>
              <a:t>16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AFEE2-D979-C9C3-400D-849F6BF9020B}"/>
              </a:ext>
            </a:extLst>
          </p:cNvPr>
          <p:cNvSpPr txBox="1"/>
          <p:nvPr/>
        </p:nvSpPr>
        <p:spPr>
          <a:xfrm>
            <a:off x="0" y="5957593"/>
            <a:ext cx="3726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Dulya et al., </a:t>
            </a:r>
            <a:r>
              <a:rPr lang="en-US" sz="1600" i="1" dirty="0">
                <a:latin typeface="Montserrat" pitchFamily="2" charset="77"/>
              </a:rPr>
              <a:t>NIM A</a:t>
            </a:r>
            <a:r>
              <a:rPr lang="en-US" sz="1600" dirty="0">
                <a:latin typeface="Montserrat" pitchFamily="2" charset="77"/>
              </a:rPr>
              <a:t> </a:t>
            </a:r>
            <a:r>
              <a:rPr lang="en-US" sz="1600" b="1" dirty="0">
                <a:latin typeface="Montserrat" pitchFamily="2" charset="77"/>
              </a:rPr>
              <a:t>398</a:t>
            </a:r>
            <a:r>
              <a:rPr lang="en-US" sz="1600" dirty="0">
                <a:latin typeface="Montserrat" pitchFamily="2" charset="77"/>
              </a:rPr>
              <a:t>, 109 (1997)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022172-841B-BCEB-0DB9-DAF523E966C9}"/>
              </a:ext>
            </a:extLst>
          </p:cNvPr>
          <p:cNvSpPr txBox="1"/>
          <p:nvPr/>
        </p:nvSpPr>
        <p:spPr>
          <a:xfrm>
            <a:off x="3628625" y="5901922"/>
            <a:ext cx="458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Montserrat" pitchFamily="2" charset="77"/>
              </a:rPr>
              <a:t>https://</a:t>
            </a:r>
            <a:r>
              <a:rPr lang="en-US" i="1" dirty="0" err="1">
                <a:latin typeface="Montserrat" pitchFamily="2" charset="77"/>
              </a:rPr>
              <a:t>github.com</a:t>
            </a:r>
            <a:r>
              <a:rPr lang="en-US" i="1" dirty="0">
                <a:latin typeface="Montserrat" pitchFamily="2" charset="77"/>
              </a:rPr>
              <a:t>/</a:t>
            </a:r>
            <a:r>
              <a:rPr lang="en-US" i="1" dirty="0" err="1">
                <a:latin typeface="Montserrat" pitchFamily="2" charset="77"/>
              </a:rPr>
              <a:t>jdmax</a:t>
            </a:r>
            <a:r>
              <a:rPr lang="en-US" i="1" dirty="0">
                <a:latin typeface="Montserrat" pitchFamily="2" charset="77"/>
              </a:rPr>
              <a:t>/</a:t>
            </a:r>
            <a:r>
              <a:rPr lang="en-US" i="1" dirty="0" err="1">
                <a:latin typeface="Montserrat" pitchFamily="2" charset="77"/>
              </a:rPr>
              <a:t>jlab_pynmr</a:t>
            </a:r>
            <a:endParaRPr lang="en-US" i="1" dirty="0"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445C1B-FCA6-8E68-01AF-E37ACD1F6A5D}"/>
              </a:ext>
            </a:extLst>
          </p:cNvPr>
          <p:cNvSpPr txBox="1"/>
          <p:nvPr/>
        </p:nvSpPr>
        <p:spPr>
          <a:xfrm>
            <a:off x="8208725" y="5992237"/>
            <a:ext cx="41123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McClellan, </a:t>
            </a:r>
            <a:r>
              <a:rPr lang="en-US" sz="1600" i="1" dirty="0">
                <a:latin typeface="Montserrat" pitchFamily="2" charset="77"/>
              </a:rPr>
              <a:t>Eur. Phys. J. A</a:t>
            </a:r>
            <a:r>
              <a:rPr lang="en-US" sz="1600" dirty="0">
                <a:latin typeface="Montserrat" pitchFamily="2" charset="77"/>
              </a:rPr>
              <a:t> 61, 176 (2025)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8B8258-38BF-3DB7-3BA8-984270451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1482"/>
            <a:ext cx="6552564" cy="49899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9CA3D3-8125-9A8E-4FE6-D104F2DF9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130" y="1525696"/>
            <a:ext cx="5155996" cy="38066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3B01D8-5763-1E6F-7C6B-0906922B5BB1}"/>
              </a:ext>
            </a:extLst>
          </p:cNvPr>
          <p:cNvSpPr txBox="1"/>
          <p:nvPr/>
        </p:nvSpPr>
        <p:spPr>
          <a:xfrm>
            <a:off x="4000500" y="147677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930758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985CF-DE56-7933-92FC-85BE59030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2345-FA60-CECC-A6BD-BEFC89A86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DEE61-F810-B0C5-E7AD-32949FF31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2" y="6271254"/>
            <a:ext cx="1682808" cy="555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27652C-9032-EBBE-C756-F820E124CDEF}"/>
              </a:ext>
            </a:extLst>
          </p:cNvPr>
          <p:cNvSpPr txBox="1"/>
          <p:nvPr/>
        </p:nvSpPr>
        <p:spPr>
          <a:xfrm>
            <a:off x="1889028" y="63588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9070AB-AE62-F0EC-E65F-142B94924266}"/>
              </a:ext>
            </a:extLst>
          </p:cNvPr>
          <p:cNvSpPr txBox="1"/>
          <p:nvPr/>
        </p:nvSpPr>
        <p:spPr>
          <a:xfrm>
            <a:off x="2041428" y="65112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5362E-FBC8-59D0-ACFF-13102E227139}"/>
              </a:ext>
            </a:extLst>
          </p:cNvPr>
          <p:cNvSpPr/>
          <p:nvPr/>
        </p:nvSpPr>
        <p:spPr>
          <a:xfrm>
            <a:off x="1777620" y="6367848"/>
            <a:ext cx="9264986" cy="328068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EBF1D-B89E-F445-D384-B042915F63B0}"/>
              </a:ext>
            </a:extLst>
          </p:cNvPr>
          <p:cNvSpPr txBox="1"/>
          <p:nvPr/>
        </p:nvSpPr>
        <p:spPr>
          <a:xfrm>
            <a:off x="1889028" y="6358850"/>
            <a:ext cx="945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06/03/2026             Tensor SIDIS workshop and b1/Azz Tensor Collaboration meeting               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6FBECF-B38E-8F3D-6882-1522EAB9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71EF-09E3-5D4B-9102-546AA339CBF5}" type="slidenum">
              <a:rPr lang="en-US" smtClean="0"/>
              <a:t>17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E694AD-4AF2-CF50-E3FC-738A019CC3A2}"/>
              </a:ext>
            </a:extLst>
          </p:cNvPr>
          <p:cNvSpPr txBox="1"/>
          <p:nvPr/>
        </p:nvSpPr>
        <p:spPr>
          <a:xfrm>
            <a:off x="0" y="5957593"/>
            <a:ext cx="3726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Dulya et al., </a:t>
            </a:r>
            <a:r>
              <a:rPr lang="en-US" sz="1600" i="1" dirty="0">
                <a:latin typeface="Montserrat" pitchFamily="2" charset="77"/>
              </a:rPr>
              <a:t>NIM A</a:t>
            </a:r>
            <a:r>
              <a:rPr lang="en-US" sz="1600" dirty="0">
                <a:latin typeface="Montserrat" pitchFamily="2" charset="77"/>
              </a:rPr>
              <a:t> </a:t>
            </a:r>
            <a:r>
              <a:rPr lang="en-US" sz="1600" b="1" dirty="0">
                <a:latin typeface="Montserrat" pitchFamily="2" charset="77"/>
              </a:rPr>
              <a:t>398</a:t>
            </a:r>
            <a:r>
              <a:rPr lang="en-US" sz="1600" dirty="0">
                <a:latin typeface="Montserrat" pitchFamily="2" charset="77"/>
              </a:rPr>
              <a:t>, 109 (1997)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3E8B75-9CA3-9DCA-062A-458C4FC2FF1C}"/>
              </a:ext>
            </a:extLst>
          </p:cNvPr>
          <p:cNvSpPr txBox="1"/>
          <p:nvPr/>
        </p:nvSpPr>
        <p:spPr>
          <a:xfrm>
            <a:off x="3628625" y="5901922"/>
            <a:ext cx="458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Montserrat" pitchFamily="2" charset="77"/>
              </a:rPr>
              <a:t>https://</a:t>
            </a:r>
            <a:r>
              <a:rPr lang="en-US" i="1" dirty="0" err="1">
                <a:latin typeface="Montserrat" pitchFamily="2" charset="77"/>
              </a:rPr>
              <a:t>github.com</a:t>
            </a:r>
            <a:r>
              <a:rPr lang="en-US" i="1" dirty="0">
                <a:latin typeface="Montserrat" pitchFamily="2" charset="77"/>
              </a:rPr>
              <a:t>/</a:t>
            </a:r>
            <a:r>
              <a:rPr lang="en-US" i="1" dirty="0" err="1">
                <a:latin typeface="Montserrat" pitchFamily="2" charset="77"/>
              </a:rPr>
              <a:t>jdmax</a:t>
            </a:r>
            <a:r>
              <a:rPr lang="en-US" i="1" dirty="0">
                <a:latin typeface="Montserrat" pitchFamily="2" charset="77"/>
              </a:rPr>
              <a:t>/</a:t>
            </a:r>
            <a:r>
              <a:rPr lang="en-US" i="1" dirty="0" err="1">
                <a:latin typeface="Montserrat" pitchFamily="2" charset="77"/>
              </a:rPr>
              <a:t>jlab_pynmr</a:t>
            </a:r>
            <a:endParaRPr lang="en-US" i="1" dirty="0"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AD2FBA-1045-1E3E-9BD0-25C143B1A559}"/>
              </a:ext>
            </a:extLst>
          </p:cNvPr>
          <p:cNvSpPr txBox="1"/>
          <p:nvPr/>
        </p:nvSpPr>
        <p:spPr>
          <a:xfrm>
            <a:off x="8208725" y="5992237"/>
            <a:ext cx="41123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McClellan, </a:t>
            </a:r>
            <a:r>
              <a:rPr lang="en-US" sz="1600" i="1" dirty="0">
                <a:latin typeface="Montserrat" pitchFamily="2" charset="77"/>
              </a:rPr>
              <a:t>Eur. Phys. J. A</a:t>
            </a:r>
            <a:r>
              <a:rPr lang="en-US" sz="1600" dirty="0">
                <a:latin typeface="Montserrat" pitchFamily="2" charset="77"/>
              </a:rPr>
              <a:t> 61, 176 (2025)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97792A-79E3-01ED-627E-D9C116720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79" y="1459277"/>
            <a:ext cx="5425451" cy="4130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789A81-74A3-3E13-4E83-DEFB2DE0F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191" y="1358628"/>
            <a:ext cx="5860020" cy="4387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F655D1-4B50-641C-7743-AE3B41A69030}"/>
              </a:ext>
            </a:extLst>
          </p:cNvPr>
          <p:cNvSpPr txBox="1"/>
          <p:nvPr/>
        </p:nvSpPr>
        <p:spPr>
          <a:xfrm>
            <a:off x="4000500" y="147677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Backup Slides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03E5E-06F7-872E-86E4-774ACD4B15F0}"/>
              </a:ext>
            </a:extLst>
          </p:cNvPr>
          <p:cNvSpPr txBox="1"/>
          <p:nvPr/>
        </p:nvSpPr>
        <p:spPr>
          <a:xfrm>
            <a:off x="4250590" y="5297102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16178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9F3CC-F884-3090-E107-FD59A405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80CFAD-3148-D286-0B66-FE228DFC7AB6}"/>
              </a:ext>
            </a:extLst>
          </p:cNvPr>
          <p:cNvSpPr/>
          <p:nvPr/>
        </p:nvSpPr>
        <p:spPr>
          <a:xfrm>
            <a:off x="10672" y="60325"/>
            <a:ext cx="12181328" cy="735732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                                                                                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EAC7A3-6B0C-1A31-21BF-A6E9BC207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2" y="6271254"/>
            <a:ext cx="1682808" cy="555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821EBD-8651-D013-E1F3-890336B5238B}"/>
              </a:ext>
            </a:extLst>
          </p:cNvPr>
          <p:cNvSpPr txBox="1"/>
          <p:nvPr/>
        </p:nvSpPr>
        <p:spPr>
          <a:xfrm>
            <a:off x="1889028" y="63588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27E87-928B-037C-4568-B4137FF26235}"/>
              </a:ext>
            </a:extLst>
          </p:cNvPr>
          <p:cNvSpPr txBox="1"/>
          <p:nvPr/>
        </p:nvSpPr>
        <p:spPr>
          <a:xfrm>
            <a:off x="2041428" y="65112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008FB8-B3F1-83BE-6F0D-CA72240A79A5}"/>
              </a:ext>
            </a:extLst>
          </p:cNvPr>
          <p:cNvSpPr/>
          <p:nvPr/>
        </p:nvSpPr>
        <p:spPr>
          <a:xfrm>
            <a:off x="1777620" y="6367848"/>
            <a:ext cx="9264986" cy="328068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0DF7F8-8EA9-4475-8A63-340D52E1C771}"/>
              </a:ext>
            </a:extLst>
          </p:cNvPr>
          <p:cNvSpPr txBox="1"/>
          <p:nvPr/>
        </p:nvSpPr>
        <p:spPr>
          <a:xfrm>
            <a:off x="94812" y="43470"/>
            <a:ext cx="2100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" pitchFamily="2" charset="77"/>
              </a:rPr>
              <a:t>Outline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EBF05D0-43A5-1395-0E13-62C2C69B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71EF-09E3-5D4B-9102-546AA339CBF5}" type="slidenum">
              <a:rPr lang="en-US" smtClean="0"/>
              <a:t>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ABDE38-99E7-A0A0-1EEF-BA50F5BE7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181" y="1100858"/>
            <a:ext cx="5855330" cy="44693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5E5DFD-7954-899E-35D0-3C1DD16584FF}"/>
              </a:ext>
            </a:extLst>
          </p:cNvPr>
          <p:cNvSpPr txBox="1"/>
          <p:nvPr/>
        </p:nvSpPr>
        <p:spPr>
          <a:xfrm>
            <a:off x="0" y="5957593"/>
            <a:ext cx="3726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Dulya et al., </a:t>
            </a:r>
            <a:r>
              <a:rPr lang="en-US" sz="1600" i="1" dirty="0">
                <a:latin typeface="Montserrat" pitchFamily="2" charset="77"/>
              </a:rPr>
              <a:t>NIM A</a:t>
            </a:r>
            <a:r>
              <a:rPr lang="en-US" sz="1600" dirty="0">
                <a:latin typeface="Montserrat" pitchFamily="2" charset="77"/>
              </a:rPr>
              <a:t> </a:t>
            </a:r>
            <a:r>
              <a:rPr lang="en-US" sz="1600" b="1" dirty="0">
                <a:latin typeface="Montserrat" pitchFamily="2" charset="77"/>
              </a:rPr>
              <a:t>398</a:t>
            </a:r>
            <a:r>
              <a:rPr lang="en-US" sz="1600" dirty="0">
                <a:latin typeface="Montserrat" pitchFamily="2" charset="77"/>
              </a:rPr>
              <a:t>, 109 (1997)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A5F0A5-0BA9-B46D-4095-A8B6FFAD182C}"/>
              </a:ext>
            </a:extLst>
          </p:cNvPr>
          <p:cNvSpPr txBox="1"/>
          <p:nvPr/>
        </p:nvSpPr>
        <p:spPr>
          <a:xfrm>
            <a:off x="3628625" y="5901922"/>
            <a:ext cx="458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Montserrat" pitchFamily="2" charset="77"/>
              </a:rPr>
              <a:t>https://</a:t>
            </a:r>
            <a:r>
              <a:rPr lang="en-US" i="1" dirty="0" err="1">
                <a:latin typeface="Montserrat" pitchFamily="2" charset="77"/>
              </a:rPr>
              <a:t>github.com</a:t>
            </a:r>
            <a:r>
              <a:rPr lang="en-US" i="1" dirty="0">
                <a:latin typeface="Montserrat" pitchFamily="2" charset="77"/>
              </a:rPr>
              <a:t>/</a:t>
            </a:r>
            <a:r>
              <a:rPr lang="en-US" i="1" dirty="0" err="1">
                <a:latin typeface="Montserrat" pitchFamily="2" charset="77"/>
              </a:rPr>
              <a:t>jdmax</a:t>
            </a:r>
            <a:r>
              <a:rPr lang="en-US" i="1" dirty="0">
                <a:latin typeface="Montserrat" pitchFamily="2" charset="77"/>
              </a:rPr>
              <a:t>/</a:t>
            </a:r>
            <a:r>
              <a:rPr lang="en-US" i="1" dirty="0" err="1">
                <a:latin typeface="Montserrat" pitchFamily="2" charset="77"/>
              </a:rPr>
              <a:t>jlab_pynmr</a:t>
            </a:r>
            <a:endParaRPr lang="en-US" i="1" dirty="0">
              <a:latin typeface="Montserrat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8E6DF-982D-4933-2403-7F2CB00FFF5E}"/>
              </a:ext>
            </a:extLst>
          </p:cNvPr>
          <p:cNvSpPr txBox="1"/>
          <p:nvPr/>
        </p:nvSpPr>
        <p:spPr>
          <a:xfrm>
            <a:off x="8208725" y="5992237"/>
            <a:ext cx="41123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McClellan, Eur. Phys. J. A 61, 176 (2025)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C96515-4BDC-4F4D-A8A8-43BC8A784C63}"/>
                  </a:ext>
                </a:extLst>
              </p:cNvPr>
              <p:cNvSpPr txBox="1"/>
              <p:nvPr/>
            </p:nvSpPr>
            <p:spPr>
              <a:xfrm>
                <a:off x="131713" y="1117123"/>
                <a:ext cx="65870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Motivation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Complex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Deuteron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Signal</m:t>
                    </m:r>
                  </m:oMath>
                </a14:m>
                <a:endParaRPr lang="en-US" sz="28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C96515-4BDC-4F4D-A8A8-43BC8A784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13" y="1117123"/>
                <a:ext cx="6587060" cy="523220"/>
              </a:xfrm>
              <a:prstGeom prst="rect">
                <a:avLst/>
              </a:prstGeom>
              <a:blipFill>
                <a:blip r:embed="rId4"/>
                <a:stretch>
                  <a:fillRect l="-1734" t="-4651" r="-193"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3D7B1E-A264-89E5-10E2-2659FDE1D2BA}"/>
                  </a:ext>
                </a:extLst>
              </p:cNvPr>
              <p:cNvSpPr txBox="1"/>
              <p:nvPr/>
            </p:nvSpPr>
            <p:spPr>
              <a:xfrm>
                <a:off x="117243" y="2072143"/>
                <a:ext cx="52854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</a:rPr>
                      <m:t>Theoreti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cal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Concept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Fit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3D7B1E-A264-89E5-10E2-2659FDE1D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43" y="2072143"/>
                <a:ext cx="5285421" cy="523220"/>
              </a:xfrm>
              <a:prstGeom prst="rect">
                <a:avLst/>
              </a:prstGeom>
              <a:blipFill>
                <a:blip r:embed="rId5"/>
                <a:stretch>
                  <a:fillRect l="-2158" t="-9524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D7B78A-F113-0203-FD0B-DE953150BC86}"/>
                  </a:ext>
                </a:extLst>
              </p:cNvPr>
              <p:cNvSpPr txBox="1"/>
              <p:nvPr/>
            </p:nvSpPr>
            <p:spPr>
              <a:xfrm>
                <a:off x="131713" y="3059544"/>
                <a:ext cx="57422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itting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Principle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Complex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Signal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D7B78A-F113-0203-FD0B-DE953150B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13" y="3059544"/>
                <a:ext cx="5742278" cy="523220"/>
              </a:xfrm>
              <a:prstGeom prst="rect">
                <a:avLst/>
              </a:prstGeom>
              <a:blipFill>
                <a:blip r:embed="rId6"/>
                <a:stretch>
                  <a:fillRect l="-1987" t="-6977" r="-442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0749C1-0CBD-DAE6-D3EF-426611EF4574}"/>
                  </a:ext>
                </a:extLst>
              </p:cNvPr>
              <p:cNvSpPr txBox="1"/>
              <p:nvPr/>
            </p:nvSpPr>
            <p:spPr>
              <a:xfrm>
                <a:off x="94812" y="3971431"/>
                <a:ext cx="451117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</a:rPr>
                      <m:t>Modified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</a:rPr>
                      <m:t>Example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</a:rPr>
                      <m:t>Results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0749C1-0CBD-DAE6-D3EF-426611EF4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" y="3971431"/>
                <a:ext cx="4511171" cy="800219"/>
              </a:xfrm>
              <a:prstGeom prst="rect">
                <a:avLst/>
              </a:prstGeom>
              <a:blipFill>
                <a:blip r:embed="rId7"/>
                <a:stretch>
                  <a:fillRect l="-2247" t="-4688" r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A27AAFB4-E49A-36EC-668B-39BB7AD4BA00}"/>
              </a:ext>
            </a:extLst>
          </p:cNvPr>
          <p:cNvSpPr txBox="1"/>
          <p:nvPr/>
        </p:nvSpPr>
        <p:spPr>
          <a:xfrm>
            <a:off x="158097" y="4827321"/>
            <a:ext cx="2255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36DA59-5948-B73E-36F3-79720622EA56}"/>
              </a:ext>
            </a:extLst>
          </p:cNvPr>
          <p:cNvSpPr txBox="1"/>
          <p:nvPr/>
        </p:nvSpPr>
        <p:spPr>
          <a:xfrm>
            <a:off x="8403478" y="5492414"/>
            <a:ext cx="175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James Software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4FA7EE-F43C-6C48-43C1-5BD6964CC8BC}"/>
              </a:ext>
            </a:extLst>
          </p:cNvPr>
          <p:cNvSpPr txBox="1"/>
          <p:nvPr/>
        </p:nvSpPr>
        <p:spPr>
          <a:xfrm>
            <a:off x="2982495" y="6307952"/>
            <a:ext cx="597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06/30/2026                                                   CLAS Collaboration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8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C59CD-2A8F-18B7-2036-FCB9E6808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636EF-C2C5-D5EE-4D3A-43A7BE828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79" y="3999024"/>
            <a:ext cx="11317041" cy="19134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sz="3200" dirty="0">
                <a:latin typeface="Montserrat" pitchFamily="2" charset="77"/>
              </a:rPr>
              <a:t>Current Status: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>
                <a:latin typeface="Montserrat" pitchFamily="2" charset="77"/>
              </a:rPr>
              <a:t>Absorptive and dispersive both function are used to analyze the signal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>
                <a:latin typeface="Montserrat" pitchFamily="2" charset="77"/>
              </a:rPr>
              <a:t> False asymmetry and scaling  both version are used to analyze the Polarization</a:t>
            </a:r>
            <a:endParaRPr lang="en-US" sz="3900" dirty="0">
              <a:latin typeface="Montserrat" pitchFamily="2" charset="77"/>
            </a:endParaRP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4B723B-CB61-F856-AC21-6619C7A64C35}"/>
              </a:ext>
            </a:extLst>
          </p:cNvPr>
          <p:cNvSpPr/>
          <p:nvPr/>
        </p:nvSpPr>
        <p:spPr>
          <a:xfrm>
            <a:off x="10672" y="3836"/>
            <a:ext cx="12181328" cy="735732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                                                                                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1E58D-D05C-E803-0748-047A69520542}"/>
              </a:ext>
            </a:extLst>
          </p:cNvPr>
          <p:cNvSpPr txBox="1"/>
          <p:nvPr/>
        </p:nvSpPr>
        <p:spPr>
          <a:xfrm>
            <a:off x="2125281" y="6329363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B5FEFC-B309-4BEF-A372-5BD49649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2" y="6271254"/>
            <a:ext cx="1682808" cy="555153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578FE3E-637C-ED09-766D-403FC863F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12" y="-206517"/>
            <a:ext cx="10515600" cy="108211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504752B-7744-8BE4-4CBE-94FD7F65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71EF-09E3-5D4B-9102-546AA339CBF5}" type="slidenum">
              <a:rPr lang="en-US" smtClean="0"/>
              <a:t>3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04FEF8-FDF5-1AE7-394F-2BF9777E747E}"/>
              </a:ext>
            </a:extLst>
          </p:cNvPr>
          <p:cNvSpPr/>
          <p:nvPr/>
        </p:nvSpPr>
        <p:spPr>
          <a:xfrm>
            <a:off x="1777620" y="6367848"/>
            <a:ext cx="9264986" cy="328068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6E1159-7D44-2720-DF46-422604F0EB2F}"/>
              </a:ext>
            </a:extLst>
          </p:cNvPr>
          <p:cNvSpPr txBox="1"/>
          <p:nvPr/>
        </p:nvSpPr>
        <p:spPr>
          <a:xfrm>
            <a:off x="449603" y="679441"/>
            <a:ext cx="10904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latin typeface="Montserrat" pitchFamily="2" charset="77"/>
              </a:rPr>
              <a:t>Goal</a:t>
            </a:r>
            <a:r>
              <a:rPr lang="en-US" sz="2800" dirty="0">
                <a:latin typeface="Montserrat" pitchFamily="2" charset="77"/>
              </a:rPr>
              <a:t>: </a:t>
            </a:r>
            <a:r>
              <a:rPr lang="en-US" sz="2400" dirty="0">
                <a:latin typeface="Montserrat" pitchFamily="2" charset="77"/>
              </a:rPr>
              <a:t>Get more accurate value of Polarization; reduce systematic  uncertainties</a:t>
            </a:r>
            <a:r>
              <a:rPr lang="en-US" sz="2800" dirty="0">
                <a:latin typeface="Montserrat" pitchFamily="2" charset="77"/>
              </a:rPr>
              <a:t>, </a:t>
            </a:r>
            <a:r>
              <a:rPr lang="en-US" sz="2400" dirty="0">
                <a:latin typeface="Montserrat" pitchFamily="2" charset="77"/>
              </a:rPr>
              <a:t>tackle off-phase signal</a:t>
            </a:r>
            <a:endParaRPr lang="en-US" dirty="0">
              <a:latin typeface="Montserrat" pitchFamily="2" charset="77"/>
            </a:endParaRP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9A9A9F-1073-0056-5C6E-BEFECCFB99CE}"/>
              </a:ext>
            </a:extLst>
          </p:cNvPr>
          <p:cNvSpPr txBox="1"/>
          <p:nvPr/>
        </p:nvSpPr>
        <p:spPr>
          <a:xfrm>
            <a:off x="0" y="5957593"/>
            <a:ext cx="3726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Dulya et al., NIM A </a:t>
            </a:r>
            <a:r>
              <a:rPr lang="en-US" sz="1600" b="1" dirty="0">
                <a:latin typeface="Montserrat" pitchFamily="2" charset="77"/>
              </a:rPr>
              <a:t>398</a:t>
            </a:r>
            <a:r>
              <a:rPr lang="en-US" sz="1600" dirty="0">
                <a:latin typeface="Montserrat" pitchFamily="2" charset="77"/>
              </a:rPr>
              <a:t>, 109 (1997)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1A16E-A9FA-BD06-828C-0F068D58142A}"/>
              </a:ext>
            </a:extLst>
          </p:cNvPr>
          <p:cNvSpPr txBox="1"/>
          <p:nvPr/>
        </p:nvSpPr>
        <p:spPr>
          <a:xfrm>
            <a:off x="3628625" y="5901922"/>
            <a:ext cx="458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https://</a:t>
            </a:r>
            <a:r>
              <a:rPr lang="en-US" dirty="0" err="1">
                <a:latin typeface="Montserrat" pitchFamily="2" charset="77"/>
              </a:rPr>
              <a:t>github.com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jdmax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jlab_pynmr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D0B09A-B2F5-7F7D-D627-509F831FDD1D}"/>
              </a:ext>
            </a:extLst>
          </p:cNvPr>
          <p:cNvSpPr txBox="1"/>
          <p:nvPr/>
        </p:nvSpPr>
        <p:spPr>
          <a:xfrm>
            <a:off x="8208725" y="5992237"/>
            <a:ext cx="41123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McClellan, Eur. Phys. J. A 61, 176 (2025)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1004AB-F7EF-12FA-00E3-11B8A1F6A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218" y="1535675"/>
            <a:ext cx="3951875" cy="28506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42EC4C-8F39-A39C-A2E8-9EC7149C6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051" y="1669511"/>
            <a:ext cx="3423850" cy="24972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18A601-9400-3CF9-AFA5-16686BB64206}"/>
              </a:ext>
            </a:extLst>
          </p:cNvPr>
          <p:cNvSpPr txBox="1"/>
          <p:nvPr/>
        </p:nvSpPr>
        <p:spPr>
          <a:xfrm>
            <a:off x="4827330" y="2499072"/>
            <a:ext cx="106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Jlab</a:t>
            </a:r>
            <a:r>
              <a:rPr lang="en-US" dirty="0"/>
              <a:t>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55753-8FE6-423C-9B10-43339FA16A59}"/>
              </a:ext>
            </a:extLst>
          </p:cNvPr>
          <p:cNvSpPr txBox="1"/>
          <p:nvPr/>
        </p:nvSpPr>
        <p:spPr>
          <a:xfrm>
            <a:off x="8715418" y="2877101"/>
            <a:ext cx="116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UNH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4D68A-9B56-46FB-AABA-C241249CD765}"/>
              </a:ext>
            </a:extLst>
          </p:cNvPr>
          <p:cNvSpPr txBox="1"/>
          <p:nvPr/>
        </p:nvSpPr>
        <p:spPr>
          <a:xfrm>
            <a:off x="2982495" y="6307952"/>
            <a:ext cx="597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06/30/2026                                                   CLAS Collaboration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5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35CD8-696B-C342-4913-192F685EC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529FEC-CF55-8CB3-3A30-AB19A7BFB39E}"/>
              </a:ext>
            </a:extLst>
          </p:cNvPr>
          <p:cNvSpPr/>
          <p:nvPr/>
        </p:nvSpPr>
        <p:spPr>
          <a:xfrm>
            <a:off x="10672" y="3836"/>
            <a:ext cx="12181328" cy="735732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                                                                                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64F0F-6ABA-F445-7B5F-D4367284EB45}"/>
              </a:ext>
            </a:extLst>
          </p:cNvPr>
          <p:cNvSpPr txBox="1"/>
          <p:nvPr/>
        </p:nvSpPr>
        <p:spPr>
          <a:xfrm>
            <a:off x="2125281" y="6329363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F3DFCF-8898-8713-195E-4976B7463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2" y="6271254"/>
            <a:ext cx="1682808" cy="555153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EC491EDE-B01A-6D14-7624-8E5276DF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12" y="-206517"/>
            <a:ext cx="10515600" cy="108211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Motivation continued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8C75CD4-17CB-23CC-12A2-0E721B63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71EF-09E3-5D4B-9102-546AA339CBF5}" type="slidenum">
              <a:rPr lang="en-US" smtClean="0"/>
              <a:t>4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5A4471-A57D-DC68-496C-C9E83D987731}"/>
              </a:ext>
            </a:extLst>
          </p:cNvPr>
          <p:cNvSpPr/>
          <p:nvPr/>
        </p:nvSpPr>
        <p:spPr>
          <a:xfrm>
            <a:off x="1777620" y="6367848"/>
            <a:ext cx="9264986" cy="328068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CC9C6D-FD46-EFFA-56C0-FA16DFF151EC}"/>
              </a:ext>
            </a:extLst>
          </p:cNvPr>
          <p:cNvSpPr txBox="1"/>
          <p:nvPr/>
        </p:nvSpPr>
        <p:spPr>
          <a:xfrm>
            <a:off x="0" y="5957593"/>
            <a:ext cx="3726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Dulya et al., NIM A </a:t>
            </a:r>
            <a:r>
              <a:rPr lang="en-US" sz="1600" b="1" dirty="0">
                <a:latin typeface="Montserrat" pitchFamily="2" charset="77"/>
              </a:rPr>
              <a:t>398</a:t>
            </a:r>
            <a:r>
              <a:rPr lang="en-US" sz="1600" dirty="0">
                <a:latin typeface="Montserrat" pitchFamily="2" charset="77"/>
              </a:rPr>
              <a:t>, 109 (1997)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6E4B44-D8C1-07C7-02B9-C3B2DA2DB4FB}"/>
              </a:ext>
            </a:extLst>
          </p:cNvPr>
          <p:cNvSpPr txBox="1"/>
          <p:nvPr/>
        </p:nvSpPr>
        <p:spPr>
          <a:xfrm>
            <a:off x="3628625" y="5901922"/>
            <a:ext cx="458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https://</a:t>
            </a:r>
            <a:r>
              <a:rPr lang="en-US" dirty="0" err="1">
                <a:latin typeface="Montserrat" pitchFamily="2" charset="77"/>
              </a:rPr>
              <a:t>github.com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jdmax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jlab_pynmr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9CBFAA-9626-CF9F-56E9-ACC213B85DDC}"/>
              </a:ext>
            </a:extLst>
          </p:cNvPr>
          <p:cNvSpPr txBox="1"/>
          <p:nvPr/>
        </p:nvSpPr>
        <p:spPr>
          <a:xfrm>
            <a:off x="8208725" y="5992237"/>
            <a:ext cx="41123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McClellan, Eur. Phys. J. A 61, 176 (2025)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5D5F6249-2DEF-6ED5-7CC9-B69706CFE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28755" y="3429000"/>
            <a:ext cx="6869173" cy="24953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FE673C-1FE4-CEEE-9CA5-1228A513F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2" y="1053229"/>
            <a:ext cx="6522337" cy="1877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AA5C97-D9FD-5BEC-A1CF-DE650991F2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4010" y="765127"/>
            <a:ext cx="5018644" cy="2993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28B477-8ADD-B5AE-75B0-AA0A1C08B5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8660" y="3537318"/>
            <a:ext cx="4663994" cy="25504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AFEF91-6FEC-DA82-EDAD-FA45D2D2510F}"/>
              </a:ext>
            </a:extLst>
          </p:cNvPr>
          <p:cNvSpPr txBox="1"/>
          <p:nvPr/>
        </p:nvSpPr>
        <p:spPr>
          <a:xfrm>
            <a:off x="2982495" y="6307952"/>
            <a:ext cx="597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06/30/2026                                                   CLAS Collaboration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6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31173-B05A-53B9-F328-063141B77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5A72C8-21A4-104E-E3FE-3C35214B52B4}"/>
              </a:ext>
            </a:extLst>
          </p:cNvPr>
          <p:cNvSpPr/>
          <p:nvPr/>
        </p:nvSpPr>
        <p:spPr>
          <a:xfrm>
            <a:off x="10672" y="3836"/>
            <a:ext cx="12181328" cy="735732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                                                                                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66BC3-3C2D-64D3-EE33-A3F095B5D3B6}"/>
              </a:ext>
            </a:extLst>
          </p:cNvPr>
          <p:cNvSpPr txBox="1"/>
          <p:nvPr/>
        </p:nvSpPr>
        <p:spPr>
          <a:xfrm>
            <a:off x="2125281" y="6329363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0AC573-2AB2-3440-9B02-190FAC76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2" y="6271254"/>
            <a:ext cx="1682808" cy="55515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71EDEF4-9640-A6EC-5D73-0281AC1B3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12" y="-37911"/>
            <a:ext cx="9497762" cy="77748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Fitting Principle on Current Software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C8E866C-A662-4061-F732-14C68A08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71EF-09E3-5D4B-9102-546AA339CBF5}" type="slidenum">
              <a:rPr lang="en-US" smtClean="0"/>
              <a:t>5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15A2B2-45B4-86F6-D937-5D948C6AD5D3}"/>
              </a:ext>
            </a:extLst>
          </p:cNvPr>
          <p:cNvSpPr/>
          <p:nvPr/>
        </p:nvSpPr>
        <p:spPr>
          <a:xfrm>
            <a:off x="1777620" y="6367848"/>
            <a:ext cx="9264986" cy="328068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18067D-8131-8393-0ADE-0CC8A12FC995}"/>
                  </a:ext>
                </a:extLst>
              </p:cNvPr>
              <p:cNvSpPr txBox="1"/>
              <p:nvPr/>
            </p:nvSpPr>
            <p:spPr>
              <a:xfrm>
                <a:off x="129514" y="828014"/>
                <a:ext cx="6787381" cy="18696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πϱ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α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arctan</m:t>
                                  </m:r>
                                  <m:d>
                                    <m:d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ϱ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20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Yϱ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200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α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</m:func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α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ϱ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Yϱ</m:t>
                                      </m:r>
                                      <m:func>
                                        <m:func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α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ϱ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Yϱ</m:t>
                                      </m:r>
                                      <m:func>
                                        <m:func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α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Montserrat Thin" panose="00000300000000000000" pitchFamily="2" charset="77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18067D-8131-8393-0ADE-0CC8A12FC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14" y="828014"/>
                <a:ext cx="6787381" cy="1869679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317C79D-E222-D0C3-7342-83345F243F51}"/>
              </a:ext>
            </a:extLst>
          </p:cNvPr>
          <p:cNvSpPr txBox="1"/>
          <p:nvPr/>
        </p:nvSpPr>
        <p:spPr>
          <a:xfrm>
            <a:off x="0" y="5957593"/>
            <a:ext cx="3726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Dulya et al., NIM A </a:t>
            </a:r>
            <a:r>
              <a:rPr lang="en-US" sz="1600" b="1" dirty="0">
                <a:latin typeface="Montserrat" pitchFamily="2" charset="77"/>
              </a:rPr>
              <a:t>398</a:t>
            </a:r>
            <a:r>
              <a:rPr lang="en-US" sz="1600" dirty="0">
                <a:latin typeface="Montserrat" pitchFamily="2" charset="77"/>
              </a:rPr>
              <a:t>, 109 (1997)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247647-A0C6-7A82-CDF0-C8FCFBFA3383}"/>
              </a:ext>
            </a:extLst>
          </p:cNvPr>
          <p:cNvSpPr txBox="1"/>
          <p:nvPr/>
        </p:nvSpPr>
        <p:spPr>
          <a:xfrm>
            <a:off x="3628625" y="5901922"/>
            <a:ext cx="458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https://</a:t>
            </a:r>
            <a:r>
              <a:rPr lang="en-US" dirty="0" err="1">
                <a:latin typeface="Montserrat" pitchFamily="2" charset="77"/>
              </a:rPr>
              <a:t>github.com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jdmax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jlab_pynmr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1C3C76-9E2C-2AA1-AD4F-E74C9F54A768}"/>
              </a:ext>
            </a:extLst>
          </p:cNvPr>
          <p:cNvSpPr txBox="1"/>
          <p:nvPr/>
        </p:nvSpPr>
        <p:spPr>
          <a:xfrm>
            <a:off x="8208725" y="5992237"/>
            <a:ext cx="41123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McClellan, Eur. Phys. J. A 61, 176 (2025)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187474-CA7A-FF6F-2C8D-F9D68413CB3F}"/>
                  </a:ext>
                </a:extLst>
              </p:cNvPr>
              <p:cNvSpPr txBox="1"/>
              <p:nvPr/>
            </p:nvSpPr>
            <p:spPr>
              <a:xfrm>
                <a:off x="302080" y="2878892"/>
                <a:ext cx="3941785" cy="844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3 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R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η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ϕ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ηcos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⁡(2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ϕ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latin typeface="Montserrat Thin" panose="00000300000000000000" pitchFamily="2" charset="77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187474-CA7A-FF6F-2C8D-F9D68413C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80" y="2878892"/>
                <a:ext cx="3941785" cy="844847"/>
              </a:xfrm>
              <a:prstGeom prst="rect">
                <a:avLst/>
              </a:prstGeom>
              <a:blipFill>
                <a:blip r:embed="rId4"/>
                <a:stretch>
                  <a:fillRect l="-1286" t="-101471" r="-965" b="-15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58BC8D-3311-080B-35EC-5D1C24702791}"/>
                  </a:ext>
                </a:extLst>
              </p:cNvPr>
              <p:cNvSpPr txBox="1"/>
              <p:nvPr/>
            </p:nvSpPr>
            <p:spPr>
              <a:xfrm>
                <a:off x="-500065" y="3889961"/>
                <a:ext cx="8257379" cy="10172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u="sng" smtClean="0">
                          <a:latin typeface="Cambria Math" panose="02040503050406030204" pitchFamily="18" charset="0"/>
                        </a:rPr>
                        <m:t>𝑺𝒑𝒊𝒏</m:t>
                      </m:r>
                      <m:r>
                        <a:rPr lang="en-US" sz="2000" b="1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u="sng" smtClean="0">
                          <a:latin typeface="Cambria Math" panose="02040503050406030204" pitchFamily="18" charset="0"/>
                        </a:rPr>
                        <m:t>𝒇𝒍𝒊𝒑𝒔</m:t>
                      </m:r>
                    </m:oMath>
                  </m:oMathPara>
                </a14:m>
                <a:endParaRPr lang="en-US" sz="2000" b="1" u="sng" dirty="0">
                  <a:latin typeface="Montserrat Thin" panose="00000300000000000000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χ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)∝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  <m:sup>
                                      <m: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  <m:sup>
                                      <m: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1−3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ϑR</m:t>
                                      </m:r>
                                    </m:sup>
                                  </m:sSup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  <m:sup>
                                      <m: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ϑR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</m:d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  <m:sup>
                                      <m: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1−3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ϑR</m:t>
                                      </m:r>
                                    </m:sup>
                                  </m:sSup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  <m:sup>
                                      <m: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ϑR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latin typeface="Montserrat Thin" panose="00000300000000000000" pitchFamily="2" charset="77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58BC8D-3311-080B-35EC-5D1C24702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0065" y="3889961"/>
                <a:ext cx="8257379" cy="1017266"/>
              </a:xfrm>
              <a:prstGeom prst="rect">
                <a:avLst/>
              </a:prstGeom>
              <a:blipFill>
                <a:blip r:embed="rId5"/>
                <a:stretch>
                  <a:fillRect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B19405-107C-16C4-78D0-9C2C4E7AC3CA}"/>
                  </a:ext>
                </a:extLst>
              </p:cNvPr>
              <p:cNvSpPr txBox="1"/>
              <p:nvPr/>
            </p:nvSpPr>
            <p:spPr>
              <a:xfrm>
                <a:off x="7651895" y="5205239"/>
                <a:ext cx="2751394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40CF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40C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40C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40C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40C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0040C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40C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40C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40C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0040C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𝝃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40C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40C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40C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0040C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40C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b="1" dirty="0">
                  <a:solidFill>
                    <a:srgbClr val="0040C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B19405-107C-16C4-78D0-9C2C4E7AC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895" y="5205239"/>
                <a:ext cx="2751394" cy="576183"/>
              </a:xfrm>
              <a:prstGeom prst="rect">
                <a:avLst/>
              </a:prstGeom>
              <a:blipFill>
                <a:blip r:embed="rId6"/>
                <a:stretch>
                  <a:fillRect l="-1376" r="-3211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67101C9-8BE7-7223-635B-06E0F2A70793}"/>
              </a:ext>
            </a:extLst>
          </p:cNvPr>
          <p:cNvSpPr txBox="1"/>
          <p:nvPr/>
        </p:nvSpPr>
        <p:spPr>
          <a:xfrm>
            <a:off x="51054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BEA9CC-008F-362E-690A-B6CB443F40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1871" y="1207493"/>
            <a:ext cx="5449404" cy="40246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C3A5E7C-442F-9BAF-2FFA-107FD2D48A3E}"/>
                  </a:ext>
                </a:extLst>
              </p14:cNvPr>
              <p14:cNvContentPartPr/>
              <p14:nvPr/>
            </p14:nvContentPartPr>
            <p14:xfrm>
              <a:off x="6068314" y="2971646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C3A5E7C-442F-9BAF-2FFA-107FD2D48A3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0314" y="2953646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Left Brace 26">
            <a:extLst>
              <a:ext uri="{FF2B5EF4-FFF2-40B4-BE49-F238E27FC236}">
                <a16:creationId xmlns:a16="http://schemas.microsoft.com/office/drawing/2014/main" id="{68F905C4-A3B7-38F9-4857-87950A57C43D}"/>
              </a:ext>
            </a:extLst>
          </p:cNvPr>
          <p:cNvSpPr/>
          <p:nvPr/>
        </p:nvSpPr>
        <p:spPr>
          <a:xfrm rot="16200000">
            <a:off x="2544115" y="3815034"/>
            <a:ext cx="398176" cy="263869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494B44-48BB-3D71-AE70-5EE8C2F27DEA}"/>
                  </a:ext>
                </a:extLst>
              </p:cNvPr>
              <p:cNvSpPr txBox="1"/>
              <p:nvPr/>
            </p:nvSpPr>
            <p:spPr>
              <a:xfrm>
                <a:off x="2504035" y="5386987"/>
                <a:ext cx="478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494B44-48BB-3D71-AE70-5EE8C2F27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35" y="5386987"/>
                <a:ext cx="47833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eft Brace 28">
            <a:extLst>
              <a:ext uri="{FF2B5EF4-FFF2-40B4-BE49-F238E27FC236}">
                <a16:creationId xmlns:a16="http://schemas.microsoft.com/office/drawing/2014/main" id="{62EAC44F-68F1-0F61-A37A-582A6D516992}"/>
              </a:ext>
            </a:extLst>
          </p:cNvPr>
          <p:cNvSpPr/>
          <p:nvPr/>
        </p:nvSpPr>
        <p:spPr>
          <a:xfrm rot="16200000">
            <a:off x="5504821" y="3785384"/>
            <a:ext cx="398176" cy="263869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5DEB23-F40E-6B8B-8920-D9226800F02F}"/>
                  </a:ext>
                </a:extLst>
              </p:cNvPr>
              <p:cNvSpPr txBox="1"/>
              <p:nvPr/>
            </p:nvSpPr>
            <p:spPr>
              <a:xfrm>
                <a:off x="5464741" y="5287674"/>
                <a:ext cx="458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5DEB23-F40E-6B8B-8920-D9226800F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741" y="5287674"/>
                <a:ext cx="45852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B50F326-768F-AC24-131F-1CEC59C0DB17}"/>
              </a:ext>
            </a:extLst>
          </p:cNvPr>
          <p:cNvSpPr txBox="1"/>
          <p:nvPr/>
        </p:nvSpPr>
        <p:spPr>
          <a:xfrm>
            <a:off x="2982495" y="6307952"/>
            <a:ext cx="597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06/30/2026                                                   CLAS Collaboration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4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63566-D757-F7BF-5398-95C8400CD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9D26FF-CF65-87AB-B4AA-5CB4EBA32088}"/>
              </a:ext>
            </a:extLst>
          </p:cNvPr>
          <p:cNvSpPr/>
          <p:nvPr/>
        </p:nvSpPr>
        <p:spPr>
          <a:xfrm>
            <a:off x="10672" y="3836"/>
            <a:ext cx="12181328" cy="735732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                                                                                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01B737-6CB5-028E-10E3-7CB3D93AE67C}"/>
              </a:ext>
            </a:extLst>
          </p:cNvPr>
          <p:cNvSpPr txBox="1"/>
          <p:nvPr/>
        </p:nvSpPr>
        <p:spPr>
          <a:xfrm>
            <a:off x="2125281" y="6329363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F38B45-BDF2-5D13-9D86-3108A48E0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2" y="6271254"/>
            <a:ext cx="1682808" cy="55515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52500D3-1704-7A4E-C131-82104A9C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12" y="-37911"/>
            <a:ext cx="9497762" cy="77748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Upgrading to Complex Fit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C6ABCE-E939-DD8E-5504-4FF4F8A3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71EF-09E3-5D4B-9102-546AA339CBF5}" type="slidenum">
              <a:rPr lang="en-US" smtClean="0"/>
              <a:t>6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C5125B-3310-135A-1D61-F9FAC25CDFD9}"/>
              </a:ext>
            </a:extLst>
          </p:cNvPr>
          <p:cNvSpPr/>
          <p:nvPr/>
        </p:nvSpPr>
        <p:spPr>
          <a:xfrm>
            <a:off x="1777620" y="6367848"/>
            <a:ext cx="9264986" cy="328068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9354F0-275A-9E70-F144-A1C1ACDA2660}"/>
                  </a:ext>
                </a:extLst>
              </p:cNvPr>
              <p:cNvSpPr txBox="1"/>
              <p:nvPr/>
            </p:nvSpPr>
            <p:spPr>
              <a:xfrm>
                <a:off x="0" y="964650"/>
                <a:ext cx="6633966" cy="18696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πϱ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2000" i="1" smtClean="0">
                                      <a:solidFill>
                                        <a:srgbClr val="0040C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40C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40C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rgbClr val="0040C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solidFill>
                                                <a:srgbClr val="0040C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α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solidFill>
                                                <a:srgbClr val="0040C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arctan</m:t>
                                  </m:r>
                                  <m:d>
                                    <m:d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ϱ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20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Yϱ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200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α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</m:func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000" i="1" smtClean="0">
                                      <a:solidFill>
                                        <a:srgbClr val="0040C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40C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40C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rgbClr val="0040C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solidFill>
                                                <a:srgbClr val="0040C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α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solidFill>
                                                <a:srgbClr val="0040C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ϱ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Yϱ</m:t>
                                      </m:r>
                                      <m:func>
                                        <m:func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α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ϱ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Yϱ</m:t>
                                      </m:r>
                                      <m:func>
                                        <m:func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α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Montserrat Thin" panose="00000300000000000000" pitchFamily="2" charset="77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9354F0-275A-9E70-F144-A1C1ACDA2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4650"/>
                <a:ext cx="6633966" cy="1869679"/>
              </a:xfrm>
              <a:prstGeom prst="rect">
                <a:avLst/>
              </a:prstGeom>
              <a:blipFill>
                <a:blip r:embed="rId3"/>
                <a:stretch>
                  <a:fillRect l="-1338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9BBB97C-9F33-81BD-05DE-2D98756F1D60}"/>
              </a:ext>
            </a:extLst>
          </p:cNvPr>
          <p:cNvSpPr txBox="1"/>
          <p:nvPr/>
        </p:nvSpPr>
        <p:spPr>
          <a:xfrm>
            <a:off x="0" y="5957593"/>
            <a:ext cx="3726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Dulya et al., NIM A </a:t>
            </a:r>
            <a:r>
              <a:rPr lang="en-US" sz="1600" b="1" dirty="0">
                <a:latin typeface="Montserrat" pitchFamily="2" charset="77"/>
              </a:rPr>
              <a:t>398</a:t>
            </a:r>
            <a:r>
              <a:rPr lang="en-US" sz="1600" dirty="0">
                <a:latin typeface="Montserrat" pitchFamily="2" charset="77"/>
              </a:rPr>
              <a:t>, 109 (1997)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0C7DF5-9EE2-4A96-3820-5053D6DC14AD}"/>
              </a:ext>
            </a:extLst>
          </p:cNvPr>
          <p:cNvSpPr txBox="1"/>
          <p:nvPr/>
        </p:nvSpPr>
        <p:spPr>
          <a:xfrm>
            <a:off x="3628625" y="5901922"/>
            <a:ext cx="458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https://</a:t>
            </a:r>
            <a:r>
              <a:rPr lang="en-US" dirty="0" err="1">
                <a:latin typeface="Montserrat" pitchFamily="2" charset="77"/>
              </a:rPr>
              <a:t>github.com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jdmax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jlab_pynmr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D1078D-2A65-8F4C-45B2-1D0EE4F7AC56}"/>
              </a:ext>
            </a:extLst>
          </p:cNvPr>
          <p:cNvSpPr txBox="1"/>
          <p:nvPr/>
        </p:nvSpPr>
        <p:spPr>
          <a:xfrm>
            <a:off x="8208725" y="5992237"/>
            <a:ext cx="41123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McClellan, Eur. Phys. J. A 61, 176 (2025)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21BFFA-2BD0-BB74-E113-345FFFDD3518}"/>
                  </a:ext>
                </a:extLst>
              </p:cNvPr>
              <p:cNvSpPr txBox="1"/>
              <p:nvPr/>
            </p:nvSpPr>
            <p:spPr>
              <a:xfrm>
                <a:off x="1037809" y="3152001"/>
                <a:ext cx="4762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Montserrat" pitchFamily="2" charset="77"/>
                  </a:rPr>
                  <a:t>False asymmetry term is removed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21BFFA-2BD0-BB74-E113-345FFFDD3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09" y="3152001"/>
                <a:ext cx="4762522" cy="276999"/>
              </a:xfrm>
              <a:prstGeom prst="rect">
                <a:avLst/>
              </a:prstGeom>
              <a:blipFill>
                <a:blip r:embed="rId4"/>
                <a:stretch>
                  <a:fillRect l="-2926" t="-26087" r="-1596" b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C786B0-E20A-0F95-19C9-D6528CCD17F4}"/>
                  </a:ext>
                </a:extLst>
              </p:cNvPr>
              <p:cNvSpPr txBox="1"/>
              <p:nvPr/>
            </p:nvSpPr>
            <p:spPr>
              <a:xfrm>
                <a:off x="863941" y="3862832"/>
                <a:ext cx="4591257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C786B0-E20A-0F95-19C9-D6528CCD1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41" y="3862832"/>
                <a:ext cx="4591257" cy="627992"/>
              </a:xfrm>
              <a:prstGeom prst="rect">
                <a:avLst/>
              </a:prstGeom>
              <a:blipFill>
                <a:blip r:embed="rId5"/>
                <a:stretch>
                  <a:fillRect l="-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2131F3-E2E0-9529-731C-0E4AC4C01E8E}"/>
                  </a:ext>
                </a:extLst>
              </p:cNvPr>
              <p:cNvSpPr txBox="1"/>
              <p:nvPr/>
            </p:nvSpPr>
            <p:spPr>
              <a:xfrm>
                <a:off x="210294" y="5214418"/>
                <a:ext cx="9771906" cy="520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complex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Scale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Ξ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absorptive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phase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dispersive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phase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Montserrat Thin" panose="00000300000000000000" pitchFamily="2" charset="77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2131F3-E2E0-9529-731C-0E4AC4C01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94" y="5214418"/>
                <a:ext cx="9771906" cy="520976"/>
              </a:xfrm>
              <a:prstGeom prst="rect">
                <a:avLst/>
              </a:prstGeom>
              <a:blipFill>
                <a:blip r:embed="rId7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C09F884-7FB4-556C-6D1E-F3755C44F8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7149" y="932948"/>
            <a:ext cx="5449404" cy="4024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F9E1F6-CFE8-BB62-BE80-6882B51D98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7825" y="916339"/>
            <a:ext cx="5773274" cy="4057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BF5F62-29FC-0319-77E9-31A119950C1D}"/>
              </a:ext>
            </a:extLst>
          </p:cNvPr>
          <p:cNvSpPr txBox="1"/>
          <p:nvPr/>
        </p:nvSpPr>
        <p:spPr>
          <a:xfrm>
            <a:off x="2982495" y="6307952"/>
            <a:ext cx="597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06/30/2026                                                   CLAS Collaboration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F3087-4134-1B83-F576-A1BBD2AEF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90CCA6-F512-FC30-6B6F-7FAB8636B673}"/>
              </a:ext>
            </a:extLst>
          </p:cNvPr>
          <p:cNvSpPr/>
          <p:nvPr/>
        </p:nvSpPr>
        <p:spPr>
          <a:xfrm>
            <a:off x="10672" y="60325"/>
            <a:ext cx="12181328" cy="735732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                                                                                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164E3-65EB-A49B-DB34-8658931BE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2" y="6271254"/>
            <a:ext cx="1682808" cy="555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E6F0D3-6DB0-2806-A2F8-70F7E53F9C22}"/>
              </a:ext>
            </a:extLst>
          </p:cNvPr>
          <p:cNvSpPr txBox="1"/>
          <p:nvPr/>
        </p:nvSpPr>
        <p:spPr>
          <a:xfrm>
            <a:off x="1889028" y="63588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4E972-8DE4-553C-9821-18E8CB27B4B9}"/>
              </a:ext>
            </a:extLst>
          </p:cNvPr>
          <p:cNvSpPr txBox="1"/>
          <p:nvPr/>
        </p:nvSpPr>
        <p:spPr>
          <a:xfrm>
            <a:off x="2041428" y="65112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F516EE-26FE-6994-3ED9-500473AC6FF3}"/>
              </a:ext>
            </a:extLst>
          </p:cNvPr>
          <p:cNvSpPr/>
          <p:nvPr/>
        </p:nvSpPr>
        <p:spPr>
          <a:xfrm>
            <a:off x="1777620" y="6367848"/>
            <a:ext cx="9264986" cy="328068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48C8D7-0E71-D20D-AE55-3193C5C517B2}"/>
                  </a:ext>
                </a:extLst>
              </p:cNvPr>
              <p:cNvSpPr txBox="1"/>
              <p:nvPr/>
            </p:nvSpPr>
            <p:spPr>
              <a:xfrm>
                <a:off x="233465" y="53618"/>
                <a:ext cx="2587568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Montserrat" pitchFamily="2" charset="77"/>
                  </a:rPr>
                  <a:t>Why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xi</m:t>
                    </m:r>
                    <m:r>
                      <a:rPr lang="en-US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Montserrat" pitchFamily="2" charset="77"/>
                  </a:rPr>
                  <a:t>?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48C8D7-0E71-D20D-AE55-3193C5C51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5" y="53618"/>
                <a:ext cx="2587568" cy="633571"/>
              </a:xfrm>
              <a:prstGeom prst="rect">
                <a:avLst/>
              </a:prstGeom>
              <a:blipFill>
                <a:blip r:embed="rId3"/>
                <a:stretch>
                  <a:fillRect l="-5854" t="-5882" r="-4878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C7294DD-63D2-A7AA-E9C8-91F3EA2E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71EF-09E3-5D4B-9102-546AA339CBF5}" type="slidenum">
              <a:rPr lang="en-US" smtClean="0"/>
              <a:t>7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DBE72E-545E-5B7D-7840-EF899F7CD396}"/>
              </a:ext>
            </a:extLst>
          </p:cNvPr>
          <p:cNvSpPr txBox="1"/>
          <p:nvPr/>
        </p:nvSpPr>
        <p:spPr>
          <a:xfrm>
            <a:off x="0" y="5957593"/>
            <a:ext cx="3726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Dulya et al., NIM A </a:t>
            </a:r>
            <a:r>
              <a:rPr lang="en-US" sz="1600" b="1" dirty="0">
                <a:latin typeface="Montserrat" pitchFamily="2" charset="77"/>
              </a:rPr>
              <a:t>398</a:t>
            </a:r>
            <a:r>
              <a:rPr lang="en-US" sz="1600" dirty="0">
                <a:latin typeface="Montserrat" pitchFamily="2" charset="77"/>
              </a:rPr>
              <a:t>, 109 (1997)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23179E-4EDE-1142-3831-63F9EF02FA67}"/>
              </a:ext>
            </a:extLst>
          </p:cNvPr>
          <p:cNvSpPr txBox="1"/>
          <p:nvPr/>
        </p:nvSpPr>
        <p:spPr>
          <a:xfrm>
            <a:off x="3628625" y="5901922"/>
            <a:ext cx="458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https://</a:t>
            </a:r>
            <a:r>
              <a:rPr lang="en-US" dirty="0" err="1">
                <a:latin typeface="Montserrat" pitchFamily="2" charset="77"/>
              </a:rPr>
              <a:t>github.com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jdmax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jlab_pynmr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B47D14-36C6-9463-94D1-3C2848EC1967}"/>
              </a:ext>
            </a:extLst>
          </p:cNvPr>
          <p:cNvSpPr txBox="1"/>
          <p:nvPr/>
        </p:nvSpPr>
        <p:spPr>
          <a:xfrm>
            <a:off x="8208725" y="5992237"/>
            <a:ext cx="41123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McClellan, Eur. Phys. J. A 61, 176 (2025)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6539D-8083-684C-A1E4-62B16A2BB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889" y="1083457"/>
            <a:ext cx="5641983" cy="42228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C4D0C1-A6BE-9FD8-7687-6514FF541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4" y="867758"/>
            <a:ext cx="5880381" cy="41613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F07CE9-C677-FE50-30DA-7469068AE208}"/>
              </a:ext>
            </a:extLst>
          </p:cNvPr>
          <p:cNvSpPr txBox="1"/>
          <p:nvPr/>
        </p:nvSpPr>
        <p:spPr>
          <a:xfrm>
            <a:off x="7759033" y="5106236"/>
            <a:ext cx="3768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ontserrat" pitchFamily="2" charset="77"/>
              </a:rPr>
              <a:t>Quicker Computation Time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4E4ED1-9B64-4FB2-D9E5-95E83E1FF6CA}"/>
              </a:ext>
            </a:extLst>
          </p:cNvPr>
          <p:cNvSpPr txBox="1"/>
          <p:nvPr/>
        </p:nvSpPr>
        <p:spPr>
          <a:xfrm>
            <a:off x="403128" y="5200598"/>
            <a:ext cx="4413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ontserrat" pitchFamily="2" charset="77"/>
              </a:rPr>
              <a:t>More accurate over all range of 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7A9AE-4DC2-625F-C4CC-9AFAD197213C}"/>
              </a:ext>
            </a:extLst>
          </p:cNvPr>
          <p:cNvSpPr txBox="1"/>
          <p:nvPr/>
        </p:nvSpPr>
        <p:spPr>
          <a:xfrm>
            <a:off x="2982495" y="6307952"/>
            <a:ext cx="597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06/30/2026                                                   CLAS Collaboration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5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7D114-01B8-5816-1664-4A93A8321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7AAA-F561-5F0E-B0DF-7CB2D3FFA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A740DB-B0AB-699F-B8F7-C46432C9248E}"/>
              </a:ext>
            </a:extLst>
          </p:cNvPr>
          <p:cNvSpPr/>
          <p:nvPr/>
        </p:nvSpPr>
        <p:spPr>
          <a:xfrm>
            <a:off x="10672" y="60325"/>
            <a:ext cx="12181328" cy="735732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                                                                                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02CFAE-8180-EA7D-1642-16CBA038A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2" y="6271254"/>
            <a:ext cx="1682808" cy="555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DBF339-51ED-A651-2F25-68352D53441E}"/>
              </a:ext>
            </a:extLst>
          </p:cNvPr>
          <p:cNvSpPr txBox="1"/>
          <p:nvPr/>
        </p:nvSpPr>
        <p:spPr>
          <a:xfrm>
            <a:off x="1889028" y="63588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DA652-8136-51F4-829A-68B0A132710A}"/>
              </a:ext>
            </a:extLst>
          </p:cNvPr>
          <p:cNvSpPr txBox="1"/>
          <p:nvPr/>
        </p:nvSpPr>
        <p:spPr>
          <a:xfrm>
            <a:off x="2041428" y="65112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DD5960-A3D9-3D8C-1DE7-C3ED68716792}"/>
              </a:ext>
            </a:extLst>
          </p:cNvPr>
          <p:cNvSpPr/>
          <p:nvPr/>
        </p:nvSpPr>
        <p:spPr>
          <a:xfrm>
            <a:off x="1777620" y="6367848"/>
            <a:ext cx="9264986" cy="328068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F5CCD4-6BA8-284F-5FCE-75E3811A8D9E}"/>
              </a:ext>
            </a:extLst>
          </p:cNvPr>
          <p:cNvSpPr txBox="1"/>
          <p:nvPr/>
        </p:nvSpPr>
        <p:spPr>
          <a:xfrm>
            <a:off x="233465" y="53618"/>
            <a:ext cx="9761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Fit with and w/o dispersive function continued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C01BA4-F88E-C253-254A-86EE21E9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71EF-09E3-5D4B-9102-546AA339CBF5}" type="slidenum">
              <a:rPr lang="en-US" smtClean="0"/>
              <a:t>8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EC21DD-8147-FE8B-C3DF-A32928D382A5}"/>
              </a:ext>
            </a:extLst>
          </p:cNvPr>
          <p:cNvSpPr txBox="1"/>
          <p:nvPr/>
        </p:nvSpPr>
        <p:spPr>
          <a:xfrm>
            <a:off x="0" y="5957593"/>
            <a:ext cx="3726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42424"/>
                </a:solidFill>
                <a:latin typeface="Montserrat" pitchFamily="2" charset="77"/>
              </a:rPr>
              <a:t>Dulya et al., NIM A </a:t>
            </a:r>
            <a:r>
              <a:rPr lang="en-US" sz="1600" b="1" dirty="0">
                <a:solidFill>
                  <a:srgbClr val="242424"/>
                </a:solidFill>
                <a:latin typeface="Montserrat" pitchFamily="2" charset="77"/>
              </a:rPr>
              <a:t>398</a:t>
            </a:r>
            <a:r>
              <a:rPr lang="en-US" sz="1600" dirty="0">
                <a:solidFill>
                  <a:srgbClr val="242424"/>
                </a:solidFill>
                <a:latin typeface="Montserrat" pitchFamily="2" charset="77"/>
              </a:rPr>
              <a:t>, 109 (1997)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E3DAD4-1430-2D17-8B34-95CB36D63B96}"/>
              </a:ext>
            </a:extLst>
          </p:cNvPr>
          <p:cNvSpPr txBox="1"/>
          <p:nvPr/>
        </p:nvSpPr>
        <p:spPr>
          <a:xfrm>
            <a:off x="3628625" y="5901922"/>
            <a:ext cx="458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42424"/>
                </a:solidFill>
                <a:latin typeface="Montserrat" pitchFamily="2" charset="77"/>
              </a:rPr>
              <a:t>https://</a:t>
            </a:r>
            <a:r>
              <a:rPr lang="en-US" dirty="0" err="1">
                <a:solidFill>
                  <a:srgbClr val="242424"/>
                </a:solidFill>
                <a:latin typeface="Montserrat" pitchFamily="2" charset="77"/>
              </a:rPr>
              <a:t>github.com</a:t>
            </a:r>
            <a:r>
              <a:rPr lang="en-US" dirty="0">
                <a:solidFill>
                  <a:srgbClr val="242424"/>
                </a:solidFill>
                <a:latin typeface="Montserrat" pitchFamily="2" charset="77"/>
              </a:rPr>
              <a:t>/</a:t>
            </a:r>
            <a:r>
              <a:rPr lang="en-US" dirty="0" err="1">
                <a:solidFill>
                  <a:srgbClr val="242424"/>
                </a:solidFill>
                <a:latin typeface="Montserrat" pitchFamily="2" charset="77"/>
              </a:rPr>
              <a:t>jdmax</a:t>
            </a:r>
            <a:r>
              <a:rPr lang="en-US" dirty="0">
                <a:solidFill>
                  <a:srgbClr val="242424"/>
                </a:solidFill>
                <a:latin typeface="Montserrat" pitchFamily="2" charset="77"/>
              </a:rPr>
              <a:t>/</a:t>
            </a:r>
            <a:r>
              <a:rPr lang="en-US" dirty="0" err="1">
                <a:solidFill>
                  <a:srgbClr val="242424"/>
                </a:solidFill>
                <a:latin typeface="Montserrat" pitchFamily="2" charset="77"/>
              </a:rPr>
              <a:t>jlab_pynmr</a:t>
            </a:r>
            <a:endParaRPr lang="en-US" dirty="0">
              <a:solidFill>
                <a:srgbClr val="242424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5D3803-848A-B02D-FD26-A28A08426BEA}"/>
              </a:ext>
            </a:extLst>
          </p:cNvPr>
          <p:cNvSpPr txBox="1"/>
          <p:nvPr/>
        </p:nvSpPr>
        <p:spPr>
          <a:xfrm>
            <a:off x="8208725" y="5992237"/>
            <a:ext cx="41123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42424"/>
                </a:solidFill>
                <a:latin typeface="Montserrat" pitchFamily="2" charset="77"/>
              </a:rPr>
              <a:t>McClellan, Eur. Phys. J. A 61, 176 (2025)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A16611-D9B9-CBB0-DDBF-982CD0910E9C}"/>
              </a:ext>
            </a:extLst>
          </p:cNvPr>
          <p:cNvSpPr txBox="1"/>
          <p:nvPr/>
        </p:nvSpPr>
        <p:spPr>
          <a:xfrm>
            <a:off x="825252" y="4563401"/>
            <a:ext cx="316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42424"/>
                </a:solidFill>
                <a:latin typeface="Montserrat" pitchFamily="2" charset="77"/>
              </a:rPr>
              <a:t>w/o dispersive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A380B-1C6E-735C-52E6-D08BC83DDC7B}"/>
              </a:ext>
            </a:extLst>
          </p:cNvPr>
          <p:cNvSpPr txBox="1"/>
          <p:nvPr/>
        </p:nvSpPr>
        <p:spPr>
          <a:xfrm>
            <a:off x="7373196" y="4556357"/>
            <a:ext cx="3321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42424"/>
                </a:solidFill>
                <a:latin typeface="Montserrat" pitchFamily="2" charset="77"/>
              </a:rPr>
              <a:t>With dispersive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497F1C-37C8-F8A0-9258-6DE76834E3BD}"/>
              </a:ext>
            </a:extLst>
          </p:cNvPr>
          <p:cNvSpPr txBox="1"/>
          <p:nvPr/>
        </p:nvSpPr>
        <p:spPr>
          <a:xfrm>
            <a:off x="5279472" y="922932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42424"/>
                </a:solidFill>
                <a:latin typeface="Montserrat" pitchFamily="2" charset="77"/>
              </a:rPr>
              <a:t>RGC 2022 data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EA317A-32BB-D7E6-C5A1-FC3F2F121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3850"/>
            <a:ext cx="5384800" cy="3556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93AD78-D109-5FF2-C324-E933FB0BD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945" y="1308791"/>
            <a:ext cx="5500815" cy="33410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4BC737-2F20-22F9-BF77-B5B99035594D}"/>
              </a:ext>
            </a:extLst>
          </p:cNvPr>
          <p:cNvSpPr txBox="1"/>
          <p:nvPr/>
        </p:nvSpPr>
        <p:spPr>
          <a:xfrm rot="18519370">
            <a:off x="4618926" y="3125806"/>
            <a:ext cx="270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2 % relative difference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CC7C9A-87CB-256C-6882-77264613D9C9}"/>
              </a:ext>
            </a:extLst>
          </p:cNvPr>
          <p:cNvSpPr txBox="1"/>
          <p:nvPr/>
        </p:nvSpPr>
        <p:spPr>
          <a:xfrm>
            <a:off x="2982495" y="6307952"/>
            <a:ext cx="597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06/30/2026                                                   CLAS Collaboration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67640638-1A79-E260-DC46-9F4969588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400" y="5035212"/>
            <a:ext cx="4796549" cy="94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algn="ctr" defTabSz="72192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982" u="sng" dirty="0">
                <a:solidFill>
                  <a:srgbClr val="242424"/>
                </a:solidFill>
                <a:latin typeface="Montserrat" pitchFamily="2" charset="77"/>
              </a:rPr>
              <a:t>RGC </a:t>
            </a:r>
            <a:r>
              <a:rPr lang="en-US" sz="1800" u="sng" dirty="0">
                <a:solidFill>
                  <a:srgbClr val="242424"/>
                </a:solidFill>
                <a:latin typeface="Montserrat" pitchFamily="2" charset="77"/>
              </a:rPr>
              <a:t>E12-06-109 </a:t>
            </a:r>
            <a:r>
              <a:rPr lang="en-US" altLang="en-US" sz="1982" u="sng" dirty="0">
                <a:solidFill>
                  <a:srgbClr val="242424"/>
                </a:solidFill>
                <a:latin typeface="Montserrat" pitchFamily="2" charset="77"/>
              </a:rPr>
              <a:t>Spokespersons </a:t>
            </a:r>
            <a:endParaRPr lang="en-US" altLang="en-US" sz="1579" u="sng" dirty="0">
              <a:solidFill>
                <a:srgbClr val="242424"/>
              </a:solidFill>
              <a:latin typeface="Montserrat" pitchFamily="2" charset="77"/>
            </a:endParaRPr>
          </a:p>
          <a:p>
            <a:pPr algn="ctr" defTabSz="72192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784" dirty="0">
                <a:solidFill>
                  <a:srgbClr val="242424"/>
                </a:solidFill>
                <a:latin typeface="Montserrat" pitchFamily="2" charset="77"/>
              </a:rPr>
              <a:t>Crabb, Deur, </a:t>
            </a:r>
            <a:r>
              <a:rPr lang="en-US" altLang="en-US" sz="1784" dirty="0" err="1">
                <a:solidFill>
                  <a:srgbClr val="242424"/>
                </a:solidFill>
                <a:latin typeface="Montserrat" pitchFamily="2" charset="77"/>
              </a:rPr>
              <a:t>Dharmawardane</a:t>
            </a:r>
            <a:r>
              <a:rPr lang="en-US" altLang="en-US" sz="1784" dirty="0">
                <a:solidFill>
                  <a:srgbClr val="242424"/>
                </a:solidFill>
                <a:latin typeface="Montserrat" pitchFamily="2" charset="77"/>
              </a:rPr>
              <a:t>, Forest, Griffioen, Holtrop, Kuhn, Prok  </a:t>
            </a:r>
          </a:p>
        </p:txBody>
      </p:sp>
    </p:spTree>
    <p:extLst>
      <p:ext uri="{BB962C8B-B14F-4D97-AF65-F5344CB8AC3E}">
        <p14:creationId xmlns:p14="http://schemas.microsoft.com/office/powerpoint/2010/main" val="84906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59A28-51D4-F540-8530-5E6F9CEB6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231E-2E87-0AB1-27C9-CCE04E1E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CCAB86-725F-E3CB-BF93-68809C910195}"/>
              </a:ext>
            </a:extLst>
          </p:cNvPr>
          <p:cNvSpPr/>
          <p:nvPr/>
        </p:nvSpPr>
        <p:spPr>
          <a:xfrm>
            <a:off x="10672" y="60325"/>
            <a:ext cx="12181328" cy="735732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                                                                                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8084E7-6A91-2E68-5F0F-7E73316C5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2" y="6271254"/>
            <a:ext cx="1682808" cy="555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D82613-6CB3-13EA-8CDA-7D03777B38F9}"/>
              </a:ext>
            </a:extLst>
          </p:cNvPr>
          <p:cNvSpPr txBox="1"/>
          <p:nvPr/>
        </p:nvSpPr>
        <p:spPr>
          <a:xfrm>
            <a:off x="1889028" y="63588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47E722-10F5-F897-844D-69E962B277B9}"/>
              </a:ext>
            </a:extLst>
          </p:cNvPr>
          <p:cNvSpPr txBox="1"/>
          <p:nvPr/>
        </p:nvSpPr>
        <p:spPr>
          <a:xfrm>
            <a:off x="2041428" y="6511250"/>
            <a:ext cx="77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08/22/2025                                   Proposal Defense                                  Chhetra Lama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52DE31-5B04-8EEB-4822-9B7F7CF18134}"/>
              </a:ext>
            </a:extLst>
          </p:cNvPr>
          <p:cNvSpPr/>
          <p:nvPr/>
        </p:nvSpPr>
        <p:spPr>
          <a:xfrm>
            <a:off x="1777620" y="6367848"/>
            <a:ext cx="9264986" cy="328068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DE0672-79B9-9BC6-9EF4-908062206E2F}"/>
              </a:ext>
            </a:extLst>
          </p:cNvPr>
          <p:cNvSpPr txBox="1"/>
          <p:nvPr/>
        </p:nvSpPr>
        <p:spPr>
          <a:xfrm>
            <a:off x="94812" y="43470"/>
            <a:ext cx="3607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ntserrat" pitchFamily="2" charset="77"/>
              </a:rPr>
              <a:t>Complex Fit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188D679-BD2E-FBFD-DA83-56CFEB7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71EF-09E3-5D4B-9102-546AA339CBF5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2E8519-772A-1FBB-8CBC-F798D01BACFF}"/>
              </a:ext>
            </a:extLst>
          </p:cNvPr>
          <p:cNvSpPr txBox="1"/>
          <p:nvPr/>
        </p:nvSpPr>
        <p:spPr>
          <a:xfrm>
            <a:off x="0" y="5957593"/>
            <a:ext cx="3726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Dulya et al., NIM A </a:t>
            </a:r>
            <a:r>
              <a:rPr lang="en-US" sz="1600" b="1" dirty="0">
                <a:latin typeface="Montserrat" pitchFamily="2" charset="77"/>
              </a:rPr>
              <a:t>398</a:t>
            </a:r>
            <a:r>
              <a:rPr lang="en-US" sz="1600" dirty="0">
                <a:latin typeface="Montserrat" pitchFamily="2" charset="77"/>
              </a:rPr>
              <a:t>, 109 (1997)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22322B-EB87-87B0-B8D7-F8B38EEAA8E6}"/>
              </a:ext>
            </a:extLst>
          </p:cNvPr>
          <p:cNvSpPr txBox="1"/>
          <p:nvPr/>
        </p:nvSpPr>
        <p:spPr>
          <a:xfrm>
            <a:off x="3628625" y="5901922"/>
            <a:ext cx="458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https://</a:t>
            </a:r>
            <a:r>
              <a:rPr lang="en-US" dirty="0" err="1">
                <a:latin typeface="Montserrat" pitchFamily="2" charset="77"/>
              </a:rPr>
              <a:t>github.com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jdmax</a:t>
            </a:r>
            <a:r>
              <a:rPr lang="en-US" dirty="0">
                <a:latin typeface="Montserrat" pitchFamily="2" charset="77"/>
              </a:rPr>
              <a:t>/</a:t>
            </a:r>
            <a:r>
              <a:rPr lang="en-US" dirty="0" err="1">
                <a:latin typeface="Montserrat" pitchFamily="2" charset="77"/>
              </a:rPr>
              <a:t>jlab_pynmr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DA5F5B-0A87-8771-347B-261F2195CCB5}"/>
              </a:ext>
            </a:extLst>
          </p:cNvPr>
          <p:cNvSpPr txBox="1"/>
          <p:nvPr/>
        </p:nvSpPr>
        <p:spPr>
          <a:xfrm>
            <a:off x="8208725" y="5992237"/>
            <a:ext cx="41123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McClellan, Eur. Phys. J. A 61, 176 (2025)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CC2C35-3D2B-6510-5A27-6C4E522AE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275" y="1117711"/>
            <a:ext cx="6039576" cy="4359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EA357F-0920-EF32-B069-5BC8BA7AB65E}"/>
                  </a:ext>
                </a:extLst>
              </p:cNvPr>
              <p:cNvSpPr txBox="1"/>
              <p:nvPr/>
            </p:nvSpPr>
            <p:spPr>
              <a:xfrm>
                <a:off x="9643523" y="3768811"/>
                <a:ext cx="1996542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=25%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%</a:t>
                </a:r>
              </a:p>
              <a:p>
                <a:r>
                  <a:rPr lang="en-US" dirty="0"/>
                  <a:t>             Phase = 118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EA357F-0920-EF32-B069-5BC8BA7AB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523" y="3768811"/>
                <a:ext cx="1996542" cy="830997"/>
              </a:xfrm>
              <a:prstGeom prst="rect">
                <a:avLst/>
              </a:prstGeom>
              <a:blipFill>
                <a:blip r:embed="rId4"/>
                <a:stretch>
                  <a:fillRect l="-5696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4D60A5A7-7AF0-93F5-472D-B31B666A4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87575"/>
            <a:ext cx="5892800" cy="4240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C5E746-FF75-387B-14FF-C90EE4A38E1F}"/>
                  </a:ext>
                </a:extLst>
              </p:cNvPr>
              <p:cNvSpPr txBox="1"/>
              <p:nvPr/>
            </p:nvSpPr>
            <p:spPr>
              <a:xfrm>
                <a:off x="2958335" y="2937814"/>
                <a:ext cx="1996542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=25%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%</a:t>
                </a:r>
              </a:p>
              <a:p>
                <a:r>
                  <a:rPr lang="en-US" dirty="0"/>
                  <a:t>             Phase = 118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C5E746-FF75-387B-14FF-C90EE4A38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335" y="2937814"/>
                <a:ext cx="1996542" cy="830997"/>
              </a:xfrm>
              <a:prstGeom prst="rect">
                <a:avLst/>
              </a:prstGeom>
              <a:blipFill>
                <a:blip r:embed="rId6"/>
                <a:stretch>
                  <a:fillRect l="-566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739396E-A51B-CAA5-571C-FD949052F6B6}"/>
              </a:ext>
            </a:extLst>
          </p:cNvPr>
          <p:cNvSpPr txBox="1"/>
          <p:nvPr/>
        </p:nvSpPr>
        <p:spPr>
          <a:xfrm>
            <a:off x="2982495" y="6307952"/>
            <a:ext cx="597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06/30/2026                                                   CLAS Collaboration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46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BCC5B2167CD248A9E58D5D020D9CCF" ma:contentTypeVersion="17" ma:contentTypeDescription="Create a new document." ma:contentTypeScope="" ma:versionID="c23e3e67a4751106a97b48876b6a459a">
  <xsd:schema xmlns:xsd="http://www.w3.org/2001/XMLSchema" xmlns:xs="http://www.w3.org/2001/XMLSchema" xmlns:p="http://schemas.microsoft.com/office/2006/metadata/properties" xmlns:ns2="2920768a-d572-4496-b882-e1569ee81b8b" xmlns:ns3="93aa6782-6559-4777-aeb3-432934e9e843" targetNamespace="http://schemas.microsoft.com/office/2006/metadata/properties" ma:root="true" ma:fieldsID="0a3a945ade38cbff1f006c4702bc24b5" ns2:_="" ns3:_="">
    <xsd:import namespace="2920768a-d572-4496-b882-e1569ee81b8b"/>
    <xsd:import namespace="93aa6782-6559-4777-aeb3-432934e9e8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0768a-d572-4496-b882-e1569ee81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a6782-6559-4777-aeb3-432934e9e8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b40ee4f-52b0-4a73-8e6f-2d1f060ab5c7}" ma:internalName="TaxCatchAll" ma:showField="CatchAllData" ma:web="93aa6782-6559-4777-aeb3-432934e9e8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aa6782-6559-4777-aeb3-432934e9e843" xsi:nil="true"/>
    <lcf76f155ced4ddcb4097134ff3c332f xmlns="2920768a-d572-4496-b882-e1569ee81b8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2D0C3D9-3C9D-4A6D-83C3-FF21091289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17FC80-97DC-4DD5-A7A6-87F19B93D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0768a-d572-4496-b882-e1569ee81b8b"/>
    <ds:schemaRef ds:uri="93aa6782-6559-4777-aeb3-432934e9e8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315854-84E8-42E2-9BB9-B5C5DB2E749E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2920768a-d572-4496-b882-e1569ee81b8b"/>
    <ds:schemaRef ds:uri="http://schemas.microsoft.com/office/2006/metadata/properties"/>
    <ds:schemaRef ds:uri="http://schemas.microsoft.com/office/infopath/2007/PartnerControls"/>
    <ds:schemaRef ds:uri="93aa6782-6559-4777-aeb3-432934e9e84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46594</TotalTime>
  <Words>1330</Words>
  <Application>Microsoft Macintosh PowerPoint</Application>
  <PresentationFormat>Widescreen</PresentationFormat>
  <Paragraphs>213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Montserrat</vt:lpstr>
      <vt:lpstr>Montserrat Thin</vt:lpstr>
      <vt:lpstr>Wingdings</vt:lpstr>
      <vt:lpstr>Office Theme</vt:lpstr>
      <vt:lpstr>PowerPoint Presentation</vt:lpstr>
      <vt:lpstr> </vt:lpstr>
      <vt:lpstr>Motivation</vt:lpstr>
      <vt:lpstr>Motivation continued</vt:lpstr>
      <vt:lpstr>Fitting Principle on Current Software</vt:lpstr>
      <vt:lpstr>Upgrading to Complex Fit</vt:lpstr>
      <vt:lpstr>PowerPoint Presentation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Chhetra Lama</dc:creator>
  <cp:lastModifiedBy>Chhetra Lama</cp:lastModifiedBy>
  <cp:revision>1021</cp:revision>
  <dcterms:created xsi:type="dcterms:W3CDTF">2024-11-01T23:09:10Z</dcterms:created>
  <dcterms:modified xsi:type="dcterms:W3CDTF">2026-06-30T15:55:39Z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0x010100DBBCC5B2167CD248A9E58D5D020D9CCF</vt:lpwstr>
  </property>
  <property fmtid="{D5CDD505-2E9C-101B-9397-08002B2CF9AE}" pid="3" name="MediaServiceImageTags">
    <vt:lpwstr/>
  </property>
</Properties>
</file>