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1"/>
    <p:sldMasterId id="2147483686" r:id="rId2"/>
    <p:sldMasterId id="2147483690" r:id="rId3"/>
    <p:sldMasterId id="2147483705" r:id="rId4"/>
  </p:sldMasterIdLst>
  <p:notesMasterIdLst>
    <p:notesMasterId r:id="rId35"/>
  </p:notesMasterIdLst>
  <p:sldIdLst>
    <p:sldId id="289" r:id="rId5"/>
    <p:sldId id="293" r:id="rId6"/>
    <p:sldId id="5906" r:id="rId7"/>
    <p:sldId id="5904" r:id="rId8"/>
    <p:sldId id="5899" r:id="rId9"/>
    <p:sldId id="282" r:id="rId10"/>
    <p:sldId id="5946" r:id="rId11"/>
    <p:sldId id="5910" r:id="rId12"/>
    <p:sldId id="306" r:id="rId13"/>
    <p:sldId id="5931" r:id="rId14"/>
    <p:sldId id="460" r:id="rId15"/>
    <p:sldId id="5934" r:id="rId16"/>
    <p:sldId id="5947" r:id="rId17"/>
    <p:sldId id="5948" r:id="rId18"/>
    <p:sldId id="5938" r:id="rId19"/>
    <p:sldId id="5939" r:id="rId20"/>
    <p:sldId id="5935" r:id="rId21"/>
    <p:sldId id="256" r:id="rId22"/>
    <p:sldId id="5940" r:id="rId23"/>
    <p:sldId id="507" r:id="rId24"/>
    <p:sldId id="510" r:id="rId25"/>
    <p:sldId id="5923" r:id="rId26"/>
    <p:sldId id="5942" r:id="rId27"/>
    <p:sldId id="5944" r:id="rId28"/>
    <p:sldId id="5945" r:id="rId29"/>
    <p:sldId id="5901" r:id="rId30"/>
    <p:sldId id="5949" r:id="rId31"/>
    <p:sldId id="5950" r:id="rId32"/>
    <p:sldId id="296" r:id="rId33"/>
    <p:sldId id="5943" r:id="rId34"/>
  </p:sldIdLst>
  <p:sldSz cx="12192000" cy="6858000"/>
  <p:notesSz cx="6858000" cy="9144000"/>
  <p:embeddedFontLst>
    <p:embeddedFont>
      <p:font typeface="Cambria Math" panose="02040503050406030204" pitchFamily="18" charset="0"/>
      <p:regular r:id="rId36"/>
    </p:embeddedFont>
    <p:embeddedFont>
      <p:font typeface="Century Gothic" panose="020B0502020202020204" pitchFamily="34" charset="0"/>
      <p:regular r:id="rId37"/>
      <p:bold r:id="rId38"/>
      <p:italic r:id="rId39"/>
      <p:boldItalic r:id="rId40"/>
    </p:embeddedFont>
    <p:embeddedFont>
      <p:font typeface="Lahore Gurmukhi" pitchFamily="2" charset="0"/>
      <p:regular r:id="rId41"/>
    </p:embeddedFont>
    <p:embeddedFont>
      <p:font typeface="Lahore Gurmukhi Bold" pitchFamily="2" charset="0"/>
      <p:bold r:id="rId42"/>
    </p:embeddedFont>
    <p:embeddedFont>
      <p:font typeface="Verdana" panose="020B060403050404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43" autoAdjust="0"/>
    <p:restoredTop sz="96081"/>
  </p:normalViewPr>
  <p:slideViewPr>
    <p:cSldViewPr snapToGrid="0">
      <p:cViewPr varScale="1">
        <p:scale>
          <a:sx n="120" d="100"/>
          <a:sy n="120" d="100"/>
        </p:scale>
        <p:origin x="680"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7/1/26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dirty="0"/>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fld id="{493BBF43-A868-D94C-A9CC-39C296714D2B}" type="slidenum">
              <a:rPr lang="en-US" smtClean="0"/>
              <a:t>1</a:t>
            </a:fld>
            <a:endParaRPr lang="en-US" dirty="0"/>
          </a:p>
        </p:txBody>
      </p:sp>
    </p:spTree>
    <p:extLst>
      <p:ext uri="{BB962C8B-B14F-4D97-AF65-F5344CB8AC3E}">
        <p14:creationId xmlns:p14="http://schemas.microsoft.com/office/powerpoint/2010/main" val="266189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D964A-8843-4BEA-8421-7EED30AFF502}"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6524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1301F-7DF7-219F-365A-D6403F68B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C2DA3-0BD6-AB8A-71E6-38DE71967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EBCD8-D4D3-4EBE-C45E-D2259DDE8D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B1FF3F-EB21-3C97-F628-69645CC06474}"/>
              </a:ext>
            </a:extLst>
          </p:cNvPr>
          <p:cNvSpPr>
            <a:spLocks noGrp="1"/>
          </p:cNvSpPr>
          <p:nvPr>
            <p:ph type="sldNum" sz="quarter" idx="5"/>
          </p:nvPr>
        </p:nvSpPr>
        <p:spPr/>
        <p:txBody>
          <a:bodyPr/>
          <a:lstStyle/>
          <a:p>
            <a:fld id="{493BBF43-A868-D94C-A9CC-39C296714D2B}" type="slidenum">
              <a:rPr lang="en-US" smtClean="0"/>
              <a:pPr/>
              <a:t>23</a:t>
            </a:fld>
            <a:endParaRPr lang="en-US" dirty="0"/>
          </a:p>
        </p:txBody>
      </p:sp>
    </p:spTree>
    <p:extLst>
      <p:ext uri="{BB962C8B-B14F-4D97-AF65-F5344CB8AC3E}">
        <p14:creationId xmlns:p14="http://schemas.microsoft.com/office/powerpoint/2010/main" val="354465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2CE8-7BAD-EBAF-FD16-ED1B6FC7C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FC74F-04DA-F197-128D-23FED8947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DFCD6-6536-2A5E-C0F4-1684985665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B447E2-777C-04FE-9EE4-F823E597E14F}"/>
              </a:ext>
            </a:extLst>
          </p:cNvPr>
          <p:cNvSpPr>
            <a:spLocks noGrp="1"/>
          </p:cNvSpPr>
          <p:nvPr>
            <p:ph type="sldNum" sz="quarter" idx="5"/>
          </p:nvPr>
        </p:nvSpPr>
        <p:spPr/>
        <p:txBody>
          <a:bodyPr/>
          <a:lstStyle/>
          <a:p>
            <a:fld id="{493BBF43-A868-D94C-A9CC-39C296714D2B}" type="slidenum">
              <a:rPr lang="en-US" smtClean="0"/>
              <a:pPr/>
              <a:t>24</a:t>
            </a:fld>
            <a:endParaRPr lang="en-US" dirty="0"/>
          </a:p>
        </p:txBody>
      </p:sp>
    </p:spTree>
    <p:extLst>
      <p:ext uri="{BB962C8B-B14F-4D97-AF65-F5344CB8AC3E}">
        <p14:creationId xmlns:p14="http://schemas.microsoft.com/office/powerpoint/2010/main" val="184372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4608-017F-BFD9-6B1D-D57EB6321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A6618-ABD6-55B7-F114-211BEB362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B4B28-C397-86CF-54E2-9F5B31CD8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095829-BBC4-F835-72AA-E95A04FC41E9}"/>
              </a:ext>
            </a:extLst>
          </p:cNvPr>
          <p:cNvSpPr>
            <a:spLocks noGrp="1"/>
          </p:cNvSpPr>
          <p:nvPr>
            <p:ph type="sldNum" sz="quarter" idx="5"/>
          </p:nvPr>
        </p:nvSpPr>
        <p:spPr/>
        <p:txBody>
          <a:bodyPr/>
          <a:lstStyle/>
          <a:p>
            <a:fld id="{493BBF43-A868-D94C-A9CC-39C296714D2B}" type="slidenum">
              <a:rPr lang="en-US" smtClean="0"/>
              <a:pPr/>
              <a:t>26</a:t>
            </a:fld>
            <a:endParaRPr lang="en-US" dirty="0"/>
          </a:p>
        </p:txBody>
      </p:sp>
    </p:spTree>
    <p:extLst>
      <p:ext uri="{BB962C8B-B14F-4D97-AF65-F5344CB8AC3E}">
        <p14:creationId xmlns:p14="http://schemas.microsoft.com/office/powerpoint/2010/main" val="204860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E480-F927-5BB6-0347-0F33D18CF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AE222-2490-12A4-B1D6-30056700D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A4742-2226-6C0F-B09A-8D53E9AF4563}"/>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Before sharing your presentation, confirm: </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Fonts are consistent</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Images meet quality standards</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Charts use template colors</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Footer information is current</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Spell check completed</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Links are working</a:t>
            </a:r>
          </a:p>
          <a:p>
            <a:pPr marL="171450" indent="-171450">
              <a:buFont typeface="Arial" panose="020B0604020202020204" pitchFamily="34" charset="0"/>
              <a:buChar char="•"/>
            </a:pPr>
            <a:r>
              <a:rPr lang="en-US" dirty="0">
                <a:effectLst/>
                <a:latin typeface="Arial" panose="020B0604020202020204" pitchFamily="34" charset="0"/>
                <a:cs typeface="Arial" panose="020B0604020202020204" pitchFamily="34" charset="0"/>
              </a:rPr>
              <a:t>File size is optimized</a:t>
            </a:r>
          </a:p>
          <a:p>
            <a:endParaRPr lang="en-US" dirty="0"/>
          </a:p>
        </p:txBody>
      </p:sp>
      <p:sp>
        <p:nvSpPr>
          <p:cNvPr id="4" name="Slide Number Placeholder 3">
            <a:extLst>
              <a:ext uri="{FF2B5EF4-FFF2-40B4-BE49-F238E27FC236}">
                <a16:creationId xmlns:a16="http://schemas.microsoft.com/office/drawing/2014/main" id="{4185D68A-F24F-C044-8315-5AD859FBDA78}"/>
              </a:ext>
            </a:extLst>
          </p:cNvPr>
          <p:cNvSpPr>
            <a:spLocks noGrp="1"/>
          </p:cNvSpPr>
          <p:nvPr>
            <p:ph type="sldNum" sz="quarter" idx="5"/>
          </p:nvPr>
        </p:nvSpPr>
        <p:spPr/>
        <p:txBody>
          <a:bodyPr/>
          <a:lstStyle/>
          <a:p>
            <a:fld id="{493BBF43-A868-D94C-A9CC-39C296714D2B}" type="slidenum">
              <a:rPr lang="en-US" smtClean="0"/>
              <a:t>29</a:t>
            </a:fld>
            <a:endParaRPr lang="en-US" dirty="0"/>
          </a:p>
        </p:txBody>
      </p:sp>
    </p:spTree>
    <p:extLst>
      <p:ext uri="{BB962C8B-B14F-4D97-AF65-F5344CB8AC3E}">
        <p14:creationId xmlns:p14="http://schemas.microsoft.com/office/powerpoint/2010/main" val="261454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2</a:t>
            </a:fld>
            <a:endParaRPr lang="en-US" dirty="0"/>
          </a:p>
        </p:txBody>
      </p:sp>
    </p:spTree>
    <p:extLst>
      <p:ext uri="{BB962C8B-B14F-4D97-AF65-F5344CB8AC3E}">
        <p14:creationId xmlns:p14="http://schemas.microsoft.com/office/powerpoint/2010/main" val="403666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B8722-0270-AE75-9CCE-8A563607B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B8058-AD3A-B5D3-83E3-30A1B9B12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7B3D-845D-48F6-5105-D6889E0035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6D0C3-48B2-1151-E54C-A618C032838E}"/>
              </a:ext>
            </a:extLst>
          </p:cNvPr>
          <p:cNvSpPr>
            <a:spLocks noGrp="1"/>
          </p:cNvSpPr>
          <p:nvPr>
            <p:ph type="sldNum" sz="quarter" idx="5"/>
          </p:nvPr>
        </p:nvSpPr>
        <p:spPr/>
        <p:txBody>
          <a:bodyPr/>
          <a:lstStyle/>
          <a:p>
            <a:fld id="{493BBF43-A868-D94C-A9CC-39C296714D2B}" type="slidenum">
              <a:rPr lang="en-US" smtClean="0"/>
              <a:pPr/>
              <a:t>3</a:t>
            </a:fld>
            <a:endParaRPr lang="en-US" dirty="0"/>
          </a:p>
        </p:txBody>
      </p:sp>
    </p:spTree>
    <p:extLst>
      <p:ext uri="{BB962C8B-B14F-4D97-AF65-F5344CB8AC3E}">
        <p14:creationId xmlns:p14="http://schemas.microsoft.com/office/powerpoint/2010/main" val="281253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A42E-6BB8-485F-4759-DDA6A8688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22FB7-0153-3EE4-6725-5D1997323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F084C-993F-0843-93E8-E6A1839F8B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734603-8581-4462-9660-32292F3585EF}"/>
              </a:ext>
            </a:extLst>
          </p:cNvPr>
          <p:cNvSpPr>
            <a:spLocks noGrp="1"/>
          </p:cNvSpPr>
          <p:nvPr>
            <p:ph type="sldNum" sz="quarter" idx="5"/>
          </p:nvPr>
        </p:nvSpPr>
        <p:spPr/>
        <p:txBody>
          <a:bodyPr/>
          <a:lstStyle/>
          <a:p>
            <a:fld id="{493BBF43-A868-D94C-A9CC-39C296714D2B}" type="slidenum">
              <a:rPr lang="en-US" smtClean="0"/>
              <a:pPr/>
              <a:t>4</a:t>
            </a:fld>
            <a:endParaRPr lang="en-US" dirty="0"/>
          </a:p>
        </p:txBody>
      </p:sp>
    </p:spTree>
    <p:extLst>
      <p:ext uri="{BB962C8B-B14F-4D97-AF65-F5344CB8AC3E}">
        <p14:creationId xmlns:p14="http://schemas.microsoft.com/office/powerpoint/2010/main" val="172573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244C1-091C-A562-2D55-096BC1FBF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E6F85-FC65-6B4F-8BD9-FD4580A88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816F0-E0A4-C66D-29C1-27C7CC11E9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FF8A5E-DCED-C140-C96A-677A3163D169}"/>
              </a:ext>
            </a:extLst>
          </p:cNvPr>
          <p:cNvSpPr>
            <a:spLocks noGrp="1"/>
          </p:cNvSpPr>
          <p:nvPr>
            <p:ph type="sldNum" sz="quarter" idx="5"/>
          </p:nvPr>
        </p:nvSpPr>
        <p:spPr/>
        <p:txBody>
          <a:bodyPr/>
          <a:lstStyle/>
          <a:p>
            <a:fld id="{493BBF43-A868-D94C-A9CC-39C296714D2B}" type="slidenum">
              <a:rPr lang="en-US" smtClean="0"/>
              <a:pPr/>
              <a:t>5</a:t>
            </a:fld>
            <a:endParaRPr lang="en-US" dirty="0"/>
          </a:p>
        </p:txBody>
      </p:sp>
    </p:spTree>
    <p:extLst>
      <p:ext uri="{BB962C8B-B14F-4D97-AF65-F5344CB8AC3E}">
        <p14:creationId xmlns:p14="http://schemas.microsoft.com/office/powerpoint/2010/main" val="295951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6638-1976-038F-D47F-986179974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235EF-2C0D-4573-F252-4DAE58B3B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E7F62-FFE2-AFC7-9283-78CD3FC074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8B536-C1B4-7BF1-76BB-EAD830C49EEE}"/>
              </a:ext>
            </a:extLst>
          </p:cNvPr>
          <p:cNvSpPr>
            <a:spLocks noGrp="1"/>
          </p:cNvSpPr>
          <p:nvPr>
            <p:ph type="sldNum" sz="quarter" idx="5"/>
          </p:nvPr>
        </p:nvSpPr>
        <p:spPr/>
        <p:txBody>
          <a:bodyPr/>
          <a:lstStyle/>
          <a:p>
            <a:fld id="{493BBF43-A868-D94C-A9CC-39C296714D2B}" type="slidenum">
              <a:rPr lang="en-US" smtClean="0"/>
              <a:pPr/>
              <a:t>8</a:t>
            </a:fld>
            <a:endParaRPr lang="en-US" dirty="0"/>
          </a:p>
        </p:txBody>
      </p:sp>
    </p:spTree>
    <p:extLst>
      <p:ext uri="{BB962C8B-B14F-4D97-AF65-F5344CB8AC3E}">
        <p14:creationId xmlns:p14="http://schemas.microsoft.com/office/powerpoint/2010/main" val="416403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467AF-48D3-7007-CBDE-5FDD944CF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A0AAE-5E3A-2170-9EB0-0868EDD242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0AFCDF-2BA9-5DD2-9143-F909457084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FF324D-5FFA-5A7D-AB24-386B743E0F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37472-F350-E648-BF73-5FBCC1A166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320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02597-FC66-D0DB-F749-80EEB406E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3196B-E497-4954-1DD8-3904C7474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ADDD0-D1B8-8EDD-7243-27D553A2F8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F72F1C-F80D-CC11-B248-43A8B41CFB2F}"/>
              </a:ext>
            </a:extLst>
          </p:cNvPr>
          <p:cNvSpPr>
            <a:spLocks noGrp="1"/>
          </p:cNvSpPr>
          <p:nvPr>
            <p:ph type="sldNum" sz="quarter" idx="5"/>
          </p:nvPr>
        </p:nvSpPr>
        <p:spPr/>
        <p:txBody>
          <a:bodyPr/>
          <a:lstStyle/>
          <a:p>
            <a:fld id="{493BBF43-A868-D94C-A9CC-39C296714D2B}" type="slidenum">
              <a:rPr lang="en-US" smtClean="0"/>
              <a:pPr/>
              <a:t>12</a:t>
            </a:fld>
            <a:endParaRPr lang="en-US" dirty="0"/>
          </a:p>
        </p:txBody>
      </p:sp>
    </p:spTree>
    <p:extLst>
      <p:ext uri="{BB962C8B-B14F-4D97-AF65-F5344CB8AC3E}">
        <p14:creationId xmlns:p14="http://schemas.microsoft.com/office/powerpoint/2010/main" val="172773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6E00E-4D68-BE45-B4BE-AD185F3CD9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977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AADF119-FBE4-4B30-887E-7063E5FE77D4}" type="datetime1">
              <a:rPr lang="en-US" smtClean="0"/>
              <a:t>7/1/26</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69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ABF4FA7-1E5E-4092-8A64-2F16A7152577}" type="datetime1">
              <a:rPr lang="en-US" smtClean="0"/>
              <a:t>7/1/26</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1145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4D608DB-8471-438C-96F2-BF69B78E0782}" type="datetime1">
              <a:rPr lang="en-US" smtClean="0"/>
              <a:t>7/1/26</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51703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52F8196-A714-4021-8525-BBF3DB1CC2B9}" type="datetime1">
              <a:rPr lang="en-US" smtClean="0"/>
              <a:t>7/1/26</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5486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7059" y="6170055"/>
            <a:ext cx="1728303" cy="49526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2737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86CB41FB-9599-D9B9-83C7-3DC3C43EE5E1}"/>
              </a:ext>
            </a:extLst>
          </p:cNvPr>
          <p:cNvSpPr>
            <a:spLocks noGrp="1"/>
          </p:cNvSpPr>
          <p:nvPr>
            <p:ph type="dt" sz="half" idx="2"/>
          </p:nvPr>
        </p:nvSpPr>
        <p:spPr>
          <a:xfrm>
            <a:off x="3352800" y="6431166"/>
            <a:ext cx="2743200" cy="365125"/>
          </a:xfrm>
          <a:prstGeom prst="rect">
            <a:avLst/>
          </a:prstGeom>
        </p:spPr>
        <p:txBody>
          <a:bodyPr vert="horz" lIns="0" tIns="45720" rIns="0" bIns="45720" rtlCol="0" anchor="ctr"/>
          <a:lstStyle>
            <a:lvl1pPr algn="ctr">
              <a:defRPr sz="1200" b="0" i="0">
                <a:solidFill>
                  <a:schemeClr val="tx1">
                    <a:tint val="75000"/>
                  </a:schemeClr>
                </a:solidFill>
                <a:latin typeface="Helvetica" pitchFamily="2" charset="0"/>
              </a:defRPr>
            </a:lvl1pPr>
          </a:lstStyle>
          <a:p>
            <a:r>
              <a:rPr lang="en-US"/>
              <a:t>6/30/26</a:t>
            </a:r>
            <a:endParaRPr lang="en-US" dirty="0"/>
          </a:p>
        </p:txBody>
      </p:sp>
      <p:sp>
        <p:nvSpPr>
          <p:cNvPr id="4" name="Slide Number Placeholder 5">
            <a:extLst>
              <a:ext uri="{FF2B5EF4-FFF2-40B4-BE49-F238E27FC236}">
                <a16:creationId xmlns:a16="http://schemas.microsoft.com/office/drawing/2014/main" id="{FDA059AE-AD18-06BD-402B-2BAAD6B2B2AB}"/>
              </a:ext>
            </a:extLst>
          </p:cNvPr>
          <p:cNvSpPr>
            <a:spLocks noGrp="1"/>
          </p:cNvSpPr>
          <p:nvPr>
            <p:ph type="sldNum" sz="quarter" idx="4"/>
          </p:nvPr>
        </p:nvSpPr>
        <p:spPr>
          <a:xfrm>
            <a:off x="6112565" y="6431165"/>
            <a:ext cx="2743200" cy="365125"/>
          </a:xfrm>
          <a:prstGeom prst="rect">
            <a:avLst/>
          </a:prstGeom>
        </p:spPr>
        <p:txBody>
          <a:bodyPr vert="horz" lIns="0" tIns="45720" rIns="0" bIns="45720" rtlCol="0" anchor="ctr"/>
          <a:lstStyle>
            <a:lvl1pPr algn="ctr">
              <a:defRPr sz="1200" b="0" i="0">
                <a:solidFill>
                  <a:schemeClr val="tx1">
                    <a:tint val="75000"/>
                  </a:schemeClr>
                </a:solidFill>
                <a:latin typeface="Helvetica" pitchFamily="2" charset="0"/>
              </a:defRPr>
            </a:lvl1pPr>
          </a:lstStyle>
          <a:p>
            <a:fld id="{459CB2F1-739C-D74B-B449-0413DC9360EB}" type="slidenum">
              <a:rPr lang="en-US" smtClean="0"/>
              <a:pPr/>
              <a:t>‹#›</a:t>
            </a:fld>
            <a:endParaRPr lang="en-US" dirty="0"/>
          </a:p>
        </p:txBody>
      </p:sp>
      <p:sp>
        <p:nvSpPr>
          <p:cNvPr id="5" name="Title Placeholder 1">
            <a:extLst>
              <a:ext uri="{FF2B5EF4-FFF2-40B4-BE49-F238E27FC236}">
                <a16:creationId xmlns:a16="http://schemas.microsoft.com/office/drawing/2014/main" id="{8362D2D8-9135-A875-86E1-E697AF1E0835}"/>
              </a:ext>
            </a:extLst>
          </p:cNvPr>
          <p:cNvSpPr>
            <a:spLocks noGrp="1"/>
          </p:cNvSpPr>
          <p:nvPr>
            <p:ph type="title"/>
          </p:nvPr>
        </p:nvSpPr>
        <p:spPr>
          <a:xfrm>
            <a:off x="838200" y="396681"/>
            <a:ext cx="10515600" cy="748233"/>
          </a:xfrm>
          <a:prstGeom prst="rect">
            <a:avLst/>
          </a:prstGeom>
        </p:spPr>
        <p:txBody>
          <a:bodyPr vert="horz" lIns="0" tIns="45720" rIns="0" bIns="45720" rtlCol="0" anchor="ctr">
            <a:normAutofit/>
          </a:bodyPr>
          <a:lstStyle>
            <a:lvl1pPr>
              <a:defRPr sz="4000"/>
            </a:lvl1pPr>
          </a:lstStyle>
          <a:p>
            <a:r>
              <a:rPr lang="en-US" dirty="0"/>
              <a:t>Header</a:t>
            </a:r>
          </a:p>
        </p:txBody>
      </p:sp>
      <p:sp>
        <p:nvSpPr>
          <p:cNvPr id="7" name="Text Placeholder 2">
            <a:extLst>
              <a:ext uri="{FF2B5EF4-FFF2-40B4-BE49-F238E27FC236}">
                <a16:creationId xmlns:a16="http://schemas.microsoft.com/office/drawing/2014/main" id="{8709FED5-E920-4E7C-E6D8-2B21BDAC3EE4}"/>
              </a:ext>
            </a:extLst>
          </p:cNvPr>
          <p:cNvSpPr>
            <a:spLocks noGrp="1"/>
          </p:cNvSpPr>
          <p:nvPr>
            <p:ph idx="1"/>
          </p:nvPr>
        </p:nvSpPr>
        <p:spPr>
          <a:xfrm>
            <a:off x="838200" y="1484016"/>
            <a:ext cx="10515600" cy="4527067"/>
          </a:xfrm>
          <a:prstGeom prst="rect">
            <a:avLst/>
          </a:prstGeom>
        </p:spPr>
        <p:txBody>
          <a:bodyPr vert="horz" lIns="0" tIns="45720" rIns="0" bIns="45720" rtlCol="0">
            <a:normAutofit/>
          </a:bodyPr>
          <a:lstStyle/>
          <a:p>
            <a:pPr lvl="0"/>
            <a:r>
              <a:rPr lang="en-US" dirty="0"/>
              <a:t>Body</a:t>
            </a:r>
          </a:p>
        </p:txBody>
      </p:sp>
      <p:sp>
        <p:nvSpPr>
          <p:cNvPr id="8" name="Rectangle 7">
            <a:extLst>
              <a:ext uri="{FF2B5EF4-FFF2-40B4-BE49-F238E27FC236}">
                <a16:creationId xmlns:a16="http://schemas.microsoft.com/office/drawing/2014/main" id="{9CC8651B-A54E-234F-BF29-C80093171880}"/>
              </a:ext>
            </a:extLst>
          </p:cNvPr>
          <p:cNvSpPr/>
          <p:nvPr userDrawn="1"/>
        </p:nvSpPr>
        <p:spPr>
          <a:xfrm>
            <a:off x="-99391" y="-69574"/>
            <a:ext cx="12423913" cy="2782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5CF5F3E-ADA5-D7E0-C75C-024078AB344C}"/>
              </a:ext>
            </a:extLst>
          </p:cNvPr>
          <p:cNvCxnSpPr/>
          <p:nvPr userDrawn="1"/>
        </p:nvCxnSpPr>
        <p:spPr>
          <a:xfrm>
            <a:off x="530352" y="1190881"/>
            <a:ext cx="1113182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314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Main,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DA4FFB-26C5-FEA4-7430-D039D70FCF9D}"/>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pitchFamily="2" charset="0"/>
            </a:endParaRPr>
          </a:p>
        </p:txBody>
      </p:sp>
      <p:pic>
        <p:nvPicPr>
          <p:cNvPr id="15" name="Graphic 14">
            <a:extLst>
              <a:ext uri="{FF2B5EF4-FFF2-40B4-BE49-F238E27FC236}">
                <a16:creationId xmlns:a16="http://schemas.microsoft.com/office/drawing/2014/main" id="{B590FEB9-4E20-F153-F0DA-610723047E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68" y="223820"/>
            <a:ext cx="3625882" cy="585545"/>
          </a:xfrm>
          <a:prstGeom prst="rect">
            <a:avLst/>
          </a:prstGeom>
        </p:spPr>
      </p:pic>
      <p:sp>
        <p:nvSpPr>
          <p:cNvPr id="12" name="Title 1">
            <a:extLst>
              <a:ext uri="{FF2B5EF4-FFF2-40B4-BE49-F238E27FC236}">
                <a16:creationId xmlns:a16="http://schemas.microsoft.com/office/drawing/2014/main" id="{FEB71D13-9507-AEAB-AFA8-C885097016BF}"/>
              </a:ext>
            </a:extLst>
          </p:cNvPr>
          <p:cNvSpPr>
            <a:spLocks noGrp="1"/>
          </p:cNvSpPr>
          <p:nvPr>
            <p:ph type="ctrTitle" hasCustomPrompt="1"/>
          </p:nvPr>
        </p:nvSpPr>
        <p:spPr>
          <a:xfrm>
            <a:off x="338958" y="1778261"/>
            <a:ext cx="9963805" cy="520907"/>
          </a:xfrm>
        </p:spPr>
        <p:txBody>
          <a:bodyPr anchor="t" anchorCtr="0">
            <a:noAutofit/>
          </a:bodyPr>
          <a:lstStyle>
            <a:lvl1pPr algn="l">
              <a:lnSpc>
                <a:spcPts val="4400"/>
              </a:lnSpc>
              <a:defRPr sz="4200" b="1" i="0">
                <a:solidFill>
                  <a:schemeClr val="bg1"/>
                </a:solidFill>
                <a:latin typeface="Helvetica" pitchFamily="2" charset="0"/>
              </a:defRPr>
            </a:lvl1pPr>
          </a:lstStyle>
          <a:p>
            <a:r>
              <a:rPr lang="en-US" dirty="0"/>
              <a:t>Main Title – Max 38 characters</a:t>
            </a:r>
          </a:p>
        </p:txBody>
      </p:sp>
      <p:sp>
        <p:nvSpPr>
          <p:cNvPr id="14" name="Text Placeholder 2">
            <a:extLst>
              <a:ext uri="{FF2B5EF4-FFF2-40B4-BE49-F238E27FC236}">
                <a16:creationId xmlns:a16="http://schemas.microsoft.com/office/drawing/2014/main" id="{00EDD1A9-92D2-FF96-FA55-0E10A68C1ADB}"/>
              </a:ext>
            </a:extLst>
          </p:cNvPr>
          <p:cNvSpPr>
            <a:spLocks noGrp="1"/>
          </p:cNvSpPr>
          <p:nvPr>
            <p:ph type="body" idx="1" hasCustomPrompt="1"/>
          </p:nvPr>
        </p:nvSpPr>
        <p:spPr>
          <a:xfrm>
            <a:off x="338958" y="2307394"/>
            <a:ext cx="9963805" cy="1825486"/>
          </a:xfrm>
        </p:spPr>
        <p:txBody>
          <a:bodyPr>
            <a:noAutofit/>
          </a:bodyPr>
          <a:lstStyle>
            <a:lvl1pPr marL="0" indent="0">
              <a:lnSpc>
                <a:spcPts val="4400"/>
              </a:lnSpc>
              <a:buNone/>
              <a:defRPr sz="4200" b="1" i="0">
                <a:solidFill>
                  <a:schemeClr val="accent2"/>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Secondary Title – Max 100 characters</a:t>
            </a:r>
          </a:p>
        </p:txBody>
      </p:sp>
      <p:sp>
        <p:nvSpPr>
          <p:cNvPr id="16" name="Text Placeholder 7">
            <a:extLst>
              <a:ext uri="{FF2B5EF4-FFF2-40B4-BE49-F238E27FC236}">
                <a16:creationId xmlns:a16="http://schemas.microsoft.com/office/drawing/2014/main" id="{C6434C78-E82D-74AC-6F98-18C5A3C443F8}"/>
              </a:ext>
            </a:extLst>
          </p:cNvPr>
          <p:cNvSpPr>
            <a:spLocks noGrp="1"/>
          </p:cNvSpPr>
          <p:nvPr>
            <p:ph type="body" sz="quarter" idx="12" hasCustomPrompt="1"/>
          </p:nvPr>
        </p:nvSpPr>
        <p:spPr>
          <a:xfrm>
            <a:off x="349885" y="5867858"/>
            <a:ext cx="4114800" cy="642269"/>
          </a:xfrm>
        </p:spPr>
        <p:txBody>
          <a:bodyPr tIns="0" bIns="0" anchor="b" anchorCtr="0">
            <a:noAutofit/>
          </a:bodyPr>
          <a:lstStyle>
            <a:lvl1pPr marL="0" indent="0">
              <a:lnSpc>
                <a:spcPts val="1640"/>
              </a:lnSpc>
              <a:spcBef>
                <a:spcPts val="0"/>
              </a:spcBef>
              <a:buNone/>
              <a:defRPr sz="1200" b="1">
                <a:solidFill>
                  <a:schemeClr val="bg1"/>
                </a:solidFill>
                <a:latin typeface="Helvetica" pitchFamily="2" charset="0"/>
              </a:defRPr>
            </a:lvl1pPr>
          </a:lstStyle>
          <a:p>
            <a:r>
              <a:rPr lang="en-US" dirty="0"/>
              <a:t>Your Name</a:t>
            </a:r>
            <a:br>
              <a:rPr lang="en-US" dirty="0"/>
            </a:br>
            <a:r>
              <a:rPr lang="en-US" dirty="0"/>
              <a:t>Your Title</a:t>
            </a:r>
          </a:p>
        </p:txBody>
      </p:sp>
      <p:sp>
        <p:nvSpPr>
          <p:cNvPr id="17" name="Text Placeholder 7">
            <a:extLst>
              <a:ext uri="{FF2B5EF4-FFF2-40B4-BE49-F238E27FC236}">
                <a16:creationId xmlns:a16="http://schemas.microsoft.com/office/drawing/2014/main" id="{E5259085-837B-D02B-1F74-EC07AE53C1C0}"/>
              </a:ext>
            </a:extLst>
          </p:cNvPr>
          <p:cNvSpPr>
            <a:spLocks noGrp="1"/>
          </p:cNvSpPr>
          <p:nvPr>
            <p:ph type="body" sz="quarter" idx="13" hasCustomPrompt="1"/>
          </p:nvPr>
        </p:nvSpPr>
        <p:spPr>
          <a:xfrm>
            <a:off x="6191885" y="5867858"/>
            <a:ext cx="4114800" cy="642269"/>
          </a:xfrm>
        </p:spPr>
        <p:txBody>
          <a:bodyPr tIns="0" bIns="0" anchor="b" anchorCtr="0">
            <a:noAutofit/>
          </a:bodyPr>
          <a:lstStyle>
            <a:lvl1pPr marL="0" indent="0">
              <a:lnSpc>
                <a:spcPts val="1640"/>
              </a:lnSpc>
              <a:spcBef>
                <a:spcPts val="0"/>
              </a:spcBef>
              <a:buNone/>
              <a:defRPr sz="1200" b="1">
                <a:solidFill>
                  <a:schemeClr val="bg1"/>
                </a:solidFill>
                <a:latin typeface="Helvetica" pitchFamily="2" charset="0"/>
              </a:defRPr>
            </a:lvl1pPr>
          </a:lstStyle>
          <a:p>
            <a:r>
              <a:rPr lang="en-US" dirty="0"/>
              <a:t>Presentation Date</a:t>
            </a:r>
          </a:p>
        </p:txBody>
      </p:sp>
    </p:spTree>
    <p:extLst>
      <p:ext uri="{BB962C8B-B14F-4D97-AF65-F5344CB8AC3E}">
        <p14:creationId xmlns:p14="http://schemas.microsoft.com/office/powerpoint/2010/main" val="3253209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86CB41FB-9599-D9B9-83C7-3DC3C43EE5E1}"/>
              </a:ext>
            </a:extLst>
          </p:cNvPr>
          <p:cNvSpPr>
            <a:spLocks noGrp="1"/>
          </p:cNvSpPr>
          <p:nvPr>
            <p:ph type="dt" sz="half" idx="2"/>
          </p:nvPr>
        </p:nvSpPr>
        <p:spPr>
          <a:xfrm>
            <a:off x="3352800" y="6431166"/>
            <a:ext cx="2743200" cy="365125"/>
          </a:xfrm>
          <a:prstGeom prst="rect">
            <a:avLst/>
          </a:prstGeom>
        </p:spPr>
        <p:txBody>
          <a:bodyPr vert="horz" lIns="0" tIns="45720" rIns="0" bIns="45720" rtlCol="0" anchor="ctr"/>
          <a:lstStyle>
            <a:lvl1pPr algn="ctr">
              <a:defRPr sz="1200" b="0" i="0">
                <a:solidFill>
                  <a:schemeClr val="tx1">
                    <a:tint val="75000"/>
                  </a:schemeClr>
                </a:solidFill>
                <a:latin typeface="Helvetica" pitchFamily="2" charset="0"/>
              </a:defRPr>
            </a:lvl1pPr>
          </a:lstStyle>
          <a:p>
            <a:r>
              <a:rPr lang="en-US"/>
              <a:t>6/30/26</a:t>
            </a:r>
            <a:endParaRPr lang="en-US" dirty="0"/>
          </a:p>
        </p:txBody>
      </p:sp>
      <p:sp>
        <p:nvSpPr>
          <p:cNvPr id="4" name="Slide Number Placeholder 5">
            <a:extLst>
              <a:ext uri="{FF2B5EF4-FFF2-40B4-BE49-F238E27FC236}">
                <a16:creationId xmlns:a16="http://schemas.microsoft.com/office/drawing/2014/main" id="{FDA059AE-AD18-06BD-402B-2BAAD6B2B2AB}"/>
              </a:ext>
            </a:extLst>
          </p:cNvPr>
          <p:cNvSpPr>
            <a:spLocks noGrp="1"/>
          </p:cNvSpPr>
          <p:nvPr>
            <p:ph type="sldNum" sz="quarter" idx="4"/>
          </p:nvPr>
        </p:nvSpPr>
        <p:spPr>
          <a:xfrm>
            <a:off x="6112565" y="6431165"/>
            <a:ext cx="2743200" cy="365125"/>
          </a:xfrm>
          <a:prstGeom prst="rect">
            <a:avLst/>
          </a:prstGeom>
        </p:spPr>
        <p:txBody>
          <a:bodyPr vert="horz" lIns="0" tIns="45720" rIns="0" bIns="45720" rtlCol="0" anchor="ctr"/>
          <a:lstStyle>
            <a:lvl1pPr algn="ctr">
              <a:defRPr sz="1200" b="0" i="0">
                <a:solidFill>
                  <a:schemeClr val="tx1">
                    <a:tint val="75000"/>
                  </a:schemeClr>
                </a:solidFill>
                <a:latin typeface="Helvetica" pitchFamily="2" charset="0"/>
              </a:defRPr>
            </a:lvl1pPr>
          </a:lstStyle>
          <a:p>
            <a:fld id="{459CB2F1-739C-D74B-B449-0413DC9360EB}" type="slidenum">
              <a:rPr lang="en-US" smtClean="0"/>
              <a:pPr/>
              <a:t>‹#›</a:t>
            </a:fld>
            <a:endParaRPr lang="en-US" dirty="0"/>
          </a:p>
        </p:txBody>
      </p:sp>
      <p:sp>
        <p:nvSpPr>
          <p:cNvPr id="5" name="Title Placeholder 1">
            <a:extLst>
              <a:ext uri="{FF2B5EF4-FFF2-40B4-BE49-F238E27FC236}">
                <a16:creationId xmlns:a16="http://schemas.microsoft.com/office/drawing/2014/main" id="{8362D2D8-9135-A875-86E1-E697AF1E0835}"/>
              </a:ext>
            </a:extLst>
          </p:cNvPr>
          <p:cNvSpPr>
            <a:spLocks noGrp="1"/>
          </p:cNvSpPr>
          <p:nvPr>
            <p:ph type="title"/>
          </p:nvPr>
        </p:nvSpPr>
        <p:spPr>
          <a:xfrm>
            <a:off x="838200" y="396681"/>
            <a:ext cx="10515600" cy="748233"/>
          </a:xfrm>
          <a:prstGeom prst="rect">
            <a:avLst/>
          </a:prstGeom>
        </p:spPr>
        <p:txBody>
          <a:bodyPr vert="horz" lIns="0" tIns="45720" rIns="0" bIns="45720" rtlCol="0" anchor="ctr">
            <a:normAutofit/>
          </a:bodyPr>
          <a:lstStyle>
            <a:lvl1pPr>
              <a:defRPr sz="4000"/>
            </a:lvl1pPr>
          </a:lstStyle>
          <a:p>
            <a:r>
              <a:rPr lang="en-US" dirty="0"/>
              <a:t>Header</a:t>
            </a:r>
          </a:p>
        </p:txBody>
      </p:sp>
      <p:sp>
        <p:nvSpPr>
          <p:cNvPr id="7" name="Text Placeholder 2">
            <a:extLst>
              <a:ext uri="{FF2B5EF4-FFF2-40B4-BE49-F238E27FC236}">
                <a16:creationId xmlns:a16="http://schemas.microsoft.com/office/drawing/2014/main" id="{8709FED5-E920-4E7C-E6D8-2B21BDAC3EE4}"/>
              </a:ext>
            </a:extLst>
          </p:cNvPr>
          <p:cNvSpPr>
            <a:spLocks noGrp="1"/>
          </p:cNvSpPr>
          <p:nvPr>
            <p:ph idx="1"/>
          </p:nvPr>
        </p:nvSpPr>
        <p:spPr>
          <a:xfrm>
            <a:off x="838200" y="1484016"/>
            <a:ext cx="10515600" cy="4527067"/>
          </a:xfrm>
          <a:prstGeom prst="rect">
            <a:avLst/>
          </a:prstGeom>
        </p:spPr>
        <p:txBody>
          <a:bodyPr vert="horz" lIns="0" tIns="45720" rIns="0" bIns="45720" rtlCol="0">
            <a:normAutofit/>
          </a:bodyPr>
          <a:lstStyle/>
          <a:p>
            <a:pPr lvl="0"/>
            <a:r>
              <a:rPr lang="en-US" dirty="0"/>
              <a:t>Body</a:t>
            </a:r>
          </a:p>
        </p:txBody>
      </p:sp>
      <p:sp>
        <p:nvSpPr>
          <p:cNvPr id="8" name="Rectangle 7">
            <a:extLst>
              <a:ext uri="{FF2B5EF4-FFF2-40B4-BE49-F238E27FC236}">
                <a16:creationId xmlns:a16="http://schemas.microsoft.com/office/drawing/2014/main" id="{9CC8651B-A54E-234F-BF29-C80093171880}"/>
              </a:ext>
            </a:extLst>
          </p:cNvPr>
          <p:cNvSpPr/>
          <p:nvPr userDrawn="1"/>
        </p:nvSpPr>
        <p:spPr>
          <a:xfrm>
            <a:off x="-99391" y="-69574"/>
            <a:ext cx="12423913" cy="2782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5CF5F3E-ADA5-D7E0-C75C-024078AB344C}"/>
              </a:ext>
            </a:extLst>
          </p:cNvPr>
          <p:cNvCxnSpPr/>
          <p:nvPr userDrawn="1"/>
        </p:nvCxnSpPr>
        <p:spPr>
          <a:xfrm>
            <a:off x="530352" y="1190881"/>
            <a:ext cx="1113182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16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148A-0EF5-DB12-A1FD-12A7E9A86B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FC11B-69C3-53B5-ADAA-DBB772CB2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89F1A2-FDC4-634C-883D-73CC27B52CFC}"/>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5" name="Footer Placeholder 4">
            <a:extLst>
              <a:ext uri="{FF2B5EF4-FFF2-40B4-BE49-F238E27FC236}">
                <a16:creationId xmlns:a16="http://schemas.microsoft.com/office/drawing/2014/main" id="{E275FC63-35E4-99A6-1DB9-F795D3A45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1CCC8-6894-B526-10DC-153F7374FA02}"/>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354835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57363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AFF9-63D0-80B0-39BD-3F85033BF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FDE86-8D36-E931-5D6B-576BB00F6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4E6B6-8731-386A-90F2-288B37182D89}"/>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5" name="Footer Placeholder 4">
            <a:extLst>
              <a:ext uri="{FF2B5EF4-FFF2-40B4-BE49-F238E27FC236}">
                <a16:creationId xmlns:a16="http://schemas.microsoft.com/office/drawing/2014/main" id="{8F742533-6F9C-A735-7455-4AF10E16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5B090-46CB-F462-15BB-D43E625B27F7}"/>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959251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5B44-550F-1A59-13CB-080FD7F92B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30663-ECDD-17BB-AAA6-CAC126E102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4FC33-2C62-89CE-A0B2-18D63397F78A}"/>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5" name="Footer Placeholder 4">
            <a:extLst>
              <a:ext uri="{FF2B5EF4-FFF2-40B4-BE49-F238E27FC236}">
                <a16:creationId xmlns:a16="http://schemas.microsoft.com/office/drawing/2014/main" id="{DC2ACCE1-CF59-BBBE-7923-E0DCE234F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CE4EA-EF63-FA59-1E69-CA95DC6A6253}"/>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1814969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6E16-A7CB-2904-1AEA-041F268B9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028AE-C6E8-2561-5E0A-2D977E6C09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124058-B223-4569-4A92-019DF6C4FE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FF1626-0129-C2F6-7CD2-0D579ABDDBEA}"/>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6" name="Footer Placeholder 5">
            <a:extLst>
              <a:ext uri="{FF2B5EF4-FFF2-40B4-BE49-F238E27FC236}">
                <a16:creationId xmlns:a16="http://schemas.microsoft.com/office/drawing/2014/main" id="{507C0447-5C59-A0F5-AEBF-8947128CAA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E14ACE-7F6E-EF13-D94C-37DFCD53338B}"/>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515206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DC0B-0ED2-92D5-1B20-5B9915887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CEDA34-13F9-9EBB-11B6-AF24CC64E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77EBF-C4A1-E9C8-F667-51C48F24DA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5766B9-7772-FA78-6E77-D86F110D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6153AE-D5B2-9954-1793-1C97812246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07C5D-B7AF-8908-D090-D35688B39543}"/>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8" name="Footer Placeholder 7">
            <a:extLst>
              <a:ext uri="{FF2B5EF4-FFF2-40B4-BE49-F238E27FC236}">
                <a16:creationId xmlns:a16="http://schemas.microsoft.com/office/drawing/2014/main" id="{0B05861B-1EAE-4E80-4A97-C73C23527E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235ED-DB30-5AB4-971D-97637E0423AA}"/>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3831862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5586-A8B9-EC5D-118E-16E8C1CA4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AECF3-A058-BA7C-431A-D21CDEE2E195}"/>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4" name="Footer Placeholder 3">
            <a:extLst>
              <a:ext uri="{FF2B5EF4-FFF2-40B4-BE49-F238E27FC236}">
                <a16:creationId xmlns:a16="http://schemas.microsoft.com/office/drawing/2014/main" id="{F65AA399-F182-302B-3D73-9EDA14C66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76D9C8-FFD5-C203-5489-46156719BBBC}"/>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1694249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C33B9F-A8A5-0AC1-D0BB-C0AE665CCA09}"/>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3" name="Footer Placeholder 2">
            <a:extLst>
              <a:ext uri="{FF2B5EF4-FFF2-40B4-BE49-F238E27FC236}">
                <a16:creationId xmlns:a16="http://schemas.microsoft.com/office/drawing/2014/main" id="{5F963207-3F1D-180C-7CA1-29FB563B1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4C97D4-E642-B48D-AE14-CAE1462EB9BF}"/>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1169103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47C0-2144-8329-0804-8EDF41FB84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B9BEF-E216-6C4C-4DB4-56921D9D3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0056C3-ABC9-EE1B-582D-FB0951A5D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BA1E8F-C278-7DBA-6CFF-D6958A6AB255}"/>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6" name="Footer Placeholder 5">
            <a:extLst>
              <a:ext uri="{FF2B5EF4-FFF2-40B4-BE49-F238E27FC236}">
                <a16:creationId xmlns:a16="http://schemas.microsoft.com/office/drawing/2014/main" id="{B4327DB5-13DC-E9F0-2CA0-8694F0D05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D1E36-3D1D-4A0A-53A2-7A7D155F3A3A}"/>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138753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99E5-FBAA-D788-666F-3088A6E89D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D84AC7-372A-1110-8AF9-D4C203100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B12286-48CA-6303-3F9B-B16D0D46D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96B0A-FA8A-46F0-E569-0DC5A025D6F5}"/>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6" name="Footer Placeholder 5">
            <a:extLst>
              <a:ext uri="{FF2B5EF4-FFF2-40B4-BE49-F238E27FC236}">
                <a16:creationId xmlns:a16="http://schemas.microsoft.com/office/drawing/2014/main" id="{0C551E67-B13B-0AAE-C03D-A1262038E9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183FE-BE8E-1E6C-3F0B-DAFED097EB6B}"/>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217869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4EDA-4998-4AB5-C317-32DF5E4C79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5339BA-A6EF-2A3C-DB9C-32251477A9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09FAC-B5C7-B2D6-4BAE-98E8F572A579}"/>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5" name="Footer Placeholder 4">
            <a:extLst>
              <a:ext uri="{FF2B5EF4-FFF2-40B4-BE49-F238E27FC236}">
                <a16:creationId xmlns:a16="http://schemas.microsoft.com/office/drawing/2014/main" id="{CBE40553-1CF8-2B61-3998-3743CE0F3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B6028-1635-1013-94EC-639AB200138D}"/>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3586563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6A82E-8FDB-F73F-EBBE-5200966F78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005D5-C25B-10E2-8B39-32A7D16A2B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C2E78-C0B7-D110-3503-4035B6A549EB}"/>
              </a:ext>
            </a:extLst>
          </p:cNvPr>
          <p:cNvSpPr>
            <a:spLocks noGrp="1"/>
          </p:cNvSpPr>
          <p:nvPr>
            <p:ph type="dt" sz="half" idx="10"/>
          </p:nvPr>
        </p:nvSpPr>
        <p:spPr/>
        <p:txBody>
          <a:bodyPr/>
          <a:lstStyle/>
          <a:p>
            <a:fld id="{466CC858-AB08-B545-8E6C-2913E788CA17}" type="datetimeFigureOut">
              <a:rPr lang="en-US" smtClean="0"/>
              <a:t>7/1/26</a:t>
            </a:fld>
            <a:endParaRPr lang="en-US"/>
          </a:p>
        </p:txBody>
      </p:sp>
      <p:sp>
        <p:nvSpPr>
          <p:cNvPr id="5" name="Footer Placeholder 4">
            <a:extLst>
              <a:ext uri="{FF2B5EF4-FFF2-40B4-BE49-F238E27FC236}">
                <a16:creationId xmlns:a16="http://schemas.microsoft.com/office/drawing/2014/main" id="{43DD2EFE-D1D6-85F4-D447-D60F18786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A07AF-A903-CD98-AC56-E2B3176690B8}"/>
              </a:ext>
            </a:extLst>
          </p:cNvPr>
          <p:cNvSpPr>
            <a:spLocks noGrp="1"/>
          </p:cNvSpPr>
          <p:nvPr>
            <p:ph type="sldNum" sz="quarter" idx="12"/>
          </p:nvPr>
        </p:nvSpPr>
        <p:spPr/>
        <p:txBody>
          <a:bodyPr/>
          <a:lstStyle/>
          <a:p>
            <a:fld id="{FD090BD0-8AAE-E243-A717-BEA6E313B0C7}" type="slidenum">
              <a:rPr lang="en-US" smtClean="0"/>
              <a:t>‹#›</a:t>
            </a:fld>
            <a:endParaRPr lang="en-US"/>
          </a:p>
        </p:txBody>
      </p:sp>
    </p:spTree>
    <p:extLst>
      <p:ext uri="{BB962C8B-B14F-4D97-AF65-F5344CB8AC3E}">
        <p14:creationId xmlns:p14="http://schemas.microsoft.com/office/powerpoint/2010/main" val="1947619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7/1/26</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403202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377"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609600" y="1325033"/>
            <a:ext cx="11176000" cy="584200"/>
          </a:xfrm>
        </p:spPr>
        <p:txBody>
          <a:bodyPr>
            <a:noAutofit/>
          </a:bodyPr>
          <a:lstStyle>
            <a:lvl1pPr marL="0" indent="0">
              <a:buNone/>
              <a:defRPr sz="2667"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609600" y="1909234"/>
            <a:ext cx="9753600" cy="4364567"/>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6848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1040922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36C1-AF49-7E8F-0840-E345755E3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FFD6F-E1CD-8BA0-D63B-9079DB6253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FF771D-E032-4889-843E-1A1C96C2DCC1}"/>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5" name="Footer Placeholder 4">
            <a:extLst>
              <a:ext uri="{FF2B5EF4-FFF2-40B4-BE49-F238E27FC236}">
                <a16:creationId xmlns:a16="http://schemas.microsoft.com/office/drawing/2014/main" id="{1BB0AC80-242D-48BC-ED58-8E0E38E1B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3B4F7-0315-1CA9-04AC-A4F2A7550D62}"/>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3648670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143F-B2CD-239C-A581-E1681B739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57791-ABBF-9C54-3C4F-09AC82BFE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82AC7-68E9-86AD-D96A-B2A771A025AC}"/>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5" name="Footer Placeholder 4">
            <a:extLst>
              <a:ext uri="{FF2B5EF4-FFF2-40B4-BE49-F238E27FC236}">
                <a16:creationId xmlns:a16="http://schemas.microsoft.com/office/drawing/2014/main" id="{856D244F-2B17-F01A-5DF7-C99CE6B72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AED04-8957-B46E-14A2-BE211C3ADF2B}"/>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1083417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A66E-C658-13AC-9315-8FE838B62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8AA10-7947-9920-D64D-75ABE5C2E7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3812D0-7C14-E7C3-5EF2-5F3A2C03319C}"/>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5" name="Footer Placeholder 4">
            <a:extLst>
              <a:ext uri="{FF2B5EF4-FFF2-40B4-BE49-F238E27FC236}">
                <a16:creationId xmlns:a16="http://schemas.microsoft.com/office/drawing/2014/main" id="{44DE5F36-649F-CE75-341A-481CD7A26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C70CA-0AEE-ADB8-9124-3B44DF7CA5D4}"/>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3558090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21DC-D90D-E94C-E2D4-7643F762E3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7D09C-2F06-D14E-8EA9-55746C0EC5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C07625-757A-2CE6-FEE8-54E9DC1AE5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D87581-3EB8-45A3-A7CE-A05B4D23781C}"/>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6" name="Footer Placeholder 5">
            <a:extLst>
              <a:ext uri="{FF2B5EF4-FFF2-40B4-BE49-F238E27FC236}">
                <a16:creationId xmlns:a16="http://schemas.microsoft.com/office/drawing/2014/main" id="{996AE1F2-8402-E336-E315-91F254D7E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2C670-F0C5-F20B-072F-6BE8243B5584}"/>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2021520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C2BB-0F52-6619-7B0C-38F18F969E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DEF24B-1FF5-2C13-A8F8-310EFBE37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1B651-5CDE-4313-F352-AEBECBD330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0D9590-CF69-0BD3-A6BA-58D5C4145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2FC7-0E7C-2E08-91FB-0CEF2A7BB7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B0BBDB-F073-94B1-699D-7D2306098545}"/>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8" name="Footer Placeholder 7">
            <a:extLst>
              <a:ext uri="{FF2B5EF4-FFF2-40B4-BE49-F238E27FC236}">
                <a16:creationId xmlns:a16="http://schemas.microsoft.com/office/drawing/2014/main" id="{D37597A0-E626-1BCA-F8D3-40F436B4EF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681934-21B7-98CC-A76F-FE9DE84A522A}"/>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2390591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672A-C2E0-954D-FC2E-1CE130A27E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4B6CC0-194A-99A0-D1F7-A32FA448B53E}"/>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4" name="Footer Placeholder 3">
            <a:extLst>
              <a:ext uri="{FF2B5EF4-FFF2-40B4-BE49-F238E27FC236}">
                <a16:creationId xmlns:a16="http://schemas.microsoft.com/office/drawing/2014/main" id="{286F6D56-C654-649C-A866-972B635AA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17E23E-41BB-A41C-4FB2-C7F448AAB222}"/>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309655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88C619-9450-FD58-48AF-327C21FBF969}"/>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3" name="Footer Placeholder 2">
            <a:extLst>
              <a:ext uri="{FF2B5EF4-FFF2-40B4-BE49-F238E27FC236}">
                <a16:creationId xmlns:a16="http://schemas.microsoft.com/office/drawing/2014/main" id="{00219BF4-B0A1-8C38-6D8F-A8C8E86710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77480F-08D0-C013-3544-A27A165FA983}"/>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4205723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3972-16C2-9DCA-EEEB-DE5A3660B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3D2543-B71F-A267-A3F1-AB8A143EA9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02739B-6B1A-3345-D67A-B00330AE4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622E36-E3EA-95A5-8F0E-F08242AA31F2}"/>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6" name="Footer Placeholder 5">
            <a:extLst>
              <a:ext uri="{FF2B5EF4-FFF2-40B4-BE49-F238E27FC236}">
                <a16:creationId xmlns:a16="http://schemas.microsoft.com/office/drawing/2014/main" id="{755DC681-0651-A646-9278-F462DAF4E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18967-912E-4131-E09F-72B1BB9DD033}"/>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346956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AD7FFB5-2B44-4A61-A840-20A8B411001D}" type="datetime1">
              <a:rPr lang="en-US" smtClean="0"/>
              <a:t>7/1/26</a:t>
            </a:fld>
            <a:endParaRPr lang="en-US" dirty="0"/>
          </a:p>
        </p:txBody>
      </p:sp>
    </p:spTree>
    <p:extLst>
      <p:ext uri="{BB962C8B-B14F-4D97-AF65-F5344CB8AC3E}">
        <p14:creationId xmlns:p14="http://schemas.microsoft.com/office/powerpoint/2010/main" val="286951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56AA-EC6E-B900-C477-973B57CA2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D23D8F-50C5-3169-37BA-7D71F7D31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440F71-C003-C746-6854-4296D4CF0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F40B5B-8806-F2A4-3E6D-400FE6C36EC0}"/>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6" name="Footer Placeholder 5">
            <a:extLst>
              <a:ext uri="{FF2B5EF4-FFF2-40B4-BE49-F238E27FC236}">
                <a16:creationId xmlns:a16="http://schemas.microsoft.com/office/drawing/2014/main" id="{2B45A2DF-02E1-D40E-8ECA-3B27DDBEA9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8952B-7658-AE16-A0B4-346246BB0E66}"/>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3290954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1054-FA14-E643-9A31-2CAE527A7D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ED150C-A30E-6A01-BB37-A0F14B75F0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58C02-EAA0-7F73-E515-54D46D5FCA04}"/>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5" name="Footer Placeholder 4">
            <a:extLst>
              <a:ext uri="{FF2B5EF4-FFF2-40B4-BE49-F238E27FC236}">
                <a16:creationId xmlns:a16="http://schemas.microsoft.com/office/drawing/2014/main" id="{FCD8DE92-BF51-8AA3-D369-9CC44D949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5152C-4E53-129A-A225-E447E97D747B}"/>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577431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A34D38-7719-9DF8-1E0C-98F04D9A9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0BC4A2-95B8-E416-A274-6A9C40961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B4224C-01E2-9E76-8DD8-6681525929AC}"/>
              </a:ext>
            </a:extLst>
          </p:cNvPr>
          <p:cNvSpPr>
            <a:spLocks noGrp="1"/>
          </p:cNvSpPr>
          <p:nvPr>
            <p:ph type="dt" sz="half" idx="10"/>
          </p:nvPr>
        </p:nvSpPr>
        <p:spPr/>
        <p:txBody>
          <a:bodyPr/>
          <a:lstStyle/>
          <a:p>
            <a:fld id="{BBFFD12C-31C3-FB4B-B690-43797B0765B0}" type="datetimeFigureOut">
              <a:rPr lang="en-US" smtClean="0"/>
              <a:t>7/1/26</a:t>
            </a:fld>
            <a:endParaRPr lang="en-US"/>
          </a:p>
        </p:txBody>
      </p:sp>
      <p:sp>
        <p:nvSpPr>
          <p:cNvPr id="5" name="Footer Placeholder 4">
            <a:extLst>
              <a:ext uri="{FF2B5EF4-FFF2-40B4-BE49-F238E27FC236}">
                <a16:creationId xmlns:a16="http://schemas.microsoft.com/office/drawing/2014/main" id="{DCFCAA2D-5899-9AF6-D06F-7C33F0131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19E01-D483-06C8-BE87-70F7D922544D}"/>
              </a:ext>
            </a:extLst>
          </p:cNvPr>
          <p:cNvSpPr>
            <a:spLocks noGrp="1"/>
          </p:cNvSpPr>
          <p:nvPr>
            <p:ph type="sldNum" sz="quarter" idx="12"/>
          </p:nvPr>
        </p:nvSpPr>
        <p:spPr/>
        <p:txBody>
          <a:bodyPr/>
          <a:lstStyle/>
          <a:p>
            <a:fld id="{CF5F986D-8453-1E47-8A38-BB0779ED24F0}" type="slidenum">
              <a:rPr lang="en-US" smtClean="0"/>
              <a:t>‹#›</a:t>
            </a:fld>
            <a:endParaRPr lang="en-US"/>
          </a:p>
        </p:txBody>
      </p:sp>
    </p:spTree>
    <p:extLst>
      <p:ext uri="{BB962C8B-B14F-4D97-AF65-F5344CB8AC3E}">
        <p14:creationId xmlns:p14="http://schemas.microsoft.com/office/powerpoint/2010/main" val="410846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1AFAF23-1F56-4840-A737-495C4921DE94}" type="datetime1">
              <a:rPr lang="en-US" smtClean="0"/>
              <a:t>7/1/26</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82348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7/1/26</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7789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5A77A9B-52E9-4C6D-837D-58A3F8540DC7}" type="datetime1">
              <a:rPr lang="en-US" smtClean="0"/>
              <a:t>7/1/26</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70040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4AC1CC6-0B45-432C-B9F8-F3C20CF98313}" type="datetime1">
              <a:rPr lang="en-US" smtClean="0"/>
              <a:t>7/1/26</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6783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80ED2E1-3D77-48DC-8AFF-0FC8EA98F3DB}" type="datetime1">
              <a:rPr lang="en-US" smtClean="0"/>
              <a:t>7/1/26</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4364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8.jp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50" r:id="rId15"/>
    <p:sldLayoutId id="2147483689" r:id="rId16"/>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88F30-EDDA-BDB0-8AE9-5013C51F7FBC}"/>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Header</a:t>
            </a:r>
          </a:p>
        </p:txBody>
      </p:sp>
      <p:sp>
        <p:nvSpPr>
          <p:cNvPr id="3" name="Text Placeholder 2">
            <a:extLst>
              <a:ext uri="{FF2B5EF4-FFF2-40B4-BE49-F238E27FC236}">
                <a16:creationId xmlns:a16="http://schemas.microsoft.com/office/drawing/2014/main" id="{B5283FE0-B12A-9E73-4408-C5754DB4D555}"/>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dirty="0"/>
              <a:t>Body</a:t>
            </a:r>
          </a:p>
        </p:txBody>
      </p:sp>
      <p:sp>
        <p:nvSpPr>
          <p:cNvPr id="4" name="Date Placeholder 3">
            <a:extLst>
              <a:ext uri="{FF2B5EF4-FFF2-40B4-BE49-F238E27FC236}">
                <a16:creationId xmlns:a16="http://schemas.microsoft.com/office/drawing/2014/main" id="{16A13B03-5493-6C6F-E9FD-27A77B84AEB1}"/>
              </a:ext>
            </a:extLst>
          </p:cNvPr>
          <p:cNvSpPr>
            <a:spLocks noGrp="1"/>
          </p:cNvSpPr>
          <p:nvPr>
            <p:ph type="dt" sz="half" idx="2"/>
          </p:nvPr>
        </p:nvSpPr>
        <p:spPr>
          <a:xfrm>
            <a:off x="3352800" y="6356349"/>
            <a:ext cx="2743200" cy="365125"/>
          </a:xfrm>
          <a:prstGeom prst="rect">
            <a:avLst/>
          </a:prstGeom>
        </p:spPr>
        <p:txBody>
          <a:bodyPr vert="horz" lIns="0" tIns="45720" rIns="0" bIns="45720" rtlCol="0" anchor="ctr"/>
          <a:lstStyle>
            <a:lvl1pPr algn="ctr">
              <a:defRPr sz="1200" b="0" i="0">
                <a:solidFill>
                  <a:schemeClr val="tx1">
                    <a:tint val="75000"/>
                  </a:schemeClr>
                </a:solidFill>
                <a:latin typeface="Helvetica" pitchFamily="2" charset="0"/>
              </a:defRPr>
            </a:lvl1pPr>
          </a:lstStyle>
          <a:p>
            <a:r>
              <a:rPr lang="en-US"/>
              <a:t>6/30/26</a:t>
            </a:r>
            <a:endParaRPr lang="en-US" dirty="0"/>
          </a:p>
        </p:txBody>
      </p:sp>
      <p:sp>
        <p:nvSpPr>
          <p:cNvPr id="6" name="Slide Number Placeholder 5">
            <a:extLst>
              <a:ext uri="{FF2B5EF4-FFF2-40B4-BE49-F238E27FC236}">
                <a16:creationId xmlns:a16="http://schemas.microsoft.com/office/drawing/2014/main" id="{1315C8EE-0737-B6BF-0F02-35D986FB2FEC}"/>
              </a:ext>
            </a:extLst>
          </p:cNvPr>
          <p:cNvSpPr>
            <a:spLocks noGrp="1"/>
          </p:cNvSpPr>
          <p:nvPr>
            <p:ph type="sldNum" sz="quarter" idx="4"/>
          </p:nvPr>
        </p:nvSpPr>
        <p:spPr>
          <a:xfrm>
            <a:off x="6096000" y="6356349"/>
            <a:ext cx="2743200" cy="365125"/>
          </a:xfrm>
          <a:prstGeom prst="rect">
            <a:avLst/>
          </a:prstGeom>
        </p:spPr>
        <p:txBody>
          <a:bodyPr vert="horz" lIns="0" tIns="45720" rIns="0" bIns="45720" rtlCol="0" anchor="ctr"/>
          <a:lstStyle>
            <a:lvl1pPr algn="ctr">
              <a:defRPr sz="1200" b="0" i="0">
                <a:solidFill>
                  <a:schemeClr val="tx1">
                    <a:tint val="75000"/>
                  </a:schemeClr>
                </a:solidFill>
                <a:latin typeface="Helvetica" pitchFamily="2" charset="0"/>
              </a:defRPr>
            </a:lvl1pPr>
          </a:lstStyle>
          <a:p>
            <a:fld id="{459CB2F1-739C-D74B-B449-0413DC9360EB}" type="slidenum">
              <a:rPr lang="en-US" smtClean="0"/>
              <a:pPr/>
              <a:t>‹#›</a:t>
            </a:fld>
            <a:endParaRPr lang="en-US" dirty="0"/>
          </a:p>
        </p:txBody>
      </p:sp>
      <p:pic>
        <p:nvPicPr>
          <p:cNvPr id="8" name="Picture 7" descr="A black and red logo&#10;&#10;Description automatically generated">
            <a:extLst>
              <a:ext uri="{FF2B5EF4-FFF2-40B4-BE49-F238E27FC236}">
                <a16:creationId xmlns:a16="http://schemas.microsoft.com/office/drawing/2014/main" id="{FC704059-736A-FD4B-2995-5036EA5E19B9}"/>
              </a:ext>
            </a:extLst>
          </p:cNvPr>
          <p:cNvPicPr>
            <a:picLocks noChangeAspect="1"/>
          </p:cNvPicPr>
          <p:nvPr userDrawn="1"/>
        </p:nvPicPr>
        <p:blipFill>
          <a:blip r:embed="rId4"/>
          <a:stretch>
            <a:fillRect/>
          </a:stretch>
        </p:blipFill>
        <p:spPr>
          <a:xfrm>
            <a:off x="0" y="6247089"/>
            <a:ext cx="1033670" cy="639891"/>
          </a:xfrm>
          <a:prstGeom prst="rect">
            <a:avLst/>
          </a:prstGeom>
        </p:spPr>
      </p:pic>
      <p:sp>
        <p:nvSpPr>
          <p:cNvPr id="5" name="TextBox 4">
            <a:extLst>
              <a:ext uri="{FF2B5EF4-FFF2-40B4-BE49-F238E27FC236}">
                <a16:creationId xmlns:a16="http://schemas.microsoft.com/office/drawing/2014/main" id="{DAD31A6E-A6A1-7B37-6023-45CD402FE49F}"/>
              </a:ext>
            </a:extLst>
          </p:cNvPr>
          <p:cNvSpPr txBox="1"/>
          <p:nvPr userDrawn="1"/>
        </p:nvSpPr>
        <p:spPr>
          <a:xfrm>
            <a:off x="11569148" y="1779104"/>
            <a:ext cx="65" cy="369332"/>
          </a:xfrm>
          <a:prstGeom prst="rect">
            <a:avLst/>
          </a:prstGeom>
          <a:noFill/>
        </p:spPr>
        <p:txBody>
          <a:bodyPr wrap="none" lIns="0" rIns="0" rtlCol="0">
            <a:spAutoFit/>
          </a:bodyPr>
          <a:lstStyle/>
          <a:p>
            <a:pPr algn="l"/>
            <a:endParaRPr lang="en-US" dirty="0">
              <a:effectLst/>
              <a:latin typeface="Helvetica" pitchFamily="2" charset="0"/>
            </a:endParaRPr>
          </a:p>
        </p:txBody>
      </p:sp>
      <p:pic>
        <p:nvPicPr>
          <p:cNvPr id="9" name="Picture 8" descr="A logo of a television company&#10;&#10;Description automatically generated">
            <a:extLst>
              <a:ext uri="{FF2B5EF4-FFF2-40B4-BE49-F238E27FC236}">
                <a16:creationId xmlns:a16="http://schemas.microsoft.com/office/drawing/2014/main" id="{EB633023-0EF8-630E-687A-14F1908E4744}"/>
              </a:ext>
            </a:extLst>
          </p:cNvPr>
          <p:cNvPicPr>
            <a:picLocks noChangeAspect="1"/>
          </p:cNvPicPr>
          <p:nvPr userDrawn="1"/>
        </p:nvPicPr>
        <p:blipFill>
          <a:blip r:embed="rId5"/>
          <a:stretch>
            <a:fillRect/>
          </a:stretch>
        </p:blipFill>
        <p:spPr>
          <a:xfrm>
            <a:off x="11221473" y="6334366"/>
            <a:ext cx="960588" cy="513695"/>
          </a:xfrm>
          <a:prstGeom prst="rect">
            <a:avLst/>
          </a:prstGeom>
        </p:spPr>
      </p:pic>
    </p:spTree>
    <p:extLst>
      <p:ext uri="{BB962C8B-B14F-4D97-AF65-F5344CB8AC3E}">
        <p14:creationId xmlns:p14="http://schemas.microsoft.com/office/powerpoint/2010/main" val="1309094931"/>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p:txStyles>
    <p:titleStyle>
      <a:lvl1pPr algn="l" defTabSz="914400" rtl="0" eaLnBrk="1" latinLnBrk="0" hangingPunct="1">
        <a:lnSpc>
          <a:spcPct val="90000"/>
        </a:lnSpc>
        <a:spcBef>
          <a:spcPct val="0"/>
        </a:spcBef>
        <a:buNone/>
        <a:defRPr sz="4200" b="1" i="0" kern="1200">
          <a:solidFill>
            <a:schemeClr val="tx1"/>
          </a:solidFill>
          <a:latin typeface="Helvetica" pitchFamily="2" charset="0"/>
          <a:ea typeface="+mj-ea"/>
          <a:cs typeface="+mj-cs"/>
        </a:defRPr>
      </a:lvl1pPr>
    </p:titleStyle>
    <p:bodyStyle>
      <a:lvl1pPr marL="180975" indent="-180975" algn="l" defTabSz="914400" rtl="0" eaLnBrk="1" latinLnBrk="0" hangingPunct="1">
        <a:lnSpc>
          <a:spcPts val="2400"/>
        </a:lnSpc>
        <a:spcBef>
          <a:spcPts val="10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1pPr>
      <a:lvl2pPr marL="635000" indent="-177800"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2pPr>
      <a:lvl3pPr marL="1087438" indent="-173038"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3pPr>
      <a:lvl4pPr marL="1554163" indent="-182563"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4pPr>
      <a:lvl5pPr marL="2008188" indent="-179388"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A2182-897B-D1E4-5B45-5355F4164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EA5A2-9399-DEEF-2A4B-225DC9C8A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A5E8F-AFBC-3744-D83D-9F6FDD072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6CC858-AB08-B545-8E6C-2913E788CA17}" type="datetimeFigureOut">
              <a:rPr lang="en-US" smtClean="0"/>
              <a:t>7/1/26</a:t>
            </a:fld>
            <a:endParaRPr lang="en-US"/>
          </a:p>
        </p:txBody>
      </p:sp>
      <p:sp>
        <p:nvSpPr>
          <p:cNvPr id="5" name="Footer Placeholder 4">
            <a:extLst>
              <a:ext uri="{FF2B5EF4-FFF2-40B4-BE49-F238E27FC236}">
                <a16:creationId xmlns:a16="http://schemas.microsoft.com/office/drawing/2014/main" id="{D49128E2-5CDD-EE93-C4B0-854854B526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3278FE-8201-D249-036C-2E71D753C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090BD0-8AAE-E243-A717-BEA6E313B0C7}" type="slidenum">
              <a:rPr lang="en-US" smtClean="0"/>
              <a:t>‹#›</a:t>
            </a:fld>
            <a:endParaRPr lang="en-US"/>
          </a:p>
        </p:txBody>
      </p:sp>
    </p:spTree>
    <p:extLst>
      <p:ext uri="{BB962C8B-B14F-4D97-AF65-F5344CB8AC3E}">
        <p14:creationId xmlns:p14="http://schemas.microsoft.com/office/powerpoint/2010/main" val="136098312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5C5033-F47D-9D0E-69D4-42C26DAA8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D577BC-1845-8ED3-3AD3-26A46F1A0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69211-6141-7D7A-B18A-25656A204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FFD12C-31C3-FB4B-B690-43797B0765B0}" type="datetimeFigureOut">
              <a:rPr lang="en-US" smtClean="0"/>
              <a:t>7/1/26</a:t>
            </a:fld>
            <a:endParaRPr lang="en-US"/>
          </a:p>
        </p:txBody>
      </p:sp>
      <p:sp>
        <p:nvSpPr>
          <p:cNvPr id="5" name="Footer Placeholder 4">
            <a:extLst>
              <a:ext uri="{FF2B5EF4-FFF2-40B4-BE49-F238E27FC236}">
                <a16:creationId xmlns:a16="http://schemas.microsoft.com/office/drawing/2014/main" id="{9E909B22-E114-8D44-581B-ADB62C8C2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8DCB7B-9FC6-FC95-025E-C69EB8B8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5F986D-8453-1E47-8A38-BB0779ED24F0}" type="slidenum">
              <a:rPr lang="en-US" smtClean="0"/>
              <a:t>‹#›</a:t>
            </a:fld>
            <a:endParaRPr lang="en-US"/>
          </a:p>
        </p:txBody>
      </p:sp>
    </p:spTree>
    <p:extLst>
      <p:ext uri="{BB962C8B-B14F-4D97-AF65-F5344CB8AC3E}">
        <p14:creationId xmlns:p14="http://schemas.microsoft.com/office/powerpoint/2010/main" val="5230303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https://logbooks.jlab.org/entry/3618237" TargetMode="External"/><Relationship Id="rId2" Type="http://schemas.openxmlformats.org/officeDocument/2006/relationships/hyperlink" Target="https://logbooks.jlab.org/entry/3617956" TargetMode="Externa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hyperlink" Target="https://logbooks.jlab.org/entry/3618716" TargetMode="External"/><Relationship Id="rId4" Type="http://schemas.openxmlformats.org/officeDocument/2006/relationships/hyperlink" Target="https://logbooks.jlab.org/entry/3618467"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8.png"/><Relationship Id="rId4" Type="http://schemas.openxmlformats.org/officeDocument/2006/relationships/image" Target="../media/image24.jp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310.png"/><Relationship Id="rId10" Type="http://schemas.openxmlformats.org/officeDocument/2006/relationships/image" Target="../media/image37.png"/><Relationship Id="rId4" Type="http://schemas.openxmlformats.org/officeDocument/2006/relationships/image" Target="../media/image260.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8.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hyperlink" Target="https://clas12-docdb.jlab.org/DocDB/0012/001247/001/rga_energy_and_momentum_corrections.pdf" TargetMode="External"/><Relationship Id="rId3" Type="http://schemas.openxmlformats.org/officeDocument/2006/relationships/image" Target="../media/image13.png"/><Relationship Id="rId7" Type="http://schemas.openxmlformats.org/officeDocument/2006/relationships/hyperlink" Target="https://clas12-docdb.jlab.org/DocDB/0012/001240/001/rga_fiducial_cuts.pdf" TargetMode="External"/><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hyperlink" Target="https://github.com/JeffersonLab/iguana/tree/main/src/iguana/algorithms/clas12/RGAFiducialFilter" TargetMode="External"/><Relationship Id="rId5" Type="http://schemas.openxmlformats.org/officeDocument/2006/relationships/image" Target="../media/image18.png"/><Relationship Id="rId10" Type="http://schemas.openxmlformats.org/officeDocument/2006/relationships/hyperlink" Target="https://github.com/tbhayward/clas12_analysis_software/blob/e97b02266b83cbfece0ef5ca18cc097f0e4a9b0c/processing_scripts/processing_two_particles.groovy#L103" TargetMode="External"/><Relationship Id="rId4" Type="http://schemas.openxmlformats.org/officeDocument/2006/relationships/image" Target="../media/image17.png"/><Relationship Id="rId9" Type="http://schemas.openxmlformats.org/officeDocument/2006/relationships/hyperlink" Target="https://www.overleaf.com/read/ggkghtmpqsrq#955c5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pic>
        <p:nvPicPr>
          <p:cNvPr id="7" name="Picture Placeholder 6" descr="A large machine in a factory&#10;&#10;Description automatically generated">
            <a:extLst>
              <a:ext uri="{FF2B5EF4-FFF2-40B4-BE49-F238E27FC236}">
                <a16:creationId xmlns:a16="http://schemas.microsoft.com/office/drawing/2014/main" id="{CEE49450-3C6C-86AD-D9A7-E67D73394DF3}"/>
              </a:ext>
            </a:extLst>
          </p:cNvPr>
          <p:cNvPicPr>
            <a:picLocks noGrp="1" noChangeAspect="1"/>
          </p:cNvPicPr>
          <p:nvPr>
            <p:ph type="pic" sz="quarter" idx="12"/>
          </p:nvPr>
        </p:nvPicPr>
        <p:blipFill>
          <a:blip r:embed="rId3"/>
          <a:srcRect l="16914" r="16914"/>
          <a:stretch>
            <a:fillRect/>
          </a:stretch>
        </p:blipFill>
        <p:spPr/>
      </p:pic>
      <p:pic>
        <p:nvPicPr>
          <p:cNvPr id="13" name="Picture 12">
            <a:extLst>
              <a:ext uri="{FF2B5EF4-FFF2-40B4-BE49-F238E27FC236}">
                <a16:creationId xmlns:a16="http://schemas.microsoft.com/office/drawing/2014/main" id="{4D2A7D87-594F-52B2-2EA3-D41B34B42A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757613" cy="6860009"/>
          </a:xfrm>
          <a:prstGeom prst="rect">
            <a:avLst/>
          </a:prstGeom>
        </p:spPr>
      </p:pic>
      <p:sp>
        <p:nvSpPr>
          <p:cNvPr id="2" name="Title 1">
            <a:extLst>
              <a:ext uri="{FF2B5EF4-FFF2-40B4-BE49-F238E27FC236}">
                <a16:creationId xmlns:a16="http://schemas.microsoft.com/office/drawing/2014/main" id="{7AAC87CA-8223-4766-DC0C-EF69FC2823DF}"/>
              </a:ext>
            </a:extLst>
          </p:cNvPr>
          <p:cNvSpPr>
            <a:spLocks noGrp="1"/>
          </p:cNvSpPr>
          <p:nvPr>
            <p:ph type="ctrTitle"/>
          </p:nvPr>
        </p:nvSpPr>
        <p:spPr>
          <a:xfrm>
            <a:off x="216100" y="1606084"/>
            <a:ext cx="9225612" cy="919032"/>
          </a:xfrm>
        </p:spPr>
        <p:txBody>
          <a:bodyPr>
            <a:noAutofit/>
          </a:bodyPr>
          <a:lstStyle/>
          <a:p>
            <a:r>
              <a:rPr lang="en-US" dirty="0"/>
              <a:t>CLAS12 Run Group A</a:t>
            </a:r>
            <a:br>
              <a:rPr lang="en-US" dirty="0"/>
            </a:br>
            <a:endParaRPr lang="en-US" dirty="0"/>
          </a:p>
        </p:txBody>
      </p:sp>
      <p:sp>
        <p:nvSpPr>
          <p:cNvPr id="3" name="Subtitle 2">
            <a:extLst>
              <a:ext uri="{FF2B5EF4-FFF2-40B4-BE49-F238E27FC236}">
                <a16:creationId xmlns:a16="http://schemas.microsoft.com/office/drawing/2014/main" id="{AB7C2221-BF13-0BB7-7CAB-FCDFA3F405DB}"/>
              </a:ext>
            </a:extLst>
          </p:cNvPr>
          <p:cNvSpPr>
            <a:spLocks noGrp="1"/>
          </p:cNvSpPr>
          <p:nvPr>
            <p:ph type="subTitle" idx="1"/>
          </p:nvPr>
        </p:nvSpPr>
        <p:spPr>
          <a:xfrm>
            <a:off x="216099" y="2731078"/>
            <a:ext cx="8155761" cy="529861"/>
          </a:xfrm>
        </p:spPr>
        <p:txBody>
          <a:bodyPr>
            <a:noAutofit/>
          </a:bodyPr>
          <a:lstStyle/>
          <a:p>
            <a:r>
              <a:rPr lang="en-US" b="1" i="0" u="none" strike="noStrike" dirty="0">
                <a:solidFill>
                  <a:srgbClr val="000000"/>
                </a:solidFill>
                <a:effectLst/>
              </a:rPr>
              <a:t>Progress Overview and Path Forward</a:t>
            </a:r>
            <a:endParaRPr lang="en-US" b="1" dirty="0"/>
          </a:p>
        </p:txBody>
      </p:sp>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a:xfrm>
            <a:off x="96992" y="4154621"/>
            <a:ext cx="5999008" cy="529861"/>
          </a:xfrm>
        </p:spPr>
        <p:txBody>
          <a:bodyPr/>
          <a:lstStyle/>
          <a:p>
            <a:r>
              <a:rPr lang="en-US" b="0" i="0" u="none" strike="noStrike" dirty="0">
                <a:solidFill>
                  <a:srgbClr val="000000"/>
                </a:solidFill>
                <a:effectLst/>
              </a:rPr>
              <a:t>Wednesday, July 1, 2026</a:t>
            </a:r>
            <a:endParaRPr lang="en-US" sz="2400" dirty="0"/>
          </a:p>
          <a:p>
            <a:endParaRPr lang="en-US" dirty="0"/>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a:xfrm>
            <a:off x="0" y="4625514"/>
            <a:ext cx="5999162" cy="501650"/>
          </a:xfrm>
        </p:spPr>
        <p:txBody>
          <a:bodyPr/>
          <a:lstStyle/>
          <a:p>
            <a:r>
              <a:rPr lang="en-US" sz="2400" dirty="0"/>
              <a:t>Latifa Elouadrhiri</a:t>
            </a:r>
            <a:endParaRPr lang="en-US" dirty="0"/>
          </a:p>
        </p:txBody>
      </p:sp>
      <p:pic>
        <p:nvPicPr>
          <p:cNvPr id="4" name="Picture 3" descr="A logo for a company&#10;&#10;Description automatically generated">
            <a:extLst>
              <a:ext uri="{FF2B5EF4-FFF2-40B4-BE49-F238E27FC236}">
                <a16:creationId xmlns:a16="http://schemas.microsoft.com/office/drawing/2014/main" id="{2CC0A3DB-88EC-F50C-4253-50216F271A83}"/>
              </a:ext>
            </a:extLst>
          </p:cNvPr>
          <p:cNvPicPr>
            <a:picLocks noChangeAspect="1"/>
          </p:cNvPicPr>
          <p:nvPr/>
        </p:nvPicPr>
        <p:blipFill>
          <a:blip r:embed="rId5"/>
          <a:stretch>
            <a:fillRect/>
          </a:stretch>
        </p:blipFill>
        <p:spPr>
          <a:xfrm>
            <a:off x="5264589" y="5929696"/>
            <a:ext cx="1127310" cy="680659"/>
          </a:xfrm>
          <a:prstGeom prst="rect">
            <a:avLst/>
          </a:prstGeom>
        </p:spPr>
      </p:pic>
      <p:sp>
        <p:nvSpPr>
          <p:cNvPr id="6" name="TextBox 5">
            <a:extLst>
              <a:ext uri="{FF2B5EF4-FFF2-40B4-BE49-F238E27FC236}">
                <a16:creationId xmlns:a16="http://schemas.microsoft.com/office/drawing/2014/main" id="{0BE84CC2-8A49-5B60-03B4-6857C77C4BB3}"/>
              </a:ext>
            </a:extLst>
          </p:cNvPr>
          <p:cNvSpPr txBox="1"/>
          <p:nvPr/>
        </p:nvSpPr>
        <p:spPr>
          <a:xfrm>
            <a:off x="216099" y="1899379"/>
            <a:ext cx="6503833" cy="646331"/>
          </a:xfrm>
          <a:prstGeom prst="rect">
            <a:avLst/>
          </a:prstGeom>
          <a:noFill/>
        </p:spPr>
        <p:txBody>
          <a:bodyPr wrap="square">
            <a:spAutoFit/>
          </a:bodyPr>
          <a:lstStyle/>
          <a:p>
            <a:r>
              <a:rPr lang="en-US" b="0" i="1" u="none" strike="noStrike" dirty="0">
                <a:solidFill>
                  <a:srgbClr val="000000"/>
                </a:solidFill>
                <a:effectLst/>
                <a:latin typeface="Arial" panose="020B0604020202020204" pitchFamily="34" charset="0"/>
                <a:cs typeface="Arial" panose="020B0604020202020204" pitchFamily="34" charset="0"/>
              </a:rPr>
              <a:t>11 GeV Polarized Electrons on an Unpolarized </a:t>
            </a:r>
          </a:p>
          <a:p>
            <a:r>
              <a:rPr lang="en-US" b="0" i="1" u="none" strike="noStrike" dirty="0">
                <a:solidFill>
                  <a:srgbClr val="000000"/>
                </a:solidFill>
                <a:effectLst/>
                <a:latin typeface="Arial" panose="020B0604020202020204" pitchFamily="34" charset="0"/>
                <a:cs typeface="Arial" panose="020B0604020202020204" pitchFamily="34" charset="0"/>
              </a:rPr>
              <a:t>Liquid Hydrogen Target.</a:t>
            </a:r>
            <a:endParaRPr lang="en-US" sz="1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426CC-C993-B0BA-6A5F-DA67383EDFF2}"/>
              </a:ext>
            </a:extLst>
          </p:cNvPr>
          <p:cNvSpPr>
            <a:spLocks noGrp="1"/>
          </p:cNvSpPr>
          <p:nvPr>
            <p:ph type="dt" sz="half" idx="2"/>
          </p:nvPr>
        </p:nvSpPr>
        <p:spPr/>
        <p:txBody>
          <a:bodyPr/>
          <a:lstStyle/>
          <a:p>
            <a:r>
              <a:rPr lang="en-US"/>
              <a:t>6/30/26</a:t>
            </a:r>
            <a:endParaRPr lang="en-US" dirty="0"/>
          </a:p>
        </p:txBody>
      </p:sp>
      <p:sp>
        <p:nvSpPr>
          <p:cNvPr id="3" name="Slide Number Placeholder 2">
            <a:extLst>
              <a:ext uri="{FF2B5EF4-FFF2-40B4-BE49-F238E27FC236}">
                <a16:creationId xmlns:a16="http://schemas.microsoft.com/office/drawing/2014/main" id="{93E39123-A3C7-1DC7-5FF4-E509209C2AF0}"/>
              </a:ext>
            </a:extLst>
          </p:cNvPr>
          <p:cNvSpPr>
            <a:spLocks noGrp="1"/>
          </p:cNvSpPr>
          <p:nvPr>
            <p:ph type="sldNum" sz="quarter" idx="4"/>
          </p:nvPr>
        </p:nvSpPr>
        <p:spPr/>
        <p:txBody>
          <a:bodyPr/>
          <a:lstStyle/>
          <a:p>
            <a:fld id="{459CB2F1-739C-D74B-B449-0413DC9360EB}" type="slidenum">
              <a:rPr lang="en-US" smtClean="0"/>
              <a:pPr/>
              <a:t>10</a:t>
            </a:fld>
            <a:endParaRPr lang="en-US" dirty="0"/>
          </a:p>
        </p:txBody>
      </p:sp>
      <p:sp>
        <p:nvSpPr>
          <p:cNvPr id="4" name="Title 3">
            <a:extLst>
              <a:ext uri="{FF2B5EF4-FFF2-40B4-BE49-F238E27FC236}">
                <a16:creationId xmlns:a16="http://schemas.microsoft.com/office/drawing/2014/main" id="{F6D08529-B3EF-10E9-4295-0DD138DA1553}"/>
              </a:ext>
            </a:extLst>
          </p:cNvPr>
          <p:cNvSpPr>
            <a:spLocks noGrp="1"/>
          </p:cNvSpPr>
          <p:nvPr>
            <p:ph type="title"/>
          </p:nvPr>
        </p:nvSpPr>
        <p:spPr/>
        <p:txBody>
          <a:bodyPr/>
          <a:lstStyle/>
          <a:p>
            <a:r>
              <a:rPr lang="en-US" dirty="0"/>
              <a:t>Efficiency as Counts/Charge; RGA Fa18 </a:t>
            </a:r>
            <a:r>
              <a:rPr lang="en-US" dirty="0" err="1"/>
              <a:t>Inb</a:t>
            </a:r>
            <a:endParaRPr lang="en-US" dirty="0"/>
          </a:p>
        </p:txBody>
      </p:sp>
      <p:sp>
        <p:nvSpPr>
          <p:cNvPr id="13" name="TextBox 12">
            <a:extLst>
              <a:ext uri="{FF2B5EF4-FFF2-40B4-BE49-F238E27FC236}">
                <a16:creationId xmlns:a16="http://schemas.microsoft.com/office/drawing/2014/main" id="{7521F33C-E754-D141-CDB7-A4A65E2FD99A}"/>
              </a:ext>
            </a:extLst>
          </p:cNvPr>
          <p:cNvSpPr txBox="1"/>
          <p:nvPr/>
        </p:nvSpPr>
        <p:spPr>
          <a:xfrm>
            <a:off x="9152101" y="1883664"/>
            <a:ext cx="2836785" cy="2970044"/>
          </a:xfrm>
          <a:prstGeom prst="rect">
            <a:avLst/>
          </a:prstGeom>
          <a:noFill/>
        </p:spPr>
        <p:txBody>
          <a:bodyPr wrap="square" lIns="0" rIns="0" rtlCol="0">
            <a:spAutoFit/>
          </a:bodyPr>
          <a:lstStyle/>
          <a:p>
            <a:pPr marL="171450" indent="-171450">
              <a:buFont typeface="Arial" panose="020B0604020202020204" pitchFamily="34" charset="0"/>
              <a:buChar char="•"/>
            </a:pPr>
            <a:r>
              <a:rPr lang="en-US" sz="1100" dirty="0">
                <a:latin typeface="Helvetica" pitchFamily="2" charset="0"/>
              </a:rPr>
              <a:t>5333; </a:t>
            </a:r>
            <a:r>
              <a:rPr lang="en-US" sz="1100" dirty="0">
                <a:latin typeface="Helvetica" pitchFamily="2" charset="0"/>
                <a:hlinkClick r:id="rId2"/>
              </a:rPr>
              <a:t>logbook entry</a:t>
            </a:r>
            <a:r>
              <a:rPr lang="en-US" sz="1100" dirty="0">
                <a:latin typeface="Helvetica" pitchFamily="2" charset="0"/>
              </a:rPr>
              <a:t>; “40 </a:t>
            </a:r>
            <a:r>
              <a:rPr lang="en-US" sz="1100" dirty="0" err="1">
                <a:latin typeface="Helvetica" pitchFamily="2" charset="0"/>
              </a:rPr>
              <a:t>nA</a:t>
            </a:r>
            <a:r>
              <a:rPr lang="en-US" sz="1100" dirty="0">
                <a:latin typeface="Helvetica" pitchFamily="2" charset="0"/>
              </a:rPr>
              <a:t>”</a:t>
            </a:r>
          </a:p>
          <a:p>
            <a:pPr marL="171450" indent="-171450">
              <a:buFont typeface="Arial" panose="020B0604020202020204" pitchFamily="34" charset="0"/>
              <a:buChar char="•"/>
            </a:pPr>
            <a:r>
              <a:rPr lang="en-US" sz="1100" dirty="0">
                <a:latin typeface="Helvetica" pitchFamily="2" charset="0"/>
              </a:rPr>
              <a:t>5333-5340; </a:t>
            </a:r>
            <a:r>
              <a:rPr lang="en-US" sz="1100" dirty="0">
                <a:latin typeface="Helvetica" pitchFamily="2" charset="0"/>
                <a:hlinkClick r:id="rId3"/>
              </a:rPr>
              <a:t>logbook entry</a:t>
            </a:r>
            <a:r>
              <a:rPr lang="en-US" sz="1100" dirty="0">
                <a:latin typeface="Helvetica" pitchFamily="2" charset="0"/>
              </a:rPr>
              <a:t>; “40 </a:t>
            </a:r>
            <a:r>
              <a:rPr lang="en-US" sz="1100" dirty="0" err="1">
                <a:latin typeface="Helvetica" pitchFamily="2" charset="0"/>
              </a:rPr>
              <a:t>nA</a:t>
            </a:r>
            <a:r>
              <a:rPr lang="en-US" sz="1100" dirty="0">
                <a:latin typeface="Helvetica" pitchFamily="2" charset="0"/>
              </a:rPr>
              <a:t>”, “MCC explain high Hall A current is causing instability”</a:t>
            </a:r>
          </a:p>
          <a:p>
            <a:pPr marL="171450" indent="-171450">
              <a:buFont typeface="Arial" panose="020B0604020202020204" pitchFamily="34" charset="0"/>
              <a:buChar char="•"/>
            </a:pPr>
            <a:r>
              <a:rPr lang="en-US" sz="1100" dirty="0">
                <a:latin typeface="Helvetica" pitchFamily="2" charset="0"/>
              </a:rPr>
              <a:t>5341-5345; </a:t>
            </a:r>
            <a:r>
              <a:rPr lang="en-US" sz="1100" dirty="0">
                <a:latin typeface="Helvetica" pitchFamily="2" charset="0"/>
                <a:hlinkClick r:id="rId4"/>
              </a:rPr>
              <a:t>logbook entry</a:t>
            </a:r>
            <a:r>
              <a:rPr lang="en-US" sz="1100" dirty="0">
                <a:latin typeface="Helvetica" pitchFamily="2" charset="0"/>
              </a:rPr>
              <a:t>; “50 </a:t>
            </a:r>
            <a:r>
              <a:rPr lang="en-US" sz="1100" dirty="0" err="1">
                <a:latin typeface="Helvetica" pitchFamily="2" charset="0"/>
              </a:rPr>
              <a:t>nA</a:t>
            </a:r>
            <a:r>
              <a:rPr lang="en-US" sz="1100" dirty="0">
                <a:latin typeface="Helvetica" pitchFamily="2" charset="0"/>
              </a:rPr>
              <a:t>” “beam very unstable”, “frequent trips” </a:t>
            </a:r>
          </a:p>
          <a:p>
            <a:pPr marL="171450" indent="-171450">
              <a:buFont typeface="Arial" panose="020B0604020202020204" pitchFamily="34" charset="0"/>
              <a:buChar char="•"/>
            </a:pPr>
            <a:r>
              <a:rPr lang="en-US" sz="1100" dirty="0">
                <a:latin typeface="Helvetica" pitchFamily="2" charset="0"/>
              </a:rPr>
              <a:t>5345-5347; </a:t>
            </a:r>
            <a:r>
              <a:rPr lang="en-US" sz="1100" dirty="0">
                <a:latin typeface="Helvetica" pitchFamily="2" charset="0"/>
                <a:hlinkClick r:id="rId5"/>
              </a:rPr>
              <a:t>logbook entry</a:t>
            </a:r>
            <a:r>
              <a:rPr lang="en-US" sz="1100" dirty="0">
                <a:latin typeface="Helvetica" pitchFamily="2" charset="0"/>
              </a:rPr>
              <a:t>, “45 </a:t>
            </a:r>
            <a:r>
              <a:rPr lang="en-US" sz="1100" dirty="0" err="1">
                <a:latin typeface="Helvetica" pitchFamily="2" charset="0"/>
              </a:rPr>
              <a:t>nA</a:t>
            </a:r>
            <a:r>
              <a:rPr lang="en-US" sz="1100" dirty="0">
                <a:latin typeface="Helvetica" pitchFamily="2" charset="0"/>
              </a:rPr>
              <a:t>”, “[during run 5345] MCC lowered beam to 20 </a:t>
            </a:r>
            <a:r>
              <a:rPr lang="en-US" sz="1100" dirty="0" err="1">
                <a:latin typeface="Helvetica" pitchFamily="2" charset="0"/>
              </a:rPr>
              <a:t>nA</a:t>
            </a:r>
            <a:r>
              <a:rPr lang="en-US" sz="1100" dirty="0">
                <a:latin typeface="Helvetica" pitchFamily="2" charset="0"/>
              </a:rPr>
              <a:t> to test stability”. </a:t>
            </a:r>
          </a:p>
          <a:p>
            <a:pPr marL="171450" indent="-171450">
              <a:buFont typeface="Arial" panose="020B0604020202020204" pitchFamily="34" charset="0"/>
              <a:buChar char="•"/>
            </a:pPr>
            <a:endParaRPr lang="en-US" sz="1100" dirty="0">
              <a:latin typeface="Helvetica" pitchFamily="2" charset="0"/>
            </a:endParaRPr>
          </a:p>
          <a:p>
            <a:pPr marL="171450" indent="-171450">
              <a:buFont typeface="Arial" panose="020B0604020202020204" pitchFamily="34" charset="0"/>
              <a:buChar char="•"/>
            </a:pPr>
            <a:endParaRPr lang="en-US" sz="1100" dirty="0">
              <a:latin typeface="Helvetica" pitchFamily="2" charset="0"/>
            </a:endParaRPr>
          </a:p>
          <a:p>
            <a:pPr marL="171450" indent="-171450">
              <a:buFont typeface="Arial" panose="020B0604020202020204" pitchFamily="34" charset="0"/>
              <a:buChar char="•"/>
            </a:pPr>
            <a:r>
              <a:rPr lang="en-US" sz="1100" b="1" dirty="0">
                <a:latin typeface="Helvetica" pitchFamily="2" charset="0"/>
              </a:rPr>
              <a:t>Runs 5340-5345 reclassified as 40 n.</a:t>
            </a:r>
          </a:p>
          <a:p>
            <a:pPr marL="171450" indent="-171450">
              <a:buFont typeface="Arial" panose="020B0604020202020204" pitchFamily="34" charset="0"/>
              <a:buChar char="•"/>
            </a:pPr>
            <a:r>
              <a:rPr lang="en-US" sz="1100" b="1" dirty="0">
                <a:latin typeface="Helvetica" pitchFamily="2" charset="0"/>
              </a:rPr>
              <a:t>Run 5345 removed.</a:t>
            </a:r>
          </a:p>
          <a:p>
            <a:pPr marL="171450" indent="-171450">
              <a:buFont typeface="Arial" panose="020B0604020202020204" pitchFamily="34" charset="0"/>
              <a:buChar char="•"/>
            </a:pPr>
            <a:endParaRPr lang="en-US" sz="1100" b="1" dirty="0">
              <a:latin typeface="Helvetica" pitchFamily="2" charset="0"/>
            </a:endParaRPr>
          </a:p>
          <a:p>
            <a:pPr marL="171450" indent="-171450">
              <a:buFont typeface="Arial" panose="020B0604020202020204" pitchFamily="34" charset="0"/>
              <a:buChar char="•"/>
            </a:pPr>
            <a:endParaRPr lang="en-US" sz="1100" b="1" dirty="0">
              <a:latin typeface="Helvetica" pitchFamily="2" charset="0"/>
            </a:endParaRPr>
          </a:p>
          <a:p>
            <a:pPr marL="171450" indent="-171450">
              <a:buFont typeface="Arial" panose="020B0604020202020204" pitchFamily="34" charset="0"/>
              <a:buChar char="•"/>
            </a:pPr>
            <a:r>
              <a:rPr lang="en-US" sz="1100" b="1" dirty="0">
                <a:latin typeface="Helvetica" pitchFamily="2" charset="0"/>
              </a:rPr>
              <a:t>Run 5247 removed.</a:t>
            </a:r>
          </a:p>
          <a:p>
            <a:pPr marL="171450" indent="-171450" algn="l">
              <a:buFont typeface="Arial" panose="020B0604020202020204" pitchFamily="34" charset="0"/>
              <a:buChar char="•"/>
            </a:pPr>
            <a:endParaRPr lang="en-US" sz="1100" dirty="0">
              <a:effectLst/>
              <a:latin typeface="Helvetica" pitchFamily="2" charset="0"/>
            </a:endParaRPr>
          </a:p>
        </p:txBody>
      </p:sp>
      <p:cxnSp>
        <p:nvCxnSpPr>
          <p:cNvPr id="14" name="Straight Arrow Connector 13">
            <a:extLst>
              <a:ext uri="{FF2B5EF4-FFF2-40B4-BE49-F238E27FC236}">
                <a16:creationId xmlns:a16="http://schemas.microsoft.com/office/drawing/2014/main" id="{04E9C2EA-96D8-8204-FAFA-07AFBC184717}"/>
              </a:ext>
            </a:extLst>
          </p:cNvPr>
          <p:cNvCxnSpPr>
            <a:cxnSpLocks/>
          </p:cNvCxnSpPr>
          <p:nvPr/>
        </p:nvCxnSpPr>
        <p:spPr>
          <a:xfrm flipH="1" flipV="1">
            <a:off x="5703848" y="4059936"/>
            <a:ext cx="3321280" cy="2834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381577-22D7-E923-2D54-AB27D412177A}"/>
              </a:ext>
            </a:extLst>
          </p:cNvPr>
          <p:cNvCxnSpPr>
            <a:cxnSpLocks/>
          </p:cNvCxnSpPr>
          <p:nvPr/>
        </p:nvCxnSpPr>
        <p:spPr>
          <a:xfrm flipH="1" flipV="1">
            <a:off x="8577072" y="2926080"/>
            <a:ext cx="448056" cy="1188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57DB799-785A-8E46-3063-36D99807799A}"/>
              </a:ext>
            </a:extLst>
          </p:cNvPr>
          <p:cNvGrpSpPr/>
          <p:nvPr/>
        </p:nvGrpSpPr>
        <p:grpSpPr>
          <a:xfrm>
            <a:off x="90050" y="1463040"/>
            <a:ext cx="9062051" cy="4427805"/>
            <a:chOff x="90050" y="1463040"/>
            <a:chExt cx="9062051" cy="4427805"/>
          </a:xfrm>
        </p:grpSpPr>
        <p:pic>
          <p:nvPicPr>
            <p:cNvPr id="12" name="Picture 11">
              <a:extLst>
                <a:ext uri="{FF2B5EF4-FFF2-40B4-BE49-F238E27FC236}">
                  <a16:creationId xmlns:a16="http://schemas.microsoft.com/office/drawing/2014/main" id="{64379F4A-CEE1-B4FE-1877-CC32542CDAF8}"/>
                </a:ext>
              </a:extLst>
            </p:cNvPr>
            <p:cNvPicPr>
              <a:picLocks noChangeAspect="1"/>
            </p:cNvPicPr>
            <p:nvPr/>
          </p:nvPicPr>
          <p:blipFill>
            <a:blip r:embed="rId6"/>
            <a:stretch>
              <a:fillRect/>
            </a:stretch>
          </p:blipFill>
          <p:spPr>
            <a:xfrm>
              <a:off x="90050" y="1463040"/>
              <a:ext cx="9062051" cy="4427805"/>
            </a:xfrm>
            <a:prstGeom prst="rect">
              <a:avLst/>
            </a:prstGeom>
          </p:spPr>
        </p:pic>
        <p:sp>
          <p:nvSpPr>
            <p:cNvPr id="21" name="Rectangle 20">
              <a:extLst>
                <a:ext uri="{FF2B5EF4-FFF2-40B4-BE49-F238E27FC236}">
                  <a16:creationId xmlns:a16="http://schemas.microsoft.com/office/drawing/2014/main" id="{C1FBE239-E9C6-4E0D-E674-F79BC32D3493}"/>
                </a:ext>
              </a:extLst>
            </p:cNvPr>
            <p:cNvSpPr/>
            <p:nvPr/>
          </p:nvSpPr>
          <p:spPr>
            <a:xfrm>
              <a:off x="7607808" y="2606040"/>
              <a:ext cx="82296" cy="237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783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5C5B5-FB2C-3C3D-3726-7EECA41286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5AAC74-D864-442E-F5E0-736E2CAEB696}"/>
              </a:ext>
            </a:extLst>
          </p:cNvPr>
          <p:cNvPicPr>
            <a:picLocks noChangeAspect="1"/>
          </p:cNvPicPr>
          <p:nvPr/>
        </p:nvPicPr>
        <p:blipFill>
          <a:blip r:embed="rId3"/>
          <a:stretch>
            <a:fillRect/>
          </a:stretch>
        </p:blipFill>
        <p:spPr>
          <a:xfrm>
            <a:off x="5039108" y="3764139"/>
            <a:ext cx="3964053" cy="2896808"/>
          </a:xfrm>
          <a:prstGeom prst="rect">
            <a:avLst/>
          </a:prstGeom>
        </p:spPr>
      </p:pic>
      <p:sp>
        <p:nvSpPr>
          <p:cNvPr id="31" name="Rectangle 30">
            <a:extLst>
              <a:ext uri="{FF2B5EF4-FFF2-40B4-BE49-F238E27FC236}">
                <a16:creationId xmlns:a16="http://schemas.microsoft.com/office/drawing/2014/main" id="{5C245CD5-0781-C88F-7069-B940077A9137}"/>
              </a:ext>
            </a:extLst>
          </p:cNvPr>
          <p:cNvSpPr/>
          <p:nvPr/>
        </p:nvSpPr>
        <p:spPr>
          <a:xfrm>
            <a:off x="381435" y="3679873"/>
            <a:ext cx="8713723" cy="3041601"/>
          </a:xfrm>
          <a:prstGeom prst="rect">
            <a:avLst/>
          </a:prstGeom>
          <a:solidFill>
            <a:srgbClr val="77B78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9A4D0F46-859F-A433-D8D6-6996497BF76C}"/>
              </a:ext>
            </a:extLst>
          </p:cNvPr>
          <p:cNvSpPr/>
          <p:nvPr/>
        </p:nvSpPr>
        <p:spPr>
          <a:xfrm>
            <a:off x="9161075" y="1983469"/>
            <a:ext cx="3005679" cy="4438595"/>
          </a:xfrm>
          <a:prstGeom prst="rect">
            <a:avLst/>
          </a:prstGeom>
          <a:solidFill>
            <a:srgbClr val="FED7BB">
              <a:alpha val="205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0" name="Rectangle 39">
            <a:extLst>
              <a:ext uri="{FF2B5EF4-FFF2-40B4-BE49-F238E27FC236}">
                <a16:creationId xmlns:a16="http://schemas.microsoft.com/office/drawing/2014/main" id="{7F60A542-A315-3A11-CA8A-184A88721653}"/>
              </a:ext>
            </a:extLst>
          </p:cNvPr>
          <p:cNvSpPr/>
          <p:nvPr/>
        </p:nvSpPr>
        <p:spPr>
          <a:xfrm>
            <a:off x="366517" y="723630"/>
            <a:ext cx="8720971" cy="2857292"/>
          </a:xfrm>
          <a:prstGeom prst="rect">
            <a:avLst/>
          </a:prstGeom>
          <a:solidFill>
            <a:srgbClr val="2078B4">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itle 11">
            <a:extLst>
              <a:ext uri="{FF2B5EF4-FFF2-40B4-BE49-F238E27FC236}">
                <a16:creationId xmlns:a16="http://schemas.microsoft.com/office/drawing/2014/main" id="{D2996BA1-4957-5765-0034-7AA58CF0CD2B}"/>
              </a:ext>
            </a:extLst>
          </p:cNvPr>
          <p:cNvSpPr>
            <a:spLocks noGrp="1"/>
          </p:cNvSpPr>
          <p:nvPr>
            <p:ph type="title"/>
          </p:nvPr>
        </p:nvSpPr>
        <p:spPr>
          <a:xfrm>
            <a:off x="598056" y="24818"/>
            <a:ext cx="11176000" cy="691957"/>
          </a:xfrm>
        </p:spPr>
        <p:txBody>
          <a:bodyPr>
            <a:normAutofit fontScale="90000"/>
          </a:bodyPr>
          <a:lstStyle/>
          <a:p>
            <a:r>
              <a:rPr lang="en-US" dirty="0"/>
              <a:t>Photon Detection efficiency</a:t>
            </a:r>
          </a:p>
        </p:txBody>
      </p:sp>
      <p:sp>
        <p:nvSpPr>
          <p:cNvPr id="2" name="Slide Number Placeholder 1">
            <a:extLst>
              <a:ext uri="{FF2B5EF4-FFF2-40B4-BE49-F238E27FC236}">
                <a16:creationId xmlns:a16="http://schemas.microsoft.com/office/drawing/2014/main" id="{F0B53C12-4195-7200-C810-A53F01B80A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EF28-261C-FD41-A360-1A380056DD17}"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94D3135-D8EE-E584-58FC-46BA871B27B0}"/>
              </a:ext>
            </a:extLst>
          </p:cNvPr>
          <p:cNvSpPr txBox="1"/>
          <p:nvPr/>
        </p:nvSpPr>
        <p:spPr>
          <a:xfrm>
            <a:off x="4599710" y="610520"/>
            <a:ext cx="65"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Picture 7" descr="A close-up of a logo&#10;&#10;Description automatically generated">
            <a:extLst>
              <a:ext uri="{FF2B5EF4-FFF2-40B4-BE49-F238E27FC236}">
                <a16:creationId xmlns:a16="http://schemas.microsoft.com/office/drawing/2014/main" id="{8DEBFE0C-36E8-41DA-C527-407A871EAA13}"/>
              </a:ext>
            </a:extLst>
          </p:cNvPr>
          <p:cNvPicPr>
            <a:picLocks noChangeAspect="1"/>
          </p:cNvPicPr>
          <p:nvPr/>
        </p:nvPicPr>
        <p:blipFill>
          <a:blip r:embed="rId4"/>
          <a:stretch>
            <a:fillRect/>
          </a:stretch>
        </p:blipFill>
        <p:spPr>
          <a:xfrm>
            <a:off x="9586471" y="6377555"/>
            <a:ext cx="1235660" cy="38614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3D18920-7672-8D88-E3EB-7F775EBC7531}"/>
                  </a:ext>
                </a:extLst>
              </p:cNvPr>
              <p:cNvSpPr txBox="1"/>
              <p:nvPr/>
            </p:nvSpPr>
            <p:spPr>
              <a:xfrm>
                <a:off x="314970" y="1179828"/>
                <a:ext cx="8674140" cy="1575239"/>
              </a:xfrm>
              <a:prstGeom prst="rect">
                <a:avLst/>
              </a:prstGeom>
              <a:noFill/>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Objective is to have photon detection efficiency as a function of P, 𝚯 and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ɸ</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Select </a:t>
                </a:r>
                <a14:m>
                  <m:oMath xmlns:m="http://schemas.openxmlformats.org/officeDocument/2006/math">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mn-ea"/>
                        <a:cs typeface="+mn-cs"/>
                      </a:rPr>
                      <m:t>𝒆𝒑</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𝜸</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𝑿</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 exclusivity cuts to isolate </a:t>
                </a:r>
                <a14:m>
                  <m:oMath xmlns:m="http://schemas.openxmlformats.org/officeDocument/2006/math">
                    <m:r>
                      <a:rPr kumimoji="0" lang="en-US" sz="1600" b="1" i="1" u="none" strike="noStrike" kern="1200" cap="none" spc="0" normalizeH="0" baseline="0" noProof="0">
                        <a:ln>
                          <a:noFill/>
                        </a:ln>
                        <a:solidFill>
                          <a:srgbClr val="2078B4"/>
                        </a:solidFill>
                        <a:effectLst/>
                        <a:uLnTx/>
                        <a:uFillTx/>
                        <a:latin typeface="Cambria Math" panose="02040503050406030204" pitchFamily="18" charset="0"/>
                        <a:ea typeface="+mn-ea"/>
                        <a:cs typeface="+mn-cs"/>
                      </a:rPr>
                      <m:t>𝒆𝒑</m:t>
                    </m:r>
                    <m:r>
                      <a:rPr kumimoji="0" lang="en-US" sz="1600" b="1" i="1" u="none" strike="noStrike" kern="1200" cap="none" spc="0" normalizeH="0" baseline="0" noProof="0">
                        <a:ln>
                          <a:noFill/>
                        </a:ln>
                        <a:solidFill>
                          <a:srgbClr val="2078B4"/>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2078B4"/>
                        </a:solidFill>
                        <a:effectLst/>
                        <a:uLnTx/>
                        <a:uFillTx/>
                        <a:latin typeface="Cambria Math" panose="02040503050406030204" pitchFamily="18" charset="0"/>
                        <a:ea typeface="Cambria Math" panose="02040503050406030204" pitchFamily="18" charset="0"/>
                        <a:cs typeface="+mn-cs"/>
                      </a:rPr>
                      <m:t>𝒆𝒑</m:t>
                    </m:r>
                    <m:sSup>
                      <m:sSupPr>
                        <m:ctrlPr>
                          <a:rPr kumimoji="0" lang="en-US" sz="1600" b="1" i="1" u="none" strike="noStrike" kern="1200" cap="none" spc="0" normalizeH="0" baseline="0" noProof="0">
                            <a:ln>
                              <a:noFill/>
                            </a:ln>
                            <a:solidFill>
                              <a:srgbClr val="2078B4"/>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a:ln>
                              <a:noFill/>
                            </a:ln>
                            <a:solidFill>
                              <a:srgbClr val="2078B4"/>
                            </a:solidFill>
                            <a:effectLst/>
                            <a:uLnTx/>
                            <a:uFillTx/>
                            <a:latin typeface="Cambria Math" panose="02040503050406030204" pitchFamily="18" charset="0"/>
                            <a:ea typeface="Cambria Math" panose="02040503050406030204" pitchFamily="18" charset="0"/>
                            <a:cs typeface="+mn-cs"/>
                          </a:rPr>
                          <m:t>𝝅</m:t>
                        </m:r>
                      </m:e>
                      <m:sup>
                        <m:r>
                          <a:rPr kumimoji="0" lang="en-US" sz="1600" b="1" i="1" u="none" strike="noStrike" kern="1200" cap="none" spc="0" normalizeH="0" baseline="0" noProof="0">
                            <a:ln>
                              <a:noFill/>
                            </a:ln>
                            <a:solidFill>
                              <a:srgbClr val="2078B4"/>
                            </a:solidFill>
                            <a:effectLst/>
                            <a:uLnTx/>
                            <a:uFillTx/>
                            <a:latin typeface="Cambria Math" panose="02040503050406030204" pitchFamily="18" charset="0"/>
                            <a:ea typeface="Cambria Math" panose="02040503050406030204" pitchFamily="18" charset="0"/>
                            <a:cs typeface="+mn-cs"/>
                          </a:rPr>
                          <m:t>𝟎</m:t>
                        </m:r>
                      </m:sup>
                    </m:sSup>
                  </m:oMath>
                </a14:m>
                <a:r>
                  <a:rPr kumimoji="0" lang="en-US" sz="1600" b="1" i="0" u="none" strike="noStrike" kern="1200" cap="none" spc="0" normalizeH="0" baseline="0" noProof="0" dirty="0">
                    <a:ln>
                      <a:noFill/>
                    </a:ln>
                    <a:solidFill>
                      <a:srgbClr val="2078B4"/>
                    </a:solidFill>
                    <a:effectLst/>
                    <a:uLnTx/>
                    <a:uFillTx/>
                    <a:latin typeface="Aptos" panose="02110004020202020204"/>
                    <a:ea typeface="+mn-ea"/>
                    <a:cs typeface="+mn-cs"/>
                  </a:rPr>
                  <a:t>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topology</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Reconstruct the missing photon momentum from conservation laws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(X in </a:t>
                </a:r>
                <a14:m>
                  <m:oMath xmlns:m="http://schemas.openxmlformats.org/officeDocument/2006/math">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mn-ea"/>
                        <a:cs typeface="+mn-cs"/>
                      </a:rPr>
                      <m:t>𝒆𝒑</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𝜸</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𝑿</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 </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Search for the missing photon in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the </a:t>
                </a:r>
                <a14:m>
                  <m:oMath xmlns:m="http://schemas.openxmlformats.org/officeDocument/2006/math">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𝒆𝒑</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𝜸𝜸</m:t>
                    </m:r>
                  </m:oMath>
                </a14:m>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topology (subset of </a:t>
                </a:r>
                <a14:m>
                  <m:oMath xmlns:m="http://schemas.openxmlformats.org/officeDocument/2006/math">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mn-ea"/>
                        <a:cs typeface="+mn-cs"/>
                      </a:rPr>
                      <m:t>𝒆𝒑</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𝜸</m:t>
                    </m:r>
                    <m:r>
                      <a:rPr kumimoji="0" lang="en-US" sz="1600" b="1" i="1" u="none" strike="noStrike" kern="1200" cap="none" spc="0" normalizeH="0" baseline="0" noProof="0">
                        <a:ln>
                          <a:noFill/>
                        </a:ln>
                        <a:solidFill>
                          <a:srgbClr val="4EA72E">
                            <a:lumMod val="75000"/>
                          </a:srgbClr>
                        </a:solidFill>
                        <a:effectLst/>
                        <a:uLnTx/>
                        <a:uFillTx/>
                        <a:latin typeface="Cambria Math" panose="02040503050406030204" pitchFamily="18" charset="0"/>
                        <a:ea typeface="Cambria Math" panose="02040503050406030204" pitchFamily="18" charset="0"/>
                        <a:cs typeface="+mn-cs"/>
                      </a:rPr>
                      <m:t>𝑿</m:t>
                    </m:r>
                  </m:oMath>
                </a14:m>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Determine the reconstruction rate using a</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rPr>
                  <a:t> 3σ cut </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sym typeface="Wingdings" pitchFamily="2" charset="2"/>
                  </a:rPr>
                  <a:t>on ΔP</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sym typeface="Wingdings" pitchFamily="2" charset="2"/>
                </a:endParaRP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Repeat the study for both MC (normalized) and data </a:t>
                </a:r>
              </a:p>
            </p:txBody>
          </p:sp>
        </mc:Choice>
        <mc:Fallback xmlns="">
          <p:sp>
            <p:nvSpPr>
              <p:cNvPr id="3" name="TextBox 2">
                <a:extLst>
                  <a:ext uri="{FF2B5EF4-FFF2-40B4-BE49-F238E27FC236}">
                    <a16:creationId xmlns:a16="http://schemas.microsoft.com/office/drawing/2014/main" id="{B3D18920-7672-8D88-E3EB-7F775EBC7531}"/>
                  </a:ext>
                </a:extLst>
              </p:cNvPr>
              <p:cNvSpPr txBox="1">
                <a:spLocks noRot="1" noChangeAspect="1" noMove="1" noResize="1" noEditPoints="1" noAdjustHandles="1" noChangeArrowheads="1" noChangeShapeType="1" noTextEdit="1"/>
              </p:cNvSpPr>
              <p:nvPr/>
            </p:nvSpPr>
            <p:spPr>
              <a:xfrm>
                <a:off x="314970" y="1179828"/>
                <a:ext cx="8674140" cy="1575239"/>
              </a:xfrm>
              <a:prstGeom prst="rect">
                <a:avLst/>
              </a:prstGeom>
              <a:blipFill>
                <a:blip r:embed="rId5"/>
                <a:stretch>
                  <a:fillRect l="-439" t="-2419"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8C4B239-3593-A4E1-25DA-47CAB5F9D6F8}"/>
                  </a:ext>
                </a:extLst>
              </p:cNvPr>
              <p:cNvSpPr txBox="1"/>
              <p:nvPr/>
            </p:nvSpPr>
            <p:spPr>
              <a:xfrm>
                <a:off x="11005831" y="975727"/>
                <a:ext cx="1070998" cy="4667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𝒆𝒑</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𝜸𝜸</m:t>
                          </m:r>
                        </m:num>
                        <m:den>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mn-ea"/>
                              <a:cs typeface="+mn-cs"/>
                            </a:rPr>
                            <m:t>𝒆𝒑</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𝜸</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𝑿</m:t>
                          </m:r>
                        </m:den>
                      </m:f>
                    </m:oMath>
                  </m:oMathPara>
                </a14:m>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6" name="TextBox 5">
                <a:extLst>
                  <a:ext uri="{FF2B5EF4-FFF2-40B4-BE49-F238E27FC236}">
                    <a16:creationId xmlns:a16="http://schemas.microsoft.com/office/drawing/2014/main" id="{48C4B239-3593-A4E1-25DA-47CAB5F9D6F8}"/>
                  </a:ext>
                </a:extLst>
              </p:cNvPr>
              <p:cNvSpPr txBox="1">
                <a:spLocks noRot="1" noChangeAspect="1" noMove="1" noResize="1" noEditPoints="1" noAdjustHandles="1" noChangeArrowheads="1" noChangeShapeType="1" noTextEdit="1"/>
              </p:cNvSpPr>
              <p:nvPr/>
            </p:nvSpPr>
            <p:spPr>
              <a:xfrm>
                <a:off x="11005831" y="975727"/>
                <a:ext cx="1070998" cy="466731"/>
              </a:xfrm>
              <a:prstGeom prst="rect">
                <a:avLst/>
              </a:prstGeom>
              <a:blipFill>
                <a:blip r:embed="rId6"/>
                <a:stretch>
                  <a:fillRect l="-4706" t="-2632" r="-7059" b="-1842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4AA3AC1-587A-6ECC-ACD6-7F264BCC0933}"/>
              </a:ext>
            </a:extLst>
          </p:cNvPr>
          <p:cNvSpPr txBox="1"/>
          <p:nvPr/>
        </p:nvSpPr>
        <p:spPr>
          <a:xfrm>
            <a:off x="8730183" y="1131887"/>
            <a:ext cx="2201264"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 Expected photons</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9" name="Straight Arrow Connector 8">
            <a:extLst>
              <a:ext uri="{FF2B5EF4-FFF2-40B4-BE49-F238E27FC236}">
                <a16:creationId xmlns:a16="http://schemas.microsoft.com/office/drawing/2014/main" id="{D0DD7D51-9FD2-F640-837F-68C6325D024C}"/>
              </a:ext>
            </a:extLst>
          </p:cNvPr>
          <p:cNvCxnSpPr>
            <a:cxnSpLocks/>
          </p:cNvCxnSpPr>
          <p:nvPr/>
        </p:nvCxnSpPr>
        <p:spPr>
          <a:xfrm>
            <a:off x="10602873" y="1306293"/>
            <a:ext cx="341124" cy="0"/>
          </a:xfrm>
          <a:prstGeom prst="straightConnector1">
            <a:avLst/>
          </a:prstGeom>
          <a:ln w="95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7B4E406-A2F1-C32A-81AE-6C7987B9F231}"/>
              </a:ext>
            </a:extLst>
          </p:cNvPr>
          <p:cNvSpPr txBox="1"/>
          <p:nvPr/>
        </p:nvSpPr>
        <p:spPr>
          <a:xfrm>
            <a:off x="8730183" y="894813"/>
            <a:ext cx="2201264"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 Detected photons</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3" name="Straight Arrow Connector 12">
            <a:extLst>
              <a:ext uri="{FF2B5EF4-FFF2-40B4-BE49-F238E27FC236}">
                <a16:creationId xmlns:a16="http://schemas.microsoft.com/office/drawing/2014/main" id="{D4EA507D-5540-3590-0249-2378A23A8C97}"/>
              </a:ext>
            </a:extLst>
          </p:cNvPr>
          <p:cNvCxnSpPr>
            <a:cxnSpLocks/>
          </p:cNvCxnSpPr>
          <p:nvPr/>
        </p:nvCxnSpPr>
        <p:spPr>
          <a:xfrm>
            <a:off x="10602873" y="1085131"/>
            <a:ext cx="341124" cy="0"/>
          </a:xfrm>
          <a:prstGeom prst="straightConnector1">
            <a:avLst/>
          </a:prstGeom>
          <a:ln w="95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37C988-7291-D61C-10E0-6D936D3B5648}"/>
                  </a:ext>
                </a:extLst>
              </p:cNvPr>
              <p:cNvSpPr txBox="1"/>
              <p:nvPr/>
            </p:nvSpPr>
            <p:spPr>
              <a:xfrm>
                <a:off x="3768602" y="2881650"/>
                <a:ext cx="5173077" cy="5127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Eff</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Corr</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Data</m:t>
                          </m:r>
                          <m: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𝜸𝜸</m:t>
                          </m:r>
                          <m: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num>
                        <m:den>
                          <m:r>
                            <m:rPr>
                              <m:sty m:val="p"/>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Data</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𝜸</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𝑿</m:t>
                          </m:r>
                          <m: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en>
                      </m:f>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MC</m:t>
                          </m:r>
                          <m: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𝜸</m:t>
                          </m:r>
                          <m:r>
                            <a:rPr kumimoji="0" lang="en-US" sz="1600"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𝑿</m:t>
                          </m:r>
                          <m: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num>
                        <m:den>
                          <m:r>
                            <m:rPr>
                              <m:sty m:val="p"/>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MC</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𝒆𝒑</m:t>
                          </m:r>
                          <m:r>
                            <a:rPr kumimoji="0" lang="en-US"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𝜸𝜸</m:t>
                          </m:r>
                          <m:r>
                            <a:rPr kumimoji="0" lang="en-US"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en>
                      </m:f>
                    </m:oMath>
                  </m:oMathPara>
                </a14:m>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F037C988-7291-D61C-10E0-6D936D3B5648}"/>
                  </a:ext>
                </a:extLst>
              </p:cNvPr>
              <p:cNvSpPr txBox="1">
                <a:spLocks noRot="1" noChangeAspect="1" noMove="1" noResize="1" noEditPoints="1" noAdjustHandles="1" noChangeArrowheads="1" noChangeShapeType="1" noTextEdit="1"/>
              </p:cNvSpPr>
              <p:nvPr/>
            </p:nvSpPr>
            <p:spPr>
              <a:xfrm>
                <a:off x="3768602" y="2881650"/>
                <a:ext cx="5173077" cy="512704"/>
              </a:xfrm>
              <a:prstGeom prst="rect">
                <a:avLst/>
              </a:prstGeom>
              <a:blipFill>
                <a:blip r:embed="rId7"/>
                <a:stretch>
                  <a:fillRect t="-4878" b="-19512"/>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6B349A69-E985-CA4F-987B-D6E3E54F7EBE}"/>
              </a:ext>
            </a:extLst>
          </p:cNvPr>
          <p:cNvPicPr>
            <a:picLocks noChangeAspect="1"/>
          </p:cNvPicPr>
          <p:nvPr/>
        </p:nvPicPr>
        <p:blipFill>
          <a:blip r:embed="rId8"/>
          <a:stretch>
            <a:fillRect/>
          </a:stretch>
        </p:blipFill>
        <p:spPr>
          <a:xfrm>
            <a:off x="9452499" y="4586101"/>
            <a:ext cx="2589943" cy="1812960"/>
          </a:xfrm>
          <a:prstGeom prst="rect">
            <a:avLst/>
          </a:prstGeom>
        </p:spPr>
      </p:pic>
      <p:pic>
        <p:nvPicPr>
          <p:cNvPr id="19" name="Picture 18">
            <a:extLst>
              <a:ext uri="{FF2B5EF4-FFF2-40B4-BE49-F238E27FC236}">
                <a16:creationId xmlns:a16="http://schemas.microsoft.com/office/drawing/2014/main" id="{E897C6BF-CB56-2D9A-ED72-BFEB0B38FF85}"/>
              </a:ext>
            </a:extLst>
          </p:cNvPr>
          <p:cNvPicPr>
            <a:picLocks noChangeAspect="1"/>
          </p:cNvPicPr>
          <p:nvPr/>
        </p:nvPicPr>
        <p:blipFill>
          <a:blip r:embed="rId9"/>
          <a:stretch>
            <a:fillRect/>
          </a:stretch>
        </p:blipFill>
        <p:spPr>
          <a:xfrm>
            <a:off x="9452499" y="2725117"/>
            <a:ext cx="2589943" cy="1812960"/>
          </a:xfrm>
          <a:prstGeom prst="rect">
            <a:avLst/>
          </a:prstGeom>
        </p:spPr>
      </p:pic>
      <p:sp>
        <p:nvSpPr>
          <p:cNvPr id="20" name="Rectangle 19">
            <a:extLst>
              <a:ext uri="{FF2B5EF4-FFF2-40B4-BE49-F238E27FC236}">
                <a16:creationId xmlns:a16="http://schemas.microsoft.com/office/drawing/2014/main" id="{24EC2A9A-4794-1291-D176-0514E15509CE}"/>
              </a:ext>
            </a:extLst>
          </p:cNvPr>
          <p:cNvSpPr/>
          <p:nvPr/>
        </p:nvSpPr>
        <p:spPr>
          <a:xfrm>
            <a:off x="9654268" y="4589129"/>
            <a:ext cx="2361968" cy="145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4C30BD25-3BF2-D4E7-8934-2C2827CEA03C}"/>
              </a:ext>
            </a:extLst>
          </p:cNvPr>
          <p:cNvSpPr txBox="1"/>
          <p:nvPr/>
        </p:nvSpPr>
        <p:spPr>
          <a:xfrm>
            <a:off x="10204301" y="4374890"/>
            <a:ext cx="2414425" cy="3181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MM</a:t>
            </a:r>
            <a:r>
              <a:rPr kumimoji="0" lang="en-US" sz="1467"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467" b="0" i="0" u="none" strike="noStrike" kern="1200" cap="none" spc="0" normalizeH="0" baseline="0" noProof="0" dirty="0" err="1">
                <a:ln>
                  <a:noFill/>
                </a:ln>
                <a:solidFill>
                  <a:prstClr val="black"/>
                </a:solidFill>
                <a:effectLst/>
                <a:uLnTx/>
                <a:uFillTx/>
                <a:latin typeface="Aptos" panose="02110004020202020204"/>
                <a:ea typeface="+mn-ea"/>
                <a:cs typeface="+mn-cs"/>
              </a:rPr>
              <a:t>epgX</a:t>
            </a: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23" name="Rectangle 22">
            <a:extLst>
              <a:ext uri="{FF2B5EF4-FFF2-40B4-BE49-F238E27FC236}">
                <a16:creationId xmlns:a16="http://schemas.microsoft.com/office/drawing/2014/main" id="{5EDA0163-B447-DF0C-6B3A-5D4C1B7C133B}"/>
              </a:ext>
            </a:extLst>
          </p:cNvPr>
          <p:cNvSpPr/>
          <p:nvPr/>
        </p:nvSpPr>
        <p:spPr>
          <a:xfrm>
            <a:off x="9628925" y="2717641"/>
            <a:ext cx="2361968" cy="145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6C4BAA40-A5A2-3F9D-83A7-C13685E096C0}"/>
              </a:ext>
            </a:extLst>
          </p:cNvPr>
          <p:cNvSpPr txBox="1"/>
          <p:nvPr/>
        </p:nvSpPr>
        <p:spPr>
          <a:xfrm>
            <a:off x="10317396" y="2537580"/>
            <a:ext cx="24144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MM</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epX</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25" name="TextBox 24">
            <a:extLst>
              <a:ext uri="{FF2B5EF4-FFF2-40B4-BE49-F238E27FC236}">
                <a16:creationId xmlns:a16="http://schemas.microsoft.com/office/drawing/2014/main" id="{406F27A2-71C3-A187-FF2D-4AF5568BE6FC}"/>
              </a:ext>
            </a:extLst>
          </p:cNvPr>
          <p:cNvSpPr txBox="1"/>
          <p:nvPr/>
        </p:nvSpPr>
        <p:spPr>
          <a:xfrm>
            <a:off x="10492413" y="3394564"/>
            <a:ext cx="2064389" cy="9133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ptos" panose="02110004020202020204"/>
                <a:ea typeface="+mn-ea"/>
                <a:cs typeface="+mn-cs"/>
              </a:rPr>
              <a:t>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1E77B4"/>
                </a:solidFill>
                <a:effectLst/>
                <a:uLnTx/>
                <a:uFillTx/>
                <a:latin typeface="Aptos" panose="02110004020202020204"/>
                <a:ea typeface="+mn-ea"/>
                <a:cs typeface="+mn-cs"/>
              </a:rPr>
              <a:t>MC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51F21"/>
                </a:solidFill>
                <a:effectLst/>
                <a:uLnTx/>
                <a:uFillTx/>
                <a:latin typeface="Aptos" panose="02110004020202020204"/>
                <a:ea typeface="+mn-ea"/>
                <a:cs typeface="+mn-cs"/>
              </a:rPr>
              <a:t>Exclusive </a:t>
            </a:r>
            <a:r>
              <a:rPr kumimoji="0" lang="en-US" sz="1067" b="1" i="0" u="none" strike="noStrike" kern="1200" cap="none" spc="0" normalizeH="0" baseline="0" noProof="0" dirty="0" err="1">
                <a:ln>
                  <a:noFill/>
                </a:ln>
                <a:solidFill>
                  <a:srgbClr val="D51F21"/>
                </a:solidFill>
                <a:effectLst/>
                <a:uLnTx/>
                <a:uFillTx/>
                <a:latin typeface="Aptos" panose="02110004020202020204"/>
                <a:ea typeface="+mn-ea"/>
                <a:cs typeface="+mn-cs"/>
              </a:rPr>
              <a:t>AAO_noRad</a:t>
            </a:r>
            <a:endParaRPr kumimoji="0" lang="en-US" sz="1067" b="1" i="0" u="none" strike="noStrike" kern="1200" cap="none" spc="0" normalizeH="0" baseline="0" noProof="0" dirty="0">
              <a:ln>
                <a:noFill/>
              </a:ln>
              <a:solidFill>
                <a:srgbClr val="D51F2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7C0A"/>
                </a:solidFill>
                <a:effectLst/>
                <a:uLnTx/>
                <a:uFillTx/>
                <a:latin typeface="Aptos" panose="02110004020202020204"/>
                <a:ea typeface="+mn-ea"/>
                <a:cs typeface="+mn-cs"/>
              </a:rPr>
              <a:t>SIDIS (CLASDIS)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2AA02B"/>
                </a:solidFill>
                <a:effectLst/>
                <a:uLnTx/>
                <a:uFillTx/>
                <a:latin typeface="Aptos" panose="02110004020202020204"/>
                <a:ea typeface="+mn-ea"/>
                <a:cs typeface="+mn-cs"/>
              </a:rPr>
              <a:t>DVCS (</a:t>
            </a:r>
            <a:r>
              <a:rPr kumimoji="0" lang="en-US" sz="1067" b="1" i="0" u="none" strike="noStrike" kern="1200" cap="none" spc="0" normalizeH="0" baseline="0" noProof="0" dirty="0" err="1">
                <a:ln>
                  <a:noFill/>
                </a:ln>
                <a:solidFill>
                  <a:srgbClr val="2AA02B"/>
                </a:solidFill>
                <a:effectLst/>
                <a:uLnTx/>
                <a:uFillTx/>
                <a:latin typeface="Aptos" panose="02110004020202020204"/>
                <a:ea typeface="+mn-ea"/>
                <a:cs typeface="+mn-cs"/>
              </a:rPr>
              <a:t>DVCSgen</a:t>
            </a:r>
            <a:r>
              <a:rPr kumimoji="0" lang="en-US" sz="1067" b="1" i="0" u="none" strike="noStrike" kern="1200" cap="none" spc="0" normalizeH="0" baseline="0" noProof="0" dirty="0">
                <a:ln>
                  <a:noFill/>
                </a:ln>
                <a:solidFill>
                  <a:srgbClr val="2AA02B"/>
                </a:solidFill>
                <a:effectLst/>
                <a:uLnTx/>
                <a:uFillTx/>
                <a:latin typeface="Aptos" panose="02110004020202020204"/>
                <a:ea typeface="+mn-ea"/>
                <a:cs typeface="+mn-cs"/>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1DE8300-4827-4DE5-6095-09F3601EB63E}"/>
                  </a:ext>
                </a:extLst>
              </p:cNvPr>
              <p:cNvSpPr txBox="1"/>
              <p:nvPr/>
            </p:nvSpPr>
            <p:spPr>
              <a:xfrm>
                <a:off x="9267770" y="1936156"/>
                <a:ext cx="4287485" cy="4205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133"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𝒆𝒑</m:t>
                    </m:r>
                    <m:r>
                      <a:rPr kumimoji="0" lang="en-US" sz="2133"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𝜸</m:t>
                    </m:r>
                    <m:r>
                      <a:rPr kumimoji="0" lang="en-US" sz="2133"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𝑿</m:t>
                    </m:r>
                    <m:r>
                      <a:rPr kumimoji="0" lang="en-US" sz="2133" b="1" i="1" u="none" strike="noStrike" kern="1200" cap="none" spc="0" normalizeH="0" baseline="0" noProof="0">
                        <a:ln>
                          <a:noFill/>
                        </a:ln>
                        <a:solidFill>
                          <a:srgbClr val="9A1721"/>
                        </a:solidFill>
                        <a:effectLst/>
                        <a:uLnTx/>
                        <a:uFillTx/>
                        <a:latin typeface="Cambria Math" panose="02040503050406030204" pitchFamily="18" charset="0"/>
                        <a:ea typeface="Cambria Math" panose="02040503050406030204" pitchFamily="18" charset="0"/>
                        <a:cs typeface="+mn-cs"/>
                      </a:rPr>
                      <m:t>  </m:t>
                    </m:r>
                  </m:oMath>
                </a14:m>
                <a:r>
                  <a:rPr kumimoji="0" lang="en-US" sz="2133" b="1" i="0" u="none" strike="noStrike" kern="1200" cap="none" spc="0" normalizeH="0" baseline="0" noProof="0" dirty="0">
                    <a:ln>
                      <a:noFill/>
                    </a:ln>
                    <a:solidFill>
                      <a:srgbClr val="9A1721"/>
                    </a:solidFill>
                    <a:effectLst/>
                    <a:uLnTx/>
                    <a:uFillTx/>
                    <a:latin typeface="Aptos" panose="02110004020202020204"/>
                    <a:ea typeface="+mn-ea"/>
                    <a:cs typeface="+mn-cs"/>
                  </a:rPr>
                  <a:t>normalization:</a:t>
                </a:r>
              </a:p>
            </p:txBody>
          </p:sp>
        </mc:Choice>
        <mc:Fallback xmlns="">
          <p:sp>
            <p:nvSpPr>
              <p:cNvPr id="26" name="TextBox 25">
                <a:extLst>
                  <a:ext uri="{FF2B5EF4-FFF2-40B4-BE49-F238E27FC236}">
                    <a16:creationId xmlns:a16="http://schemas.microsoft.com/office/drawing/2014/main" id="{41DE8300-4827-4DE5-6095-09F3601EB63E}"/>
                  </a:ext>
                </a:extLst>
              </p:cNvPr>
              <p:cNvSpPr txBox="1">
                <a:spLocks noRot="1" noChangeAspect="1" noMove="1" noResize="1" noEditPoints="1" noAdjustHandles="1" noChangeArrowheads="1" noChangeShapeType="1" noTextEdit="1"/>
              </p:cNvSpPr>
              <p:nvPr/>
            </p:nvSpPr>
            <p:spPr>
              <a:xfrm>
                <a:off x="9267770" y="1936156"/>
                <a:ext cx="4287485" cy="420564"/>
              </a:xfrm>
              <a:prstGeom prst="rect">
                <a:avLst/>
              </a:prstGeom>
              <a:blipFill>
                <a:blip r:embed="rId10"/>
                <a:stretch>
                  <a:fillRect l="-590" t="-8824" b="-29412"/>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3D3D2CB1-7696-CBEE-6D42-1074AF479848}"/>
              </a:ext>
            </a:extLst>
          </p:cNvPr>
          <p:cNvSpPr txBox="1"/>
          <p:nvPr/>
        </p:nvSpPr>
        <p:spPr>
          <a:xfrm>
            <a:off x="1669312" y="3672254"/>
            <a:ext cx="3296209" cy="4205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87D26"/>
                </a:solidFill>
                <a:effectLst/>
                <a:uLnTx/>
                <a:uFillTx/>
                <a:latin typeface="Aptos" panose="02110004020202020204"/>
                <a:ea typeface="+mn-ea"/>
                <a:cs typeface="+mn-cs"/>
              </a:rPr>
              <a:t>PRELIMINARY Results:</a:t>
            </a:r>
            <a:endParaRPr kumimoji="0" lang="en-US" sz="1600" b="1" i="0" u="none" strike="noStrike" kern="1200" cap="none" spc="0" normalizeH="0" baseline="0" noProof="0" dirty="0">
              <a:ln>
                <a:noFill/>
              </a:ln>
              <a:solidFill>
                <a:srgbClr val="187D26"/>
              </a:solidFill>
              <a:effectLst/>
              <a:uLnTx/>
              <a:uFillTx/>
              <a:latin typeface="Aptos" panose="02110004020202020204"/>
              <a:ea typeface="+mn-ea"/>
              <a:cs typeface="+mn-cs"/>
            </a:endParaRPr>
          </a:p>
        </p:txBody>
      </p:sp>
      <p:cxnSp>
        <p:nvCxnSpPr>
          <p:cNvPr id="34" name="Straight Arrow Connector 33">
            <a:extLst>
              <a:ext uri="{FF2B5EF4-FFF2-40B4-BE49-F238E27FC236}">
                <a16:creationId xmlns:a16="http://schemas.microsoft.com/office/drawing/2014/main" id="{5B1E7A81-202E-6345-1E02-8348673F4E99}"/>
              </a:ext>
            </a:extLst>
          </p:cNvPr>
          <p:cNvCxnSpPr>
            <a:cxnSpLocks/>
          </p:cNvCxnSpPr>
          <p:nvPr/>
        </p:nvCxnSpPr>
        <p:spPr>
          <a:xfrm>
            <a:off x="4965522" y="3292613"/>
            <a:ext cx="472756" cy="736155"/>
          </a:xfrm>
          <a:prstGeom prst="straightConnector1">
            <a:avLst/>
          </a:prstGeom>
          <a:ln w="95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88EC9D4-8AD5-A1A9-BC25-3299F740909E}"/>
              </a:ext>
            </a:extLst>
          </p:cNvPr>
          <p:cNvSpPr txBox="1"/>
          <p:nvPr/>
        </p:nvSpPr>
        <p:spPr>
          <a:xfrm>
            <a:off x="366518" y="4120101"/>
            <a:ext cx="4762681"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Correction factors were estimated in three momentum bins, two theta bins, and six sectors.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The MC/data photon efficiency ranges from 60% to 85%.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total relative uncertainty is below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modified approach shows reasonable agreement with Sebastian’s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C00000"/>
                </a:solidFill>
                <a:effectLst/>
                <a:uLnTx/>
                <a:uFillTx/>
                <a:latin typeface="Aptos" panose="02110004020202020204"/>
                <a:ea typeface="+mn-ea"/>
                <a:cs typeface="+mn-cs"/>
              </a:rPr>
              <a:t>The optimal X-</a:t>
            </a:r>
            <a:r>
              <a:rPr kumimoji="0" lang="en-US" sz="1600" b="1" i="0" u="sng" strike="noStrike" kern="1200" cap="none" spc="0" normalizeH="0" baseline="0" noProof="0" dirty="0" err="1">
                <a:ln>
                  <a:noFill/>
                </a:ln>
                <a:solidFill>
                  <a:srgbClr val="C00000"/>
                </a:solidFill>
                <a:effectLst/>
                <a:uLnTx/>
                <a:uFillTx/>
                <a:latin typeface="Aptos" panose="02110004020202020204"/>
                <a:ea typeface="+mn-ea"/>
                <a:cs typeface="+mn-cs"/>
              </a:rPr>
              <a:t>γ</a:t>
            </a:r>
            <a:r>
              <a:rPr kumimoji="0" lang="en-US" sz="1600" b="1" i="0" u="sng" strike="noStrike" kern="1200" cap="none" spc="0" normalizeH="0" baseline="0" noProof="0" dirty="0">
                <a:ln>
                  <a:noFill/>
                </a:ln>
                <a:solidFill>
                  <a:srgbClr val="C00000"/>
                </a:solidFill>
                <a:effectLst/>
                <a:uLnTx/>
                <a:uFillTx/>
                <a:latin typeface="Aptos" panose="02110004020202020204"/>
                <a:ea typeface="+mn-ea"/>
                <a:cs typeface="+mn-cs"/>
              </a:rPr>
              <a:t> matching method is still under investigation.</a:t>
            </a:r>
          </a:p>
        </p:txBody>
      </p:sp>
      <p:sp>
        <p:nvSpPr>
          <p:cNvPr id="41" name="Rectangle 40">
            <a:extLst>
              <a:ext uri="{FF2B5EF4-FFF2-40B4-BE49-F238E27FC236}">
                <a16:creationId xmlns:a16="http://schemas.microsoft.com/office/drawing/2014/main" id="{1D050FFE-8BA7-E28B-BEC6-65ED9609D05F}"/>
              </a:ext>
            </a:extLst>
          </p:cNvPr>
          <p:cNvSpPr/>
          <p:nvPr/>
        </p:nvSpPr>
        <p:spPr>
          <a:xfrm>
            <a:off x="9089200" y="723630"/>
            <a:ext cx="3077554" cy="1174169"/>
          </a:xfrm>
          <a:prstGeom prst="rect">
            <a:avLst/>
          </a:prstGeom>
          <a:solidFill>
            <a:srgbClr val="2078B4">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3F8FD6F9-FD0C-7701-E093-DFABB709776B}"/>
              </a:ext>
            </a:extLst>
          </p:cNvPr>
          <p:cNvSpPr/>
          <p:nvPr/>
        </p:nvSpPr>
        <p:spPr>
          <a:xfrm>
            <a:off x="3082804" y="2498849"/>
            <a:ext cx="1509062" cy="218250"/>
          </a:xfrm>
          <a:prstGeom prst="rect">
            <a:avLst/>
          </a:prstGeom>
          <a:solidFill>
            <a:srgbClr val="FED7BB">
              <a:alpha val="205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8F4960-7945-1757-B622-FD672A4D6BCB}"/>
              </a:ext>
            </a:extLst>
          </p:cNvPr>
          <p:cNvSpPr txBox="1"/>
          <p:nvPr/>
        </p:nvSpPr>
        <p:spPr>
          <a:xfrm>
            <a:off x="4591866" y="745717"/>
            <a:ext cx="1925389" cy="4205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E77B4"/>
                </a:solidFill>
                <a:effectLst/>
                <a:uLnTx/>
                <a:uFillTx/>
                <a:latin typeface="Aptos" panose="02110004020202020204"/>
                <a:ea typeface="+mn-ea"/>
                <a:cs typeface="+mn-cs"/>
              </a:rPr>
              <a:t>Procedure:</a:t>
            </a:r>
          </a:p>
        </p:txBody>
      </p:sp>
      <p:sp>
        <p:nvSpPr>
          <p:cNvPr id="44" name="Rectangle 43">
            <a:extLst>
              <a:ext uri="{FF2B5EF4-FFF2-40B4-BE49-F238E27FC236}">
                <a16:creationId xmlns:a16="http://schemas.microsoft.com/office/drawing/2014/main" id="{3792C247-E892-07F1-0EF7-188EEFB312EC}"/>
              </a:ext>
            </a:extLst>
          </p:cNvPr>
          <p:cNvSpPr/>
          <p:nvPr/>
        </p:nvSpPr>
        <p:spPr>
          <a:xfrm>
            <a:off x="4591865" y="2808431"/>
            <a:ext cx="3607540" cy="655303"/>
          </a:xfrm>
          <a:prstGeom prst="rect">
            <a:avLst/>
          </a:prstGeom>
          <a:solidFill>
            <a:srgbClr val="77B78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93B6763E-D020-2FE4-CB2C-BA2AF2D832DD}"/>
              </a:ext>
            </a:extLst>
          </p:cNvPr>
          <p:cNvSpPr txBox="1"/>
          <p:nvPr/>
        </p:nvSpPr>
        <p:spPr>
          <a:xfrm rot="17628657">
            <a:off x="5871746" y="4848182"/>
            <a:ext cx="1925389" cy="4205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C00000"/>
                </a:solidFill>
                <a:effectLst/>
                <a:uLnTx/>
                <a:uFillTx/>
                <a:latin typeface="Aptos" panose="02110004020202020204"/>
                <a:ea typeface="+mn-ea"/>
                <a:cs typeface="+mn-cs"/>
              </a:rPr>
              <a:t>Preliminary</a:t>
            </a:r>
          </a:p>
        </p:txBody>
      </p:sp>
    </p:spTree>
    <p:extLst>
      <p:ext uri="{BB962C8B-B14F-4D97-AF65-F5344CB8AC3E}">
        <p14:creationId xmlns:p14="http://schemas.microsoft.com/office/powerpoint/2010/main" val="1470150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B061-6F3A-318E-8F78-9E59036BB137}"/>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46AE1C4A-13A5-A64C-0FC6-983567C5C194}"/>
              </a:ext>
            </a:extLst>
          </p:cNvPr>
          <p:cNvSpPr txBox="1">
            <a:spLocks/>
          </p:cNvSpPr>
          <p:nvPr/>
        </p:nvSpPr>
        <p:spPr>
          <a:xfrm>
            <a:off x="320363" y="117953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sp>
        <p:nvSpPr>
          <p:cNvPr id="9" name="TextBox 8">
            <a:extLst>
              <a:ext uri="{FF2B5EF4-FFF2-40B4-BE49-F238E27FC236}">
                <a16:creationId xmlns:a16="http://schemas.microsoft.com/office/drawing/2014/main" id="{35720855-7911-9845-0D22-E00693357ACF}"/>
              </a:ext>
            </a:extLst>
          </p:cNvPr>
          <p:cNvSpPr txBox="1"/>
          <p:nvPr/>
        </p:nvSpPr>
        <p:spPr>
          <a:xfrm>
            <a:off x="3901576" y="874080"/>
            <a:ext cx="4735615" cy="2631490"/>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Pass-1 analysis of unpolarized cross section, using Fa18 </a:t>
            </a:r>
            <a:r>
              <a:rPr lang="en-US" sz="1500" dirty="0" err="1">
                <a:latin typeface="Arial" panose="020B0604020202020204" pitchFamily="34" charset="0"/>
                <a:cs typeface="Arial" panose="020B0604020202020204" pitchFamily="34" charset="0"/>
              </a:rPr>
              <a:t>Inb+Outb</a:t>
            </a:r>
            <a:r>
              <a:rPr lang="en-US" sz="1500" dirty="0">
                <a:latin typeface="Arial" panose="020B0604020202020204" pitchFamily="34" charset="0"/>
                <a:cs typeface="Arial" panose="020B0604020202020204" pitchFamily="34" charset="0"/>
              </a:rPr>
              <a:t>, is approved; paper entering collaboration review.</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Pass-2 analysis is in a very advanced stage.</a:t>
            </a:r>
          </a:p>
          <a:p>
            <a:pPr marL="742950" lvl="1"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All available RGA data (Sp18+Fa18+Sp19).</a:t>
            </a:r>
          </a:p>
          <a:p>
            <a:pPr marL="742950" lvl="1"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Simultaneous BSA and cross section measurements.</a:t>
            </a:r>
          </a:p>
          <a:p>
            <a:pPr marL="742950" lvl="1"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Polarized cross sections measured for Fa18+Sp19.</a:t>
            </a:r>
          </a:p>
          <a:p>
            <a:pPr marL="742950" lvl="1"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Ongoing collaboration with RGK for final measurements at 5+ energies.</a:t>
            </a:r>
          </a:p>
        </p:txBody>
      </p:sp>
      <p:sp>
        <p:nvSpPr>
          <p:cNvPr id="11" name="Title 1">
            <a:extLst>
              <a:ext uri="{FF2B5EF4-FFF2-40B4-BE49-F238E27FC236}">
                <a16:creationId xmlns:a16="http://schemas.microsoft.com/office/drawing/2014/main" id="{3155469C-9402-A447-4B59-6567905F02A3}"/>
              </a:ext>
            </a:extLst>
          </p:cNvPr>
          <p:cNvSpPr>
            <a:spLocks noGrp="1"/>
          </p:cNvSpPr>
          <p:nvPr>
            <p:ph type="title"/>
          </p:nvPr>
        </p:nvSpPr>
        <p:spPr>
          <a:xfrm>
            <a:off x="351970" y="19359"/>
            <a:ext cx="10515600" cy="966293"/>
          </a:xfrm>
        </p:spPr>
        <p:txBody>
          <a:bodyPr>
            <a:normAutofit/>
          </a:bodyPr>
          <a:lstStyle/>
          <a:p>
            <a:r>
              <a:rPr lang="en-US" sz="3400" b="1" dirty="0">
                <a:latin typeface="Arial" panose="020B0604020202020204" pitchFamily="34" charset="0"/>
                <a:cs typeface="Arial" panose="020B0604020202020204" pitchFamily="34" charset="0"/>
              </a:rPr>
              <a:t>Deeply Virtual Compton Scattering</a:t>
            </a:r>
          </a:p>
        </p:txBody>
      </p:sp>
      <p:pic>
        <p:nvPicPr>
          <p:cNvPr id="8" name="Picture 7" descr="A graph of a graph&#10;&#10;Description automatically generated with medium confidence">
            <a:extLst>
              <a:ext uri="{FF2B5EF4-FFF2-40B4-BE49-F238E27FC236}">
                <a16:creationId xmlns:a16="http://schemas.microsoft.com/office/drawing/2014/main" id="{4D669D8B-F4C2-6AB6-ECC2-72042B02B64D}"/>
              </a:ext>
            </a:extLst>
          </p:cNvPr>
          <p:cNvPicPr>
            <a:picLocks noChangeAspect="1"/>
          </p:cNvPicPr>
          <p:nvPr/>
        </p:nvPicPr>
        <p:blipFill>
          <a:blip r:embed="rId3"/>
          <a:stretch>
            <a:fillRect/>
          </a:stretch>
        </p:blipFill>
        <p:spPr>
          <a:xfrm>
            <a:off x="8518367" y="791994"/>
            <a:ext cx="3506344" cy="2507798"/>
          </a:xfrm>
          <a:prstGeom prst="rect">
            <a:avLst/>
          </a:prstGeom>
        </p:spPr>
      </p:pic>
      <p:pic>
        <p:nvPicPr>
          <p:cNvPr id="14" name="Picture 13" descr="A graph of a graph&#10;&#10;Description automatically generated with medium confidence">
            <a:extLst>
              <a:ext uri="{FF2B5EF4-FFF2-40B4-BE49-F238E27FC236}">
                <a16:creationId xmlns:a16="http://schemas.microsoft.com/office/drawing/2014/main" id="{F8F74D26-2D4E-C6A8-2593-426B520CA711}"/>
              </a:ext>
            </a:extLst>
          </p:cNvPr>
          <p:cNvPicPr>
            <a:picLocks noChangeAspect="1"/>
          </p:cNvPicPr>
          <p:nvPr/>
        </p:nvPicPr>
        <p:blipFill>
          <a:blip r:embed="rId4"/>
          <a:stretch>
            <a:fillRect/>
          </a:stretch>
        </p:blipFill>
        <p:spPr>
          <a:xfrm>
            <a:off x="8609718" y="3795807"/>
            <a:ext cx="3506344" cy="2507798"/>
          </a:xfrm>
          <a:prstGeom prst="rect">
            <a:avLst/>
          </a:prstGeom>
        </p:spPr>
      </p:pic>
      <p:pic>
        <p:nvPicPr>
          <p:cNvPr id="16" name="Picture 15" descr="A graph of a graph&#10;&#10;Description automatically generated with medium confidence">
            <a:extLst>
              <a:ext uri="{FF2B5EF4-FFF2-40B4-BE49-F238E27FC236}">
                <a16:creationId xmlns:a16="http://schemas.microsoft.com/office/drawing/2014/main" id="{F3AFD4B2-3E2A-AB6A-FDBC-DF8BA2B6ECA5}"/>
              </a:ext>
            </a:extLst>
          </p:cNvPr>
          <p:cNvPicPr>
            <a:picLocks noChangeAspect="1"/>
          </p:cNvPicPr>
          <p:nvPr/>
        </p:nvPicPr>
        <p:blipFill>
          <a:blip r:embed="rId5"/>
          <a:stretch>
            <a:fillRect/>
          </a:stretch>
        </p:blipFill>
        <p:spPr>
          <a:xfrm>
            <a:off x="4502635" y="3751198"/>
            <a:ext cx="3506344" cy="2507798"/>
          </a:xfrm>
          <a:prstGeom prst="rect">
            <a:avLst/>
          </a:prstGeom>
        </p:spPr>
      </p:pic>
      <p:pic>
        <p:nvPicPr>
          <p:cNvPr id="18" name="Picture 17" descr="A document with text and images&#10;&#10;Description automatically generated">
            <a:extLst>
              <a:ext uri="{FF2B5EF4-FFF2-40B4-BE49-F238E27FC236}">
                <a16:creationId xmlns:a16="http://schemas.microsoft.com/office/drawing/2014/main" id="{C08A778F-6271-F46F-A68D-BFBB0CCADBB4}"/>
              </a:ext>
            </a:extLst>
          </p:cNvPr>
          <p:cNvPicPr>
            <a:picLocks noChangeAspect="1"/>
          </p:cNvPicPr>
          <p:nvPr/>
        </p:nvPicPr>
        <p:blipFill>
          <a:blip r:embed="rId6"/>
          <a:stretch>
            <a:fillRect/>
          </a:stretch>
        </p:blipFill>
        <p:spPr>
          <a:xfrm>
            <a:off x="320363" y="1158017"/>
            <a:ext cx="3547155" cy="4479712"/>
          </a:xfrm>
          <a:prstGeom prst="rect">
            <a:avLst/>
          </a:prstGeom>
        </p:spPr>
      </p:pic>
    </p:spTree>
    <p:extLst>
      <p:ext uri="{BB962C8B-B14F-4D97-AF65-F5344CB8AC3E}">
        <p14:creationId xmlns:p14="http://schemas.microsoft.com/office/powerpoint/2010/main" val="45422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 of a diagram&#10;&#10;Description automatically generated with medium confidence">
            <a:extLst>
              <a:ext uri="{FF2B5EF4-FFF2-40B4-BE49-F238E27FC236}">
                <a16:creationId xmlns:a16="http://schemas.microsoft.com/office/drawing/2014/main" id="{2CF91120-928A-EA55-EB6C-87EBA021312D}"/>
              </a:ext>
            </a:extLst>
          </p:cNvPr>
          <p:cNvPicPr>
            <a:picLocks noChangeAspect="1"/>
          </p:cNvPicPr>
          <p:nvPr/>
        </p:nvPicPr>
        <p:blipFill>
          <a:blip r:embed="rId2"/>
          <a:stretch>
            <a:fillRect/>
          </a:stretch>
        </p:blipFill>
        <p:spPr>
          <a:xfrm>
            <a:off x="1528413" y="0"/>
            <a:ext cx="9232352" cy="6930954"/>
          </a:xfrm>
          <a:prstGeom prst="rect">
            <a:avLst/>
          </a:prstGeom>
        </p:spPr>
      </p:pic>
    </p:spTree>
    <p:extLst>
      <p:ext uri="{BB962C8B-B14F-4D97-AF65-F5344CB8AC3E}">
        <p14:creationId xmlns:p14="http://schemas.microsoft.com/office/powerpoint/2010/main" val="3943591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3CB43C32-41F5-B18E-7DC7-3E9C430144E1}"/>
              </a:ext>
            </a:extLst>
          </p:cNvPr>
          <p:cNvPicPr>
            <a:picLocks noChangeAspect="1"/>
          </p:cNvPicPr>
          <p:nvPr/>
        </p:nvPicPr>
        <p:blipFill>
          <a:blip r:embed="rId2"/>
          <a:stretch>
            <a:fillRect/>
          </a:stretch>
        </p:blipFill>
        <p:spPr>
          <a:xfrm>
            <a:off x="859073" y="0"/>
            <a:ext cx="10473854" cy="6858000"/>
          </a:xfrm>
          <a:prstGeom prst="rect">
            <a:avLst/>
          </a:prstGeom>
        </p:spPr>
      </p:pic>
    </p:spTree>
    <p:extLst>
      <p:ext uri="{BB962C8B-B14F-4D97-AF65-F5344CB8AC3E}">
        <p14:creationId xmlns:p14="http://schemas.microsoft.com/office/powerpoint/2010/main" val="2535605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801A6D03-8896-2EB1-F79E-B508F4A94EB4}"/>
              </a:ext>
            </a:extLst>
          </p:cNvPr>
          <p:cNvPicPr>
            <a:picLocks noChangeAspect="1"/>
          </p:cNvPicPr>
          <p:nvPr/>
        </p:nvPicPr>
        <p:blipFill>
          <a:blip r:embed="rId2"/>
          <a:srcRect b="256"/>
          <a:stretch/>
        </p:blipFill>
        <p:spPr>
          <a:xfrm>
            <a:off x="516834" y="294977"/>
            <a:ext cx="11397153" cy="6344362"/>
          </a:xfrm>
          <a:prstGeom prst="rect">
            <a:avLst/>
          </a:prstGeom>
        </p:spPr>
      </p:pic>
    </p:spTree>
    <p:extLst>
      <p:ext uri="{BB962C8B-B14F-4D97-AF65-F5344CB8AC3E}">
        <p14:creationId xmlns:p14="http://schemas.microsoft.com/office/powerpoint/2010/main" val="330561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77BD3E9F-F681-6CB5-6E27-847BD30CCFC7}"/>
              </a:ext>
            </a:extLst>
          </p:cNvPr>
          <p:cNvPicPr>
            <a:picLocks noChangeAspect="1"/>
          </p:cNvPicPr>
          <p:nvPr/>
        </p:nvPicPr>
        <p:blipFill>
          <a:blip r:embed="rId2"/>
          <a:srcRect t="-1" b="241"/>
          <a:stretch/>
        </p:blipFill>
        <p:spPr>
          <a:xfrm>
            <a:off x="532705" y="172341"/>
            <a:ext cx="11317357" cy="6321224"/>
          </a:xfrm>
          <a:prstGeom prst="rect">
            <a:avLst/>
          </a:prstGeom>
        </p:spPr>
      </p:pic>
    </p:spTree>
    <p:extLst>
      <p:ext uri="{BB962C8B-B14F-4D97-AF65-F5344CB8AC3E}">
        <p14:creationId xmlns:p14="http://schemas.microsoft.com/office/powerpoint/2010/main" val="274336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7A6D62-45E8-F7DA-7692-4620176A7381}"/>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a:solidFill>
                  <a:schemeClr val="bg1"/>
                </a:solidFill>
                <a:latin typeface="+mj-lt"/>
                <a:ea typeface="+mj-ea"/>
                <a:cs typeface="+mj-cs"/>
              </a:rPr>
              <a:t>Preliminary</a:t>
            </a:r>
          </a:p>
        </p:txBody>
      </p:sp>
      <p:pic>
        <p:nvPicPr>
          <p:cNvPr id="6" name="Picture 5" descr="A graph of different colored lines&#10;&#10;Description automatically generated with medium confidence">
            <a:extLst>
              <a:ext uri="{FF2B5EF4-FFF2-40B4-BE49-F238E27FC236}">
                <a16:creationId xmlns:a16="http://schemas.microsoft.com/office/drawing/2014/main" id="{2A8CD258-B961-4DFC-877F-5437BAB98A6E}"/>
              </a:ext>
            </a:extLst>
          </p:cNvPr>
          <p:cNvPicPr>
            <a:picLocks noChangeAspect="1"/>
          </p:cNvPicPr>
          <p:nvPr/>
        </p:nvPicPr>
        <p:blipFill>
          <a:blip r:embed="rId2"/>
          <a:stretch>
            <a:fillRect/>
          </a:stretch>
        </p:blipFill>
        <p:spPr>
          <a:xfrm>
            <a:off x="1347741" y="1635471"/>
            <a:ext cx="9724957" cy="4911103"/>
          </a:xfrm>
          <a:prstGeom prst="rect">
            <a:avLst/>
          </a:prstGeom>
        </p:spPr>
      </p:pic>
    </p:spTree>
    <p:extLst>
      <p:ext uri="{BB962C8B-B14F-4D97-AF65-F5344CB8AC3E}">
        <p14:creationId xmlns:p14="http://schemas.microsoft.com/office/powerpoint/2010/main" val="3973355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997A23A4-DA29-EDBB-DBDF-A7BA638AFF96}"/>
                  </a:ext>
                </a:extLst>
              </p:cNvPr>
              <p:cNvSpPr>
                <a:spLocks noGrp="1"/>
              </p:cNvSpPr>
              <p:nvPr>
                <p:ph type="title"/>
              </p:nvPr>
            </p:nvSpPr>
            <p:spPr>
              <a:xfrm>
                <a:off x="132525" y="88834"/>
                <a:ext cx="5963475" cy="1325563"/>
              </a:xfrm>
            </p:spPr>
            <p:txBody>
              <a:bodyPr/>
              <a:lstStyle/>
              <a:p>
                <a:r>
                  <a:rPr lang="en-US" dirty="0"/>
                  <a:t>Exclusive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𝜌</m:t>
                        </m:r>
                      </m:e>
                      <m:sup>
                        <m:r>
                          <a:rPr lang="en-US" b="0" i="1" smtClean="0">
                            <a:latin typeface="Cambria Math" panose="02040503050406030204" pitchFamily="18" charset="0"/>
                          </a:rPr>
                          <m:t>±</m:t>
                        </m:r>
                      </m:sup>
                    </m:sSup>
                  </m:oMath>
                </a14:m>
                <a:r>
                  <a:rPr lang="en-US" dirty="0"/>
                  <a:t> Production</a:t>
                </a:r>
              </a:p>
            </p:txBody>
          </p:sp>
        </mc:Choice>
        <mc:Fallback xmlns="">
          <p:sp>
            <p:nvSpPr>
              <p:cNvPr id="4" name="Title 3">
                <a:extLst>
                  <a:ext uri="{FF2B5EF4-FFF2-40B4-BE49-F238E27FC236}">
                    <a16:creationId xmlns:a16="http://schemas.microsoft.com/office/drawing/2014/main" id="{997A23A4-DA29-EDBB-DBDF-A7BA638AFF96}"/>
                  </a:ext>
                </a:extLst>
              </p:cNvPr>
              <p:cNvSpPr>
                <a:spLocks noGrp="1" noRot="1" noChangeAspect="1" noMove="1" noResize="1" noEditPoints="1" noAdjustHandles="1" noChangeArrowheads="1" noChangeShapeType="1" noTextEdit="1"/>
              </p:cNvSpPr>
              <p:nvPr>
                <p:ph type="title"/>
              </p:nvPr>
            </p:nvSpPr>
            <p:spPr>
              <a:xfrm>
                <a:off x="132525" y="88834"/>
                <a:ext cx="5963475" cy="1325563"/>
              </a:xfrm>
              <a:blipFill>
                <a:blip r:embed="rId3"/>
                <a:stretch>
                  <a:fillRect l="-42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0374967-5DCE-673F-29BA-7DF1EF4989CC}"/>
                  </a:ext>
                </a:extLst>
              </p:cNvPr>
              <p:cNvSpPr>
                <a:spLocks noGrp="1"/>
              </p:cNvSpPr>
              <p:nvPr>
                <p:ph idx="1"/>
              </p:nvPr>
            </p:nvSpPr>
            <p:spPr>
              <a:xfrm>
                <a:off x="149085" y="2912540"/>
                <a:ext cx="3177209" cy="3902927"/>
              </a:xfrm>
            </p:spPr>
            <p:txBody>
              <a:bodyPr/>
              <a:lstStyle/>
              <a:p>
                <a:pPr marL="0" indent="0">
                  <a:buNone/>
                </a:pPr>
                <a:r>
                  <a:rPr lang="en-US" b="1" dirty="0"/>
                  <a:t>Challenges:</a:t>
                </a:r>
              </a:p>
              <a:p>
                <a:r>
                  <a:rPr lang="en-US" sz="2400" dirty="0"/>
                  <a:t>Photon Classification</a:t>
                </a:r>
              </a:p>
              <a:p>
                <a:r>
                  <a:rPr lang="en-US" sz="2400" dirty="0"/>
                  <a:t>Exclusive channel identification with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𝑀</m:t>
                        </m:r>
                      </m:e>
                      <m:sub>
                        <m:r>
                          <a:rPr lang="en-US" sz="2400" b="0" i="1" smtClean="0">
                            <a:latin typeface="Cambria Math" panose="02040503050406030204" pitchFamily="18" charset="0"/>
                          </a:rPr>
                          <m:t>𝑥</m:t>
                        </m:r>
                      </m:sub>
                    </m:sSub>
                  </m:oMath>
                </a14:m>
                <a:r>
                  <a:rPr lang="en-US" sz="2400" dirty="0"/>
                  <a:t> cut</a:t>
                </a:r>
              </a:p>
              <a:p>
                <a:endParaRPr lang="en-US" dirty="0"/>
              </a:p>
            </p:txBody>
          </p:sp>
        </mc:Choice>
        <mc:Fallback xmlns="">
          <p:sp>
            <p:nvSpPr>
              <p:cNvPr id="5" name="Content Placeholder 4">
                <a:extLst>
                  <a:ext uri="{FF2B5EF4-FFF2-40B4-BE49-F238E27FC236}">
                    <a16:creationId xmlns:a16="http://schemas.microsoft.com/office/drawing/2014/main" id="{10374967-5DCE-673F-29BA-7DF1EF4989CC}"/>
                  </a:ext>
                </a:extLst>
              </p:cNvPr>
              <p:cNvSpPr>
                <a:spLocks noGrp="1" noRot="1" noChangeAspect="1" noMove="1" noResize="1" noEditPoints="1" noAdjustHandles="1" noChangeArrowheads="1" noChangeShapeType="1" noTextEdit="1"/>
              </p:cNvSpPr>
              <p:nvPr>
                <p:ph idx="1"/>
              </p:nvPr>
            </p:nvSpPr>
            <p:spPr>
              <a:xfrm>
                <a:off x="149085" y="2912540"/>
                <a:ext cx="3177209" cy="3902927"/>
              </a:xfrm>
              <a:blipFill>
                <a:blip r:embed="rId4"/>
                <a:stretch>
                  <a:fillRect l="-3968" t="-2597"/>
                </a:stretch>
              </a:blipFill>
            </p:spPr>
            <p:txBody>
              <a:bodyPr/>
              <a:lstStyle/>
              <a:p>
                <a:r>
                  <a:rPr lang="en-US">
                    <a:noFill/>
                  </a:rPr>
                  <a:t> </a:t>
                </a:r>
              </a:p>
            </p:txBody>
          </p:sp>
        </mc:Fallback>
      </mc:AlternateContent>
      <p:sp>
        <p:nvSpPr>
          <p:cNvPr id="6" name="Text Placeholder 2">
            <a:extLst>
              <a:ext uri="{FF2B5EF4-FFF2-40B4-BE49-F238E27FC236}">
                <a16:creationId xmlns:a16="http://schemas.microsoft.com/office/drawing/2014/main" id="{7531B519-9867-D0F3-6513-CAB33501E385}"/>
              </a:ext>
            </a:extLst>
          </p:cNvPr>
          <p:cNvSpPr txBox="1">
            <a:spLocks/>
          </p:cNvSpPr>
          <p:nvPr/>
        </p:nvSpPr>
        <p:spPr>
          <a:xfrm>
            <a:off x="-319920" y="1509320"/>
            <a:ext cx="12598775" cy="1303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D33AD4B9-9100-8556-E281-77A641FED114}"/>
                  </a:ext>
                </a:extLst>
              </p:cNvPr>
              <p:cNvSpPr/>
              <p:nvPr/>
            </p:nvSpPr>
            <p:spPr>
              <a:xfrm>
                <a:off x="62208" y="1442569"/>
                <a:ext cx="6948572" cy="10424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𝑝</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𝜌</m:t>
                          </m:r>
                        </m:e>
                        <m:sup>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e>
                        <m:sup>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sup>
                      </m:sSup>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𝛾𝛾</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𝑛</m:t>
                      </m:r>
                    </m:oMath>
                  </m:oMathPara>
                </a14:m>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mc:Choice>
        <mc:Fallback xmlns="">
          <p:sp>
            <p:nvSpPr>
              <p:cNvPr id="7" name="Rounded Rectangle 6">
                <a:extLst>
                  <a:ext uri="{FF2B5EF4-FFF2-40B4-BE49-F238E27FC236}">
                    <a16:creationId xmlns:a16="http://schemas.microsoft.com/office/drawing/2014/main" id="{D33AD4B9-9100-8556-E281-77A641FED114}"/>
                  </a:ext>
                </a:extLst>
              </p:cNvPr>
              <p:cNvSpPr>
                <a:spLocks noRot="1" noChangeAspect="1" noMove="1" noResize="1" noEditPoints="1" noAdjustHandles="1" noChangeArrowheads="1" noChangeShapeType="1" noTextEdit="1"/>
              </p:cNvSpPr>
              <p:nvPr/>
            </p:nvSpPr>
            <p:spPr>
              <a:xfrm>
                <a:off x="62208" y="1442569"/>
                <a:ext cx="6948572" cy="1042452"/>
              </a:xfrm>
              <a:prstGeom prst="roundRect">
                <a:avLst/>
              </a:prstGeom>
              <a:blipFill>
                <a:blip r:embed="rId5"/>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C065FBDA-DA33-7B2F-8D87-E2239D680535}"/>
              </a:ext>
            </a:extLst>
          </p:cNvPr>
          <p:cNvSpPr/>
          <p:nvPr/>
        </p:nvSpPr>
        <p:spPr>
          <a:xfrm rot="1139834">
            <a:off x="10982608" y="690609"/>
            <a:ext cx="131403" cy="62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68FF7CF-B52E-D54A-A4EF-3D3F8146632F}"/>
                  </a:ext>
                </a:extLst>
              </p:cNvPr>
              <p:cNvSpPr txBox="1"/>
              <p:nvPr/>
            </p:nvSpPr>
            <p:spPr>
              <a:xfrm>
                <a:off x="7392908" y="119626"/>
                <a:ext cx="46312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Measuring the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Beam Spin Asymmetry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of the Exclusive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channel:</a:t>
                </a:r>
              </a:p>
            </p:txBody>
          </p:sp>
        </mc:Choice>
        <mc:Fallback xmlns="">
          <p:sp>
            <p:nvSpPr>
              <p:cNvPr id="24" name="TextBox 23">
                <a:extLst>
                  <a:ext uri="{FF2B5EF4-FFF2-40B4-BE49-F238E27FC236}">
                    <a16:creationId xmlns:a16="http://schemas.microsoft.com/office/drawing/2014/main" id="{668FF7CF-B52E-D54A-A4EF-3D3F8146632F}"/>
                  </a:ext>
                </a:extLst>
              </p:cNvPr>
              <p:cNvSpPr txBox="1">
                <a:spLocks noRot="1" noChangeAspect="1" noMove="1" noResize="1" noEditPoints="1" noAdjustHandles="1" noChangeArrowheads="1" noChangeShapeType="1" noTextEdit="1"/>
              </p:cNvSpPr>
              <p:nvPr/>
            </p:nvSpPr>
            <p:spPr>
              <a:xfrm>
                <a:off x="7392908" y="119626"/>
                <a:ext cx="4631228" cy="646331"/>
              </a:xfrm>
              <a:prstGeom prst="rect">
                <a:avLst/>
              </a:prstGeom>
              <a:blipFill>
                <a:blip r:embed="rId6"/>
                <a:stretch>
                  <a:fillRect l="-1370" t="-3846" r="-822" b="-13462"/>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4BFD9A26-BAF6-4020-1CE0-E034BCBF9324}"/>
              </a:ext>
            </a:extLst>
          </p:cNvPr>
          <p:cNvSpPr txBox="1"/>
          <p:nvPr/>
        </p:nvSpPr>
        <p:spPr>
          <a:xfrm>
            <a:off x="3326294" y="2912540"/>
            <a:ext cx="86978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Current Work – Bayesian Optimization Extraction: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addition to using standard BSA extraction techniques (</a:t>
            </a:r>
            <a:r>
              <a:rPr kumimoji="0" lang="en-US" sz="1800" b="0" i="0" u="sng" strike="noStrike" kern="1200" cap="none" spc="0" normalizeH="0" baseline="0" noProof="0" dirty="0">
                <a:ln>
                  <a:noFill/>
                </a:ln>
                <a:solidFill>
                  <a:prstClr val="black"/>
                </a:solidFill>
                <a:effectLst/>
                <a:uLnTx/>
                <a:uFillTx/>
                <a:latin typeface="Aptos" panose="02110004020202020204"/>
                <a:ea typeface="+mn-ea"/>
                <a:cs typeface="+mn-cs"/>
              </a:rPr>
              <a:t>prelim results out soon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Tyler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Hellstern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is developing an extraction method involving Bayesian Optimization.</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F51478C-E429-14A2-3207-2EB47077624F}"/>
                  </a:ext>
                </a:extLst>
              </p:cNvPr>
              <p:cNvSpPr txBox="1"/>
              <p:nvPr/>
            </p:nvSpPr>
            <p:spPr>
              <a:xfrm>
                <a:off x="8288848" y="846621"/>
                <a:ext cx="2839348" cy="49641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E2841"/>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E2841"/>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smtClean="0">
                              <a:ln>
                                <a:noFill/>
                              </a:ln>
                              <a:solidFill>
                                <a:srgbClr val="0E2841"/>
                              </a:solidFill>
                              <a:effectLst/>
                              <a:uLnTx/>
                              <a:uFillTx/>
                              <a:latin typeface="Cambria Math" panose="02040503050406030204" pitchFamily="18" charset="0"/>
                              <a:ea typeface="+mn-ea"/>
                              <a:cs typeface="+mn-cs"/>
                            </a:rPr>
                            <m:t>𝐿𝑈</m:t>
                          </m:r>
                        </m:sub>
                      </m:sSub>
                      <m:r>
                        <a:rPr kumimoji="0" lang="en-US" sz="1800" b="0" i="1" u="none" strike="noStrike" kern="1200" cap="none" spc="0" normalizeH="0" baseline="0" noProof="0" smtClean="0">
                          <a:ln>
                            <a:noFill/>
                          </a:ln>
                          <a:solidFill>
                            <a:srgbClr val="0E2841"/>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E2841"/>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𝑁</m:t>
                              </m:r>
                            </m:e>
                            <m:sup>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𝑁</m:t>
                              </m:r>
                            </m:e>
                            <m:sup>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m:t>
                              </m:r>
                            </m:sup>
                          </m:sSup>
                        </m:num>
                        <m:den>
                          <m:sSup>
                            <m:sSupPr>
                              <m:ctrlP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𝑁</m:t>
                              </m:r>
                            </m:e>
                            <m:sup>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𝑁</m:t>
                              </m:r>
                            </m:e>
                            <m:sup>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m:t>
                              </m:r>
                            </m:sup>
                          </m:sSup>
                        </m:den>
                      </m:f>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𝛼</m:t>
                      </m:r>
                      <m:func>
                        <m:funcPr>
                          <m:ctrlP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srgbClr val="0E2841"/>
                              </a:solidFill>
                              <a:effectLst/>
                              <a:uLnTx/>
                              <a:uFillTx/>
                              <a:latin typeface="Cambria Math" panose="02040503050406030204" pitchFamily="18" charset="0"/>
                              <a:ea typeface="+mn-ea"/>
                              <a:cs typeface="+mn-cs"/>
                            </a:rPr>
                            <m:t>sin</m:t>
                          </m:r>
                        </m:fName>
                        <m:e>
                          <m:sSub>
                            <m:sSubPr>
                              <m:ctrlPr>
                                <a:rPr kumimoji="0" lang="en-US" sz="1800" b="0" i="1" u="none" strike="noStrike" kern="1200" cap="none" spc="0" normalizeH="0" baseline="0" noProof="0" smtClean="0">
                                  <a:ln>
                                    <a:noFill/>
                                  </a:ln>
                                  <a:solidFill>
                                    <a:srgbClr val="0E2841"/>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E2841"/>
                                  </a:solidFill>
                                  <a:effectLst/>
                                  <a:uLnTx/>
                                  <a:uFillTx/>
                                  <a:latin typeface="Cambria Math" panose="02040503050406030204" pitchFamily="18" charset="0"/>
                                  <a:ea typeface="+mn-ea"/>
                                  <a:cs typeface="+mn-cs"/>
                                </a:rPr>
                                <m:t>𝜙</m:t>
                              </m:r>
                            </m:e>
                            <m:sub>
                              <m:r>
                                <a:rPr kumimoji="0" lang="en-US" sz="1800" b="0" i="1" u="none" strike="noStrike" kern="1200" cap="none" spc="0" normalizeH="0" baseline="0" noProof="0" smtClean="0">
                                  <a:ln>
                                    <a:noFill/>
                                  </a:ln>
                                  <a:solidFill>
                                    <a:srgbClr val="0E2841"/>
                                  </a:solidFill>
                                  <a:effectLst/>
                                  <a:uLnTx/>
                                  <a:uFillTx/>
                                  <a:latin typeface="Cambria Math" panose="02040503050406030204" pitchFamily="18" charset="0"/>
                                  <a:ea typeface="+mn-ea"/>
                                  <a:cs typeface="+mn-cs"/>
                                </a:rPr>
                                <m:t>h</m:t>
                              </m:r>
                            </m:sub>
                          </m:sSub>
                        </m:e>
                      </m:func>
                    </m:oMath>
                  </m:oMathPara>
                </a14:m>
                <a:endPar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mc:Choice>
        <mc:Fallback xmlns="">
          <p:sp>
            <p:nvSpPr>
              <p:cNvPr id="27" name="TextBox 26">
                <a:extLst>
                  <a:ext uri="{FF2B5EF4-FFF2-40B4-BE49-F238E27FC236}">
                    <a16:creationId xmlns:a16="http://schemas.microsoft.com/office/drawing/2014/main" id="{AF51478C-E429-14A2-3207-2EB47077624F}"/>
                  </a:ext>
                </a:extLst>
              </p:cNvPr>
              <p:cNvSpPr txBox="1">
                <a:spLocks noRot="1" noChangeAspect="1" noMove="1" noResize="1" noEditPoints="1" noAdjustHandles="1" noChangeArrowheads="1" noChangeShapeType="1" noTextEdit="1"/>
              </p:cNvSpPr>
              <p:nvPr/>
            </p:nvSpPr>
            <p:spPr>
              <a:xfrm>
                <a:off x="8288848" y="846621"/>
                <a:ext cx="2839348" cy="496418"/>
              </a:xfrm>
              <a:prstGeom prst="rect">
                <a:avLst/>
              </a:prstGeom>
              <a:blipFill>
                <a:blip r:embed="rId7"/>
                <a:stretch>
                  <a:fillRect t="-5000"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52EDAAE-84AA-4421-ED0C-96F2850A7A53}"/>
                  </a:ext>
                </a:extLst>
              </p:cNvPr>
              <p:cNvSpPr txBox="1"/>
              <p:nvPr/>
            </p:nvSpPr>
            <p:spPr>
              <a:xfrm>
                <a:off x="3691830" y="4276843"/>
                <a:ext cx="2811538"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By comparing the MC and Data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𝜌</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sub>
                    </m:sSub>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distribution, we can optimize the injected asymmetry by minimizing an objective function characterizing the difference</a:t>
                </a:r>
              </a:p>
            </p:txBody>
          </p:sp>
        </mc:Choice>
        <mc:Fallback xmlns="">
          <p:sp>
            <p:nvSpPr>
              <p:cNvPr id="29" name="TextBox 28">
                <a:extLst>
                  <a:ext uri="{FF2B5EF4-FFF2-40B4-BE49-F238E27FC236}">
                    <a16:creationId xmlns:a16="http://schemas.microsoft.com/office/drawing/2014/main" id="{152EDAAE-84AA-4421-ED0C-96F2850A7A53}"/>
                  </a:ext>
                </a:extLst>
              </p:cNvPr>
              <p:cNvSpPr txBox="1">
                <a:spLocks noRot="1" noChangeAspect="1" noMove="1" noResize="1" noEditPoints="1" noAdjustHandles="1" noChangeArrowheads="1" noChangeShapeType="1" noTextEdit="1"/>
              </p:cNvSpPr>
              <p:nvPr/>
            </p:nvSpPr>
            <p:spPr>
              <a:xfrm>
                <a:off x="3691830" y="4276843"/>
                <a:ext cx="2811538" cy="2308324"/>
              </a:xfrm>
              <a:prstGeom prst="rect">
                <a:avLst/>
              </a:prstGeom>
              <a:blipFill>
                <a:blip r:embed="rId8"/>
                <a:stretch>
                  <a:fillRect l="-1345" t="-1093" r="-1794" b="-3279"/>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8F3377FE-834F-32D0-314B-EEC1B0815A6D}"/>
              </a:ext>
            </a:extLst>
          </p:cNvPr>
          <p:cNvSpPr txBox="1"/>
          <p:nvPr/>
        </p:nvSpPr>
        <p:spPr>
          <a:xfrm>
            <a:off x="7392908" y="1445189"/>
            <a:ext cx="37396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Motivations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GPD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Dihadron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BSA Background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SDME extraction</a:t>
            </a:r>
          </a:p>
        </p:txBody>
      </p:sp>
      <p:pic>
        <p:nvPicPr>
          <p:cNvPr id="35" name="Picture 34">
            <a:extLst>
              <a:ext uri="{FF2B5EF4-FFF2-40B4-BE49-F238E27FC236}">
                <a16:creationId xmlns:a16="http://schemas.microsoft.com/office/drawing/2014/main" id="{429A69C8-6B9E-3954-9E21-E6D808567715}"/>
              </a:ext>
            </a:extLst>
          </p:cNvPr>
          <p:cNvPicPr>
            <a:picLocks noChangeAspect="1"/>
          </p:cNvPicPr>
          <p:nvPr/>
        </p:nvPicPr>
        <p:blipFill>
          <a:blip r:embed="rId9"/>
          <a:stretch>
            <a:fillRect/>
          </a:stretch>
        </p:blipFill>
        <p:spPr>
          <a:xfrm>
            <a:off x="6418686" y="4053434"/>
            <a:ext cx="5864093" cy="2804566"/>
          </a:xfrm>
          <a:prstGeom prst="rect">
            <a:avLst/>
          </a:prstGeom>
        </p:spPr>
      </p:pic>
      <p:pic>
        <p:nvPicPr>
          <p:cNvPr id="36" name="Picture 35" descr="A blue text on a black background&#10;&#10;Description automatically generated">
            <a:extLst>
              <a:ext uri="{FF2B5EF4-FFF2-40B4-BE49-F238E27FC236}">
                <a16:creationId xmlns:a16="http://schemas.microsoft.com/office/drawing/2014/main" id="{F1FDC0BC-4DEF-1CFB-435C-C6D394B673CC}"/>
              </a:ext>
            </a:extLst>
          </p:cNvPr>
          <p:cNvPicPr>
            <a:picLocks noChangeAspect="1"/>
          </p:cNvPicPr>
          <p:nvPr/>
        </p:nvPicPr>
        <p:blipFill>
          <a:blip r:embed="rId10"/>
          <a:stretch>
            <a:fillRect/>
          </a:stretch>
        </p:blipFill>
        <p:spPr>
          <a:xfrm>
            <a:off x="294859" y="5623965"/>
            <a:ext cx="2262811" cy="989980"/>
          </a:xfrm>
          <a:prstGeom prst="rect">
            <a:avLst/>
          </a:prstGeom>
        </p:spPr>
      </p:pic>
      <p:sp>
        <p:nvSpPr>
          <p:cNvPr id="38" name="TextBox 37">
            <a:extLst>
              <a:ext uri="{FF2B5EF4-FFF2-40B4-BE49-F238E27FC236}">
                <a16:creationId xmlns:a16="http://schemas.microsoft.com/office/drawing/2014/main" id="{C8162302-08D0-B7C7-732B-51F3F329DA1C}"/>
              </a:ext>
            </a:extLst>
          </p:cNvPr>
          <p:cNvSpPr txBox="1"/>
          <p:nvPr/>
        </p:nvSpPr>
        <p:spPr>
          <a:xfrm>
            <a:off x="150639" y="1069726"/>
            <a:ext cx="6352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Work being done by Tyler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Hellstern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in Anselm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Vossen’s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Group</a:t>
            </a:r>
          </a:p>
        </p:txBody>
      </p:sp>
    </p:spTree>
    <p:extLst>
      <p:ext uri="{BB962C8B-B14F-4D97-AF65-F5344CB8AC3E}">
        <p14:creationId xmlns:p14="http://schemas.microsoft.com/office/powerpoint/2010/main" val="3640923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DCE83908-2BB6-CC3B-A118-A3261EDBD568}"/>
              </a:ext>
            </a:extLst>
          </p:cNvPr>
          <p:cNvSpPr txBox="1"/>
          <p:nvPr/>
        </p:nvSpPr>
        <p:spPr>
          <a:xfrm>
            <a:off x="4840335" y="2279010"/>
            <a:ext cx="27292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Calibri"/>
                <a:ea typeface="Calibri"/>
                <a:cs typeface="Calibri"/>
              </a:rPr>
              <a:t>Ongoing analysis </a:t>
            </a:r>
          </a:p>
        </p:txBody>
      </p:sp>
      <p:sp>
        <p:nvSpPr>
          <p:cNvPr id="4" name="TextBox 2">
            <a:extLst>
              <a:ext uri="{FF2B5EF4-FFF2-40B4-BE49-F238E27FC236}">
                <a16:creationId xmlns:a16="http://schemas.microsoft.com/office/drawing/2014/main" id="{D9773BC9-DB64-69EE-74BD-93389751E973}"/>
              </a:ext>
            </a:extLst>
          </p:cNvPr>
          <p:cNvSpPr txBox="1"/>
          <p:nvPr/>
        </p:nvSpPr>
        <p:spPr>
          <a:xfrm>
            <a:off x="431620" y="2854506"/>
            <a:ext cx="11560627"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dirty="0">
                <a:latin typeface="Calibri"/>
                <a:ea typeface="Calibri"/>
                <a:cs typeface="Calibri"/>
              </a:rPr>
              <a:t>Tagged photoproduction of J/𝜓 by M. Tenorio-Pita</a:t>
            </a:r>
            <a:endParaRPr lang="en-US" dirty="0"/>
          </a:p>
          <a:p>
            <a:pPr marL="742950" indent="-285750">
              <a:buFont typeface="Arial"/>
              <a:buChar char="•"/>
            </a:pPr>
            <a:r>
              <a:rPr lang="en-US" dirty="0">
                <a:latin typeface="Calibri"/>
                <a:ea typeface="Calibri"/>
                <a:cs typeface="Calibri"/>
              </a:rPr>
              <a:t>F18 In + F18 Out + S19 + S18(In + Out)</a:t>
            </a:r>
          </a:p>
          <a:p>
            <a:pPr marL="742950" lvl="1" indent="-285750">
              <a:buFont typeface="Arial"/>
              <a:buChar char="•"/>
            </a:pPr>
            <a:r>
              <a:rPr lang="en-US" dirty="0">
                <a:latin typeface="Calibri"/>
                <a:ea typeface="Calibri"/>
                <a:cs typeface="Calibri"/>
              </a:rPr>
              <a:t>Analysis is close to be finalized: expected to </a:t>
            </a:r>
            <a:r>
              <a:rPr lang="en-US" dirty="0" err="1">
                <a:latin typeface="Calibri"/>
                <a:ea typeface="Calibri"/>
                <a:cs typeface="Calibri"/>
              </a:rPr>
              <a:t>relaese</a:t>
            </a:r>
            <a:r>
              <a:rPr lang="en-US" dirty="0">
                <a:latin typeface="Calibri"/>
                <a:ea typeface="Calibri"/>
                <a:cs typeface="Calibri"/>
              </a:rPr>
              <a:t> by Summer-Fall 2026</a:t>
            </a:r>
            <a:endParaRPr lang="en-US" dirty="0"/>
          </a:p>
          <a:p>
            <a:pPr marL="285750" indent="-285750">
              <a:buFont typeface="Arial"/>
              <a:buChar char="•"/>
            </a:pPr>
            <a:endParaRPr lang="en-US" dirty="0">
              <a:latin typeface="Calibri"/>
              <a:ea typeface="Calibri"/>
              <a:cs typeface="Calibri"/>
            </a:endParaRPr>
          </a:p>
          <a:p>
            <a:pPr marL="285750" indent="-285750">
              <a:buFont typeface="Arial"/>
              <a:buChar char="•"/>
            </a:pPr>
            <a:r>
              <a:rPr lang="en-US" dirty="0">
                <a:latin typeface="Calibri"/>
                <a:ea typeface="Calibri"/>
                <a:cs typeface="Calibri"/>
              </a:rPr>
              <a:t>TCS on the Full RG-A dataset by Krishan Gopal and Evrim </a:t>
            </a:r>
            <a:r>
              <a:rPr lang="en-US" dirty="0" err="1">
                <a:latin typeface="Calibri"/>
                <a:ea typeface="Calibri"/>
                <a:cs typeface="Calibri"/>
              </a:rPr>
              <a:t>Gulser</a:t>
            </a:r>
            <a:endParaRPr lang="en-US" dirty="0">
              <a:latin typeface="Calibri"/>
              <a:ea typeface="Calibri"/>
              <a:cs typeface="Calibri"/>
            </a:endParaRPr>
          </a:p>
          <a:p>
            <a:pPr marL="742950" lvl="1" indent="-285750">
              <a:buFont typeface="Arial"/>
              <a:buChar char="•"/>
            </a:pPr>
            <a:r>
              <a:rPr lang="en-US" dirty="0">
                <a:latin typeface="Calibri"/>
                <a:ea typeface="+mn-lt"/>
                <a:cs typeface="+mn-lt"/>
              </a:rPr>
              <a:t>F18 In + F18 Out + S19 + S18 (In + Out) </a:t>
            </a:r>
          </a:p>
          <a:p>
            <a:pPr marL="742950" lvl="1" indent="-285750">
              <a:buFont typeface="Arial"/>
              <a:buChar char="•"/>
            </a:pPr>
            <a:r>
              <a:rPr lang="en-US" dirty="0">
                <a:latin typeface="Calibri"/>
                <a:ea typeface="Calibri"/>
                <a:cs typeface="Calibri"/>
              </a:rPr>
              <a:t>Analysis started in the Fall of 2025</a:t>
            </a:r>
          </a:p>
          <a:p>
            <a:pPr marL="742950" lvl="1" indent="-285750">
              <a:buFont typeface="Arial"/>
              <a:buChar char="•"/>
            </a:pPr>
            <a:r>
              <a:rPr lang="en-US" dirty="0">
                <a:latin typeface="Calibri"/>
                <a:ea typeface="Calibri"/>
                <a:cs typeface="Calibri"/>
              </a:rPr>
              <a:t>We expect analysis to be finalized by 2027</a:t>
            </a:r>
          </a:p>
          <a:p>
            <a:pPr marL="742950" lvl="1" indent="-285750">
              <a:buFont typeface="Arial"/>
              <a:buChar char="•"/>
            </a:pPr>
            <a:endParaRPr lang="en-US" dirty="0">
              <a:latin typeface="Calibri"/>
              <a:ea typeface="Calibri"/>
              <a:cs typeface="Calibri"/>
            </a:endParaRPr>
          </a:p>
          <a:p>
            <a:pPr marL="285750" indent="-285750">
              <a:buFont typeface="Arial"/>
              <a:buChar char="•"/>
            </a:pPr>
            <a:r>
              <a:rPr lang="en-US" dirty="0">
                <a:latin typeface="Aptos"/>
                <a:ea typeface="Calibri"/>
                <a:cs typeface="Calibri"/>
              </a:rPr>
              <a:t>Photoproduction of φ in e</a:t>
            </a:r>
            <a:r>
              <a:rPr lang="en-US" baseline="30000" dirty="0">
                <a:latin typeface="Aptos"/>
                <a:ea typeface="Calibri"/>
                <a:cs typeface="Calibri"/>
              </a:rPr>
              <a:t>-</a:t>
            </a:r>
            <a:r>
              <a:rPr lang="en-US" dirty="0">
                <a:latin typeface="Aptos"/>
                <a:ea typeface="Calibri"/>
                <a:cs typeface="Calibri"/>
              </a:rPr>
              <a:t>e</a:t>
            </a:r>
            <a:r>
              <a:rPr lang="en-US" baseline="30000" dirty="0">
                <a:latin typeface="Aptos"/>
                <a:ea typeface="Calibri"/>
                <a:cs typeface="Calibri"/>
              </a:rPr>
              <a:t>+</a:t>
            </a:r>
            <a:r>
              <a:rPr lang="en-US" dirty="0">
                <a:latin typeface="Aptos"/>
                <a:ea typeface="Calibri"/>
                <a:cs typeface="Calibri"/>
              </a:rPr>
              <a:t> decay channel by Mathieu </a:t>
            </a:r>
            <a:r>
              <a:rPr lang="en-US" dirty="0" err="1">
                <a:latin typeface="Aptos"/>
                <a:ea typeface="Calibri"/>
                <a:cs typeface="Calibri"/>
              </a:rPr>
              <a:t>Ronayette</a:t>
            </a:r>
            <a:r>
              <a:rPr lang="en-US" dirty="0">
                <a:latin typeface="Aptos"/>
                <a:ea typeface="Calibri"/>
                <a:cs typeface="Calibri"/>
              </a:rPr>
              <a:t> </a:t>
            </a:r>
          </a:p>
          <a:p>
            <a:pPr marL="742950" lvl="1" indent="-285750">
              <a:buFont typeface="Arial"/>
              <a:buChar char="•"/>
            </a:pPr>
            <a:r>
              <a:rPr lang="en-US" dirty="0">
                <a:latin typeface="Calibri"/>
                <a:ea typeface="Calibri"/>
                <a:cs typeface="Calibri"/>
              </a:rPr>
              <a:t>His current focus is the </a:t>
            </a:r>
            <a:r>
              <a:rPr lang="en-US" dirty="0" err="1">
                <a:latin typeface="Calibri"/>
                <a:ea typeface="Calibri"/>
                <a:cs typeface="Calibri"/>
              </a:rPr>
              <a:t>φ</a:t>
            </a:r>
            <a:r>
              <a:rPr lang="en-US" dirty="0">
                <a:latin typeface="Calibri"/>
                <a:ea typeface="Calibri"/>
                <a:cs typeface="Calibri"/>
              </a:rPr>
              <a:t>-&gt;K</a:t>
            </a:r>
            <a:r>
              <a:rPr lang="en-US" baseline="30000" dirty="0">
                <a:latin typeface="Calibri"/>
                <a:ea typeface="Calibri"/>
                <a:cs typeface="Calibri"/>
              </a:rPr>
              <a:t>-</a:t>
            </a:r>
            <a:r>
              <a:rPr lang="en-US" dirty="0">
                <a:latin typeface="Calibri"/>
                <a:ea typeface="Calibri"/>
                <a:cs typeface="Calibri"/>
              </a:rPr>
              <a:t>K</a:t>
            </a:r>
            <a:r>
              <a:rPr lang="en-US" baseline="30000" dirty="0">
                <a:latin typeface="Calibri"/>
                <a:ea typeface="Calibri"/>
                <a:cs typeface="Calibri"/>
              </a:rPr>
              <a:t>+</a:t>
            </a:r>
            <a:r>
              <a:rPr lang="en-US" dirty="0">
                <a:latin typeface="Calibri"/>
                <a:ea typeface="Calibri"/>
                <a:cs typeface="Calibri"/>
              </a:rPr>
              <a:t> on RG-B. The plan is to study dilepton decay channel after finishing RG-B analysis.</a:t>
            </a:r>
            <a:endParaRPr lang="en-US" dirty="0"/>
          </a:p>
          <a:p>
            <a:pPr marL="742950" lvl="1" indent="-285750">
              <a:buFont typeface="Arial"/>
              <a:buChar char="•"/>
            </a:pPr>
            <a:r>
              <a:rPr lang="en-US" dirty="0">
                <a:latin typeface="Calibri"/>
                <a:ea typeface="Calibri"/>
                <a:cs typeface="Calibri"/>
              </a:rPr>
              <a:t>After 2026</a:t>
            </a:r>
            <a:endParaRPr lang="en-US" dirty="0"/>
          </a:p>
        </p:txBody>
      </p:sp>
      <p:sp>
        <p:nvSpPr>
          <p:cNvPr id="5" name="TextBox 4">
            <a:extLst>
              <a:ext uri="{FF2B5EF4-FFF2-40B4-BE49-F238E27FC236}">
                <a16:creationId xmlns:a16="http://schemas.microsoft.com/office/drawing/2014/main" id="{E47F8D0E-ED6F-539D-0160-1D75363D9CFA}"/>
              </a:ext>
            </a:extLst>
          </p:cNvPr>
          <p:cNvSpPr txBox="1"/>
          <p:nvPr/>
        </p:nvSpPr>
        <p:spPr>
          <a:xfrm>
            <a:off x="433431" y="650147"/>
            <a:ext cx="113139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ptos"/>
                <a:ea typeface="Noto Sans"/>
                <a:cs typeface="Noto Sans"/>
              </a:rPr>
              <a:t>"Measurement of the near-threshold J/𝜓 photoproduction cross section with the CLAS12 experiment" by </a:t>
            </a:r>
            <a:endParaRPr lang="en-US">
              <a:latin typeface="Aptos"/>
              <a:ea typeface="Noto Sans"/>
              <a:cs typeface="Noto Sans"/>
            </a:endParaRPr>
          </a:p>
          <a:p>
            <a:r>
              <a:rPr lang="en-US">
                <a:latin typeface="Aptos"/>
                <a:ea typeface="Noto Sans"/>
                <a:cs typeface="Noto Sans"/>
              </a:rPr>
              <a:t>P. Chatagnon et al.</a:t>
            </a:r>
            <a:r>
              <a:rPr lang="en-US">
                <a:latin typeface="Aptos"/>
                <a:ea typeface="Calibri"/>
                <a:cs typeface="Calibri"/>
              </a:rPr>
              <a:t> Phys. Rev. C 113, 065203 – Published 9 June, 2026</a:t>
            </a:r>
            <a:endParaRPr lang="en-US"/>
          </a:p>
        </p:txBody>
      </p:sp>
      <p:sp>
        <p:nvSpPr>
          <p:cNvPr id="6" name="TextBox 5">
            <a:extLst>
              <a:ext uri="{FF2B5EF4-FFF2-40B4-BE49-F238E27FC236}">
                <a16:creationId xmlns:a16="http://schemas.microsoft.com/office/drawing/2014/main" id="{534A255E-189D-D7EF-7855-6D381C1886EC}"/>
              </a:ext>
            </a:extLst>
          </p:cNvPr>
          <p:cNvSpPr txBox="1"/>
          <p:nvPr/>
        </p:nvSpPr>
        <p:spPr>
          <a:xfrm>
            <a:off x="4795706" y="1489045"/>
            <a:ext cx="33444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ea typeface="Calibri"/>
                <a:cs typeface="Calibri"/>
              </a:rPr>
              <a:t>Recent Graduations</a:t>
            </a:r>
          </a:p>
        </p:txBody>
      </p:sp>
      <p:sp>
        <p:nvSpPr>
          <p:cNvPr id="7" name="TextBox 6">
            <a:extLst>
              <a:ext uri="{FF2B5EF4-FFF2-40B4-BE49-F238E27FC236}">
                <a16:creationId xmlns:a16="http://schemas.microsoft.com/office/drawing/2014/main" id="{5E68BE67-0D27-163D-B7BE-01936A277713}"/>
              </a:ext>
            </a:extLst>
          </p:cNvPr>
          <p:cNvSpPr txBox="1"/>
          <p:nvPr/>
        </p:nvSpPr>
        <p:spPr>
          <a:xfrm>
            <a:off x="517321" y="2013358"/>
            <a:ext cx="4281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Mariana Tenorio Pita : June 22, 2026</a:t>
            </a:r>
          </a:p>
        </p:txBody>
      </p:sp>
      <p:sp>
        <p:nvSpPr>
          <p:cNvPr id="8" name="TextBox 7">
            <a:extLst>
              <a:ext uri="{FF2B5EF4-FFF2-40B4-BE49-F238E27FC236}">
                <a16:creationId xmlns:a16="http://schemas.microsoft.com/office/drawing/2014/main" id="{87037000-47BA-1B01-E758-47629633422F}"/>
              </a:ext>
            </a:extLst>
          </p:cNvPr>
          <p:cNvSpPr txBox="1"/>
          <p:nvPr/>
        </p:nvSpPr>
        <p:spPr>
          <a:xfrm>
            <a:off x="4927133" y="0"/>
            <a:ext cx="347258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Arial" panose="020B0604020202020204" pitchFamily="34" charset="0"/>
                <a:ea typeface="Calibri"/>
                <a:cs typeface="Arial" panose="020B0604020202020204" pitchFamily="34" charset="0"/>
              </a:rPr>
              <a:t>Dilepton team</a:t>
            </a:r>
          </a:p>
        </p:txBody>
      </p:sp>
    </p:spTree>
    <p:extLst>
      <p:ext uri="{BB962C8B-B14F-4D97-AF65-F5344CB8AC3E}">
        <p14:creationId xmlns:p14="http://schemas.microsoft.com/office/powerpoint/2010/main" val="1031485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1B1F-045A-4D79-35D7-069DA86842D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C21E4B6-6D81-431C-F055-D805F309809D}"/>
              </a:ext>
            </a:extLst>
          </p:cNvPr>
          <p:cNvSpPr txBox="1">
            <a:spLocks/>
          </p:cNvSpPr>
          <p:nvPr/>
        </p:nvSpPr>
        <p:spPr>
          <a:xfrm>
            <a:off x="320363" y="127741"/>
            <a:ext cx="8155761" cy="91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212121"/>
                </a:solidFill>
              </a:rPr>
              <a:t>Outline</a:t>
            </a:r>
            <a:endParaRPr lang="en-US" sz="3600" dirty="0"/>
          </a:p>
        </p:txBody>
      </p:sp>
      <p:sp>
        <p:nvSpPr>
          <p:cNvPr id="6" name="Subtitle 2">
            <a:extLst>
              <a:ext uri="{FF2B5EF4-FFF2-40B4-BE49-F238E27FC236}">
                <a16:creationId xmlns:a16="http://schemas.microsoft.com/office/drawing/2014/main" id="{14783A4A-B7A2-9B1F-746B-F2ABB2049C7C}"/>
              </a:ext>
            </a:extLst>
          </p:cNvPr>
          <p:cNvSpPr txBox="1">
            <a:spLocks/>
          </p:cNvSpPr>
          <p:nvPr/>
        </p:nvSpPr>
        <p:spPr>
          <a:xfrm>
            <a:off x="320363" y="117953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sp>
        <p:nvSpPr>
          <p:cNvPr id="3" name="TextBox 2">
            <a:extLst>
              <a:ext uri="{FF2B5EF4-FFF2-40B4-BE49-F238E27FC236}">
                <a16:creationId xmlns:a16="http://schemas.microsoft.com/office/drawing/2014/main" id="{7B714885-83CC-CBB2-E29E-4A6A13B3BD33}"/>
              </a:ext>
            </a:extLst>
          </p:cNvPr>
          <p:cNvSpPr txBox="1"/>
          <p:nvPr/>
        </p:nvSpPr>
        <p:spPr>
          <a:xfrm>
            <a:off x="390525" y="844541"/>
            <a:ext cx="11801475" cy="5145255"/>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RGA Science Program </a:t>
            </a:r>
          </a:p>
          <a:p>
            <a:pPr marL="457200" indent="-4572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Run Group Organization</a:t>
            </a:r>
            <a:endParaRPr lang="en-US" sz="2400" i="0" u="none" strike="noStrike" dirty="0">
              <a:solidFill>
                <a:srgbClr val="000000"/>
              </a:solidFill>
              <a:effectLst/>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400" i="0" u="none" strike="noStrike" dirty="0">
                <a:solidFill>
                  <a:srgbClr val="000000"/>
                </a:solidFill>
                <a:effectLst/>
              </a:rPr>
              <a:t>RGA Data Configuration and Processing</a:t>
            </a:r>
          </a:p>
          <a:p>
            <a:pPr marL="457200" indent="-457200">
              <a:lnSpc>
                <a:spcPct val="150000"/>
              </a:lnSpc>
              <a:buFont typeface="Arial" panose="020B0604020202020204" pitchFamily="34" charset="0"/>
              <a:buChar char="•"/>
            </a:pPr>
            <a:r>
              <a:rPr lang="en-US" sz="2400" i="0" u="none" strike="noStrike" dirty="0">
                <a:solidFill>
                  <a:srgbClr val="000000"/>
                </a:solidFill>
                <a:effectLst/>
              </a:rPr>
              <a:t>Ongoing Analysis, Procedures, and Documentation</a:t>
            </a:r>
          </a:p>
          <a:p>
            <a:pPr marL="457200" indent="-457200">
              <a:lnSpc>
                <a:spcPct val="150000"/>
              </a:lnSpc>
              <a:buFont typeface="Arial" panose="020B0604020202020204" pitchFamily="34" charset="0"/>
              <a:buChar char="•"/>
            </a:pPr>
            <a:r>
              <a:rPr lang="en-US" sz="2400" i="0" u="none" strike="noStrike" dirty="0">
                <a:solidFill>
                  <a:srgbClr val="000000"/>
                </a:solidFill>
                <a:effectLst/>
              </a:rPr>
              <a:t>Major Accomplishments</a:t>
            </a:r>
            <a:r>
              <a:rPr lang="en-US" sz="2400" dirty="0">
                <a:solidFill>
                  <a:srgbClr val="000000"/>
                </a:solidFill>
              </a:rPr>
              <a:t> and </a:t>
            </a:r>
            <a:r>
              <a:rPr lang="en-US" sz="2400" i="0" u="none" strike="noStrike" dirty="0">
                <a:solidFill>
                  <a:srgbClr val="000000"/>
                </a:solidFill>
                <a:effectLst/>
              </a:rPr>
              <a:t>Highlights</a:t>
            </a:r>
          </a:p>
          <a:p>
            <a:pPr marL="457200" indent="-457200">
              <a:lnSpc>
                <a:spcPct val="150000"/>
              </a:lnSpc>
              <a:buFont typeface="Arial" panose="020B0604020202020204" pitchFamily="34" charset="0"/>
              <a:buChar char="•"/>
            </a:pPr>
            <a:r>
              <a:rPr lang="en-US" sz="2400" i="0" u="none" strike="noStrike" dirty="0">
                <a:solidFill>
                  <a:srgbClr val="000000"/>
                </a:solidFill>
                <a:effectLst/>
              </a:rPr>
              <a:t>Remaining Beam-Time Request</a:t>
            </a:r>
          </a:p>
          <a:p>
            <a:pPr marL="457200" indent="-457200">
              <a:lnSpc>
                <a:spcPct val="150000"/>
              </a:lnSpc>
              <a:buFont typeface="Arial" panose="020B0604020202020204" pitchFamily="34" charset="0"/>
              <a:buChar char="•"/>
            </a:pPr>
            <a:r>
              <a:rPr lang="en-US" sz="2400" i="0" u="none" strike="noStrike" dirty="0">
                <a:solidFill>
                  <a:srgbClr val="000000"/>
                </a:solidFill>
                <a:effectLst/>
              </a:rPr>
              <a:t>Plans for Pass 3 Processing</a:t>
            </a:r>
          </a:p>
          <a:p>
            <a:pPr marL="457200" indent="-457200">
              <a:lnSpc>
                <a:spcPct val="150000"/>
              </a:lnSpc>
              <a:buFont typeface="Arial" panose="020B0604020202020204" pitchFamily="34" charset="0"/>
              <a:buChar char="•"/>
            </a:pPr>
            <a:r>
              <a:rPr lang="en-US" sz="2400" i="0" u="none" strike="noStrike" dirty="0">
                <a:solidFill>
                  <a:srgbClr val="000000"/>
                </a:solidFill>
                <a:effectLst/>
              </a:rPr>
              <a:t>Summary and Outlook</a:t>
            </a:r>
            <a:br>
              <a:rPr lang="en-US" sz="3000" dirty="0"/>
            </a:br>
            <a:endParaRPr lang="en-US" sz="3000" dirty="0"/>
          </a:p>
        </p:txBody>
      </p:sp>
      <p:pic>
        <p:nvPicPr>
          <p:cNvPr id="4" name="Picture 3" descr="A logo for a company&#10;&#10;Description automatically generated">
            <a:extLst>
              <a:ext uri="{FF2B5EF4-FFF2-40B4-BE49-F238E27FC236}">
                <a16:creationId xmlns:a16="http://schemas.microsoft.com/office/drawing/2014/main" id="{89CF1B0E-5F69-0C5A-1AFF-0DDC9A1A4CA8}"/>
              </a:ext>
            </a:extLst>
          </p:cNvPr>
          <p:cNvPicPr>
            <a:picLocks noChangeAspect="1"/>
          </p:cNvPicPr>
          <p:nvPr/>
        </p:nvPicPr>
        <p:blipFill>
          <a:blip r:embed="rId3"/>
          <a:stretch>
            <a:fillRect/>
          </a:stretch>
        </p:blipFill>
        <p:spPr>
          <a:xfrm>
            <a:off x="11020926" y="-8811"/>
            <a:ext cx="1127310" cy="680659"/>
          </a:xfrm>
          <a:prstGeom prst="rect">
            <a:avLst/>
          </a:prstGeom>
        </p:spPr>
      </p:pic>
    </p:spTree>
    <p:extLst>
      <p:ext uri="{BB962C8B-B14F-4D97-AF65-F5344CB8AC3E}">
        <p14:creationId xmlns:p14="http://schemas.microsoft.com/office/powerpoint/2010/main" val="1031440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EB37FC-AF4F-93D9-5C96-6F09D2089D7D}"/>
              </a:ext>
            </a:extLst>
          </p:cNvPr>
          <p:cNvSpPr txBox="1">
            <a:spLocks/>
          </p:cNvSpPr>
          <p:nvPr/>
        </p:nvSpPr>
        <p:spPr>
          <a:xfrm>
            <a:off x="1894900" y="1"/>
            <a:ext cx="10106599" cy="5547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panose="02110004020202020204"/>
                <a:ea typeface="+mj-ea"/>
                <a:cs typeface="+mj-cs"/>
              </a:rPr>
              <a:t>CLAS12 Double-Pion (N </a:t>
            </a:r>
            <a:r>
              <a:rPr kumimoji="0" lang="el-GR" sz="2400" b="1" i="0" u="none" strike="noStrike" kern="1200" cap="none" spc="0" normalizeH="0" baseline="0" noProof="0" dirty="0">
                <a:ln>
                  <a:noFill/>
                </a:ln>
                <a:solidFill>
                  <a:prstClr val="black"/>
                </a:solidFill>
                <a:effectLst/>
                <a:uLnTx/>
                <a:uFillTx/>
                <a:latin typeface="Aptos Display" panose="02110004020202020204"/>
                <a:ea typeface="+mj-ea"/>
                <a:cs typeface="+mj-cs"/>
              </a:rPr>
              <a:t>π</a:t>
            </a:r>
            <a:r>
              <a:rPr kumimoji="0" lang="en-US" sz="2400" b="1"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el-GR" sz="2400" b="1" i="0" u="none" strike="noStrike" kern="1200" cap="none" spc="0" normalizeH="0" baseline="0" noProof="0" dirty="0">
                <a:ln>
                  <a:noFill/>
                </a:ln>
                <a:solidFill>
                  <a:prstClr val="black"/>
                </a:solidFill>
                <a:effectLst/>
                <a:uLnTx/>
                <a:uFillTx/>
                <a:latin typeface="Aptos Display" panose="02110004020202020204"/>
                <a:ea typeface="+mj-ea"/>
                <a:cs typeface="+mj-cs"/>
              </a:rPr>
              <a:t>π) </a:t>
            </a:r>
            <a:r>
              <a:rPr kumimoji="0" lang="en-US" sz="2400" b="1" i="0" u="none" strike="noStrike" kern="1200" cap="none" spc="0" normalizeH="0" baseline="0" noProof="0" dirty="0">
                <a:ln>
                  <a:noFill/>
                </a:ln>
                <a:solidFill>
                  <a:prstClr val="black"/>
                </a:solidFill>
                <a:effectLst/>
                <a:uLnTx/>
                <a:uFillTx/>
                <a:latin typeface="Aptos Display" panose="02110004020202020204"/>
                <a:ea typeface="+mj-ea"/>
                <a:cs typeface="+mj-cs"/>
              </a:rPr>
              <a:t>Cross Sections in resonance region</a:t>
            </a:r>
          </a:p>
        </p:txBody>
      </p:sp>
      <p:sp>
        <p:nvSpPr>
          <p:cNvPr id="21" name="Rectangle 20">
            <a:extLst>
              <a:ext uri="{FF2B5EF4-FFF2-40B4-BE49-F238E27FC236}">
                <a16:creationId xmlns:a16="http://schemas.microsoft.com/office/drawing/2014/main" id="{D683A1C6-2C18-89A4-F0DC-5CD2E52C6CA5}"/>
              </a:ext>
            </a:extLst>
          </p:cNvPr>
          <p:cNvSpPr/>
          <p:nvPr/>
        </p:nvSpPr>
        <p:spPr>
          <a:xfrm>
            <a:off x="239398" y="433059"/>
            <a:ext cx="5458691" cy="3961851"/>
          </a:xfrm>
          <a:prstGeom prst="rect">
            <a:avLst/>
          </a:prstGeom>
          <a:solidFill>
            <a:schemeClr val="accent6">
              <a:lumMod val="20000"/>
              <a:lumOff val="80000"/>
            </a:schemeClr>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Scientific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N*</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studies provides key insight into the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internal structure of hadrons</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and the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strong interaction dynamics</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responsible for nucleon resonance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This analysis extracts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differential cross sections for charged double-pion electroproduction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☞These cross sections will be used as input to the data-driven</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JM model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extract resonance electrocouplings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across still not explored range of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Q</a:t>
            </a:r>
            <a:r>
              <a:rPr kumimoji="0" lang="en-US" sz="1600" b="1" i="0" u="none" strike="noStrike" kern="1200" cap="none" spc="0" normalizeH="0" baseline="30000" noProof="0" dirty="0">
                <a:ln>
                  <a:noFill/>
                </a:ln>
                <a:solidFill>
                  <a:prstClr val="black"/>
                </a:solidFill>
                <a:effectLst/>
                <a:uLnTx/>
                <a:uFillTx/>
                <a:latin typeface="Aptos" panose="02110004020202020204"/>
                <a:ea typeface="+mn-ea"/>
                <a:cs typeface="+mn-cs"/>
              </a:rPr>
              <a:t>2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[5.0-8.0] GeV</a:t>
            </a:r>
            <a:r>
              <a:rPr kumimoji="0" lang="en-US" sz="1600" b="1" i="0" u="none" strike="noStrike" kern="1200" cap="none" spc="0" normalizeH="0" baseline="30000" noProof="0" dirty="0">
                <a:ln>
                  <a:noFill/>
                </a:ln>
                <a:solidFill>
                  <a:prstClr val="black"/>
                </a:solidFill>
                <a:effectLst/>
                <a:uLnTx/>
                <a:uFillTx/>
                <a:latin typeface="Aptos" panose="0211000402020202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evolution of resonance electrocouplings across this Q</a:t>
            </a:r>
            <a:r>
              <a:rPr kumimoji="0" lang="en-US" sz="16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range probes the distance scales where the transition from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non-perturbative towards perturbative QCD</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is expected and provides insight into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hadron mass generation</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Rounded Rectangle 22">
            <a:extLst>
              <a:ext uri="{FF2B5EF4-FFF2-40B4-BE49-F238E27FC236}">
                <a16:creationId xmlns:a16="http://schemas.microsoft.com/office/drawing/2014/main" id="{84134E61-14E1-D3C2-B1A2-71C8B4CBA212}"/>
              </a:ext>
            </a:extLst>
          </p:cNvPr>
          <p:cNvSpPr/>
          <p:nvPr/>
        </p:nvSpPr>
        <p:spPr>
          <a:xfrm>
            <a:off x="5889481" y="2097739"/>
            <a:ext cx="6182589" cy="16355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Exp. data:   -</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RGA, Fall 2018 data with inbending configuration </a:t>
            </a:r>
            <a:r>
              <a:rPr kumimoji="0" lang="en-US" altLang="en-US" sz="1600" b="1" i="0" u="none" strike="noStrike" kern="1200" cap="none" spc="0" normalizeH="0" baseline="0" noProof="0" dirty="0">
                <a:ln>
                  <a:noFill/>
                </a:ln>
                <a:solidFill>
                  <a:prstClr val="white"/>
                </a:solidFill>
                <a:effectLst/>
                <a:uLnTx/>
                <a:uFillTx/>
                <a:latin typeface="Lahore Gurmukhi Bold" charset="0"/>
                <a:ea typeface="+mn-ea"/>
                <a:cs typeface="+mn-cs"/>
              </a:rPr>
              <a:t>Simulations: </a:t>
            </a:r>
            <a:r>
              <a:rPr kumimoji="0" lang="en-US" altLang="en-US" sz="1600" b="0" i="0" u="none" strike="noStrike" kern="1200" cap="none" spc="0" normalizeH="0" baseline="0" noProof="0" dirty="0">
                <a:ln>
                  <a:noFill/>
                </a:ln>
                <a:solidFill>
                  <a:prstClr val="white"/>
                </a:solidFill>
                <a:effectLst/>
                <a:uLnTx/>
                <a:uFillTx/>
                <a:latin typeface="Lahore Gurmukhi" charset="0"/>
                <a:ea typeface="+mn-ea"/>
                <a:cs typeface="+mn-cs"/>
              </a:rPr>
              <a:t>- </a:t>
            </a:r>
            <a:r>
              <a:rPr kumimoji="0" lang="en-US" altLang="en-US" sz="1600" b="0" i="0" u="none" strike="noStrike" kern="1200" cap="none" spc="0" normalizeH="0" baseline="0" noProof="0" dirty="0">
                <a:ln>
                  <a:noFill/>
                </a:ln>
                <a:solidFill>
                  <a:prstClr val="white"/>
                </a:solidFill>
                <a:effectLst/>
                <a:uLnTx/>
                <a:uFillTx/>
                <a:latin typeface="Aptos" panose="02110004020202020204"/>
                <a:ea typeface="+mn-ea"/>
                <a:cs typeface="+mn-cs"/>
              </a:rPr>
              <a:t>TWOPEG event generator is used (gemc 5.10) </a:t>
            </a: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white"/>
                </a:solidFill>
                <a:effectLst/>
                <a:uLnTx/>
                <a:uFillTx/>
                <a:latin typeface="Aptos" panose="02110004020202020204"/>
                <a:ea typeface="+mn-ea"/>
                <a:cs typeface="+mn-cs"/>
              </a:rPr>
              <a:t>Topology:</a:t>
            </a:r>
            <a:r>
              <a:rPr kumimoji="0" lang="en-US" altLang="en-US" sz="1600" b="0" i="0" u="none" strike="noStrike" kern="1200" cap="none" spc="0" normalizeH="0" baseline="0" noProof="0" dirty="0">
                <a:ln>
                  <a:noFill/>
                </a:ln>
                <a:solidFill>
                  <a:prstClr val="white"/>
                </a:solidFill>
                <a:effectLst/>
                <a:uLnTx/>
                <a:uFillTx/>
                <a:latin typeface="Aptos" panose="02110004020202020204"/>
                <a:ea typeface="+mn-ea"/>
                <a:cs typeface="+mn-cs"/>
              </a:rPr>
              <a:t>  Missing </a:t>
            </a:r>
            <a:r>
              <a:rPr kumimoji="0" lang="el-GR" sz="1600" b="1" i="0" u="none" strike="noStrike" kern="1200" cap="none" spc="0" normalizeH="0" baseline="0" noProof="0" dirty="0">
                <a:ln>
                  <a:noFill/>
                </a:ln>
                <a:solidFill>
                  <a:prstClr val="white"/>
                </a:solidFill>
                <a:effectLst/>
                <a:uLnTx/>
                <a:uFillTx/>
                <a:latin typeface="Aptos" panose="02110004020202020204"/>
                <a:ea typeface="+mn-ea"/>
                <a:cs typeface="+mn-cs"/>
              </a:rPr>
              <a:t>π</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altLang="en-US" sz="16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altLang="en-US" sz="1600" b="0" i="0" u="none" strike="noStrike" kern="1200" cap="none" spc="0" normalizeH="0" baseline="0" noProof="0" dirty="0">
                <a:ln>
                  <a:noFill/>
                </a:ln>
                <a:solidFill>
                  <a:prstClr val="white"/>
                </a:solidFill>
                <a:effectLst/>
                <a:uLnTx/>
                <a:uFillTx/>
                <a:latin typeface="Aptos" panose="02110004020202020204"/>
                <a:ea typeface="+mn-ea"/>
                <a:cs typeface="+mn-cs"/>
              </a:rPr>
              <a:t>topology (</a:t>
            </a:r>
            <a:r>
              <a:rPr kumimoji="0" lang="en-US" altLang="en-US" sz="1600" b="1" i="0" u="none" strike="noStrike" kern="1200" cap="none" spc="0" normalizeH="0" baseline="0" noProof="0" dirty="0">
                <a:ln>
                  <a:noFill/>
                </a:ln>
                <a:solidFill>
                  <a:prstClr val="white"/>
                </a:solidFill>
                <a:effectLst/>
                <a:uLnTx/>
                <a:uFillTx/>
                <a:latin typeface="Aptos" panose="02110004020202020204"/>
                <a:ea typeface="+mn-ea"/>
                <a:cs typeface="+mn-cs"/>
              </a:rPr>
              <a:t>ep </a:t>
            </a:r>
            <a:r>
              <a:rPr kumimoji="0" lang="en-US" altLang="en-US" sz="1600" b="1" i="0" u="none" strike="noStrike" kern="1200" cap="none" spc="0" normalizeH="0" baseline="0" noProof="0" dirty="0">
                <a:ln>
                  <a:noFill/>
                </a:ln>
                <a:solidFill>
                  <a:prstClr val="white"/>
                </a:solidFill>
                <a:effectLst/>
                <a:uLnTx/>
                <a:uFillTx/>
                <a:latin typeface="Aptos" panose="02110004020202020204"/>
                <a:ea typeface="+mn-ea"/>
                <a:cs typeface="+mn-cs"/>
                <a:sym typeface="Wingdings" pitchFamily="2" charset="2"/>
              </a:rPr>
              <a:t></a:t>
            </a:r>
            <a:r>
              <a:rPr kumimoji="0" lang="en-US" altLang="en-US" sz="1600" b="1" i="0" u="none" strike="noStrike" kern="1200" cap="none" spc="0" normalizeH="0" baseline="0" noProof="0" dirty="0">
                <a:ln>
                  <a:noFill/>
                </a:ln>
                <a:solidFill>
                  <a:prstClr val="white"/>
                </a:solidFill>
                <a:effectLst/>
                <a:uLnTx/>
                <a:uFillTx/>
                <a:latin typeface="Aptos" panose="02110004020202020204"/>
                <a:ea typeface="+mn-ea"/>
                <a:cs typeface="+mn-cs"/>
              </a:rPr>
              <a:t> e’p’</a:t>
            </a:r>
            <a:r>
              <a:rPr kumimoji="0" lang="el-GR" sz="1600" b="1" i="0" u="none" strike="noStrike" kern="1200" cap="none" spc="0" normalizeH="0" baseline="0" noProof="0" dirty="0">
                <a:ln>
                  <a:noFill/>
                </a:ln>
                <a:solidFill>
                  <a:prstClr val="white"/>
                </a:solidFill>
                <a:effectLst/>
                <a:uLnTx/>
                <a:uFillTx/>
                <a:latin typeface="Aptos" panose="02110004020202020204"/>
                <a:ea typeface="+mn-ea"/>
                <a:cs typeface="+mn-cs"/>
              </a:rPr>
              <a:t> π</a:t>
            </a:r>
            <a:r>
              <a:rPr kumimoji="0" lang="en-US" altLang="en-US" sz="1600" b="1"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Kinematic coverage: </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1.40 &lt;= </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W</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&lt; 2.10 GeV,     2.4 &lt;=</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Q</a:t>
            </a:r>
            <a:r>
              <a:rPr kumimoji="0" lang="en-US" sz="1600" b="1"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&lt; 8.0 GeV</a:t>
            </a:r>
            <a:r>
              <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mn-cs"/>
              </a:rPr>
              <a:t>2</a:t>
            </a:r>
          </a:p>
        </p:txBody>
      </p:sp>
      <p:sp>
        <p:nvSpPr>
          <p:cNvPr id="28" name="Rounded Rectangle 27">
            <a:extLst>
              <a:ext uri="{FF2B5EF4-FFF2-40B4-BE49-F238E27FC236}">
                <a16:creationId xmlns:a16="http://schemas.microsoft.com/office/drawing/2014/main" id="{8601F4C4-C921-AE16-FCB1-D8E3C6D68766}"/>
              </a:ext>
            </a:extLst>
          </p:cNvPr>
          <p:cNvSpPr/>
          <p:nvPr/>
        </p:nvSpPr>
        <p:spPr>
          <a:xfrm>
            <a:off x="5933432" y="3864156"/>
            <a:ext cx="6167112" cy="282632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4" name="Picture 12">
            <a:extLst>
              <a:ext uri="{FF2B5EF4-FFF2-40B4-BE49-F238E27FC236}">
                <a16:creationId xmlns:a16="http://schemas.microsoft.com/office/drawing/2014/main" id="{1EE05DFC-33A0-E993-A282-70FBBD227487}"/>
              </a:ext>
            </a:extLst>
          </p:cNvPr>
          <p:cNvPicPr/>
          <p:nvPr/>
        </p:nvPicPr>
        <p:blipFill>
          <a:blip r:embed="rId3"/>
          <a:stretch/>
        </p:blipFill>
        <p:spPr>
          <a:xfrm>
            <a:off x="6531701" y="4113741"/>
            <a:ext cx="5204474" cy="863155"/>
          </a:xfrm>
          <a:prstGeom prst="rect">
            <a:avLst/>
          </a:prstGeom>
          <a:ln>
            <a:noFill/>
          </a:ln>
        </p:spPr>
      </p:pic>
      <p:pic>
        <p:nvPicPr>
          <p:cNvPr id="35" name="Picture 14">
            <a:extLst>
              <a:ext uri="{FF2B5EF4-FFF2-40B4-BE49-F238E27FC236}">
                <a16:creationId xmlns:a16="http://schemas.microsoft.com/office/drawing/2014/main" id="{19C064CC-D37B-F3E7-1EBA-82E026C4A02D}"/>
              </a:ext>
            </a:extLst>
          </p:cNvPr>
          <p:cNvPicPr/>
          <p:nvPr/>
        </p:nvPicPr>
        <p:blipFill>
          <a:blip r:embed="rId4"/>
          <a:stretch/>
        </p:blipFill>
        <p:spPr>
          <a:xfrm>
            <a:off x="6531701" y="5077691"/>
            <a:ext cx="4692041" cy="650139"/>
          </a:xfrm>
          <a:prstGeom prst="rect">
            <a:avLst/>
          </a:prstGeom>
          <a:ln>
            <a:noFill/>
          </a:ln>
        </p:spPr>
      </p:pic>
      <p:pic>
        <p:nvPicPr>
          <p:cNvPr id="36" name="Picture 16">
            <a:extLst>
              <a:ext uri="{FF2B5EF4-FFF2-40B4-BE49-F238E27FC236}">
                <a16:creationId xmlns:a16="http://schemas.microsoft.com/office/drawing/2014/main" id="{686AAFEF-1A1F-C55F-9221-78B64C2F47DD}"/>
              </a:ext>
            </a:extLst>
          </p:cNvPr>
          <p:cNvPicPr/>
          <p:nvPr/>
        </p:nvPicPr>
        <p:blipFill>
          <a:blip r:embed="rId5"/>
          <a:stretch/>
        </p:blipFill>
        <p:spPr>
          <a:xfrm>
            <a:off x="6531700" y="5870190"/>
            <a:ext cx="4692041" cy="652143"/>
          </a:xfrm>
          <a:prstGeom prst="rect">
            <a:avLst/>
          </a:prstGeom>
          <a:ln>
            <a:noFill/>
          </a:ln>
        </p:spPr>
      </p:pic>
      <p:sp>
        <p:nvSpPr>
          <p:cNvPr id="45" name="TextBox 44">
            <a:extLst>
              <a:ext uri="{FF2B5EF4-FFF2-40B4-BE49-F238E27FC236}">
                <a16:creationId xmlns:a16="http://schemas.microsoft.com/office/drawing/2014/main" id="{8AD9BB5D-9302-9778-FAC3-E3F8DA296B3E}"/>
              </a:ext>
            </a:extLst>
          </p:cNvPr>
          <p:cNvSpPr txBox="1"/>
          <p:nvPr/>
        </p:nvSpPr>
        <p:spPr>
          <a:xfrm>
            <a:off x="6407010" y="3844748"/>
            <a:ext cx="44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Cross Section Formulae</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 name="Rounded Rectangle 130">
            <a:extLst>
              <a:ext uri="{FF2B5EF4-FFF2-40B4-BE49-F238E27FC236}">
                <a16:creationId xmlns:a16="http://schemas.microsoft.com/office/drawing/2014/main" id="{96E0CF8D-2C28-DA83-98B6-DF1FEF8BEF84}"/>
              </a:ext>
            </a:extLst>
          </p:cNvPr>
          <p:cNvSpPr/>
          <p:nvPr/>
        </p:nvSpPr>
        <p:spPr>
          <a:xfrm>
            <a:off x="55420" y="4521031"/>
            <a:ext cx="2740157" cy="21430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2" name="TextBox 131">
            <a:extLst>
              <a:ext uri="{FF2B5EF4-FFF2-40B4-BE49-F238E27FC236}">
                <a16:creationId xmlns:a16="http://schemas.microsoft.com/office/drawing/2014/main" id="{74460362-7FC3-4C9F-3163-0BF7E313C4AB}"/>
              </a:ext>
            </a:extLst>
          </p:cNvPr>
          <p:cNvSpPr txBox="1"/>
          <p:nvPr/>
        </p:nvSpPr>
        <p:spPr>
          <a:xfrm>
            <a:off x="138547" y="4682837"/>
            <a:ext cx="2601610"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ptos" panose="02110004020202020204"/>
                <a:ea typeface="+mn-ea"/>
                <a:cs typeface="+mn-cs"/>
              </a:rPr>
              <a:t>Physics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Particle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Fiducial Cuts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☞Energy/Mom. Corr.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☞MC Smearing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Event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Cross-Section Extraction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3" name="Rounded Rectangle 132">
            <a:extLst>
              <a:ext uri="{FF2B5EF4-FFF2-40B4-BE49-F238E27FC236}">
                <a16:creationId xmlns:a16="http://schemas.microsoft.com/office/drawing/2014/main" id="{8AAFBE07-F10B-6605-1D49-5549903BE09A}"/>
              </a:ext>
            </a:extLst>
          </p:cNvPr>
          <p:cNvSpPr/>
          <p:nvPr/>
        </p:nvSpPr>
        <p:spPr>
          <a:xfrm>
            <a:off x="3096867" y="4545318"/>
            <a:ext cx="2740157" cy="21430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4" name="TextBox 133">
            <a:extLst>
              <a:ext uri="{FF2B5EF4-FFF2-40B4-BE49-F238E27FC236}">
                <a16:creationId xmlns:a16="http://schemas.microsoft.com/office/drawing/2014/main" id="{81229E93-BACD-32EF-C069-4E81F1842CBC}"/>
              </a:ext>
            </a:extLst>
          </p:cNvPr>
          <p:cNvSpPr txBox="1"/>
          <p:nvPr/>
        </p:nvSpPr>
        <p:spPr>
          <a:xfrm>
            <a:off x="3180540" y="4692140"/>
            <a:ext cx="2662908" cy="181588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ptos" panose="02110004020202020204"/>
                <a:ea typeface="+mn-ea"/>
                <a:cs typeface="+mn-cs"/>
              </a:rPr>
              <a:t>Cross Section Corrections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Detector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Radiative Effects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☞Bin Centering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☞Background Subtraction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Acceptance Holes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Aptos" panose="02110004020202020204"/>
                <a:ea typeface="+mn-ea"/>
                <a:cs typeface="+mn-cs"/>
              </a:rPr>
              <a:t>☞ Final Cross-Sections</a:t>
            </a:r>
          </a:p>
        </p:txBody>
      </p:sp>
      <p:sp>
        <p:nvSpPr>
          <p:cNvPr id="135" name="Right Arrow 134">
            <a:extLst>
              <a:ext uri="{FF2B5EF4-FFF2-40B4-BE49-F238E27FC236}">
                <a16:creationId xmlns:a16="http://schemas.microsoft.com/office/drawing/2014/main" id="{DDC49A62-91CE-4B64-7911-8DBBE44F9818}"/>
              </a:ext>
            </a:extLst>
          </p:cNvPr>
          <p:cNvSpPr/>
          <p:nvPr/>
        </p:nvSpPr>
        <p:spPr>
          <a:xfrm>
            <a:off x="2795577" y="5331776"/>
            <a:ext cx="301290" cy="5384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7" name="Picture 136" descr="A graph of a graph of a number of data&#10;&#10;AI-generated content may be incorrect.">
            <a:extLst>
              <a:ext uri="{FF2B5EF4-FFF2-40B4-BE49-F238E27FC236}">
                <a16:creationId xmlns:a16="http://schemas.microsoft.com/office/drawing/2014/main" id="{D797CB2C-94C4-BCF0-ADC8-4CCE235A99C5}"/>
              </a:ext>
            </a:extLst>
          </p:cNvPr>
          <p:cNvPicPr>
            <a:picLocks noChangeAspect="1"/>
          </p:cNvPicPr>
          <p:nvPr/>
        </p:nvPicPr>
        <p:blipFill>
          <a:blip r:embed="rId6"/>
          <a:srcRect r="50009"/>
          <a:stretch>
            <a:fillRect/>
          </a:stretch>
        </p:blipFill>
        <p:spPr>
          <a:xfrm>
            <a:off x="9318039" y="421696"/>
            <a:ext cx="1900386" cy="1578283"/>
          </a:xfrm>
          <a:prstGeom prst="rect">
            <a:avLst/>
          </a:prstGeom>
        </p:spPr>
      </p:pic>
      <p:sp>
        <p:nvSpPr>
          <p:cNvPr id="139" name="TextBox 138">
            <a:extLst>
              <a:ext uri="{FF2B5EF4-FFF2-40B4-BE49-F238E27FC236}">
                <a16:creationId xmlns:a16="http://schemas.microsoft.com/office/drawing/2014/main" id="{F7279CF6-2D3F-114A-D56E-7F7E5A6090D5}"/>
              </a:ext>
            </a:extLst>
          </p:cNvPr>
          <p:cNvSpPr txBox="1"/>
          <p:nvPr/>
        </p:nvSpPr>
        <p:spPr>
          <a:xfrm>
            <a:off x="11229619" y="30859"/>
            <a:ext cx="10784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6B24"/>
                </a:solidFill>
                <a:effectLst/>
                <a:uLnTx/>
                <a:uFillTx/>
                <a:latin typeface="Aptos" panose="02110004020202020204"/>
                <a:ea typeface="+mn-ea"/>
                <a:cs typeface="+mn-cs"/>
              </a:rPr>
              <a:t>K. Neupane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6B24"/>
                </a:solidFill>
                <a:effectLst/>
                <a:uLnTx/>
                <a:uFillTx/>
                <a:latin typeface="Aptos" panose="02110004020202020204"/>
                <a:ea typeface="+mn-ea"/>
                <a:cs typeface="+mn-cs"/>
              </a:rPr>
              <a:t>R.W. Gothe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6B24"/>
                </a:solidFill>
                <a:effectLst/>
                <a:uLnTx/>
                <a:uFillTx/>
                <a:latin typeface="Aptos" panose="02110004020202020204"/>
                <a:ea typeface="+mn-ea"/>
                <a:cs typeface="+mn-cs"/>
              </a:rPr>
              <a:t>D.S. Carman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6B24"/>
                </a:solidFill>
                <a:effectLst/>
                <a:uLnTx/>
                <a:uFillTx/>
                <a:latin typeface="Aptos" panose="02110004020202020204"/>
                <a:ea typeface="+mn-ea"/>
                <a:cs typeface="+mn-cs"/>
              </a:rPr>
              <a:t>V.I. Mokeev</a:t>
            </a:r>
          </a:p>
        </p:txBody>
      </p:sp>
      <p:grpSp>
        <p:nvGrpSpPr>
          <p:cNvPr id="8" name="Group 7">
            <a:extLst>
              <a:ext uri="{FF2B5EF4-FFF2-40B4-BE49-F238E27FC236}">
                <a16:creationId xmlns:a16="http://schemas.microsoft.com/office/drawing/2014/main" id="{DDE09233-14E1-9151-0933-341C32EE897D}"/>
              </a:ext>
            </a:extLst>
          </p:cNvPr>
          <p:cNvGrpSpPr/>
          <p:nvPr/>
        </p:nvGrpSpPr>
        <p:grpSpPr>
          <a:xfrm>
            <a:off x="5905429" y="438375"/>
            <a:ext cx="3330754" cy="1537305"/>
            <a:chOff x="5873533" y="433059"/>
            <a:chExt cx="3330754" cy="1537305"/>
          </a:xfrm>
        </p:grpSpPr>
        <p:pic>
          <p:nvPicPr>
            <p:cNvPr id="2" name="Picture 1" descr="A diagram of a physics experiment&#10;&#10;Description automatically generated">
              <a:extLst>
                <a:ext uri="{FF2B5EF4-FFF2-40B4-BE49-F238E27FC236}">
                  <a16:creationId xmlns:a16="http://schemas.microsoft.com/office/drawing/2014/main" id="{717158FC-97E1-C805-5D9B-0B24D0D87ECD}"/>
                </a:ext>
              </a:extLst>
            </p:cNvPr>
            <p:cNvPicPr>
              <a:picLocks noChangeAspect="1"/>
            </p:cNvPicPr>
            <p:nvPr/>
          </p:nvPicPr>
          <p:blipFill>
            <a:blip r:embed="rId7">
              <a:extLst>
                <a:ext uri="{28A0092B-C50C-407E-A947-70E740481C1C}">
                  <a14:useLocalDpi xmlns:a14="http://schemas.microsoft.com/office/drawing/2010/main" val="0"/>
                </a:ext>
              </a:extLst>
            </a:blip>
            <a:srcRect b="16862"/>
            <a:stretch/>
          </p:blipFill>
          <p:spPr>
            <a:xfrm>
              <a:off x="5873533" y="433059"/>
              <a:ext cx="3330754" cy="1537305"/>
            </a:xfrm>
            <a:prstGeom prst="rect">
              <a:avLst/>
            </a:prstGeom>
          </p:spPr>
        </p:pic>
        <p:sp>
          <p:nvSpPr>
            <p:cNvPr id="5" name="Oval 4">
              <a:extLst>
                <a:ext uri="{FF2B5EF4-FFF2-40B4-BE49-F238E27FC236}">
                  <a16:creationId xmlns:a16="http://schemas.microsoft.com/office/drawing/2014/main" id="{85FB2FF2-1601-5516-D4C1-E23E0EE8B4AC}"/>
                </a:ext>
              </a:extLst>
            </p:cNvPr>
            <p:cNvSpPr/>
            <p:nvPr/>
          </p:nvSpPr>
          <p:spPr>
            <a:xfrm>
              <a:off x="7025270" y="1124712"/>
              <a:ext cx="268077" cy="27504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5739D658-BF77-F0AC-1631-55EDD0A67957}"/>
                </a:ext>
              </a:extLst>
            </p:cNvPr>
            <p:cNvSpPr/>
            <p:nvPr/>
          </p:nvSpPr>
          <p:spPr>
            <a:xfrm>
              <a:off x="7882417" y="1128695"/>
              <a:ext cx="268077" cy="275049"/>
            </a:xfrm>
            <a:prstGeom prst="ellipse">
              <a:avLst/>
            </a:prstGeom>
            <a:solidFill>
              <a:srgbClr val="00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EE7B1CB-1EE2-0F76-DA4A-B27067CBFEA7}"/>
                </a:ext>
              </a:extLst>
            </p:cNvPr>
            <p:cNvSpPr txBox="1"/>
            <p:nvPr/>
          </p:nvSpPr>
          <p:spPr>
            <a:xfrm>
              <a:off x="7169941" y="1448025"/>
              <a:ext cx="91242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Channel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Interest</a:t>
              </a:r>
            </a:p>
          </p:txBody>
        </p:sp>
      </p:grpSp>
    </p:spTree>
    <p:extLst>
      <p:ext uri="{BB962C8B-B14F-4D97-AF65-F5344CB8AC3E}">
        <p14:creationId xmlns:p14="http://schemas.microsoft.com/office/powerpoint/2010/main" val="3038301904"/>
      </p:ext>
    </p:extLst>
  </p:cSld>
  <p:clrMapOvr>
    <a:masterClrMapping/>
  </p:clrMapOvr>
  <mc:AlternateContent xmlns:mc="http://schemas.openxmlformats.org/markup-compatibility/2006" xmlns:p14="http://schemas.microsoft.com/office/powerpoint/2010/main">
    <mc:Choice Requires="p14">
      <p:transition spd="slow" p14:dur="11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6BAD-4BF0-DEBD-7448-30D859BE0D19}"/>
              </a:ext>
            </a:extLst>
          </p:cNvPr>
          <p:cNvSpPr txBox="1">
            <a:spLocks/>
          </p:cNvSpPr>
          <p:nvPr/>
        </p:nvSpPr>
        <p:spPr>
          <a:xfrm>
            <a:off x="1894900" y="1"/>
            <a:ext cx="10106599" cy="5547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Display" panose="02110004020202020204"/>
                <a:ea typeface="+mj-ea"/>
                <a:cs typeface="+mj-cs"/>
              </a:rPr>
              <a:t>CLAS12 Double-Pion (N </a:t>
            </a:r>
            <a:r>
              <a:rPr kumimoji="0" lang="el-GR" sz="2400" b="1" i="0" u="none" strike="noStrike" kern="1200" cap="none" spc="0" normalizeH="0" baseline="0" noProof="0" dirty="0">
                <a:ln>
                  <a:noFill/>
                </a:ln>
                <a:solidFill>
                  <a:prstClr val="black"/>
                </a:solidFill>
                <a:effectLst/>
                <a:uLnTx/>
                <a:uFillTx/>
                <a:latin typeface="Aptos Display" panose="02110004020202020204"/>
                <a:ea typeface="+mj-ea"/>
                <a:cs typeface="+mj-cs"/>
              </a:rPr>
              <a:t>π</a:t>
            </a:r>
            <a:r>
              <a:rPr kumimoji="0" lang="en-US" sz="2400" b="1"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el-GR" sz="2400" b="1" i="0" u="none" strike="noStrike" kern="1200" cap="none" spc="0" normalizeH="0" baseline="0" noProof="0" dirty="0">
                <a:ln>
                  <a:noFill/>
                </a:ln>
                <a:solidFill>
                  <a:prstClr val="black"/>
                </a:solidFill>
                <a:effectLst/>
                <a:uLnTx/>
                <a:uFillTx/>
                <a:latin typeface="Aptos Display" panose="02110004020202020204"/>
                <a:ea typeface="+mj-ea"/>
                <a:cs typeface="+mj-cs"/>
              </a:rPr>
              <a:t>π) </a:t>
            </a:r>
            <a:r>
              <a:rPr kumimoji="0" lang="en-US" sz="2400" b="1" i="0" u="none" strike="noStrike" kern="1200" cap="none" spc="0" normalizeH="0" baseline="0" noProof="0" dirty="0">
                <a:ln>
                  <a:noFill/>
                </a:ln>
                <a:solidFill>
                  <a:prstClr val="black"/>
                </a:solidFill>
                <a:effectLst/>
                <a:uLnTx/>
                <a:uFillTx/>
                <a:latin typeface="Aptos Display" panose="02110004020202020204"/>
                <a:ea typeface="+mj-ea"/>
                <a:cs typeface="+mj-cs"/>
              </a:rPr>
              <a:t>Cross Sections in resonance region</a:t>
            </a:r>
          </a:p>
        </p:txBody>
      </p:sp>
      <p:pic>
        <p:nvPicPr>
          <p:cNvPr id="8" name="Picture 7">
            <a:extLst>
              <a:ext uri="{FF2B5EF4-FFF2-40B4-BE49-F238E27FC236}">
                <a16:creationId xmlns:a16="http://schemas.microsoft.com/office/drawing/2014/main" id="{3E72C3AF-5712-968F-EA1F-657E07203833}"/>
              </a:ext>
            </a:extLst>
          </p:cNvPr>
          <p:cNvPicPr>
            <a:picLocks noChangeAspect="1"/>
          </p:cNvPicPr>
          <p:nvPr/>
        </p:nvPicPr>
        <p:blipFill>
          <a:blip r:embed="rId2"/>
          <a:stretch>
            <a:fillRect/>
          </a:stretch>
        </p:blipFill>
        <p:spPr>
          <a:xfrm>
            <a:off x="5205773" y="343048"/>
            <a:ext cx="5462227" cy="4280645"/>
          </a:xfrm>
          <a:prstGeom prst="rect">
            <a:avLst/>
          </a:prstGeom>
        </p:spPr>
      </p:pic>
      <p:pic>
        <p:nvPicPr>
          <p:cNvPr id="10" name="Picture 9">
            <a:extLst>
              <a:ext uri="{FF2B5EF4-FFF2-40B4-BE49-F238E27FC236}">
                <a16:creationId xmlns:a16="http://schemas.microsoft.com/office/drawing/2014/main" id="{0B1D4531-F121-C035-3380-673124218836}"/>
              </a:ext>
            </a:extLst>
          </p:cNvPr>
          <p:cNvPicPr>
            <a:picLocks noChangeAspect="1"/>
          </p:cNvPicPr>
          <p:nvPr/>
        </p:nvPicPr>
        <p:blipFill>
          <a:blip r:embed="rId3"/>
          <a:stretch>
            <a:fillRect/>
          </a:stretch>
        </p:blipFill>
        <p:spPr>
          <a:xfrm>
            <a:off x="380281" y="549564"/>
            <a:ext cx="4032780" cy="2879436"/>
          </a:xfrm>
          <a:prstGeom prst="rect">
            <a:avLst/>
          </a:prstGeom>
        </p:spPr>
      </p:pic>
      <p:pic>
        <p:nvPicPr>
          <p:cNvPr id="12" name="Picture 11">
            <a:extLst>
              <a:ext uri="{FF2B5EF4-FFF2-40B4-BE49-F238E27FC236}">
                <a16:creationId xmlns:a16="http://schemas.microsoft.com/office/drawing/2014/main" id="{BE1D40D2-9D6F-6D3D-0AF5-57CF944546F5}"/>
              </a:ext>
            </a:extLst>
          </p:cNvPr>
          <p:cNvPicPr>
            <a:picLocks noChangeAspect="1"/>
          </p:cNvPicPr>
          <p:nvPr/>
        </p:nvPicPr>
        <p:blipFill>
          <a:blip r:embed="rId4"/>
          <a:stretch>
            <a:fillRect/>
          </a:stretch>
        </p:blipFill>
        <p:spPr>
          <a:xfrm>
            <a:off x="355674" y="3756726"/>
            <a:ext cx="4057387" cy="2879436"/>
          </a:xfrm>
          <a:prstGeom prst="rect">
            <a:avLst/>
          </a:prstGeom>
        </p:spPr>
      </p:pic>
      <p:sp>
        <p:nvSpPr>
          <p:cNvPr id="13" name="Rounded Rectangle 12">
            <a:extLst>
              <a:ext uri="{FF2B5EF4-FFF2-40B4-BE49-F238E27FC236}">
                <a16:creationId xmlns:a16="http://schemas.microsoft.com/office/drawing/2014/main" id="{C86F653C-9CAA-B073-0D0A-7D794031E074}"/>
              </a:ext>
            </a:extLst>
          </p:cNvPr>
          <p:cNvSpPr/>
          <p:nvPr/>
        </p:nvSpPr>
        <p:spPr>
          <a:xfrm>
            <a:off x="4874345" y="4789122"/>
            <a:ext cx="6961981" cy="1958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97132"/>
                </a:solidFill>
                <a:effectLst/>
                <a:uLnTx/>
                <a:uFillTx/>
                <a:latin typeface="Aptos" panose="02110004020202020204"/>
                <a:ea typeface="+mn-ea"/>
                <a:cs typeface="+mn-cs"/>
              </a:rPr>
              <a:t>Conclusion:</a:t>
            </a:r>
            <a:r>
              <a:rPr kumimoji="0" lang="en-US" sz="1600" b="0" i="0" u="none" strike="noStrike" kern="1200" cap="none" spc="0" normalizeH="0" baseline="0" noProof="0" dirty="0">
                <a:ln>
                  <a:noFill/>
                </a:ln>
                <a:solidFill>
                  <a:srgbClr val="E97132"/>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Exclusive double-pion cross sections extracted from CLAS12    RGA Fall 2018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Q</a:t>
            </a:r>
            <a:r>
              <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coverage extended to 8 GeV</a:t>
            </a:r>
            <a:r>
              <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(first measurement for Q</a:t>
            </a:r>
            <a:r>
              <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&gt; 5 GeV</a:t>
            </a:r>
            <a:r>
              <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Consistent with previous CLAS results within uncertainties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Estimated ~9% systematic uncertainty on Total Cross-sections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Analysis note approved, paper submitted to Ad-hoc committee</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F77187A1-2452-85C8-416C-A0767ACF8812}"/>
              </a:ext>
            </a:extLst>
          </p:cNvPr>
          <p:cNvSpPr txBox="1"/>
          <p:nvPr/>
        </p:nvSpPr>
        <p:spPr>
          <a:xfrm>
            <a:off x="10923087" y="0"/>
            <a:ext cx="10784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96B24"/>
                </a:solidFill>
                <a:effectLst/>
                <a:uLnTx/>
                <a:uFillTx/>
                <a:latin typeface="Aptos" panose="02110004020202020204"/>
                <a:ea typeface="+mn-ea"/>
                <a:cs typeface="+mn-cs"/>
              </a:rPr>
              <a:t>K. Neupane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6B24"/>
                </a:solidFill>
                <a:effectLst/>
                <a:uLnTx/>
                <a:uFillTx/>
                <a:latin typeface="Aptos" panose="02110004020202020204"/>
                <a:ea typeface="+mn-ea"/>
                <a:cs typeface="+mn-cs"/>
              </a:rPr>
              <a:t>R.W. Gothe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6B24"/>
                </a:solidFill>
                <a:effectLst/>
                <a:uLnTx/>
                <a:uFillTx/>
                <a:latin typeface="Aptos" panose="02110004020202020204"/>
                <a:ea typeface="+mn-ea"/>
                <a:cs typeface="+mn-cs"/>
              </a:rPr>
              <a:t>D.S. Carman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6B24"/>
                </a:solidFill>
                <a:effectLst/>
                <a:uLnTx/>
                <a:uFillTx/>
                <a:latin typeface="Aptos" panose="02110004020202020204"/>
                <a:ea typeface="+mn-ea"/>
                <a:cs typeface="+mn-cs"/>
              </a:rPr>
              <a:t>V.I. Mokeev</a:t>
            </a:r>
          </a:p>
        </p:txBody>
      </p:sp>
    </p:spTree>
    <p:extLst>
      <p:ext uri="{BB962C8B-B14F-4D97-AF65-F5344CB8AC3E}">
        <p14:creationId xmlns:p14="http://schemas.microsoft.com/office/powerpoint/2010/main" val="2772161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AA33D8-6114-6F4F-D263-DFC8CE2A47B6}"/>
              </a:ext>
            </a:extLst>
          </p:cNvPr>
          <p:cNvSpPr txBox="1">
            <a:spLocks/>
          </p:cNvSpPr>
          <p:nvPr/>
        </p:nvSpPr>
        <p:spPr>
          <a:xfrm>
            <a:off x="285306" y="636380"/>
            <a:ext cx="11906694" cy="558523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1" dirty="0">
                <a:solidFill>
                  <a:srgbClr val="000000"/>
                </a:solidFill>
              </a:rPr>
              <a:t>Improved Software</a:t>
            </a:r>
            <a:endParaRPr lang="en-US" sz="2000" b="1" i="0" u="none" strike="noStrike" dirty="0">
              <a:solidFill>
                <a:srgbClr val="000000"/>
              </a:solidFill>
              <a:effectLst/>
            </a:endParaRPr>
          </a:p>
          <a:p>
            <a:pPr lvl="1"/>
            <a:r>
              <a:rPr lang="en-US" sz="1600" b="0" i="0" u="none" strike="noStrike" dirty="0">
                <a:solidFill>
                  <a:srgbClr val="000000"/>
                </a:solidFill>
                <a:effectLst/>
              </a:rPr>
              <a:t>Improved software development (tracking, PID, RICH Detector, kinematical fitting, etc.) for the FD</a:t>
            </a:r>
          </a:p>
          <a:p>
            <a:pPr lvl="1"/>
            <a:r>
              <a:rPr lang="en-US" sz="1600" b="0" i="0" u="none" strike="noStrike" dirty="0">
                <a:solidFill>
                  <a:srgbClr val="000000"/>
                </a:solidFill>
                <a:effectLst/>
              </a:rPr>
              <a:t>Enhanced PID for the Central Detector and improved tracking algorithms </a:t>
            </a:r>
          </a:p>
          <a:p>
            <a:pPr algn="l">
              <a:buFont typeface="Arial" panose="020B0604020202020204" pitchFamily="34" charset="0"/>
              <a:buChar char="•"/>
            </a:pPr>
            <a:r>
              <a:rPr lang="en-US" sz="2000" b="1" i="0" u="none" strike="noStrike" dirty="0">
                <a:solidFill>
                  <a:srgbClr val="000000"/>
                </a:solidFill>
                <a:effectLst/>
              </a:rPr>
              <a:t>Improved detector alignment</a:t>
            </a:r>
          </a:p>
          <a:p>
            <a:pPr marL="742950" lvl="1" indent="-285750" algn="l">
              <a:buFont typeface="Arial" panose="020B0604020202020204" pitchFamily="34" charset="0"/>
              <a:buChar char="•"/>
            </a:pPr>
            <a:r>
              <a:rPr lang="en-US" sz="2000" b="0" i="0" u="none" strike="noStrike" dirty="0">
                <a:solidFill>
                  <a:srgbClr val="000000"/>
                </a:solidFill>
                <a:effectLst/>
              </a:rPr>
              <a:t>Sector-to-sector alignment</a:t>
            </a:r>
          </a:p>
          <a:p>
            <a:pPr marL="742950" lvl="1" indent="-285750" algn="l">
              <a:buFont typeface="Arial" panose="020B0604020202020204" pitchFamily="34" charset="0"/>
              <a:buChar char="•"/>
            </a:pPr>
            <a:r>
              <a:rPr lang="en-US" sz="2000" b="0" i="0" u="none" strike="noStrike" dirty="0">
                <a:solidFill>
                  <a:srgbClr val="000000"/>
                </a:solidFill>
                <a:effectLst/>
              </a:rPr>
              <a:t>Forward Detector to Central Detector alignment</a:t>
            </a:r>
          </a:p>
          <a:p>
            <a:pPr marL="742950" lvl="1" indent="-285750" algn="l">
              <a:buFont typeface="Arial" panose="020B0604020202020204" pitchFamily="34" charset="0"/>
              <a:buChar char="•"/>
            </a:pPr>
            <a:r>
              <a:rPr lang="en-US" sz="2000" dirty="0">
                <a:solidFill>
                  <a:srgbClr val="000000"/>
                </a:solidFill>
              </a:rPr>
              <a:t>Better knowledge to the magnetic field</a:t>
            </a:r>
            <a:endParaRPr lang="en-US" sz="2000" b="0" i="0" u="none" strike="noStrike" dirty="0">
              <a:solidFill>
                <a:srgbClr val="000000"/>
              </a:solidFill>
              <a:effectLst/>
            </a:endParaRPr>
          </a:p>
          <a:p>
            <a:pPr algn="l">
              <a:buFont typeface="Arial" panose="020B0604020202020204" pitchFamily="34" charset="0"/>
              <a:buChar char="•"/>
            </a:pPr>
            <a:r>
              <a:rPr lang="en-US" sz="2000" b="1" i="0" u="none" strike="noStrike" dirty="0">
                <a:solidFill>
                  <a:srgbClr val="000000"/>
                </a:solidFill>
                <a:effectLst/>
              </a:rPr>
              <a:t>Faster and more efficient codes</a:t>
            </a:r>
          </a:p>
          <a:p>
            <a:pPr algn="l"/>
            <a:r>
              <a:rPr lang="en-US" sz="2000" b="1" i="0" u="none" strike="noStrike" dirty="0">
                <a:solidFill>
                  <a:srgbClr val="000000"/>
                </a:solidFill>
                <a:effectLst/>
              </a:rPr>
              <a:t>Required simulations to support </a:t>
            </a:r>
            <a:r>
              <a:rPr lang="en-US" sz="2000" b="1" dirty="0">
                <a:solidFill>
                  <a:srgbClr val="000000"/>
                </a:solidFill>
              </a:rPr>
              <a:t>our current </a:t>
            </a:r>
            <a:r>
              <a:rPr lang="en-US" sz="2000" b="1" i="0" u="none" strike="noStrike" dirty="0">
                <a:solidFill>
                  <a:srgbClr val="000000"/>
                </a:solidFill>
                <a:effectLst/>
              </a:rPr>
              <a:t>plan</a:t>
            </a:r>
          </a:p>
          <a:p>
            <a:pPr lvl="1"/>
            <a:r>
              <a:rPr lang="en-US" sz="1600" b="0" i="0" u="none" strike="noStrike" dirty="0">
                <a:solidFill>
                  <a:srgbClr val="000000"/>
                </a:solidFill>
                <a:effectLst/>
              </a:rPr>
              <a:t>Extensive and coordinated detector-simulation effort.</a:t>
            </a:r>
          </a:p>
          <a:p>
            <a:r>
              <a:rPr lang="en-US" sz="2400" b="1" i="0" u="none" strike="noStrike" dirty="0">
                <a:solidFill>
                  <a:srgbClr val="000000"/>
                </a:solidFill>
                <a:effectLst/>
              </a:rPr>
              <a:t> </a:t>
            </a:r>
            <a:r>
              <a:rPr lang="en-US" sz="2000" b="1" i="0" u="none" strike="noStrike" dirty="0">
                <a:solidFill>
                  <a:srgbClr val="000000"/>
                </a:solidFill>
                <a:effectLst/>
              </a:rPr>
              <a:t>MC simulations</a:t>
            </a:r>
          </a:p>
          <a:p>
            <a:pPr lvl="1"/>
            <a:r>
              <a:rPr lang="en-US" sz="1600" b="0" i="0" u="none" strike="noStrike" dirty="0">
                <a:solidFill>
                  <a:srgbClr val="000000"/>
                </a:solidFill>
                <a:effectLst/>
              </a:rPr>
              <a:t>Better matching between MC and measured data in terms of resolution, efficiency, and hardware structures.</a:t>
            </a:r>
            <a:endParaRPr lang="en-US" sz="2000" b="1" i="0" u="none" strike="noStrike" dirty="0">
              <a:solidFill>
                <a:srgbClr val="000000"/>
              </a:solidFill>
              <a:effectLst/>
            </a:endParaRPr>
          </a:p>
          <a:p>
            <a:pPr algn="l">
              <a:buFont typeface="Arial" panose="020B0604020202020204" pitchFamily="34" charset="0"/>
              <a:buChar char="•"/>
            </a:pPr>
            <a:r>
              <a:rPr lang="en-US" sz="2000" b="1" i="0" u="none" strike="noStrike" dirty="0">
                <a:solidFill>
                  <a:srgbClr val="000000"/>
                </a:solidFill>
                <a:effectLst/>
              </a:rPr>
              <a:t>Streamlined calibrations to accelerate the process</a:t>
            </a:r>
            <a:endParaRPr lang="en-US" sz="2000" dirty="0">
              <a:solidFill>
                <a:srgbClr val="000000"/>
              </a:solidFill>
            </a:endParaRPr>
          </a:p>
          <a:p>
            <a:pPr marL="342900" lvl="1" indent="0">
              <a:buNone/>
            </a:pPr>
            <a:r>
              <a:rPr lang="en-US" b="1" dirty="0">
                <a:solidFill>
                  <a:srgbClr val="C00000"/>
                </a:solidFill>
                <a:latin typeface="-webkit-standard"/>
              </a:rPr>
              <a:t>Within RGA we</a:t>
            </a:r>
            <a:r>
              <a:rPr lang="en-US" b="1" i="0" u="none" strike="noStrike" dirty="0">
                <a:solidFill>
                  <a:srgbClr val="C00000"/>
                </a:solidFill>
                <a:effectLst/>
                <a:latin typeface="-webkit-standard"/>
              </a:rPr>
              <a:t> have all the necessary resources and tools in place to timely validate any improvement and could, for instance, implement and benefit from enhancements for the Forward Detector first, followed by the Central Detector.</a:t>
            </a:r>
            <a:endParaRPr lang="en-US" b="1" dirty="0">
              <a:solidFill>
                <a:srgbClr val="C00000"/>
              </a:solidFill>
            </a:endParaRPr>
          </a:p>
          <a:p>
            <a:pPr marL="342900" lvl="1" indent="0">
              <a:buNone/>
            </a:pPr>
            <a:endParaRPr lang="en-US" sz="1600" dirty="0"/>
          </a:p>
        </p:txBody>
      </p:sp>
      <p:sp>
        <p:nvSpPr>
          <p:cNvPr id="4" name="TextBox 3">
            <a:extLst>
              <a:ext uri="{FF2B5EF4-FFF2-40B4-BE49-F238E27FC236}">
                <a16:creationId xmlns:a16="http://schemas.microsoft.com/office/drawing/2014/main" id="{3C4344BD-528E-5F48-7B3E-F487251914EF}"/>
              </a:ext>
            </a:extLst>
          </p:cNvPr>
          <p:cNvSpPr txBox="1"/>
          <p:nvPr/>
        </p:nvSpPr>
        <p:spPr>
          <a:xfrm>
            <a:off x="236545" y="-12193"/>
            <a:ext cx="11166005"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Issues and Benefit from Additional improvement – Pass3</a:t>
            </a:r>
          </a:p>
        </p:txBody>
      </p:sp>
    </p:spTree>
    <p:extLst>
      <p:ext uri="{BB962C8B-B14F-4D97-AF65-F5344CB8AC3E}">
        <p14:creationId xmlns:p14="http://schemas.microsoft.com/office/powerpoint/2010/main" val="3723193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3389-6E84-E3FE-3A30-989D1C8FCEF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D893EC6-9E8F-645D-FD12-A4D7273D6F8C}"/>
              </a:ext>
            </a:extLst>
          </p:cNvPr>
          <p:cNvSpPr txBox="1">
            <a:spLocks/>
          </p:cNvSpPr>
          <p:nvPr/>
        </p:nvSpPr>
        <p:spPr>
          <a:xfrm>
            <a:off x="320363" y="-8811"/>
            <a:ext cx="9074008" cy="91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a:lstStyle>
          <a:p>
            <a:r>
              <a:rPr lang="en-US" sz="3200" i="0" u="none" strike="noStrike" dirty="0">
                <a:solidFill>
                  <a:srgbClr val="000000"/>
                </a:solidFill>
                <a:effectLst/>
              </a:rPr>
              <a:t>CLAS12 RG‑A PhD Theses</a:t>
            </a:r>
            <a:endParaRPr lang="en-US" sz="3200" dirty="0"/>
          </a:p>
        </p:txBody>
      </p:sp>
      <p:sp>
        <p:nvSpPr>
          <p:cNvPr id="6" name="Subtitle 2">
            <a:extLst>
              <a:ext uri="{FF2B5EF4-FFF2-40B4-BE49-F238E27FC236}">
                <a16:creationId xmlns:a16="http://schemas.microsoft.com/office/drawing/2014/main" id="{4E9D10D6-1234-049F-A938-176BFE4594F5}"/>
              </a:ext>
            </a:extLst>
          </p:cNvPr>
          <p:cNvSpPr txBox="1">
            <a:spLocks/>
          </p:cNvSpPr>
          <p:nvPr/>
        </p:nvSpPr>
        <p:spPr>
          <a:xfrm>
            <a:off x="320363" y="117953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pic>
        <p:nvPicPr>
          <p:cNvPr id="4" name="Picture 3" descr="A logo for a company&#10;&#10;Description automatically generated">
            <a:extLst>
              <a:ext uri="{FF2B5EF4-FFF2-40B4-BE49-F238E27FC236}">
                <a16:creationId xmlns:a16="http://schemas.microsoft.com/office/drawing/2014/main" id="{6BD529C5-1D69-740C-9753-179919F136C7}"/>
              </a:ext>
            </a:extLst>
          </p:cNvPr>
          <p:cNvPicPr>
            <a:picLocks noChangeAspect="1"/>
          </p:cNvPicPr>
          <p:nvPr/>
        </p:nvPicPr>
        <p:blipFill>
          <a:blip r:embed="rId3"/>
          <a:stretch>
            <a:fillRect/>
          </a:stretch>
        </p:blipFill>
        <p:spPr>
          <a:xfrm>
            <a:off x="11020926" y="-8811"/>
            <a:ext cx="1127310" cy="680659"/>
          </a:xfrm>
          <a:prstGeom prst="rect">
            <a:avLst/>
          </a:prstGeom>
        </p:spPr>
      </p:pic>
      <p:sp>
        <p:nvSpPr>
          <p:cNvPr id="8" name="TextBox 7">
            <a:extLst>
              <a:ext uri="{FF2B5EF4-FFF2-40B4-BE49-F238E27FC236}">
                <a16:creationId xmlns:a16="http://schemas.microsoft.com/office/drawing/2014/main" id="{1F5E964B-4130-BAFB-1C6A-82F64A0799A6}"/>
              </a:ext>
            </a:extLst>
          </p:cNvPr>
          <p:cNvSpPr txBox="1"/>
          <p:nvPr/>
        </p:nvSpPr>
        <p:spPr>
          <a:xfrm>
            <a:off x="3831771" y="500743"/>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6AEDDF13-0798-AA48-2956-7D1B13A137E1}"/>
              </a:ext>
            </a:extLst>
          </p:cNvPr>
          <p:cNvSpPr txBox="1"/>
          <p:nvPr/>
        </p:nvSpPr>
        <p:spPr>
          <a:xfrm>
            <a:off x="9492121" y="2951946"/>
            <a:ext cx="2656115" cy="954107"/>
          </a:xfrm>
          <a:prstGeom prst="rect">
            <a:avLst/>
          </a:prstGeom>
          <a:noFill/>
        </p:spPr>
        <p:txBody>
          <a:bodyPr wrap="square" rtlCol="0">
            <a:spAutoFit/>
          </a:bodyPr>
          <a:lstStyle/>
          <a:p>
            <a:r>
              <a:rPr lang="en-US" sz="2800" b="1" dirty="0">
                <a:solidFill>
                  <a:srgbClr val="C00000"/>
                </a:solidFill>
                <a:latin typeface="-webkit-standard"/>
              </a:rPr>
              <a:t>22 PhD. Theses Completed! </a:t>
            </a:r>
            <a:endParaRPr lang="en-US" sz="2800" dirty="0">
              <a:solidFill>
                <a:srgbClr val="C00000"/>
              </a:solidFill>
            </a:endParaRPr>
          </a:p>
        </p:txBody>
      </p:sp>
      <p:pic>
        <p:nvPicPr>
          <p:cNvPr id="7" name="Picture 6">
            <a:extLst>
              <a:ext uri="{FF2B5EF4-FFF2-40B4-BE49-F238E27FC236}">
                <a16:creationId xmlns:a16="http://schemas.microsoft.com/office/drawing/2014/main" id="{9C0B3B3D-A47A-C909-BF66-465D4BE65747}"/>
              </a:ext>
            </a:extLst>
          </p:cNvPr>
          <p:cNvPicPr>
            <a:picLocks noChangeAspect="1"/>
          </p:cNvPicPr>
          <p:nvPr/>
        </p:nvPicPr>
        <p:blipFill>
          <a:blip r:embed="rId4"/>
          <a:stretch>
            <a:fillRect/>
          </a:stretch>
        </p:blipFill>
        <p:spPr>
          <a:xfrm rot="5400000">
            <a:off x="1812182" y="-798944"/>
            <a:ext cx="6711830" cy="9206447"/>
          </a:xfrm>
          <a:prstGeom prst="rect">
            <a:avLst/>
          </a:prstGeom>
        </p:spPr>
      </p:pic>
    </p:spTree>
    <p:extLst>
      <p:ext uri="{BB962C8B-B14F-4D97-AF65-F5344CB8AC3E}">
        <p14:creationId xmlns:p14="http://schemas.microsoft.com/office/powerpoint/2010/main" val="3304225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76B8A-1943-D693-5D13-026EF01B112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50C6A11-B15E-583A-EDD5-5BE68DADFE6C}"/>
              </a:ext>
            </a:extLst>
          </p:cNvPr>
          <p:cNvSpPr txBox="1">
            <a:spLocks/>
          </p:cNvSpPr>
          <p:nvPr/>
        </p:nvSpPr>
        <p:spPr>
          <a:xfrm>
            <a:off x="320363" y="127741"/>
            <a:ext cx="8155761" cy="91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212121"/>
                </a:solidFill>
              </a:rPr>
              <a:t>CLAS12 RGA Publication List</a:t>
            </a:r>
            <a:endParaRPr lang="en-US" sz="3600" dirty="0"/>
          </a:p>
        </p:txBody>
      </p:sp>
      <p:sp>
        <p:nvSpPr>
          <p:cNvPr id="6" name="Subtitle 2">
            <a:extLst>
              <a:ext uri="{FF2B5EF4-FFF2-40B4-BE49-F238E27FC236}">
                <a16:creationId xmlns:a16="http://schemas.microsoft.com/office/drawing/2014/main" id="{1879E524-EFEB-A0CF-E46A-92C177600F00}"/>
              </a:ext>
            </a:extLst>
          </p:cNvPr>
          <p:cNvSpPr txBox="1">
            <a:spLocks/>
          </p:cNvSpPr>
          <p:nvPr/>
        </p:nvSpPr>
        <p:spPr>
          <a:xfrm>
            <a:off x="320363" y="117953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pic>
        <p:nvPicPr>
          <p:cNvPr id="4" name="Picture 3" descr="A logo for a company&#10;&#10;Description automatically generated">
            <a:extLst>
              <a:ext uri="{FF2B5EF4-FFF2-40B4-BE49-F238E27FC236}">
                <a16:creationId xmlns:a16="http://schemas.microsoft.com/office/drawing/2014/main" id="{449CA73A-20C9-9F89-DAA5-C9723C5BE91B}"/>
              </a:ext>
            </a:extLst>
          </p:cNvPr>
          <p:cNvPicPr>
            <a:picLocks noChangeAspect="1"/>
          </p:cNvPicPr>
          <p:nvPr/>
        </p:nvPicPr>
        <p:blipFill>
          <a:blip r:embed="rId3"/>
          <a:stretch>
            <a:fillRect/>
          </a:stretch>
        </p:blipFill>
        <p:spPr>
          <a:xfrm>
            <a:off x="11020926" y="-8811"/>
            <a:ext cx="1127310" cy="680659"/>
          </a:xfrm>
          <a:prstGeom prst="rect">
            <a:avLst/>
          </a:prstGeom>
        </p:spPr>
      </p:pic>
      <p:pic>
        <p:nvPicPr>
          <p:cNvPr id="10" name="Picture 9">
            <a:extLst>
              <a:ext uri="{FF2B5EF4-FFF2-40B4-BE49-F238E27FC236}">
                <a16:creationId xmlns:a16="http://schemas.microsoft.com/office/drawing/2014/main" id="{3AF96FAF-9F6C-61A5-783F-6FDAC9616D9B}"/>
              </a:ext>
            </a:extLst>
          </p:cNvPr>
          <p:cNvPicPr>
            <a:picLocks noChangeAspect="1"/>
          </p:cNvPicPr>
          <p:nvPr/>
        </p:nvPicPr>
        <p:blipFill>
          <a:blip r:embed="rId4"/>
          <a:stretch>
            <a:fillRect/>
          </a:stretch>
        </p:blipFill>
        <p:spPr>
          <a:xfrm rot="5400000">
            <a:off x="1807725" y="-1197567"/>
            <a:ext cx="7973082" cy="11282918"/>
          </a:xfrm>
          <a:prstGeom prst="rect">
            <a:avLst/>
          </a:prstGeom>
        </p:spPr>
      </p:pic>
      <p:sp>
        <p:nvSpPr>
          <p:cNvPr id="7" name="TextBox 6">
            <a:extLst>
              <a:ext uri="{FF2B5EF4-FFF2-40B4-BE49-F238E27FC236}">
                <a16:creationId xmlns:a16="http://schemas.microsoft.com/office/drawing/2014/main" id="{C307ED39-18E8-9EEF-1B21-03319B15D862}"/>
              </a:ext>
            </a:extLst>
          </p:cNvPr>
          <p:cNvSpPr txBox="1"/>
          <p:nvPr/>
        </p:nvSpPr>
        <p:spPr>
          <a:xfrm>
            <a:off x="1841205" y="5809637"/>
            <a:ext cx="8115427" cy="461665"/>
          </a:xfrm>
          <a:prstGeom prst="rect">
            <a:avLst/>
          </a:prstGeom>
          <a:noFill/>
        </p:spPr>
        <p:txBody>
          <a:bodyPr wrap="none" rtlCol="0">
            <a:spAutoFit/>
          </a:bodyPr>
          <a:lstStyle/>
          <a:p>
            <a:r>
              <a:rPr lang="en-US" sz="2400" b="1" u="none" strike="noStrike" dirty="0">
                <a:solidFill>
                  <a:srgbClr val="C00000"/>
                </a:solidFill>
                <a:effectLst/>
                <a:latin typeface="-webkit-standard"/>
              </a:rPr>
              <a:t>13 publications, with 7 </a:t>
            </a:r>
            <a:r>
              <a:rPr lang="en-US" sz="2400" b="1" dirty="0">
                <a:solidFill>
                  <a:srgbClr val="C00000"/>
                </a:solidFill>
                <a:latin typeface="-webkit-standard"/>
              </a:rPr>
              <a:t>publications i</a:t>
            </a:r>
            <a:r>
              <a:rPr lang="en-US" sz="2400" b="1" u="none" strike="noStrike" dirty="0">
                <a:solidFill>
                  <a:srgbClr val="C00000"/>
                </a:solidFill>
                <a:effectLst/>
                <a:latin typeface="-webkit-standard"/>
              </a:rPr>
              <a:t>n </a:t>
            </a:r>
            <a:r>
              <a:rPr lang="en-US" sz="2400" b="1" u="none" strike="noStrike" dirty="0">
                <a:solidFill>
                  <a:srgbClr val="C00000"/>
                </a:solidFill>
                <a:effectLst/>
              </a:rPr>
              <a:t>Physical Review Letters</a:t>
            </a:r>
            <a:r>
              <a:rPr lang="en-US" sz="2400" b="0" i="0" u="none" strike="noStrike" dirty="0">
                <a:solidFill>
                  <a:srgbClr val="C00000"/>
                </a:solidFill>
                <a:effectLst/>
                <a:latin typeface="-webkit-standard"/>
              </a:rPr>
              <a:t>.</a:t>
            </a:r>
            <a:endParaRPr lang="en-US" sz="2400" dirty="0">
              <a:solidFill>
                <a:srgbClr val="C00000"/>
              </a:solidFill>
            </a:endParaRPr>
          </a:p>
        </p:txBody>
      </p:sp>
    </p:spTree>
    <p:extLst>
      <p:ext uri="{BB962C8B-B14F-4D97-AF65-F5344CB8AC3E}">
        <p14:creationId xmlns:p14="http://schemas.microsoft.com/office/powerpoint/2010/main" val="1955497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183C6-0581-979F-CEB9-B74ECAC75E9E}"/>
              </a:ext>
            </a:extLst>
          </p:cNvPr>
          <p:cNvPicPr>
            <a:picLocks noChangeAspect="1"/>
          </p:cNvPicPr>
          <p:nvPr/>
        </p:nvPicPr>
        <p:blipFill>
          <a:blip r:embed="rId2"/>
          <a:stretch>
            <a:fillRect/>
          </a:stretch>
        </p:blipFill>
        <p:spPr>
          <a:xfrm rot="5400000">
            <a:off x="2401736" y="-671726"/>
            <a:ext cx="8107455" cy="11473073"/>
          </a:xfrm>
          <a:prstGeom prst="rect">
            <a:avLst/>
          </a:prstGeom>
        </p:spPr>
      </p:pic>
      <p:sp>
        <p:nvSpPr>
          <p:cNvPr id="5" name="Title 1">
            <a:extLst>
              <a:ext uri="{FF2B5EF4-FFF2-40B4-BE49-F238E27FC236}">
                <a16:creationId xmlns:a16="http://schemas.microsoft.com/office/drawing/2014/main" id="{2E8138CC-6ED3-11EE-7758-01892706D521}"/>
              </a:ext>
            </a:extLst>
          </p:cNvPr>
          <p:cNvSpPr txBox="1">
            <a:spLocks/>
          </p:cNvSpPr>
          <p:nvPr/>
        </p:nvSpPr>
        <p:spPr>
          <a:xfrm>
            <a:off x="320363" y="127741"/>
            <a:ext cx="8972493" cy="91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a:lstStyle>
          <a:p>
            <a:r>
              <a:rPr lang="en-US" sz="3600" dirty="0"/>
              <a:t>Ongoing Ad-doc and Analysis Review</a:t>
            </a:r>
          </a:p>
        </p:txBody>
      </p:sp>
    </p:spTree>
    <p:extLst>
      <p:ext uri="{BB962C8B-B14F-4D97-AF65-F5344CB8AC3E}">
        <p14:creationId xmlns:p14="http://schemas.microsoft.com/office/powerpoint/2010/main" val="47194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9F3C2-C2F6-9BF4-80C3-DB19B61EB986}"/>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D8C26720-45AB-922B-C4A2-BFB4EE04B5C6}"/>
              </a:ext>
            </a:extLst>
          </p:cNvPr>
          <p:cNvSpPr txBox="1">
            <a:spLocks/>
          </p:cNvSpPr>
          <p:nvPr/>
        </p:nvSpPr>
        <p:spPr>
          <a:xfrm>
            <a:off x="5635743" y="6467336"/>
            <a:ext cx="714877" cy="3033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26</a:t>
            </a:fld>
            <a:endParaRPr lang="en-US" dirty="0"/>
          </a:p>
        </p:txBody>
      </p:sp>
      <p:sp>
        <p:nvSpPr>
          <p:cNvPr id="4" name="Subtitle 2">
            <a:extLst>
              <a:ext uri="{FF2B5EF4-FFF2-40B4-BE49-F238E27FC236}">
                <a16:creationId xmlns:a16="http://schemas.microsoft.com/office/drawing/2014/main" id="{3B5F5DCB-70D3-4957-6147-58AF7A2A7207}"/>
              </a:ext>
            </a:extLst>
          </p:cNvPr>
          <p:cNvSpPr txBox="1">
            <a:spLocks/>
          </p:cNvSpPr>
          <p:nvPr/>
        </p:nvSpPr>
        <p:spPr>
          <a:xfrm>
            <a:off x="244480" y="554922"/>
            <a:ext cx="5283635" cy="31312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5" name="Content Placeholder 6" descr="A large machine in a factory&#10;&#10;Description automatically generated">
            <a:extLst>
              <a:ext uri="{FF2B5EF4-FFF2-40B4-BE49-F238E27FC236}">
                <a16:creationId xmlns:a16="http://schemas.microsoft.com/office/drawing/2014/main" id="{4B157900-BB1C-80F8-657E-BE2B54B95689}"/>
              </a:ext>
            </a:extLst>
          </p:cNvPr>
          <p:cNvPicPr>
            <a:picLocks noChangeAspect="1"/>
          </p:cNvPicPr>
          <p:nvPr/>
        </p:nvPicPr>
        <p:blipFill rotWithShape="1">
          <a:blip r:embed="rId3"/>
          <a:srcRect r="3055" b="-3"/>
          <a:stretch/>
        </p:blipFill>
        <p:spPr>
          <a:xfrm>
            <a:off x="6350620" y="1124999"/>
            <a:ext cx="5739780" cy="3552505"/>
          </a:xfrm>
          <a:prstGeom prst="rect">
            <a:avLst/>
          </a:prstGeom>
          <a:noFill/>
        </p:spPr>
      </p:pic>
      <p:sp>
        <p:nvSpPr>
          <p:cNvPr id="6" name="TextBox 5">
            <a:extLst>
              <a:ext uri="{FF2B5EF4-FFF2-40B4-BE49-F238E27FC236}">
                <a16:creationId xmlns:a16="http://schemas.microsoft.com/office/drawing/2014/main" id="{0FEECB83-2E73-F19F-70E8-6B0725FBACB1}"/>
              </a:ext>
            </a:extLst>
          </p:cNvPr>
          <p:cNvSpPr txBox="1"/>
          <p:nvPr/>
        </p:nvSpPr>
        <p:spPr>
          <a:xfrm>
            <a:off x="1188246" y="5522675"/>
            <a:ext cx="184731" cy="523220"/>
          </a:xfrm>
          <a:prstGeom prst="rect">
            <a:avLst/>
          </a:prstGeom>
          <a:noFill/>
        </p:spPr>
        <p:txBody>
          <a:bodyPr wrap="none" rtlCol="0">
            <a:spAutoFit/>
          </a:bodyPr>
          <a:lstStyle/>
          <a:p>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6A60A3-444F-06AF-13D9-BAC41F103995}"/>
              </a:ext>
            </a:extLst>
          </p:cNvPr>
          <p:cNvSpPr txBox="1"/>
          <p:nvPr/>
        </p:nvSpPr>
        <p:spPr>
          <a:xfrm>
            <a:off x="567907" y="1123521"/>
            <a:ext cx="4960208" cy="3323987"/>
          </a:xfrm>
          <a:prstGeom prst="rect">
            <a:avLst/>
          </a:prstGeom>
          <a:noFill/>
        </p:spPr>
        <p:txBody>
          <a:bodyPr wrap="square">
            <a:spAutoFit/>
          </a:bodyPr>
          <a:lstStyle/>
          <a:p>
            <a:r>
              <a:rPr lang="en-US" sz="2600" b="0" i="0" u="none" strike="noStrike" dirty="0">
                <a:solidFill>
                  <a:srgbClr val="000000"/>
                </a:solidFill>
                <a:effectLst/>
                <a:latin typeface="-webkit-standard"/>
              </a:rPr>
              <a:t>The experimental setup and configuration overall remain unchanged; however, with the new beam time, we will benefit from optimized parameters for efficient detector operation, resulting in improved resolution and the ability to run at a higher beam current</a:t>
            </a:r>
            <a:r>
              <a:rPr lang="en-US" sz="2800" b="0" i="0" u="none" strike="noStrike" dirty="0">
                <a:solidFill>
                  <a:srgbClr val="000000"/>
                </a:solidFill>
                <a:effectLst/>
                <a:latin typeface="-webkit-standard"/>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08574AF6-002B-153B-C7D3-25B52D240A2C}"/>
              </a:ext>
            </a:extLst>
          </p:cNvPr>
          <p:cNvSpPr>
            <a:spLocks noGrp="1"/>
          </p:cNvSpPr>
          <p:nvPr>
            <p:ph type="title"/>
          </p:nvPr>
        </p:nvSpPr>
        <p:spPr>
          <a:xfrm>
            <a:off x="411892" y="182880"/>
            <a:ext cx="11285837" cy="487490"/>
          </a:xfrm>
        </p:spPr>
        <p:txBody>
          <a:bodyPr>
            <a:noAutofit/>
          </a:bodyPr>
          <a:lstStyle/>
          <a:p>
            <a:r>
              <a:rPr lang="en-US" sz="3200" dirty="0"/>
              <a:t>RG-A Experiment beam time request</a:t>
            </a:r>
          </a:p>
        </p:txBody>
      </p:sp>
      <p:pic>
        <p:nvPicPr>
          <p:cNvPr id="9" name="Picture 8" descr="A logo for a company&#10;&#10;Description automatically generated">
            <a:extLst>
              <a:ext uri="{FF2B5EF4-FFF2-40B4-BE49-F238E27FC236}">
                <a16:creationId xmlns:a16="http://schemas.microsoft.com/office/drawing/2014/main" id="{B648F9CE-318E-3938-EC35-32806A7080EC}"/>
              </a:ext>
            </a:extLst>
          </p:cNvPr>
          <p:cNvPicPr>
            <a:picLocks noChangeAspect="1"/>
          </p:cNvPicPr>
          <p:nvPr/>
        </p:nvPicPr>
        <p:blipFill>
          <a:blip r:embed="rId4"/>
          <a:stretch>
            <a:fillRect/>
          </a:stretch>
        </p:blipFill>
        <p:spPr>
          <a:xfrm>
            <a:off x="11020926" y="-8811"/>
            <a:ext cx="1127310" cy="680659"/>
          </a:xfrm>
          <a:prstGeom prst="rect">
            <a:avLst/>
          </a:prstGeom>
        </p:spPr>
      </p:pic>
      <p:sp>
        <p:nvSpPr>
          <p:cNvPr id="10" name="TextBox 9">
            <a:extLst>
              <a:ext uri="{FF2B5EF4-FFF2-40B4-BE49-F238E27FC236}">
                <a16:creationId xmlns:a16="http://schemas.microsoft.com/office/drawing/2014/main" id="{DEB59963-10D5-B650-0394-5BA343319E8D}"/>
              </a:ext>
            </a:extLst>
          </p:cNvPr>
          <p:cNvSpPr txBox="1"/>
          <p:nvPr/>
        </p:nvSpPr>
        <p:spPr>
          <a:xfrm>
            <a:off x="603733" y="4825060"/>
            <a:ext cx="10902154" cy="1692771"/>
          </a:xfrm>
          <a:prstGeom prst="rect">
            <a:avLst/>
          </a:prstGeom>
          <a:noFill/>
        </p:spPr>
        <p:txBody>
          <a:bodyPr wrap="square">
            <a:spAutoFit/>
          </a:bodyPr>
          <a:lstStyle/>
          <a:p>
            <a:r>
              <a:rPr lang="en-US" sz="2600" b="0" i="0" u="none" strike="noStrike" dirty="0">
                <a:solidFill>
                  <a:srgbClr val="000000"/>
                </a:solidFill>
                <a:effectLst/>
                <a:latin typeface="-webkit-standard"/>
              </a:rPr>
              <a:t>To fully achieve the goals of the RG-A science program, the full statistics from the approved beam time are essential. We request that the next data set be taken in </a:t>
            </a:r>
            <a:r>
              <a:rPr lang="en-US" sz="2600" b="1" i="0" u="none" strike="noStrike" dirty="0">
                <a:solidFill>
                  <a:srgbClr val="000000"/>
                </a:solidFill>
                <a:effectLst/>
                <a:latin typeface="-webkit-standard"/>
              </a:rPr>
              <a:t>one uninterrupted run</a:t>
            </a:r>
            <a:r>
              <a:rPr lang="en-US" sz="2600" b="0" i="0" u="none" strike="noStrike" dirty="0">
                <a:solidFill>
                  <a:srgbClr val="000000"/>
                </a:solidFill>
                <a:effectLst/>
                <a:latin typeface="-webkit-standard"/>
              </a:rPr>
              <a:t>, supported by improved software and calibration procedures. </a:t>
            </a:r>
            <a:r>
              <a:rPr lang="en-US" sz="2600" b="1" i="0" u="none" strike="noStrike" dirty="0">
                <a:solidFill>
                  <a:srgbClr val="000000"/>
                </a:solidFill>
                <a:effectLst/>
                <a:latin typeface="-webkit-standard"/>
              </a:rPr>
              <a:t>The team is READY!</a:t>
            </a:r>
            <a:endParaRPr lang="en-US" sz="2600" b="1" dirty="0"/>
          </a:p>
        </p:txBody>
      </p:sp>
    </p:spTree>
    <p:extLst>
      <p:ext uri="{BB962C8B-B14F-4D97-AF65-F5344CB8AC3E}">
        <p14:creationId xmlns:p14="http://schemas.microsoft.com/office/powerpoint/2010/main" val="338654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1895DC-36AF-B80B-D781-3949B96BCA67}"/>
              </a:ext>
            </a:extLst>
          </p:cNvPr>
          <p:cNvSpPr txBox="1"/>
          <p:nvPr/>
        </p:nvSpPr>
        <p:spPr>
          <a:xfrm>
            <a:off x="592765" y="651936"/>
            <a:ext cx="10039793" cy="6036909"/>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Excellent progress across the RGA program</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13 publications</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22 Ph.D. theses completed</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All RGA data sets calibrated and processed</a:t>
            </a:r>
            <a:r>
              <a:rPr lang="en-US" sz="2000" b="0" i="0" u="none" strike="noStrike" dirty="0">
                <a:solidFill>
                  <a:srgbClr val="000000"/>
                </a:solidFill>
                <a:effectLst/>
                <a:latin typeface="Arial" panose="020B0604020202020204" pitchFamily="34" charset="0"/>
                <a:cs typeface="Arial" panose="020B0604020202020204" pitchFamily="34" charset="0"/>
              </a:rPr>
              <a:t>, with the Spring 2018 data set achieving excellent quality</a:t>
            </a: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Standardized analysis procedures and a common analysis note</a:t>
            </a:r>
            <a:r>
              <a:rPr lang="en-US" sz="2000" b="0" i="0" u="none" strike="noStrike" dirty="0">
                <a:solidFill>
                  <a:srgbClr val="000000"/>
                </a:solidFill>
                <a:effectLst/>
                <a:latin typeface="Arial" panose="020B0604020202020204" pitchFamily="34" charset="0"/>
                <a:cs typeface="Arial" panose="020B0604020202020204" pitchFamily="34" charset="0"/>
              </a:rPr>
              <a:t> developed and being implemented across the collaboration</a:t>
            </a: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Several analyses under review or in progress</a:t>
            </a:r>
            <a:r>
              <a:rPr lang="en-US" sz="2000" b="0" i="0" u="none" strike="noStrike" dirty="0">
                <a:solidFill>
                  <a:srgbClr val="000000"/>
                </a:solidFill>
                <a:effectLst/>
                <a:latin typeface="Arial" panose="020B0604020202020204" pitchFamily="34" charset="0"/>
                <a:cs typeface="Arial" panose="020B0604020202020204" pitchFamily="34" charset="0"/>
              </a:rPr>
              <a:t> based on Pass2 data</a:t>
            </a: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Several publications published/expected in FY26</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Ready to implement and capitalize on Pass3 software improvements</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Strengthening collaboration and engagement with other run groups</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Exploring the application of AI to high-level physics analyses</a:t>
            </a:r>
            <a:endParaRPr lang="en-US" sz="2000" b="0" i="0" u="none" strike="noStrike" dirty="0">
              <a:solidFill>
                <a:srgbClr val="000000"/>
              </a:solidFill>
              <a:effectLst/>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en-US" sz="2000" b="1" i="0" u="none" strike="noStrike" dirty="0">
                <a:solidFill>
                  <a:srgbClr val="000000"/>
                </a:solidFill>
                <a:effectLst/>
                <a:latin typeface="Arial" panose="020B0604020202020204" pitchFamily="34" charset="0"/>
                <a:cs typeface="Arial" panose="020B0604020202020204" pitchFamily="34" charset="0"/>
              </a:rPr>
              <a:t>Leveraging AI to accelerate and enhance high-level physics analyses</a:t>
            </a:r>
            <a:endParaRPr lang="en-US" sz="2000" b="0" i="0" u="none" strike="noStrike" dirty="0">
              <a:solidFill>
                <a:srgbClr val="000000"/>
              </a:solidFill>
              <a:effectLst/>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7DACF63A-93B5-00AC-8D5B-E1518BB0FF46}"/>
              </a:ext>
            </a:extLst>
          </p:cNvPr>
          <p:cNvSpPr>
            <a:spLocks noGrp="1"/>
          </p:cNvSpPr>
          <p:nvPr>
            <p:ph type="title"/>
          </p:nvPr>
        </p:nvSpPr>
        <p:spPr>
          <a:xfrm>
            <a:off x="287080" y="0"/>
            <a:ext cx="10657871" cy="880970"/>
          </a:xfrm>
        </p:spPr>
        <p:txBody>
          <a:bodyPr>
            <a:noAutofit/>
          </a:bodyPr>
          <a:lstStyle/>
          <a:p>
            <a:pPr algn="l"/>
            <a:r>
              <a:rPr lang="en-US" sz="3200" dirty="0"/>
              <a:t>Summary and Outlook</a:t>
            </a:r>
          </a:p>
        </p:txBody>
      </p:sp>
    </p:spTree>
    <p:extLst>
      <p:ext uri="{BB962C8B-B14F-4D97-AF65-F5344CB8AC3E}">
        <p14:creationId xmlns:p14="http://schemas.microsoft.com/office/powerpoint/2010/main" val="465961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card with text&#10;&#10;Description automatically generated">
            <a:extLst>
              <a:ext uri="{FF2B5EF4-FFF2-40B4-BE49-F238E27FC236}">
                <a16:creationId xmlns:a16="http://schemas.microsoft.com/office/drawing/2014/main" id="{509D0EDF-2A9F-E993-F4C2-D0B01BE2E7A5}"/>
              </a:ext>
            </a:extLst>
          </p:cNvPr>
          <p:cNvPicPr>
            <a:picLocks noChangeAspect="1"/>
          </p:cNvPicPr>
          <p:nvPr/>
        </p:nvPicPr>
        <p:blipFill>
          <a:blip r:embed="rId2"/>
          <a:stretch>
            <a:fillRect/>
          </a:stretch>
        </p:blipFill>
        <p:spPr>
          <a:xfrm>
            <a:off x="120650" y="934291"/>
            <a:ext cx="11950700" cy="4989418"/>
          </a:xfrm>
          <a:prstGeom prst="rect">
            <a:avLst/>
          </a:prstGeom>
          <a:noFill/>
        </p:spPr>
      </p:pic>
    </p:spTree>
    <p:extLst>
      <p:ext uri="{BB962C8B-B14F-4D97-AF65-F5344CB8AC3E}">
        <p14:creationId xmlns:p14="http://schemas.microsoft.com/office/powerpoint/2010/main" val="1025951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DD9B-DF10-0CA4-D258-2A9CC52F2F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634D33-91AF-9B36-451D-E115D79CEF89}"/>
              </a:ext>
            </a:extLst>
          </p:cNvPr>
          <p:cNvSpPr>
            <a:spLocks noGrp="1"/>
          </p:cNvSpPr>
          <p:nvPr>
            <p:ph type="title"/>
          </p:nvPr>
        </p:nvSpPr>
        <p:spPr/>
        <p:txBody>
          <a:bodyPr>
            <a:noAutofit/>
          </a:bodyPr>
          <a:lstStyle/>
          <a:p>
            <a:r>
              <a:rPr lang="en-US" dirty="0"/>
              <a:t>QUESTIONS?</a:t>
            </a:r>
          </a:p>
        </p:txBody>
      </p:sp>
      <p:sp>
        <p:nvSpPr>
          <p:cNvPr id="6" name="Rectangle 5">
            <a:extLst>
              <a:ext uri="{FF2B5EF4-FFF2-40B4-BE49-F238E27FC236}">
                <a16:creationId xmlns:a16="http://schemas.microsoft.com/office/drawing/2014/main" id="{225B0767-C700-52BC-2BFA-B1E9F19B51DD}"/>
              </a:ext>
            </a:extLst>
          </p:cNvPr>
          <p:cNvSpPr/>
          <p:nvPr/>
        </p:nvSpPr>
        <p:spPr>
          <a:xfrm>
            <a:off x="0" y="0"/>
            <a:ext cx="19431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72991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F739A-17C2-CB4C-00D2-06191AA6F586}"/>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10B1A64E-60A7-2576-38CD-9291684B5B80}"/>
              </a:ext>
            </a:extLst>
          </p:cNvPr>
          <p:cNvSpPr txBox="1">
            <a:spLocks/>
          </p:cNvSpPr>
          <p:nvPr/>
        </p:nvSpPr>
        <p:spPr>
          <a:xfrm>
            <a:off x="320363" y="289751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pic>
        <p:nvPicPr>
          <p:cNvPr id="4" name="Picture 3" descr="A logo for a company&#10;&#10;Description automatically generated">
            <a:extLst>
              <a:ext uri="{FF2B5EF4-FFF2-40B4-BE49-F238E27FC236}">
                <a16:creationId xmlns:a16="http://schemas.microsoft.com/office/drawing/2014/main" id="{D5AD8623-EA02-24B7-6872-7A56070A61F6}"/>
              </a:ext>
            </a:extLst>
          </p:cNvPr>
          <p:cNvPicPr>
            <a:picLocks noChangeAspect="1"/>
          </p:cNvPicPr>
          <p:nvPr/>
        </p:nvPicPr>
        <p:blipFill>
          <a:blip r:embed="rId3"/>
          <a:stretch>
            <a:fillRect/>
          </a:stretch>
        </p:blipFill>
        <p:spPr>
          <a:xfrm>
            <a:off x="11062092" y="0"/>
            <a:ext cx="1127310" cy="680659"/>
          </a:xfrm>
          <a:prstGeom prst="rect">
            <a:avLst/>
          </a:prstGeom>
        </p:spPr>
      </p:pic>
      <p:grpSp>
        <p:nvGrpSpPr>
          <p:cNvPr id="7" name="Group 6">
            <a:extLst>
              <a:ext uri="{FF2B5EF4-FFF2-40B4-BE49-F238E27FC236}">
                <a16:creationId xmlns:a16="http://schemas.microsoft.com/office/drawing/2014/main" id="{9A272B79-B28C-5A52-B1EA-61C56704CDD8}"/>
              </a:ext>
            </a:extLst>
          </p:cNvPr>
          <p:cNvGrpSpPr/>
          <p:nvPr/>
        </p:nvGrpSpPr>
        <p:grpSpPr>
          <a:xfrm>
            <a:off x="271857" y="2500006"/>
            <a:ext cx="11252688" cy="3703551"/>
            <a:chOff x="311757" y="713225"/>
            <a:chExt cx="8589608" cy="3890720"/>
          </a:xfrm>
        </p:grpSpPr>
        <p:sp>
          <p:nvSpPr>
            <p:cNvPr id="8" name="Freeform: Shape 3">
              <a:extLst>
                <a:ext uri="{FF2B5EF4-FFF2-40B4-BE49-F238E27FC236}">
                  <a16:creationId xmlns:a16="http://schemas.microsoft.com/office/drawing/2014/main" id="{C1A738F1-F334-DF4C-9DA7-F59A09BE273D}"/>
                </a:ext>
              </a:extLst>
            </p:cNvPr>
            <p:cNvSpPr/>
            <p:nvPr/>
          </p:nvSpPr>
          <p:spPr>
            <a:xfrm>
              <a:off x="2865458" y="713225"/>
              <a:ext cx="6012410" cy="793678"/>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3152" rIns="276977" bIns="153153" numCol="1" spcCol="1270" anchor="ctr" anchorCtr="0">
              <a:noAutofit/>
            </a:bodyPr>
            <a:lstStyle/>
            <a:p>
              <a:pPr marL="0" lvl="1" defTabSz="711200">
                <a:lnSpc>
                  <a:spcPct val="90000"/>
                </a:lnSpc>
                <a:spcBef>
                  <a:spcPct val="0"/>
                </a:spcBef>
                <a:spcAft>
                  <a:spcPct val="15000"/>
                </a:spcAft>
                <a:defRPr/>
              </a:pPr>
              <a:r>
                <a:rPr lang="en-US" sz="1500" dirty="0">
                  <a:solidFill>
                    <a:srgbClr val="0070C0"/>
                  </a:solidFill>
                  <a:effectLst/>
                  <a:latin typeface="Arial" panose="020B0604020202020204" pitchFamily="34" charset="0"/>
                  <a:cs typeface="Arial" panose="020B0604020202020204" pitchFamily="34" charset="0"/>
                </a:rPr>
                <a:t>Study of Generalized Parton Distributions</a:t>
              </a:r>
              <a:r>
                <a:rPr lang="en-US" sz="1500" dirty="0">
                  <a:solidFill>
                    <a:srgbClr val="0070C0"/>
                  </a:solidFill>
                  <a:latin typeface="Arial" panose="020B0604020202020204" pitchFamily="34" charset="0"/>
                  <a:cs typeface="Arial" panose="020B0604020202020204" pitchFamily="34" charset="0"/>
                </a:rPr>
                <a:t> </a:t>
              </a:r>
              <a:r>
                <a:rPr lang="en-US" sz="1500" dirty="0">
                  <a:solidFill>
                    <a:srgbClr val="0070C0"/>
                  </a:solidFill>
                  <a:effectLst/>
                  <a:latin typeface="Arial" panose="020B0604020202020204" pitchFamily="34" charset="0"/>
                  <a:cs typeface="Arial" panose="020B0604020202020204" pitchFamily="34" charset="0"/>
                </a:rPr>
                <a:t>(GPDs), (2 +1)-D imaging of the proton and the study of its gravitational and mechanical structure (</a:t>
              </a:r>
              <a:r>
                <a:rPr lang="en-US" sz="1500" dirty="0">
                  <a:effectLst/>
                  <a:latin typeface="Arial" panose="020B0604020202020204" pitchFamily="34" charset="0"/>
                  <a:cs typeface="Arial" panose="020B0604020202020204" pitchFamily="34" charset="0"/>
                </a:rPr>
                <a:t>E12-06-119, E12-06-108 and E12-12-00) </a:t>
              </a:r>
              <a:endParaRPr lang="en-US" sz="1500" dirty="0">
                <a:solidFill>
                  <a:srgbClr val="0070C0"/>
                </a:solidFill>
                <a:effectLst/>
                <a:latin typeface="Arial" panose="020B0604020202020204" pitchFamily="34" charset="0"/>
                <a:cs typeface="Arial" panose="020B0604020202020204" pitchFamily="34" charset="0"/>
              </a:endParaRPr>
            </a:p>
          </p:txBody>
        </p:sp>
        <p:sp>
          <p:nvSpPr>
            <p:cNvPr id="10" name="Freeform: Shape 5">
              <a:extLst>
                <a:ext uri="{FF2B5EF4-FFF2-40B4-BE49-F238E27FC236}">
                  <a16:creationId xmlns:a16="http://schemas.microsoft.com/office/drawing/2014/main" id="{47A23B01-2182-5BBD-282F-84F4CEA090FE}"/>
                </a:ext>
              </a:extLst>
            </p:cNvPr>
            <p:cNvSpPr/>
            <p:nvPr/>
          </p:nvSpPr>
          <p:spPr>
            <a:xfrm>
              <a:off x="2831789" y="1547256"/>
              <a:ext cx="6046079" cy="600767"/>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563673"/>
                <a:satOff val="3165"/>
                <a:lumOff val="201"/>
                <a:alphaOff val="0"/>
              </a:schemeClr>
            </a:lnRef>
            <a:fillRef idx="1">
              <a:schemeClr val="accent4">
                <a:tint val="40000"/>
                <a:alpha val="90000"/>
                <a:hueOff val="-563673"/>
                <a:satOff val="3165"/>
                <a:lumOff val="201"/>
                <a:alphaOff val="0"/>
              </a:schemeClr>
            </a:fillRef>
            <a:effectRef idx="0">
              <a:schemeClr val="accent4">
                <a:tint val="40000"/>
                <a:alpha val="90000"/>
                <a:hueOff val="-563673"/>
                <a:satOff val="3165"/>
                <a:lumOff val="201"/>
                <a:alphaOff val="0"/>
              </a:schemeClr>
            </a:effectRef>
            <a:fontRef idx="minor">
              <a:schemeClr val="dk1">
                <a:hueOff val="0"/>
                <a:satOff val="0"/>
                <a:lumOff val="0"/>
                <a:alphaOff val="0"/>
              </a:schemeClr>
            </a:fontRef>
          </p:style>
          <p:txBody>
            <a:bodyPr spcFirstLastPara="0" vert="horz" wrap="square" lIns="247651" tIns="153152" rIns="276977" bIns="153153"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sp>
          <p:nvSpPr>
            <p:cNvPr id="11" name="Freeform: Shape 8">
              <a:extLst>
                <a:ext uri="{FF2B5EF4-FFF2-40B4-BE49-F238E27FC236}">
                  <a16:creationId xmlns:a16="http://schemas.microsoft.com/office/drawing/2014/main" id="{E559C2BB-6A5E-4134-CC90-148E32C1FEB6}"/>
                </a:ext>
              </a:extLst>
            </p:cNvPr>
            <p:cNvSpPr/>
            <p:nvPr/>
          </p:nvSpPr>
          <p:spPr>
            <a:xfrm>
              <a:off x="322285" y="1495660"/>
              <a:ext cx="2609077" cy="624492"/>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637824"/>
                <a:satOff val="3843"/>
                <a:lumOff val="308"/>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Verdana"/>
                  <a:ea typeface="+mn-ea"/>
                  <a:cs typeface="Arial"/>
                </a:rPr>
                <a:t>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12" name="Freeform: Shape 9">
              <a:extLst>
                <a:ext uri="{FF2B5EF4-FFF2-40B4-BE49-F238E27FC236}">
                  <a16:creationId xmlns:a16="http://schemas.microsoft.com/office/drawing/2014/main" id="{BB3D0192-F9E0-43FE-BF79-988BC8DC7B79}"/>
                </a:ext>
              </a:extLst>
            </p:cNvPr>
            <p:cNvSpPr/>
            <p:nvPr/>
          </p:nvSpPr>
          <p:spPr>
            <a:xfrm>
              <a:off x="2881573" y="2203060"/>
              <a:ext cx="5929566" cy="747107"/>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1127346"/>
                <a:satOff val="6331"/>
                <a:lumOff val="402"/>
                <a:alphaOff val="0"/>
              </a:schemeClr>
            </a:lnRef>
            <a:fillRef idx="1">
              <a:schemeClr val="accent4">
                <a:tint val="40000"/>
                <a:alpha val="90000"/>
                <a:hueOff val="-1127346"/>
                <a:satOff val="6331"/>
                <a:lumOff val="402"/>
                <a:alphaOff val="0"/>
              </a:schemeClr>
            </a:fillRef>
            <a:effectRef idx="0">
              <a:schemeClr val="accent4">
                <a:tint val="40000"/>
                <a:alpha val="90000"/>
                <a:hueOff val="-1127346"/>
                <a:satOff val="6331"/>
                <a:lumOff val="402"/>
                <a:alphaOff val="0"/>
              </a:schemeClr>
            </a:effectRef>
            <a:fontRef idx="minor">
              <a:schemeClr val="dk1">
                <a:hueOff val="0"/>
                <a:satOff val="0"/>
                <a:lumOff val="0"/>
                <a:alphaOff val="0"/>
              </a:schemeClr>
            </a:fontRef>
          </p:style>
          <p:txBody>
            <a:bodyPr spcFirstLastPara="0" vert="horz" wrap="square" lIns="247651" tIns="153152" rIns="276977" bIns="153153" numCol="1" spcCol="1270" anchor="ctr" anchorCtr="0">
              <a:noAutofit/>
            </a:bodyPr>
            <a:lstStyle/>
            <a:p>
              <a:pPr marL="0" marR="0" lvl="1" algn="l" defTabSz="711200" rtl="0" eaLnBrk="1" fontAlgn="auto" latinLnBrk="0" hangingPunct="1">
                <a:lnSpc>
                  <a:spcPct val="90000"/>
                </a:lnSpc>
                <a:spcBef>
                  <a:spcPct val="0"/>
                </a:spcBef>
                <a:spcAft>
                  <a:spcPct val="15000"/>
                </a:spcAft>
                <a:buClrTx/>
                <a:buSzTx/>
                <a:tabLst/>
                <a:defRPr/>
              </a:pPr>
              <a:r>
                <a:rPr lang="en-US" sz="1600" dirty="0">
                  <a:solidFill>
                    <a:srgbClr val="0070C0"/>
                  </a:solidFill>
                  <a:effectLst/>
                  <a:latin typeface="Arial" panose="020B0604020202020204" pitchFamily="34" charset="0"/>
                  <a:cs typeface="Arial" panose="020B0604020202020204" pitchFamily="34" charset="0"/>
                </a:rPr>
                <a:t>Study of the Transverse Momentum</a:t>
              </a:r>
              <a:r>
                <a:rPr lang="en-US"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effectLst/>
                  <a:latin typeface="Arial" panose="020B0604020202020204" pitchFamily="34" charset="0"/>
                  <a:cs typeface="Arial" panose="020B0604020202020204" pitchFamily="34" charset="0"/>
                </a:rPr>
                <a:t>Distributions (TMDs) and the 3D structure in momentum space</a:t>
              </a:r>
              <a:r>
                <a:rPr lang="en-US" sz="1600" dirty="0">
                  <a:effectLst/>
                  <a:latin typeface="Arial" panose="020B0604020202020204" pitchFamily="34" charset="0"/>
                  <a:cs typeface="Arial" panose="020B0604020202020204" pitchFamily="34" charset="0"/>
                </a:rPr>
                <a:t> (E12-06-112, E12-06-112A and E12-06-112B</a:t>
              </a:r>
              <a:endParaRPr lang="en-US" sz="1600" dirty="0">
                <a:latin typeface="Arial" panose="020B0604020202020204" pitchFamily="34" charset="0"/>
                <a:cs typeface="Arial" panose="020B0604020202020204" pitchFamily="34" charset="0"/>
              </a:endParaRPr>
            </a:p>
            <a:p>
              <a:pPr marL="0" marR="0" lvl="1" algn="l" defTabSz="711200" rtl="0" eaLnBrk="1" fontAlgn="auto" latinLnBrk="0" hangingPunct="1">
                <a:lnSpc>
                  <a:spcPct val="90000"/>
                </a:lnSpc>
                <a:spcBef>
                  <a:spcPct val="0"/>
                </a:spcBef>
                <a:spcAft>
                  <a:spcPct val="15000"/>
                </a:spcAft>
                <a:buClrTx/>
                <a:buSzTx/>
                <a:tabLst/>
                <a:defRPr/>
              </a:pPr>
              <a:r>
                <a:rPr lang="en-US" sz="1600" b="1" dirty="0">
                  <a:solidFill>
                    <a:srgbClr val="C00000"/>
                  </a:solidFill>
                  <a:latin typeface="Arial" panose="020B0604020202020204" pitchFamily="34" charset="0"/>
                  <a:cs typeface="Arial" panose="020B0604020202020204" pitchFamily="34" charset="0"/>
                </a:rPr>
                <a:t> </a:t>
              </a:r>
              <a:endParaRPr kumimoji="0" lang="en-US" sz="1600" b="1"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sp>
          <p:nvSpPr>
            <p:cNvPr id="13" name="Freeform: Shape 10">
              <a:extLst>
                <a:ext uri="{FF2B5EF4-FFF2-40B4-BE49-F238E27FC236}">
                  <a16:creationId xmlns:a16="http://schemas.microsoft.com/office/drawing/2014/main" id="{58BA3418-29A2-0EA3-450D-67D3E55B8CA4}"/>
                </a:ext>
              </a:extLst>
            </p:cNvPr>
            <p:cNvSpPr/>
            <p:nvPr/>
          </p:nvSpPr>
          <p:spPr>
            <a:xfrm>
              <a:off x="322283" y="2203644"/>
              <a:ext cx="2609077" cy="624492"/>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1275649"/>
                <a:satOff val="7685"/>
                <a:lumOff val="616"/>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lang="en-US" sz="1600" b="1" dirty="0">
                  <a:effectLst/>
                  <a:latin typeface="Arial" panose="020B0604020202020204" pitchFamily="34" charset="0"/>
                  <a:cs typeface="Arial" panose="020B0604020202020204" pitchFamily="34" charset="0"/>
                </a:rPr>
                <a:t>Deep Inclusive &amp; SIDIS</a:t>
              </a:r>
              <a:r>
                <a:rPr kumimoji="0" lang="en-US" sz="1600" b="1" i="0" u="none" strike="noStrike" kern="1200" cap="none" spc="0" normalizeH="0" baseline="0" noProof="0" dirty="0">
                  <a:ln>
                    <a:noFill/>
                  </a:ln>
                  <a:solidFill>
                    <a:prstClr val="white"/>
                  </a:solidFill>
                  <a:effectLst/>
                  <a:uLnTx/>
                  <a:uFillTx/>
                  <a:latin typeface="Verdana"/>
                  <a:ea typeface="+mn-ea"/>
                  <a:cs typeface="Arial"/>
                </a:rPr>
                <a:t>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20" name="Freeform: Shape 17">
              <a:extLst>
                <a:ext uri="{FF2B5EF4-FFF2-40B4-BE49-F238E27FC236}">
                  <a16:creationId xmlns:a16="http://schemas.microsoft.com/office/drawing/2014/main" id="{071A2C9A-EEE3-6BF9-54FF-2B11B9643E59}"/>
                </a:ext>
              </a:extLst>
            </p:cNvPr>
            <p:cNvSpPr/>
            <p:nvPr/>
          </p:nvSpPr>
          <p:spPr>
            <a:xfrm>
              <a:off x="2816207" y="2984699"/>
              <a:ext cx="6046079" cy="722645"/>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3382037"/>
                <a:satOff val="18992"/>
                <a:lumOff val="1207"/>
                <a:alphaOff val="0"/>
              </a:schemeClr>
            </a:lnRef>
            <a:fillRef idx="1">
              <a:schemeClr val="accent4">
                <a:tint val="40000"/>
                <a:alpha val="90000"/>
                <a:hueOff val="-3382037"/>
                <a:satOff val="18992"/>
                <a:lumOff val="1207"/>
                <a:alphaOff val="0"/>
              </a:schemeClr>
            </a:fillRef>
            <a:effectRef idx="0">
              <a:schemeClr val="accent4">
                <a:tint val="40000"/>
                <a:alpha val="90000"/>
                <a:hueOff val="-3382037"/>
                <a:satOff val="18992"/>
                <a:lumOff val="1207"/>
                <a:alphaOff val="0"/>
              </a:schemeClr>
            </a:effectRef>
            <a:fontRef idx="minor">
              <a:schemeClr val="dk1">
                <a:hueOff val="0"/>
                <a:satOff val="0"/>
                <a:lumOff val="0"/>
                <a:alphaOff val="0"/>
              </a:schemeClr>
            </a:fontRef>
          </p:style>
          <p:txBody>
            <a:bodyPr spcFirstLastPara="0" vert="horz" wrap="square" lIns="247651" tIns="153153" rIns="276977" bIns="153152" numCol="1" spcCol="1270" anchor="ctr" anchorCtr="0">
              <a:noAutofit/>
            </a:bodyPr>
            <a:lstStyle/>
            <a:p>
              <a:pPr marL="0" lvl="1" defTabSz="711200">
                <a:lnSpc>
                  <a:spcPct val="90000"/>
                </a:lnSpc>
                <a:spcBef>
                  <a:spcPct val="0"/>
                </a:spcBef>
                <a:spcAft>
                  <a:spcPct val="15000"/>
                </a:spcAft>
                <a:defRPr/>
              </a:pPr>
              <a:r>
                <a:rPr lang="en-US" sz="1600" dirty="0">
                  <a:solidFill>
                    <a:srgbClr val="0070C0"/>
                  </a:solidFill>
                  <a:effectLst/>
                  <a:latin typeface="Arial" panose="020B0604020202020204" pitchFamily="34" charset="0"/>
                  <a:cs typeface="Arial" panose="020B0604020202020204" pitchFamily="34" charset="0"/>
                </a:rPr>
                <a:t>Study of nucleon resonance structure </a:t>
              </a:r>
              <a:r>
                <a:rPr lang="en-US" sz="1600" dirty="0">
                  <a:solidFill>
                    <a:srgbClr val="0070C0"/>
                  </a:solidFill>
                  <a:latin typeface="Arial" panose="020B0604020202020204" pitchFamily="34" charset="0"/>
                  <a:cs typeface="Arial" panose="020B0604020202020204" pitchFamily="34" charset="0"/>
                </a:rPr>
                <a:t>in broad range in Q</a:t>
              </a:r>
              <a:r>
                <a:rPr lang="en-US" sz="1600" baseline="30000" dirty="0">
                  <a:solidFill>
                    <a:srgbClr val="0070C0"/>
                  </a:solidFill>
                  <a:latin typeface="Arial" panose="020B0604020202020204" pitchFamily="34" charset="0"/>
                  <a:cs typeface="Arial" panose="020B0604020202020204" pitchFamily="34" charset="0"/>
                </a:rPr>
                <a:t>2. </a:t>
              </a:r>
              <a:r>
                <a:rPr lang="en-US" sz="1600" dirty="0">
                  <a:effectLst/>
                  <a:latin typeface="Arial" panose="020B0604020202020204" pitchFamily="34" charset="0"/>
                  <a:cs typeface="Arial" panose="020B0604020202020204" pitchFamily="34" charset="0"/>
                </a:rPr>
                <a:t>(E12-09-003, E12-06-108A, E12-06-108B) </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sp>
          <p:nvSpPr>
            <p:cNvPr id="21" name="Freeform: Shape 18">
              <a:extLst>
                <a:ext uri="{FF2B5EF4-FFF2-40B4-BE49-F238E27FC236}">
                  <a16:creationId xmlns:a16="http://schemas.microsoft.com/office/drawing/2014/main" id="{6843E1C9-EC91-70B5-47DC-B64F11568B11}"/>
                </a:ext>
              </a:extLst>
            </p:cNvPr>
            <p:cNvSpPr/>
            <p:nvPr/>
          </p:nvSpPr>
          <p:spPr>
            <a:xfrm>
              <a:off x="311757" y="2868689"/>
              <a:ext cx="2609077" cy="771908"/>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3826945"/>
                <a:satOff val="23056"/>
                <a:lumOff val="1848"/>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Verdana"/>
                  <a:ea typeface="+mn-ea"/>
                  <a:cs typeface="Arial"/>
                </a:rPr>
                <a:t>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Freeform: Shape 19">
              <a:extLst>
                <a:ext uri="{FF2B5EF4-FFF2-40B4-BE49-F238E27FC236}">
                  <a16:creationId xmlns:a16="http://schemas.microsoft.com/office/drawing/2014/main" id="{258C8EF7-FFA1-B375-ACAB-56E84F74814D}"/>
                </a:ext>
              </a:extLst>
            </p:cNvPr>
            <p:cNvSpPr/>
            <p:nvPr/>
          </p:nvSpPr>
          <p:spPr>
            <a:xfrm>
              <a:off x="2841959" y="3757199"/>
              <a:ext cx="6059406" cy="807507"/>
            </a:xfrm>
            <a:custGeom>
              <a:avLst/>
              <a:gdLst>
                <a:gd name="connsiteX0" fmla="*/ 110718 w 664294"/>
                <a:gd name="connsiteY0" fmla="*/ 0 h 6020214"/>
                <a:gd name="connsiteX1" fmla="*/ 553576 w 664294"/>
                <a:gd name="connsiteY1" fmla="*/ 0 h 6020214"/>
                <a:gd name="connsiteX2" fmla="*/ 664294 w 664294"/>
                <a:gd name="connsiteY2" fmla="*/ 110718 h 6020214"/>
                <a:gd name="connsiteX3" fmla="*/ 664294 w 664294"/>
                <a:gd name="connsiteY3" fmla="*/ 6020214 h 6020214"/>
                <a:gd name="connsiteX4" fmla="*/ 664294 w 664294"/>
                <a:gd name="connsiteY4" fmla="*/ 6020214 h 6020214"/>
                <a:gd name="connsiteX5" fmla="*/ 0 w 664294"/>
                <a:gd name="connsiteY5" fmla="*/ 6020214 h 6020214"/>
                <a:gd name="connsiteX6" fmla="*/ 0 w 664294"/>
                <a:gd name="connsiteY6" fmla="*/ 6020214 h 6020214"/>
                <a:gd name="connsiteX7" fmla="*/ 0 w 664294"/>
                <a:gd name="connsiteY7" fmla="*/ 110718 h 6020214"/>
                <a:gd name="connsiteX8" fmla="*/ 110718 w 664294"/>
                <a:gd name="connsiteY8" fmla="*/ 0 h 602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294" h="6020214">
                  <a:moveTo>
                    <a:pt x="664294" y="1003393"/>
                  </a:moveTo>
                  <a:lnTo>
                    <a:pt x="664294" y="5016821"/>
                  </a:lnTo>
                  <a:cubicBezTo>
                    <a:pt x="664294" y="5570978"/>
                    <a:pt x="658824" y="6020209"/>
                    <a:pt x="652077" y="6020209"/>
                  </a:cubicBezTo>
                  <a:lnTo>
                    <a:pt x="0" y="6020209"/>
                  </a:lnTo>
                  <a:lnTo>
                    <a:pt x="0" y="6020209"/>
                  </a:lnTo>
                  <a:lnTo>
                    <a:pt x="0" y="5"/>
                  </a:lnTo>
                  <a:lnTo>
                    <a:pt x="0" y="5"/>
                  </a:lnTo>
                  <a:lnTo>
                    <a:pt x="652077" y="5"/>
                  </a:lnTo>
                  <a:cubicBezTo>
                    <a:pt x="658824" y="5"/>
                    <a:pt x="664294" y="449236"/>
                    <a:pt x="664294" y="1003393"/>
                  </a:cubicBezTo>
                  <a:close/>
                </a:path>
              </a:pathLst>
            </a:custGeom>
            <a:solidFill>
              <a:schemeClr val="bg1">
                <a:lumMod val="85000"/>
              </a:schemeClr>
            </a:solidFill>
          </p:spPr>
          <p:style>
            <a:lnRef idx="2">
              <a:schemeClr val="accent4">
                <a:tint val="40000"/>
                <a:alpha val="90000"/>
                <a:hueOff val="-3945710"/>
                <a:satOff val="22157"/>
                <a:lumOff val="1408"/>
                <a:alphaOff val="0"/>
              </a:schemeClr>
            </a:lnRef>
            <a:fillRef idx="1">
              <a:schemeClr val="accent4">
                <a:tint val="40000"/>
                <a:alpha val="90000"/>
                <a:hueOff val="-3945710"/>
                <a:satOff val="22157"/>
                <a:lumOff val="1408"/>
                <a:alphaOff val="0"/>
              </a:schemeClr>
            </a:fillRef>
            <a:effectRef idx="0">
              <a:schemeClr val="accent4">
                <a:tint val="40000"/>
                <a:alpha val="90000"/>
                <a:hueOff val="-3945710"/>
                <a:satOff val="22157"/>
                <a:lumOff val="1408"/>
                <a:alphaOff val="0"/>
              </a:schemeClr>
            </a:effectRef>
            <a:fontRef idx="minor">
              <a:schemeClr val="dk1">
                <a:hueOff val="0"/>
                <a:satOff val="0"/>
                <a:lumOff val="0"/>
                <a:alphaOff val="0"/>
              </a:schemeClr>
            </a:fontRef>
          </p:style>
          <p:txBody>
            <a:bodyPr spcFirstLastPara="0" vert="horz" wrap="square" lIns="247650" tIns="156253" rIns="280078" bIns="156254" numCol="1" spcCol="1270" anchor="ctr" anchorCtr="0">
              <a:noAutofit/>
            </a:bodyPr>
            <a:lstStyle/>
            <a:p>
              <a:pPr marL="0" lvl="1" defTabSz="711200">
                <a:lnSpc>
                  <a:spcPct val="90000"/>
                </a:lnSpc>
                <a:spcBef>
                  <a:spcPct val="0"/>
                </a:spcBef>
                <a:spcAft>
                  <a:spcPct val="15000"/>
                </a:spcAft>
                <a:defRPr/>
              </a:pPr>
              <a:endParaRPr lang="en-US" sz="1600" dirty="0">
                <a:solidFill>
                  <a:prstClr val="black">
                    <a:hueOff val="0"/>
                    <a:satOff val="0"/>
                    <a:lumOff val="0"/>
                    <a:alphaOff val="0"/>
                  </a:prstClr>
                </a:solidFill>
                <a:latin typeface="Arial"/>
              </a:endParaRPr>
            </a:p>
            <a:p>
              <a:pPr marL="0" lvl="1" defTabSz="711200">
                <a:lnSpc>
                  <a:spcPct val="90000"/>
                </a:lnSpc>
                <a:spcBef>
                  <a:spcPct val="0"/>
                </a:spcBef>
                <a:spcAft>
                  <a:spcPct val="15000"/>
                </a:spcAft>
                <a:defRPr/>
              </a:pPr>
              <a:r>
                <a:rPr lang="en-US" sz="1600" dirty="0">
                  <a:solidFill>
                    <a:srgbClr val="0070C0"/>
                  </a:solidFill>
                  <a:effectLst/>
                  <a:latin typeface="Arial" panose="020B0604020202020204" pitchFamily="34" charset="0"/>
                  <a:cs typeface="Arial" panose="020B0604020202020204" pitchFamily="34" charset="0"/>
                </a:rPr>
                <a:t>Study of meson spectroscopy in search for hybrid mesons including </a:t>
              </a:r>
              <a:r>
                <a:rPr lang="en-US" sz="1600" dirty="0">
                  <a:solidFill>
                    <a:srgbClr val="0070C0"/>
                  </a:solidFill>
                  <a:latin typeface="Arial" panose="020B0604020202020204" pitchFamily="34" charset="0"/>
                  <a:cs typeface="Arial" panose="020B0604020202020204" pitchFamily="34" charset="0"/>
                </a:rPr>
                <a:t>s</a:t>
              </a:r>
              <a:r>
                <a:rPr lang="en-US" sz="1600" dirty="0">
                  <a:solidFill>
                    <a:srgbClr val="0070C0"/>
                  </a:solidFill>
                  <a:effectLst/>
                  <a:latin typeface="Arial" panose="020B0604020202020204" pitchFamily="34" charset="0"/>
                  <a:cs typeface="Arial" panose="020B0604020202020204" pitchFamily="34" charset="0"/>
                </a:rPr>
                <a:t>trangeness </a:t>
              </a:r>
              <a:r>
                <a:rPr lang="en-US" sz="1600" dirty="0">
                  <a:solidFill>
                    <a:srgbClr val="0070C0"/>
                  </a:solidFill>
                  <a:latin typeface="Arial" panose="020B0604020202020204" pitchFamily="34" charset="0"/>
                  <a:cs typeface="Arial" panose="020B0604020202020204" pitchFamily="34" charset="0"/>
                </a:rPr>
                <a:t>Program</a:t>
              </a:r>
              <a:r>
                <a:rPr lang="en-US" sz="1600" dirty="0">
                  <a:solidFill>
                    <a:srgbClr val="000000"/>
                  </a:solidFill>
                  <a:effectLst/>
                  <a:latin typeface="Arial" panose="020B0604020202020204" pitchFamily="34" charset="0"/>
                  <a:cs typeface="Arial" panose="020B0604020202020204" pitchFamily="34" charset="0"/>
                </a:rPr>
                <a:t> (E12-11-005 and E12-11-005A)</a:t>
              </a: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sp>
          <p:nvSpPr>
            <p:cNvPr id="23" name="Freeform: Shape 20">
              <a:extLst>
                <a:ext uri="{FF2B5EF4-FFF2-40B4-BE49-F238E27FC236}">
                  <a16:creationId xmlns:a16="http://schemas.microsoft.com/office/drawing/2014/main" id="{19601660-9CD3-D510-E679-9C119BCE85D6}"/>
                </a:ext>
              </a:extLst>
            </p:cNvPr>
            <p:cNvSpPr/>
            <p:nvPr/>
          </p:nvSpPr>
          <p:spPr>
            <a:xfrm>
              <a:off x="322283" y="3693020"/>
              <a:ext cx="2609077" cy="910925"/>
            </a:xfrm>
            <a:custGeom>
              <a:avLst/>
              <a:gdLst>
                <a:gd name="connsiteX0" fmla="*/ 0 w 2613364"/>
                <a:gd name="connsiteY0" fmla="*/ 104084 h 624492"/>
                <a:gd name="connsiteX1" fmla="*/ 104084 w 2613364"/>
                <a:gd name="connsiteY1" fmla="*/ 0 h 624492"/>
                <a:gd name="connsiteX2" fmla="*/ 2509280 w 2613364"/>
                <a:gd name="connsiteY2" fmla="*/ 0 h 624492"/>
                <a:gd name="connsiteX3" fmla="*/ 2613364 w 2613364"/>
                <a:gd name="connsiteY3" fmla="*/ 104084 h 624492"/>
                <a:gd name="connsiteX4" fmla="*/ 2613364 w 2613364"/>
                <a:gd name="connsiteY4" fmla="*/ 520408 h 624492"/>
                <a:gd name="connsiteX5" fmla="*/ 2509280 w 2613364"/>
                <a:gd name="connsiteY5" fmla="*/ 624492 h 624492"/>
                <a:gd name="connsiteX6" fmla="*/ 104084 w 2613364"/>
                <a:gd name="connsiteY6" fmla="*/ 624492 h 624492"/>
                <a:gd name="connsiteX7" fmla="*/ 0 w 2613364"/>
                <a:gd name="connsiteY7" fmla="*/ 520408 h 624492"/>
                <a:gd name="connsiteX8" fmla="*/ 0 w 2613364"/>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364" h="624492">
                  <a:moveTo>
                    <a:pt x="0" y="104084"/>
                  </a:moveTo>
                  <a:cubicBezTo>
                    <a:pt x="0" y="46600"/>
                    <a:pt x="46600" y="0"/>
                    <a:pt x="104084" y="0"/>
                  </a:cubicBezTo>
                  <a:lnTo>
                    <a:pt x="2509280" y="0"/>
                  </a:lnTo>
                  <a:cubicBezTo>
                    <a:pt x="2566764" y="0"/>
                    <a:pt x="2613364" y="46600"/>
                    <a:pt x="2613364" y="104084"/>
                  </a:cubicBezTo>
                  <a:lnTo>
                    <a:pt x="2613364" y="520408"/>
                  </a:lnTo>
                  <a:cubicBezTo>
                    <a:pt x="2613364" y="577892"/>
                    <a:pt x="2566764" y="624492"/>
                    <a:pt x="2509280"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91445" tIns="60965" rIns="91445" bIns="6096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9" name="Freeform: Shape 4">
              <a:extLst>
                <a:ext uri="{FF2B5EF4-FFF2-40B4-BE49-F238E27FC236}">
                  <a16:creationId xmlns:a16="http://schemas.microsoft.com/office/drawing/2014/main" id="{C5D35851-8D9B-40F4-4FC5-35F7C6FF43D5}"/>
                </a:ext>
              </a:extLst>
            </p:cNvPr>
            <p:cNvSpPr/>
            <p:nvPr/>
          </p:nvSpPr>
          <p:spPr>
            <a:xfrm>
              <a:off x="322284" y="724043"/>
              <a:ext cx="2609077" cy="716466"/>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30C93E94-74AE-5C4E-3F48-B5828C476DF7}"/>
              </a:ext>
            </a:extLst>
          </p:cNvPr>
          <p:cNvSpPr txBox="1"/>
          <p:nvPr/>
        </p:nvSpPr>
        <p:spPr>
          <a:xfrm>
            <a:off x="489789" y="2661167"/>
            <a:ext cx="3077988" cy="338554"/>
          </a:xfrm>
          <a:prstGeom prst="rect">
            <a:avLst/>
          </a:prstGeom>
          <a:noFill/>
        </p:spPr>
        <p:txBody>
          <a:bodyPr wrap="square">
            <a:spAutoFit/>
          </a:bodyPr>
          <a:lstStyle/>
          <a:p>
            <a:r>
              <a:rPr lang="en-US" sz="1600" b="1" dirty="0">
                <a:solidFill>
                  <a:schemeClr val="bg1"/>
                </a:solidFill>
                <a:effectLst/>
                <a:latin typeface="Arial" panose="020B0604020202020204" pitchFamily="34" charset="0"/>
                <a:cs typeface="Arial" panose="020B0604020202020204" pitchFamily="34" charset="0"/>
              </a:rPr>
              <a:t>Deep Exclusive Processes </a:t>
            </a:r>
            <a:endParaRPr lang="en-US" sz="1600" b="1" dirty="0">
              <a:solidFill>
                <a:schemeClr val="bg1"/>
              </a:solidFill>
            </a:endParaRPr>
          </a:p>
        </p:txBody>
      </p:sp>
      <p:sp>
        <p:nvSpPr>
          <p:cNvPr id="29" name="TextBox 28">
            <a:extLst>
              <a:ext uri="{FF2B5EF4-FFF2-40B4-BE49-F238E27FC236}">
                <a16:creationId xmlns:a16="http://schemas.microsoft.com/office/drawing/2014/main" id="{FB981FFC-7A80-3C5A-A3AE-35476EC9B18D}"/>
              </a:ext>
            </a:extLst>
          </p:cNvPr>
          <p:cNvSpPr txBox="1"/>
          <p:nvPr/>
        </p:nvSpPr>
        <p:spPr>
          <a:xfrm>
            <a:off x="3711207" y="3281546"/>
            <a:ext cx="6152188" cy="584775"/>
          </a:xfrm>
          <a:prstGeom prst="rect">
            <a:avLst/>
          </a:prstGeom>
          <a:noFill/>
        </p:spPr>
        <p:txBody>
          <a:bodyPr wrap="square">
            <a:spAutoFit/>
          </a:bodyPr>
          <a:lstStyle/>
          <a:p>
            <a:r>
              <a:rPr lang="en-US" sz="1600" dirty="0">
                <a:solidFill>
                  <a:srgbClr val="0070C0"/>
                </a:solidFill>
                <a:latin typeface="Arial" panose="020B0604020202020204" pitchFamily="34" charset="0"/>
                <a:cs typeface="Arial" panose="020B0604020202020204" pitchFamily="34" charset="0"/>
              </a:rPr>
              <a:t>Study of Time-like Compton Scattering and J/</a:t>
            </a:r>
            <a:r>
              <a:rPr lang="el-GR" sz="1600" dirty="0">
                <a:solidFill>
                  <a:srgbClr val="0070C0"/>
                </a:solidFill>
                <a:latin typeface="Arial" panose="020B0604020202020204" pitchFamily="34" charset="0"/>
                <a:cs typeface="Arial" panose="020B0604020202020204" pitchFamily="34" charset="0"/>
              </a:rPr>
              <a:t>ψ </a:t>
            </a:r>
            <a:r>
              <a:rPr lang="en-US" sz="1600" dirty="0">
                <a:solidFill>
                  <a:srgbClr val="0070C0"/>
                </a:solidFill>
                <a:latin typeface="Arial" panose="020B0604020202020204" pitchFamily="34" charset="0"/>
                <a:cs typeface="Arial" panose="020B0604020202020204" pitchFamily="34" charset="0"/>
              </a:rPr>
              <a:t>photoproduction</a:t>
            </a:r>
            <a:r>
              <a:rPr lang="en-US" sz="1600" dirty="0">
                <a:latin typeface="Arial" panose="020B0604020202020204" pitchFamily="34" charset="0"/>
                <a:cs typeface="Arial" panose="020B0604020202020204" pitchFamily="34" charset="0"/>
              </a:rPr>
              <a:t> (E12-12-001 and E12-12-001A)</a:t>
            </a:r>
            <a:r>
              <a:rPr lang="en-US" sz="1600" dirty="0">
                <a:solidFill>
                  <a:srgbClr val="C00000"/>
                </a:solidFill>
                <a:latin typeface="Arial" panose="020B0604020202020204" pitchFamily="34" charset="0"/>
                <a:cs typeface="Arial" panose="020B0604020202020204" pitchFamily="34" charset="0"/>
              </a:rPr>
              <a:t> </a:t>
            </a:r>
            <a:endParaRPr lang="en-US" sz="1600" dirty="0"/>
          </a:p>
        </p:txBody>
      </p:sp>
      <p:sp>
        <p:nvSpPr>
          <p:cNvPr id="35" name="TextBox 34">
            <a:extLst>
              <a:ext uri="{FF2B5EF4-FFF2-40B4-BE49-F238E27FC236}">
                <a16:creationId xmlns:a16="http://schemas.microsoft.com/office/drawing/2014/main" id="{0C579BD7-21D2-67A0-A1A3-FE6FACFE4FE5}"/>
              </a:ext>
            </a:extLst>
          </p:cNvPr>
          <p:cNvSpPr txBox="1"/>
          <p:nvPr/>
        </p:nvSpPr>
        <p:spPr>
          <a:xfrm>
            <a:off x="-1143009" y="5364053"/>
            <a:ext cx="6099242" cy="687881"/>
          </a:xfrm>
          <a:prstGeom prst="rect">
            <a:avLst/>
          </a:prstGeom>
          <a:noFill/>
        </p:spPr>
        <p:txBody>
          <a:bodyPr wrap="square">
            <a:sp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lang="en-US" sz="1800" b="1" dirty="0" err="1">
                <a:solidFill>
                  <a:schemeClr val="bg1"/>
                </a:solidFill>
                <a:effectLst/>
                <a:latin typeface="Arial" panose="020B0604020202020204" pitchFamily="34" charset="0"/>
                <a:cs typeface="Arial" panose="020B0604020202020204" pitchFamily="34" charset="0"/>
              </a:rPr>
              <a:t>MesonX</a:t>
            </a:r>
            <a:r>
              <a:rPr lang="en-US" sz="1800" b="1" dirty="0">
                <a:solidFill>
                  <a:schemeClr val="bg1"/>
                </a:solidFill>
                <a:effectLst/>
                <a:latin typeface="Arial" panose="020B0604020202020204" pitchFamily="34" charset="0"/>
                <a:cs typeface="Arial" panose="020B0604020202020204" pitchFamily="34" charset="0"/>
              </a:rPr>
              <a:t> program</a:t>
            </a:r>
            <a:r>
              <a:rPr kumimoji="0" lang="en-US" sz="1800" b="1" i="0" u="none" strike="noStrike" kern="1200" cap="none" spc="0" normalizeH="0" baseline="0" noProof="0" dirty="0">
                <a:ln>
                  <a:noFill/>
                </a:ln>
                <a:solidFill>
                  <a:schemeClr val="bg1"/>
                </a:solidFill>
                <a:effectLst/>
                <a:uLnTx/>
                <a:uFillTx/>
                <a:latin typeface="Verdana"/>
                <a:ea typeface="+mn-ea"/>
                <a:cs typeface="Arial"/>
              </a:rPr>
              <a:t> &amp; </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Verdana"/>
                <a:ea typeface="+mn-ea"/>
                <a:cs typeface="Arial"/>
              </a:rPr>
              <a:t>Strangeness Physics</a:t>
            </a:r>
            <a:endParaRPr kumimoji="0" lang="en-US" sz="1800" b="1" i="0" u="none" strike="noStrike" kern="1200" cap="none" spc="0" normalizeH="0" baseline="0" noProof="0" dirty="0">
              <a:ln>
                <a:noFill/>
              </a:ln>
              <a:solidFill>
                <a:schemeClr val="bg1"/>
              </a:solidFill>
              <a:effectLst/>
              <a:uLnTx/>
              <a:uFillTx/>
              <a:latin typeface="Arial"/>
              <a:ea typeface="+mn-ea"/>
              <a:cs typeface="+mn-cs"/>
            </a:endParaRPr>
          </a:p>
        </p:txBody>
      </p:sp>
      <p:sp>
        <p:nvSpPr>
          <p:cNvPr id="38" name="TextBox 37">
            <a:extLst>
              <a:ext uri="{FF2B5EF4-FFF2-40B4-BE49-F238E27FC236}">
                <a16:creationId xmlns:a16="http://schemas.microsoft.com/office/drawing/2014/main" id="{134E4544-19DC-7E61-1B0C-CC2BDF9E046F}"/>
              </a:ext>
            </a:extLst>
          </p:cNvPr>
          <p:cNvSpPr txBox="1"/>
          <p:nvPr/>
        </p:nvSpPr>
        <p:spPr>
          <a:xfrm>
            <a:off x="-1398360" y="4751102"/>
            <a:ext cx="6609944" cy="341632"/>
          </a:xfrm>
          <a:prstGeom prst="rect">
            <a:avLst/>
          </a:prstGeom>
          <a:noFill/>
        </p:spPr>
        <p:txBody>
          <a:bodyPr wrap="square">
            <a:sp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lang="en-US" sz="1800" dirty="0">
                <a:solidFill>
                  <a:schemeClr val="bg1"/>
                </a:solidFill>
                <a:effectLst/>
                <a:latin typeface="Arial" panose="020B0604020202020204" pitchFamily="34" charset="0"/>
                <a:cs typeface="Arial" panose="020B0604020202020204" pitchFamily="34" charset="0"/>
              </a:rPr>
              <a:t> </a:t>
            </a:r>
            <a:r>
              <a:rPr lang="en-US" sz="1800" b="1" dirty="0">
                <a:solidFill>
                  <a:schemeClr val="bg1"/>
                </a:solidFill>
                <a:effectLst/>
                <a:latin typeface="Arial" panose="020B0604020202020204" pitchFamily="34" charset="0"/>
                <a:cs typeface="Arial" panose="020B0604020202020204" pitchFamily="34" charset="0"/>
              </a:rPr>
              <a:t>Nucleon structure </a:t>
            </a:r>
            <a:endParaRPr kumimoji="0" lang="en-US" sz="1800" b="1" i="0" u="none" strike="noStrike" kern="1200" cap="none" spc="0" normalizeH="0" baseline="0" noProof="0" dirty="0">
              <a:ln>
                <a:noFill/>
              </a:ln>
              <a:solidFill>
                <a:schemeClr val="bg1"/>
              </a:solidFill>
              <a:effectLst/>
              <a:uLnTx/>
              <a:uFillTx/>
              <a:latin typeface="Arial"/>
              <a:ea typeface="+mn-ea"/>
              <a:cs typeface="+mn-cs"/>
            </a:endParaRPr>
          </a:p>
        </p:txBody>
      </p:sp>
      <p:sp>
        <p:nvSpPr>
          <p:cNvPr id="16" name="TextBox 15">
            <a:extLst>
              <a:ext uri="{FF2B5EF4-FFF2-40B4-BE49-F238E27FC236}">
                <a16:creationId xmlns:a16="http://schemas.microsoft.com/office/drawing/2014/main" id="{4789350E-E048-8EAA-A339-F5144606FCD2}"/>
              </a:ext>
            </a:extLst>
          </p:cNvPr>
          <p:cNvSpPr txBox="1"/>
          <p:nvPr/>
        </p:nvSpPr>
        <p:spPr>
          <a:xfrm>
            <a:off x="320363" y="99202"/>
            <a:ext cx="6733308" cy="584775"/>
          </a:xfrm>
          <a:prstGeom prst="rect">
            <a:avLst/>
          </a:prstGeom>
          <a:noFill/>
        </p:spPr>
        <p:txBody>
          <a:bodyPr wrap="square">
            <a:spAutoFit/>
          </a:bodyPr>
          <a:lstStyle/>
          <a:p>
            <a:r>
              <a:rPr lang="en-US" sz="3200" b="1" dirty="0">
                <a:solidFill>
                  <a:srgbClr val="212121"/>
                </a:solidFill>
                <a:latin typeface="Arial" panose="020B0604020202020204" pitchFamily="34" charset="0"/>
                <a:cs typeface="Arial" panose="020B0604020202020204" pitchFamily="34" charset="0"/>
              </a:rPr>
              <a:t>RGA – Science Program</a:t>
            </a:r>
            <a:endParaRPr lang="en-US" sz="32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6E06F6C-4AA4-FD12-04B2-2D899FAFF465}"/>
              </a:ext>
            </a:extLst>
          </p:cNvPr>
          <p:cNvSpPr txBox="1"/>
          <p:nvPr/>
        </p:nvSpPr>
        <p:spPr>
          <a:xfrm>
            <a:off x="278187" y="654601"/>
            <a:ext cx="11590697" cy="1754326"/>
          </a:xfrm>
          <a:prstGeom prst="rect">
            <a:avLst/>
          </a:prstGeom>
          <a:noFill/>
        </p:spPr>
        <p:txBody>
          <a:bodyPr wrap="square">
            <a:spAutoFit/>
          </a:bodyPr>
          <a:lstStyle/>
          <a:p>
            <a:r>
              <a:rPr lang="en-US" b="0" i="0" u="none" strike="noStrike" dirty="0">
                <a:solidFill>
                  <a:srgbClr val="000000"/>
                </a:solidFill>
                <a:effectLst/>
                <a:latin typeface="Arial" panose="020B0604020202020204" pitchFamily="34" charset="0"/>
                <a:cs typeface="Arial" panose="020B0604020202020204" pitchFamily="34" charset="0"/>
              </a:rPr>
              <a:t>The CLAS12 RGA program comprises 13 experiments organized into five complementary categories, each designed to explore different aspects of nucleon structure, three-dimensional imaging, gravitational structure, and gluonic excitations. Together, these experiments advance the overarching scientific mission of the CLAS12 program: to understand how protons, neutrons, and nuclei emerge from the fundamental theory of the strong interaction, Quantum Chromodynamics (QCD), and how quarks and gluons give rise to the structure, dynamics, gravitational properties, and emergent behavior of visible matter.</a:t>
            </a:r>
            <a:endParaRPr lang="en-US" b="1" dirty="0">
              <a:solidFill>
                <a:srgbClr val="C00000"/>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BAC9F18-249E-B12B-096C-CA78028717E1}"/>
              </a:ext>
            </a:extLst>
          </p:cNvPr>
          <p:cNvSpPr txBox="1"/>
          <p:nvPr/>
        </p:nvSpPr>
        <p:spPr>
          <a:xfrm>
            <a:off x="804197" y="3364973"/>
            <a:ext cx="6794500" cy="369332"/>
          </a:xfrm>
          <a:prstGeom prst="rect">
            <a:avLst/>
          </a:prstGeom>
          <a:noFill/>
        </p:spPr>
        <p:txBody>
          <a:bodyPr wrap="square">
            <a:spAutoFit/>
          </a:bodyPr>
          <a:lstStyle/>
          <a:p>
            <a:r>
              <a:rPr lang="en-US" sz="1800" b="1" dirty="0">
                <a:solidFill>
                  <a:schemeClr val="bg1"/>
                </a:solidFill>
                <a:latin typeface="Arial" panose="020B0604020202020204" pitchFamily="34" charset="0"/>
                <a:ea typeface="Calibri"/>
                <a:cs typeface="Arial" panose="020B0604020202020204" pitchFamily="34" charset="0"/>
              </a:rPr>
              <a:t>Dilepton team</a:t>
            </a:r>
          </a:p>
        </p:txBody>
      </p:sp>
    </p:spTree>
    <p:extLst>
      <p:ext uri="{BB962C8B-B14F-4D97-AF65-F5344CB8AC3E}">
        <p14:creationId xmlns:p14="http://schemas.microsoft.com/office/powerpoint/2010/main" val="3438571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04E7CA-13CB-3656-65CA-66CB076118A8}"/>
              </a:ext>
            </a:extLst>
          </p:cNvPr>
          <p:cNvPicPr>
            <a:picLocks noChangeAspect="1"/>
          </p:cNvPicPr>
          <p:nvPr/>
        </p:nvPicPr>
        <p:blipFill>
          <a:blip r:embed="rId2"/>
          <a:stretch>
            <a:fillRect/>
          </a:stretch>
        </p:blipFill>
        <p:spPr>
          <a:xfrm rot="5400000">
            <a:off x="2633556" y="-603932"/>
            <a:ext cx="7564305" cy="10704446"/>
          </a:xfrm>
          <a:prstGeom prst="rect">
            <a:avLst/>
          </a:prstGeom>
        </p:spPr>
      </p:pic>
    </p:spTree>
    <p:extLst>
      <p:ext uri="{BB962C8B-B14F-4D97-AF65-F5344CB8AC3E}">
        <p14:creationId xmlns:p14="http://schemas.microsoft.com/office/powerpoint/2010/main" val="356284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6231-E8CF-9FDC-D992-BD527C9C466E}"/>
            </a:ext>
          </a:extLst>
        </p:cNvPr>
        <p:cNvGrpSpPr/>
        <p:nvPr/>
      </p:nvGrpSpPr>
      <p:grpSpPr>
        <a:xfrm>
          <a:off x="0" y="0"/>
          <a:ext cx="0" cy="0"/>
          <a:chOff x="0" y="0"/>
          <a:chExt cx="0" cy="0"/>
        </a:xfrm>
      </p:grpSpPr>
      <p:sp>
        <p:nvSpPr>
          <p:cNvPr id="2" name="Freeform 8">
            <a:extLst>
              <a:ext uri="{FF2B5EF4-FFF2-40B4-BE49-F238E27FC236}">
                <a16:creationId xmlns:a16="http://schemas.microsoft.com/office/drawing/2014/main" id="{6A3E8510-C721-9486-89B1-6CD4CBD2CE7A}"/>
              </a:ext>
            </a:extLst>
          </p:cNvPr>
          <p:cNvSpPr/>
          <p:nvPr/>
        </p:nvSpPr>
        <p:spPr>
          <a:xfrm>
            <a:off x="806383" y="796531"/>
            <a:ext cx="4693872" cy="1376547"/>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solidFill>
            <a:srgbClr val="5C7285"/>
          </a:solidFill>
          <a:ln>
            <a:no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3340" tIns="53340" rIns="182880" bIns="53340" numCol="1" spcCol="1270" anchor="ctr" anchorCtr="0">
            <a:noAutofit/>
          </a:bodyPr>
          <a:lstStyle/>
          <a:p>
            <a:pPr marL="0" marR="0" lvl="0" indent="0" defTabSz="622300" rtl="0" eaLnBrk="1" fontAlgn="base" latinLnBrk="0" hangingPunct="1">
              <a:lnSpc>
                <a:spcPct val="90000"/>
              </a:lnSpc>
              <a:spcBef>
                <a:spcPct val="0"/>
              </a:spcBef>
              <a:spcAft>
                <a:spcPct val="35000"/>
              </a:spcAft>
              <a:buClrTx/>
              <a:buSzTx/>
              <a:buFontTx/>
              <a:buNone/>
              <a:tabLst/>
              <a:defRPr/>
            </a:pPr>
            <a:r>
              <a:rPr lang="en-US" dirty="0">
                <a:solidFill>
                  <a:schemeClr val="bg1"/>
                </a:solidFill>
                <a:latin typeface="Arial" panose="020B0604020202020204" pitchFamily="34" charset="0"/>
                <a:cs typeface="Arial" panose="020B0604020202020204" pitchFamily="34" charset="0"/>
              </a:rPr>
              <a:t>Run Group Coordinator: </a:t>
            </a:r>
            <a:r>
              <a:rPr lang="en-US" b="1" dirty="0">
                <a:solidFill>
                  <a:schemeClr val="bg1"/>
                </a:solidFill>
                <a:latin typeface="Arial" panose="020B0604020202020204" pitchFamily="34" charset="0"/>
                <a:cs typeface="Arial" panose="020B0604020202020204" pitchFamily="34" charset="0"/>
              </a:rPr>
              <a:t>L. Elouadrhiri</a:t>
            </a:r>
          </a:p>
          <a:p>
            <a:pPr defTabSz="622300" fontAlgn="base">
              <a:lnSpc>
                <a:spcPct val="90000"/>
              </a:lnSpc>
              <a:spcBef>
                <a:spcPct val="0"/>
              </a:spcBef>
              <a:spcAft>
                <a:spcPct val="35000"/>
              </a:spcAft>
              <a:defRPr/>
            </a:pPr>
            <a:r>
              <a:rPr kumimoji="0" lang="en-US" sz="18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Analysis Coordinator</a:t>
            </a:r>
            <a:r>
              <a:rPr lang="en-US"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T. </a:t>
            </a:r>
            <a:r>
              <a:rPr lang="en-US" b="1" i="0" u="none" strike="noStrike" dirty="0">
                <a:solidFill>
                  <a:schemeClr val="bg1"/>
                </a:solidFill>
                <a:effectLst/>
                <a:latin typeface="Arial" panose="020B0604020202020204" pitchFamily="34" charset="0"/>
                <a:cs typeface="Arial" panose="020B0604020202020204" pitchFamily="34" charset="0"/>
              </a:rPr>
              <a:t>Hayward</a:t>
            </a:r>
          </a:p>
          <a:p>
            <a:pPr marL="0" marR="0" lvl="0" indent="0" defTabSz="622300" rtl="0" eaLnBrk="1" fontAlgn="base" latinLnBrk="0" hangingPunct="1">
              <a:lnSpc>
                <a:spcPct val="90000"/>
              </a:lnSpc>
              <a:spcBef>
                <a:spcPct val="0"/>
              </a:spcBef>
              <a:spcAft>
                <a:spcPct val="35000"/>
              </a:spcAft>
              <a:buClrTx/>
              <a:buSzTx/>
              <a:buFontTx/>
              <a:buNone/>
              <a:tabLst/>
              <a:defRPr/>
            </a:pPr>
            <a:r>
              <a:rPr lang="en-US" dirty="0">
                <a:solidFill>
                  <a:schemeClr val="bg1"/>
                </a:solidFill>
                <a:latin typeface="Arial" panose="020B0604020202020204" pitchFamily="34" charset="0"/>
                <a:cs typeface="Arial" panose="020B0604020202020204" pitchFamily="34" charset="0"/>
              </a:rPr>
              <a:t>Chef: </a:t>
            </a:r>
            <a:r>
              <a:rPr lang="en-US" b="1" dirty="0">
                <a:solidFill>
                  <a:schemeClr val="bg1"/>
                </a:solidFill>
                <a:latin typeface="Arial" panose="020B0604020202020204" pitchFamily="34" charset="0"/>
                <a:cs typeface="Arial" panose="020B0604020202020204" pitchFamily="34" charset="0"/>
              </a:rPr>
              <a:t>N. Trotta</a:t>
            </a:r>
          </a:p>
        </p:txBody>
      </p:sp>
      <p:sp>
        <p:nvSpPr>
          <p:cNvPr id="5" name="Arrow: Down 13">
            <a:extLst>
              <a:ext uri="{FF2B5EF4-FFF2-40B4-BE49-F238E27FC236}">
                <a16:creationId xmlns:a16="http://schemas.microsoft.com/office/drawing/2014/main" id="{CB207809-E8CC-5286-6165-79D40D38C348}"/>
              </a:ext>
            </a:extLst>
          </p:cNvPr>
          <p:cNvSpPr/>
          <p:nvPr/>
        </p:nvSpPr>
        <p:spPr>
          <a:xfrm rot="12145153">
            <a:off x="674020" y="1968041"/>
            <a:ext cx="460168" cy="621040"/>
          </a:xfrm>
          <a:prstGeom prst="downArrow">
            <a:avLst>
              <a:gd name="adj1" fmla="val 45902"/>
              <a:gd name="adj2" fmla="val 50000"/>
            </a:avLst>
          </a:prstGeom>
          <a:solidFill>
            <a:schemeClr val="accent1">
              <a:lumMod val="75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Subtitle 2">
            <a:extLst>
              <a:ext uri="{FF2B5EF4-FFF2-40B4-BE49-F238E27FC236}">
                <a16:creationId xmlns:a16="http://schemas.microsoft.com/office/drawing/2014/main" id="{444649A4-6992-6407-C303-CD07B5A254FE}"/>
              </a:ext>
            </a:extLst>
          </p:cNvPr>
          <p:cNvSpPr txBox="1">
            <a:spLocks/>
          </p:cNvSpPr>
          <p:nvPr/>
        </p:nvSpPr>
        <p:spPr>
          <a:xfrm>
            <a:off x="320363" y="289751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pic>
        <p:nvPicPr>
          <p:cNvPr id="4" name="Picture 3" descr="A logo for a company&#10;&#10;Description automatically generated">
            <a:extLst>
              <a:ext uri="{FF2B5EF4-FFF2-40B4-BE49-F238E27FC236}">
                <a16:creationId xmlns:a16="http://schemas.microsoft.com/office/drawing/2014/main" id="{AFE040A7-544F-D39A-D468-C37E81D8070D}"/>
              </a:ext>
            </a:extLst>
          </p:cNvPr>
          <p:cNvPicPr>
            <a:picLocks noChangeAspect="1"/>
          </p:cNvPicPr>
          <p:nvPr/>
        </p:nvPicPr>
        <p:blipFill>
          <a:blip r:embed="rId3"/>
          <a:stretch>
            <a:fillRect/>
          </a:stretch>
        </p:blipFill>
        <p:spPr>
          <a:xfrm>
            <a:off x="11062092" y="0"/>
            <a:ext cx="1127310" cy="680659"/>
          </a:xfrm>
          <a:prstGeom prst="rect">
            <a:avLst/>
          </a:prstGeom>
        </p:spPr>
      </p:pic>
      <p:grpSp>
        <p:nvGrpSpPr>
          <p:cNvPr id="7" name="Group 6">
            <a:extLst>
              <a:ext uri="{FF2B5EF4-FFF2-40B4-BE49-F238E27FC236}">
                <a16:creationId xmlns:a16="http://schemas.microsoft.com/office/drawing/2014/main" id="{C56C713D-85BD-F17D-5F91-ADC2821420B3}"/>
              </a:ext>
            </a:extLst>
          </p:cNvPr>
          <p:cNvGrpSpPr/>
          <p:nvPr/>
        </p:nvGrpSpPr>
        <p:grpSpPr>
          <a:xfrm>
            <a:off x="264398" y="2394022"/>
            <a:ext cx="11252688" cy="3703551"/>
            <a:chOff x="311757" y="713225"/>
            <a:chExt cx="8589608" cy="3890720"/>
          </a:xfrm>
        </p:grpSpPr>
        <p:sp>
          <p:nvSpPr>
            <p:cNvPr id="8" name="Freeform: Shape 3">
              <a:extLst>
                <a:ext uri="{FF2B5EF4-FFF2-40B4-BE49-F238E27FC236}">
                  <a16:creationId xmlns:a16="http://schemas.microsoft.com/office/drawing/2014/main" id="{C220E38A-B887-99C8-53E3-162B4355475C}"/>
                </a:ext>
              </a:extLst>
            </p:cNvPr>
            <p:cNvSpPr/>
            <p:nvPr/>
          </p:nvSpPr>
          <p:spPr>
            <a:xfrm>
              <a:off x="2865458" y="713225"/>
              <a:ext cx="6012410" cy="793678"/>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3152" rIns="276977" bIns="153153" numCol="1" spcCol="1270" anchor="ctr" anchorCtr="0">
              <a:noAutofit/>
            </a:bodyPr>
            <a:lstStyle/>
            <a:p>
              <a:pPr marL="0" lvl="1" defTabSz="711200">
                <a:lnSpc>
                  <a:spcPct val="90000"/>
                </a:lnSpc>
                <a:spcBef>
                  <a:spcPct val="0"/>
                </a:spcBef>
                <a:spcAft>
                  <a:spcPct val="15000"/>
                </a:spcAft>
                <a:defRPr/>
              </a:pPr>
              <a:r>
                <a:rPr lang="en-US" sz="1500" dirty="0">
                  <a:solidFill>
                    <a:srgbClr val="0070C0"/>
                  </a:solidFill>
                  <a:effectLst/>
                  <a:latin typeface="Arial" panose="020B0604020202020204" pitchFamily="34" charset="0"/>
                  <a:cs typeface="Arial" panose="020B0604020202020204" pitchFamily="34" charset="0"/>
                </a:rPr>
                <a:t>Study of Generalized Parton Distributions</a:t>
              </a:r>
              <a:r>
                <a:rPr lang="en-US" sz="1500" dirty="0">
                  <a:solidFill>
                    <a:srgbClr val="0070C0"/>
                  </a:solidFill>
                  <a:latin typeface="Arial" panose="020B0604020202020204" pitchFamily="34" charset="0"/>
                  <a:cs typeface="Arial" panose="020B0604020202020204" pitchFamily="34" charset="0"/>
                </a:rPr>
                <a:t> </a:t>
              </a:r>
              <a:r>
                <a:rPr lang="en-US" sz="1500" dirty="0">
                  <a:solidFill>
                    <a:srgbClr val="0070C0"/>
                  </a:solidFill>
                  <a:effectLst/>
                  <a:latin typeface="Arial" panose="020B0604020202020204" pitchFamily="34" charset="0"/>
                  <a:cs typeface="Arial" panose="020B0604020202020204" pitchFamily="34" charset="0"/>
                </a:rPr>
                <a:t>(GPDs), (2 +1)-D imaging of the proton and the study of its gravitational and mechanical structure (</a:t>
              </a:r>
              <a:r>
                <a:rPr lang="en-US" sz="1500" dirty="0">
                  <a:effectLst/>
                  <a:latin typeface="Arial" panose="020B0604020202020204" pitchFamily="34" charset="0"/>
                  <a:cs typeface="Arial" panose="020B0604020202020204" pitchFamily="34" charset="0"/>
                </a:rPr>
                <a:t>E12-06-119, E12-06-108 and E12-12-00) </a:t>
              </a:r>
              <a:r>
                <a:rPr lang="en-US" sz="1400" dirty="0">
                  <a:solidFill>
                    <a:srgbClr val="C00000"/>
                  </a:solidFill>
                  <a:latin typeface="Arial" panose="020B0604020202020204" pitchFamily="34" charset="0"/>
                  <a:cs typeface="Arial" panose="020B0604020202020204" pitchFamily="34" charset="0"/>
                </a:rPr>
                <a:t>–</a:t>
              </a:r>
              <a:r>
                <a:rPr lang="en-US" sz="1500" b="1" dirty="0">
                  <a:solidFill>
                    <a:srgbClr val="C00000"/>
                  </a:solidFill>
                  <a:latin typeface="Arial" panose="020B0604020202020204" pitchFamily="34" charset="0"/>
                  <a:cs typeface="Arial" panose="020B0604020202020204" pitchFamily="34" charset="0"/>
                </a:rPr>
                <a:t> </a:t>
              </a:r>
              <a:r>
                <a:rPr lang="en-US" sz="1500" b="1" dirty="0">
                  <a:solidFill>
                    <a:schemeClr val="accent1">
                      <a:lumMod val="75000"/>
                    </a:schemeClr>
                  </a:solidFill>
                  <a:latin typeface="Arial" panose="020B0604020202020204" pitchFamily="34" charset="0"/>
                  <a:cs typeface="Arial" panose="020B0604020202020204" pitchFamily="34" charset="0"/>
                </a:rPr>
                <a:t>L. </a:t>
              </a:r>
              <a:r>
                <a:rPr lang="en-US" sz="1500" b="1" dirty="0">
                  <a:solidFill>
                    <a:schemeClr val="accent1">
                      <a:lumMod val="75000"/>
                    </a:schemeClr>
                  </a:solidFill>
                  <a:effectLst/>
                  <a:latin typeface="Arial" panose="020B0604020202020204" pitchFamily="34" charset="0"/>
                  <a:cs typeface="Arial" panose="020B0604020202020204" pitchFamily="34" charset="0"/>
                </a:rPr>
                <a:t>Elouadrhiri</a:t>
              </a:r>
              <a:endParaRPr lang="en-US" sz="1500" dirty="0">
                <a:solidFill>
                  <a:schemeClr val="accent1">
                    <a:lumMod val="75000"/>
                  </a:schemeClr>
                </a:solidFill>
                <a:effectLst/>
                <a:latin typeface="Arial" panose="020B0604020202020204" pitchFamily="34" charset="0"/>
                <a:cs typeface="Arial" panose="020B0604020202020204" pitchFamily="34" charset="0"/>
              </a:endParaRPr>
            </a:p>
          </p:txBody>
        </p:sp>
        <p:sp>
          <p:nvSpPr>
            <p:cNvPr id="10" name="Freeform: Shape 5">
              <a:extLst>
                <a:ext uri="{FF2B5EF4-FFF2-40B4-BE49-F238E27FC236}">
                  <a16:creationId xmlns:a16="http://schemas.microsoft.com/office/drawing/2014/main" id="{FB68063A-CF12-C4A4-71D8-C7E936EB54FB}"/>
                </a:ext>
              </a:extLst>
            </p:cNvPr>
            <p:cNvSpPr/>
            <p:nvPr/>
          </p:nvSpPr>
          <p:spPr>
            <a:xfrm>
              <a:off x="2831789" y="1547256"/>
              <a:ext cx="6046079" cy="600767"/>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563673"/>
                <a:satOff val="3165"/>
                <a:lumOff val="201"/>
                <a:alphaOff val="0"/>
              </a:schemeClr>
            </a:lnRef>
            <a:fillRef idx="1">
              <a:schemeClr val="accent4">
                <a:tint val="40000"/>
                <a:alpha val="90000"/>
                <a:hueOff val="-563673"/>
                <a:satOff val="3165"/>
                <a:lumOff val="201"/>
                <a:alphaOff val="0"/>
              </a:schemeClr>
            </a:fillRef>
            <a:effectRef idx="0">
              <a:schemeClr val="accent4">
                <a:tint val="40000"/>
                <a:alpha val="90000"/>
                <a:hueOff val="-563673"/>
                <a:satOff val="3165"/>
                <a:lumOff val="201"/>
                <a:alphaOff val="0"/>
              </a:schemeClr>
            </a:effectRef>
            <a:fontRef idx="minor">
              <a:schemeClr val="dk1">
                <a:hueOff val="0"/>
                <a:satOff val="0"/>
                <a:lumOff val="0"/>
                <a:alphaOff val="0"/>
              </a:schemeClr>
            </a:fontRef>
          </p:style>
          <p:txBody>
            <a:bodyPr spcFirstLastPara="0" vert="horz" wrap="square" lIns="247651" tIns="153152" rIns="276977" bIns="153153"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sp>
          <p:nvSpPr>
            <p:cNvPr id="11" name="Freeform: Shape 8">
              <a:extLst>
                <a:ext uri="{FF2B5EF4-FFF2-40B4-BE49-F238E27FC236}">
                  <a16:creationId xmlns:a16="http://schemas.microsoft.com/office/drawing/2014/main" id="{84222410-437B-1376-36F8-FF00BACCA0B6}"/>
                </a:ext>
              </a:extLst>
            </p:cNvPr>
            <p:cNvSpPr/>
            <p:nvPr/>
          </p:nvSpPr>
          <p:spPr>
            <a:xfrm>
              <a:off x="322285" y="1495660"/>
              <a:ext cx="2609077" cy="624492"/>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637824"/>
                <a:satOff val="3843"/>
                <a:lumOff val="308"/>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Verdana"/>
                  <a:ea typeface="+mn-ea"/>
                  <a:cs typeface="Arial"/>
                </a:rPr>
                <a:t>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12" name="Freeform: Shape 9">
              <a:extLst>
                <a:ext uri="{FF2B5EF4-FFF2-40B4-BE49-F238E27FC236}">
                  <a16:creationId xmlns:a16="http://schemas.microsoft.com/office/drawing/2014/main" id="{123F2B70-1A76-7489-F84F-2BA051DE21EB}"/>
                </a:ext>
              </a:extLst>
            </p:cNvPr>
            <p:cNvSpPr/>
            <p:nvPr/>
          </p:nvSpPr>
          <p:spPr>
            <a:xfrm>
              <a:off x="2881573" y="2203060"/>
              <a:ext cx="5929566" cy="747107"/>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1127346"/>
                <a:satOff val="6331"/>
                <a:lumOff val="402"/>
                <a:alphaOff val="0"/>
              </a:schemeClr>
            </a:lnRef>
            <a:fillRef idx="1">
              <a:schemeClr val="accent4">
                <a:tint val="40000"/>
                <a:alpha val="90000"/>
                <a:hueOff val="-1127346"/>
                <a:satOff val="6331"/>
                <a:lumOff val="402"/>
                <a:alphaOff val="0"/>
              </a:schemeClr>
            </a:fillRef>
            <a:effectRef idx="0">
              <a:schemeClr val="accent4">
                <a:tint val="40000"/>
                <a:alpha val="90000"/>
                <a:hueOff val="-1127346"/>
                <a:satOff val="6331"/>
                <a:lumOff val="402"/>
                <a:alphaOff val="0"/>
              </a:schemeClr>
            </a:effectRef>
            <a:fontRef idx="minor">
              <a:schemeClr val="dk1">
                <a:hueOff val="0"/>
                <a:satOff val="0"/>
                <a:lumOff val="0"/>
                <a:alphaOff val="0"/>
              </a:schemeClr>
            </a:fontRef>
          </p:style>
          <p:txBody>
            <a:bodyPr spcFirstLastPara="0" vert="horz" wrap="square" lIns="247651" tIns="153152" rIns="276977" bIns="153153" numCol="1" spcCol="1270" anchor="ctr" anchorCtr="0">
              <a:noAutofit/>
            </a:bodyPr>
            <a:lstStyle/>
            <a:p>
              <a:pPr marL="0" marR="0" lvl="1" algn="l" defTabSz="711200" rtl="0" eaLnBrk="1" fontAlgn="auto" latinLnBrk="0" hangingPunct="1">
                <a:lnSpc>
                  <a:spcPct val="90000"/>
                </a:lnSpc>
                <a:spcBef>
                  <a:spcPct val="0"/>
                </a:spcBef>
                <a:spcAft>
                  <a:spcPct val="15000"/>
                </a:spcAft>
                <a:buClrTx/>
                <a:buSzTx/>
                <a:tabLst/>
                <a:defRPr/>
              </a:pPr>
              <a:r>
                <a:rPr lang="en-US" sz="1600" dirty="0">
                  <a:solidFill>
                    <a:srgbClr val="0070C0"/>
                  </a:solidFill>
                  <a:effectLst/>
                  <a:latin typeface="Arial" panose="020B0604020202020204" pitchFamily="34" charset="0"/>
                  <a:cs typeface="Arial" panose="020B0604020202020204" pitchFamily="34" charset="0"/>
                </a:rPr>
                <a:t>Study of the Transverse Momentum</a:t>
              </a:r>
              <a:r>
                <a:rPr lang="en-US"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effectLst/>
                  <a:latin typeface="Arial" panose="020B0604020202020204" pitchFamily="34" charset="0"/>
                  <a:cs typeface="Arial" panose="020B0604020202020204" pitchFamily="34" charset="0"/>
                </a:rPr>
                <a:t>Distributions (TMDs) and the 3D structure in momentum space</a:t>
              </a:r>
              <a:r>
                <a:rPr lang="en-US" sz="1600" dirty="0">
                  <a:effectLst/>
                  <a:latin typeface="Arial" panose="020B0604020202020204" pitchFamily="34" charset="0"/>
                  <a:cs typeface="Arial" panose="020B0604020202020204" pitchFamily="34" charset="0"/>
                </a:rPr>
                <a:t> (E12-06-112, E12-06-112A and E12-06-112B</a:t>
              </a:r>
              <a:endParaRPr lang="en-US" sz="1600" dirty="0">
                <a:latin typeface="Arial" panose="020B0604020202020204" pitchFamily="34" charset="0"/>
                <a:cs typeface="Arial" panose="020B0604020202020204" pitchFamily="34" charset="0"/>
              </a:endParaRPr>
            </a:p>
            <a:p>
              <a:pPr marL="0" marR="0" lvl="1" algn="l" defTabSz="711200" rtl="0" eaLnBrk="1" fontAlgn="auto" latinLnBrk="0" hangingPunct="1">
                <a:lnSpc>
                  <a:spcPct val="90000"/>
                </a:lnSpc>
                <a:spcBef>
                  <a:spcPct val="0"/>
                </a:spcBef>
                <a:spcAft>
                  <a:spcPct val="15000"/>
                </a:spcAft>
                <a:buClrTx/>
                <a:buSzTx/>
                <a:tabLst/>
                <a:defRPr/>
              </a:pPr>
              <a:r>
                <a:rPr lang="en-US" sz="1600" b="1" dirty="0">
                  <a:solidFill>
                    <a:schemeClr val="accent1">
                      <a:lumMod val="75000"/>
                    </a:schemeClr>
                  </a:solidFill>
                  <a:latin typeface="Arial" panose="020B0604020202020204" pitchFamily="34" charset="0"/>
                  <a:cs typeface="Arial" panose="020B0604020202020204" pitchFamily="34" charset="0"/>
                </a:rPr>
                <a:t> – H. Avakian</a:t>
              </a:r>
              <a:endParaRPr kumimoji="0" lang="en-US" sz="1600" b="1" i="0" u="none" strike="noStrike" kern="1200" cap="none" spc="0" normalizeH="0" baseline="0" noProof="0" dirty="0">
                <a:ln>
                  <a:noFill/>
                </a:ln>
                <a:solidFill>
                  <a:schemeClr val="accent1">
                    <a:lumMod val="75000"/>
                  </a:schemeClr>
                </a:solidFill>
                <a:effectLst/>
                <a:uLnTx/>
                <a:uFillTx/>
                <a:latin typeface="Arial"/>
                <a:ea typeface="+mn-ea"/>
                <a:cs typeface="+mn-cs"/>
              </a:endParaRPr>
            </a:p>
          </p:txBody>
        </p:sp>
        <p:sp>
          <p:nvSpPr>
            <p:cNvPr id="13" name="Freeform: Shape 10">
              <a:extLst>
                <a:ext uri="{FF2B5EF4-FFF2-40B4-BE49-F238E27FC236}">
                  <a16:creationId xmlns:a16="http://schemas.microsoft.com/office/drawing/2014/main" id="{B1803100-F34A-9A2A-1DD2-D46EE12FA419}"/>
                </a:ext>
              </a:extLst>
            </p:cNvPr>
            <p:cNvSpPr/>
            <p:nvPr/>
          </p:nvSpPr>
          <p:spPr>
            <a:xfrm>
              <a:off x="322283" y="2203644"/>
              <a:ext cx="2609077" cy="624492"/>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1275649"/>
                <a:satOff val="7685"/>
                <a:lumOff val="616"/>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lang="en-US" sz="1600" b="1" dirty="0">
                  <a:effectLst/>
                  <a:latin typeface="Arial" panose="020B0604020202020204" pitchFamily="34" charset="0"/>
                  <a:cs typeface="Arial" panose="020B0604020202020204" pitchFamily="34" charset="0"/>
                </a:rPr>
                <a:t>Deep Inclusive &amp; SIDIS</a:t>
              </a:r>
              <a:r>
                <a:rPr kumimoji="0" lang="en-US" sz="1600" b="1" i="0" u="none" strike="noStrike" kern="1200" cap="none" spc="0" normalizeH="0" baseline="0" noProof="0" dirty="0">
                  <a:ln>
                    <a:noFill/>
                  </a:ln>
                  <a:solidFill>
                    <a:prstClr val="white"/>
                  </a:solidFill>
                  <a:effectLst/>
                  <a:uLnTx/>
                  <a:uFillTx/>
                  <a:latin typeface="Verdana"/>
                  <a:ea typeface="+mn-ea"/>
                  <a:cs typeface="Arial"/>
                </a:rPr>
                <a:t>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20" name="Freeform: Shape 17">
              <a:extLst>
                <a:ext uri="{FF2B5EF4-FFF2-40B4-BE49-F238E27FC236}">
                  <a16:creationId xmlns:a16="http://schemas.microsoft.com/office/drawing/2014/main" id="{E4BDB660-0F35-54AD-F584-E85BADF27973}"/>
                </a:ext>
              </a:extLst>
            </p:cNvPr>
            <p:cNvSpPr/>
            <p:nvPr/>
          </p:nvSpPr>
          <p:spPr>
            <a:xfrm>
              <a:off x="2816207" y="2984699"/>
              <a:ext cx="6046079" cy="722645"/>
            </a:xfrm>
            <a:custGeom>
              <a:avLst/>
              <a:gdLst>
                <a:gd name="connsiteX0" fmla="*/ 100130 w 600766"/>
                <a:gd name="connsiteY0" fmla="*/ 0 h 6012409"/>
                <a:gd name="connsiteX1" fmla="*/ 500636 w 600766"/>
                <a:gd name="connsiteY1" fmla="*/ 0 h 6012409"/>
                <a:gd name="connsiteX2" fmla="*/ 600766 w 600766"/>
                <a:gd name="connsiteY2" fmla="*/ 100130 h 6012409"/>
                <a:gd name="connsiteX3" fmla="*/ 600766 w 600766"/>
                <a:gd name="connsiteY3" fmla="*/ 6012409 h 6012409"/>
                <a:gd name="connsiteX4" fmla="*/ 600766 w 600766"/>
                <a:gd name="connsiteY4" fmla="*/ 6012409 h 6012409"/>
                <a:gd name="connsiteX5" fmla="*/ 0 w 600766"/>
                <a:gd name="connsiteY5" fmla="*/ 6012409 h 6012409"/>
                <a:gd name="connsiteX6" fmla="*/ 0 w 600766"/>
                <a:gd name="connsiteY6" fmla="*/ 6012409 h 6012409"/>
                <a:gd name="connsiteX7" fmla="*/ 0 w 600766"/>
                <a:gd name="connsiteY7" fmla="*/ 100130 h 6012409"/>
                <a:gd name="connsiteX8" fmla="*/ 100130 w 600766"/>
                <a:gd name="connsiteY8" fmla="*/ 0 h 601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66" h="6012409">
                  <a:moveTo>
                    <a:pt x="600766" y="1002095"/>
                  </a:moveTo>
                  <a:lnTo>
                    <a:pt x="600766" y="5010314"/>
                  </a:lnTo>
                  <a:cubicBezTo>
                    <a:pt x="600766" y="5563750"/>
                    <a:pt x="596286" y="6012404"/>
                    <a:pt x="590761" y="6012404"/>
                  </a:cubicBezTo>
                  <a:lnTo>
                    <a:pt x="0" y="6012404"/>
                  </a:lnTo>
                  <a:lnTo>
                    <a:pt x="0" y="6012404"/>
                  </a:lnTo>
                  <a:lnTo>
                    <a:pt x="0" y="5"/>
                  </a:lnTo>
                  <a:lnTo>
                    <a:pt x="0" y="5"/>
                  </a:lnTo>
                  <a:lnTo>
                    <a:pt x="590761" y="5"/>
                  </a:lnTo>
                  <a:cubicBezTo>
                    <a:pt x="596286" y="5"/>
                    <a:pt x="600766" y="448659"/>
                    <a:pt x="600766" y="1002095"/>
                  </a:cubicBezTo>
                  <a:close/>
                </a:path>
              </a:pathLst>
            </a:custGeom>
            <a:solidFill>
              <a:schemeClr val="bg1">
                <a:lumMod val="85000"/>
              </a:schemeClr>
            </a:solidFill>
          </p:spPr>
          <p:style>
            <a:lnRef idx="2">
              <a:schemeClr val="accent4">
                <a:tint val="40000"/>
                <a:alpha val="90000"/>
                <a:hueOff val="-3382037"/>
                <a:satOff val="18992"/>
                <a:lumOff val="1207"/>
                <a:alphaOff val="0"/>
              </a:schemeClr>
            </a:lnRef>
            <a:fillRef idx="1">
              <a:schemeClr val="accent4">
                <a:tint val="40000"/>
                <a:alpha val="90000"/>
                <a:hueOff val="-3382037"/>
                <a:satOff val="18992"/>
                <a:lumOff val="1207"/>
                <a:alphaOff val="0"/>
              </a:schemeClr>
            </a:fillRef>
            <a:effectRef idx="0">
              <a:schemeClr val="accent4">
                <a:tint val="40000"/>
                <a:alpha val="90000"/>
                <a:hueOff val="-3382037"/>
                <a:satOff val="18992"/>
                <a:lumOff val="1207"/>
                <a:alphaOff val="0"/>
              </a:schemeClr>
            </a:effectRef>
            <a:fontRef idx="minor">
              <a:schemeClr val="dk1">
                <a:hueOff val="0"/>
                <a:satOff val="0"/>
                <a:lumOff val="0"/>
                <a:alphaOff val="0"/>
              </a:schemeClr>
            </a:fontRef>
          </p:style>
          <p:txBody>
            <a:bodyPr spcFirstLastPara="0" vert="horz" wrap="square" lIns="247651" tIns="153153" rIns="276977" bIns="153152" numCol="1" spcCol="1270" anchor="ctr" anchorCtr="0">
              <a:noAutofit/>
            </a:bodyPr>
            <a:lstStyle/>
            <a:p>
              <a:pPr marL="0" lvl="1" defTabSz="711200">
                <a:lnSpc>
                  <a:spcPct val="90000"/>
                </a:lnSpc>
                <a:spcBef>
                  <a:spcPct val="0"/>
                </a:spcBef>
                <a:spcAft>
                  <a:spcPct val="15000"/>
                </a:spcAft>
                <a:defRPr/>
              </a:pPr>
              <a:r>
                <a:rPr lang="en-US" sz="1600" dirty="0">
                  <a:solidFill>
                    <a:srgbClr val="0070C0"/>
                  </a:solidFill>
                  <a:effectLst/>
                  <a:latin typeface="Arial" panose="020B0604020202020204" pitchFamily="34" charset="0"/>
                  <a:cs typeface="Arial" panose="020B0604020202020204" pitchFamily="34" charset="0"/>
                </a:rPr>
                <a:t>Study of nucleon resonance structure </a:t>
              </a:r>
              <a:r>
                <a:rPr lang="en-US" sz="1600" dirty="0">
                  <a:solidFill>
                    <a:srgbClr val="0070C0"/>
                  </a:solidFill>
                  <a:latin typeface="Arial" panose="020B0604020202020204" pitchFamily="34" charset="0"/>
                  <a:cs typeface="Arial" panose="020B0604020202020204" pitchFamily="34" charset="0"/>
                </a:rPr>
                <a:t>in broad range in Q</a:t>
              </a:r>
              <a:r>
                <a:rPr lang="en-US" sz="1600" baseline="30000" dirty="0">
                  <a:solidFill>
                    <a:srgbClr val="0070C0"/>
                  </a:solidFill>
                  <a:latin typeface="Arial" panose="020B0604020202020204" pitchFamily="34" charset="0"/>
                  <a:cs typeface="Arial" panose="020B0604020202020204" pitchFamily="34" charset="0"/>
                </a:rPr>
                <a:t>2. </a:t>
              </a:r>
              <a:r>
                <a:rPr lang="en-US" sz="1600" dirty="0">
                  <a:effectLst/>
                  <a:latin typeface="Arial" panose="020B0604020202020204" pitchFamily="34" charset="0"/>
                  <a:cs typeface="Arial" panose="020B0604020202020204" pitchFamily="34" charset="0"/>
                </a:rPr>
                <a:t>(E12-09-003, E12-06-108A, E12-06-108B) </a:t>
              </a:r>
              <a:r>
                <a:rPr lang="en-US" sz="1600" dirty="0">
                  <a:solidFill>
                    <a:schemeClr val="accent1">
                      <a:lumMod val="75000"/>
                    </a:schemeClr>
                  </a:solidFill>
                  <a:latin typeface="Arial" panose="020B0604020202020204" pitchFamily="34" charset="0"/>
                  <a:cs typeface="Arial" panose="020B0604020202020204" pitchFamily="34" charset="0"/>
                </a:rPr>
                <a:t>– </a:t>
              </a:r>
              <a:r>
                <a:rPr lang="en-US" sz="1600" b="1" dirty="0">
                  <a:solidFill>
                    <a:schemeClr val="accent1">
                      <a:lumMod val="75000"/>
                    </a:schemeClr>
                  </a:solidFill>
                  <a:effectLst/>
                  <a:latin typeface="Arial" panose="020B0604020202020204" pitchFamily="34" charset="0"/>
                  <a:cs typeface="Arial" panose="020B0604020202020204" pitchFamily="34" charset="0"/>
                </a:rPr>
                <a:t>R. </a:t>
              </a:r>
              <a:r>
                <a:rPr lang="en-US" sz="1600" b="1" dirty="0" err="1">
                  <a:solidFill>
                    <a:schemeClr val="accent1">
                      <a:lumMod val="75000"/>
                    </a:schemeClr>
                  </a:solidFill>
                  <a:effectLst/>
                  <a:latin typeface="Arial" panose="020B0604020202020204" pitchFamily="34" charset="0"/>
                  <a:cs typeface="Arial" panose="020B0604020202020204" pitchFamily="34" charset="0"/>
                </a:rPr>
                <a:t>Gothe</a:t>
              </a:r>
              <a:endParaRPr kumimoji="0" lang="en-US" sz="1600" b="0" i="0" u="none" strike="noStrike" kern="1200" cap="none" spc="0" normalizeH="0" baseline="0" noProof="0" dirty="0">
                <a:ln>
                  <a:noFill/>
                </a:ln>
                <a:solidFill>
                  <a:schemeClr val="accent1">
                    <a:lumMod val="75000"/>
                  </a:schemeClr>
                </a:solidFill>
                <a:effectLst/>
                <a:uLnTx/>
                <a:uFillTx/>
                <a:latin typeface="Arial"/>
                <a:ea typeface="+mn-ea"/>
                <a:cs typeface="+mn-cs"/>
              </a:endParaRPr>
            </a:p>
          </p:txBody>
        </p:sp>
        <p:sp>
          <p:nvSpPr>
            <p:cNvPr id="21" name="Freeform: Shape 18">
              <a:extLst>
                <a:ext uri="{FF2B5EF4-FFF2-40B4-BE49-F238E27FC236}">
                  <a16:creationId xmlns:a16="http://schemas.microsoft.com/office/drawing/2014/main" id="{51687ED2-EEB3-10E9-4F1A-B64627156F6A}"/>
                </a:ext>
              </a:extLst>
            </p:cNvPr>
            <p:cNvSpPr/>
            <p:nvPr/>
          </p:nvSpPr>
          <p:spPr>
            <a:xfrm>
              <a:off x="311757" y="2868689"/>
              <a:ext cx="2609077" cy="771908"/>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3826945"/>
                <a:satOff val="23056"/>
                <a:lumOff val="1848"/>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Verdana"/>
                  <a:ea typeface="+mn-ea"/>
                  <a:cs typeface="Arial"/>
                </a:rPr>
                <a:t>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Freeform: Shape 19">
              <a:extLst>
                <a:ext uri="{FF2B5EF4-FFF2-40B4-BE49-F238E27FC236}">
                  <a16:creationId xmlns:a16="http://schemas.microsoft.com/office/drawing/2014/main" id="{A69F1A9B-377A-A6A4-92B1-64FAAD6E0BE5}"/>
                </a:ext>
              </a:extLst>
            </p:cNvPr>
            <p:cNvSpPr/>
            <p:nvPr/>
          </p:nvSpPr>
          <p:spPr>
            <a:xfrm>
              <a:off x="2841959" y="3757199"/>
              <a:ext cx="6059406" cy="807507"/>
            </a:xfrm>
            <a:custGeom>
              <a:avLst/>
              <a:gdLst>
                <a:gd name="connsiteX0" fmla="*/ 110718 w 664294"/>
                <a:gd name="connsiteY0" fmla="*/ 0 h 6020214"/>
                <a:gd name="connsiteX1" fmla="*/ 553576 w 664294"/>
                <a:gd name="connsiteY1" fmla="*/ 0 h 6020214"/>
                <a:gd name="connsiteX2" fmla="*/ 664294 w 664294"/>
                <a:gd name="connsiteY2" fmla="*/ 110718 h 6020214"/>
                <a:gd name="connsiteX3" fmla="*/ 664294 w 664294"/>
                <a:gd name="connsiteY3" fmla="*/ 6020214 h 6020214"/>
                <a:gd name="connsiteX4" fmla="*/ 664294 w 664294"/>
                <a:gd name="connsiteY4" fmla="*/ 6020214 h 6020214"/>
                <a:gd name="connsiteX5" fmla="*/ 0 w 664294"/>
                <a:gd name="connsiteY5" fmla="*/ 6020214 h 6020214"/>
                <a:gd name="connsiteX6" fmla="*/ 0 w 664294"/>
                <a:gd name="connsiteY6" fmla="*/ 6020214 h 6020214"/>
                <a:gd name="connsiteX7" fmla="*/ 0 w 664294"/>
                <a:gd name="connsiteY7" fmla="*/ 110718 h 6020214"/>
                <a:gd name="connsiteX8" fmla="*/ 110718 w 664294"/>
                <a:gd name="connsiteY8" fmla="*/ 0 h 602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294" h="6020214">
                  <a:moveTo>
                    <a:pt x="664294" y="1003393"/>
                  </a:moveTo>
                  <a:lnTo>
                    <a:pt x="664294" y="5016821"/>
                  </a:lnTo>
                  <a:cubicBezTo>
                    <a:pt x="664294" y="5570978"/>
                    <a:pt x="658824" y="6020209"/>
                    <a:pt x="652077" y="6020209"/>
                  </a:cubicBezTo>
                  <a:lnTo>
                    <a:pt x="0" y="6020209"/>
                  </a:lnTo>
                  <a:lnTo>
                    <a:pt x="0" y="6020209"/>
                  </a:lnTo>
                  <a:lnTo>
                    <a:pt x="0" y="5"/>
                  </a:lnTo>
                  <a:lnTo>
                    <a:pt x="0" y="5"/>
                  </a:lnTo>
                  <a:lnTo>
                    <a:pt x="652077" y="5"/>
                  </a:lnTo>
                  <a:cubicBezTo>
                    <a:pt x="658824" y="5"/>
                    <a:pt x="664294" y="449236"/>
                    <a:pt x="664294" y="1003393"/>
                  </a:cubicBezTo>
                  <a:close/>
                </a:path>
              </a:pathLst>
            </a:custGeom>
            <a:solidFill>
              <a:schemeClr val="bg1">
                <a:lumMod val="85000"/>
              </a:schemeClr>
            </a:solidFill>
          </p:spPr>
          <p:style>
            <a:lnRef idx="2">
              <a:schemeClr val="accent4">
                <a:tint val="40000"/>
                <a:alpha val="90000"/>
                <a:hueOff val="-3945710"/>
                <a:satOff val="22157"/>
                <a:lumOff val="1408"/>
                <a:alphaOff val="0"/>
              </a:schemeClr>
            </a:lnRef>
            <a:fillRef idx="1">
              <a:schemeClr val="accent4">
                <a:tint val="40000"/>
                <a:alpha val="90000"/>
                <a:hueOff val="-3945710"/>
                <a:satOff val="22157"/>
                <a:lumOff val="1408"/>
                <a:alphaOff val="0"/>
              </a:schemeClr>
            </a:fillRef>
            <a:effectRef idx="0">
              <a:schemeClr val="accent4">
                <a:tint val="40000"/>
                <a:alpha val="90000"/>
                <a:hueOff val="-3945710"/>
                <a:satOff val="22157"/>
                <a:lumOff val="1408"/>
                <a:alphaOff val="0"/>
              </a:schemeClr>
            </a:effectRef>
            <a:fontRef idx="minor">
              <a:schemeClr val="dk1">
                <a:hueOff val="0"/>
                <a:satOff val="0"/>
                <a:lumOff val="0"/>
                <a:alphaOff val="0"/>
              </a:schemeClr>
            </a:fontRef>
          </p:style>
          <p:txBody>
            <a:bodyPr spcFirstLastPara="0" vert="horz" wrap="square" lIns="247650" tIns="156253" rIns="280078" bIns="156254" numCol="1" spcCol="1270" anchor="ctr" anchorCtr="0">
              <a:noAutofit/>
            </a:bodyPr>
            <a:lstStyle/>
            <a:p>
              <a:pPr marL="0" lvl="1" defTabSz="711200">
                <a:lnSpc>
                  <a:spcPct val="90000"/>
                </a:lnSpc>
                <a:spcBef>
                  <a:spcPct val="0"/>
                </a:spcBef>
                <a:spcAft>
                  <a:spcPct val="15000"/>
                </a:spcAft>
                <a:defRPr/>
              </a:pPr>
              <a:endParaRPr lang="en-US" sz="1600" dirty="0">
                <a:solidFill>
                  <a:prstClr val="black">
                    <a:hueOff val="0"/>
                    <a:satOff val="0"/>
                    <a:lumOff val="0"/>
                    <a:alphaOff val="0"/>
                  </a:prstClr>
                </a:solidFill>
                <a:latin typeface="Arial"/>
              </a:endParaRPr>
            </a:p>
            <a:p>
              <a:pPr marL="0" lvl="1" defTabSz="711200">
                <a:lnSpc>
                  <a:spcPct val="90000"/>
                </a:lnSpc>
                <a:spcBef>
                  <a:spcPct val="0"/>
                </a:spcBef>
                <a:spcAft>
                  <a:spcPct val="15000"/>
                </a:spcAft>
                <a:defRPr/>
              </a:pPr>
              <a:r>
                <a:rPr lang="en-US" sz="1600" dirty="0">
                  <a:solidFill>
                    <a:srgbClr val="0070C0"/>
                  </a:solidFill>
                  <a:effectLst/>
                  <a:latin typeface="Arial" panose="020B0604020202020204" pitchFamily="34" charset="0"/>
                  <a:cs typeface="Arial" panose="020B0604020202020204" pitchFamily="34" charset="0"/>
                </a:rPr>
                <a:t>Study of meson spectroscopy in search for hybrid mesons including </a:t>
              </a:r>
              <a:r>
                <a:rPr lang="en-US" sz="1600" dirty="0">
                  <a:solidFill>
                    <a:srgbClr val="0070C0"/>
                  </a:solidFill>
                  <a:latin typeface="Arial" panose="020B0604020202020204" pitchFamily="34" charset="0"/>
                  <a:cs typeface="Arial" panose="020B0604020202020204" pitchFamily="34" charset="0"/>
                </a:rPr>
                <a:t>s</a:t>
              </a:r>
              <a:r>
                <a:rPr lang="en-US" sz="1600" dirty="0">
                  <a:solidFill>
                    <a:srgbClr val="0070C0"/>
                  </a:solidFill>
                  <a:effectLst/>
                  <a:latin typeface="Arial" panose="020B0604020202020204" pitchFamily="34" charset="0"/>
                  <a:cs typeface="Arial" panose="020B0604020202020204" pitchFamily="34" charset="0"/>
                </a:rPr>
                <a:t>trangeness </a:t>
              </a:r>
              <a:r>
                <a:rPr lang="en-US" sz="1600" dirty="0">
                  <a:solidFill>
                    <a:srgbClr val="0070C0"/>
                  </a:solidFill>
                  <a:latin typeface="Arial" panose="020B0604020202020204" pitchFamily="34" charset="0"/>
                  <a:cs typeface="Arial" panose="020B0604020202020204" pitchFamily="34" charset="0"/>
                </a:rPr>
                <a:t>Program</a:t>
              </a:r>
              <a:r>
                <a:rPr lang="en-US" sz="1600" dirty="0">
                  <a:solidFill>
                    <a:srgbClr val="000000"/>
                  </a:solidFill>
                  <a:effectLst/>
                  <a:latin typeface="Arial" panose="020B0604020202020204" pitchFamily="34" charset="0"/>
                  <a:cs typeface="Arial" panose="020B0604020202020204" pitchFamily="34" charset="0"/>
                </a:rPr>
                <a:t> (E12-11-005 and E12-11-005A) </a:t>
              </a:r>
              <a:r>
                <a:rPr lang="en-US" sz="1600" b="1" dirty="0">
                  <a:solidFill>
                    <a:schemeClr val="accent1">
                      <a:lumMod val="75000"/>
                    </a:schemeClr>
                  </a:solidFill>
                  <a:effectLst/>
                  <a:latin typeface="Arial" panose="020B0604020202020204" pitchFamily="34" charset="0"/>
                  <a:cs typeface="Arial" panose="020B0604020202020204" pitchFamily="34" charset="0"/>
                </a:rPr>
                <a:t>– D. Glazier </a:t>
              </a:r>
              <a:r>
                <a:rPr lang="en-US" sz="1600" dirty="0">
                  <a:solidFill>
                    <a:srgbClr val="000000"/>
                  </a:solidFill>
                  <a:effectLst/>
                  <a:latin typeface="Arial" panose="020B0604020202020204" pitchFamily="34" charset="0"/>
                  <a:cs typeface="Arial" panose="020B0604020202020204" pitchFamily="34" charset="0"/>
                </a:rPr>
                <a:t>and </a:t>
              </a:r>
              <a:r>
                <a:rPr lang="en-US" sz="1600" b="1" dirty="0">
                  <a:solidFill>
                    <a:schemeClr val="accent1">
                      <a:lumMod val="75000"/>
                    </a:schemeClr>
                  </a:solidFill>
                  <a:effectLst/>
                  <a:latin typeface="Arial" panose="020B0604020202020204" pitchFamily="34" charset="0"/>
                  <a:cs typeface="Arial" panose="020B0604020202020204" pitchFamily="34" charset="0"/>
                </a:rPr>
                <a:t>E. </a:t>
              </a:r>
              <a:r>
                <a:rPr lang="en-US" sz="1600" b="1" dirty="0" err="1">
                  <a:solidFill>
                    <a:schemeClr val="accent1">
                      <a:lumMod val="75000"/>
                    </a:schemeClr>
                  </a:solidFill>
                  <a:effectLst/>
                  <a:latin typeface="Arial" panose="020B0604020202020204" pitchFamily="34" charset="0"/>
                  <a:cs typeface="Arial" panose="020B0604020202020204" pitchFamily="34" charset="0"/>
                </a:rPr>
                <a:t>Pasyuk</a:t>
              </a:r>
              <a:endParaRPr kumimoji="0" lang="en-US" sz="1600" b="0" i="0" u="none" strike="noStrike" kern="1200" cap="none" spc="0" normalizeH="0" baseline="0" noProof="0" dirty="0">
                <a:ln>
                  <a:noFill/>
                </a:ln>
                <a:solidFill>
                  <a:schemeClr val="accent1">
                    <a:lumMod val="75000"/>
                  </a:schemeClr>
                </a:solidFill>
                <a:effectLst/>
                <a:uLnTx/>
                <a:uFillTx/>
                <a:latin typeface="Arial"/>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rial"/>
                <a:ea typeface="+mn-ea"/>
                <a:cs typeface="+mn-cs"/>
              </a:endParaRPr>
            </a:p>
          </p:txBody>
        </p:sp>
        <p:sp>
          <p:nvSpPr>
            <p:cNvPr id="23" name="Freeform: Shape 20">
              <a:extLst>
                <a:ext uri="{FF2B5EF4-FFF2-40B4-BE49-F238E27FC236}">
                  <a16:creationId xmlns:a16="http://schemas.microsoft.com/office/drawing/2014/main" id="{B92B2C88-9669-09E0-69B0-693F74FBDB53}"/>
                </a:ext>
              </a:extLst>
            </p:cNvPr>
            <p:cNvSpPr/>
            <p:nvPr/>
          </p:nvSpPr>
          <p:spPr>
            <a:xfrm>
              <a:off x="322283" y="3693020"/>
              <a:ext cx="2609077" cy="910925"/>
            </a:xfrm>
            <a:custGeom>
              <a:avLst/>
              <a:gdLst>
                <a:gd name="connsiteX0" fmla="*/ 0 w 2613364"/>
                <a:gd name="connsiteY0" fmla="*/ 104084 h 624492"/>
                <a:gd name="connsiteX1" fmla="*/ 104084 w 2613364"/>
                <a:gd name="connsiteY1" fmla="*/ 0 h 624492"/>
                <a:gd name="connsiteX2" fmla="*/ 2509280 w 2613364"/>
                <a:gd name="connsiteY2" fmla="*/ 0 h 624492"/>
                <a:gd name="connsiteX3" fmla="*/ 2613364 w 2613364"/>
                <a:gd name="connsiteY3" fmla="*/ 104084 h 624492"/>
                <a:gd name="connsiteX4" fmla="*/ 2613364 w 2613364"/>
                <a:gd name="connsiteY4" fmla="*/ 520408 h 624492"/>
                <a:gd name="connsiteX5" fmla="*/ 2509280 w 2613364"/>
                <a:gd name="connsiteY5" fmla="*/ 624492 h 624492"/>
                <a:gd name="connsiteX6" fmla="*/ 104084 w 2613364"/>
                <a:gd name="connsiteY6" fmla="*/ 624492 h 624492"/>
                <a:gd name="connsiteX7" fmla="*/ 0 w 2613364"/>
                <a:gd name="connsiteY7" fmla="*/ 520408 h 624492"/>
                <a:gd name="connsiteX8" fmla="*/ 0 w 2613364"/>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364" h="624492">
                  <a:moveTo>
                    <a:pt x="0" y="104084"/>
                  </a:moveTo>
                  <a:cubicBezTo>
                    <a:pt x="0" y="46600"/>
                    <a:pt x="46600" y="0"/>
                    <a:pt x="104084" y="0"/>
                  </a:cubicBezTo>
                  <a:lnTo>
                    <a:pt x="2509280" y="0"/>
                  </a:lnTo>
                  <a:cubicBezTo>
                    <a:pt x="2566764" y="0"/>
                    <a:pt x="2613364" y="46600"/>
                    <a:pt x="2613364" y="104084"/>
                  </a:cubicBezTo>
                  <a:lnTo>
                    <a:pt x="2613364" y="520408"/>
                  </a:lnTo>
                  <a:cubicBezTo>
                    <a:pt x="2613364" y="577892"/>
                    <a:pt x="2566764" y="624492"/>
                    <a:pt x="2509280"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91445" tIns="60965" rIns="91445" bIns="60965"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9" name="Freeform: Shape 4">
              <a:extLst>
                <a:ext uri="{FF2B5EF4-FFF2-40B4-BE49-F238E27FC236}">
                  <a16:creationId xmlns:a16="http://schemas.microsoft.com/office/drawing/2014/main" id="{D3493971-B264-4811-EC24-302BB152BF69}"/>
                </a:ext>
              </a:extLst>
            </p:cNvPr>
            <p:cNvSpPr/>
            <p:nvPr/>
          </p:nvSpPr>
          <p:spPr>
            <a:xfrm>
              <a:off x="322284" y="724043"/>
              <a:ext cx="2609077" cy="716466"/>
            </a:xfrm>
            <a:custGeom>
              <a:avLst/>
              <a:gdLst>
                <a:gd name="connsiteX0" fmla="*/ 0 w 2609077"/>
                <a:gd name="connsiteY0" fmla="*/ 104084 h 624492"/>
                <a:gd name="connsiteX1" fmla="*/ 104084 w 2609077"/>
                <a:gd name="connsiteY1" fmla="*/ 0 h 624492"/>
                <a:gd name="connsiteX2" fmla="*/ 2504993 w 2609077"/>
                <a:gd name="connsiteY2" fmla="*/ 0 h 624492"/>
                <a:gd name="connsiteX3" fmla="*/ 2609077 w 2609077"/>
                <a:gd name="connsiteY3" fmla="*/ 104084 h 624492"/>
                <a:gd name="connsiteX4" fmla="*/ 2609077 w 2609077"/>
                <a:gd name="connsiteY4" fmla="*/ 520408 h 624492"/>
                <a:gd name="connsiteX5" fmla="*/ 2504993 w 2609077"/>
                <a:gd name="connsiteY5" fmla="*/ 624492 h 624492"/>
                <a:gd name="connsiteX6" fmla="*/ 104084 w 2609077"/>
                <a:gd name="connsiteY6" fmla="*/ 624492 h 624492"/>
                <a:gd name="connsiteX7" fmla="*/ 0 w 2609077"/>
                <a:gd name="connsiteY7" fmla="*/ 520408 h 624492"/>
                <a:gd name="connsiteX8" fmla="*/ 0 w 2609077"/>
                <a:gd name="connsiteY8" fmla="*/ 104084 h 6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077" h="624492">
                  <a:moveTo>
                    <a:pt x="0" y="104084"/>
                  </a:moveTo>
                  <a:cubicBezTo>
                    <a:pt x="0" y="46600"/>
                    <a:pt x="46600" y="0"/>
                    <a:pt x="104084" y="0"/>
                  </a:cubicBezTo>
                  <a:lnTo>
                    <a:pt x="2504993" y="0"/>
                  </a:lnTo>
                  <a:cubicBezTo>
                    <a:pt x="2562477" y="0"/>
                    <a:pt x="2609077" y="46600"/>
                    <a:pt x="2609077" y="104084"/>
                  </a:cubicBezTo>
                  <a:lnTo>
                    <a:pt x="2609077" y="520408"/>
                  </a:lnTo>
                  <a:cubicBezTo>
                    <a:pt x="2609077" y="577892"/>
                    <a:pt x="2562477" y="624492"/>
                    <a:pt x="2504993" y="624492"/>
                  </a:cubicBezTo>
                  <a:lnTo>
                    <a:pt x="104084" y="624492"/>
                  </a:lnTo>
                  <a:cubicBezTo>
                    <a:pt x="46600" y="624492"/>
                    <a:pt x="0" y="577892"/>
                    <a:pt x="0" y="520408"/>
                  </a:cubicBezTo>
                  <a:lnTo>
                    <a:pt x="0" y="104084"/>
                  </a:lnTo>
                  <a:close/>
                </a:path>
              </a:pathLst>
            </a:custGeom>
            <a:solidFill>
              <a:srgbClr val="5C728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9065" tIns="64775" rIns="99065" bIns="6477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5" name="TextBox 24">
            <a:extLst>
              <a:ext uri="{FF2B5EF4-FFF2-40B4-BE49-F238E27FC236}">
                <a16:creationId xmlns:a16="http://schemas.microsoft.com/office/drawing/2014/main" id="{0C2C1A61-4791-F00F-88A1-036B5F762CCA}"/>
              </a:ext>
            </a:extLst>
          </p:cNvPr>
          <p:cNvSpPr txBox="1"/>
          <p:nvPr/>
        </p:nvSpPr>
        <p:spPr>
          <a:xfrm>
            <a:off x="433824" y="2554430"/>
            <a:ext cx="3077988" cy="338554"/>
          </a:xfrm>
          <a:prstGeom prst="rect">
            <a:avLst/>
          </a:prstGeom>
          <a:noFill/>
        </p:spPr>
        <p:txBody>
          <a:bodyPr wrap="square">
            <a:spAutoFit/>
          </a:bodyPr>
          <a:lstStyle/>
          <a:p>
            <a:r>
              <a:rPr lang="en-US" sz="1600" b="1" dirty="0">
                <a:solidFill>
                  <a:schemeClr val="bg1"/>
                </a:solidFill>
                <a:effectLst/>
                <a:latin typeface="Arial" panose="020B0604020202020204" pitchFamily="34" charset="0"/>
                <a:cs typeface="Arial" panose="020B0604020202020204" pitchFamily="34" charset="0"/>
              </a:rPr>
              <a:t>Deep Exclusive Processes </a:t>
            </a:r>
            <a:endParaRPr lang="en-US" sz="1600" b="1" dirty="0">
              <a:solidFill>
                <a:schemeClr val="bg1"/>
              </a:solidFill>
            </a:endParaRPr>
          </a:p>
        </p:txBody>
      </p:sp>
      <p:sp>
        <p:nvSpPr>
          <p:cNvPr id="27" name="TextBox 26">
            <a:extLst>
              <a:ext uri="{FF2B5EF4-FFF2-40B4-BE49-F238E27FC236}">
                <a16:creationId xmlns:a16="http://schemas.microsoft.com/office/drawing/2014/main" id="{5AF2B2D8-242F-2032-7791-4D89D3531068}"/>
              </a:ext>
            </a:extLst>
          </p:cNvPr>
          <p:cNvSpPr txBox="1"/>
          <p:nvPr/>
        </p:nvSpPr>
        <p:spPr>
          <a:xfrm>
            <a:off x="518194" y="3256367"/>
            <a:ext cx="3074172" cy="338554"/>
          </a:xfrm>
          <a:prstGeom prst="rect">
            <a:avLst/>
          </a:prstGeom>
          <a:noFill/>
        </p:spPr>
        <p:txBody>
          <a:bodyPr wrap="square">
            <a:spAutoFit/>
          </a:bodyPr>
          <a:lstStyle/>
          <a:p>
            <a:r>
              <a:rPr lang="en-US" sz="1600" b="1" dirty="0">
                <a:solidFill>
                  <a:schemeClr val="bg1"/>
                </a:solidFill>
                <a:latin typeface="Arial" panose="020B0604020202020204" pitchFamily="34" charset="0"/>
                <a:ea typeface="Calibri"/>
                <a:cs typeface="Arial" panose="020B0604020202020204" pitchFamily="34" charset="0"/>
              </a:rPr>
              <a:t>Dilepton team</a:t>
            </a:r>
          </a:p>
        </p:txBody>
      </p:sp>
      <p:sp>
        <p:nvSpPr>
          <p:cNvPr id="29" name="TextBox 28">
            <a:extLst>
              <a:ext uri="{FF2B5EF4-FFF2-40B4-BE49-F238E27FC236}">
                <a16:creationId xmlns:a16="http://schemas.microsoft.com/office/drawing/2014/main" id="{0BF0DB83-390A-A856-CF0C-50395F5B365D}"/>
              </a:ext>
            </a:extLst>
          </p:cNvPr>
          <p:cNvSpPr txBox="1"/>
          <p:nvPr/>
        </p:nvSpPr>
        <p:spPr>
          <a:xfrm>
            <a:off x="3655242" y="3174809"/>
            <a:ext cx="6152188" cy="584775"/>
          </a:xfrm>
          <a:prstGeom prst="rect">
            <a:avLst/>
          </a:prstGeom>
          <a:noFill/>
        </p:spPr>
        <p:txBody>
          <a:bodyPr wrap="square">
            <a:spAutoFit/>
          </a:bodyPr>
          <a:lstStyle/>
          <a:p>
            <a:r>
              <a:rPr lang="en-US" sz="1600" dirty="0">
                <a:solidFill>
                  <a:srgbClr val="0070C0"/>
                </a:solidFill>
                <a:latin typeface="Arial" panose="020B0604020202020204" pitchFamily="34" charset="0"/>
                <a:cs typeface="Arial" panose="020B0604020202020204" pitchFamily="34" charset="0"/>
              </a:rPr>
              <a:t>Study of Time-like Compton Scattering and J/</a:t>
            </a:r>
            <a:r>
              <a:rPr lang="el-GR" sz="1600" dirty="0">
                <a:solidFill>
                  <a:srgbClr val="0070C0"/>
                </a:solidFill>
                <a:latin typeface="Arial" panose="020B0604020202020204" pitchFamily="34" charset="0"/>
                <a:cs typeface="Arial" panose="020B0604020202020204" pitchFamily="34" charset="0"/>
              </a:rPr>
              <a:t>ψ </a:t>
            </a:r>
            <a:r>
              <a:rPr lang="en-US" sz="1600" dirty="0">
                <a:solidFill>
                  <a:srgbClr val="0070C0"/>
                </a:solidFill>
                <a:latin typeface="Arial" panose="020B0604020202020204" pitchFamily="34" charset="0"/>
                <a:cs typeface="Arial" panose="020B0604020202020204" pitchFamily="34" charset="0"/>
              </a:rPr>
              <a:t>photoproduction</a:t>
            </a:r>
            <a:r>
              <a:rPr lang="en-US" sz="1600" dirty="0">
                <a:latin typeface="Arial" panose="020B0604020202020204" pitchFamily="34" charset="0"/>
                <a:cs typeface="Arial" panose="020B0604020202020204" pitchFamily="34" charset="0"/>
              </a:rPr>
              <a:t> (E12-12-001 and E12-12-001A)</a:t>
            </a:r>
            <a:r>
              <a:rPr lang="en-US" sz="1600" dirty="0">
                <a:solidFill>
                  <a:srgbClr val="C00000"/>
                </a:solidFill>
                <a:latin typeface="Arial" panose="020B0604020202020204" pitchFamily="34" charset="0"/>
                <a:cs typeface="Arial" panose="020B0604020202020204" pitchFamily="34" charset="0"/>
              </a:rPr>
              <a:t> – </a:t>
            </a:r>
            <a:r>
              <a:rPr lang="en-US" sz="1600" b="1" dirty="0">
                <a:solidFill>
                  <a:schemeClr val="accent1">
                    <a:lumMod val="75000"/>
                  </a:schemeClr>
                </a:solidFill>
                <a:latin typeface="Arial" panose="020B0604020202020204" pitchFamily="34" charset="0"/>
                <a:cs typeface="Arial" panose="020B0604020202020204" pitchFamily="34" charset="0"/>
              </a:rPr>
              <a:t>R. </a:t>
            </a:r>
            <a:r>
              <a:rPr lang="en-US" sz="1600" b="1" i="0" u="none" strike="noStrike" dirty="0" err="1">
                <a:solidFill>
                  <a:schemeClr val="accent1">
                    <a:lumMod val="75000"/>
                  </a:schemeClr>
                </a:solidFill>
                <a:effectLst/>
                <a:latin typeface="Arial" panose="020B0604020202020204" pitchFamily="34" charset="0"/>
              </a:rPr>
              <a:t>Paremuzyan</a:t>
            </a:r>
            <a:endParaRPr lang="en-US" sz="1600" dirty="0">
              <a:solidFill>
                <a:schemeClr val="accent1">
                  <a:lumMod val="75000"/>
                </a:schemeClr>
              </a:solidFill>
            </a:endParaRPr>
          </a:p>
        </p:txBody>
      </p:sp>
      <p:sp>
        <p:nvSpPr>
          <p:cNvPr id="35" name="TextBox 34">
            <a:extLst>
              <a:ext uri="{FF2B5EF4-FFF2-40B4-BE49-F238E27FC236}">
                <a16:creationId xmlns:a16="http://schemas.microsoft.com/office/drawing/2014/main" id="{2BC27DF9-C2B4-0C76-1894-891C222A6325}"/>
              </a:ext>
            </a:extLst>
          </p:cNvPr>
          <p:cNvSpPr txBox="1"/>
          <p:nvPr/>
        </p:nvSpPr>
        <p:spPr>
          <a:xfrm>
            <a:off x="-1143009" y="5364053"/>
            <a:ext cx="6099242" cy="687881"/>
          </a:xfrm>
          <a:prstGeom prst="rect">
            <a:avLst/>
          </a:prstGeom>
          <a:noFill/>
        </p:spPr>
        <p:txBody>
          <a:bodyPr wrap="square">
            <a:sp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lang="en-US" sz="1800" b="1" dirty="0" err="1">
                <a:solidFill>
                  <a:schemeClr val="bg1"/>
                </a:solidFill>
                <a:effectLst/>
                <a:latin typeface="Arial" panose="020B0604020202020204" pitchFamily="34" charset="0"/>
                <a:cs typeface="Arial" panose="020B0604020202020204" pitchFamily="34" charset="0"/>
              </a:rPr>
              <a:t>MesonX</a:t>
            </a:r>
            <a:r>
              <a:rPr lang="en-US" sz="1800" b="1" dirty="0">
                <a:solidFill>
                  <a:schemeClr val="bg1"/>
                </a:solidFill>
                <a:effectLst/>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P</a:t>
            </a:r>
            <a:r>
              <a:rPr lang="en-US" sz="1800" b="1" dirty="0">
                <a:solidFill>
                  <a:schemeClr val="bg1"/>
                </a:solidFill>
                <a:effectLst/>
                <a:latin typeface="Arial" panose="020B0604020202020204" pitchFamily="34" charset="0"/>
                <a:cs typeface="Arial" panose="020B0604020202020204" pitchFamily="34" charset="0"/>
              </a:rPr>
              <a:t>rogram</a:t>
            </a:r>
            <a:r>
              <a:rPr kumimoji="0" lang="en-US" sz="1800" b="1" i="0" u="none" strike="noStrike" kern="1200" cap="none" spc="0" normalizeH="0" baseline="0" noProof="0" dirty="0">
                <a:ln>
                  <a:noFill/>
                </a:ln>
                <a:solidFill>
                  <a:schemeClr val="bg1"/>
                </a:solidFill>
                <a:effectLst/>
                <a:uLnTx/>
                <a:uFillTx/>
                <a:latin typeface="Verdana"/>
                <a:ea typeface="+mn-ea"/>
                <a:cs typeface="Arial"/>
              </a:rPr>
              <a:t> &amp; </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Verdana"/>
                <a:ea typeface="+mn-ea"/>
                <a:cs typeface="Arial"/>
              </a:rPr>
              <a:t>Strangeness Physics</a:t>
            </a:r>
            <a:endParaRPr kumimoji="0" lang="en-US" sz="1800" b="1" i="0" u="none" strike="noStrike" kern="1200" cap="none" spc="0" normalizeH="0" baseline="0" noProof="0" dirty="0">
              <a:ln>
                <a:noFill/>
              </a:ln>
              <a:solidFill>
                <a:schemeClr val="bg1"/>
              </a:solidFill>
              <a:effectLst/>
              <a:uLnTx/>
              <a:uFillTx/>
              <a:latin typeface="Arial"/>
              <a:ea typeface="+mn-ea"/>
              <a:cs typeface="+mn-cs"/>
            </a:endParaRPr>
          </a:p>
        </p:txBody>
      </p:sp>
      <p:sp>
        <p:nvSpPr>
          <p:cNvPr id="38" name="TextBox 37">
            <a:extLst>
              <a:ext uri="{FF2B5EF4-FFF2-40B4-BE49-F238E27FC236}">
                <a16:creationId xmlns:a16="http://schemas.microsoft.com/office/drawing/2014/main" id="{D9BDE7D4-9E05-C4C9-4171-390AA8EF0C17}"/>
              </a:ext>
            </a:extLst>
          </p:cNvPr>
          <p:cNvSpPr txBox="1"/>
          <p:nvPr/>
        </p:nvSpPr>
        <p:spPr>
          <a:xfrm>
            <a:off x="-1398360" y="4644319"/>
            <a:ext cx="6609944" cy="341632"/>
          </a:xfrm>
          <a:prstGeom prst="rect">
            <a:avLst/>
          </a:prstGeom>
          <a:noFill/>
        </p:spPr>
        <p:txBody>
          <a:bodyPr wrap="square">
            <a:sp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lang="en-US" sz="1800" dirty="0">
                <a:solidFill>
                  <a:schemeClr val="bg1"/>
                </a:solidFill>
                <a:effectLst/>
                <a:latin typeface="Arial" panose="020B0604020202020204" pitchFamily="34" charset="0"/>
                <a:cs typeface="Arial" panose="020B0604020202020204" pitchFamily="34" charset="0"/>
              </a:rPr>
              <a:t> </a:t>
            </a:r>
            <a:r>
              <a:rPr lang="en-US" sz="1800" b="1" dirty="0">
                <a:solidFill>
                  <a:schemeClr val="bg1"/>
                </a:solidFill>
                <a:effectLst/>
                <a:latin typeface="Arial" panose="020B0604020202020204" pitchFamily="34" charset="0"/>
                <a:cs typeface="Arial" panose="020B0604020202020204" pitchFamily="34" charset="0"/>
              </a:rPr>
              <a:t>Nucleon Structure </a:t>
            </a:r>
            <a:endParaRPr kumimoji="0" lang="en-US" sz="1800" b="1" i="0" u="none" strike="noStrike" kern="1200" cap="none" spc="0" normalizeH="0" baseline="0" noProof="0" dirty="0">
              <a:ln>
                <a:noFill/>
              </a:ln>
              <a:solidFill>
                <a:schemeClr val="bg1"/>
              </a:solidFill>
              <a:effectLst/>
              <a:uLnTx/>
              <a:uFillTx/>
              <a:latin typeface="Arial"/>
              <a:ea typeface="+mn-ea"/>
              <a:cs typeface="+mn-cs"/>
            </a:endParaRPr>
          </a:p>
        </p:txBody>
      </p:sp>
      <p:sp>
        <p:nvSpPr>
          <p:cNvPr id="43" name="TextBox 42">
            <a:extLst>
              <a:ext uri="{FF2B5EF4-FFF2-40B4-BE49-F238E27FC236}">
                <a16:creationId xmlns:a16="http://schemas.microsoft.com/office/drawing/2014/main" id="{0B3BDF28-4747-9B42-2986-4640432CE1A8}"/>
              </a:ext>
            </a:extLst>
          </p:cNvPr>
          <p:cNvSpPr txBox="1"/>
          <p:nvPr/>
        </p:nvSpPr>
        <p:spPr>
          <a:xfrm>
            <a:off x="320363" y="99202"/>
            <a:ext cx="6733308" cy="584775"/>
          </a:xfrm>
          <a:prstGeom prst="rect">
            <a:avLst/>
          </a:prstGeom>
          <a:noFill/>
        </p:spPr>
        <p:txBody>
          <a:bodyPr wrap="square">
            <a:spAutoFit/>
          </a:bodyPr>
          <a:lstStyle/>
          <a:p>
            <a:r>
              <a:rPr lang="en-US" sz="3200" b="1" dirty="0">
                <a:solidFill>
                  <a:srgbClr val="212121"/>
                </a:solidFill>
                <a:latin typeface="Arial" panose="020B0604020202020204" pitchFamily="34" charset="0"/>
                <a:cs typeface="Arial" panose="020B0604020202020204" pitchFamily="34" charset="0"/>
              </a:rPr>
              <a:t>RGA – Organization</a:t>
            </a:r>
            <a:endParaRPr lang="en-US" sz="3200" b="1" dirty="0">
              <a:latin typeface="Arial" panose="020B0604020202020204" pitchFamily="34" charset="0"/>
              <a:cs typeface="Arial" panose="020B0604020202020204" pitchFamily="34" charset="0"/>
            </a:endParaRPr>
          </a:p>
        </p:txBody>
      </p:sp>
      <p:sp>
        <p:nvSpPr>
          <p:cNvPr id="3" name="Freeform 8">
            <a:extLst>
              <a:ext uri="{FF2B5EF4-FFF2-40B4-BE49-F238E27FC236}">
                <a16:creationId xmlns:a16="http://schemas.microsoft.com/office/drawing/2014/main" id="{C69BCEC4-F215-653D-B5AB-7464097E431D}"/>
              </a:ext>
            </a:extLst>
          </p:cNvPr>
          <p:cNvSpPr/>
          <p:nvPr/>
        </p:nvSpPr>
        <p:spPr>
          <a:xfrm>
            <a:off x="5777345" y="760891"/>
            <a:ext cx="4923311" cy="1453752"/>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solidFill>
            <a:srgbClr val="5C7285"/>
          </a:solidFill>
          <a:ln>
            <a:no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3340" tIns="53340" rIns="182880" bIns="53340" numCol="1" spcCol="1270" anchor="ctr" anchorCtr="0">
            <a:noAutofit/>
          </a:bodyPr>
          <a:lstStyle/>
          <a:p>
            <a:pPr marL="0" marR="0" lvl="0" indent="0" defTabSz="622300" rtl="0" eaLnBrk="1" fontAlgn="base"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CALCOM: </a:t>
            </a:r>
            <a:r>
              <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 Carman</a:t>
            </a:r>
          </a:p>
          <a:p>
            <a:pPr marL="0" marR="0" lvl="0" indent="0" defTabSz="622300" rtl="0" eaLnBrk="1" fontAlgn="base" latinLnBrk="0" hangingPunct="1">
              <a:lnSpc>
                <a:spcPct val="90000"/>
              </a:lnSpc>
              <a:spcBef>
                <a:spcPct val="0"/>
              </a:spcBef>
              <a:spcAft>
                <a:spcPct val="35000"/>
              </a:spcAft>
              <a:buClrTx/>
              <a:buSzTx/>
              <a:buFontTx/>
              <a:buNone/>
              <a:tabLst/>
              <a:defRPr/>
            </a:pPr>
            <a:r>
              <a:rPr lang="en-US" b="1"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Software Group</a:t>
            </a:r>
            <a:r>
              <a:rPr lang="en-US" b="1" dirty="0">
                <a:solidFill>
                  <a:schemeClr val="bg1"/>
                </a:solidFill>
                <a:latin typeface="Arial" panose="020B0604020202020204" pitchFamily="34" charset="0"/>
                <a:cs typeface="Arial" panose="020B0604020202020204" pitchFamily="34" charset="0"/>
              </a:rPr>
              <a:t>: N. </a:t>
            </a:r>
            <a:r>
              <a:rPr lang="en-US" b="1" dirty="0" err="1">
                <a:solidFill>
                  <a:schemeClr val="bg1"/>
                </a:solidFill>
                <a:latin typeface="Arial" panose="020B0604020202020204" pitchFamily="34" charset="0"/>
                <a:cs typeface="Arial" panose="020B0604020202020204" pitchFamily="34" charset="0"/>
              </a:rPr>
              <a:t>Baltzell</a:t>
            </a:r>
            <a:r>
              <a:rPr lang="en-US" b="1" dirty="0">
                <a:solidFill>
                  <a:schemeClr val="bg1"/>
                </a:solidFill>
                <a:latin typeface="Arial" panose="020B0604020202020204" pitchFamily="34" charset="0"/>
                <a:cs typeface="Arial" panose="020B0604020202020204" pitchFamily="34" charset="0"/>
              </a:rPr>
              <a:t> &amp; R. De Vita</a:t>
            </a:r>
            <a:endParaRPr kumimoji="0" lang="en-US"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7E55A7C9-9C78-517E-5351-B90205A93D32}"/>
              </a:ext>
            </a:extLst>
          </p:cNvPr>
          <p:cNvSpPr>
            <a:spLocks/>
          </p:cNvSpPr>
          <p:nvPr/>
        </p:nvSpPr>
        <p:spPr bwMode="auto">
          <a:xfrm rot="5876046">
            <a:off x="5278658" y="1222558"/>
            <a:ext cx="563563" cy="555625"/>
          </a:xfrm>
          <a:custGeom>
            <a:avLst/>
            <a:gdLst>
              <a:gd name="T0" fmla="*/ 59 w 1456"/>
              <a:gd name="T1" fmla="*/ 903 h 1437"/>
              <a:gd name="T2" fmla="*/ 308 w 1456"/>
              <a:gd name="T3" fmla="*/ 1290 h 1437"/>
              <a:gd name="T4" fmla="*/ 736 w 1456"/>
              <a:gd name="T5" fmla="*/ 1437 h 1437"/>
              <a:gd name="T6" fmla="*/ 898 w 1456"/>
              <a:gd name="T7" fmla="*/ 1418 h 1437"/>
              <a:gd name="T8" fmla="*/ 1329 w 1456"/>
              <a:gd name="T9" fmla="*/ 1105 h 1437"/>
              <a:gd name="T10" fmla="*/ 1413 w 1456"/>
              <a:gd name="T11" fmla="*/ 579 h 1437"/>
              <a:gd name="T12" fmla="*/ 1164 w 1456"/>
              <a:gd name="T13" fmla="*/ 192 h 1437"/>
              <a:gd name="T14" fmla="*/ 848 w 1456"/>
              <a:gd name="T15" fmla="*/ 54 h 1437"/>
              <a:gd name="T16" fmla="*/ 768 w 1456"/>
              <a:gd name="T17" fmla="*/ 320 h 1437"/>
              <a:gd name="T18" fmla="*/ 1147 w 1456"/>
              <a:gd name="T19" fmla="*/ 643 h 1437"/>
              <a:gd name="T20" fmla="*/ 1096 w 1456"/>
              <a:gd name="T21" fmla="*/ 962 h 1437"/>
              <a:gd name="T22" fmla="*/ 834 w 1456"/>
              <a:gd name="T23" fmla="*/ 1152 h 1437"/>
              <a:gd name="T24" fmla="*/ 736 w 1456"/>
              <a:gd name="T25" fmla="*/ 1164 h 1437"/>
              <a:gd name="T26" fmla="*/ 325 w 1456"/>
              <a:gd name="T27" fmla="*/ 840 h 1437"/>
              <a:gd name="T28" fmla="*/ 431 w 1456"/>
              <a:gd name="T29" fmla="*/ 449 h 1437"/>
              <a:gd name="T30" fmla="*/ 499 w 1456"/>
              <a:gd name="T31" fmla="*/ 525 h 1437"/>
              <a:gd name="T32" fmla="*/ 539 w 1456"/>
              <a:gd name="T33" fmla="*/ 543 h 1437"/>
              <a:gd name="T34" fmla="*/ 551 w 1456"/>
              <a:gd name="T35" fmla="*/ 542 h 1437"/>
              <a:gd name="T36" fmla="*/ 591 w 1456"/>
              <a:gd name="T37" fmla="*/ 504 h 1437"/>
              <a:gd name="T38" fmla="*/ 601 w 1456"/>
              <a:gd name="T39" fmla="*/ 471 h 1437"/>
              <a:gd name="T40" fmla="*/ 643 w 1456"/>
              <a:gd name="T41" fmla="*/ 329 h 1437"/>
              <a:gd name="T42" fmla="*/ 720 w 1456"/>
              <a:gd name="T43" fmla="*/ 72 h 1437"/>
              <a:gd name="T44" fmla="*/ 721 w 1456"/>
              <a:gd name="T45" fmla="*/ 63 h 1437"/>
              <a:gd name="T46" fmla="*/ 721 w 1456"/>
              <a:gd name="T47" fmla="*/ 45 h 1437"/>
              <a:gd name="T48" fmla="*/ 708 w 1456"/>
              <a:gd name="T49" fmla="*/ 21 h 1437"/>
              <a:gd name="T50" fmla="*/ 658 w 1456"/>
              <a:gd name="T51" fmla="*/ 3 h 1437"/>
              <a:gd name="T52" fmla="*/ 531 w 1456"/>
              <a:gd name="T53" fmla="*/ 26 h 1437"/>
              <a:gd name="T54" fmla="*/ 401 w 1456"/>
              <a:gd name="T55" fmla="*/ 49 h 1437"/>
              <a:gd name="T56" fmla="*/ 214 w 1456"/>
              <a:gd name="T57" fmla="*/ 82 h 1437"/>
              <a:gd name="T58" fmla="*/ 173 w 1456"/>
              <a:gd name="T59" fmla="*/ 117 h 1437"/>
              <a:gd name="T60" fmla="*/ 183 w 1456"/>
              <a:gd name="T61" fmla="*/ 171 h 1437"/>
              <a:gd name="T62" fmla="*/ 249 w 1456"/>
              <a:gd name="T63" fmla="*/ 244 h 1437"/>
              <a:gd name="T64" fmla="*/ 59 w 1456"/>
              <a:gd name="T65" fmla="*/ 90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6" h="1437">
                <a:moveTo>
                  <a:pt x="59" y="903"/>
                </a:moveTo>
                <a:cubicBezTo>
                  <a:pt x="96" y="1056"/>
                  <a:pt x="184" y="1194"/>
                  <a:pt x="308" y="1290"/>
                </a:cubicBezTo>
                <a:cubicBezTo>
                  <a:pt x="430" y="1385"/>
                  <a:pt x="582" y="1437"/>
                  <a:pt x="736" y="1437"/>
                </a:cubicBezTo>
                <a:cubicBezTo>
                  <a:pt x="790" y="1437"/>
                  <a:pt x="845" y="1431"/>
                  <a:pt x="898" y="1418"/>
                </a:cubicBezTo>
                <a:cubicBezTo>
                  <a:pt x="1079" y="1375"/>
                  <a:pt x="1232" y="1264"/>
                  <a:pt x="1329" y="1105"/>
                </a:cubicBezTo>
                <a:cubicBezTo>
                  <a:pt x="1426" y="947"/>
                  <a:pt x="1456" y="760"/>
                  <a:pt x="1413" y="579"/>
                </a:cubicBezTo>
                <a:cubicBezTo>
                  <a:pt x="1376" y="426"/>
                  <a:pt x="1288" y="289"/>
                  <a:pt x="1164" y="192"/>
                </a:cubicBezTo>
                <a:cubicBezTo>
                  <a:pt x="1072" y="121"/>
                  <a:pt x="962" y="73"/>
                  <a:pt x="848" y="54"/>
                </a:cubicBezTo>
                <a:cubicBezTo>
                  <a:pt x="768" y="320"/>
                  <a:pt x="768" y="320"/>
                  <a:pt x="768" y="320"/>
                </a:cubicBezTo>
                <a:cubicBezTo>
                  <a:pt x="951" y="333"/>
                  <a:pt x="1104" y="462"/>
                  <a:pt x="1147" y="643"/>
                </a:cubicBezTo>
                <a:cubicBezTo>
                  <a:pt x="1173" y="753"/>
                  <a:pt x="1155" y="866"/>
                  <a:pt x="1096" y="962"/>
                </a:cubicBezTo>
                <a:cubicBezTo>
                  <a:pt x="1037" y="1059"/>
                  <a:pt x="944" y="1126"/>
                  <a:pt x="834" y="1152"/>
                </a:cubicBezTo>
                <a:cubicBezTo>
                  <a:pt x="802" y="1160"/>
                  <a:pt x="769" y="1164"/>
                  <a:pt x="736" y="1164"/>
                </a:cubicBezTo>
                <a:cubicBezTo>
                  <a:pt x="540" y="1164"/>
                  <a:pt x="371" y="1031"/>
                  <a:pt x="325" y="840"/>
                </a:cubicBezTo>
                <a:cubicBezTo>
                  <a:pt x="290" y="695"/>
                  <a:pt x="335" y="549"/>
                  <a:pt x="431" y="449"/>
                </a:cubicBezTo>
                <a:cubicBezTo>
                  <a:pt x="499" y="525"/>
                  <a:pt x="499" y="525"/>
                  <a:pt x="499" y="525"/>
                </a:cubicBezTo>
                <a:cubicBezTo>
                  <a:pt x="510" y="537"/>
                  <a:pt x="524" y="543"/>
                  <a:pt x="539" y="543"/>
                </a:cubicBezTo>
                <a:cubicBezTo>
                  <a:pt x="543" y="543"/>
                  <a:pt x="547" y="543"/>
                  <a:pt x="551" y="542"/>
                </a:cubicBezTo>
                <a:cubicBezTo>
                  <a:pt x="570" y="537"/>
                  <a:pt x="586" y="523"/>
                  <a:pt x="591" y="504"/>
                </a:cubicBezTo>
                <a:cubicBezTo>
                  <a:pt x="601" y="471"/>
                  <a:pt x="601" y="471"/>
                  <a:pt x="601" y="471"/>
                </a:cubicBezTo>
                <a:cubicBezTo>
                  <a:pt x="643" y="329"/>
                  <a:pt x="643" y="329"/>
                  <a:pt x="643" y="329"/>
                </a:cubicBezTo>
                <a:cubicBezTo>
                  <a:pt x="720" y="72"/>
                  <a:pt x="720" y="72"/>
                  <a:pt x="720" y="72"/>
                </a:cubicBezTo>
                <a:cubicBezTo>
                  <a:pt x="721" y="69"/>
                  <a:pt x="721" y="66"/>
                  <a:pt x="721" y="63"/>
                </a:cubicBezTo>
                <a:cubicBezTo>
                  <a:pt x="722" y="57"/>
                  <a:pt x="722" y="51"/>
                  <a:pt x="721" y="45"/>
                </a:cubicBezTo>
                <a:cubicBezTo>
                  <a:pt x="719" y="36"/>
                  <a:pt x="715" y="28"/>
                  <a:pt x="708" y="21"/>
                </a:cubicBezTo>
                <a:cubicBezTo>
                  <a:pt x="696" y="7"/>
                  <a:pt x="677" y="0"/>
                  <a:pt x="658" y="3"/>
                </a:cubicBezTo>
                <a:cubicBezTo>
                  <a:pt x="531" y="26"/>
                  <a:pt x="531" y="26"/>
                  <a:pt x="531" y="26"/>
                </a:cubicBezTo>
                <a:cubicBezTo>
                  <a:pt x="401" y="49"/>
                  <a:pt x="401" y="49"/>
                  <a:pt x="401" y="49"/>
                </a:cubicBezTo>
                <a:cubicBezTo>
                  <a:pt x="214" y="82"/>
                  <a:pt x="214" y="82"/>
                  <a:pt x="214" y="82"/>
                </a:cubicBezTo>
                <a:cubicBezTo>
                  <a:pt x="195" y="85"/>
                  <a:pt x="179" y="99"/>
                  <a:pt x="173" y="117"/>
                </a:cubicBezTo>
                <a:cubicBezTo>
                  <a:pt x="166" y="136"/>
                  <a:pt x="170" y="156"/>
                  <a:pt x="183" y="171"/>
                </a:cubicBezTo>
                <a:cubicBezTo>
                  <a:pt x="249" y="244"/>
                  <a:pt x="249" y="244"/>
                  <a:pt x="249" y="244"/>
                </a:cubicBezTo>
                <a:cubicBezTo>
                  <a:pt x="81" y="410"/>
                  <a:pt x="0" y="657"/>
                  <a:pt x="59" y="90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Arrow: Down 13">
            <a:extLst>
              <a:ext uri="{FF2B5EF4-FFF2-40B4-BE49-F238E27FC236}">
                <a16:creationId xmlns:a16="http://schemas.microsoft.com/office/drawing/2014/main" id="{6DC8C71C-9FDB-BFA0-7BFB-4EBB350AAA88}"/>
              </a:ext>
            </a:extLst>
          </p:cNvPr>
          <p:cNvSpPr/>
          <p:nvPr/>
        </p:nvSpPr>
        <p:spPr>
          <a:xfrm rot="19604472">
            <a:off x="2200598" y="2043084"/>
            <a:ext cx="408487" cy="647628"/>
          </a:xfrm>
          <a:prstGeom prst="downArrow">
            <a:avLst>
              <a:gd name="adj1" fmla="val 60354"/>
              <a:gd name="adj2" fmla="val 50000"/>
            </a:avLst>
          </a:prstGeom>
          <a:solidFill>
            <a:schemeClr val="accent1">
              <a:lumMod val="75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3862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06B7A-AF12-6F9D-6109-7A4AF52081C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FF1ECD0-7E9A-D137-AD65-6E059F1FE6D5}"/>
              </a:ext>
            </a:extLst>
          </p:cNvPr>
          <p:cNvSpPr txBox="1">
            <a:spLocks/>
          </p:cNvSpPr>
          <p:nvPr/>
        </p:nvSpPr>
        <p:spPr>
          <a:xfrm>
            <a:off x="320363" y="127741"/>
            <a:ext cx="9080810" cy="91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a:lstStyle>
          <a:p>
            <a:r>
              <a:rPr lang="en-US" sz="3200" dirty="0">
                <a:solidFill>
                  <a:srgbClr val="212121"/>
                </a:solidFill>
              </a:rPr>
              <a:t>RGA – Data Taking and Data Processing</a:t>
            </a:r>
            <a:endParaRPr lang="en-US" sz="3200" dirty="0"/>
          </a:p>
        </p:txBody>
      </p:sp>
      <p:sp>
        <p:nvSpPr>
          <p:cNvPr id="6" name="Subtitle 2">
            <a:extLst>
              <a:ext uri="{FF2B5EF4-FFF2-40B4-BE49-F238E27FC236}">
                <a16:creationId xmlns:a16="http://schemas.microsoft.com/office/drawing/2014/main" id="{EBEDD0B8-FE94-8419-5C8A-93E5835B4ED8}"/>
              </a:ext>
            </a:extLst>
          </p:cNvPr>
          <p:cNvSpPr txBox="1">
            <a:spLocks/>
          </p:cNvSpPr>
          <p:nvPr/>
        </p:nvSpPr>
        <p:spPr>
          <a:xfrm>
            <a:off x="320363" y="117953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pic>
        <p:nvPicPr>
          <p:cNvPr id="11" name="Picture 10" descr="A logo for a company&#10;&#10;Description automatically generated">
            <a:extLst>
              <a:ext uri="{FF2B5EF4-FFF2-40B4-BE49-F238E27FC236}">
                <a16:creationId xmlns:a16="http://schemas.microsoft.com/office/drawing/2014/main" id="{FA34D383-DBF1-129E-9B7F-845E1DCF668C}"/>
              </a:ext>
            </a:extLst>
          </p:cNvPr>
          <p:cNvPicPr>
            <a:picLocks noChangeAspect="1"/>
          </p:cNvPicPr>
          <p:nvPr/>
        </p:nvPicPr>
        <p:blipFill>
          <a:blip r:embed="rId3"/>
          <a:stretch>
            <a:fillRect/>
          </a:stretch>
        </p:blipFill>
        <p:spPr>
          <a:xfrm>
            <a:off x="11020926" y="-8811"/>
            <a:ext cx="1127310" cy="680659"/>
          </a:xfrm>
          <a:prstGeom prst="rect">
            <a:avLst/>
          </a:prstGeom>
        </p:spPr>
      </p:pic>
      <p:sp>
        <p:nvSpPr>
          <p:cNvPr id="7" name="Subtitle 2">
            <a:extLst>
              <a:ext uri="{FF2B5EF4-FFF2-40B4-BE49-F238E27FC236}">
                <a16:creationId xmlns:a16="http://schemas.microsoft.com/office/drawing/2014/main" id="{C448BB50-D033-6D9E-F717-4C1F4B78494B}"/>
              </a:ext>
            </a:extLst>
          </p:cNvPr>
          <p:cNvSpPr txBox="1">
            <a:spLocks/>
          </p:cNvSpPr>
          <p:nvPr/>
        </p:nvSpPr>
        <p:spPr>
          <a:xfrm>
            <a:off x="258768" y="993612"/>
            <a:ext cx="11542707" cy="48663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t>RG-A has acquired data in three separate running periods, </a:t>
            </a:r>
            <a:r>
              <a:rPr lang="en-US" sz="1600" b="1" dirty="0"/>
              <a:t>spring 2018</a:t>
            </a:r>
            <a:r>
              <a:rPr lang="en-US" sz="1600" dirty="0"/>
              <a:t>, </a:t>
            </a:r>
            <a:r>
              <a:rPr lang="en-US" sz="1600" b="1" dirty="0"/>
              <a:t>fall 2018</a:t>
            </a:r>
            <a:r>
              <a:rPr lang="en-US" sz="1600" dirty="0"/>
              <a:t>, and </a:t>
            </a:r>
            <a:r>
              <a:rPr lang="en-US" sz="1600" b="1" dirty="0"/>
              <a:t>spring 2019</a:t>
            </a:r>
            <a:r>
              <a:rPr lang="en-US" sz="1600" dirty="0"/>
              <a:t>, with the collected beam time amounting to roughly </a:t>
            </a:r>
            <a:r>
              <a:rPr lang="en-US" sz="1600" b="1" dirty="0"/>
              <a:t>half of the full approved RG-A beam time. </a:t>
            </a:r>
          </a:p>
          <a:p>
            <a:pPr marL="0" indent="0">
              <a:buNone/>
            </a:pPr>
            <a:endParaRPr lang="en-US" dirty="0"/>
          </a:p>
        </p:txBody>
      </p:sp>
      <p:sp>
        <p:nvSpPr>
          <p:cNvPr id="9" name="TextBox 8">
            <a:extLst>
              <a:ext uri="{FF2B5EF4-FFF2-40B4-BE49-F238E27FC236}">
                <a16:creationId xmlns:a16="http://schemas.microsoft.com/office/drawing/2014/main" id="{C425AB77-8E3E-BCDD-7970-A888F4425645}"/>
              </a:ext>
            </a:extLst>
          </p:cNvPr>
          <p:cNvSpPr txBox="1"/>
          <p:nvPr/>
        </p:nvSpPr>
        <p:spPr>
          <a:xfrm>
            <a:off x="814388" y="8315325"/>
            <a:ext cx="184731" cy="369332"/>
          </a:xfrm>
          <a:prstGeom prst="rect">
            <a:avLst/>
          </a:prstGeom>
          <a:noFill/>
        </p:spPr>
        <p:txBody>
          <a:bodyPr wrap="none" rtlCol="0">
            <a:spAutoFit/>
          </a:bodyPr>
          <a:lstStyle/>
          <a:p>
            <a:endParaRPr lang="en-US" dirty="0"/>
          </a:p>
        </p:txBody>
      </p:sp>
      <p:grpSp>
        <p:nvGrpSpPr>
          <p:cNvPr id="2" name="Group 1">
            <a:extLst>
              <a:ext uri="{FF2B5EF4-FFF2-40B4-BE49-F238E27FC236}">
                <a16:creationId xmlns:a16="http://schemas.microsoft.com/office/drawing/2014/main" id="{0CEA6CE3-77BE-E9CF-2078-51C074C8B808}"/>
              </a:ext>
            </a:extLst>
          </p:cNvPr>
          <p:cNvGrpSpPr/>
          <p:nvPr/>
        </p:nvGrpSpPr>
        <p:grpSpPr>
          <a:xfrm>
            <a:off x="7646810" y="1828800"/>
            <a:ext cx="4207183" cy="2748037"/>
            <a:chOff x="6350620" y="3625258"/>
            <a:chExt cx="5159624" cy="2915094"/>
          </a:xfrm>
        </p:grpSpPr>
        <p:pic>
          <p:nvPicPr>
            <p:cNvPr id="12" name="Picture 11">
              <a:extLst>
                <a:ext uri="{FF2B5EF4-FFF2-40B4-BE49-F238E27FC236}">
                  <a16:creationId xmlns:a16="http://schemas.microsoft.com/office/drawing/2014/main" id="{D20BB3B2-4FA3-663E-7007-4F551CBA8A47}"/>
                </a:ext>
              </a:extLst>
            </p:cNvPr>
            <p:cNvPicPr>
              <a:picLocks noChangeAspect="1"/>
            </p:cNvPicPr>
            <p:nvPr/>
          </p:nvPicPr>
          <p:blipFill>
            <a:blip r:embed="rId4"/>
            <a:stretch>
              <a:fillRect/>
            </a:stretch>
          </p:blipFill>
          <p:spPr>
            <a:xfrm>
              <a:off x="6350620" y="3625258"/>
              <a:ext cx="5159624" cy="2915094"/>
            </a:xfrm>
            <a:prstGeom prst="rect">
              <a:avLst/>
            </a:prstGeom>
          </p:spPr>
        </p:pic>
        <p:sp>
          <p:nvSpPr>
            <p:cNvPr id="13" name="TextBox 12">
              <a:extLst>
                <a:ext uri="{FF2B5EF4-FFF2-40B4-BE49-F238E27FC236}">
                  <a16:creationId xmlns:a16="http://schemas.microsoft.com/office/drawing/2014/main" id="{EFD56FB2-5579-45B0-0D24-4B980B91715B}"/>
                </a:ext>
              </a:extLst>
            </p:cNvPr>
            <p:cNvSpPr txBox="1"/>
            <p:nvPr/>
          </p:nvSpPr>
          <p:spPr>
            <a:xfrm>
              <a:off x="9144103" y="4184841"/>
              <a:ext cx="1976121" cy="685622"/>
            </a:xfrm>
            <a:prstGeom prst="rect">
              <a:avLst/>
            </a:prstGeom>
            <a:noFill/>
          </p:spPr>
          <p:txBody>
            <a:bodyPr wrap="none" rtlCol="0">
              <a:spAutoFit/>
            </a:bodyPr>
            <a:lstStyle/>
            <a:p>
              <a:r>
                <a:rPr lang="en-US" dirty="0">
                  <a:solidFill>
                    <a:srgbClr val="FFFF00"/>
                  </a:solidFill>
                </a:rPr>
                <a:t>Spring2018 &amp; </a:t>
              </a:r>
            </a:p>
            <a:p>
              <a:r>
                <a:rPr lang="en-US" dirty="0">
                  <a:solidFill>
                    <a:srgbClr val="FFFF00"/>
                  </a:solidFill>
                </a:rPr>
                <a:t>Commissioning</a:t>
              </a:r>
            </a:p>
          </p:txBody>
        </p:sp>
        <p:sp>
          <p:nvSpPr>
            <p:cNvPr id="14" name="TextBox 13">
              <a:extLst>
                <a:ext uri="{FF2B5EF4-FFF2-40B4-BE49-F238E27FC236}">
                  <a16:creationId xmlns:a16="http://schemas.microsoft.com/office/drawing/2014/main" id="{F2FDA00E-1B04-FFC9-6AC5-54BC96503C86}"/>
                </a:ext>
              </a:extLst>
            </p:cNvPr>
            <p:cNvSpPr txBox="1"/>
            <p:nvPr/>
          </p:nvSpPr>
          <p:spPr>
            <a:xfrm>
              <a:off x="7389040" y="4134696"/>
              <a:ext cx="1021626" cy="369332"/>
            </a:xfrm>
            <a:prstGeom prst="rect">
              <a:avLst/>
            </a:prstGeom>
            <a:noFill/>
          </p:spPr>
          <p:txBody>
            <a:bodyPr wrap="square" rtlCol="0">
              <a:spAutoFit/>
            </a:bodyPr>
            <a:lstStyle/>
            <a:p>
              <a:r>
                <a:rPr lang="en-US" dirty="0">
                  <a:solidFill>
                    <a:srgbClr val="FFFF00"/>
                  </a:solidFill>
                </a:rPr>
                <a:t>Fall 2018</a:t>
              </a:r>
            </a:p>
          </p:txBody>
        </p:sp>
        <p:sp>
          <p:nvSpPr>
            <p:cNvPr id="15" name="TextBox 14">
              <a:extLst>
                <a:ext uri="{FF2B5EF4-FFF2-40B4-BE49-F238E27FC236}">
                  <a16:creationId xmlns:a16="http://schemas.microsoft.com/office/drawing/2014/main" id="{FCC6C061-ADB5-31DB-27D1-DA6F3CB57A4B}"/>
                </a:ext>
              </a:extLst>
            </p:cNvPr>
            <p:cNvSpPr txBox="1"/>
            <p:nvPr/>
          </p:nvSpPr>
          <p:spPr>
            <a:xfrm>
              <a:off x="7899853" y="5141294"/>
              <a:ext cx="1244251" cy="369332"/>
            </a:xfrm>
            <a:prstGeom prst="rect">
              <a:avLst/>
            </a:prstGeom>
            <a:noFill/>
          </p:spPr>
          <p:txBody>
            <a:bodyPr wrap="none" rtlCol="0">
              <a:spAutoFit/>
            </a:bodyPr>
            <a:lstStyle/>
            <a:p>
              <a:r>
                <a:rPr lang="en-US" dirty="0">
                  <a:solidFill>
                    <a:srgbClr val="FFFF00"/>
                  </a:solidFill>
                </a:rPr>
                <a:t>Spring2019</a:t>
              </a:r>
            </a:p>
          </p:txBody>
        </p:sp>
      </p:grpSp>
      <p:sp>
        <p:nvSpPr>
          <p:cNvPr id="8" name="TextBox 7">
            <a:extLst>
              <a:ext uri="{FF2B5EF4-FFF2-40B4-BE49-F238E27FC236}">
                <a16:creationId xmlns:a16="http://schemas.microsoft.com/office/drawing/2014/main" id="{A2F8C13C-8527-B5E1-0866-09CA4A654215}"/>
              </a:ext>
            </a:extLst>
          </p:cNvPr>
          <p:cNvSpPr txBox="1"/>
          <p:nvPr/>
        </p:nvSpPr>
        <p:spPr>
          <a:xfrm>
            <a:off x="372881" y="1681776"/>
            <a:ext cx="6898776" cy="3970318"/>
          </a:xfrm>
          <a:prstGeom prst="rect">
            <a:avLst/>
          </a:prstGeom>
          <a:noFill/>
        </p:spPr>
        <p:txBody>
          <a:bodyPr wrap="square">
            <a:spAutoFit/>
          </a:bodyPr>
          <a:lstStyle/>
          <a:p>
            <a:r>
              <a:rPr lang="en-US" b="1" i="0" u="none" strike="noStrike" dirty="0">
                <a:solidFill>
                  <a:srgbClr val="242424"/>
                </a:solidFill>
                <a:effectLst/>
                <a:latin typeface="Arial" panose="020B0604020202020204" pitchFamily="34" charset="0"/>
                <a:cs typeface="Arial" panose="020B0604020202020204" pitchFamily="34" charset="0"/>
              </a:rPr>
              <a:t>Information on cooking:</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u="none" strike="noStrike" dirty="0">
                <a:solidFill>
                  <a:srgbClr val="242424"/>
                </a:solidFill>
                <a:effectLst/>
                <a:latin typeface="Arial" panose="020B0604020202020204" pitchFamily="34" charset="0"/>
                <a:cs typeface="Arial" panose="020B0604020202020204" pitchFamily="34" charset="0"/>
              </a:rPr>
              <a:t>RGA Spring 2018 (</a:t>
            </a:r>
            <a:r>
              <a:rPr lang="en-US" b="0" i="0" u="none" strike="noStrike" dirty="0" err="1">
                <a:solidFill>
                  <a:srgbClr val="242424"/>
                </a:solidFill>
                <a:effectLst/>
                <a:latin typeface="Arial" panose="020B0604020202020204" pitchFamily="34" charset="0"/>
                <a:cs typeface="Arial" panose="020B0604020202020204" pitchFamily="34" charset="0"/>
              </a:rPr>
              <a:t>Inb</a:t>
            </a:r>
            <a:r>
              <a:rPr lang="en-US" b="0" i="0" u="none" strike="noStrike" dirty="0">
                <a:solidFill>
                  <a:srgbClr val="242424"/>
                </a:solidFill>
                <a:effectLst/>
                <a:latin typeface="Arial" panose="020B0604020202020204" pitchFamily="34" charset="0"/>
                <a:cs typeface="Arial" panose="020B0604020202020204" pitchFamily="34" charset="0"/>
              </a:rPr>
              <a:t> + </a:t>
            </a:r>
            <a:r>
              <a:rPr lang="en-US" b="0" i="0" u="none" strike="noStrike" dirty="0" err="1">
                <a:solidFill>
                  <a:srgbClr val="242424"/>
                </a:solidFill>
                <a:effectLst/>
                <a:latin typeface="Arial" panose="020B0604020202020204" pitchFamily="34" charset="0"/>
                <a:cs typeface="Arial" panose="020B0604020202020204" pitchFamily="34" charset="0"/>
              </a:rPr>
              <a:t>Outb</a:t>
            </a:r>
            <a:r>
              <a:rPr lang="en-US" b="0" i="0" u="none" strike="noStrike" dirty="0">
                <a:solidFill>
                  <a:srgbClr val="242424"/>
                </a:solidFill>
                <a:effectLst/>
                <a:latin typeface="Arial" panose="020B0604020202020204" pitchFamily="34" charset="0"/>
                <a:cs typeface="Arial" panose="020B0604020202020204" pitchFamily="34" charset="0"/>
              </a:rPr>
              <a:t>), pass-1, </a:t>
            </a:r>
            <a:r>
              <a:rPr lang="en-US" b="0" i="0" u="none" strike="noStrike" dirty="0" err="1">
                <a:solidFill>
                  <a:srgbClr val="242424"/>
                </a:solidFill>
                <a:effectLst/>
                <a:latin typeface="Arial" panose="020B0604020202020204" pitchFamily="34" charset="0"/>
                <a:cs typeface="Arial" panose="020B0604020202020204" pitchFamily="34" charset="0"/>
              </a:rPr>
              <a:t>coatjava</a:t>
            </a:r>
            <a:r>
              <a:rPr lang="en-US" b="0" i="0" u="none" strike="noStrike" dirty="0">
                <a:solidFill>
                  <a:srgbClr val="242424"/>
                </a:solidFill>
                <a:effectLst/>
                <a:latin typeface="Arial" panose="020B0604020202020204" pitchFamily="34" charset="0"/>
                <a:cs typeface="Arial" panose="020B0604020202020204" pitchFamily="34" charset="0"/>
              </a:rPr>
              <a:t> 11.1,September 2025, /cache/clas12/</a:t>
            </a:r>
            <a:r>
              <a:rPr lang="en-US" b="0" i="0" u="none" strike="noStrike" dirty="0" err="1">
                <a:solidFill>
                  <a:srgbClr val="242424"/>
                </a:solidFill>
                <a:effectLst/>
                <a:latin typeface="Arial" panose="020B0604020202020204" pitchFamily="34" charset="0"/>
                <a:cs typeface="Arial" panose="020B0604020202020204" pitchFamily="34" charset="0"/>
              </a:rPr>
              <a:t>rg</a:t>
            </a:r>
            <a:r>
              <a:rPr lang="en-US" b="0" i="0" u="none" strike="noStrike" dirty="0">
                <a:solidFill>
                  <a:srgbClr val="242424"/>
                </a:solidFill>
                <a:effectLst/>
                <a:latin typeface="Arial" panose="020B0604020202020204" pitchFamily="34" charset="0"/>
                <a:cs typeface="Arial" panose="020B0604020202020204" pitchFamily="34" charset="0"/>
              </a:rPr>
              <a:t>-a/production/recon/spring2018/</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u="none" strike="noStrike" dirty="0">
                <a:solidFill>
                  <a:srgbClr val="242424"/>
                </a:solidFill>
                <a:effectLst/>
                <a:latin typeface="Arial" panose="020B0604020202020204" pitchFamily="34" charset="0"/>
                <a:cs typeface="Arial" panose="020B0604020202020204" pitchFamily="34" charset="0"/>
              </a:rPr>
              <a:t>RGA Fall 2018 (</a:t>
            </a:r>
            <a:r>
              <a:rPr lang="en-US" b="0" i="0" u="none" strike="noStrike" dirty="0" err="1">
                <a:solidFill>
                  <a:srgbClr val="242424"/>
                </a:solidFill>
                <a:effectLst/>
                <a:latin typeface="Arial" panose="020B0604020202020204" pitchFamily="34" charset="0"/>
                <a:cs typeface="Arial" panose="020B0604020202020204" pitchFamily="34" charset="0"/>
              </a:rPr>
              <a:t>Inb</a:t>
            </a:r>
            <a:r>
              <a:rPr lang="en-US" b="0" i="0" u="none" strike="noStrike" dirty="0">
                <a:solidFill>
                  <a:srgbClr val="242424"/>
                </a:solidFill>
                <a:effectLst/>
                <a:latin typeface="Arial" panose="020B0604020202020204" pitchFamily="34" charset="0"/>
                <a:cs typeface="Arial" panose="020B0604020202020204" pitchFamily="34" charset="0"/>
              </a:rPr>
              <a:t> + </a:t>
            </a:r>
            <a:r>
              <a:rPr lang="en-US" b="0" i="0" u="none" strike="noStrike" dirty="0" err="1">
                <a:solidFill>
                  <a:srgbClr val="242424"/>
                </a:solidFill>
                <a:effectLst/>
                <a:latin typeface="Arial" panose="020B0604020202020204" pitchFamily="34" charset="0"/>
                <a:cs typeface="Arial" panose="020B0604020202020204" pitchFamily="34" charset="0"/>
              </a:rPr>
              <a:t>Outb</a:t>
            </a:r>
            <a:r>
              <a:rPr lang="en-US" b="0" i="0" u="none" strike="noStrike" dirty="0">
                <a:solidFill>
                  <a:srgbClr val="242424"/>
                </a:solidFill>
                <a:effectLst/>
                <a:latin typeface="Arial" panose="020B0604020202020204" pitchFamily="34" charset="0"/>
                <a:cs typeface="Arial" panose="020B0604020202020204" pitchFamily="34" charset="0"/>
              </a:rPr>
              <a:t>), pass-1, </a:t>
            </a:r>
            <a:r>
              <a:rPr lang="en-US" b="0" i="0" u="none" strike="noStrike" dirty="0" err="1">
                <a:solidFill>
                  <a:srgbClr val="242424"/>
                </a:solidFill>
                <a:effectLst/>
                <a:latin typeface="Arial" panose="020B0604020202020204" pitchFamily="34" charset="0"/>
                <a:cs typeface="Arial" panose="020B0604020202020204" pitchFamily="34" charset="0"/>
              </a:rPr>
              <a:t>coatjava</a:t>
            </a:r>
            <a:r>
              <a:rPr lang="en-US" b="0" i="0" u="none" strike="noStrike" dirty="0">
                <a:solidFill>
                  <a:srgbClr val="242424"/>
                </a:solidFill>
                <a:effectLst/>
                <a:latin typeface="Arial" panose="020B0604020202020204" pitchFamily="34" charset="0"/>
                <a:cs typeface="Arial" panose="020B0604020202020204" pitchFamily="34" charset="0"/>
              </a:rPr>
              <a:t> 6.5.x</a:t>
            </a:r>
            <a:br>
              <a:rPr lang="en-US" dirty="0">
                <a:latin typeface="Arial" panose="020B0604020202020204" pitchFamily="34" charset="0"/>
                <a:cs typeface="Arial" panose="020B0604020202020204" pitchFamily="34" charset="0"/>
              </a:rPr>
            </a:br>
            <a:r>
              <a:rPr lang="en-US" b="0" i="0" u="none" strike="noStrike" dirty="0">
                <a:solidFill>
                  <a:srgbClr val="242424"/>
                </a:solidFill>
                <a:effectLst/>
                <a:latin typeface="Arial" panose="020B0604020202020204" pitchFamily="34" charset="0"/>
                <a:cs typeface="Arial" panose="020B0604020202020204" pitchFamily="34" charset="0"/>
              </a:rPr>
              <a:t>RGA Fall 2018 (</a:t>
            </a:r>
            <a:r>
              <a:rPr lang="en-US" b="0" i="0" u="none" strike="noStrike" dirty="0" err="1">
                <a:solidFill>
                  <a:srgbClr val="242424"/>
                </a:solidFill>
                <a:effectLst/>
                <a:latin typeface="Arial" panose="020B0604020202020204" pitchFamily="34" charset="0"/>
                <a:cs typeface="Arial" panose="020B0604020202020204" pitchFamily="34" charset="0"/>
              </a:rPr>
              <a:t>Inb</a:t>
            </a:r>
            <a:r>
              <a:rPr lang="en-US" b="0" i="0" u="none" strike="noStrike" dirty="0">
                <a:solidFill>
                  <a:srgbClr val="242424"/>
                </a:solidFill>
                <a:effectLst/>
                <a:latin typeface="Arial" panose="020B0604020202020204" pitchFamily="34" charset="0"/>
                <a:cs typeface="Arial" panose="020B0604020202020204" pitchFamily="34" charset="0"/>
              </a:rPr>
              <a:t> + </a:t>
            </a:r>
            <a:r>
              <a:rPr lang="en-US" b="0" i="0" u="none" strike="noStrike" dirty="0" err="1">
                <a:solidFill>
                  <a:srgbClr val="242424"/>
                </a:solidFill>
                <a:effectLst/>
                <a:latin typeface="Arial" panose="020B0604020202020204" pitchFamily="34" charset="0"/>
                <a:cs typeface="Arial" panose="020B0604020202020204" pitchFamily="34" charset="0"/>
              </a:rPr>
              <a:t>Outb</a:t>
            </a:r>
            <a:r>
              <a:rPr lang="en-US" b="0" i="0" u="none" strike="noStrike" dirty="0">
                <a:solidFill>
                  <a:srgbClr val="242424"/>
                </a:solidFill>
                <a:effectLst/>
                <a:latin typeface="Arial" panose="020B0604020202020204" pitchFamily="34" charset="0"/>
                <a:cs typeface="Arial" panose="020B0604020202020204" pitchFamily="34" charset="0"/>
              </a:rPr>
              <a:t>), pass-2, </a:t>
            </a:r>
            <a:r>
              <a:rPr lang="en-US" b="0" i="0" u="none" strike="noStrike" dirty="0" err="1">
                <a:solidFill>
                  <a:srgbClr val="242424"/>
                </a:solidFill>
                <a:effectLst/>
                <a:latin typeface="Arial" panose="020B0604020202020204" pitchFamily="34" charset="0"/>
                <a:cs typeface="Arial" panose="020B0604020202020204" pitchFamily="34" charset="0"/>
              </a:rPr>
              <a:t>coatjava</a:t>
            </a:r>
            <a:r>
              <a:rPr lang="en-US" b="0" i="0" u="none" strike="noStrike" dirty="0">
                <a:solidFill>
                  <a:srgbClr val="242424"/>
                </a:solidFill>
                <a:effectLst/>
                <a:latin typeface="Arial" panose="020B0604020202020204" pitchFamily="34" charset="0"/>
                <a:cs typeface="Arial" panose="020B0604020202020204" pitchFamily="34" charset="0"/>
              </a:rPr>
              <a:t> 10.0.x, /cache/clas12/</a:t>
            </a:r>
            <a:r>
              <a:rPr lang="en-US" b="0" i="0" u="none" strike="noStrike" dirty="0" err="1">
                <a:solidFill>
                  <a:srgbClr val="242424"/>
                </a:solidFill>
                <a:effectLst/>
                <a:latin typeface="Arial" panose="020B0604020202020204" pitchFamily="34" charset="0"/>
                <a:cs typeface="Arial" panose="020B0604020202020204" pitchFamily="34" charset="0"/>
              </a:rPr>
              <a:t>rg</a:t>
            </a:r>
            <a:r>
              <a:rPr lang="en-US" b="0" i="0" u="none" strike="noStrike" dirty="0">
                <a:solidFill>
                  <a:srgbClr val="242424"/>
                </a:solidFill>
                <a:effectLst/>
                <a:latin typeface="Arial" panose="020B0604020202020204" pitchFamily="34" charset="0"/>
                <a:cs typeface="Arial" panose="020B0604020202020204" pitchFamily="34" charset="0"/>
              </a:rPr>
              <a:t>-a/production/recon/fall2018/*/pass2/</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u="none" strike="noStrike" dirty="0">
                <a:solidFill>
                  <a:srgbClr val="242424"/>
                </a:solidFill>
                <a:effectLst/>
                <a:latin typeface="Arial" panose="020B0604020202020204" pitchFamily="34" charset="0"/>
                <a:cs typeface="Arial" panose="020B0604020202020204" pitchFamily="34" charset="0"/>
              </a:rPr>
              <a:t>RGA Spring 2019 (</a:t>
            </a:r>
            <a:r>
              <a:rPr lang="en-US" b="0" i="0" u="none" strike="noStrike" dirty="0" err="1">
                <a:solidFill>
                  <a:srgbClr val="242424"/>
                </a:solidFill>
                <a:effectLst/>
                <a:latin typeface="Arial" panose="020B0604020202020204" pitchFamily="34" charset="0"/>
                <a:cs typeface="Arial" panose="020B0604020202020204" pitchFamily="34" charset="0"/>
              </a:rPr>
              <a:t>Inb</a:t>
            </a:r>
            <a:r>
              <a:rPr lang="en-US" b="0" i="0" u="none" strike="noStrike" dirty="0">
                <a:solidFill>
                  <a:srgbClr val="242424"/>
                </a:solidFill>
                <a:effectLst/>
                <a:latin typeface="Arial" panose="020B0604020202020204" pitchFamily="34" charset="0"/>
                <a:cs typeface="Arial" panose="020B0604020202020204" pitchFamily="34" charset="0"/>
              </a:rPr>
              <a:t>), pass-1, </a:t>
            </a:r>
            <a:r>
              <a:rPr lang="en-US" b="0" i="0" u="none" strike="noStrike" dirty="0" err="1">
                <a:solidFill>
                  <a:srgbClr val="242424"/>
                </a:solidFill>
                <a:effectLst/>
                <a:latin typeface="Arial" panose="020B0604020202020204" pitchFamily="34" charset="0"/>
                <a:cs typeface="Arial" panose="020B0604020202020204" pitchFamily="34" charset="0"/>
              </a:rPr>
              <a:t>coatjava</a:t>
            </a:r>
            <a:r>
              <a:rPr lang="en-US" b="0" i="0" u="none" strike="noStrike" dirty="0">
                <a:solidFill>
                  <a:srgbClr val="242424"/>
                </a:solidFill>
                <a:effectLst/>
                <a:latin typeface="Arial" panose="020B0604020202020204" pitchFamily="34" charset="0"/>
                <a:cs typeface="Arial" panose="020B0604020202020204" pitchFamily="34" charset="0"/>
              </a:rPr>
              <a:t> 6.5.x</a:t>
            </a:r>
            <a:br>
              <a:rPr lang="en-US" dirty="0">
                <a:latin typeface="Arial" panose="020B0604020202020204" pitchFamily="34" charset="0"/>
                <a:cs typeface="Arial" panose="020B0604020202020204" pitchFamily="34" charset="0"/>
              </a:rPr>
            </a:br>
            <a:r>
              <a:rPr lang="en-US" b="0" i="0" u="none" strike="noStrike" dirty="0">
                <a:solidFill>
                  <a:srgbClr val="242424"/>
                </a:solidFill>
                <a:effectLst/>
                <a:latin typeface="Arial" panose="020B0604020202020204" pitchFamily="34" charset="0"/>
                <a:cs typeface="Arial" panose="020B0604020202020204" pitchFamily="34" charset="0"/>
              </a:rPr>
              <a:t>RGA Spring 2019 (</a:t>
            </a:r>
            <a:r>
              <a:rPr lang="en-US" b="0" i="0" u="none" strike="noStrike" dirty="0" err="1">
                <a:solidFill>
                  <a:srgbClr val="242424"/>
                </a:solidFill>
                <a:effectLst/>
                <a:latin typeface="Arial" panose="020B0604020202020204" pitchFamily="34" charset="0"/>
                <a:cs typeface="Arial" panose="020B0604020202020204" pitchFamily="34" charset="0"/>
              </a:rPr>
              <a:t>Inb</a:t>
            </a:r>
            <a:r>
              <a:rPr lang="en-US" b="0" i="0" u="none" strike="noStrike" dirty="0">
                <a:solidFill>
                  <a:srgbClr val="242424"/>
                </a:solidFill>
                <a:effectLst/>
                <a:latin typeface="Arial" panose="020B0604020202020204" pitchFamily="34" charset="0"/>
                <a:cs typeface="Arial" panose="020B0604020202020204" pitchFamily="34" charset="0"/>
              </a:rPr>
              <a:t>), pass-2, </a:t>
            </a:r>
            <a:r>
              <a:rPr lang="en-US" b="0" i="0" u="none" strike="noStrike" dirty="0" err="1">
                <a:solidFill>
                  <a:srgbClr val="242424"/>
                </a:solidFill>
                <a:effectLst/>
                <a:latin typeface="Arial" panose="020B0604020202020204" pitchFamily="34" charset="0"/>
                <a:cs typeface="Arial" panose="020B0604020202020204" pitchFamily="34" charset="0"/>
              </a:rPr>
              <a:t>coatjava</a:t>
            </a:r>
            <a:r>
              <a:rPr lang="en-US" b="0" i="0" u="none" strike="noStrike" dirty="0">
                <a:solidFill>
                  <a:srgbClr val="242424"/>
                </a:solidFill>
                <a:effectLst/>
                <a:latin typeface="Arial" panose="020B0604020202020204" pitchFamily="34" charset="0"/>
                <a:cs typeface="Arial" panose="020B0604020202020204" pitchFamily="34" charset="0"/>
              </a:rPr>
              <a:t> 10.0.x, /cache/clas12/</a:t>
            </a:r>
            <a:r>
              <a:rPr lang="en-US" b="0" i="0" u="none" strike="noStrike" dirty="0" err="1">
                <a:solidFill>
                  <a:srgbClr val="242424"/>
                </a:solidFill>
                <a:effectLst/>
                <a:latin typeface="Arial" panose="020B0604020202020204" pitchFamily="34" charset="0"/>
                <a:cs typeface="Arial" panose="020B0604020202020204" pitchFamily="34" charset="0"/>
              </a:rPr>
              <a:t>rg</a:t>
            </a:r>
            <a:r>
              <a:rPr lang="en-US" b="0" i="0" u="none" strike="noStrike" dirty="0">
                <a:solidFill>
                  <a:srgbClr val="242424"/>
                </a:solidFill>
                <a:effectLst/>
                <a:latin typeface="Arial" panose="020B0604020202020204" pitchFamily="34" charset="0"/>
                <a:cs typeface="Arial" panose="020B0604020202020204" pitchFamily="34" charset="0"/>
              </a:rPr>
              <a:t>-a/production/recon/spring2019/</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33970B9-10DF-FFA1-D6F3-E79D1F9D95D5}"/>
              </a:ext>
            </a:extLst>
          </p:cNvPr>
          <p:cNvSpPr txBox="1"/>
          <p:nvPr/>
        </p:nvSpPr>
        <p:spPr>
          <a:xfrm>
            <a:off x="500744" y="5314771"/>
            <a:ext cx="10744200" cy="1323439"/>
          </a:xfrm>
          <a:prstGeom prst="rect">
            <a:avLst/>
          </a:prstGeom>
          <a:noFill/>
        </p:spPr>
        <p:txBody>
          <a:bodyPr wrap="square">
            <a:spAutoFit/>
          </a:bodyPr>
          <a:lstStyle/>
          <a:p>
            <a:r>
              <a:rPr lang="en-US" sz="2000" b="1" i="0" u="sng" strike="noStrike" dirty="0">
                <a:solidFill>
                  <a:srgbClr val="000000"/>
                </a:solidFill>
                <a:effectLst/>
                <a:latin typeface="Arial" panose="020B0604020202020204" pitchFamily="34" charset="0"/>
                <a:cs typeface="Arial" panose="020B0604020202020204" pitchFamily="34" charset="0"/>
              </a:rPr>
              <a:t>Important note</a:t>
            </a:r>
            <a:r>
              <a:rPr lang="en-US" sz="2000" b="1" i="0" u="none" strike="noStrike" dirty="0">
                <a:solidFill>
                  <a:srgbClr val="000000"/>
                </a:solidFill>
                <a:effectLst/>
                <a:latin typeface="Arial" panose="020B0604020202020204" pitchFamily="34" charset="0"/>
                <a:cs typeface="Arial" panose="020B0604020202020204" pitchFamily="34" charset="0"/>
              </a:rPr>
              <a:t>:</a:t>
            </a:r>
            <a:r>
              <a:rPr lang="en-US" sz="2000" b="0" i="0" u="none" strike="noStrike" dirty="0">
                <a:solidFill>
                  <a:srgbClr val="000000"/>
                </a:solidFill>
                <a:effectLst/>
                <a:latin typeface="Arial" panose="020B0604020202020204" pitchFamily="34" charset="0"/>
                <a:cs typeface="Arial" panose="020B0604020202020204" pitchFamily="34" charset="0"/>
              </a:rPr>
              <a:t> Spring 2018 was processed with </a:t>
            </a:r>
            <a:r>
              <a:rPr lang="en-US" sz="2000" b="0" i="0" u="none" strike="noStrike" dirty="0" err="1">
                <a:solidFill>
                  <a:srgbClr val="000000"/>
                </a:solidFill>
                <a:effectLst/>
                <a:latin typeface="Arial" panose="020B0604020202020204" pitchFamily="34" charset="0"/>
                <a:cs typeface="Arial" panose="020B0604020202020204" pitchFamily="34" charset="0"/>
              </a:rPr>
              <a:t>coatjava</a:t>
            </a:r>
            <a:r>
              <a:rPr lang="en-US" sz="2000" b="0" i="0" u="none" strike="noStrike" dirty="0">
                <a:solidFill>
                  <a:srgbClr val="000000"/>
                </a:solidFill>
                <a:effectLst/>
                <a:latin typeface="Arial" panose="020B0604020202020204" pitchFamily="34" charset="0"/>
                <a:cs typeface="Arial" panose="020B0604020202020204" pitchFamily="34" charset="0"/>
              </a:rPr>
              <a:t> 11, while Fall 2018 and Spring 2019 were processed with </a:t>
            </a:r>
            <a:r>
              <a:rPr lang="en-US" sz="2000" b="0" i="0" u="none" strike="noStrike" dirty="0" err="1">
                <a:solidFill>
                  <a:srgbClr val="000000"/>
                </a:solidFill>
                <a:effectLst/>
                <a:latin typeface="Arial" panose="020B0604020202020204" pitchFamily="34" charset="0"/>
                <a:cs typeface="Arial" panose="020B0604020202020204" pitchFamily="34" charset="0"/>
              </a:rPr>
              <a:t>coatjava</a:t>
            </a:r>
            <a:r>
              <a:rPr lang="en-US" sz="2000" b="0" i="0" u="none" strike="noStrike" dirty="0">
                <a:solidFill>
                  <a:srgbClr val="000000"/>
                </a:solidFill>
                <a:effectLst/>
                <a:latin typeface="Arial" panose="020B0604020202020204" pitchFamily="34" charset="0"/>
                <a:cs typeface="Arial" panose="020B0604020202020204" pitchFamily="34" charset="0"/>
              </a:rPr>
              <a:t> 10. It is crucial to use the correct tracking version for MC production on OSG corresponding to the run period of interest.</a:t>
            </a: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426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DFCB-3EAA-B917-E53C-3C79EE70555B}"/>
              </a:ext>
            </a:extLst>
          </p:cNvPr>
          <p:cNvSpPr>
            <a:spLocks noGrp="1"/>
          </p:cNvSpPr>
          <p:nvPr>
            <p:ph type="title"/>
          </p:nvPr>
        </p:nvSpPr>
        <p:spPr/>
        <p:txBody>
          <a:bodyPr/>
          <a:lstStyle/>
          <a:p>
            <a:r>
              <a:rPr lang="en-US" dirty="0"/>
              <a:t>Run Periods &amp; configurations</a:t>
            </a:r>
          </a:p>
        </p:txBody>
      </p:sp>
      <p:sp>
        <p:nvSpPr>
          <p:cNvPr id="21" name="TextBox 20">
            <a:extLst>
              <a:ext uri="{FF2B5EF4-FFF2-40B4-BE49-F238E27FC236}">
                <a16:creationId xmlns:a16="http://schemas.microsoft.com/office/drawing/2014/main" id="{3F7DFB33-B06B-85C2-3C7B-2398C2B11FFB}"/>
              </a:ext>
            </a:extLst>
          </p:cNvPr>
          <p:cNvSpPr txBox="1"/>
          <p:nvPr/>
        </p:nvSpPr>
        <p:spPr>
          <a:xfrm>
            <a:off x="231215" y="1453740"/>
            <a:ext cx="11762700" cy="384721"/>
          </a:xfrm>
          <a:prstGeom prst="rect">
            <a:avLst/>
          </a:prstGeom>
          <a:noFill/>
        </p:spPr>
        <p:txBody>
          <a:bodyPr wrap="square" lIns="0" rIns="0" rtlCol="0">
            <a:spAutoFit/>
          </a:bodyPr>
          <a:lstStyle/>
          <a:p>
            <a:pPr marL="285750" indent="-285750" algn="l">
              <a:buFont typeface="Arial" panose="020B0604020202020204" pitchFamily="34" charset="0"/>
              <a:buChar char="•"/>
            </a:pPr>
            <a:r>
              <a:rPr lang="en-US" sz="1900" dirty="0">
                <a:latin typeface="Helvetica" pitchFamily="2" charset="0"/>
              </a:rPr>
              <a:t>Five periods: two reconstruction software versions, two polarities, 2(~3) beam energies, 2 DC HV settings.</a:t>
            </a:r>
            <a:endParaRPr lang="en-US" sz="1900" dirty="0">
              <a:effectLst/>
              <a:latin typeface="Helvetica" pitchFamily="2" charset="0"/>
            </a:endParaRPr>
          </a:p>
        </p:txBody>
      </p:sp>
      <p:pic>
        <p:nvPicPr>
          <p:cNvPr id="13" name="Picture 12">
            <a:extLst>
              <a:ext uri="{FF2B5EF4-FFF2-40B4-BE49-F238E27FC236}">
                <a16:creationId xmlns:a16="http://schemas.microsoft.com/office/drawing/2014/main" id="{E6035C7D-33F7-EBDC-B182-A4AAB88FBE5C}"/>
              </a:ext>
            </a:extLst>
          </p:cNvPr>
          <p:cNvPicPr>
            <a:picLocks noChangeAspect="1"/>
          </p:cNvPicPr>
          <p:nvPr/>
        </p:nvPicPr>
        <p:blipFill>
          <a:blip r:embed="rId2"/>
          <a:stretch>
            <a:fillRect/>
          </a:stretch>
        </p:blipFill>
        <p:spPr>
          <a:xfrm>
            <a:off x="506296" y="2555300"/>
            <a:ext cx="5321300" cy="1409700"/>
          </a:xfrm>
          <a:prstGeom prst="rect">
            <a:avLst/>
          </a:prstGeom>
        </p:spPr>
      </p:pic>
      <p:pic>
        <p:nvPicPr>
          <p:cNvPr id="15" name="Picture 14">
            <a:extLst>
              <a:ext uri="{FF2B5EF4-FFF2-40B4-BE49-F238E27FC236}">
                <a16:creationId xmlns:a16="http://schemas.microsoft.com/office/drawing/2014/main" id="{3206EA48-DC82-2630-ECD4-B480FF0455C3}"/>
              </a:ext>
            </a:extLst>
          </p:cNvPr>
          <p:cNvPicPr>
            <a:picLocks noChangeAspect="1"/>
          </p:cNvPicPr>
          <p:nvPr/>
        </p:nvPicPr>
        <p:blipFill>
          <a:blip r:embed="rId3"/>
          <a:stretch>
            <a:fillRect/>
          </a:stretch>
        </p:blipFill>
        <p:spPr>
          <a:xfrm>
            <a:off x="6286500" y="2424816"/>
            <a:ext cx="5067300" cy="1727200"/>
          </a:xfrm>
          <a:prstGeom prst="rect">
            <a:avLst/>
          </a:prstGeom>
        </p:spPr>
      </p:pic>
    </p:spTree>
    <p:extLst>
      <p:ext uri="{BB962C8B-B14F-4D97-AF65-F5344CB8AC3E}">
        <p14:creationId xmlns:p14="http://schemas.microsoft.com/office/powerpoint/2010/main" val="3721717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93B5D-FE21-4B16-2D4D-FE72B70FD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91530-3382-AA3A-9D2B-8C772F909E8F}"/>
              </a:ext>
            </a:extLst>
          </p:cNvPr>
          <p:cNvSpPr>
            <a:spLocks noGrp="1"/>
          </p:cNvSpPr>
          <p:nvPr>
            <p:ph type="title"/>
          </p:nvPr>
        </p:nvSpPr>
        <p:spPr/>
        <p:txBody>
          <a:bodyPr/>
          <a:lstStyle/>
          <a:p>
            <a:r>
              <a:rPr lang="en-US" dirty="0"/>
              <a:t>Run Periods &amp; configurations</a:t>
            </a:r>
          </a:p>
        </p:txBody>
      </p:sp>
      <p:sp>
        <p:nvSpPr>
          <p:cNvPr id="21" name="TextBox 20">
            <a:extLst>
              <a:ext uri="{FF2B5EF4-FFF2-40B4-BE49-F238E27FC236}">
                <a16:creationId xmlns:a16="http://schemas.microsoft.com/office/drawing/2014/main" id="{5870626F-6808-046C-D4CB-B408EF503634}"/>
              </a:ext>
            </a:extLst>
          </p:cNvPr>
          <p:cNvSpPr txBox="1"/>
          <p:nvPr/>
        </p:nvSpPr>
        <p:spPr>
          <a:xfrm>
            <a:off x="231215" y="1453740"/>
            <a:ext cx="11762700" cy="384721"/>
          </a:xfrm>
          <a:prstGeom prst="rect">
            <a:avLst/>
          </a:prstGeom>
          <a:noFill/>
        </p:spPr>
        <p:txBody>
          <a:bodyPr wrap="square" lIns="0" rIns="0" rtlCol="0">
            <a:spAutoFit/>
          </a:bodyPr>
          <a:lstStyle/>
          <a:p>
            <a:pPr marL="285750" indent="-285750" algn="l">
              <a:buFont typeface="Arial" panose="020B0604020202020204" pitchFamily="34" charset="0"/>
              <a:buChar char="•"/>
            </a:pPr>
            <a:r>
              <a:rPr lang="en-US" sz="1900" dirty="0">
                <a:latin typeface="Helvetica" pitchFamily="2" charset="0"/>
              </a:rPr>
              <a:t>Five periods: two reconstruction software versions, two polarities, 2(~3) beam energies, 2 DC HV settings.</a:t>
            </a:r>
            <a:endParaRPr lang="en-US" sz="1900" dirty="0">
              <a:effectLst/>
              <a:latin typeface="Helvetica" pitchFamily="2" charset="0"/>
            </a:endParaRPr>
          </a:p>
        </p:txBody>
      </p:sp>
      <p:pic>
        <p:nvPicPr>
          <p:cNvPr id="13" name="Picture 12">
            <a:extLst>
              <a:ext uri="{FF2B5EF4-FFF2-40B4-BE49-F238E27FC236}">
                <a16:creationId xmlns:a16="http://schemas.microsoft.com/office/drawing/2014/main" id="{45D954E4-0333-F7E7-A9C6-60C7FF05EEC5}"/>
              </a:ext>
            </a:extLst>
          </p:cNvPr>
          <p:cNvPicPr>
            <a:picLocks noChangeAspect="1"/>
          </p:cNvPicPr>
          <p:nvPr/>
        </p:nvPicPr>
        <p:blipFill>
          <a:blip r:embed="rId2"/>
          <a:stretch>
            <a:fillRect/>
          </a:stretch>
        </p:blipFill>
        <p:spPr>
          <a:xfrm>
            <a:off x="506296" y="2555300"/>
            <a:ext cx="5321300" cy="1409700"/>
          </a:xfrm>
          <a:prstGeom prst="rect">
            <a:avLst/>
          </a:prstGeom>
        </p:spPr>
      </p:pic>
      <p:pic>
        <p:nvPicPr>
          <p:cNvPr id="15" name="Picture 14">
            <a:extLst>
              <a:ext uri="{FF2B5EF4-FFF2-40B4-BE49-F238E27FC236}">
                <a16:creationId xmlns:a16="http://schemas.microsoft.com/office/drawing/2014/main" id="{83D06815-FDB6-ADD6-4DF4-F7B725E00133}"/>
              </a:ext>
            </a:extLst>
          </p:cNvPr>
          <p:cNvPicPr>
            <a:picLocks noChangeAspect="1"/>
          </p:cNvPicPr>
          <p:nvPr/>
        </p:nvPicPr>
        <p:blipFill>
          <a:blip r:embed="rId3"/>
          <a:stretch>
            <a:fillRect/>
          </a:stretch>
        </p:blipFill>
        <p:spPr>
          <a:xfrm>
            <a:off x="6286500" y="2424816"/>
            <a:ext cx="5067300" cy="1727200"/>
          </a:xfrm>
          <a:prstGeom prst="rect">
            <a:avLst/>
          </a:prstGeom>
        </p:spPr>
      </p:pic>
      <p:sp>
        <p:nvSpPr>
          <p:cNvPr id="4" name="TextBox 3">
            <a:extLst>
              <a:ext uri="{FF2B5EF4-FFF2-40B4-BE49-F238E27FC236}">
                <a16:creationId xmlns:a16="http://schemas.microsoft.com/office/drawing/2014/main" id="{7D62011C-97D5-8189-161B-CDB0FDF9D4C9}"/>
              </a:ext>
            </a:extLst>
          </p:cNvPr>
          <p:cNvSpPr txBox="1"/>
          <p:nvPr/>
        </p:nvSpPr>
        <p:spPr>
          <a:xfrm>
            <a:off x="1323754" y="4754328"/>
            <a:ext cx="9415130" cy="954107"/>
          </a:xfrm>
          <a:prstGeom prst="rect">
            <a:avLst/>
          </a:prstGeom>
          <a:noFill/>
        </p:spPr>
        <p:txBody>
          <a:bodyPr wrap="square">
            <a:spAutoFit/>
          </a:bodyPr>
          <a:lstStyle/>
          <a:p>
            <a:pPr algn="l"/>
            <a:r>
              <a:rPr lang="en-US" sz="2800" b="1" dirty="0">
                <a:latin typeface="Helvetica" pitchFamily="2" charset="0"/>
              </a:rPr>
              <a:t>The goal is </a:t>
            </a:r>
            <a:r>
              <a:rPr lang="en-US" sz="2800" b="1" dirty="0">
                <a:effectLst/>
                <a:latin typeface="Helvetica" pitchFamily="2" charset="0"/>
              </a:rPr>
              <a:t>to combine multiple configurations at the cross-section level.</a:t>
            </a:r>
          </a:p>
        </p:txBody>
      </p:sp>
    </p:spTree>
    <p:extLst>
      <p:ext uri="{BB962C8B-B14F-4D97-AF65-F5344CB8AC3E}">
        <p14:creationId xmlns:p14="http://schemas.microsoft.com/office/powerpoint/2010/main" val="305323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D7FF-C591-E5FB-5786-76450B1F1DC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4FA8F86-7816-CFBA-A7D5-BB48D865FA76}"/>
              </a:ext>
            </a:extLst>
          </p:cNvPr>
          <p:cNvSpPr txBox="1">
            <a:spLocks/>
          </p:cNvSpPr>
          <p:nvPr/>
        </p:nvSpPr>
        <p:spPr>
          <a:xfrm>
            <a:off x="320363" y="-8811"/>
            <a:ext cx="9074008" cy="91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a:lstStyle>
          <a:p>
            <a:endParaRPr lang="en-US" sz="3600" dirty="0"/>
          </a:p>
        </p:txBody>
      </p:sp>
      <p:sp>
        <p:nvSpPr>
          <p:cNvPr id="6" name="Subtitle 2">
            <a:extLst>
              <a:ext uri="{FF2B5EF4-FFF2-40B4-BE49-F238E27FC236}">
                <a16:creationId xmlns:a16="http://schemas.microsoft.com/office/drawing/2014/main" id="{4A98D488-770B-A821-B7B0-CA88074A1967}"/>
              </a:ext>
            </a:extLst>
          </p:cNvPr>
          <p:cNvSpPr txBox="1">
            <a:spLocks/>
          </p:cNvSpPr>
          <p:nvPr/>
        </p:nvSpPr>
        <p:spPr>
          <a:xfrm>
            <a:off x="320363" y="1179530"/>
            <a:ext cx="11481112" cy="5335570"/>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spcBef>
                <a:spcPts val="1200"/>
              </a:spcBef>
              <a:buNone/>
            </a:pPr>
            <a:endParaRPr lang="en-US" sz="1800" dirty="0">
              <a:solidFill>
                <a:srgbClr val="212121"/>
              </a:solidFill>
              <a:latin typeface="Calibri" panose="020F0502020204030204" pitchFamily="34" charset="0"/>
            </a:endParaRPr>
          </a:p>
        </p:txBody>
      </p:sp>
      <p:pic>
        <p:nvPicPr>
          <p:cNvPr id="4" name="Picture 3" descr="A logo for a company&#10;&#10;Description automatically generated">
            <a:extLst>
              <a:ext uri="{FF2B5EF4-FFF2-40B4-BE49-F238E27FC236}">
                <a16:creationId xmlns:a16="http://schemas.microsoft.com/office/drawing/2014/main" id="{45A4ABE9-F5D6-8686-348E-67D1E338F2CC}"/>
              </a:ext>
            </a:extLst>
          </p:cNvPr>
          <p:cNvPicPr>
            <a:picLocks noChangeAspect="1"/>
          </p:cNvPicPr>
          <p:nvPr/>
        </p:nvPicPr>
        <p:blipFill>
          <a:blip r:embed="rId3"/>
          <a:stretch>
            <a:fillRect/>
          </a:stretch>
        </p:blipFill>
        <p:spPr>
          <a:xfrm>
            <a:off x="11020926" y="-8811"/>
            <a:ext cx="1127310" cy="680659"/>
          </a:xfrm>
          <a:prstGeom prst="rect">
            <a:avLst/>
          </a:prstGeom>
        </p:spPr>
      </p:pic>
      <p:sp>
        <p:nvSpPr>
          <p:cNvPr id="8" name="TextBox 7">
            <a:extLst>
              <a:ext uri="{FF2B5EF4-FFF2-40B4-BE49-F238E27FC236}">
                <a16:creationId xmlns:a16="http://schemas.microsoft.com/office/drawing/2014/main" id="{A38B1E86-8E38-18C1-3B8F-21F0E62FC028}"/>
              </a:ext>
            </a:extLst>
          </p:cNvPr>
          <p:cNvSpPr txBox="1"/>
          <p:nvPr/>
        </p:nvSpPr>
        <p:spPr>
          <a:xfrm>
            <a:off x="3831771" y="500743"/>
            <a:ext cx="184731" cy="369332"/>
          </a:xfrm>
          <a:prstGeom prst="rect">
            <a:avLst/>
          </a:prstGeom>
          <a:noFill/>
        </p:spPr>
        <p:txBody>
          <a:bodyPr wrap="none" rtlCol="0">
            <a:spAutoFit/>
          </a:bodyPr>
          <a:lstStyle/>
          <a:p>
            <a:endParaRPr lang="en-US" dirty="0"/>
          </a:p>
        </p:txBody>
      </p:sp>
      <p:sp>
        <p:nvSpPr>
          <p:cNvPr id="11" name="Title 1">
            <a:extLst>
              <a:ext uri="{FF2B5EF4-FFF2-40B4-BE49-F238E27FC236}">
                <a16:creationId xmlns:a16="http://schemas.microsoft.com/office/drawing/2014/main" id="{956F0B4D-6B65-A193-E318-F50DD263308A}"/>
              </a:ext>
            </a:extLst>
          </p:cNvPr>
          <p:cNvSpPr txBox="1">
            <a:spLocks/>
          </p:cNvSpPr>
          <p:nvPr/>
        </p:nvSpPr>
        <p:spPr>
          <a:xfrm>
            <a:off x="472763" y="143589"/>
            <a:ext cx="9074008" cy="91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a:lstStyle>
          <a:p>
            <a:endParaRPr lang="en-US" sz="3200" dirty="0"/>
          </a:p>
        </p:txBody>
      </p:sp>
      <p:pic>
        <p:nvPicPr>
          <p:cNvPr id="7" name="Picture 6">
            <a:extLst>
              <a:ext uri="{FF2B5EF4-FFF2-40B4-BE49-F238E27FC236}">
                <a16:creationId xmlns:a16="http://schemas.microsoft.com/office/drawing/2014/main" id="{4F217466-539F-74D9-E528-818612ED981D}"/>
              </a:ext>
            </a:extLst>
          </p:cNvPr>
          <p:cNvPicPr>
            <a:picLocks noChangeAspect="1"/>
          </p:cNvPicPr>
          <p:nvPr/>
        </p:nvPicPr>
        <p:blipFill>
          <a:blip r:embed="rId4"/>
          <a:stretch>
            <a:fillRect/>
          </a:stretch>
        </p:blipFill>
        <p:spPr>
          <a:xfrm>
            <a:off x="393543" y="3492156"/>
            <a:ext cx="5023469" cy="3020062"/>
          </a:xfrm>
          <a:prstGeom prst="rect">
            <a:avLst/>
          </a:prstGeom>
        </p:spPr>
      </p:pic>
      <p:pic>
        <p:nvPicPr>
          <p:cNvPr id="10" name="Picture 9">
            <a:extLst>
              <a:ext uri="{FF2B5EF4-FFF2-40B4-BE49-F238E27FC236}">
                <a16:creationId xmlns:a16="http://schemas.microsoft.com/office/drawing/2014/main" id="{4EADFDF8-1F9A-E5A0-7CBD-CD24D5C6FA7F}"/>
              </a:ext>
            </a:extLst>
          </p:cNvPr>
          <p:cNvPicPr>
            <a:picLocks noChangeAspect="1"/>
          </p:cNvPicPr>
          <p:nvPr/>
        </p:nvPicPr>
        <p:blipFill>
          <a:blip r:embed="rId5"/>
          <a:stretch>
            <a:fillRect/>
          </a:stretch>
        </p:blipFill>
        <p:spPr>
          <a:xfrm>
            <a:off x="5727816" y="3744482"/>
            <a:ext cx="2663425" cy="2808514"/>
          </a:xfrm>
          <a:prstGeom prst="rect">
            <a:avLst/>
          </a:prstGeom>
        </p:spPr>
      </p:pic>
      <p:pic>
        <p:nvPicPr>
          <p:cNvPr id="12" name="Picture 11">
            <a:extLst>
              <a:ext uri="{FF2B5EF4-FFF2-40B4-BE49-F238E27FC236}">
                <a16:creationId xmlns:a16="http://schemas.microsoft.com/office/drawing/2014/main" id="{31168F4D-4D31-B120-C2FF-2D887A5A656B}"/>
              </a:ext>
            </a:extLst>
          </p:cNvPr>
          <p:cNvPicPr>
            <a:picLocks noChangeAspect="1"/>
          </p:cNvPicPr>
          <p:nvPr/>
        </p:nvPicPr>
        <p:blipFill>
          <a:blip r:embed="rId6"/>
          <a:stretch>
            <a:fillRect/>
          </a:stretch>
        </p:blipFill>
        <p:spPr>
          <a:xfrm>
            <a:off x="8802858" y="3703703"/>
            <a:ext cx="2676706" cy="2808514"/>
          </a:xfrm>
          <a:prstGeom prst="rect">
            <a:avLst/>
          </a:prstGeom>
        </p:spPr>
      </p:pic>
      <p:sp>
        <p:nvSpPr>
          <p:cNvPr id="13" name="TextBox 12">
            <a:extLst>
              <a:ext uri="{FF2B5EF4-FFF2-40B4-BE49-F238E27FC236}">
                <a16:creationId xmlns:a16="http://schemas.microsoft.com/office/drawing/2014/main" id="{25E9F9ED-55CF-1B7F-0317-111B78576351}"/>
              </a:ext>
            </a:extLst>
          </p:cNvPr>
          <p:cNvSpPr txBox="1"/>
          <p:nvPr/>
        </p:nvSpPr>
        <p:spPr>
          <a:xfrm>
            <a:off x="1832707" y="6438421"/>
            <a:ext cx="214513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Energy Loss Corrections</a:t>
            </a:r>
          </a:p>
        </p:txBody>
      </p:sp>
      <p:sp>
        <p:nvSpPr>
          <p:cNvPr id="14" name="TextBox 13">
            <a:extLst>
              <a:ext uri="{FF2B5EF4-FFF2-40B4-BE49-F238E27FC236}">
                <a16:creationId xmlns:a16="http://schemas.microsoft.com/office/drawing/2014/main" id="{2189DA7B-3B89-A520-AA86-7C4E24C41C4D}"/>
              </a:ext>
            </a:extLst>
          </p:cNvPr>
          <p:cNvSpPr txBox="1"/>
          <p:nvPr/>
        </p:nvSpPr>
        <p:spPr>
          <a:xfrm>
            <a:off x="6449425" y="6438422"/>
            <a:ext cx="122020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Fiducial Cuts</a:t>
            </a:r>
          </a:p>
        </p:txBody>
      </p:sp>
      <p:sp>
        <p:nvSpPr>
          <p:cNvPr id="15" name="TextBox 14">
            <a:extLst>
              <a:ext uri="{FF2B5EF4-FFF2-40B4-BE49-F238E27FC236}">
                <a16:creationId xmlns:a16="http://schemas.microsoft.com/office/drawing/2014/main" id="{1A29A31E-1C8A-F18D-A4CF-9269D4C5D2DD}"/>
              </a:ext>
            </a:extLst>
          </p:cNvPr>
          <p:cNvSpPr txBox="1"/>
          <p:nvPr/>
        </p:nvSpPr>
        <p:spPr>
          <a:xfrm>
            <a:off x="9305659" y="6438422"/>
            <a:ext cx="183736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Particle Identification</a:t>
            </a:r>
          </a:p>
        </p:txBody>
      </p:sp>
      <p:sp>
        <p:nvSpPr>
          <p:cNvPr id="16" name="Content Placeholder 2">
            <a:extLst>
              <a:ext uri="{FF2B5EF4-FFF2-40B4-BE49-F238E27FC236}">
                <a16:creationId xmlns:a16="http://schemas.microsoft.com/office/drawing/2014/main" id="{A6D7392F-4271-AACE-643C-CFE2952C6067}"/>
              </a:ext>
            </a:extLst>
          </p:cNvPr>
          <p:cNvSpPr txBox="1">
            <a:spLocks/>
          </p:cNvSpPr>
          <p:nvPr/>
        </p:nvSpPr>
        <p:spPr>
          <a:xfrm>
            <a:off x="320363" y="995755"/>
            <a:ext cx="6185551" cy="2242560"/>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Collaborative effort to standardize common analysis procedures and algorithms.</a:t>
            </a:r>
          </a:p>
          <a:p>
            <a:r>
              <a:rPr lang="en-US" sz="1800" dirty="0">
                <a:hlinkClick r:id="rId7"/>
              </a:rPr>
              <a:t>Fiducial cuts</a:t>
            </a:r>
            <a:r>
              <a:rPr lang="en-US" sz="1800" dirty="0"/>
              <a:t>, </a:t>
            </a:r>
            <a:r>
              <a:rPr lang="en-US" sz="1800" dirty="0">
                <a:hlinkClick r:id="rId8"/>
              </a:rPr>
              <a:t>energy loss corrections, momentum corrections</a:t>
            </a:r>
            <a:r>
              <a:rPr lang="en-US" sz="1800" dirty="0"/>
              <a:t>, </a:t>
            </a:r>
            <a:r>
              <a:rPr lang="en-US" sz="1800" dirty="0">
                <a:hlinkClick r:id="rId9"/>
              </a:rPr>
              <a:t>particle identification</a:t>
            </a:r>
            <a:r>
              <a:rPr lang="en-US" sz="1800" dirty="0"/>
              <a:t>, </a:t>
            </a:r>
            <a:r>
              <a:rPr lang="en-US" sz="1800" dirty="0">
                <a:hlinkClick r:id="rId10"/>
              </a:rPr>
              <a:t>QADB strategies</a:t>
            </a:r>
            <a:r>
              <a:rPr lang="en-US" sz="1800" dirty="0"/>
              <a:t>, etc. (see links to RGA wiki/analysis notes).</a:t>
            </a:r>
          </a:p>
          <a:p>
            <a:r>
              <a:rPr lang="en-US" sz="1800" dirty="0"/>
              <a:t>Fiducial cuts available and energy loss corrections in </a:t>
            </a:r>
            <a:r>
              <a:rPr lang="en-US" sz="1800" dirty="0">
                <a:hlinkClick r:id="rId11"/>
              </a:rPr>
              <a:t>Iguana</a:t>
            </a:r>
            <a:r>
              <a:rPr lang="en-US" sz="1800" dirty="0"/>
              <a:t> for all run periods. </a:t>
            </a:r>
          </a:p>
        </p:txBody>
      </p:sp>
      <p:sp>
        <p:nvSpPr>
          <p:cNvPr id="17" name="TextBox 16">
            <a:extLst>
              <a:ext uri="{FF2B5EF4-FFF2-40B4-BE49-F238E27FC236}">
                <a16:creationId xmlns:a16="http://schemas.microsoft.com/office/drawing/2014/main" id="{84921152-E00E-D732-BD91-BF2EBACAE115}"/>
              </a:ext>
            </a:extLst>
          </p:cNvPr>
          <p:cNvSpPr txBox="1"/>
          <p:nvPr/>
        </p:nvSpPr>
        <p:spPr>
          <a:xfrm rot="20824824">
            <a:off x="10970920" y="1546242"/>
            <a:ext cx="1220206" cy="246221"/>
          </a:xfrm>
          <a:prstGeom prst="rect">
            <a:avLst/>
          </a:prstGeom>
          <a:solidFill>
            <a:schemeClr val="bg1"/>
          </a:solidFill>
        </p:spPr>
        <p:txBody>
          <a:bodyPr wrap="none" rtlCol="0">
            <a:spAutoFit/>
          </a:bodyPr>
          <a:lstStyle/>
          <a:p>
            <a:r>
              <a:rPr lang="en-US" sz="1000" dirty="0">
                <a:latin typeface="Arial" panose="020B0604020202020204" pitchFamily="34" charset="0"/>
                <a:cs typeface="Arial" panose="020B0604020202020204" pitchFamily="34" charset="0"/>
              </a:rPr>
              <a:t>(and many others)</a:t>
            </a:r>
          </a:p>
        </p:txBody>
      </p:sp>
      <p:sp>
        <p:nvSpPr>
          <p:cNvPr id="18" name="Title 1">
            <a:extLst>
              <a:ext uri="{FF2B5EF4-FFF2-40B4-BE49-F238E27FC236}">
                <a16:creationId xmlns:a16="http://schemas.microsoft.com/office/drawing/2014/main" id="{D9B1DD65-70CA-A343-7D55-64F639747502}"/>
              </a:ext>
            </a:extLst>
          </p:cNvPr>
          <p:cNvSpPr>
            <a:spLocks noGrp="1"/>
          </p:cNvSpPr>
          <p:nvPr>
            <p:ph type="title"/>
          </p:nvPr>
        </p:nvSpPr>
        <p:spPr>
          <a:xfrm>
            <a:off x="320363" y="-187195"/>
            <a:ext cx="10515600" cy="1325563"/>
          </a:xfrm>
        </p:spPr>
        <p:txBody>
          <a:bodyPr>
            <a:normAutofit/>
          </a:bodyPr>
          <a:lstStyle/>
          <a:p>
            <a:r>
              <a:rPr lang="en-US" sz="3200" dirty="0">
                <a:latin typeface="Arial" panose="020B0604020202020204" pitchFamily="34" charset="0"/>
                <a:cs typeface="Arial" panose="020B0604020202020204" pitchFamily="34" charset="0"/>
              </a:rPr>
              <a:t>RGA (pass-2) Common Analysis Procedures</a:t>
            </a:r>
          </a:p>
        </p:txBody>
      </p:sp>
      <p:pic>
        <p:nvPicPr>
          <p:cNvPr id="9" name="Picture 8" descr="A close-up of a document&#10;&#10;Description automatically generated">
            <a:extLst>
              <a:ext uri="{FF2B5EF4-FFF2-40B4-BE49-F238E27FC236}">
                <a16:creationId xmlns:a16="http://schemas.microsoft.com/office/drawing/2014/main" id="{D53A3F55-983E-F4E6-87F5-2F89D7BF868C}"/>
              </a:ext>
            </a:extLst>
          </p:cNvPr>
          <p:cNvPicPr>
            <a:picLocks noChangeAspect="1"/>
          </p:cNvPicPr>
          <p:nvPr/>
        </p:nvPicPr>
        <p:blipFill>
          <a:blip r:embed="rId12"/>
          <a:stretch>
            <a:fillRect/>
          </a:stretch>
        </p:blipFill>
        <p:spPr>
          <a:xfrm>
            <a:off x="6659278" y="835597"/>
            <a:ext cx="4361648" cy="2808515"/>
          </a:xfrm>
          <a:prstGeom prst="rect">
            <a:avLst/>
          </a:prstGeom>
        </p:spPr>
      </p:pic>
    </p:spTree>
    <p:extLst>
      <p:ext uri="{BB962C8B-B14F-4D97-AF65-F5344CB8AC3E}">
        <p14:creationId xmlns:p14="http://schemas.microsoft.com/office/powerpoint/2010/main" val="427969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BB445-3FF4-8FF4-8060-FD52FD2BB60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EA48032-1EB3-9C76-8D04-7B53D9F7C3A3}"/>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Helvetica" pitchFamily="2" charset="0"/>
                <a:ea typeface="+mn-ea"/>
                <a:cs typeface="+mn-cs"/>
              </a:rPr>
              <a:t>6/30/26</a:t>
            </a:r>
            <a:endParaRPr kumimoji="0" lang="en-US" sz="1200" b="0" i="0" u="none" strike="noStrike" kern="1200" cap="none" spc="0" normalizeH="0" baseline="0" noProof="0" dirty="0">
              <a:ln>
                <a:noFill/>
              </a:ln>
              <a:solidFill>
                <a:srgbClr val="000000">
                  <a:tint val="75000"/>
                </a:srgbClr>
              </a:solidFill>
              <a:effectLst/>
              <a:uLnTx/>
              <a:uFillTx/>
              <a:latin typeface="Helvetica" pitchFamily="2" charset="0"/>
              <a:ea typeface="+mn-ea"/>
              <a:cs typeface="+mn-cs"/>
            </a:endParaRPr>
          </a:p>
        </p:txBody>
      </p:sp>
      <p:sp>
        <p:nvSpPr>
          <p:cNvPr id="3" name="Slide Number Placeholder 2">
            <a:extLst>
              <a:ext uri="{FF2B5EF4-FFF2-40B4-BE49-F238E27FC236}">
                <a16:creationId xmlns:a16="http://schemas.microsoft.com/office/drawing/2014/main" id="{B2F61176-E273-7F2D-F57F-0ADA14E6287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9CB2F1-739C-D74B-B449-0413DC9360EB}" type="slidenum">
              <a:rPr kumimoji="0" lang="en-US" sz="1200" b="0" i="0" u="none" strike="noStrike" kern="1200" cap="none" spc="0" normalizeH="0" baseline="0" noProof="0" smtClean="0">
                <a:ln>
                  <a:noFill/>
                </a:ln>
                <a:solidFill>
                  <a:srgbClr val="000000">
                    <a:tint val="75000"/>
                  </a:srgbClr>
                </a:solidFill>
                <a:effectLst/>
                <a:uLnTx/>
                <a:uFillTx/>
                <a:latin typeface="Helvetica"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Helvetica" pitchFamily="2" charset="0"/>
              <a:ea typeface="+mn-ea"/>
              <a:cs typeface="+mn-cs"/>
            </a:endParaRPr>
          </a:p>
        </p:txBody>
      </p:sp>
      <p:sp>
        <p:nvSpPr>
          <p:cNvPr id="4" name="Title 3">
            <a:extLst>
              <a:ext uri="{FF2B5EF4-FFF2-40B4-BE49-F238E27FC236}">
                <a16:creationId xmlns:a16="http://schemas.microsoft.com/office/drawing/2014/main" id="{4BC01113-E16B-D65B-0B1A-8B1BD7FE838E}"/>
              </a:ext>
            </a:extLst>
          </p:cNvPr>
          <p:cNvSpPr>
            <a:spLocks noGrp="1"/>
          </p:cNvSpPr>
          <p:nvPr>
            <p:ph type="title"/>
          </p:nvPr>
        </p:nvSpPr>
        <p:spPr/>
        <p:txBody>
          <a:bodyPr/>
          <a:lstStyle/>
          <a:p>
            <a:r>
              <a:rPr lang="en-US" dirty="0"/>
              <a:t>Data Efficiency Results</a:t>
            </a:r>
          </a:p>
        </p:txBody>
      </p:sp>
      <p:sp>
        <p:nvSpPr>
          <p:cNvPr id="5" name="Content Placeholder 4">
            <a:extLst>
              <a:ext uri="{FF2B5EF4-FFF2-40B4-BE49-F238E27FC236}">
                <a16:creationId xmlns:a16="http://schemas.microsoft.com/office/drawing/2014/main" id="{1B6295E0-D501-C7EE-C033-22FC384C98A3}"/>
              </a:ext>
            </a:extLst>
          </p:cNvPr>
          <p:cNvSpPr>
            <a:spLocks noGrp="1"/>
          </p:cNvSpPr>
          <p:nvPr>
            <p:ph idx="1"/>
          </p:nvPr>
        </p:nvSpPr>
        <p:spPr>
          <a:xfrm>
            <a:off x="256819" y="2269223"/>
            <a:ext cx="2360428" cy="2185819"/>
          </a:xfrm>
        </p:spPr>
        <p:txBody>
          <a:bodyPr>
            <a:normAutofit/>
          </a:bodyPr>
          <a:lstStyle/>
          <a:p>
            <a:r>
              <a:rPr lang="en-US" sz="1400" dirty="0"/>
              <a:t>Efficiency loss determined as a function of current. </a:t>
            </a:r>
          </a:p>
          <a:p>
            <a:r>
              <a:rPr lang="en-US" sz="1400" dirty="0"/>
              <a:t>Data divided by e(I</a:t>
            </a:r>
            <a:r>
              <a:rPr lang="en-US" sz="1400" baseline="-25000" dirty="0"/>
              <a:t>nom</a:t>
            </a:r>
            <a:r>
              <a:rPr lang="en-US" sz="1400" dirty="0"/>
              <a:t>), where I</a:t>
            </a:r>
            <a:r>
              <a:rPr lang="en-US" sz="1400" baseline="-25000" dirty="0"/>
              <a:t>nom</a:t>
            </a:r>
            <a:r>
              <a:rPr lang="en-US" sz="1400" dirty="0"/>
              <a:t> is the weighted average current of the run period.</a:t>
            </a:r>
          </a:p>
        </p:txBody>
      </p:sp>
      <p:pic>
        <p:nvPicPr>
          <p:cNvPr id="7" name="Picture 6">
            <a:extLst>
              <a:ext uri="{FF2B5EF4-FFF2-40B4-BE49-F238E27FC236}">
                <a16:creationId xmlns:a16="http://schemas.microsoft.com/office/drawing/2014/main" id="{02F5A545-FA7B-315A-1F14-057ECD264F7F}"/>
              </a:ext>
            </a:extLst>
          </p:cNvPr>
          <p:cNvPicPr>
            <a:picLocks noChangeAspect="1"/>
          </p:cNvPicPr>
          <p:nvPr/>
        </p:nvPicPr>
        <p:blipFill>
          <a:blip r:embed="rId2"/>
          <a:stretch>
            <a:fillRect/>
          </a:stretch>
        </p:blipFill>
        <p:spPr>
          <a:xfrm>
            <a:off x="2792523" y="1017144"/>
            <a:ext cx="9399477" cy="5087021"/>
          </a:xfrm>
          <a:prstGeom prst="rect">
            <a:avLst/>
          </a:prstGeom>
        </p:spPr>
      </p:pic>
      <p:sp>
        <p:nvSpPr>
          <p:cNvPr id="8" name="TextBox 7">
            <a:extLst>
              <a:ext uri="{FF2B5EF4-FFF2-40B4-BE49-F238E27FC236}">
                <a16:creationId xmlns:a16="http://schemas.microsoft.com/office/drawing/2014/main" id="{E016D641-B084-9D7A-B3B7-BBA9BC017E85}"/>
              </a:ext>
            </a:extLst>
          </p:cNvPr>
          <p:cNvSpPr txBox="1"/>
          <p:nvPr/>
        </p:nvSpPr>
        <p:spPr>
          <a:xfrm>
            <a:off x="3352800" y="2690038"/>
            <a:ext cx="1479572" cy="307777"/>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Helvetica" pitchFamily="2" charset="0"/>
                <a:ea typeface="+mn-ea"/>
                <a:cs typeface="+mn-cs"/>
              </a:rPr>
              <a:t>Sp18 </a:t>
            </a:r>
            <a:r>
              <a:rPr kumimoji="0" lang="en-US" sz="1400" b="0" i="0" u="none" strike="noStrike" kern="1200" cap="none" spc="0" normalizeH="0" baseline="0" noProof="0" dirty="0" err="1">
                <a:ln>
                  <a:noFill/>
                </a:ln>
                <a:solidFill>
                  <a:srgbClr val="00B0F0"/>
                </a:solidFill>
                <a:effectLst/>
                <a:uLnTx/>
                <a:uFillTx/>
                <a:latin typeface="Helvetica" pitchFamily="2" charset="0"/>
                <a:ea typeface="+mn-ea"/>
                <a:cs typeface="+mn-cs"/>
              </a:rPr>
              <a:t>Inb</a:t>
            </a:r>
            <a:r>
              <a:rPr kumimoji="0" lang="en-US" sz="1400" b="0" i="0" u="none" strike="noStrike" kern="1200" cap="none" spc="0" normalizeH="0" baseline="0" noProof="0" dirty="0">
                <a:ln>
                  <a:noFill/>
                </a:ln>
                <a:solidFill>
                  <a:srgbClr val="00B0F0"/>
                </a:solidFill>
                <a:effectLst/>
                <a:uLnTx/>
                <a:uFillTx/>
                <a:latin typeface="Helvetica" pitchFamily="2" charset="0"/>
                <a:ea typeface="+mn-ea"/>
                <a:cs typeface="+mn-cs"/>
              </a:rPr>
              <a:t> ≈ 0.73(1)</a:t>
            </a:r>
          </a:p>
        </p:txBody>
      </p:sp>
      <p:sp>
        <p:nvSpPr>
          <p:cNvPr id="9" name="TextBox 8">
            <a:extLst>
              <a:ext uri="{FF2B5EF4-FFF2-40B4-BE49-F238E27FC236}">
                <a16:creationId xmlns:a16="http://schemas.microsoft.com/office/drawing/2014/main" id="{24B11564-A88E-4CF8-ACAC-08D2ABE0AA20}"/>
              </a:ext>
            </a:extLst>
          </p:cNvPr>
          <p:cNvSpPr txBox="1"/>
          <p:nvPr/>
        </p:nvSpPr>
        <p:spPr>
          <a:xfrm>
            <a:off x="6636757" y="2695071"/>
            <a:ext cx="1519647" cy="307777"/>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9500"/>
                </a:solidFill>
                <a:effectLst/>
                <a:uLnTx/>
                <a:uFillTx/>
                <a:latin typeface="Helvetica" pitchFamily="2" charset="0"/>
                <a:ea typeface="+mn-ea"/>
                <a:cs typeface="+mn-cs"/>
              </a:rPr>
              <a:t>Sp18 Out ≈ 0.73(3)</a:t>
            </a:r>
          </a:p>
        </p:txBody>
      </p:sp>
      <p:sp>
        <p:nvSpPr>
          <p:cNvPr id="10" name="TextBox 9">
            <a:extLst>
              <a:ext uri="{FF2B5EF4-FFF2-40B4-BE49-F238E27FC236}">
                <a16:creationId xmlns:a16="http://schemas.microsoft.com/office/drawing/2014/main" id="{33F250C1-20AF-700D-0308-6C9E1E34FB70}"/>
              </a:ext>
            </a:extLst>
          </p:cNvPr>
          <p:cNvSpPr txBox="1"/>
          <p:nvPr/>
        </p:nvSpPr>
        <p:spPr>
          <a:xfrm>
            <a:off x="9703982" y="2690037"/>
            <a:ext cx="1468351" cy="307777"/>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Helvetica" pitchFamily="2" charset="0"/>
                <a:ea typeface="+mn-ea"/>
                <a:cs typeface="+mn-cs"/>
              </a:rPr>
              <a:t>Fa18 </a:t>
            </a:r>
            <a:r>
              <a:rPr kumimoji="0" lang="en-US" sz="1400" b="0" i="0" u="none" strike="noStrike" kern="1200" cap="none" spc="0" normalizeH="0" baseline="0" noProof="0" dirty="0" err="1">
                <a:ln>
                  <a:noFill/>
                </a:ln>
                <a:solidFill>
                  <a:srgbClr val="00B050"/>
                </a:solidFill>
                <a:effectLst/>
                <a:uLnTx/>
                <a:uFillTx/>
                <a:latin typeface="Helvetica" pitchFamily="2" charset="0"/>
                <a:ea typeface="+mn-ea"/>
                <a:cs typeface="+mn-cs"/>
              </a:rPr>
              <a:t>Inb</a:t>
            </a:r>
            <a:r>
              <a:rPr kumimoji="0" lang="en-US" sz="1400" b="0" i="0" u="none" strike="noStrike" kern="1200" cap="none" spc="0" normalizeH="0" baseline="0" noProof="0" dirty="0">
                <a:ln>
                  <a:noFill/>
                </a:ln>
                <a:solidFill>
                  <a:srgbClr val="00B050"/>
                </a:solidFill>
                <a:effectLst/>
                <a:uLnTx/>
                <a:uFillTx/>
                <a:latin typeface="Helvetica" pitchFamily="2" charset="0"/>
                <a:ea typeface="+mn-ea"/>
                <a:cs typeface="+mn-cs"/>
              </a:rPr>
              <a:t> ≈ 0.88(1)</a:t>
            </a:r>
          </a:p>
        </p:txBody>
      </p:sp>
      <p:sp>
        <p:nvSpPr>
          <p:cNvPr id="11" name="TextBox 10">
            <a:extLst>
              <a:ext uri="{FF2B5EF4-FFF2-40B4-BE49-F238E27FC236}">
                <a16:creationId xmlns:a16="http://schemas.microsoft.com/office/drawing/2014/main" id="{02627155-E9EA-40C0-9C72-7C668D0DD66B}"/>
              </a:ext>
            </a:extLst>
          </p:cNvPr>
          <p:cNvSpPr txBox="1"/>
          <p:nvPr/>
        </p:nvSpPr>
        <p:spPr>
          <a:xfrm>
            <a:off x="3349873" y="5220095"/>
            <a:ext cx="1508426" cy="307777"/>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D0000"/>
                </a:solidFill>
                <a:effectLst/>
                <a:uLnTx/>
                <a:uFillTx/>
                <a:latin typeface="Helvetica" pitchFamily="2" charset="0"/>
                <a:ea typeface="+mn-ea"/>
                <a:cs typeface="+mn-cs"/>
              </a:rPr>
              <a:t>Fa18 Out ≈ 0.86(2)</a:t>
            </a:r>
          </a:p>
        </p:txBody>
      </p:sp>
      <p:sp>
        <p:nvSpPr>
          <p:cNvPr id="12" name="TextBox 11">
            <a:extLst>
              <a:ext uri="{FF2B5EF4-FFF2-40B4-BE49-F238E27FC236}">
                <a16:creationId xmlns:a16="http://schemas.microsoft.com/office/drawing/2014/main" id="{DA2E7776-379F-4B8D-E945-E2A422F0CCBC}"/>
              </a:ext>
            </a:extLst>
          </p:cNvPr>
          <p:cNvSpPr txBox="1"/>
          <p:nvPr/>
        </p:nvSpPr>
        <p:spPr>
          <a:xfrm>
            <a:off x="6636757" y="5220094"/>
            <a:ext cx="716543" cy="307777"/>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rPr>
              <a:t>Sp19 </a:t>
            </a:r>
            <a:r>
              <a:rPr kumimoji="0" lang="en-US" sz="1400" b="0" i="0" u="none" strike="noStrike" kern="1200" cap="none" spc="0" normalizeH="0" baseline="0" noProof="0" dirty="0" err="1">
                <a:ln>
                  <a:noFill/>
                </a:ln>
                <a:solidFill>
                  <a:srgbClr val="000000"/>
                </a:solidFill>
                <a:effectLst/>
                <a:uLnTx/>
                <a:uFillTx/>
                <a:latin typeface="Helvetica" pitchFamily="2" charset="0"/>
                <a:ea typeface="+mn-ea"/>
                <a:cs typeface="+mn-cs"/>
              </a:rPr>
              <a:t>Inb</a:t>
            </a:r>
            <a:endPar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040B85D8-F47A-D418-6AC4-B77BA2AFE0EC}"/>
              </a:ext>
            </a:extLst>
          </p:cNvPr>
          <p:cNvSpPr txBox="1"/>
          <p:nvPr/>
        </p:nvSpPr>
        <p:spPr>
          <a:xfrm>
            <a:off x="7636218" y="6152062"/>
            <a:ext cx="3177094"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itchFamily="2" charset="0"/>
                <a:ea typeface="+mn-ea"/>
                <a:cs typeface="+mn-cs"/>
              </a:rPr>
              <a:t>Observed run period difference consistent with </a:t>
            </a:r>
            <a:r>
              <a:rPr kumimoji="0" lang="en-US" sz="1200" b="0" i="0" u="none" strike="noStrike" kern="1200" cap="none" spc="0" normalizeH="0" baseline="0" noProof="0" dirty="0" err="1">
                <a:ln>
                  <a:noFill/>
                </a:ln>
                <a:solidFill>
                  <a:srgbClr val="000000"/>
                </a:solidFill>
                <a:effectLst/>
                <a:uLnTx/>
                <a:uFillTx/>
                <a:latin typeface="Helvetica" pitchFamily="2" charset="0"/>
                <a:ea typeface="+mn-ea"/>
                <a:cs typeface="+mn-cs"/>
              </a:rPr>
              <a:t>cj</a:t>
            </a:r>
            <a:r>
              <a:rPr kumimoji="0" lang="en-US" sz="1200" b="0" i="0" u="none" strike="noStrike" kern="1200" cap="none" spc="0" normalizeH="0" baseline="0" noProof="0" dirty="0">
                <a:ln>
                  <a:noFill/>
                </a:ln>
                <a:solidFill>
                  <a:srgbClr val="000000"/>
                </a:solidFill>
                <a:effectLst/>
                <a:uLnTx/>
                <a:uFillTx/>
                <a:latin typeface="Helvetica" pitchFamily="2" charset="0"/>
                <a:ea typeface="+mn-ea"/>
                <a:cs typeface="+mn-cs"/>
              </a:rPr>
              <a:t>/DC HV effect, not torus polarity.</a:t>
            </a:r>
          </a:p>
        </p:txBody>
      </p:sp>
      <p:cxnSp>
        <p:nvCxnSpPr>
          <p:cNvPr id="13" name="Straight Arrow Connector 12">
            <a:extLst>
              <a:ext uri="{FF2B5EF4-FFF2-40B4-BE49-F238E27FC236}">
                <a16:creationId xmlns:a16="http://schemas.microsoft.com/office/drawing/2014/main" id="{42D4C8D9-605E-7346-B0CD-FB846CDEBC5A}"/>
              </a:ext>
            </a:extLst>
          </p:cNvPr>
          <p:cNvCxnSpPr>
            <a:cxnSpLocks/>
          </p:cNvCxnSpPr>
          <p:nvPr/>
        </p:nvCxnSpPr>
        <p:spPr>
          <a:xfrm flipV="1">
            <a:off x="9101470" y="4848447"/>
            <a:ext cx="1307833" cy="13036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309265"/>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Template_JG_2503" id="{3B269B79-482B-CB48-8F1B-DE1E93D1D15C}" vid="{F7CB5D91-9C74-4C48-B8C9-8E1FE7F854BC}"/>
    </a:ext>
  </a:extLst>
</a:theme>
</file>

<file path=ppt/theme/theme2.xml><?xml version="1.0" encoding="utf-8"?>
<a:theme xmlns:a="http://schemas.openxmlformats.org/drawingml/2006/main" name="Main Theme">
  <a:themeElements>
    <a:clrScheme name="MIT 1">
      <a:dk1>
        <a:srgbClr val="000000"/>
      </a:dk1>
      <a:lt1>
        <a:srgbClr val="FFFFFF"/>
      </a:lt1>
      <a:dk2>
        <a:srgbClr val="750014"/>
      </a:dk2>
      <a:lt2>
        <a:srgbClr val="F2F3F8"/>
      </a:lt2>
      <a:accent1>
        <a:srgbClr val="750014"/>
      </a:accent1>
      <a:accent2>
        <a:srgbClr val="FF1423"/>
      </a:accent2>
      <a:accent3>
        <a:srgbClr val="8B959E"/>
      </a:accent3>
      <a:accent4>
        <a:srgbClr val="40464C"/>
      </a:accent4>
      <a:accent5>
        <a:srgbClr val="1966FF"/>
      </a:accent5>
      <a:accent6>
        <a:srgbClr val="001980"/>
      </a:accent6>
      <a:hlink>
        <a:srgbClr val="FF1423"/>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rtlCol="0">
        <a:spAutoFit/>
      </a:bodyPr>
      <a:lstStyle>
        <a:defPPr algn="l">
          <a:defRPr dirty="0" smtClean="0">
            <a:effectLst/>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Jefferson Lab Theme 1</Template>
  <TotalTime>2078</TotalTime>
  <Words>2300</Words>
  <Application>Microsoft Macintosh PowerPoint</Application>
  <PresentationFormat>Widescreen</PresentationFormat>
  <Paragraphs>273</Paragraphs>
  <Slides>30</Slides>
  <Notes>14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30</vt:i4>
      </vt:variant>
    </vt:vector>
  </HeadingPairs>
  <TitlesOfParts>
    <vt:vector size="46" baseType="lpstr">
      <vt:lpstr>Aptos Display</vt:lpstr>
      <vt:lpstr>Cambria Math</vt:lpstr>
      <vt:lpstr>Calibri</vt:lpstr>
      <vt:lpstr>Lahore Gurmukhi</vt:lpstr>
      <vt:lpstr>Aptos</vt:lpstr>
      <vt:lpstr>Times New Roman</vt:lpstr>
      <vt:lpstr>Lahore Gurmukhi Bold</vt:lpstr>
      <vt:lpstr>Arial</vt:lpstr>
      <vt:lpstr>Verdana</vt:lpstr>
      <vt:lpstr>Helvetica</vt:lpstr>
      <vt:lpstr>-webkit-standard</vt:lpstr>
      <vt:lpstr>Century Gothic</vt:lpstr>
      <vt:lpstr>Jefferson Lab Theme 1</vt:lpstr>
      <vt:lpstr>Main Theme</vt:lpstr>
      <vt:lpstr>Office Theme</vt:lpstr>
      <vt:lpstr>1_Office Theme</vt:lpstr>
      <vt:lpstr>CLAS12 Run Group A </vt:lpstr>
      <vt:lpstr>PowerPoint Presentation</vt:lpstr>
      <vt:lpstr>PowerPoint Presentation</vt:lpstr>
      <vt:lpstr>PowerPoint Presentation</vt:lpstr>
      <vt:lpstr>PowerPoint Presentation</vt:lpstr>
      <vt:lpstr>Run Periods &amp; configurations</vt:lpstr>
      <vt:lpstr>Run Periods &amp; configurations</vt:lpstr>
      <vt:lpstr>RGA (pass-2) Common Analysis Procedures</vt:lpstr>
      <vt:lpstr>Data Efficiency Results</vt:lpstr>
      <vt:lpstr>Efficiency as Counts/Charge; RGA Fa18 Inb</vt:lpstr>
      <vt:lpstr>Photon Detection efficiency</vt:lpstr>
      <vt:lpstr>Deeply Virtual Compton Scattering</vt:lpstr>
      <vt:lpstr>PowerPoint Presentation</vt:lpstr>
      <vt:lpstr>PowerPoint Presentation</vt:lpstr>
      <vt:lpstr>PowerPoint Presentation</vt:lpstr>
      <vt:lpstr>PowerPoint Presentation</vt:lpstr>
      <vt:lpstr>PowerPoint Presentation</vt:lpstr>
      <vt:lpstr>Exclusive ρ^±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RG-A Experiment beam time request</vt:lpstr>
      <vt:lpstr>Summary and Outlook</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latifa Elouadrhiri</dc:creator>
  <cp:lastModifiedBy>latifa Elouadrhiri</cp:lastModifiedBy>
  <cp:revision>110</cp:revision>
  <cp:lastPrinted>2024-11-21T18:51:38Z</cp:lastPrinted>
  <dcterms:created xsi:type="dcterms:W3CDTF">2025-11-06T20:31:16Z</dcterms:created>
  <dcterms:modified xsi:type="dcterms:W3CDTF">2026-07-01T13:42:04Z</dcterms:modified>
</cp:coreProperties>
</file>